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 id="2147483859" r:id="rId5"/>
  </p:sldMasterIdLst>
  <p:notesMasterIdLst>
    <p:notesMasterId r:id="rId49"/>
  </p:notesMasterIdLst>
  <p:handoutMasterIdLst>
    <p:handoutMasterId r:id="rId50"/>
  </p:handoutMasterIdLst>
  <p:sldIdLst>
    <p:sldId id="304" r:id="rId6"/>
    <p:sldId id="257" r:id="rId7"/>
    <p:sldId id="258" r:id="rId8"/>
    <p:sldId id="259" r:id="rId9"/>
    <p:sldId id="260" r:id="rId10"/>
    <p:sldId id="261" r:id="rId11"/>
    <p:sldId id="262" r:id="rId12"/>
    <p:sldId id="263" r:id="rId13"/>
    <p:sldId id="301" r:id="rId14"/>
    <p:sldId id="264" r:id="rId15"/>
    <p:sldId id="265" r:id="rId16"/>
    <p:sldId id="298"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303" r:id="rId33"/>
    <p:sldId id="299" r:id="rId34"/>
    <p:sldId id="284" r:id="rId35"/>
    <p:sldId id="285" r:id="rId36"/>
    <p:sldId id="286" r:id="rId37"/>
    <p:sldId id="300" r:id="rId38"/>
    <p:sldId id="288" r:id="rId39"/>
    <p:sldId id="289" r:id="rId40"/>
    <p:sldId id="290" r:id="rId41"/>
    <p:sldId id="291" r:id="rId42"/>
    <p:sldId id="292" r:id="rId43"/>
    <p:sldId id="293" r:id="rId44"/>
    <p:sldId id="294" r:id="rId45"/>
    <p:sldId id="295" r:id="rId46"/>
    <p:sldId id="296" r:id="rId47"/>
    <p:sldId id="297" r:id="rId48"/>
  </p:sldIdLst>
  <p:sldSz cx="9144000" cy="6858000" type="screen4x3"/>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2341" userDrawn="1">
          <p15:clr>
            <a:srgbClr val="A4A3A4"/>
          </p15:clr>
        </p15:guide>
        <p15:guide id="2" orient="horz" pos="867" userDrawn="1">
          <p15:clr>
            <a:srgbClr val="A4A3A4"/>
          </p15:clr>
        </p15:guide>
        <p15:guide id="3" orient="horz" pos="3929" userDrawn="1">
          <p15:clr>
            <a:srgbClr val="A4A3A4"/>
          </p15:clr>
        </p15:guide>
        <p15:guide id="4" pos="2880" userDrawn="1">
          <p15:clr>
            <a:srgbClr val="A4A3A4"/>
          </p15:clr>
        </p15:guide>
        <p15:guide id="5" pos="476" userDrawn="1">
          <p15:clr>
            <a:srgbClr val="A4A3A4"/>
          </p15:clr>
        </p15:guide>
        <p15:guide id="6" pos="5420" userDrawn="1">
          <p15:clr>
            <a:srgbClr val="A4A3A4"/>
          </p15:clr>
        </p15:guide>
      </p15:sldGuideLst>
    </p:ext>
    <p:ext uri="{2D200454-40CA-4A62-9FC3-DE9A4176ACB9}">
      <p15:notesGuideLst xmlns:p15="http://schemas.microsoft.com/office/powerpoint/2012/main">
        <p15:guide id="1" orient="horz" pos="3087">
          <p15:clr>
            <a:srgbClr val="A4A3A4"/>
          </p15:clr>
        </p15:guide>
        <p15:guide id="2" orient="horz" pos="479">
          <p15:clr>
            <a:srgbClr val="A4A3A4"/>
          </p15:clr>
        </p15:guide>
        <p15:guide id="3" orient="horz" pos="2928">
          <p15:clr>
            <a:srgbClr val="A4A3A4"/>
          </p15:clr>
        </p15:guide>
        <p15:guide id="4" orient="horz" pos="5967">
          <p15:clr>
            <a:srgbClr val="A4A3A4"/>
          </p15:clr>
        </p15:guide>
        <p15:guide id="5" orient="horz" pos="3246">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 id="3" name="shuqianzjhw" initials="s" lastIdx="4" clrIdx="3">
    <p:extLst>
      <p:ext uri="{19B8F6BF-5375-455C-9EA6-DF929625EA0E}">
        <p15:presenceInfo xmlns:p15="http://schemas.microsoft.com/office/powerpoint/2012/main" userId="S-1-5-21-147214757-305610072-1517763936-498649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0909"/>
    <a:srgbClr val="CF6B63"/>
    <a:srgbClr val="E7CCC7"/>
    <a:srgbClr val="FFC1C1"/>
    <a:srgbClr val="EE0000"/>
    <a:srgbClr val="540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46" autoAdjust="0"/>
    <p:restoredTop sz="88874" autoAdjust="0"/>
  </p:normalViewPr>
  <p:slideViewPr>
    <p:cSldViewPr showGuides="1">
      <p:cViewPr varScale="1">
        <p:scale>
          <a:sx n="97" d="100"/>
          <a:sy n="97" d="100"/>
        </p:scale>
        <p:origin x="1200" y="90"/>
      </p:cViewPr>
      <p:guideLst>
        <p:guide orient="horz" pos="2341"/>
        <p:guide orient="horz" pos="867"/>
        <p:guide orient="horz" pos="3929"/>
        <p:guide pos="2880"/>
        <p:guide pos="476"/>
        <p:guide pos="5420"/>
      </p:guideLst>
    </p:cSldViewPr>
  </p:slideViewPr>
  <p:notesTextViewPr>
    <p:cViewPr>
      <p:scale>
        <a:sx n="75" d="100"/>
        <a:sy n="75" d="100"/>
      </p:scale>
      <p:origin x="0" y="0"/>
    </p:cViewPr>
  </p:notesTextViewPr>
  <p:sorterViewPr>
    <p:cViewPr>
      <p:scale>
        <a:sx n="66" d="100"/>
        <a:sy n="66" d="100"/>
      </p:scale>
      <p:origin x="0" y="3576"/>
    </p:cViewPr>
  </p:sorterViewPr>
  <p:notesViewPr>
    <p:cSldViewPr showGuides="1">
      <p:cViewPr varScale="1">
        <p:scale>
          <a:sx n="48" d="100"/>
          <a:sy n="48" d="100"/>
        </p:scale>
        <p:origin x="2898" y="60"/>
      </p:cViewPr>
      <p:guideLst>
        <p:guide orient="horz" pos="3087"/>
        <p:guide orient="horz" pos="479"/>
        <p:guide orient="horz" pos="2928"/>
        <p:guide orient="horz" pos="5967"/>
        <p:guide orient="horz" pos="3246"/>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commentAuthors" Target="commentAuthors.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smtClean="0"/>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701675" y="4860924"/>
            <a:ext cx="5676900" cy="4864894"/>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smtClean="0"/>
              <a:t>Click here to add content</a:t>
            </a:r>
          </a:p>
          <a:p>
            <a:pPr lvl="1"/>
            <a:r>
              <a:rPr lang="en-US" altLang="zh-CN" noProof="0" dirty="0" smtClean="0"/>
              <a:t>Click here to add content</a:t>
            </a:r>
          </a:p>
          <a:p>
            <a:pPr lvl="2"/>
            <a:r>
              <a:rPr lang="en-US" altLang="zh-CN" noProof="0" dirty="0" smtClean="0"/>
              <a:t>Click here to add content</a:t>
            </a:r>
          </a:p>
        </p:txBody>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FrutigerNext LT Regular" pitchFamily="34" charset="0"/>
        <a:ea typeface="华文细黑" pitchFamily="2"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FrutigerNext LT Regular" pitchFamily="34" charset="0"/>
        <a:ea typeface="华文细黑" pitchFamily="2"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FrutigerNext LT Regular" pitchFamily="34" charset="0"/>
        <a:ea typeface="华文细黑" pitchFamily="2"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2015.7.4</a:t>
            </a:r>
          </a:p>
          <a:p>
            <a:pPr lvl="1"/>
            <a:r>
              <a:rPr lang="zh-CN" altLang="en-US" smtClean="0"/>
              <a:t>调整版权和页码对齐，位于参考线</a:t>
            </a:r>
            <a:r>
              <a:rPr lang="en-US" altLang="zh-CN" smtClean="0"/>
              <a:t>8.5</a:t>
            </a:r>
            <a:r>
              <a:rPr lang="zh-CN" altLang="en-US" smtClean="0"/>
              <a:t>到</a:t>
            </a:r>
            <a:r>
              <a:rPr lang="en-US" altLang="zh-CN" smtClean="0"/>
              <a:t>8.9</a:t>
            </a:r>
            <a:r>
              <a:rPr lang="zh-CN" altLang="en-US" smtClean="0"/>
              <a:t>之间。</a:t>
            </a:r>
          </a:p>
          <a:p>
            <a:pPr lvl="1"/>
            <a:r>
              <a:rPr lang="zh-CN" altLang="en-US" smtClean="0"/>
              <a:t>调整编辑框行距为单倍行距。</a:t>
            </a:r>
            <a:endParaRPr lang="en-US" altLang="zh-CN" smtClean="0"/>
          </a:p>
          <a:p>
            <a:pPr lvl="0"/>
            <a:r>
              <a:rPr lang="en-US" altLang="zh-CN" smtClean="0"/>
              <a:t>2015.7.9</a:t>
            </a:r>
          </a:p>
          <a:p>
            <a:pPr lvl="1"/>
            <a:r>
              <a:rPr lang="zh-CN" altLang="en-US" smtClean="0"/>
              <a:t>删除此页课程版本后的“</a:t>
            </a:r>
            <a:r>
              <a:rPr lang="en-US" altLang="zh-CN" smtClean="0"/>
              <a:t>ISSUE</a:t>
            </a:r>
            <a:r>
              <a:rPr lang="zh-CN" altLang="en-US" smtClean="0"/>
              <a:t>”。</a:t>
            </a:r>
            <a:endParaRPr lang="en-US" altLang="zh-CN" smtClean="0"/>
          </a:p>
          <a:p>
            <a:pPr lvl="1"/>
            <a:r>
              <a:rPr lang="zh-CN" altLang="en-US" smtClean="0"/>
              <a:t>新增“产品版本”和“课程版本”的示例。</a:t>
            </a:r>
            <a:endParaRPr lang="en-US" altLang="zh-CN" smtClean="0"/>
          </a:p>
          <a:p>
            <a:pPr lvl="0"/>
            <a:r>
              <a:rPr lang="en-US" altLang="zh-CN" smtClean="0"/>
              <a:t>2015.8.3</a:t>
            </a:r>
          </a:p>
          <a:p>
            <a:pPr lvl="1"/>
            <a:r>
              <a:rPr lang="zh-CN" altLang="en-US" smtClean="0"/>
              <a:t>调整母板主体和备注，段落格式为“允许标点溢出边界”。</a:t>
            </a:r>
            <a:endParaRPr lang="en-US" altLang="zh-CN" smtClean="0"/>
          </a:p>
          <a:p>
            <a:pPr lvl="0"/>
            <a:r>
              <a:rPr lang="en-US" altLang="zh-CN" smtClean="0"/>
              <a:t>2015.8.4</a:t>
            </a:r>
          </a:p>
          <a:p>
            <a:pPr lvl="1"/>
            <a:r>
              <a:rPr lang="zh-CN" altLang="en-US" smtClean="0"/>
              <a:t>删除缩略语页；</a:t>
            </a:r>
            <a:endParaRPr lang="en-US" altLang="zh-CN" smtClean="0"/>
          </a:p>
          <a:p>
            <a:pPr lvl="1"/>
            <a:r>
              <a:rPr lang="zh-CN" altLang="en-US" smtClean="0"/>
              <a:t>重命名版式“</a:t>
            </a:r>
            <a:r>
              <a:rPr lang="en-US" altLang="zh-CN" smtClean="0"/>
              <a:t>8#</a:t>
            </a:r>
            <a:r>
              <a:rPr lang="zh-CN" altLang="en-US" smtClean="0"/>
              <a:t>空白”为“</a:t>
            </a:r>
            <a:r>
              <a:rPr lang="en-US" altLang="zh-CN" smtClean="0"/>
              <a:t>8#</a:t>
            </a:r>
            <a:r>
              <a:rPr lang="zh-CN" altLang="en-US" smtClean="0"/>
              <a:t>仅标题”。</a:t>
            </a:r>
            <a:endParaRPr lang="en-US" altLang="zh-CN" smtClean="0"/>
          </a:p>
          <a:p>
            <a:r>
              <a:rPr lang="en-US" altLang="zh-CN" smtClean="0"/>
              <a:t>2015.9.2</a:t>
            </a:r>
          </a:p>
          <a:p>
            <a:pPr lvl="1"/>
            <a:r>
              <a:rPr lang="zh-CN" altLang="en-US" smtClean="0"/>
              <a:t>新增备注模板，备注页正上方添加页眉，显示本章标题。</a:t>
            </a:r>
            <a:endParaRPr lang="en-US" altLang="zh-CN" smtClean="0"/>
          </a:p>
          <a:p>
            <a:pPr lvl="0"/>
            <a:r>
              <a:rPr lang="en-US" altLang="zh-CN" smtClean="0"/>
              <a:t>2015.9.14</a:t>
            </a:r>
          </a:p>
          <a:p>
            <a:pPr lvl="1"/>
            <a:r>
              <a:rPr lang="zh-CN" altLang="en-US" smtClean="0"/>
              <a:t>删除“谢谢”那页的白色“谢谢”。</a:t>
            </a:r>
            <a:endParaRPr lang="en-US" altLang="zh-CN" smtClean="0"/>
          </a:p>
          <a:p>
            <a:pPr lvl="0"/>
            <a:r>
              <a:rPr lang="en-US" altLang="zh-CN" smtClean="0"/>
              <a:t>2017.11.8</a:t>
            </a:r>
          </a:p>
          <a:p>
            <a:pPr lvl="1"/>
            <a:r>
              <a:rPr lang="zh-CN" altLang="en-US" smtClean="0"/>
              <a:t>调整母版中标题宽度。</a:t>
            </a:r>
            <a:endParaRPr lang="en-US" altLang="zh-CN" smtClean="0"/>
          </a:p>
          <a:p>
            <a:r>
              <a:rPr lang="en-US" altLang="zh-CN" smtClean="0"/>
              <a:t>2017.12.8</a:t>
            </a:r>
          </a:p>
          <a:p>
            <a:pPr lvl="1"/>
            <a:r>
              <a:rPr lang="zh-CN" altLang="en-US" smtClean="0"/>
              <a:t>适当拉长了备注页文本框长度，防止</a:t>
            </a:r>
            <a:r>
              <a:rPr lang="en-US" altLang="zh-CN" smtClean="0"/>
              <a:t>2013</a:t>
            </a:r>
            <a:r>
              <a:rPr lang="zh-CN" altLang="en-US" smtClean="0"/>
              <a:t>版后的</a:t>
            </a:r>
            <a:r>
              <a:rPr lang="en-US" altLang="zh-CN" smtClean="0"/>
              <a:t>PPT</a:t>
            </a:r>
            <a:r>
              <a:rPr lang="zh-CN" altLang="en-US" smtClean="0"/>
              <a:t>会自动换页。</a:t>
            </a:r>
            <a:endParaRPr lang="en-US" altLang="zh-CN"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201539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支持传统块存储典型应用场景：</a:t>
            </a:r>
            <a:r>
              <a:rPr lang="zh-CN" altLang="zh-CN" smtClean="0"/>
              <a:t>各种业务应用</a:t>
            </a:r>
            <a:r>
              <a:rPr lang="en-US" altLang="zh-CN" smtClean="0"/>
              <a:t>(</a:t>
            </a:r>
            <a:r>
              <a:rPr lang="zh-CN" altLang="zh-CN" smtClean="0"/>
              <a:t>如</a:t>
            </a:r>
            <a:r>
              <a:rPr lang="en-US" altLang="zh-CN" smtClean="0"/>
              <a:t>SQL</a:t>
            </a:r>
            <a:r>
              <a:rPr lang="zh-CN" altLang="zh-CN" smtClean="0"/>
              <a:t>、</a:t>
            </a:r>
            <a:r>
              <a:rPr lang="en-US" altLang="zh-CN" smtClean="0"/>
              <a:t>Oracle RAC</a:t>
            </a:r>
            <a:r>
              <a:rPr lang="zh-CN" altLang="en-US" smtClean="0"/>
              <a:t>、</a:t>
            </a:r>
            <a:r>
              <a:rPr lang="en-US" altLang="zh-CN" smtClean="0"/>
              <a:t>Web</a:t>
            </a:r>
            <a:r>
              <a:rPr lang="zh-CN" altLang="zh-CN" smtClean="0"/>
              <a:t>、行业应用等等</a:t>
            </a:r>
            <a:r>
              <a:rPr lang="en-US" altLang="zh-CN" smtClean="0"/>
              <a:t>)</a:t>
            </a:r>
            <a:r>
              <a:rPr lang="zh-CN" altLang="en-US" smtClean="0"/>
              <a:t>。</a:t>
            </a:r>
            <a:endParaRPr lang="en-US" altLang="zh-CN" smtClean="0"/>
          </a:p>
          <a:p>
            <a:r>
              <a:rPr lang="zh-CN" altLang="en-US" smtClean="0"/>
              <a:t>主流云平台集成：</a:t>
            </a:r>
            <a:r>
              <a:rPr lang="zh-CN" altLang="zh-CN" smtClean="0"/>
              <a:t>可以和各种云平台集成，如华为</a:t>
            </a:r>
            <a:r>
              <a:rPr lang="en-US" altLang="zh-CN" smtClean="0"/>
              <a:t>FusionSphere</a:t>
            </a:r>
            <a:r>
              <a:rPr lang="zh-CN" altLang="zh-CN" smtClean="0"/>
              <a:t>、</a:t>
            </a:r>
            <a:r>
              <a:rPr lang="en-US" altLang="zh-CN" smtClean="0"/>
              <a:t>VMware</a:t>
            </a:r>
            <a:r>
              <a:rPr lang="zh-CN" altLang="zh-CN" smtClean="0"/>
              <a:t>、开源</a:t>
            </a:r>
            <a:r>
              <a:rPr lang="en-US" altLang="zh-CN" smtClean="0"/>
              <a:t>Openstack</a:t>
            </a:r>
            <a:r>
              <a:rPr lang="zh-CN" altLang="zh-CN" smtClean="0"/>
              <a:t>等，按需分配存储资源。</a:t>
            </a:r>
            <a:endParaRPr lang="en-US" altLang="zh-CN" smtClean="0"/>
          </a:p>
          <a:p>
            <a:r>
              <a:rPr lang="zh-CN" altLang="en-US" smtClean="0"/>
              <a:t>唯一商用支持</a:t>
            </a:r>
            <a:r>
              <a:rPr lang="en-US" altLang="zh-CN" smtClean="0"/>
              <a:t>PB</a:t>
            </a:r>
            <a:r>
              <a:rPr lang="zh-CN" altLang="en-US" smtClean="0"/>
              <a:t>级</a:t>
            </a:r>
            <a:r>
              <a:rPr lang="en-US" altLang="zh-CN" smtClean="0"/>
              <a:t>Server SAN</a:t>
            </a:r>
            <a:r>
              <a:rPr lang="zh-CN" altLang="en-US" smtClean="0"/>
              <a:t>产品。</a:t>
            </a:r>
            <a:endParaRPr lang="en-US" altLang="zh-CN" smtClean="0"/>
          </a:p>
          <a:p>
            <a:endParaRPr lang="en-US" altLang="zh-CN"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743373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开发兼容：</a:t>
            </a:r>
            <a:r>
              <a:rPr lang="zh-CN" altLang="en-US" smtClean="0">
                <a:sym typeface="+mn-lt"/>
              </a:rPr>
              <a:t>兼容主流数据库，兼容主流虚拟化平台，兼容主流服务器。</a:t>
            </a:r>
            <a:endParaRPr lang="en-US" altLang="zh-CN" smtClean="0"/>
          </a:p>
          <a:p>
            <a:r>
              <a:rPr lang="zh-CN" altLang="en-US" smtClean="0"/>
              <a:t>融合部署：</a:t>
            </a:r>
            <a:r>
              <a:rPr lang="zh-CN" altLang="en-US" smtClean="0">
                <a:sym typeface="+mn-lt"/>
              </a:rPr>
              <a:t>支持虚拟化平台和数据库资源池融合部署，即共用同一个数据中心</a:t>
            </a:r>
            <a:r>
              <a:rPr lang="en-US" altLang="zh-CN" smtClean="0">
                <a:sym typeface="+mn-lt"/>
              </a:rPr>
              <a:t>FusionStorage</a:t>
            </a:r>
            <a:r>
              <a:rPr lang="zh-CN" altLang="en-US" smtClean="0">
                <a:sym typeface="+mn-lt"/>
              </a:rPr>
              <a:t>存储资源池</a:t>
            </a:r>
            <a:r>
              <a:rPr lang="zh-CN" altLang="en-US" smtClean="0"/>
              <a:t>。</a:t>
            </a:r>
            <a:endParaRPr lang="en-US" altLang="zh-CN" smtClean="0"/>
          </a:p>
          <a:p>
            <a:r>
              <a:rPr lang="en-US" altLang="zh-CN" smtClean="0"/>
              <a:t>FusionStorage</a:t>
            </a:r>
            <a:r>
              <a:rPr lang="zh-CN" altLang="zh-CN" smtClean="0"/>
              <a:t>支持使用</a:t>
            </a:r>
            <a:r>
              <a:rPr lang="en-US" altLang="zh-CN" smtClean="0"/>
              <a:t>SSD</a:t>
            </a:r>
            <a:r>
              <a:rPr lang="zh-CN" altLang="zh-CN" smtClean="0"/>
              <a:t>替代</a:t>
            </a:r>
            <a:r>
              <a:rPr lang="en-US" altLang="zh-CN" smtClean="0"/>
              <a:t>HDD</a:t>
            </a:r>
            <a:r>
              <a:rPr lang="zh-CN" altLang="zh-CN" smtClean="0"/>
              <a:t>作为高速存储设备，支持使用</a:t>
            </a:r>
            <a:r>
              <a:rPr lang="en-US" altLang="zh-CN" smtClean="0"/>
              <a:t>Infiniband</a:t>
            </a:r>
            <a:r>
              <a:rPr lang="zh-CN" altLang="zh-CN" smtClean="0"/>
              <a:t>网络替代</a:t>
            </a:r>
            <a:r>
              <a:rPr lang="en-US" altLang="zh-CN" smtClean="0"/>
              <a:t>GE/10GE</a:t>
            </a:r>
            <a:r>
              <a:rPr lang="zh-CN" altLang="zh-CN" smtClean="0"/>
              <a:t>网络提供更高的带宽，为对性能要求极高的大数据量实时处理场景提供完美的支持</a:t>
            </a:r>
            <a:r>
              <a:rPr lang="zh-CN" altLang="en-US" smtClean="0"/>
              <a:t>千万级</a:t>
            </a:r>
            <a:r>
              <a:rPr lang="en-US" altLang="zh-CN" smtClean="0"/>
              <a:t>IOPS</a:t>
            </a:r>
            <a:r>
              <a:rPr lang="zh-CN" altLang="en-US" smtClean="0"/>
              <a:t>。</a:t>
            </a:r>
            <a:endParaRPr lang="en-US" altLang="zh-CN" smtClean="0"/>
          </a:p>
          <a:p>
            <a:endParaRPr lang="en-US" altLang="zh-CN" smtClean="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653137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504813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FusionStorage</a:t>
            </a:r>
            <a:r>
              <a:rPr lang="zh-CN" altLang="en-US" smtClean="0"/>
              <a:t>的部署有分离部署模式和融合部署模式</a:t>
            </a:r>
            <a:endParaRPr lang="en-US" altLang="zh-CN" smtClean="0"/>
          </a:p>
          <a:p>
            <a:pPr lvl="1"/>
            <a:r>
              <a:rPr lang="zh-CN" altLang="en-US" smtClean="0"/>
              <a:t>分离部署模式节点存在形式为计算节点（服务器</a:t>
            </a:r>
            <a:r>
              <a:rPr lang="en-US" altLang="zh-CN" smtClean="0"/>
              <a:t>5</a:t>
            </a:r>
            <a:r>
              <a:rPr lang="zh-CN" altLang="en-US" smtClean="0"/>
              <a:t>）和存储节点（服务器</a:t>
            </a:r>
            <a:r>
              <a:rPr lang="en-US" altLang="zh-CN" smtClean="0"/>
              <a:t>6</a:t>
            </a:r>
            <a:r>
              <a:rPr lang="zh-CN" altLang="en-US" smtClean="0"/>
              <a:t>）</a:t>
            </a:r>
            <a:endParaRPr lang="en-US" altLang="zh-CN" smtClean="0"/>
          </a:p>
          <a:p>
            <a:pPr lvl="1"/>
            <a:r>
              <a:rPr lang="zh-CN" altLang="en-US" smtClean="0"/>
              <a:t>融合部署模式节点存在形式为计算</a:t>
            </a:r>
            <a:r>
              <a:rPr lang="en-US" altLang="zh-CN" smtClean="0"/>
              <a:t>&amp;</a:t>
            </a:r>
            <a:r>
              <a:rPr lang="zh-CN" altLang="en-US" smtClean="0"/>
              <a:t>存储节点（服务器</a:t>
            </a:r>
            <a:r>
              <a:rPr lang="en-US" altLang="zh-CN" smtClean="0"/>
              <a:t>4</a:t>
            </a:r>
            <a:r>
              <a:rPr lang="zh-CN" altLang="en-US" smtClean="0"/>
              <a:t>）</a:t>
            </a:r>
            <a:endParaRPr lang="en-US" altLang="zh-CN" smtClean="0"/>
          </a:p>
          <a:p>
            <a:pPr lvl="0"/>
            <a:r>
              <a:rPr lang="zh-CN" altLang="en-US" smtClean="0"/>
              <a:t>两种部署模式下都需要至少三个管理节点</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4143299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主存：</a:t>
            </a:r>
            <a:r>
              <a:rPr lang="en-US" altLang="zh-CN" smtClean="0"/>
              <a:t>FusionStorage</a:t>
            </a:r>
            <a:r>
              <a:rPr lang="zh-CN" altLang="en-US" smtClean="0"/>
              <a:t>用服务器的数据存储磁盘。</a:t>
            </a:r>
            <a:endParaRPr lang="en-US" altLang="zh-CN" smtClean="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7932764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4279783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资源池</a:t>
            </a:r>
            <a:r>
              <a:rPr lang="en-US" altLang="zh-CN" smtClean="0"/>
              <a:t>: </a:t>
            </a:r>
            <a:r>
              <a:rPr lang="zh-CN" altLang="en-US" smtClean="0"/>
              <a:t>类似于</a:t>
            </a:r>
            <a:r>
              <a:rPr lang="en-US" altLang="zh-CN" smtClean="0"/>
              <a:t>SAN</a:t>
            </a:r>
            <a:r>
              <a:rPr lang="zh-CN" altLang="en-US" smtClean="0"/>
              <a:t>的</a:t>
            </a:r>
            <a:r>
              <a:rPr lang="en-US" altLang="zh-CN" smtClean="0"/>
              <a:t>RAID</a:t>
            </a:r>
            <a:r>
              <a:rPr lang="zh-CN" altLang="en-US" smtClean="0"/>
              <a:t>组概念，与</a:t>
            </a:r>
            <a:r>
              <a:rPr lang="en-US" altLang="zh-CN" smtClean="0"/>
              <a:t>RAID</a:t>
            </a:r>
            <a:r>
              <a:rPr lang="zh-CN" altLang="en-US" smtClean="0"/>
              <a:t>相比，其优点是：</a:t>
            </a:r>
            <a:endParaRPr lang="en-US" altLang="zh-CN" smtClean="0"/>
          </a:p>
          <a:p>
            <a:pPr lvl="1"/>
            <a:r>
              <a:rPr lang="zh-CN" altLang="en-US" smtClean="0"/>
              <a:t>条带宽度： 最大</a:t>
            </a:r>
            <a:r>
              <a:rPr lang="en-US" altLang="zh-CN" smtClean="0"/>
              <a:t>2048</a:t>
            </a:r>
            <a:r>
              <a:rPr lang="zh-CN" altLang="en-US" smtClean="0"/>
              <a:t>块盘（</a:t>
            </a:r>
            <a:r>
              <a:rPr lang="en-US" altLang="zh-CN" smtClean="0"/>
              <a:t>3</a:t>
            </a:r>
            <a:r>
              <a:rPr lang="zh-CN" altLang="en-US" smtClean="0"/>
              <a:t>份拷贝），提升超大存储空间，避免高</a:t>
            </a:r>
            <a:r>
              <a:rPr lang="en-US" altLang="zh-CN" smtClean="0"/>
              <a:t>IO</a:t>
            </a:r>
            <a:r>
              <a:rPr lang="zh-CN" altLang="en-US" smtClean="0"/>
              <a:t>应用导致热点瓶颈</a:t>
            </a:r>
            <a:endParaRPr lang="en-US" altLang="zh-CN" smtClean="0"/>
          </a:p>
          <a:p>
            <a:pPr lvl="1"/>
            <a:r>
              <a:rPr lang="zh-CN" altLang="en-US" smtClean="0"/>
              <a:t>动态热备：所有硬盘都可用作资源池的热备盘</a:t>
            </a:r>
            <a:endParaRPr lang="en-US" altLang="zh-CN" smtClean="0"/>
          </a:p>
          <a:p>
            <a:pPr lvl="1"/>
            <a:r>
              <a:rPr lang="zh-CN" altLang="en-US" smtClean="0"/>
              <a:t>简单结构：资源池、</a:t>
            </a:r>
            <a:r>
              <a:rPr lang="en-US" altLang="zh-CN" smtClean="0"/>
              <a:t>Volume</a:t>
            </a:r>
            <a:r>
              <a:rPr lang="zh-CN" altLang="en-US" smtClean="0"/>
              <a:t>二层结构，服务器直接看到</a:t>
            </a:r>
            <a:r>
              <a:rPr lang="en-US" altLang="zh-CN" smtClean="0"/>
              <a:t>Volume</a:t>
            </a:r>
          </a:p>
          <a:p>
            <a:pPr lvl="0"/>
            <a:r>
              <a:rPr lang="zh-CN" altLang="zh-CN" smtClean="0"/>
              <a:t>系统自动将每个卷的数据块打散存储在不同服务器的不同硬盘上，冷热不均的数据会均匀分布在不同的服务器上，不会出现集中的热点</a:t>
            </a:r>
            <a:r>
              <a:rPr lang="zh-CN" altLang="en-US" smtClean="0"/>
              <a:t>。</a:t>
            </a:r>
            <a:endParaRPr lang="zh-CN" altLang="en-US"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9868580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FusionStorage</a:t>
            </a:r>
            <a:r>
              <a:rPr lang="zh-CN" altLang="zh-CN" smtClean="0"/>
              <a:t>针对系统中的每</a:t>
            </a:r>
            <a:r>
              <a:rPr lang="en-US" altLang="zh-CN" smtClean="0"/>
              <a:t>1</a:t>
            </a:r>
            <a:r>
              <a:rPr lang="zh-CN" altLang="zh-CN" smtClean="0"/>
              <a:t>个卷，默认按照</a:t>
            </a:r>
            <a:r>
              <a:rPr lang="en-US" altLang="zh-CN" smtClean="0"/>
              <a:t>1MB</a:t>
            </a:r>
            <a:r>
              <a:rPr lang="zh-CN" altLang="zh-CN" smtClean="0"/>
              <a:t>进行分片，分片后的数据按照</a:t>
            </a:r>
            <a:r>
              <a:rPr lang="en-US" altLang="zh-CN" smtClean="0"/>
              <a:t>DHT</a:t>
            </a:r>
            <a:r>
              <a:rPr lang="zh-CN" altLang="zh-CN" smtClean="0"/>
              <a:t>算法保存集群节点上</a:t>
            </a:r>
            <a:r>
              <a:rPr lang="zh-CN" altLang="en-US" smtClean="0"/>
              <a:t>。</a:t>
            </a:r>
            <a:endParaRPr lang="en-US" altLang="zh-CN" smtClean="0"/>
          </a:p>
          <a:p>
            <a:r>
              <a:rPr lang="zh-CN" altLang="zh-CN" smtClean="0"/>
              <a:t>对于服务器</a:t>
            </a:r>
            <a:r>
              <a:rPr lang="en-US" altLang="zh-CN" smtClean="0"/>
              <a:t>Server1</a:t>
            </a:r>
            <a:r>
              <a:rPr lang="zh-CN" altLang="zh-CN" smtClean="0"/>
              <a:t>的 磁盘</a:t>
            </a:r>
            <a:r>
              <a:rPr lang="en-US" altLang="zh-CN" smtClean="0"/>
              <a:t>Disk1</a:t>
            </a:r>
            <a:r>
              <a:rPr lang="zh-CN" altLang="zh-CN" smtClean="0"/>
              <a:t>上的数据块</a:t>
            </a:r>
            <a:r>
              <a:rPr lang="en-US" altLang="zh-CN" smtClean="0"/>
              <a:t>P1</a:t>
            </a:r>
            <a:r>
              <a:rPr lang="zh-CN" altLang="zh-CN" smtClean="0"/>
              <a:t>，它的数据备份为服务器</a:t>
            </a:r>
            <a:r>
              <a:rPr lang="en-US" altLang="zh-CN" smtClean="0"/>
              <a:t>Server2</a:t>
            </a:r>
            <a:r>
              <a:rPr lang="zh-CN" altLang="zh-CN" smtClean="0"/>
              <a:t>的磁盘</a:t>
            </a:r>
            <a:r>
              <a:rPr lang="en-US" altLang="zh-CN" smtClean="0"/>
              <a:t>Disk2</a:t>
            </a:r>
            <a:r>
              <a:rPr lang="zh-CN" altLang="zh-CN" smtClean="0"/>
              <a:t>上</a:t>
            </a:r>
            <a:r>
              <a:rPr lang="en-US" altLang="zh-CN" smtClean="0"/>
              <a:t>P1’</a:t>
            </a:r>
            <a:r>
              <a:rPr lang="zh-CN" altLang="zh-CN" smtClean="0"/>
              <a:t>，</a:t>
            </a:r>
            <a:r>
              <a:rPr lang="en-US" altLang="zh-CN" smtClean="0"/>
              <a:t>P1</a:t>
            </a:r>
            <a:r>
              <a:rPr lang="zh-CN" altLang="zh-CN" smtClean="0"/>
              <a:t>和</a:t>
            </a:r>
            <a:r>
              <a:rPr lang="en-US" altLang="zh-CN" smtClean="0"/>
              <a:t>P1’</a:t>
            </a:r>
            <a:r>
              <a:rPr lang="zh-CN" altLang="zh-CN" smtClean="0"/>
              <a:t>构成了同一个数据块的两个副本。例如，当</a:t>
            </a:r>
            <a:r>
              <a:rPr lang="en-US" altLang="zh-CN" smtClean="0"/>
              <a:t>P1</a:t>
            </a:r>
            <a:r>
              <a:rPr lang="zh-CN" altLang="zh-CN" smtClean="0"/>
              <a:t>所在的硬盘故障时，</a:t>
            </a:r>
            <a:r>
              <a:rPr lang="en-US" altLang="zh-CN" smtClean="0"/>
              <a:t>P1’</a:t>
            </a:r>
            <a:r>
              <a:rPr lang="zh-CN" altLang="zh-CN" smtClean="0"/>
              <a:t>可以继续提供存储服务</a:t>
            </a:r>
            <a:r>
              <a:rPr lang="zh-CN" altLang="en-US" smtClean="0"/>
              <a:t>。</a:t>
            </a:r>
            <a:endParaRPr lang="en-US" altLang="zh-CN" smtClean="0"/>
          </a:p>
          <a:p>
            <a:r>
              <a:rPr lang="zh-CN" altLang="zh-CN" smtClean="0"/>
              <a:t>数据分片分配算法保证了主用副本和备用副本在不同服务器和不同硬盘上的均匀分布，换句话说，每块硬盘上的主用副本和备副本数量是均匀的。</a:t>
            </a:r>
            <a:endParaRPr lang="en-US" altLang="zh-CN" smtClean="0"/>
          </a:p>
          <a:p>
            <a:r>
              <a:rPr lang="zh-CN" altLang="zh-CN" smtClean="0"/>
              <a:t>扩容节点或者故障减容节点时，数据恢复重建算法保证了重建后系统中各节点负载的均衡性。</a:t>
            </a:r>
            <a:endParaRPr lang="en-US" altLang="zh-CN" smtClean="0"/>
          </a:p>
          <a:p>
            <a:r>
              <a:rPr lang="zh-CN" altLang="en-US" smtClean="0"/>
              <a:t>当</a:t>
            </a:r>
            <a:r>
              <a:rPr lang="en-US" altLang="zh-CN" smtClean="0"/>
              <a:t>Server3</a:t>
            </a:r>
            <a:r>
              <a:rPr lang="zh-CN" altLang="en-US" smtClean="0"/>
              <a:t>出现故障，丢失所有</a:t>
            </a:r>
            <a:r>
              <a:rPr lang="en-US" altLang="zh-CN" smtClean="0"/>
              <a:t>Disk3</a:t>
            </a:r>
            <a:r>
              <a:rPr lang="zh-CN" altLang="en-US" smtClean="0"/>
              <a:t>和</a:t>
            </a:r>
            <a:r>
              <a:rPr lang="en-US" altLang="zh-CN" smtClean="0"/>
              <a:t>Disk6</a:t>
            </a:r>
            <a:r>
              <a:rPr lang="zh-CN" altLang="en-US" smtClean="0"/>
              <a:t>上的数据块，但是数据不会丢失。</a:t>
            </a:r>
            <a:endParaRPr lang="en-US" altLang="zh-CN"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4053724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FusionStorage</a:t>
            </a:r>
            <a:r>
              <a:rPr lang="zh-CN" altLang="zh-CN" smtClean="0"/>
              <a:t>支持将服务器部分内存用作读缓存，</a:t>
            </a:r>
            <a:r>
              <a:rPr lang="en-US" altLang="zh-CN" smtClean="0"/>
              <a:t>NVDIMM</a:t>
            </a:r>
            <a:r>
              <a:rPr lang="zh-CN" altLang="zh-CN" smtClean="0"/>
              <a:t>和</a:t>
            </a:r>
            <a:r>
              <a:rPr lang="en-US" altLang="zh-CN" smtClean="0"/>
              <a:t>SSD</a:t>
            </a:r>
            <a:r>
              <a:rPr lang="zh-CN" altLang="zh-CN" smtClean="0"/>
              <a:t>用作写缓存。</a:t>
            </a:r>
            <a:endParaRPr lang="en-US" altLang="zh-CN"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423347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OSD</a:t>
            </a:r>
            <a:r>
              <a:rPr lang="zh-CN" altLang="zh-CN" smtClean="0"/>
              <a:t>收到</a:t>
            </a:r>
            <a:r>
              <a:rPr lang="en-US" altLang="zh-CN" smtClean="0"/>
              <a:t>VBS</a:t>
            </a:r>
            <a:r>
              <a:rPr lang="zh-CN" altLang="zh-CN" smtClean="0"/>
              <a:t>发送的读</a:t>
            </a:r>
            <a:r>
              <a:rPr lang="en-US" altLang="zh-CN" smtClean="0"/>
              <a:t>IO</a:t>
            </a:r>
            <a:r>
              <a:rPr lang="zh-CN" altLang="zh-CN" smtClean="0"/>
              <a:t>操作</a:t>
            </a:r>
            <a:r>
              <a:rPr lang="zh-CN" altLang="en-US" smtClean="0"/>
              <a:t>的</a:t>
            </a:r>
            <a:r>
              <a:rPr lang="zh-CN" altLang="zh-CN" smtClean="0"/>
              <a:t>步骤处理：</a:t>
            </a:r>
          </a:p>
          <a:p>
            <a:pPr lvl="1"/>
            <a:r>
              <a:rPr lang="en-US" altLang="zh-CN" smtClean="0"/>
              <a:t>Step 1</a:t>
            </a:r>
            <a:r>
              <a:rPr lang="zh-CN" altLang="zh-CN" smtClean="0"/>
              <a:t>：从内存“读</a:t>
            </a:r>
            <a:r>
              <a:rPr lang="en-US" altLang="zh-CN" smtClean="0"/>
              <a:t>cache</a:t>
            </a:r>
            <a:r>
              <a:rPr lang="zh-CN" altLang="zh-CN" smtClean="0"/>
              <a:t>”中查找是否存在所需</a:t>
            </a:r>
            <a:r>
              <a:rPr lang="en-US" altLang="zh-CN" smtClean="0"/>
              <a:t>IO</a:t>
            </a:r>
            <a:r>
              <a:rPr lang="zh-CN" altLang="zh-CN" smtClean="0"/>
              <a:t>数据，存在则直接返回，</a:t>
            </a:r>
            <a:r>
              <a:rPr lang="zh-CN" altLang="en-US" smtClean="0"/>
              <a:t>并</a:t>
            </a:r>
            <a:r>
              <a:rPr lang="zh-CN" altLang="zh-CN" smtClean="0"/>
              <a:t>调整该</a:t>
            </a:r>
            <a:r>
              <a:rPr lang="en-US" altLang="zh-CN" smtClean="0"/>
              <a:t>IO</a:t>
            </a:r>
            <a:r>
              <a:rPr lang="zh-CN" altLang="zh-CN" smtClean="0"/>
              <a:t>数据到“读</a:t>
            </a:r>
            <a:r>
              <a:rPr lang="en-US" altLang="zh-CN" smtClean="0"/>
              <a:t>cache</a:t>
            </a:r>
            <a:r>
              <a:rPr lang="zh-CN" altLang="zh-CN" smtClean="0"/>
              <a:t>”</a:t>
            </a:r>
            <a:r>
              <a:rPr lang="en-US" altLang="zh-CN" smtClean="0"/>
              <a:t>LRU</a:t>
            </a:r>
            <a:r>
              <a:rPr lang="zh-CN" altLang="zh-CN" smtClean="0"/>
              <a:t>队首，否则执行</a:t>
            </a:r>
            <a:r>
              <a:rPr lang="en-US" altLang="zh-CN" smtClean="0"/>
              <a:t>Step 2</a:t>
            </a:r>
            <a:endParaRPr lang="zh-CN" altLang="zh-CN" smtClean="0"/>
          </a:p>
          <a:p>
            <a:pPr lvl="1"/>
            <a:r>
              <a:rPr lang="en-US" altLang="zh-CN" smtClean="0"/>
              <a:t>Step 2</a:t>
            </a:r>
            <a:r>
              <a:rPr lang="zh-CN" altLang="zh-CN" smtClean="0"/>
              <a:t>：从</a:t>
            </a:r>
            <a:r>
              <a:rPr lang="en-US" altLang="zh-CN" smtClean="0"/>
              <a:t>SSD</a:t>
            </a:r>
            <a:r>
              <a:rPr lang="zh-CN" altLang="zh-CN" smtClean="0"/>
              <a:t>的“读</a:t>
            </a:r>
            <a:r>
              <a:rPr lang="en-US" altLang="zh-CN" smtClean="0"/>
              <a:t>cache</a:t>
            </a:r>
            <a:r>
              <a:rPr lang="zh-CN" altLang="zh-CN" smtClean="0"/>
              <a:t>”中查找是否存在所需</a:t>
            </a:r>
            <a:r>
              <a:rPr lang="en-US" altLang="zh-CN" smtClean="0"/>
              <a:t>IO</a:t>
            </a:r>
            <a:r>
              <a:rPr lang="zh-CN" altLang="zh-CN" smtClean="0"/>
              <a:t>数据，存在则直接返回，</a:t>
            </a:r>
            <a:r>
              <a:rPr lang="zh-CN" altLang="en-US" smtClean="0"/>
              <a:t>并</a:t>
            </a:r>
            <a:r>
              <a:rPr lang="zh-CN" altLang="zh-CN" smtClean="0"/>
              <a:t>增加该</a:t>
            </a:r>
            <a:r>
              <a:rPr lang="en-US" altLang="zh-CN" smtClean="0"/>
              <a:t>IO</a:t>
            </a:r>
            <a:r>
              <a:rPr lang="zh-CN" altLang="zh-CN" smtClean="0"/>
              <a:t>数据的热点访问因子，否则执行</a:t>
            </a:r>
            <a:r>
              <a:rPr lang="en-US" altLang="zh-CN" smtClean="0"/>
              <a:t>Step 3</a:t>
            </a:r>
            <a:endParaRPr lang="zh-CN" altLang="zh-CN" smtClean="0"/>
          </a:p>
          <a:p>
            <a:pPr lvl="1"/>
            <a:r>
              <a:rPr lang="en-US" altLang="zh-CN" smtClean="0"/>
              <a:t>Step 3</a:t>
            </a:r>
            <a:r>
              <a:rPr lang="zh-CN" altLang="zh-CN" smtClean="0"/>
              <a:t>：从</a:t>
            </a:r>
            <a:r>
              <a:rPr lang="en-US" altLang="zh-CN" smtClean="0"/>
              <a:t>SSD</a:t>
            </a:r>
            <a:r>
              <a:rPr lang="zh-CN" altLang="zh-CN" smtClean="0"/>
              <a:t>的“写</a:t>
            </a:r>
            <a:r>
              <a:rPr lang="en-US" altLang="zh-CN" smtClean="0"/>
              <a:t>cache</a:t>
            </a:r>
            <a:r>
              <a:rPr lang="zh-CN" altLang="zh-CN" smtClean="0"/>
              <a:t>”中查找是否存在所需</a:t>
            </a:r>
            <a:r>
              <a:rPr lang="en-US" altLang="zh-CN" smtClean="0"/>
              <a:t>IO</a:t>
            </a:r>
            <a:r>
              <a:rPr lang="zh-CN" altLang="zh-CN" smtClean="0"/>
              <a:t>数据，存在则直接返回，</a:t>
            </a:r>
            <a:r>
              <a:rPr lang="zh-CN" altLang="en-US" smtClean="0"/>
              <a:t>并</a:t>
            </a:r>
            <a:r>
              <a:rPr lang="zh-CN" altLang="zh-CN" smtClean="0"/>
              <a:t>增加该</a:t>
            </a:r>
            <a:r>
              <a:rPr lang="en-US" altLang="zh-CN" smtClean="0"/>
              <a:t>IO</a:t>
            </a:r>
            <a:r>
              <a:rPr lang="zh-CN" altLang="zh-CN" smtClean="0"/>
              <a:t>数据的热点访问因子；如果热点访问因子达到阈值，则会被缓存在</a:t>
            </a:r>
            <a:r>
              <a:rPr lang="en-US" altLang="zh-CN" smtClean="0"/>
              <a:t>SSD</a:t>
            </a:r>
            <a:r>
              <a:rPr lang="zh-CN" altLang="zh-CN" smtClean="0"/>
              <a:t>的“读</a:t>
            </a:r>
            <a:r>
              <a:rPr lang="en-US" altLang="zh-CN" smtClean="0"/>
              <a:t>cache</a:t>
            </a:r>
            <a:r>
              <a:rPr lang="zh-CN" altLang="zh-CN" smtClean="0"/>
              <a:t>”中。如果不存在，执行</a:t>
            </a:r>
            <a:r>
              <a:rPr lang="en-US" altLang="zh-CN" smtClean="0"/>
              <a:t>Step 4</a:t>
            </a:r>
            <a:endParaRPr lang="zh-CN" altLang="zh-CN" smtClean="0"/>
          </a:p>
          <a:p>
            <a:pPr lvl="1"/>
            <a:r>
              <a:rPr lang="en-US" altLang="zh-CN" smtClean="0"/>
              <a:t>Step 4</a:t>
            </a:r>
            <a:r>
              <a:rPr lang="zh-CN" altLang="zh-CN" smtClean="0"/>
              <a:t>：从硬盘中查找到所需</a:t>
            </a:r>
            <a:r>
              <a:rPr lang="en-US" altLang="zh-CN" smtClean="0"/>
              <a:t>IO</a:t>
            </a:r>
            <a:r>
              <a:rPr lang="zh-CN" altLang="zh-CN" smtClean="0"/>
              <a:t>数据并返回，同时增加该</a:t>
            </a:r>
            <a:r>
              <a:rPr lang="en-US" altLang="zh-CN" smtClean="0"/>
              <a:t>IO</a:t>
            </a:r>
            <a:r>
              <a:rPr lang="zh-CN" altLang="zh-CN" smtClean="0"/>
              <a:t>数据的热点访问因子，如果热点访问因子达到阈值，则会被缓存在</a:t>
            </a:r>
            <a:r>
              <a:rPr lang="en-US" altLang="zh-CN" smtClean="0"/>
              <a:t>SSD</a:t>
            </a:r>
            <a:r>
              <a:rPr lang="zh-CN" altLang="zh-CN" smtClean="0"/>
              <a:t>的“读</a:t>
            </a:r>
            <a:r>
              <a:rPr lang="en-US" altLang="zh-CN" smtClean="0"/>
              <a:t>cache</a:t>
            </a:r>
            <a:r>
              <a:rPr lang="zh-CN" altLang="zh-CN" smtClean="0"/>
              <a:t>”中</a:t>
            </a:r>
            <a:endParaRPr lang="en-US" altLang="zh-CN" smtClean="0"/>
          </a:p>
          <a:p>
            <a:pPr lvl="0"/>
            <a:r>
              <a:rPr lang="zh-CN" altLang="zh-CN" smtClean="0"/>
              <a:t>读修复</a:t>
            </a:r>
            <a:r>
              <a:rPr lang="zh-CN" altLang="en-US" smtClean="0"/>
              <a:t>：</a:t>
            </a:r>
            <a:r>
              <a:rPr lang="zh-CN" altLang="zh-CN" smtClean="0"/>
              <a:t>在读数据失败时，系统会判断错误类型，如果是磁盘扇区读取错误，系统会自动从其他节点保存的副本读取数据，然后重新写入该副本数据到硬盘扇区错误的节点，从而保证数据副本总数不减少和副本间的数据一致性。</a:t>
            </a:r>
          </a:p>
          <a:p>
            <a:endParaRPr lang="en-US" altLang="zh-CN"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529768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1332316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FusionStorage</a:t>
            </a:r>
            <a:r>
              <a:rPr lang="zh-CN" altLang="zh-CN" smtClean="0"/>
              <a:t>支持各种</a:t>
            </a:r>
            <a:r>
              <a:rPr lang="en-US" altLang="zh-CN" smtClean="0"/>
              <a:t>cache</a:t>
            </a:r>
            <a:r>
              <a:rPr lang="zh-CN" altLang="zh-CN" smtClean="0"/>
              <a:t>介质：如</a:t>
            </a:r>
            <a:r>
              <a:rPr lang="en-US" altLang="zh-CN" smtClean="0"/>
              <a:t>NVDIMM</a:t>
            </a:r>
            <a:r>
              <a:rPr lang="zh-CN" altLang="zh-CN" smtClean="0"/>
              <a:t>、</a:t>
            </a:r>
            <a:r>
              <a:rPr lang="en-US" altLang="zh-CN" smtClean="0"/>
              <a:t>SSD</a:t>
            </a:r>
            <a:r>
              <a:rPr lang="zh-CN" altLang="zh-CN" smtClean="0"/>
              <a:t>卡、</a:t>
            </a:r>
            <a:r>
              <a:rPr lang="en-US" altLang="zh-CN" smtClean="0"/>
              <a:t>SSD</a:t>
            </a:r>
            <a:r>
              <a:rPr lang="zh-CN" altLang="zh-CN" smtClean="0"/>
              <a:t>盘、内存</a:t>
            </a:r>
            <a:r>
              <a:rPr lang="en-US" altLang="zh-CN" smtClean="0"/>
              <a:t>cache</a:t>
            </a:r>
            <a:r>
              <a:rPr lang="zh-CN" altLang="zh-CN" smtClean="0"/>
              <a:t>、关闭</a:t>
            </a:r>
            <a:r>
              <a:rPr lang="en-US" altLang="zh-CN" smtClean="0"/>
              <a:t>cache 5</a:t>
            </a:r>
            <a:r>
              <a:rPr lang="zh-CN" altLang="zh-CN" smtClean="0"/>
              <a:t>种方式。</a:t>
            </a:r>
            <a:endParaRPr lang="en-US" altLang="zh-CN"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488066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计算服务器可以采用独立的网卡，也可以共用网卡。 </a:t>
            </a:r>
          </a:p>
          <a:p>
            <a:pPr lvl="1"/>
            <a:r>
              <a:rPr lang="zh-CN" altLang="en-US" smtClean="0"/>
              <a:t>独立网卡时，存储平面必须单独使用一块网卡，业务与管理平面可以共用网卡 </a:t>
            </a:r>
          </a:p>
          <a:p>
            <a:pPr lvl="1"/>
            <a:r>
              <a:rPr lang="zh-CN" altLang="en-US" smtClean="0"/>
              <a:t>共用网卡时，存储平面必须使用独立的平面，并限速</a:t>
            </a:r>
            <a:r>
              <a:rPr lang="en-US" altLang="zh-CN" smtClean="0"/>
              <a:t>6Gb</a:t>
            </a:r>
            <a:r>
              <a:rPr lang="zh-CN" altLang="en-US" smtClean="0"/>
              <a:t>，业务与管理平面限速</a:t>
            </a:r>
            <a:r>
              <a:rPr lang="en-US" altLang="zh-CN" smtClean="0"/>
              <a:t>4Gb </a:t>
            </a:r>
          </a:p>
          <a:p>
            <a:r>
              <a:rPr lang="zh-CN" altLang="en-US" smtClean="0"/>
              <a:t>服务器的</a:t>
            </a:r>
            <a:r>
              <a:rPr lang="en-US" altLang="zh-CN" smtClean="0"/>
              <a:t>10GE</a:t>
            </a:r>
            <a:r>
              <a:rPr lang="zh-CN" altLang="en-US" smtClean="0"/>
              <a:t>网口推荐配置为“源目的</a:t>
            </a:r>
            <a:r>
              <a:rPr lang="en-US" altLang="zh-CN" smtClean="0"/>
              <a:t>IP</a:t>
            </a:r>
            <a:r>
              <a:rPr lang="zh-CN" altLang="en-US" smtClean="0"/>
              <a:t>和端口异或的负荷分担”</a:t>
            </a:r>
            <a:r>
              <a:rPr lang="en-US" altLang="zh-CN" smtClean="0"/>
              <a:t>bond</a:t>
            </a:r>
            <a:r>
              <a:rPr lang="zh-CN" altLang="en-US" smtClean="0"/>
              <a:t>，也可以配置为</a:t>
            </a:r>
            <a:r>
              <a:rPr lang="en-US" altLang="zh-CN" smtClean="0"/>
              <a:t>active-standby</a:t>
            </a:r>
            <a:r>
              <a:rPr lang="zh-CN" altLang="en-US" smtClean="0"/>
              <a:t>的主备模式。</a:t>
            </a:r>
            <a:endParaRPr lang="en-US" altLang="zh-CN" smtClean="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6002655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zh-CN" smtClean="0"/>
              <a:t>使用</a:t>
            </a:r>
            <a:r>
              <a:rPr lang="en-US" altLang="zh-CN" smtClean="0"/>
              <a:t>SCSI</a:t>
            </a:r>
            <a:r>
              <a:rPr lang="zh-CN" altLang="zh-CN" smtClean="0"/>
              <a:t>存储接口时，支持快照、快照备份、链接克隆功能</a:t>
            </a:r>
            <a:r>
              <a:rPr lang="zh-CN" altLang="en-US" smtClean="0"/>
              <a:t>，</a:t>
            </a:r>
            <a:r>
              <a:rPr lang="en-US" altLang="zh-CN" smtClean="0"/>
              <a:t>iSCSI</a:t>
            </a:r>
            <a:r>
              <a:rPr lang="zh-CN" altLang="en-US" smtClean="0"/>
              <a:t>暂不支持前述特性。</a:t>
            </a:r>
            <a:endParaRPr lang="en-US" altLang="zh-CN" smtClean="0"/>
          </a:p>
          <a:p>
            <a:r>
              <a:rPr lang="zh-CN" altLang="zh-CN" smtClean="0"/>
              <a:t>对于</a:t>
            </a:r>
            <a:r>
              <a:rPr lang="en-US" altLang="zh-CN" smtClean="0"/>
              <a:t>iSCSI</a:t>
            </a:r>
            <a:r>
              <a:rPr lang="zh-CN" altLang="zh-CN" smtClean="0"/>
              <a:t>协议的支持是通过</a:t>
            </a:r>
            <a:r>
              <a:rPr lang="en-US" altLang="zh-CN" smtClean="0"/>
              <a:t>VBS</a:t>
            </a:r>
            <a:r>
              <a:rPr lang="zh-CN" altLang="zh-CN" smtClean="0"/>
              <a:t>提供</a:t>
            </a:r>
            <a:r>
              <a:rPr lang="en-US" altLang="zh-CN" smtClean="0"/>
              <a:t>iSCSI Target</a:t>
            </a:r>
            <a:r>
              <a:rPr lang="zh-CN" altLang="zh-CN" smtClean="0"/>
              <a:t>，块存储使用方通过本机的</a:t>
            </a:r>
            <a:r>
              <a:rPr lang="en-US" altLang="zh-CN" smtClean="0"/>
              <a:t>Initiator</a:t>
            </a:r>
            <a:r>
              <a:rPr lang="zh-CN" altLang="zh-CN" smtClean="0"/>
              <a:t>与</a:t>
            </a:r>
            <a:r>
              <a:rPr lang="en-US" altLang="zh-CN" smtClean="0"/>
              <a:t>iSCSI Target</a:t>
            </a:r>
            <a:r>
              <a:rPr lang="zh-CN" altLang="zh-CN" smtClean="0"/>
              <a:t>联接来访问存储</a:t>
            </a:r>
            <a:r>
              <a:rPr lang="zh-CN" altLang="en-US" smtClean="0"/>
              <a:t>。</a:t>
            </a:r>
            <a:endParaRPr lang="en-US" altLang="zh-CN" smtClean="0"/>
          </a:p>
          <a:p>
            <a:r>
              <a:rPr lang="en-US" altLang="zh-CN" smtClean="0"/>
              <a:t>FusionStorage</a:t>
            </a:r>
            <a:r>
              <a:rPr lang="zh-CN" altLang="zh-CN" smtClean="0"/>
              <a:t>支持以下安全访问的标准</a:t>
            </a:r>
            <a:r>
              <a:rPr lang="zh-CN" altLang="en-US" smtClean="0"/>
              <a:t>：</a:t>
            </a:r>
            <a:endParaRPr lang="en-US" altLang="zh-CN" smtClean="0"/>
          </a:p>
          <a:p>
            <a:pPr lvl="1"/>
            <a:r>
              <a:rPr lang="en-US" altLang="zh-CN" smtClean="0"/>
              <a:t>CHAP</a:t>
            </a:r>
            <a:r>
              <a:rPr lang="zh-CN" altLang="zh-CN" smtClean="0"/>
              <a:t>身份验证</a:t>
            </a:r>
            <a:endParaRPr lang="en-US" altLang="zh-CN" smtClean="0"/>
          </a:p>
          <a:p>
            <a:pPr lvl="1"/>
            <a:r>
              <a:rPr lang="en-US" altLang="zh-CN" smtClean="0"/>
              <a:t>LUN MASKING</a:t>
            </a:r>
            <a:r>
              <a:rPr lang="zh-CN" altLang="zh-CN" smtClean="0"/>
              <a:t>给</a:t>
            </a:r>
            <a:r>
              <a:rPr lang="en-US" altLang="zh-CN" smtClean="0"/>
              <a:t>Host</a:t>
            </a:r>
            <a:r>
              <a:rPr lang="zh-CN" altLang="zh-CN" smtClean="0"/>
              <a:t>对</a:t>
            </a:r>
            <a:r>
              <a:rPr lang="en-US" altLang="zh-CN" smtClean="0"/>
              <a:t>Lun</a:t>
            </a:r>
            <a:r>
              <a:rPr lang="zh-CN" altLang="zh-CN" smtClean="0"/>
              <a:t>的访问进行授权</a:t>
            </a:r>
            <a:endParaRPr lang="en-US" altLang="zh-CN" smtClean="0"/>
          </a:p>
          <a:p>
            <a:pPr lvl="1"/>
            <a:endParaRPr lang="zh-CN" altLang="en-US" smtClean="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319430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8940819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图中无内容空格不代表已分配空间，在磁盘上面不占用实际空间。</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491509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副本数越多，存储空间利用率越低。</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4920041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1TB</a:t>
            </a:r>
            <a:r>
              <a:rPr lang="zh-CN" altLang="zh-CN" smtClean="0"/>
              <a:t>硬盘的重建时间小于</a:t>
            </a:r>
            <a:r>
              <a:rPr lang="en-US" altLang="zh-CN" smtClean="0"/>
              <a:t>30</a:t>
            </a:r>
            <a:r>
              <a:rPr lang="zh-CN" altLang="zh-CN" smtClean="0"/>
              <a:t>分钟</a:t>
            </a:r>
            <a:r>
              <a:rPr lang="zh-CN" altLang="en-US" smtClean="0"/>
              <a:t>。</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6575156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FusionStorage</a:t>
            </a:r>
            <a:r>
              <a:rPr lang="zh-CN" altLang="zh-CN" smtClean="0"/>
              <a:t>的分布式架构具有良好的可扩展性，支持超大容量的存储</a:t>
            </a:r>
            <a:endParaRPr lang="en-US" altLang="zh-CN" smtClean="0"/>
          </a:p>
          <a:p>
            <a:r>
              <a:rPr lang="zh-CN" altLang="zh-CN" smtClean="0"/>
              <a:t>扩容存储节点后不需要做大量的数据搬迁，系统可快速达到负载均衡状态</a:t>
            </a:r>
          </a:p>
          <a:p>
            <a:r>
              <a:rPr lang="zh-CN" altLang="zh-CN" smtClean="0"/>
              <a:t>支持灵活扩容计算节点、硬盘、存储节点，或者同时进行扩容</a:t>
            </a:r>
          </a:p>
          <a:p>
            <a:r>
              <a:rPr lang="zh-CN" altLang="zh-CN" smtClean="0"/>
              <a:t>机头、存储带宽和</a:t>
            </a:r>
            <a:r>
              <a:rPr lang="en-US" altLang="zh-CN" smtClean="0"/>
              <a:t>Cache</a:t>
            </a:r>
            <a:r>
              <a:rPr lang="zh-CN" altLang="zh-CN" smtClean="0"/>
              <a:t>都均匀分布到各个节点上，系统</a:t>
            </a:r>
            <a:r>
              <a:rPr lang="en-US" altLang="zh-CN" smtClean="0"/>
              <a:t>IOPS</a:t>
            </a:r>
            <a:r>
              <a:rPr lang="zh-CN" altLang="zh-CN" smtClean="0"/>
              <a:t>、吞吐量和</a:t>
            </a:r>
            <a:r>
              <a:rPr lang="en-US" altLang="zh-CN" smtClean="0"/>
              <a:t>Cache</a:t>
            </a:r>
            <a:r>
              <a:rPr lang="zh-CN" altLang="zh-CN" smtClean="0"/>
              <a:t>随着节点扩容线性增加</a:t>
            </a:r>
            <a:endParaRPr lang="en-US" altLang="zh-CN" smtClean="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9732463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4763227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Domain0</a:t>
            </a:r>
            <a:r>
              <a:rPr lang="zh-CN" altLang="en-US" smtClean="0"/>
              <a:t>规划需根据产品手册进行</a:t>
            </a:r>
            <a:r>
              <a:rPr lang="en-US" altLang="zh-CN" smtClean="0"/>
              <a:t>CPU</a:t>
            </a:r>
            <a:r>
              <a:rPr lang="zh-CN" altLang="en-US" smtClean="0"/>
              <a:t>数量和内存大小的配置，</a:t>
            </a:r>
            <a:r>
              <a:rPr lang="en-US" altLang="zh-CN" smtClean="0"/>
              <a:t>Domain0</a:t>
            </a:r>
            <a:r>
              <a:rPr lang="zh-CN" altLang="en-US" smtClean="0"/>
              <a:t>规格不满足条件无法创建集群。</a:t>
            </a:r>
            <a:endParaRPr lang="en-US" altLang="zh-CN"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4219417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4549183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6762372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图中输入的管理</a:t>
            </a:r>
            <a:r>
              <a:rPr lang="en-US" altLang="zh-CN" dirty="0" smtClean="0"/>
              <a:t>IP</a:t>
            </a:r>
            <a:r>
              <a:rPr lang="zh-CN" altLang="en-US" dirty="0" smtClean="0"/>
              <a:t>指的是业务管理</a:t>
            </a:r>
            <a:r>
              <a:rPr lang="en-US" altLang="zh-CN" dirty="0" smtClean="0"/>
              <a:t>IP</a:t>
            </a:r>
            <a:r>
              <a:rPr lang="zh-CN" altLang="en-US" dirty="0" smtClean="0"/>
              <a:t>地址而不是硬件的管理</a:t>
            </a:r>
            <a:r>
              <a:rPr lang="en-US" altLang="zh-CN" dirty="0" smtClean="0"/>
              <a:t>IP</a:t>
            </a:r>
            <a:r>
              <a:rPr lang="zh-CN" altLang="en-US" dirty="0" smtClean="0"/>
              <a:t>地址</a:t>
            </a:r>
            <a:endParaRPr lang="en-US" altLang="zh-CN"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5762618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如果存储网络使用</a:t>
            </a:r>
            <a:r>
              <a:rPr lang="en-US" altLang="zh-CN" dirty="0" smtClean="0"/>
              <a:t>IB</a:t>
            </a:r>
            <a:r>
              <a:rPr lang="zh-CN" altLang="en-US" dirty="0" smtClean="0"/>
              <a:t>网络，则需手工启动</a:t>
            </a:r>
            <a:r>
              <a:rPr lang="en-US" altLang="zh-CN" dirty="0" err="1" smtClean="0"/>
              <a:t>OpenSM</a:t>
            </a:r>
            <a:r>
              <a:rPr lang="zh-CN" altLang="en-US" dirty="0" smtClean="0"/>
              <a:t>、配置</a:t>
            </a:r>
            <a:r>
              <a:rPr lang="en-US" altLang="zh-CN" dirty="0" smtClean="0"/>
              <a:t>IB</a:t>
            </a:r>
            <a:r>
              <a:rPr lang="zh-CN" altLang="en-US" dirty="0" smtClean="0"/>
              <a:t>网络信息</a:t>
            </a:r>
            <a:endParaRPr lang="en-US" altLang="zh-CN" dirty="0" smtClean="0"/>
          </a:p>
          <a:p>
            <a:r>
              <a:rPr lang="zh-CN" altLang="en-US" dirty="0" smtClean="0"/>
              <a:t>批量安装</a:t>
            </a:r>
            <a:r>
              <a:rPr lang="en-US" altLang="zh-CN" dirty="0" smtClean="0"/>
              <a:t>FSA </a:t>
            </a:r>
            <a:r>
              <a:rPr lang="zh-CN" altLang="en-US" dirty="0" smtClean="0"/>
              <a:t>软件分三步：</a:t>
            </a:r>
            <a:endParaRPr lang="en-US" altLang="zh-CN" dirty="0" smtClean="0"/>
          </a:p>
          <a:p>
            <a:pPr lvl="1"/>
            <a:r>
              <a:rPr lang="zh-CN" altLang="en-US" dirty="0" smtClean="0"/>
              <a:t>通过</a:t>
            </a:r>
            <a:r>
              <a:rPr lang="en-US" altLang="zh-CN" dirty="0" smtClean="0"/>
              <a:t>FSM Portal</a:t>
            </a:r>
            <a:r>
              <a:rPr lang="zh-CN" altLang="en-US" dirty="0" smtClean="0"/>
              <a:t>上传</a:t>
            </a:r>
            <a:r>
              <a:rPr lang="en-US" altLang="zh-CN" dirty="0" smtClean="0"/>
              <a:t>FSA</a:t>
            </a:r>
            <a:r>
              <a:rPr lang="zh-CN" altLang="en-US" dirty="0" smtClean="0"/>
              <a:t>软件包</a:t>
            </a:r>
            <a:endParaRPr lang="en-US" altLang="zh-CN" dirty="0" smtClean="0"/>
          </a:p>
          <a:p>
            <a:pPr lvl="1"/>
            <a:r>
              <a:rPr lang="zh-CN" altLang="en-US" dirty="0" smtClean="0"/>
              <a:t>选择服务器及软件包进行批量安装</a:t>
            </a:r>
            <a:endParaRPr lang="en-US" altLang="zh-CN" dirty="0" smtClean="0"/>
          </a:p>
          <a:p>
            <a:pPr lvl="1"/>
            <a:r>
              <a:rPr lang="zh-CN" altLang="en-US" dirty="0" smtClean="0"/>
              <a:t>查看安装进度及结果</a:t>
            </a:r>
            <a:endParaRPr lang="en-US" altLang="zh-CN" dirty="0" smtClean="0"/>
          </a:p>
          <a:p>
            <a:endParaRPr lang="en-US" altLang="zh-CN"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8284004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参数要求： </a:t>
            </a:r>
            <a:endParaRPr lang="en-US" altLang="zh-CN" smtClean="0"/>
          </a:p>
          <a:p>
            <a:pPr lvl="1"/>
            <a:r>
              <a:rPr lang="zh-CN" altLang="en-US" smtClean="0"/>
              <a:t>存储网络类型支持以太或</a:t>
            </a:r>
            <a:r>
              <a:rPr lang="en-US" altLang="zh-CN" smtClean="0"/>
              <a:t>IB</a:t>
            </a:r>
            <a:r>
              <a:rPr lang="zh-CN" altLang="en-US" smtClean="0"/>
              <a:t>网络，一套</a:t>
            </a:r>
            <a:r>
              <a:rPr lang="en-US" altLang="zh-CN" smtClean="0"/>
              <a:t>FSM</a:t>
            </a:r>
            <a:r>
              <a:rPr lang="zh-CN" altLang="en-US" smtClean="0"/>
              <a:t>下其存储网络类型必须相同</a:t>
            </a:r>
            <a:endParaRPr lang="en-US" altLang="zh-CN" smtClean="0"/>
          </a:p>
          <a:p>
            <a:pPr lvl="1"/>
            <a:r>
              <a:rPr lang="zh-CN" altLang="en-US" smtClean="0"/>
              <a:t>存储网络可以选择</a:t>
            </a:r>
            <a:r>
              <a:rPr lang="en-US" altLang="zh-CN" smtClean="0"/>
              <a:t>IP</a:t>
            </a:r>
            <a:r>
              <a:rPr lang="zh-CN" altLang="en-US" smtClean="0"/>
              <a:t>段或网口名，每台服务器上针对存储网络只能找到一个满足条件的</a:t>
            </a:r>
            <a:r>
              <a:rPr lang="en-US" altLang="zh-CN" smtClean="0"/>
              <a:t>IP</a:t>
            </a:r>
            <a:r>
              <a:rPr lang="zh-CN" altLang="en-US" smtClean="0"/>
              <a:t>地址为存储</a:t>
            </a:r>
            <a:r>
              <a:rPr lang="en-US" altLang="zh-CN" smtClean="0"/>
              <a:t>IP</a:t>
            </a:r>
          </a:p>
          <a:p>
            <a:endParaRPr lang="en-US" altLang="zh-CN" smtClean="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42689638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创建控制集群</a:t>
            </a:r>
            <a:endParaRPr lang="en-US" altLang="zh-CN" smtClean="0"/>
          </a:p>
          <a:p>
            <a:pPr lvl="1"/>
            <a:r>
              <a:rPr lang="zh-CN" altLang="en-US" smtClean="0"/>
              <a:t>选择</a:t>
            </a:r>
            <a:r>
              <a:rPr lang="en-US" altLang="zh-CN" smtClean="0"/>
              <a:t>3</a:t>
            </a:r>
            <a:r>
              <a:rPr lang="zh-CN" altLang="en-US" smtClean="0"/>
              <a:t>台服务器来创建</a:t>
            </a:r>
            <a:r>
              <a:rPr lang="en-US" altLang="zh-CN" smtClean="0"/>
              <a:t>MDC/ZK</a:t>
            </a:r>
            <a:r>
              <a:rPr lang="zh-CN" altLang="en-US" smtClean="0"/>
              <a:t>集群，即控制集群</a:t>
            </a:r>
            <a:endParaRPr lang="en-US" altLang="zh-CN" smtClean="0"/>
          </a:p>
          <a:p>
            <a:pPr lvl="1"/>
            <a:r>
              <a:rPr lang="zh-CN" altLang="en-US" smtClean="0"/>
              <a:t>控制集群服务器上用于存放元数据的磁盘类型必须一致，要么使用独立分区（</a:t>
            </a:r>
            <a:r>
              <a:rPr lang="en-US" altLang="zh-CN" smtClean="0"/>
              <a:t>55G</a:t>
            </a:r>
            <a:r>
              <a:rPr lang="zh-CN" altLang="en-US" smtClean="0"/>
              <a:t>），要么使用独立磁盘，槽位号一致</a:t>
            </a:r>
            <a:endParaRPr lang="en-US" altLang="zh-CN" smtClean="0"/>
          </a:p>
          <a:p>
            <a:pPr lvl="1"/>
            <a:r>
              <a:rPr lang="zh-CN" altLang="en-US" smtClean="0"/>
              <a:t>如果使用独立分区，需要提前划分好</a:t>
            </a:r>
            <a:r>
              <a:rPr lang="en-US" altLang="zh-CN" smtClean="0"/>
              <a:t>ZK</a:t>
            </a:r>
            <a:r>
              <a:rPr lang="zh-CN" altLang="en-US" smtClean="0"/>
              <a:t>分区，并挂载好</a:t>
            </a:r>
            <a:endParaRPr lang="en-US" altLang="zh-CN" smtClean="0"/>
          </a:p>
          <a:p>
            <a:pPr lvl="1"/>
            <a:r>
              <a:rPr lang="zh-CN" altLang="en-US" smtClean="0"/>
              <a:t>如果控制集群服务器包含部署</a:t>
            </a:r>
            <a:r>
              <a:rPr lang="en-US" altLang="zh-CN" smtClean="0"/>
              <a:t>FSM</a:t>
            </a:r>
            <a:r>
              <a:rPr lang="zh-CN" altLang="en-US" smtClean="0"/>
              <a:t>管理</a:t>
            </a:r>
            <a:r>
              <a:rPr lang="en-US" altLang="zh-CN" smtClean="0"/>
              <a:t>VM</a:t>
            </a:r>
            <a:r>
              <a:rPr lang="zh-CN" altLang="en-US" smtClean="0"/>
              <a:t>的服务器，元数据盘必须使用独立磁盘</a:t>
            </a:r>
            <a:endParaRPr lang="en-US" altLang="zh-CN" smtClean="0"/>
          </a:p>
          <a:p>
            <a:endParaRPr lang="en-US" altLang="zh-CN" smtClean="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4459852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创建存储池</a:t>
            </a:r>
            <a:endParaRPr lang="en-US" altLang="zh-CN" smtClean="0"/>
          </a:p>
          <a:p>
            <a:pPr lvl="1"/>
            <a:r>
              <a:rPr lang="zh-CN" altLang="en-US" smtClean="0"/>
              <a:t>支持配置副本数，设置主存、缓存类型。主存类型有</a:t>
            </a:r>
            <a:r>
              <a:rPr lang="en-US" altLang="zh-CN" smtClean="0"/>
              <a:t>SAS</a:t>
            </a:r>
            <a:r>
              <a:rPr lang="zh-CN" altLang="en-US" smtClean="0"/>
              <a:t>、</a:t>
            </a:r>
            <a:r>
              <a:rPr lang="en-US" altLang="zh-CN" smtClean="0"/>
              <a:t>SATA</a:t>
            </a:r>
            <a:r>
              <a:rPr lang="zh-CN" altLang="en-US" smtClean="0"/>
              <a:t>、</a:t>
            </a:r>
            <a:r>
              <a:rPr lang="en-US" altLang="zh-CN" smtClean="0"/>
              <a:t>SSD</a:t>
            </a:r>
            <a:r>
              <a:rPr lang="zh-CN" altLang="en-US" smtClean="0"/>
              <a:t>卡、</a:t>
            </a:r>
            <a:r>
              <a:rPr lang="en-US" altLang="zh-CN" smtClean="0"/>
              <a:t>SSD</a:t>
            </a:r>
            <a:r>
              <a:rPr lang="zh-CN" altLang="en-US" smtClean="0"/>
              <a:t>盘；缓存类型有</a:t>
            </a:r>
            <a:r>
              <a:rPr lang="en-US" altLang="zh-CN" smtClean="0"/>
              <a:t>NVDIMM</a:t>
            </a:r>
            <a:r>
              <a:rPr lang="zh-CN" altLang="en-US" smtClean="0"/>
              <a:t>、</a:t>
            </a:r>
            <a:r>
              <a:rPr lang="en-US" altLang="zh-CN" smtClean="0"/>
              <a:t>SSD</a:t>
            </a:r>
            <a:r>
              <a:rPr lang="zh-CN" altLang="en-US" smtClean="0"/>
              <a:t>卡、</a:t>
            </a:r>
            <a:r>
              <a:rPr lang="en-US" altLang="zh-CN" smtClean="0"/>
              <a:t>SSD</a:t>
            </a:r>
            <a:r>
              <a:rPr lang="zh-CN" altLang="en-US" smtClean="0"/>
              <a:t>盘；主存和缓存不能同时选择</a:t>
            </a:r>
            <a:r>
              <a:rPr lang="en-US" altLang="zh-CN" smtClean="0"/>
              <a:t>SSD</a:t>
            </a:r>
            <a:r>
              <a:rPr lang="zh-CN" altLang="en-US" smtClean="0"/>
              <a:t>卡或</a:t>
            </a:r>
            <a:r>
              <a:rPr lang="en-US" altLang="zh-CN" smtClean="0"/>
              <a:t>SSD</a:t>
            </a:r>
            <a:r>
              <a:rPr lang="zh-CN" altLang="en-US" smtClean="0"/>
              <a:t>盘</a:t>
            </a:r>
            <a:endParaRPr lang="en-US" altLang="zh-CN" smtClean="0"/>
          </a:p>
          <a:p>
            <a:pPr lvl="1"/>
            <a:r>
              <a:rPr lang="zh-CN" altLang="en-US" smtClean="0"/>
              <a:t>一个存储池中服务器间的主存总数最多相差</a:t>
            </a:r>
            <a:r>
              <a:rPr lang="en-US" altLang="zh-CN" smtClean="0"/>
              <a:t>2</a:t>
            </a:r>
            <a:r>
              <a:rPr lang="zh-CN" altLang="en-US" smtClean="0"/>
              <a:t>个，槽位号可以不连续</a:t>
            </a:r>
            <a:endParaRPr lang="en-US" altLang="zh-CN" smtClean="0"/>
          </a:p>
          <a:p>
            <a:pPr lvl="1"/>
            <a:r>
              <a:rPr lang="zh-CN" altLang="en-US" smtClean="0"/>
              <a:t>批量选择是指所选服务器在开始和结束槽位中已插盘都用做存储池；手动选择支持给不同服务器配置不同槽位的磁盘用做存储池；每个磁盘上启动一个</a:t>
            </a:r>
            <a:r>
              <a:rPr lang="en-US" altLang="zh-CN" smtClean="0"/>
              <a:t>OSD</a:t>
            </a:r>
            <a:r>
              <a:rPr lang="zh-CN" altLang="en-US" smtClean="0"/>
              <a:t>进程</a:t>
            </a:r>
            <a:endParaRPr lang="en-US" altLang="zh-CN" smtClean="0"/>
          </a:p>
          <a:p>
            <a:pPr lvl="1"/>
            <a:r>
              <a:rPr lang="en-US" altLang="zh-CN" smtClean="0"/>
              <a:t> </a:t>
            </a:r>
            <a:r>
              <a:rPr lang="zh-CN" altLang="en-US" smtClean="0"/>
              <a:t>该操作支持任务机制，可以在任务管理界面查看是否成功</a:t>
            </a:r>
            <a:endParaRPr lang="en-US" altLang="zh-CN" smtClean="0"/>
          </a:p>
          <a:p>
            <a:pPr lvl="1"/>
            <a:r>
              <a:rPr lang="en-US" altLang="zh-CN" smtClean="0"/>
              <a:t> </a:t>
            </a:r>
            <a:r>
              <a:rPr lang="zh-CN" altLang="en-US" smtClean="0"/>
              <a:t>一套</a:t>
            </a:r>
            <a:r>
              <a:rPr lang="en-US" altLang="zh-CN" smtClean="0"/>
              <a:t>FSM</a:t>
            </a:r>
            <a:r>
              <a:rPr lang="zh-CN" altLang="en-US" smtClean="0"/>
              <a:t>最大支持</a:t>
            </a:r>
            <a:r>
              <a:rPr lang="en-US" altLang="zh-CN" smtClean="0"/>
              <a:t>128</a:t>
            </a:r>
            <a:r>
              <a:rPr lang="zh-CN" altLang="en-US" smtClean="0"/>
              <a:t>个存储池</a:t>
            </a:r>
          </a:p>
          <a:p>
            <a:endParaRPr lang="en-US" altLang="zh-CN" smtClean="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3901064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创建块客户端</a:t>
            </a:r>
            <a:endParaRPr lang="en-US" altLang="zh-CN" smtClean="0"/>
          </a:p>
          <a:p>
            <a:pPr lvl="1"/>
            <a:r>
              <a:rPr lang="zh-CN" altLang="en-US" smtClean="0"/>
              <a:t>给所有需要访问</a:t>
            </a:r>
            <a:r>
              <a:rPr lang="en-US" altLang="zh-CN" smtClean="0"/>
              <a:t>FusionStorage</a:t>
            </a:r>
            <a:r>
              <a:rPr lang="zh-CN" altLang="en-US" smtClean="0"/>
              <a:t>存储的服务器创建客户端，即</a:t>
            </a:r>
            <a:r>
              <a:rPr lang="en-US" altLang="zh-CN" smtClean="0"/>
              <a:t>VBS</a:t>
            </a:r>
          </a:p>
          <a:p>
            <a:pPr lvl="1"/>
            <a:r>
              <a:rPr lang="zh-CN" altLang="en-US" smtClean="0"/>
              <a:t>针对一套</a:t>
            </a:r>
            <a:r>
              <a:rPr lang="en-US" altLang="zh-CN" smtClean="0"/>
              <a:t>FSM</a:t>
            </a:r>
            <a:r>
              <a:rPr lang="zh-CN" altLang="en-US" smtClean="0"/>
              <a:t>，服务器上只需部署一个</a:t>
            </a:r>
            <a:r>
              <a:rPr lang="en-US" altLang="zh-CN" smtClean="0"/>
              <a:t>VBS</a:t>
            </a:r>
            <a:r>
              <a:rPr lang="zh-CN" altLang="en-US" smtClean="0"/>
              <a:t>即可访问该套</a:t>
            </a:r>
            <a:r>
              <a:rPr lang="en-US" altLang="zh-CN" smtClean="0"/>
              <a:t>FSM</a:t>
            </a:r>
            <a:r>
              <a:rPr lang="zh-CN" altLang="en-US" smtClean="0"/>
              <a:t>下所有存储池</a:t>
            </a:r>
            <a:endParaRPr lang="en-US" altLang="zh-CN" smtClean="0"/>
          </a:p>
          <a:p>
            <a:pPr lvl="1"/>
            <a:r>
              <a:rPr lang="zh-CN" altLang="en-US" smtClean="0"/>
              <a:t>支持批量创建块客户端</a:t>
            </a:r>
          </a:p>
          <a:p>
            <a:endParaRPr lang="en-US" altLang="zh-CN" smtClean="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8332344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物理部署场景下或</a:t>
            </a:r>
            <a:r>
              <a:rPr lang="en-US" altLang="zh-CN" smtClean="0"/>
              <a:t>VMware</a:t>
            </a:r>
            <a:r>
              <a:rPr lang="zh-CN" altLang="en-US" smtClean="0"/>
              <a:t>下，需要手工登陆</a:t>
            </a:r>
            <a:r>
              <a:rPr lang="en-US" altLang="zh-CN" smtClean="0"/>
              <a:t>FSM Portal</a:t>
            </a:r>
            <a:r>
              <a:rPr lang="zh-CN" altLang="en-US" smtClean="0"/>
              <a:t>创建</a:t>
            </a:r>
            <a:r>
              <a:rPr lang="en-US" altLang="zh-CN" smtClean="0"/>
              <a:t>SCSI</a:t>
            </a:r>
            <a:r>
              <a:rPr lang="zh-CN" altLang="en-US" smtClean="0"/>
              <a:t>卷或</a:t>
            </a:r>
            <a:r>
              <a:rPr lang="en-US" altLang="zh-CN" smtClean="0"/>
              <a:t>ISCSI</a:t>
            </a:r>
            <a:r>
              <a:rPr lang="zh-CN" altLang="en-US" smtClean="0"/>
              <a:t>卷</a:t>
            </a:r>
            <a:endParaRPr lang="en-US" altLang="zh-CN" smtClean="0"/>
          </a:p>
          <a:p>
            <a:pPr lvl="1"/>
            <a:r>
              <a:rPr lang="zh-CN" altLang="en-US" smtClean="0"/>
              <a:t>目前规格支持每个存储池最大</a:t>
            </a:r>
            <a:r>
              <a:rPr lang="en-US" altLang="zh-CN" smtClean="0"/>
              <a:t>65000</a:t>
            </a:r>
            <a:r>
              <a:rPr lang="zh-CN" altLang="en-US" smtClean="0"/>
              <a:t>个卷，一套</a:t>
            </a:r>
            <a:r>
              <a:rPr lang="en-US" altLang="zh-CN" smtClean="0"/>
              <a:t>FSM</a:t>
            </a:r>
            <a:r>
              <a:rPr lang="zh-CN" altLang="en-US" smtClean="0"/>
              <a:t>最大支持</a:t>
            </a:r>
            <a:r>
              <a:rPr lang="en-US" altLang="zh-CN" smtClean="0"/>
              <a:t>128</a:t>
            </a:r>
            <a:r>
              <a:rPr lang="zh-CN" altLang="en-US" smtClean="0"/>
              <a:t>万个卷，每个主机最多挂载</a:t>
            </a:r>
            <a:r>
              <a:rPr lang="en-US" altLang="zh-CN" smtClean="0"/>
              <a:t>512</a:t>
            </a:r>
            <a:r>
              <a:rPr lang="zh-CN" altLang="en-US" smtClean="0"/>
              <a:t>个卷</a:t>
            </a:r>
            <a:endParaRPr lang="en-US" altLang="zh-CN" smtClean="0"/>
          </a:p>
          <a:p>
            <a:pPr lvl="1"/>
            <a:r>
              <a:rPr lang="zh-CN" altLang="en-US" smtClean="0"/>
              <a:t>卷创建后支持选择是否要提供</a:t>
            </a:r>
            <a:r>
              <a:rPr lang="en-US" altLang="zh-CN" smtClean="0"/>
              <a:t>SCSI</a:t>
            </a:r>
            <a:r>
              <a:rPr lang="zh-CN" altLang="en-US" smtClean="0"/>
              <a:t>、</a:t>
            </a:r>
            <a:r>
              <a:rPr lang="en-US" altLang="zh-CN" smtClean="0"/>
              <a:t>ISCSI</a:t>
            </a:r>
            <a:r>
              <a:rPr lang="zh-CN" altLang="en-US" smtClean="0"/>
              <a:t>协议功能</a:t>
            </a:r>
            <a:endParaRPr lang="en-US" altLang="zh-CN" smtClean="0"/>
          </a:p>
          <a:p>
            <a:pPr lvl="1"/>
            <a:r>
              <a:rPr lang="zh-CN" altLang="en-US" smtClean="0"/>
              <a:t>对于</a:t>
            </a:r>
            <a:r>
              <a:rPr lang="en-US" altLang="zh-CN" smtClean="0"/>
              <a:t>SCSI</a:t>
            </a:r>
            <a:r>
              <a:rPr lang="zh-CN" altLang="en-US" smtClean="0"/>
              <a:t>卷，则需给主机挂载后才能给主机使用</a:t>
            </a:r>
            <a:endParaRPr lang="en-US" altLang="zh-CN" smtClean="0"/>
          </a:p>
          <a:p>
            <a:pPr lvl="1"/>
            <a:r>
              <a:rPr lang="zh-CN" altLang="en-US" smtClean="0"/>
              <a:t>对于</a:t>
            </a:r>
            <a:r>
              <a:rPr lang="en-US" altLang="zh-CN" smtClean="0"/>
              <a:t>ISCSI</a:t>
            </a:r>
            <a:r>
              <a:rPr lang="zh-CN" altLang="en-US" smtClean="0"/>
              <a:t>卷，需配置</a:t>
            </a:r>
            <a:r>
              <a:rPr lang="en-US" altLang="zh-CN" smtClean="0"/>
              <a:t>iscsi</a:t>
            </a:r>
            <a:r>
              <a:rPr lang="zh-CN" altLang="en-US" smtClean="0"/>
              <a:t>卷映射后才能给主机使用</a:t>
            </a:r>
            <a:endParaRPr lang="en-US" altLang="zh-CN" smtClean="0"/>
          </a:p>
          <a:p>
            <a:endParaRPr lang="en-US" altLang="zh-CN" smtClean="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6655794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物理部署场景下，需要手工登陆</a:t>
            </a:r>
            <a:r>
              <a:rPr lang="en-US" altLang="zh-CN" smtClean="0"/>
              <a:t>FSM Portal</a:t>
            </a:r>
            <a:r>
              <a:rPr lang="zh-CN" altLang="en-US" smtClean="0"/>
              <a:t>给主机挂载</a:t>
            </a:r>
            <a:r>
              <a:rPr lang="en-US" altLang="zh-CN" smtClean="0"/>
              <a:t>SCSI</a:t>
            </a:r>
            <a:r>
              <a:rPr lang="zh-CN" altLang="en-US" smtClean="0"/>
              <a:t>卷</a:t>
            </a:r>
            <a:endParaRPr lang="en-US" altLang="zh-CN" smtClean="0"/>
          </a:p>
          <a:p>
            <a:pPr lvl="1"/>
            <a:r>
              <a:rPr lang="zh-CN" altLang="en-US" smtClean="0"/>
              <a:t>支持给单个服务器批量挂载多个卷，一台主机不能同时挂载超过</a:t>
            </a:r>
            <a:r>
              <a:rPr lang="en-US" altLang="zh-CN" smtClean="0"/>
              <a:t>512</a:t>
            </a:r>
            <a:r>
              <a:rPr lang="zh-CN" altLang="en-US" smtClean="0"/>
              <a:t>个卷</a:t>
            </a:r>
            <a:endParaRPr lang="en-US" altLang="zh-CN" smtClean="0"/>
          </a:p>
          <a:p>
            <a:pPr lvl="1"/>
            <a:r>
              <a:rPr lang="zh-CN" altLang="en-US" smtClean="0"/>
              <a:t>支持给单个卷批量挂载给多台服务器，最多</a:t>
            </a:r>
            <a:r>
              <a:rPr lang="en-US" altLang="zh-CN" smtClean="0"/>
              <a:t>128</a:t>
            </a:r>
            <a:r>
              <a:rPr lang="zh-CN" altLang="en-US" smtClean="0"/>
              <a:t>台</a:t>
            </a:r>
            <a:endParaRPr lang="en-US" altLang="zh-CN" smtClean="0"/>
          </a:p>
          <a:p>
            <a:endParaRPr lang="en-US" altLang="zh-CN" smtClean="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9632884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参考答案：</a:t>
            </a:r>
            <a:endParaRPr lang="en-US" altLang="zh-CN" smtClean="0"/>
          </a:p>
          <a:p>
            <a:pPr lvl="1"/>
            <a:r>
              <a:rPr lang="en-US" altLang="zh-CN" smtClean="0"/>
              <a:t>B</a:t>
            </a:r>
          </a:p>
          <a:p>
            <a:pPr lvl="1"/>
            <a:r>
              <a:rPr lang="en-US" altLang="zh-CN" smtClean="0"/>
              <a:t>CD</a:t>
            </a:r>
          </a:p>
          <a:p>
            <a:pPr lvl="1"/>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709533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42693157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7270499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7958541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1650753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896545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与厂商专用硬件解耦：传统存储系统软硬件高度集成，</a:t>
            </a:r>
            <a:r>
              <a:rPr lang="en-US" altLang="zh-CN" smtClean="0"/>
              <a:t>Server SANc</a:t>
            </a:r>
            <a:r>
              <a:rPr lang="zh-CN" altLang="en-US" smtClean="0"/>
              <a:t>产品与硬件解耦，不与特定硬件绑定。</a:t>
            </a:r>
            <a:endParaRPr lang="en-US" altLang="zh-CN" smtClean="0"/>
          </a:p>
          <a:p>
            <a:r>
              <a:rPr lang="zh-CN" altLang="en-US" smtClean="0"/>
              <a:t>存储与计算融合：</a:t>
            </a:r>
            <a:r>
              <a:rPr lang="en-US" altLang="zh-CN" smtClean="0"/>
              <a:t>Server SAN</a:t>
            </a:r>
            <a:r>
              <a:rPr lang="zh-CN" altLang="en-US" smtClean="0"/>
              <a:t>构建在通用</a:t>
            </a:r>
            <a:r>
              <a:rPr lang="en-US" altLang="zh-CN" smtClean="0"/>
              <a:t>X86</a:t>
            </a:r>
            <a:r>
              <a:rPr lang="zh-CN" altLang="en-US" smtClean="0"/>
              <a:t>服务器之上，计算和存储融合存在。</a:t>
            </a:r>
            <a:endParaRPr lang="en-US" altLang="zh-CN" smtClean="0"/>
          </a:p>
          <a:p>
            <a:r>
              <a:rPr lang="en-US" altLang="zh-CN" smtClean="0"/>
              <a:t>Server SAN</a:t>
            </a:r>
            <a:r>
              <a:rPr lang="zh-CN" altLang="en-US" smtClean="0"/>
              <a:t>，超融合架构，软件定义存储，业界对此有不同称呼，但本质上都对应为相似的产品。</a:t>
            </a:r>
            <a:endParaRPr lang="en-US" altLang="zh-CN"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553104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机头瓶颈：双控</a:t>
            </a:r>
            <a:r>
              <a:rPr lang="en-US" altLang="zh-CN" smtClean="0"/>
              <a:t>~16</a:t>
            </a:r>
            <a:r>
              <a:rPr lang="zh-CN" altLang="en-US" smtClean="0"/>
              <a:t>控，且无法线性扩展</a:t>
            </a:r>
            <a:endParaRPr lang="en-US" altLang="zh-CN" smtClean="0"/>
          </a:p>
          <a:p>
            <a:pPr lvl="0"/>
            <a:r>
              <a:rPr lang="en-US" altLang="zh-CN" smtClean="0"/>
              <a:t>Cache</a:t>
            </a:r>
            <a:r>
              <a:rPr lang="zh-CN" altLang="en-US" smtClean="0"/>
              <a:t>瓶颈：通常为</a:t>
            </a:r>
            <a:r>
              <a:rPr lang="en-US" altLang="zh-CN" smtClean="0"/>
              <a:t>GB</a:t>
            </a:r>
          </a:p>
          <a:p>
            <a:pPr lvl="0"/>
            <a:r>
              <a:rPr lang="zh-CN" altLang="en-US" smtClean="0"/>
              <a:t>网络瓶颈：</a:t>
            </a:r>
            <a:r>
              <a:rPr lang="en-US" altLang="zh-CN" smtClean="0"/>
              <a:t>10GE</a:t>
            </a:r>
            <a:r>
              <a:rPr lang="zh-CN" altLang="en-US" smtClean="0"/>
              <a:t>、</a:t>
            </a:r>
            <a:r>
              <a:rPr lang="en-US" altLang="zh-CN" smtClean="0"/>
              <a:t>8G FC</a:t>
            </a:r>
          </a:p>
          <a:p>
            <a:pPr lvl="0"/>
            <a:r>
              <a:rPr lang="zh-CN" altLang="en-US" smtClean="0"/>
              <a:t>传统存储资源缺乏共享：传统存储设备和资源往往由不同厂家提供，之间无法进行资源共享，数据中心看到的是一个个孤立的存储资源。</a:t>
            </a:r>
            <a:endParaRPr lang="en-US" altLang="zh-CN" smtClean="0"/>
          </a:p>
          <a:p>
            <a:pPr lvl="0"/>
            <a:r>
              <a:rPr lang="zh-CN" altLang="zh-CN" smtClean="0"/>
              <a:t>传统存储一般采用集中式元数据管理方式，元数据中会记录所有</a:t>
            </a:r>
            <a:r>
              <a:rPr lang="en-US" altLang="zh-CN" smtClean="0"/>
              <a:t>LUN</a:t>
            </a:r>
            <a:r>
              <a:rPr lang="zh-CN" altLang="zh-CN" smtClean="0"/>
              <a:t>中不同偏移量的数据在硬盘中的分布，例如</a:t>
            </a:r>
            <a:r>
              <a:rPr lang="en-US" altLang="zh-CN" smtClean="0"/>
              <a:t>LUN1+LBA1</a:t>
            </a:r>
            <a:r>
              <a:rPr lang="zh-CN" altLang="zh-CN" smtClean="0"/>
              <a:t>地址起始的</a:t>
            </a:r>
            <a:r>
              <a:rPr lang="en-US" altLang="zh-CN" smtClean="0"/>
              <a:t>4KB</a:t>
            </a:r>
            <a:r>
              <a:rPr lang="zh-CN" altLang="zh-CN" smtClean="0"/>
              <a:t>长度的数据分布在第</a:t>
            </a:r>
            <a:r>
              <a:rPr lang="en-US" altLang="zh-CN" smtClean="0"/>
              <a:t>32</a:t>
            </a:r>
            <a:r>
              <a:rPr lang="zh-CN" altLang="zh-CN" smtClean="0"/>
              <a:t>块硬盘的</a:t>
            </a:r>
            <a:r>
              <a:rPr lang="en-US" altLang="zh-CN" smtClean="0"/>
              <a:t>LBA2</a:t>
            </a:r>
            <a:r>
              <a:rPr lang="zh-CN" altLang="zh-CN" smtClean="0"/>
              <a:t>上。每次</a:t>
            </a:r>
            <a:r>
              <a:rPr lang="en-US" altLang="zh-CN" smtClean="0"/>
              <a:t>IO</a:t>
            </a:r>
            <a:r>
              <a:rPr lang="zh-CN" altLang="zh-CN" smtClean="0"/>
              <a:t>操作都需要去查询元数据服务，随着系统规模逐渐变大，元数据的容量也会越来越大，系统所能提供的并发操作能力将受限于元数据服务所在服务器的能力，元数据服务将会成为系统的性能瓶颈。</a:t>
            </a:r>
            <a:endParaRPr lang="en-US" altLang="zh-CN" smtClean="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339270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分布式控制器，可线性扩展至</a:t>
            </a:r>
            <a:r>
              <a:rPr lang="en-US" altLang="zh-CN" dirty="0" smtClean="0"/>
              <a:t>4096</a:t>
            </a:r>
            <a:r>
              <a:rPr lang="zh-CN" altLang="en-US" dirty="0" smtClean="0"/>
              <a:t>节点</a:t>
            </a:r>
            <a:endParaRPr lang="en-US" altLang="zh-CN" dirty="0" smtClean="0"/>
          </a:p>
          <a:p>
            <a:r>
              <a:rPr lang="zh-CN" altLang="en-US" dirty="0" smtClean="0"/>
              <a:t>分布式</a:t>
            </a:r>
            <a:r>
              <a:rPr lang="en-US" altLang="zh-CN" dirty="0" smtClean="0"/>
              <a:t>Cache</a:t>
            </a:r>
            <a:r>
              <a:rPr lang="zh-CN" altLang="en-US" dirty="0" smtClean="0"/>
              <a:t>，扩展至</a:t>
            </a:r>
            <a:r>
              <a:rPr lang="en-US" altLang="zh-CN" dirty="0" smtClean="0"/>
              <a:t>TB</a:t>
            </a:r>
            <a:r>
              <a:rPr lang="zh-CN" altLang="en-US" dirty="0" smtClean="0"/>
              <a:t>级</a:t>
            </a:r>
          </a:p>
          <a:p>
            <a:r>
              <a:rPr lang="en-US" altLang="zh-CN" dirty="0" smtClean="0"/>
              <a:t>P2P</a:t>
            </a:r>
            <a:r>
              <a:rPr lang="zh-CN" altLang="en-US" dirty="0" smtClean="0"/>
              <a:t>无阻塞高速</a:t>
            </a:r>
            <a:r>
              <a:rPr lang="en-US" altLang="zh-CN" dirty="0" smtClean="0"/>
              <a:t>IB</a:t>
            </a:r>
            <a:r>
              <a:rPr lang="zh-CN" altLang="en-US" dirty="0" smtClean="0"/>
              <a:t>网络，</a:t>
            </a:r>
            <a:r>
              <a:rPr lang="en-US" altLang="zh-CN" dirty="0" smtClean="0"/>
              <a:t>56G </a:t>
            </a:r>
            <a:r>
              <a:rPr lang="en-US" altLang="zh-CN" dirty="0" err="1" smtClean="0"/>
              <a:t>InfiniBand</a:t>
            </a:r>
            <a:r>
              <a:rPr lang="en-US" altLang="zh-CN" dirty="0" smtClean="0"/>
              <a:t> RDMA</a:t>
            </a:r>
          </a:p>
          <a:p>
            <a:r>
              <a:rPr lang="zh-CN" altLang="en-US" dirty="0" smtClean="0"/>
              <a:t>数据中心级资源共享：一个数据中心内可以构建一个很大的存储资源池，满足数据中心内各类应用对存储容量，性能和可靠性的需求；实现资源共享和统一管理。</a:t>
            </a:r>
            <a:endParaRPr lang="en-US" altLang="zh-CN" dirty="0" smtClean="0"/>
          </a:p>
          <a:p>
            <a:r>
              <a:rPr lang="zh-CN" altLang="en-US" dirty="0" smtClean="0"/>
              <a:t>云数据中心的新存储投资选择。</a:t>
            </a:r>
            <a:endParaRPr lang="en-US" altLang="zh-CN" dirty="0" smtClean="0"/>
          </a:p>
          <a:p>
            <a:r>
              <a:rPr lang="en-US" altLang="zh-CN" dirty="0" smtClean="0"/>
              <a:t>FusionStorage</a:t>
            </a:r>
            <a:r>
              <a:rPr lang="zh-CN" altLang="zh-CN" dirty="0" smtClean="0"/>
              <a:t>采用的</a:t>
            </a:r>
            <a:r>
              <a:rPr lang="en-US" altLang="zh-CN" dirty="0" smtClean="0"/>
              <a:t>DHT</a:t>
            </a:r>
            <a:r>
              <a:rPr lang="zh-CN" altLang="zh-CN" dirty="0" smtClean="0"/>
              <a:t>算法具有以下特点：</a:t>
            </a:r>
          </a:p>
          <a:p>
            <a:pPr lvl="1"/>
            <a:r>
              <a:rPr lang="zh-CN" altLang="zh-CN" dirty="0" smtClean="0"/>
              <a:t>均衡性：数据能够尽可能分布到所有的节点中，这样可以使得所有节点负载均衡。</a:t>
            </a:r>
          </a:p>
          <a:p>
            <a:pPr lvl="1"/>
            <a:r>
              <a:rPr lang="zh-CN" altLang="zh-CN" dirty="0" smtClean="0"/>
              <a:t>单调性：当有新节点加入系统中，系统会重新做数据分配，数据迁移仅涉及新增节点，现有节点上的数据不需要做很大调整。</a:t>
            </a:r>
            <a:endParaRPr lang="en-US" altLang="zh-CN" dirty="0" smtClean="0"/>
          </a:p>
          <a:p>
            <a:pPr lvl="0"/>
            <a:endParaRPr lang="en-US" altLang="zh-CN" dirty="0" smtClean="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896926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dirty="0" smtClean="0"/>
              <a:t>FusionStorage</a:t>
            </a:r>
            <a:r>
              <a:rPr lang="zh-CN" altLang="zh-CN" dirty="0" smtClean="0"/>
              <a:t>通过创新的架构把分散的、低速的</a:t>
            </a:r>
            <a:r>
              <a:rPr lang="en-US" altLang="zh-CN" dirty="0" smtClean="0"/>
              <a:t>SATA/SAS</a:t>
            </a:r>
            <a:r>
              <a:rPr lang="zh-CN" altLang="zh-CN" dirty="0" smtClean="0"/>
              <a:t>机械硬盘组织成一个高效的类</a:t>
            </a:r>
            <a:r>
              <a:rPr lang="en-US" altLang="zh-CN" dirty="0" smtClean="0"/>
              <a:t>SAN</a:t>
            </a:r>
            <a:r>
              <a:rPr lang="zh-CN" altLang="zh-CN" dirty="0" smtClean="0"/>
              <a:t>存储池设备，提供比</a:t>
            </a:r>
            <a:r>
              <a:rPr lang="en-US" altLang="zh-CN" dirty="0" smtClean="0"/>
              <a:t>SAN</a:t>
            </a:r>
            <a:r>
              <a:rPr lang="zh-CN" altLang="zh-CN" dirty="0" smtClean="0"/>
              <a:t>设备更高的</a:t>
            </a:r>
            <a:r>
              <a:rPr lang="en-US" altLang="zh-CN" dirty="0" smtClean="0"/>
              <a:t>IO</a:t>
            </a:r>
            <a:r>
              <a:rPr lang="zh-CN" altLang="zh-CN" dirty="0" smtClean="0"/>
              <a:t>，把性能发挥到了极致</a:t>
            </a:r>
            <a:r>
              <a:rPr lang="zh-CN" altLang="en-US" dirty="0" smtClean="0"/>
              <a:t>；性能提升</a:t>
            </a:r>
            <a:r>
              <a:rPr lang="en-US" altLang="zh-CN" dirty="0" smtClean="0"/>
              <a:t>1-3</a:t>
            </a:r>
            <a:r>
              <a:rPr lang="zh-CN" altLang="en-US" dirty="0" smtClean="0"/>
              <a:t>倍。</a:t>
            </a:r>
            <a:endParaRPr lang="en-US" altLang="zh-CN" dirty="0" smtClean="0"/>
          </a:p>
          <a:p>
            <a:pPr lvl="0"/>
            <a:r>
              <a:rPr lang="en-US" altLang="zh-CN" dirty="0" smtClean="0"/>
              <a:t>FusionStorage</a:t>
            </a:r>
            <a:r>
              <a:rPr lang="zh-CN" altLang="zh-CN" dirty="0" smtClean="0"/>
              <a:t>采用无状态的分布式软件机头，机头部署在各个服务器上，无集中式机头的性能瓶颈。单个服务器上软件机头只占用较少的</a:t>
            </a:r>
            <a:r>
              <a:rPr lang="en-US" altLang="zh-CN" dirty="0" smtClean="0"/>
              <a:t>CPU</a:t>
            </a:r>
            <a:r>
              <a:rPr lang="zh-CN" altLang="zh-CN" dirty="0" smtClean="0"/>
              <a:t>资源，提供比集中式机头更高的</a:t>
            </a:r>
            <a:r>
              <a:rPr lang="en-US" altLang="zh-CN" dirty="0" smtClean="0"/>
              <a:t>IOPS</a:t>
            </a:r>
            <a:r>
              <a:rPr lang="zh-CN" altLang="zh-CN" dirty="0" smtClean="0"/>
              <a:t>和吞吐量。</a:t>
            </a:r>
            <a:endParaRPr lang="en-US" altLang="zh-CN" dirty="0" smtClean="0"/>
          </a:p>
          <a:p>
            <a:pPr lvl="1"/>
            <a:r>
              <a:rPr lang="zh-CN" altLang="zh-CN" dirty="0" smtClean="0"/>
              <a:t>例如：假设系统中有</a:t>
            </a:r>
            <a:r>
              <a:rPr lang="en-US" altLang="zh-CN" dirty="0" smtClean="0"/>
              <a:t>20</a:t>
            </a:r>
            <a:r>
              <a:rPr lang="zh-CN" altLang="zh-CN" dirty="0" smtClean="0"/>
              <a:t>台服务器需要访问</a:t>
            </a:r>
            <a:r>
              <a:rPr lang="en-US" altLang="zh-CN" dirty="0" smtClean="0"/>
              <a:t>FusionStorage</a:t>
            </a:r>
            <a:r>
              <a:rPr lang="zh-CN" altLang="zh-CN" dirty="0" smtClean="0"/>
              <a:t>提供的存储资源，每台服务器提供给存储平面的带宽为</a:t>
            </a:r>
            <a:r>
              <a:rPr lang="en-US" altLang="zh-CN" dirty="0" smtClean="0"/>
              <a:t>2*10Gb</a:t>
            </a:r>
            <a:r>
              <a:rPr lang="zh-CN" altLang="zh-CN" dirty="0" smtClean="0"/>
              <a:t>，我们在每台服务器中部署</a:t>
            </a:r>
            <a:r>
              <a:rPr lang="en-US" altLang="zh-CN" dirty="0" smtClean="0"/>
              <a:t>1</a:t>
            </a:r>
            <a:r>
              <a:rPr lang="zh-CN" altLang="zh-CN" dirty="0" smtClean="0"/>
              <a:t>个</a:t>
            </a:r>
            <a:r>
              <a:rPr lang="en-US" altLang="zh-CN" dirty="0" smtClean="0"/>
              <a:t>VBS</a:t>
            </a:r>
            <a:r>
              <a:rPr lang="zh-CN" altLang="zh-CN" dirty="0" smtClean="0"/>
              <a:t>模块（相当于在每台服务器中部署</a:t>
            </a:r>
            <a:r>
              <a:rPr lang="en-US" altLang="zh-CN" dirty="0" smtClean="0"/>
              <a:t>1</a:t>
            </a:r>
            <a:r>
              <a:rPr lang="zh-CN" altLang="zh-CN" dirty="0" smtClean="0"/>
              <a:t>个存储机头），</a:t>
            </a:r>
            <a:r>
              <a:rPr lang="en-US" altLang="zh-CN" dirty="0" smtClean="0"/>
              <a:t>20</a:t>
            </a:r>
            <a:r>
              <a:rPr lang="zh-CN" altLang="zh-CN" dirty="0" smtClean="0"/>
              <a:t>台服务器意味着可部署</a:t>
            </a:r>
            <a:r>
              <a:rPr lang="en-US" altLang="zh-CN" dirty="0" smtClean="0"/>
              <a:t>20</a:t>
            </a:r>
            <a:r>
              <a:rPr lang="zh-CN" altLang="zh-CN" dirty="0" smtClean="0"/>
              <a:t>个存储机头，所能获取到的总吞吐量最高可达</a:t>
            </a:r>
            <a:r>
              <a:rPr lang="en-US" altLang="zh-CN" dirty="0" smtClean="0"/>
              <a:t>20*2*10Gb=400Gb</a:t>
            </a:r>
            <a:r>
              <a:rPr lang="zh-CN" altLang="zh-CN" dirty="0" smtClean="0"/>
              <a:t>，随着集群规模的不断扩大，可以线性增加的存储机头，突破了传统的双控或者多控存储系统集中式机头的性能瓶颈。</a:t>
            </a:r>
          </a:p>
          <a:p>
            <a:pPr lvl="0"/>
            <a:endParaRPr lang="en-US" altLang="zh-CN" dirty="0" smtClean="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223223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nvGraphicFramePr>
        <p:xfrm>
          <a:off x="755649" y="1417638"/>
          <a:ext cx="7848601" cy="1082675"/>
        </p:xfrm>
        <a:graphic>
          <a:graphicData uri="http://schemas.openxmlformats.org/drawingml/2006/table">
            <a:tbl>
              <a:tblPr/>
              <a:tblGrid>
                <a:gridCol w="2340187"/>
                <a:gridCol w="1476164"/>
                <a:gridCol w="2268252"/>
                <a:gridCol w="1763998"/>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课程编码</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适用产品</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产品版本</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课程版本</a:t>
                      </a:r>
                      <a:endPar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8" name="Group 21"/>
          <p:cNvGraphicFramePr>
            <a:graphicFrameLocks noGrp="1"/>
          </p:cNvGraphicFramePr>
          <p:nvPr userDrawn="1"/>
        </p:nvGraphicFramePr>
        <p:xfrm>
          <a:off x="755650" y="2940050"/>
          <a:ext cx="7848600" cy="3038475"/>
        </p:xfrm>
        <a:graphic>
          <a:graphicData uri="http://schemas.openxmlformats.org/drawingml/2006/table">
            <a:tbl>
              <a:tblPr/>
              <a:tblGrid>
                <a:gridCol w="2340186"/>
                <a:gridCol w="1476164"/>
                <a:gridCol w="2268252"/>
                <a:gridCol w="1763998"/>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作者</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时间</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审核人</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smtClean="0">
                          <a:ln>
                            <a:noFill/>
                          </a:ln>
                          <a:solidFill>
                            <a:schemeClr val="tx1"/>
                          </a:solidFill>
                          <a:effectLst/>
                          <a:latin typeface="FrutigerNext LT Regular" pitchFamily="34" charset="0"/>
                          <a:ea typeface="华文细黑" pitchFamily="2" charset="-122"/>
                        </a:rPr>
                        <a:t>新开发/优化</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 name="文本占位符 7"/>
          <p:cNvSpPr>
            <a:spLocks noGrp="1"/>
          </p:cNvSpPr>
          <p:nvPr>
            <p:ph type="body" sz="quarter" idx="17" hasCustomPrompt="1"/>
          </p:nvPr>
        </p:nvSpPr>
        <p:spPr>
          <a:xfrm>
            <a:off x="755650" y="1988840"/>
            <a:ext cx="2340186" cy="504887"/>
          </a:xfrm>
          <a:prstGeom prst="rect">
            <a:avLst/>
          </a:prstGeom>
        </p:spPr>
        <p:txBody>
          <a:bodyPr anchor="ctr"/>
          <a:lstStyle>
            <a:lvl1pPr algn="ctr">
              <a:lnSpc>
                <a:spcPct val="100000"/>
              </a:lnSpc>
              <a:buNone/>
              <a:defRPr sz="1600"/>
            </a:lvl1pPr>
          </a:lstStyle>
          <a:p>
            <a:pPr lvl="0"/>
            <a:r>
              <a:rPr lang="zh-CN" altLang="en-US" dirty="0" smtClean="0"/>
              <a:t>课程编码</a:t>
            </a:r>
            <a:endParaRPr lang="zh-CN" altLang="en-US" dirty="0"/>
          </a:p>
        </p:txBody>
      </p:sp>
      <p:sp>
        <p:nvSpPr>
          <p:cNvPr id="36" name="文本占位符 7"/>
          <p:cNvSpPr>
            <a:spLocks noGrp="1"/>
          </p:cNvSpPr>
          <p:nvPr>
            <p:ph type="body" sz="quarter" idx="18" hasCustomPrompt="1"/>
          </p:nvPr>
        </p:nvSpPr>
        <p:spPr>
          <a:xfrm>
            <a:off x="3095836" y="1988840"/>
            <a:ext cx="1476164" cy="504887"/>
          </a:xfrm>
          <a:prstGeom prst="rect">
            <a:avLst/>
          </a:prstGeom>
        </p:spPr>
        <p:txBody>
          <a:bodyPr anchor="ctr"/>
          <a:lstStyle>
            <a:lvl1pPr algn="ctr">
              <a:lnSpc>
                <a:spcPct val="100000"/>
              </a:lnSpc>
              <a:buNone/>
              <a:defRPr sz="1600"/>
            </a:lvl1pPr>
          </a:lstStyle>
          <a:p>
            <a:pPr lvl="0"/>
            <a:r>
              <a:rPr lang="zh-CN" altLang="en-US" dirty="0" smtClean="0"/>
              <a:t>适用的产品</a:t>
            </a:r>
            <a:endParaRPr lang="zh-CN" altLang="en-US" dirty="0"/>
          </a:p>
        </p:txBody>
      </p:sp>
      <p:sp>
        <p:nvSpPr>
          <p:cNvPr id="37" name="文本占位符 7"/>
          <p:cNvSpPr>
            <a:spLocks noGrp="1"/>
          </p:cNvSpPr>
          <p:nvPr>
            <p:ph type="body" sz="quarter" idx="19" hasCustomPrompt="1"/>
          </p:nvPr>
        </p:nvSpPr>
        <p:spPr>
          <a:xfrm>
            <a:off x="4572000" y="1988840"/>
            <a:ext cx="2268252" cy="504887"/>
          </a:xfrm>
          <a:prstGeom prst="rect">
            <a:avLst/>
          </a:prstGeom>
        </p:spPr>
        <p:txBody>
          <a:bodyPr anchor="ctr"/>
          <a:lstStyle>
            <a:lvl1pPr algn="ctr">
              <a:lnSpc>
                <a:spcPct val="100000"/>
              </a:lnSpc>
              <a:buNone/>
              <a:defRPr sz="1600"/>
            </a:lvl1pPr>
          </a:lstStyle>
          <a:p>
            <a:pPr lvl="0"/>
            <a:r>
              <a:rPr lang="en-US" altLang="zh-CN" dirty="0" smtClean="0"/>
              <a:t>V5R2</a:t>
            </a:r>
            <a:endParaRPr lang="zh-CN" altLang="en-US" dirty="0"/>
          </a:p>
        </p:txBody>
      </p:sp>
      <p:sp>
        <p:nvSpPr>
          <p:cNvPr id="38" name="文本占位符 7"/>
          <p:cNvSpPr>
            <a:spLocks noGrp="1"/>
          </p:cNvSpPr>
          <p:nvPr>
            <p:ph type="body" sz="quarter" idx="20" hasCustomPrompt="1"/>
          </p:nvPr>
        </p:nvSpPr>
        <p:spPr>
          <a:xfrm>
            <a:off x="6840252" y="1988840"/>
            <a:ext cx="1763998" cy="504887"/>
          </a:xfrm>
          <a:prstGeom prst="rect">
            <a:avLst/>
          </a:prstGeom>
        </p:spPr>
        <p:txBody>
          <a:bodyPr anchor="ctr"/>
          <a:lstStyle>
            <a:lvl1pPr algn="ctr">
              <a:lnSpc>
                <a:spcPct val="100000"/>
              </a:lnSpc>
              <a:buNone/>
              <a:defRPr sz="1600"/>
            </a:lvl1pPr>
          </a:lstStyle>
          <a:p>
            <a:pPr lvl="0"/>
            <a:r>
              <a:rPr lang="en-US" altLang="zh-CN" dirty="0" smtClean="0"/>
              <a:t>V1R1</a:t>
            </a:r>
            <a:endParaRPr lang="zh-CN" altLang="en-US" dirty="0"/>
          </a:p>
        </p:txBody>
      </p:sp>
      <p:sp>
        <p:nvSpPr>
          <p:cNvPr id="43" name="文本占位符 7"/>
          <p:cNvSpPr>
            <a:spLocks noGrp="1"/>
          </p:cNvSpPr>
          <p:nvPr>
            <p:ph type="body" sz="quarter" idx="13" hasCustomPrompt="1"/>
          </p:nvPr>
        </p:nvSpPr>
        <p:spPr>
          <a:xfrm>
            <a:off x="755576" y="3537012"/>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4" name="文本占位符 7"/>
          <p:cNvSpPr>
            <a:spLocks noGrp="1"/>
          </p:cNvSpPr>
          <p:nvPr>
            <p:ph type="body" sz="quarter" idx="14" hasCustomPrompt="1"/>
          </p:nvPr>
        </p:nvSpPr>
        <p:spPr>
          <a:xfrm>
            <a:off x="3095836" y="3537012"/>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45" name="文本占位符 7"/>
          <p:cNvSpPr>
            <a:spLocks noGrp="1"/>
          </p:cNvSpPr>
          <p:nvPr>
            <p:ph type="body" sz="quarter" idx="15" hasCustomPrompt="1"/>
          </p:nvPr>
        </p:nvSpPr>
        <p:spPr>
          <a:xfrm>
            <a:off x="4572000" y="3537012"/>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6" name="文本占位符 7"/>
          <p:cNvSpPr>
            <a:spLocks noGrp="1"/>
          </p:cNvSpPr>
          <p:nvPr>
            <p:ph type="body" sz="quarter" idx="16" hasCustomPrompt="1"/>
          </p:nvPr>
        </p:nvSpPr>
        <p:spPr>
          <a:xfrm>
            <a:off x="6840252" y="3501008"/>
            <a:ext cx="1764196" cy="504056"/>
          </a:xfrm>
          <a:prstGeom prst="rect">
            <a:avLst/>
          </a:prstGeom>
        </p:spPr>
        <p:txBody>
          <a:bodyPr anchor="ctr"/>
          <a:lstStyle>
            <a:lvl1pPr algn="ctr">
              <a:lnSpc>
                <a:spcPct val="100000"/>
              </a:lnSpc>
              <a:buNone/>
              <a:defRPr sz="1600"/>
            </a:lvl1pPr>
          </a:lstStyle>
          <a:p>
            <a:pPr lvl="0"/>
            <a:r>
              <a:rPr lang="zh-CN" altLang="en-US" dirty="0" smtClean="0"/>
              <a:t>新开发</a:t>
            </a:r>
            <a:endParaRPr lang="zh-CN" altLang="en-US" dirty="0"/>
          </a:p>
        </p:txBody>
      </p:sp>
      <p:sp>
        <p:nvSpPr>
          <p:cNvPr id="63" name="Rectangle 2"/>
          <p:cNvSpPr>
            <a:spLocks noChangeArrowheads="1"/>
          </p:cNvSpPr>
          <p:nvPr userDrawn="1"/>
        </p:nvSpPr>
        <p:spPr bwMode="auto">
          <a:xfrm>
            <a:off x="714375" y="609315"/>
            <a:ext cx="7051675" cy="479425"/>
          </a:xfrm>
          <a:prstGeom prst="rect">
            <a:avLst/>
          </a:prstGeom>
          <a:noFill/>
          <a:ln w="9525">
            <a:noFill/>
            <a:miter lim="800000"/>
            <a:headEnd/>
            <a:tailEnd/>
          </a:ln>
        </p:spPr>
        <p:txBody>
          <a:bodyPr lIns="78258" tIns="39127" rIns="78258" bIns="39127" anchor="ctr"/>
          <a:lstStyle/>
          <a:p>
            <a:pPr defTabSz="801688" fontAlgn="base"/>
            <a:r>
              <a:rPr lang="zh-CN" altLang="en-US" sz="3500" dirty="0">
                <a:solidFill>
                  <a:srgbClr val="990000"/>
                </a:solidFill>
                <a:latin typeface="FrutigerNext LT Medium" pitchFamily="34" charset="0"/>
                <a:ea typeface="黑体" pitchFamily="2" charset="-122"/>
              </a:rPr>
              <a:t>修订记录</a:t>
            </a:r>
          </a:p>
        </p:txBody>
      </p:sp>
      <p:sp>
        <p:nvSpPr>
          <p:cNvPr id="64" name="Text Box 58"/>
          <p:cNvSpPr txBox="1">
            <a:spLocks noChangeArrowheads="1"/>
          </p:cNvSpPr>
          <p:nvPr userDrawn="1"/>
        </p:nvSpPr>
        <p:spPr bwMode="auto">
          <a:xfrm>
            <a:off x="6059488" y="360363"/>
            <a:ext cx="2873375" cy="701675"/>
          </a:xfrm>
          <a:prstGeom prst="rect">
            <a:avLst/>
          </a:prstGeom>
          <a:noFill/>
          <a:ln w="9525" algn="ctr">
            <a:noFill/>
            <a:miter lim="800000"/>
            <a:headEnd/>
            <a:tailEnd/>
          </a:ln>
        </p:spPr>
        <p:txBody>
          <a:bodyPr>
            <a:spAutoFit/>
          </a:bodyPr>
          <a:lstStyle/>
          <a:p>
            <a:pPr>
              <a:spcBef>
                <a:spcPct val="50000"/>
              </a:spcBef>
            </a:pPr>
            <a:r>
              <a:rPr lang="zh-CN" altLang="en-US" sz="4000" i="1" dirty="0">
                <a:solidFill>
                  <a:srgbClr val="4D4D4D"/>
                </a:solidFill>
                <a:latin typeface="Arial" charset="0"/>
              </a:rPr>
              <a:t>本页不打印</a:t>
            </a:r>
          </a:p>
        </p:txBody>
      </p:sp>
      <p:sp>
        <p:nvSpPr>
          <p:cNvPr id="39" name="文本占位符 7"/>
          <p:cNvSpPr>
            <a:spLocks noGrp="1"/>
          </p:cNvSpPr>
          <p:nvPr>
            <p:ph type="body" sz="quarter" idx="21" hasCustomPrompt="1"/>
          </p:nvPr>
        </p:nvSpPr>
        <p:spPr>
          <a:xfrm>
            <a:off x="755576" y="4041068"/>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0" name="文本占位符 7"/>
          <p:cNvSpPr>
            <a:spLocks noGrp="1"/>
          </p:cNvSpPr>
          <p:nvPr>
            <p:ph type="body" sz="quarter" idx="22" hasCustomPrompt="1"/>
          </p:nvPr>
        </p:nvSpPr>
        <p:spPr>
          <a:xfrm>
            <a:off x="3095836" y="4041068"/>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41" name="文本占位符 7"/>
          <p:cNvSpPr>
            <a:spLocks noGrp="1"/>
          </p:cNvSpPr>
          <p:nvPr>
            <p:ph type="body" sz="quarter" idx="23" hasCustomPrompt="1"/>
          </p:nvPr>
        </p:nvSpPr>
        <p:spPr>
          <a:xfrm>
            <a:off x="4572000" y="4041068"/>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2" name="文本占位符 7"/>
          <p:cNvSpPr>
            <a:spLocks noGrp="1"/>
          </p:cNvSpPr>
          <p:nvPr>
            <p:ph type="body" sz="quarter" idx="24" hasCustomPrompt="1"/>
          </p:nvPr>
        </p:nvSpPr>
        <p:spPr>
          <a:xfrm>
            <a:off x="6840252" y="4005064"/>
            <a:ext cx="1764196" cy="504056"/>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65" name="文本占位符 7"/>
          <p:cNvSpPr>
            <a:spLocks noGrp="1"/>
          </p:cNvSpPr>
          <p:nvPr>
            <p:ph type="body" sz="quarter" idx="25" hasCustomPrompt="1"/>
          </p:nvPr>
        </p:nvSpPr>
        <p:spPr>
          <a:xfrm>
            <a:off x="755576" y="4509120"/>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66" name="文本占位符 7"/>
          <p:cNvSpPr>
            <a:spLocks noGrp="1"/>
          </p:cNvSpPr>
          <p:nvPr>
            <p:ph type="body" sz="quarter" idx="26" hasCustomPrompt="1"/>
          </p:nvPr>
        </p:nvSpPr>
        <p:spPr>
          <a:xfrm>
            <a:off x="3095836" y="4509120"/>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67" name="文本占位符 7"/>
          <p:cNvSpPr>
            <a:spLocks noGrp="1"/>
          </p:cNvSpPr>
          <p:nvPr>
            <p:ph type="body" sz="quarter" idx="27" hasCustomPrompt="1"/>
          </p:nvPr>
        </p:nvSpPr>
        <p:spPr>
          <a:xfrm>
            <a:off x="4572000" y="4509120"/>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68" name="文本占位符 7"/>
          <p:cNvSpPr>
            <a:spLocks noGrp="1"/>
          </p:cNvSpPr>
          <p:nvPr>
            <p:ph type="body" sz="quarter" idx="28" hasCustomPrompt="1"/>
          </p:nvPr>
        </p:nvSpPr>
        <p:spPr>
          <a:xfrm>
            <a:off x="6840252" y="4509120"/>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69" name="文本占位符 7"/>
          <p:cNvSpPr>
            <a:spLocks noGrp="1"/>
          </p:cNvSpPr>
          <p:nvPr>
            <p:ph type="body" sz="quarter" idx="29" hasCustomPrompt="1"/>
          </p:nvPr>
        </p:nvSpPr>
        <p:spPr>
          <a:xfrm>
            <a:off x="755576" y="5049180"/>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0" name="文本占位符 7"/>
          <p:cNvSpPr>
            <a:spLocks noGrp="1"/>
          </p:cNvSpPr>
          <p:nvPr>
            <p:ph type="body" sz="quarter" idx="30" hasCustomPrompt="1"/>
          </p:nvPr>
        </p:nvSpPr>
        <p:spPr>
          <a:xfrm>
            <a:off x="3095836" y="5049180"/>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71" name="文本占位符 7"/>
          <p:cNvSpPr>
            <a:spLocks noGrp="1"/>
          </p:cNvSpPr>
          <p:nvPr>
            <p:ph type="body" sz="quarter" idx="31" hasCustomPrompt="1"/>
          </p:nvPr>
        </p:nvSpPr>
        <p:spPr>
          <a:xfrm>
            <a:off x="4572000" y="5049180"/>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2" name="文本占位符 7"/>
          <p:cNvSpPr>
            <a:spLocks noGrp="1"/>
          </p:cNvSpPr>
          <p:nvPr>
            <p:ph type="body" sz="quarter" idx="32" hasCustomPrompt="1"/>
          </p:nvPr>
        </p:nvSpPr>
        <p:spPr>
          <a:xfrm>
            <a:off x="6840252" y="5049180"/>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73" name="文本占位符 7"/>
          <p:cNvSpPr>
            <a:spLocks noGrp="1"/>
          </p:cNvSpPr>
          <p:nvPr>
            <p:ph type="body" sz="quarter" idx="33" hasCustomPrompt="1"/>
          </p:nvPr>
        </p:nvSpPr>
        <p:spPr>
          <a:xfrm>
            <a:off x="755576" y="5517232"/>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4" name="文本占位符 7"/>
          <p:cNvSpPr>
            <a:spLocks noGrp="1"/>
          </p:cNvSpPr>
          <p:nvPr>
            <p:ph type="body" sz="quarter" idx="34" hasCustomPrompt="1"/>
          </p:nvPr>
        </p:nvSpPr>
        <p:spPr>
          <a:xfrm>
            <a:off x="3095836" y="5517232"/>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75" name="文本占位符 7"/>
          <p:cNvSpPr>
            <a:spLocks noGrp="1"/>
          </p:cNvSpPr>
          <p:nvPr>
            <p:ph type="body" sz="quarter" idx="35" hasCustomPrompt="1"/>
          </p:nvPr>
        </p:nvSpPr>
        <p:spPr>
          <a:xfrm>
            <a:off x="4572000" y="5517232"/>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6" name="文本占位符 7"/>
          <p:cNvSpPr>
            <a:spLocks noGrp="1"/>
          </p:cNvSpPr>
          <p:nvPr>
            <p:ph type="body" sz="quarter" idx="36" hasCustomPrompt="1"/>
          </p:nvPr>
        </p:nvSpPr>
        <p:spPr>
          <a:xfrm>
            <a:off x="6840252" y="5517232"/>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pic>
        <p:nvPicPr>
          <p:cNvPr id="3" name="Picture 4" descr="问题 copy"/>
          <p:cNvPicPr>
            <a:picLocks noChangeAspect="1" noChangeArrowheads="1"/>
          </p:cNvPicPr>
          <p:nvPr userDrawn="1"/>
        </p:nvPicPr>
        <p:blipFill>
          <a:blip r:embed="rId2" cstate="print"/>
          <a:srcRect/>
          <a:stretch>
            <a:fillRect/>
          </a:stretch>
        </p:blipFill>
        <p:spPr bwMode="auto">
          <a:xfrm>
            <a:off x="751694" y="549411"/>
            <a:ext cx="615950" cy="617537"/>
          </a:xfrm>
          <a:prstGeom prst="rect">
            <a:avLst/>
          </a:prstGeom>
          <a:noFill/>
          <a:ln w="9525">
            <a:noFill/>
            <a:miter lim="800000"/>
            <a:headEnd/>
            <a:tailEnd/>
          </a:ln>
        </p:spPr>
      </p:pic>
      <p:sp>
        <p:nvSpPr>
          <p:cNvPr id="4" name="文本占位符 6"/>
          <p:cNvSpPr>
            <a:spLocks noGrp="1"/>
          </p:cNvSpPr>
          <p:nvPr>
            <p:ph type="body" sz="quarter" idx="10" hasCustomPrompt="1"/>
          </p:nvPr>
        </p:nvSpPr>
        <p:spPr>
          <a:xfrm>
            <a:off x="684213" y="1376363"/>
            <a:ext cx="7920037" cy="3924300"/>
          </a:xfrm>
        </p:spPr>
        <p:txBody>
          <a:bodyPr/>
          <a:lstStyle>
            <a:lvl1pPr marL="457200" marR="0" indent="-457200" algn="l"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vl1pPr>
            <a:lvl2pPr marL="858837" indent="-457200">
              <a:buSzPct val="100000"/>
              <a:buFont typeface="+mj-lt"/>
              <a:buAutoNum type="alphaUcPeriod"/>
              <a:defRPr sz="1800"/>
            </a:lvl2pPr>
            <a:lvl3pPr>
              <a:defRPr/>
            </a:lvl3pPr>
            <a:lvl5pPr>
              <a:buNone/>
              <a:defRPr/>
            </a:lvl5pPr>
          </a:lstStyle>
          <a:p>
            <a:r>
              <a:rPr lang="zh-CN" altLang="en-US" dirty="0" smtClean="0"/>
              <a:t>此版式用于思考题</a:t>
            </a:r>
            <a:r>
              <a:rPr lang="en-US" altLang="zh-CN" dirty="0" smtClean="0"/>
              <a:t>-201501</a:t>
            </a:r>
            <a:r>
              <a:rPr lang="zh-CN" altLang="en-US" dirty="0" smtClean="0"/>
              <a:t>具体格式（序号格式需以模板展示）</a:t>
            </a:r>
            <a:endParaRPr lang="en-US" altLang="zh-CN" dirty="0" smtClean="0"/>
          </a:p>
          <a:p>
            <a:pPr lvl="1"/>
            <a:endParaRPr lang="en-US" altLang="zh-CN" dirty="0" smtClean="0"/>
          </a:p>
          <a:p>
            <a:pPr lvl="1"/>
            <a:endParaRPr lang="zh-CN" altLang="en-US" dirty="0" smtClean="0"/>
          </a:p>
          <a:p>
            <a:pPr marL="457200" indent="-457200">
              <a:buSzPct val="100000"/>
              <a:buFont typeface="+mj-lt"/>
              <a:buAutoNum type="arabicPeriod"/>
            </a:pPr>
            <a:endParaRPr lang="en-US" altLang="zh-CN" dirty="0" smtClean="0"/>
          </a:p>
          <a:p>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思考题</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此版式用于每一节的总结</a:t>
            </a:r>
            <a:r>
              <a:rPr lang="en-US" altLang="zh-CN" dirty="0" smtClean="0"/>
              <a:t>-201501</a:t>
            </a:r>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本节小结</a:t>
            </a:r>
          </a:p>
        </p:txBody>
      </p:sp>
      <p:pic>
        <p:nvPicPr>
          <p:cNvPr id="4" name="Picture 8" descr="总结 copy"/>
          <p:cNvPicPr>
            <a:picLocks noChangeAspect="1" noChangeArrowheads="1"/>
          </p:cNvPicPr>
          <p:nvPr userDrawn="1"/>
        </p:nvPicPr>
        <p:blipFill>
          <a:blip r:embed="rId2" cstate="print"/>
          <a:srcRect/>
          <a:stretch>
            <a:fillRect/>
          </a:stretch>
        </p:blipFill>
        <p:spPr bwMode="auto">
          <a:xfrm>
            <a:off x="750106" y="543211"/>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pic>
        <p:nvPicPr>
          <p:cNvPr id="5" name="Picture 8" descr="总结 copy"/>
          <p:cNvPicPr>
            <a:picLocks noChangeAspect="1" noChangeArrowheads="1"/>
          </p:cNvPicPr>
          <p:nvPr userDrawn="1"/>
        </p:nvPicPr>
        <p:blipFill>
          <a:blip r:embed="rId2" cstate="print"/>
          <a:srcRect/>
          <a:stretch>
            <a:fillRect/>
          </a:stretch>
        </p:blipFill>
        <p:spPr bwMode="auto">
          <a:xfrm>
            <a:off x="750106" y="543211"/>
            <a:ext cx="617538" cy="617537"/>
          </a:xfrm>
          <a:prstGeom prst="rect">
            <a:avLst/>
          </a:prstGeom>
          <a:noFill/>
          <a:ln w="9525">
            <a:noFill/>
            <a:miter lim="800000"/>
            <a:headEnd/>
            <a:tailEnd/>
          </a:ln>
        </p:spPr>
      </p:pic>
      <p:sp>
        <p:nvSpPr>
          <p:cNvPr id="9" name="TextBox 8"/>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本章总结</a:t>
            </a:r>
          </a:p>
        </p:txBody>
      </p:sp>
      <p:sp>
        <p:nvSpPr>
          <p:cNvPr id="7" name="内容占位符 6"/>
          <p:cNvSpPr>
            <a:spLocks noGrp="1"/>
          </p:cNvSpPr>
          <p:nvPr>
            <p:ph sz="quarter" idx="10"/>
          </p:nvPr>
        </p:nvSpPr>
        <p:spPr>
          <a:xfrm>
            <a:off x="684213" y="1376363"/>
            <a:ext cx="7920037" cy="38893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
    <p:spTree>
      <p:nvGrpSpPr>
        <p:cNvPr id="1" name=""/>
        <p:cNvGrpSpPr/>
        <p:nvPr/>
      </p:nvGrpSpPr>
      <p:grpSpPr>
        <a:xfrm>
          <a:off x="0" y="0"/>
          <a:ext cx="0" cy="0"/>
          <a:chOff x="0" y="0"/>
          <a:chExt cx="0" cy="0"/>
        </a:xfrm>
      </p:grpSpPr>
      <p:sp>
        <p:nvSpPr>
          <p:cNvPr id="6" name="TextBox 5"/>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更多信息</a:t>
            </a:r>
          </a:p>
        </p:txBody>
      </p:sp>
      <p:pic>
        <p:nvPicPr>
          <p:cNvPr id="5" name="Picture 19" descr="前言 copy"/>
          <p:cNvPicPr preferRelativeResize="0">
            <a:picLocks noChangeAspect="1" noChangeArrowheads="1"/>
          </p:cNvPicPr>
          <p:nvPr userDrawn="1"/>
        </p:nvPicPr>
        <p:blipFill>
          <a:blip r:embed="rId2" cstate="print"/>
          <a:srcRect/>
          <a:stretch>
            <a:fillRect/>
          </a:stretch>
        </p:blipFill>
        <p:spPr bwMode="auto">
          <a:xfrm>
            <a:off x="745344" y="536861"/>
            <a:ext cx="622300" cy="623887"/>
          </a:xfrm>
          <a:prstGeom prst="rect">
            <a:avLst/>
          </a:prstGeom>
          <a:noFill/>
          <a:ln w="9525">
            <a:noFill/>
            <a:miter lim="800000"/>
            <a:headEnd/>
            <a:tailEnd/>
          </a:ln>
        </p:spPr>
      </p:pic>
      <p:sp>
        <p:nvSpPr>
          <p:cNvPr id="9"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此版式用于提供给学员更多学习信息。</a:t>
            </a:r>
            <a:endParaRPr lang="zh-CN" alt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
    <p:spTree>
      <p:nvGrpSpPr>
        <p:cNvPr id="1" name=""/>
        <p:cNvGrpSpPr/>
        <p:nvPr/>
      </p:nvGrpSpPr>
      <p:grpSpPr>
        <a:xfrm>
          <a:off x="0" y="0"/>
          <a:ext cx="0" cy="0"/>
          <a:chOff x="0" y="0"/>
          <a:chExt cx="0" cy="0"/>
        </a:xfrm>
      </p:grpSpPr>
      <p:pic>
        <p:nvPicPr>
          <p:cNvPr id="3" name="Picture 19" descr="前言 copy"/>
          <p:cNvPicPr preferRelativeResize="0">
            <a:picLocks noChangeAspect="1" noChangeArrowheads="1"/>
          </p:cNvPicPr>
          <p:nvPr userDrawn="1"/>
        </p:nvPicPr>
        <p:blipFill>
          <a:blip r:embed="rId2" cstate="print"/>
          <a:srcRect/>
          <a:stretch>
            <a:fillRect/>
          </a:stretch>
        </p:blipFill>
        <p:spPr bwMode="auto">
          <a:xfrm>
            <a:off x="745344" y="536861"/>
            <a:ext cx="622300" cy="623887"/>
          </a:xfrm>
          <a:prstGeom prst="rect">
            <a:avLst/>
          </a:prstGeom>
          <a:noFill/>
          <a:ln w="9525">
            <a:noFill/>
            <a:miter lim="800000"/>
            <a:headEnd/>
            <a:tailEnd/>
          </a:ln>
        </p:spPr>
      </p:pic>
      <p:sp>
        <p:nvSpPr>
          <p:cNvPr id="4" name="TextBox 3"/>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学习推荐</a:t>
            </a:r>
          </a:p>
        </p:txBody>
      </p:sp>
      <p:sp>
        <p:nvSpPr>
          <p:cNvPr id="6" name="文本占位符 6"/>
          <p:cNvSpPr>
            <a:spLocks noGrp="1"/>
          </p:cNvSpPr>
          <p:nvPr>
            <p:ph type="body" sz="quarter" idx="10"/>
          </p:nvPr>
        </p:nvSpPr>
        <p:spPr>
          <a:xfrm>
            <a:off x="684213" y="1376363"/>
            <a:ext cx="7920037" cy="3924300"/>
          </a:xfrm>
        </p:spPr>
        <p:txBody>
          <a:bodyPr/>
          <a:lstStyle/>
          <a:p>
            <a:endParaRPr lang="zh-CN" alt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3967092" y="2503487"/>
            <a:ext cx="1209816" cy="710065"/>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4100" dirty="0" smtClean="0">
                <a:solidFill>
                  <a:srgbClr val="990000"/>
                </a:solidFill>
                <a:latin typeface="Arial" charset="0"/>
                <a:ea typeface="华文细黑" pitchFamily="2" charset="-122"/>
                <a:sym typeface="FrutigerNext LT Regular" pitchFamily="34" charset="0"/>
              </a:rPr>
              <a:t>谢谢</a:t>
            </a:r>
            <a:endParaRPr lang="zh-CN" altLang="zh-CN" sz="4100" dirty="0">
              <a:solidFill>
                <a:srgbClr val="990000"/>
              </a:solidFill>
              <a:latin typeface="Arial" charset="0"/>
              <a:ea typeface="华文细黑" pitchFamily="2" charset="-122"/>
              <a:sym typeface="FrutigerNext LT Regular" pitchFamily="34" charset="0"/>
            </a:endParaRPr>
          </a:p>
        </p:txBody>
      </p:sp>
    </p:spTree>
    <p:extLst>
      <p:ext uri="{BB962C8B-B14F-4D97-AF65-F5344CB8AC3E}">
        <p14:creationId xmlns:p14="http://schemas.microsoft.com/office/powerpoint/2010/main" val="16016294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总标题">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5" name="Text Box 48"/>
          <p:cNvSpPr txBox="1">
            <a:spLocks noChangeArrowheads="1"/>
          </p:cNvSpPr>
          <p:nvPr/>
        </p:nvSpPr>
        <p:spPr bwMode="auto">
          <a:xfrm>
            <a:off x="7224713" y="4094163"/>
            <a:ext cx="1333500" cy="261937"/>
          </a:xfrm>
          <a:prstGeom prst="rect">
            <a:avLst/>
          </a:prstGeom>
          <a:noFill/>
          <a:ln w="9525">
            <a:noFill/>
            <a:miter lim="800000"/>
            <a:headEnd/>
            <a:tailEnd/>
          </a:ln>
        </p:spPr>
        <p:txBody>
          <a:bodyPr wrap="none" lIns="80114" tIns="40058" rIns="80114" bIns="40058">
            <a:spAutoFit/>
          </a:bodyPr>
          <a:lstStyle/>
          <a:p>
            <a:pPr defTabSz="801688" eaLnBrk="0" fontAlgn="base" hangingPunct="0">
              <a:defRPr/>
            </a:pPr>
            <a:r>
              <a:rPr lang="en-US" altLang="zh-CN" sz="1200" dirty="0">
                <a:solidFill>
                  <a:schemeClr val="bg1"/>
                </a:solidFill>
                <a:ea typeface="MS PGothic" pitchFamily="34" charset="-128"/>
              </a:rPr>
              <a:t>www.huawei.com</a:t>
            </a:r>
          </a:p>
        </p:txBody>
      </p:sp>
      <p:sp>
        <p:nvSpPr>
          <p:cNvPr id="1414185" name="Rectangle 41"/>
          <p:cNvSpPr>
            <a:spLocks noGrp="1" noChangeArrowheads="1"/>
          </p:cNvSpPr>
          <p:nvPr>
            <p:ph type="ctrTitle" sz="quarter"/>
          </p:nvPr>
        </p:nvSpPr>
        <p:spPr>
          <a:xfrm>
            <a:off x="755650" y="1419225"/>
            <a:ext cx="6012594" cy="1470025"/>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a:t>
            </a:r>
            <a:r>
              <a:rPr lang="zh-CN" altLang="en-US" dirty="0" smtClean="0"/>
              <a:t>式</a:t>
            </a:r>
            <a:endParaRPr lang="zh-CN" altLang="en-US" dirty="0"/>
          </a:p>
        </p:txBody>
      </p:sp>
      <p:sp>
        <p:nvSpPr>
          <p:cNvPr id="7" name="Rectangle 14"/>
          <p:cNvSpPr>
            <a:spLocks noChangeArrowheads="1"/>
          </p:cNvSpPr>
          <p:nvPr userDrawn="1"/>
        </p:nvSpPr>
        <p:spPr bwMode="auto">
          <a:xfrm>
            <a:off x="655638" y="6207125"/>
            <a:ext cx="2547035" cy="265552"/>
          </a:xfrm>
          <a:prstGeom prst="rect">
            <a:avLst/>
          </a:prstGeom>
          <a:noFill/>
          <a:ln w="9525" algn="ctr">
            <a:noFill/>
            <a:miter lim="800000"/>
            <a:headEnd/>
            <a:tailEnd/>
          </a:ln>
          <a:effectLst/>
        </p:spPr>
        <p:txBody>
          <a:bodyPr wrap="none" lIns="80101" tIns="40052" rIns="80101" bIns="40052">
            <a:spAutoFit/>
          </a:bodyPr>
          <a:lstStyle/>
          <a:p>
            <a:pPr defTabSz="801688" fontAlgn="base">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a:t>
            </a:r>
            <a:r>
              <a:rPr lang="en-US" altLang="zh-CN" sz="1200" b="0" i="0" kern="1200" dirty="0" smtClean="0">
                <a:solidFill>
                  <a:schemeClr val="tx1"/>
                </a:solidFill>
                <a:latin typeface="+mn-lt"/>
                <a:ea typeface="+mn-ea"/>
                <a:cs typeface="+mn-cs"/>
              </a:rPr>
              <a:t>2017 </a:t>
            </a:r>
            <a:r>
              <a:rPr lang="zh-CN" altLang="en-US" sz="1200" b="0" i="0" kern="1200" dirty="0" smtClean="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pic>
        <p:nvPicPr>
          <p:cNvPr id="4" name="Picture 4" descr="前言 copy"/>
          <p:cNvPicPr>
            <a:picLocks noChangeAspect="1" noChangeArrowheads="1"/>
          </p:cNvPicPr>
          <p:nvPr userDrawn="1"/>
        </p:nvPicPr>
        <p:blipFill>
          <a:blip r:embed="rId2" cstate="print"/>
          <a:srcRect/>
          <a:stretch>
            <a:fillRect/>
          </a:stretch>
        </p:blipFill>
        <p:spPr bwMode="auto">
          <a:xfrm>
            <a:off x="751694" y="542012"/>
            <a:ext cx="615950" cy="617537"/>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4"/>
            <a:ext cx="7920037" cy="4032856"/>
          </a:xfrm>
        </p:spPr>
        <p:txBody>
          <a:bodyPr/>
          <a:lstStyle>
            <a:lvl1pPr>
              <a:defRPr/>
            </a:lvl1pPr>
            <a:lvl5pPr>
              <a:buNone/>
              <a:defRPr/>
            </a:lvl5pPr>
          </a:lstStyle>
          <a:p>
            <a:pPr eaLnBrk="1" hangingPunct="1"/>
            <a:r>
              <a:rPr lang="zh-CN" altLang="en-US" dirty="0" smtClean="0"/>
              <a:t>本章主要讲述</a:t>
            </a:r>
            <a:r>
              <a:rPr lang="en-US" altLang="zh-CN" dirty="0" smtClean="0"/>
              <a:t>...</a:t>
            </a:r>
            <a:endParaRPr lang="zh-CN" altLang="en-US" dirty="0" smtClean="0"/>
          </a:p>
        </p:txBody>
      </p:sp>
      <p:sp>
        <p:nvSpPr>
          <p:cNvPr id="11" name="TextBox 10"/>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前言</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84213" y="1376363"/>
            <a:ext cx="7897812" cy="4194175"/>
          </a:xfrm>
        </p:spPr>
        <p:txBody>
          <a:bodyPr/>
          <a:lstStyle>
            <a:lvl1pPr marL="301625" marR="0" indent="-301625" algn="l"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vl1pPr>
            <a:lvl2pPr eaLnBrk="1" hangingPunct="1">
              <a:defRPr/>
            </a:lvl2pPr>
            <a:lvl3pPr eaLnBrk="1" hangingPunct="1">
              <a:defRPr/>
            </a:lvl3pPr>
            <a:lvl4pPr eaLnBrk="1" hangingPunct="1">
              <a:defRPr/>
            </a:lvl4pPr>
            <a:lvl5pPr eaLnBrk="1" hangingPunct="1">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smtClean="0">
                <a:ln>
                  <a:noFill/>
                </a:ln>
                <a:solidFill>
                  <a:srgbClr val="000000"/>
                </a:solidFill>
                <a:effectLst/>
                <a:uLnTx/>
                <a:uFillTx/>
                <a:latin typeface="+mn-lt"/>
                <a:ea typeface="+mn-ea"/>
                <a:cs typeface="+mn-cs"/>
              </a:rPr>
              <a:t>学完本课程后，您将能够：</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41508" y="532240"/>
            <a:ext cx="622300" cy="623888"/>
          </a:xfrm>
          <a:prstGeom prst="rect">
            <a:avLst/>
          </a:prstGeom>
          <a:noFill/>
          <a:ln w="9525">
            <a:noFill/>
            <a:miter lim="800000"/>
            <a:headEnd/>
            <a:tailEnd/>
          </a:ln>
        </p:spPr>
      </p:pic>
      <p:sp>
        <p:nvSpPr>
          <p:cNvPr id="8" name="TextBox 7"/>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目标</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pic>
        <p:nvPicPr>
          <p:cNvPr id="10" name="Picture 18" descr="目录 copy"/>
          <p:cNvPicPr>
            <a:picLocks noChangeAspect="1" noChangeArrowheads="1"/>
          </p:cNvPicPr>
          <p:nvPr userDrawn="1"/>
        </p:nvPicPr>
        <p:blipFill>
          <a:blip r:embed="rId2" cstate="print"/>
          <a:srcRect/>
          <a:stretch>
            <a:fillRect/>
          </a:stretch>
        </p:blipFill>
        <p:spPr bwMode="auto">
          <a:xfrm>
            <a:off x="741644" y="541075"/>
            <a:ext cx="620713" cy="622300"/>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3"/>
            <a:ext cx="7920038" cy="3924300"/>
          </a:xfrm>
        </p:spPr>
        <p:txBody>
          <a:bodyPr/>
          <a:lstStyle>
            <a:lvl1pPr marL="457200" marR="0" indent="-457200" algn="l"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smtClean="0"/>
              <a:t>一级目录一</a:t>
            </a:r>
            <a:endParaRPr lang="en-US" altLang="zh-CN" dirty="0" smtClean="0"/>
          </a:p>
          <a:p>
            <a:pPr marL="457200" indent="-457200">
              <a:buSzPct val="100000"/>
              <a:buFont typeface="+mj-lt"/>
              <a:buAutoNum type="arabicPeriod"/>
            </a:pPr>
            <a:r>
              <a:rPr lang="zh-CN" altLang="en-US" dirty="0" smtClean="0"/>
              <a:t>一级目录二</a:t>
            </a:r>
            <a:endParaRPr lang="en-US" altLang="zh-CN" dirty="0" smtClean="0"/>
          </a:p>
          <a:p>
            <a:pPr marL="457200" indent="-457200">
              <a:buSzPct val="100000"/>
              <a:buFont typeface="+mj-lt"/>
              <a:buAutoNum type="arabicPeriod"/>
            </a:pPr>
            <a:r>
              <a:rPr lang="zh-CN" altLang="en-US" dirty="0" smtClean="0"/>
              <a:t>一级目录三</a:t>
            </a:r>
            <a:endParaRPr lang="en-US" altLang="zh-CN" dirty="0" smtClean="0"/>
          </a:p>
          <a:p>
            <a:pPr marL="457200" indent="-457200">
              <a:buSzPct val="100000"/>
              <a:buFont typeface="+mj-lt"/>
              <a:buAutoNum type="arabicPeriod"/>
            </a:pPr>
            <a:r>
              <a:rPr lang="zh-CN" altLang="en-US" dirty="0" smtClean="0"/>
              <a:t>一级目录四</a:t>
            </a:r>
            <a:endParaRPr lang="en-US" altLang="zh-CN" dirty="0" smtClean="0"/>
          </a:p>
          <a:p>
            <a:endParaRPr lang="zh-CN" altLang="en-US" dirty="0"/>
          </a:p>
        </p:txBody>
      </p:sp>
      <p:sp>
        <p:nvSpPr>
          <p:cNvPr id="6" name="TextBox 5"/>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目录</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6" name="TextBox 5"/>
          <p:cNvSpPr txBox="1"/>
          <p:nvPr userDrawn="1"/>
        </p:nvSpPr>
        <p:spPr bwMode="auto">
          <a:xfrm>
            <a:off x="1331640" y="548680"/>
            <a:ext cx="4788532"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本节概述和学习目标</a:t>
            </a:r>
          </a:p>
        </p:txBody>
      </p:sp>
      <p:sp>
        <p:nvSpPr>
          <p:cNvPr id="7" name="内容占位符 6"/>
          <p:cNvSpPr>
            <a:spLocks noGrp="1"/>
          </p:cNvSpPr>
          <p:nvPr>
            <p:ph sz="quarter" idx="10"/>
          </p:nvPr>
        </p:nvSpPr>
        <p:spPr>
          <a:xfrm>
            <a:off x="684213" y="1376363"/>
            <a:ext cx="7920037" cy="41052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41508" y="532240"/>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2" y="387350"/>
            <a:ext cx="7920037" cy="868363"/>
          </a:xfrm>
        </p:spPr>
        <p:txBody>
          <a:bodyPr/>
          <a:lstStyle/>
          <a:p>
            <a:r>
              <a:rPr lang="zh-CN" altLang="en-US" dirty="0" smtClean="0"/>
              <a:t>单击此处编辑母版标题样式</a:t>
            </a:r>
            <a:endParaRPr lang="zh-CN" altLang="en-US" dirty="0"/>
          </a:p>
        </p:txBody>
      </p:sp>
      <p:sp>
        <p:nvSpPr>
          <p:cNvPr id="3" name="文本占位符 6"/>
          <p:cNvSpPr>
            <a:spLocks noGrp="1"/>
          </p:cNvSpPr>
          <p:nvPr>
            <p:ph type="body" sz="quarter" idx="10" hasCustomPrompt="1"/>
          </p:nvPr>
        </p:nvSpPr>
        <p:spPr>
          <a:xfrm>
            <a:off x="684213" y="1376363"/>
            <a:ext cx="7920037" cy="3924300"/>
          </a:xfrm>
        </p:spPr>
        <p:txBody>
          <a:bodyPr/>
          <a:lstStyle/>
          <a:p>
            <a:r>
              <a:rPr lang="zh-CN" altLang="en-US" dirty="0" smtClean="0"/>
              <a:t>单击此处输入文字</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2" name="标题 1"/>
          <p:cNvSpPr>
            <a:spLocks noGrp="1"/>
          </p:cNvSpPr>
          <p:nvPr>
            <p:ph type="title"/>
          </p:nvPr>
        </p:nvSpPr>
        <p:spPr>
          <a:xfrm>
            <a:off x="684212" y="387350"/>
            <a:ext cx="7920037" cy="868363"/>
          </a:xfrm>
        </p:spPr>
        <p:txBody>
          <a:body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7"/>
          <p:cNvPicPr>
            <a:picLocks noChangeAspect="1" noChangeArrowheads="1"/>
          </p:cNvPicPr>
          <p:nvPr/>
        </p:nvPicPr>
        <p:blipFill>
          <a:blip r:embed="rId16" cstate="print"/>
          <a:srcRect/>
          <a:stretch>
            <a:fillRect/>
          </a:stretch>
        </p:blipFill>
        <p:spPr bwMode="auto">
          <a:xfrm>
            <a:off x="0" y="6221413"/>
            <a:ext cx="9142413" cy="636587"/>
          </a:xfrm>
          <a:prstGeom prst="rect">
            <a:avLst/>
          </a:prstGeom>
          <a:noFill/>
          <a:ln w="9525">
            <a:noFill/>
            <a:miter lim="800000"/>
            <a:headEnd/>
            <a:tailEnd/>
          </a:ln>
        </p:spPr>
      </p:pic>
      <p:pic>
        <p:nvPicPr>
          <p:cNvPr id="7171" name="Picture 4" descr="8"/>
          <p:cNvPicPr>
            <a:picLocks noChangeAspect="1" noChangeArrowheads="1"/>
          </p:cNvPicPr>
          <p:nvPr/>
        </p:nvPicPr>
        <p:blipFill>
          <a:blip r:embed="rId17" cstate="print"/>
          <a:srcRect/>
          <a:stretch>
            <a:fillRect/>
          </a:stretch>
        </p:blipFill>
        <p:spPr bwMode="auto">
          <a:xfrm>
            <a:off x="7508875" y="6399213"/>
            <a:ext cx="1311275" cy="314325"/>
          </a:xfrm>
          <a:prstGeom prst="rect">
            <a:avLst/>
          </a:prstGeom>
          <a:noFill/>
          <a:ln w="9525">
            <a:noFill/>
            <a:miter lim="800000"/>
            <a:headEnd/>
            <a:tailEnd/>
          </a:ln>
        </p:spPr>
      </p:pic>
      <p:sp>
        <p:nvSpPr>
          <p:cNvPr id="7172" name="Rectangle 6"/>
          <p:cNvSpPr>
            <a:spLocks noGrp="1" noChangeArrowheads="1"/>
          </p:cNvSpPr>
          <p:nvPr>
            <p:ph type="title"/>
          </p:nvPr>
        </p:nvSpPr>
        <p:spPr bwMode="auto">
          <a:xfrm>
            <a:off x="652463" y="387350"/>
            <a:ext cx="7745412"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smtClean="0"/>
              <a:t>单击此处编辑母版标题样式</a:t>
            </a:r>
          </a:p>
        </p:txBody>
      </p:sp>
      <p:sp>
        <p:nvSpPr>
          <p:cNvPr id="7173" name="Rectangle 57"/>
          <p:cNvSpPr>
            <a:spLocks noGrp="1" noChangeArrowheads="1"/>
          </p:cNvSpPr>
          <p:nvPr>
            <p:ph type="body" idx="1"/>
          </p:nvPr>
        </p:nvSpPr>
        <p:spPr bwMode="auto">
          <a:xfrm>
            <a:off x="652463" y="1374775"/>
            <a:ext cx="7929562"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8" name="Rectangle 69"/>
          <p:cNvSpPr>
            <a:spLocks noChangeArrowheads="1"/>
          </p:cNvSpPr>
          <p:nvPr userDrawn="1"/>
        </p:nvSpPr>
        <p:spPr bwMode="auto">
          <a:xfrm>
            <a:off x="6096000" y="6417332"/>
            <a:ext cx="657095" cy="265552"/>
          </a:xfrm>
          <a:prstGeom prst="rect">
            <a:avLst/>
          </a:prstGeom>
          <a:noFill/>
          <a:ln w="9525" algn="ctr">
            <a:noFill/>
            <a:miter lim="800000"/>
            <a:headEnd/>
            <a:tailEnd/>
          </a:ln>
          <a:effectLst/>
        </p:spPr>
        <p:txBody>
          <a:bodyPr wrap="none" lIns="80101" tIns="40052" rIns="80101" bIns="40052">
            <a:spAutoFit/>
          </a:bodyPr>
          <a:lstStyle/>
          <a:p>
            <a:pPr defTabSz="801688" eaLnBrk="0" fontAlgn="base" hangingPunct="0">
              <a:defRPr/>
            </a:pPr>
            <a:r>
              <a:rPr lang="zh-CN" altLang="en-US" sz="1200" dirty="0" smtClean="0">
                <a:latin typeface="+mn-lt"/>
                <a:ea typeface="+mn-ea"/>
              </a:rPr>
              <a:t>第</a:t>
            </a:r>
            <a:fld id="{2F2CF7F5-F178-4429-B6CA-28062DF31937}" type="slidenum">
              <a:rPr lang="en-US" altLang="zh-CN" sz="1200" smtClean="0">
                <a:latin typeface="+mn-lt"/>
                <a:ea typeface="+mn-ea"/>
              </a:rPr>
              <a:pPr defTabSz="801688" eaLnBrk="0" fontAlgn="base" hangingPunct="0">
                <a:defRPr/>
              </a:pPr>
              <a:t>‹#›</a:t>
            </a:fld>
            <a:r>
              <a:rPr lang="zh-CN" altLang="en-US" sz="1200" dirty="0" smtClean="0">
                <a:latin typeface="+mn-lt"/>
                <a:ea typeface="+mn-ea"/>
              </a:rPr>
              <a:t>页</a:t>
            </a:r>
            <a:endParaRPr lang="en-US" altLang="zh-CN" sz="1200" dirty="0">
              <a:latin typeface="+mn-lt"/>
              <a:ea typeface="+mn-ea"/>
            </a:endParaRPr>
          </a:p>
        </p:txBody>
      </p:sp>
      <p:sp>
        <p:nvSpPr>
          <p:cNvPr id="10" name="Rectangle 54"/>
          <p:cNvSpPr>
            <a:spLocks noChangeArrowheads="1"/>
          </p:cNvSpPr>
          <p:nvPr userDrawn="1"/>
        </p:nvSpPr>
        <p:spPr bwMode="auto">
          <a:xfrm>
            <a:off x="647564" y="6409397"/>
            <a:ext cx="2547035" cy="265552"/>
          </a:xfrm>
          <a:prstGeom prst="rect">
            <a:avLst/>
          </a:prstGeom>
          <a:noFill/>
          <a:ln w="9525" algn="ctr">
            <a:noFill/>
            <a:miter lim="800000"/>
            <a:headEnd/>
            <a:tailEnd/>
          </a:ln>
          <a:effectLst/>
        </p:spPr>
        <p:txBody>
          <a:bodyPr wrap="none" lIns="80101" tIns="40052" rIns="80101" bIns="40052">
            <a:spAutoFit/>
          </a:bodyPr>
          <a:lstStyle/>
          <a:p>
            <a:pPr marL="0" marR="0" indent="0" algn="l" defTabSz="801688" rtl="0" eaLnBrk="1" fontAlgn="base" latinLnBrk="0" hangingPunct="1">
              <a:lnSpc>
                <a:spcPct val="100000"/>
              </a:lnSpc>
              <a:spcBef>
                <a:spcPct val="0"/>
              </a:spcBef>
              <a:spcAft>
                <a:spcPct val="0"/>
              </a:spcAft>
              <a:buClrTx/>
              <a:buSzTx/>
              <a:buFontTx/>
              <a:buNone/>
              <a:tabLst/>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2017 </a:t>
            </a:r>
            <a:r>
              <a:rPr lang="zh-CN" altLang="en-US" sz="1200" b="0" dirty="0" smtClean="0">
                <a:latin typeface="+mn-lt"/>
                <a:ea typeface="+mn-ea"/>
              </a:rPr>
              <a:t>华为技术有限公司</a:t>
            </a:r>
            <a:endParaRPr lang="en-US" altLang="zh-CN" sz="1200" b="0" i="0" kern="1200" dirty="0">
              <a:solidFill>
                <a:schemeClr val="tx1"/>
              </a:solidFill>
              <a:latin typeface="+mn-lt"/>
              <a:ea typeface="+mn-ea"/>
              <a:cs typeface="+mn-cs"/>
            </a:endParaRPr>
          </a:p>
        </p:txBody>
      </p:sp>
      <p:sp>
        <p:nvSpPr>
          <p:cNvPr id="11" name="TextBox 10"/>
          <p:cNvSpPr txBox="1"/>
          <p:nvPr userDrawn="1"/>
        </p:nvSpPr>
        <p:spPr bwMode="auto">
          <a:xfrm>
            <a:off x="-1836712" y="2312876"/>
            <a:ext cx="1800200" cy="1178166"/>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1400" dirty="0" smtClean="0">
                <a:solidFill>
                  <a:srgbClr val="000000"/>
                </a:solidFill>
                <a:latin typeface="+mn-lt"/>
                <a:ea typeface="+mn-ea"/>
                <a:cs typeface="Arial" pitchFamily="34" charset="0"/>
              </a:rPr>
              <a:t>参考线：</a:t>
            </a:r>
            <a:endParaRPr lang="en-US" altLang="zh-CN" sz="1400" dirty="0" smtClean="0">
              <a:solidFill>
                <a:srgbClr val="000000"/>
              </a:solidFill>
              <a:latin typeface="+mn-lt"/>
              <a:ea typeface="+mn-ea"/>
              <a:cs typeface="Arial" pitchFamily="34" charset="0"/>
            </a:endParaRPr>
          </a:p>
          <a:p>
            <a:pPr algn="l" defTabSz="1001649" eaLnBrk="0" hangingPunct="0"/>
            <a:r>
              <a:rPr lang="zh-CN" altLang="en-US" sz="1400" dirty="0" smtClean="0">
                <a:solidFill>
                  <a:srgbClr val="000000"/>
                </a:solidFill>
                <a:latin typeface="+mn-lt"/>
                <a:ea typeface="+mn-ea"/>
                <a:cs typeface="Arial" pitchFamily="34" charset="0"/>
              </a:rPr>
              <a:t>左：</a:t>
            </a:r>
            <a:r>
              <a:rPr lang="en-US" altLang="zh-CN" sz="1400" dirty="0" smtClean="0">
                <a:solidFill>
                  <a:srgbClr val="000000"/>
                </a:solidFill>
                <a:latin typeface="+mn-lt"/>
                <a:ea typeface="+mn-ea"/>
                <a:cs typeface="Arial" pitchFamily="34" charset="0"/>
              </a:rPr>
              <a:t>10.6</a:t>
            </a:r>
          </a:p>
          <a:p>
            <a:pPr algn="l" defTabSz="1001649" eaLnBrk="0" hangingPunct="0"/>
            <a:r>
              <a:rPr lang="zh-CN" altLang="en-US" sz="1400" dirty="0" smtClean="0">
                <a:solidFill>
                  <a:srgbClr val="000000"/>
                </a:solidFill>
                <a:latin typeface="+mn-lt"/>
                <a:ea typeface="+mn-ea"/>
                <a:cs typeface="Arial" pitchFamily="34" charset="0"/>
              </a:rPr>
              <a:t>右：</a:t>
            </a:r>
            <a:r>
              <a:rPr lang="en-US" altLang="zh-CN" sz="1400" dirty="0" smtClean="0">
                <a:solidFill>
                  <a:srgbClr val="000000"/>
                </a:solidFill>
                <a:latin typeface="+mn-lt"/>
                <a:ea typeface="+mn-ea"/>
                <a:cs typeface="Arial" pitchFamily="34" charset="0"/>
              </a:rPr>
              <a:t>11.2</a:t>
            </a:r>
          </a:p>
          <a:p>
            <a:pPr algn="l" defTabSz="1001649" eaLnBrk="0" hangingPunct="0"/>
            <a:r>
              <a:rPr lang="zh-CN" altLang="en-US" sz="1400" dirty="0" smtClean="0">
                <a:solidFill>
                  <a:srgbClr val="000000"/>
                </a:solidFill>
                <a:latin typeface="+mn-lt"/>
                <a:ea typeface="+mn-ea"/>
                <a:cs typeface="Arial" pitchFamily="34" charset="0"/>
              </a:rPr>
              <a:t>上：</a:t>
            </a:r>
            <a:r>
              <a:rPr lang="en-US" altLang="zh-CN" sz="1400" dirty="0" smtClean="0">
                <a:solidFill>
                  <a:srgbClr val="000000"/>
                </a:solidFill>
                <a:latin typeface="+mn-lt"/>
                <a:ea typeface="+mn-ea"/>
                <a:cs typeface="Arial" pitchFamily="34" charset="0"/>
              </a:rPr>
              <a:t>5.7</a:t>
            </a:r>
          </a:p>
          <a:p>
            <a:pPr algn="l" defTabSz="1001649" eaLnBrk="0" hangingPunct="0"/>
            <a:r>
              <a:rPr lang="zh-CN" altLang="en-US" sz="1400" dirty="0" smtClean="0">
                <a:solidFill>
                  <a:srgbClr val="000000"/>
                </a:solidFill>
                <a:latin typeface="+mn-lt"/>
                <a:ea typeface="+mn-ea"/>
                <a:cs typeface="Arial" pitchFamily="34" charset="0"/>
              </a:rPr>
              <a:t>下：</a:t>
            </a:r>
            <a:r>
              <a:rPr lang="en-US" altLang="zh-CN" sz="1400" dirty="0" smtClean="0">
                <a:solidFill>
                  <a:srgbClr val="000000"/>
                </a:solidFill>
                <a:latin typeface="+mn-lt"/>
                <a:ea typeface="+mn-ea"/>
                <a:cs typeface="Arial" pitchFamily="34" charset="0"/>
              </a:rPr>
              <a:t>7.8</a:t>
            </a:r>
            <a:endParaRPr lang="zh-CN" altLang="en-US" sz="1400" dirty="0" smtClean="0">
              <a:solidFill>
                <a:srgbClr val="000000"/>
              </a:solidFill>
              <a:latin typeface="+mn-lt"/>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58" r:id="rId7"/>
    <p:sldLayoutId id="2147483828" r:id="rId8"/>
    <p:sldLayoutId id="2147483863" r:id="rId9"/>
    <p:sldLayoutId id="2147483862" r:id="rId10"/>
    <p:sldLayoutId id="2147483851" r:id="rId11"/>
    <p:sldLayoutId id="2147483852" r:id="rId12"/>
    <p:sldLayoutId id="2147483850" r:id="rId13"/>
    <p:sldLayoutId id="2147483861" r:id="rId14"/>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sz="3500">
          <a:solidFill>
            <a:srgbClr val="990000"/>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76" userDrawn="1">
          <p15:clr>
            <a:srgbClr val="F26B43"/>
          </p15:clr>
        </p15:guide>
        <p15:guide id="2" pos="5420" userDrawn="1">
          <p15:clr>
            <a:srgbClr val="F26B43"/>
          </p15:clr>
        </p15:guide>
        <p15:guide id="3" orient="horz" pos="867" userDrawn="1">
          <p15:clr>
            <a:srgbClr val="F26B43"/>
          </p15:clr>
        </p15:guide>
        <p15:guide id="4" orient="horz" pos="3929" userDrawn="1">
          <p15:clr>
            <a:srgbClr val="F26B43"/>
          </p15:clr>
        </p15:guide>
        <p15:guide id="6" orient="horz" pos="2341" userDrawn="1">
          <p15:clr>
            <a:srgbClr val="F26B43"/>
          </p15:clr>
        </p15:guide>
        <p15:guide id="7"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5"/>
          <p:cNvPicPr>
            <a:picLocks noChangeAspect="1" noChangeArrowheads="1"/>
          </p:cNvPicPr>
          <p:nvPr/>
        </p:nvPicPr>
        <p:blipFill>
          <a:blip r:embed="rId3" cstate="print"/>
          <a:srcRect/>
          <a:stretch>
            <a:fillRect/>
          </a:stretch>
        </p:blipFill>
        <p:spPr bwMode="auto">
          <a:xfrm>
            <a:off x="0" y="5943600"/>
            <a:ext cx="9144000" cy="931863"/>
          </a:xfrm>
          <a:prstGeom prst="rect">
            <a:avLst/>
          </a:prstGeom>
          <a:noFill/>
          <a:ln w="9525">
            <a:noFill/>
            <a:miter lim="800000"/>
            <a:headEnd/>
            <a:tailEnd/>
          </a:ln>
        </p:spPr>
      </p:pic>
      <p:sp>
        <p:nvSpPr>
          <p:cNvPr id="1418249" name="Text Box 9"/>
          <p:cNvSpPr txBox="1">
            <a:spLocks noChangeArrowheads="1"/>
          </p:cNvSpPr>
          <p:nvPr/>
        </p:nvSpPr>
        <p:spPr bwMode="auto">
          <a:xfrm>
            <a:off x="3436938" y="3189288"/>
            <a:ext cx="2530475" cy="444500"/>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2400">
                <a:solidFill>
                  <a:srgbClr val="666666"/>
                </a:solidFill>
                <a:latin typeface="Arial" pitchFamily="34" charset="0"/>
                <a:ea typeface="MS PGothic" pitchFamily="34" charset="-128"/>
                <a:sym typeface="FrutigerNext LT Regular" pitchFamily="34" charset="0"/>
              </a:rPr>
              <a:t>www.huawei.com</a:t>
            </a:r>
          </a:p>
        </p:txBody>
      </p:sp>
    </p:spTree>
    <p:extLst>
      <p:ext uri="{BB962C8B-B14F-4D97-AF65-F5344CB8AC3E}">
        <p14:creationId xmlns:p14="http://schemas.microsoft.com/office/powerpoint/2010/main" val="849833947"/>
      </p:ext>
    </p:extLst>
  </p:cSld>
  <p:clrMap bg1="lt1" tx1="dk1" bg2="lt2" tx2="dk2" accent1="accent1" accent2="accent2" accent3="accent3" accent4="accent4" accent5="accent5" accent6="accent6" hlink="hlink" folHlink="folHlink"/>
  <p:sldLayoutIdLst>
    <p:sldLayoutId id="2147483860" r:id="rId1"/>
  </p:sldLayoutIdLst>
  <p:timing>
    <p:tnLst>
      <p:par>
        <p:cTn id="1" dur="indefinite" restart="never" nodeType="tmRoot"/>
      </p:par>
    </p:tnLst>
  </p:timing>
  <p:txStyles>
    <p:titleStyle>
      <a:lvl1pPr algn="ctr" defTabSz="801688" rtl="0" eaLnBrk="0" fontAlgn="base" hangingPunct="0">
        <a:spcBef>
          <a:spcPct val="0"/>
        </a:spcBef>
        <a:spcAft>
          <a:spcPct val="0"/>
        </a:spcAft>
        <a:defRPr sz="3700" baseline="0">
          <a:solidFill>
            <a:schemeClr val="tx2"/>
          </a:solidFill>
          <a:latin typeface="+mj-lt"/>
          <a:ea typeface="+mj-ea"/>
          <a:cs typeface="+mj-cs"/>
        </a:defRPr>
      </a:lvl1pPr>
      <a:lvl2pPr algn="ctr" defTabSz="801688" rtl="0" eaLnBrk="0" fontAlgn="base" hangingPunct="0">
        <a:spcBef>
          <a:spcPct val="0"/>
        </a:spcBef>
        <a:spcAft>
          <a:spcPct val="0"/>
        </a:spcAft>
        <a:defRPr sz="3700">
          <a:solidFill>
            <a:schemeClr val="tx2"/>
          </a:solidFill>
          <a:latin typeface="Arial" charset="0"/>
          <a:ea typeface="宋体" pitchFamily="2" charset="-122"/>
        </a:defRPr>
      </a:lvl2pPr>
      <a:lvl3pPr algn="ctr" defTabSz="801688" rtl="0" eaLnBrk="0" fontAlgn="base" hangingPunct="0">
        <a:spcBef>
          <a:spcPct val="0"/>
        </a:spcBef>
        <a:spcAft>
          <a:spcPct val="0"/>
        </a:spcAft>
        <a:defRPr sz="3700">
          <a:solidFill>
            <a:schemeClr val="tx2"/>
          </a:solidFill>
          <a:latin typeface="Arial" charset="0"/>
          <a:ea typeface="宋体" pitchFamily="2" charset="-122"/>
        </a:defRPr>
      </a:lvl3pPr>
      <a:lvl4pPr algn="ctr" defTabSz="801688" rtl="0" eaLnBrk="0" fontAlgn="base" hangingPunct="0">
        <a:spcBef>
          <a:spcPct val="0"/>
        </a:spcBef>
        <a:spcAft>
          <a:spcPct val="0"/>
        </a:spcAft>
        <a:defRPr sz="3700">
          <a:solidFill>
            <a:schemeClr val="tx2"/>
          </a:solidFill>
          <a:latin typeface="Arial" charset="0"/>
          <a:ea typeface="宋体" pitchFamily="2" charset="-122"/>
        </a:defRPr>
      </a:lvl4pPr>
      <a:lvl5pPr algn="ctr" defTabSz="801688" rtl="0" eaLnBrk="0" fontAlgn="base" hangingPunct="0">
        <a:spcBef>
          <a:spcPct val="0"/>
        </a:spcBef>
        <a:spcAft>
          <a:spcPct val="0"/>
        </a:spcAft>
        <a:defRPr sz="3700">
          <a:solidFill>
            <a:schemeClr val="tx2"/>
          </a:solidFill>
          <a:latin typeface="Arial" charset="0"/>
          <a:ea typeface="宋体" pitchFamily="2" charset="-122"/>
        </a:defRPr>
      </a:lvl5pPr>
      <a:lvl6pPr marL="457200" algn="ctr" defTabSz="801688" rtl="0" fontAlgn="base">
        <a:spcBef>
          <a:spcPct val="0"/>
        </a:spcBef>
        <a:spcAft>
          <a:spcPct val="0"/>
        </a:spcAft>
        <a:defRPr sz="3700">
          <a:solidFill>
            <a:schemeClr val="tx2"/>
          </a:solidFill>
          <a:latin typeface="Arial" charset="0"/>
          <a:ea typeface="宋体" pitchFamily="2" charset="-122"/>
        </a:defRPr>
      </a:lvl6pPr>
      <a:lvl7pPr marL="914400" algn="ctr" defTabSz="801688" rtl="0" fontAlgn="base">
        <a:spcBef>
          <a:spcPct val="0"/>
        </a:spcBef>
        <a:spcAft>
          <a:spcPct val="0"/>
        </a:spcAft>
        <a:defRPr sz="3700">
          <a:solidFill>
            <a:schemeClr val="tx2"/>
          </a:solidFill>
          <a:latin typeface="Arial" charset="0"/>
          <a:ea typeface="宋体" pitchFamily="2" charset="-122"/>
        </a:defRPr>
      </a:lvl7pPr>
      <a:lvl8pPr marL="1371600" algn="ctr" defTabSz="801688" rtl="0" fontAlgn="base">
        <a:spcBef>
          <a:spcPct val="0"/>
        </a:spcBef>
        <a:spcAft>
          <a:spcPct val="0"/>
        </a:spcAft>
        <a:defRPr sz="3700">
          <a:solidFill>
            <a:schemeClr val="tx2"/>
          </a:solidFill>
          <a:latin typeface="Arial" charset="0"/>
          <a:ea typeface="宋体" pitchFamily="2" charset="-122"/>
        </a:defRPr>
      </a:lvl8pPr>
      <a:lvl9pPr marL="1828800" algn="ctr" defTabSz="801688" rtl="0" fontAlgn="base">
        <a:spcBef>
          <a:spcPct val="0"/>
        </a:spcBef>
        <a:spcAft>
          <a:spcPct val="0"/>
        </a:spcAft>
        <a:defRPr sz="3700">
          <a:solidFill>
            <a:schemeClr val="tx2"/>
          </a:solidFill>
          <a:latin typeface="Arial" charset="0"/>
          <a:ea typeface="宋体" pitchFamily="2" charset="-122"/>
        </a:defRPr>
      </a:lvl9pPr>
    </p:titleStyle>
    <p:bodyStyle>
      <a:lvl1pPr marL="301625" indent="-301625" algn="l" defTabSz="801688" rtl="0" eaLnBrk="0" fontAlgn="base" hangingPunct="0">
        <a:spcBef>
          <a:spcPct val="20000"/>
        </a:spcBef>
        <a:spcAft>
          <a:spcPct val="0"/>
        </a:spcAft>
        <a:buChar char="•"/>
        <a:defRPr sz="2800">
          <a:solidFill>
            <a:schemeClr val="tx1"/>
          </a:solidFill>
          <a:latin typeface="+mn-lt"/>
          <a:ea typeface="+mn-ea"/>
          <a:cs typeface="+mn-cs"/>
        </a:defRPr>
      </a:lvl1pPr>
      <a:lvl2pPr marL="654050" indent="-252413" algn="l" defTabSz="801688" rtl="0" eaLnBrk="0" fontAlgn="base" hangingPunct="0">
        <a:spcBef>
          <a:spcPct val="20000"/>
        </a:spcBef>
        <a:spcAft>
          <a:spcPct val="0"/>
        </a:spcAft>
        <a:buChar char="–"/>
        <a:defRPr sz="2500">
          <a:solidFill>
            <a:schemeClr val="tx1"/>
          </a:solidFill>
          <a:latin typeface="+mn-lt"/>
          <a:ea typeface="+mn-ea"/>
        </a:defRPr>
      </a:lvl2pPr>
      <a:lvl3pPr marL="1003300" indent="-201613" algn="l" defTabSz="801688" rtl="0" eaLnBrk="0" fontAlgn="base" hangingPunct="0">
        <a:spcBef>
          <a:spcPct val="20000"/>
        </a:spcBef>
        <a:spcAft>
          <a:spcPct val="0"/>
        </a:spcAft>
        <a:buChar char="•"/>
        <a:defRPr sz="2200">
          <a:solidFill>
            <a:schemeClr val="tx1"/>
          </a:solidFill>
          <a:latin typeface="+mn-lt"/>
          <a:ea typeface="+mn-ea"/>
        </a:defRPr>
      </a:lvl3pPr>
      <a:lvl4pPr marL="1400175" indent="-198438" algn="l" defTabSz="801688" rtl="0" eaLnBrk="0" fontAlgn="base" hangingPunct="0">
        <a:spcBef>
          <a:spcPct val="20000"/>
        </a:spcBef>
        <a:spcAft>
          <a:spcPct val="0"/>
        </a:spcAft>
        <a:buChar char="–"/>
        <a:defRPr sz="1700">
          <a:solidFill>
            <a:schemeClr val="tx1"/>
          </a:solidFill>
          <a:latin typeface="+mn-lt"/>
          <a:ea typeface="+mn-ea"/>
        </a:defRPr>
      </a:lvl4pPr>
      <a:lvl5pPr marL="1801813" indent="-201613" algn="l" defTabSz="801688" rtl="0" eaLnBrk="0" fontAlgn="base" hangingPunct="0">
        <a:spcBef>
          <a:spcPct val="20000"/>
        </a:spcBef>
        <a:spcAft>
          <a:spcPct val="0"/>
        </a:spcAft>
        <a:buChar char="»"/>
        <a:defRPr sz="1700">
          <a:solidFill>
            <a:schemeClr val="tx1"/>
          </a:solidFill>
          <a:latin typeface="+mn-lt"/>
          <a:ea typeface="+mn-ea"/>
        </a:defRPr>
      </a:lvl5pPr>
      <a:lvl6pPr marL="2259013" indent="-201613" algn="l" defTabSz="801688" rtl="0" fontAlgn="base">
        <a:spcBef>
          <a:spcPct val="20000"/>
        </a:spcBef>
        <a:spcAft>
          <a:spcPct val="0"/>
        </a:spcAft>
        <a:buChar char="»"/>
        <a:defRPr sz="1700">
          <a:solidFill>
            <a:schemeClr val="tx1"/>
          </a:solidFill>
          <a:latin typeface="+mn-lt"/>
          <a:ea typeface="+mn-ea"/>
        </a:defRPr>
      </a:lvl6pPr>
      <a:lvl7pPr marL="2716213" indent="-201613" algn="l" defTabSz="801688" rtl="0" fontAlgn="base">
        <a:spcBef>
          <a:spcPct val="20000"/>
        </a:spcBef>
        <a:spcAft>
          <a:spcPct val="0"/>
        </a:spcAft>
        <a:buChar char="»"/>
        <a:defRPr sz="1700">
          <a:solidFill>
            <a:schemeClr val="tx1"/>
          </a:solidFill>
          <a:latin typeface="+mn-lt"/>
          <a:ea typeface="+mn-ea"/>
        </a:defRPr>
      </a:lvl7pPr>
      <a:lvl8pPr marL="3173413" indent="-201613" algn="l" defTabSz="801688" rtl="0" fontAlgn="base">
        <a:spcBef>
          <a:spcPct val="20000"/>
        </a:spcBef>
        <a:spcAft>
          <a:spcPct val="0"/>
        </a:spcAft>
        <a:buChar char="»"/>
        <a:defRPr sz="1700">
          <a:solidFill>
            <a:schemeClr val="tx1"/>
          </a:solidFill>
          <a:latin typeface="+mn-lt"/>
          <a:ea typeface="+mn-ea"/>
        </a:defRPr>
      </a:lvl8pPr>
      <a:lvl9pPr marL="3630613"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8.jpeg"/><Relationship Id="rId13" Type="http://schemas.openxmlformats.org/officeDocument/2006/relationships/hyperlink" Target="https://www.google.com.hk/url?q=http://www.sangfor.com.cn/topic/2011ac/&amp;sa=U&amp;ei=4oAkU9iAFoSbiQfuwYCADg&amp;ved=0CDAQ9QEwAQ&amp;usg=AFQjCNFOir_DLVzAvNHuPddSFGo_2UNadA" TargetMode="External"/><Relationship Id="rId18" Type="http://schemas.openxmlformats.org/officeDocument/2006/relationships/image" Target="../media/image27.png"/><Relationship Id="rId3" Type="http://schemas.openxmlformats.org/officeDocument/2006/relationships/image" Target="../media/image13.png"/><Relationship Id="rId21" Type="http://schemas.openxmlformats.org/officeDocument/2006/relationships/image" Target="../media/image30.png"/><Relationship Id="rId7" Type="http://schemas.openxmlformats.org/officeDocument/2006/relationships/image" Target="../media/image17.jpeg"/><Relationship Id="rId12" Type="http://schemas.openxmlformats.org/officeDocument/2006/relationships/image" Target="../media/image22.jpeg"/><Relationship Id="rId17" Type="http://schemas.openxmlformats.org/officeDocument/2006/relationships/image" Target="../media/image26.png"/><Relationship Id="rId25" Type="http://schemas.openxmlformats.org/officeDocument/2006/relationships/image" Target="../media/image34.png"/><Relationship Id="rId2" Type="http://schemas.openxmlformats.org/officeDocument/2006/relationships/notesSlide" Target="../notesSlides/notesSlide11.xml"/><Relationship Id="rId16" Type="http://schemas.openxmlformats.org/officeDocument/2006/relationships/image" Target="../media/image25.png"/><Relationship Id="rId20" Type="http://schemas.openxmlformats.org/officeDocument/2006/relationships/image" Target="../media/image29.jpeg"/><Relationship Id="rId1" Type="http://schemas.openxmlformats.org/officeDocument/2006/relationships/slideLayout" Target="../slideLayouts/slideLayout8.xml"/><Relationship Id="rId6" Type="http://schemas.openxmlformats.org/officeDocument/2006/relationships/image" Target="../media/image16.png"/><Relationship Id="rId11" Type="http://schemas.openxmlformats.org/officeDocument/2006/relationships/image" Target="../media/image21.jpeg"/><Relationship Id="rId24" Type="http://schemas.openxmlformats.org/officeDocument/2006/relationships/image" Target="../media/image33.png"/><Relationship Id="rId5" Type="http://schemas.openxmlformats.org/officeDocument/2006/relationships/image" Target="../media/image15.jpeg"/><Relationship Id="rId15" Type="http://schemas.openxmlformats.org/officeDocument/2006/relationships/image" Target="../media/image24.png"/><Relationship Id="rId23" Type="http://schemas.openxmlformats.org/officeDocument/2006/relationships/image" Target="../media/image32.png"/><Relationship Id="rId10" Type="http://schemas.openxmlformats.org/officeDocument/2006/relationships/image" Target="../media/image20.png"/><Relationship Id="rId19" Type="http://schemas.openxmlformats.org/officeDocument/2006/relationships/image" Target="../media/image28.jpeg"/><Relationship Id="rId4" Type="http://schemas.openxmlformats.org/officeDocument/2006/relationships/image" Target="../media/image14.png"/><Relationship Id="rId9" Type="http://schemas.openxmlformats.org/officeDocument/2006/relationships/image" Target="../media/image19.jpeg"/><Relationship Id="rId14" Type="http://schemas.openxmlformats.org/officeDocument/2006/relationships/image" Target="../media/image23.jpeg"/><Relationship Id="rId22" Type="http://schemas.openxmlformats.org/officeDocument/2006/relationships/image" Target="../media/image3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35.e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7.xml"/><Relationship Id="rId1" Type="http://schemas.openxmlformats.org/officeDocument/2006/relationships/slideLayout" Target="../slideLayouts/slideLayout8.xml"/><Relationship Id="rId5" Type="http://schemas.openxmlformats.org/officeDocument/2006/relationships/image" Target="../media/image50.png"/><Relationship Id="rId4" Type="http://schemas.openxmlformats.org/officeDocument/2006/relationships/image" Target="../media/image49.png"/></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8.xml"/><Relationship Id="rId1" Type="http://schemas.openxmlformats.org/officeDocument/2006/relationships/slideLayout" Target="../slideLayouts/slideLayout8.xml"/><Relationship Id="rId4" Type="http://schemas.openxmlformats.org/officeDocument/2006/relationships/image" Target="../media/image5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文本占位符 12"/>
          <p:cNvSpPr>
            <a:spLocks noGrp="1"/>
          </p:cNvSpPr>
          <p:nvPr>
            <p:ph type="body" sz="quarter" idx="17"/>
          </p:nvPr>
        </p:nvSpPr>
        <p:spPr/>
        <p:txBody>
          <a:bodyPr/>
          <a:lstStyle/>
          <a:p>
            <a:r>
              <a:rPr lang="en-US" dirty="0" smtClean="0"/>
              <a:t>HC12081</a:t>
            </a:r>
            <a:endParaRPr lang="en-US" dirty="0"/>
          </a:p>
        </p:txBody>
      </p:sp>
      <p:sp>
        <p:nvSpPr>
          <p:cNvPr id="10" name="文本占位符 9"/>
          <p:cNvSpPr>
            <a:spLocks noGrp="1"/>
          </p:cNvSpPr>
          <p:nvPr>
            <p:ph type="body" sz="quarter" idx="18"/>
          </p:nvPr>
        </p:nvSpPr>
        <p:spPr/>
        <p:txBody>
          <a:bodyPr/>
          <a:lstStyle/>
          <a:p>
            <a:r>
              <a:rPr lang="en-US" altLang="zh-CN" dirty="0" smtClean="0"/>
              <a:t>FusionSphere</a:t>
            </a:r>
            <a:endParaRPr lang="en-US" altLang="zh-CN" dirty="0" smtClean="0"/>
          </a:p>
        </p:txBody>
      </p:sp>
      <p:sp>
        <p:nvSpPr>
          <p:cNvPr id="14" name="文本占位符 13"/>
          <p:cNvSpPr>
            <a:spLocks noGrp="1"/>
          </p:cNvSpPr>
          <p:nvPr>
            <p:ph type="body" sz="quarter" idx="19"/>
          </p:nvPr>
        </p:nvSpPr>
        <p:spPr/>
        <p:txBody>
          <a:bodyPr/>
          <a:lstStyle/>
          <a:p>
            <a:r>
              <a:rPr lang="en-US" dirty="0" smtClean="0"/>
              <a:t>R6</a:t>
            </a:r>
            <a:endParaRPr lang="en-US" dirty="0"/>
          </a:p>
        </p:txBody>
      </p:sp>
      <p:sp>
        <p:nvSpPr>
          <p:cNvPr id="15" name="文本占位符 14"/>
          <p:cNvSpPr>
            <a:spLocks noGrp="1"/>
          </p:cNvSpPr>
          <p:nvPr>
            <p:ph type="body" sz="quarter" idx="20"/>
          </p:nvPr>
        </p:nvSpPr>
        <p:spPr/>
        <p:txBody>
          <a:bodyPr/>
          <a:lstStyle/>
          <a:p>
            <a:r>
              <a:rPr lang="en-US" dirty="0" smtClean="0"/>
              <a:t>V3.0</a:t>
            </a:r>
            <a:endParaRPr lang="en-US" dirty="0"/>
          </a:p>
        </p:txBody>
      </p:sp>
      <p:sp>
        <p:nvSpPr>
          <p:cNvPr id="3" name="文本占位符 2"/>
          <p:cNvSpPr>
            <a:spLocks noGrp="1"/>
          </p:cNvSpPr>
          <p:nvPr>
            <p:ph type="body" sz="quarter" idx="13"/>
          </p:nvPr>
        </p:nvSpPr>
        <p:spPr/>
        <p:txBody>
          <a:bodyPr/>
          <a:lstStyle/>
          <a:p>
            <a:r>
              <a:rPr lang="zh-CN" altLang="en-US" dirty="0"/>
              <a:t>洪飞泷</a:t>
            </a:r>
            <a:r>
              <a:rPr lang="en-US" altLang="zh-CN" dirty="0" smtClean="0"/>
              <a:t>/wx350110</a:t>
            </a:r>
            <a:endParaRPr lang="zh-CN" altLang="en-US" dirty="0"/>
          </a:p>
        </p:txBody>
      </p:sp>
      <p:sp>
        <p:nvSpPr>
          <p:cNvPr id="4" name="文本占位符 3"/>
          <p:cNvSpPr>
            <a:spLocks noGrp="1"/>
          </p:cNvSpPr>
          <p:nvPr>
            <p:ph type="body" sz="quarter" idx="14"/>
          </p:nvPr>
        </p:nvSpPr>
        <p:spPr/>
        <p:txBody>
          <a:bodyPr/>
          <a:lstStyle/>
          <a:p>
            <a:r>
              <a:rPr lang="en-US" altLang="zh-CN" dirty="0" smtClean="0"/>
              <a:t>2017.11.11</a:t>
            </a:r>
            <a:endParaRPr lang="zh-CN" altLang="en-US" dirty="0"/>
          </a:p>
        </p:txBody>
      </p:sp>
      <p:sp>
        <p:nvSpPr>
          <p:cNvPr id="5" name="文本占位符 4"/>
          <p:cNvSpPr>
            <a:spLocks noGrp="1"/>
          </p:cNvSpPr>
          <p:nvPr>
            <p:ph type="body" sz="quarter" idx="15"/>
          </p:nvPr>
        </p:nvSpPr>
        <p:spPr/>
        <p:txBody>
          <a:bodyPr/>
          <a:lstStyle/>
          <a:p>
            <a:endParaRPr lang="zh-CN" altLang="en-US" dirty="0"/>
          </a:p>
        </p:txBody>
      </p:sp>
      <p:sp>
        <p:nvSpPr>
          <p:cNvPr id="6" name="文本占位符 5"/>
          <p:cNvSpPr>
            <a:spLocks noGrp="1"/>
          </p:cNvSpPr>
          <p:nvPr>
            <p:ph type="body" sz="quarter" idx="16"/>
          </p:nvPr>
        </p:nvSpPr>
        <p:spPr/>
        <p:txBody>
          <a:bodyPr/>
          <a:lstStyle/>
          <a:p>
            <a:r>
              <a:rPr lang="zh-CN" altLang="en-US" dirty="0" smtClean="0"/>
              <a:t>新开发</a:t>
            </a:r>
            <a:endParaRPr lang="zh-CN" altLang="en-US" dirty="0"/>
          </a:p>
        </p:txBody>
      </p:sp>
    </p:spTree>
    <p:extLst>
      <p:ext uri="{BB962C8B-B14F-4D97-AF65-F5344CB8AC3E}">
        <p14:creationId xmlns:p14="http://schemas.microsoft.com/office/powerpoint/2010/main" val="130366684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华为</a:t>
            </a:r>
            <a:r>
              <a:rPr lang="en-US" altLang="zh-CN" dirty="0" smtClean="0"/>
              <a:t>Server SAN</a:t>
            </a:r>
            <a:r>
              <a:rPr lang="zh-CN" altLang="en-US" dirty="0" smtClean="0"/>
              <a:t>产品</a:t>
            </a:r>
            <a:r>
              <a:rPr lang="en-US" altLang="zh-CN" dirty="0" err="1" smtClean="0"/>
              <a:t>FusionStorage</a:t>
            </a:r>
            <a:endParaRPr lang="zh-CN" altLang="en-US" dirty="0"/>
          </a:p>
        </p:txBody>
      </p:sp>
      <p:sp>
        <p:nvSpPr>
          <p:cNvPr id="5" name="文本占位符 3"/>
          <p:cNvSpPr>
            <a:spLocks noGrp="1"/>
          </p:cNvSpPr>
          <p:nvPr>
            <p:ph type="body" sz="quarter" idx="10"/>
          </p:nvPr>
        </p:nvSpPr>
        <p:spPr>
          <a:xfrm>
            <a:off x="684213" y="1376363"/>
            <a:ext cx="8136259" cy="3924300"/>
          </a:xfrm>
        </p:spPr>
        <p:txBody>
          <a:bodyPr/>
          <a:lstStyle/>
          <a:p>
            <a:pPr>
              <a:lnSpc>
                <a:spcPct val="130000"/>
              </a:lnSpc>
            </a:pPr>
            <a:r>
              <a:rPr lang="zh-CN" altLang="zh-CN" sz="1800" dirty="0" smtClean="0"/>
              <a:t>分布式块存储软件</a:t>
            </a:r>
            <a:endParaRPr lang="en-US" altLang="zh-CN" sz="1800" dirty="0" smtClean="0"/>
          </a:p>
          <a:p>
            <a:pPr lvl="1">
              <a:lnSpc>
                <a:spcPct val="130000"/>
              </a:lnSpc>
            </a:pPr>
            <a:r>
              <a:rPr lang="zh-CN" altLang="zh-CN" sz="1600" dirty="0" smtClean="0"/>
              <a:t>将通用</a:t>
            </a:r>
            <a:r>
              <a:rPr lang="en-US" altLang="zh-CN" sz="1600" dirty="0" smtClean="0"/>
              <a:t>X86</a:t>
            </a:r>
            <a:r>
              <a:rPr lang="zh-CN" altLang="zh-CN" sz="1600" dirty="0" smtClean="0"/>
              <a:t>服务器的本地</a:t>
            </a:r>
            <a:r>
              <a:rPr lang="en-US" altLang="zh-CN" sz="1600" dirty="0" smtClean="0"/>
              <a:t>HDD</a:t>
            </a:r>
            <a:r>
              <a:rPr lang="zh-CN" altLang="zh-CN" sz="1600" dirty="0" smtClean="0"/>
              <a:t>、</a:t>
            </a:r>
            <a:r>
              <a:rPr lang="en-US" altLang="zh-CN" sz="1600" dirty="0" smtClean="0"/>
              <a:t>SSD</a:t>
            </a:r>
            <a:r>
              <a:rPr lang="zh-CN" altLang="zh-CN" sz="1600" dirty="0" smtClean="0"/>
              <a:t>等介质通过分布式技术组织成大规模存储资源池</a:t>
            </a:r>
            <a:r>
              <a:rPr lang="zh-CN" altLang="en-US" sz="1600" dirty="0" smtClean="0"/>
              <a:t>。</a:t>
            </a:r>
            <a:endParaRPr lang="en-US" altLang="zh-CN" sz="1600" dirty="0" smtClean="0"/>
          </a:p>
          <a:p>
            <a:pPr lvl="1">
              <a:lnSpc>
                <a:spcPct val="130000"/>
              </a:lnSpc>
            </a:pPr>
            <a:r>
              <a:rPr lang="zh-CN" altLang="zh-CN" sz="1600" dirty="0" smtClean="0"/>
              <a:t>对</a:t>
            </a:r>
            <a:r>
              <a:rPr lang="zh-CN" altLang="en-US" sz="1600" dirty="0" smtClean="0"/>
              <a:t>非虚拟化环境的</a:t>
            </a:r>
            <a:r>
              <a:rPr lang="zh-CN" altLang="zh-CN" sz="1600" dirty="0" smtClean="0"/>
              <a:t>上层应用和虚拟机提供工业界标准的</a:t>
            </a:r>
            <a:r>
              <a:rPr lang="en-US" altLang="zh-CN" sz="1600" dirty="0" smtClean="0"/>
              <a:t>SCSI</a:t>
            </a:r>
            <a:r>
              <a:rPr lang="zh-CN" altLang="zh-CN" sz="1600" dirty="0" smtClean="0"/>
              <a:t>和</a:t>
            </a:r>
            <a:r>
              <a:rPr lang="en-US" altLang="zh-CN" sz="1600" dirty="0" smtClean="0"/>
              <a:t>iSCSI</a:t>
            </a:r>
            <a:r>
              <a:rPr lang="zh-CN" altLang="zh-CN" sz="1600" dirty="0" smtClean="0"/>
              <a:t>接口</a:t>
            </a:r>
            <a:r>
              <a:rPr lang="zh-CN" altLang="en-US" sz="1600" dirty="0" smtClean="0"/>
              <a:t>。</a:t>
            </a:r>
            <a:endParaRPr lang="en-US" altLang="zh-CN" sz="1600" dirty="0" smtClean="0"/>
          </a:p>
          <a:p>
            <a:pPr lvl="1">
              <a:lnSpc>
                <a:spcPct val="130000"/>
              </a:lnSpc>
            </a:pPr>
            <a:r>
              <a:rPr lang="zh-CN" altLang="en-US" sz="1600" dirty="0" smtClean="0"/>
              <a:t>开放的</a:t>
            </a:r>
            <a:r>
              <a:rPr lang="en-US" altLang="zh-CN" sz="1600" dirty="0" smtClean="0"/>
              <a:t>API</a:t>
            </a:r>
            <a:r>
              <a:rPr lang="zh-CN" altLang="en-US" sz="1600" dirty="0" smtClean="0"/>
              <a:t>。</a:t>
            </a:r>
            <a:endParaRPr lang="en-US" altLang="zh-CN" sz="1600" dirty="0" smtClean="0"/>
          </a:p>
        </p:txBody>
      </p:sp>
      <p:grpSp>
        <p:nvGrpSpPr>
          <p:cNvPr id="37" name="组合 36"/>
          <p:cNvGrpSpPr/>
          <p:nvPr/>
        </p:nvGrpSpPr>
        <p:grpSpPr>
          <a:xfrm>
            <a:off x="2622274" y="2794925"/>
            <a:ext cx="4043911" cy="3438174"/>
            <a:chOff x="2471499" y="2495552"/>
            <a:chExt cx="4271398" cy="3762210"/>
          </a:xfrm>
        </p:grpSpPr>
        <p:grpSp>
          <p:nvGrpSpPr>
            <p:cNvPr id="6" name="组合 115"/>
            <p:cNvGrpSpPr/>
            <p:nvPr/>
          </p:nvGrpSpPr>
          <p:grpSpPr>
            <a:xfrm>
              <a:off x="2995287" y="2754702"/>
              <a:ext cx="3227757" cy="3207304"/>
              <a:chOff x="2159394" y="1625601"/>
              <a:chExt cx="1823327" cy="1698802"/>
            </a:xfrm>
          </p:grpSpPr>
          <p:sp>
            <p:nvSpPr>
              <p:cNvPr id="15" name="椭圆 14"/>
              <p:cNvSpPr/>
              <p:nvPr/>
            </p:nvSpPr>
            <p:spPr bwMode="auto">
              <a:xfrm>
                <a:off x="2330027" y="1828338"/>
                <a:ext cx="1456265" cy="1273849"/>
              </a:xfrm>
              <a:prstGeom prst="ellipse">
                <a:avLst/>
              </a:prstGeom>
              <a:noFill/>
              <a:ln>
                <a:solidFill>
                  <a:sysClr val="window" lastClr="FFFFFF">
                    <a:lumMod val="75000"/>
                  </a:sys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2" tIns="45706" rIns="91412" bIns="45706" numCol="1" rtlCol="0"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a:buClr>
                    <a:srgbClr val="CC9900"/>
                  </a:buClr>
                  <a:buFont typeface="Wingdings" pitchFamily="2" charset="2"/>
                  <a:buChar char="n"/>
                  <a:defRPr/>
                </a:pPr>
                <a:endParaRPr lang="zh-CN" altLang="en-US" sz="3200">
                  <a:solidFill>
                    <a:srgbClr val="000000"/>
                  </a:solidFill>
                  <a:latin typeface="+mn-lt"/>
                  <a:ea typeface="+mn-ea"/>
                  <a:cs typeface="+mn-ea"/>
                  <a:sym typeface="+mn-lt"/>
                </a:endParaRPr>
              </a:p>
            </p:txBody>
          </p:sp>
          <p:pic>
            <p:nvPicPr>
              <p:cNvPr id="16" name="Picture 6" descr="C:\Users\ytx-003\Desktop\ptt\p7\p7_0003_矢量智能对象-副本-8.png"/>
              <p:cNvPicPr>
                <a:picLocks noChangeAspect="1" noChangeArrowheads="1"/>
              </p:cNvPicPr>
              <p:nvPr/>
            </p:nvPicPr>
            <p:blipFill>
              <a:blip r:embed="rId3" cstate="email">
                <a:lum bright="43000" contrast="52000"/>
                <a:extLst>
                  <a:ext uri="{28A0092B-C50C-407E-A947-70E740481C1C}">
                    <a14:useLocalDpi xmlns:a14="http://schemas.microsoft.com/office/drawing/2010/main" val="0"/>
                  </a:ext>
                </a:extLst>
              </a:blip>
              <a:srcRect/>
              <a:stretch>
                <a:fillRect/>
              </a:stretch>
            </p:blipFill>
            <p:spPr bwMode="auto">
              <a:xfrm>
                <a:off x="2359164" y="1884916"/>
                <a:ext cx="1361441" cy="1175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151"/>
              <p:cNvSpPr>
                <a:spLocks noEditPoints="1"/>
              </p:cNvSpPr>
              <p:nvPr/>
            </p:nvSpPr>
            <p:spPr bwMode="auto">
              <a:xfrm>
                <a:off x="2945102" y="1625601"/>
                <a:ext cx="224822" cy="310270"/>
              </a:xfrm>
              <a:custGeom>
                <a:avLst/>
                <a:gdLst/>
                <a:ahLst/>
                <a:cxnLst>
                  <a:cxn ang="0">
                    <a:pos x="7285" y="81"/>
                  </a:cxn>
                  <a:cxn ang="0">
                    <a:pos x="7441" y="325"/>
                  </a:cxn>
                  <a:cxn ang="0">
                    <a:pos x="7400" y="16492"/>
                  </a:cxn>
                  <a:cxn ang="0">
                    <a:pos x="7183" y="16680"/>
                  </a:cxn>
                  <a:cxn ang="0">
                    <a:pos x="266" y="16680"/>
                  </a:cxn>
                  <a:cxn ang="0">
                    <a:pos x="49" y="16492"/>
                  </a:cxn>
                  <a:cxn ang="0">
                    <a:pos x="8" y="325"/>
                  </a:cxn>
                  <a:cxn ang="0">
                    <a:pos x="163" y="81"/>
                  </a:cxn>
                  <a:cxn ang="0">
                    <a:pos x="5939" y="1613"/>
                  </a:cxn>
                  <a:cxn ang="0">
                    <a:pos x="6201" y="1711"/>
                  </a:cxn>
                  <a:cxn ang="0">
                    <a:pos x="6328" y="1952"/>
                  </a:cxn>
                  <a:cxn ang="0">
                    <a:pos x="6263" y="3222"/>
                  </a:cxn>
                  <a:cxn ang="0">
                    <a:pos x="6036" y="3376"/>
                  </a:cxn>
                  <a:cxn ang="0">
                    <a:pos x="1341" y="3351"/>
                  </a:cxn>
                  <a:cxn ang="0">
                    <a:pos x="1150" y="3157"/>
                  </a:cxn>
                  <a:cxn ang="0">
                    <a:pos x="1137" y="1878"/>
                  </a:cxn>
                  <a:cxn ang="0">
                    <a:pos x="1307" y="1667"/>
                  </a:cxn>
                  <a:cxn ang="0">
                    <a:pos x="5979" y="3879"/>
                  </a:cxn>
                  <a:cxn ang="0">
                    <a:pos x="6228" y="4001"/>
                  </a:cxn>
                  <a:cxn ang="0">
                    <a:pos x="6330" y="4255"/>
                  </a:cxn>
                  <a:cxn ang="0">
                    <a:pos x="6240" y="5515"/>
                  </a:cxn>
                  <a:cxn ang="0">
                    <a:pos x="5999" y="5647"/>
                  </a:cxn>
                  <a:cxn ang="0">
                    <a:pos x="1307" y="5597"/>
                  </a:cxn>
                  <a:cxn ang="0">
                    <a:pos x="1137" y="5386"/>
                  </a:cxn>
                  <a:cxn ang="0">
                    <a:pos x="1150" y="4107"/>
                  </a:cxn>
                  <a:cxn ang="0">
                    <a:pos x="1341" y="3914"/>
                  </a:cxn>
                  <a:cxn ang="0">
                    <a:pos x="6018" y="6147"/>
                  </a:cxn>
                  <a:cxn ang="0">
                    <a:pos x="6252" y="6293"/>
                  </a:cxn>
                  <a:cxn ang="0">
                    <a:pos x="6329" y="7557"/>
                  </a:cxn>
                  <a:cxn ang="0">
                    <a:pos x="6215" y="7804"/>
                  </a:cxn>
                  <a:cxn ang="0">
                    <a:pos x="5959" y="7915"/>
                  </a:cxn>
                  <a:cxn ang="0">
                    <a:pos x="1277" y="7841"/>
                  </a:cxn>
                  <a:cxn ang="0">
                    <a:pos x="1128" y="7614"/>
                  </a:cxn>
                  <a:cxn ang="0">
                    <a:pos x="1166" y="6339"/>
                  </a:cxn>
                  <a:cxn ang="0">
                    <a:pos x="1376" y="6163"/>
                  </a:cxn>
                  <a:cxn ang="0">
                    <a:pos x="6055" y="8420"/>
                  </a:cxn>
                  <a:cxn ang="0">
                    <a:pos x="6272" y="8586"/>
                  </a:cxn>
                  <a:cxn ang="0">
                    <a:pos x="6325" y="9859"/>
                  </a:cxn>
                  <a:cxn ang="0">
                    <a:pos x="6187" y="10093"/>
                  </a:cxn>
                  <a:cxn ang="0">
                    <a:pos x="1510" y="10180"/>
                  </a:cxn>
                  <a:cxn ang="0">
                    <a:pos x="1248" y="10081"/>
                  </a:cxn>
                  <a:cxn ang="0">
                    <a:pos x="1121" y="9840"/>
                  </a:cxn>
                  <a:cxn ang="0">
                    <a:pos x="1186" y="8571"/>
                  </a:cxn>
                  <a:cxn ang="0">
                    <a:pos x="1413" y="8415"/>
                  </a:cxn>
                  <a:cxn ang="0">
                    <a:pos x="3942" y="14477"/>
                  </a:cxn>
                  <a:cxn ang="0">
                    <a:pos x="4188" y="14735"/>
                  </a:cxn>
                  <a:cxn ang="0">
                    <a:pos x="4196" y="15102"/>
                  </a:cxn>
                  <a:cxn ang="0">
                    <a:pos x="3964" y="15372"/>
                  </a:cxn>
                  <a:cxn ang="0">
                    <a:pos x="3599" y="15417"/>
                  </a:cxn>
                  <a:cxn ang="0">
                    <a:pos x="3308" y="15211"/>
                  </a:cxn>
                  <a:cxn ang="0">
                    <a:pos x="3228" y="14854"/>
                  </a:cxn>
                  <a:cxn ang="0">
                    <a:pos x="3406" y="14543"/>
                  </a:cxn>
                  <a:cxn ang="0">
                    <a:pos x="1277" y="12777"/>
                  </a:cxn>
                  <a:cxn ang="0">
                    <a:pos x="6299" y="12881"/>
                  </a:cxn>
                  <a:cxn ang="0">
                    <a:pos x="6222" y="13140"/>
                  </a:cxn>
                  <a:cxn ang="0">
                    <a:pos x="1169" y="13093"/>
                  </a:cxn>
                  <a:cxn ang="0">
                    <a:pos x="1186" y="12815"/>
                  </a:cxn>
                  <a:cxn ang="0">
                    <a:pos x="6234" y="12232"/>
                  </a:cxn>
                  <a:cxn ang="0">
                    <a:pos x="6295" y="12500"/>
                  </a:cxn>
                  <a:cxn ang="0">
                    <a:pos x="1263" y="12589"/>
                  </a:cxn>
                  <a:cxn ang="0">
                    <a:pos x="1147" y="12461"/>
                  </a:cxn>
                  <a:cxn ang="0">
                    <a:pos x="1251" y="12220"/>
                  </a:cxn>
                </a:cxnLst>
                <a:rect l="0" t="0" r="r" b="b"/>
                <a:pathLst>
                  <a:path w="7449" h="16705">
                    <a:moveTo>
                      <a:pt x="406" y="0"/>
                    </a:moveTo>
                    <a:lnTo>
                      <a:pt x="7043" y="0"/>
                    </a:lnTo>
                    <a:lnTo>
                      <a:pt x="7064" y="1"/>
                    </a:lnTo>
                    <a:lnTo>
                      <a:pt x="7085" y="2"/>
                    </a:lnTo>
                    <a:lnTo>
                      <a:pt x="7104" y="5"/>
                    </a:lnTo>
                    <a:lnTo>
                      <a:pt x="7124" y="8"/>
                    </a:lnTo>
                    <a:lnTo>
                      <a:pt x="7144" y="13"/>
                    </a:lnTo>
                    <a:lnTo>
                      <a:pt x="7164" y="19"/>
                    </a:lnTo>
                    <a:lnTo>
                      <a:pt x="7183" y="25"/>
                    </a:lnTo>
                    <a:lnTo>
                      <a:pt x="7201" y="32"/>
                    </a:lnTo>
                    <a:lnTo>
                      <a:pt x="7218" y="41"/>
                    </a:lnTo>
                    <a:lnTo>
                      <a:pt x="7236" y="49"/>
                    </a:lnTo>
                    <a:lnTo>
                      <a:pt x="7253" y="60"/>
                    </a:lnTo>
                    <a:lnTo>
                      <a:pt x="7269" y="70"/>
                    </a:lnTo>
                    <a:lnTo>
                      <a:pt x="7285" y="81"/>
                    </a:lnTo>
                    <a:lnTo>
                      <a:pt x="7301" y="93"/>
                    </a:lnTo>
                    <a:lnTo>
                      <a:pt x="7315" y="105"/>
                    </a:lnTo>
                    <a:lnTo>
                      <a:pt x="7330" y="119"/>
                    </a:lnTo>
                    <a:lnTo>
                      <a:pt x="7344" y="134"/>
                    </a:lnTo>
                    <a:lnTo>
                      <a:pt x="7356" y="148"/>
                    </a:lnTo>
                    <a:lnTo>
                      <a:pt x="7368" y="164"/>
                    </a:lnTo>
                    <a:lnTo>
                      <a:pt x="7379" y="180"/>
                    </a:lnTo>
                    <a:lnTo>
                      <a:pt x="7389" y="196"/>
                    </a:lnTo>
                    <a:lnTo>
                      <a:pt x="7400" y="213"/>
                    </a:lnTo>
                    <a:lnTo>
                      <a:pt x="7408" y="231"/>
                    </a:lnTo>
                    <a:lnTo>
                      <a:pt x="7417" y="248"/>
                    </a:lnTo>
                    <a:lnTo>
                      <a:pt x="7424" y="266"/>
                    </a:lnTo>
                    <a:lnTo>
                      <a:pt x="7430" y="285"/>
                    </a:lnTo>
                    <a:lnTo>
                      <a:pt x="7436" y="305"/>
                    </a:lnTo>
                    <a:lnTo>
                      <a:pt x="7441" y="325"/>
                    </a:lnTo>
                    <a:lnTo>
                      <a:pt x="7444" y="345"/>
                    </a:lnTo>
                    <a:lnTo>
                      <a:pt x="7447" y="364"/>
                    </a:lnTo>
                    <a:lnTo>
                      <a:pt x="7448" y="385"/>
                    </a:lnTo>
                    <a:lnTo>
                      <a:pt x="7449" y="406"/>
                    </a:lnTo>
                    <a:lnTo>
                      <a:pt x="7449" y="16299"/>
                    </a:lnTo>
                    <a:lnTo>
                      <a:pt x="7448" y="16320"/>
                    </a:lnTo>
                    <a:lnTo>
                      <a:pt x="7447" y="16341"/>
                    </a:lnTo>
                    <a:lnTo>
                      <a:pt x="7444" y="16362"/>
                    </a:lnTo>
                    <a:lnTo>
                      <a:pt x="7441" y="16381"/>
                    </a:lnTo>
                    <a:lnTo>
                      <a:pt x="7436" y="16400"/>
                    </a:lnTo>
                    <a:lnTo>
                      <a:pt x="7430" y="16420"/>
                    </a:lnTo>
                    <a:lnTo>
                      <a:pt x="7424" y="16439"/>
                    </a:lnTo>
                    <a:lnTo>
                      <a:pt x="7417" y="16457"/>
                    </a:lnTo>
                    <a:lnTo>
                      <a:pt x="7408" y="16475"/>
                    </a:lnTo>
                    <a:lnTo>
                      <a:pt x="7400" y="16492"/>
                    </a:lnTo>
                    <a:lnTo>
                      <a:pt x="7389" y="16510"/>
                    </a:lnTo>
                    <a:lnTo>
                      <a:pt x="7379" y="16525"/>
                    </a:lnTo>
                    <a:lnTo>
                      <a:pt x="7368" y="16542"/>
                    </a:lnTo>
                    <a:lnTo>
                      <a:pt x="7356" y="16557"/>
                    </a:lnTo>
                    <a:lnTo>
                      <a:pt x="7344" y="16571"/>
                    </a:lnTo>
                    <a:lnTo>
                      <a:pt x="7330" y="16586"/>
                    </a:lnTo>
                    <a:lnTo>
                      <a:pt x="7315" y="16600"/>
                    </a:lnTo>
                    <a:lnTo>
                      <a:pt x="7301" y="16612"/>
                    </a:lnTo>
                    <a:lnTo>
                      <a:pt x="7285" y="16625"/>
                    </a:lnTo>
                    <a:lnTo>
                      <a:pt x="7269" y="16635"/>
                    </a:lnTo>
                    <a:lnTo>
                      <a:pt x="7253" y="16647"/>
                    </a:lnTo>
                    <a:lnTo>
                      <a:pt x="7236" y="16656"/>
                    </a:lnTo>
                    <a:lnTo>
                      <a:pt x="7218" y="16665"/>
                    </a:lnTo>
                    <a:lnTo>
                      <a:pt x="7201" y="16673"/>
                    </a:lnTo>
                    <a:lnTo>
                      <a:pt x="7183" y="16680"/>
                    </a:lnTo>
                    <a:lnTo>
                      <a:pt x="7164" y="16686"/>
                    </a:lnTo>
                    <a:lnTo>
                      <a:pt x="7144" y="16692"/>
                    </a:lnTo>
                    <a:lnTo>
                      <a:pt x="7124" y="16697"/>
                    </a:lnTo>
                    <a:lnTo>
                      <a:pt x="7104" y="16701"/>
                    </a:lnTo>
                    <a:lnTo>
                      <a:pt x="7085" y="16703"/>
                    </a:lnTo>
                    <a:lnTo>
                      <a:pt x="7064" y="16705"/>
                    </a:lnTo>
                    <a:lnTo>
                      <a:pt x="7043" y="16705"/>
                    </a:lnTo>
                    <a:lnTo>
                      <a:pt x="406" y="16705"/>
                    </a:lnTo>
                    <a:lnTo>
                      <a:pt x="385" y="16705"/>
                    </a:lnTo>
                    <a:lnTo>
                      <a:pt x="364" y="16703"/>
                    </a:lnTo>
                    <a:lnTo>
                      <a:pt x="345" y="16701"/>
                    </a:lnTo>
                    <a:lnTo>
                      <a:pt x="324" y="16697"/>
                    </a:lnTo>
                    <a:lnTo>
                      <a:pt x="305" y="16692"/>
                    </a:lnTo>
                    <a:lnTo>
                      <a:pt x="285" y="16686"/>
                    </a:lnTo>
                    <a:lnTo>
                      <a:pt x="266" y="16680"/>
                    </a:lnTo>
                    <a:lnTo>
                      <a:pt x="248" y="16673"/>
                    </a:lnTo>
                    <a:lnTo>
                      <a:pt x="230" y="16665"/>
                    </a:lnTo>
                    <a:lnTo>
                      <a:pt x="213" y="16656"/>
                    </a:lnTo>
                    <a:lnTo>
                      <a:pt x="195" y="16647"/>
                    </a:lnTo>
                    <a:lnTo>
                      <a:pt x="180" y="16635"/>
                    </a:lnTo>
                    <a:lnTo>
                      <a:pt x="163" y="16625"/>
                    </a:lnTo>
                    <a:lnTo>
                      <a:pt x="148" y="16612"/>
                    </a:lnTo>
                    <a:lnTo>
                      <a:pt x="134" y="16600"/>
                    </a:lnTo>
                    <a:lnTo>
                      <a:pt x="119" y="16586"/>
                    </a:lnTo>
                    <a:lnTo>
                      <a:pt x="105" y="16571"/>
                    </a:lnTo>
                    <a:lnTo>
                      <a:pt x="93" y="16557"/>
                    </a:lnTo>
                    <a:lnTo>
                      <a:pt x="80" y="16542"/>
                    </a:lnTo>
                    <a:lnTo>
                      <a:pt x="70" y="16525"/>
                    </a:lnTo>
                    <a:lnTo>
                      <a:pt x="58" y="16510"/>
                    </a:lnTo>
                    <a:lnTo>
                      <a:pt x="49" y="16492"/>
                    </a:lnTo>
                    <a:lnTo>
                      <a:pt x="40" y="16475"/>
                    </a:lnTo>
                    <a:lnTo>
                      <a:pt x="32" y="16457"/>
                    </a:lnTo>
                    <a:lnTo>
                      <a:pt x="25" y="16439"/>
                    </a:lnTo>
                    <a:lnTo>
                      <a:pt x="19" y="16420"/>
                    </a:lnTo>
                    <a:lnTo>
                      <a:pt x="13" y="16400"/>
                    </a:lnTo>
                    <a:lnTo>
                      <a:pt x="8" y="16381"/>
                    </a:lnTo>
                    <a:lnTo>
                      <a:pt x="4" y="16362"/>
                    </a:lnTo>
                    <a:lnTo>
                      <a:pt x="2" y="16341"/>
                    </a:lnTo>
                    <a:lnTo>
                      <a:pt x="0" y="16320"/>
                    </a:lnTo>
                    <a:lnTo>
                      <a:pt x="0" y="16299"/>
                    </a:lnTo>
                    <a:lnTo>
                      <a:pt x="0" y="406"/>
                    </a:lnTo>
                    <a:lnTo>
                      <a:pt x="0" y="385"/>
                    </a:lnTo>
                    <a:lnTo>
                      <a:pt x="2" y="364"/>
                    </a:lnTo>
                    <a:lnTo>
                      <a:pt x="4" y="345"/>
                    </a:lnTo>
                    <a:lnTo>
                      <a:pt x="8" y="325"/>
                    </a:lnTo>
                    <a:lnTo>
                      <a:pt x="13" y="305"/>
                    </a:lnTo>
                    <a:lnTo>
                      <a:pt x="19" y="285"/>
                    </a:lnTo>
                    <a:lnTo>
                      <a:pt x="25" y="266"/>
                    </a:lnTo>
                    <a:lnTo>
                      <a:pt x="32" y="248"/>
                    </a:lnTo>
                    <a:lnTo>
                      <a:pt x="40" y="231"/>
                    </a:lnTo>
                    <a:lnTo>
                      <a:pt x="49" y="213"/>
                    </a:lnTo>
                    <a:lnTo>
                      <a:pt x="58" y="196"/>
                    </a:lnTo>
                    <a:lnTo>
                      <a:pt x="70" y="180"/>
                    </a:lnTo>
                    <a:lnTo>
                      <a:pt x="80" y="164"/>
                    </a:lnTo>
                    <a:lnTo>
                      <a:pt x="93" y="148"/>
                    </a:lnTo>
                    <a:lnTo>
                      <a:pt x="105" y="134"/>
                    </a:lnTo>
                    <a:lnTo>
                      <a:pt x="119" y="119"/>
                    </a:lnTo>
                    <a:lnTo>
                      <a:pt x="134" y="105"/>
                    </a:lnTo>
                    <a:lnTo>
                      <a:pt x="148" y="93"/>
                    </a:lnTo>
                    <a:lnTo>
                      <a:pt x="163" y="81"/>
                    </a:lnTo>
                    <a:lnTo>
                      <a:pt x="180" y="70"/>
                    </a:lnTo>
                    <a:lnTo>
                      <a:pt x="195" y="60"/>
                    </a:lnTo>
                    <a:lnTo>
                      <a:pt x="213" y="49"/>
                    </a:lnTo>
                    <a:lnTo>
                      <a:pt x="230" y="41"/>
                    </a:lnTo>
                    <a:lnTo>
                      <a:pt x="248" y="32"/>
                    </a:lnTo>
                    <a:lnTo>
                      <a:pt x="266" y="25"/>
                    </a:lnTo>
                    <a:lnTo>
                      <a:pt x="285" y="19"/>
                    </a:lnTo>
                    <a:lnTo>
                      <a:pt x="305" y="13"/>
                    </a:lnTo>
                    <a:lnTo>
                      <a:pt x="324" y="8"/>
                    </a:lnTo>
                    <a:lnTo>
                      <a:pt x="345" y="5"/>
                    </a:lnTo>
                    <a:lnTo>
                      <a:pt x="364" y="2"/>
                    </a:lnTo>
                    <a:lnTo>
                      <a:pt x="385" y="1"/>
                    </a:lnTo>
                    <a:lnTo>
                      <a:pt x="406" y="0"/>
                    </a:lnTo>
                    <a:close/>
                    <a:moveTo>
                      <a:pt x="1510" y="1613"/>
                    </a:moveTo>
                    <a:lnTo>
                      <a:pt x="5939" y="1613"/>
                    </a:lnTo>
                    <a:lnTo>
                      <a:pt x="5959" y="1613"/>
                    </a:lnTo>
                    <a:lnTo>
                      <a:pt x="5979" y="1615"/>
                    </a:lnTo>
                    <a:lnTo>
                      <a:pt x="5999" y="1617"/>
                    </a:lnTo>
                    <a:lnTo>
                      <a:pt x="6018" y="1620"/>
                    </a:lnTo>
                    <a:lnTo>
                      <a:pt x="6036" y="1625"/>
                    </a:lnTo>
                    <a:lnTo>
                      <a:pt x="6055" y="1630"/>
                    </a:lnTo>
                    <a:lnTo>
                      <a:pt x="6073" y="1636"/>
                    </a:lnTo>
                    <a:lnTo>
                      <a:pt x="6091" y="1642"/>
                    </a:lnTo>
                    <a:lnTo>
                      <a:pt x="6108" y="1650"/>
                    </a:lnTo>
                    <a:lnTo>
                      <a:pt x="6125" y="1658"/>
                    </a:lnTo>
                    <a:lnTo>
                      <a:pt x="6141" y="1667"/>
                    </a:lnTo>
                    <a:lnTo>
                      <a:pt x="6158" y="1678"/>
                    </a:lnTo>
                    <a:lnTo>
                      <a:pt x="6172" y="1688"/>
                    </a:lnTo>
                    <a:lnTo>
                      <a:pt x="6187" y="1700"/>
                    </a:lnTo>
                    <a:lnTo>
                      <a:pt x="6201" y="1711"/>
                    </a:lnTo>
                    <a:lnTo>
                      <a:pt x="6215" y="1724"/>
                    </a:lnTo>
                    <a:lnTo>
                      <a:pt x="6228" y="1737"/>
                    </a:lnTo>
                    <a:lnTo>
                      <a:pt x="6240" y="1751"/>
                    </a:lnTo>
                    <a:lnTo>
                      <a:pt x="6252" y="1764"/>
                    </a:lnTo>
                    <a:lnTo>
                      <a:pt x="6263" y="1780"/>
                    </a:lnTo>
                    <a:lnTo>
                      <a:pt x="6272" y="1795"/>
                    </a:lnTo>
                    <a:lnTo>
                      <a:pt x="6282" y="1810"/>
                    </a:lnTo>
                    <a:lnTo>
                      <a:pt x="6291" y="1827"/>
                    </a:lnTo>
                    <a:lnTo>
                      <a:pt x="6299" y="1844"/>
                    </a:lnTo>
                    <a:lnTo>
                      <a:pt x="6306" y="1861"/>
                    </a:lnTo>
                    <a:lnTo>
                      <a:pt x="6312" y="1878"/>
                    </a:lnTo>
                    <a:lnTo>
                      <a:pt x="6317" y="1896"/>
                    </a:lnTo>
                    <a:lnTo>
                      <a:pt x="6321" y="1915"/>
                    </a:lnTo>
                    <a:lnTo>
                      <a:pt x="6325" y="1934"/>
                    </a:lnTo>
                    <a:lnTo>
                      <a:pt x="6328" y="1952"/>
                    </a:lnTo>
                    <a:lnTo>
                      <a:pt x="6329" y="1971"/>
                    </a:lnTo>
                    <a:lnTo>
                      <a:pt x="6330" y="1990"/>
                    </a:lnTo>
                    <a:lnTo>
                      <a:pt x="6330" y="3011"/>
                    </a:lnTo>
                    <a:lnTo>
                      <a:pt x="6329" y="3030"/>
                    </a:lnTo>
                    <a:lnTo>
                      <a:pt x="6328" y="3049"/>
                    </a:lnTo>
                    <a:lnTo>
                      <a:pt x="6325" y="3068"/>
                    </a:lnTo>
                    <a:lnTo>
                      <a:pt x="6321" y="3086"/>
                    </a:lnTo>
                    <a:lnTo>
                      <a:pt x="6317" y="3105"/>
                    </a:lnTo>
                    <a:lnTo>
                      <a:pt x="6312" y="3123"/>
                    </a:lnTo>
                    <a:lnTo>
                      <a:pt x="6306" y="3141"/>
                    </a:lnTo>
                    <a:lnTo>
                      <a:pt x="6299" y="3157"/>
                    </a:lnTo>
                    <a:lnTo>
                      <a:pt x="6291" y="3174"/>
                    </a:lnTo>
                    <a:lnTo>
                      <a:pt x="6282" y="3191"/>
                    </a:lnTo>
                    <a:lnTo>
                      <a:pt x="6272" y="3206"/>
                    </a:lnTo>
                    <a:lnTo>
                      <a:pt x="6263" y="3222"/>
                    </a:lnTo>
                    <a:lnTo>
                      <a:pt x="6252" y="3237"/>
                    </a:lnTo>
                    <a:lnTo>
                      <a:pt x="6240" y="3250"/>
                    </a:lnTo>
                    <a:lnTo>
                      <a:pt x="6228" y="3265"/>
                    </a:lnTo>
                    <a:lnTo>
                      <a:pt x="6215" y="3277"/>
                    </a:lnTo>
                    <a:lnTo>
                      <a:pt x="6201" y="3290"/>
                    </a:lnTo>
                    <a:lnTo>
                      <a:pt x="6187" y="3302"/>
                    </a:lnTo>
                    <a:lnTo>
                      <a:pt x="6172" y="3313"/>
                    </a:lnTo>
                    <a:lnTo>
                      <a:pt x="6158" y="3323"/>
                    </a:lnTo>
                    <a:lnTo>
                      <a:pt x="6141" y="3334"/>
                    </a:lnTo>
                    <a:lnTo>
                      <a:pt x="6125" y="3343"/>
                    </a:lnTo>
                    <a:lnTo>
                      <a:pt x="6108" y="3351"/>
                    </a:lnTo>
                    <a:lnTo>
                      <a:pt x="6091" y="3359"/>
                    </a:lnTo>
                    <a:lnTo>
                      <a:pt x="6073" y="3365"/>
                    </a:lnTo>
                    <a:lnTo>
                      <a:pt x="6055" y="3371"/>
                    </a:lnTo>
                    <a:lnTo>
                      <a:pt x="6036" y="3376"/>
                    </a:lnTo>
                    <a:lnTo>
                      <a:pt x="6018" y="3381"/>
                    </a:lnTo>
                    <a:lnTo>
                      <a:pt x="5999" y="3384"/>
                    </a:lnTo>
                    <a:lnTo>
                      <a:pt x="5979" y="3387"/>
                    </a:lnTo>
                    <a:lnTo>
                      <a:pt x="5959" y="3388"/>
                    </a:lnTo>
                    <a:lnTo>
                      <a:pt x="5939" y="3388"/>
                    </a:lnTo>
                    <a:lnTo>
                      <a:pt x="1510" y="3388"/>
                    </a:lnTo>
                    <a:lnTo>
                      <a:pt x="1490" y="3388"/>
                    </a:lnTo>
                    <a:lnTo>
                      <a:pt x="1470" y="3387"/>
                    </a:lnTo>
                    <a:lnTo>
                      <a:pt x="1450" y="3384"/>
                    </a:lnTo>
                    <a:lnTo>
                      <a:pt x="1431" y="3381"/>
                    </a:lnTo>
                    <a:lnTo>
                      <a:pt x="1413" y="3376"/>
                    </a:lnTo>
                    <a:lnTo>
                      <a:pt x="1394" y="3371"/>
                    </a:lnTo>
                    <a:lnTo>
                      <a:pt x="1376" y="3365"/>
                    </a:lnTo>
                    <a:lnTo>
                      <a:pt x="1358" y="3359"/>
                    </a:lnTo>
                    <a:lnTo>
                      <a:pt x="1341" y="3351"/>
                    </a:lnTo>
                    <a:lnTo>
                      <a:pt x="1324" y="3343"/>
                    </a:lnTo>
                    <a:lnTo>
                      <a:pt x="1307" y="3334"/>
                    </a:lnTo>
                    <a:lnTo>
                      <a:pt x="1291" y="3323"/>
                    </a:lnTo>
                    <a:lnTo>
                      <a:pt x="1277" y="3313"/>
                    </a:lnTo>
                    <a:lnTo>
                      <a:pt x="1262" y="3302"/>
                    </a:lnTo>
                    <a:lnTo>
                      <a:pt x="1248" y="3290"/>
                    </a:lnTo>
                    <a:lnTo>
                      <a:pt x="1234" y="3277"/>
                    </a:lnTo>
                    <a:lnTo>
                      <a:pt x="1221" y="3265"/>
                    </a:lnTo>
                    <a:lnTo>
                      <a:pt x="1209" y="3250"/>
                    </a:lnTo>
                    <a:lnTo>
                      <a:pt x="1197" y="3237"/>
                    </a:lnTo>
                    <a:lnTo>
                      <a:pt x="1186" y="3222"/>
                    </a:lnTo>
                    <a:lnTo>
                      <a:pt x="1176" y="3206"/>
                    </a:lnTo>
                    <a:lnTo>
                      <a:pt x="1166" y="3191"/>
                    </a:lnTo>
                    <a:lnTo>
                      <a:pt x="1158" y="3174"/>
                    </a:lnTo>
                    <a:lnTo>
                      <a:pt x="1150" y="3157"/>
                    </a:lnTo>
                    <a:lnTo>
                      <a:pt x="1143" y="3141"/>
                    </a:lnTo>
                    <a:lnTo>
                      <a:pt x="1137" y="3123"/>
                    </a:lnTo>
                    <a:lnTo>
                      <a:pt x="1132" y="3105"/>
                    </a:lnTo>
                    <a:lnTo>
                      <a:pt x="1128" y="3086"/>
                    </a:lnTo>
                    <a:lnTo>
                      <a:pt x="1123" y="3068"/>
                    </a:lnTo>
                    <a:lnTo>
                      <a:pt x="1121" y="3049"/>
                    </a:lnTo>
                    <a:lnTo>
                      <a:pt x="1120" y="3030"/>
                    </a:lnTo>
                    <a:lnTo>
                      <a:pt x="1119" y="3011"/>
                    </a:lnTo>
                    <a:lnTo>
                      <a:pt x="1119" y="1990"/>
                    </a:lnTo>
                    <a:lnTo>
                      <a:pt x="1120" y="1971"/>
                    </a:lnTo>
                    <a:lnTo>
                      <a:pt x="1121" y="1952"/>
                    </a:lnTo>
                    <a:lnTo>
                      <a:pt x="1123" y="1934"/>
                    </a:lnTo>
                    <a:lnTo>
                      <a:pt x="1128" y="1915"/>
                    </a:lnTo>
                    <a:lnTo>
                      <a:pt x="1132" y="1896"/>
                    </a:lnTo>
                    <a:lnTo>
                      <a:pt x="1137" y="1878"/>
                    </a:lnTo>
                    <a:lnTo>
                      <a:pt x="1143" y="1861"/>
                    </a:lnTo>
                    <a:lnTo>
                      <a:pt x="1150" y="1844"/>
                    </a:lnTo>
                    <a:lnTo>
                      <a:pt x="1158" y="1827"/>
                    </a:lnTo>
                    <a:lnTo>
                      <a:pt x="1166" y="1810"/>
                    </a:lnTo>
                    <a:lnTo>
                      <a:pt x="1176" y="1795"/>
                    </a:lnTo>
                    <a:lnTo>
                      <a:pt x="1186" y="1780"/>
                    </a:lnTo>
                    <a:lnTo>
                      <a:pt x="1197" y="1764"/>
                    </a:lnTo>
                    <a:lnTo>
                      <a:pt x="1209" y="1751"/>
                    </a:lnTo>
                    <a:lnTo>
                      <a:pt x="1221" y="1737"/>
                    </a:lnTo>
                    <a:lnTo>
                      <a:pt x="1234" y="1724"/>
                    </a:lnTo>
                    <a:lnTo>
                      <a:pt x="1248" y="1711"/>
                    </a:lnTo>
                    <a:lnTo>
                      <a:pt x="1262" y="1700"/>
                    </a:lnTo>
                    <a:lnTo>
                      <a:pt x="1277" y="1688"/>
                    </a:lnTo>
                    <a:lnTo>
                      <a:pt x="1291" y="1678"/>
                    </a:lnTo>
                    <a:lnTo>
                      <a:pt x="1307" y="1667"/>
                    </a:lnTo>
                    <a:lnTo>
                      <a:pt x="1324" y="1658"/>
                    </a:lnTo>
                    <a:lnTo>
                      <a:pt x="1341" y="1650"/>
                    </a:lnTo>
                    <a:lnTo>
                      <a:pt x="1358" y="1642"/>
                    </a:lnTo>
                    <a:lnTo>
                      <a:pt x="1376" y="1636"/>
                    </a:lnTo>
                    <a:lnTo>
                      <a:pt x="1394" y="1630"/>
                    </a:lnTo>
                    <a:lnTo>
                      <a:pt x="1413" y="1625"/>
                    </a:lnTo>
                    <a:lnTo>
                      <a:pt x="1431" y="1620"/>
                    </a:lnTo>
                    <a:lnTo>
                      <a:pt x="1450" y="1617"/>
                    </a:lnTo>
                    <a:lnTo>
                      <a:pt x="1470" y="1615"/>
                    </a:lnTo>
                    <a:lnTo>
                      <a:pt x="1490" y="1613"/>
                    </a:lnTo>
                    <a:lnTo>
                      <a:pt x="1510" y="1613"/>
                    </a:lnTo>
                    <a:close/>
                    <a:moveTo>
                      <a:pt x="1510" y="3877"/>
                    </a:moveTo>
                    <a:lnTo>
                      <a:pt x="5939" y="3877"/>
                    </a:lnTo>
                    <a:lnTo>
                      <a:pt x="5959" y="3877"/>
                    </a:lnTo>
                    <a:lnTo>
                      <a:pt x="5979" y="3879"/>
                    </a:lnTo>
                    <a:lnTo>
                      <a:pt x="5999" y="3881"/>
                    </a:lnTo>
                    <a:lnTo>
                      <a:pt x="6018" y="3884"/>
                    </a:lnTo>
                    <a:lnTo>
                      <a:pt x="6036" y="3888"/>
                    </a:lnTo>
                    <a:lnTo>
                      <a:pt x="6055" y="3893"/>
                    </a:lnTo>
                    <a:lnTo>
                      <a:pt x="6073" y="3900"/>
                    </a:lnTo>
                    <a:lnTo>
                      <a:pt x="6091" y="3906"/>
                    </a:lnTo>
                    <a:lnTo>
                      <a:pt x="6108" y="3914"/>
                    </a:lnTo>
                    <a:lnTo>
                      <a:pt x="6125" y="3923"/>
                    </a:lnTo>
                    <a:lnTo>
                      <a:pt x="6141" y="3931"/>
                    </a:lnTo>
                    <a:lnTo>
                      <a:pt x="6158" y="3941"/>
                    </a:lnTo>
                    <a:lnTo>
                      <a:pt x="6172" y="3952"/>
                    </a:lnTo>
                    <a:lnTo>
                      <a:pt x="6187" y="3963"/>
                    </a:lnTo>
                    <a:lnTo>
                      <a:pt x="6201" y="3975"/>
                    </a:lnTo>
                    <a:lnTo>
                      <a:pt x="6215" y="3987"/>
                    </a:lnTo>
                    <a:lnTo>
                      <a:pt x="6228" y="4001"/>
                    </a:lnTo>
                    <a:lnTo>
                      <a:pt x="6240" y="4014"/>
                    </a:lnTo>
                    <a:lnTo>
                      <a:pt x="6252" y="4029"/>
                    </a:lnTo>
                    <a:lnTo>
                      <a:pt x="6263" y="4044"/>
                    </a:lnTo>
                    <a:lnTo>
                      <a:pt x="6272" y="4058"/>
                    </a:lnTo>
                    <a:lnTo>
                      <a:pt x="6282" y="4075"/>
                    </a:lnTo>
                    <a:lnTo>
                      <a:pt x="6291" y="4091"/>
                    </a:lnTo>
                    <a:lnTo>
                      <a:pt x="6299" y="4107"/>
                    </a:lnTo>
                    <a:lnTo>
                      <a:pt x="6306" y="4125"/>
                    </a:lnTo>
                    <a:lnTo>
                      <a:pt x="6312" y="4142"/>
                    </a:lnTo>
                    <a:lnTo>
                      <a:pt x="6317" y="4160"/>
                    </a:lnTo>
                    <a:lnTo>
                      <a:pt x="6321" y="4178"/>
                    </a:lnTo>
                    <a:lnTo>
                      <a:pt x="6325" y="4197"/>
                    </a:lnTo>
                    <a:lnTo>
                      <a:pt x="6328" y="4216"/>
                    </a:lnTo>
                    <a:lnTo>
                      <a:pt x="6329" y="4235"/>
                    </a:lnTo>
                    <a:lnTo>
                      <a:pt x="6330" y="4255"/>
                    </a:lnTo>
                    <a:lnTo>
                      <a:pt x="6330" y="5275"/>
                    </a:lnTo>
                    <a:lnTo>
                      <a:pt x="6329" y="5293"/>
                    </a:lnTo>
                    <a:lnTo>
                      <a:pt x="6328" y="5313"/>
                    </a:lnTo>
                    <a:lnTo>
                      <a:pt x="6325" y="5332"/>
                    </a:lnTo>
                    <a:lnTo>
                      <a:pt x="6321" y="5350"/>
                    </a:lnTo>
                    <a:lnTo>
                      <a:pt x="6317" y="5369"/>
                    </a:lnTo>
                    <a:lnTo>
                      <a:pt x="6312" y="5386"/>
                    </a:lnTo>
                    <a:lnTo>
                      <a:pt x="6306" y="5404"/>
                    </a:lnTo>
                    <a:lnTo>
                      <a:pt x="6299" y="5421"/>
                    </a:lnTo>
                    <a:lnTo>
                      <a:pt x="6291" y="5437"/>
                    </a:lnTo>
                    <a:lnTo>
                      <a:pt x="6282" y="5454"/>
                    </a:lnTo>
                    <a:lnTo>
                      <a:pt x="6272" y="5470"/>
                    </a:lnTo>
                    <a:lnTo>
                      <a:pt x="6263" y="5486"/>
                    </a:lnTo>
                    <a:lnTo>
                      <a:pt x="6252" y="5500"/>
                    </a:lnTo>
                    <a:lnTo>
                      <a:pt x="6240" y="5515"/>
                    </a:lnTo>
                    <a:lnTo>
                      <a:pt x="6228" y="5528"/>
                    </a:lnTo>
                    <a:lnTo>
                      <a:pt x="6215" y="5541"/>
                    </a:lnTo>
                    <a:lnTo>
                      <a:pt x="6201" y="5553"/>
                    </a:lnTo>
                    <a:lnTo>
                      <a:pt x="6187" y="5566"/>
                    </a:lnTo>
                    <a:lnTo>
                      <a:pt x="6172" y="5576"/>
                    </a:lnTo>
                    <a:lnTo>
                      <a:pt x="6158" y="5588"/>
                    </a:lnTo>
                    <a:lnTo>
                      <a:pt x="6141" y="5597"/>
                    </a:lnTo>
                    <a:lnTo>
                      <a:pt x="6125" y="5607"/>
                    </a:lnTo>
                    <a:lnTo>
                      <a:pt x="6108" y="5615"/>
                    </a:lnTo>
                    <a:lnTo>
                      <a:pt x="6091" y="5622"/>
                    </a:lnTo>
                    <a:lnTo>
                      <a:pt x="6073" y="5630"/>
                    </a:lnTo>
                    <a:lnTo>
                      <a:pt x="6055" y="5635"/>
                    </a:lnTo>
                    <a:lnTo>
                      <a:pt x="6036" y="5640"/>
                    </a:lnTo>
                    <a:lnTo>
                      <a:pt x="6018" y="5644"/>
                    </a:lnTo>
                    <a:lnTo>
                      <a:pt x="5999" y="5647"/>
                    </a:lnTo>
                    <a:lnTo>
                      <a:pt x="5979" y="5650"/>
                    </a:lnTo>
                    <a:lnTo>
                      <a:pt x="5959" y="5652"/>
                    </a:lnTo>
                    <a:lnTo>
                      <a:pt x="5939" y="5653"/>
                    </a:lnTo>
                    <a:lnTo>
                      <a:pt x="1510" y="5653"/>
                    </a:lnTo>
                    <a:lnTo>
                      <a:pt x="1490" y="5652"/>
                    </a:lnTo>
                    <a:lnTo>
                      <a:pt x="1470" y="5650"/>
                    </a:lnTo>
                    <a:lnTo>
                      <a:pt x="1450" y="5647"/>
                    </a:lnTo>
                    <a:lnTo>
                      <a:pt x="1431" y="5644"/>
                    </a:lnTo>
                    <a:lnTo>
                      <a:pt x="1413" y="5640"/>
                    </a:lnTo>
                    <a:lnTo>
                      <a:pt x="1394" y="5635"/>
                    </a:lnTo>
                    <a:lnTo>
                      <a:pt x="1376" y="5630"/>
                    </a:lnTo>
                    <a:lnTo>
                      <a:pt x="1358" y="5622"/>
                    </a:lnTo>
                    <a:lnTo>
                      <a:pt x="1341" y="5615"/>
                    </a:lnTo>
                    <a:lnTo>
                      <a:pt x="1324" y="5607"/>
                    </a:lnTo>
                    <a:lnTo>
                      <a:pt x="1307" y="5597"/>
                    </a:lnTo>
                    <a:lnTo>
                      <a:pt x="1291" y="5588"/>
                    </a:lnTo>
                    <a:lnTo>
                      <a:pt x="1277" y="5576"/>
                    </a:lnTo>
                    <a:lnTo>
                      <a:pt x="1262" y="5566"/>
                    </a:lnTo>
                    <a:lnTo>
                      <a:pt x="1248" y="5553"/>
                    </a:lnTo>
                    <a:lnTo>
                      <a:pt x="1234" y="5541"/>
                    </a:lnTo>
                    <a:lnTo>
                      <a:pt x="1221" y="5528"/>
                    </a:lnTo>
                    <a:lnTo>
                      <a:pt x="1209" y="5515"/>
                    </a:lnTo>
                    <a:lnTo>
                      <a:pt x="1197" y="5500"/>
                    </a:lnTo>
                    <a:lnTo>
                      <a:pt x="1186" y="5486"/>
                    </a:lnTo>
                    <a:lnTo>
                      <a:pt x="1176" y="5470"/>
                    </a:lnTo>
                    <a:lnTo>
                      <a:pt x="1166" y="5454"/>
                    </a:lnTo>
                    <a:lnTo>
                      <a:pt x="1158" y="5437"/>
                    </a:lnTo>
                    <a:lnTo>
                      <a:pt x="1150" y="5421"/>
                    </a:lnTo>
                    <a:lnTo>
                      <a:pt x="1143" y="5404"/>
                    </a:lnTo>
                    <a:lnTo>
                      <a:pt x="1137" y="5386"/>
                    </a:lnTo>
                    <a:lnTo>
                      <a:pt x="1132" y="5369"/>
                    </a:lnTo>
                    <a:lnTo>
                      <a:pt x="1128" y="5350"/>
                    </a:lnTo>
                    <a:lnTo>
                      <a:pt x="1123" y="5332"/>
                    </a:lnTo>
                    <a:lnTo>
                      <a:pt x="1121" y="5313"/>
                    </a:lnTo>
                    <a:lnTo>
                      <a:pt x="1120" y="5293"/>
                    </a:lnTo>
                    <a:lnTo>
                      <a:pt x="1119" y="5275"/>
                    </a:lnTo>
                    <a:lnTo>
                      <a:pt x="1119" y="4255"/>
                    </a:lnTo>
                    <a:lnTo>
                      <a:pt x="1120" y="4235"/>
                    </a:lnTo>
                    <a:lnTo>
                      <a:pt x="1121" y="4216"/>
                    </a:lnTo>
                    <a:lnTo>
                      <a:pt x="1123" y="4197"/>
                    </a:lnTo>
                    <a:lnTo>
                      <a:pt x="1128" y="4178"/>
                    </a:lnTo>
                    <a:lnTo>
                      <a:pt x="1132" y="4160"/>
                    </a:lnTo>
                    <a:lnTo>
                      <a:pt x="1137" y="4142"/>
                    </a:lnTo>
                    <a:lnTo>
                      <a:pt x="1143" y="4125"/>
                    </a:lnTo>
                    <a:lnTo>
                      <a:pt x="1150" y="4107"/>
                    </a:lnTo>
                    <a:lnTo>
                      <a:pt x="1158" y="4091"/>
                    </a:lnTo>
                    <a:lnTo>
                      <a:pt x="1166" y="4075"/>
                    </a:lnTo>
                    <a:lnTo>
                      <a:pt x="1176" y="4058"/>
                    </a:lnTo>
                    <a:lnTo>
                      <a:pt x="1186" y="4044"/>
                    </a:lnTo>
                    <a:lnTo>
                      <a:pt x="1197" y="4029"/>
                    </a:lnTo>
                    <a:lnTo>
                      <a:pt x="1209" y="4014"/>
                    </a:lnTo>
                    <a:lnTo>
                      <a:pt x="1221" y="4001"/>
                    </a:lnTo>
                    <a:lnTo>
                      <a:pt x="1234" y="3987"/>
                    </a:lnTo>
                    <a:lnTo>
                      <a:pt x="1248" y="3975"/>
                    </a:lnTo>
                    <a:lnTo>
                      <a:pt x="1262" y="3963"/>
                    </a:lnTo>
                    <a:lnTo>
                      <a:pt x="1277" y="3952"/>
                    </a:lnTo>
                    <a:lnTo>
                      <a:pt x="1291" y="3941"/>
                    </a:lnTo>
                    <a:lnTo>
                      <a:pt x="1307" y="3931"/>
                    </a:lnTo>
                    <a:lnTo>
                      <a:pt x="1324" y="3923"/>
                    </a:lnTo>
                    <a:lnTo>
                      <a:pt x="1341" y="3914"/>
                    </a:lnTo>
                    <a:lnTo>
                      <a:pt x="1358" y="3906"/>
                    </a:lnTo>
                    <a:lnTo>
                      <a:pt x="1376" y="3900"/>
                    </a:lnTo>
                    <a:lnTo>
                      <a:pt x="1394" y="3893"/>
                    </a:lnTo>
                    <a:lnTo>
                      <a:pt x="1413" y="3888"/>
                    </a:lnTo>
                    <a:lnTo>
                      <a:pt x="1431" y="3884"/>
                    </a:lnTo>
                    <a:lnTo>
                      <a:pt x="1450" y="3881"/>
                    </a:lnTo>
                    <a:lnTo>
                      <a:pt x="1470" y="3879"/>
                    </a:lnTo>
                    <a:lnTo>
                      <a:pt x="1490" y="3877"/>
                    </a:lnTo>
                    <a:lnTo>
                      <a:pt x="1510" y="3877"/>
                    </a:lnTo>
                    <a:close/>
                    <a:moveTo>
                      <a:pt x="1510" y="6140"/>
                    </a:moveTo>
                    <a:lnTo>
                      <a:pt x="5939" y="6140"/>
                    </a:lnTo>
                    <a:lnTo>
                      <a:pt x="5959" y="6140"/>
                    </a:lnTo>
                    <a:lnTo>
                      <a:pt x="5979" y="6142"/>
                    </a:lnTo>
                    <a:lnTo>
                      <a:pt x="5999" y="6144"/>
                    </a:lnTo>
                    <a:lnTo>
                      <a:pt x="6018" y="6147"/>
                    </a:lnTo>
                    <a:lnTo>
                      <a:pt x="6036" y="6152"/>
                    </a:lnTo>
                    <a:lnTo>
                      <a:pt x="6055" y="6157"/>
                    </a:lnTo>
                    <a:lnTo>
                      <a:pt x="6073" y="6163"/>
                    </a:lnTo>
                    <a:lnTo>
                      <a:pt x="6091" y="6169"/>
                    </a:lnTo>
                    <a:lnTo>
                      <a:pt x="6108" y="6178"/>
                    </a:lnTo>
                    <a:lnTo>
                      <a:pt x="6125" y="6186"/>
                    </a:lnTo>
                    <a:lnTo>
                      <a:pt x="6141" y="6194"/>
                    </a:lnTo>
                    <a:lnTo>
                      <a:pt x="6158" y="6205"/>
                    </a:lnTo>
                    <a:lnTo>
                      <a:pt x="6172" y="6215"/>
                    </a:lnTo>
                    <a:lnTo>
                      <a:pt x="6187" y="6227"/>
                    </a:lnTo>
                    <a:lnTo>
                      <a:pt x="6201" y="6238"/>
                    </a:lnTo>
                    <a:lnTo>
                      <a:pt x="6215" y="6251"/>
                    </a:lnTo>
                    <a:lnTo>
                      <a:pt x="6228" y="6264"/>
                    </a:lnTo>
                    <a:lnTo>
                      <a:pt x="6240" y="6278"/>
                    </a:lnTo>
                    <a:lnTo>
                      <a:pt x="6252" y="6293"/>
                    </a:lnTo>
                    <a:lnTo>
                      <a:pt x="6263" y="6307"/>
                    </a:lnTo>
                    <a:lnTo>
                      <a:pt x="6272" y="6322"/>
                    </a:lnTo>
                    <a:lnTo>
                      <a:pt x="6282" y="6339"/>
                    </a:lnTo>
                    <a:lnTo>
                      <a:pt x="6291" y="6354"/>
                    </a:lnTo>
                    <a:lnTo>
                      <a:pt x="6299" y="6371"/>
                    </a:lnTo>
                    <a:lnTo>
                      <a:pt x="6306" y="6389"/>
                    </a:lnTo>
                    <a:lnTo>
                      <a:pt x="6312" y="6405"/>
                    </a:lnTo>
                    <a:lnTo>
                      <a:pt x="6317" y="6424"/>
                    </a:lnTo>
                    <a:lnTo>
                      <a:pt x="6321" y="6442"/>
                    </a:lnTo>
                    <a:lnTo>
                      <a:pt x="6325" y="6461"/>
                    </a:lnTo>
                    <a:lnTo>
                      <a:pt x="6328" y="6479"/>
                    </a:lnTo>
                    <a:lnTo>
                      <a:pt x="6329" y="6498"/>
                    </a:lnTo>
                    <a:lnTo>
                      <a:pt x="6330" y="6518"/>
                    </a:lnTo>
                    <a:lnTo>
                      <a:pt x="6330" y="7538"/>
                    </a:lnTo>
                    <a:lnTo>
                      <a:pt x="6329" y="7557"/>
                    </a:lnTo>
                    <a:lnTo>
                      <a:pt x="6328" y="7577"/>
                    </a:lnTo>
                    <a:lnTo>
                      <a:pt x="6325" y="7596"/>
                    </a:lnTo>
                    <a:lnTo>
                      <a:pt x="6321" y="7614"/>
                    </a:lnTo>
                    <a:lnTo>
                      <a:pt x="6317" y="7632"/>
                    </a:lnTo>
                    <a:lnTo>
                      <a:pt x="6312" y="7650"/>
                    </a:lnTo>
                    <a:lnTo>
                      <a:pt x="6306" y="7668"/>
                    </a:lnTo>
                    <a:lnTo>
                      <a:pt x="6299" y="7684"/>
                    </a:lnTo>
                    <a:lnTo>
                      <a:pt x="6291" y="7701"/>
                    </a:lnTo>
                    <a:lnTo>
                      <a:pt x="6282" y="7718"/>
                    </a:lnTo>
                    <a:lnTo>
                      <a:pt x="6272" y="7733"/>
                    </a:lnTo>
                    <a:lnTo>
                      <a:pt x="6263" y="7749"/>
                    </a:lnTo>
                    <a:lnTo>
                      <a:pt x="6252" y="7764"/>
                    </a:lnTo>
                    <a:lnTo>
                      <a:pt x="6240" y="7778"/>
                    </a:lnTo>
                    <a:lnTo>
                      <a:pt x="6228" y="7792"/>
                    </a:lnTo>
                    <a:lnTo>
                      <a:pt x="6215" y="7804"/>
                    </a:lnTo>
                    <a:lnTo>
                      <a:pt x="6201" y="7817"/>
                    </a:lnTo>
                    <a:lnTo>
                      <a:pt x="6187" y="7829"/>
                    </a:lnTo>
                    <a:lnTo>
                      <a:pt x="6172" y="7841"/>
                    </a:lnTo>
                    <a:lnTo>
                      <a:pt x="6158" y="7851"/>
                    </a:lnTo>
                    <a:lnTo>
                      <a:pt x="6141" y="7861"/>
                    </a:lnTo>
                    <a:lnTo>
                      <a:pt x="6125" y="7870"/>
                    </a:lnTo>
                    <a:lnTo>
                      <a:pt x="6108" y="7878"/>
                    </a:lnTo>
                    <a:lnTo>
                      <a:pt x="6091" y="7886"/>
                    </a:lnTo>
                    <a:lnTo>
                      <a:pt x="6073" y="7893"/>
                    </a:lnTo>
                    <a:lnTo>
                      <a:pt x="6055" y="7898"/>
                    </a:lnTo>
                    <a:lnTo>
                      <a:pt x="6036" y="7904"/>
                    </a:lnTo>
                    <a:lnTo>
                      <a:pt x="6018" y="7908"/>
                    </a:lnTo>
                    <a:lnTo>
                      <a:pt x="5999" y="7912"/>
                    </a:lnTo>
                    <a:lnTo>
                      <a:pt x="5979" y="7914"/>
                    </a:lnTo>
                    <a:lnTo>
                      <a:pt x="5959" y="7915"/>
                    </a:lnTo>
                    <a:lnTo>
                      <a:pt x="5939" y="7916"/>
                    </a:lnTo>
                    <a:lnTo>
                      <a:pt x="1510" y="7916"/>
                    </a:lnTo>
                    <a:lnTo>
                      <a:pt x="1490" y="7915"/>
                    </a:lnTo>
                    <a:lnTo>
                      <a:pt x="1470" y="7914"/>
                    </a:lnTo>
                    <a:lnTo>
                      <a:pt x="1450" y="7912"/>
                    </a:lnTo>
                    <a:lnTo>
                      <a:pt x="1431" y="7908"/>
                    </a:lnTo>
                    <a:lnTo>
                      <a:pt x="1413" y="7904"/>
                    </a:lnTo>
                    <a:lnTo>
                      <a:pt x="1394" y="7898"/>
                    </a:lnTo>
                    <a:lnTo>
                      <a:pt x="1376" y="7893"/>
                    </a:lnTo>
                    <a:lnTo>
                      <a:pt x="1358" y="7886"/>
                    </a:lnTo>
                    <a:lnTo>
                      <a:pt x="1341" y="7878"/>
                    </a:lnTo>
                    <a:lnTo>
                      <a:pt x="1324" y="7870"/>
                    </a:lnTo>
                    <a:lnTo>
                      <a:pt x="1307" y="7861"/>
                    </a:lnTo>
                    <a:lnTo>
                      <a:pt x="1291" y="7851"/>
                    </a:lnTo>
                    <a:lnTo>
                      <a:pt x="1277" y="7841"/>
                    </a:lnTo>
                    <a:lnTo>
                      <a:pt x="1262" y="7829"/>
                    </a:lnTo>
                    <a:lnTo>
                      <a:pt x="1248" y="7817"/>
                    </a:lnTo>
                    <a:lnTo>
                      <a:pt x="1234" y="7804"/>
                    </a:lnTo>
                    <a:lnTo>
                      <a:pt x="1221" y="7792"/>
                    </a:lnTo>
                    <a:lnTo>
                      <a:pt x="1209" y="7778"/>
                    </a:lnTo>
                    <a:lnTo>
                      <a:pt x="1197" y="7764"/>
                    </a:lnTo>
                    <a:lnTo>
                      <a:pt x="1186" y="7749"/>
                    </a:lnTo>
                    <a:lnTo>
                      <a:pt x="1176" y="7733"/>
                    </a:lnTo>
                    <a:lnTo>
                      <a:pt x="1166" y="7718"/>
                    </a:lnTo>
                    <a:lnTo>
                      <a:pt x="1158" y="7701"/>
                    </a:lnTo>
                    <a:lnTo>
                      <a:pt x="1150" y="7684"/>
                    </a:lnTo>
                    <a:lnTo>
                      <a:pt x="1143" y="7668"/>
                    </a:lnTo>
                    <a:lnTo>
                      <a:pt x="1137" y="7650"/>
                    </a:lnTo>
                    <a:lnTo>
                      <a:pt x="1132" y="7632"/>
                    </a:lnTo>
                    <a:lnTo>
                      <a:pt x="1128" y="7614"/>
                    </a:lnTo>
                    <a:lnTo>
                      <a:pt x="1123" y="7596"/>
                    </a:lnTo>
                    <a:lnTo>
                      <a:pt x="1121" y="7577"/>
                    </a:lnTo>
                    <a:lnTo>
                      <a:pt x="1120" y="7557"/>
                    </a:lnTo>
                    <a:lnTo>
                      <a:pt x="1119" y="7538"/>
                    </a:lnTo>
                    <a:lnTo>
                      <a:pt x="1119" y="6518"/>
                    </a:lnTo>
                    <a:lnTo>
                      <a:pt x="1120" y="6498"/>
                    </a:lnTo>
                    <a:lnTo>
                      <a:pt x="1121" y="6479"/>
                    </a:lnTo>
                    <a:lnTo>
                      <a:pt x="1123" y="6461"/>
                    </a:lnTo>
                    <a:lnTo>
                      <a:pt x="1128" y="6442"/>
                    </a:lnTo>
                    <a:lnTo>
                      <a:pt x="1132" y="6424"/>
                    </a:lnTo>
                    <a:lnTo>
                      <a:pt x="1137" y="6405"/>
                    </a:lnTo>
                    <a:lnTo>
                      <a:pt x="1143" y="6389"/>
                    </a:lnTo>
                    <a:lnTo>
                      <a:pt x="1150" y="6371"/>
                    </a:lnTo>
                    <a:lnTo>
                      <a:pt x="1158" y="6354"/>
                    </a:lnTo>
                    <a:lnTo>
                      <a:pt x="1166" y="6339"/>
                    </a:lnTo>
                    <a:lnTo>
                      <a:pt x="1176" y="6322"/>
                    </a:lnTo>
                    <a:lnTo>
                      <a:pt x="1186" y="6307"/>
                    </a:lnTo>
                    <a:lnTo>
                      <a:pt x="1197" y="6293"/>
                    </a:lnTo>
                    <a:lnTo>
                      <a:pt x="1209" y="6278"/>
                    </a:lnTo>
                    <a:lnTo>
                      <a:pt x="1221" y="6264"/>
                    </a:lnTo>
                    <a:lnTo>
                      <a:pt x="1234" y="6251"/>
                    </a:lnTo>
                    <a:lnTo>
                      <a:pt x="1248" y="6238"/>
                    </a:lnTo>
                    <a:lnTo>
                      <a:pt x="1262" y="6227"/>
                    </a:lnTo>
                    <a:lnTo>
                      <a:pt x="1277" y="6215"/>
                    </a:lnTo>
                    <a:lnTo>
                      <a:pt x="1291" y="6205"/>
                    </a:lnTo>
                    <a:lnTo>
                      <a:pt x="1307" y="6194"/>
                    </a:lnTo>
                    <a:lnTo>
                      <a:pt x="1324" y="6186"/>
                    </a:lnTo>
                    <a:lnTo>
                      <a:pt x="1341" y="6178"/>
                    </a:lnTo>
                    <a:lnTo>
                      <a:pt x="1358" y="6169"/>
                    </a:lnTo>
                    <a:lnTo>
                      <a:pt x="1376" y="6163"/>
                    </a:lnTo>
                    <a:lnTo>
                      <a:pt x="1394" y="6157"/>
                    </a:lnTo>
                    <a:lnTo>
                      <a:pt x="1413" y="6152"/>
                    </a:lnTo>
                    <a:lnTo>
                      <a:pt x="1431" y="6147"/>
                    </a:lnTo>
                    <a:lnTo>
                      <a:pt x="1450" y="6144"/>
                    </a:lnTo>
                    <a:lnTo>
                      <a:pt x="1470" y="6142"/>
                    </a:lnTo>
                    <a:lnTo>
                      <a:pt x="1490" y="6140"/>
                    </a:lnTo>
                    <a:lnTo>
                      <a:pt x="1510" y="6140"/>
                    </a:lnTo>
                    <a:close/>
                    <a:moveTo>
                      <a:pt x="1510" y="8404"/>
                    </a:moveTo>
                    <a:lnTo>
                      <a:pt x="5939" y="8404"/>
                    </a:lnTo>
                    <a:lnTo>
                      <a:pt x="5959" y="8404"/>
                    </a:lnTo>
                    <a:lnTo>
                      <a:pt x="5979" y="8406"/>
                    </a:lnTo>
                    <a:lnTo>
                      <a:pt x="5999" y="8408"/>
                    </a:lnTo>
                    <a:lnTo>
                      <a:pt x="6018" y="8411"/>
                    </a:lnTo>
                    <a:lnTo>
                      <a:pt x="6036" y="8415"/>
                    </a:lnTo>
                    <a:lnTo>
                      <a:pt x="6055" y="8420"/>
                    </a:lnTo>
                    <a:lnTo>
                      <a:pt x="6073" y="8427"/>
                    </a:lnTo>
                    <a:lnTo>
                      <a:pt x="6091" y="8433"/>
                    </a:lnTo>
                    <a:lnTo>
                      <a:pt x="6108" y="8441"/>
                    </a:lnTo>
                    <a:lnTo>
                      <a:pt x="6125" y="8450"/>
                    </a:lnTo>
                    <a:lnTo>
                      <a:pt x="6141" y="8459"/>
                    </a:lnTo>
                    <a:lnTo>
                      <a:pt x="6158" y="8468"/>
                    </a:lnTo>
                    <a:lnTo>
                      <a:pt x="6172" y="8479"/>
                    </a:lnTo>
                    <a:lnTo>
                      <a:pt x="6187" y="8490"/>
                    </a:lnTo>
                    <a:lnTo>
                      <a:pt x="6201" y="8502"/>
                    </a:lnTo>
                    <a:lnTo>
                      <a:pt x="6215" y="8514"/>
                    </a:lnTo>
                    <a:lnTo>
                      <a:pt x="6228" y="8528"/>
                    </a:lnTo>
                    <a:lnTo>
                      <a:pt x="6240" y="8541"/>
                    </a:lnTo>
                    <a:lnTo>
                      <a:pt x="6252" y="8556"/>
                    </a:lnTo>
                    <a:lnTo>
                      <a:pt x="6263" y="8571"/>
                    </a:lnTo>
                    <a:lnTo>
                      <a:pt x="6272" y="8586"/>
                    </a:lnTo>
                    <a:lnTo>
                      <a:pt x="6282" y="8602"/>
                    </a:lnTo>
                    <a:lnTo>
                      <a:pt x="6291" y="8618"/>
                    </a:lnTo>
                    <a:lnTo>
                      <a:pt x="6299" y="8634"/>
                    </a:lnTo>
                    <a:lnTo>
                      <a:pt x="6306" y="8652"/>
                    </a:lnTo>
                    <a:lnTo>
                      <a:pt x="6312" y="8670"/>
                    </a:lnTo>
                    <a:lnTo>
                      <a:pt x="6317" y="8688"/>
                    </a:lnTo>
                    <a:lnTo>
                      <a:pt x="6321" y="8705"/>
                    </a:lnTo>
                    <a:lnTo>
                      <a:pt x="6325" y="8724"/>
                    </a:lnTo>
                    <a:lnTo>
                      <a:pt x="6328" y="8743"/>
                    </a:lnTo>
                    <a:lnTo>
                      <a:pt x="6329" y="8762"/>
                    </a:lnTo>
                    <a:lnTo>
                      <a:pt x="6330" y="8782"/>
                    </a:lnTo>
                    <a:lnTo>
                      <a:pt x="6330" y="9802"/>
                    </a:lnTo>
                    <a:lnTo>
                      <a:pt x="6329" y="9820"/>
                    </a:lnTo>
                    <a:lnTo>
                      <a:pt x="6328" y="9840"/>
                    </a:lnTo>
                    <a:lnTo>
                      <a:pt x="6325" y="9859"/>
                    </a:lnTo>
                    <a:lnTo>
                      <a:pt x="6321" y="9878"/>
                    </a:lnTo>
                    <a:lnTo>
                      <a:pt x="6317" y="9896"/>
                    </a:lnTo>
                    <a:lnTo>
                      <a:pt x="6312" y="9913"/>
                    </a:lnTo>
                    <a:lnTo>
                      <a:pt x="6306" y="9931"/>
                    </a:lnTo>
                    <a:lnTo>
                      <a:pt x="6299" y="9948"/>
                    </a:lnTo>
                    <a:lnTo>
                      <a:pt x="6291" y="9965"/>
                    </a:lnTo>
                    <a:lnTo>
                      <a:pt x="6282" y="9981"/>
                    </a:lnTo>
                    <a:lnTo>
                      <a:pt x="6272" y="9997"/>
                    </a:lnTo>
                    <a:lnTo>
                      <a:pt x="6263" y="10013"/>
                    </a:lnTo>
                    <a:lnTo>
                      <a:pt x="6252" y="10027"/>
                    </a:lnTo>
                    <a:lnTo>
                      <a:pt x="6240" y="10042"/>
                    </a:lnTo>
                    <a:lnTo>
                      <a:pt x="6228" y="10055"/>
                    </a:lnTo>
                    <a:lnTo>
                      <a:pt x="6215" y="10068"/>
                    </a:lnTo>
                    <a:lnTo>
                      <a:pt x="6201" y="10081"/>
                    </a:lnTo>
                    <a:lnTo>
                      <a:pt x="6187" y="10093"/>
                    </a:lnTo>
                    <a:lnTo>
                      <a:pt x="6172" y="10104"/>
                    </a:lnTo>
                    <a:lnTo>
                      <a:pt x="6158" y="10115"/>
                    </a:lnTo>
                    <a:lnTo>
                      <a:pt x="6141" y="10124"/>
                    </a:lnTo>
                    <a:lnTo>
                      <a:pt x="6125" y="10134"/>
                    </a:lnTo>
                    <a:lnTo>
                      <a:pt x="6108" y="10142"/>
                    </a:lnTo>
                    <a:lnTo>
                      <a:pt x="6091" y="10149"/>
                    </a:lnTo>
                    <a:lnTo>
                      <a:pt x="6073" y="10157"/>
                    </a:lnTo>
                    <a:lnTo>
                      <a:pt x="6055" y="10162"/>
                    </a:lnTo>
                    <a:lnTo>
                      <a:pt x="6036" y="10167"/>
                    </a:lnTo>
                    <a:lnTo>
                      <a:pt x="6018" y="10171"/>
                    </a:lnTo>
                    <a:lnTo>
                      <a:pt x="5999" y="10175"/>
                    </a:lnTo>
                    <a:lnTo>
                      <a:pt x="5979" y="10178"/>
                    </a:lnTo>
                    <a:lnTo>
                      <a:pt x="5959" y="10179"/>
                    </a:lnTo>
                    <a:lnTo>
                      <a:pt x="5939" y="10180"/>
                    </a:lnTo>
                    <a:lnTo>
                      <a:pt x="1510" y="10180"/>
                    </a:lnTo>
                    <a:lnTo>
                      <a:pt x="1490" y="10179"/>
                    </a:lnTo>
                    <a:lnTo>
                      <a:pt x="1470" y="10178"/>
                    </a:lnTo>
                    <a:lnTo>
                      <a:pt x="1450" y="10175"/>
                    </a:lnTo>
                    <a:lnTo>
                      <a:pt x="1431" y="10171"/>
                    </a:lnTo>
                    <a:lnTo>
                      <a:pt x="1413" y="10167"/>
                    </a:lnTo>
                    <a:lnTo>
                      <a:pt x="1394" y="10162"/>
                    </a:lnTo>
                    <a:lnTo>
                      <a:pt x="1376" y="10157"/>
                    </a:lnTo>
                    <a:lnTo>
                      <a:pt x="1358" y="10149"/>
                    </a:lnTo>
                    <a:lnTo>
                      <a:pt x="1341" y="10142"/>
                    </a:lnTo>
                    <a:lnTo>
                      <a:pt x="1324" y="10134"/>
                    </a:lnTo>
                    <a:lnTo>
                      <a:pt x="1307" y="10124"/>
                    </a:lnTo>
                    <a:lnTo>
                      <a:pt x="1291" y="10115"/>
                    </a:lnTo>
                    <a:lnTo>
                      <a:pt x="1277" y="10104"/>
                    </a:lnTo>
                    <a:lnTo>
                      <a:pt x="1262" y="10093"/>
                    </a:lnTo>
                    <a:lnTo>
                      <a:pt x="1248" y="10081"/>
                    </a:lnTo>
                    <a:lnTo>
                      <a:pt x="1234" y="10068"/>
                    </a:lnTo>
                    <a:lnTo>
                      <a:pt x="1221" y="10055"/>
                    </a:lnTo>
                    <a:lnTo>
                      <a:pt x="1209" y="10042"/>
                    </a:lnTo>
                    <a:lnTo>
                      <a:pt x="1197" y="10027"/>
                    </a:lnTo>
                    <a:lnTo>
                      <a:pt x="1186" y="10013"/>
                    </a:lnTo>
                    <a:lnTo>
                      <a:pt x="1176" y="9997"/>
                    </a:lnTo>
                    <a:lnTo>
                      <a:pt x="1166" y="9981"/>
                    </a:lnTo>
                    <a:lnTo>
                      <a:pt x="1158" y="9965"/>
                    </a:lnTo>
                    <a:lnTo>
                      <a:pt x="1150" y="9948"/>
                    </a:lnTo>
                    <a:lnTo>
                      <a:pt x="1143" y="9931"/>
                    </a:lnTo>
                    <a:lnTo>
                      <a:pt x="1137" y="9913"/>
                    </a:lnTo>
                    <a:lnTo>
                      <a:pt x="1132" y="9896"/>
                    </a:lnTo>
                    <a:lnTo>
                      <a:pt x="1128" y="9878"/>
                    </a:lnTo>
                    <a:lnTo>
                      <a:pt x="1123" y="9859"/>
                    </a:lnTo>
                    <a:lnTo>
                      <a:pt x="1121" y="9840"/>
                    </a:lnTo>
                    <a:lnTo>
                      <a:pt x="1120" y="9820"/>
                    </a:lnTo>
                    <a:lnTo>
                      <a:pt x="1119" y="9802"/>
                    </a:lnTo>
                    <a:lnTo>
                      <a:pt x="1119" y="8782"/>
                    </a:lnTo>
                    <a:lnTo>
                      <a:pt x="1120" y="8762"/>
                    </a:lnTo>
                    <a:lnTo>
                      <a:pt x="1121" y="8743"/>
                    </a:lnTo>
                    <a:lnTo>
                      <a:pt x="1123" y="8724"/>
                    </a:lnTo>
                    <a:lnTo>
                      <a:pt x="1128" y="8705"/>
                    </a:lnTo>
                    <a:lnTo>
                      <a:pt x="1132" y="8688"/>
                    </a:lnTo>
                    <a:lnTo>
                      <a:pt x="1137" y="8670"/>
                    </a:lnTo>
                    <a:lnTo>
                      <a:pt x="1143" y="8652"/>
                    </a:lnTo>
                    <a:lnTo>
                      <a:pt x="1150" y="8634"/>
                    </a:lnTo>
                    <a:lnTo>
                      <a:pt x="1158" y="8618"/>
                    </a:lnTo>
                    <a:lnTo>
                      <a:pt x="1166" y="8602"/>
                    </a:lnTo>
                    <a:lnTo>
                      <a:pt x="1176" y="8586"/>
                    </a:lnTo>
                    <a:lnTo>
                      <a:pt x="1186" y="8571"/>
                    </a:lnTo>
                    <a:lnTo>
                      <a:pt x="1197" y="8556"/>
                    </a:lnTo>
                    <a:lnTo>
                      <a:pt x="1209" y="8541"/>
                    </a:lnTo>
                    <a:lnTo>
                      <a:pt x="1221" y="8528"/>
                    </a:lnTo>
                    <a:lnTo>
                      <a:pt x="1234" y="8514"/>
                    </a:lnTo>
                    <a:lnTo>
                      <a:pt x="1248" y="8502"/>
                    </a:lnTo>
                    <a:lnTo>
                      <a:pt x="1262" y="8490"/>
                    </a:lnTo>
                    <a:lnTo>
                      <a:pt x="1277" y="8479"/>
                    </a:lnTo>
                    <a:lnTo>
                      <a:pt x="1291" y="8468"/>
                    </a:lnTo>
                    <a:lnTo>
                      <a:pt x="1307" y="8459"/>
                    </a:lnTo>
                    <a:lnTo>
                      <a:pt x="1324" y="8450"/>
                    </a:lnTo>
                    <a:lnTo>
                      <a:pt x="1341" y="8441"/>
                    </a:lnTo>
                    <a:lnTo>
                      <a:pt x="1358" y="8433"/>
                    </a:lnTo>
                    <a:lnTo>
                      <a:pt x="1376" y="8427"/>
                    </a:lnTo>
                    <a:lnTo>
                      <a:pt x="1394" y="8420"/>
                    </a:lnTo>
                    <a:lnTo>
                      <a:pt x="1413" y="8415"/>
                    </a:lnTo>
                    <a:lnTo>
                      <a:pt x="1431" y="8411"/>
                    </a:lnTo>
                    <a:lnTo>
                      <a:pt x="1450" y="8408"/>
                    </a:lnTo>
                    <a:lnTo>
                      <a:pt x="1470" y="8406"/>
                    </a:lnTo>
                    <a:lnTo>
                      <a:pt x="1490" y="8404"/>
                    </a:lnTo>
                    <a:lnTo>
                      <a:pt x="1510" y="8404"/>
                    </a:lnTo>
                    <a:close/>
                    <a:moveTo>
                      <a:pt x="3725" y="14428"/>
                    </a:moveTo>
                    <a:lnTo>
                      <a:pt x="3750" y="14428"/>
                    </a:lnTo>
                    <a:lnTo>
                      <a:pt x="3776" y="14430"/>
                    </a:lnTo>
                    <a:lnTo>
                      <a:pt x="3801" y="14433"/>
                    </a:lnTo>
                    <a:lnTo>
                      <a:pt x="3825" y="14438"/>
                    </a:lnTo>
                    <a:lnTo>
                      <a:pt x="3849" y="14444"/>
                    </a:lnTo>
                    <a:lnTo>
                      <a:pt x="3873" y="14451"/>
                    </a:lnTo>
                    <a:lnTo>
                      <a:pt x="3897" y="14458"/>
                    </a:lnTo>
                    <a:lnTo>
                      <a:pt x="3919" y="14468"/>
                    </a:lnTo>
                    <a:lnTo>
                      <a:pt x="3942" y="14477"/>
                    </a:lnTo>
                    <a:lnTo>
                      <a:pt x="3964" y="14488"/>
                    </a:lnTo>
                    <a:lnTo>
                      <a:pt x="3985" y="14501"/>
                    </a:lnTo>
                    <a:lnTo>
                      <a:pt x="4005" y="14514"/>
                    </a:lnTo>
                    <a:lnTo>
                      <a:pt x="4025" y="14528"/>
                    </a:lnTo>
                    <a:lnTo>
                      <a:pt x="4043" y="14543"/>
                    </a:lnTo>
                    <a:lnTo>
                      <a:pt x="4062" y="14558"/>
                    </a:lnTo>
                    <a:lnTo>
                      <a:pt x="4080" y="14575"/>
                    </a:lnTo>
                    <a:lnTo>
                      <a:pt x="4096" y="14593"/>
                    </a:lnTo>
                    <a:lnTo>
                      <a:pt x="4112" y="14611"/>
                    </a:lnTo>
                    <a:lnTo>
                      <a:pt x="4127" y="14630"/>
                    </a:lnTo>
                    <a:lnTo>
                      <a:pt x="4141" y="14649"/>
                    </a:lnTo>
                    <a:lnTo>
                      <a:pt x="4154" y="14670"/>
                    </a:lnTo>
                    <a:lnTo>
                      <a:pt x="4166" y="14691"/>
                    </a:lnTo>
                    <a:lnTo>
                      <a:pt x="4177" y="14713"/>
                    </a:lnTo>
                    <a:lnTo>
                      <a:pt x="4188" y="14735"/>
                    </a:lnTo>
                    <a:lnTo>
                      <a:pt x="4196" y="14758"/>
                    </a:lnTo>
                    <a:lnTo>
                      <a:pt x="4204" y="14781"/>
                    </a:lnTo>
                    <a:lnTo>
                      <a:pt x="4212" y="14805"/>
                    </a:lnTo>
                    <a:lnTo>
                      <a:pt x="4217" y="14829"/>
                    </a:lnTo>
                    <a:lnTo>
                      <a:pt x="4221" y="14854"/>
                    </a:lnTo>
                    <a:lnTo>
                      <a:pt x="4224" y="14879"/>
                    </a:lnTo>
                    <a:lnTo>
                      <a:pt x="4226" y="14904"/>
                    </a:lnTo>
                    <a:lnTo>
                      <a:pt x="4227" y="14930"/>
                    </a:lnTo>
                    <a:lnTo>
                      <a:pt x="4226" y="14956"/>
                    </a:lnTo>
                    <a:lnTo>
                      <a:pt x="4224" y="14981"/>
                    </a:lnTo>
                    <a:lnTo>
                      <a:pt x="4221" y="15006"/>
                    </a:lnTo>
                    <a:lnTo>
                      <a:pt x="4217" y="15031"/>
                    </a:lnTo>
                    <a:lnTo>
                      <a:pt x="4212" y="15055"/>
                    </a:lnTo>
                    <a:lnTo>
                      <a:pt x="4204" y="15079"/>
                    </a:lnTo>
                    <a:lnTo>
                      <a:pt x="4196" y="15102"/>
                    </a:lnTo>
                    <a:lnTo>
                      <a:pt x="4188" y="15125"/>
                    </a:lnTo>
                    <a:lnTo>
                      <a:pt x="4177" y="15147"/>
                    </a:lnTo>
                    <a:lnTo>
                      <a:pt x="4166" y="15169"/>
                    </a:lnTo>
                    <a:lnTo>
                      <a:pt x="4154" y="15190"/>
                    </a:lnTo>
                    <a:lnTo>
                      <a:pt x="4141" y="15211"/>
                    </a:lnTo>
                    <a:lnTo>
                      <a:pt x="4127" y="15231"/>
                    </a:lnTo>
                    <a:lnTo>
                      <a:pt x="4112" y="15250"/>
                    </a:lnTo>
                    <a:lnTo>
                      <a:pt x="4096" y="15267"/>
                    </a:lnTo>
                    <a:lnTo>
                      <a:pt x="4080" y="15285"/>
                    </a:lnTo>
                    <a:lnTo>
                      <a:pt x="4062" y="15302"/>
                    </a:lnTo>
                    <a:lnTo>
                      <a:pt x="4043" y="15317"/>
                    </a:lnTo>
                    <a:lnTo>
                      <a:pt x="4025" y="15333"/>
                    </a:lnTo>
                    <a:lnTo>
                      <a:pt x="4005" y="15347"/>
                    </a:lnTo>
                    <a:lnTo>
                      <a:pt x="3985" y="15360"/>
                    </a:lnTo>
                    <a:lnTo>
                      <a:pt x="3964" y="15372"/>
                    </a:lnTo>
                    <a:lnTo>
                      <a:pt x="3942" y="15383"/>
                    </a:lnTo>
                    <a:lnTo>
                      <a:pt x="3919" y="15393"/>
                    </a:lnTo>
                    <a:lnTo>
                      <a:pt x="3897" y="15402"/>
                    </a:lnTo>
                    <a:lnTo>
                      <a:pt x="3873" y="15410"/>
                    </a:lnTo>
                    <a:lnTo>
                      <a:pt x="3849" y="15417"/>
                    </a:lnTo>
                    <a:lnTo>
                      <a:pt x="3825" y="15423"/>
                    </a:lnTo>
                    <a:lnTo>
                      <a:pt x="3801" y="15427"/>
                    </a:lnTo>
                    <a:lnTo>
                      <a:pt x="3776" y="15430"/>
                    </a:lnTo>
                    <a:lnTo>
                      <a:pt x="3750" y="15432"/>
                    </a:lnTo>
                    <a:lnTo>
                      <a:pt x="3725" y="15432"/>
                    </a:lnTo>
                    <a:lnTo>
                      <a:pt x="3699" y="15432"/>
                    </a:lnTo>
                    <a:lnTo>
                      <a:pt x="3673" y="15430"/>
                    </a:lnTo>
                    <a:lnTo>
                      <a:pt x="3648" y="15427"/>
                    </a:lnTo>
                    <a:lnTo>
                      <a:pt x="3624" y="15423"/>
                    </a:lnTo>
                    <a:lnTo>
                      <a:pt x="3599" y="15417"/>
                    </a:lnTo>
                    <a:lnTo>
                      <a:pt x="3576" y="15410"/>
                    </a:lnTo>
                    <a:lnTo>
                      <a:pt x="3552" y="15402"/>
                    </a:lnTo>
                    <a:lnTo>
                      <a:pt x="3529" y="15393"/>
                    </a:lnTo>
                    <a:lnTo>
                      <a:pt x="3507" y="15383"/>
                    </a:lnTo>
                    <a:lnTo>
                      <a:pt x="3485" y="15372"/>
                    </a:lnTo>
                    <a:lnTo>
                      <a:pt x="3464" y="15360"/>
                    </a:lnTo>
                    <a:lnTo>
                      <a:pt x="3444" y="15347"/>
                    </a:lnTo>
                    <a:lnTo>
                      <a:pt x="3424" y="15333"/>
                    </a:lnTo>
                    <a:lnTo>
                      <a:pt x="3406" y="15317"/>
                    </a:lnTo>
                    <a:lnTo>
                      <a:pt x="3387" y="15302"/>
                    </a:lnTo>
                    <a:lnTo>
                      <a:pt x="3369" y="15285"/>
                    </a:lnTo>
                    <a:lnTo>
                      <a:pt x="3352" y="15267"/>
                    </a:lnTo>
                    <a:lnTo>
                      <a:pt x="3337" y="15250"/>
                    </a:lnTo>
                    <a:lnTo>
                      <a:pt x="3322" y="15231"/>
                    </a:lnTo>
                    <a:lnTo>
                      <a:pt x="3308" y="15211"/>
                    </a:lnTo>
                    <a:lnTo>
                      <a:pt x="3295" y="15190"/>
                    </a:lnTo>
                    <a:lnTo>
                      <a:pt x="3282" y="15169"/>
                    </a:lnTo>
                    <a:lnTo>
                      <a:pt x="3272" y="15147"/>
                    </a:lnTo>
                    <a:lnTo>
                      <a:pt x="3261" y="15125"/>
                    </a:lnTo>
                    <a:lnTo>
                      <a:pt x="3252" y="15102"/>
                    </a:lnTo>
                    <a:lnTo>
                      <a:pt x="3245" y="15079"/>
                    </a:lnTo>
                    <a:lnTo>
                      <a:pt x="3237" y="15055"/>
                    </a:lnTo>
                    <a:lnTo>
                      <a:pt x="3232" y="15031"/>
                    </a:lnTo>
                    <a:lnTo>
                      <a:pt x="3228" y="15006"/>
                    </a:lnTo>
                    <a:lnTo>
                      <a:pt x="3225" y="14981"/>
                    </a:lnTo>
                    <a:lnTo>
                      <a:pt x="3223" y="14956"/>
                    </a:lnTo>
                    <a:lnTo>
                      <a:pt x="3222" y="14930"/>
                    </a:lnTo>
                    <a:lnTo>
                      <a:pt x="3223" y="14904"/>
                    </a:lnTo>
                    <a:lnTo>
                      <a:pt x="3225" y="14879"/>
                    </a:lnTo>
                    <a:lnTo>
                      <a:pt x="3228" y="14854"/>
                    </a:lnTo>
                    <a:lnTo>
                      <a:pt x="3232" y="14829"/>
                    </a:lnTo>
                    <a:lnTo>
                      <a:pt x="3237" y="14805"/>
                    </a:lnTo>
                    <a:lnTo>
                      <a:pt x="3245" y="14781"/>
                    </a:lnTo>
                    <a:lnTo>
                      <a:pt x="3252" y="14758"/>
                    </a:lnTo>
                    <a:lnTo>
                      <a:pt x="3261" y="14735"/>
                    </a:lnTo>
                    <a:lnTo>
                      <a:pt x="3272" y="14713"/>
                    </a:lnTo>
                    <a:lnTo>
                      <a:pt x="3282" y="14691"/>
                    </a:lnTo>
                    <a:lnTo>
                      <a:pt x="3295" y="14670"/>
                    </a:lnTo>
                    <a:lnTo>
                      <a:pt x="3308" y="14649"/>
                    </a:lnTo>
                    <a:lnTo>
                      <a:pt x="3322" y="14630"/>
                    </a:lnTo>
                    <a:lnTo>
                      <a:pt x="3337" y="14611"/>
                    </a:lnTo>
                    <a:lnTo>
                      <a:pt x="3352" y="14593"/>
                    </a:lnTo>
                    <a:lnTo>
                      <a:pt x="3369" y="14575"/>
                    </a:lnTo>
                    <a:lnTo>
                      <a:pt x="3387" y="14558"/>
                    </a:lnTo>
                    <a:lnTo>
                      <a:pt x="3406" y="14543"/>
                    </a:lnTo>
                    <a:lnTo>
                      <a:pt x="3424" y="14528"/>
                    </a:lnTo>
                    <a:lnTo>
                      <a:pt x="3444" y="14514"/>
                    </a:lnTo>
                    <a:lnTo>
                      <a:pt x="3464" y="14501"/>
                    </a:lnTo>
                    <a:lnTo>
                      <a:pt x="3485" y="14488"/>
                    </a:lnTo>
                    <a:lnTo>
                      <a:pt x="3507" y="14477"/>
                    </a:lnTo>
                    <a:lnTo>
                      <a:pt x="3529" y="14468"/>
                    </a:lnTo>
                    <a:lnTo>
                      <a:pt x="3552" y="14458"/>
                    </a:lnTo>
                    <a:lnTo>
                      <a:pt x="3576" y="14451"/>
                    </a:lnTo>
                    <a:lnTo>
                      <a:pt x="3599" y="14444"/>
                    </a:lnTo>
                    <a:lnTo>
                      <a:pt x="3624" y="14438"/>
                    </a:lnTo>
                    <a:lnTo>
                      <a:pt x="3648" y="14433"/>
                    </a:lnTo>
                    <a:lnTo>
                      <a:pt x="3673" y="14430"/>
                    </a:lnTo>
                    <a:lnTo>
                      <a:pt x="3699" y="14428"/>
                    </a:lnTo>
                    <a:lnTo>
                      <a:pt x="3725" y="14428"/>
                    </a:lnTo>
                    <a:close/>
                    <a:moveTo>
                      <a:pt x="1277" y="12777"/>
                    </a:moveTo>
                    <a:lnTo>
                      <a:pt x="6172" y="12777"/>
                    </a:lnTo>
                    <a:lnTo>
                      <a:pt x="6186" y="12777"/>
                    </a:lnTo>
                    <a:lnTo>
                      <a:pt x="6198" y="12779"/>
                    </a:lnTo>
                    <a:lnTo>
                      <a:pt x="6211" y="12782"/>
                    </a:lnTo>
                    <a:lnTo>
                      <a:pt x="6222" y="12787"/>
                    </a:lnTo>
                    <a:lnTo>
                      <a:pt x="6234" y="12793"/>
                    </a:lnTo>
                    <a:lnTo>
                      <a:pt x="6244" y="12799"/>
                    </a:lnTo>
                    <a:lnTo>
                      <a:pt x="6255" y="12806"/>
                    </a:lnTo>
                    <a:lnTo>
                      <a:pt x="6263" y="12815"/>
                    </a:lnTo>
                    <a:lnTo>
                      <a:pt x="6271" y="12824"/>
                    </a:lnTo>
                    <a:lnTo>
                      <a:pt x="6279" y="12834"/>
                    </a:lnTo>
                    <a:lnTo>
                      <a:pt x="6286" y="12845"/>
                    </a:lnTo>
                    <a:lnTo>
                      <a:pt x="6291" y="12856"/>
                    </a:lnTo>
                    <a:lnTo>
                      <a:pt x="6295" y="12868"/>
                    </a:lnTo>
                    <a:lnTo>
                      <a:pt x="6299" y="12881"/>
                    </a:lnTo>
                    <a:lnTo>
                      <a:pt x="6301" y="12893"/>
                    </a:lnTo>
                    <a:lnTo>
                      <a:pt x="6302" y="12906"/>
                    </a:lnTo>
                    <a:lnTo>
                      <a:pt x="6302" y="13021"/>
                    </a:lnTo>
                    <a:lnTo>
                      <a:pt x="6301" y="13034"/>
                    </a:lnTo>
                    <a:lnTo>
                      <a:pt x="6299" y="13047"/>
                    </a:lnTo>
                    <a:lnTo>
                      <a:pt x="6295" y="13059"/>
                    </a:lnTo>
                    <a:lnTo>
                      <a:pt x="6291" y="13071"/>
                    </a:lnTo>
                    <a:lnTo>
                      <a:pt x="6286" y="13082"/>
                    </a:lnTo>
                    <a:lnTo>
                      <a:pt x="6279" y="13093"/>
                    </a:lnTo>
                    <a:lnTo>
                      <a:pt x="6271" y="13103"/>
                    </a:lnTo>
                    <a:lnTo>
                      <a:pt x="6263" y="13112"/>
                    </a:lnTo>
                    <a:lnTo>
                      <a:pt x="6255" y="13121"/>
                    </a:lnTo>
                    <a:lnTo>
                      <a:pt x="6244" y="13128"/>
                    </a:lnTo>
                    <a:lnTo>
                      <a:pt x="6234" y="13134"/>
                    </a:lnTo>
                    <a:lnTo>
                      <a:pt x="6222" y="13140"/>
                    </a:lnTo>
                    <a:lnTo>
                      <a:pt x="6211" y="13145"/>
                    </a:lnTo>
                    <a:lnTo>
                      <a:pt x="6198" y="13148"/>
                    </a:lnTo>
                    <a:lnTo>
                      <a:pt x="6186" y="13149"/>
                    </a:lnTo>
                    <a:lnTo>
                      <a:pt x="6172" y="13150"/>
                    </a:lnTo>
                    <a:lnTo>
                      <a:pt x="1277" y="13150"/>
                    </a:lnTo>
                    <a:lnTo>
                      <a:pt x="1263" y="13149"/>
                    </a:lnTo>
                    <a:lnTo>
                      <a:pt x="1251" y="13148"/>
                    </a:lnTo>
                    <a:lnTo>
                      <a:pt x="1238" y="13145"/>
                    </a:lnTo>
                    <a:lnTo>
                      <a:pt x="1227" y="13140"/>
                    </a:lnTo>
                    <a:lnTo>
                      <a:pt x="1215" y="13134"/>
                    </a:lnTo>
                    <a:lnTo>
                      <a:pt x="1205" y="13128"/>
                    </a:lnTo>
                    <a:lnTo>
                      <a:pt x="1194" y="13121"/>
                    </a:lnTo>
                    <a:lnTo>
                      <a:pt x="1186" y="13112"/>
                    </a:lnTo>
                    <a:lnTo>
                      <a:pt x="1178" y="13103"/>
                    </a:lnTo>
                    <a:lnTo>
                      <a:pt x="1169" y="13093"/>
                    </a:lnTo>
                    <a:lnTo>
                      <a:pt x="1163" y="13082"/>
                    </a:lnTo>
                    <a:lnTo>
                      <a:pt x="1158" y="13071"/>
                    </a:lnTo>
                    <a:lnTo>
                      <a:pt x="1154" y="13059"/>
                    </a:lnTo>
                    <a:lnTo>
                      <a:pt x="1150" y="13047"/>
                    </a:lnTo>
                    <a:lnTo>
                      <a:pt x="1148" y="13034"/>
                    </a:lnTo>
                    <a:lnTo>
                      <a:pt x="1147" y="13021"/>
                    </a:lnTo>
                    <a:lnTo>
                      <a:pt x="1147" y="12906"/>
                    </a:lnTo>
                    <a:lnTo>
                      <a:pt x="1148" y="12893"/>
                    </a:lnTo>
                    <a:lnTo>
                      <a:pt x="1150" y="12881"/>
                    </a:lnTo>
                    <a:lnTo>
                      <a:pt x="1154" y="12868"/>
                    </a:lnTo>
                    <a:lnTo>
                      <a:pt x="1158" y="12856"/>
                    </a:lnTo>
                    <a:lnTo>
                      <a:pt x="1163" y="12845"/>
                    </a:lnTo>
                    <a:lnTo>
                      <a:pt x="1169" y="12834"/>
                    </a:lnTo>
                    <a:lnTo>
                      <a:pt x="1178" y="12824"/>
                    </a:lnTo>
                    <a:lnTo>
                      <a:pt x="1186" y="12815"/>
                    </a:lnTo>
                    <a:lnTo>
                      <a:pt x="1194" y="12806"/>
                    </a:lnTo>
                    <a:lnTo>
                      <a:pt x="1205" y="12799"/>
                    </a:lnTo>
                    <a:lnTo>
                      <a:pt x="1215" y="12793"/>
                    </a:lnTo>
                    <a:lnTo>
                      <a:pt x="1227" y="12787"/>
                    </a:lnTo>
                    <a:lnTo>
                      <a:pt x="1238" y="12782"/>
                    </a:lnTo>
                    <a:lnTo>
                      <a:pt x="1251" y="12779"/>
                    </a:lnTo>
                    <a:lnTo>
                      <a:pt x="1263" y="12777"/>
                    </a:lnTo>
                    <a:lnTo>
                      <a:pt x="1277" y="12777"/>
                    </a:lnTo>
                    <a:close/>
                    <a:moveTo>
                      <a:pt x="1277" y="12217"/>
                    </a:moveTo>
                    <a:lnTo>
                      <a:pt x="6172" y="12217"/>
                    </a:lnTo>
                    <a:lnTo>
                      <a:pt x="6186" y="12218"/>
                    </a:lnTo>
                    <a:lnTo>
                      <a:pt x="6198" y="12220"/>
                    </a:lnTo>
                    <a:lnTo>
                      <a:pt x="6211" y="12223"/>
                    </a:lnTo>
                    <a:lnTo>
                      <a:pt x="6222" y="12227"/>
                    </a:lnTo>
                    <a:lnTo>
                      <a:pt x="6234" y="12232"/>
                    </a:lnTo>
                    <a:lnTo>
                      <a:pt x="6244" y="12240"/>
                    </a:lnTo>
                    <a:lnTo>
                      <a:pt x="6255" y="12247"/>
                    </a:lnTo>
                    <a:lnTo>
                      <a:pt x="6263" y="12255"/>
                    </a:lnTo>
                    <a:lnTo>
                      <a:pt x="6271" y="12265"/>
                    </a:lnTo>
                    <a:lnTo>
                      <a:pt x="6279" y="12274"/>
                    </a:lnTo>
                    <a:lnTo>
                      <a:pt x="6286" y="12284"/>
                    </a:lnTo>
                    <a:lnTo>
                      <a:pt x="6291" y="12296"/>
                    </a:lnTo>
                    <a:lnTo>
                      <a:pt x="6295" y="12307"/>
                    </a:lnTo>
                    <a:lnTo>
                      <a:pt x="6299" y="12320"/>
                    </a:lnTo>
                    <a:lnTo>
                      <a:pt x="6301" y="12334"/>
                    </a:lnTo>
                    <a:lnTo>
                      <a:pt x="6302" y="12346"/>
                    </a:lnTo>
                    <a:lnTo>
                      <a:pt x="6302" y="12461"/>
                    </a:lnTo>
                    <a:lnTo>
                      <a:pt x="6301" y="12474"/>
                    </a:lnTo>
                    <a:lnTo>
                      <a:pt x="6299" y="12487"/>
                    </a:lnTo>
                    <a:lnTo>
                      <a:pt x="6295" y="12500"/>
                    </a:lnTo>
                    <a:lnTo>
                      <a:pt x="6291" y="12511"/>
                    </a:lnTo>
                    <a:lnTo>
                      <a:pt x="6286" y="12522"/>
                    </a:lnTo>
                    <a:lnTo>
                      <a:pt x="6279" y="12533"/>
                    </a:lnTo>
                    <a:lnTo>
                      <a:pt x="6271" y="12543"/>
                    </a:lnTo>
                    <a:lnTo>
                      <a:pt x="6263" y="12552"/>
                    </a:lnTo>
                    <a:lnTo>
                      <a:pt x="6255" y="12561"/>
                    </a:lnTo>
                    <a:lnTo>
                      <a:pt x="6244" y="12568"/>
                    </a:lnTo>
                    <a:lnTo>
                      <a:pt x="6234" y="12575"/>
                    </a:lnTo>
                    <a:lnTo>
                      <a:pt x="6222" y="12580"/>
                    </a:lnTo>
                    <a:lnTo>
                      <a:pt x="6211" y="12584"/>
                    </a:lnTo>
                    <a:lnTo>
                      <a:pt x="6198" y="12587"/>
                    </a:lnTo>
                    <a:lnTo>
                      <a:pt x="6186" y="12589"/>
                    </a:lnTo>
                    <a:lnTo>
                      <a:pt x="6172" y="12590"/>
                    </a:lnTo>
                    <a:lnTo>
                      <a:pt x="1277" y="12590"/>
                    </a:lnTo>
                    <a:lnTo>
                      <a:pt x="1263" y="12589"/>
                    </a:lnTo>
                    <a:lnTo>
                      <a:pt x="1251" y="12587"/>
                    </a:lnTo>
                    <a:lnTo>
                      <a:pt x="1238" y="12584"/>
                    </a:lnTo>
                    <a:lnTo>
                      <a:pt x="1227" y="12580"/>
                    </a:lnTo>
                    <a:lnTo>
                      <a:pt x="1215" y="12575"/>
                    </a:lnTo>
                    <a:lnTo>
                      <a:pt x="1205" y="12568"/>
                    </a:lnTo>
                    <a:lnTo>
                      <a:pt x="1194" y="12561"/>
                    </a:lnTo>
                    <a:lnTo>
                      <a:pt x="1186" y="12552"/>
                    </a:lnTo>
                    <a:lnTo>
                      <a:pt x="1178" y="12543"/>
                    </a:lnTo>
                    <a:lnTo>
                      <a:pt x="1169" y="12533"/>
                    </a:lnTo>
                    <a:lnTo>
                      <a:pt x="1163" y="12522"/>
                    </a:lnTo>
                    <a:lnTo>
                      <a:pt x="1158" y="12511"/>
                    </a:lnTo>
                    <a:lnTo>
                      <a:pt x="1154" y="12500"/>
                    </a:lnTo>
                    <a:lnTo>
                      <a:pt x="1150" y="12487"/>
                    </a:lnTo>
                    <a:lnTo>
                      <a:pt x="1148" y="12474"/>
                    </a:lnTo>
                    <a:lnTo>
                      <a:pt x="1147" y="12461"/>
                    </a:lnTo>
                    <a:lnTo>
                      <a:pt x="1147" y="12346"/>
                    </a:lnTo>
                    <a:lnTo>
                      <a:pt x="1148" y="12334"/>
                    </a:lnTo>
                    <a:lnTo>
                      <a:pt x="1150" y="12320"/>
                    </a:lnTo>
                    <a:lnTo>
                      <a:pt x="1154" y="12307"/>
                    </a:lnTo>
                    <a:lnTo>
                      <a:pt x="1158" y="12296"/>
                    </a:lnTo>
                    <a:lnTo>
                      <a:pt x="1163" y="12284"/>
                    </a:lnTo>
                    <a:lnTo>
                      <a:pt x="1169" y="12274"/>
                    </a:lnTo>
                    <a:lnTo>
                      <a:pt x="1178" y="12265"/>
                    </a:lnTo>
                    <a:lnTo>
                      <a:pt x="1186" y="12255"/>
                    </a:lnTo>
                    <a:lnTo>
                      <a:pt x="1194" y="12247"/>
                    </a:lnTo>
                    <a:lnTo>
                      <a:pt x="1205" y="12240"/>
                    </a:lnTo>
                    <a:lnTo>
                      <a:pt x="1215" y="12232"/>
                    </a:lnTo>
                    <a:lnTo>
                      <a:pt x="1227" y="12227"/>
                    </a:lnTo>
                    <a:lnTo>
                      <a:pt x="1238" y="12223"/>
                    </a:lnTo>
                    <a:lnTo>
                      <a:pt x="1251" y="12220"/>
                    </a:lnTo>
                    <a:lnTo>
                      <a:pt x="1263" y="12218"/>
                    </a:lnTo>
                    <a:lnTo>
                      <a:pt x="1277" y="12217"/>
                    </a:lnTo>
                    <a:close/>
                  </a:path>
                </a:pathLst>
              </a:custGeom>
              <a:solidFill>
                <a:sysClr val="windowText" lastClr="000000">
                  <a:lumMod val="50000"/>
                  <a:lumOff val="50000"/>
                </a:sysClr>
              </a:solidFill>
              <a:ln w="9525">
                <a:noFill/>
                <a:round/>
                <a:headEnd/>
                <a:tailEnd/>
              </a:ln>
            </p:spPr>
            <p:txBody>
              <a:bodyPr vert="horz" wrap="square" lIns="91412" tIns="45706" rIns="91412" bIns="4570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a:defRPr/>
                </a:pPr>
                <a:endParaRPr lang="zh-CN" altLang="en-US" sz="3200">
                  <a:solidFill>
                    <a:srgbClr val="000000"/>
                  </a:solidFill>
                  <a:latin typeface="+mn-lt"/>
                  <a:ea typeface="+mn-ea"/>
                  <a:cs typeface="+mn-ea"/>
                  <a:sym typeface="+mn-lt"/>
                </a:endParaRPr>
              </a:p>
            </p:txBody>
          </p:sp>
          <p:sp>
            <p:nvSpPr>
              <p:cNvPr id="18" name="Freeform 131"/>
              <p:cNvSpPr>
                <a:spLocks noEditPoints="1"/>
              </p:cNvSpPr>
              <p:nvPr/>
            </p:nvSpPr>
            <p:spPr bwMode="auto">
              <a:xfrm>
                <a:off x="3311045" y="1744425"/>
                <a:ext cx="261036" cy="338807"/>
              </a:xfrm>
              <a:custGeom>
                <a:avLst/>
                <a:gdLst>
                  <a:gd name="T0" fmla="*/ 100 w 291"/>
                  <a:gd name="T1" fmla="*/ 4 h 362"/>
                  <a:gd name="T2" fmla="*/ 40 w 291"/>
                  <a:gd name="T3" fmla="*/ 19 h 362"/>
                  <a:gd name="T4" fmla="*/ 6 w 291"/>
                  <a:gd name="T5" fmla="*/ 45 h 362"/>
                  <a:gd name="T6" fmla="*/ 0 w 291"/>
                  <a:gd name="T7" fmla="*/ 112 h 362"/>
                  <a:gd name="T8" fmla="*/ 16 w 291"/>
                  <a:gd name="T9" fmla="*/ 143 h 362"/>
                  <a:gd name="T10" fmla="*/ 61 w 291"/>
                  <a:gd name="T11" fmla="*/ 165 h 362"/>
                  <a:gd name="T12" fmla="*/ 129 w 291"/>
                  <a:gd name="T13" fmla="*/ 176 h 362"/>
                  <a:gd name="T14" fmla="*/ 191 w 291"/>
                  <a:gd name="T15" fmla="*/ 173 h 362"/>
                  <a:gd name="T16" fmla="*/ 250 w 291"/>
                  <a:gd name="T17" fmla="*/ 157 h 362"/>
                  <a:gd name="T18" fmla="*/ 284 w 291"/>
                  <a:gd name="T19" fmla="*/ 131 h 362"/>
                  <a:gd name="T20" fmla="*/ 291 w 291"/>
                  <a:gd name="T21" fmla="*/ 64 h 362"/>
                  <a:gd name="T22" fmla="*/ 274 w 291"/>
                  <a:gd name="T23" fmla="*/ 34 h 362"/>
                  <a:gd name="T24" fmla="*/ 229 w 291"/>
                  <a:gd name="T25" fmla="*/ 11 h 362"/>
                  <a:gd name="T26" fmla="*/ 161 w 291"/>
                  <a:gd name="T27" fmla="*/ 1 h 362"/>
                  <a:gd name="T28" fmla="*/ 57 w 291"/>
                  <a:gd name="T29" fmla="*/ 143 h 362"/>
                  <a:gd name="T30" fmla="*/ 50 w 291"/>
                  <a:gd name="T31" fmla="*/ 126 h 362"/>
                  <a:gd name="T32" fmla="*/ 66 w 291"/>
                  <a:gd name="T33" fmla="*/ 120 h 362"/>
                  <a:gd name="T34" fmla="*/ 72 w 291"/>
                  <a:gd name="T35" fmla="*/ 136 h 362"/>
                  <a:gd name="T36" fmla="*/ 145 w 291"/>
                  <a:gd name="T37" fmla="*/ 113 h 362"/>
                  <a:gd name="T38" fmla="*/ 57 w 291"/>
                  <a:gd name="T39" fmla="*/ 99 h 362"/>
                  <a:gd name="T40" fmla="*/ 2 w 291"/>
                  <a:gd name="T41" fmla="*/ 60 h 362"/>
                  <a:gd name="T42" fmla="*/ 60 w 291"/>
                  <a:gd name="T43" fmla="*/ 94 h 362"/>
                  <a:gd name="T44" fmla="*/ 145 w 291"/>
                  <a:gd name="T45" fmla="*/ 107 h 362"/>
                  <a:gd name="T46" fmla="*/ 248 w 291"/>
                  <a:gd name="T47" fmla="*/ 87 h 362"/>
                  <a:gd name="T48" fmla="*/ 284 w 291"/>
                  <a:gd name="T49" fmla="*/ 65 h 362"/>
                  <a:gd name="T50" fmla="*/ 215 w 291"/>
                  <a:gd name="T51" fmla="*/ 105 h 362"/>
                  <a:gd name="T52" fmla="*/ 145 w 291"/>
                  <a:gd name="T53" fmla="*/ 297 h 362"/>
                  <a:gd name="T54" fmla="*/ 48 w 291"/>
                  <a:gd name="T55" fmla="*/ 281 h 362"/>
                  <a:gd name="T56" fmla="*/ 12 w 291"/>
                  <a:gd name="T57" fmla="*/ 258 h 362"/>
                  <a:gd name="T58" fmla="*/ 0 w 291"/>
                  <a:gd name="T59" fmla="*/ 246 h 362"/>
                  <a:gd name="T60" fmla="*/ 3 w 291"/>
                  <a:gd name="T61" fmla="*/ 312 h 362"/>
                  <a:gd name="T62" fmla="*/ 32 w 291"/>
                  <a:gd name="T63" fmla="*/ 339 h 362"/>
                  <a:gd name="T64" fmla="*/ 87 w 291"/>
                  <a:gd name="T65" fmla="*/ 358 h 362"/>
                  <a:gd name="T66" fmla="*/ 145 w 291"/>
                  <a:gd name="T67" fmla="*/ 362 h 362"/>
                  <a:gd name="T68" fmla="*/ 217 w 291"/>
                  <a:gd name="T69" fmla="*/ 355 h 362"/>
                  <a:gd name="T70" fmla="*/ 268 w 291"/>
                  <a:gd name="T71" fmla="*/ 335 h 362"/>
                  <a:gd name="T72" fmla="*/ 290 w 291"/>
                  <a:gd name="T73" fmla="*/ 305 h 362"/>
                  <a:gd name="T74" fmla="*/ 288 w 291"/>
                  <a:gd name="T75" fmla="*/ 242 h 362"/>
                  <a:gd name="T76" fmla="*/ 273 w 291"/>
                  <a:gd name="T77" fmla="*/ 264 h 362"/>
                  <a:gd name="T78" fmla="*/ 223 w 291"/>
                  <a:gd name="T79" fmla="*/ 288 h 362"/>
                  <a:gd name="T80" fmla="*/ 61 w 291"/>
                  <a:gd name="T81" fmla="*/ 334 h 362"/>
                  <a:gd name="T82" fmla="*/ 49 w 291"/>
                  <a:gd name="T83" fmla="*/ 322 h 362"/>
                  <a:gd name="T84" fmla="*/ 61 w 291"/>
                  <a:gd name="T85" fmla="*/ 309 h 362"/>
                  <a:gd name="T86" fmla="*/ 73 w 291"/>
                  <a:gd name="T87" fmla="*/ 322 h 362"/>
                  <a:gd name="T88" fmla="*/ 61 w 291"/>
                  <a:gd name="T89" fmla="*/ 334 h 362"/>
                  <a:gd name="T90" fmla="*/ 92 w 291"/>
                  <a:gd name="T91" fmla="*/ 199 h 362"/>
                  <a:gd name="T92" fmla="*/ 17 w 291"/>
                  <a:gd name="T93" fmla="*/ 170 h 362"/>
                  <a:gd name="T94" fmla="*/ 2 w 291"/>
                  <a:gd name="T95" fmla="*/ 148 h 362"/>
                  <a:gd name="T96" fmla="*/ 1 w 291"/>
                  <a:gd name="T97" fmla="*/ 212 h 362"/>
                  <a:gd name="T98" fmla="*/ 23 w 291"/>
                  <a:gd name="T99" fmla="*/ 242 h 362"/>
                  <a:gd name="T100" fmla="*/ 73 w 291"/>
                  <a:gd name="T101" fmla="*/ 261 h 362"/>
                  <a:gd name="T102" fmla="*/ 145 w 291"/>
                  <a:gd name="T103" fmla="*/ 269 h 362"/>
                  <a:gd name="T104" fmla="*/ 204 w 291"/>
                  <a:gd name="T105" fmla="*/ 265 h 362"/>
                  <a:gd name="T106" fmla="*/ 259 w 291"/>
                  <a:gd name="T107" fmla="*/ 246 h 362"/>
                  <a:gd name="T108" fmla="*/ 287 w 291"/>
                  <a:gd name="T109" fmla="*/ 219 h 362"/>
                  <a:gd name="T110" fmla="*/ 290 w 291"/>
                  <a:gd name="T111" fmla="*/ 153 h 362"/>
                  <a:gd name="T112" fmla="*/ 279 w 291"/>
                  <a:gd name="T113" fmla="*/ 165 h 362"/>
                  <a:gd name="T114" fmla="*/ 222 w 291"/>
                  <a:gd name="T115" fmla="*/ 193 h 362"/>
                  <a:gd name="T116" fmla="*/ 61 w 291"/>
                  <a:gd name="T117" fmla="*/ 238 h 362"/>
                  <a:gd name="T118" fmla="*/ 49 w 291"/>
                  <a:gd name="T119" fmla="*/ 225 h 362"/>
                  <a:gd name="T120" fmla="*/ 61 w 291"/>
                  <a:gd name="T121" fmla="*/ 213 h 362"/>
                  <a:gd name="T122" fmla="*/ 73 w 291"/>
                  <a:gd name="T123" fmla="*/ 225 h 362"/>
                  <a:gd name="T124" fmla="*/ 61 w 291"/>
                  <a:gd name="T125" fmla="*/ 238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1" h="362">
                    <a:moveTo>
                      <a:pt x="145" y="0"/>
                    </a:moveTo>
                    <a:lnTo>
                      <a:pt x="145" y="0"/>
                    </a:lnTo>
                    <a:lnTo>
                      <a:pt x="129" y="1"/>
                    </a:lnTo>
                    <a:lnTo>
                      <a:pt x="114" y="1"/>
                    </a:lnTo>
                    <a:lnTo>
                      <a:pt x="100" y="4"/>
                    </a:lnTo>
                    <a:lnTo>
                      <a:pt x="87" y="6"/>
                    </a:lnTo>
                    <a:lnTo>
                      <a:pt x="73" y="8"/>
                    </a:lnTo>
                    <a:lnTo>
                      <a:pt x="61" y="11"/>
                    </a:lnTo>
                    <a:lnTo>
                      <a:pt x="50" y="15"/>
                    </a:lnTo>
                    <a:lnTo>
                      <a:pt x="40" y="19"/>
                    </a:lnTo>
                    <a:lnTo>
                      <a:pt x="32" y="23"/>
                    </a:lnTo>
                    <a:lnTo>
                      <a:pt x="23" y="29"/>
                    </a:lnTo>
                    <a:lnTo>
                      <a:pt x="16" y="34"/>
                    </a:lnTo>
                    <a:lnTo>
                      <a:pt x="11" y="40"/>
                    </a:lnTo>
                    <a:lnTo>
                      <a:pt x="6" y="45"/>
                    </a:lnTo>
                    <a:lnTo>
                      <a:pt x="3" y="52"/>
                    </a:lnTo>
                    <a:lnTo>
                      <a:pt x="1" y="57"/>
                    </a:lnTo>
                    <a:lnTo>
                      <a:pt x="0" y="64"/>
                    </a:lnTo>
                    <a:lnTo>
                      <a:pt x="0" y="112"/>
                    </a:lnTo>
                    <a:lnTo>
                      <a:pt x="0" y="112"/>
                    </a:lnTo>
                    <a:lnTo>
                      <a:pt x="1" y="119"/>
                    </a:lnTo>
                    <a:lnTo>
                      <a:pt x="3" y="125"/>
                    </a:lnTo>
                    <a:lnTo>
                      <a:pt x="6" y="131"/>
                    </a:lnTo>
                    <a:lnTo>
                      <a:pt x="11" y="137"/>
                    </a:lnTo>
                    <a:lnTo>
                      <a:pt x="16" y="143"/>
                    </a:lnTo>
                    <a:lnTo>
                      <a:pt x="23" y="147"/>
                    </a:lnTo>
                    <a:lnTo>
                      <a:pt x="32" y="153"/>
                    </a:lnTo>
                    <a:lnTo>
                      <a:pt x="40" y="157"/>
                    </a:lnTo>
                    <a:lnTo>
                      <a:pt x="50" y="162"/>
                    </a:lnTo>
                    <a:lnTo>
                      <a:pt x="61" y="165"/>
                    </a:lnTo>
                    <a:lnTo>
                      <a:pt x="73" y="168"/>
                    </a:lnTo>
                    <a:lnTo>
                      <a:pt x="87" y="170"/>
                    </a:lnTo>
                    <a:lnTo>
                      <a:pt x="100" y="173"/>
                    </a:lnTo>
                    <a:lnTo>
                      <a:pt x="114" y="175"/>
                    </a:lnTo>
                    <a:lnTo>
                      <a:pt x="129" y="176"/>
                    </a:lnTo>
                    <a:lnTo>
                      <a:pt x="145" y="176"/>
                    </a:lnTo>
                    <a:lnTo>
                      <a:pt x="145" y="176"/>
                    </a:lnTo>
                    <a:lnTo>
                      <a:pt x="161" y="176"/>
                    </a:lnTo>
                    <a:lnTo>
                      <a:pt x="175" y="175"/>
                    </a:lnTo>
                    <a:lnTo>
                      <a:pt x="191" y="173"/>
                    </a:lnTo>
                    <a:lnTo>
                      <a:pt x="204" y="170"/>
                    </a:lnTo>
                    <a:lnTo>
                      <a:pt x="217" y="168"/>
                    </a:lnTo>
                    <a:lnTo>
                      <a:pt x="229" y="165"/>
                    </a:lnTo>
                    <a:lnTo>
                      <a:pt x="240" y="162"/>
                    </a:lnTo>
                    <a:lnTo>
                      <a:pt x="250" y="157"/>
                    </a:lnTo>
                    <a:lnTo>
                      <a:pt x="259" y="153"/>
                    </a:lnTo>
                    <a:lnTo>
                      <a:pt x="268" y="147"/>
                    </a:lnTo>
                    <a:lnTo>
                      <a:pt x="274" y="143"/>
                    </a:lnTo>
                    <a:lnTo>
                      <a:pt x="280" y="137"/>
                    </a:lnTo>
                    <a:lnTo>
                      <a:pt x="284" y="131"/>
                    </a:lnTo>
                    <a:lnTo>
                      <a:pt x="287" y="125"/>
                    </a:lnTo>
                    <a:lnTo>
                      <a:pt x="290" y="119"/>
                    </a:lnTo>
                    <a:lnTo>
                      <a:pt x="291" y="112"/>
                    </a:lnTo>
                    <a:lnTo>
                      <a:pt x="291" y="64"/>
                    </a:lnTo>
                    <a:lnTo>
                      <a:pt x="291" y="64"/>
                    </a:lnTo>
                    <a:lnTo>
                      <a:pt x="290" y="57"/>
                    </a:lnTo>
                    <a:lnTo>
                      <a:pt x="287" y="52"/>
                    </a:lnTo>
                    <a:lnTo>
                      <a:pt x="284" y="45"/>
                    </a:lnTo>
                    <a:lnTo>
                      <a:pt x="280" y="40"/>
                    </a:lnTo>
                    <a:lnTo>
                      <a:pt x="274" y="34"/>
                    </a:lnTo>
                    <a:lnTo>
                      <a:pt x="268" y="29"/>
                    </a:lnTo>
                    <a:lnTo>
                      <a:pt x="259" y="23"/>
                    </a:lnTo>
                    <a:lnTo>
                      <a:pt x="250" y="19"/>
                    </a:lnTo>
                    <a:lnTo>
                      <a:pt x="240" y="15"/>
                    </a:lnTo>
                    <a:lnTo>
                      <a:pt x="229" y="11"/>
                    </a:lnTo>
                    <a:lnTo>
                      <a:pt x="217" y="8"/>
                    </a:lnTo>
                    <a:lnTo>
                      <a:pt x="204" y="6"/>
                    </a:lnTo>
                    <a:lnTo>
                      <a:pt x="191" y="4"/>
                    </a:lnTo>
                    <a:lnTo>
                      <a:pt x="175" y="1"/>
                    </a:lnTo>
                    <a:lnTo>
                      <a:pt x="161" y="1"/>
                    </a:lnTo>
                    <a:lnTo>
                      <a:pt x="145" y="0"/>
                    </a:lnTo>
                    <a:lnTo>
                      <a:pt x="145" y="0"/>
                    </a:lnTo>
                    <a:close/>
                    <a:moveTo>
                      <a:pt x="61" y="144"/>
                    </a:moveTo>
                    <a:lnTo>
                      <a:pt x="61" y="144"/>
                    </a:lnTo>
                    <a:lnTo>
                      <a:pt x="57" y="143"/>
                    </a:lnTo>
                    <a:lnTo>
                      <a:pt x="53" y="140"/>
                    </a:lnTo>
                    <a:lnTo>
                      <a:pt x="50" y="136"/>
                    </a:lnTo>
                    <a:lnTo>
                      <a:pt x="49" y="131"/>
                    </a:lnTo>
                    <a:lnTo>
                      <a:pt x="49" y="131"/>
                    </a:lnTo>
                    <a:lnTo>
                      <a:pt x="50" y="126"/>
                    </a:lnTo>
                    <a:lnTo>
                      <a:pt x="53" y="123"/>
                    </a:lnTo>
                    <a:lnTo>
                      <a:pt x="57" y="120"/>
                    </a:lnTo>
                    <a:lnTo>
                      <a:pt x="61" y="119"/>
                    </a:lnTo>
                    <a:lnTo>
                      <a:pt x="61" y="119"/>
                    </a:lnTo>
                    <a:lnTo>
                      <a:pt x="66" y="120"/>
                    </a:lnTo>
                    <a:lnTo>
                      <a:pt x="70" y="123"/>
                    </a:lnTo>
                    <a:lnTo>
                      <a:pt x="72" y="126"/>
                    </a:lnTo>
                    <a:lnTo>
                      <a:pt x="73" y="131"/>
                    </a:lnTo>
                    <a:lnTo>
                      <a:pt x="73" y="131"/>
                    </a:lnTo>
                    <a:lnTo>
                      <a:pt x="72" y="136"/>
                    </a:lnTo>
                    <a:lnTo>
                      <a:pt x="70" y="140"/>
                    </a:lnTo>
                    <a:lnTo>
                      <a:pt x="66" y="143"/>
                    </a:lnTo>
                    <a:lnTo>
                      <a:pt x="61" y="144"/>
                    </a:lnTo>
                    <a:lnTo>
                      <a:pt x="61" y="144"/>
                    </a:lnTo>
                    <a:close/>
                    <a:moveTo>
                      <a:pt x="145" y="113"/>
                    </a:moveTo>
                    <a:lnTo>
                      <a:pt x="145" y="113"/>
                    </a:lnTo>
                    <a:lnTo>
                      <a:pt x="121" y="113"/>
                    </a:lnTo>
                    <a:lnTo>
                      <a:pt x="98" y="110"/>
                    </a:lnTo>
                    <a:lnTo>
                      <a:pt x="76" y="105"/>
                    </a:lnTo>
                    <a:lnTo>
                      <a:pt x="57" y="99"/>
                    </a:lnTo>
                    <a:lnTo>
                      <a:pt x="39" y="90"/>
                    </a:lnTo>
                    <a:lnTo>
                      <a:pt x="24" y="81"/>
                    </a:lnTo>
                    <a:lnTo>
                      <a:pt x="12" y="72"/>
                    </a:lnTo>
                    <a:lnTo>
                      <a:pt x="6" y="65"/>
                    </a:lnTo>
                    <a:lnTo>
                      <a:pt x="2" y="60"/>
                    </a:lnTo>
                    <a:lnTo>
                      <a:pt x="2" y="60"/>
                    </a:lnTo>
                    <a:lnTo>
                      <a:pt x="14" y="69"/>
                    </a:lnTo>
                    <a:lnTo>
                      <a:pt x="27" y="79"/>
                    </a:lnTo>
                    <a:lnTo>
                      <a:pt x="43" y="87"/>
                    </a:lnTo>
                    <a:lnTo>
                      <a:pt x="60" y="94"/>
                    </a:lnTo>
                    <a:lnTo>
                      <a:pt x="79" y="99"/>
                    </a:lnTo>
                    <a:lnTo>
                      <a:pt x="100" y="103"/>
                    </a:lnTo>
                    <a:lnTo>
                      <a:pt x="122" y="106"/>
                    </a:lnTo>
                    <a:lnTo>
                      <a:pt x="145" y="107"/>
                    </a:lnTo>
                    <a:lnTo>
                      <a:pt x="145" y="107"/>
                    </a:lnTo>
                    <a:lnTo>
                      <a:pt x="169" y="106"/>
                    </a:lnTo>
                    <a:lnTo>
                      <a:pt x="191" y="103"/>
                    </a:lnTo>
                    <a:lnTo>
                      <a:pt x="212" y="99"/>
                    </a:lnTo>
                    <a:lnTo>
                      <a:pt x="230" y="94"/>
                    </a:lnTo>
                    <a:lnTo>
                      <a:pt x="248" y="87"/>
                    </a:lnTo>
                    <a:lnTo>
                      <a:pt x="263" y="79"/>
                    </a:lnTo>
                    <a:lnTo>
                      <a:pt x="276" y="69"/>
                    </a:lnTo>
                    <a:lnTo>
                      <a:pt x="288" y="60"/>
                    </a:lnTo>
                    <a:lnTo>
                      <a:pt x="288" y="60"/>
                    </a:lnTo>
                    <a:lnTo>
                      <a:pt x="284" y="65"/>
                    </a:lnTo>
                    <a:lnTo>
                      <a:pt x="279" y="72"/>
                    </a:lnTo>
                    <a:lnTo>
                      <a:pt x="266" y="81"/>
                    </a:lnTo>
                    <a:lnTo>
                      <a:pt x="251" y="90"/>
                    </a:lnTo>
                    <a:lnTo>
                      <a:pt x="234" y="99"/>
                    </a:lnTo>
                    <a:lnTo>
                      <a:pt x="215" y="105"/>
                    </a:lnTo>
                    <a:lnTo>
                      <a:pt x="193" y="110"/>
                    </a:lnTo>
                    <a:lnTo>
                      <a:pt x="170" y="113"/>
                    </a:lnTo>
                    <a:lnTo>
                      <a:pt x="145" y="113"/>
                    </a:lnTo>
                    <a:lnTo>
                      <a:pt x="145" y="113"/>
                    </a:lnTo>
                    <a:close/>
                    <a:moveTo>
                      <a:pt x="145" y="297"/>
                    </a:moveTo>
                    <a:lnTo>
                      <a:pt x="145" y="297"/>
                    </a:lnTo>
                    <a:lnTo>
                      <a:pt x="117" y="295"/>
                    </a:lnTo>
                    <a:lnTo>
                      <a:pt x="91" y="292"/>
                    </a:lnTo>
                    <a:lnTo>
                      <a:pt x="68" y="288"/>
                    </a:lnTo>
                    <a:lnTo>
                      <a:pt x="48" y="281"/>
                    </a:lnTo>
                    <a:lnTo>
                      <a:pt x="39" y="277"/>
                    </a:lnTo>
                    <a:lnTo>
                      <a:pt x="31" y="272"/>
                    </a:lnTo>
                    <a:lnTo>
                      <a:pt x="24" y="268"/>
                    </a:lnTo>
                    <a:lnTo>
                      <a:pt x="17" y="264"/>
                    </a:lnTo>
                    <a:lnTo>
                      <a:pt x="12" y="258"/>
                    </a:lnTo>
                    <a:lnTo>
                      <a:pt x="8" y="253"/>
                    </a:lnTo>
                    <a:lnTo>
                      <a:pt x="4" y="247"/>
                    </a:lnTo>
                    <a:lnTo>
                      <a:pt x="2" y="242"/>
                    </a:lnTo>
                    <a:lnTo>
                      <a:pt x="2" y="242"/>
                    </a:lnTo>
                    <a:lnTo>
                      <a:pt x="0" y="246"/>
                    </a:lnTo>
                    <a:lnTo>
                      <a:pt x="0" y="252"/>
                    </a:lnTo>
                    <a:lnTo>
                      <a:pt x="0" y="299"/>
                    </a:lnTo>
                    <a:lnTo>
                      <a:pt x="0" y="299"/>
                    </a:lnTo>
                    <a:lnTo>
                      <a:pt x="1" y="305"/>
                    </a:lnTo>
                    <a:lnTo>
                      <a:pt x="3" y="312"/>
                    </a:lnTo>
                    <a:lnTo>
                      <a:pt x="6" y="319"/>
                    </a:lnTo>
                    <a:lnTo>
                      <a:pt x="11" y="324"/>
                    </a:lnTo>
                    <a:lnTo>
                      <a:pt x="16" y="330"/>
                    </a:lnTo>
                    <a:lnTo>
                      <a:pt x="23" y="335"/>
                    </a:lnTo>
                    <a:lnTo>
                      <a:pt x="32" y="339"/>
                    </a:lnTo>
                    <a:lnTo>
                      <a:pt x="40" y="344"/>
                    </a:lnTo>
                    <a:lnTo>
                      <a:pt x="50" y="348"/>
                    </a:lnTo>
                    <a:lnTo>
                      <a:pt x="61" y="351"/>
                    </a:lnTo>
                    <a:lnTo>
                      <a:pt x="73" y="355"/>
                    </a:lnTo>
                    <a:lnTo>
                      <a:pt x="87" y="358"/>
                    </a:lnTo>
                    <a:lnTo>
                      <a:pt x="100" y="360"/>
                    </a:lnTo>
                    <a:lnTo>
                      <a:pt x="114" y="361"/>
                    </a:lnTo>
                    <a:lnTo>
                      <a:pt x="129" y="362"/>
                    </a:lnTo>
                    <a:lnTo>
                      <a:pt x="145" y="362"/>
                    </a:lnTo>
                    <a:lnTo>
                      <a:pt x="145" y="362"/>
                    </a:lnTo>
                    <a:lnTo>
                      <a:pt x="161" y="362"/>
                    </a:lnTo>
                    <a:lnTo>
                      <a:pt x="175" y="361"/>
                    </a:lnTo>
                    <a:lnTo>
                      <a:pt x="191" y="360"/>
                    </a:lnTo>
                    <a:lnTo>
                      <a:pt x="204" y="358"/>
                    </a:lnTo>
                    <a:lnTo>
                      <a:pt x="217" y="355"/>
                    </a:lnTo>
                    <a:lnTo>
                      <a:pt x="229" y="351"/>
                    </a:lnTo>
                    <a:lnTo>
                      <a:pt x="240" y="348"/>
                    </a:lnTo>
                    <a:lnTo>
                      <a:pt x="250" y="344"/>
                    </a:lnTo>
                    <a:lnTo>
                      <a:pt x="259" y="339"/>
                    </a:lnTo>
                    <a:lnTo>
                      <a:pt x="268" y="335"/>
                    </a:lnTo>
                    <a:lnTo>
                      <a:pt x="274" y="330"/>
                    </a:lnTo>
                    <a:lnTo>
                      <a:pt x="280" y="324"/>
                    </a:lnTo>
                    <a:lnTo>
                      <a:pt x="284" y="319"/>
                    </a:lnTo>
                    <a:lnTo>
                      <a:pt x="287" y="312"/>
                    </a:lnTo>
                    <a:lnTo>
                      <a:pt x="290" y="305"/>
                    </a:lnTo>
                    <a:lnTo>
                      <a:pt x="291" y="299"/>
                    </a:lnTo>
                    <a:lnTo>
                      <a:pt x="291" y="252"/>
                    </a:lnTo>
                    <a:lnTo>
                      <a:pt x="291" y="252"/>
                    </a:lnTo>
                    <a:lnTo>
                      <a:pt x="291" y="246"/>
                    </a:lnTo>
                    <a:lnTo>
                      <a:pt x="288" y="242"/>
                    </a:lnTo>
                    <a:lnTo>
                      <a:pt x="288" y="242"/>
                    </a:lnTo>
                    <a:lnTo>
                      <a:pt x="286" y="247"/>
                    </a:lnTo>
                    <a:lnTo>
                      <a:pt x="283" y="253"/>
                    </a:lnTo>
                    <a:lnTo>
                      <a:pt x="279" y="258"/>
                    </a:lnTo>
                    <a:lnTo>
                      <a:pt x="273" y="264"/>
                    </a:lnTo>
                    <a:lnTo>
                      <a:pt x="266" y="268"/>
                    </a:lnTo>
                    <a:lnTo>
                      <a:pt x="260" y="272"/>
                    </a:lnTo>
                    <a:lnTo>
                      <a:pt x="251" y="277"/>
                    </a:lnTo>
                    <a:lnTo>
                      <a:pt x="242" y="281"/>
                    </a:lnTo>
                    <a:lnTo>
                      <a:pt x="223" y="288"/>
                    </a:lnTo>
                    <a:lnTo>
                      <a:pt x="200" y="292"/>
                    </a:lnTo>
                    <a:lnTo>
                      <a:pt x="173" y="295"/>
                    </a:lnTo>
                    <a:lnTo>
                      <a:pt x="145" y="297"/>
                    </a:lnTo>
                    <a:lnTo>
                      <a:pt x="145" y="297"/>
                    </a:lnTo>
                    <a:close/>
                    <a:moveTo>
                      <a:pt x="61" y="334"/>
                    </a:moveTo>
                    <a:lnTo>
                      <a:pt x="61" y="334"/>
                    </a:lnTo>
                    <a:lnTo>
                      <a:pt x="57" y="333"/>
                    </a:lnTo>
                    <a:lnTo>
                      <a:pt x="53" y="330"/>
                    </a:lnTo>
                    <a:lnTo>
                      <a:pt x="50" y="326"/>
                    </a:lnTo>
                    <a:lnTo>
                      <a:pt x="49" y="322"/>
                    </a:lnTo>
                    <a:lnTo>
                      <a:pt x="49" y="322"/>
                    </a:lnTo>
                    <a:lnTo>
                      <a:pt x="50" y="316"/>
                    </a:lnTo>
                    <a:lnTo>
                      <a:pt x="53" y="313"/>
                    </a:lnTo>
                    <a:lnTo>
                      <a:pt x="57" y="310"/>
                    </a:lnTo>
                    <a:lnTo>
                      <a:pt x="61" y="309"/>
                    </a:lnTo>
                    <a:lnTo>
                      <a:pt x="61" y="309"/>
                    </a:lnTo>
                    <a:lnTo>
                      <a:pt x="66" y="310"/>
                    </a:lnTo>
                    <a:lnTo>
                      <a:pt x="70" y="313"/>
                    </a:lnTo>
                    <a:lnTo>
                      <a:pt x="72" y="316"/>
                    </a:lnTo>
                    <a:lnTo>
                      <a:pt x="73" y="322"/>
                    </a:lnTo>
                    <a:lnTo>
                      <a:pt x="73" y="322"/>
                    </a:lnTo>
                    <a:lnTo>
                      <a:pt x="72" y="326"/>
                    </a:lnTo>
                    <a:lnTo>
                      <a:pt x="70" y="330"/>
                    </a:lnTo>
                    <a:lnTo>
                      <a:pt x="66" y="333"/>
                    </a:lnTo>
                    <a:lnTo>
                      <a:pt x="61" y="334"/>
                    </a:lnTo>
                    <a:lnTo>
                      <a:pt x="61" y="334"/>
                    </a:lnTo>
                    <a:close/>
                    <a:moveTo>
                      <a:pt x="145" y="203"/>
                    </a:moveTo>
                    <a:lnTo>
                      <a:pt x="145" y="203"/>
                    </a:lnTo>
                    <a:lnTo>
                      <a:pt x="117" y="202"/>
                    </a:lnTo>
                    <a:lnTo>
                      <a:pt x="92" y="199"/>
                    </a:lnTo>
                    <a:lnTo>
                      <a:pt x="69" y="193"/>
                    </a:lnTo>
                    <a:lnTo>
                      <a:pt x="48" y="187"/>
                    </a:lnTo>
                    <a:lnTo>
                      <a:pt x="32" y="179"/>
                    </a:lnTo>
                    <a:lnTo>
                      <a:pt x="24" y="175"/>
                    </a:lnTo>
                    <a:lnTo>
                      <a:pt x="17" y="170"/>
                    </a:lnTo>
                    <a:lnTo>
                      <a:pt x="12" y="165"/>
                    </a:lnTo>
                    <a:lnTo>
                      <a:pt x="8" y="159"/>
                    </a:lnTo>
                    <a:lnTo>
                      <a:pt x="4" y="154"/>
                    </a:lnTo>
                    <a:lnTo>
                      <a:pt x="2" y="148"/>
                    </a:lnTo>
                    <a:lnTo>
                      <a:pt x="2" y="148"/>
                    </a:lnTo>
                    <a:lnTo>
                      <a:pt x="0" y="153"/>
                    </a:lnTo>
                    <a:lnTo>
                      <a:pt x="0" y="157"/>
                    </a:lnTo>
                    <a:lnTo>
                      <a:pt x="0" y="205"/>
                    </a:lnTo>
                    <a:lnTo>
                      <a:pt x="0" y="205"/>
                    </a:lnTo>
                    <a:lnTo>
                      <a:pt x="1" y="212"/>
                    </a:lnTo>
                    <a:lnTo>
                      <a:pt x="3" y="219"/>
                    </a:lnTo>
                    <a:lnTo>
                      <a:pt x="6" y="224"/>
                    </a:lnTo>
                    <a:lnTo>
                      <a:pt x="11" y="231"/>
                    </a:lnTo>
                    <a:lnTo>
                      <a:pt x="16" y="236"/>
                    </a:lnTo>
                    <a:lnTo>
                      <a:pt x="23" y="242"/>
                    </a:lnTo>
                    <a:lnTo>
                      <a:pt x="32" y="246"/>
                    </a:lnTo>
                    <a:lnTo>
                      <a:pt x="40" y="250"/>
                    </a:lnTo>
                    <a:lnTo>
                      <a:pt x="50" y="255"/>
                    </a:lnTo>
                    <a:lnTo>
                      <a:pt x="61" y="258"/>
                    </a:lnTo>
                    <a:lnTo>
                      <a:pt x="73" y="261"/>
                    </a:lnTo>
                    <a:lnTo>
                      <a:pt x="87" y="265"/>
                    </a:lnTo>
                    <a:lnTo>
                      <a:pt x="100" y="267"/>
                    </a:lnTo>
                    <a:lnTo>
                      <a:pt x="114" y="268"/>
                    </a:lnTo>
                    <a:lnTo>
                      <a:pt x="129" y="269"/>
                    </a:lnTo>
                    <a:lnTo>
                      <a:pt x="145" y="269"/>
                    </a:lnTo>
                    <a:lnTo>
                      <a:pt x="145" y="269"/>
                    </a:lnTo>
                    <a:lnTo>
                      <a:pt x="161" y="269"/>
                    </a:lnTo>
                    <a:lnTo>
                      <a:pt x="175" y="268"/>
                    </a:lnTo>
                    <a:lnTo>
                      <a:pt x="191" y="267"/>
                    </a:lnTo>
                    <a:lnTo>
                      <a:pt x="204" y="265"/>
                    </a:lnTo>
                    <a:lnTo>
                      <a:pt x="217" y="261"/>
                    </a:lnTo>
                    <a:lnTo>
                      <a:pt x="229" y="258"/>
                    </a:lnTo>
                    <a:lnTo>
                      <a:pt x="240" y="255"/>
                    </a:lnTo>
                    <a:lnTo>
                      <a:pt x="250" y="250"/>
                    </a:lnTo>
                    <a:lnTo>
                      <a:pt x="259" y="246"/>
                    </a:lnTo>
                    <a:lnTo>
                      <a:pt x="268" y="242"/>
                    </a:lnTo>
                    <a:lnTo>
                      <a:pt x="274" y="236"/>
                    </a:lnTo>
                    <a:lnTo>
                      <a:pt x="280" y="231"/>
                    </a:lnTo>
                    <a:lnTo>
                      <a:pt x="284" y="224"/>
                    </a:lnTo>
                    <a:lnTo>
                      <a:pt x="287" y="219"/>
                    </a:lnTo>
                    <a:lnTo>
                      <a:pt x="290" y="212"/>
                    </a:lnTo>
                    <a:lnTo>
                      <a:pt x="291" y="205"/>
                    </a:lnTo>
                    <a:lnTo>
                      <a:pt x="291" y="157"/>
                    </a:lnTo>
                    <a:lnTo>
                      <a:pt x="291" y="157"/>
                    </a:lnTo>
                    <a:lnTo>
                      <a:pt x="290" y="153"/>
                    </a:lnTo>
                    <a:lnTo>
                      <a:pt x="288" y="148"/>
                    </a:lnTo>
                    <a:lnTo>
                      <a:pt x="288" y="148"/>
                    </a:lnTo>
                    <a:lnTo>
                      <a:pt x="286" y="154"/>
                    </a:lnTo>
                    <a:lnTo>
                      <a:pt x="283" y="159"/>
                    </a:lnTo>
                    <a:lnTo>
                      <a:pt x="279" y="165"/>
                    </a:lnTo>
                    <a:lnTo>
                      <a:pt x="273" y="170"/>
                    </a:lnTo>
                    <a:lnTo>
                      <a:pt x="266" y="175"/>
                    </a:lnTo>
                    <a:lnTo>
                      <a:pt x="259" y="179"/>
                    </a:lnTo>
                    <a:lnTo>
                      <a:pt x="242" y="187"/>
                    </a:lnTo>
                    <a:lnTo>
                      <a:pt x="222" y="193"/>
                    </a:lnTo>
                    <a:lnTo>
                      <a:pt x="198" y="199"/>
                    </a:lnTo>
                    <a:lnTo>
                      <a:pt x="173" y="202"/>
                    </a:lnTo>
                    <a:lnTo>
                      <a:pt x="145" y="203"/>
                    </a:lnTo>
                    <a:lnTo>
                      <a:pt x="145" y="203"/>
                    </a:lnTo>
                    <a:close/>
                    <a:moveTo>
                      <a:pt x="61" y="238"/>
                    </a:moveTo>
                    <a:lnTo>
                      <a:pt x="61" y="238"/>
                    </a:lnTo>
                    <a:lnTo>
                      <a:pt x="57" y="237"/>
                    </a:lnTo>
                    <a:lnTo>
                      <a:pt x="53" y="234"/>
                    </a:lnTo>
                    <a:lnTo>
                      <a:pt x="50" y="231"/>
                    </a:lnTo>
                    <a:lnTo>
                      <a:pt x="49" y="225"/>
                    </a:lnTo>
                    <a:lnTo>
                      <a:pt x="49" y="225"/>
                    </a:lnTo>
                    <a:lnTo>
                      <a:pt x="50" y="221"/>
                    </a:lnTo>
                    <a:lnTo>
                      <a:pt x="53" y="218"/>
                    </a:lnTo>
                    <a:lnTo>
                      <a:pt x="57" y="214"/>
                    </a:lnTo>
                    <a:lnTo>
                      <a:pt x="61" y="213"/>
                    </a:lnTo>
                    <a:lnTo>
                      <a:pt x="61" y="213"/>
                    </a:lnTo>
                    <a:lnTo>
                      <a:pt x="66" y="214"/>
                    </a:lnTo>
                    <a:lnTo>
                      <a:pt x="70" y="218"/>
                    </a:lnTo>
                    <a:lnTo>
                      <a:pt x="72" y="221"/>
                    </a:lnTo>
                    <a:lnTo>
                      <a:pt x="73" y="225"/>
                    </a:lnTo>
                    <a:lnTo>
                      <a:pt x="73" y="225"/>
                    </a:lnTo>
                    <a:lnTo>
                      <a:pt x="72" y="231"/>
                    </a:lnTo>
                    <a:lnTo>
                      <a:pt x="70" y="234"/>
                    </a:lnTo>
                    <a:lnTo>
                      <a:pt x="66" y="237"/>
                    </a:lnTo>
                    <a:lnTo>
                      <a:pt x="61" y="238"/>
                    </a:lnTo>
                    <a:lnTo>
                      <a:pt x="61" y="238"/>
                    </a:lnTo>
                    <a:close/>
                  </a:path>
                </a:pathLst>
              </a:custGeom>
              <a:solidFill>
                <a:srgbClr val="9F9F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2" tIns="45706" rIns="91412" bIns="4570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a:defRPr/>
                </a:pPr>
                <a:endParaRPr lang="zh-CN" altLang="en-US" sz="3200">
                  <a:solidFill>
                    <a:srgbClr val="000000"/>
                  </a:solidFill>
                  <a:latin typeface="+mn-lt"/>
                  <a:ea typeface="+mn-ea"/>
                  <a:cs typeface="+mn-ea"/>
                  <a:sym typeface="+mn-lt"/>
                </a:endParaRPr>
              </a:p>
            </p:txBody>
          </p:sp>
          <p:sp>
            <p:nvSpPr>
              <p:cNvPr id="19" name="Freeform 131"/>
              <p:cNvSpPr>
                <a:spLocks noEditPoints="1"/>
              </p:cNvSpPr>
              <p:nvPr/>
            </p:nvSpPr>
            <p:spPr bwMode="auto">
              <a:xfrm>
                <a:off x="2535825" y="1740046"/>
                <a:ext cx="261036" cy="338807"/>
              </a:xfrm>
              <a:custGeom>
                <a:avLst/>
                <a:gdLst>
                  <a:gd name="T0" fmla="*/ 100 w 291"/>
                  <a:gd name="T1" fmla="*/ 4 h 362"/>
                  <a:gd name="T2" fmla="*/ 40 w 291"/>
                  <a:gd name="T3" fmla="*/ 19 h 362"/>
                  <a:gd name="T4" fmla="*/ 6 w 291"/>
                  <a:gd name="T5" fmla="*/ 45 h 362"/>
                  <a:gd name="T6" fmla="*/ 0 w 291"/>
                  <a:gd name="T7" fmla="*/ 112 h 362"/>
                  <a:gd name="T8" fmla="*/ 16 w 291"/>
                  <a:gd name="T9" fmla="*/ 143 h 362"/>
                  <a:gd name="T10" fmla="*/ 61 w 291"/>
                  <a:gd name="T11" fmla="*/ 165 h 362"/>
                  <a:gd name="T12" fmla="*/ 129 w 291"/>
                  <a:gd name="T13" fmla="*/ 176 h 362"/>
                  <a:gd name="T14" fmla="*/ 191 w 291"/>
                  <a:gd name="T15" fmla="*/ 173 h 362"/>
                  <a:gd name="T16" fmla="*/ 250 w 291"/>
                  <a:gd name="T17" fmla="*/ 157 h 362"/>
                  <a:gd name="T18" fmla="*/ 284 w 291"/>
                  <a:gd name="T19" fmla="*/ 131 h 362"/>
                  <a:gd name="T20" fmla="*/ 291 w 291"/>
                  <a:gd name="T21" fmla="*/ 64 h 362"/>
                  <a:gd name="T22" fmla="*/ 274 w 291"/>
                  <a:gd name="T23" fmla="*/ 34 h 362"/>
                  <a:gd name="T24" fmla="*/ 229 w 291"/>
                  <a:gd name="T25" fmla="*/ 11 h 362"/>
                  <a:gd name="T26" fmla="*/ 161 w 291"/>
                  <a:gd name="T27" fmla="*/ 1 h 362"/>
                  <a:gd name="T28" fmla="*/ 57 w 291"/>
                  <a:gd name="T29" fmla="*/ 143 h 362"/>
                  <a:gd name="T30" fmla="*/ 50 w 291"/>
                  <a:gd name="T31" fmla="*/ 126 h 362"/>
                  <a:gd name="T32" fmla="*/ 66 w 291"/>
                  <a:gd name="T33" fmla="*/ 120 h 362"/>
                  <a:gd name="T34" fmla="*/ 72 w 291"/>
                  <a:gd name="T35" fmla="*/ 136 h 362"/>
                  <a:gd name="T36" fmla="*/ 145 w 291"/>
                  <a:gd name="T37" fmla="*/ 113 h 362"/>
                  <a:gd name="T38" fmla="*/ 57 w 291"/>
                  <a:gd name="T39" fmla="*/ 99 h 362"/>
                  <a:gd name="T40" fmla="*/ 2 w 291"/>
                  <a:gd name="T41" fmla="*/ 60 h 362"/>
                  <a:gd name="T42" fmla="*/ 60 w 291"/>
                  <a:gd name="T43" fmla="*/ 94 h 362"/>
                  <a:gd name="T44" fmla="*/ 145 w 291"/>
                  <a:gd name="T45" fmla="*/ 107 h 362"/>
                  <a:gd name="T46" fmla="*/ 248 w 291"/>
                  <a:gd name="T47" fmla="*/ 87 h 362"/>
                  <a:gd name="T48" fmla="*/ 284 w 291"/>
                  <a:gd name="T49" fmla="*/ 65 h 362"/>
                  <a:gd name="T50" fmla="*/ 215 w 291"/>
                  <a:gd name="T51" fmla="*/ 105 h 362"/>
                  <a:gd name="T52" fmla="*/ 145 w 291"/>
                  <a:gd name="T53" fmla="*/ 297 h 362"/>
                  <a:gd name="T54" fmla="*/ 48 w 291"/>
                  <a:gd name="T55" fmla="*/ 281 h 362"/>
                  <a:gd name="T56" fmla="*/ 12 w 291"/>
                  <a:gd name="T57" fmla="*/ 258 h 362"/>
                  <a:gd name="T58" fmla="*/ 0 w 291"/>
                  <a:gd name="T59" fmla="*/ 246 h 362"/>
                  <a:gd name="T60" fmla="*/ 3 w 291"/>
                  <a:gd name="T61" fmla="*/ 312 h 362"/>
                  <a:gd name="T62" fmla="*/ 32 w 291"/>
                  <a:gd name="T63" fmla="*/ 339 h 362"/>
                  <a:gd name="T64" fmla="*/ 87 w 291"/>
                  <a:gd name="T65" fmla="*/ 358 h 362"/>
                  <a:gd name="T66" fmla="*/ 145 w 291"/>
                  <a:gd name="T67" fmla="*/ 362 h 362"/>
                  <a:gd name="T68" fmla="*/ 217 w 291"/>
                  <a:gd name="T69" fmla="*/ 355 h 362"/>
                  <a:gd name="T70" fmla="*/ 268 w 291"/>
                  <a:gd name="T71" fmla="*/ 335 h 362"/>
                  <a:gd name="T72" fmla="*/ 290 w 291"/>
                  <a:gd name="T73" fmla="*/ 305 h 362"/>
                  <a:gd name="T74" fmla="*/ 288 w 291"/>
                  <a:gd name="T75" fmla="*/ 242 h 362"/>
                  <a:gd name="T76" fmla="*/ 273 w 291"/>
                  <a:gd name="T77" fmla="*/ 264 h 362"/>
                  <a:gd name="T78" fmla="*/ 223 w 291"/>
                  <a:gd name="T79" fmla="*/ 288 h 362"/>
                  <a:gd name="T80" fmla="*/ 61 w 291"/>
                  <a:gd name="T81" fmla="*/ 334 h 362"/>
                  <a:gd name="T82" fmla="*/ 49 w 291"/>
                  <a:gd name="T83" fmla="*/ 322 h 362"/>
                  <a:gd name="T84" fmla="*/ 61 w 291"/>
                  <a:gd name="T85" fmla="*/ 309 h 362"/>
                  <a:gd name="T86" fmla="*/ 73 w 291"/>
                  <a:gd name="T87" fmla="*/ 322 h 362"/>
                  <a:gd name="T88" fmla="*/ 61 w 291"/>
                  <a:gd name="T89" fmla="*/ 334 h 362"/>
                  <a:gd name="T90" fmla="*/ 92 w 291"/>
                  <a:gd name="T91" fmla="*/ 199 h 362"/>
                  <a:gd name="T92" fmla="*/ 17 w 291"/>
                  <a:gd name="T93" fmla="*/ 170 h 362"/>
                  <a:gd name="T94" fmla="*/ 2 w 291"/>
                  <a:gd name="T95" fmla="*/ 148 h 362"/>
                  <a:gd name="T96" fmla="*/ 1 w 291"/>
                  <a:gd name="T97" fmla="*/ 212 h 362"/>
                  <a:gd name="T98" fmla="*/ 23 w 291"/>
                  <a:gd name="T99" fmla="*/ 242 h 362"/>
                  <a:gd name="T100" fmla="*/ 73 w 291"/>
                  <a:gd name="T101" fmla="*/ 261 h 362"/>
                  <a:gd name="T102" fmla="*/ 145 w 291"/>
                  <a:gd name="T103" fmla="*/ 269 h 362"/>
                  <a:gd name="T104" fmla="*/ 204 w 291"/>
                  <a:gd name="T105" fmla="*/ 265 h 362"/>
                  <a:gd name="T106" fmla="*/ 259 w 291"/>
                  <a:gd name="T107" fmla="*/ 246 h 362"/>
                  <a:gd name="T108" fmla="*/ 287 w 291"/>
                  <a:gd name="T109" fmla="*/ 219 h 362"/>
                  <a:gd name="T110" fmla="*/ 290 w 291"/>
                  <a:gd name="T111" fmla="*/ 153 h 362"/>
                  <a:gd name="T112" fmla="*/ 279 w 291"/>
                  <a:gd name="T113" fmla="*/ 165 h 362"/>
                  <a:gd name="T114" fmla="*/ 222 w 291"/>
                  <a:gd name="T115" fmla="*/ 193 h 362"/>
                  <a:gd name="T116" fmla="*/ 61 w 291"/>
                  <a:gd name="T117" fmla="*/ 238 h 362"/>
                  <a:gd name="T118" fmla="*/ 49 w 291"/>
                  <a:gd name="T119" fmla="*/ 225 h 362"/>
                  <a:gd name="T120" fmla="*/ 61 w 291"/>
                  <a:gd name="T121" fmla="*/ 213 h 362"/>
                  <a:gd name="T122" fmla="*/ 73 w 291"/>
                  <a:gd name="T123" fmla="*/ 225 h 362"/>
                  <a:gd name="T124" fmla="*/ 61 w 291"/>
                  <a:gd name="T125" fmla="*/ 238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1" h="362">
                    <a:moveTo>
                      <a:pt x="145" y="0"/>
                    </a:moveTo>
                    <a:lnTo>
                      <a:pt x="145" y="0"/>
                    </a:lnTo>
                    <a:lnTo>
                      <a:pt x="129" y="1"/>
                    </a:lnTo>
                    <a:lnTo>
                      <a:pt x="114" y="1"/>
                    </a:lnTo>
                    <a:lnTo>
                      <a:pt x="100" y="4"/>
                    </a:lnTo>
                    <a:lnTo>
                      <a:pt x="87" y="6"/>
                    </a:lnTo>
                    <a:lnTo>
                      <a:pt x="73" y="8"/>
                    </a:lnTo>
                    <a:lnTo>
                      <a:pt x="61" y="11"/>
                    </a:lnTo>
                    <a:lnTo>
                      <a:pt x="50" y="15"/>
                    </a:lnTo>
                    <a:lnTo>
                      <a:pt x="40" y="19"/>
                    </a:lnTo>
                    <a:lnTo>
                      <a:pt x="32" y="23"/>
                    </a:lnTo>
                    <a:lnTo>
                      <a:pt x="23" y="29"/>
                    </a:lnTo>
                    <a:lnTo>
                      <a:pt x="16" y="34"/>
                    </a:lnTo>
                    <a:lnTo>
                      <a:pt x="11" y="40"/>
                    </a:lnTo>
                    <a:lnTo>
                      <a:pt x="6" y="45"/>
                    </a:lnTo>
                    <a:lnTo>
                      <a:pt x="3" y="52"/>
                    </a:lnTo>
                    <a:lnTo>
                      <a:pt x="1" y="57"/>
                    </a:lnTo>
                    <a:lnTo>
                      <a:pt x="0" y="64"/>
                    </a:lnTo>
                    <a:lnTo>
                      <a:pt x="0" y="112"/>
                    </a:lnTo>
                    <a:lnTo>
                      <a:pt x="0" y="112"/>
                    </a:lnTo>
                    <a:lnTo>
                      <a:pt x="1" y="119"/>
                    </a:lnTo>
                    <a:lnTo>
                      <a:pt x="3" y="125"/>
                    </a:lnTo>
                    <a:lnTo>
                      <a:pt x="6" y="131"/>
                    </a:lnTo>
                    <a:lnTo>
                      <a:pt x="11" y="137"/>
                    </a:lnTo>
                    <a:lnTo>
                      <a:pt x="16" y="143"/>
                    </a:lnTo>
                    <a:lnTo>
                      <a:pt x="23" y="147"/>
                    </a:lnTo>
                    <a:lnTo>
                      <a:pt x="32" y="153"/>
                    </a:lnTo>
                    <a:lnTo>
                      <a:pt x="40" y="157"/>
                    </a:lnTo>
                    <a:lnTo>
                      <a:pt x="50" y="162"/>
                    </a:lnTo>
                    <a:lnTo>
                      <a:pt x="61" y="165"/>
                    </a:lnTo>
                    <a:lnTo>
                      <a:pt x="73" y="168"/>
                    </a:lnTo>
                    <a:lnTo>
                      <a:pt x="87" y="170"/>
                    </a:lnTo>
                    <a:lnTo>
                      <a:pt x="100" y="173"/>
                    </a:lnTo>
                    <a:lnTo>
                      <a:pt x="114" y="175"/>
                    </a:lnTo>
                    <a:lnTo>
                      <a:pt x="129" y="176"/>
                    </a:lnTo>
                    <a:lnTo>
                      <a:pt x="145" y="176"/>
                    </a:lnTo>
                    <a:lnTo>
                      <a:pt x="145" y="176"/>
                    </a:lnTo>
                    <a:lnTo>
                      <a:pt x="161" y="176"/>
                    </a:lnTo>
                    <a:lnTo>
                      <a:pt x="175" y="175"/>
                    </a:lnTo>
                    <a:lnTo>
                      <a:pt x="191" y="173"/>
                    </a:lnTo>
                    <a:lnTo>
                      <a:pt x="204" y="170"/>
                    </a:lnTo>
                    <a:lnTo>
                      <a:pt x="217" y="168"/>
                    </a:lnTo>
                    <a:lnTo>
                      <a:pt x="229" y="165"/>
                    </a:lnTo>
                    <a:lnTo>
                      <a:pt x="240" y="162"/>
                    </a:lnTo>
                    <a:lnTo>
                      <a:pt x="250" y="157"/>
                    </a:lnTo>
                    <a:lnTo>
                      <a:pt x="259" y="153"/>
                    </a:lnTo>
                    <a:lnTo>
                      <a:pt x="268" y="147"/>
                    </a:lnTo>
                    <a:lnTo>
                      <a:pt x="274" y="143"/>
                    </a:lnTo>
                    <a:lnTo>
                      <a:pt x="280" y="137"/>
                    </a:lnTo>
                    <a:lnTo>
                      <a:pt x="284" y="131"/>
                    </a:lnTo>
                    <a:lnTo>
                      <a:pt x="287" y="125"/>
                    </a:lnTo>
                    <a:lnTo>
                      <a:pt x="290" y="119"/>
                    </a:lnTo>
                    <a:lnTo>
                      <a:pt x="291" y="112"/>
                    </a:lnTo>
                    <a:lnTo>
                      <a:pt x="291" y="64"/>
                    </a:lnTo>
                    <a:lnTo>
                      <a:pt x="291" y="64"/>
                    </a:lnTo>
                    <a:lnTo>
                      <a:pt x="290" y="57"/>
                    </a:lnTo>
                    <a:lnTo>
                      <a:pt x="287" y="52"/>
                    </a:lnTo>
                    <a:lnTo>
                      <a:pt x="284" y="45"/>
                    </a:lnTo>
                    <a:lnTo>
                      <a:pt x="280" y="40"/>
                    </a:lnTo>
                    <a:lnTo>
                      <a:pt x="274" y="34"/>
                    </a:lnTo>
                    <a:lnTo>
                      <a:pt x="268" y="29"/>
                    </a:lnTo>
                    <a:lnTo>
                      <a:pt x="259" y="23"/>
                    </a:lnTo>
                    <a:lnTo>
                      <a:pt x="250" y="19"/>
                    </a:lnTo>
                    <a:lnTo>
                      <a:pt x="240" y="15"/>
                    </a:lnTo>
                    <a:lnTo>
                      <a:pt x="229" y="11"/>
                    </a:lnTo>
                    <a:lnTo>
                      <a:pt x="217" y="8"/>
                    </a:lnTo>
                    <a:lnTo>
                      <a:pt x="204" y="6"/>
                    </a:lnTo>
                    <a:lnTo>
                      <a:pt x="191" y="4"/>
                    </a:lnTo>
                    <a:lnTo>
                      <a:pt x="175" y="1"/>
                    </a:lnTo>
                    <a:lnTo>
                      <a:pt x="161" y="1"/>
                    </a:lnTo>
                    <a:lnTo>
                      <a:pt x="145" y="0"/>
                    </a:lnTo>
                    <a:lnTo>
                      <a:pt x="145" y="0"/>
                    </a:lnTo>
                    <a:close/>
                    <a:moveTo>
                      <a:pt x="61" y="144"/>
                    </a:moveTo>
                    <a:lnTo>
                      <a:pt x="61" y="144"/>
                    </a:lnTo>
                    <a:lnTo>
                      <a:pt x="57" y="143"/>
                    </a:lnTo>
                    <a:lnTo>
                      <a:pt x="53" y="140"/>
                    </a:lnTo>
                    <a:lnTo>
                      <a:pt x="50" y="136"/>
                    </a:lnTo>
                    <a:lnTo>
                      <a:pt x="49" y="131"/>
                    </a:lnTo>
                    <a:lnTo>
                      <a:pt x="49" y="131"/>
                    </a:lnTo>
                    <a:lnTo>
                      <a:pt x="50" y="126"/>
                    </a:lnTo>
                    <a:lnTo>
                      <a:pt x="53" y="123"/>
                    </a:lnTo>
                    <a:lnTo>
                      <a:pt x="57" y="120"/>
                    </a:lnTo>
                    <a:lnTo>
                      <a:pt x="61" y="119"/>
                    </a:lnTo>
                    <a:lnTo>
                      <a:pt x="61" y="119"/>
                    </a:lnTo>
                    <a:lnTo>
                      <a:pt x="66" y="120"/>
                    </a:lnTo>
                    <a:lnTo>
                      <a:pt x="70" y="123"/>
                    </a:lnTo>
                    <a:lnTo>
                      <a:pt x="72" y="126"/>
                    </a:lnTo>
                    <a:lnTo>
                      <a:pt x="73" y="131"/>
                    </a:lnTo>
                    <a:lnTo>
                      <a:pt x="73" y="131"/>
                    </a:lnTo>
                    <a:lnTo>
                      <a:pt x="72" y="136"/>
                    </a:lnTo>
                    <a:lnTo>
                      <a:pt x="70" y="140"/>
                    </a:lnTo>
                    <a:lnTo>
                      <a:pt x="66" y="143"/>
                    </a:lnTo>
                    <a:lnTo>
                      <a:pt x="61" y="144"/>
                    </a:lnTo>
                    <a:lnTo>
                      <a:pt x="61" y="144"/>
                    </a:lnTo>
                    <a:close/>
                    <a:moveTo>
                      <a:pt x="145" y="113"/>
                    </a:moveTo>
                    <a:lnTo>
                      <a:pt x="145" y="113"/>
                    </a:lnTo>
                    <a:lnTo>
                      <a:pt x="121" y="113"/>
                    </a:lnTo>
                    <a:lnTo>
                      <a:pt x="98" y="110"/>
                    </a:lnTo>
                    <a:lnTo>
                      <a:pt x="76" y="105"/>
                    </a:lnTo>
                    <a:lnTo>
                      <a:pt x="57" y="99"/>
                    </a:lnTo>
                    <a:lnTo>
                      <a:pt x="39" y="90"/>
                    </a:lnTo>
                    <a:lnTo>
                      <a:pt x="24" y="81"/>
                    </a:lnTo>
                    <a:lnTo>
                      <a:pt x="12" y="72"/>
                    </a:lnTo>
                    <a:lnTo>
                      <a:pt x="6" y="65"/>
                    </a:lnTo>
                    <a:lnTo>
                      <a:pt x="2" y="60"/>
                    </a:lnTo>
                    <a:lnTo>
                      <a:pt x="2" y="60"/>
                    </a:lnTo>
                    <a:lnTo>
                      <a:pt x="14" y="69"/>
                    </a:lnTo>
                    <a:lnTo>
                      <a:pt x="27" y="79"/>
                    </a:lnTo>
                    <a:lnTo>
                      <a:pt x="43" y="87"/>
                    </a:lnTo>
                    <a:lnTo>
                      <a:pt x="60" y="94"/>
                    </a:lnTo>
                    <a:lnTo>
                      <a:pt x="79" y="99"/>
                    </a:lnTo>
                    <a:lnTo>
                      <a:pt x="100" y="103"/>
                    </a:lnTo>
                    <a:lnTo>
                      <a:pt x="122" y="106"/>
                    </a:lnTo>
                    <a:lnTo>
                      <a:pt x="145" y="107"/>
                    </a:lnTo>
                    <a:lnTo>
                      <a:pt x="145" y="107"/>
                    </a:lnTo>
                    <a:lnTo>
                      <a:pt x="169" y="106"/>
                    </a:lnTo>
                    <a:lnTo>
                      <a:pt x="191" y="103"/>
                    </a:lnTo>
                    <a:lnTo>
                      <a:pt x="212" y="99"/>
                    </a:lnTo>
                    <a:lnTo>
                      <a:pt x="230" y="94"/>
                    </a:lnTo>
                    <a:lnTo>
                      <a:pt x="248" y="87"/>
                    </a:lnTo>
                    <a:lnTo>
                      <a:pt x="263" y="79"/>
                    </a:lnTo>
                    <a:lnTo>
                      <a:pt x="276" y="69"/>
                    </a:lnTo>
                    <a:lnTo>
                      <a:pt x="288" y="60"/>
                    </a:lnTo>
                    <a:lnTo>
                      <a:pt x="288" y="60"/>
                    </a:lnTo>
                    <a:lnTo>
                      <a:pt x="284" y="65"/>
                    </a:lnTo>
                    <a:lnTo>
                      <a:pt x="279" y="72"/>
                    </a:lnTo>
                    <a:lnTo>
                      <a:pt x="266" y="81"/>
                    </a:lnTo>
                    <a:lnTo>
                      <a:pt x="251" y="90"/>
                    </a:lnTo>
                    <a:lnTo>
                      <a:pt x="234" y="99"/>
                    </a:lnTo>
                    <a:lnTo>
                      <a:pt x="215" y="105"/>
                    </a:lnTo>
                    <a:lnTo>
                      <a:pt x="193" y="110"/>
                    </a:lnTo>
                    <a:lnTo>
                      <a:pt x="170" y="113"/>
                    </a:lnTo>
                    <a:lnTo>
                      <a:pt x="145" y="113"/>
                    </a:lnTo>
                    <a:lnTo>
                      <a:pt x="145" y="113"/>
                    </a:lnTo>
                    <a:close/>
                    <a:moveTo>
                      <a:pt x="145" y="297"/>
                    </a:moveTo>
                    <a:lnTo>
                      <a:pt x="145" y="297"/>
                    </a:lnTo>
                    <a:lnTo>
                      <a:pt x="117" y="295"/>
                    </a:lnTo>
                    <a:lnTo>
                      <a:pt x="91" y="292"/>
                    </a:lnTo>
                    <a:lnTo>
                      <a:pt x="68" y="288"/>
                    </a:lnTo>
                    <a:lnTo>
                      <a:pt x="48" y="281"/>
                    </a:lnTo>
                    <a:lnTo>
                      <a:pt x="39" y="277"/>
                    </a:lnTo>
                    <a:lnTo>
                      <a:pt x="31" y="272"/>
                    </a:lnTo>
                    <a:lnTo>
                      <a:pt x="24" y="268"/>
                    </a:lnTo>
                    <a:lnTo>
                      <a:pt x="17" y="264"/>
                    </a:lnTo>
                    <a:lnTo>
                      <a:pt x="12" y="258"/>
                    </a:lnTo>
                    <a:lnTo>
                      <a:pt x="8" y="253"/>
                    </a:lnTo>
                    <a:lnTo>
                      <a:pt x="4" y="247"/>
                    </a:lnTo>
                    <a:lnTo>
                      <a:pt x="2" y="242"/>
                    </a:lnTo>
                    <a:lnTo>
                      <a:pt x="2" y="242"/>
                    </a:lnTo>
                    <a:lnTo>
                      <a:pt x="0" y="246"/>
                    </a:lnTo>
                    <a:lnTo>
                      <a:pt x="0" y="252"/>
                    </a:lnTo>
                    <a:lnTo>
                      <a:pt x="0" y="299"/>
                    </a:lnTo>
                    <a:lnTo>
                      <a:pt x="0" y="299"/>
                    </a:lnTo>
                    <a:lnTo>
                      <a:pt x="1" y="305"/>
                    </a:lnTo>
                    <a:lnTo>
                      <a:pt x="3" y="312"/>
                    </a:lnTo>
                    <a:lnTo>
                      <a:pt x="6" y="319"/>
                    </a:lnTo>
                    <a:lnTo>
                      <a:pt x="11" y="324"/>
                    </a:lnTo>
                    <a:lnTo>
                      <a:pt x="16" y="330"/>
                    </a:lnTo>
                    <a:lnTo>
                      <a:pt x="23" y="335"/>
                    </a:lnTo>
                    <a:lnTo>
                      <a:pt x="32" y="339"/>
                    </a:lnTo>
                    <a:lnTo>
                      <a:pt x="40" y="344"/>
                    </a:lnTo>
                    <a:lnTo>
                      <a:pt x="50" y="348"/>
                    </a:lnTo>
                    <a:lnTo>
                      <a:pt x="61" y="351"/>
                    </a:lnTo>
                    <a:lnTo>
                      <a:pt x="73" y="355"/>
                    </a:lnTo>
                    <a:lnTo>
                      <a:pt x="87" y="358"/>
                    </a:lnTo>
                    <a:lnTo>
                      <a:pt x="100" y="360"/>
                    </a:lnTo>
                    <a:lnTo>
                      <a:pt x="114" y="361"/>
                    </a:lnTo>
                    <a:lnTo>
                      <a:pt x="129" y="362"/>
                    </a:lnTo>
                    <a:lnTo>
                      <a:pt x="145" y="362"/>
                    </a:lnTo>
                    <a:lnTo>
                      <a:pt x="145" y="362"/>
                    </a:lnTo>
                    <a:lnTo>
                      <a:pt x="161" y="362"/>
                    </a:lnTo>
                    <a:lnTo>
                      <a:pt x="175" y="361"/>
                    </a:lnTo>
                    <a:lnTo>
                      <a:pt x="191" y="360"/>
                    </a:lnTo>
                    <a:lnTo>
                      <a:pt x="204" y="358"/>
                    </a:lnTo>
                    <a:lnTo>
                      <a:pt x="217" y="355"/>
                    </a:lnTo>
                    <a:lnTo>
                      <a:pt x="229" y="351"/>
                    </a:lnTo>
                    <a:lnTo>
                      <a:pt x="240" y="348"/>
                    </a:lnTo>
                    <a:lnTo>
                      <a:pt x="250" y="344"/>
                    </a:lnTo>
                    <a:lnTo>
                      <a:pt x="259" y="339"/>
                    </a:lnTo>
                    <a:lnTo>
                      <a:pt x="268" y="335"/>
                    </a:lnTo>
                    <a:lnTo>
                      <a:pt x="274" y="330"/>
                    </a:lnTo>
                    <a:lnTo>
                      <a:pt x="280" y="324"/>
                    </a:lnTo>
                    <a:lnTo>
                      <a:pt x="284" y="319"/>
                    </a:lnTo>
                    <a:lnTo>
                      <a:pt x="287" y="312"/>
                    </a:lnTo>
                    <a:lnTo>
                      <a:pt x="290" y="305"/>
                    </a:lnTo>
                    <a:lnTo>
                      <a:pt x="291" y="299"/>
                    </a:lnTo>
                    <a:lnTo>
                      <a:pt x="291" y="252"/>
                    </a:lnTo>
                    <a:lnTo>
                      <a:pt x="291" y="252"/>
                    </a:lnTo>
                    <a:lnTo>
                      <a:pt x="291" y="246"/>
                    </a:lnTo>
                    <a:lnTo>
                      <a:pt x="288" y="242"/>
                    </a:lnTo>
                    <a:lnTo>
                      <a:pt x="288" y="242"/>
                    </a:lnTo>
                    <a:lnTo>
                      <a:pt x="286" y="247"/>
                    </a:lnTo>
                    <a:lnTo>
                      <a:pt x="283" y="253"/>
                    </a:lnTo>
                    <a:lnTo>
                      <a:pt x="279" y="258"/>
                    </a:lnTo>
                    <a:lnTo>
                      <a:pt x="273" y="264"/>
                    </a:lnTo>
                    <a:lnTo>
                      <a:pt x="266" y="268"/>
                    </a:lnTo>
                    <a:lnTo>
                      <a:pt x="260" y="272"/>
                    </a:lnTo>
                    <a:lnTo>
                      <a:pt x="251" y="277"/>
                    </a:lnTo>
                    <a:lnTo>
                      <a:pt x="242" y="281"/>
                    </a:lnTo>
                    <a:lnTo>
                      <a:pt x="223" y="288"/>
                    </a:lnTo>
                    <a:lnTo>
                      <a:pt x="200" y="292"/>
                    </a:lnTo>
                    <a:lnTo>
                      <a:pt x="173" y="295"/>
                    </a:lnTo>
                    <a:lnTo>
                      <a:pt x="145" y="297"/>
                    </a:lnTo>
                    <a:lnTo>
                      <a:pt x="145" y="297"/>
                    </a:lnTo>
                    <a:close/>
                    <a:moveTo>
                      <a:pt x="61" y="334"/>
                    </a:moveTo>
                    <a:lnTo>
                      <a:pt x="61" y="334"/>
                    </a:lnTo>
                    <a:lnTo>
                      <a:pt x="57" y="333"/>
                    </a:lnTo>
                    <a:lnTo>
                      <a:pt x="53" y="330"/>
                    </a:lnTo>
                    <a:lnTo>
                      <a:pt x="50" y="326"/>
                    </a:lnTo>
                    <a:lnTo>
                      <a:pt x="49" y="322"/>
                    </a:lnTo>
                    <a:lnTo>
                      <a:pt x="49" y="322"/>
                    </a:lnTo>
                    <a:lnTo>
                      <a:pt x="50" y="316"/>
                    </a:lnTo>
                    <a:lnTo>
                      <a:pt x="53" y="313"/>
                    </a:lnTo>
                    <a:lnTo>
                      <a:pt x="57" y="310"/>
                    </a:lnTo>
                    <a:lnTo>
                      <a:pt x="61" y="309"/>
                    </a:lnTo>
                    <a:lnTo>
                      <a:pt x="61" y="309"/>
                    </a:lnTo>
                    <a:lnTo>
                      <a:pt x="66" y="310"/>
                    </a:lnTo>
                    <a:lnTo>
                      <a:pt x="70" y="313"/>
                    </a:lnTo>
                    <a:lnTo>
                      <a:pt x="72" y="316"/>
                    </a:lnTo>
                    <a:lnTo>
                      <a:pt x="73" y="322"/>
                    </a:lnTo>
                    <a:lnTo>
                      <a:pt x="73" y="322"/>
                    </a:lnTo>
                    <a:lnTo>
                      <a:pt x="72" y="326"/>
                    </a:lnTo>
                    <a:lnTo>
                      <a:pt x="70" y="330"/>
                    </a:lnTo>
                    <a:lnTo>
                      <a:pt x="66" y="333"/>
                    </a:lnTo>
                    <a:lnTo>
                      <a:pt x="61" y="334"/>
                    </a:lnTo>
                    <a:lnTo>
                      <a:pt x="61" y="334"/>
                    </a:lnTo>
                    <a:close/>
                    <a:moveTo>
                      <a:pt x="145" y="203"/>
                    </a:moveTo>
                    <a:lnTo>
                      <a:pt x="145" y="203"/>
                    </a:lnTo>
                    <a:lnTo>
                      <a:pt x="117" y="202"/>
                    </a:lnTo>
                    <a:lnTo>
                      <a:pt x="92" y="199"/>
                    </a:lnTo>
                    <a:lnTo>
                      <a:pt x="69" y="193"/>
                    </a:lnTo>
                    <a:lnTo>
                      <a:pt x="48" y="187"/>
                    </a:lnTo>
                    <a:lnTo>
                      <a:pt x="32" y="179"/>
                    </a:lnTo>
                    <a:lnTo>
                      <a:pt x="24" y="175"/>
                    </a:lnTo>
                    <a:lnTo>
                      <a:pt x="17" y="170"/>
                    </a:lnTo>
                    <a:lnTo>
                      <a:pt x="12" y="165"/>
                    </a:lnTo>
                    <a:lnTo>
                      <a:pt x="8" y="159"/>
                    </a:lnTo>
                    <a:lnTo>
                      <a:pt x="4" y="154"/>
                    </a:lnTo>
                    <a:lnTo>
                      <a:pt x="2" y="148"/>
                    </a:lnTo>
                    <a:lnTo>
                      <a:pt x="2" y="148"/>
                    </a:lnTo>
                    <a:lnTo>
                      <a:pt x="0" y="153"/>
                    </a:lnTo>
                    <a:lnTo>
                      <a:pt x="0" y="157"/>
                    </a:lnTo>
                    <a:lnTo>
                      <a:pt x="0" y="205"/>
                    </a:lnTo>
                    <a:lnTo>
                      <a:pt x="0" y="205"/>
                    </a:lnTo>
                    <a:lnTo>
                      <a:pt x="1" y="212"/>
                    </a:lnTo>
                    <a:lnTo>
                      <a:pt x="3" y="219"/>
                    </a:lnTo>
                    <a:lnTo>
                      <a:pt x="6" y="224"/>
                    </a:lnTo>
                    <a:lnTo>
                      <a:pt x="11" y="231"/>
                    </a:lnTo>
                    <a:lnTo>
                      <a:pt x="16" y="236"/>
                    </a:lnTo>
                    <a:lnTo>
                      <a:pt x="23" y="242"/>
                    </a:lnTo>
                    <a:lnTo>
                      <a:pt x="32" y="246"/>
                    </a:lnTo>
                    <a:lnTo>
                      <a:pt x="40" y="250"/>
                    </a:lnTo>
                    <a:lnTo>
                      <a:pt x="50" y="255"/>
                    </a:lnTo>
                    <a:lnTo>
                      <a:pt x="61" y="258"/>
                    </a:lnTo>
                    <a:lnTo>
                      <a:pt x="73" y="261"/>
                    </a:lnTo>
                    <a:lnTo>
                      <a:pt x="87" y="265"/>
                    </a:lnTo>
                    <a:lnTo>
                      <a:pt x="100" y="267"/>
                    </a:lnTo>
                    <a:lnTo>
                      <a:pt x="114" y="268"/>
                    </a:lnTo>
                    <a:lnTo>
                      <a:pt x="129" y="269"/>
                    </a:lnTo>
                    <a:lnTo>
                      <a:pt x="145" y="269"/>
                    </a:lnTo>
                    <a:lnTo>
                      <a:pt x="145" y="269"/>
                    </a:lnTo>
                    <a:lnTo>
                      <a:pt x="161" y="269"/>
                    </a:lnTo>
                    <a:lnTo>
                      <a:pt x="175" y="268"/>
                    </a:lnTo>
                    <a:lnTo>
                      <a:pt x="191" y="267"/>
                    </a:lnTo>
                    <a:lnTo>
                      <a:pt x="204" y="265"/>
                    </a:lnTo>
                    <a:lnTo>
                      <a:pt x="217" y="261"/>
                    </a:lnTo>
                    <a:lnTo>
                      <a:pt x="229" y="258"/>
                    </a:lnTo>
                    <a:lnTo>
                      <a:pt x="240" y="255"/>
                    </a:lnTo>
                    <a:lnTo>
                      <a:pt x="250" y="250"/>
                    </a:lnTo>
                    <a:lnTo>
                      <a:pt x="259" y="246"/>
                    </a:lnTo>
                    <a:lnTo>
                      <a:pt x="268" y="242"/>
                    </a:lnTo>
                    <a:lnTo>
                      <a:pt x="274" y="236"/>
                    </a:lnTo>
                    <a:lnTo>
                      <a:pt x="280" y="231"/>
                    </a:lnTo>
                    <a:lnTo>
                      <a:pt x="284" y="224"/>
                    </a:lnTo>
                    <a:lnTo>
                      <a:pt x="287" y="219"/>
                    </a:lnTo>
                    <a:lnTo>
                      <a:pt x="290" y="212"/>
                    </a:lnTo>
                    <a:lnTo>
                      <a:pt x="291" y="205"/>
                    </a:lnTo>
                    <a:lnTo>
                      <a:pt x="291" y="157"/>
                    </a:lnTo>
                    <a:lnTo>
                      <a:pt x="291" y="157"/>
                    </a:lnTo>
                    <a:lnTo>
                      <a:pt x="290" y="153"/>
                    </a:lnTo>
                    <a:lnTo>
                      <a:pt x="288" y="148"/>
                    </a:lnTo>
                    <a:lnTo>
                      <a:pt x="288" y="148"/>
                    </a:lnTo>
                    <a:lnTo>
                      <a:pt x="286" y="154"/>
                    </a:lnTo>
                    <a:lnTo>
                      <a:pt x="283" y="159"/>
                    </a:lnTo>
                    <a:lnTo>
                      <a:pt x="279" y="165"/>
                    </a:lnTo>
                    <a:lnTo>
                      <a:pt x="273" y="170"/>
                    </a:lnTo>
                    <a:lnTo>
                      <a:pt x="266" y="175"/>
                    </a:lnTo>
                    <a:lnTo>
                      <a:pt x="259" y="179"/>
                    </a:lnTo>
                    <a:lnTo>
                      <a:pt x="242" y="187"/>
                    </a:lnTo>
                    <a:lnTo>
                      <a:pt x="222" y="193"/>
                    </a:lnTo>
                    <a:lnTo>
                      <a:pt x="198" y="199"/>
                    </a:lnTo>
                    <a:lnTo>
                      <a:pt x="173" y="202"/>
                    </a:lnTo>
                    <a:lnTo>
                      <a:pt x="145" y="203"/>
                    </a:lnTo>
                    <a:lnTo>
                      <a:pt x="145" y="203"/>
                    </a:lnTo>
                    <a:close/>
                    <a:moveTo>
                      <a:pt x="61" y="238"/>
                    </a:moveTo>
                    <a:lnTo>
                      <a:pt x="61" y="238"/>
                    </a:lnTo>
                    <a:lnTo>
                      <a:pt x="57" y="237"/>
                    </a:lnTo>
                    <a:lnTo>
                      <a:pt x="53" y="234"/>
                    </a:lnTo>
                    <a:lnTo>
                      <a:pt x="50" y="231"/>
                    </a:lnTo>
                    <a:lnTo>
                      <a:pt x="49" y="225"/>
                    </a:lnTo>
                    <a:lnTo>
                      <a:pt x="49" y="225"/>
                    </a:lnTo>
                    <a:lnTo>
                      <a:pt x="50" y="221"/>
                    </a:lnTo>
                    <a:lnTo>
                      <a:pt x="53" y="218"/>
                    </a:lnTo>
                    <a:lnTo>
                      <a:pt x="57" y="214"/>
                    </a:lnTo>
                    <a:lnTo>
                      <a:pt x="61" y="213"/>
                    </a:lnTo>
                    <a:lnTo>
                      <a:pt x="61" y="213"/>
                    </a:lnTo>
                    <a:lnTo>
                      <a:pt x="66" y="214"/>
                    </a:lnTo>
                    <a:lnTo>
                      <a:pt x="70" y="218"/>
                    </a:lnTo>
                    <a:lnTo>
                      <a:pt x="72" y="221"/>
                    </a:lnTo>
                    <a:lnTo>
                      <a:pt x="73" y="225"/>
                    </a:lnTo>
                    <a:lnTo>
                      <a:pt x="73" y="225"/>
                    </a:lnTo>
                    <a:lnTo>
                      <a:pt x="72" y="231"/>
                    </a:lnTo>
                    <a:lnTo>
                      <a:pt x="70" y="234"/>
                    </a:lnTo>
                    <a:lnTo>
                      <a:pt x="66" y="237"/>
                    </a:lnTo>
                    <a:lnTo>
                      <a:pt x="61" y="238"/>
                    </a:lnTo>
                    <a:lnTo>
                      <a:pt x="61" y="238"/>
                    </a:lnTo>
                    <a:close/>
                  </a:path>
                </a:pathLst>
              </a:custGeom>
              <a:solidFill>
                <a:srgbClr val="9F9F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2" tIns="45706" rIns="91412" bIns="4570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a:defRPr/>
                </a:pPr>
                <a:endParaRPr lang="zh-CN" altLang="en-US" sz="3200">
                  <a:solidFill>
                    <a:srgbClr val="000000"/>
                  </a:solidFill>
                  <a:latin typeface="+mn-lt"/>
                  <a:ea typeface="+mn-ea"/>
                  <a:cs typeface="+mn-ea"/>
                  <a:sym typeface="+mn-lt"/>
                </a:endParaRPr>
              </a:p>
            </p:txBody>
          </p:sp>
          <p:sp>
            <p:nvSpPr>
              <p:cNvPr id="20" name="Freeform 131"/>
              <p:cNvSpPr>
                <a:spLocks noEditPoints="1"/>
              </p:cNvSpPr>
              <p:nvPr/>
            </p:nvSpPr>
            <p:spPr bwMode="auto">
              <a:xfrm>
                <a:off x="3542958" y="1925779"/>
                <a:ext cx="261036" cy="338807"/>
              </a:xfrm>
              <a:custGeom>
                <a:avLst/>
                <a:gdLst>
                  <a:gd name="T0" fmla="*/ 100 w 291"/>
                  <a:gd name="T1" fmla="*/ 4 h 362"/>
                  <a:gd name="T2" fmla="*/ 40 w 291"/>
                  <a:gd name="T3" fmla="*/ 19 h 362"/>
                  <a:gd name="T4" fmla="*/ 6 w 291"/>
                  <a:gd name="T5" fmla="*/ 45 h 362"/>
                  <a:gd name="T6" fmla="*/ 0 w 291"/>
                  <a:gd name="T7" fmla="*/ 112 h 362"/>
                  <a:gd name="T8" fmla="*/ 16 w 291"/>
                  <a:gd name="T9" fmla="*/ 143 h 362"/>
                  <a:gd name="T10" fmla="*/ 61 w 291"/>
                  <a:gd name="T11" fmla="*/ 165 h 362"/>
                  <a:gd name="T12" fmla="*/ 129 w 291"/>
                  <a:gd name="T13" fmla="*/ 176 h 362"/>
                  <a:gd name="T14" fmla="*/ 191 w 291"/>
                  <a:gd name="T15" fmla="*/ 173 h 362"/>
                  <a:gd name="T16" fmla="*/ 250 w 291"/>
                  <a:gd name="T17" fmla="*/ 157 h 362"/>
                  <a:gd name="T18" fmla="*/ 284 w 291"/>
                  <a:gd name="T19" fmla="*/ 131 h 362"/>
                  <a:gd name="T20" fmla="*/ 291 w 291"/>
                  <a:gd name="T21" fmla="*/ 64 h 362"/>
                  <a:gd name="T22" fmla="*/ 274 w 291"/>
                  <a:gd name="T23" fmla="*/ 34 h 362"/>
                  <a:gd name="T24" fmla="*/ 229 w 291"/>
                  <a:gd name="T25" fmla="*/ 11 h 362"/>
                  <a:gd name="T26" fmla="*/ 161 w 291"/>
                  <a:gd name="T27" fmla="*/ 1 h 362"/>
                  <a:gd name="T28" fmla="*/ 57 w 291"/>
                  <a:gd name="T29" fmla="*/ 143 h 362"/>
                  <a:gd name="T30" fmla="*/ 50 w 291"/>
                  <a:gd name="T31" fmla="*/ 126 h 362"/>
                  <a:gd name="T32" fmla="*/ 66 w 291"/>
                  <a:gd name="T33" fmla="*/ 120 h 362"/>
                  <a:gd name="T34" fmla="*/ 72 w 291"/>
                  <a:gd name="T35" fmla="*/ 136 h 362"/>
                  <a:gd name="T36" fmla="*/ 145 w 291"/>
                  <a:gd name="T37" fmla="*/ 113 h 362"/>
                  <a:gd name="T38" fmla="*/ 57 w 291"/>
                  <a:gd name="T39" fmla="*/ 99 h 362"/>
                  <a:gd name="T40" fmla="*/ 2 w 291"/>
                  <a:gd name="T41" fmla="*/ 60 h 362"/>
                  <a:gd name="T42" fmla="*/ 60 w 291"/>
                  <a:gd name="T43" fmla="*/ 94 h 362"/>
                  <a:gd name="T44" fmla="*/ 145 w 291"/>
                  <a:gd name="T45" fmla="*/ 107 h 362"/>
                  <a:gd name="T46" fmla="*/ 248 w 291"/>
                  <a:gd name="T47" fmla="*/ 87 h 362"/>
                  <a:gd name="T48" fmla="*/ 284 w 291"/>
                  <a:gd name="T49" fmla="*/ 65 h 362"/>
                  <a:gd name="T50" fmla="*/ 215 w 291"/>
                  <a:gd name="T51" fmla="*/ 105 h 362"/>
                  <a:gd name="T52" fmla="*/ 145 w 291"/>
                  <a:gd name="T53" fmla="*/ 297 h 362"/>
                  <a:gd name="T54" fmla="*/ 48 w 291"/>
                  <a:gd name="T55" fmla="*/ 281 h 362"/>
                  <a:gd name="T56" fmla="*/ 12 w 291"/>
                  <a:gd name="T57" fmla="*/ 258 h 362"/>
                  <a:gd name="T58" fmla="*/ 0 w 291"/>
                  <a:gd name="T59" fmla="*/ 246 h 362"/>
                  <a:gd name="T60" fmla="*/ 3 w 291"/>
                  <a:gd name="T61" fmla="*/ 312 h 362"/>
                  <a:gd name="T62" fmla="*/ 32 w 291"/>
                  <a:gd name="T63" fmla="*/ 339 h 362"/>
                  <a:gd name="T64" fmla="*/ 87 w 291"/>
                  <a:gd name="T65" fmla="*/ 358 h 362"/>
                  <a:gd name="T66" fmla="*/ 145 w 291"/>
                  <a:gd name="T67" fmla="*/ 362 h 362"/>
                  <a:gd name="T68" fmla="*/ 217 w 291"/>
                  <a:gd name="T69" fmla="*/ 355 h 362"/>
                  <a:gd name="T70" fmla="*/ 268 w 291"/>
                  <a:gd name="T71" fmla="*/ 335 h 362"/>
                  <a:gd name="T72" fmla="*/ 290 w 291"/>
                  <a:gd name="T73" fmla="*/ 305 h 362"/>
                  <a:gd name="T74" fmla="*/ 288 w 291"/>
                  <a:gd name="T75" fmla="*/ 242 h 362"/>
                  <a:gd name="T76" fmla="*/ 273 w 291"/>
                  <a:gd name="T77" fmla="*/ 264 h 362"/>
                  <a:gd name="T78" fmla="*/ 223 w 291"/>
                  <a:gd name="T79" fmla="*/ 288 h 362"/>
                  <a:gd name="T80" fmla="*/ 61 w 291"/>
                  <a:gd name="T81" fmla="*/ 334 h 362"/>
                  <a:gd name="T82" fmla="*/ 49 w 291"/>
                  <a:gd name="T83" fmla="*/ 322 h 362"/>
                  <a:gd name="T84" fmla="*/ 61 w 291"/>
                  <a:gd name="T85" fmla="*/ 309 h 362"/>
                  <a:gd name="T86" fmla="*/ 73 w 291"/>
                  <a:gd name="T87" fmla="*/ 322 h 362"/>
                  <a:gd name="T88" fmla="*/ 61 w 291"/>
                  <a:gd name="T89" fmla="*/ 334 h 362"/>
                  <a:gd name="T90" fmla="*/ 92 w 291"/>
                  <a:gd name="T91" fmla="*/ 199 h 362"/>
                  <a:gd name="T92" fmla="*/ 17 w 291"/>
                  <a:gd name="T93" fmla="*/ 170 h 362"/>
                  <a:gd name="T94" fmla="*/ 2 w 291"/>
                  <a:gd name="T95" fmla="*/ 148 h 362"/>
                  <a:gd name="T96" fmla="*/ 1 w 291"/>
                  <a:gd name="T97" fmla="*/ 212 h 362"/>
                  <a:gd name="T98" fmla="*/ 23 w 291"/>
                  <a:gd name="T99" fmla="*/ 242 h 362"/>
                  <a:gd name="T100" fmla="*/ 73 w 291"/>
                  <a:gd name="T101" fmla="*/ 261 h 362"/>
                  <a:gd name="T102" fmla="*/ 145 w 291"/>
                  <a:gd name="T103" fmla="*/ 269 h 362"/>
                  <a:gd name="T104" fmla="*/ 204 w 291"/>
                  <a:gd name="T105" fmla="*/ 265 h 362"/>
                  <a:gd name="T106" fmla="*/ 259 w 291"/>
                  <a:gd name="T107" fmla="*/ 246 h 362"/>
                  <a:gd name="T108" fmla="*/ 287 w 291"/>
                  <a:gd name="T109" fmla="*/ 219 h 362"/>
                  <a:gd name="T110" fmla="*/ 290 w 291"/>
                  <a:gd name="T111" fmla="*/ 153 h 362"/>
                  <a:gd name="T112" fmla="*/ 279 w 291"/>
                  <a:gd name="T113" fmla="*/ 165 h 362"/>
                  <a:gd name="T114" fmla="*/ 222 w 291"/>
                  <a:gd name="T115" fmla="*/ 193 h 362"/>
                  <a:gd name="T116" fmla="*/ 61 w 291"/>
                  <a:gd name="T117" fmla="*/ 238 h 362"/>
                  <a:gd name="T118" fmla="*/ 49 w 291"/>
                  <a:gd name="T119" fmla="*/ 225 h 362"/>
                  <a:gd name="T120" fmla="*/ 61 w 291"/>
                  <a:gd name="T121" fmla="*/ 213 h 362"/>
                  <a:gd name="T122" fmla="*/ 73 w 291"/>
                  <a:gd name="T123" fmla="*/ 225 h 362"/>
                  <a:gd name="T124" fmla="*/ 61 w 291"/>
                  <a:gd name="T125" fmla="*/ 238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1" h="362">
                    <a:moveTo>
                      <a:pt x="145" y="0"/>
                    </a:moveTo>
                    <a:lnTo>
                      <a:pt x="145" y="0"/>
                    </a:lnTo>
                    <a:lnTo>
                      <a:pt x="129" y="1"/>
                    </a:lnTo>
                    <a:lnTo>
                      <a:pt x="114" y="1"/>
                    </a:lnTo>
                    <a:lnTo>
                      <a:pt x="100" y="4"/>
                    </a:lnTo>
                    <a:lnTo>
                      <a:pt x="87" y="6"/>
                    </a:lnTo>
                    <a:lnTo>
                      <a:pt x="73" y="8"/>
                    </a:lnTo>
                    <a:lnTo>
                      <a:pt x="61" y="11"/>
                    </a:lnTo>
                    <a:lnTo>
                      <a:pt x="50" y="15"/>
                    </a:lnTo>
                    <a:lnTo>
                      <a:pt x="40" y="19"/>
                    </a:lnTo>
                    <a:lnTo>
                      <a:pt x="32" y="23"/>
                    </a:lnTo>
                    <a:lnTo>
                      <a:pt x="23" y="29"/>
                    </a:lnTo>
                    <a:lnTo>
                      <a:pt x="16" y="34"/>
                    </a:lnTo>
                    <a:lnTo>
                      <a:pt x="11" y="40"/>
                    </a:lnTo>
                    <a:lnTo>
                      <a:pt x="6" y="45"/>
                    </a:lnTo>
                    <a:lnTo>
                      <a:pt x="3" y="52"/>
                    </a:lnTo>
                    <a:lnTo>
                      <a:pt x="1" y="57"/>
                    </a:lnTo>
                    <a:lnTo>
                      <a:pt x="0" y="64"/>
                    </a:lnTo>
                    <a:lnTo>
                      <a:pt x="0" y="112"/>
                    </a:lnTo>
                    <a:lnTo>
                      <a:pt x="0" y="112"/>
                    </a:lnTo>
                    <a:lnTo>
                      <a:pt x="1" y="119"/>
                    </a:lnTo>
                    <a:lnTo>
                      <a:pt x="3" y="125"/>
                    </a:lnTo>
                    <a:lnTo>
                      <a:pt x="6" y="131"/>
                    </a:lnTo>
                    <a:lnTo>
                      <a:pt x="11" y="137"/>
                    </a:lnTo>
                    <a:lnTo>
                      <a:pt x="16" y="143"/>
                    </a:lnTo>
                    <a:lnTo>
                      <a:pt x="23" y="147"/>
                    </a:lnTo>
                    <a:lnTo>
                      <a:pt x="32" y="153"/>
                    </a:lnTo>
                    <a:lnTo>
                      <a:pt x="40" y="157"/>
                    </a:lnTo>
                    <a:lnTo>
                      <a:pt x="50" y="162"/>
                    </a:lnTo>
                    <a:lnTo>
                      <a:pt x="61" y="165"/>
                    </a:lnTo>
                    <a:lnTo>
                      <a:pt x="73" y="168"/>
                    </a:lnTo>
                    <a:lnTo>
                      <a:pt x="87" y="170"/>
                    </a:lnTo>
                    <a:lnTo>
                      <a:pt x="100" y="173"/>
                    </a:lnTo>
                    <a:lnTo>
                      <a:pt x="114" y="175"/>
                    </a:lnTo>
                    <a:lnTo>
                      <a:pt x="129" y="176"/>
                    </a:lnTo>
                    <a:lnTo>
                      <a:pt x="145" y="176"/>
                    </a:lnTo>
                    <a:lnTo>
                      <a:pt x="145" y="176"/>
                    </a:lnTo>
                    <a:lnTo>
                      <a:pt x="161" y="176"/>
                    </a:lnTo>
                    <a:lnTo>
                      <a:pt x="175" y="175"/>
                    </a:lnTo>
                    <a:lnTo>
                      <a:pt x="191" y="173"/>
                    </a:lnTo>
                    <a:lnTo>
                      <a:pt x="204" y="170"/>
                    </a:lnTo>
                    <a:lnTo>
                      <a:pt x="217" y="168"/>
                    </a:lnTo>
                    <a:lnTo>
                      <a:pt x="229" y="165"/>
                    </a:lnTo>
                    <a:lnTo>
                      <a:pt x="240" y="162"/>
                    </a:lnTo>
                    <a:lnTo>
                      <a:pt x="250" y="157"/>
                    </a:lnTo>
                    <a:lnTo>
                      <a:pt x="259" y="153"/>
                    </a:lnTo>
                    <a:lnTo>
                      <a:pt x="268" y="147"/>
                    </a:lnTo>
                    <a:lnTo>
                      <a:pt x="274" y="143"/>
                    </a:lnTo>
                    <a:lnTo>
                      <a:pt x="280" y="137"/>
                    </a:lnTo>
                    <a:lnTo>
                      <a:pt x="284" y="131"/>
                    </a:lnTo>
                    <a:lnTo>
                      <a:pt x="287" y="125"/>
                    </a:lnTo>
                    <a:lnTo>
                      <a:pt x="290" y="119"/>
                    </a:lnTo>
                    <a:lnTo>
                      <a:pt x="291" y="112"/>
                    </a:lnTo>
                    <a:lnTo>
                      <a:pt x="291" y="64"/>
                    </a:lnTo>
                    <a:lnTo>
                      <a:pt x="291" y="64"/>
                    </a:lnTo>
                    <a:lnTo>
                      <a:pt x="290" y="57"/>
                    </a:lnTo>
                    <a:lnTo>
                      <a:pt x="287" y="52"/>
                    </a:lnTo>
                    <a:lnTo>
                      <a:pt x="284" y="45"/>
                    </a:lnTo>
                    <a:lnTo>
                      <a:pt x="280" y="40"/>
                    </a:lnTo>
                    <a:lnTo>
                      <a:pt x="274" y="34"/>
                    </a:lnTo>
                    <a:lnTo>
                      <a:pt x="268" y="29"/>
                    </a:lnTo>
                    <a:lnTo>
                      <a:pt x="259" y="23"/>
                    </a:lnTo>
                    <a:lnTo>
                      <a:pt x="250" y="19"/>
                    </a:lnTo>
                    <a:lnTo>
                      <a:pt x="240" y="15"/>
                    </a:lnTo>
                    <a:lnTo>
                      <a:pt x="229" y="11"/>
                    </a:lnTo>
                    <a:lnTo>
                      <a:pt x="217" y="8"/>
                    </a:lnTo>
                    <a:lnTo>
                      <a:pt x="204" y="6"/>
                    </a:lnTo>
                    <a:lnTo>
                      <a:pt x="191" y="4"/>
                    </a:lnTo>
                    <a:lnTo>
                      <a:pt x="175" y="1"/>
                    </a:lnTo>
                    <a:lnTo>
                      <a:pt x="161" y="1"/>
                    </a:lnTo>
                    <a:lnTo>
                      <a:pt x="145" y="0"/>
                    </a:lnTo>
                    <a:lnTo>
                      <a:pt x="145" y="0"/>
                    </a:lnTo>
                    <a:close/>
                    <a:moveTo>
                      <a:pt x="61" y="144"/>
                    </a:moveTo>
                    <a:lnTo>
                      <a:pt x="61" y="144"/>
                    </a:lnTo>
                    <a:lnTo>
                      <a:pt x="57" y="143"/>
                    </a:lnTo>
                    <a:lnTo>
                      <a:pt x="53" y="140"/>
                    </a:lnTo>
                    <a:lnTo>
                      <a:pt x="50" y="136"/>
                    </a:lnTo>
                    <a:lnTo>
                      <a:pt x="49" y="131"/>
                    </a:lnTo>
                    <a:lnTo>
                      <a:pt x="49" y="131"/>
                    </a:lnTo>
                    <a:lnTo>
                      <a:pt x="50" y="126"/>
                    </a:lnTo>
                    <a:lnTo>
                      <a:pt x="53" y="123"/>
                    </a:lnTo>
                    <a:lnTo>
                      <a:pt x="57" y="120"/>
                    </a:lnTo>
                    <a:lnTo>
                      <a:pt x="61" y="119"/>
                    </a:lnTo>
                    <a:lnTo>
                      <a:pt x="61" y="119"/>
                    </a:lnTo>
                    <a:lnTo>
                      <a:pt x="66" y="120"/>
                    </a:lnTo>
                    <a:lnTo>
                      <a:pt x="70" y="123"/>
                    </a:lnTo>
                    <a:lnTo>
                      <a:pt x="72" y="126"/>
                    </a:lnTo>
                    <a:lnTo>
                      <a:pt x="73" y="131"/>
                    </a:lnTo>
                    <a:lnTo>
                      <a:pt x="73" y="131"/>
                    </a:lnTo>
                    <a:lnTo>
                      <a:pt x="72" y="136"/>
                    </a:lnTo>
                    <a:lnTo>
                      <a:pt x="70" y="140"/>
                    </a:lnTo>
                    <a:lnTo>
                      <a:pt x="66" y="143"/>
                    </a:lnTo>
                    <a:lnTo>
                      <a:pt x="61" y="144"/>
                    </a:lnTo>
                    <a:lnTo>
                      <a:pt x="61" y="144"/>
                    </a:lnTo>
                    <a:close/>
                    <a:moveTo>
                      <a:pt x="145" y="113"/>
                    </a:moveTo>
                    <a:lnTo>
                      <a:pt x="145" y="113"/>
                    </a:lnTo>
                    <a:lnTo>
                      <a:pt x="121" y="113"/>
                    </a:lnTo>
                    <a:lnTo>
                      <a:pt x="98" y="110"/>
                    </a:lnTo>
                    <a:lnTo>
                      <a:pt x="76" y="105"/>
                    </a:lnTo>
                    <a:lnTo>
                      <a:pt x="57" y="99"/>
                    </a:lnTo>
                    <a:lnTo>
                      <a:pt x="39" y="90"/>
                    </a:lnTo>
                    <a:lnTo>
                      <a:pt x="24" y="81"/>
                    </a:lnTo>
                    <a:lnTo>
                      <a:pt x="12" y="72"/>
                    </a:lnTo>
                    <a:lnTo>
                      <a:pt x="6" y="65"/>
                    </a:lnTo>
                    <a:lnTo>
                      <a:pt x="2" y="60"/>
                    </a:lnTo>
                    <a:lnTo>
                      <a:pt x="2" y="60"/>
                    </a:lnTo>
                    <a:lnTo>
                      <a:pt x="14" y="69"/>
                    </a:lnTo>
                    <a:lnTo>
                      <a:pt x="27" y="79"/>
                    </a:lnTo>
                    <a:lnTo>
                      <a:pt x="43" y="87"/>
                    </a:lnTo>
                    <a:lnTo>
                      <a:pt x="60" y="94"/>
                    </a:lnTo>
                    <a:lnTo>
                      <a:pt x="79" y="99"/>
                    </a:lnTo>
                    <a:lnTo>
                      <a:pt x="100" y="103"/>
                    </a:lnTo>
                    <a:lnTo>
                      <a:pt x="122" y="106"/>
                    </a:lnTo>
                    <a:lnTo>
                      <a:pt x="145" y="107"/>
                    </a:lnTo>
                    <a:lnTo>
                      <a:pt x="145" y="107"/>
                    </a:lnTo>
                    <a:lnTo>
                      <a:pt x="169" y="106"/>
                    </a:lnTo>
                    <a:lnTo>
                      <a:pt x="191" y="103"/>
                    </a:lnTo>
                    <a:lnTo>
                      <a:pt x="212" y="99"/>
                    </a:lnTo>
                    <a:lnTo>
                      <a:pt x="230" y="94"/>
                    </a:lnTo>
                    <a:lnTo>
                      <a:pt x="248" y="87"/>
                    </a:lnTo>
                    <a:lnTo>
                      <a:pt x="263" y="79"/>
                    </a:lnTo>
                    <a:lnTo>
                      <a:pt x="276" y="69"/>
                    </a:lnTo>
                    <a:lnTo>
                      <a:pt x="288" y="60"/>
                    </a:lnTo>
                    <a:lnTo>
                      <a:pt x="288" y="60"/>
                    </a:lnTo>
                    <a:lnTo>
                      <a:pt x="284" y="65"/>
                    </a:lnTo>
                    <a:lnTo>
                      <a:pt x="279" y="72"/>
                    </a:lnTo>
                    <a:lnTo>
                      <a:pt x="266" y="81"/>
                    </a:lnTo>
                    <a:lnTo>
                      <a:pt x="251" y="90"/>
                    </a:lnTo>
                    <a:lnTo>
                      <a:pt x="234" y="99"/>
                    </a:lnTo>
                    <a:lnTo>
                      <a:pt x="215" y="105"/>
                    </a:lnTo>
                    <a:lnTo>
                      <a:pt x="193" y="110"/>
                    </a:lnTo>
                    <a:lnTo>
                      <a:pt x="170" y="113"/>
                    </a:lnTo>
                    <a:lnTo>
                      <a:pt x="145" y="113"/>
                    </a:lnTo>
                    <a:lnTo>
                      <a:pt x="145" y="113"/>
                    </a:lnTo>
                    <a:close/>
                    <a:moveTo>
                      <a:pt x="145" y="297"/>
                    </a:moveTo>
                    <a:lnTo>
                      <a:pt x="145" y="297"/>
                    </a:lnTo>
                    <a:lnTo>
                      <a:pt x="117" y="295"/>
                    </a:lnTo>
                    <a:lnTo>
                      <a:pt x="91" y="292"/>
                    </a:lnTo>
                    <a:lnTo>
                      <a:pt x="68" y="288"/>
                    </a:lnTo>
                    <a:lnTo>
                      <a:pt x="48" y="281"/>
                    </a:lnTo>
                    <a:lnTo>
                      <a:pt x="39" y="277"/>
                    </a:lnTo>
                    <a:lnTo>
                      <a:pt x="31" y="272"/>
                    </a:lnTo>
                    <a:lnTo>
                      <a:pt x="24" y="268"/>
                    </a:lnTo>
                    <a:lnTo>
                      <a:pt x="17" y="264"/>
                    </a:lnTo>
                    <a:lnTo>
                      <a:pt x="12" y="258"/>
                    </a:lnTo>
                    <a:lnTo>
                      <a:pt x="8" y="253"/>
                    </a:lnTo>
                    <a:lnTo>
                      <a:pt x="4" y="247"/>
                    </a:lnTo>
                    <a:lnTo>
                      <a:pt x="2" y="242"/>
                    </a:lnTo>
                    <a:lnTo>
                      <a:pt x="2" y="242"/>
                    </a:lnTo>
                    <a:lnTo>
                      <a:pt x="0" y="246"/>
                    </a:lnTo>
                    <a:lnTo>
                      <a:pt x="0" y="252"/>
                    </a:lnTo>
                    <a:lnTo>
                      <a:pt x="0" y="299"/>
                    </a:lnTo>
                    <a:lnTo>
                      <a:pt x="0" y="299"/>
                    </a:lnTo>
                    <a:lnTo>
                      <a:pt x="1" y="305"/>
                    </a:lnTo>
                    <a:lnTo>
                      <a:pt x="3" y="312"/>
                    </a:lnTo>
                    <a:lnTo>
                      <a:pt x="6" y="319"/>
                    </a:lnTo>
                    <a:lnTo>
                      <a:pt x="11" y="324"/>
                    </a:lnTo>
                    <a:lnTo>
                      <a:pt x="16" y="330"/>
                    </a:lnTo>
                    <a:lnTo>
                      <a:pt x="23" y="335"/>
                    </a:lnTo>
                    <a:lnTo>
                      <a:pt x="32" y="339"/>
                    </a:lnTo>
                    <a:lnTo>
                      <a:pt x="40" y="344"/>
                    </a:lnTo>
                    <a:lnTo>
                      <a:pt x="50" y="348"/>
                    </a:lnTo>
                    <a:lnTo>
                      <a:pt x="61" y="351"/>
                    </a:lnTo>
                    <a:lnTo>
                      <a:pt x="73" y="355"/>
                    </a:lnTo>
                    <a:lnTo>
                      <a:pt x="87" y="358"/>
                    </a:lnTo>
                    <a:lnTo>
                      <a:pt x="100" y="360"/>
                    </a:lnTo>
                    <a:lnTo>
                      <a:pt x="114" y="361"/>
                    </a:lnTo>
                    <a:lnTo>
                      <a:pt x="129" y="362"/>
                    </a:lnTo>
                    <a:lnTo>
                      <a:pt x="145" y="362"/>
                    </a:lnTo>
                    <a:lnTo>
                      <a:pt x="145" y="362"/>
                    </a:lnTo>
                    <a:lnTo>
                      <a:pt x="161" y="362"/>
                    </a:lnTo>
                    <a:lnTo>
                      <a:pt x="175" y="361"/>
                    </a:lnTo>
                    <a:lnTo>
                      <a:pt x="191" y="360"/>
                    </a:lnTo>
                    <a:lnTo>
                      <a:pt x="204" y="358"/>
                    </a:lnTo>
                    <a:lnTo>
                      <a:pt x="217" y="355"/>
                    </a:lnTo>
                    <a:lnTo>
                      <a:pt x="229" y="351"/>
                    </a:lnTo>
                    <a:lnTo>
                      <a:pt x="240" y="348"/>
                    </a:lnTo>
                    <a:lnTo>
                      <a:pt x="250" y="344"/>
                    </a:lnTo>
                    <a:lnTo>
                      <a:pt x="259" y="339"/>
                    </a:lnTo>
                    <a:lnTo>
                      <a:pt x="268" y="335"/>
                    </a:lnTo>
                    <a:lnTo>
                      <a:pt x="274" y="330"/>
                    </a:lnTo>
                    <a:lnTo>
                      <a:pt x="280" y="324"/>
                    </a:lnTo>
                    <a:lnTo>
                      <a:pt x="284" y="319"/>
                    </a:lnTo>
                    <a:lnTo>
                      <a:pt x="287" y="312"/>
                    </a:lnTo>
                    <a:lnTo>
                      <a:pt x="290" y="305"/>
                    </a:lnTo>
                    <a:lnTo>
                      <a:pt x="291" y="299"/>
                    </a:lnTo>
                    <a:lnTo>
                      <a:pt x="291" y="252"/>
                    </a:lnTo>
                    <a:lnTo>
                      <a:pt x="291" y="252"/>
                    </a:lnTo>
                    <a:lnTo>
                      <a:pt x="291" y="246"/>
                    </a:lnTo>
                    <a:lnTo>
                      <a:pt x="288" y="242"/>
                    </a:lnTo>
                    <a:lnTo>
                      <a:pt x="288" y="242"/>
                    </a:lnTo>
                    <a:lnTo>
                      <a:pt x="286" y="247"/>
                    </a:lnTo>
                    <a:lnTo>
                      <a:pt x="283" y="253"/>
                    </a:lnTo>
                    <a:lnTo>
                      <a:pt x="279" y="258"/>
                    </a:lnTo>
                    <a:lnTo>
                      <a:pt x="273" y="264"/>
                    </a:lnTo>
                    <a:lnTo>
                      <a:pt x="266" y="268"/>
                    </a:lnTo>
                    <a:lnTo>
                      <a:pt x="260" y="272"/>
                    </a:lnTo>
                    <a:lnTo>
                      <a:pt x="251" y="277"/>
                    </a:lnTo>
                    <a:lnTo>
                      <a:pt x="242" y="281"/>
                    </a:lnTo>
                    <a:lnTo>
                      <a:pt x="223" y="288"/>
                    </a:lnTo>
                    <a:lnTo>
                      <a:pt x="200" y="292"/>
                    </a:lnTo>
                    <a:lnTo>
                      <a:pt x="173" y="295"/>
                    </a:lnTo>
                    <a:lnTo>
                      <a:pt x="145" y="297"/>
                    </a:lnTo>
                    <a:lnTo>
                      <a:pt x="145" y="297"/>
                    </a:lnTo>
                    <a:close/>
                    <a:moveTo>
                      <a:pt x="61" y="334"/>
                    </a:moveTo>
                    <a:lnTo>
                      <a:pt x="61" y="334"/>
                    </a:lnTo>
                    <a:lnTo>
                      <a:pt x="57" y="333"/>
                    </a:lnTo>
                    <a:lnTo>
                      <a:pt x="53" y="330"/>
                    </a:lnTo>
                    <a:lnTo>
                      <a:pt x="50" y="326"/>
                    </a:lnTo>
                    <a:lnTo>
                      <a:pt x="49" y="322"/>
                    </a:lnTo>
                    <a:lnTo>
                      <a:pt x="49" y="322"/>
                    </a:lnTo>
                    <a:lnTo>
                      <a:pt x="50" y="316"/>
                    </a:lnTo>
                    <a:lnTo>
                      <a:pt x="53" y="313"/>
                    </a:lnTo>
                    <a:lnTo>
                      <a:pt x="57" y="310"/>
                    </a:lnTo>
                    <a:lnTo>
                      <a:pt x="61" y="309"/>
                    </a:lnTo>
                    <a:lnTo>
                      <a:pt x="61" y="309"/>
                    </a:lnTo>
                    <a:lnTo>
                      <a:pt x="66" y="310"/>
                    </a:lnTo>
                    <a:lnTo>
                      <a:pt x="70" y="313"/>
                    </a:lnTo>
                    <a:lnTo>
                      <a:pt x="72" y="316"/>
                    </a:lnTo>
                    <a:lnTo>
                      <a:pt x="73" y="322"/>
                    </a:lnTo>
                    <a:lnTo>
                      <a:pt x="73" y="322"/>
                    </a:lnTo>
                    <a:lnTo>
                      <a:pt x="72" y="326"/>
                    </a:lnTo>
                    <a:lnTo>
                      <a:pt x="70" y="330"/>
                    </a:lnTo>
                    <a:lnTo>
                      <a:pt x="66" y="333"/>
                    </a:lnTo>
                    <a:lnTo>
                      <a:pt x="61" y="334"/>
                    </a:lnTo>
                    <a:lnTo>
                      <a:pt x="61" y="334"/>
                    </a:lnTo>
                    <a:close/>
                    <a:moveTo>
                      <a:pt x="145" y="203"/>
                    </a:moveTo>
                    <a:lnTo>
                      <a:pt x="145" y="203"/>
                    </a:lnTo>
                    <a:lnTo>
                      <a:pt x="117" y="202"/>
                    </a:lnTo>
                    <a:lnTo>
                      <a:pt x="92" y="199"/>
                    </a:lnTo>
                    <a:lnTo>
                      <a:pt x="69" y="193"/>
                    </a:lnTo>
                    <a:lnTo>
                      <a:pt x="48" y="187"/>
                    </a:lnTo>
                    <a:lnTo>
                      <a:pt x="32" y="179"/>
                    </a:lnTo>
                    <a:lnTo>
                      <a:pt x="24" y="175"/>
                    </a:lnTo>
                    <a:lnTo>
                      <a:pt x="17" y="170"/>
                    </a:lnTo>
                    <a:lnTo>
                      <a:pt x="12" y="165"/>
                    </a:lnTo>
                    <a:lnTo>
                      <a:pt x="8" y="159"/>
                    </a:lnTo>
                    <a:lnTo>
                      <a:pt x="4" y="154"/>
                    </a:lnTo>
                    <a:lnTo>
                      <a:pt x="2" y="148"/>
                    </a:lnTo>
                    <a:lnTo>
                      <a:pt x="2" y="148"/>
                    </a:lnTo>
                    <a:lnTo>
                      <a:pt x="0" y="153"/>
                    </a:lnTo>
                    <a:lnTo>
                      <a:pt x="0" y="157"/>
                    </a:lnTo>
                    <a:lnTo>
                      <a:pt x="0" y="205"/>
                    </a:lnTo>
                    <a:lnTo>
                      <a:pt x="0" y="205"/>
                    </a:lnTo>
                    <a:lnTo>
                      <a:pt x="1" y="212"/>
                    </a:lnTo>
                    <a:lnTo>
                      <a:pt x="3" y="219"/>
                    </a:lnTo>
                    <a:lnTo>
                      <a:pt x="6" y="224"/>
                    </a:lnTo>
                    <a:lnTo>
                      <a:pt x="11" y="231"/>
                    </a:lnTo>
                    <a:lnTo>
                      <a:pt x="16" y="236"/>
                    </a:lnTo>
                    <a:lnTo>
                      <a:pt x="23" y="242"/>
                    </a:lnTo>
                    <a:lnTo>
                      <a:pt x="32" y="246"/>
                    </a:lnTo>
                    <a:lnTo>
                      <a:pt x="40" y="250"/>
                    </a:lnTo>
                    <a:lnTo>
                      <a:pt x="50" y="255"/>
                    </a:lnTo>
                    <a:lnTo>
                      <a:pt x="61" y="258"/>
                    </a:lnTo>
                    <a:lnTo>
                      <a:pt x="73" y="261"/>
                    </a:lnTo>
                    <a:lnTo>
                      <a:pt x="87" y="265"/>
                    </a:lnTo>
                    <a:lnTo>
                      <a:pt x="100" y="267"/>
                    </a:lnTo>
                    <a:lnTo>
                      <a:pt x="114" y="268"/>
                    </a:lnTo>
                    <a:lnTo>
                      <a:pt x="129" y="269"/>
                    </a:lnTo>
                    <a:lnTo>
                      <a:pt x="145" y="269"/>
                    </a:lnTo>
                    <a:lnTo>
                      <a:pt x="145" y="269"/>
                    </a:lnTo>
                    <a:lnTo>
                      <a:pt x="161" y="269"/>
                    </a:lnTo>
                    <a:lnTo>
                      <a:pt x="175" y="268"/>
                    </a:lnTo>
                    <a:lnTo>
                      <a:pt x="191" y="267"/>
                    </a:lnTo>
                    <a:lnTo>
                      <a:pt x="204" y="265"/>
                    </a:lnTo>
                    <a:lnTo>
                      <a:pt x="217" y="261"/>
                    </a:lnTo>
                    <a:lnTo>
                      <a:pt x="229" y="258"/>
                    </a:lnTo>
                    <a:lnTo>
                      <a:pt x="240" y="255"/>
                    </a:lnTo>
                    <a:lnTo>
                      <a:pt x="250" y="250"/>
                    </a:lnTo>
                    <a:lnTo>
                      <a:pt x="259" y="246"/>
                    </a:lnTo>
                    <a:lnTo>
                      <a:pt x="268" y="242"/>
                    </a:lnTo>
                    <a:lnTo>
                      <a:pt x="274" y="236"/>
                    </a:lnTo>
                    <a:lnTo>
                      <a:pt x="280" y="231"/>
                    </a:lnTo>
                    <a:lnTo>
                      <a:pt x="284" y="224"/>
                    </a:lnTo>
                    <a:lnTo>
                      <a:pt x="287" y="219"/>
                    </a:lnTo>
                    <a:lnTo>
                      <a:pt x="290" y="212"/>
                    </a:lnTo>
                    <a:lnTo>
                      <a:pt x="291" y="205"/>
                    </a:lnTo>
                    <a:lnTo>
                      <a:pt x="291" y="157"/>
                    </a:lnTo>
                    <a:lnTo>
                      <a:pt x="291" y="157"/>
                    </a:lnTo>
                    <a:lnTo>
                      <a:pt x="290" y="153"/>
                    </a:lnTo>
                    <a:lnTo>
                      <a:pt x="288" y="148"/>
                    </a:lnTo>
                    <a:lnTo>
                      <a:pt x="288" y="148"/>
                    </a:lnTo>
                    <a:lnTo>
                      <a:pt x="286" y="154"/>
                    </a:lnTo>
                    <a:lnTo>
                      <a:pt x="283" y="159"/>
                    </a:lnTo>
                    <a:lnTo>
                      <a:pt x="279" y="165"/>
                    </a:lnTo>
                    <a:lnTo>
                      <a:pt x="273" y="170"/>
                    </a:lnTo>
                    <a:lnTo>
                      <a:pt x="266" y="175"/>
                    </a:lnTo>
                    <a:lnTo>
                      <a:pt x="259" y="179"/>
                    </a:lnTo>
                    <a:lnTo>
                      <a:pt x="242" y="187"/>
                    </a:lnTo>
                    <a:lnTo>
                      <a:pt x="222" y="193"/>
                    </a:lnTo>
                    <a:lnTo>
                      <a:pt x="198" y="199"/>
                    </a:lnTo>
                    <a:lnTo>
                      <a:pt x="173" y="202"/>
                    </a:lnTo>
                    <a:lnTo>
                      <a:pt x="145" y="203"/>
                    </a:lnTo>
                    <a:lnTo>
                      <a:pt x="145" y="203"/>
                    </a:lnTo>
                    <a:close/>
                    <a:moveTo>
                      <a:pt x="61" y="238"/>
                    </a:moveTo>
                    <a:lnTo>
                      <a:pt x="61" y="238"/>
                    </a:lnTo>
                    <a:lnTo>
                      <a:pt x="57" y="237"/>
                    </a:lnTo>
                    <a:lnTo>
                      <a:pt x="53" y="234"/>
                    </a:lnTo>
                    <a:lnTo>
                      <a:pt x="50" y="231"/>
                    </a:lnTo>
                    <a:lnTo>
                      <a:pt x="49" y="225"/>
                    </a:lnTo>
                    <a:lnTo>
                      <a:pt x="49" y="225"/>
                    </a:lnTo>
                    <a:lnTo>
                      <a:pt x="50" y="221"/>
                    </a:lnTo>
                    <a:lnTo>
                      <a:pt x="53" y="218"/>
                    </a:lnTo>
                    <a:lnTo>
                      <a:pt x="57" y="214"/>
                    </a:lnTo>
                    <a:lnTo>
                      <a:pt x="61" y="213"/>
                    </a:lnTo>
                    <a:lnTo>
                      <a:pt x="61" y="213"/>
                    </a:lnTo>
                    <a:lnTo>
                      <a:pt x="66" y="214"/>
                    </a:lnTo>
                    <a:lnTo>
                      <a:pt x="70" y="218"/>
                    </a:lnTo>
                    <a:lnTo>
                      <a:pt x="72" y="221"/>
                    </a:lnTo>
                    <a:lnTo>
                      <a:pt x="73" y="225"/>
                    </a:lnTo>
                    <a:lnTo>
                      <a:pt x="73" y="225"/>
                    </a:lnTo>
                    <a:lnTo>
                      <a:pt x="72" y="231"/>
                    </a:lnTo>
                    <a:lnTo>
                      <a:pt x="70" y="234"/>
                    </a:lnTo>
                    <a:lnTo>
                      <a:pt x="66" y="237"/>
                    </a:lnTo>
                    <a:lnTo>
                      <a:pt x="61" y="238"/>
                    </a:lnTo>
                    <a:lnTo>
                      <a:pt x="61" y="238"/>
                    </a:lnTo>
                    <a:close/>
                  </a:path>
                </a:pathLst>
              </a:custGeom>
              <a:solidFill>
                <a:srgbClr val="9F9F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2" tIns="45706" rIns="91412" bIns="4570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a:defRPr/>
                </a:pPr>
                <a:endParaRPr lang="zh-CN" altLang="en-US" sz="3200">
                  <a:solidFill>
                    <a:srgbClr val="000000"/>
                  </a:solidFill>
                  <a:latin typeface="+mn-lt"/>
                  <a:ea typeface="+mn-ea"/>
                  <a:cs typeface="+mn-ea"/>
                  <a:sym typeface="+mn-lt"/>
                </a:endParaRPr>
              </a:p>
            </p:txBody>
          </p:sp>
          <p:sp>
            <p:nvSpPr>
              <p:cNvPr id="21" name="Freeform 131"/>
              <p:cNvSpPr>
                <a:spLocks noEditPoints="1"/>
              </p:cNvSpPr>
              <p:nvPr/>
            </p:nvSpPr>
            <p:spPr bwMode="auto">
              <a:xfrm>
                <a:off x="2313557" y="1931029"/>
                <a:ext cx="261036" cy="338807"/>
              </a:xfrm>
              <a:custGeom>
                <a:avLst/>
                <a:gdLst>
                  <a:gd name="T0" fmla="*/ 100 w 291"/>
                  <a:gd name="T1" fmla="*/ 4 h 362"/>
                  <a:gd name="T2" fmla="*/ 40 w 291"/>
                  <a:gd name="T3" fmla="*/ 19 h 362"/>
                  <a:gd name="T4" fmla="*/ 6 w 291"/>
                  <a:gd name="T5" fmla="*/ 45 h 362"/>
                  <a:gd name="T6" fmla="*/ 0 w 291"/>
                  <a:gd name="T7" fmla="*/ 112 h 362"/>
                  <a:gd name="T8" fmla="*/ 16 w 291"/>
                  <a:gd name="T9" fmla="*/ 143 h 362"/>
                  <a:gd name="T10" fmla="*/ 61 w 291"/>
                  <a:gd name="T11" fmla="*/ 165 h 362"/>
                  <a:gd name="T12" fmla="*/ 129 w 291"/>
                  <a:gd name="T13" fmla="*/ 176 h 362"/>
                  <a:gd name="T14" fmla="*/ 191 w 291"/>
                  <a:gd name="T15" fmla="*/ 173 h 362"/>
                  <a:gd name="T16" fmla="*/ 250 w 291"/>
                  <a:gd name="T17" fmla="*/ 157 h 362"/>
                  <a:gd name="T18" fmla="*/ 284 w 291"/>
                  <a:gd name="T19" fmla="*/ 131 h 362"/>
                  <a:gd name="T20" fmla="*/ 291 w 291"/>
                  <a:gd name="T21" fmla="*/ 64 h 362"/>
                  <a:gd name="T22" fmla="*/ 274 w 291"/>
                  <a:gd name="T23" fmla="*/ 34 h 362"/>
                  <a:gd name="T24" fmla="*/ 229 w 291"/>
                  <a:gd name="T25" fmla="*/ 11 h 362"/>
                  <a:gd name="T26" fmla="*/ 161 w 291"/>
                  <a:gd name="T27" fmla="*/ 1 h 362"/>
                  <a:gd name="T28" fmla="*/ 57 w 291"/>
                  <a:gd name="T29" fmla="*/ 143 h 362"/>
                  <a:gd name="T30" fmla="*/ 50 w 291"/>
                  <a:gd name="T31" fmla="*/ 126 h 362"/>
                  <a:gd name="T32" fmla="*/ 66 w 291"/>
                  <a:gd name="T33" fmla="*/ 120 h 362"/>
                  <a:gd name="T34" fmla="*/ 72 w 291"/>
                  <a:gd name="T35" fmla="*/ 136 h 362"/>
                  <a:gd name="T36" fmla="*/ 145 w 291"/>
                  <a:gd name="T37" fmla="*/ 113 h 362"/>
                  <a:gd name="T38" fmla="*/ 57 w 291"/>
                  <a:gd name="T39" fmla="*/ 99 h 362"/>
                  <a:gd name="T40" fmla="*/ 2 w 291"/>
                  <a:gd name="T41" fmla="*/ 60 h 362"/>
                  <a:gd name="T42" fmla="*/ 60 w 291"/>
                  <a:gd name="T43" fmla="*/ 94 h 362"/>
                  <a:gd name="T44" fmla="*/ 145 w 291"/>
                  <a:gd name="T45" fmla="*/ 107 h 362"/>
                  <a:gd name="T46" fmla="*/ 248 w 291"/>
                  <a:gd name="T47" fmla="*/ 87 h 362"/>
                  <a:gd name="T48" fmla="*/ 284 w 291"/>
                  <a:gd name="T49" fmla="*/ 65 h 362"/>
                  <a:gd name="T50" fmla="*/ 215 w 291"/>
                  <a:gd name="T51" fmla="*/ 105 h 362"/>
                  <a:gd name="T52" fmla="*/ 145 w 291"/>
                  <a:gd name="T53" fmla="*/ 297 h 362"/>
                  <a:gd name="T54" fmla="*/ 48 w 291"/>
                  <a:gd name="T55" fmla="*/ 281 h 362"/>
                  <a:gd name="T56" fmla="*/ 12 w 291"/>
                  <a:gd name="T57" fmla="*/ 258 h 362"/>
                  <a:gd name="T58" fmla="*/ 0 w 291"/>
                  <a:gd name="T59" fmla="*/ 246 h 362"/>
                  <a:gd name="T60" fmla="*/ 3 w 291"/>
                  <a:gd name="T61" fmla="*/ 312 h 362"/>
                  <a:gd name="T62" fmla="*/ 32 w 291"/>
                  <a:gd name="T63" fmla="*/ 339 h 362"/>
                  <a:gd name="T64" fmla="*/ 87 w 291"/>
                  <a:gd name="T65" fmla="*/ 358 h 362"/>
                  <a:gd name="T66" fmla="*/ 145 w 291"/>
                  <a:gd name="T67" fmla="*/ 362 h 362"/>
                  <a:gd name="T68" fmla="*/ 217 w 291"/>
                  <a:gd name="T69" fmla="*/ 355 h 362"/>
                  <a:gd name="T70" fmla="*/ 268 w 291"/>
                  <a:gd name="T71" fmla="*/ 335 h 362"/>
                  <a:gd name="T72" fmla="*/ 290 w 291"/>
                  <a:gd name="T73" fmla="*/ 305 h 362"/>
                  <a:gd name="T74" fmla="*/ 288 w 291"/>
                  <a:gd name="T75" fmla="*/ 242 h 362"/>
                  <a:gd name="T76" fmla="*/ 273 w 291"/>
                  <a:gd name="T77" fmla="*/ 264 h 362"/>
                  <a:gd name="T78" fmla="*/ 223 w 291"/>
                  <a:gd name="T79" fmla="*/ 288 h 362"/>
                  <a:gd name="T80" fmla="*/ 61 w 291"/>
                  <a:gd name="T81" fmla="*/ 334 h 362"/>
                  <a:gd name="T82" fmla="*/ 49 w 291"/>
                  <a:gd name="T83" fmla="*/ 322 h 362"/>
                  <a:gd name="T84" fmla="*/ 61 w 291"/>
                  <a:gd name="T85" fmla="*/ 309 h 362"/>
                  <a:gd name="T86" fmla="*/ 73 w 291"/>
                  <a:gd name="T87" fmla="*/ 322 h 362"/>
                  <a:gd name="T88" fmla="*/ 61 w 291"/>
                  <a:gd name="T89" fmla="*/ 334 h 362"/>
                  <a:gd name="T90" fmla="*/ 92 w 291"/>
                  <a:gd name="T91" fmla="*/ 199 h 362"/>
                  <a:gd name="T92" fmla="*/ 17 w 291"/>
                  <a:gd name="T93" fmla="*/ 170 h 362"/>
                  <a:gd name="T94" fmla="*/ 2 w 291"/>
                  <a:gd name="T95" fmla="*/ 148 h 362"/>
                  <a:gd name="T96" fmla="*/ 1 w 291"/>
                  <a:gd name="T97" fmla="*/ 212 h 362"/>
                  <a:gd name="T98" fmla="*/ 23 w 291"/>
                  <a:gd name="T99" fmla="*/ 242 h 362"/>
                  <a:gd name="T100" fmla="*/ 73 w 291"/>
                  <a:gd name="T101" fmla="*/ 261 h 362"/>
                  <a:gd name="T102" fmla="*/ 145 w 291"/>
                  <a:gd name="T103" fmla="*/ 269 h 362"/>
                  <a:gd name="T104" fmla="*/ 204 w 291"/>
                  <a:gd name="T105" fmla="*/ 265 h 362"/>
                  <a:gd name="T106" fmla="*/ 259 w 291"/>
                  <a:gd name="T107" fmla="*/ 246 h 362"/>
                  <a:gd name="T108" fmla="*/ 287 w 291"/>
                  <a:gd name="T109" fmla="*/ 219 h 362"/>
                  <a:gd name="T110" fmla="*/ 290 w 291"/>
                  <a:gd name="T111" fmla="*/ 153 h 362"/>
                  <a:gd name="T112" fmla="*/ 279 w 291"/>
                  <a:gd name="T113" fmla="*/ 165 h 362"/>
                  <a:gd name="T114" fmla="*/ 222 w 291"/>
                  <a:gd name="T115" fmla="*/ 193 h 362"/>
                  <a:gd name="T116" fmla="*/ 61 w 291"/>
                  <a:gd name="T117" fmla="*/ 238 h 362"/>
                  <a:gd name="T118" fmla="*/ 49 w 291"/>
                  <a:gd name="T119" fmla="*/ 225 h 362"/>
                  <a:gd name="T120" fmla="*/ 61 w 291"/>
                  <a:gd name="T121" fmla="*/ 213 h 362"/>
                  <a:gd name="T122" fmla="*/ 73 w 291"/>
                  <a:gd name="T123" fmla="*/ 225 h 362"/>
                  <a:gd name="T124" fmla="*/ 61 w 291"/>
                  <a:gd name="T125" fmla="*/ 238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1" h="362">
                    <a:moveTo>
                      <a:pt x="145" y="0"/>
                    </a:moveTo>
                    <a:lnTo>
                      <a:pt x="145" y="0"/>
                    </a:lnTo>
                    <a:lnTo>
                      <a:pt x="129" y="1"/>
                    </a:lnTo>
                    <a:lnTo>
                      <a:pt x="114" y="1"/>
                    </a:lnTo>
                    <a:lnTo>
                      <a:pt x="100" y="4"/>
                    </a:lnTo>
                    <a:lnTo>
                      <a:pt x="87" y="6"/>
                    </a:lnTo>
                    <a:lnTo>
                      <a:pt x="73" y="8"/>
                    </a:lnTo>
                    <a:lnTo>
                      <a:pt x="61" y="11"/>
                    </a:lnTo>
                    <a:lnTo>
                      <a:pt x="50" y="15"/>
                    </a:lnTo>
                    <a:lnTo>
                      <a:pt x="40" y="19"/>
                    </a:lnTo>
                    <a:lnTo>
                      <a:pt x="32" y="23"/>
                    </a:lnTo>
                    <a:lnTo>
                      <a:pt x="23" y="29"/>
                    </a:lnTo>
                    <a:lnTo>
                      <a:pt x="16" y="34"/>
                    </a:lnTo>
                    <a:lnTo>
                      <a:pt x="11" y="40"/>
                    </a:lnTo>
                    <a:lnTo>
                      <a:pt x="6" y="45"/>
                    </a:lnTo>
                    <a:lnTo>
                      <a:pt x="3" y="52"/>
                    </a:lnTo>
                    <a:lnTo>
                      <a:pt x="1" y="57"/>
                    </a:lnTo>
                    <a:lnTo>
                      <a:pt x="0" y="64"/>
                    </a:lnTo>
                    <a:lnTo>
                      <a:pt x="0" y="112"/>
                    </a:lnTo>
                    <a:lnTo>
                      <a:pt x="0" y="112"/>
                    </a:lnTo>
                    <a:lnTo>
                      <a:pt x="1" y="119"/>
                    </a:lnTo>
                    <a:lnTo>
                      <a:pt x="3" y="125"/>
                    </a:lnTo>
                    <a:lnTo>
                      <a:pt x="6" y="131"/>
                    </a:lnTo>
                    <a:lnTo>
                      <a:pt x="11" y="137"/>
                    </a:lnTo>
                    <a:lnTo>
                      <a:pt x="16" y="143"/>
                    </a:lnTo>
                    <a:lnTo>
                      <a:pt x="23" y="147"/>
                    </a:lnTo>
                    <a:lnTo>
                      <a:pt x="32" y="153"/>
                    </a:lnTo>
                    <a:lnTo>
                      <a:pt x="40" y="157"/>
                    </a:lnTo>
                    <a:lnTo>
                      <a:pt x="50" y="162"/>
                    </a:lnTo>
                    <a:lnTo>
                      <a:pt x="61" y="165"/>
                    </a:lnTo>
                    <a:lnTo>
                      <a:pt x="73" y="168"/>
                    </a:lnTo>
                    <a:lnTo>
                      <a:pt x="87" y="170"/>
                    </a:lnTo>
                    <a:lnTo>
                      <a:pt x="100" y="173"/>
                    </a:lnTo>
                    <a:lnTo>
                      <a:pt x="114" y="175"/>
                    </a:lnTo>
                    <a:lnTo>
                      <a:pt x="129" y="176"/>
                    </a:lnTo>
                    <a:lnTo>
                      <a:pt x="145" y="176"/>
                    </a:lnTo>
                    <a:lnTo>
                      <a:pt x="145" y="176"/>
                    </a:lnTo>
                    <a:lnTo>
                      <a:pt x="161" y="176"/>
                    </a:lnTo>
                    <a:lnTo>
                      <a:pt x="175" y="175"/>
                    </a:lnTo>
                    <a:lnTo>
                      <a:pt x="191" y="173"/>
                    </a:lnTo>
                    <a:lnTo>
                      <a:pt x="204" y="170"/>
                    </a:lnTo>
                    <a:lnTo>
                      <a:pt x="217" y="168"/>
                    </a:lnTo>
                    <a:lnTo>
                      <a:pt x="229" y="165"/>
                    </a:lnTo>
                    <a:lnTo>
                      <a:pt x="240" y="162"/>
                    </a:lnTo>
                    <a:lnTo>
                      <a:pt x="250" y="157"/>
                    </a:lnTo>
                    <a:lnTo>
                      <a:pt x="259" y="153"/>
                    </a:lnTo>
                    <a:lnTo>
                      <a:pt x="268" y="147"/>
                    </a:lnTo>
                    <a:lnTo>
                      <a:pt x="274" y="143"/>
                    </a:lnTo>
                    <a:lnTo>
                      <a:pt x="280" y="137"/>
                    </a:lnTo>
                    <a:lnTo>
                      <a:pt x="284" y="131"/>
                    </a:lnTo>
                    <a:lnTo>
                      <a:pt x="287" y="125"/>
                    </a:lnTo>
                    <a:lnTo>
                      <a:pt x="290" y="119"/>
                    </a:lnTo>
                    <a:lnTo>
                      <a:pt x="291" y="112"/>
                    </a:lnTo>
                    <a:lnTo>
                      <a:pt x="291" y="64"/>
                    </a:lnTo>
                    <a:lnTo>
                      <a:pt x="291" y="64"/>
                    </a:lnTo>
                    <a:lnTo>
                      <a:pt x="290" y="57"/>
                    </a:lnTo>
                    <a:lnTo>
                      <a:pt x="287" y="52"/>
                    </a:lnTo>
                    <a:lnTo>
                      <a:pt x="284" y="45"/>
                    </a:lnTo>
                    <a:lnTo>
                      <a:pt x="280" y="40"/>
                    </a:lnTo>
                    <a:lnTo>
                      <a:pt x="274" y="34"/>
                    </a:lnTo>
                    <a:lnTo>
                      <a:pt x="268" y="29"/>
                    </a:lnTo>
                    <a:lnTo>
                      <a:pt x="259" y="23"/>
                    </a:lnTo>
                    <a:lnTo>
                      <a:pt x="250" y="19"/>
                    </a:lnTo>
                    <a:lnTo>
                      <a:pt x="240" y="15"/>
                    </a:lnTo>
                    <a:lnTo>
                      <a:pt x="229" y="11"/>
                    </a:lnTo>
                    <a:lnTo>
                      <a:pt x="217" y="8"/>
                    </a:lnTo>
                    <a:lnTo>
                      <a:pt x="204" y="6"/>
                    </a:lnTo>
                    <a:lnTo>
                      <a:pt x="191" y="4"/>
                    </a:lnTo>
                    <a:lnTo>
                      <a:pt x="175" y="1"/>
                    </a:lnTo>
                    <a:lnTo>
                      <a:pt x="161" y="1"/>
                    </a:lnTo>
                    <a:lnTo>
                      <a:pt x="145" y="0"/>
                    </a:lnTo>
                    <a:lnTo>
                      <a:pt x="145" y="0"/>
                    </a:lnTo>
                    <a:close/>
                    <a:moveTo>
                      <a:pt x="61" y="144"/>
                    </a:moveTo>
                    <a:lnTo>
                      <a:pt x="61" y="144"/>
                    </a:lnTo>
                    <a:lnTo>
                      <a:pt x="57" y="143"/>
                    </a:lnTo>
                    <a:lnTo>
                      <a:pt x="53" y="140"/>
                    </a:lnTo>
                    <a:lnTo>
                      <a:pt x="50" y="136"/>
                    </a:lnTo>
                    <a:lnTo>
                      <a:pt x="49" y="131"/>
                    </a:lnTo>
                    <a:lnTo>
                      <a:pt x="49" y="131"/>
                    </a:lnTo>
                    <a:lnTo>
                      <a:pt x="50" y="126"/>
                    </a:lnTo>
                    <a:lnTo>
                      <a:pt x="53" y="123"/>
                    </a:lnTo>
                    <a:lnTo>
                      <a:pt x="57" y="120"/>
                    </a:lnTo>
                    <a:lnTo>
                      <a:pt x="61" y="119"/>
                    </a:lnTo>
                    <a:lnTo>
                      <a:pt x="61" y="119"/>
                    </a:lnTo>
                    <a:lnTo>
                      <a:pt x="66" y="120"/>
                    </a:lnTo>
                    <a:lnTo>
                      <a:pt x="70" y="123"/>
                    </a:lnTo>
                    <a:lnTo>
                      <a:pt x="72" y="126"/>
                    </a:lnTo>
                    <a:lnTo>
                      <a:pt x="73" y="131"/>
                    </a:lnTo>
                    <a:lnTo>
                      <a:pt x="73" y="131"/>
                    </a:lnTo>
                    <a:lnTo>
                      <a:pt x="72" y="136"/>
                    </a:lnTo>
                    <a:lnTo>
                      <a:pt x="70" y="140"/>
                    </a:lnTo>
                    <a:lnTo>
                      <a:pt x="66" y="143"/>
                    </a:lnTo>
                    <a:lnTo>
                      <a:pt x="61" y="144"/>
                    </a:lnTo>
                    <a:lnTo>
                      <a:pt x="61" y="144"/>
                    </a:lnTo>
                    <a:close/>
                    <a:moveTo>
                      <a:pt x="145" y="113"/>
                    </a:moveTo>
                    <a:lnTo>
                      <a:pt x="145" y="113"/>
                    </a:lnTo>
                    <a:lnTo>
                      <a:pt x="121" y="113"/>
                    </a:lnTo>
                    <a:lnTo>
                      <a:pt x="98" y="110"/>
                    </a:lnTo>
                    <a:lnTo>
                      <a:pt x="76" y="105"/>
                    </a:lnTo>
                    <a:lnTo>
                      <a:pt x="57" y="99"/>
                    </a:lnTo>
                    <a:lnTo>
                      <a:pt x="39" y="90"/>
                    </a:lnTo>
                    <a:lnTo>
                      <a:pt x="24" y="81"/>
                    </a:lnTo>
                    <a:lnTo>
                      <a:pt x="12" y="72"/>
                    </a:lnTo>
                    <a:lnTo>
                      <a:pt x="6" y="65"/>
                    </a:lnTo>
                    <a:lnTo>
                      <a:pt x="2" y="60"/>
                    </a:lnTo>
                    <a:lnTo>
                      <a:pt x="2" y="60"/>
                    </a:lnTo>
                    <a:lnTo>
                      <a:pt x="14" y="69"/>
                    </a:lnTo>
                    <a:lnTo>
                      <a:pt x="27" y="79"/>
                    </a:lnTo>
                    <a:lnTo>
                      <a:pt x="43" y="87"/>
                    </a:lnTo>
                    <a:lnTo>
                      <a:pt x="60" y="94"/>
                    </a:lnTo>
                    <a:lnTo>
                      <a:pt x="79" y="99"/>
                    </a:lnTo>
                    <a:lnTo>
                      <a:pt x="100" y="103"/>
                    </a:lnTo>
                    <a:lnTo>
                      <a:pt x="122" y="106"/>
                    </a:lnTo>
                    <a:lnTo>
                      <a:pt x="145" y="107"/>
                    </a:lnTo>
                    <a:lnTo>
                      <a:pt x="145" y="107"/>
                    </a:lnTo>
                    <a:lnTo>
                      <a:pt x="169" y="106"/>
                    </a:lnTo>
                    <a:lnTo>
                      <a:pt x="191" y="103"/>
                    </a:lnTo>
                    <a:lnTo>
                      <a:pt x="212" y="99"/>
                    </a:lnTo>
                    <a:lnTo>
                      <a:pt x="230" y="94"/>
                    </a:lnTo>
                    <a:lnTo>
                      <a:pt x="248" y="87"/>
                    </a:lnTo>
                    <a:lnTo>
                      <a:pt x="263" y="79"/>
                    </a:lnTo>
                    <a:lnTo>
                      <a:pt x="276" y="69"/>
                    </a:lnTo>
                    <a:lnTo>
                      <a:pt x="288" y="60"/>
                    </a:lnTo>
                    <a:lnTo>
                      <a:pt x="288" y="60"/>
                    </a:lnTo>
                    <a:lnTo>
                      <a:pt x="284" y="65"/>
                    </a:lnTo>
                    <a:lnTo>
                      <a:pt x="279" y="72"/>
                    </a:lnTo>
                    <a:lnTo>
                      <a:pt x="266" y="81"/>
                    </a:lnTo>
                    <a:lnTo>
                      <a:pt x="251" y="90"/>
                    </a:lnTo>
                    <a:lnTo>
                      <a:pt x="234" y="99"/>
                    </a:lnTo>
                    <a:lnTo>
                      <a:pt x="215" y="105"/>
                    </a:lnTo>
                    <a:lnTo>
                      <a:pt x="193" y="110"/>
                    </a:lnTo>
                    <a:lnTo>
                      <a:pt x="170" y="113"/>
                    </a:lnTo>
                    <a:lnTo>
                      <a:pt x="145" y="113"/>
                    </a:lnTo>
                    <a:lnTo>
                      <a:pt x="145" y="113"/>
                    </a:lnTo>
                    <a:close/>
                    <a:moveTo>
                      <a:pt x="145" y="297"/>
                    </a:moveTo>
                    <a:lnTo>
                      <a:pt x="145" y="297"/>
                    </a:lnTo>
                    <a:lnTo>
                      <a:pt x="117" y="295"/>
                    </a:lnTo>
                    <a:lnTo>
                      <a:pt x="91" y="292"/>
                    </a:lnTo>
                    <a:lnTo>
                      <a:pt x="68" y="288"/>
                    </a:lnTo>
                    <a:lnTo>
                      <a:pt x="48" y="281"/>
                    </a:lnTo>
                    <a:lnTo>
                      <a:pt x="39" y="277"/>
                    </a:lnTo>
                    <a:lnTo>
                      <a:pt x="31" y="272"/>
                    </a:lnTo>
                    <a:lnTo>
                      <a:pt x="24" y="268"/>
                    </a:lnTo>
                    <a:lnTo>
                      <a:pt x="17" y="264"/>
                    </a:lnTo>
                    <a:lnTo>
                      <a:pt x="12" y="258"/>
                    </a:lnTo>
                    <a:lnTo>
                      <a:pt x="8" y="253"/>
                    </a:lnTo>
                    <a:lnTo>
                      <a:pt x="4" y="247"/>
                    </a:lnTo>
                    <a:lnTo>
                      <a:pt x="2" y="242"/>
                    </a:lnTo>
                    <a:lnTo>
                      <a:pt x="2" y="242"/>
                    </a:lnTo>
                    <a:lnTo>
                      <a:pt x="0" y="246"/>
                    </a:lnTo>
                    <a:lnTo>
                      <a:pt x="0" y="252"/>
                    </a:lnTo>
                    <a:lnTo>
                      <a:pt x="0" y="299"/>
                    </a:lnTo>
                    <a:lnTo>
                      <a:pt x="0" y="299"/>
                    </a:lnTo>
                    <a:lnTo>
                      <a:pt x="1" y="305"/>
                    </a:lnTo>
                    <a:lnTo>
                      <a:pt x="3" y="312"/>
                    </a:lnTo>
                    <a:lnTo>
                      <a:pt x="6" y="319"/>
                    </a:lnTo>
                    <a:lnTo>
                      <a:pt x="11" y="324"/>
                    </a:lnTo>
                    <a:lnTo>
                      <a:pt x="16" y="330"/>
                    </a:lnTo>
                    <a:lnTo>
                      <a:pt x="23" y="335"/>
                    </a:lnTo>
                    <a:lnTo>
                      <a:pt x="32" y="339"/>
                    </a:lnTo>
                    <a:lnTo>
                      <a:pt x="40" y="344"/>
                    </a:lnTo>
                    <a:lnTo>
                      <a:pt x="50" y="348"/>
                    </a:lnTo>
                    <a:lnTo>
                      <a:pt x="61" y="351"/>
                    </a:lnTo>
                    <a:lnTo>
                      <a:pt x="73" y="355"/>
                    </a:lnTo>
                    <a:lnTo>
                      <a:pt x="87" y="358"/>
                    </a:lnTo>
                    <a:lnTo>
                      <a:pt x="100" y="360"/>
                    </a:lnTo>
                    <a:lnTo>
                      <a:pt x="114" y="361"/>
                    </a:lnTo>
                    <a:lnTo>
                      <a:pt x="129" y="362"/>
                    </a:lnTo>
                    <a:lnTo>
                      <a:pt x="145" y="362"/>
                    </a:lnTo>
                    <a:lnTo>
                      <a:pt x="145" y="362"/>
                    </a:lnTo>
                    <a:lnTo>
                      <a:pt x="161" y="362"/>
                    </a:lnTo>
                    <a:lnTo>
                      <a:pt x="175" y="361"/>
                    </a:lnTo>
                    <a:lnTo>
                      <a:pt x="191" y="360"/>
                    </a:lnTo>
                    <a:lnTo>
                      <a:pt x="204" y="358"/>
                    </a:lnTo>
                    <a:lnTo>
                      <a:pt x="217" y="355"/>
                    </a:lnTo>
                    <a:lnTo>
                      <a:pt x="229" y="351"/>
                    </a:lnTo>
                    <a:lnTo>
                      <a:pt x="240" y="348"/>
                    </a:lnTo>
                    <a:lnTo>
                      <a:pt x="250" y="344"/>
                    </a:lnTo>
                    <a:lnTo>
                      <a:pt x="259" y="339"/>
                    </a:lnTo>
                    <a:lnTo>
                      <a:pt x="268" y="335"/>
                    </a:lnTo>
                    <a:lnTo>
                      <a:pt x="274" y="330"/>
                    </a:lnTo>
                    <a:lnTo>
                      <a:pt x="280" y="324"/>
                    </a:lnTo>
                    <a:lnTo>
                      <a:pt x="284" y="319"/>
                    </a:lnTo>
                    <a:lnTo>
                      <a:pt x="287" y="312"/>
                    </a:lnTo>
                    <a:lnTo>
                      <a:pt x="290" y="305"/>
                    </a:lnTo>
                    <a:lnTo>
                      <a:pt x="291" y="299"/>
                    </a:lnTo>
                    <a:lnTo>
                      <a:pt x="291" y="252"/>
                    </a:lnTo>
                    <a:lnTo>
                      <a:pt x="291" y="252"/>
                    </a:lnTo>
                    <a:lnTo>
                      <a:pt x="291" y="246"/>
                    </a:lnTo>
                    <a:lnTo>
                      <a:pt x="288" y="242"/>
                    </a:lnTo>
                    <a:lnTo>
                      <a:pt x="288" y="242"/>
                    </a:lnTo>
                    <a:lnTo>
                      <a:pt x="286" y="247"/>
                    </a:lnTo>
                    <a:lnTo>
                      <a:pt x="283" y="253"/>
                    </a:lnTo>
                    <a:lnTo>
                      <a:pt x="279" y="258"/>
                    </a:lnTo>
                    <a:lnTo>
                      <a:pt x="273" y="264"/>
                    </a:lnTo>
                    <a:lnTo>
                      <a:pt x="266" y="268"/>
                    </a:lnTo>
                    <a:lnTo>
                      <a:pt x="260" y="272"/>
                    </a:lnTo>
                    <a:lnTo>
                      <a:pt x="251" y="277"/>
                    </a:lnTo>
                    <a:lnTo>
                      <a:pt x="242" y="281"/>
                    </a:lnTo>
                    <a:lnTo>
                      <a:pt x="223" y="288"/>
                    </a:lnTo>
                    <a:lnTo>
                      <a:pt x="200" y="292"/>
                    </a:lnTo>
                    <a:lnTo>
                      <a:pt x="173" y="295"/>
                    </a:lnTo>
                    <a:lnTo>
                      <a:pt x="145" y="297"/>
                    </a:lnTo>
                    <a:lnTo>
                      <a:pt x="145" y="297"/>
                    </a:lnTo>
                    <a:close/>
                    <a:moveTo>
                      <a:pt x="61" y="334"/>
                    </a:moveTo>
                    <a:lnTo>
                      <a:pt x="61" y="334"/>
                    </a:lnTo>
                    <a:lnTo>
                      <a:pt x="57" y="333"/>
                    </a:lnTo>
                    <a:lnTo>
                      <a:pt x="53" y="330"/>
                    </a:lnTo>
                    <a:lnTo>
                      <a:pt x="50" y="326"/>
                    </a:lnTo>
                    <a:lnTo>
                      <a:pt x="49" y="322"/>
                    </a:lnTo>
                    <a:lnTo>
                      <a:pt x="49" y="322"/>
                    </a:lnTo>
                    <a:lnTo>
                      <a:pt x="50" y="316"/>
                    </a:lnTo>
                    <a:lnTo>
                      <a:pt x="53" y="313"/>
                    </a:lnTo>
                    <a:lnTo>
                      <a:pt x="57" y="310"/>
                    </a:lnTo>
                    <a:lnTo>
                      <a:pt x="61" y="309"/>
                    </a:lnTo>
                    <a:lnTo>
                      <a:pt x="61" y="309"/>
                    </a:lnTo>
                    <a:lnTo>
                      <a:pt x="66" y="310"/>
                    </a:lnTo>
                    <a:lnTo>
                      <a:pt x="70" y="313"/>
                    </a:lnTo>
                    <a:lnTo>
                      <a:pt x="72" y="316"/>
                    </a:lnTo>
                    <a:lnTo>
                      <a:pt x="73" y="322"/>
                    </a:lnTo>
                    <a:lnTo>
                      <a:pt x="73" y="322"/>
                    </a:lnTo>
                    <a:lnTo>
                      <a:pt x="72" y="326"/>
                    </a:lnTo>
                    <a:lnTo>
                      <a:pt x="70" y="330"/>
                    </a:lnTo>
                    <a:lnTo>
                      <a:pt x="66" y="333"/>
                    </a:lnTo>
                    <a:lnTo>
                      <a:pt x="61" y="334"/>
                    </a:lnTo>
                    <a:lnTo>
                      <a:pt x="61" y="334"/>
                    </a:lnTo>
                    <a:close/>
                    <a:moveTo>
                      <a:pt x="145" y="203"/>
                    </a:moveTo>
                    <a:lnTo>
                      <a:pt x="145" y="203"/>
                    </a:lnTo>
                    <a:lnTo>
                      <a:pt x="117" y="202"/>
                    </a:lnTo>
                    <a:lnTo>
                      <a:pt x="92" y="199"/>
                    </a:lnTo>
                    <a:lnTo>
                      <a:pt x="69" y="193"/>
                    </a:lnTo>
                    <a:lnTo>
                      <a:pt x="48" y="187"/>
                    </a:lnTo>
                    <a:lnTo>
                      <a:pt x="32" y="179"/>
                    </a:lnTo>
                    <a:lnTo>
                      <a:pt x="24" y="175"/>
                    </a:lnTo>
                    <a:lnTo>
                      <a:pt x="17" y="170"/>
                    </a:lnTo>
                    <a:lnTo>
                      <a:pt x="12" y="165"/>
                    </a:lnTo>
                    <a:lnTo>
                      <a:pt x="8" y="159"/>
                    </a:lnTo>
                    <a:lnTo>
                      <a:pt x="4" y="154"/>
                    </a:lnTo>
                    <a:lnTo>
                      <a:pt x="2" y="148"/>
                    </a:lnTo>
                    <a:lnTo>
                      <a:pt x="2" y="148"/>
                    </a:lnTo>
                    <a:lnTo>
                      <a:pt x="0" y="153"/>
                    </a:lnTo>
                    <a:lnTo>
                      <a:pt x="0" y="157"/>
                    </a:lnTo>
                    <a:lnTo>
                      <a:pt x="0" y="205"/>
                    </a:lnTo>
                    <a:lnTo>
                      <a:pt x="0" y="205"/>
                    </a:lnTo>
                    <a:lnTo>
                      <a:pt x="1" y="212"/>
                    </a:lnTo>
                    <a:lnTo>
                      <a:pt x="3" y="219"/>
                    </a:lnTo>
                    <a:lnTo>
                      <a:pt x="6" y="224"/>
                    </a:lnTo>
                    <a:lnTo>
                      <a:pt x="11" y="231"/>
                    </a:lnTo>
                    <a:lnTo>
                      <a:pt x="16" y="236"/>
                    </a:lnTo>
                    <a:lnTo>
                      <a:pt x="23" y="242"/>
                    </a:lnTo>
                    <a:lnTo>
                      <a:pt x="32" y="246"/>
                    </a:lnTo>
                    <a:lnTo>
                      <a:pt x="40" y="250"/>
                    </a:lnTo>
                    <a:lnTo>
                      <a:pt x="50" y="255"/>
                    </a:lnTo>
                    <a:lnTo>
                      <a:pt x="61" y="258"/>
                    </a:lnTo>
                    <a:lnTo>
                      <a:pt x="73" y="261"/>
                    </a:lnTo>
                    <a:lnTo>
                      <a:pt x="87" y="265"/>
                    </a:lnTo>
                    <a:lnTo>
                      <a:pt x="100" y="267"/>
                    </a:lnTo>
                    <a:lnTo>
                      <a:pt x="114" y="268"/>
                    </a:lnTo>
                    <a:lnTo>
                      <a:pt x="129" y="269"/>
                    </a:lnTo>
                    <a:lnTo>
                      <a:pt x="145" y="269"/>
                    </a:lnTo>
                    <a:lnTo>
                      <a:pt x="145" y="269"/>
                    </a:lnTo>
                    <a:lnTo>
                      <a:pt x="161" y="269"/>
                    </a:lnTo>
                    <a:lnTo>
                      <a:pt x="175" y="268"/>
                    </a:lnTo>
                    <a:lnTo>
                      <a:pt x="191" y="267"/>
                    </a:lnTo>
                    <a:lnTo>
                      <a:pt x="204" y="265"/>
                    </a:lnTo>
                    <a:lnTo>
                      <a:pt x="217" y="261"/>
                    </a:lnTo>
                    <a:lnTo>
                      <a:pt x="229" y="258"/>
                    </a:lnTo>
                    <a:lnTo>
                      <a:pt x="240" y="255"/>
                    </a:lnTo>
                    <a:lnTo>
                      <a:pt x="250" y="250"/>
                    </a:lnTo>
                    <a:lnTo>
                      <a:pt x="259" y="246"/>
                    </a:lnTo>
                    <a:lnTo>
                      <a:pt x="268" y="242"/>
                    </a:lnTo>
                    <a:lnTo>
                      <a:pt x="274" y="236"/>
                    </a:lnTo>
                    <a:lnTo>
                      <a:pt x="280" y="231"/>
                    </a:lnTo>
                    <a:lnTo>
                      <a:pt x="284" y="224"/>
                    </a:lnTo>
                    <a:lnTo>
                      <a:pt x="287" y="219"/>
                    </a:lnTo>
                    <a:lnTo>
                      <a:pt x="290" y="212"/>
                    </a:lnTo>
                    <a:lnTo>
                      <a:pt x="291" y="205"/>
                    </a:lnTo>
                    <a:lnTo>
                      <a:pt x="291" y="157"/>
                    </a:lnTo>
                    <a:lnTo>
                      <a:pt x="291" y="157"/>
                    </a:lnTo>
                    <a:lnTo>
                      <a:pt x="290" y="153"/>
                    </a:lnTo>
                    <a:lnTo>
                      <a:pt x="288" y="148"/>
                    </a:lnTo>
                    <a:lnTo>
                      <a:pt x="288" y="148"/>
                    </a:lnTo>
                    <a:lnTo>
                      <a:pt x="286" y="154"/>
                    </a:lnTo>
                    <a:lnTo>
                      <a:pt x="283" y="159"/>
                    </a:lnTo>
                    <a:lnTo>
                      <a:pt x="279" y="165"/>
                    </a:lnTo>
                    <a:lnTo>
                      <a:pt x="273" y="170"/>
                    </a:lnTo>
                    <a:lnTo>
                      <a:pt x="266" y="175"/>
                    </a:lnTo>
                    <a:lnTo>
                      <a:pt x="259" y="179"/>
                    </a:lnTo>
                    <a:lnTo>
                      <a:pt x="242" y="187"/>
                    </a:lnTo>
                    <a:lnTo>
                      <a:pt x="222" y="193"/>
                    </a:lnTo>
                    <a:lnTo>
                      <a:pt x="198" y="199"/>
                    </a:lnTo>
                    <a:lnTo>
                      <a:pt x="173" y="202"/>
                    </a:lnTo>
                    <a:lnTo>
                      <a:pt x="145" y="203"/>
                    </a:lnTo>
                    <a:lnTo>
                      <a:pt x="145" y="203"/>
                    </a:lnTo>
                    <a:close/>
                    <a:moveTo>
                      <a:pt x="61" y="238"/>
                    </a:moveTo>
                    <a:lnTo>
                      <a:pt x="61" y="238"/>
                    </a:lnTo>
                    <a:lnTo>
                      <a:pt x="57" y="237"/>
                    </a:lnTo>
                    <a:lnTo>
                      <a:pt x="53" y="234"/>
                    </a:lnTo>
                    <a:lnTo>
                      <a:pt x="50" y="231"/>
                    </a:lnTo>
                    <a:lnTo>
                      <a:pt x="49" y="225"/>
                    </a:lnTo>
                    <a:lnTo>
                      <a:pt x="49" y="225"/>
                    </a:lnTo>
                    <a:lnTo>
                      <a:pt x="50" y="221"/>
                    </a:lnTo>
                    <a:lnTo>
                      <a:pt x="53" y="218"/>
                    </a:lnTo>
                    <a:lnTo>
                      <a:pt x="57" y="214"/>
                    </a:lnTo>
                    <a:lnTo>
                      <a:pt x="61" y="213"/>
                    </a:lnTo>
                    <a:lnTo>
                      <a:pt x="61" y="213"/>
                    </a:lnTo>
                    <a:lnTo>
                      <a:pt x="66" y="214"/>
                    </a:lnTo>
                    <a:lnTo>
                      <a:pt x="70" y="218"/>
                    </a:lnTo>
                    <a:lnTo>
                      <a:pt x="72" y="221"/>
                    </a:lnTo>
                    <a:lnTo>
                      <a:pt x="73" y="225"/>
                    </a:lnTo>
                    <a:lnTo>
                      <a:pt x="73" y="225"/>
                    </a:lnTo>
                    <a:lnTo>
                      <a:pt x="72" y="231"/>
                    </a:lnTo>
                    <a:lnTo>
                      <a:pt x="70" y="234"/>
                    </a:lnTo>
                    <a:lnTo>
                      <a:pt x="66" y="237"/>
                    </a:lnTo>
                    <a:lnTo>
                      <a:pt x="61" y="238"/>
                    </a:lnTo>
                    <a:lnTo>
                      <a:pt x="61" y="238"/>
                    </a:lnTo>
                    <a:close/>
                  </a:path>
                </a:pathLst>
              </a:custGeom>
              <a:solidFill>
                <a:srgbClr val="9F9F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2" tIns="45706" rIns="91412" bIns="4570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a:defRPr/>
                </a:pPr>
                <a:endParaRPr lang="zh-CN" altLang="en-US" sz="3200">
                  <a:solidFill>
                    <a:srgbClr val="000000"/>
                  </a:solidFill>
                  <a:latin typeface="+mn-lt"/>
                  <a:ea typeface="+mn-ea"/>
                  <a:cs typeface="+mn-ea"/>
                  <a:sym typeface="+mn-lt"/>
                </a:endParaRPr>
              </a:p>
            </p:txBody>
          </p:sp>
          <p:sp>
            <p:nvSpPr>
              <p:cNvPr id="22" name="Freeform 151"/>
              <p:cNvSpPr>
                <a:spLocks noEditPoints="1"/>
              </p:cNvSpPr>
              <p:nvPr/>
            </p:nvSpPr>
            <p:spPr bwMode="auto">
              <a:xfrm>
                <a:off x="3757899" y="2296160"/>
                <a:ext cx="224822" cy="310270"/>
              </a:xfrm>
              <a:custGeom>
                <a:avLst/>
                <a:gdLst/>
                <a:ahLst/>
                <a:cxnLst>
                  <a:cxn ang="0">
                    <a:pos x="7285" y="81"/>
                  </a:cxn>
                  <a:cxn ang="0">
                    <a:pos x="7441" y="325"/>
                  </a:cxn>
                  <a:cxn ang="0">
                    <a:pos x="7400" y="16492"/>
                  </a:cxn>
                  <a:cxn ang="0">
                    <a:pos x="7183" y="16680"/>
                  </a:cxn>
                  <a:cxn ang="0">
                    <a:pos x="266" y="16680"/>
                  </a:cxn>
                  <a:cxn ang="0">
                    <a:pos x="49" y="16492"/>
                  </a:cxn>
                  <a:cxn ang="0">
                    <a:pos x="8" y="325"/>
                  </a:cxn>
                  <a:cxn ang="0">
                    <a:pos x="163" y="81"/>
                  </a:cxn>
                  <a:cxn ang="0">
                    <a:pos x="5939" y="1613"/>
                  </a:cxn>
                  <a:cxn ang="0">
                    <a:pos x="6201" y="1711"/>
                  </a:cxn>
                  <a:cxn ang="0">
                    <a:pos x="6328" y="1952"/>
                  </a:cxn>
                  <a:cxn ang="0">
                    <a:pos x="6263" y="3222"/>
                  </a:cxn>
                  <a:cxn ang="0">
                    <a:pos x="6036" y="3376"/>
                  </a:cxn>
                  <a:cxn ang="0">
                    <a:pos x="1341" y="3351"/>
                  </a:cxn>
                  <a:cxn ang="0">
                    <a:pos x="1150" y="3157"/>
                  </a:cxn>
                  <a:cxn ang="0">
                    <a:pos x="1137" y="1878"/>
                  </a:cxn>
                  <a:cxn ang="0">
                    <a:pos x="1307" y="1667"/>
                  </a:cxn>
                  <a:cxn ang="0">
                    <a:pos x="5979" y="3879"/>
                  </a:cxn>
                  <a:cxn ang="0">
                    <a:pos x="6228" y="4001"/>
                  </a:cxn>
                  <a:cxn ang="0">
                    <a:pos x="6330" y="4255"/>
                  </a:cxn>
                  <a:cxn ang="0">
                    <a:pos x="6240" y="5515"/>
                  </a:cxn>
                  <a:cxn ang="0">
                    <a:pos x="5999" y="5647"/>
                  </a:cxn>
                  <a:cxn ang="0">
                    <a:pos x="1307" y="5597"/>
                  </a:cxn>
                  <a:cxn ang="0">
                    <a:pos x="1137" y="5386"/>
                  </a:cxn>
                  <a:cxn ang="0">
                    <a:pos x="1150" y="4107"/>
                  </a:cxn>
                  <a:cxn ang="0">
                    <a:pos x="1341" y="3914"/>
                  </a:cxn>
                  <a:cxn ang="0">
                    <a:pos x="6018" y="6147"/>
                  </a:cxn>
                  <a:cxn ang="0">
                    <a:pos x="6252" y="6293"/>
                  </a:cxn>
                  <a:cxn ang="0">
                    <a:pos x="6329" y="7557"/>
                  </a:cxn>
                  <a:cxn ang="0">
                    <a:pos x="6215" y="7804"/>
                  </a:cxn>
                  <a:cxn ang="0">
                    <a:pos x="5959" y="7915"/>
                  </a:cxn>
                  <a:cxn ang="0">
                    <a:pos x="1277" y="7841"/>
                  </a:cxn>
                  <a:cxn ang="0">
                    <a:pos x="1128" y="7614"/>
                  </a:cxn>
                  <a:cxn ang="0">
                    <a:pos x="1166" y="6339"/>
                  </a:cxn>
                  <a:cxn ang="0">
                    <a:pos x="1376" y="6163"/>
                  </a:cxn>
                  <a:cxn ang="0">
                    <a:pos x="6055" y="8420"/>
                  </a:cxn>
                  <a:cxn ang="0">
                    <a:pos x="6272" y="8586"/>
                  </a:cxn>
                  <a:cxn ang="0">
                    <a:pos x="6325" y="9859"/>
                  </a:cxn>
                  <a:cxn ang="0">
                    <a:pos x="6187" y="10093"/>
                  </a:cxn>
                  <a:cxn ang="0">
                    <a:pos x="1510" y="10180"/>
                  </a:cxn>
                  <a:cxn ang="0">
                    <a:pos x="1248" y="10081"/>
                  </a:cxn>
                  <a:cxn ang="0">
                    <a:pos x="1121" y="9840"/>
                  </a:cxn>
                  <a:cxn ang="0">
                    <a:pos x="1186" y="8571"/>
                  </a:cxn>
                  <a:cxn ang="0">
                    <a:pos x="1413" y="8415"/>
                  </a:cxn>
                  <a:cxn ang="0">
                    <a:pos x="3942" y="14477"/>
                  </a:cxn>
                  <a:cxn ang="0">
                    <a:pos x="4188" y="14735"/>
                  </a:cxn>
                  <a:cxn ang="0">
                    <a:pos x="4196" y="15102"/>
                  </a:cxn>
                  <a:cxn ang="0">
                    <a:pos x="3964" y="15372"/>
                  </a:cxn>
                  <a:cxn ang="0">
                    <a:pos x="3599" y="15417"/>
                  </a:cxn>
                  <a:cxn ang="0">
                    <a:pos x="3308" y="15211"/>
                  </a:cxn>
                  <a:cxn ang="0">
                    <a:pos x="3228" y="14854"/>
                  </a:cxn>
                  <a:cxn ang="0">
                    <a:pos x="3406" y="14543"/>
                  </a:cxn>
                  <a:cxn ang="0">
                    <a:pos x="1277" y="12777"/>
                  </a:cxn>
                  <a:cxn ang="0">
                    <a:pos x="6299" y="12881"/>
                  </a:cxn>
                  <a:cxn ang="0">
                    <a:pos x="6222" y="13140"/>
                  </a:cxn>
                  <a:cxn ang="0">
                    <a:pos x="1169" y="13093"/>
                  </a:cxn>
                  <a:cxn ang="0">
                    <a:pos x="1186" y="12815"/>
                  </a:cxn>
                  <a:cxn ang="0">
                    <a:pos x="6234" y="12232"/>
                  </a:cxn>
                  <a:cxn ang="0">
                    <a:pos x="6295" y="12500"/>
                  </a:cxn>
                  <a:cxn ang="0">
                    <a:pos x="1263" y="12589"/>
                  </a:cxn>
                  <a:cxn ang="0">
                    <a:pos x="1147" y="12461"/>
                  </a:cxn>
                  <a:cxn ang="0">
                    <a:pos x="1251" y="12220"/>
                  </a:cxn>
                </a:cxnLst>
                <a:rect l="0" t="0" r="r" b="b"/>
                <a:pathLst>
                  <a:path w="7449" h="16705">
                    <a:moveTo>
                      <a:pt x="406" y="0"/>
                    </a:moveTo>
                    <a:lnTo>
                      <a:pt x="7043" y="0"/>
                    </a:lnTo>
                    <a:lnTo>
                      <a:pt x="7064" y="1"/>
                    </a:lnTo>
                    <a:lnTo>
                      <a:pt x="7085" y="2"/>
                    </a:lnTo>
                    <a:lnTo>
                      <a:pt x="7104" y="5"/>
                    </a:lnTo>
                    <a:lnTo>
                      <a:pt x="7124" y="8"/>
                    </a:lnTo>
                    <a:lnTo>
                      <a:pt x="7144" y="13"/>
                    </a:lnTo>
                    <a:lnTo>
                      <a:pt x="7164" y="19"/>
                    </a:lnTo>
                    <a:lnTo>
                      <a:pt x="7183" y="25"/>
                    </a:lnTo>
                    <a:lnTo>
                      <a:pt x="7201" y="32"/>
                    </a:lnTo>
                    <a:lnTo>
                      <a:pt x="7218" y="41"/>
                    </a:lnTo>
                    <a:lnTo>
                      <a:pt x="7236" y="49"/>
                    </a:lnTo>
                    <a:lnTo>
                      <a:pt x="7253" y="60"/>
                    </a:lnTo>
                    <a:lnTo>
                      <a:pt x="7269" y="70"/>
                    </a:lnTo>
                    <a:lnTo>
                      <a:pt x="7285" y="81"/>
                    </a:lnTo>
                    <a:lnTo>
                      <a:pt x="7301" y="93"/>
                    </a:lnTo>
                    <a:lnTo>
                      <a:pt x="7315" y="105"/>
                    </a:lnTo>
                    <a:lnTo>
                      <a:pt x="7330" y="119"/>
                    </a:lnTo>
                    <a:lnTo>
                      <a:pt x="7344" y="134"/>
                    </a:lnTo>
                    <a:lnTo>
                      <a:pt x="7356" y="148"/>
                    </a:lnTo>
                    <a:lnTo>
                      <a:pt x="7368" y="164"/>
                    </a:lnTo>
                    <a:lnTo>
                      <a:pt x="7379" y="180"/>
                    </a:lnTo>
                    <a:lnTo>
                      <a:pt x="7389" y="196"/>
                    </a:lnTo>
                    <a:lnTo>
                      <a:pt x="7400" y="213"/>
                    </a:lnTo>
                    <a:lnTo>
                      <a:pt x="7408" y="231"/>
                    </a:lnTo>
                    <a:lnTo>
                      <a:pt x="7417" y="248"/>
                    </a:lnTo>
                    <a:lnTo>
                      <a:pt x="7424" y="266"/>
                    </a:lnTo>
                    <a:lnTo>
                      <a:pt x="7430" y="285"/>
                    </a:lnTo>
                    <a:lnTo>
                      <a:pt x="7436" y="305"/>
                    </a:lnTo>
                    <a:lnTo>
                      <a:pt x="7441" y="325"/>
                    </a:lnTo>
                    <a:lnTo>
                      <a:pt x="7444" y="345"/>
                    </a:lnTo>
                    <a:lnTo>
                      <a:pt x="7447" y="364"/>
                    </a:lnTo>
                    <a:lnTo>
                      <a:pt x="7448" y="385"/>
                    </a:lnTo>
                    <a:lnTo>
                      <a:pt x="7449" y="406"/>
                    </a:lnTo>
                    <a:lnTo>
                      <a:pt x="7449" y="16299"/>
                    </a:lnTo>
                    <a:lnTo>
                      <a:pt x="7448" y="16320"/>
                    </a:lnTo>
                    <a:lnTo>
                      <a:pt x="7447" y="16341"/>
                    </a:lnTo>
                    <a:lnTo>
                      <a:pt x="7444" y="16362"/>
                    </a:lnTo>
                    <a:lnTo>
                      <a:pt x="7441" y="16381"/>
                    </a:lnTo>
                    <a:lnTo>
                      <a:pt x="7436" y="16400"/>
                    </a:lnTo>
                    <a:lnTo>
                      <a:pt x="7430" y="16420"/>
                    </a:lnTo>
                    <a:lnTo>
                      <a:pt x="7424" y="16439"/>
                    </a:lnTo>
                    <a:lnTo>
                      <a:pt x="7417" y="16457"/>
                    </a:lnTo>
                    <a:lnTo>
                      <a:pt x="7408" y="16475"/>
                    </a:lnTo>
                    <a:lnTo>
                      <a:pt x="7400" y="16492"/>
                    </a:lnTo>
                    <a:lnTo>
                      <a:pt x="7389" y="16510"/>
                    </a:lnTo>
                    <a:lnTo>
                      <a:pt x="7379" y="16525"/>
                    </a:lnTo>
                    <a:lnTo>
                      <a:pt x="7368" y="16542"/>
                    </a:lnTo>
                    <a:lnTo>
                      <a:pt x="7356" y="16557"/>
                    </a:lnTo>
                    <a:lnTo>
                      <a:pt x="7344" y="16571"/>
                    </a:lnTo>
                    <a:lnTo>
                      <a:pt x="7330" y="16586"/>
                    </a:lnTo>
                    <a:lnTo>
                      <a:pt x="7315" y="16600"/>
                    </a:lnTo>
                    <a:lnTo>
                      <a:pt x="7301" y="16612"/>
                    </a:lnTo>
                    <a:lnTo>
                      <a:pt x="7285" y="16625"/>
                    </a:lnTo>
                    <a:lnTo>
                      <a:pt x="7269" y="16635"/>
                    </a:lnTo>
                    <a:lnTo>
                      <a:pt x="7253" y="16647"/>
                    </a:lnTo>
                    <a:lnTo>
                      <a:pt x="7236" y="16656"/>
                    </a:lnTo>
                    <a:lnTo>
                      <a:pt x="7218" y="16665"/>
                    </a:lnTo>
                    <a:lnTo>
                      <a:pt x="7201" y="16673"/>
                    </a:lnTo>
                    <a:lnTo>
                      <a:pt x="7183" y="16680"/>
                    </a:lnTo>
                    <a:lnTo>
                      <a:pt x="7164" y="16686"/>
                    </a:lnTo>
                    <a:lnTo>
                      <a:pt x="7144" y="16692"/>
                    </a:lnTo>
                    <a:lnTo>
                      <a:pt x="7124" y="16697"/>
                    </a:lnTo>
                    <a:lnTo>
                      <a:pt x="7104" y="16701"/>
                    </a:lnTo>
                    <a:lnTo>
                      <a:pt x="7085" y="16703"/>
                    </a:lnTo>
                    <a:lnTo>
                      <a:pt x="7064" y="16705"/>
                    </a:lnTo>
                    <a:lnTo>
                      <a:pt x="7043" y="16705"/>
                    </a:lnTo>
                    <a:lnTo>
                      <a:pt x="406" y="16705"/>
                    </a:lnTo>
                    <a:lnTo>
                      <a:pt x="385" y="16705"/>
                    </a:lnTo>
                    <a:lnTo>
                      <a:pt x="364" y="16703"/>
                    </a:lnTo>
                    <a:lnTo>
                      <a:pt x="345" y="16701"/>
                    </a:lnTo>
                    <a:lnTo>
                      <a:pt x="324" y="16697"/>
                    </a:lnTo>
                    <a:lnTo>
                      <a:pt x="305" y="16692"/>
                    </a:lnTo>
                    <a:lnTo>
                      <a:pt x="285" y="16686"/>
                    </a:lnTo>
                    <a:lnTo>
                      <a:pt x="266" y="16680"/>
                    </a:lnTo>
                    <a:lnTo>
                      <a:pt x="248" y="16673"/>
                    </a:lnTo>
                    <a:lnTo>
                      <a:pt x="230" y="16665"/>
                    </a:lnTo>
                    <a:lnTo>
                      <a:pt x="213" y="16656"/>
                    </a:lnTo>
                    <a:lnTo>
                      <a:pt x="195" y="16647"/>
                    </a:lnTo>
                    <a:lnTo>
                      <a:pt x="180" y="16635"/>
                    </a:lnTo>
                    <a:lnTo>
                      <a:pt x="163" y="16625"/>
                    </a:lnTo>
                    <a:lnTo>
                      <a:pt x="148" y="16612"/>
                    </a:lnTo>
                    <a:lnTo>
                      <a:pt x="134" y="16600"/>
                    </a:lnTo>
                    <a:lnTo>
                      <a:pt x="119" y="16586"/>
                    </a:lnTo>
                    <a:lnTo>
                      <a:pt x="105" y="16571"/>
                    </a:lnTo>
                    <a:lnTo>
                      <a:pt x="93" y="16557"/>
                    </a:lnTo>
                    <a:lnTo>
                      <a:pt x="80" y="16542"/>
                    </a:lnTo>
                    <a:lnTo>
                      <a:pt x="70" y="16525"/>
                    </a:lnTo>
                    <a:lnTo>
                      <a:pt x="58" y="16510"/>
                    </a:lnTo>
                    <a:lnTo>
                      <a:pt x="49" y="16492"/>
                    </a:lnTo>
                    <a:lnTo>
                      <a:pt x="40" y="16475"/>
                    </a:lnTo>
                    <a:lnTo>
                      <a:pt x="32" y="16457"/>
                    </a:lnTo>
                    <a:lnTo>
                      <a:pt x="25" y="16439"/>
                    </a:lnTo>
                    <a:lnTo>
                      <a:pt x="19" y="16420"/>
                    </a:lnTo>
                    <a:lnTo>
                      <a:pt x="13" y="16400"/>
                    </a:lnTo>
                    <a:lnTo>
                      <a:pt x="8" y="16381"/>
                    </a:lnTo>
                    <a:lnTo>
                      <a:pt x="4" y="16362"/>
                    </a:lnTo>
                    <a:lnTo>
                      <a:pt x="2" y="16341"/>
                    </a:lnTo>
                    <a:lnTo>
                      <a:pt x="0" y="16320"/>
                    </a:lnTo>
                    <a:lnTo>
                      <a:pt x="0" y="16299"/>
                    </a:lnTo>
                    <a:lnTo>
                      <a:pt x="0" y="406"/>
                    </a:lnTo>
                    <a:lnTo>
                      <a:pt x="0" y="385"/>
                    </a:lnTo>
                    <a:lnTo>
                      <a:pt x="2" y="364"/>
                    </a:lnTo>
                    <a:lnTo>
                      <a:pt x="4" y="345"/>
                    </a:lnTo>
                    <a:lnTo>
                      <a:pt x="8" y="325"/>
                    </a:lnTo>
                    <a:lnTo>
                      <a:pt x="13" y="305"/>
                    </a:lnTo>
                    <a:lnTo>
                      <a:pt x="19" y="285"/>
                    </a:lnTo>
                    <a:lnTo>
                      <a:pt x="25" y="266"/>
                    </a:lnTo>
                    <a:lnTo>
                      <a:pt x="32" y="248"/>
                    </a:lnTo>
                    <a:lnTo>
                      <a:pt x="40" y="231"/>
                    </a:lnTo>
                    <a:lnTo>
                      <a:pt x="49" y="213"/>
                    </a:lnTo>
                    <a:lnTo>
                      <a:pt x="58" y="196"/>
                    </a:lnTo>
                    <a:lnTo>
                      <a:pt x="70" y="180"/>
                    </a:lnTo>
                    <a:lnTo>
                      <a:pt x="80" y="164"/>
                    </a:lnTo>
                    <a:lnTo>
                      <a:pt x="93" y="148"/>
                    </a:lnTo>
                    <a:lnTo>
                      <a:pt x="105" y="134"/>
                    </a:lnTo>
                    <a:lnTo>
                      <a:pt x="119" y="119"/>
                    </a:lnTo>
                    <a:lnTo>
                      <a:pt x="134" y="105"/>
                    </a:lnTo>
                    <a:lnTo>
                      <a:pt x="148" y="93"/>
                    </a:lnTo>
                    <a:lnTo>
                      <a:pt x="163" y="81"/>
                    </a:lnTo>
                    <a:lnTo>
                      <a:pt x="180" y="70"/>
                    </a:lnTo>
                    <a:lnTo>
                      <a:pt x="195" y="60"/>
                    </a:lnTo>
                    <a:lnTo>
                      <a:pt x="213" y="49"/>
                    </a:lnTo>
                    <a:lnTo>
                      <a:pt x="230" y="41"/>
                    </a:lnTo>
                    <a:lnTo>
                      <a:pt x="248" y="32"/>
                    </a:lnTo>
                    <a:lnTo>
                      <a:pt x="266" y="25"/>
                    </a:lnTo>
                    <a:lnTo>
                      <a:pt x="285" y="19"/>
                    </a:lnTo>
                    <a:lnTo>
                      <a:pt x="305" y="13"/>
                    </a:lnTo>
                    <a:lnTo>
                      <a:pt x="324" y="8"/>
                    </a:lnTo>
                    <a:lnTo>
                      <a:pt x="345" y="5"/>
                    </a:lnTo>
                    <a:lnTo>
                      <a:pt x="364" y="2"/>
                    </a:lnTo>
                    <a:lnTo>
                      <a:pt x="385" y="1"/>
                    </a:lnTo>
                    <a:lnTo>
                      <a:pt x="406" y="0"/>
                    </a:lnTo>
                    <a:close/>
                    <a:moveTo>
                      <a:pt x="1510" y="1613"/>
                    </a:moveTo>
                    <a:lnTo>
                      <a:pt x="5939" y="1613"/>
                    </a:lnTo>
                    <a:lnTo>
                      <a:pt x="5959" y="1613"/>
                    </a:lnTo>
                    <a:lnTo>
                      <a:pt x="5979" y="1615"/>
                    </a:lnTo>
                    <a:lnTo>
                      <a:pt x="5999" y="1617"/>
                    </a:lnTo>
                    <a:lnTo>
                      <a:pt x="6018" y="1620"/>
                    </a:lnTo>
                    <a:lnTo>
                      <a:pt x="6036" y="1625"/>
                    </a:lnTo>
                    <a:lnTo>
                      <a:pt x="6055" y="1630"/>
                    </a:lnTo>
                    <a:lnTo>
                      <a:pt x="6073" y="1636"/>
                    </a:lnTo>
                    <a:lnTo>
                      <a:pt x="6091" y="1642"/>
                    </a:lnTo>
                    <a:lnTo>
                      <a:pt x="6108" y="1650"/>
                    </a:lnTo>
                    <a:lnTo>
                      <a:pt x="6125" y="1658"/>
                    </a:lnTo>
                    <a:lnTo>
                      <a:pt x="6141" y="1667"/>
                    </a:lnTo>
                    <a:lnTo>
                      <a:pt x="6158" y="1678"/>
                    </a:lnTo>
                    <a:lnTo>
                      <a:pt x="6172" y="1688"/>
                    </a:lnTo>
                    <a:lnTo>
                      <a:pt x="6187" y="1700"/>
                    </a:lnTo>
                    <a:lnTo>
                      <a:pt x="6201" y="1711"/>
                    </a:lnTo>
                    <a:lnTo>
                      <a:pt x="6215" y="1724"/>
                    </a:lnTo>
                    <a:lnTo>
                      <a:pt x="6228" y="1737"/>
                    </a:lnTo>
                    <a:lnTo>
                      <a:pt x="6240" y="1751"/>
                    </a:lnTo>
                    <a:lnTo>
                      <a:pt x="6252" y="1764"/>
                    </a:lnTo>
                    <a:lnTo>
                      <a:pt x="6263" y="1780"/>
                    </a:lnTo>
                    <a:lnTo>
                      <a:pt x="6272" y="1795"/>
                    </a:lnTo>
                    <a:lnTo>
                      <a:pt x="6282" y="1810"/>
                    </a:lnTo>
                    <a:lnTo>
                      <a:pt x="6291" y="1827"/>
                    </a:lnTo>
                    <a:lnTo>
                      <a:pt x="6299" y="1844"/>
                    </a:lnTo>
                    <a:lnTo>
                      <a:pt x="6306" y="1861"/>
                    </a:lnTo>
                    <a:lnTo>
                      <a:pt x="6312" y="1878"/>
                    </a:lnTo>
                    <a:lnTo>
                      <a:pt x="6317" y="1896"/>
                    </a:lnTo>
                    <a:lnTo>
                      <a:pt x="6321" y="1915"/>
                    </a:lnTo>
                    <a:lnTo>
                      <a:pt x="6325" y="1934"/>
                    </a:lnTo>
                    <a:lnTo>
                      <a:pt x="6328" y="1952"/>
                    </a:lnTo>
                    <a:lnTo>
                      <a:pt x="6329" y="1971"/>
                    </a:lnTo>
                    <a:lnTo>
                      <a:pt x="6330" y="1990"/>
                    </a:lnTo>
                    <a:lnTo>
                      <a:pt x="6330" y="3011"/>
                    </a:lnTo>
                    <a:lnTo>
                      <a:pt x="6329" y="3030"/>
                    </a:lnTo>
                    <a:lnTo>
                      <a:pt x="6328" y="3049"/>
                    </a:lnTo>
                    <a:lnTo>
                      <a:pt x="6325" y="3068"/>
                    </a:lnTo>
                    <a:lnTo>
                      <a:pt x="6321" y="3086"/>
                    </a:lnTo>
                    <a:lnTo>
                      <a:pt x="6317" y="3105"/>
                    </a:lnTo>
                    <a:lnTo>
                      <a:pt x="6312" y="3123"/>
                    </a:lnTo>
                    <a:lnTo>
                      <a:pt x="6306" y="3141"/>
                    </a:lnTo>
                    <a:lnTo>
                      <a:pt x="6299" y="3157"/>
                    </a:lnTo>
                    <a:lnTo>
                      <a:pt x="6291" y="3174"/>
                    </a:lnTo>
                    <a:lnTo>
                      <a:pt x="6282" y="3191"/>
                    </a:lnTo>
                    <a:lnTo>
                      <a:pt x="6272" y="3206"/>
                    </a:lnTo>
                    <a:lnTo>
                      <a:pt x="6263" y="3222"/>
                    </a:lnTo>
                    <a:lnTo>
                      <a:pt x="6252" y="3237"/>
                    </a:lnTo>
                    <a:lnTo>
                      <a:pt x="6240" y="3250"/>
                    </a:lnTo>
                    <a:lnTo>
                      <a:pt x="6228" y="3265"/>
                    </a:lnTo>
                    <a:lnTo>
                      <a:pt x="6215" y="3277"/>
                    </a:lnTo>
                    <a:lnTo>
                      <a:pt x="6201" y="3290"/>
                    </a:lnTo>
                    <a:lnTo>
                      <a:pt x="6187" y="3302"/>
                    </a:lnTo>
                    <a:lnTo>
                      <a:pt x="6172" y="3313"/>
                    </a:lnTo>
                    <a:lnTo>
                      <a:pt x="6158" y="3323"/>
                    </a:lnTo>
                    <a:lnTo>
                      <a:pt x="6141" y="3334"/>
                    </a:lnTo>
                    <a:lnTo>
                      <a:pt x="6125" y="3343"/>
                    </a:lnTo>
                    <a:lnTo>
                      <a:pt x="6108" y="3351"/>
                    </a:lnTo>
                    <a:lnTo>
                      <a:pt x="6091" y="3359"/>
                    </a:lnTo>
                    <a:lnTo>
                      <a:pt x="6073" y="3365"/>
                    </a:lnTo>
                    <a:lnTo>
                      <a:pt x="6055" y="3371"/>
                    </a:lnTo>
                    <a:lnTo>
                      <a:pt x="6036" y="3376"/>
                    </a:lnTo>
                    <a:lnTo>
                      <a:pt x="6018" y="3381"/>
                    </a:lnTo>
                    <a:lnTo>
                      <a:pt x="5999" y="3384"/>
                    </a:lnTo>
                    <a:lnTo>
                      <a:pt x="5979" y="3387"/>
                    </a:lnTo>
                    <a:lnTo>
                      <a:pt x="5959" y="3388"/>
                    </a:lnTo>
                    <a:lnTo>
                      <a:pt x="5939" y="3388"/>
                    </a:lnTo>
                    <a:lnTo>
                      <a:pt x="1510" y="3388"/>
                    </a:lnTo>
                    <a:lnTo>
                      <a:pt x="1490" y="3388"/>
                    </a:lnTo>
                    <a:lnTo>
                      <a:pt x="1470" y="3387"/>
                    </a:lnTo>
                    <a:lnTo>
                      <a:pt x="1450" y="3384"/>
                    </a:lnTo>
                    <a:lnTo>
                      <a:pt x="1431" y="3381"/>
                    </a:lnTo>
                    <a:lnTo>
                      <a:pt x="1413" y="3376"/>
                    </a:lnTo>
                    <a:lnTo>
                      <a:pt x="1394" y="3371"/>
                    </a:lnTo>
                    <a:lnTo>
                      <a:pt x="1376" y="3365"/>
                    </a:lnTo>
                    <a:lnTo>
                      <a:pt x="1358" y="3359"/>
                    </a:lnTo>
                    <a:lnTo>
                      <a:pt x="1341" y="3351"/>
                    </a:lnTo>
                    <a:lnTo>
                      <a:pt x="1324" y="3343"/>
                    </a:lnTo>
                    <a:lnTo>
                      <a:pt x="1307" y="3334"/>
                    </a:lnTo>
                    <a:lnTo>
                      <a:pt x="1291" y="3323"/>
                    </a:lnTo>
                    <a:lnTo>
                      <a:pt x="1277" y="3313"/>
                    </a:lnTo>
                    <a:lnTo>
                      <a:pt x="1262" y="3302"/>
                    </a:lnTo>
                    <a:lnTo>
                      <a:pt x="1248" y="3290"/>
                    </a:lnTo>
                    <a:lnTo>
                      <a:pt x="1234" y="3277"/>
                    </a:lnTo>
                    <a:lnTo>
                      <a:pt x="1221" y="3265"/>
                    </a:lnTo>
                    <a:lnTo>
                      <a:pt x="1209" y="3250"/>
                    </a:lnTo>
                    <a:lnTo>
                      <a:pt x="1197" y="3237"/>
                    </a:lnTo>
                    <a:lnTo>
                      <a:pt x="1186" y="3222"/>
                    </a:lnTo>
                    <a:lnTo>
                      <a:pt x="1176" y="3206"/>
                    </a:lnTo>
                    <a:lnTo>
                      <a:pt x="1166" y="3191"/>
                    </a:lnTo>
                    <a:lnTo>
                      <a:pt x="1158" y="3174"/>
                    </a:lnTo>
                    <a:lnTo>
                      <a:pt x="1150" y="3157"/>
                    </a:lnTo>
                    <a:lnTo>
                      <a:pt x="1143" y="3141"/>
                    </a:lnTo>
                    <a:lnTo>
                      <a:pt x="1137" y="3123"/>
                    </a:lnTo>
                    <a:lnTo>
                      <a:pt x="1132" y="3105"/>
                    </a:lnTo>
                    <a:lnTo>
                      <a:pt x="1128" y="3086"/>
                    </a:lnTo>
                    <a:lnTo>
                      <a:pt x="1123" y="3068"/>
                    </a:lnTo>
                    <a:lnTo>
                      <a:pt x="1121" y="3049"/>
                    </a:lnTo>
                    <a:lnTo>
                      <a:pt x="1120" y="3030"/>
                    </a:lnTo>
                    <a:lnTo>
                      <a:pt x="1119" y="3011"/>
                    </a:lnTo>
                    <a:lnTo>
                      <a:pt x="1119" y="1990"/>
                    </a:lnTo>
                    <a:lnTo>
                      <a:pt x="1120" y="1971"/>
                    </a:lnTo>
                    <a:lnTo>
                      <a:pt x="1121" y="1952"/>
                    </a:lnTo>
                    <a:lnTo>
                      <a:pt x="1123" y="1934"/>
                    </a:lnTo>
                    <a:lnTo>
                      <a:pt x="1128" y="1915"/>
                    </a:lnTo>
                    <a:lnTo>
                      <a:pt x="1132" y="1896"/>
                    </a:lnTo>
                    <a:lnTo>
                      <a:pt x="1137" y="1878"/>
                    </a:lnTo>
                    <a:lnTo>
                      <a:pt x="1143" y="1861"/>
                    </a:lnTo>
                    <a:lnTo>
                      <a:pt x="1150" y="1844"/>
                    </a:lnTo>
                    <a:lnTo>
                      <a:pt x="1158" y="1827"/>
                    </a:lnTo>
                    <a:lnTo>
                      <a:pt x="1166" y="1810"/>
                    </a:lnTo>
                    <a:lnTo>
                      <a:pt x="1176" y="1795"/>
                    </a:lnTo>
                    <a:lnTo>
                      <a:pt x="1186" y="1780"/>
                    </a:lnTo>
                    <a:lnTo>
                      <a:pt x="1197" y="1764"/>
                    </a:lnTo>
                    <a:lnTo>
                      <a:pt x="1209" y="1751"/>
                    </a:lnTo>
                    <a:lnTo>
                      <a:pt x="1221" y="1737"/>
                    </a:lnTo>
                    <a:lnTo>
                      <a:pt x="1234" y="1724"/>
                    </a:lnTo>
                    <a:lnTo>
                      <a:pt x="1248" y="1711"/>
                    </a:lnTo>
                    <a:lnTo>
                      <a:pt x="1262" y="1700"/>
                    </a:lnTo>
                    <a:lnTo>
                      <a:pt x="1277" y="1688"/>
                    </a:lnTo>
                    <a:lnTo>
                      <a:pt x="1291" y="1678"/>
                    </a:lnTo>
                    <a:lnTo>
                      <a:pt x="1307" y="1667"/>
                    </a:lnTo>
                    <a:lnTo>
                      <a:pt x="1324" y="1658"/>
                    </a:lnTo>
                    <a:lnTo>
                      <a:pt x="1341" y="1650"/>
                    </a:lnTo>
                    <a:lnTo>
                      <a:pt x="1358" y="1642"/>
                    </a:lnTo>
                    <a:lnTo>
                      <a:pt x="1376" y="1636"/>
                    </a:lnTo>
                    <a:lnTo>
                      <a:pt x="1394" y="1630"/>
                    </a:lnTo>
                    <a:lnTo>
                      <a:pt x="1413" y="1625"/>
                    </a:lnTo>
                    <a:lnTo>
                      <a:pt x="1431" y="1620"/>
                    </a:lnTo>
                    <a:lnTo>
                      <a:pt x="1450" y="1617"/>
                    </a:lnTo>
                    <a:lnTo>
                      <a:pt x="1470" y="1615"/>
                    </a:lnTo>
                    <a:lnTo>
                      <a:pt x="1490" y="1613"/>
                    </a:lnTo>
                    <a:lnTo>
                      <a:pt x="1510" y="1613"/>
                    </a:lnTo>
                    <a:close/>
                    <a:moveTo>
                      <a:pt x="1510" y="3877"/>
                    </a:moveTo>
                    <a:lnTo>
                      <a:pt x="5939" y="3877"/>
                    </a:lnTo>
                    <a:lnTo>
                      <a:pt x="5959" y="3877"/>
                    </a:lnTo>
                    <a:lnTo>
                      <a:pt x="5979" y="3879"/>
                    </a:lnTo>
                    <a:lnTo>
                      <a:pt x="5999" y="3881"/>
                    </a:lnTo>
                    <a:lnTo>
                      <a:pt x="6018" y="3884"/>
                    </a:lnTo>
                    <a:lnTo>
                      <a:pt x="6036" y="3888"/>
                    </a:lnTo>
                    <a:lnTo>
                      <a:pt x="6055" y="3893"/>
                    </a:lnTo>
                    <a:lnTo>
                      <a:pt x="6073" y="3900"/>
                    </a:lnTo>
                    <a:lnTo>
                      <a:pt x="6091" y="3906"/>
                    </a:lnTo>
                    <a:lnTo>
                      <a:pt x="6108" y="3914"/>
                    </a:lnTo>
                    <a:lnTo>
                      <a:pt x="6125" y="3923"/>
                    </a:lnTo>
                    <a:lnTo>
                      <a:pt x="6141" y="3931"/>
                    </a:lnTo>
                    <a:lnTo>
                      <a:pt x="6158" y="3941"/>
                    </a:lnTo>
                    <a:lnTo>
                      <a:pt x="6172" y="3952"/>
                    </a:lnTo>
                    <a:lnTo>
                      <a:pt x="6187" y="3963"/>
                    </a:lnTo>
                    <a:lnTo>
                      <a:pt x="6201" y="3975"/>
                    </a:lnTo>
                    <a:lnTo>
                      <a:pt x="6215" y="3987"/>
                    </a:lnTo>
                    <a:lnTo>
                      <a:pt x="6228" y="4001"/>
                    </a:lnTo>
                    <a:lnTo>
                      <a:pt x="6240" y="4014"/>
                    </a:lnTo>
                    <a:lnTo>
                      <a:pt x="6252" y="4029"/>
                    </a:lnTo>
                    <a:lnTo>
                      <a:pt x="6263" y="4044"/>
                    </a:lnTo>
                    <a:lnTo>
                      <a:pt x="6272" y="4058"/>
                    </a:lnTo>
                    <a:lnTo>
                      <a:pt x="6282" y="4075"/>
                    </a:lnTo>
                    <a:lnTo>
                      <a:pt x="6291" y="4091"/>
                    </a:lnTo>
                    <a:lnTo>
                      <a:pt x="6299" y="4107"/>
                    </a:lnTo>
                    <a:lnTo>
                      <a:pt x="6306" y="4125"/>
                    </a:lnTo>
                    <a:lnTo>
                      <a:pt x="6312" y="4142"/>
                    </a:lnTo>
                    <a:lnTo>
                      <a:pt x="6317" y="4160"/>
                    </a:lnTo>
                    <a:lnTo>
                      <a:pt x="6321" y="4178"/>
                    </a:lnTo>
                    <a:lnTo>
                      <a:pt x="6325" y="4197"/>
                    </a:lnTo>
                    <a:lnTo>
                      <a:pt x="6328" y="4216"/>
                    </a:lnTo>
                    <a:lnTo>
                      <a:pt x="6329" y="4235"/>
                    </a:lnTo>
                    <a:lnTo>
                      <a:pt x="6330" y="4255"/>
                    </a:lnTo>
                    <a:lnTo>
                      <a:pt x="6330" y="5275"/>
                    </a:lnTo>
                    <a:lnTo>
                      <a:pt x="6329" y="5293"/>
                    </a:lnTo>
                    <a:lnTo>
                      <a:pt x="6328" y="5313"/>
                    </a:lnTo>
                    <a:lnTo>
                      <a:pt x="6325" y="5332"/>
                    </a:lnTo>
                    <a:lnTo>
                      <a:pt x="6321" y="5350"/>
                    </a:lnTo>
                    <a:lnTo>
                      <a:pt x="6317" y="5369"/>
                    </a:lnTo>
                    <a:lnTo>
                      <a:pt x="6312" y="5386"/>
                    </a:lnTo>
                    <a:lnTo>
                      <a:pt x="6306" y="5404"/>
                    </a:lnTo>
                    <a:lnTo>
                      <a:pt x="6299" y="5421"/>
                    </a:lnTo>
                    <a:lnTo>
                      <a:pt x="6291" y="5437"/>
                    </a:lnTo>
                    <a:lnTo>
                      <a:pt x="6282" y="5454"/>
                    </a:lnTo>
                    <a:lnTo>
                      <a:pt x="6272" y="5470"/>
                    </a:lnTo>
                    <a:lnTo>
                      <a:pt x="6263" y="5486"/>
                    </a:lnTo>
                    <a:lnTo>
                      <a:pt x="6252" y="5500"/>
                    </a:lnTo>
                    <a:lnTo>
                      <a:pt x="6240" y="5515"/>
                    </a:lnTo>
                    <a:lnTo>
                      <a:pt x="6228" y="5528"/>
                    </a:lnTo>
                    <a:lnTo>
                      <a:pt x="6215" y="5541"/>
                    </a:lnTo>
                    <a:lnTo>
                      <a:pt x="6201" y="5553"/>
                    </a:lnTo>
                    <a:lnTo>
                      <a:pt x="6187" y="5566"/>
                    </a:lnTo>
                    <a:lnTo>
                      <a:pt x="6172" y="5576"/>
                    </a:lnTo>
                    <a:lnTo>
                      <a:pt x="6158" y="5588"/>
                    </a:lnTo>
                    <a:lnTo>
                      <a:pt x="6141" y="5597"/>
                    </a:lnTo>
                    <a:lnTo>
                      <a:pt x="6125" y="5607"/>
                    </a:lnTo>
                    <a:lnTo>
                      <a:pt x="6108" y="5615"/>
                    </a:lnTo>
                    <a:lnTo>
                      <a:pt x="6091" y="5622"/>
                    </a:lnTo>
                    <a:lnTo>
                      <a:pt x="6073" y="5630"/>
                    </a:lnTo>
                    <a:lnTo>
                      <a:pt x="6055" y="5635"/>
                    </a:lnTo>
                    <a:lnTo>
                      <a:pt x="6036" y="5640"/>
                    </a:lnTo>
                    <a:lnTo>
                      <a:pt x="6018" y="5644"/>
                    </a:lnTo>
                    <a:lnTo>
                      <a:pt x="5999" y="5647"/>
                    </a:lnTo>
                    <a:lnTo>
                      <a:pt x="5979" y="5650"/>
                    </a:lnTo>
                    <a:lnTo>
                      <a:pt x="5959" y="5652"/>
                    </a:lnTo>
                    <a:lnTo>
                      <a:pt x="5939" y="5653"/>
                    </a:lnTo>
                    <a:lnTo>
                      <a:pt x="1510" y="5653"/>
                    </a:lnTo>
                    <a:lnTo>
                      <a:pt x="1490" y="5652"/>
                    </a:lnTo>
                    <a:lnTo>
                      <a:pt x="1470" y="5650"/>
                    </a:lnTo>
                    <a:lnTo>
                      <a:pt x="1450" y="5647"/>
                    </a:lnTo>
                    <a:lnTo>
                      <a:pt x="1431" y="5644"/>
                    </a:lnTo>
                    <a:lnTo>
                      <a:pt x="1413" y="5640"/>
                    </a:lnTo>
                    <a:lnTo>
                      <a:pt x="1394" y="5635"/>
                    </a:lnTo>
                    <a:lnTo>
                      <a:pt x="1376" y="5630"/>
                    </a:lnTo>
                    <a:lnTo>
                      <a:pt x="1358" y="5622"/>
                    </a:lnTo>
                    <a:lnTo>
                      <a:pt x="1341" y="5615"/>
                    </a:lnTo>
                    <a:lnTo>
                      <a:pt x="1324" y="5607"/>
                    </a:lnTo>
                    <a:lnTo>
                      <a:pt x="1307" y="5597"/>
                    </a:lnTo>
                    <a:lnTo>
                      <a:pt x="1291" y="5588"/>
                    </a:lnTo>
                    <a:lnTo>
                      <a:pt x="1277" y="5576"/>
                    </a:lnTo>
                    <a:lnTo>
                      <a:pt x="1262" y="5566"/>
                    </a:lnTo>
                    <a:lnTo>
                      <a:pt x="1248" y="5553"/>
                    </a:lnTo>
                    <a:lnTo>
                      <a:pt x="1234" y="5541"/>
                    </a:lnTo>
                    <a:lnTo>
                      <a:pt x="1221" y="5528"/>
                    </a:lnTo>
                    <a:lnTo>
                      <a:pt x="1209" y="5515"/>
                    </a:lnTo>
                    <a:lnTo>
                      <a:pt x="1197" y="5500"/>
                    </a:lnTo>
                    <a:lnTo>
                      <a:pt x="1186" y="5486"/>
                    </a:lnTo>
                    <a:lnTo>
                      <a:pt x="1176" y="5470"/>
                    </a:lnTo>
                    <a:lnTo>
                      <a:pt x="1166" y="5454"/>
                    </a:lnTo>
                    <a:lnTo>
                      <a:pt x="1158" y="5437"/>
                    </a:lnTo>
                    <a:lnTo>
                      <a:pt x="1150" y="5421"/>
                    </a:lnTo>
                    <a:lnTo>
                      <a:pt x="1143" y="5404"/>
                    </a:lnTo>
                    <a:lnTo>
                      <a:pt x="1137" y="5386"/>
                    </a:lnTo>
                    <a:lnTo>
                      <a:pt x="1132" y="5369"/>
                    </a:lnTo>
                    <a:lnTo>
                      <a:pt x="1128" y="5350"/>
                    </a:lnTo>
                    <a:lnTo>
                      <a:pt x="1123" y="5332"/>
                    </a:lnTo>
                    <a:lnTo>
                      <a:pt x="1121" y="5313"/>
                    </a:lnTo>
                    <a:lnTo>
                      <a:pt x="1120" y="5293"/>
                    </a:lnTo>
                    <a:lnTo>
                      <a:pt x="1119" y="5275"/>
                    </a:lnTo>
                    <a:lnTo>
                      <a:pt x="1119" y="4255"/>
                    </a:lnTo>
                    <a:lnTo>
                      <a:pt x="1120" y="4235"/>
                    </a:lnTo>
                    <a:lnTo>
                      <a:pt x="1121" y="4216"/>
                    </a:lnTo>
                    <a:lnTo>
                      <a:pt x="1123" y="4197"/>
                    </a:lnTo>
                    <a:lnTo>
                      <a:pt x="1128" y="4178"/>
                    </a:lnTo>
                    <a:lnTo>
                      <a:pt x="1132" y="4160"/>
                    </a:lnTo>
                    <a:lnTo>
                      <a:pt x="1137" y="4142"/>
                    </a:lnTo>
                    <a:lnTo>
                      <a:pt x="1143" y="4125"/>
                    </a:lnTo>
                    <a:lnTo>
                      <a:pt x="1150" y="4107"/>
                    </a:lnTo>
                    <a:lnTo>
                      <a:pt x="1158" y="4091"/>
                    </a:lnTo>
                    <a:lnTo>
                      <a:pt x="1166" y="4075"/>
                    </a:lnTo>
                    <a:lnTo>
                      <a:pt x="1176" y="4058"/>
                    </a:lnTo>
                    <a:lnTo>
                      <a:pt x="1186" y="4044"/>
                    </a:lnTo>
                    <a:lnTo>
                      <a:pt x="1197" y="4029"/>
                    </a:lnTo>
                    <a:lnTo>
                      <a:pt x="1209" y="4014"/>
                    </a:lnTo>
                    <a:lnTo>
                      <a:pt x="1221" y="4001"/>
                    </a:lnTo>
                    <a:lnTo>
                      <a:pt x="1234" y="3987"/>
                    </a:lnTo>
                    <a:lnTo>
                      <a:pt x="1248" y="3975"/>
                    </a:lnTo>
                    <a:lnTo>
                      <a:pt x="1262" y="3963"/>
                    </a:lnTo>
                    <a:lnTo>
                      <a:pt x="1277" y="3952"/>
                    </a:lnTo>
                    <a:lnTo>
                      <a:pt x="1291" y="3941"/>
                    </a:lnTo>
                    <a:lnTo>
                      <a:pt x="1307" y="3931"/>
                    </a:lnTo>
                    <a:lnTo>
                      <a:pt x="1324" y="3923"/>
                    </a:lnTo>
                    <a:lnTo>
                      <a:pt x="1341" y="3914"/>
                    </a:lnTo>
                    <a:lnTo>
                      <a:pt x="1358" y="3906"/>
                    </a:lnTo>
                    <a:lnTo>
                      <a:pt x="1376" y="3900"/>
                    </a:lnTo>
                    <a:lnTo>
                      <a:pt x="1394" y="3893"/>
                    </a:lnTo>
                    <a:lnTo>
                      <a:pt x="1413" y="3888"/>
                    </a:lnTo>
                    <a:lnTo>
                      <a:pt x="1431" y="3884"/>
                    </a:lnTo>
                    <a:lnTo>
                      <a:pt x="1450" y="3881"/>
                    </a:lnTo>
                    <a:lnTo>
                      <a:pt x="1470" y="3879"/>
                    </a:lnTo>
                    <a:lnTo>
                      <a:pt x="1490" y="3877"/>
                    </a:lnTo>
                    <a:lnTo>
                      <a:pt x="1510" y="3877"/>
                    </a:lnTo>
                    <a:close/>
                    <a:moveTo>
                      <a:pt x="1510" y="6140"/>
                    </a:moveTo>
                    <a:lnTo>
                      <a:pt x="5939" y="6140"/>
                    </a:lnTo>
                    <a:lnTo>
                      <a:pt x="5959" y="6140"/>
                    </a:lnTo>
                    <a:lnTo>
                      <a:pt x="5979" y="6142"/>
                    </a:lnTo>
                    <a:lnTo>
                      <a:pt x="5999" y="6144"/>
                    </a:lnTo>
                    <a:lnTo>
                      <a:pt x="6018" y="6147"/>
                    </a:lnTo>
                    <a:lnTo>
                      <a:pt x="6036" y="6152"/>
                    </a:lnTo>
                    <a:lnTo>
                      <a:pt x="6055" y="6157"/>
                    </a:lnTo>
                    <a:lnTo>
                      <a:pt x="6073" y="6163"/>
                    </a:lnTo>
                    <a:lnTo>
                      <a:pt x="6091" y="6169"/>
                    </a:lnTo>
                    <a:lnTo>
                      <a:pt x="6108" y="6178"/>
                    </a:lnTo>
                    <a:lnTo>
                      <a:pt x="6125" y="6186"/>
                    </a:lnTo>
                    <a:lnTo>
                      <a:pt x="6141" y="6194"/>
                    </a:lnTo>
                    <a:lnTo>
                      <a:pt x="6158" y="6205"/>
                    </a:lnTo>
                    <a:lnTo>
                      <a:pt x="6172" y="6215"/>
                    </a:lnTo>
                    <a:lnTo>
                      <a:pt x="6187" y="6227"/>
                    </a:lnTo>
                    <a:lnTo>
                      <a:pt x="6201" y="6238"/>
                    </a:lnTo>
                    <a:lnTo>
                      <a:pt x="6215" y="6251"/>
                    </a:lnTo>
                    <a:lnTo>
                      <a:pt x="6228" y="6264"/>
                    </a:lnTo>
                    <a:lnTo>
                      <a:pt x="6240" y="6278"/>
                    </a:lnTo>
                    <a:lnTo>
                      <a:pt x="6252" y="6293"/>
                    </a:lnTo>
                    <a:lnTo>
                      <a:pt x="6263" y="6307"/>
                    </a:lnTo>
                    <a:lnTo>
                      <a:pt x="6272" y="6322"/>
                    </a:lnTo>
                    <a:lnTo>
                      <a:pt x="6282" y="6339"/>
                    </a:lnTo>
                    <a:lnTo>
                      <a:pt x="6291" y="6354"/>
                    </a:lnTo>
                    <a:lnTo>
                      <a:pt x="6299" y="6371"/>
                    </a:lnTo>
                    <a:lnTo>
                      <a:pt x="6306" y="6389"/>
                    </a:lnTo>
                    <a:lnTo>
                      <a:pt x="6312" y="6405"/>
                    </a:lnTo>
                    <a:lnTo>
                      <a:pt x="6317" y="6424"/>
                    </a:lnTo>
                    <a:lnTo>
                      <a:pt x="6321" y="6442"/>
                    </a:lnTo>
                    <a:lnTo>
                      <a:pt x="6325" y="6461"/>
                    </a:lnTo>
                    <a:lnTo>
                      <a:pt x="6328" y="6479"/>
                    </a:lnTo>
                    <a:lnTo>
                      <a:pt x="6329" y="6498"/>
                    </a:lnTo>
                    <a:lnTo>
                      <a:pt x="6330" y="6518"/>
                    </a:lnTo>
                    <a:lnTo>
                      <a:pt x="6330" y="7538"/>
                    </a:lnTo>
                    <a:lnTo>
                      <a:pt x="6329" y="7557"/>
                    </a:lnTo>
                    <a:lnTo>
                      <a:pt x="6328" y="7577"/>
                    </a:lnTo>
                    <a:lnTo>
                      <a:pt x="6325" y="7596"/>
                    </a:lnTo>
                    <a:lnTo>
                      <a:pt x="6321" y="7614"/>
                    </a:lnTo>
                    <a:lnTo>
                      <a:pt x="6317" y="7632"/>
                    </a:lnTo>
                    <a:lnTo>
                      <a:pt x="6312" y="7650"/>
                    </a:lnTo>
                    <a:lnTo>
                      <a:pt x="6306" y="7668"/>
                    </a:lnTo>
                    <a:lnTo>
                      <a:pt x="6299" y="7684"/>
                    </a:lnTo>
                    <a:lnTo>
                      <a:pt x="6291" y="7701"/>
                    </a:lnTo>
                    <a:lnTo>
                      <a:pt x="6282" y="7718"/>
                    </a:lnTo>
                    <a:lnTo>
                      <a:pt x="6272" y="7733"/>
                    </a:lnTo>
                    <a:lnTo>
                      <a:pt x="6263" y="7749"/>
                    </a:lnTo>
                    <a:lnTo>
                      <a:pt x="6252" y="7764"/>
                    </a:lnTo>
                    <a:lnTo>
                      <a:pt x="6240" y="7778"/>
                    </a:lnTo>
                    <a:lnTo>
                      <a:pt x="6228" y="7792"/>
                    </a:lnTo>
                    <a:lnTo>
                      <a:pt x="6215" y="7804"/>
                    </a:lnTo>
                    <a:lnTo>
                      <a:pt x="6201" y="7817"/>
                    </a:lnTo>
                    <a:lnTo>
                      <a:pt x="6187" y="7829"/>
                    </a:lnTo>
                    <a:lnTo>
                      <a:pt x="6172" y="7841"/>
                    </a:lnTo>
                    <a:lnTo>
                      <a:pt x="6158" y="7851"/>
                    </a:lnTo>
                    <a:lnTo>
                      <a:pt x="6141" y="7861"/>
                    </a:lnTo>
                    <a:lnTo>
                      <a:pt x="6125" y="7870"/>
                    </a:lnTo>
                    <a:lnTo>
                      <a:pt x="6108" y="7878"/>
                    </a:lnTo>
                    <a:lnTo>
                      <a:pt x="6091" y="7886"/>
                    </a:lnTo>
                    <a:lnTo>
                      <a:pt x="6073" y="7893"/>
                    </a:lnTo>
                    <a:lnTo>
                      <a:pt x="6055" y="7898"/>
                    </a:lnTo>
                    <a:lnTo>
                      <a:pt x="6036" y="7904"/>
                    </a:lnTo>
                    <a:lnTo>
                      <a:pt x="6018" y="7908"/>
                    </a:lnTo>
                    <a:lnTo>
                      <a:pt x="5999" y="7912"/>
                    </a:lnTo>
                    <a:lnTo>
                      <a:pt x="5979" y="7914"/>
                    </a:lnTo>
                    <a:lnTo>
                      <a:pt x="5959" y="7915"/>
                    </a:lnTo>
                    <a:lnTo>
                      <a:pt x="5939" y="7916"/>
                    </a:lnTo>
                    <a:lnTo>
                      <a:pt x="1510" y="7916"/>
                    </a:lnTo>
                    <a:lnTo>
                      <a:pt x="1490" y="7915"/>
                    </a:lnTo>
                    <a:lnTo>
                      <a:pt x="1470" y="7914"/>
                    </a:lnTo>
                    <a:lnTo>
                      <a:pt x="1450" y="7912"/>
                    </a:lnTo>
                    <a:lnTo>
                      <a:pt x="1431" y="7908"/>
                    </a:lnTo>
                    <a:lnTo>
                      <a:pt x="1413" y="7904"/>
                    </a:lnTo>
                    <a:lnTo>
                      <a:pt x="1394" y="7898"/>
                    </a:lnTo>
                    <a:lnTo>
                      <a:pt x="1376" y="7893"/>
                    </a:lnTo>
                    <a:lnTo>
                      <a:pt x="1358" y="7886"/>
                    </a:lnTo>
                    <a:lnTo>
                      <a:pt x="1341" y="7878"/>
                    </a:lnTo>
                    <a:lnTo>
                      <a:pt x="1324" y="7870"/>
                    </a:lnTo>
                    <a:lnTo>
                      <a:pt x="1307" y="7861"/>
                    </a:lnTo>
                    <a:lnTo>
                      <a:pt x="1291" y="7851"/>
                    </a:lnTo>
                    <a:lnTo>
                      <a:pt x="1277" y="7841"/>
                    </a:lnTo>
                    <a:lnTo>
                      <a:pt x="1262" y="7829"/>
                    </a:lnTo>
                    <a:lnTo>
                      <a:pt x="1248" y="7817"/>
                    </a:lnTo>
                    <a:lnTo>
                      <a:pt x="1234" y="7804"/>
                    </a:lnTo>
                    <a:lnTo>
                      <a:pt x="1221" y="7792"/>
                    </a:lnTo>
                    <a:lnTo>
                      <a:pt x="1209" y="7778"/>
                    </a:lnTo>
                    <a:lnTo>
                      <a:pt x="1197" y="7764"/>
                    </a:lnTo>
                    <a:lnTo>
                      <a:pt x="1186" y="7749"/>
                    </a:lnTo>
                    <a:lnTo>
                      <a:pt x="1176" y="7733"/>
                    </a:lnTo>
                    <a:lnTo>
                      <a:pt x="1166" y="7718"/>
                    </a:lnTo>
                    <a:lnTo>
                      <a:pt x="1158" y="7701"/>
                    </a:lnTo>
                    <a:lnTo>
                      <a:pt x="1150" y="7684"/>
                    </a:lnTo>
                    <a:lnTo>
                      <a:pt x="1143" y="7668"/>
                    </a:lnTo>
                    <a:lnTo>
                      <a:pt x="1137" y="7650"/>
                    </a:lnTo>
                    <a:lnTo>
                      <a:pt x="1132" y="7632"/>
                    </a:lnTo>
                    <a:lnTo>
                      <a:pt x="1128" y="7614"/>
                    </a:lnTo>
                    <a:lnTo>
                      <a:pt x="1123" y="7596"/>
                    </a:lnTo>
                    <a:lnTo>
                      <a:pt x="1121" y="7577"/>
                    </a:lnTo>
                    <a:lnTo>
                      <a:pt x="1120" y="7557"/>
                    </a:lnTo>
                    <a:lnTo>
                      <a:pt x="1119" y="7538"/>
                    </a:lnTo>
                    <a:lnTo>
                      <a:pt x="1119" y="6518"/>
                    </a:lnTo>
                    <a:lnTo>
                      <a:pt x="1120" y="6498"/>
                    </a:lnTo>
                    <a:lnTo>
                      <a:pt x="1121" y="6479"/>
                    </a:lnTo>
                    <a:lnTo>
                      <a:pt x="1123" y="6461"/>
                    </a:lnTo>
                    <a:lnTo>
                      <a:pt x="1128" y="6442"/>
                    </a:lnTo>
                    <a:lnTo>
                      <a:pt x="1132" y="6424"/>
                    </a:lnTo>
                    <a:lnTo>
                      <a:pt x="1137" y="6405"/>
                    </a:lnTo>
                    <a:lnTo>
                      <a:pt x="1143" y="6389"/>
                    </a:lnTo>
                    <a:lnTo>
                      <a:pt x="1150" y="6371"/>
                    </a:lnTo>
                    <a:lnTo>
                      <a:pt x="1158" y="6354"/>
                    </a:lnTo>
                    <a:lnTo>
                      <a:pt x="1166" y="6339"/>
                    </a:lnTo>
                    <a:lnTo>
                      <a:pt x="1176" y="6322"/>
                    </a:lnTo>
                    <a:lnTo>
                      <a:pt x="1186" y="6307"/>
                    </a:lnTo>
                    <a:lnTo>
                      <a:pt x="1197" y="6293"/>
                    </a:lnTo>
                    <a:lnTo>
                      <a:pt x="1209" y="6278"/>
                    </a:lnTo>
                    <a:lnTo>
                      <a:pt x="1221" y="6264"/>
                    </a:lnTo>
                    <a:lnTo>
                      <a:pt x="1234" y="6251"/>
                    </a:lnTo>
                    <a:lnTo>
                      <a:pt x="1248" y="6238"/>
                    </a:lnTo>
                    <a:lnTo>
                      <a:pt x="1262" y="6227"/>
                    </a:lnTo>
                    <a:lnTo>
                      <a:pt x="1277" y="6215"/>
                    </a:lnTo>
                    <a:lnTo>
                      <a:pt x="1291" y="6205"/>
                    </a:lnTo>
                    <a:lnTo>
                      <a:pt x="1307" y="6194"/>
                    </a:lnTo>
                    <a:lnTo>
                      <a:pt x="1324" y="6186"/>
                    </a:lnTo>
                    <a:lnTo>
                      <a:pt x="1341" y="6178"/>
                    </a:lnTo>
                    <a:lnTo>
                      <a:pt x="1358" y="6169"/>
                    </a:lnTo>
                    <a:lnTo>
                      <a:pt x="1376" y="6163"/>
                    </a:lnTo>
                    <a:lnTo>
                      <a:pt x="1394" y="6157"/>
                    </a:lnTo>
                    <a:lnTo>
                      <a:pt x="1413" y="6152"/>
                    </a:lnTo>
                    <a:lnTo>
                      <a:pt x="1431" y="6147"/>
                    </a:lnTo>
                    <a:lnTo>
                      <a:pt x="1450" y="6144"/>
                    </a:lnTo>
                    <a:lnTo>
                      <a:pt x="1470" y="6142"/>
                    </a:lnTo>
                    <a:lnTo>
                      <a:pt x="1490" y="6140"/>
                    </a:lnTo>
                    <a:lnTo>
                      <a:pt x="1510" y="6140"/>
                    </a:lnTo>
                    <a:close/>
                    <a:moveTo>
                      <a:pt x="1510" y="8404"/>
                    </a:moveTo>
                    <a:lnTo>
                      <a:pt x="5939" y="8404"/>
                    </a:lnTo>
                    <a:lnTo>
                      <a:pt x="5959" y="8404"/>
                    </a:lnTo>
                    <a:lnTo>
                      <a:pt x="5979" y="8406"/>
                    </a:lnTo>
                    <a:lnTo>
                      <a:pt x="5999" y="8408"/>
                    </a:lnTo>
                    <a:lnTo>
                      <a:pt x="6018" y="8411"/>
                    </a:lnTo>
                    <a:lnTo>
                      <a:pt x="6036" y="8415"/>
                    </a:lnTo>
                    <a:lnTo>
                      <a:pt x="6055" y="8420"/>
                    </a:lnTo>
                    <a:lnTo>
                      <a:pt x="6073" y="8427"/>
                    </a:lnTo>
                    <a:lnTo>
                      <a:pt x="6091" y="8433"/>
                    </a:lnTo>
                    <a:lnTo>
                      <a:pt x="6108" y="8441"/>
                    </a:lnTo>
                    <a:lnTo>
                      <a:pt x="6125" y="8450"/>
                    </a:lnTo>
                    <a:lnTo>
                      <a:pt x="6141" y="8459"/>
                    </a:lnTo>
                    <a:lnTo>
                      <a:pt x="6158" y="8468"/>
                    </a:lnTo>
                    <a:lnTo>
                      <a:pt x="6172" y="8479"/>
                    </a:lnTo>
                    <a:lnTo>
                      <a:pt x="6187" y="8490"/>
                    </a:lnTo>
                    <a:lnTo>
                      <a:pt x="6201" y="8502"/>
                    </a:lnTo>
                    <a:lnTo>
                      <a:pt x="6215" y="8514"/>
                    </a:lnTo>
                    <a:lnTo>
                      <a:pt x="6228" y="8528"/>
                    </a:lnTo>
                    <a:lnTo>
                      <a:pt x="6240" y="8541"/>
                    </a:lnTo>
                    <a:lnTo>
                      <a:pt x="6252" y="8556"/>
                    </a:lnTo>
                    <a:lnTo>
                      <a:pt x="6263" y="8571"/>
                    </a:lnTo>
                    <a:lnTo>
                      <a:pt x="6272" y="8586"/>
                    </a:lnTo>
                    <a:lnTo>
                      <a:pt x="6282" y="8602"/>
                    </a:lnTo>
                    <a:lnTo>
                      <a:pt x="6291" y="8618"/>
                    </a:lnTo>
                    <a:lnTo>
                      <a:pt x="6299" y="8634"/>
                    </a:lnTo>
                    <a:lnTo>
                      <a:pt x="6306" y="8652"/>
                    </a:lnTo>
                    <a:lnTo>
                      <a:pt x="6312" y="8670"/>
                    </a:lnTo>
                    <a:lnTo>
                      <a:pt x="6317" y="8688"/>
                    </a:lnTo>
                    <a:lnTo>
                      <a:pt x="6321" y="8705"/>
                    </a:lnTo>
                    <a:lnTo>
                      <a:pt x="6325" y="8724"/>
                    </a:lnTo>
                    <a:lnTo>
                      <a:pt x="6328" y="8743"/>
                    </a:lnTo>
                    <a:lnTo>
                      <a:pt x="6329" y="8762"/>
                    </a:lnTo>
                    <a:lnTo>
                      <a:pt x="6330" y="8782"/>
                    </a:lnTo>
                    <a:lnTo>
                      <a:pt x="6330" y="9802"/>
                    </a:lnTo>
                    <a:lnTo>
                      <a:pt x="6329" y="9820"/>
                    </a:lnTo>
                    <a:lnTo>
                      <a:pt x="6328" y="9840"/>
                    </a:lnTo>
                    <a:lnTo>
                      <a:pt x="6325" y="9859"/>
                    </a:lnTo>
                    <a:lnTo>
                      <a:pt x="6321" y="9878"/>
                    </a:lnTo>
                    <a:lnTo>
                      <a:pt x="6317" y="9896"/>
                    </a:lnTo>
                    <a:lnTo>
                      <a:pt x="6312" y="9913"/>
                    </a:lnTo>
                    <a:lnTo>
                      <a:pt x="6306" y="9931"/>
                    </a:lnTo>
                    <a:lnTo>
                      <a:pt x="6299" y="9948"/>
                    </a:lnTo>
                    <a:lnTo>
                      <a:pt x="6291" y="9965"/>
                    </a:lnTo>
                    <a:lnTo>
                      <a:pt x="6282" y="9981"/>
                    </a:lnTo>
                    <a:lnTo>
                      <a:pt x="6272" y="9997"/>
                    </a:lnTo>
                    <a:lnTo>
                      <a:pt x="6263" y="10013"/>
                    </a:lnTo>
                    <a:lnTo>
                      <a:pt x="6252" y="10027"/>
                    </a:lnTo>
                    <a:lnTo>
                      <a:pt x="6240" y="10042"/>
                    </a:lnTo>
                    <a:lnTo>
                      <a:pt x="6228" y="10055"/>
                    </a:lnTo>
                    <a:lnTo>
                      <a:pt x="6215" y="10068"/>
                    </a:lnTo>
                    <a:lnTo>
                      <a:pt x="6201" y="10081"/>
                    </a:lnTo>
                    <a:lnTo>
                      <a:pt x="6187" y="10093"/>
                    </a:lnTo>
                    <a:lnTo>
                      <a:pt x="6172" y="10104"/>
                    </a:lnTo>
                    <a:lnTo>
                      <a:pt x="6158" y="10115"/>
                    </a:lnTo>
                    <a:lnTo>
                      <a:pt x="6141" y="10124"/>
                    </a:lnTo>
                    <a:lnTo>
                      <a:pt x="6125" y="10134"/>
                    </a:lnTo>
                    <a:lnTo>
                      <a:pt x="6108" y="10142"/>
                    </a:lnTo>
                    <a:lnTo>
                      <a:pt x="6091" y="10149"/>
                    </a:lnTo>
                    <a:lnTo>
                      <a:pt x="6073" y="10157"/>
                    </a:lnTo>
                    <a:lnTo>
                      <a:pt x="6055" y="10162"/>
                    </a:lnTo>
                    <a:lnTo>
                      <a:pt x="6036" y="10167"/>
                    </a:lnTo>
                    <a:lnTo>
                      <a:pt x="6018" y="10171"/>
                    </a:lnTo>
                    <a:lnTo>
                      <a:pt x="5999" y="10175"/>
                    </a:lnTo>
                    <a:lnTo>
                      <a:pt x="5979" y="10178"/>
                    </a:lnTo>
                    <a:lnTo>
                      <a:pt x="5959" y="10179"/>
                    </a:lnTo>
                    <a:lnTo>
                      <a:pt x="5939" y="10180"/>
                    </a:lnTo>
                    <a:lnTo>
                      <a:pt x="1510" y="10180"/>
                    </a:lnTo>
                    <a:lnTo>
                      <a:pt x="1490" y="10179"/>
                    </a:lnTo>
                    <a:lnTo>
                      <a:pt x="1470" y="10178"/>
                    </a:lnTo>
                    <a:lnTo>
                      <a:pt x="1450" y="10175"/>
                    </a:lnTo>
                    <a:lnTo>
                      <a:pt x="1431" y="10171"/>
                    </a:lnTo>
                    <a:lnTo>
                      <a:pt x="1413" y="10167"/>
                    </a:lnTo>
                    <a:lnTo>
                      <a:pt x="1394" y="10162"/>
                    </a:lnTo>
                    <a:lnTo>
                      <a:pt x="1376" y="10157"/>
                    </a:lnTo>
                    <a:lnTo>
                      <a:pt x="1358" y="10149"/>
                    </a:lnTo>
                    <a:lnTo>
                      <a:pt x="1341" y="10142"/>
                    </a:lnTo>
                    <a:lnTo>
                      <a:pt x="1324" y="10134"/>
                    </a:lnTo>
                    <a:lnTo>
                      <a:pt x="1307" y="10124"/>
                    </a:lnTo>
                    <a:lnTo>
                      <a:pt x="1291" y="10115"/>
                    </a:lnTo>
                    <a:lnTo>
                      <a:pt x="1277" y="10104"/>
                    </a:lnTo>
                    <a:lnTo>
                      <a:pt x="1262" y="10093"/>
                    </a:lnTo>
                    <a:lnTo>
                      <a:pt x="1248" y="10081"/>
                    </a:lnTo>
                    <a:lnTo>
                      <a:pt x="1234" y="10068"/>
                    </a:lnTo>
                    <a:lnTo>
                      <a:pt x="1221" y="10055"/>
                    </a:lnTo>
                    <a:lnTo>
                      <a:pt x="1209" y="10042"/>
                    </a:lnTo>
                    <a:lnTo>
                      <a:pt x="1197" y="10027"/>
                    </a:lnTo>
                    <a:lnTo>
                      <a:pt x="1186" y="10013"/>
                    </a:lnTo>
                    <a:lnTo>
                      <a:pt x="1176" y="9997"/>
                    </a:lnTo>
                    <a:lnTo>
                      <a:pt x="1166" y="9981"/>
                    </a:lnTo>
                    <a:lnTo>
                      <a:pt x="1158" y="9965"/>
                    </a:lnTo>
                    <a:lnTo>
                      <a:pt x="1150" y="9948"/>
                    </a:lnTo>
                    <a:lnTo>
                      <a:pt x="1143" y="9931"/>
                    </a:lnTo>
                    <a:lnTo>
                      <a:pt x="1137" y="9913"/>
                    </a:lnTo>
                    <a:lnTo>
                      <a:pt x="1132" y="9896"/>
                    </a:lnTo>
                    <a:lnTo>
                      <a:pt x="1128" y="9878"/>
                    </a:lnTo>
                    <a:lnTo>
                      <a:pt x="1123" y="9859"/>
                    </a:lnTo>
                    <a:lnTo>
                      <a:pt x="1121" y="9840"/>
                    </a:lnTo>
                    <a:lnTo>
                      <a:pt x="1120" y="9820"/>
                    </a:lnTo>
                    <a:lnTo>
                      <a:pt x="1119" y="9802"/>
                    </a:lnTo>
                    <a:lnTo>
                      <a:pt x="1119" y="8782"/>
                    </a:lnTo>
                    <a:lnTo>
                      <a:pt x="1120" y="8762"/>
                    </a:lnTo>
                    <a:lnTo>
                      <a:pt x="1121" y="8743"/>
                    </a:lnTo>
                    <a:lnTo>
                      <a:pt x="1123" y="8724"/>
                    </a:lnTo>
                    <a:lnTo>
                      <a:pt x="1128" y="8705"/>
                    </a:lnTo>
                    <a:lnTo>
                      <a:pt x="1132" y="8688"/>
                    </a:lnTo>
                    <a:lnTo>
                      <a:pt x="1137" y="8670"/>
                    </a:lnTo>
                    <a:lnTo>
                      <a:pt x="1143" y="8652"/>
                    </a:lnTo>
                    <a:lnTo>
                      <a:pt x="1150" y="8634"/>
                    </a:lnTo>
                    <a:lnTo>
                      <a:pt x="1158" y="8618"/>
                    </a:lnTo>
                    <a:lnTo>
                      <a:pt x="1166" y="8602"/>
                    </a:lnTo>
                    <a:lnTo>
                      <a:pt x="1176" y="8586"/>
                    </a:lnTo>
                    <a:lnTo>
                      <a:pt x="1186" y="8571"/>
                    </a:lnTo>
                    <a:lnTo>
                      <a:pt x="1197" y="8556"/>
                    </a:lnTo>
                    <a:lnTo>
                      <a:pt x="1209" y="8541"/>
                    </a:lnTo>
                    <a:lnTo>
                      <a:pt x="1221" y="8528"/>
                    </a:lnTo>
                    <a:lnTo>
                      <a:pt x="1234" y="8514"/>
                    </a:lnTo>
                    <a:lnTo>
                      <a:pt x="1248" y="8502"/>
                    </a:lnTo>
                    <a:lnTo>
                      <a:pt x="1262" y="8490"/>
                    </a:lnTo>
                    <a:lnTo>
                      <a:pt x="1277" y="8479"/>
                    </a:lnTo>
                    <a:lnTo>
                      <a:pt x="1291" y="8468"/>
                    </a:lnTo>
                    <a:lnTo>
                      <a:pt x="1307" y="8459"/>
                    </a:lnTo>
                    <a:lnTo>
                      <a:pt x="1324" y="8450"/>
                    </a:lnTo>
                    <a:lnTo>
                      <a:pt x="1341" y="8441"/>
                    </a:lnTo>
                    <a:lnTo>
                      <a:pt x="1358" y="8433"/>
                    </a:lnTo>
                    <a:lnTo>
                      <a:pt x="1376" y="8427"/>
                    </a:lnTo>
                    <a:lnTo>
                      <a:pt x="1394" y="8420"/>
                    </a:lnTo>
                    <a:lnTo>
                      <a:pt x="1413" y="8415"/>
                    </a:lnTo>
                    <a:lnTo>
                      <a:pt x="1431" y="8411"/>
                    </a:lnTo>
                    <a:lnTo>
                      <a:pt x="1450" y="8408"/>
                    </a:lnTo>
                    <a:lnTo>
                      <a:pt x="1470" y="8406"/>
                    </a:lnTo>
                    <a:lnTo>
                      <a:pt x="1490" y="8404"/>
                    </a:lnTo>
                    <a:lnTo>
                      <a:pt x="1510" y="8404"/>
                    </a:lnTo>
                    <a:close/>
                    <a:moveTo>
                      <a:pt x="3725" y="14428"/>
                    </a:moveTo>
                    <a:lnTo>
                      <a:pt x="3750" y="14428"/>
                    </a:lnTo>
                    <a:lnTo>
                      <a:pt x="3776" y="14430"/>
                    </a:lnTo>
                    <a:lnTo>
                      <a:pt x="3801" y="14433"/>
                    </a:lnTo>
                    <a:lnTo>
                      <a:pt x="3825" y="14438"/>
                    </a:lnTo>
                    <a:lnTo>
                      <a:pt x="3849" y="14444"/>
                    </a:lnTo>
                    <a:lnTo>
                      <a:pt x="3873" y="14451"/>
                    </a:lnTo>
                    <a:lnTo>
                      <a:pt x="3897" y="14458"/>
                    </a:lnTo>
                    <a:lnTo>
                      <a:pt x="3919" y="14468"/>
                    </a:lnTo>
                    <a:lnTo>
                      <a:pt x="3942" y="14477"/>
                    </a:lnTo>
                    <a:lnTo>
                      <a:pt x="3964" y="14488"/>
                    </a:lnTo>
                    <a:lnTo>
                      <a:pt x="3985" y="14501"/>
                    </a:lnTo>
                    <a:lnTo>
                      <a:pt x="4005" y="14514"/>
                    </a:lnTo>
                    <a:lnTo>
                      <a:pt x="4025" y="14528"/>
                    </a:lnTo>
                    <a:lnTo>
                      <a:pt x="4043" y="14543"/>
                    </a:lnTo>
                    <a:lnTo>
                      <a:pt x="4062" y="14558"/>
                    </a:lnTo>
                    <a:lnTo>
                      <a:pt x="4080" y="14575"/>
                    </a:lnTo>
                    <a:lnTo>
                      <a:pt x="4096" y="14593"/>
                    </a:lnTo>
                    <a:lnTo>
                      <a:pt x="4112" y="14611"/>
                    </a:lnTo>
                    <a:lnTo>
                      <a:pt x="4127" y="14630"/>
                    </a:lnTo>
                    <a:lnTo>
                      <a:pt x="4141" y="14649"/>
                    </a:lnTo>
                    <a:lnTo>
                      <a:pt x="4154" y="14670"/>
                    </a:lnTo>
                    <a:lnTo>
                      <a:pt x="4166" y="14691"/>
                    </a:lnTo>
                    <a:lnTo>
                      <a:pt x="4177" y="14713"/>
                    </a:lnTo>
                    <a:lnTo>
                      <a:pt x="4188" y="14735"/>
                    </a:lnTo>
                    <a:lnTo>
                      <a:pt x="4196" y="14758"/>
                    </a:lnTo>
                    <a:lnTo>
                      <a:pt x="4204" y="14781"/>
                    </a:lnTo>
                    <a:lnTo>
                      <a:pt x="4212" y="14805"/>
                    </a:lnTo>
                    <a:lnTo>
                      <a:pt x="4217" y="14829"/>
                    </a:lnTo>
                    <a:lnTo>
                      <a:pt x="4221" y="14854"/>
                    </a:lnTo>
                    <a:lnTo>
                      <a:pt x="4224" y="14879"/>
                    </a:lnTo>
                    <a:lnTo>
                      <a:pt x="4226" y="14904"/>
                    </a:lnTo>
                    <a:lnTo>
                      <a:pt x="4227" y="14930"/>
                    </a:lnTo>
                    <a:lnTo>
                      <a:pt x="4226" y="14956"/>
                    </a:lnTo>
                    <a:lnTo>
                      <a:pt x="4224" y="14981"/>
                    </a:lnTo>
                    <a:lnTo>
                      <a:pt x="4221" y="15006"/>
                    </a:lnTo>
                    <a:lnTo>
                      <a:pt x="4217" y="15031"/>
                    </a:lnTo>
                    <a:lnTo>
                      <a:pt x="4212" y="15055"/>
                    </a:lnTo>
                    <a:lnTo>
                      <a:pt x="4204" y="15079"/>
                    </a:lnTo>
                    <a:lnTo>
                      <a:pt x="4196" y="15102"/>
                    </a:lnTo>
                    <a:lnTo>
                      <a:pt x="4188" y="15125"/>
                    </a:lnTo>
                    <a:lnTo>
                      <a:pt x="4177" y="15147"/>
                    </a:lnTo>
                    <a:lnTo>
                      <a:pt x="4166" y="15169"/>
                    </a:lnTo>
                    <a:lnTo>
                      <a:pt x="4154" y="15190"/>
                    </a:lnTo>
                    <a:lnTo>
                      <a:pt x="4141" y="15211"/>
                    </a:lnTo>
                    <a:lnTo>
                      <a:pt x="4127" y="15231"/>
                    </a:lnTo>
                    <a:lnTo>
                      <a:pt x="4112" y="15250"/>
                    </a:lnTo>
                    <a:lnTo>
                      <a:pt x="4096" y="15267"/>
                    </a:lnTo>
                    <a:lnTo>
                      <a:pt x="4080" y="15285"/>
                    </a:lnTo>
                    <a:lnTo>
                      <a:pt x="4062" y="15302"/>
                    </a:lnTo>
                    <a:lnTo>
                      <a:pt x="4043" y="15317"/>
                    </a:lnTo>
                    <a:lnTo>
                      <a:pt x="4025" y="15333"/>
                    </a:lnTo>
                    <a:lnTo>
                      <a:pt x="4005" y="15347"/>
                    </a:lnTo>
                    <a:lnTo>
                      <a:pt x="3985" y="15360"/>
                    </a:lnTo>
                    <a:lnTo>
                      <a:pt x="3964" y="15372"/>
                    </a:lnTo>
                    <a:lnTo>
                      <a:pt x="3942" y="15383"/>
                    </a:lnTo>
                    <a:lnTo>
                      <a:pt x="3919" y="15393"/>
                    </a:lnTo>
                    <a:lnTo>
                      <a:pt x="3897" y="15402"/>
                    </a:lnTo>
                    <a:lnTo>
                      <a:pt x="3873" y="15410"/>
                    </a:lnTo>
                    <a:lnTo>
                      <a:pt x="3849" y="15417"/>
                    </a:lnTo>
                    <a:lnTo>
                      <a:pt x="3825" y="15423"/>
                    </a:lnTo>
                    <a:lnTo>
                      <a:pt x="3801" y="15427"/>
                    </a:lnTo>
                    <a:lnTo>
                      <a:pt x="3776" y="15430"/>
                    </a:lnTo>
                    <a:lnTo>
                      <a:pt x="3750" y="15432"/>
                    </a:lnTo>
                    <a:lnTo>
                      <a:pt x="3725" y="15432"/>
                    </a:lnTo>
                    <a:lnTo>
                      <a:pt x="3699" y="15432"/>
                    </a:lnTo>
                    <a:lnTo>
                      <a:pt x="3673" y="15430"/>
                    </a:lnTo>
                    <a:lnTo>
                      <a:pt x="3648" y="15427"/>
                    </a:lnTo>
                    <a:lnTo>
                      <a:pt x="3624" y="15423"/>
                    </a:lnTo>
                    <a:lnTo>
                      <a:pt x="3599" y="15417"/>
                    </a:lnTo>
                    <a:lnTo>
                      <a:pt x="3576" y="15410"/>
                    </a:lnTo>
                    <a:lnTo>
                      <a:pt x="3552" y="15402"/>
                    </a:lnTo>
                    <a:lnTo>
                      <a:pt x="3529" y="15393"/>
                    </a:lnTo>
                    <a:lnTo>
                      <a:pt x="3507" y="15383"/>
                    </a:lnTo>
                    <a:lnTo>
                      <a:pt x="3485" y="15372"/>
                    </a:lnTo>
                    <a:lnTo>
                      <a:pt x="3464" y="15360"/>
                    </a:lnTo>
                    <a:lnTo>
                      <a:pt x="3444" y="15347"/>
                    </a:lnTo>
                    <a:lnTo>
                      <a:pt x="3424" y="15333"/>
                    </a:lnTo>
                    <a:lnTo>
                      <a:pt x="3406" y="15317"/>
                    </a:lnTo>
                    <a:lnTo>
                      <a:pt x="3387" y="15302"/>
                    </a:lnTo>
                    <a:lnTo>
                      <a:pt x="3369" y="15285"/>
                    </a:lnTo>
                    <a:lnTo>
                      <a:pt x="3352" y="15267"/>
                    </a:lnTo>
                    <a:lnTo>
                      <a:pt x="3337" y="15250"/>
                    </a:lnTo>
                    <a:lnTo>
                      <a:pt x="3322" y="15231"/>
                    </a:lnTo>
                    <a:lnTo>
                      <a:pt x="3308" y="15211"/>
                    </a:lnTo>
                    <a:lnTo>
                      <a:pt x="3295" y="15190"/>
                    </a:lnTo>
                    <a:lnTo>
                      <a:pt x="3282" y="15169"/>
                    </a:lnTo>
                    <a:lnTo>
                      <a:pt x="3272" y="15147"/>
                    </a:lnTo>
                    <a:lnTo>
                      <a:pt x="3261" y="15125"/>
                    </a:lnTo>
                    <a:lnTo>
                      <a:pt x="3252" y="15102"/>
                    </a:lnTo>
                    <a:lnTo>
                      <a:pt x="3245" y="15079"/>
                    </a:lnTo>
                    <a:lnTo>
                      <a:pt x="3237" y="15055"/>
                    </a:lnTo>
                    <a:lnTo>
                      <a:pt x="3232" y="15031"/>
                    </a:lnTo>
                    <a:lnTo>
                      <a:pt x="3228" y="15006"/>
                    </a:lnTo>
                    <a:lnTo>
                      <a:pt x="3225" y="14981"/>
                    </a:lnTo>
                    <a:lnTo>
                      <a:pt x="3223" y="14956"/>
                    </a:lnTo>
                    <a:lnTo>
                      <a:pt x="3222" y="14930"/>
                    </a:lnTo>
                    <a:lnTo>
                      <a:pt x="3223" y="14904"/>
                    </a:lnTo>
                    <a:lnTo>
                      <a:pt x="3225" y="14879"/>
                    </a:lnTo>
                    <a:lnTo>
                      <a:pt x="3228" y="14854"/>
                    </a:lnTo>
                    <a:lnTo>
                      <a:pt x="3232" y="14829"/>
                    </a:lnTo>
                    <a:lnTo>
                      <a:pt x="3237" y="14805"/>
                    </a:lnTo>
                    <a:lnTo>
                      <a:pt x="3245" y="14781"/>
                    </a:lnTo>
                    <a:lnTo>
                      <a:pt x="3252" y="14758"/>
                    </a:lnTo>
                    <a:lnTo>
                      <a:pt x="3261" y="14735"/>
                    </a:lnTo>
                    <a:lnTo>
                      <a:pt x="3272" y="14713"/>
                    </a:lnTo>
                    <a:lnTo>
                      <a:pt x="3282" y="14691"/>
                    </a:lnTo>
                    <a:lnTo>
                      <a:pt x="3295" y="14670"/>
                    </a:lnTo>
                    <a:lnTo>
                      <a:pt x="3308" y="14649"/>
                    </a:lnTo>
                    <a:lnTo>
                      <a:pt x="3322" y="14630"/>
                    </a:lnTo>
                    <a:lnTo>
                      <a:pt x="3337" y="14611"/>
                    </a:lnTo>
                    <a:lnTo>
                      <a:pt x="3352" y="14593"/>
                    </a:lnTo>
                    <a:lnTo>
                      <a:pt x="3369" y="14575"/>
                    </a:lnTo>
                    <a:lnTo>
                      <a:pt x="3387" y="14558"/>
                    </a:lnTo>
                    <a:lnTo>
                      <a:pt x="3406" y="14543"/>
                    </a:lnTo>
                    <a:lnTo>
                      <a:pt x="3424" y="14528"/>
                    </a:lnTo>
                    <a:lnTo>
                      <a:pt x="3444" y="14514"/>
                    </a:lnTo>
                    <a:lnTo>
                      <a:pt x="3464" y="14501"/>
                    </a:lnTo>
                    <a:lnTo>
                      <a:pt x="3485" y="14488"/>
                    </a:lnTo>
                    <a:lnTo>
                      <a:pt x="3507" y="14477"/>
                    </a:lnTo>
                    <a:lnTo>
                      <a:pt x="3529" y="14468"/>
                    </a:lnTo>
                    <a:lnTo>
                      <a:pt x="3552" y="14458"/>
                    </a:lnTo>
                    <a:lnTo>
                      <a:pt x="3576" y="14451"/>
                    </a:lnTo>
                    <a:lnTo>
                      <a:pt x="3599" y="14444"/>
                    </a:lnTo>
                    <a:lnTo>
                      <a:pt x="3624" y="14438"/>
                    </a:lnTo>
                    <a:lnTo>
                      <a:pt x="3648" y="14433"/>
                    </a:lnTo>
                    <a:lnTo>
                      <a:pt x="3673" y="14430"/>
                    </a:lnTo>
                    <a:lnTo>
                      <a:pt x="3699" y="14428"/>
                    </a:lnTo>
                    <a:lnTo>
                      <a:pt x="3725" y="14428"/>
                    </a:lnTo>
                    <a:close/>
                    <a:moveTo>
                      <a:pt x="1277" y="12777"/>
                    </a:moveTo>
                    <a:lnTo>
                      <a:pt x="6172" y="12777"/>
                    </a:lnTo>
                    <a:lnTo>
                      <a:pt x="6186" y="12777"/>
                    </a:lnTo>
                    <a:lnTo>
                      <a:pt x="6198" y="12779"/>
                    </a:lnTo>
                    <a:lnTo>
                      <a:pt x="6211" y="12782"/>
                    </a:lnTo>
                    <a:lnTo>
                      <a:pt x="6222" y="12787"/>
                    </a:lnTo>
                    <a:lnTo>
                      <a:pt x="6234" y="12793"/>
                    </a:lnTo>
                    <a:lnTo>
                      <a:pt x="6244" y="12799"/>
                    </a:lnTo>
                    <a:lnTo>
                      <a:pt x="6255" y="12806"/>
                    </a:lnTo>
                    <a:lnTo>
                      <a:pt x="6263" y="12815"/>
                    </a:lnTo>
                    <a:lnTo>
                      <a:pt x="6271" y="12824"/>
                    </a:lnTo>
                    <a:lnTo>
                      <a:pt x="6279" y="12834"/>
                    </a:lnTo>
                    <a:lnTo>
                      <a:pt x="6286" y="12845"/>
                    </a:lnTo>
                    <a:lnTo>
                      <a:pt x="6291" y="12856"/>
                    </a:lnTo>
                    <a:lnTo>
                      <a:pt x="6295" y="12868"/>
                    </a:lnTo>
                    <a:lnTo>
                      <a:pt x="6299" y="12881"/>
                    </a:lnTo>
                    <a:lnTo>
                      <a:pt x="6301" y="12893"/>
                    </a:lnTo>
                    <a:lnTo>
                      <a:pt x="6302" y="12906"/>
                    </a:lnTo>
                    <a:lnTo>
                      <a:pt x="6302" y="13021"/>
                    </a:lnTo>
                    <a:lnTo>
                      <a:pt x="6301" y="13034"/>
                    </a:lnTo>
                    <a:lnTo>
                      <a:pt x="6299" y="13047"/>
                    </a:lnTo>
                    <a:lnTo>
                      <a:pt x="6295" y="13059"/>
                    </a:lnTo>
                    <a:lnTo>
                      <a:pt x="6291" y="13071"/>
                    </a:lnTo>
                    <a:lnTo>
                      <a:pt x="6286" y="13082"/>
                    </a:lnTo>
                    <a:lnTo>
                      <a:pt x="6279" y="13093"/>
                    </a:lnTo>
                    <a:lnTo>
                      <a:pt x="6271" y="13103"/>
                    </a:lnTo>
                    <a:lnTo>
                      <a:pt x="6263" y="13112"/>
                    </a:lnTo>
                    <a:lnTo>
                      <a:pt x="6255" y="13121"/>
                    </a:lnTo>
                    <a:lnTo>
                      <a:pt x="6244" y="13128"/>
                    </a:lnTo>
                    <a:lnTo>
                      <a:pt x="6234" y="13134"/>
                    </a:lnTo>
                    <a:lnTo>
                      <a:pt x="6222" y="13140"/>
                    </a:lnTo>
                    <a:lnTo>
                      <a:pt x="6211" y="13145"/>
                    </a:lnTo>
                    <a:lnTo>
                      <a:pt x="6198" y="13148"/>
                    </a:lnTo>
                    <a:lnTo>
                      <a:pt x="6186" y="13149"/>
                    </a:lnTo>
                    <a:lnTo>
                      <a:pt x="6172" y="13150"/>
                    </a:lnTo>
                    <a:lnTo>
                      <a:pt x="1277" y="13150"/>
                    </a:lnTo>
                    <a:lnTo>
                      <a:pt x="1263" y="13149"/>
                    </a:lnTo>
                    <a:lnTo>
                      <a:pt x="1251" y="13148"/>
                    </a:lnTo>
                    <a:lnTo>
                      <a:pt x="1238" y="13145"/>
                    </a:lnTo>
                    <a:lnTo>
                      <a:pt x="1227" y="13140"/>
                    </a:lnTo>
                    <a:lnTo>
                      <a:pt x="1215" y="13134"/>
                    </a:lnTo>
                    <a:lnTo>
                      <a:pt x="1205" y="13128"/>
                    </a:lnTo>
                    <a:lnTo>
                      <a:pt x="1194" y="13121"/>
                    </a:lnTo>
                    <a:lnTo>
                      <a:pt x="1186" y="13112"/>
                    </a:lnTo>
                    <a:lnTo>
                      <a:pt x="1178" y="13103"/>
                    </a:lnTo>
                    <a:lnTo>
                      <a:pt x="1169" y="13093"/>
                    </a:lnTo>
                    <a:lnTo>
                      <a:pt x="1163" y="13082"/>
                    </a:lnTo>
                    <a:lnTo>
                      <a:pt x="1158" y="13071"/>
                    </a:lnTo>
                    <a:lnTo>
                      <a:pt x="1154" y="13059"/>
                    </a:lnTo>
                    <a:lnTo>
                      <a:pt x="1150" y="13047"/>
                    </a:lnTo>
                    <a:lnTo>
                      <a:pt x="1148" y="13034"/>
                    </a:lnTo>
                    <a:lnTo>
                      <a:pt x="1147" y="13021"/>
                    </a:lnTo>
                    <a:lnTo>
                      <a:pt x="1147" y="12906"/>
                    </a:lnTo>
                    <a:lnTo>
                      <a:pt x="1148" y="12893"/>
                    </a:lnTo>
                    <a:lnTo>
                      <a:pt x="1150" y="12881"/>
                    </a:lnTo>
                    <a:lnTo>
                      <a:pt x="1154" y="12868"/>
                    </a:lnTo>
                    <a:lnTo>
                      <a:pt x="1158" y="12856"/>
                    </a:lnTo>
                    <a:lnTo>
                      <a:pt x="1163" y="12845"/>
                    </a:lnTo>
                    <a:lnTo>
                      <a:pt x="1169" y="12834"/>
                    </a:lnTo>
                    <a:lnTo>
                      <a:pt x="1178" y="12824"/>
                    </a:lnTo>
                    <a:lnTo>
                      <a:pt x="1186" y="12815"/>
                    </a:lnTo>
                    <a:lnTo>
                      <a:pt x="1194" y="12806"/>
                    </a:lnTo>
                    <a:lnTo>
                      <a:pt x="1205" y="12799"/>
                    </a:lnTo>
                    <a:lnTo>
                      <a:pt x="1215" y="12793"/>
                    </a:lnTo>
                    <a:lnTo>
                      <a:pt x="1227" y="12787"/>
                    </a:lnTo>
                    <a:lnTo>
                      <a:pt x="1238" y="12782"/>
                    </a:lnTo>
                    <a:lnTo>
                      <a:pt x="1251" y="12779"/>
                    </a:lnTo>
                    <a:lnTo>
                      <a:pt x="1263" y="12777"/>
                    </a:lnTo>
                    <a:lnTo>
                      <a:pt x="1277" y="12777"/>
                    </a:lnTo>
                    <a:close/>
                    <a:moveTo>
                      <a:pt x="1277" y="12217"/>
                    </a:moveTo>
                    <a:lnTo>
                      <a:pt x="6172" y="12217"/>
                    </a:lnTo>
                    <a:lnTo>
                      <a:pt x="6186" y="12218"/>
                    </a:lnTo>
                    <a:lnTo>
                      <a:pt x="6198" y="12220"/>
                    </a:lnTo>
                    <a:lnTo>
                      <a:pt x="6211" y="12223"/>
                    </a:lnTo>
                    <a:lnTo>
                      <a:pt x="6222" y="12227"/>
                    </a:lnTo>
                    <a:lnTo>
                      <a:pt x="6234" y="12232"/>
                    </a:lnTo>
                    <a:lnTo>
                      <a:pt x="6244" y="12240"/>
                    </a:lnTo>
                    <a:lnTo>
                      <a:pt x="6255" y="12247"/>
                    </a:lnTo>
                    <a:lnTo>
                      <a:pt x="6263" y="12255"/>
                    </a:lnTo>
                    <a:lnTo>
                      <a:pt x="6271" y="12265"/>
                    </a:lnTo>
                    <a:lnTo>
                      <a:pt x="6279" y="12274"/>
                    </a:lnTo>
                    <a:lnTo>
                      <a:pt x="6286" y="12284"/>
                    </a:lnTo>
                    <a:lnTo>
                      <a:pt x="6291" y="12296"/>
                    </a:lnTo>
                    <a:lnTo>
                      <a:pt x="6295" y="12307"/>
                    </a:lnTo>
                    <a:lnTo>
                      <a:pt x="6299" y="12320"/>
                    </a:lnTo>
                    <a:lnTo>
                      <a:pt x="6301" y="12334"/>
                    </a:lnTo>
                    <a:lnTo>
                      <a:pt x="6302" y="12346"/>
                    </a:lnTo>
                    <a:lnTo>
                      <a:pt x="6302" y="12461"/>
                    </a:lnTo>
                    <a:lnTo>
                      <a:pt x="6301" y="12474"/>
                    </a:lnTo>
                    <a:lnTo>
                      <a:pt x="6299" y="12487"/>
                    </a:lnTo>
                    <a:lnTo>
                      <a:pt x="6295" y="12500"/>
                    </a:lnTo>
                    <a:lnTo>
                      <a:pt x="6291" y="12511"/>
                    </a:lnTo>
                    <a:lnTo>
                      <a:pt x="6286" y="12522"/>
                    </a:lnTo>
                    <a:lnTo>
                      <a:pt x="6279" y="12533"/>
                    </a:lnTo>
                    <a:lnTo>
                      <a:pt x="6271" y="12543"/>
                    </a:lnTo>
                    <a:lnTo>
                      <a:pt x="6263" y="12552"/>
                    </a:lnTo>
                    <a:lnTo>
                      <a:pt x="6255" y="12561"/>
                    </a:lnTo>
                    <a:lnTo>
                      <a:pt x="6244" y="12568"/>
                    </a:lnTo>
                    <a:lnTo>
                      <a:pt x="6234" y="12575"/>
                    </a:lnTo>
                    <a:lnTo>
                      <a:pt x="6222" y="12580"/>
                    </a:lnTo>
                    <a:lnTo>
                      <a:pt x="6211" y="12584"/>
                    </a:lnTo>
                    <a:lnTo>
                      <a:pt x="6198" y="12587"/>
                    </a:lnTo>
                    <a:lnTo>
                      <a:pt x="6186" y="12589"/>
                    </a:lnTo>
                    <a:lnTo>
                      <a:pt x="6172" y="12590"/>
                    </a:lnTo>
                    <a:lnTo>
                      <a:pt x="1277" y="12590"/>
                    </a:lnTo>
                    <a:lnTo>
                      <a:pt x="1263" y="12589"/>
                    </a:lnTo>
                    <a:lnTo>
                      <a:pt x="1251" y="12587"/>
                    </a:lnTo>
                    <a:lnTo>
                      <a:pt x="1238" y="12584"/>
                    </a:lnTo>
                    <a:lnTo>
                      <a:pt x="1227" y="12580"/>
                    </a:lnTo>
                    <a:lnTo>
                      <a:pt x="1215" y="12575"/>
                    </a:lnTo>
                    <a:lnTo>
                      <a:pt x="1205" y="12568"/>
                    </a:lnTo>
                    <a:lnTo>
                      <a:pt x="1194" y="12561"/>
                    </a:lnTo>
                    <a:lnTo>
                      <a:pt x="1186" y="12552"/>
                    </a:lnTo>
                    <a:lnTo>
                      <a:pt x="1178" y="12543"/>
                    </a:lnTo>
                    <a:lnTo>
                      <a:pt x="1169" y="12533"/>
                    </a:lnTo>
                    <a:lnTo>
                      <a:pt x="1163" y="12522"/>
                    </a:lnTo>
                    <a:lnTo>
                      <a:pt x="1158" y="12511"/>
                    </a:lnTo>
                    <a:lnTo>
                      <a:pt x="1154" y="12500"/>
                    </a:lnTo>
                    <a:lnTo>
                      <a:pt x="1150" y="12487"/>
                    </a:lnTo>
                    <a:lnTo>
                      <a:pt x="1148" y="12474"/>
                    </a:lnTo>
                    <a:lnTo>
                      <a:pt x="1147" y="12461"/>
                    </a:lnTo>
                    <a:lnTo>
                      <a:pt x="1147" y="12346"/>
                    </a:lnTo>
                    <a:lnTo>
                      <a:pt x="1148" y="12334"/>
                    </a:lnTo>
                    <a:lnTo>
                      <a:pt x="1150" y="12320"/>
                    </a:lnTo>
                    <a:lnTo>
                      <a:pt x="1154" y="12307"/>
                    </a:lnTo>
                    <a:lnTo>
                      <a:pt x="1158" y="12296"/>
                    </a:lnTo>
                    <a:lnTo>
                      <a:pt x="1163" y="12284"/>
                    </a:lnTo>
                    <a:lnTo>
                      <a:pt x="1169" y="12274"/>
                    </a:lnTo>
                    <a:lnTo>
                      <a:pt x="1178" y="12265"/>
                    </a:lnTo>
                    <a:lnTo>
                      <a:pt x="1186" y="12255"/>
                    </a:lnTo>
                    <a:lnTo>
                      <a:pt x="1194" y="12247"/>
                    </a:lnTo>
                    <a:lnTo>
                      <a:pt x="1205" y="12240"/>
                    </a:lnTo>
                    <a:lnTo>
                      <a:pt x="1215" y="12232"/>
                    </a:lnTo>
                    <a:lnTo>
                      <a:pt x="1227" y="12227"/>
                    </a:lnTo>
                    <a:lnTo>
                      <a:pt x="1238" y="12223"/>
                    </a:lnTo>
                    <a:lnTo>
                      <a:pt x="1251" y="12220"/>
                    </a:lnTo>
                    <a:lnTo>
                      <a:pt x="1263" y="12218"/>
                    </a:lnTo>
                    <a:lnTo>
                      <a:pt x="1277" y="12217"/>
                    </a:lnTo>
                    <a:close/>
                  </a:path>
                </a:pathLst>
              </a:custGeom>
              <a:solidFill>
                <a:sysClr val="windowText" lastClr="000000">
                  <a:lumMod val="50000"/>
                  <a:lumOff val="50000"/>
                </a:sysClr>
              </a:solidFill>
              <a:ln w="9525">
                <a:noFill/>
                <a:round/>
                <a:headEnd/>
                <a:tailEnd/>
              </a:ln>
            </p:spPr>
            <p:txBody>
              <a:bodyPr vert="horz" wrap="square" lIns="91412" tIns="45706" rIns="91412" bIns="4570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a:defRPr/>
                </a:pPr>
                <a:endParaRPr lang="zh-CN" altLang="en-US" sz="3200">
                  <a:solidFill>
                    <a:srgbClr val="000000"/>
                  </a:solidFill>
                  <a:latin typeface="+mn-lt"/>
                  <a:ea typeface="+mn-ea"/>
                  <a:cs typeface="+mn-ea"/>
                  <a:sym typeface="+mn-lt"/>
                </a:endParaRPr>
              </a:p>
            </p:txBody>
          </p:sp>
          <p:sp>
            <p:nvSpPr>
              <p:cNvPr id="23" name="Freeform 151"/>
              <p:cNvSpPr>
                <a:spLocks noEditPoints="1"/>
              </p:cNvSpPr>
              <p:nvPr/>
            </p:nvSpPr>
            <p:spPr bwMode="auto">
              <a:xfrm>
                <a:off x="2159394" y="2316480"/>
                <a:ext cx="224822" cy="310270"/>
              </a:xfrm>
              <a:custGeom>
                <a:avLst/>
                <a:gdLst/>
                <a:ahLst/>
                <a:cxnLst>
                  <a:cxn ang="0">
                    <a:pos x="7285" y="81"/>
                  </a:cxn>
                  <a:cxn ang="0">
                    <a:pos x="7441" y="325"/>
                  </a:cxn>
                  <a:cxn ang="0">
                    <a:pos x="7400" y="16492"/>
                  </a:cxn>
                  <a:cxn ang="0">
                    <a:pos x="7183" y="16680"/>
                  </a:cxn>
                  <a:cxn ang="0">
                    <a:pos x="266" y="16680"/>
                  </a:cxn>
                  <a:cxn ang="0">
                    <a:pos x="49" y="16492"/>
                  </a:cxn>
                  <a:cxn ang="0">
                    <a:pos x="8" y="325"/>
                  </a:cxn>
                  <a:cxn ang="0">
                    <a:pos x="163" y="81"/>
                  </a:cxn>
                  <a:cxn ang="0">
                    <a:pos x="5939" y="1613"/>
                  </a:cxn>
                  <a:cxn ang="0">
                    <a:pos x="6201" y="1711"/>
                  </a:cxn>
                  <a:cxn ang="0">
                    <a:pos x="6328" y="1952"/>
                  </a:cxn>
                  <a:cxn ang="0">
                    <a:pos x="6263" y="3222"/>
                  </a:cxn>
                  <a:cxn ang="0">
                    <a:pos x="6036" y="3376"/>
                  </a:cxn>
                  <a:cxn ang="0">
                    <a:pos x="1341" y="3351"/>
                  </a:cxn>
                  <a:cxn ang="0">
                    <a:pos x="1150" y="3157"/>
                  </a:cxn>
                  <a:cxn ang="0">
                    <a:pos x="1137" y="1878"/>
                  </a:cxn>
                  <a:cxn ang="0">
                    <a:pos x="1307" y="1667"/>
                  </a:cxn>
                  <a:cxn ang="0">
                    <a:pos x="5979" y="3879"/>
                  </a:cxn>
                  <a:cxn ang="0">
                    <a:pos x="6228" y="4001"/>
                  </a:cxn>
                  <a:cxn ang="0">
                    <a:pos x="6330" y="4255"/>
                  </a:cxn>
                  <a:cxn ang="0">
                    <a:pos x="6240" y="5515"/>
                  </a:cxn>
                  <a:cxn ang="0">
                    <a:pos x="5999" y="5647"/>
                  </a:cxn>
                  <a:cxn ang="0">
                    <a:pos x="1307" y="5597"/>
                  </a:cxn>
                  <a:cxn ang="0">
                    <a:pos x="1137" y="5386"/>
                  </a:cxn>
                  <a:cxn ang="0">
                    <a:pos x="1150" y="4107"/>
                  </a:cxn>
                  <a:cxn ang="0">
                    <a:pos x="1341" y="3914"/>
                  </a:cxn>
                  <a:cxn ang="0">
                    <a:pos x="6018" y="6147"/>
                  </a:cxn>
                  <a:cxn ang="0">
                    <a:pos x="6252" y="6293"/>
                  </a:cxn>
                  <a:cxn ang="0">
                    <a:pos x="6329" y="7557"/>
                  </a:cxn>
                  <a:cxn ang="0">
                    <a:pos x="6215" y="7804"/>
                  </a:cxn>
                  <a:cxn ang="0">
                    <a:pos x="5959" y="7915"/>
                  </a:cxn>
                  <a:cxn ang="0">
                    <a:pos x="1277" y="7841"/>
                  </a:cxn>
                  <a:cxn ang="0">
                    <a:pos x="1128" y="7614"/>
                  </a:cxn>
                  <a:cxn ang="0">
                    <a:pos x="1166" y="6339"/>
                  </a:cxn>
                  <a:cxn ang="0">
                    <a:pos x="1376" y="6163"/>
                  </a:cxn>
                  <a:cxn ang="0">
                    <a:pos x="6055" y="8420"/>
                  </a:cxn>
                  <a:cxn ang="0">
                    <a:pos x="6272" y="8586"/>
                  </a:cxn>
                  <a:cxn ang="0">
                    <a:pos x="6325" y="9859"/>
                  </a:cxn>
                  <a:cxn ang="0">
                    <a:pos x="6187" y="10093"/>
                  </a:cxn>
                  <a:cxn ang="0">
                    <a:pos x="1510" y="10180"/>
                  </a:cxn>
                  <a:cxn ang="0">
                    <a:pos x="1248" y="10081"/>
                  </a:cxn>
                  <a:cxn ang="0">
                    <a:pos x="1121" y="9840"/>
                  </a:cxn>
                  <a:cxn ang="0">
                    <a:pos x="1186" y="8571"/>
                  </a:cxn>
                  <a:cxn ang="0">
                    <a:pos x="1413" y="8415"/>
                  </a:cxn>
                  <a:cxn ang="0">
                    <a:pos x="3942" y="14477"/>
                  </a:cxn>
                  <a:cxn ang="0">
                    <a:pos x="4188" y="14735"/>
                  </a:cxn>
                  <a:cxn ang="0">
                    <a:pos x="4196" y="15102"/>
                  </a:cxn>
                  <a:cxn ang="0">
                    <a:pos x="3964" y="15372"/>
                  </a:cxn>
                  <a:cxn ang="0">
                    <a:pos x="3599" y="15417"/>
                  </a:cxn>
                  <a:cxn ang="0">
                    <a:pos x="3308" y="15211"/>
                  </a:cxn>
                  <a:cxn ang="0">
                    <a:pos x="3228" y="14854"/>
                  </a:cxn>
                  <a:cxn ang="0">
                    <a:pos x="3406" y="14543"/>
                  </a:cxn>
                  <a:cxn ang="0">
                    <a:pos x="1277" y="12777"/>
                  </a:cxn>
                  <a:cxn ang="0">
                    <a:pos x="6299" y="12881"/>
                  </a:cxn>
                  <a:cxn ang="0">
                    <a:pos x="6222" y="13140"/>
                  </a:cxn>
                  <a:cxn ang="0">
                    <a:pos x="1169" y="13093"/>
                  </a:cxn>
                  <a:cxn ang="0">
                    <a:pos x="1186" y="12815"/>
                  </a:cxn>
                  <a:cxn ang="0">
                    <a:pos x="6234" y="12232"/>
                  </a:cxn>
                  <a:cxn ang="0">
                    <a:pos x="6295" y="12500"/>
                  </a:cxn>
                  <a:cxn ang="0">
                    <a:pos x="1263" y="12589"/>
                  </a:cxn>
                  <a:cxn ang="0">
                    <a:pos x="1147" y="12461"/>
                  </a:cxn>
                  <a:cxn ang="0">
                    <a:pos x="1251" y="12220"/>
                  </a:cxn>
                </a:cxnLst>
                <a:rect l="0" t="0" r="r" b="b"/>
                <a:pathLst>
                  <a:path w="7449" h="16705">
                    <a:moveTo>
                      <a:pt x="406" y="0"/>
                    </a:moveTo>
                    <a:lnTo>
                      <a:pt x="7043" y="0"/>
                    </a:lnTo>
                    <a:lnTo>
                      <a:pt x="7064" y="1"/>
                    </a:lnTo>
                    <a:lnTo>
                      <a:pt x="7085" y="2"/>
                    </a:lnTo>
                    <a:lnTo>
                      <a:pt x="7104" y="5"/>
                    </a:lnTo>
                    <a:lnTo>
                      <a:pt x="7124" y="8"/>
                    </a:lnTo>
                    <a:lnTo>
                      <a:pt x="7144" y="13"/>
                    </a:lnTo>
                    <a:lnTo>
                      <a:pt x="7164" y="19"/>
                    </a:lnTo>
                    <a:lnTo>
                      <a:pt x="7183" y="25"/>
                    </a:lnTo>
                    <a:lnTo>
                      <a:pt x="7201" y="32"/>
                    </a:lnTo>
                    <a:lnTo>
                      <a:pt x="7218" y="41"/>
                    </a:lnTo>
                    <a:lnTo>
                      <a:pt x="7236" y="49"/>
                    </a:lnTo>
                    <a:lnTo>
                      <a:pt x="7253" y="60"/>
                    </a:lnTo>
                    <a:lnTo>
                      <a:pt x="7269" y="70"/>
                    </a:lnTo>
                    <a:lnTo>
                      <a:pt x="7285" y="81"/>
                    </a:lnTo>
                    <a:lnTo>
                      <a:pt x="7301" y="93"/>
                    </a:lnTo>
                    <a:lnTo>
                      <a:pt x="7315" y="105"/>
                    </a:lnTo>
                    <a:lnTo>
                      <a:pt x="7330" y="119"/>
                    </a:lnTo>
                    <a:lnTo>
                      <a:pt x="7344" y="134"/>
                    </a:lnTo>
                    <a:lnTo>
                      <a:pt x="7356" y="148"/>
                    </a:lnTo>
                    <a:lnTo>
                      <a:pt x="7368" y="164"/>
                    </a:lnTo>
                    <a:lnTo>
                      <a:pt x="7379" y="180"/>
                    </a:lnTo>
                    <a:lnTo>
                      <a:pt x="7389" y="196"/>
                    </a:lnTo>
                    <a:lnTo>
                      <a:pt x="7400" y="213"/>
                    </a:lnTo>
                    <a:lnTo>
                      <a:pt x="7408" y="231"/>
                    </a:lnTo>
                    <a:lnTo>
                      <a:pt x="7417" y="248"/>
                    </a:lnTo>
                    <a:lnTo>
                      <a:pt x="7424" y="266"/>
                    </a:lnTo>
                    <a:lnTo>
                      <a:pt x="7430" y="285"/>
                    </a:lnTo>
                    <a:lnTo>
                      <a:pt x="7436" y="305"/>
                    </a:lnTo>
                    <a:lnTo>
                      <a:pt x="7441" y="325"/>
                    </a:lnTo>
                    <a:lnTo>
                      <a:pt x="7444" y="345"/>
                    </a:lnTo>
                    <a:lnTo>
                      <a:pt x="7447" y="364"/>
                    </a:lnTo>
                    <a:lnTo>
                      <a:pt x="7448" y="385"/>
                    </a:lnTo>
                    <a:lnTo>
                      <a:pt x="7449" y="406"/>
                    </a:lnTo>
                    <a:lnTo>
                      <a:pt x="7449" y="16299"/>
                    </a:lnTo>
                    <a:lnTo>
                      <a:pt x="7448" y="16320"/>
                    </a:lnTo>
                    <a:lnTo>
                      <a:pt x="7447" y="16341"/>
                    </a:lnTo>
                    <a:lnTo>
                      <a:pt x="7444" y="16362"/>
                    </a:lnTo>
                    <a:lnTo>
                      <a:pt x="7441" y="16381"/>
                    </a:lnTo>
                    <a:lnTo>
                      <a:pt x="7436" y="16400"/>
                    </a:lnTo>
                    <a:lnTo>
                      <a:pt x="7430" y="16420"/>
                    </a:lnTo>
                    <a:lnTo>
                      <a:pt x="7424" y="16439"/>
                    </a:lnTo>
                    <a:lnTo>
                      <a:pt x="7417" y="16457"/>
                    </a:lnTo>
                    <a:lnTo>
                      <a:pt x="7408" y="16475"/>
                    </a:lnTo>
                    <a:lnTo>
                      <a:pt x="7400" y="16492"/>
                    </a:lnTo>
                    <a:lnTo>
                      <a:pt x="7389" y="16510"/>
                    </a:lnTo>
                    <a:lnTo>
                      <a:pt x="7379" y="16525"/>
                    </a:lnTo>
                    <a:lnTo>
                      <a:pt x="7368" y="16542"/>
                    </a:lnTo>
                    <a:lnTo>
                      <a:pt x="7356" y="16557"/>
                    </a:lnTo>
                    <a:lnTo>
                      <a:pt x="7344" y="16571"/>
                    </a:lnTo>
                    <a:lnTo>
                      <a:pt x="7330" y="16586"/>
                    </a:lnTo>
                    <a:lnTo>
                      <a:pt x="7315" y="16600"/>
                    </a:lnTo>
                    <a:lnTo>
                      <a:pt x="7301" y="16612"/>
                    </a:lnTo>
                    <a:lnTo>
                      <a:pt x="7285" y="16625"/>
                    </a:lnTo>
                    <a:lnTo>
                      <a:pt x="7269" y="16635"/>
                    </a:lnTo>
                    <a:lnTo>
                      <a:pt x="7253" y="16647"/>
                    </a:lnTo>
                    <a:lnTo>
                      <a:pt x="7236" y="16656"/>
                    </a:lnTo>
                    <a:lnTo>
                      <a:pt x="7218" y="16665"/>
                    </a:lnTo>
                    <a:lnTo>
                      <a:pt x="7201" y="16673"/>
                    </a:lnTo>
                    <a:lnTo>
                      <a:pt x="7183" y="16680"/>
                    </a:lnTo>
                    <a:lnTo>
                      <a:pt x="7164" y="16686"/>
                    </a:lnTo>
                    <a:lnTo>
                      <a:pt x="7144" y="16692"/>
                    </a:lnTo>
                    <a:lnTo>
                      <a:pt x="7124" y="16697"/>
                    </a:lnTo>
                    <a:lnTo>
                      <a:pt x="7104" y="16701"/>
                    </a:lnTo>
                    <a:lnTo>
                      <a:pt x="7085" y="16703"/>
                    </a:lnTo>
                    <a:lnTo>
                      <a:pt x="7064" y="16705"/>
                    </a:lnTo>
                    <a:lnTo>
                      <a:pt x="7043" y="16705"/>
                    </a:lnTo>
                    <a:lnTo>
                      <a:pt x="406" y="16705"/>
                    </a:lnTo>
                    <a:lnTo>
                      <a:pt x="385" y="16705"/>
                    </a:lnTo>
                    <a:lnTo>
                      <a:pt x="364" y="16703"/>
                    </a:lnTo>
                    <a:lnTo>
                      <a:pt x="345" y="16701"/>
                    </a:lnTo>
                    <a:lnTo>
                      <a:pt x="324" y="16697"/>
                    </a:lnTo>
                    <a:lnTo>
                      <a:pt x="305" y="16692"/>
                    </a:lnTo>
                    <a:lnTo>
                      <a:pt x="285" y="16686"/>
                    </a:lnTo>
                    <a:lnTo>
                      <a:pt x="266" y="16680"/>
                    </a:lnTo>
                    <a:lnTo>
                      <a:pt x="248" y="16673"/>
                    </a:lnTo>
                    <a:lnTo>
                      <a:pt x="230" y="16665"/>
                    </a:lnTo>
                    <a:lnTo>
                      <a:pt x="213" y="16656"/>
                    </a:lnTo>
                    <a:lnTo>
                      <a:pt x="195" y="16647"/>
                    </a:lnTo>
                    <a:lnTo>
                      <a:pt x="180" y="16635"/>
                    </a:lnTo>
                    <a:lnTo>
                      <a:pt x="163" y="16625"/>
                    </a:lnTo>
                    <a:lnTo>
                      <a:pt x="148" y="16612"/>
                    </a:lnTo>
                    <a:lnTo>
                      <a:pt x="134" y="16600"/>
                    </a:lnTo>
                    <a:lnTo>
                      <a:pt x="119" y="16586"/>
                    </a:lnTo>
                    <a:lnTo>
                      <a:pt x="105" y="16571"/>
                    </a:lnTo>
                    <a:lnTo>
                      <a:pt x="93" y="16557"/>
                    </a:lnTo>
                    <a:lnTo>
                      <a:pt x="80" y="16542"/>
                    </a:lnTo>
                    <a:lnTo>
                      <a:pt x="70" y="16525"/>
                    </a:lnTo>
                    <a:lnTo>
                      <a:pt x="58" y="16510"/>
                    </a:lnTo>
                    <a:lnTo>
                      <a:pt x="49" y="16492"/>
                    </a:lnTo>
                    <a:lnTo>
                      <a:pt x="40" y="16475"/>
                    </a:lnTo>
                    <a:lnTo>
                      <a:pt x="32" y="16457"/>
                    </a:lnTo>
                    <a:lnTo>
                      <a:pt x="25" y="16439"/>
                    </a:lnTo>
                    <a:lnTo>
                      <a:pt x="19" y="16420"/>
                    </a:lnTo>
                    <a:lnTo>
                      <a:pt x="13" y="16400"/>
                    </a:lnTo>
                    <a:lnTo>
                      <a:pt x="8" y="16381"/>
                    </a:lnTo>
                    <a:lnTo>
                      <a:pt x="4" y="16362"/>
                    </a:lnTo>
                    <a:lnTo>
                      <a:pt x="2" y="16341"/>
                    </a:lnTo>
                    <a:lnTo>
                      <a:pt x="0" y="16320"/>
                    </a:lnTo>
                    <a:lnTo>
                      <a:pt x="0" y="16299"/>
                    </a:lnTo>
                    <a:lnTo>
                      <a:pt x="0" y="406"/>
                    </a:lnTo>
                    <a:lnTo>
                      <a:pt x="0" y="385"/>
                    </a:lnTo>
                    <a:lnTo>
                      <a:pt x="2" y="364"/>
                    </a:lnTo>
                    <a:lnTo>
                      <a:pt x="4" y="345"/>
                    </a:lnTo>
                    <a:lnTo>
                      <a:pt x="8" y="325"/>
                    </a:lnTo>
                    <a:lnTo>
                      <a:pt x="13" y="305"/>
                    </a:lnTo>
                    <a:lnTo>
                      <a:pt x="19" y="285"/>
                    </a:lnTo>
                    <a:lnTo>
                      <a:pt x="25" y="266"/>
                    </a:lnTo>
                    <a:lnTo>
                      <a:pt x="32" y="248"/>
                    </a:lnTo>
                    <a:lnTo>
                      <a:pt x="40" y="231"/>
                    </a:lnTo>
                    <a:lnTo>
                      <a:pt x="49" y="213"/>
                    </a:lnTo>
                    <a:lnTo>
                      <a:pt x="58" y="196"/>
                    </a:lnTo>
                    <a:lnTo>
                      <a:pt x="70" y="180"/>
                    </a:lnTo>
                    <a:lnTo>
                      <a:pt x="80" y="164"/>
                    </a:lnTo>
                    <a:lnTo>
                      <a:pt x="93" y="148"/>
                    </a:lnTo>
                    <a:lnTo>
                      <a:pt x="105" y="134"/>
                    </a:lnTo>
                    <a:lnTo>
                      <a:pt x="119" y="119"/>
                    </a:lnTo>
                    <a:lnTo>
                      <a:pt x="134" y="105"/>
                    </a:lnTo>
                    <a:lnTo>
                      <a:pt x="148" y="93"/>
                    </a:lnTo>
                    <a:lnTo>
                      <a:pt x="163" y="81"/>
                    </a:lnTo>
                    <a:lnTo>
                      <a:pt x="180" y="70"/>
                    </a:lnTo>
                    <a:lnTo>
                      <a:pt x="195" y="60"/>
                    </a:lnTo>
                    <a:lnTo>
                      <a:pt x="213" y="49"/>
                    </a:lnTo>
                    <a:lnTo>
                      <a:pt x="230" y="41"/>
                    </a:lnTo>
                    <a:lnTo>
                      <a:pt x="248" y="32"/>
                    </a:lnTo>
                    <a:lnTo>
                      <a:pt x="266" y="25"/>
                    </a:lnTo>
                    <a:lnTo>
                      <a:pt x="285" y="19"/>
                    </a:lnTo>
                    <a:lnTo>
                      <a:pt x="305" y="13"/>
                    </a:lnTo>
                    <a:lnTo>
                      <a:pt x="324" y="8"/>
                    </a:lnTo>
                    <a:lnTo>
                      <a:pt x="345" y="5"/>
                    </a:lnTo>
                    <a:lnTo>
                      <a:pt x="364" y="2"/>
                    </a:lnTo>
                    <a:lnTo>
                      <a:pt x="385" y="1"/>
                    </a:lnTo>
                    <a:lnTo>
                      <a:pt x="406" y="0"/>
                    </a:lnTo>
                    <a:close/>
                    <a:moveTo>
                      <a:pt x="1510" y="1613"/>
                    </a:moveTo>
                    <a:lnTo>
                      <a:pt x="5939" y="1613"/>
                    </a:lnTo>
                    <a:lnTo>
                      <a:pt x="5959" y="1613"/>
                    </a:lnTo>
                    <a:lnTo>
                      <a:pt x="5979" y="1615"/>
                    </a:lnTo>
                    <a:lnTo>
                      <a:pt x="5999" y="1617"/>
                    </a:lnTo>
                    <a:lnTo>
                      <a:pt x="6018" y="1620"/>
                    </a:lnTo>
                    <a:lnTo>
                      <a:pt x="6036" y="1625"/>
                    </a:lnTo>
                    <a:lnTo>
                      <a:pt x="6055" y="1630"/>
                    </a:lnTo>
                    <a:lnTo>
                      <a:pt x="6073" y="1636"/>
                    </a:lnTo>
                    <a:lnTo>
                      <a:pt x="6091" y="1642"/>
                    </a:lnTo>
                    <a:lnTo>
                      <a:pt x="6108" y="1650"/>
                    </a:lnTo>
                    <a:lnTo>
                      <a:pt x="6125" y="1658"/>
                    </a:lnTo>
                    <a:lnTo>
                      <a:pt x="6141" y="1667"/>
                    </a:lnTo>
                    <a:lnTo>
                      <a:pt x="6158" y="1678"/>
                    </a:lnTo>
                    <a:lnTo>
                      <a:pt x="6172" y="1688"/>
                    </a:lnTo>
                    <a:lnTo>
                      <a:pt x="6187" y="1700"/>
                    </a:lnTo>
                    <a:lnTo>
                      <a:pt x="6201" y="1711"/>
                    </a:lnTo>
                    <a:lnTo>
                      <a:pt x="6215" y="1724"/>
                    </a:lnTo>
                    <a:lnTo>
                      <a:pt x="6228" y="1737"/>
                    </a:lnTo>
                    <a:lnTo>
                      <a:pt x="6240" y="1751"/>
                    </a:lnTo>
                    <a:lnTo>
                      <a:pt x="6252" y="1764"/>
                    </a:lnTo>
                    <a:lnTo>
                      <a:pt x="6263" y="1780"/>
                    </a:lnTo>
                    <a:lnTo>
                      <a:pt x="6272" y="1795"/>
                    </a:lnTo>
                    <a:lnTo>
                      <a:pt x="6282" y="1810"/>
                    </a:lnTo>
                    <a:lnTo>
                      <a:pt x="6291" y="1827"/>
                    </a:lnTo>
                    <a:lnTo>
                      <a:pt x="6299" y="1844"/>
                    </a:lnTo>
                    <a:lnTo>
                      <a:pt x="6306" y="1861"/>
                    </a:lnTo>
                    <a:lnTo>
                      <a:pt x="6312" y="1878"/>
                    </a:lnTo>
                    <a:lnTo>
                      <a:pt x="6317" y="1896"/>
                    </a:lnTo>
                    <a:lnTo>
                      <a:pt x="6321" y="1915"/>
                    </a:lnTo>
                    <a:lnTo>
                      <a:pt x="6325" y="1934"/>
                    </a:lnTo>
                    <a:lnTo>
                      <a:pt x="6328" y="1952"/>
                    </a:lnTo>
                    <a:lnTo>
                      <a:pt x="6329" y="1971"/>
                    </a:lnTo>
                    <a:lnTo>
                      <a:pt x="6330" y="1990"/>
                    </a:lnTo>
                    <a:lnTo>
                      <a:pt x="6330" y="3011"/>
                    </a:lnTo>
                    <a:lnTo>
                      <a:pt x="6329" y="3030"/>
                    </a:lnTo>
                    <a:lnTo>
                      <a:pt x="6328" y="3049"/>
                    </a:lnTo>
                    <a:lnTo>
                      <a:pt x="6325" y="3068"/>
                    </a:lnTo>
                    <a:lnTo>
                      <a:pt x="6321" y="3086"/>
                    </a:lnTo>
                    <a:lnTo>
                      <a:pt x="6317" y="3105"/>
                    </a:lnTo>
                    <a:lnTo>
                      <a:pt x="6312" y="3123"/>
                    </a:lnTo>
                    <a:lnTo>
                      <a:pt x="6306" y="3141"/>
                    </a:lnTo>
                    <a:lnTo>
                      <a:pt x="6299" y="3157"/>
                    </a:lnTo>
                    <a:lnTo>
                      <a:pt x="6291" y="3174"/>
                    </a:lnTo>
                    <a:lnTo>
                      <a:pt x="6282" y="3191"/>
                    </a:lnTo>
                    <a:lnTo>
                      <a:pt x="6272" y="3206"/>
                    </a:lnTo>
                    <a:lnTo>
                      <a:pt x="6263" y="3222"/>
                    </a:lnTo>
                    <a:lnTo>
                      <a:pt x="6252" y="3237"/>
                    </a:lnTo>
                    <a:lnTo>
                      <a:pt x="6240" y="3250"/>
                    </a:lnTo>
                    <a:lnTo>
                      <a:pt x="6228" y="3265"/>
                    </a:lnTo>
                    <a:lnTo>
                      <a:pt x="6215" y="3277"/>
                    </a:lnTo>
                    <a:lnTo>
                      <a:pt x="6201" y="3290"/>
                    </a:lnTo>
                    <a:lnTo>
                      <a:pt x="6187" y="3302"/>
                    </a:lnTo>
                    <a:lnTo>
                      <a:pt x="6172" y="3313"/>
                    </a:lnTo>
                    <a:lnTo>
                      <a:pt x="6158" y="3323"/>
                    </a:lnTo>
                    <a:lnTo>
                      <a:pt x="6141" y="3334"/>
                    </a:lnTo>
                    <a:lnTo>
                      <a:pt x="6125" y="3343"/>
                    </a:lnTo>
                    <a:lnTo>
                      <a:pt x="6108" y="3351"/>
                    </a:lnTo>
                    <a:lnTo>
                      <a:pt x="6091" y="3359"/>
                    </a:lnTo>
                    <a:lnTo>
                      <a:pt x="6073" y="3365"/>
                    </a:lnTo>
                    <a:lnTo>
                      <a:pt x="6055" y="3371"/>
                    </a:lnTo>
                    <a:lnTo>
                      <a:pt x="6036" y="3376"/>
                    </a:lnTo>
                    <a:lnTo>
                      <a:pt x="6018" y="3381"/>
                    </a:lnTo>
                    <a:lnTo>
                      <a:pt x="5999" y="3384"/>
                    </a:lnTo>
                    <a:lnTo>
                      <a:pt x="5979" y="3387"/>
                    </a:lnTo>
                    <a:lnTo>
                      <a:pt x="5959" y="3388"/>
                    </a:lnTo>
                    <a:lnTo>
                      <a:pt x="5939" y="3388"/>
                    </a:lnTo>
                    <a:lnTo>
                      <a:pt x="1510" y="3388"/>
                    </a:lnTo>
                    <a:lnTo>
                      <a:pt x="1490" y="3388"/>
                    </a:lnTo>
                    <a:lnTo>
                      <a:pt x="1470" y="3387"/>
                    </a:lnTo>
                    <a:lnTo>
                      <a:pt x="1450" y="3384"/>
                    </a:lnTo>
                    <a:lnTo>
                      <a:pt x="1431" y="3381"/>
                    </a:lnTo>
                    <a:lnTo>
                      <a:pt x="1413" y="3376"/>
                    </a:lnTo>
                    <a:lnTo>
                      <a:pt x="1394" y="3371"/>
                    </a:lnTo>
                    <a:lnTo>
                      <a:pt x="1376" y="3365"/>
                    </a:lnTo>
                    <a:lnTo>
                      <a:pt x="1358" y="3359"/>
                    </a:lnTo>
                    <a:lnTo>
                      <a:pt x="1341" y="3351"/>
                    </a:lnTo>
                    <a:lnTo>
                      <a:pt x="1324" y="3343"/>
                    </a:lnTo>
                    <a:lnTo>
                      <a:pt x="1307" y="3334"/>
                    </a:lnTo>
                    <a:lnTo>
                      <a:pt x="1291" y="3323"/>
                    </a:lnTo>
                    <a:lnTo>
                      <a:pt x="1277" y="3313"/>
                    </a:lnTo>
                    <a:lnTo>
                      <a:pt x="1262" y="3302"/>
                    </a:lnTo>
                    <a:lnTo>
                      <a:pt x="1248" y="3290"/>
                    </a:lnTo>
                    <a:lnTo>
                      <a:pt x="1234" y="3277"/>
                    </a:lnTo>
                    <a:lnTo>
                      <a:pt x="1221" y="3265"/>
                    </a:lnTo>
                    <a:lnTo>
                      <a:pt x="1209" y="3250"/>
                    </a:lnTo>
                    <a:lnTo>
                      <a:pt x="1197" y="3237"/>
                    </a:lnTo>
                    <a:lnTo>
                      <a:pt x="1186" y="3222"/>
                    </a:lnTo>
                    <a:lnTo>
                      <a:pt x="1176" y="3206"/>
                    </a:lnTo>
                    <a:lnTo>
                      <a:pt x="1166" y="3191"/>
                    </a:lnTo>
                    <a:lnTo>
                      <a:pt x="1158" y="3174"/>
                    </a:lnTo>
                    <a:lnTo>
                      <a:pt x="1150" y="3157"/>
                    </a:lnTo>
                    <a:lnTo>
                      <a:pt x="1143" y="3141"/>
                    </a:lnTo>
                    <a:lnTo>
                      <a:pt x="1137" y="3123"/>
                    </a:lnTo>
                    <a:lnTo>
                      <a:pt x="1132" y="3105"/>
                    </a:lnTo>
                    <a:lnTo>
                      <a:pt x="1128" y="3086"/>
                    </a:lnTo>
                    <a:lnTo>
                      <a:pt x="1123" y="3068"/>
                    </a:lnTo>
                    <a:lnTo>
                      <a:pt x="1121" y="3049"/>
                    </a:lnTo>
                    <a:lnTo>
                      <a:pt x="1120" y="3030"/>
                    </a:lnTo>
                    <a:lnTo>
                      <a:pt x="1119" y="3011"/>
                    </a:lnTo>
                    <a:lnTo>
                      <a:pt x="1119" y="1990"/>
                    </a:lnTo>
                    <a:lnTo>
                      <a:pt x="1120" y="1971"/>
                    </a:lnTo>
                    <a:lnTo>
                      <a:pt x="1121" y="1952"/>
                    </a:lnTo>
                    <a:lnTo>
                      <a:pt x="1123" y="1934"/>
                    </a:lnTo>
                    <a:lnTo>
                      <a:pt x="1128" y="1915"/>
                    </a:lnTo>
                    <a:lnTo>
                      <a:pt x="1132" y="1896"/>
                    </a:lnTo>
                    <a:lnTo>
                      <a:pt x="1137" y="1878"/>
                    </a:lnTo>
                    <a:lnTo>
                      <a:pt x="1143" y="1861"/>
                    </a:lnTo>
                    <a:lnTo>
                      <a:pt x="1150" y="1844"/>
                    </a:lnTo>
                    <a:lnTo>
                      <a:pt x="1158" y="1827"/>
                    </a:lnTo>
                    <a:lnTo>
                      <a:pt x="1166" y="1810"/>
                    </a:lnTo>
                    <a:lnTo>
                      <a:pt x="1176" y="1795"/>
                    </a:lnTo>
                    <a:lnTo>
                      <a:pt x="1186" y="1780"/>
                    </a:lnTo>
                    <a:lnTo>
                      <a:pt x="1197" y="1764"/>
                    </a:lnTo>
                    <a:lnTo>
                      <a:pt x="1209" y="1751"/>
                    </a:lnTo>
                    <a:lnTo>
                      <a:pt x="1221" y="1737"/>
                    </a:lnTo>
                    <a:lnTo>
                      <a:pt x="1234" y="1724"/>
                    </a:lnTo>
                    <a:lnTo>
                      <a:pt x="1248" y="1711"/>
                    </a:lnTo>
                    <a:lnTo>
                      <a:pt x="1262" y="1700"/>
                    </a:lnTo>
                    <a:lnTo>
                      <a:pt x="1277" y="1688"/>
                    </a:lnTo>
                    <a:lnTo>
                      <a:pt x="1291" y="1678"/>
                    </a:lnTo>
                    <a:lnTo>
                      <a:pt x="1307" y="1667"/>
                    </a:lnTo>
                    <a:lnTo>
                      <a:pt x="1324" y="1658"/>
                    </a:lnTo>
                    <a:lnTo>
                      <a:pt x="1341" y="1650"/>
                    </a:lnTo>
                    <a:lnTo>
                      <a:pt x="1358" y="1642"/>
                    </a:lnTo>
                    <a:lnTo>
                      <a:pt x="1376" y="1636"/>
                    </a:lnTo>
                    <a:lnTo>
                      <a:pt x="1394" y="1630"/>
                    </a:lnTo>
                    <a:lnTo>
                      <a:pt x="1413" y="1625"/>
                    </a:lnTo>
                    <a:lnTo>
                      <a:pt x="1431" y="1620"/>
                    </a:lnTo>
                    <a:lnTo>
                      <a:pt x="1450" y="1617"/>
                    </a:lnTo>
                    <a:lnTo>
                      <a:pt x="1470" y="1615"/>
                    </a:lnTo>
                    <a:lnTo>
                      <a:pt x="1490" y="1613"/>
                    </a:lnTo>
                    <a:lnTo>
                      <a:pt x="1510" y="1613"/>
                    </a:lnTo>
                    <a:close/>
                    <a:moveTo>
                      <a:pt x="1510" y="3877"/>
                    </a:moveTo>
                    <a:lnTo>
                      <a:pt x="5939" y="3877"/>
                    </a:lnTo>
                    <a:lnTo>
                      <a:pt x="5959" y="3877"/>
                    </a:lnTo>
                    <a:lnTo>
                      <a:pt x="5979" y="3879"/>
                    </a:lnTo>
                    <a:lnTo>
                      <a:pt x="5999" y="3881"/>
                    </a:lnTo>
                    <a:lnTo>
                      <a:pt x="6018" y="3884"/>
                    </a:lnTo>
                    <a:lnTo>
                      <a:pt x="6036" y="3888"/>
                    </a:lnTo>
                    <a:lnTo>
                      <a:pt x="6055" y="3893"/>
                    </a:lnTo>
                    <a:lnTo>
                      <a:pt x="6073" y="3900"/>
                    </a:lnTo>
                    <a:lnTo>
                      <a:pt x="6091" y="3906"/>
                    </a:lnTo>
                    <a:lnTo>
                      <a:pt x="6108" y="3914"/>
                    </a:lnTo>
                    <a:lnTo>
                      <a:pt x="6125" y="3923"/>
                    </a:lnTo>
                    <a:lnTo>
                      <a:pt x="6141" y="3931"/>
                    </a:lnTo>
                    <a:lnTo>
                      <a:pt x="6158" y="3941"/>
                    </a:lnTo>
                    <a:lnTo>
                      <a:pt x="6172" y="3952"/>
                    </a:lnTo>
                    <a:lnTo>
                      <a:pt x="6187" y="3963"/>
                    </a:lnTo>
                    <a:lnTo>
                      <a:pt x="6201" y="3975"/>
                    </a:lnTo>
                    <a:lnTo>
                      <a:pt x="6215" y="3987"/>
                    </a:lnTo>
                    <a:lnTo>
                      <a:pt x="6228" y="4001"/>
                    </a:lnTo>
                    <a:lnTo>
                      <a:pt x="6240" y="4014"/>
                    </a:lnTo>
                    <a:lnTo>
                      <a:pt x="6252" y="4029"/>
                    </a:lnTo>
                    <a:lnTo>
                      <a:pt x="6263" y="4044"/>
                    </a:lnTo>
                    <a:lnTo>
                      <a:pt x="6272" y="4058"/>
                    </a:lnTo>
                    <a:lnTo>
                      <a:pt x="6282" y="4075"/>
                    </a:lnTo>
                    <a:lnTo>
                      <a:pt x="6291" y="4091"/>
                    </a:lnTo>
                    <a:lnTo>
                      <a:pt x="6299" y="4107"/>
                    </a:lnTo>
                    <a:lnTo>
                      <a:pt x="6306" y="4125"/>
                    </a:lnTo>
                    <a:lnTo>
                      <a:pt x="6312" y="4142"/>
                    </a:lnTo>
                    <a:lnTo>
                      <a:pt x="6317" y="4160"/>
                    </a:lnTo>
                    <a:lnTo>
                      <a:pt x="6321" y="4178"/>
                    </a:lnTo>
                    <a:lnTo>
                      <a:pt x="6325" y="4197"/>
                    </a:lnTo>
                    <a:lnTo>
                      <a:pt x="6328" y="4216"/>
                    </a:lnTo>
                    <a:lnTo>
                      <a:pt x="6329" y="4235"/>
                    </a:lnTo>
                    <a:lnTo>
                      <a:pt x="6330" y="4255"/>
                    </a:lnTo>
                    <a:lnTo>
                      <a:pt x="6330" y="5275"/>
                    </a:lnTo>
                    <a:lnTo>
                      <a:pt x="6329" y="5293"/>
                    </a:lnTo>
                    <a:lnTo>
                      <a:pt x="6328" y="5313"/>
                    </a:lnTo>
                    <a:lnTo>
                      <a:pt x="6325" y="5332"/>
                    </a:lnTo>
                    <a:lnTo>
                      <a:pt x="6321" y="5350"/>
                    </a:lnTo>
                    <a:lnTo>
                      <a:pt x="6317" y="5369"/>
                    </a:lnTo>
                    <a:lnTo>
                      <a:pt x="6312" y="5386"/>
                    </a:lnTo>
                    <a:lnTo>
                      <a:pt x="6306" y="5404"/>
                    </a:lnTo>
                    <a:lnTo>
                      <a:pt x="6299" y="5421"/>
                    </a:lnTo>
                    <a:lnTo>
                      <a:pt x="6291" y="5437"/>
                    </a:lnTo>
                    <a:lnTo>
                      <a:pt x="6282" y="5454"/>
                    </a:lnTo>
                    <a:lnTo>
                      <a:pt x="6272" y="5470"/>
                    </a:lnTo>
                    <a:lnTo>
                      <a:pt x="6263" y="5486"/>
                    </a:lnTo>
                    <a:lnTo>
                      <a:pt x="6252" y="5500"/>
                    </a:lnTo>
                    <a:lnTo>
                      <a:pt x="6240" y="5515"/>
                    </a:lnTo>
                    <a:lnTo>
                      <a:pt x="6228" y="5528"/>
                    </a:lnTo>
                    <a:lnTo>
                      <a:pt x="6215" y="5541"/>
                    </a:lnTo>
                    <a:lnTo>
                      <a:pt x="6201" y="5553"/>
                    </a:lnTo>
                    <a:lnTo>
                      <a:pt x="6187" y="5566"/>
                    </a:lnTo>
                    <a:lnTo>
                      <a:pt x="6172" y="5576"/>
                    </a:lnTo>
                    <a:lnTo>
                      <a:pt x="6158" y="5588"/>
                    </a:lnTo>
                    <a:lnTo>
                      <a:pt x="6141" y="5597"/>
                    </a:lnTo>
                    <a:lnTo>
                      <a:pt x="6125" y="5607"/>
                    </a:lnTo>
                    <a:lnTo>
                      <a:pt x="6108" y="5615"/>
                    </a:lnTo>
                    <a:lnTo>
                      <a:pt x="6091" y="5622"/>
                    </a:lnTo>
                    <a:lnTo>
                      <a:pt x="6073" y="5630"/>
                    </a:lnTo>
                    <a:lnTo>
                      <a:pt x="6055" y="5635"/>
                    </a:lnTo>
                    <a:lnTo>
                      <a:pt x="6036" y="5640"/>
                    </a:lnTo>
                    <a:lnTo>
                      <a:pt x="6018" y="5644"/>
                    </a:lnTo>
                    <a:lnTo>
                      <a:pt x="5999" y="5647"/>
                    </a:lnTo>
                    <a:lnTo>
                      <a:pt x="5979" y="5650"/>
                    </a:lnTo>
                    <a:lnTo>
                      <a:pt x="5959" y="5652"/>
                    </a:lnTo>
                    <a:lnTo>
                      <a:pt x="5939" y="5653"/>
                    </a:lnTo>
                    <a:lnTo>
                      <a:pt x="1510" y="5653"/>
                    </a:lnTo>
                    <a:lnTo>
                      <a:pt x="1490" y="5652"/>
                    </a:lnTo>
                    <a:lnTo>
                      <a:pt x="1470" y="5650"/>
                    </a:lnTo>
                    <a:lnTo>
                      <a:pt x="1450" y="5647"/>
                    </a:lnTo>
                    <a:lnTo>
                      <a:pt x="1431" y="5644"/>
                    </a:lnTo>
                    <a:lnTo>
                      <a:pt x="1413" y="5640"/>
                    </a:lnTo>
                    <a:lnTo>
                      <a:pt x="1394" y="5635"/>
                    </a:lnTo>
                    <a:lnTo>
                      <a:pt x="1376" y="5630"/>
                    </a:lnTo>
                    <a:lnTo>
                      <a:pt x="1358" y="5622"/>
                    </a:lnTo>
                    <a:lnTo>
                      <a:pt x="1341" y="5615"/>
                    </a:lnTo>
                    <a:lnTo>
                      <a:pt x="1324" y="5607"/>
                    </a:lnTo>
                    <a:lnTo>
                      <a:pt x="1307" y="5597"/>
                    </a:lnTo>
                    <a:lnTo>
                      <a:pt x="1291" y="5588"/>
                    </a:lnTo>
                    <a:lnTo>
                      <a:pt x="1277" y="5576"/>
                    </a:lnTo>
                    <a:lnTo>
                      <a:pt x="1262" y="5566"/>
                    </a:lnTo>
                    <a:lnTo>
                      <a:pt x="1248" y="5553"/>
                    </a:lnTo>
                    <a:lnTo>
                      <a:pt x="1234" y="5541"/>
                    </a:lnTo>
                    <a:lnTo>
                      <a:pt x="1221" y="5528"/>
                    </a:lnTo>
                    <a:lnTo>
                      <a:pt x="1209" y="5515"/>
                    </a:lnTo>
                    <a:lnTo>
                      <a:pt x="1197" y="5500"/>
                    </a:lnTo>
                    <a:lnTo>
                      <a:pt x="1186" y="5486"/>
                    </a:lnTo>
                    <a:lnTo>
                      <a:pt x="1176" y="5470"/>
                    </a:lnTo>
                    <a:lnTo>
                      <a:pt x="1166" y="5454"/>
                    </a:lnTo>
                    <a:lnTo>
                      <a:pt x="1158" y="5437"/>
                    </a:lnTo>
                    <a:lnTo>
                      <a:pt x="1150" y="5421"/>
                    </a:lnTo>
                    <a:lnTo>
                      <a:pt x="1143" y="5404"/>
                    </a:lnTo>
                    <a:lnTo>
                      <a:pt x="1137" y="5386"/>
                    </a:lnTo>
                    <a:lnTo>
                      <a:pt x="1132" y="5369"/>
                    </a:lnTo>
                    <a:lnTo>
                      <a:pt x="1128" y="5350"/>
                    </a:lnTo>
                    <a:lnTo>
                      <a:pt x="1123" y="5332"/>
                    </a:lnTo>
                    <a:lnTo>
                      <a:pt x="1121" y="5313"/>
                    </a:lnTo>
                    <a:lnTo>
                      <a:pt x="1120" y="5293"/>
                    </a:lnTo>
                    <a:lnTo>
                      <a:pt x="1119" y="5275"/>
                    </a:lnTo>
                    <a:lnTo>
                      <a:pt x="1119" y="4255"/>
                    </a:lnTo>
                    <a:lnTo>
                      <a:pt x="1120" y="4235"/>
                    </a:lnTo>
                    <a:lnTo>
                      <a:pt x="1121" y="4216"/>
                    </a:lnTo>
                    <a:lnTo>
                      <a:pt x="1123" y="4197"/>
                    </a:lnTo>
                    <a:lnTo>
                      <a:pt x="1128" y="4178"/>
                    </a:lnTo>
                    <a:lnTo>
                      <a:pt x="1132" y="4160"/>
                    </a:lnTo>
                    <a:lnTo>
                      <a:pt x="1137" y="4142"/>
                    </a:lnTo>
                    <a:lnTo>
                      <a:pt x="1143" y="4125"/>
                    </a:lnTo>
                    <a:lnTo>
                      <a:pt x="1150" y="4107"/>
                    </a:lnTo>
                    <a:lnTo>
                      <a:pt x="1158" y="4091"/>
                    </a:lnTo>
                    <a:lnTo>
                      <a:pt x="1166" y="4075"/>
                    </a:lnTo>
                    <a:lnTo>
                      <a:pt x="1176" y="4058"/>
                    </a:lnTo>
                    <a:lnTo>
                      <a:pt x="1186" y="4044"/>
                    </a:lnTo>
                    <a:lnTo>
                      <a:pt x="1197" y="4029"/>
                    </a:lnTo>
                    <a:lnTo>
                      <a:pt x="1209" y="4014"/>
                    </a:lnTo>
                    <a:lnTo>
                      <a:pt x="1221" y="4001"/>
                    </a:lnTo>
                    <a:lnTo>
                      <a:pt x="1234" y="3987"/>
                    </a:lnTo>
                    <a:lnTo>
                      <a:pt x="1248" y="3975"/>
                    </a:lnTo>
                    <a:lnTo>
                      <a:pt x="1262" y="3963"/>
                    </a:lnTo>
                    <a:lnTo>
                      <a:pt x="1277" y="3952"/>
                    </a:lnTo>
                    <a:lnTo>
                      <a:pt x="1291" y="3941"/>
                    </a:lnTo>
                    <a:lnTo>
                      <a:pt x="1307" y="3931"/>
                    </a:lnTo>
                    <a:lnTo>
                      <a:pt x="1324" y="3923"/>
                    </a:lnTo>
                    <a:lnTo>
                      <a:pt x="1341" y="3914"/>
                    </a:lnTo>
                    <a:lnTo>
                      <a:pt x="1358" y="3906"/>
                    </a:lnTo>
                    <a:lnTo>
                      <a:pt x="1376" y="3900"/>
                    </a:lnTo>
                    <a:lnTo>
                      <a:pt x="1394" y="3893"/>
                    </a:lnTo>
                    <a:lnTo>
                      <a:pt x="1413" y="3888"/>
                    </a:lnTo>
                    <a:lnTo>
                      <a:pt x="1431" y="3884"/>
                    </a:lnTo>
                    <a:lnTo>
                      <a:pt x="1450" y="3881"/>
                    </a:lnTo>
                    <a:lnTo>
                      <a:pt x="1470" y="3879"/>
                    </a:lnTo>
                    <a:lnTo>
                      <a:pt x="1490" y="3877"/>
                    </a:lnTo>
                    <a:lnTo>
                      <a:pt x="1510" y="3877"/>
                    </a:lnTo>
                    <a:close/>
                    <a:moveTo>
                      <a:pt x="1510" y="6140"/>
                    </a:moveTo>
                    <a:lnTo>
                      <a:pt x="5939" y="6140"/>
                    </a:lnTo>
                    <a:lnTo>
                      <a:pt x="5959" y="6140"/>
                    </a:lnTo>
                    <a:lnTo>
                      <a:pt x="5979" y="6142"/>
                    </a:lnTo>
                    <a:lnTo>
                      <a:pt x="5999" y="6144"/>
                    </a:lnTo>
                    <a:lnTo>
                      <a:pt x="6018" y="6147"/>
                    </a:lnTo>
                    <a:lnTo>
                      <a:pt x="6036" y="6152"/>
                    </a:lnTo>
                    <a:lnTo>
                      <a:pt x="6055" y="6157"/>
                    </a:lnTo>
                    <a:lnTo>
                      <a:pt x="6073" y="6163"/>
                    </a:lnTo>
                    <a:lnTo>
                      <a:pt x="6091" y="6169"/>
                    </a:lnTo>
                    <a:lnTo>
                      <a:pt x="6108" y="6178"/>
                    </a:lnTo>
                    <a:lnTo>
                      <a:pt x="6125" y="6186"/>
                    </a:lnTo>
                    <a:lnTo>
                      <a:pt x="6141" y="6194"/>
                    </a:lnTo>
                    <a:lnTo>
                      <a:pt x="6158" y="6205"/>
                    </a:lnTo>
                    <a:lnTo>
                      <a:pt x="6172" y="6215"/>
                    </a:lnTo>
                    <a:lnTo>
                      <a:pt x="6187" y="6227"/>
                    </a:lnTo>
                    <a:lnTo>
                      <a:pt x="6201" y="6238"/>
                    </a:lnTo>
                    <a:lnTo>
                      <a:pt x="6215" y="6251"/>
                    </a:lnTo>
                    <a:lnTo>
                      <a:pt x="6228" y="6264"/>
                    </a:lnTo>
                    <a:lnTo>
                      <a:pt x="6240" y="6278"/>
                    </a:lnTo>
                    <a:lnTo>
                      <a:pt x="6252" y="6293"/>
                    </a:lnTo>
                    <a:lnTo>
                      <a:pt x="6263" y="6307"/>
                    </a:lnTo>
                    <a:lnTo>
                      <a:pt x="6272" y="6322"/>
                    </a:lnTo>
                    <a:lnTo>
                      <a:pt x="6282" y="6339"/>
                    </a:lnTo>
                    <a:lnTo>
                      <a:pt x="6291" y="6354"/>
                    </a:lnTo>
                    <a:lnTo>
                      <a:pt x="6299" y="6371"/>
                    </a:lnTo>
                    <a:lnTo>
                      <a:pt x="6306" y="6389"/>
                    </a:lnTo>
                    <a:lnTo>
                      <a:pt x="6312" y="6405"/>
                    </a:lnTo>
                    <a:lnTo>
                      <a:pt x="6317" y="6424"/>
                    </a:lnTo>
                    <a:lnTo>
                      <a:pt x="6321" y="6442"/>
                    </a:lnTo>
                    <a:lnTo>
                      <a:pt x="6325" y="6461"/>
                    </a:lnTo>
                    <a:lnTo>
                      <a:pt x="6328" y="6479"/>
                    </a:lnTo>
                    <a:lnTo>
                      <a:pt x="6329" y="6498"/>
                    </a:lnTo>
                    <a:lnTo>
                      <a:pt x="6330" y="6518"/>
                    </a:lnTo>
                    <a:lnTo>
                      <a:pt x="6330" y="7538"/>
                    </a:lnTo>
                    <a:lnTo>
                      <a:pt x="6329" y="7557"/>
                    </a:lnTo>
                    <a:lnTo>
                      <a:pt x="6328" y="7577"/>
                    </a:lnTo>
                    <a:lnTo>
                      <a:pt x="6325" y="7596"/>
                    </a:lnTo>
                    <a:lnTo>
                      <a:pt x="6321" y="7614"/>
                    </a:lnTo>
                    <a:lnTo>
                      <a:pt x="6317" y="7632"/>
                    </a:lnTo>
                    <a:lnTo>
                      <a:pt x="6312" y="7650"/>
                    </a:lnTo>
                    <a:lnTo>
                      <a:pt x="6306" y="7668"/>
                    </a:lnTo>
                    <a:lnTo>
                      <a:pt x="6299" y="7684"/>
                    </a:lnTo>
                    <a:lnTo>
                      <a:pt x="6291" y="7701"/>
                    </a:lnTo>
                    <a:lnTo>
                      <a:pt x="6282" y="7718"/>
                    </a:lnTo>
                    <a:lnTo>
                      <a:pt x="6272" y="7733"/>
                    </a:lnTo>
                    <a:lnTo>
                      <a:pt x="6263" y="7749"/>
                    </a:lnTo>
                    <a:lnTo>
                      <a:pt x="6252" y="7764"/>
                    </a:lnTo>
                    <a:lnTo>
                      <a:pt x="6240" y="7778"/>
                    </a:lnTo>
                    <a:lnTo>
                      <a:pt x="6228" y="7792"/>
                    </a:lnTo>
                    <a:lnTo>
                      <a:pt x="6215" y="7804"/>
                    </a:lnTo>
                    <a:lnTo>
                      <a:pt x="6201" y="7817"/>
                    </a:lnTo>
                    <a:lnTo>
                      <a:pt x="6187" y="7829"/>
                    </a:lnTo>
                    <a:lnTo>
                      <a:pt x="6172" y="7841"/>
                    </a:lnTo>
                    <a:lnTo>
                      <a:pt x="6158" y="7851"/>
                    </a:lnTo>
                    <a:lnTo>
                      <a:pt x="6141" y="7861"/>
                    </a:lnTo>
                    <a:lnTo>
                      <a:pt x="6125" y="7870"/>
                    </a:lnTo>
                    <a:lnTo>
                      <a:pt x="6108" y="7878"/>
                    </a:lnTo>
                    <a:lnTo>
                      <a:pt x="6091" y="7886"/>
                    </a:lnTo>
                    <a:lnTo>
                      <a:pt x="6073" y="7893"/>
                    </a:lnTo>
                    <a:lnTo>
                      <a:pt x="6055" y="7898"/>
                    </a:lnTo>
                    <a:lnTo>
                      <a:pt x="6036" y="7904"/>
                    </a:lnTo>
                    <a:lnTo>
                      <a:pt x="6018" y="7908"/>
                    </a:lnTo>
                    <a:lnTo>
                      <a:pt x="5999" y="7912"/>
                    </a:lnTo>
                    <a:lnTo>
                      <a:pt x="5979" y="7914"/>
                    </a:lnTo>
                    <a:lnTo>
                      <a:pt x="5959" y="7915"/>
                    </a:lnTo>
                    <a:lnTo>
                      <a:pt x="5939" y="7916"/>
                    </a:lnTo>
                    <a:lnTo>
                      <a:pt x="1510" y="7916"/>
                    </a:lnTo>
                    <a:lnTo>
                      <a:pt x="1490" y="7915"/>
                    </a:lnTo>
                    <a:lnTo>
                      <a:pt x="1470" y="7914"/>
                    </a:lnTo>
                    <a:lnTo>
                      <a:pt x="1450" y="7912"/>
                    </a:lnTo>
                    <a:lnTo>
                      <a:pt x="1431" y="7908"/>
                    </a:lnTo>
                    <a:lnTo>
                      <a:pt x="1413" y="7904"/>
                    </a:lnTo>
                    <a:lnTo>
                      <a:pt x="1394" y="7898"/>
                    </a:lnTo>
                    <a:lnTo>
                      <a:pt x="1376" y="7893"/>
                    </a:lnTo>
                    <a:lnTo>
                      <a:pt x="1358" y="7886"/>
                    </a:lnTo>
                    <a:lnTo>
                      <a:pt x="1341" y="7878"/>
                    </a:lnTo>
                    <a:lnTo>
                      <a:pt x="1324" y="7870"/>
                    </a:lnTo>
                    <a:lnTo>
                      <a:pt x="1307" y="7861"/>
                    </a:lnTo>
                    <a:lnTo>
                      <a:pt x="1291" y="7851"/>
                    </a:lnTo>
                    <a:lnTo>
                      <a:pt x="1277" y="7841"/>
                    </a:lnTo>
                    <a:lnTo>
                      <a:pt x="1262" y="7829"/>
                    </a:lnTo>
                    <a:lnTo>
                      <a:pt x="1248" y="7817"/>
                    </a:lnTo>
                    <a:lnTo>
                      <a:pt x="1234" y="7804"/>
                    </a:lnTo>
                    <a:lnTo>
                      <a:pt x="1221" y="7792"/>
                    </a:lnTo>
                    <a:lnTo>
                      <a:pt x="1209" y="7778"/>
                    </a:lnTo>
                    <a:lnTo>
                      <a:pt x="1197" y="7764"/>
                    </a:lnTo>
                    <a:lnTo>
                      <a:pt x="1186" y="7749"/>
                    </a:lnTo>
                    <a:lnTo>
                      <a:pt x="1176" y="7733"/>
                    </a:lnTo>
                    <a:lnTo>
                      <a:pt x="1166" y="7718"/>
                    </a:lnTo>
                    <a:lnTo>
                      <a:pt x="1158" y="7701"/>
                    </a:lnTo>
                    <a:lnTo>
                      <a:pt x="1150" y="7684"/>
                    </a:lnTo>
                    <a:lnTo>
                      <a:pt x="1143" y="7668"/>
                    </a:lnTo>
                    <a:lnTo>
                      <a:pt x="1137" y="7650"/>
                    </a:lnTo>
                    <a:lnTo>
                      <a:pt x="1132" y="7632"/>
                    </a:lnTo>
                    <a:lnTo>
                      <a:pt x="1128" y="7614"/>
                    </a:lnTo>
                    <a:lnTo>
                      <a:pt x="1123" y="7596"/>
                    </a:lnTo>
                    <a:lnTo>
                      <a:pt x="1121" y="7577"/>
                    </a:lnTo>
                    <a:lnTo>
                      <a:pt x="1120" y="7557"/>
                    </a:lnTo>
                    <a:lnTo>
                      <a:pt x="1119" y="7538"/>
                    </a:lnTo>
                    <a:lnTo>
                      <a:pt x="1119" y="6518"/>
                    </a:lnTo>
                    <a:lnTo>
                      <a:pt x="1120" y="6498"/>
                    </a:lnTo>
                    <a:lnTo>
                      <a:pt x="1121" y="6479"/>
                    </a:lnTo>
                    <a:lnTo>
                      <a:pt x="1123" y="6461"/>
                    </a:lnTo>
                    <a:lnTo>
                      <a:pt x="1128" y="6442"/>
                    </a:lnTo>
                    <a:lnTo>
                      <a:pt x="1132" y="6424"/>
                    </a:lnTo>
                    <a:lnTo>
                      <a:pt x="1137" y="6405"/>
                    </a:lnTo>
                    <a:lnTo>
                      <a:pt x="1143" y="6389"/>
                    </a:lnTo>
                    <a:lnTo>
                      <a:pt x="1150" y="6371"/>
                    </a:lnTo>
                    <a:lnTo>
                      <a:pt x="1158" y="6354"/>
                    </a:lnTo>
                    <a:lnTo>
                      <a:pt x="1166" y="6339"/>
                    </a:lnTo>
                    <a:lnTo>
                      <a:pt x="1176" y="6322"/>
                    </a:lnTo>
                    <a:lnTo>
                      <a:pt x="1186" y="6307"/>
                    </a:lnTo>
                    <a:lnTo>
                      <a:pt x="1197" y="6293"/>
                    </a:lnTo>
                    <a:lnTo>
                      <a:pt x="1209" y="6278"/>
                    </a:lnTo>
                    <a:lnTo>
                      <a:pt x="1221" y="6264"/>
                    </a:lnTo>
                    <a:lnTo>
                      <a:pt x="1234" y="6251"/>
                    </a:lnTo>
                    <a:lnTo>
                      <a:pt x="1248" y="6238"/>
                    </a:lnTo>
                    <a:lnTo>
                      <a:pt x="1262" y="6227"/>
                    </a:lnTo>
                    <a:lnTo>
                      <a:pt x="1277" y="6215"/>
                    </a:lnTo>
                    <a:lnTo>
                      <a:pt x="1291" y="6205"/>
                    </a:lnTo>
                    <a:lnTo>
                      <a:pt x="1307" y="6194"/>
                    </a:lnTo>
                    <a:lnTo>
                      <a:pt x="1324" y="6186"/>
                    </a:lnTo>
                    <a:lnTo>
                      <a:pt x="1341" y="6178"/>
                    </a:lnTo>
                    <a:lnTo>
                      <a:pt x="1358" y="6169"/>
                    </a:lnTo>
                    <a:lnTo>
                      <a:pt x="1376" y="6163"/>
                    </a:lnTo>
                    <a:lnTo>
                      <a:pt x="1394" y="6157"/>
                    </a:lnTo>
                    <a:lnTo>
                      <a:pt x="1413" y="6152"/>
                    </a:lnTo>
                    <a:lnTo>
                      <a:pt x="1431" y="6147"/>
                    </a:lnTo>
                    <a:lnTo>
                      <a:pt x="1450" y="6144"/>
                    </a:lnTo>
                    <a:lnTo>
                      <a:pt x="1470" y="6142"/>
                    </a:lnTo>
                    <a:lnTo>
                      <a:pt x="1490" y="6140"/>
                    </a:lnTo>
                    <a:lnTo>
                      <a:pt x="1510" y="6140"/>
                    </a:lnTo>
                    <a:close/>
                    <a:moveTo>
                      <a:pt x="1510" y="8404"/>
                    </a:moveTo>
                    <a:lnTo>
                      <a:pt x="5939" y="8404"/>
                    </a:lnTo>
                    <a:lnTo>
                      <a:pt x="5959" y="8404"/>
                    </a:lnTo>
                    <a:lnTo>
                      <a:pt x="5979" y="8406"/>
                    </a:lnTo>
                    <a:lnTo>
                      <a:pt x="5999" y="8408"/>
                    </a:lnTo>
                    <a:lnTo>
                      <a:pt x="6018" y="8411"/>
                    </a:lnTo>
                    <a:lnTo>
                      <a:pt x="6036" y="8415"/>
                    </a:lnTo>
                    <a:lnTo>
                      <a:pt x="6055" y="8420"/>
                    </a:lnTo>
                    <a:lnTo>
                      <a:pt x="6073" y="8427"/>
                    </a:lnTo>
                    <a:lnTo>
                      <a:pt x="6091" y="8433"/>
                    </a:lnTo>
                    <a:lnTo>
                      <a:pt x="6108" y="8441"/>
                    </a:lnTo>
                    <a:lnTo>
                      <a:pt x="6125" y="8450"/>
                    </a:lnTo>
                    <a:lnTo>
                      <a:pt x="6141" y="8459"/>
                    </a:lnTo>
                    <a:lnTo>
                      <a:pt x="6158" y="8468"/>
                    </a:lnTo>
                    <a:lnTo>
                      <a:pt x="6172" y="8479"/>
                    </a:lnTo>
                    <a:lnTo>
                      <a:pt x="6187" y="8490"/>
                    </a:lnTo>
                    <a:lnTo>
                      <a:pt x="6201" y="8502"/>
                    </a:lnTo>
                    <a:lnTo>
                      <a:pt x="6215" y="8514"/>
                    </a:lnTo>
                    <a:lnTo>
                      <a:pt x="6228" y="8528"/>
                    </a:lnTo>
                    <a:lnTo>
                      <a:pt x="6240" y="8541"/>
                    </a:lnTo>
                    <a:lnTo>
                      <a:pt x="6252" y="8556"/>
                    </a:lnTo>
                    <a:lnTo>
                      <a:pt x="6263" y="8571"/>
                    </a:lnTo>
                    <a:lnTo>
                      <a:pt x="6272" y="8586"/>
                    </a:lnTo>
                    <a:lnTo>
                      <a:pt x="6282" y="8602"/>
                    </a:lnTo>
                    <a:lnTo>
                      <a:pt x="6291" y="8618"/>
                    </a:lnTo>
                    <a:lnTo>
                      <a:pt x="6299" y="8634"/>
                    </a:lnTo>
                    <a:lnTo>
                      <a:pt x="6306" y="8652"/>
                    </a:lnTo>
                    <a:lnTo>
                      <a:pt x="6312" y="8670"/>
                    </a:lnTo>
                    <a:lnTo>
                      <a:pt x="6317" y="8688"/>
                    </a:lnTo>
                    <a:lnTo>
                      <a:pt x="6321" y="8705"/>
                    </a:lnTo>
                    <a:lnTo>
                      <a:pt x="6325" y="8724"/>
                    </a:lnTo>
                    <a:lnTo>
                      <a:pt x="6328" y="8743"/>
                    </a:lnTo>
                    <a:lnTo>
                      <a:pt x="6329" y="8762"/>
                    </a:lnTo>
                    <a:lnTo>
                      <a:pt x="6330" y="8782"/>
                    </a:lnTo>
                    <a:lnTo>
                      <a:pt x="6330" y="9802"/>
                    </a:lnTo>
                    <a:lnTo>
                      <a:pt x="6329" y="9820"/>
                    </a:lnTo>
                    <a:lnTo>
                      <a:pt x="6328" y="9840"/>
                    </a:lnTo>
                    <a:lnTo>
                      <a:pt x="6325" y="9859"/>
                    </a:lnTo>
                    <a:lnTo>
                      <a:pt x="6321" y="9878"/>
                    </a:lnTo>
                    <a:lnTo>
                      <a:pt x="6317" y="9896"/>
                    </a:lnTo>
                    <a:lnTo>
                      <a:pt x="6312" y="9913"/>
                    </a:lnTo>
                    <a:lnTo>
                      <a:pt x="6306" y="9931"/>
                    </a:lnTo>
                    <a:lnTo>
                      <a:pt x="6299" y="9948"/>
                    </a:lnTo>
                    <a:lnTo>
                      <a:pt x="6291" y="9965"/>
                    </a:lnTo>
                    <a:lnTo>
                      <a:pt x="6282" y="9981"/>
                    </a:lnTo>
                    <a:lnTo>
                      <a:pt x="6272" y="9997"/>
                    </a:lnTo>
                    <a:lnTo>
                      <a:pt x="6263" y="10013"/>
                    </a:lnTo>
                    <a:lnTo>
                      <a:pt x="6252" y="10027"/>
                    </a:lnTo>
                    <a:lnTo>
                      <a:pt x="6240" y="10042"/>
                    </a:lnTo>
                    <a:lnTo>
                      <a:pt x="6228" y="10055"/>
                    </a:lnTo>
                    <a:lnTo>
                      <a:pt x="6215" y="10068"/>
                    </a:lnTo>
                    <a:lnTo>
                      <a:pt x="6201" y="10081"/>
                    </a:lnTo>
                    <a:lnTo>
                      <a:pt x="6187" y="10093"/>
                    </a:lnTo>
                    <a:lnTo>
                      <a:pt x="6172" y="10104"/>
                    </a:lnTo>
                    <a:lnTo>
                      <a:pt x="6158" y="10115"/>
                    </a:lnTo>
                    <a:lnTo>
                      <a:pt x="6141" y="10124"/>
                    </a:lnTo>
                    <a:lnTo>
                      <a:pt x="6125" y="10134"/>
                    </a:lnTo>
                    <a:lnTo>
                      <a:pt x="6108" y="10142"/>
                    </a:lnTo>
                    <a:lnTo>
                      <a:pt x="6091" y="10149"/>
                    </a:lnTo>
                    <a:lnTo>
                      <a:pt x="6073" y="10157"/>
                    </a:lnTo>
                    <a:lnTo>
                      <a:pt x="6055" y="10162"/>
                    </a:lnTo>
                    <a:lnTo>
                      <a:pt x="6036" y="10167"/>
                    </a:lnTo>
                    <a:lnTo>
                      <a:pt x="6018" y="10171"/>
                    </a:lnTo>
                    <a:lnTo>
                      <a:pt x="5999" y="10175"/>
                    </a:lnTo>
                    <a:lnTo>
                      <a:pt x="5979" y="10178"/>
                    </a:lnTo>
                    <a:lnTo>
                      <a:pt x="5959" y="10179"/>
                    </a:lnTo>
                    <a:lnTo>
                      <a:pt x="5939" y="10180"/>
                    </a:lnTo>
                    <a:lnTo>
                      <a:pt x="1510" y="10180"/>
                    </a:lnTo>
                    <a:lnTo>
                      <a:pt x="1490" y="10179"/>
                    </a:lnTo>
                    <a:lnTo>
                      <a:pt x="1470" y="10178"/>
                    </a:lnTo>
                    <a:lnTo>
                      <a:pt x="1450" y="10175"/>
                    </a:lnTo>
                    <a:lnTo>
                      <a:pt x="1431" y="10171"/>
                    </a:lnTo>
                    <a:lnTo>
                      <a:pt x="1413" y="10167"/>
                    </a:lnTo>
                    <a:lnTo>
                      <a:pt x="1394" y="10162"/>
                    </a:lnTo>
                    <a:lnTo>
                      <a:pt x="1376" y="10157"/>
                    </a:lnTo>
                    <a:lnTo>
                      <a:pt x="1358" y="10149"/>
                    </a:lnTo>
                    <a:lnTo>
                      <a:pt x="1341" y="10142"/>
                    </a:lnTo>
                    <a:lnTo>
                      <a:pt x="1324" y="10134"/>
                    </a:lnTo>
                    <a:lnTo>
                      <a:pt x="1307" y="10124"/>
                    </a:lnTo>
                    <a:lnTo>
                      <a:pt x="1291" y="10115"/>
                    </a:lnTo>
                    <a:lnTo>
                      <a:pt x="1277" y="10104"/>
                    </a:lnTo>
                    <a:lnTo>
                      <a:pt x="1262" y="10093"/>
                    </a:lnTo>
                    <a:lnTo>
                      <a:pt x="1248" y="10081"/>
                    </a:lnTo>
                    <a:lnTo>
                      <a:pt x="1234" y="10068"/>
                    </a:lnTo>
                    <a:lnTo>
                      <a:pt x="1221" y="10055"/>
                    </a:lnTo>
                    <a:lnTo>
                      <a:pt x="1209" y="10042"/>
                    </a:lnTo>
                    <a:lnTo>
                      <a:pt x="1197" y="10027"/>
                    </a:lnTo>
                    <a:lnTo>
                      <a:pt x="1186" y="10013"/>
                    </a:lnTo>
                    <a:lnTo>
                      <a:pt x="1176" y="9997"/>
                    </a:lnTo>
                    <a:lnTo>
                      <a:pt x="1166" y="9981"/>
                    </a:lnTo>
                    <a:lnTo>
                      <a:pt x="1158" y="9965"/>
                    </a:lnTo>
                    <a:lnTo>
                      <a:pt x="1150" y="9948"/>
                    </a:lnTo>
                    <a:lnTo>
                      <a:pt x="1143" y="9931"/>
                    </a:lnTo>
                    <a:lnTo>
                      <a:pt x="1137" y="9913"/>
                    </a:lnTo>
                    <a:lnTo>
                      <a:pt x="1132" y="9896"/>
                    </a:lnTo>
                    <a:lnTo>
                      <a:pt x="1128" y="9878"/>
                    </a:lnTo>
                    <a:lnTo>
                      <a:pt x="1123" y="9859"/>
                    </a:lnTo>
                    <a:lnTo>
                      <a:pt x="1121" y="9840"/>
                    </a:lnTo>
                    <a:lnTo>
                      <a:pt x="1120" y="9820"/>
                    </a:lnTo>
                    <a:lnTo>
                      <a:pt x="1119" y="9802"/>
                    </a:lnTo>
                    <a:lnTo>
                      <a:pt x="1119" y="8782"/>
                    </a:lnTo>
                    <a:lnTo>
                      <a:pt x="1120" y="8762"/>
                    </a:lnTo>
                    <a:lnTo>
                      <a:pt x="1121" y="8743"/>
                    </a:lnTo>
                    <a:lnTo>
                      <a:pt x="1123" y="8724"/>
                    </a:lnTo>
                    <a:lnTo>
                      <a:pt x="1128" y="8705"/>
                    </a:lnTo>
                    <a:lnTo>
                      <a:pt x="1132" y="8688"/>
                    </a:lnTo>
                    <a:lnTo>
                      <a:pt x="1137" y="8670"/>
                    </a:lnTo>
                    <a:lnTo>
                      <a:pt x="1143" y="8652"/>
                    </a:lnTo>
                    <a:lnTo>
                      <a:pt x="1150" y="8634"/>
                    </a:lnTo>
                    <a:lnTo>
                      <a:pt x="1158" y="8618"/>
                    </a:lnTo>
                    <a:lnTo>
                      <a:pt x="1166" y="8602"/>
                    </a:lnTo>
                    <a:lnTo>
                      <a:pt x="1176" y="8586"/>
                    </a:lnTo>
                    <a:lnTo>
                      <a:pt x="1186" y="8571"/>
                    </a:lnTo>
                    <a:lnTo>
                      <a:pt x="1197" y="8556"/>
                    </a:lnTo>
                    <a:lnTo>
                      <a:pt x="1209" y="8541"/>
                    </a:lnTo>
                    <a:lnTo>
                      <a:pt x="1221" y="8528"/>
                    </a:lnTo>
                    <a:lnTo>
                      <a:pt x="1234" y="8514"/>
                    </a:lnTo>
                    <a:lnTo>
                      <a:pt x="1248" y="8502"/>
                    </a:lnTo>
                    <a:lnTo>
                      <a:pt x="1262" y="8490"/>
                    </a:lnTo>
                    <a:lnTo>
                      <a:pt x="1277" y="8479"/>
                    </a:lnTo>
                    <a:lnTo>
                      <a:pt x="1291" y="8468"/>
                    </a:lnTo>
                    <a:lnTo>
                      <a:pt x="1307" y="8459"/>
                    </a:lnTo>
                    <a:lnTo>
                      <a:pt x="1324" y="8450"/>
                    </a:lnTo>
                    <a:lnTo>
                      <a:pt x="1341" y="8441"/>
                    </a:lnTo>
                    <a:lnTo>
                      <a:pt x="1358" y="8433"/>
                    </a:lnTo>
                    <a:lnTo>
                      <a:pt x="1376" y="8427"/>
                    </a:lnTo>
                    <a:lnTo>
                      <a:pt x="1394" y="8420"/>
                    </a:lnTo>
                    <a:lnTo>
                      <a:pt x="1413" y="8415"/>
                    </a:lnTo>
                    <a:lnTo>
                      <a:pt x="1431" y="8411"/>
                    </a:lnTo>
                    <a:lnTo>
                      <a:pt x="1450" y="8408"/>
                    </a:lnTo>
                    <a:lnTo>
                      <a:pt x="1470" y="8406"/>
                    </a:lnTo>
                    <a:lnTo>
                      <a:pt x="1490" y="8404"/>
                    </a:lnTo>
                    <a:lnTo>
                      <a:pt x="1510" y="8404"/>
                    </a:lnTo>
                    <a:close/>
                    <a:moveTo>
                      <a:pt x="3725" y="14428"/>
                    </a:moveTo>
                    <a:lnTo>
                      <a:pt x="3750" y="14428"/>
                    </a:lnTo>
                    <a:lnTo>
                      <a:pt x="3776" y="14430"/>
                    </a:lnTo>
                    <a:lnTo>
                      <a:pt x="3801" y="14433"/>
                    </a:lnTo>
                    <a:lnTo>
                      <a:pt x="3825" y="14438"/>
                    </a:lnTo>
                    <a:lnTo>
                      <a:pt x="3849" y="14444"/>
                    </a:lnTo>
                    <a:lnTo>
                      <a:pt x="3873" y="14451"/>
                    </a:lnTo>
                    <a:lnTo>
                      <a:pt x="3897" y="14458"/>
                    </a:lnTo>
                    <a:lnTo>
                      <a:pt x="3919" y="14468"/>
                    </a:lnTo>
                    <a:lnTo>
                      <a:pt x="3942" y="14477"/>
                    </a:lnTo>
                    <a:lnTo>
                      <a:pt x="3964" y="14488"/>
                    </a:lnTo>
                    <a:lnTo>
                      <a:pt x="3985" y="14501"/>
                    </a:lnTo>
                    <a:lnTo>
                      <a:pt x="4005" y="14514"/>
                    </a:lnTo>
                    <a:lnTo>
                      <a:pt x="4025" y="14528"/>
                    </a:lnTo>
                    <a:lnTo>
                      <a:pt x="4043" y="14543"/>
                    </a:lnTo>
                    <a:lnTo>
                      <a:pt x="4062" y="14558"/>
                    </a:lnTo>
                    <a:lnTo>
                      <a:pt x="4080" y="14575"/>
                    </a:lnTo>
                    <a:lnTo>
                      <a:pt x="4096" y="14593"/>
                    </a:lnTo>
                    <a:lnTo>
                      <a:pt x="4112" y="14611"/>
                    </a:lnTo>
                    <a:lnTo>
                      <a:pt x="4127" y="14630"/>
                    </a:lnTo>
                    <a:lnTo>
                      <a:pt x="4141" y="14649"/>
                    </a:lnTo>
                    <a:lnTo>
                      <a:pt x="4154" y="14670"/>
                    </a:lnTo>
                    <a:lnTo>
                      <a:pt x="4166" y="14691"/>
                    </a:lnTo>
                    <a:lnTo>
                      <a:pt x="4177" y="14713"/>
                    </a:lnTo>
                    <a:lnTo>
                      <a:pt x="4188" y="14735"/>
                    </a:lnTo>
                    <a:lnTo>
                      <a:pt x="4196" y="14758"/>
                    </a:lnTo>
                    <a:lnTo>
                      <a:pt x="4204" y="14781"/>
                    </a:lnTo>
                    <a:lnTo>
                      <a:pt x="4212" y="14805"/>
                    </a:lnTo>
                    <a:lnTo>
                      <a:pt x="4217" y="14829"/>
                    </a:lnTo>
                    <a:lnTo>
                      <a:pt x="4221" y="14854"/>
                    </a:lnTo>
                    <a:lnTo>
                      <a:pt x="4224" y="14879"/>
                    </a:lnTo>
                    <a:lnTo>
                      <a:pt x="4226" y="14904"/>
                    </a:lnTo>
                    <a:lnTo>
                      <a:pt x="4227" y="14930"/>
                    </a:lnTo>
                    <a:lnTo>
                      <a:pt x="4226" y="14956"/>
                    </a:lnTo>
                    <a:lnTo>
                      <a:pt x="4224" y="14981"/>
                    </a:lnTo>
                    <a:lnTo>
                      <a:pt x="4221" y="15006"/>
                    </a:lnTo>
                    <a:lnTo>
                      <a:pt x="4217" y="15031"/>
                    </a:lnTo>
                    <a:lnTo>
                      <a:pt x="4212" y="15055"/>
                    </a:lnTo>
                    <a:lnTo>
                      <a:pt x="4204" y="15079"/>
                    </a:lnTo>
                    <a:lnTo>
                      <a:pt x="4196" y="15102"/>
                    </a:lnTo>
                    <a:lnTo>
                      <a:pt x="4188" y="15125"/>
                    </a:lnTo>
                    <a:lnTo>
                      <a:pt x="4177" y="15147"/>
                    </a:lnTo>
                    <a:lnTo>
                      <a:pt x="4166" y="15169"/>
                    </a:lnTo>
                    <a:lnTo>
                      <a:pt x="4154" y="15190"/>
                    </a:lnTo>
                    <a:lnTo>
                      <a:pt x="4141" y="15211"/>
                    </a:lnTo>
                    <a:lnTo>
                      <a:pt x="4127" y="15231"/>
                    </a:lnTo>
                    <a:lnTo>
                      <a:pt x="4112" y="15250"/>
                    </a:lnTo>
                    <a:lnTo>
                      <a:pt x="4096" y="15267"/>
                    </a:lnTo>
                    <a:lnTo>
                      <a:pt x="4080" y="15285"/>
                    </a:lnTo>
                    <a:lnTo>
                      <a:pt x="4062" y="15302"/>
                    </a:lnTo>
                    <a:lnTo>
                      <a:pt x="4043" y="15317"/>
                    </a:lnTo>
                    <a:lnTo>
                      <a:pt x="4025" y="15333"/>
                    </a:lnTo>
                    <a:lnTo>
                      <a:pt x="4005" y="15347"/>
                    </a:lnTo>
                    <a:lnTo>
                      <a:pt x="3985" y="15360"/>
                    </a:lnTo>
                    <a:lnTo>
                      <a:pt x="3964" y="15372"/>
                    </a:lnTo>
                    <a:lnTo>
                      <a:pt x="3942" y="15383"/>
                    </a:lnTo>
                    <a:lnTo>
                      <a:pt x="3919" y="15393"/>
                    </a:lnTo>
                    <a:lnTo>
                      <a:pt x="3897" y="15402"/>
                    </a:lnTo>
                    <a:lnTo>
                      <a:pt x="3873" y="15410"/>
                    </a:lnTo>
                    <a:lnTo>
                      <a:pt x="3849" y="15417"/>
                    </a:lnTo>
                    <a:lnTo>
                      <a:pt x="3825" y="15423"/>
                    </a:lnTo>
                    <a:lnTo>
                      <a:pt x="3801" y="15427"/>
                    </a:lnTo>
                    <a:lnTo>
                      <a:pt x="3776" y="15430"/>
                    </a:lnTo>
                    <a:lnTo>
                      <a:pt x="3750" y="15432"/>
                    </a:lnTo>
                    <a:lnTo>
                      <a:pt x="3725" y="15432"/>
                    </a:lnTo>
                    <a:lnTo>
                      <a:pt x="3699" y="15432"/>
                    </a:lnTo>
                    <a:lnTo>
                      <a:pt x="3673" y="15430"/>
                    </a:lnTo>
                    <a:lnTo>
                      <a:pt x="3648" y="15427"/>
                    </a:lnTo>
                    <a:lnTo>
                      <a:pt x="3624" y="15423"/>
                    </a:lnTo>
                    <a:lnTo>
                      <a:pt x="3599" y="15417"/>
                    </a:lnTo>
                    <a:lnTo>
                      <a:pt x="3576" y="15410"/>
                    </a:lnTo>
                    <a:lnTo>
                      <a:pt x="3552" y="15402"/>
                    </a:lnTo>
                    <a:lnTo>
                      <a:pt x="3529" y="15393"/>
                    </a:lnTo>
                    <a:lnTo>
                      <a:pt x="3507" y="15383"/>
                    </a:lnTo>
                    <a:lnTo>
                      <a:pt x="3485" y="15372"/>
                    </a:lnTo>
                    <a:lnTo>
                      <a:pt x="3464" y="15360"/>
                    </a:lnTo>
                    <a:lnTo>
                      <a:pt x="3444" y="15347"/>
                    </a:lnTo>
                    <a:lnTo>
                      <a:pt x="3424" y="15333"/>
                    </a:lnTo>
                    <a:lnTo>
                      <a:pt x="3406" y="15317"/>
                    </a:lnTo>
                    <a:lnTo>
                      <a:pt x="3387" y="15302"/>
                    </a:lnTo>
                    <a:lnTo>
                      <a:pt x="3369" y="15285"/>
                    </a:lnTo>
                    <a:lnTo>
                      <a:pt x="3352" y="15267"/>
                    </a:lnTo>
                    <a:lnTo>
                      <a:pt x="3337" y="15250"/>
                    </a:lnTo>
                    <a:lnTo>
                      <a:pt x="3322" y="15231"/>
                    </a:lnTo>
                    <a:lnTo>
                      <a:pt x="3308" y="15211"/>
                    </a:lnTo>
                    <a:lnTo>
                      <a:pt x="3295" y="15190"/>
                    </a:lnTo>
                    <a:lnTo>
                      <a:pt x="3282" y="15169"/>
                    </a:lnTo>
                    <a:lnTo>
                      <a:pt x="3272" y="15147"/>
                    </a:lnTo>
                    <a:lnTo>
                      <a:pt x="3261" y="15125"/>
                    </a:lnTo>
                    <a:lnTo>
                      <a:pt x="3252" y="15102"/>
                    </a:lnTo>
                    <a:lnTo>
                      <a:pt x="3245" y="15079"/>
                    </a:lnTo>
                    <a:lnTo>
                      <a:pt x="3237" y="15055"/>
                    </a:lnTo>
                    <a:lnTo>
                      <a:pt x="3232" y="15031"/>
                    </a:lnTo>
                    <a:lnTo>
                      <a:pt x="3228" y="15006"/>
                    </a:lnTo>
                    <a:lnTo>
                      <a:pt x="3225" y="14981"/>
                    </a:lnTo>
                    <a:lnTo>
                      <a:pt x="3223" y="14956"/>
                    </a:lnTo>
                    <a:lnTo>
                      <a:pt x="3222" y="14930"/>
                    </a:lnTo>
                    <a:lnTo>
                      <a:pt x="3223" y="14904"/>
                    </a:lnTo>
                    <a:lnTo>
                      <a:pt x="3225" y="14879"/>
                    </a:lnTo>
                    <a:lnTo>
                      <a:pt x="3228" y="14854"/>
                    </a:lnTo>
                    <a:lnTo>
                      <a:pt x="3232" y="14829"/>
                    </a:lnTo>
                    <a:lnTo>
                      <a:pt x="3237" y="14805"/>
                    </a:lnTo>
                    <a:lnTo>
                      <a:pt x="3245" y="14781"/>
                    </a:lnTo>
                    <a:lnTo>
                      <a:pt x="3252" y="14758"/>
                    </a:lnTo>
                    <a:lnTo>
                      <a:pt x="3261" y="14735"/>
                    </a:lnTo>
                    <a:lnTo>
                      <a:pt x="3272" y="14713"/>
                    </a:lnTo>
                    <a:lnTo>
                      <a:pt x="3282" y="14691"/>
                    </a:lnTo>
                    <a:lnTo>
                      <a:pt x="3295" y="14670"/>
                    </a:lnTo>
                    <a:lnTo>
                      <a:pt x="3308" y="14649"/>
                    </a:lnTo>
                    <a:lnTo>
                      <a:pt x="3322" y="14630"/>
                    </a:lnTo>
                    <a:lnTo>
                      <a:pt x="3337" y="14611"/>
                    </a:lnTo>
                    <a:lnTo>
                      <a:pt x="3352" y="14593"/>
                    </a:lnTo>
                    <a:lnTo>
                      <a:pt x="3369" y="14575"/>
                    </a:lnTo>
                    <a:lnTo>
                      <a:pt x="3387" y="14558"/>
                    </a:lnTo>
                    <a:lnTo>
                      <a:pt x="3406" y="14543"/>
                    </a:lnTo>
                    <a:lnTo>
                      <a:pt x="3424" y="14528"/>
                    </a:lnTo>
                    <a:lnTo>
                      <a:pt x="3444" y="14514"/>
                    </a:lnTo>
                    <a:lnTo>
                      <a:pt x="3464" y="14501"/>
                    </a:lnTo>
                    <a:lnTo>
                      <a:pt x="3485" y="14488"/>
                    </a:lnTo>
                    <a:lnTo>
                      <a:pt x="3507" y="14477"/>
                    </a:lnTo>
                    <a:lnTo>
                      <a:pt x="3529" y="14468"/>
                    </a:lnTo>
                    <a:lnTo>
                      <a:pt x="3552" y="14458"/>
                    </a:lnTo>
                    <a:lnTo>
                      <a:pt x="3576" y="14451"/>
                    </a:lnTo>
                    <a:lnTo>
                      <a:pt x="3599" y="14444"/>
                    </a:lnTo>
                    <a:lnTo>
                      <a:pt x="3624" y="14438"/>
                    </a:lnTo>
                    <a:lnTo>
                      <a:pt x="3648" y="14433"/>
                    </a:lnTo>
                    <a:lnTo>
                      <a:pt x="3673" y="14430"/>
                    </a:lnTo>
                    <a:lnTo>
                      <a:pt x="3699" y="14428"/>
                    </a:lnTo>
                    <a:lnTo>
                      <a:pt x="3725" y="14428"/>
                    </a:lnTo>
                    <a:close/>
                    <a:moveTo>
                      <a:pt x="1277" y="12777"/>
                    </a:moveTo>
                    <a:lnTo>
                      <a:pt x="6172" y="12777"/>
                    </a:lnTo>
                    <a:lnTo>
                      <a:pt x="6186" y="12777"/>
                    </a:lnTo>
                    <a:lnTo>
                      <a:pt x="6198" y="12779"/>
                    </a:lnTo>
                    <a:lnTo>
                      <a:pt x="6211" y="12782"/>
                    </a:lnTo>
                    <a:lnTo>
                      <a:pt x="6222" y="12787"/>
                    </a:lnTo>
                    <a:lnTo>
                      <a:pt x="6234" y="12793"/>
                    </a:lnTo>
                    <a:lnTo>
                      <a:pt x="6244" y="12799"/>
                    </a:lnTo>
                    <a:lnTo>
                      <a:pt x="6255" y="12806"/>
                    </a:lnTo>
                    <a:lnTo>
                      <a:pt x="6263" y="12815"/>
                    </a:lnTo>
                    <a:lnTo>
                      <a:pt x="6271" y="12824"/>
                    </a:lnTo>
                    <a:lnTo>
                      <a:pt x="6279" y="12834"/>
                    </a:lnTo>
                    <a:lnTo>
                      <a:pt x="6286" y="12845"/>
                    </a:lnTo>
                    <a:lnTo>
                      <a:pt x="6291" y="12856"/>
                    </a:lnTo>
                    <a:lnTo>
                      <a:pt x="6295" y="12868"/>
                    </a:lnTo>
                    <a:lnTo>
                      <a:pt x="6299" y="12881"/>
                    </a:lnTo>
                    <a:lnTo>
                      <a:pt x="6301" y="12893"/>
                    </a:lnTo>
                    <a:lnTo>
                      <a:pt x="6302" y="12906"/>
                    </a:lnTo>
                    <a:lnTo>
                      <a:pt x="6302" y="13021"/>
                    </a:lnTo>
                    <a:lnTo>
                      <a:pt x="6301" y="13034"/>
                    </a:lnTo>
                    <a:lnTo>
                      <a:pt x="6299" y="13047"/>
                    </a:lnTo>
                    <a:lnTo>
                      <a:pt x="6295" y="13059"/>
                    </a:lnTo>
                    <a:lnTo>
                      <a:pt x="6291" y="13071"/>
                    </a:lnTo>
                    <a:lnTo>
                      <a:pt x="6286" y="13082"/>
                    </a:lnTo>
                    <a:lnTo>
                      <a:pt x="6279" y="13093"/>
                    </a:lnTo>
                    <a:lnTo>
                      <a:pt x="6271" y="13103"/>
                    </a:lnTo>
                    <a:lnTo>
                      <a:pt x="6263" y="13112"/>
                    </a:lnTo>
                    <a:lnTo>
                      <a:pt x="6255" y="13121"/>
                    </a:lnTo>
                    <a:lnTo>
                      <a:pt x="6244" y="13128"/>
                    </a:lnTo>
                    <a:lnTo>
                      <a:pt x="6234" y="13134"/>
                    </a:lnTo>
                    <a:lnTo>
                      <a:pt x="6222" y="13140"/>
                    </a:lnTo>
                    <a:lnTo>
                      <a:pt x="6211" y="13145"/>
                    </a:lnTo>
                    <a:lnTo>
                      <a:pt x="6198" y="13148"/>
                    </a:lnTo>
                    <a:lnTo>
                      <a:pt x="6186" y="13149"/>
                    </a:lnTo>
                    <a:lnTo>
                      <a:pt x="6172" y="13150"/>
                    </a:lnTo>
                    <a:lnTo>
                      <a:pt x="1277" y="13150"/>
                    </a:lnTo>
                    <a:lnTo>
                      <a:pt x="1263" y="13149"/>
                    </a:lnTo>
                    <a:lnTo>
                      <a:pt x="1251" y="13148"/>
                    </a:lnTo>
                    <a:lnTo>
                      <a:pt x="1238" y="13145"/>
                    </a:lnTo>
                    <a:lnTo>
                      <a:pt x="1227" y="13140"/>
                    </a:lnTo>
                    <a:lnTo>
                      <a:pt x="1215" y="13134"/>
                    </a:lnTo>
                    <a:lnTo>
                      <a:pt x="1205" y="13128"/>
                    </a:lnTo>
                    <a:lnTo>
                      <a:pt x="1194" y="13121"/>
                    </a:lnTo>
                    <a:lnTo>
                      <a:pt x="1186" y="13112"/>
                    </a:lnTo>
                    <a:lnTo>
                      <a:pt x="1178" y="13103"/>
                    </a:lnTo>
                    <a:lnTo>
                      <a:pt x="1169" y="13093"/>
                    </a:lnTo>
                    <a:lnTo>
                      <a:pt x="1163" y="13082"/>
                    </a:lnTo>
                    <a:lnTo>
                      <a:pt x="1158" y="13071"/>
                    </a:lnTo>
                    <a:lnTo>
                      <a:pt x="1154" y="13059"/>
                    </a:lnTo>
                    <a:lnTo>
                      <a:pt x="1150" y="13047"/>
                    </a:lnTo>
                    <a:lnTo>
                      <a:pt x="1148" y="13034"/>
                    </a:lnTo>
                    <a:lnTo>
                      <a:pt x="1147" y="13021"/>
                    </a:lnTo>
                    <a:lnTo>
                      <a:pt x="1147" y="12906"/>
                    </a:lnTo>
                    <a:lnTo>
                      <a:pt x="1148" y="12893"/>
                    </a:lnTo>
                    <a:lnTo>
                      <a:pt x="1150" y="12881"/>
                    </a:lnTo>
                    <a:lnTo>
                      <a:pt x="1154" y="12868"/>
                    </a:lnTo>
                    <a:lnTo>
                      <a:pt x="1158" y="12856"/>
                    </a:lnTo>
                    <a:lnTo>
                      <a:pt x="1163" y="12845"/>
                    </a:lnTo>
                    <a:lnTo>
                      <a:pt x="1169" y="12834"/>
                    </a:lnTo>
                    <a:lnTo>
                      <a:pt x="1178" y="12824"/>
                    </a:lnTo>
                    <a:lnTo>
                      <a:pt x="1186" y="12815"/>
                    </a:lnTo>
                    <a:lnTo>
                      <a:pt x="1194" y="12806"/>
                    </a:lnTo>
                    <a:lnTo>
                      <a:pt x="1205" y="12799"/>
                    </a:lnTo>
                    <a:lnTo>
                      <a:pt x="1215" y="12793"/>
                    </a:lnTo>
                    <a:lnTo>
                      <a:pt x="1227" y="12787"/>
                    </a:lnTo>
                    <a:lnTo>
                      <a:pt x="1238" y="12782"/>
                    </a:lnTo>
                    <a:lnTo>
                      <a:pt x="1251" y="12779"/>
                    </a:lnTo>
                    <a:lnTo>
                      <a:pt x="1263" y="12777"/>
                    </a:lnTo>
                    <a:lnTo>
                      <a:pt x="1277" y="12777"/>
                    </a:lnTo>
                    <a:close/>
                    <a:moveTo>
                      <a:pt x="1277" y="12217"/>
                    </a:moveTo>
                    <a:lnTo>
                      <a:pt x="6172" y="12217"/>
                    </a:lnTo>
                    <a:lnTo>
                      <a:pt x="6186" y="12218"/>
                    </a:lnTo>
                    <a:lnTo>
                      <a:pt x="6198" y="12220"/>
                    </a:lnTo>
                    <a:lnTo>
                      <a:pt x="6211" y="12223"/>
                    </a:lnTo>
                    <a:lnTo>
                      <a:pt x="6222" y="12227"/>
                    </a:lnTo>
                    <a:lnTo>
                      <a:pt x="6234" y="12232"/>
                    </a:lnTo>
                    <a:lnTo>
                      <a:pt x="6244" y="12240"/>
                    </a:lnTo>
                    <a:lnTo>
                      <a:pt x="6255" y="12247"/>
                    </a:lnTo>
                    <a:lnTo>
                      <a:pt x="6263" y="12255"/>
                    </a:lnTo>
                    <a:lnTo>
                      <a:pt x="6271" y="12265"/>
                    </a:lnTo>
                    <a:lnTo>
                      <a:pt x="6279" y="12274"/>
                    </a:lnTo>
                    <a:lnTo>
                      <a:pt x="6286" y="12284"/>
                    </a:lnTo>
                    <a:lnTo>
                      <a:pt x="6291" y="12296"/>
                    </a:lnTo>
                    <a:lnTo>
                      <a:pt x="6295" y="12307"/>
                    </a:lnTo>
                    <a:lnTo>
                      <a:pt x="6299" y="12320"/>
                    </a:lnTo>
                    <a:lnTo>
                      <a:pt x="6301" y="12334"/>
                    </a:lnTo>
                    <a:lnTo>
                      <a:pt x="6302" y="12346"/>
                    </a:lnTo>
                    <a:lnTo>
                      <a:pt x="6302" y="12461"/>
                    </a:lnTo>
                    <a:lnTo>
                      <a:pt x="6301" y="12474"/>
                    </a:lnTo>
                    <a:lnTo>
                      <a:pt x="6299" y="12487"/>
                    </a:lnTo>
                    <a:lnTo>
                      <a:pt x="6295" y="12500"/>
                    </a:lnTo>
                    <a:lnTo>
                      <a:pt x="6291" y="12511"/>
                    </a:lnTo>
                    <a:lnTo>
                      <a:pt x="6286" y="12522"/>
                    </a:lnTo>
                    <a:lnTo>
                      <a:pt x="6279" y="12533"/>
                    </a:lnTo>
                    <a:lnTo>
                      <a:pt x="6271" y="12543"/>
                    </a:lnTo>
                    <a:lnTo>
                      <a:pt x="6263" y="12552"/>
                    </a:lnTo>
                    <a:lnTo>
                      <a:pt x="6255" y="12561"/>
                    </a:lnTo>
                    <a:lnTo>
                      <a:pt x="6244" y="12568"/>
                    </a:lnTo>
                    <a:lnTo>
                      <a:pt x="6234" y="12575"/>
                    </a:lnTo>
                    <a:lnTo>
                      <a:pt x="6222" y="12580"/>
                    </a:lnTo>
                    <a:lnTo>
                      <a:pt x="6211" y="12584"/>
                    </a:lnTo>
                    <a:lnTo>
                      <a:pt x="6198" y="12587"/>
                    </a:lnTo>
                    <a:lnTo>
                      <a:pt x="6186" y="12589"/>
                    </a:lnTo>
                    <a:lnTo>
                      <a:pt x="6172" y="12590"/>
                    </a:lnTo>
                    <a:lnTo>
                      <a:pt x="1277" y="12590"/>
                    </a:lnTo>
                    <a:lnTo>
                      <a:pt x="1263" y="12589"/>
                    </a:lnTo>
                    <a:lnTo>
                      <a:pt x="1251" y="12587"/>
                    </a:lnTo>
                    <a:lnTo>
                      <a:pt x="1238" y="12584"/>
                    </a:lnTo>
                    <a:lnTo>
                      <a:pt x="1227" y="12580"/>
                    </a:lnTo>
                    <a:lnTo>
                      <a:pt x="1215" y="12575"/>
                    </a:lnTo>
                    <a:lnTo>
                      <a:pt x="1205" y="12568"/>
                    </a:lnTo>
                    <a:lnTo>
                      <a:pt x="1194" y="12561"/>
                    </a:lnTo>
                    <a:lnTo>
                      <a:pt x="1186" y="12552"/>
                    </a:lnTo>
                    <a:lnTo>
                      <a:pt x="1178" y="12543"/>
                    </a:lnTo>
                    <a:lnTo>
                      <a:pt x="1169" y="12533"/>
                    </a:lnTo>
                    <a:lnTo>
                      <a:pt x="1163" y="12522"/>
                    </a:lnTo>
                    <a:lnTo>
                      <a:pt x="1158" y="12511"/>
                    </a:lnTo>
                    <a:lnTo>
                      <a:pt x="1154" y="12500"/>
                    </a:lnTo>
                    <a:lnTo>
                      <a:pt x="1150" y="12487"/>
                    </a:lnTo>
                    <a:lnTo>
                      <a:pt x="1148" y="12474"/>
                    </a:lnTo>
                    <a:lnTo>
                      <a:pt x="1147" y="12461"/>
                    </a:lnTo>
                    <a:lnTo>
                      <a:pt x="1147" y="12346"/>
                    </a:lnTo>
                    <a:lnTo>
                      <a:pt x="1148" y="12334"/>
                    </a:lnTo>
                    <a:lnTo>
                      <a:pt x="1150" y="12320"/>
                    </a:lnTo>
                    <a:lnTo>
                      <a:pt x="1154" y="12307"/>
                    </a:lnTo>
                    <a:lnTo>
                      <a:pt x="1158" y="12296"/>
                    </a:lnTo>
                    <a:lnTo>
                      <a:pt x="1163" y="12284"/>
                    </a:lnTo>
                    <a:lnTo>
                      <a:pt x="1169" y="12274"/>
                    </a:lnTo>
                    <a:lnTo>
                      <a:pt x="1178" y="12265"/>
                    </a:lnTo>
                    <a:lnTo>
                      <a:pt x="1186" y="12255"/>
                    </a:lnTo>
                    <a:lnTo>
                      <a:pt x="1194" y="12247"/>
                    </a:lnTo>
                    <a:lnTo>
                      <a:pt x="1205" y="12240"/>
                    </a:lnTo>
                    <a:lnTo>
                      <a:pt x="1215" y="12232"/>
                    </a:lnTo>
                    <a:lnTo>
                      <a:pt x="1227" y="12227"/>
                    </a:lnTo>
                    <a:lnTo>
                      <a:pt x="1238" y="12223"/>
                    </a:lnTo>
                    <a:lnTo>
                      <a:pt x="1251" y="12220"/>
                    </a:lnTo>
                    <a:lnTo>
                      <a:pt x="1263" y="12218"/>
                    </a:lnTo>
                    <a:lnTo>
                      <a:pt x="1277" y="12217"/>
                    </a:lnTo>
                    <a:close/>
                  </a:path>
                </a:pathLst>
              </a:custGeom>
              <a:solidFill>
                <a:sysClr val="windowText" lastClr="000000">
                  <a:lumMod val="50000"/>
                  <a:lumOff val="50000"/>
                </a:sysClr>
              </a:solidFill>
              <a:ln w="9525">
                <a:noFill/>
                <a:round/>
                <a:headEnd/>
                <a:tailEnd/>
              </a:ln>
            </p:spPr>
            <p:txBody>
              <a:bodyPr vert="horz" wrap="square" lIns="91412" tIns="45706" rIns="91412" bIns="4570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a:defRPr/>
                </a:pPr>
                <a:endParaRPr lang="zh-CN" altLang="en-US" sz="3200">
                  <a:solidFill>
                    <a:srgbClr val="000000"/>
                  </a:solidFill>
                  <a:latin typeface="+mn-lt"/>
                  <a:ea typeface="+mn-ea"/>
                  <a:cs typeface="+mn-ea"/>
                  <a:sym typeface="+mn-lt"/>
                </a:endParaRPr>
              </a:p>
            </p:txBody>
          </p:sp>
          <p:sp>
            <p:nvSpPr>
              <p:cNvPr id="24" name="Freeform 131"/>
              <p:cNvSpPr>
                <a:spLocks noEditPoints="1"/>
              </p:cNvSpPr>
              <p:nvPr/>
            </p:nvSpPr>
            <p:spPr bwMode="auto">
              <a:xfrm>
                <a:off x="3598080" y="2659430"/>
                <a:ext cx="261037" cy="338807"/>
              </a:xfrm>
              <a:custGeom>
                <a:avLst/>
                <a:gdLst>
                  <a:gd name="T0" fmla="*/ 100 w 291"/>
                  <a:gd name="T1" fmla="*/ 4 h 362"/>
                  <a:gd name="T2" fmla="*/ 40 w 291"/>
                  <a:gd name="T3" fmla="*/ 19 h 362"/>
                  <a:gd name="T4" fmla="*/ 6 w 291"/>
                  <a:gd name="T5" fmla="*/ 45 h 362"/>
                  <a:gd name="T6" fmla="*/ 0 w 291"/>
                  <a:gd name="T7" fmla="*/ 112 h 362"/>
                  <a:gd name="T8" fmla="*/ 16 w 291"/>
                  <a:gd name="T9" fmla="*/ 143 h 362"/>
                  <a:gd name="T10" fmla="*/ 61 w 291"/>
                  <a:gd name="T11" fmla="*/ 165 h 362"/>
                  <a:gd name="T12" fmla="*/ 129 w 291"/>
                  <a:gd name="T13" fmla="*/ 176 h 362"/>
                  <a:gd name="T14" fmla="*/ 191 w 291"/>
                  <a:gd name="T15" fmla="*/ 173 h 362"/>
                  <a:gd name="T16" fmla="*/ 250 w 291"/>
                  <a:gd name="T17" fmla="*/ 157 h 362"/>
                  <a:gd name="T18" fmla="*/ 284 w 291"/>
                  <a:gd name="T19" fmla="*/ 131 h 362"/>
                  <a:gd name="T20" fmla="*/ 291 w 291"/>
                  <a:gd name="T21" fmla="*/ 64 h 362"/>
                  <a:gd name="T22" fmla="*/ 274 w 291"/>
                  <a:gd name="T23" fmla="*/ 34 h 362"/>
                  <a:gd name="T24" fmla="*/ 229 w 291"/>
                  <a:gd name="T25" fmla="*/ 11 h 362"/>
                  <a:gd name="T26" fmla="*/ 161 w 291"/>
                  <a:gd name="T27" fmla="*/ 1 h 362"/>
                  <a:gd name="T28" fmla="*/ 57 w 291"/>
                  <a:gd name="T29" fmla="*/ 143 h 362"/>
                  <a:gd name="T30" fmla="*/ 50 w 291"/>
                  <a:gd name="T31" fmla="*/ 126 h 362"/>
                  <a:gd name="T32" fmla="*/ 66 w 291"/>
                  <a:gd name="T33" fmla="*/ 120 h 362"/>
                  <a:gd name="T34" fmla="*/ 72 w 291"/>
                  <a:gd name="T35" fmla="*/ 136 h 362"/>
                  <a:gd name="T36" fmla="*/ 145 w 291"/>
                  <a:gd name="T37" fmla="*/ 113 h 362"/>
                  <a:gd name="T38" fmla="*/ 57 w 291"/>
                  <a:gd name="T39" fmla="*/ 99 h 362"/>
                  <a:gd name="T40" fmla="*/ 2 w 291"/>
                  <a:gd name="T41" fmla="*/ 60 h 362"/>
                  <a:gd name="T42" fmla="*/ 60 w 291"/>
                  <a:gd name="T43" fmla="*/ 94 h 362"/>
                  <a:gd name="T44" fmla="*/ 145 w 291"/>
                  <a:gd name="T45" fmla="*/ 107 h 362"/>
                  <a:gd name="T46" fmla="*/ 248 w 291"/>
                  <a:gd name="T47" fmla="*/ 87 h 362"/>
                  <a:gd name="T48" fmla="*/ 284 w 291"/>
                  <a:gd name="T49" fmla="*/ 65 h 362"/>
                  <a:gd name="T50" fmla="*/ 215 w 291"/>
                  <a:gd name="T51" fmla="*/ 105 h 362"/>
                  <a:gd name="T52" fmla="*/ 145 w 291"/>
                  <a:gd name="T53" fmla="*/ 297 h 362"/>
                  <a:gd name="T54" fmla="*/ 48 w 291"/>
                  <a:gd name="T55" fmla="*/ 281 h 362"/>
                  <a:gd name="T56" fmla="*/ 12 w 291"/>
                  <a:gd name="T57" fmla="*/ 258 h 362"/>
                  <a:gd name="T58" fmla="*/ 0 w 291"/>
                  <a:gd name="T59" fmla="*/ 246 h 362"/>
                  <a:gd name="T60" fmla="*/ 3 w 291"/>
                  <a:gd name="T61" fmla="*/ 312 h 362"/>
                  <a:gd name="T62" fmla="*/ 32 w 291"/>
                  <a:gd name="T63" fmla="*/ 339 h 362"/>
                  <a:gd name="T64" fmla="*/ 87 w 291"/>
                  <a:gd name="T65" fmla="*/ 358 h 362"/>
                  <a:gd name="T66" fmla="*/ 145 w 291"/>
                  <a:gd name="T67" fmla="*/ 362 h 362"/>
                  <a:gd name="T68" fmla="*/ 217 w 291"/>
                  <a:gd name="T69" fmla="*/ 355 h 362"/>
                  <a:gd name="T70" fmla="*/ 268 w 291"/>
                  <a:gd name="T71" fmla="*/ 335 h 362"/>
                  <a:gd name="T72" fmla="*/ 290 w 291"/>
                  <a:gd name="T73" fmla="*/ 305 h 362"/>
                  <a:gd name="T74" fmla="*/ 288 w 291"/>
                  <a:gd name="T75" fmla="*/ 242 h 362"/>
                  <a:gd name="T76" fmla="*/ 273 w 291"/>
                  <a:gd name="T77" fmla="*/ 264 h 362"/>
                  <a:gd name="T78" fmla="*/ 223 w 291"/>
                  <a:gd name="T79" fmla="*/ 288 h 362"/>
                  <a:gd name="T80" fmla="*/ 61 w 291"/>
                  <a:gd name="T81" fmla="*/ 334 h 362"/>
                  <a:gd name="T82" fmla="*/ 49 w 291"/>
                  <a:gd name="T83" fmla="*/ 322 h 362"/>
                  <a:gd name="T84" fmla="*/ 61 w 291"/>
                  <a:gd name="T85" fmla="*/ 309 h 362"/>
                  <a:gd name="T86" fmla="*/ 73 w 291"/>
                  <a:gd name="T87" fmla="*/ 322 h 362"/>
                  <a:gd name="T88" fmla="*/ 61 w 291"/>
                  <a:gd name="T89" fmla="*/ 334 h 362"/>
                  <a:gd name="T90" fmla="*/ 92 w 291"/>
                  <a:gd name="T91" fmla="*/ 199 h 362"/>
                  <a:gd name="T92" fmla="*/ 17 w 291"/>
                  <a:gd name="T93" fmla="*/ 170 h 362"/>
                  <a:gd name="T94" fmla="*/ 2 w 291"/>
                  <a:gd name="T95" fmla="*/ 148 h 362"/>
                  <a:gd name="T96" fmla="*/ 1 w 291"/>
                  <a:gd name="T97" fmla="*/ 212 h 362"/>
                  <a:gd name="T98" fmla="*/ 23 w 291"/>
                  <a:gd name="T99" fmla="*/ 242 h 362"/>
                  <a:gd name="T100" fmla="*/ 73 w 291"/>
                  <a:gd name="T101" fmla="*/ 261 h 362"/>
                  <a:gd name="T102" fmla="*/ 145 w 291"/>
                  <a:gd name="T103" fmla="*/ 269 h 362"/>
                  <a:gd name="T104" fmla="*/ 204 w 291"/>
                  <a:gd name="T105" fmla="*/ 265 h 362"/>
                  <a:gd name="T106" fmla="*/ 259 w 291"/>
                  <a:gd name="T107" fmla="*/ 246 h 362"/>
                  <a:gd name="T108" fmla="*/ 287 w 291"/>
                  <a:gd name="T109" fmla="*/ 219 h 362"/>
                  <a:gd name="T110" fmla="*/ 290 w 291"/>
                  <a:gd name="T111" fmla="*/ 153 h 362"/>
                  <a:gd name="T112" fmla="*/ 279 w 291"/>
                  <a:gd name="T113" fmla="*/ 165 h 362"/>
                  <a:gd name="T114" fmla="*/ 222 w 291"/>
                  <a:gd name="T115" fmla="*/ 193 h 362"/>
                  <a:gd name="T116" fmla="*/ 61 w 291"/>
                  <a:gd name="T117" fmla="*/ 238 h 362"/>
                  <a:gd name="T118" fmla="*/ 49 w 291"/>
                  <a:gd name="T119" fmla="*/ 225 h 362"/>
                  <a:gd name="T120" fmla="*/ 61 w 291"/>
                  <a:gd name="T121" fmla="*/ 213 h 362"/>
                  <a:gd name="T122" fmla="*/ 73 w 291"/>
                  <a:gd name="T123" fmla="*/ 225 h 362"/>
                  <a:gd name="T124" fmla="*/ 61 w 291"/>
                  <a:gd name="T125" fmla="*/ 238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1" h="362">
                    <a:moveTo>
                      <a:pt x="145" y="0"/>
                    </a:moveTo>
                    <a:lnTo>
                      <a:pt x="145" y="0"/>
                    </a:lnTo>
                    <a:lnTo>
                      <a:pt x="129" y="1"/>
                    </a:lnTo>
                    <a:lnTo>
                      <a:pt x="114" y="1"/>
                    </a:lnTo>
                    <a:lnTo>
                      <a:pt x="100" y="4"/>
                    </a:lnTo>
                    <a:lnTo>
                      <a:pt x="87" y="6"/>
                    </a:lnTo>
                    <a:lnTo>
                      <a:pt x="73" y="8"/>
                    </a:lnTo>
                    <a:lnTo>
                      <a:pt x="61" y="11"/>
                    </a:lnTo>
                    <a:lnTo>
                      <a:pt x="50" y="15"/>
                    </a:lnTo>
                    <a:lnTo>
                      <a:pt x="40" y="19"/>
                    </a:lnTo>
                    <a:lnTo>
                      <a:pt x="32" y="23"/>
                    </a:lnTo>
                    <a:lnTo>
                      <a:pt x="23" y="29"/>
                    </a:lnTo>
                    <a:lnTo>
                      <a:pt x="16" y="34"/>
                    </a:lnTo>
                    <a:lnTo>
                      <a:pt x="11" y="40"/>
                    </a:lnTo>
                    <a:lnTo>
                      <a:pt x="6" y="45"/>
                    </a:lnTo>
                    <a:lnTo>
                      <a:pt x="3" y="52"/>
                    </a:lnTo>
                    <a:lnTo>
                      <a:pt x="1" y="57"/>
                    </a:lnTo>
                    <a:lnTo>
                      <a:pt x="0" y="64"/>
                    </a:lnTo>
                    <a:lnTo>
                      <a:pt x="0" y="112"/>
                    </a:lnTo>
                    <a:lnTo>
                      <a:pt x="0" y="112"/>
                    </a:lnTo>
                    <a:lnTo>
                      <a:pt x="1" y="119"/>
                    </a:lnTo>
                    <a:lnTo>
                      <a:pt x="3" y="125"/>
                    </a:lnTo>
                    <a:lnTo>
                      <a:pt x="6" y="131"/>
                    </a:lnTo>
                    <a:lnTo>
                      <a:pt x="11" y="137"/>
                    </a:lnTo>
                    <a:lnTo>
                      <a:pt x="16" y="143"/>
                    </a:lnTo>
                    <a:lnTo>
                      <a:pt x="23" y="147"/>
                    </a:lnTo>
                    <a:lnTo>
                      <a:pt x="32" y="153"/>
                    </a:lnTo>
                    <a:lnTo>
                      <a:pt x="40" y="157"/>
                    </a:lnTo>
                    <a:lnTo>
                      <a:pt x="50" y="162"/>
                    </a:lnTo>
                    <a:lnTo>
                      <a:pt x="61" y="165"/>
                    </a:lnTo>
                    <a:lnTo>
                      <a:pt x="73" y="168"/>
                    </a:lnTo>
                    <a:lnTo>
                      <a:pt x="87" y="170"/>
                    </a:lnTo>
                    <a:lnTo>
                      <a:pt x="100" y="173"/>
                    </a:lnTo>
                    <a:lnTo>
                      <a:pt x="114" y="175"/>
                    </a:lnTo>
                    <a:lnTo>
                      <a:pt x="129" y="176"/>
                    </a:lnTo>
                    <a:lnTo>
                      <a:pt x="145" y="176"/>
                    </a:lnTo>
                    <a:lnTo>
                      <a:pt x="145" y="176"/>
                    </a:lnTo>
                    <a:lnTo>
                      <a:pt x="161" y="176"/>
                    </a:lnTo>
                    <a:lnTo>
                      <a:pt x="175" y="175"/>
                    </a:lnTo>
                    <a:lnTo>
                      <a:pt x="191" y="173"/>
                    </a:lnTo>
                    <a:lnTo>
                      <a:pt x="204" y="170"/>
                    </a:lnTo>
                    <a:lnTo>
                      <a:pt x="217" y="168"/>
                    </a:lnTo>
                    <a:lnTo>
                      <a:pt x="229" y="165"/>
                    </a:lnTo>
                    <a:lnTo>
                      <a:pt x="240" y="162"/>
                    </a:lnTo>
                    <a:lnTo>
                      <a:pt x="250" y="157"/>
                    </a:lnTo>
                    <a:lnTo>
                      <a:pt x="259" y="153"/>
                    </a:lnTo>
                    <a:lnTo>
                      <a:pt x="268" y="147"/>
                    </a:lnTo>
                    <a:lnTo>
                      <a:pt x="274" y="143"/>
                    </a:lnTo>
                    <a:lnTo>
                      <a:pt x="280" y="137"/>
                    </a:lnTo>
                    <a:lnTo>
                      <a:pt x="284" y="131"/>
                    </a:lnTo>
                    <a:lnTo>
                      <a:pt x="287" y="125"/>
                    </a:lnTo>
                    <a:lnTo>
                      <a:pt x="290" y="119"/>
                    </a:lnTo>
                    <a:lnTo>
                      <a:pt x="291" y="112"/>
                    </a:lnTo>
                    <a:lnTo>
                      <a:pt x="291" y="64"/>
                    </a:lnTo>
                    <a:lnTo>
                      <a:pt x="291" y="64"/>
                    </a:lnTo>
                    <a:lnTo>
                      <a:pt x="290" y="57"/>
                    </a:lnTo>
                    <a:lnTo>
                      <a:pt x="287" y="52"/>
                    </a:lnTo>
                    <a:lnTo>
                      <a:pt x="284" y="45"/>
                    </a:lnTo>
                    <a:lnTo>
                      <a:pt x="280" y="40"/>
                    </a:lnTo>
                    <a:lnTo>
                      <a:pt x="274" y="34"/>
                    </a:lnTo>
                    <a:lnTo>
                      <a:pt x="268" y="29"/>
                    </a:lnTo>
                    <a:lnTo>
                      <a:pt x="259" y="23"/>
                    </a:lnTo>
                    <a:lnTo>
                      <a:pt x="250" y="19"/>
                    </a:lnTo>
                    <a:lnTo>
                      <a:pt x="240" y="15"/>
                    </a:lnTo>
                    <a:lnTo>
                      <a:pt x="229" y="11"/>
                    </a:lnTo>
                    <a:lnTo>
                      <a:pt x="217" y="8"/>
                    </a:lnTo>
                    <a:lnTo>
                      <a:pt x="204" y="6"/>
                    </a:lnTo>
                    <a:lnTo>
                      <a:pt x="191" y="4"/>
                    </a:lnTo>
                    <a:lnTo>
                      <a:pt x="175" y="1"/>
                    </a:lnTo>
                    <a:lnTo>
                      <a:pt x="161" y="1"/>
                    </a:lnTo>
                    <a:lnTo>
                      <a:pt x="145" y="0"/>
                    </a:lnTo>
                    <a:lnTo>
                      <a:pt x="145" y="0"/>
                    </a:lnTo>
                    <a:close/>
                    <a:moveTo>
                      <a:pt x="61" y="144"/>
                    </a:moveTo>
                    <a:lnTo>
                      <a:pt x="61" y="144"/>
                    </a:lnTo>
                    <a:lnTo>
                      <a:pt x="57" y="143"/>
                    </a:lnTo>
                    <a:lnTo>
                      <a:pt x="53" y="140"/>
                    </a:lnTo>
                    <a:lnTo>
                      <a:pt x="50" y="136"/>
                    </a:lnTo>
                    <a:lnTo>
                      <a:pt x="49" y="131"/>
                    </a:lnTo>
                    <a:lnTo>
                      <a:pt x="49" y="131"/>
                    </a:lnTo>
                    <a:lnTo>
                      <a:pt x="50" y="126"/>
                    </a:lnTo>
                    <a:lnTo>
                      <a:pt x="53" y="123"/>
                    </a:lnTo>
                    <a:lnTo>
                      <a:pt x="57" y="120"/>
                    </a:lnTo>
                    <a:lnTo>
                      <a:pt x="61" y="119"/>
                    </a:lnTo>
                    <a:lnTo>
                      <a:pt x="61" y="119"/>
                    </a:lnTo>
                    <a:lnTo>
                      <a:pt x="66" y="120"/>
                    </a:lnTo>
                    <a:lnTo>
                      <a:pt x="70" y="123"/>
                    </a:lnTo>
                    <a:lnTo>
                      <a:pt x="72" y="126"/>
                    </a:lnTo>
                    <a:lnTo>
                      <a:pt x="73" y="131"/>
                    </a:lnTo>
                    <a:lnTo>
                      <a:pt x="73" y="131"/>
                    </a:lnTo>
                    <a:lnTo>
                      <a:pt x="72" y="136"/>
                    </a:lnTo>
                    <a:lnTo>
                      <a:pt x="70" y="140"/>
                    </a:lnTo>
                    <a:lnTo>
                      <a:pt x="66" y="143"/>
                    </a:lnTo>
                    <a:lnTo>
                      <a:pt x="61" y="144"/>
                    </a:lnTo>
                    <a:lnTo>
                      <a:pt x="61" y="144"/>
                    </a:lnTo>
                    <a:close/>
                    <a:moveTo>
                      <a:pt x="145" y="113"/>
                    </a:moveTo>
                    <a:lnTo>
                      <a:pt x="145" y="113"/>
                    </a:lnTo>
                    <a:lnTo>
                      <a:pt x="121" y="113"/>
                    </a:lnTo>
                    <a:lnTo>
                      <a:pt x="98" y="110"/>
                    </a:lnTo>
                    <a:lnTo>
                      <a:pt x="76" y="105"/>
                    </a:lnTo>
                    <a:lnTo>
                      <a:pt x="57" y="99"/>
                    </a:lnTo>
                    <a:lnTo>
                      <a:pt x="39" y="90"/>
                    </a:lnTo>
                    <a:lnTo>
                      <a:pt x="24" y="81"/>
                    </a:lnTo>
                    <a:lnTo>
                      <a:pt x="12" y="72"/>
                    </a:lnTo>
                    <a:lnTo>
                      <a:pt x="6" y="65"/>
                    </a:lnTo>
                    <a:lnTo>
                      <a:pt x="2" y="60"/>
                    </a:lnTo>
                    <a:lnTo>
                      <a:pt x="2" y="60"/>
                    </a:lnTo>
                    <a:lnTo>
                      <a:pt x="14" y="69"/>
                    </a:lnTo>
                    <a:lnTo>
                      <a:pt x="27" y="79"/>
                    </a:lnTo>
                    <a:lnTo>
                      <a:pt x="43" y="87"/>
                    </a:lnTo>
                    <a:lnTo>
                      <a:pt x="60" y="94"/>
                    </a:lnTo>
                    <a:lnTo>
                      <a:pt x="79" y="99"/>
                    </a:lnTo>
                    <a:lnTo>
                      <a:pt x="100" y="103"/>
                    </a:lnTo>
                    <a:lnTo>
                      <a:pt x="122" y="106"/>
                    </a:lnTo>
                    <a:lnTo>
                      <a:pt x="145" y="107"/>
                    </a:lnTo>
                    <a:lnTo>
                      <a:pt x="145" y="107"/>
                    </a:lnTo>
                    <a:lnTo>
                      <a:pt x="169" y="106"/>
                    </a:lnTo>
                    <a:lnTo>
                      <a:pt x="191" y="103"/>
                    </a:lnTo>
                    <a:lnTo>
                      <a:pt x="212" y="99"/>
                    </a:lnTo>
                    <a:lnTo>
                      <a:pt x="230" y="94"/>
                    </a:lnTo>
                    <a:lnTo>
                      <a:pt x="248" y="87"/>
                    </a:lnTo>
                    <a:lnTo>
                      <a:pt x="263" y="79"/>
                    </a:lnTo>
                    <a:lnTo>
                      <a:pt x="276" y="69"/>
                    </a:lnTo>
                    <a:lnTo>
                      <a:pt x="288" y="60"/>
                    </a:lnTo>
                    <a:lnTo>
                      <a:pt x="288" y="60"/>
                    </a:lnTo>
                    <a:lnTo>
                      <a:pt x="284" y="65"/>
                    </a:lnTo>
                    <a:lnTo>
                      <a:pt x="279" y="72"/>
                    </a:lnTo>
                    <a:lnTo>
                      <a:pt x="266" y="81"/>
                    </a:lnTo>
                    <a:lnTo>
                      <a:pt x="251" y="90"/>
                    </a:lnTo>
                    <a:lnTo>
                      <a:pt x="234" y="99"/>
                    </a:lnTo>
                    <a:lnTo>
                      <a:pt x="215" y="105"/>
                    </a:lnTo>
                    <a:lnTo>
                      <a:pt x="193" y="110"/>
                    </a:lnTo>
                    <a:lnTo>
                      <a:pt x="170" y="113"/>
                    </a:lnTo>
                    <a:lnTo>
                      <a:pt x="145" y="113"/>
                    </a:lnTo>
                    <a:lnTo>
                      <a:pt x="145" y="113"/>
                    </a:lnTo>
                    <a:close/>
                    <a:moveTo>
                      <a:pt x="145" y="297"/>
                    </a:moveTo>
                    <a:lnTo>
                      <a:pt x="145" y="297"/>
                    </a:lnTo>
                    <a:lnTo>
                      <a:pt x="117" y="295"/>
                    </a:lnTo>
                    <a:lnTo>
                      <a:pt x="91" y="292"/>
                    </a:lnTo>
                    <a:lnTo>
                      <a:pt x="68" y="288"/>
                    </a:lnTo>
                    <a:lnTo>
                      <a:pt x="48" y="281"/>
                    </a:lnTo>
                    <a:lnTo>
                      <a:pt x="39" y="277"/>
                    </a:lnTo>
                    <a:lnTo>
                      <a:pt x="31" y="272"/>
                    </a:lnTo>
                    <a:lnTo>
                      <a:pt x="24" y="268"/>
                    </a:lnTo>
                    <a:lnTo>
                      <a:pt x="17" y="264"/>
                    </a:lnTo>
                    <a:lnTo>
                      <a:pt x="12" y="258"/>
                    </a:lnTo>
                    <a:lnTo>
                      <a:pt x="8" y="253"/>
                    </a:lnTo>
                    <a:lnTo>
                      <a:pt x="4" y="247"/>
                    </a:lnTo>
                    <a:lnTo>
                      <a:pt x="2" y="242"/>
                    </a:lnTo>
                    <a:lnTo>
                      <a:pt x="2" y="242"/>
                    </a:lnTo>
                    <a:lnTo>
                      <a:pt x="0" y="246"/>
                    </a:lnTo>
                    <a:lnTo>
                      <a:pt x="0" y="252"/>
                    </a:lnTo>
                    <a:lnTo>
                      <a:pt x="0" y="299"/>
                    </a:lnTo>
                    <a:lnTo>
                      <a:pt x="0" y="299"/>
                    </a:lnTo>
                    <a:lnTo>
                      <a:pt x="1" y="305"/>
                    </a:lnTo>
                    <a:lnTo>
                      <a:pt x="3" y="312"/>
                    </a:lnTo>
                    <a:lnTo>
                      <a:pt x="6" y="319"/>
                    </a:lnTo>
                    <a:lnTo>
                      <a:pt x="11" y="324"/>
                    </a:lnTo>
                    <a:lnTo>
                      <a:pt x="16" y="330"/>
                    </a:lnTo>
                    <a:lnTo>
                      <a:pt x="23" y="335"/>
                    </a:lnTo>
                    <a:lnTo>
                      <a:pt x="32" y="339"/>
                    </a:lnTo>
                    <a:lnTo>
                      <a:pt x="40" y="344"/>
                    </a:lnTo>
                    <a:lnTo>
                      <a:pt x="50" y="348"/>
                    </a:lnTo>
                    <a:lnTo>
                      <a:pt x="61" y="351"/>
                    </a:lnTo>
                    <a:lnTo>
                      <a:pt x="73" y="355"/>
                    </a:lnTo>
                    <a:lnTo>
                      <a:pt x="87" y="358"/>
                    </a:lnTo>
                    <a:lnTo>
                      <a:pt x="100" y="360"/>
                    </a:lnTo>
                    <a:lnTo>
                      <a:pt x="114" y="361"/>
                    </a:lnTo>
                    <a:lnTo>
                      <a:pt x="129" y="362"/>
                    </a:lnTo>
                    <a:lnTo>
                      <a:pt x="145" y="362"/>
                    </a:lnTo>
                    <a:lnTo>
                      <a:pt x="145" y="362"/>
                    </a:lnTo>
                    <a:lnTo>
                      <a:pt x="161" y="362"/>
                    </a:lnTo>
                    <a:lnTo>
                      <a:pt x="175" y="361"/>
                    </a:lnTo>
                    <a:lnTo>
                      <a:pt x="191" y="360"/>
                    </a:lnTo>
                    <a:lnTo>
                      <a:pt x="204" y="358"/>
                    </a:lnTo>
                    <a:lnTo>
                      <a:pt x="217" y="355"/>
                    </a:lnTo>
                    <a:lnTo>
                      <a:pt x="229" y="351"/>
                    </a:lnTo>
                    <a:lnTo>
                      <a:pt x="240" y="348"/>
                    </a:lnTo>
                    <a:lnTo>
                      <a:pt x="250" y="344"/>
                    </a:lnTo>
                    <a:lnTo>
                      <a:pt x="259" y="339"/>
                    </a:lnTo>
                    <a:lnTo>
                      <a:pt x="268" y="335"/>
                    </a:lnTo>
                    <a:lnTo>
                      <a:pt x="274" y="330"/>
                    </a:lnTo>
                    <a:lnTo>
                      <a:pt x="280" y="324"/>
                    </a:lnTo>
                    <a:lnTo>
                      <a:pt x="284" y="319"/>
                    </a:lnTo>
                    <a:lnTo>
                      <a:pt x="287" y="312"/>
                    </a:lnTo>
                    <a:lnTo>
                      <a:pt x="290" y="305"/>
                    </a:lnTo>
                    <a:lnTo>
                      <a:pt x="291" y="299"/>
                    </a:lnTo>
                    <a:lnTo>
                      <a:pt x="291" y="252"/>
                    </a:lnTo>
                    <a:lnTo>
                      <a:pt x="291" y="252"/>
                    </a:lnTo>
                    <a:lnTo>
                      <a:pt x="291" y="246"/>
                    </a:lnTo>
                    <a:lnTo>
                      <a:pt x="288" y="242"/>
                    </a:lnTo>
                    <a:lnTo>
                      <a:pt x="288" y="242"/>
                    </a:lnTo>
                    <a:lnTo>
                      <a:pt x="286" y="247"/>
                    </a:lnTo>
                    <a:lnTo>
                      <a:pt x="283" y="253"/>
                    </a:lnTo>
                    <a:lnTo>
                      <a:pt x="279" y="258"/>
                    </a:lnTo>
                    <a:lnTo>
                      <a:pt x="273" y="264"/>
                    </a:lnTo>
                    <a:lnTo>
                      <a:pt x="266" y="268"/>
                    </a:lnTo>
                    <a:lnTo>
                      <a:pt x="260" y="272"/>
                    </a:lnTo>
                    <a:lnTo>
                      <a:pt x="251" y="277"/>
                    </a:lnTo>
                    <a:lnTo>
                      <a:pt x="242" y="281"/>
                    </a:lnTo>
                    <a:lnTo>
                      <a:pt x="223" y="288"/>
                    </a:lnTo>
                    <a:lnTo>
                      <a:pt x="200" y="292"/>
                    </a:lnTo>
                    <a:lnTo>
                      <a:pt x="173" y="295"/>
                    </a:lnTo>
                    <a:lnTo>
                      <a:pt x="145" y="297"/>
                    </a:lnTo>
                    <a:lnTo>
                      <a:pt x="145" y="297"/>
                    </a:lnTo>
                    <a:close/>
                    <a:moveTo>
                      <a:pt x="61" y="334"/>
                    </a:moveTo>
                    <a:lnTo>
                      <a:pt x="61" y="334"/>
                    </a:lnTo>
                    <a:lnTo>
                      <a:pt x="57" y="333"/>
                    </a:lnTo>
                    <a:lnTo>
                      <a:pt x="53" y="330"/>
                    </a:lnTo>
                    <a:lnTo>
                      <a:pt x="50" y="326"/>
                    </a:lnTo>
                    <a:lnTo>
                      <a:pt x="49" y="322"/>
                    </a:lnTo>
                    <a:lnTo>
                      <a:pt x="49" y="322"/>
                    </a:lnTo>
                    <a:lnTo>
                      <a:pt x="50" y="316"/>
                    </a:lnTo>
                    <a:lnTo>
                      <a:pt x="53" y="313"/>
                    </a:lnTo>
                    <a:lnTo>
                      <a:pt x="57" y="310"/>
                    </a:lnTo>
                    <a:lnTo>
                      <a:pt x="61" y="309"/>
                    </a:lnTo>
                    <a:lnTo>
                      <a:pt x="61" y="309"/>
                    </a:lnTo>
                    <a:lnTo>
                      <a:pt x="66" y="310"/>
                    </a:lnTo>
                    <a:lnTo>
                      <a:pt x="70" y="313"/>
                    </a:lnTo>
                    <a:lnTo>
                      <a:pt x="72" y="316"/>
                    </a:lnTo>
                    <a:lnTo>
                      <a:pt x="73" y="322"/>
                    </a:lnTo>
                    <a:lnTo>
                      <a:pt x="73" y="322"/>
                    </a:lnTo>
                    <a:lnTo>
                      <a:pt x="72" y="326"/>
                    </a:lnTo>
                    <a:lnTo>
                      <a:pt x="70" y="330"/>
                    </a:lnTo>
                    <a:lnTo>
                      <a:pt x="66" y="333"/>
                    </a:lnTo>
                    <a:lnTo>
                      <a:pt x="61" y="334"/>
                    </a:lnTo>
                    <a:lnTo>
                      <a:pt x="61" y="334"/>
                    </a:lnTo>
                    <a:close/>
                    <a:moveTo>
                      <a:pt x="145" y="203"/>
                    </a:moveTo>
                    <a:lnTo>
                      <a:pt x="145" y="203"/>
                    </a:lnTo>
                    <a:lnTo>
                      <a:pt x="117" y="202"/>
                    </a:lnTo>
                    <a:lnTo>
                      <a:pt x="92" y="199"/>
                    </a:lnTo>
                    <a:lnTo>
                      <a:pt x="69" y="193"/>
                    </a:lnTo>
                    <a:lnTo>
                      <a:pt x="48" y="187"/>
                    </a:lnTo>
                    <a:lnTo>
                      <a:pt x="32" y="179"/>
                    </a:lnTo>
                    <a:lnTo>
                      <a:pt x="24" y="175"/>
                    </a:lnTo>
                    <a:lnTo>
                      <a:pt x="17" y="170"/>
                    </a:lnTo>
                    <a:lnTo>
                      <a:pt x="12" y="165"/>
                    </a:lnTo>
                    <a:lnTo>
                      <a:pt x="8" y="159"/>
                    </a:lnTo>
                    <a:lnTo>
                      <a:pt x="4" y="154"/>
                    </a:lnTo>
                    <a:lnTo>
                      <a:pt x="2" y="148"/>
                    </a:lnTo>
                    <a:lnTo>
                      <a:pt x="2" y="148"/>
                    </a:lnTo>
                    <a:lnTo>
                      <a:pt x="0" y="153"/>
                    </a:lnTo>
                    <a:lnTo>
                      <a:pt x="0" y="157"/>
                    </a:lnTo>
                    <a:lnTo>
                      <a:pt x="0" y="205"/>
                    </a:lnTo>
                    <a:lnTo>
                      <a:pt x="0" y="205"/>
                    </a:lnTo>
                    <a:lnTo>
                      <a:pt x="1" y="212"/>
                    </a:lnTo>
                    <a:lnTo>
                      <a:pt x="3" y="219"/>
                    </a:lnTo>
                    <a:lnTo>
                      <a:pt x="6" y="224"/>
                    </a:lnTo>
                    <a:lnTo>
                      <a:pt x="11" y="231"/>
                    </a:lnTo>
                    <a:lnTo>
                      <a:pt x="16" y="236"/>
                    </a:lnTo>
                    <a:lnTo>
                      <a:pt x="23" y="242"/>
                    </a:lnTo>
                    <a:lnTo>
                      <a:pt x="32" y="246"/>
                    </a:lnTo>
                    <a:lnTo>
                      <a:pt x="40" y="250"/>
                    </a:lnTo>
                    <a:lnTo>
                      <a:pt x="50" y="255"/>
                    </a:lnTo>
                    <a:lnTo>
                      <a:pt x="61" y="258"/>
                    </a:lnTo>
                    <a:lnTo>
                      <a:pt x="73" y="261"/>
                    </a:lnTo>
                    <a:lnTo>
                      <a:pt x="87" y="265"/>
                    </a:lnTo>
                    <a:lnTo>
                      <a:pt x="100" y="267"/>
                    </a:lnTo>
                    <a:lnTo>
                      <a:pt x="114" y="268"/>
                    </a:lnTo>
                    <a:lnTo>
                      <a:pt x="129" y="269"/>
                    </a:lnTo>
                    <a:lnTo>
                      <a:pt x="145" y="269"/>
                    </a:lnTo>
                    <a:lnTo>
                      <a:pt x="145" y="269"/>
                    </a:lnTo>
                    <a:lnTo>
                      <a:pt x="161" y="269"/>
                    </a:lnTo>
                    <a:lnTo>
                      <a:pt x="175" y="268"/>
                    </a:lnTo>
                    <a:lnTo>
                      <a:pt x="191" y="267"/>
                    </a:lnTo>
                    <a:lnTo>
                      <a:pt x="204" y="265"/>
                    </a:lnTo>
                    <a:lnTo>
                      <a:pt x="217" y="261"/>
                    </a:lnTo>
                    <a:lnTo>
                      <a:pt x="229" y="258"/>
                    </a:lnTo>
                    <a:lnTo>
                      <a:pt x="240" y="255"/>
                    </a:lnTo>
                    <a:lnTo>
                      <a:pt x="250" y="250"/>
                    </a:lnTo>
                    <a:lnTo>
                      <a:pt x="259" y="246"/>
                    </a:lnTo>
                    <a:lnTo>
                      <a:pt x="268" y="242"/>
                    </a:lnTo>
                    <a:lnTo>
                      <a:pt x="274" y="236"/>
                    </a:lnTo>
                    <a:lnTo>
                      <a:pt x="280" y="231"/>
                    </a:lnTo>
                    <a:lnTo>
                      <a:pt x="284" y="224"/>
                    </a:lnTo>
                    <a:lnTo>
                      <a:pt x="287" y="219"/>
                    </a:lnTo>
                    <a:lnTo>
                      <a:pt x="290" y="212"/>
                    </a:lnTo>
                    <a:lnTo>
                      <a:pt x="291" y="205"/>
                    </a:lnTo>
                    <a:lnTo>
                      <a:pt x="291" y="157"/>
                    </a:lnTo>
                    <a:lnTo>
                      <a:pt x="291" y="157"/>
                    </a:lnTo>
                    <a:lnTo>
                      <a:pt x="290" y="153"/>
                    </a:lnTo>
                    <a:lnTo>
                      <a:pt x="288" y="148"/>
                    </a:lnTo>
                    <a:lnTo>
                      <a:pt x="288" y="148"/>
                    </a:lnTo>
                    <a:lnTo>
                      <a:pt x="286" y="154"/>
                    </a:lnTo>
                    <a:lnTo>
                      <a:pt x="283" y="159"/>
                    </a:lnTo>
                    <a:lnTo>
                      <a:pt x="279" y="165"/>
                    </a:lnTo>
                    <a:lnTo>
                      <a:pt x="273" y="170"/>
                    </a:lnTo>
                    <a:lnTo>
                      <a:pt x="266" y="175"/>
                    </a:lnTo>
                    <a:lnTo>
                      <a:pt x="259" y="179"/>
                    </a:lnTo>
                    <a:lnTo>
                      <a:pt x="242" y="187"/>
                    </a:lnTo>
                    <a:lnTo>
                      <a:pt x="222" y="193"/>
                    </a:lnTo>
                    <a:lnTo>
                      <a:pt x="198" y="199"/>
                    </a:lnTo>
                    <a:lnTo>
                      <a:pt x="173" y="202"/>
                    </a:lnTo>
                    <a:lnTo>
                      <a:pt x="145" y="203"/>
                    </a:lnTo>
                    <a:lnTo>
                      <a:pt x="145" y="203"/>
                    </a:lnTo>
                    <a:close/>
                    <a:moveTo>
                      <a:pt x="61" y="238"/>
                    </a:moveTo>
                    <a:lnTo>
                      <a:pt x="61" y="238"/>
                    </a:lnTo>
                    <a:lnTo>
                      <a:pt x="57" y="237"/>
                    </a:lnTo>
                    <a:lnTo>
                      <a:pt x="53" y="234"/>
                    </a:lnTo>
                    <a:lnTo>
                      <a:pt x="50" y="231"/>
                    </a:lnTo>
                    <a:lnTo>
                      <a:pt x="49" y="225"/>
                    </a:lnTo>
                    <a:lnTo>
                      <a:pt x="49" y="225"/>
                    </a:lnTo>
                    <a:lnTo>
                      <a:pt x="50" y="221"/>
                    </a:lnTo>
                    <a:lnTo>
                      <a:pt x="53" y="218"/>
                    </a:lnTo>
                    <a:lnTo>
                      <a:pt x="57" y="214"/>
                    </a:lnTo>
                    <a:lnTo>
                      <a:pt x="61" y="213"/>
                    </a:lnTo>
                    <a:lnTo>
                      <a:pt x="61" y="213"/>
                    </a:lnTo>
                    <a:lnTo>
                      <a:pt x="66" y="214"/>
                    </a:lnTo>
                    <a:lnTo>
                      <a:pt x="70" y="218"/>
                    </a:lnTo>
                    <a:lnTo>
                      <a:pt x="72" y="221"/>
                    </a:lnTo>
                    <a:lnTo>
                      <a:pt x="73" y="225"/>
                    </a:lnTo>
                    <a:lnTo>
                      <a:pt x="73" y="225"/>
                    </a:lnTo>
                    <a:lnTo>
                      <a:pt x="72" y="231"/>
                    </a:lnTo>
                    <a:lnTo>
                      <a:pt x="70" y="234"/>
                    </a:lnTo>
                    <a:lnTo>
                      <a:pt x="66" y="237"/>
                    </a:lnTo>
                    <a:lnTo>
                      <a:pt x="61" y="238"/>
                    </a:lnTo>
                    <a:lnTo>
                      <a:pt x="61" y="238"/>
                    </a:lnTo>
                    <a:close/>
                  </a:path>
                </a:pathLst>
              </a:custGeom>
              <a:solidFill>
                <a:srgbClr val="9F9F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2" tIns="45706" rIns="91412" bIns="4570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a:defRPr/>
                </a:pPr>
                <a:endParaRPr lang="zh-CN" altLang="en-US" sz="3200">
                  <a:solidFill>
                    <a:srgbClr val="000000"/>
                  </a:solidFill>
                  <a:latin typeface="+mn-lt"/>
                  <a:ea typeface="+mn-ea"/>
                  <a:cs typeface="+mn-ea"/>
                  <a:sym typeface="+mn-lt"/>
                </a:endParaRPr>
              </a:p>
            </p:txBody>
          </p:sp>
          <p:sp>
            <p:nvSpPr>
              <p:cNvPr id="25" name="Freeform 131"/>
              <p:cNvSpPr>
                <a:spLocks noEditPoints="1"/>
              </p:cNvSpPr>
              <p:nvPr/>
            </p:nvSpPr>
            <p:spPr bwMode="auto">
              <a:xfrm>
                <a:off x="2324691" y="2670748"/>
                <a:ext cx="261037" cy="338807"/>
              </a:xfrm>
              <a:custGeom>
                <a:avLst/>
                <a:gdLst>
                  <a:gd name="T0" fmla="*/ 100 w 291"/>
                  <a:gd name="T1" fmla="*/ 4 h 362"/>
                  <a:gd name="T2" fmla="*/ 40 w 291"/>
                  <a:gd name="T3" fmla="*/ 19 h 362"/>
                  <a:gd name="T4" fmla="*/ 6 w 291"/>
                  <a:gd name="T5" fmla="*/ 45 h 362"/>
                  <a:gd name="T6" fmla="*/ 0 w 291"/>
                  <a:gd name="T7" fmla="*/ 112 h 362"/>
                  <a:gd name="T8" fmla="*/ 16 w 291"/>
                  <a:gd name="T9" fmla="*/ 143 h 362"/>
                  <a:gd name="T10" fmla="*/ 61 w 291"/>
                  <a:gd name="T11" fmla="*/ 165 h 362"/>
                  <a:gd name="T12" fmla="*/ 129 w 291"/>
                  <a:gd name="T13" fmla="*/ 176 h 362"/>
                  <a:gd name="T14" fmla="*/ 191 w 291"/>
                  <a:gd name="T15" fmla="*/ 173 h 362"/>
                  <a:gd name="T16" fmla="*/ 250 w 291"/>
                  <a:gd name="T17" fmla="*/ 157 h 362"/>
                  <a:gd name="T18" fmla="*/ 284 w 291"/>
                  <a:gd name="T19" fmla="*/ 131 h 362"/>
                  <a:gd name="T20" fmla="*/ 291 w 291"/>
                  <a:gd name="T21" fmla="*/ 64 h 362"/>
                  <a:gd name="T22" fmla="*/ 274 w 291"/>
                  <a:gd name="T23" fmla="*/ 34 h 362"/>
                  <a:gd name="T24" fmla="*/ 229 w 291"/>
                  <a:gd name="T25" fmla="*/ 11 h 362"/>
                  <a:gd name="T26" fmla="*/ 161 w 291"/>
                  <a:gd name="T27" fmla="*/ 1 h 362"/>
                  <a:gd name="T28" fmla="*/ 57 w 291"/>
                  <a:gd name="T29" fmla="*/ 143 h 362"/>
                  <a:gd name="T30" fmla="*/ 50 w 291"/>
                  <a:gd name="T31" fmla="*/ 126 h 362"/>
                  <a:gd name="T32" fmla="*/ 66 w 291"/>
                  <a:gd name="T33" fmla="*/ 120 h 362"/>
                  <a:gd name="T34" fmla="*/ 72 w 291"/>
                  <a:gd name="T35" fmla="*/ 136 h 362"/>
                  <a:gd name="T36" fmla="*/ 145 w 291"/>
                  <a:gd name="T37" fmla="*/ 113 h 362"/>
                  <a:gd name="T38" fmla="*/ 57 w 291"/>
                  <a:gd name="T39" fmla="*/ 99 h 362"/>
                  <a:gd name="T40" fmla="*/ 2 w 291"/>
                  <a:gd name="T41" fmla="*/ 60 h 362"/>
                  <a:gd name="T42" fmla="*/ 60 w 291"/>
                  <a:gd name="T43" fmla="*/ 94 h 362"/>
                  <a:gd name="T44" fmla="*/ 145 w 291"/>
                  <a:gd name="T45" fmla="*/ 107 h 362"/>
                  <a:gd name="T46" fmla="*/ 248 w 291"/>
                  <a:gd name="T47" fmla="*/ 87 h 362"/>
                  <a:gd name="T48" fmla="*/ 284 w 291"/>
                  <a:gd name="T49" fmla="*/ 65 h 362"/>
                  <a:gd name="T50" fmla="*/ 215 w 291"/>
                  <a:gd name="T51" fmla="*/ 105 h 362"/>
                  <a:gd name="T52" fmla="*/ 145 w 291"/>
                  <a:gd name="T53" fmla="*/ 297 h 362"/>
                  <a:gd name="T54" fmla="*/ 48 w 291"/>
                  <a:gd name="T55" fmla="*/ 281 h 362"/>
                  <a:gd name="T56" fmla="*/ 12 w 291"/>
                  <a:gd name="T57" fmla="*/ 258 h 362"/>
                  <a:gd name="T58" fmla="*/ 0 w 291"/>
                  <a:gd name="T59" fmla="*/ 246 h 362"/>
                  <a:gd name="T60" fmla="*/ 3 w 291"/>
                  <a:gd name="T61" fmla="*/ 312 h 362"/>
                  <a:gd name="T62" fmla="*/ 32 w 291"/>
                  <a:gd name="T63" fmla="*/ 339 h 362"/>
                  <a:gd name="T64" fmla="*/ 87 w 291"/>
                  <a:gd name="T65" fmla="*/ 358 h 362"/>
                  <a:gd name="T66" fmla="*/ 145 w 291"/>
                  <a:gd name="T67" fmla="*/ 362 h 362"/>
                  <a:gd name="T68" fmla="*/ 217 w 291"/>
                  <a:gd name="T69" fmla="*/ 355 h 362"/>
                  <a:gd name="T70" fmla="*/ 268 w 291"/>
                  <a:gd name="T71" fmla="*/ 335 h 362"/>
                  <a:gd name="T72" fmla="*/ 290 w 291"/>
                  <a:gd name="T73" fmla="*/ 305 h 362"/>
                  <a:gd name="T74" fmla="*/ 288 w 291"/>
                  <a:gd name="T75" fmla="*/ 242 h 362"/>
                  <a:gd name="T76" fmla="*/ 273 w 291"/>
                  <a:gd name="T77" fmla="*/ 264 h 362"/>
                  <a:gd name="T78" fmla="*/ 223 w 291"/>
                  <a:gd name="T79" fmla="*/ 288 h 362"/>
                  <a:gd name="T80" fmla="*/ 61 w 291"/>
                  <a:gd name="T81" fmla="*/ 334 h 362"/>
                  <a:gd name="T82" fmla="*/ 49 w 291"/>
                  <a:gd name="T83" fmla="*/ 322 h 362"/>
                  <a:gd name="T84" fmla="*/ 61 w 291"/>
                  <a:gd name="T85" fmla="*/ 309 h 362"/>
                  <a:gd name="T86" fmla="*/ 73 w 291"/>
                  <a:gd name="T87" fmla="*/ 322 h 362"/>
                  <a:gd name="T88" fmla="*/ 61 w 291"/>
                  <a:gd name="T89" fmla="*/ 334 h 362"/>
                  <a:gd name="T90" fmla="*/ 92 w 291"/>
                  <a:gd name="T91" fmla="*/ 199 h 362"/>
                  <a:gd name="T92" fmla="*/ 17 w 291"/>
                  <a:gd name="T93" fmla="*/ 170 h 362"/>
                  <a:gd name="T94" fmla="*/ 2 w 291"/>
                  <a:gd name="T95" fmla="*/ 148 h 362"/>
                  <a:gd name="T96" fmla="*/ 1 w 291"/>
                  <a:gd name="T97" fmla="*/ 212 h 362"/>
                  <a:gd name="T98" fmla="*/ 23 w 291"/>
                  <a:gd name="T99" fmla="*/ 242 h 362"/>
                  <a:gd name="T100" fmla="*/ 73 w 291"/>
                  <a:gd name="T101" fmla="*/ 261 h 362"/>
                  <a:gd name="T102" fmla="*/ 145 w 291"/>
                  <a:gd name="T103" fmla="*/ 269 h 362"/>
                  <a:gd name="T104" fmla="*/ 204 w 291"/>
                  <a:gd name="T105" fmla="*/ 265 h 362"/>
                  <a:gd name="T106" fmla="*/ 259 w 291"/>
                  <a:gd name="T107" fmla="*/ 246 h 362"/>
                  <a:gd name="T108" fmla="*/ 287 w 291"/>
                  <a:gd name="T109" fmla="*/ 219 h 362"/>
                  <a:gd name="T110" fmla="*/ 290 w 291"/>
                  <a:gd name="T111" fmla="*/ 153 h 362"/>
                  <a:gd name="T112" fmla="*/ 279 w 291"/>
                  <a:gd name="T113" fmla="*/ 165 h 362"/>
                  <a:gd name="T114" fmla="*/ 222 w 291"/>
                  <a:gd name="T115" fmla="*/ 193 h 362"/>
                  <a:gd name="T116" fmla="*/ 61 w 291"/>
                  <a:gd name="T117" fmla="*/ 238 h 362"/>
                  <a:gd name="T118" fmla="*/ 49 w 291"/>
                  <a:gd name="T119" fmla="*/ 225 h 362"/>
                  <a:gd name="T120" fmla="*/ 61 w 291"/>
                  <a:gd name="T121" fmla="*/ 213 h 362"/>
                  <a:gd name="T122" fmla="*/ 73 w 291"/>
                  <a:gd name="T123" fmla="*/ 225 h 362"/>
                  <a:gd name="T124" fmla="*/ 61 w 291"/>
                  <a:gd name="T125" fmla="*/ 238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1" h="362">
                    <a:moveTo>
                      <a:pt x="145" y="0"/>
                    </a:moveTo>
                    <a:lnTo>
                      <a:pt x="145" y="0"/>
                    </a:lnTo>
                    <a:lnTo>
                      <a:pt x="129" y="1"/>
                    </a:lnTo>
                    <a:lnTo>
                      <a:pt x="114" y="1"/>
                    </a:lnTo>
                    <a:lnTo>
                      <a:pt x="100" y="4"/>
                    </a:lnTo>
                    <a:lnTo>
                      <a:pt x="87" y="6"/>
                    </a:lnTo>
                    <a:lnTo>
                      <a:pt x="73" y="8"/>
                    </a:lnTo>
                    <a:lnTo>
                      <a:pt x="61" y="11"/>
                    </a:lnTo>
                    <a:lnTo>
                      <a:pt x="50" y="15"/>
                    </a:lnTo>
                    <a:lnTo>
                      <a:pt x="40" y="19"/>
                    </a:lnTo>
                    <a:lnTo>
                      <a:pt x="32" y="23"/>
                    </a:lnTo>
                    <a:lnTo>
                      <a:pt x="23" y="29"/>
                    </a:lnTo>
                    <a:lnTo>
                      <a:pt x="16" y="34"/>
                    </a:lnTo>
                    <a:lnTo>
                      <a:pt x="11" y="40"/>
                    </a:lnTo>
                    <a:lnTo>
                      <a:pt x="6" y="45"/>
                    </a:lnTo>
                    <a:lnTo>
                      <a:pt x="3" y="52"/>
                    </a:lnTo>
                    <a:lnTo>
                      <a:pt x="1" y="57"/>
                    </a:lnTo>
                    <a:lnTo>
                      <a:pt x="0" y="64"/>
                    </a:lnTo>
                    <a:lnTo>
                      <a:pt x="0" y="112"/>
                    </a:lnTo>
                    <a:lnTo>
                      <a:pt x="0" y="112"/>
                    </a:lnTo>
                    <a:lnTo>
                      <a:pt x="1" y="119"/>
                    </a:lnTo>
                    <a:lnTo>
                      <a:pt x="3" y="125"/>
                    </a:lnTo>
                    <a:lnTo>
                      <a:pt x="6" y="131"/>
                    </a:lnTo>
                    <a:lnTo>
                      <a:pt x="11" y="137"/>
                    </a:lnTo>
                    <a:lnTo>
                      <a:pt x="16" y="143"/>
                    </a:lnTo>
                    <a:lnTo>
                      <a:pt x="23" y="147"/>
                    </a:lnTo>
                    <a:lnTo>
                      <a:pt x="32" y="153"/>
                    </a:lnTo>
                    <a:lnTo>
                      <a:pt x="40" y="157"/>
                    </a:lnTo>
                    <a:lnTo>
                      <a:pt x="50" y="162"/>
                    </a:lnTo>
                    <a:lnTo>
                      <a:pt x="61" y="165"/>
                    </a:lnTo>
                    <a:lnTo>
                      <a:pt x="73" y="168"/>
                    </a:lnTo>
                    <a:lnTo>
                      <a:pt x="87" y="170"/>
                    </a:lnTo>
                    <a:lnTo>
                      <a:pt x="100" y="173"/>
                    </a:lnTo>
                    <a:lnTo>
                      <a:pt x="114" y="175"/>
                    </a:lnTo>
                    <a:lnTo>
                      <a:pt x="129" y="176"/>
                    </a:lnTo>
                    <a:lnTo>
                      <a:pt x="145" y="176"/>
                    </a:lnTo>
                    <a:lnTo>
                      <a:pt x="145" y="176"/>
                    </a:lnTo>
                    <a:lnTo>
                      <a:pt x="161" y="176"/>
                    </a:lnTo>
                    <a:lnTo>
                      <a:pt x="175" y="175"/>
                    </a:lnTo>
                    <a:lnTo>
                      <a:pt x="191" y="173"/>
                    </a:lnTo>
                    <a:lnTo>
                      <a:pt x="204" y="170"/>
                    </a:lnTo>
                    <a:lnTo>
                      <a:pt x="217" y="168"/>
                    </a:lnTo>
                    <a:lnTo>
                      <a:pt x="229" y="165"/>
                    </a:lnTo>
                    <a:lnTo>
                      <a:pt x="240" y="162"/>
                    </a:lnTo>
                    <a:lnTo>
                      <a:pt x="250" y="157"/>
                    </a:lnTo>
                    <a:lnTo>
                      <a:pt x="259" y="153"/>
                    </a:lnTo>
                    <a:lnTo>
                      <a:pt x="268" y="147"/>
                    </a:lnTo>
                    <a:lnTo>
                      <a:pt x="274" y="143"/>
                    </a:lnTo>
                    <a:lnTo>
                      <a:pt x="280" y="137"/>
                    </a:lnTo>
                    <a:lnTo>
                      <a:pt x="284" y="131"/>
                    </a:lnTo>
                    <a:lnTo>
                      <a:pt x="287" y="125"/>
                    </a:lnTo>
                    <a:lnTo>
                      <a:pt x="290" y="119"/>
                    </a:lnTo>
                    <a:lnTo>
                      <a:pt x="291" y="112"/>
                    </a:lnTo>
                    <a:lnTo>
                      <a:pt x="291" y="64"/>
                    </a:lnTo>
                    <a:lnTo>
                      <a:pt x="291" y="64"/>
                    </a:lnTo>
                    <a:lnTo>
                      <a:pt x="290" y="57"/>
                    </a:lnTo>
                    <a:lnTo>
                      <a:pt x="287" y="52"/>
                    </a:lnTo>
                    <a:lnTo>
                      <a:pt x="284" y="45"/>
                    </a:lnTo>
                    <a:lnTo>
                      <a:pt x="280" y="40"/>
                    </a:lnTo>
                    <a:lnTo>
                      <a:pt x="274" y="34"/>
                    </a:lnTo>
                    <a:lnTo>
                      <a:pt x="268" y="29"/>
                    </a:lnTo>
                    <a:lnTo>
                      <a:pt x="259" y="23"/>
                    </a:lnTo>
                    <a:lnTo>
                      <a:pt x="250" y="19"/>
                    </a:lnTo>
                    <a:lnTo>
                      <a:pt x="240" y="15"/>
                    </a:lnTo>
                    <a:lnTo>
                      <a:pt x="229" y="11"/>
                    </a:lnTo>
                    <a:lnTo>
                      <a:pt x="217" y="8"/>
                    </a:lnTo>
                    <a:lnTo>
                      <a:pt x="204" y="6"/>
                    </a:lnTo>
                    <a:lnTo>
                      <a:pt x="191" y="4"/>
                    </a:lnTo>
                    <a:lnTo>
                      <a:pt x="175" y="1"/>
                    </a:lnTo>
                    <a:lnTo>
                      <a:pt x="161" y="1"/>
                    </a:lnTo>
                    <a:lnTo>
                      <a:pt x="145" y="0"/>
                    </a:lnTo>
                    <a:lnTo>
                      <a:pt x="145" y="0"/>
                    </a:lnTo>
                    <a:close/>
                    <a:moveTo>
                      <a:pt x="61" y="144"/>
                    </a:moveTo>
                    <a:lnTo>
                      <a:pt x="61" y="144"/>
                    </a:lnTo>
                    <a:lnTo>
                      <a:pt x="57" y="143"/>
                    </a:lnTo>
                    <a:lnTo>
                      <a:pt x="53" y="140"/>
                    </a:lnTo>
                    <a:lnTo>
                      <a:pt x="50" y="136"/>
                    </a:lnTo>
                    <a:lnTo>
                      <a:pt x="49" y="131"/>
                    </a:lnTo>
                    <a:lnTo>
                      <a:pt x="49" y="131"/>
                    </a:lnTo>
                    <a:lnTo>
                      <a:pt x="50" y="126"/>
                    </a:lnTo>
                    <a:lnTo>
                      <a:pt x="53" y="123"/>
                    </a:lnTo>
                    <a:lnTo>
                      <a:pt x="57" y="120"/>
                    </a:lnTo>
                    <a:lnTo>
                      <a:pt x="61" y="119"/>
                    </a:lnTo>
                    <a:lnTo>
                      <a:pt x="61" y="119"/>
                    </a:lnTo>
                    <a:lnTo>
                      <a:pt x="66" y="120"/>
                    </a:lnTo>
                    <a:lnTo>
                      <a:pt x="70" y="123"/>
                    </a:lnTo>
                    <a:lnTo>
                      <a:pt x="72" y="126"/>
                    </a:lnTo>
                    <a:lnTo>
                      <a:pt x="73" y="131"/>
                    </a:lnTo>
                    <a:lnTo>
                      <a:pt x="73" y="131"/>
                    </a:lnTo>
                    <a:lnTo>
                      <a:pt x="72" y="136"/>
                    </a:lnTo>
                    <a:lnTo>
                      <a:pt x="70" y="140"/>
                    </a:lnTo>
                    <a:lnTo>
                      <a:pt x="66" y="143"/>
                    </a:lnTo>
                    <a:lnTo>
                      <a:pt x="61" y="144"/>
                    </a:lnTo>
                    <a:lnTo>
                      <a:pt x="61" y="144"/>
                    </a:lnTo>
                    <a:close/>
                    <a:moveTo>
                      <a:pt x="145" y="113"/>
                    </a:moveTo>
                    <a:lnTo>
                      <a:pt x="145" y="113"/>
                    </a:lnTo>
                    <a:lnTo>
                      <a:pt x="121" y="113"/>
                    </a:lnTo>
                    <a:lnTo>
                      <a:pt x="98" y="110"/>
                    </a:lnTo>
                    <a:lnTo>
                      <a:pt x="76" y="105"/>
                    </a:lnTo>
                    <a:lnTo>
                      <a:pt x="57" y="99"/>
                    </a:lnTo>
                    <a:lnTo>
                      <a:pt x="39" y="90"/>
                    </a:lnTo>
                    <a:lnTo>
                      <a:pt x="24" y="81"/>
                    </a:lnTo>
                    <a:lnTo>
                      <a:pt x="12" y="72"/>
                    </a:lnTo>
                    <a:lnTo>
                      <a:pt x="6" y="65"/>
                    </a:lnTo>
                    <a:lnTo>
                      <a:pt x="2" y="60"/>
                    </a:lnTo>
                    <a:lnTo>
                      <a:pt x="2" y="60"/>
                    </a:lnTo>
                    <a:lnTo>
                      <a:pt x="14" y="69"/>
                    </a:lnTo>
                    <a:lnTo>
                      <a:pt x="27" y="79"/>
                    </a:lnTo>
                    <a:lnTo>
                      <a:pt x="43" y="87"/>
                    </a:lnTo>
                    <a:lnTo>
                      <a:pt x="60" y="94"/>
                    </a:lnTo>
                    <a:lnTo>
                      <a:pt x="79" y="99"/>
                    </a:lnTo>
                    <a:lnTo>
                      <a:pt x="100" y="103"/>
                    </a:lnTo>
                    <a:lnTo>
                      <a:pt x="122" y="106"/>
                    </a:lnTo>
                    <a:lnTo>
                      <a:pt x="145" y="107"/>
                    </a:lnTo>
                    <a:lnTo>
                      <a:pt x="145" y="107"/>
                    </a:lnTo>
                    <a:lnTo>
                      <a:pt x="169" y="106"/>
                    </a:lnTo>
                    <a:lnTo>
                      <a:pt x="191" y="103"/>
                    </a:lnTo>
                    <a:lnTo>
                      <a:pt x="212" y="99"/>
                    </a:lnTo>
                    <a:lnTo>
                      <a:pt x="230" y="94"/>
                    </a:lnTo>
                    <a:lnTo>
                      <a:pt x="248" y="87"/>
                    </a:lnTo>
                    <a:lnTo>
                      <a:pt x="263" y="79"/>
                    </a:lnTo>
                    <a:lnTo>
                      <a:pt x="276" y="69"/>
                    </a:lnTo>
                    <a:lnTo>
                      <a:pt x="288" y="60"/>
                    </a:lnTo>
                    <a:lnTo>
                      <a:pt x="288" y="60"/>
                    </a:lnTo>
                    <a:lnTo>
                      <a:pt x="284" y="65"/>
                    </a:lnTo>
                    <a:lnTo>
                      <a:pt x="279" y="72"/>
                    </a:lnTo>
                    <a:lnTo>
                      <a:pt x="266" y="81"/>
                    </a:lnTo>
                    <a:lnTo>
                      <a:pt x="251" y="90"/>
                    </a:lnTo>
                    <a:lnTo>
                      <a:pt x="234" y="99"/>
                    </a:lnTo>
                    <a:lnTo>
                      <a:pt x="215" y="105"/>
                    </a:lnTo>
                    <a:lnTo>
                      <a:pt x="193" y="110"/>
                    </a:lnTo>
                    <a:lnTo>
                      <a:pt x="170" y="113"/>
                    </a:lnTo>
                    <a:lnTo>
                      <a:pt x="145" y="113"/>
                    </a:lnTo>
                    <a:lnTo>
                      <a:pt x="145" y="113"/>
                    </a:lnTo>
                    <a:close/>
                    <a:moveTo>
                      <a:pt x="145" y="297"/>
                    </a:moveTo>
                    <a:lnTo>
                      <a:pt x="145" y="297"/>
                    </a:lnTo>
                    <a:lnTo>
                      <a:pt x="117" y="295"/>
                    </a:lnTo>
                    <a:lnTo>
                      <a:pt x="91" y="292"/>
                    </a:lnTo>
                    <a:lnTo>
                      <a:pt x="68" y="288"/>
                    </a:lnTo>
                    <a:lnTo>
                      <a:pt x="48" y="281"/>
                    </a:lnTo>
                    <a:lnTo>
                      <a:pt x="39" y="277"/>
                    </a:lnTo>
                    <a:lnTo>
                      <a:pt x="31" y="272"/>
                    </a:lnTo>
                    <a:lnTo>
                      <a:pt x="24" y="268"/>
                    </a:lnTo>
                    <a:lnTo>
                      <a:pt x="17" y="264"/>
                    </a:lnTo>
                    <a:lnTo>
                      <a:pt x="12" y="258"/>
                    </a:lnTo>
                    <a:lnTo>
                      <a:pt x="8" y="253"/>
                    </a:lnTo>
                    <a:lnTo>
                      <a:pt x="4" y="247"/>
                    </a:lnTo>
                    <a:lnTo>
                      <a:pt x="2" y="242"/>
                    </a:lnTo>
                    <a:lnTo>
                      <a:pt x="2" y="242"/>
                    </a:lnTo>
                    <a:lnTo>
                      <a:pt x="0" y="246"/>
                    </a:lnTo>
                    <a:lnTo>
                      <a:pt x="0" y="252"/>
                    </a:lnTo>
                    <a:lnTo>
                      <a:pt x="0" y="299"/>
                    </a:lnTo>
                    <a:lnTo>
                      <a:pt x="0" y="299"/>
                    </a:lnTo>
                    <a:lnTo>
                      <a:pt x="1" y="305"/>
                    </a:lnTo>
                    <a:lnTo>
                      <a:pt x="3" y="312"/>
                    </a:lnTo>
                    <a:lnTo>
                      <a:pt x="6" y="319"/>
                    </a:lnTo>
                    <a:lnTo>
                      <a:pt x="11" y="324"/>
                    </a:lnTo>
                    <a:lnTo>
                      <a:pt x="16" y="330"/>
                    </a:lnTo>
                    <a:lnTo>
                      <a:pt x="23" y="335"/>
                    </a:lnTo>
                    <a:lnTo>
                      <a:pt x="32" y="339"/>
                    </a:lnTo>
                    <a:lnTo>
                      <a:pt x="40" y="344"/>
                    </a:lnTo>
                    <a:lnTo>
                      <a:pt x="50" y="348"/>
                    </a:lnTo>
                    <a:lnTo>
                      <a:pt x="61" y="351"/>
                    </a:lnTo>
                    <a:lnTo>
                      <a:pt x="73" y="355"/>
                    </a:lnTo>
                    <a:lnTo>
                      <a:pt x="87" y="358"/>
                    </a:lnTo>
                    <a:lnTo>
                      <a:pt x="100" y="360"/>
                    </a:lnTo>
                    <a:lnTo>
                      <a:pt x="114" y="361"/>
                    </a:lnTo>
                    <a:lnTo>
                      <a:pt x="129" y="362"/>
                    </a:lnTo>
                    <a:lnTo>
                      <a:pt x="145" y="362"/>
                    </a:lnTo>
                    <a:lnTo>
                      <a:pt x="145" y="362"/>
                    </a:lnTo>
                    <a:lnTo>
                      <a:pt x="161" y="362"/>
                    </a:lnTo>
                    <a:lnTo>
                      <a:pt x="175" y="361"/>
                    </a:lnTo>
                    <a:lnTo>
                      <a:pt x="191" y="360"/>
                    </a:lnTo>
                    <a:lnTo>
                      <a:pt x="204" y="358"/>
                    </a:lnTo>
                    <a:lnTo>
                      <a:pt x="217" y="355"/>
                    </a:lnTo>
                    <a:lnTo>
                      <a:pt x="229" y="351"/>
                    </a:lnTo>
                    <a:lnTo>
                      <a:pt x="240" y="348"/>
                    </a:lnTo>
                    <a:lnTo>
                      <a:pt x="250" y="344"/>
                    </a:lnTo>
                    <a:lnTo>
                      <a:pt x="259" y="339"/>
                    </a:lnTo>
                    <a:lnTo>
                      <a:pt x="268" y="335"/>
                    </a:lnTo>
                    <a:lnTo>
                      <a:pt x="274" y="330"/>
                    </a:lnTo>
                    <a:lnTo>
                      <a:pt x="280" y="324"/>
                    </a:lnTo>
                    <a:lnTo>
                      <a:pt x="284" y="319"/>
                    </a:lnTo>
                    <a:lnTo>
                      <a:pt x="287" y="312"/>
                    </a:lnTo>
                    <a:lnTo>
                      <a:pt x="290" y="305"/>
                    </a:lnTo>
                    <a:lnTo>
                      <a:pt x="291" y="299"/>
                    </a:lnTo>
                    <a:lnTo>
                      <a:pt x="291" y="252"/>
                    </a:lnTo>
                    <a:lnTo>
                      <a:pt x="291" y="252"/>
                    </a:lnTo>
                    <a:lnTo>
                      <a:pt x="291" y="246"/>
                    </a:lnTo>
                    <a:lnTo>
                      <a:pt x="288" y="242"/>
                    </a:lnTo>
                    <a:lnTo>
                      <a:pt x="288" y="242"/>
                    </a:lnTo>
                    <a:lnTo>
                      <a:pt x="286" y="247"/>
                    </a:lnTo>
                    <a:lnTo>
                      <a:pt x="283" y="253"/>
                    </a:lnTo>
                    <a:lnTo>
                      <a:pt x="279" y="258"/>
                    </a:lnTo>
                    <a:lnTo>
                      <a:pt x="273" y="264"/>
                    </a:lnTo>
                    <a:lnTo>
                      <a:pt x="266" y="268"/>
                    </a:lnTo>
                    <a:lnTo>
                      <a:pt x="260" y="272"/>
                    </a:lnTo>
                    <a:lnTo>
                      <a:pt x="251" y="277"/>
                    </a:lnTo>
                    <a:lnTo>
                      <a:pt x="242" y="281"/>
                    </a:lnTo>
                    <a:lnTo>
                      <a:pt x="223" y="288"/>
                    </a:lnTo>
                    <a:lnTo>
                      <a:pt x="200" y="292"/>
                    </a:lnTo>
                    <a:lnTo>
                      <a:pt x="173" y="295"/>
                    </a:lnTo>
                    <a:lnTo>
                      <a:pt x="145" y="297"/>
                    </a:lnTo>
                    <a:lnTo>
                      <a:pt x="145" y="297"/>
                    </a:lnTo>
                    <a:close/>
                    <a:moveTo>
                      <a:pt x="61" y="334"/>
                    </a:moveTo>
                    <a:lnTo>
                      <a:pt x="61" y="334"/>
                    </a:lnTo>
                    <a:lnTo>
                      <a:pt x="57" y="333"/>
                    </a:lnTo>
                    <a:lnTo>
                      <a:pt x="53" y="330"/>
                    </a:lnTo>
                    <a:lnTo>
                      <a:pt x="50" y="326"/>
                    </a:lnTo>
                    <a:lnTo>
                      <a:pt x="49" y="322"/>
                    </a:lnTo>
                    <a:lnTo>
                      <a:pt x="49" y="322"/>
                    </a:lnTo>
                    <a:lnTo>
                      <a:pt x="50" y="316"/>
                    </a:lnTo>
                    <a:lnTo>
                      <a:pt x="53" y="313"/>
                    </a:lnTo>
                    <a:lnTo>
                      <a:pt x="57" y="310"/>
                    </a:lnTo>
                    <a:lnTo>
                      <a:pt x="61" y="309"/>
                    </a:lnTo>
                    <a:lnTo>
                      <a:pt x="61" y="309"/>
                    </a:lnTo>
                    <a:lnTo>
                      <a:pt x="66" y="310"/>
                    </a:lnTo>
                    <a:lnTo>
                      <a:pt x="70" y="313"/>
                    </a:lnTo>
                    <a:lnTo>
                      <a:pt x="72" y="316"/>
                    </a:lnTo>
                    <a:lnTo>
                      <a:pt x="73" y="322"/>
                    </a:lnTo>
                    <a:lnTo>
                      <a:pt x="73" y="322"/>
                    </a:lnTo>
                    <a:lnTo>
                      <a:pt x="72" y="326"/>
                    </a:lnTo>
                    <a:lnTo>
                      <a:pt x="70" y="330"/>
                    </a:lnTo>
                    <a:lnTo>
                      <a:pt x="66" y="333"/>
                    </a:lnTo>
                    <a:lnTo>
                      <a:pt x="61" y="334"/>
                    </a:lnTo>
                    <a:lnTo>
                      <a:pt x="61" y="334"/>
                    </a:lnTo>
                    <a:close/>
                    <a:moveTo>
                      <a:pt x="145" y="203"/>
                    </a:moveTo>
                    <a:lnTo>
                      <a:pt x="145" y="203"/>
                    </a:lnTo>
                    <a:lnTo>
                      <a:pt x="117" y="202"/>
                    </a:lnTo>
                    <a:lnTo>
                      <a:pt x="92" y="199"/>
                    </a:lnTo>
                    <a:lnTo>
                      <a:pt x="69" y="193"/>
                    </a:lnTo>
                    <a:lnTo>
                      <a:pt x="48" y="187"/>
                    </a:lnTo>
                    <a:lnTo>
                      <a:pt x="32" y="179"/>
                    </a:lnTo>
                    <a:lnTo>
                      <a:pt x="24" y="175"/>
                    </a:lnTo>
                    <a:lnTo>
                      <a:pt x="17" y="170"/>
                    </a:lnTo>
                    <a:lnTo>
                      <a:pt x="12" y="165"/>
                    </a:lnTo>
                    <a:lnTo>
                      <a:pt x="8" y="159"/>
                    </a:lnTo>
                    <a:lnTo>
                      <a:pt x="4" y="154"/>
                    </a:lnTo>
                    <a:lnTo>
                      <a:pt x="2" y="148"/>
                    </a:lnTo>
                    <a:lnTo>
                      <a:pt x="2" y="148"/>
                    </a:lnTo>
                    <a:lnTo>
                      <a:pt x="0" y="153"/>
                    </a:lnTo>
                    <a:lnTo>
                      <a:pt x="0" y="157"/>
                    </a:lnTo>
                    <a:lnTo>
                      <a:pt x="0" y="205"/>
                    </a:lnTo>
                    <a:lnTo>
                      <a:pt x="0" y="205"/>
                    </a:lnTo>
                    <a:lnTo>
                      <a:pt x="1" y="212"/>
                    </a:lnTo>
                    <a:lnTo>
                      <a:pt x="3" y="219"/>
                    </a:lnTo>
                    <a:lnTo>
                      <a:pt x="6" y="224"/>
                    </a:lnTo>
                    <a:lnTo>
                      <a:pt x="11" y="231"/>
                    </a:lnTo>
                    <a:lnTo>
                      <a:pt x="16" y="236"/>
                    </a:lnTo>
                    <a:lnTo>
                      <a:pt x="23" y="242"/>
                    </a:lnTo>
                    <a:lnTo>
                      <a:pt x="32" y="246"/>
                    </a:lnTo>
                    <a:lnTo>
                      <a:pt x="40" y="250"/>
                    </a:lnTo>
                    <a:lnTo>
                      <a:pt x="50" y="255"/>
                    </a:lnTo>
                    <a:lnTo>
                      <a:pt x="61" y="258"/>
                    </a:lnTo>
                    <a:lnTo>
                      <a:pt x="73" y="261"/>
                    </a:lnTo>
                    <a:lnTo>
                      <a:pt x="87" y="265"/>
                    </a:lnTo>
                    <a:lnTo>
                      <a:pt x="100" y="267"/>
                    </a:lnTo>
                    <a:lnTo>
                      <a:pt x="114" y="268"/>
                    </a:lnTo>
                    <a:lnTo>
                      <a:pt x="129" y="269"/>
                    </a:lnTo>
                    <a:lnTo>
                      <a:pt x="145" y="269"/>
                    </a:lnTo>
                    <a:lnTo>
                      <a:pt x="145" y="269"/>
                    </a:lnTo>
                    <a:lnTo>
                      <a:pt x="161" y="269"/>
                    </a:lnTo>
                    <a:lnTo>
                      <a:pt x="175" y="268"/>
                    </a:lnTo>
                    <a:lnTo>
                      <a:pt x="191" y="267"/>
                    </a:lnTo>
                    <a:lnTo>
                      <a:pt x="204" y="265"/>
                    </a:lnTo>
                    <a:lnTo>
                      <a:pt x="217" y="261"/>
                    </a:lnTo>
                    <a:lnTo>
                      <a:pt x="229" y="258"/>
                    </a:lnTo>
                    <a:lnTo>
                      <a:pt x="240" y="255"/>
                    </a:lnTo>
                    <a:lnTo>
                      <a:pt x="250" y="250"/>
                    </a:lnTo>
                    <a:lnTo>
                      <a:pt x="259" y="246"/>
                    </a:lnTo>
                    <a:lnTo>
                      <a:pt x="268" y="242"/>
                    </a:lnTo>
                    <a:lnTo>
                      <a:pt x="274" y="236"/>
                    </a:lnTo>
                    <a:lnTo>
                      <a:pt x="280" y="231"/>
                    </a:lnTo>
                    <a:lnTo>
                      <a:pt x="284" y="224"/>
                    </a:lnTo>
                    <a:lnTo>
                      <a:pt x="287" y="219"/>
                    </a:lnTo>
                    <a:lnTo>
                      <a:pt x="290" y="212"/>
                    </a:lnTo>
                    <a:lnTo>
                      <a:pt x="291" y="205"/>
                    </a:lnTo>
                    <a:lnTo>
                      <a:pt x="291" y="157"/>
                    </a:lnTo>
                    <a:lnTo>
                      <a:pt x="291" y="157"/>
                    </a:lnTo>
                    <a:lnTo>
                      <a:pt x="290" y="153"/>
                    </a:lnTo>
                    <a:lnTo>
                      <a:pt x="288" y="148"/>
                    </a:lnTo>
                    <a:lnTo>
                      <a:pt x="288" y="148"/>
                    </a:lnTo>
                    <a:lnTo>
                      <a:pt x="286" y="154"/>
                    </a:lnTo>
                    <a:lnTo>
                      <a:pt x="283" y="159"/>
                    </a:lnTo>
                    <a:lnTo>
                      <a:pt x="279" y="165"/>
                    </a:lnTo>
                    <a:lnTo>
                      <a:pt x="273" y="170"/>
                    </a:lnTo>
                    <a:lnTo>
                      <a:pt x="266" y="175"/>
                    </a:lnTo>
                    <a:lnTo>
                      <a:pt x="259" y="179"/>
                    </a:lnTo>
                    <a:lnTo>
                      <a:pt x="242" y="187"/>
                    </a:lnTo>
                    <a:lnTo>
                      <a:pt x="222" y="193"/>
                    </a:lnTo>
                    <a:lnTo>
                      <a:pt x="198" y="199"/>
                    </a:lnTo>
                    <a:lnTo>
                      <a:pt x="173" y="202"/>
                    </a:lnTo>
                    <a:lnTo>
                      <a:pt x="145" y="203"/>
                    </a:lnTo>
                    <a:lnTo>
                      <a:pt x="145" y="203"/>
                    </a:lnTo>
                    <a:close/>
                    <a:moveTo>
                      <a:pt x="61" y="238"/>
                    </a:moveTo>
                    <a:lnTo>
                      <a:pt x="61" y="238"/>
                    </a:lnTo>
                    <a:lnTo>
                      <a:pt x="57" y="237"/>
                    </a:lnTo>
                    <a:lnTo>
                      <a:pt x="53" y="234"/>
                    </a:lnTo>
                    <a:lnTo>
                      <a:pt x="50" y="231"/>
                    </a:lnTo>
                    <a:lnTo>
                      <a:pt x="49" y="225"/>
                    </a:lnTo>
                    <a:lnTo>
                      <a:pt x="49" y="225"/>
                    </a:lnTo>
                    <a:lnTo>
                      <a:pt x="50" y="221"/>
                    </a:lnTo>
                    <a:lnTo>
                      <a:pt x="53" y="218"/>
                    </a:lnTo>
                    <a:lnTo>
                      <a:pt x="57" y="214"/>
                    </a:lnTo>
                    <a:lnTo>
                      <a:pt x="61" y="213"/>
                    </a:lnTo>
                    <a:lnTo>
                      <a:pt x="61" y="213"/>
                    </a:lnTo>
                    <a:lnTo>
                      <a:pt x="66" y="214"/>
                    </a:lnTo>
                    <a:lnTo>
                      <a:pt x="70" y="218"/>
                    </a:lnTo>
                    <a:lnTo>
                      <a:pt x="72" y="221"/>
                    </a:lnTo>
                    <a:lnTo>
                      <a:pt x="73" y="225"/>
                    </a:lnTo>
                    <a:lnTo>
                      <a:pt x="73" y="225"/>
                    </a:lnTo>
                    <a:lnTo>
                      <a:pt x="72" y="231"/>
                    </a:lnTo>
                    <a:lnTo>
                      <a:pt x="70" y="234"/>
                    </a:lnTo>
                    <a:lnTo>
                      <a:pt x="66" y="237"/>
                    </a:lnTo>
                    <a:lnTo>
                      <a:pt x="61" y="238"/>
                    </a:lnTo>
                    <a:lnTo>
                      <a:pt x="61" y="238"/>
                    </a:lnTo>
                    <a:close/>
                  </a:path>
                </a:pathLst>
              </a:custGeom>
              <a:solidFill>
                <a:srgbClr val="9F9F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2" tIns="45706" rIns="91412" bIns="4570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a:defRPr/>
                </a:pPr>
                <a:endParaRPr lang="zh-CN" altLang="en-US" sz="3200">
                  <a:solidFill>
                    <a:srgbClr val="000000"/>
                  </a:solidFill>
                  <a:latin typeface="+mn-lt"/>
                  <a:ea typeface="+mn-ea"/>
                  <a:cs typeface="+mn-ea"/>
                  <a:sym typeface="+mn-lt"/>
                </a:endParaRPr>
              </a:p>
            </p:txBody>
          </p:sp>
          <p:sp>
            <p:nvSpPr>
              <p:cNvPr id="26" name="Freeform 131"/>
              <p:cNvSpPr>
                <a:spLocks noEditPoints="1"/>
              </p:cNvSpPr>
              <p:nvPr/>
            </p:nvSpPr>
            <p:spPr bwMode="auto">
              <a:xfrm>
                <a:off x="3373943" y="2856277"/>
                <a:ext cx="261036" cy="338807"/>
              </a:xfrm>
              <a:custGeom>
                <a:avLst/>
                <a:gdLst>
                  <a:gd name="T0" fmla="*/ 100 w 291"/>
                  <a:gd name="T1" fmla="*/ 4 h 362"/>
                  <a:gd name="T2" fmla="*/ 40 w 291"/>
                  <a:gd name="T3" fmla="*/ 19 h 362"/>
                  <a:gd name="T4" fmla="*/ 6 w 291"/>
                  <a:gd name="T5" fmla="*/ 45 h 362"/>
                  <a:gd name="T6" fmla="*/ 0 w 291"/>
                  <a:gd name="T7" fmla="*/ 112 h 362"/>
                  <a:gd name="T8" fmla="*/ 16 w 291"/>
                  <a:gd name="T9" fmla="*/ 143 h 362"/>
                  <a:gd name="T10" fmla="*/ 61 w 291"/>
                  <a:gd name="T11" fmla="*/ 165 h 362"/>
                  <a:gd name="T12" fmla="*/ 129 w 291"/>
                  <a:gd name="T13" fmla="*/ 176 h 362"/>
                  <a:gd name="T14" fmla="*/ 191 w 291"/>
                  <a:gd name="T15" fmla="*/ 173 h 362"/>
                  <a:gd name="T16" fmla="*/ 250 w 291"/>
                  <a:gd name="T17" fmla="*/ 157 h 362"/>
                  <a:gd name="T18" fmla="*/ 284 w 291"/>
                  <a:gd name="T19" fmla="*/ 131 h 362"/>
                  <a:gd name="T20" fmla="*/ 291 w 291"/>
                  <a:gd name="T21" fmla="*/ 64 h 362"/>
                  <a:gd name="T22" fmla="*/ 274 w 291"/>
                  <a:gd name="T23" fmla="*/ 34 h 362"/>
                  <a:gd name="T24" fmla="*/ 229 w 291"/>
                  <a:gd name="T25" fmla="*/ 11 h 362"/>
                  <a:gd name="T26" fmla="*/ 161 w 291"/>
                  <a:gd name="T27" fmla="*/ 1 h 362"/>
                  <a:gd name="T28" fmla="*/ 57 w 291"/>
                  <a:gd name="T29" fmla="*/ 143 h 362"/>
                  <a:gd name="T30" fmla="*/ 50 w 291"/>
                  <a:gd name="T31" fmla="*/ 126 h 362"/>
                  <a:gd name="T32" fmla="*/ 66 w 291"/>
                  <a:gd name="T33" fmla="*/ 120 h 362"/>
                  <a:gd name="T34" fmla="*/ 72 w 291"/>
                  <a:gd name="T35" fmla="*/ 136 h 362"/>
                  <a:gd name="T36" fmla="*/ 145 w 291"/>
                  <a:gd name="T37" fmla="*/ 113 h 362"/>
                  <a:gd name="T38" fmla="*/ 57 w 291"/>
                  <a:gd name="T39" fmla="*/ 99 h 362"/>
                  <a:gd name="T40" fmla="*/ 2 w 291"/>
                  <a:gd name="T41" fmla="*/ 60 h 362"/>
                  <a:gd name="T42" fmla="*/ 60 w 291"/>
                  <a:gd name="T43" fmla="*/ 94 h 362"/>
                  <a:gd name="T44" fmla="*/ 145 w 291"/>
                  <a:gd name="T45" fmla="*/ 107 h 362"/>
                  <a:gd name="T46" fmla="*/ 248 w 291"/>
                  <a:gd name="T47" fmla="*/ 87 h 362"/>
                  <a:gd name="T48" fmla="*/ 284 w 291"/>
                  <a:gd name="T49" fmla="*/ 65 h 362"/>
                  <a:gd name="T50" fmla="*/ 215 w 291"/>
                  <a:gd name="T51" fmla="*/ 105 h 362"/>
                  <a:gd name="T52" fmla="*/ 145 w 291"/>
                  <a:gd name="T53" fmla="*/ 297 h 362"/>
                  <a:gd name="T54" fmla="*/ 48 w 291"/>
                  <a:gd name="T55" fmla="*/ 281 h 362"/>
                  <a:gd name="T56" fmla="*/ 12 w 291"/>
                  <a:gd name="T57" fmla="*/ 258 h 362"/>
                  <a:gd name="T58" fmla="*/ 0 w 291"/>
                  <a:gd name="T59" fmla="*/ 246 h 362"/>
                  <a:gd name="T60" fmla="*/ 3 w 291"/>
                  <a:gd name="T61" fmla="*/ 312 h 362"/>
                  <a:gd name="T62" fmla="*/ 32 w 291"/>
                  <a:gd name="T63" fmla="*/ 339 h 362"/>
                  <a:gd name="T64" fmla="*/ 87 w 291"/>
                  <a:gd name="T65" fmla="*/ 358 h 362"/>
                  <a:gd name="T66" fmla="*/ 145 w 291"/>
                  <a:gd name="T67" fmla="*/ 362 h 362"/>
                  <a:gd name="T68" fmla="*/ 217 w 291"/>
                  <a:gd name="T69" fmla="*/ 355 h 362"/>
                  <a:gd name="T70" fmla="*/ 268 w 291"/>
                  <a:gd name="T71" fmla="*/ 335 h 362"/>
                  <a:gd name="T72" fmla="*/ 290 w 291"/>
                  <a:gd name="T73" fmla="*/ 305 h 362"/>
                  <a:gd name="T74" fmla="*/ 288 w 291"/>
                  <a:gd name="T75" fmla="*/ 242 h 362"/>
                  <a:gd name="T76" fmla="*/ 273 w 291"/>
                  <a:gd name="T77" fmla="*/ 264 h 362"/>
                  <a:gd name="T78" fmla="*/ 223 w 291"/>
                  <a:gd name="T79" fmla="*/ 288 h 362"/>
                  <a:gd name="T80" fmla="*/ 61 w 291"/>
                  <a:gd name="T81" fmla="*/ 334 h 362"/>
                  <a:gd name="T82" fmla="*/ 49 w 291"/>
                  <a:gd name="T83" fmla="*/ 322 h 362"/>
                  <a:gd name="T84" fmla="*/ 61 w 291"/>
                  <a:gd name="T85" fmla="*/ 309 h 362"/>
                  <a:gd name="T86" fmla="*/ 73 w 291"/>
                  <a:gd name="T87" fmla="*/ 322 h 362"/>
                  <a:gd name="T88" fmla="*/ 61 w 291"/>
                  <a:gd name="T89" fmla="*/ 334 h 362"/>
                  <a:gd name="T90" fmla="*/ 92 w 291"/>
                  <a:gd name="T91" fmla="*/ 199 h 362"/>
                  <a:gd name="T92" fmla="*/ 17 w 291"/>
                  <a:gd name="T93" fmla="*/ 170 h 362"/>
                  <a:gd name="T94" fmla="*/ 2 w 291"/>
                  <a:gd name="T95" fmla="*/ 148 h 362"/>
                  <a:gd name="T96" fmla="*/ 1 w 291"/>
                  <a:gd name="T97" fmla="*/ 212 h 362"/>
                  <a:gd name="T98" fmla="*/ 23 w 291"/>
                  <a:gd name="T99" fmla="*/ 242 h 362"/>
                  <a:gd name="T100" fmla="*/ 73 w 291"/>
                  <a:gd name="T101" fmla="*/ 261 h 362"/>
                  <a:gd name="T102" fmla="*/ 145 w 291"/>
                  <a:gd name="T103" fmla="*/ 269 h 362"/>
                  <a:gd name="T104" fmla="*/ 204 w 291"/>
                  <a:gd name="T105" fmla="*/ 265 h 362"/>
                  <a:gd name="T106" fmla="*/ 259 w 291"/>
                  <a:gd name="T107" fmla="*/ 246 h 362"/>
                  <a:gd name="T108" fmla="*/ 287 w 291"/>
                  <a:gd name="T109" fmla="*/ 219 h 362"/>
                  <a:gd name="T110" fmla="*/ 290 w 291"/>
                  <a:gd name="T111" fmla="*/ 153 h 362"/>
                  <a:gd name="T112" fmla="*/ 279 w 291"/>
                  <a:gd name="T113" fmla="*/ 165 h 362"/>
                  <a:gd name="T114" fmla="*/ 222 w 291"/>
                  <a:gd name="T115" fmla="*/ 193 h 362"/>
                  <a:gd name="T116" fmla="*/ 61 w 291"/>
                  <a:gd name="T117" fmla="*/ 238 h 362"/>
                  <a:gd name="T118" fmla="*/ 49 w 291"/>
                  <a:gd name="T119" fmla="*/ 225 h 362"/>
                  <a:gd name="T120" fmla="*/ 61 w 291"/>
                  <a:gd name="T121" fmla="*/ 213 h 362"/>
                  <a:gd name="T122" fmla="*/ 73 w 291"/>
                  <a:gd name="T123" fmla="*/ 225 h 362"/>
                  <a:gd name="T124" fmla="*/ 61 w 291"/>
                  <a:gd name="T125" fmla="*/ 238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1" h="362">
                    <a:moveTo>
                      <a:pt x="145" y="0"/>
                    </a:moveTo>
                    <a:lnTo>
                      <a:pt x="145" y="0"/>
                    </a:lnTo>
                    <a:lnTo>
                      <a:pt x="129" y="1"/>
                    </a:lnTo>
                    <a:lnTo>
                      <a:pt x="114" y="1"/>
                    </a:lnTo>
                    <a:lnTo>
                      <a:pt x="100" y="4"/>
                    </a:lnTo>
                    <a:lnTo>
                      <a:pt x="87" y="6"/>
                    </a:lnTo>
                    <a:lnTo>
                      <a:pt x="73" y="8"/>
                    </a:lnTo>
                    <a:lnTo>
                      <a:pt x="61" y="11"/>
                    </a:lnTo>
                    <a:lnTo>
                      <a:pt x="50" y="15"/>
                    </a:lnTo>
                    <a:lnTo>
                      <a:pt x="40" y="19"/>
                    </a:lnTo>
                    <a:lnTo>
                      <a:pt x="32" y="23"/>
                    </a:lnTo>
                    <a:lnTo>
                      <a:pt x="23" y="29"/>
                    </a:lnTo>
                    <a:lnTo>
                      <a:pt x="16" y="34"/>
                    </a:lnTo>
                    <a:lnTo>
                      <a:pt x="11" y="40"/>
                    </a:lnTo>
                    <a:lnTo>
                      <a:pt x="6" y="45"/>
                    </a:lnTo>
                    <a:lnTo>
                      <a:pt x="3" y="52"/>
                    </a:lnTo>
                    <a:lnTo>
                      <a:pt x="1" y="57"/>
                    </a:lnTo>
                    <a:lnTo>
                      <a:pt x="0" y="64"/>
                    </a:lnTo>
                    <a:lnTo>
                      <a:pt x="0" y="112"/>
                    </a:lnTo>
                    <a:lnTo>
                      <a:pt x="0" y="112"/>
                    </a:lnTo>
                    <a:lnTo>
                      <a:pt x="1" y="119"/>
                    </a:lnTo>
                    <a:lnTo>
                      <a:pt x="3" y="125"/>
                    </a:lnTo>
                    <a:lnTo>
                      <a:pt x="6" y="131"/>
                    </a:lnTo>
                    <a:lnTo>
                      <a:pt x="11" y="137"/>
                    </a:lnTo>
                    <a:lnTo>
                      <a:pt x="16" y="143"/>
                    </a:lnTo>
                    <a:lnTo>
                      <a:pt x="23" y="147"/>
                    </a:lnTo>
                    <a:lnTo>
                      <a:pt x="32" y="153"/>
                    </a:lnTo>
                    <a:lnTo>
                      <a:pt x="40" y="157"/>
                    </a:lnTo>
                    <a:lnTo>
                      <a:pt x="50" y="162"/>
                    </a:lnTo>
                    <a:lnTo>
                      <a:pt x="61" y="165"/>
                    </a:lnTo>
                    <a:lnTo>
                      <a:pt x="73" y="168"/>
                    </a:lnTo>
                    <a:lnTo>
                      <a:pt x="87" y="170"/>
                    </a:lnTo>
                    <a:lnTo>
                      <a:pt x="100" y="173"/>
                    </a:lnTo>
                    <a:lnTo>
                      <a:pt x="114" y="175"/>
                    </a:lnTo>
                    <a:lnTo>
                      <a:pt x="129" y="176"/>
                    </a:lnTo>
                    <a:lnTo>
                      <a:pt x="145" y="176"/>
                    </a:lnTo>
                    <a:lnTo>
                      <a:pt x="145" y="176"/>
                    </a:lnTo>
                    <a:lnTo>
                      <a:pt x="161" y="176"/>
                    </a:lnTo>
                    <a:lnTo>
                      <a:pt x="175" y="175"/>
                    </a:lnTo>
                    <a:lnTo>
                      <a:pt x="191" y="173"/>
                    </a:lnTo>
                    <a:lnTo>
                      <a:pt x="204" y="170"/>
                    </a:lnTo>
                    <a:lnTo>
                      <a:pt x="217" y="168"/>
                    </a:lnTo>
                    <a:lnTo>
                      <a:pt x="229" y="165"/>
                    </a:lnTo>
                    <a:lnTo>
                      <a:pt x="240" y="162"/>
                    </a:lnTo>
                    <a:lnTo>
                      <a:pt x="250" y="157"/>
                    </a:lnTo>
                    <a:lnTo>
                      <a:pt x="259" y="153"/>
                    </a:lnTo>
                    <a:lnTo>
                      <a:pt x="268" y="147"/>
                    </a:lnTo>
                    <a:lnTo>
                      <a:pt x="274" y="143"/>
                    </a:lnTo>
                    <a:lnTo>
                      <a:pt x="280" y="137"/>
                    </a:lnTo>
                    <a:lnTo>
                      <a:pt x="284" y="131"/>
                    </a:lnTo>
                    <a:lnTo>
                      <a:pt x="287" y="125"/>
                    </a:lnTo>
                    <a:lnTo>
                      <a:pt x="290" y="119"/>
                    </a:lnTo>
                    <a:lnTo>
                      <a:pt x="291" y="112"/>
                    </a:lnTo>
                    <a:lnTo>
                      <a:pt x="291" y="64"/>
                    </a:lnTo>
                    <a:lnTo>
                      <a:pt x="291" y="64"/>
                    </a:lnTo>
                    <a:lnTo>
                      <a:pt x="290" y="57"/>
                    </a:lnTo>
                    <a:lnTo>
                      <a:pt x="287" y="52"/>
                    </a:lnTo>
                    <a:lnTo>
                      <a:pt x="284" y="45"/>
                    </a:lnTo>
                    <a:lnTo>
                      <a:pt x="280" y="40"/>
                    </a:lnTo>
                    <a:lnTo>
                      <a:pt x="274" y="34"/>
                    </a:lnTo>
                    <a:lnTo>
                      <a:pt x="268" y="29"/>
                    </a:lnTo>
                    <a:lnTo>
                      <a:pt x="259" y="23"/>
                    </a:lnTo>
                    <a:lnTo>
                      <a:pt x="250" y="19"/>
                    </a:lnTo>
                    <a:lnTo>
                      <a:pt x="240" y="15"/>
                    </a:lnTo>
                    <a:lnTo>
                      <a:pt x="229" y="11"/>
                    </a:lnTo>
                    <a:lnTo>
                      <a:pt x="217" y="8"/>
                    </a:lnTo>
                    <a:lnTo>
                      <a:pt x="204" y="6"/>
                    </a:lnTo>
                    <a:lnTo>
                      <a:pt x="191" y="4"/>
                    </a:lnTo>
                    <a:lnTo>
                      <a:pt x="175" y="1"/>
                    </a:lnTo>
                    <a:lnTo>
                      <a:pt x="161" y="1"/>
                    </a:lnTo>
                    <a:lnTo>
                      <a:pt x="145" y="0"/>
                    </a:lnTo>
                    <a:lnTo>
                      <a:pt x="145" y="0"/>
                    </a:lnTo>
                    <a:close/>
                    <a:moveTo>
                      <a:pt x="61" y="144"/>
                    </a:moveTo>
                    <a:lnTo>
                      <a:pt x="61" y="144"/>
                    </a:lnTo>
                    <a:lnTo>
                      <a:pt x="57" y="143"/>
                    </a:lnTo>
                    <a:lnTo>
                      <a:pt x="53" y="140"/>
                    </a:lnTo>
                    <a:lnTo>
                      <a:pt x="50" y="136"/>
                    </a:lnTo>
                    <a:lnTo>
                      <a:pt x="49" y="131"/>
                    </a:lnTo>
                    <a:lnTo>
                      <a:pt x="49" y="131"/>
                    </a:lnTo>
                    <a:lnTo>
                      <a:pt x="50" y="126"/>
                    </a:lnTo>
                    <a:lnTo>
                      <a:pt x="53" y="123"/>
                    </a:lnTo>
                    <a:lnTo>
                      <a:pt x="57" y="120"/>
                    </a:lnTo>
                    <a:lnTo>
                      <a:pt x="61" y="119"/>
                    </a:lnTo>
                    <a:lnTo>
                      <a:pt x="61" y="119"/>
                    </a:lnTo>
                    <a:lnTo>
                      <a:pt x="66" y="120"/>
                    </a:lnTo>
                    <a:lnTo>
                      <a:pt x="70" y="123"/>
                    </a:lnTo>
                    <a:lnTo>
                      <a:pt x="72" y="126"/>
                    </a:lnTo>
                    <a:lnTo>
                      <a:pt x="73" y="131"/>
                    </a:lnTo>
                    <a:lnTo>
                      <a:pt x="73" y="131"/>
                    </a:lnTo>
                    <a:lnTo>
                      <a:pt x="72" y="136"/>
                    </a:lnTo>
                    <a:lnTo>
                      <a:pt x="70" y="140"/>
                    </a:lnTo>
                    <a:lnTo>
                      <a:pt x="66" y="143"/>
                    </a:lnTo>
                    <a:lnTo>
                      <a:pt x="61" y="144"/>
                    </a:lnTo>
                    <a:lnTo>
                      <a:pt x="61" y="144"/>
                    </a:lnTo>
                    <a:close/>
                    <a:moveTo>
                      <a:pt x="145" y="113"/>
                    </a:moveTo>
                    <a:lnTo>
                      <a:pt x="145" y="113"/>
                    </a:lnTo>
                    <a:lnTo>
                      <a:pt x="121" y="113"/>
                    </a:lnTo>
                    <a:lnTo>
                      <a:pt x="98" y="110"/>
                    </a:lnTo>
                    <a:lnTo>
                      <a:pt x="76" y="105"/>
                    </a:lnTo>
                    <a:lnTo>
                      <a:pt x="57" y="99"/>
                    </a:lnTo>
                    <a:lnTo>
                      <a:pt x="39" y="90"/>
                    </a:lnTo>
                    <a:lnTo>
                      <a:pt x="24" y="81"/>
                    </a:lnTo>
                    <a:lnTo>
                      <a:pt x="12" y="72"/>
                    </a:lnTo>
                    <a:lnTo>
                      <a:pt x="6" y="65"/>
                    </a:lnTo>
                    <a:lnTo>
                      <a:pt x="2" y="60"/>
                    </a:lnTo>
                    <a:lnTo>
                      <a:pt x="2" y="60"/>
                    </a:lnTo>
                    <a:lnTo>
                      <a:pt x="14" y="69"/>
                    </a:lnTo>
                    <a:lnTo>
                      <a:pt x="27" y="79"/>
                    </a:lnTo>
                    <a:lnTo>
                      <a:pt x="43" y="87"/>
                    </a:lnTo>
                    <a:lnTo>
                      <a:pt x="60" y="94"/>
                    </a:lnTo>
                    <a:lnTo>
                      <a:pt x="79" y="99"/>
                    </a:lnTo>
                    <a:lnTo>
                      <a:pt x="100" y="103"/>
                    </a:lnTo>
                    <a:lnTo>
                      <a:pt x="122" y="106"/>
                    </a:lnTo>
                    <a:lnTo>
                      <a:pt x="145" y="107"/>
                    </a:lnTo>
                    <a:lnTo>
                      <a:pt x="145" y="107"/>
                    </a:lnTo>
                    <a:lnTo>
                      <a:pt x="169" y="106"/>
                    </a:lnTo>
                    <a:lnTo>
                      <a:pt x="191" y="103"/>
                    </a:lnTo>
                    <a:lnTo>
                      <a:pt x="212" y="99"/>
                    </a:lnTo>
                    <a:lnTo>
                      <a:pt x="230" y="94"/>
                    </a:lnTo>
                    <a:lnTo>
                      <a:pt x="248" y="87"/>
                    </a:lnTo>
                    <a:lnTo>
                      <a:pt x="263" y="79"/>
                    </a:lnTo>
                    <a:lnTo>
                      <a:pt x="276" y="69"/>
                    </a:lnTo>
                    <a:lnTo>
                      <a:pt x="288" y="60"/>
                    </a:lnTo>
                    <a:lnTo>
                      <a:pt x="288" y="60"/>
                    </a:lnTo>
                    <a:lnTo>
                      <a:pt x="284" y="65"/>
                    </a:lnTo>
                    <a:lnTo>
                      <a:pt x="279" y="72"/>
                    </a:lnTo>
                    <a:lnTo>
                      <a:pt x="266" y="81"/>
                    </a:lnTo>
                    <a:lnTo>
                      <a:pt x="251" y="90"/>
                    </a:lnTo>
                    <a:lnTo>
                      <a:pt x="234" y="99"/>
                    </a:lnTo>
                    <a:lnTo>
                      <a:pt x="215" y="105"/>
                    </a:lnTo>
                    <a:lnTo>
                      <a:pt x="193" y="110"/>
                    </a:lnTo>
                    <a:lnTo>
                      <a:pt x="170" y="113"/>
                    </a:lnTo>
                    <a:lnTo>
                      <a:pt x="145" y="113"/>
                    </a:lnTo>
                    <a:lnTo>
                      <a:pt x="145" y="113"/>
                    </a:lnTo>
                    <a:close/>
                    <a:moveTo>
                      <a:pt x="145" y="297"/>
                    </a:moveTo>
                    <a:lnTo>
                      <a:pt x="145" y="297"/>
                    </a:lnTo>
                    <a:lnTo>
                      <a:pt x="117" y="295"/>
                    </a:lnTo>
                    <a:lnTo>
                      <a:pt x="91" y="292"/>
                    </a:lnTo>
                    <a:lnTo>
                      <a:pt x="68" y="288"/>
                    </a:lnTo>
                    <a:lnTo>
                      <a:pt x="48" y="281"/>
                    </a:lnTo>
                    <a:lnTo>
                      <a:pt x="39" y="277"/>
                    </a:lnTo>
                    <a:lnTo>
                      <a:pt x="31" y="272"/>
                    </a:lnTo>
                    <a:lnTo>
                      <a:pt x="24" y="268"/>
                    </a:lnTo>
                    <a:lnTo>
                      <a:pt x="17" y="264"/>
                    </a:lnTo>
                    <a:lnTo>
                      <a:pt x="12" y="258"/>
                    </a:lnTo>
                    <a:lnTo>
                      <a:pt x="8" y="253"/>
                    </a:lnTo>
                    <a:lnTo>
                      <a:pt x="4" y="247"/>
                    </a:lnTo>
                    <a:lnTo>
                      <a:pt x="2" y="242"/>
                    </a:lnTo>
                    <a:lnTo>
                      <a:pt x="2" y="242"/>
                    </a:lnTo>
                    <a:lnTo>
                      <a:pt x="0" y="246"/>
                    </a:lnTo>
                    <a:lnTo>
                      <a:pt x="0" y="252"/>
                    </a:lnTo>
                    <a:lnTo>
                      <a:pt x="0" y="299"/>
                    </a:lnTo>
                    <a:lnTo>
                      <a:pt x="0" y="299"/>
                    </a:lnTo>
                    <a:lnTo>
                      <a:pt x="1" y="305"/>
                    </a:lnTo>
                    <a:lnTo>
                      <a:pt x="3" y="312"/>
                    </a:lnTo>
                    <a:lnTo>
                      <a:pt x="6" y="319"/>
                    </a:lnTo>
                    <a:lnTo>
                      <a:pt x="11" y="324"/>
                    </a:lnTo>
                    <a:lnTo>
                      <a:pt x="16" y="330"/>
                    </a:lnTo>
                    <a:lnTo>
                      <a:pt x="23" y="335"/>
                    </a:lnTo>
                    <a:lnTo>
                      <a:pt x="32" y="339"/>
                    </a:lnTo>
                    <a:lnTo>
                      <a:pt x="40" y="344"/>
                    </a:lnTo>
                    <a:lnTo>
                      <a:pt x="50" y="348"/>
                    </a:lnTo>
                    <a:lnTo>
                      <a:pt x="61" y="351"/>
                    </a:lnTo>
                    <a:lnTo>
                      <a:pt x="73" y="355"/>
                    </a:lnTo>
                    <a:lnTo>
                      <a:pt x="87" y="358"/>
                    </a:lnTo>
                    <a:lnTo>
                      <a:pt x="100" y="360"/>
                    </a:lnTo>
                    <a:lnTo>
                      <a:pt x="114" y="361"/>
                    </a:lnTo>
                    <a:lnTo>
                      <a:pt x="129" y="362"/>
                    </a:lnTo>
                    <a:lnTo>
                      <a:pt x="145" y="362"/>
                    </a:lnTo>
                    <a:lnTo>
                      <a:pt x="145" y="362"/>
                    </a:lnTo>
                    <a:lnTo>
                      <a:pt x="161" y="362"/>
                    </a:lnTo>
                    <a:lnTo>
                      <a:pt x="175" y="361"/>
                    </a:lnTo>
                    <a:lnTo>
                      <a:pt x="191" y="360"/>
                    </a:lnTo>
                    <a:lnTo>
                      <a:pt x="204" y="358"/>
                    </a:lnTo>
                    <a:lnTo>
                      <a:pt x="217" y="355"/>
                    </a:lnTo>
                    <a:lnTo>
                      <a:pt x="229" y="351"/>
                    </a:lnTo>
                    <a:lnTo>
                      <a:pt x="240" y="348"/>
                    </a:lnTo>
                    <a:lnTo>
                      <a:pt x="250" y="344"/>
                    </a:lnTo>
                    <a:lnTo>
                      <a:pt x="259" y="339"/>
                    </a:lnTo>
                    <a:lnTo>
                      <a:pt x="268" y="335"/>
                    </a:lnTo>
                    <a:lnTo>
                      <a:pt x="274" y="330"/>
                    </a:lnTo>
                    <a:lnTo>
                      <a:pt x="280" y="324"/>
                    </a:lnTo>
                    <a:lnTo>
                      <a:pt x="284" y="319"/>
                    </a:lnTo>
                    <a:lnTo>
                      <a:pt x="287" y="312"/>
                    </a:lnTo>
                    <a:lnTo>
                      <a:pt x="290" y="305"/>
                    </a:lnTo>
                    <a:lnTo>
                      <a:pt x="291" y="299"/>
                    </a:lnTo>
                    <a:lnTo>
                      <a:pt x="291" y="252"/>
                    </a:lnTo>
                    <a:lnTo>
                      <a:pt x="291" y="252"/>
                    </a:lnTo>
                    <a:lnTo>
                      <a:pt x="291" y="246"/>
                    </a:lnTo>
                    <a:lnTo>
                      <a:pt x="288" y="242"/>
                    </a:lnTo>
                    <a:lnTo>
                      <a:pt x="288" y="242"/>
                    </a:lnTo>
                    <a:lnTo>
                      <a:pt x="286" y="247"/>
                    </a:lnTo>
                    <a:lnTo>
                      <a:pt x="283" y="253"/>
                    </a:lnTo>
                    <a:lnTo>
                      <a:pt x="279" y="258"/>
                    </a:lnTo>
                    <a:lnTo>
                      <a:pt x="273" y="264"/>
                    </a:lnTo>
                    <a:lnTo>
                      <a:pt x="266" y="268"/>
                    </a:lnTo>
                    <a:lnTo>
                      <a:pt x="260" y="272"/>
                    </a:lnTo>
                    <a:lnTo>
                      <a:pt x="251" y="277"/>
                    </a:lnTo>
                    <a:lnTo>
                      <a:pt x="242" y="281"/>
                    </a:lnTo>
                    <a:lnTo>
                      <a:pt x="223" y="288"/>
                    </a:lnTo>
                    <a:lnTo>
                      <a:pt x="200" y="292"/>
                    </a:lnTo>
                    <a:lnTo>
                      <a:pt x="173" y="295"/>
                    </a:lnTo>
                    <a:lnTo>
                      <a:pt x="145" y="297"/>
                    </a:lnTo>
                    <a:lnTo>
                      <a:pt x="145" y="297"/>
                    </a:lnTo>
                    <a:close/>
                    <a:moveTo>
                      <a:pt x="61" y="334"/>
                    </a:moveTo>
                    <a:lnTo>
                      <a:pt x="61" y="334"/>
                    </a:lnTo>
                    <a:lnTo>
                      <a:pt x="57" y="333"/>
                    </a:lnTo>
                    <a:lnTo>
                      <a:pt x="53" y="330"/>
                    </a:lnTo>
                    <a:lnTo>
                      <a:pt x="50" y="326"/>
                    </a:lnTo>
                    <a:lnTo>
                      <a:pt x="49" y="322"/>
                    </a:lnTo>
                    <a:lnTo>
                      <a:pt x="49" y="322"/>
                    </a:lnTo>
                    <a:lnTo>
                      <a:pt x="50" y="316"/>
                    </a:lnTo>
                    <a:lnTo>
                      <a:pt x="53" y="313"/>
                    </a:lnTo>
                    <a:lnTo>
                      <a:pt x="57" y="310"/>
                    </a:lnTo>
                    <a:lnTo>
                      <a:pt x="61" y="309"/>
                    </a:lnTo>
                    <a:lnTo>
                      <a:pt x="61" y="309"/>
                    </a:lnTo>
                    <a:lnTo>
                      <a:pt x="66" y="310"/>
                    </a:lnTo>
                    <a:lnTo>
                      <a:pt x="70" y="313"/>
                    </a:lnTo>
                    <a:lnTo>
                      <a:pt x="72" y="316"/>
                    </a:lnTo>
                    <a:lnTo>
                      <a:pt x="73" y="322"/>
                    </a:lnTo>
                    <a:lnTo>
                      <a:pt x="73" y="322"/>
                    </a:lnTo>
                    <a:lnTo>
                      <a:pt x="72" y="326"/>
                    </a:lnTo>
                    <a:lnTo>
                      <a:pt x="70" y="330"/>
                    </a:lnTo>
                    <a:lnTo>
                      <a:pt x="66" y="333"/>
                    </a:lnTo>
                    <a:lnTo>
                      <a:pt x="61" y="334"/>
                    </a:lnTo>
                    <a:lnTo>
                      <a:pt x="61" y="334"/>
                    </a:lnTo>
                    <a:close/>
                    <a:moveTo>
                      <a:pt x="145" y="203"/>
                    </a:moveTo>
                    <a:lnTo>
                      <a:pt x="145" y="203"/>
                    </a:lnTo>
                    <a:lnTo>
                      <a:pt x="117" y="202"/>
                    </a:lnTo>
                    <a:lnTo>
                      <a:pt x="92" y="199"/>
                    </a:lnTo>
                    <a:lnTo>
                      <a:pt x="69" y="193"/>
                    </a:lnTo>
                    <a:lnTo>
                      <a:pt x="48" y="187"/>
                    </a:lnTo>
                    <a:lnTo>
                      <a:pt x="32" y="179"/>
                    </a:lnTo>
                    <a:lnTo>
                      <a:pt x="24" y="175"/>
                    </a:lnTo>
                    <a:lnTo>
                      <a:pt x="17" y="170"/>
                    </a:lnTo>
                    <a:lnTo>
                      <a:pt x="12" y="165"/>
                    </a:lnTo>
                    <a:lnTo>
                      <a:pt x="8" y="159"/>
                    </a:lnTo>
                    <a:lnTo>
                      <a:pt x="4" y="154"/>
                    </a:lnTo>
                    <a:lnTo>
                      <a:pt x="2" y="148"/>
                    </a:lnTo>
                    <a:lnTo>
                      <a:pt x="2" y="148"/>
                    </a:lnTo>
                    <a:lnTo>
                      <a:pt x="0" y="153"/>
                    </a:lnTo>
                    <a:lnTo>
                      <a:pt x="0" y="157"/>
                    </a:lnTo>
                    <a:lnTo>
                      <a:pt x="0" y="205"/>
                    </a:lnTo>
                    <a:lnTo>
                      <a:pt x="0" y="205"/>
                    </a:lnTo>
                    <a:lnTo>
                      <a:pt x="1" y="212"/>
                    </a:lnTo>
                    <a:lnTo>
                      <a:pt x="3" y="219"/>
                    </a:lnTo>
                    <a:lnTo>
                      <a:pt x="6" y="224"/>
                    </a:lnTo>
                    <a:lnTo>
                      <a:pt x="11" y="231"/>
                    </a:lnTo>
                    <a:lnTo>
                      <a:pt x="16" y="236"/>
                    </a:lnTo>
                    <a:lnTo>
                      <a:pt x="23" y="242"/>
                    </a:lnTo>
                    <a:lnTo>
                      <a:pt x="32" y="246"/>
                    </a:lnTo>
                    <a:lnTo>
                      <a:pt x="40" y="250"/>
                    </a:lnTo>
                    <a:lnTo>
                      <a:pt x="50" y="255"/>
                    </a:lnTo>
                    <a:lnTo>
                      <a:pt x="61" y="258"/>
                    </a:lnTo>
                    <a:lnTo>
                      <a:pt x="73" y="261"/>
                    </a:lnTo>
                    <a:lnTo>
                      <a:pt x="87" y="265"/>
                    </a:lnTo>
                    <a:lnTo>
                      <a:pt x="100" y="267"/>
                    </a:lnTo>
                    <a:lnTo>
                      <a:pt x="114" y="268"/>
                    </a:lnTo>
                    <a:lnTo>
                      <a:pt x="129" y="269"/>
                    </a:lnTo>
                    <a:lnTo>
                      <a:pt x="145" y="269"/>
                    </a:lnTo>
                    <a:lnTo>
                      <a:pt x="145" y="269"/>
                    </a:lnTo>
                    <a:lnTo>
                      <a:pt x="161" y="269"/>
                    </a:lnTo>
                    <a:lnTo>
                      <a:pt x="175" y="268"/>
                    </a:lnTo>
                    <a:lnTo>
                      <a:pt x="191" y="267"/>
                    </a:lnTo>
                    <a:lnTo>
                      <a:pt x="204" y="265"/>
                    </a:lnTo>
                    <a:lnTo>
                      <a:pt x="217" y="261"/>
                    </a:lnTo>
                    <a:lnTo>
                      <a:pt x="229" y="258"/>
                    </a:lnTo>
                    <a:lnTo>
                      <a:pt x="240" y="255"/>
                    </a:lnTo>
                    <a:lnTo>
                      <a:pt x="250" y="250"/>
                    </a:lnTo>
                    <a:lnTo>
                      <a:pt x="259" y="246"/>
                    </a:lnTo>
                    <a:lnTo>
                      <a:pt x="268" y="242"/>
                    </a:lnTo>
                    <a:lnTo>
                      <a:pt x="274" y="236"/>
                    </a:lnTo>
                    <a:lnTo>
                      <a:pt x="280" y="231"/>
                    </a:lnTo>
                    <a:lnTo>
                      <a:pt x="284" y="224"/>
                    </a:lnTo>
                    <a:lnTo>
                      <a:pt x="287" y="219"/>
                    </a:lnTo>
                    <a:lnTo>
                      <a:pt x="290" y="212"/>
                    </a:lnTo>
                    <a:lnTo>
                      <a:pt x="291" y="205"/>
                    </a:lnTo>
                    <a:lnTo>
                      <a:pt x="291" y="157"/>
                    </a:lnTo>
                    <a:lnTo>
                      <a:pt x="291" y="157"/>
                    </a:lnTo>
                    <a:lnTo>
                      <a:pt x="290" y="153"/>
                    </a:lnTo>
                    <a:lnTo>
                      <a:pt x="288" y="148"/>
                    </a:lnTo>
                    <a:lnTo>
                      <a:pt x="288" y="148"/>
                    </a:lnTo>
                    <a:lnTo>
                      <a:pt x="286" y="154"/>
                    </a:lnTo>
                    <a:lnTo>
                      <a:pt x="283" y="159"/>
                    </a:lnTo>
                    <a:lnTo>
                      <a:pt x="279" y="165"/>
                    </a:lnTo>
                    <a:lnTo>
                      <a:pt x="273" y="170"/>
                    </a:lnTo>
                    <a:lnTo>
                      <a:pt x="266" y="175"/>
                    </a:lnTo>
                    <a:lnTo>
                      <a:pt x="259" y="179"/>
                    </a:lnTo>
                    <a:lnTo>
                      <a:pt x="242" y="187"/>
                    </a:lnTo>
                    <a:lnTo>
                      <a:pt x="222" y="193"/>
                    </a:lnTo>
                    <a:lnTo>
                      <a:pt x="198" y="199"/>
                    </a:lnTo>
                    <a:lnTo>
                      <a:pt x="173" y="202"/>
                    </a:lnTo>
                    <a:lnTo>
                      <a:pt x="145" y="203"/>
                    </a:lnTo>
                    <a:lnTo>
                      <a:pt x="145" y="203"/>
                    </a:lnTo>
                    <a:close/>
                    <a:moveTo>
                      <a:pt x="61" y="238"/>
                    </a:moveTo>
                    <a:lnTo>
                      <a:pt x="61" y="238"/>
                    </a:lnTo>
                    <a:lnTo>
                      <a:pt x="57" y="237"/>
                    </a:lnTo>
                    <a:lnTo>
                      <a:pt x="53" y="234"/>
                    </a:lnTo>
                    <a:lnTo>
                      <a:pt x="50" y="231"/>
                    </a:lnTo>
                    <a:lnTo>
                      <a:pt x="49" y="225"/>
                    </a:lnTo>
                    <a:lnTo>
                      <a:pt x="49" y="225"/>
                    </a:lnTo>
                    <a:lnTo>
                      <a:pt x="50" y="221"/>
                    </a:lnTo>
                    <a:lnTo>
                      <a:pt x="53" y="218"/>
                    </a:lnTo>
                    <a:lnTo>
                      <a:pt x="57" y="214"/>
                    </a:lnTo>
                    <a:lnTo>
                      <a:pt x="61" y="213"/>
                    </a:lnTo>
                    <a:lnTo>
                      <a:pt x="61" y="213"/>
                    </a:lnTo>
                    <a:lnTo>
                      <a:pt x="66" y="214"/>
                    </a:lnTo>
                    <a:lnTo>
                      <a:pt x="70" y="218"/>
                    </a:lnTo>
                    <a:lnTo>
                      <a:pt x="72" y="221"/>
                    </a:lnTo>
                    <a:lnTo>
                      <a:pt x="73" y="225"/>
                    </a:lnTo>
                    <a:lnTo>
                      <a:pt x="73" y="225"/>
                    </a:lnTo>
                    <a:lnTo>
                      <a:pt x="72" y="231"/>
                    </a:lnTo>
                    <a:lnTo>
                      <a:pt x="70" y="234"/>
                    </a:lnTo>
                    <a:lnTo>
                      <a:pt x="66" y="237"/>
                    </a:lnTo>
                    <a:lnTo>
                      <a:pt x="61" y="238"/>
                    </a:lnTo>
                    <a:lnTo>
                      <a:pt x="61" y="238"/>
                    </a:lnTo>
                    <a:close/>
                  </a:path>
                </a:pathLst>
              </a:custGeom>
              <a:solidFill>
                <a:srgbClr val="9F9F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2" tIns="45706" rIns="91412" bIns="4570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a:defRPr/>
                </a:pPr>
                <a:endParaRPr lang="zh-CN" altLang="en-US" sz="3200">
                  <a:solidFill>
                    <a:srgbClr val="000000"/>
                  </a:solidFill>
                  <a:latin typeface="+mn-lt"/>
                  <a:ea typeface="+mn-ea"/>
                  <a:cs typeface="+mn-ea"/>
                  <a:sym typeface="+mn-lt"/>
                </a:endParaRPr>
              </a:p>
            </p:txBody>
          </p:sp>
          <p:sp>
            <p:nvSpPr>
              <p:cNvPr id="27" name="Freeform 131"/>
              <p:cNvSpPr>
                <a:spLocks noEditPoints="1"/>
              </p:cNvSpPr>
              <p:nvPr/>
            </p:nvSpPr>
            <p:spPr bwMode="auto">
              <a:xfrm>
                <a:off x="2565869" y="2843063"/>
                <a:ext cx="261036" cy="338807"/>
              </a:xfrm>
              <a:custGeom>
                <a:avLst/>
                <a:gdLst>
                  <a:gd name="T0" fmla="*/ 100 w 291"/>
                  <a:gd name="T1" fmla="*/ 4 h 362"/>
                  <a:gd name="T2" fmla="*/ 40 w 291"/>
                  <a:gd name="T3" fmla="*/ 19 h 362"/>
                  <a:gd name="T4" fmla="*/ 6 w 291"/>
                  <a:gd name="T5" fmla="*/ 45 h 362"/>
                  <a:gd name="T6" fmla="*/ 0 w 291"/>
                  <a:gd name="T7" fmla="*/ 112 h 362"/>
                  <a:gd name="T8" fmla="*/ 16 w 291"/>
                  <a:gd name="T9" fmla="*/ 143 h 362"/>
                  <a:gd name="T10" fmla="*/ 61 w 291"/>
                  <a:gd name="T11" fmla="*/ 165 h 362"/>
                  <a:gd name="T12" fmla="*/ 129 w 291"/>
                  <a:gd name="T13" fmla="*/ 176 h 362"/>
                  <a:gd name="T14" fmla="*/ 191 w 291"/>
                  <a:gd name="T15" fmla="*/ 173 h 362"/>
                  <a:gd name="T16" fmla="*/ 250 w 291"/>
                  <a:gd name="T17" fmla="*/ 157 h 362"/>
                  <a:gd name="T18" fmla="*/ 284 w 291"/>
                  <a:gd name="T19" fmla="*/ 131 h 362"/>
                  <a:gd name="T20" fmla="*/ 291 w 291"/>
                  <a:gd name="T21" fmla="*/ 64 h 362"/>
                  <a:gd name="T22" fmla="*/ 274 w 291"/>
                  <a:gd name="T23" fmla="*/ 34 h 362"/>
                  <a:gd name="T24" fmla="*/ 229 w 291"/>
                  <a:gd name="T25" fmla="*/ 11 h 362"/>
                  <a:gd name="T26" fmla="*/ 161 w 291"/>
                  <a:gd name="T27" fmla="*/ 1 h 362"/>
                  <a:gd name="T28" fmla="*/ 57 w 291"/>
                  <a:gd name="T29" fmla="*/ 143 h 362"/>
                  <a:gd name="T30" fmla="*/ 50 w 291"/>
                  <a:gd name="T31" fmla="*/ 126 h 362"/>
                  <a:gd name="T32" fmla="*/ 66 w 291"/>
                  <a:gd name="T33" fmla="*/ 120 h 362"/>
                  <a:gd name="T34" fmla="*/ 72 w 291"/>
                  <a:gd name="T35" fmla="*/ 136 h 362"/>
                  <a:gd name="T36" fmla="*/ 145 w 291"/>
                  <a:gd name="T37" fmla="*/ 113 h 362"/>
                  <a:gd name="T38" fmla="*/ 57 w 291"/>
                  <a:gd name="T39" fmla="*/ 99 h 362"/>
                  <a:gd name="T40" fmla="*/ 2 w 291"/>
                  <a:gd name="T41" fmla="*/ 60 h 362"/>
                  <a:gd name="T42" fmla="*/ 60 w 291"/>
                  <a:gd name="T43" fmla="*/ 94 h 362"/>
                  <a:gd name="T44" fmla="*/ 145 w 291"/>
                  <a:gd name="T45" fmla="*/ 107 h 362"/>
                  <a:gd name="T46" fmla="*/ 248 w 291"/>
                  <a:gd name="T47" fmla="*/ 87 h 362"/>
                  <a:gd name="T48" fmla="*/ 284 w 291"/>
                  <a:gd name="T49" fmla="*/ 65 h 362"/>
                  <a:gd name="T50" fmla="*/ 215 w 291"/>
                  <a:gd name="T51" fmla="*/ 105 h 362"/>
                  <a:gd name="T52" fmla="*/ 145 w 291"/>
                  <a:gd name="T53" fmla="*/ 297 h 362"/>
                  <a:gd name="T54" fmla="*/ 48 w 291"/>
                  <a:gd name="T55" fmla="*/ 281 h 362"/>
                  <a:gd name="T56" fmla="*/ 12 w 291"/>
                  <a:gd name="T57" fmla="*/ 258 h 362"/>
                  <a:gd name="T58" fmla="*/ 0 w 291"/>
                  <a:gd name="T59" fmla="*/ 246 h 362"/>
                  <a:gd name="T60" fmla="*/ 3 w 291"/>
                  <a:gd name="T61" fmla="*/ 312 h 362"/>
                  <a:gd name="T62" fmla="*/ 32 w 291"/>
                  <a:gd name="T63" fmla="*/ 339 h 362"/>
                  <a:gd name="T64" fmla="*/ 87 w 291"/>
                  <a:gd name="T65" fmla="*/ 358 h 362"/>
                  <a:gd name="T66" fmla="*/ 145 w 291"/>
                  <a:gd name="T67" fmla="*/ 362 h 362"/>
                  <a:gd name="T68" fmla="*/ 217 w 291"/>
                  <a:gd name="T69" fmla="*/ 355 h 362"/>
                  <a:gd name="T70" fmla="*/ 268 w 291"/>
                  <a:gd name="T71" fmla="*/ 335 h 362"/>
                  <a:gd name="T72" fmla="*/ 290 w 291"/>
                  <a:gd name="T73" fmla="*/ 305 h 362"/>
                  <a:gd name="T74" fmla="*/ 288 w 291"/>
                  <a:gd name="T75" fmla="*/ 242 h 362"/>
                  <a:gd name="T76" fmla="*/ 273 w 291"/>
                  <a:gd name="T77" fmla="*/ 264 h 362"/>
                  <a:gd name="T78" fmla="*/ 223 w 291"/>
                  <a:gd name="T79" fmla="*/ 288 h 362"/>
                  <a:gd name="T80" fmla="*/ 61 w 291"/>
                  <a:gd name="T81" fmla="*/ 334 h 362"/>
                  <a:gd name="T82" fmla="*/ 49 w 291"/>
                  <a:gd name="T83" fmla="*/ 322 h 362"/>
                  <a:gd name="T84" fmla="*/ 61 w 291"/>
                  <a:gd name="T85" fmla="*/ 309 h 362"/>
                  <a:gd name="T86" fmla="*/ 73 w 291"/>
                  <a:gd name="T87" fmla="*/ 322 h 362"/>
                  <a:gd name="T88" fmla="*/ 61 w 291"/>
                  <a:gd name="T89" fmla="*/ 334 h 362"/>
                  <a:gd name="T90" fmla="*/ 92 w 291"/>
                  <a:gd name="T91" fmla="*/ 199 h 362"/>
                  <a:gd name="T92" fmla="*/ 17 w 291"/>
                  <a:gd name="T93" fmla="*/ 170 h 362"/>
                  <a:gd name="T94" fmla="*/ 2 w 291"/>
                  <a:gd name="T95" fmla="*/ 148 h 362"/>
                  <a:gd name="T96" fmla="*/ 1 w 291"/>
                  <a:gd name="T97" fmla="*/ 212 h 362"/>
                  <a:gd name="T98" fmla="*/ 23 w 291"/>
                  <a:gd name="T99" fmla="*/ 242 h 362"/>
                  <a:gd name="T100" fmla="*/ 73 w 291"/>
                  <a:gd name="T101" fmla="*/ 261 h 362"/>
                  <a:gd name="T102" fmla="*/ 145 w 291"/>
                  <a:gd name="T103" fmla="*/ 269 h 362"/>
                  <a:gd name="T104" fmla="*/ 204 w 291"/>
                  <a:gd name="T105" fmla="*/ 265 h 362"/>
                  <a:gd name="T106" fmla="*/ 259 w 291"/>
                  <a:gd name="T107" fmla="*/ 246 h 362"/>
                  <a:gd name="T108" fmla="*/ 287 w 291"/>
                  <a:gd name="T109" fmla="*/ 219 h 362"/>
                  <a:gd name="T110" fmla="*/ 290 w 291"/>
                  <a:gd name="T111" fmla="*/ 153 h 362"/>
                  <a:gd name="T112" fmla="*/ 279 w 291"/>
                  <a:gd name="T113" fmla="*/ 165 h 362"/>
                  <a:gd name="T114" fmla="*/ 222 w 291"/>
                  <a:gd name="T115" fmla="*/ 193 h 362"/>
                  <a:gd name="T116" fmla="*/ 61 w 291"/>
                  <a:gd name="T117" fmla="*/ 238 h 362"/>
                  <a:gd name="T118" fmla="*/ 49 w 291"/>
                  <a:gd name="T119" fmla="*/ 225 h 362"/>
                  <a:gd name="T120" fmla="*/ 61 w 291"/>
                  <a:gd name="T121" fmla="*/ 213 h 362"/>
                  <a:gd name="T122" fmla="*/ 73 w 291"/>
                  <a:gd name="T123" fmla="*/ 225 h 362"/>
                  <a:gd name="T124" fmla="*/ 61 w 291"/>
                  <a:gd name="T125" fmla="*/ 238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1" h="362">
                    <a:moveTo>
                      <a:pt x="145" y="0"/>
                    </a:moveTo>
                    <a:lnTo>
                      <a:pt x="145" y="0"/>
                    </a:lnTo>
                    <a:lnTo>
                      <a:pt x="129" y="1"/>
                    </a:lnTo>
                    <a:lnTo>
                      <a:pt x="114" y="1"/>
                    </a:lnTo>
                    <a:lnTo>
                      <a:pt x="100" y="4"/>
                    </a:lnTo>
                    <a:lnTo>
                      <a:pt x="87" y="6"/>
                    </a:lnTo>
                    <a:lnTo>
                      <a:pt x="73" y="8"/>
                    </a:lnTo>
                    <a:lnTo>
                      <a:pt x="61" y="11"/>
                    </a:lnTo>
                    <a:lnTo>
                      <a:pt x="50" y="15"/>
                    </a:lnTo>
                    <a:lnTo>
                      <a:pt x="40" y="19"/>
                    </a:lnTo>
                    <a:lnTo>
                      <a:pt x="32" y="23"/>
                    </a:lnTo>
                    <a:lnTo>
                      <a:pt x="23" y="29"/>
                    </a:lnTo>
                    <a:lnTo>
                      <a:pt x="16" y="34"/>
                    </a:lnTo>
                    <a:lnTo>
                      <a:pt x="11" y="40"/>
                    </a:lnTo>
                    <a:lnTo>
                      <a:pt x="6" y="45"/>
                    </a:lnTo>
                    <a:lnTo>
                      <a:pt x="3" y="52"/>
                    </a:lnTo>
                    <a:lnTo>
                      <a:pt x="1" y="57"/>
                    </a:lnTo>
                    <a:lnTo>
                      <a:pt x="0" y="64"/>
                    </a:lnTo>
                    <a:lnTo>
                      <a:pt x="0" y="112"/>
                    </a:lnTo>
                    <a:lnTo>
                      <a:pt x="0" y="112"/>
                    </a:lnTo>
                    <a:lnTo>
                      <a:pt x="1" y="119"/>
                    </a:lnTo>
                    <a:lnTo>
                      <a:pt x="3" y="125"/>
                    </a:lnTo>
                    <a:lnTo>
                      <a:pt x="6" y="131"/>
                    </a:lnTo>
                    <a:lnTo>
                      <a:pt x="11" y="137"/>
                    </a:lnTo>
                    <a:lnTo>
                      <a:pt x="16" y="143"/>
                    </a:lnTo>
                    <a:lnTo>
                      <a:pt x="23" y="147"/>
                    </a:lnTo>
                    <a:lnTo>
                      <a:pt x="32" y="153"/>
                    </a:lnTo>
                    <a:lnTo>
                      <a:pt x="40" y="157"/>
                    </a:lnTo>
                    <a:lnTo>
                      <a:pt x="50" y="162"/>
                    </a:lnTo>
                    <a:lnTo>
                      <a:pt x="61" y="165"/>
                    </a:lnTo>
                    <a:lnTo>
                      <a:pt x="73" y="168"/>
                    </a:lnTo>
                    <a:lnTo>
                      <a:pt x="87" y="170"/>
                    </a:lnTo>
                    <a:lnTo>
                      <a:pt x="100" y="173"/>
                    </a:lnTo>
                    <a:lnTo>
                      <a:pt x="114" y="175"/>
                    </a:lnTo>
                    <a:lnTo>
                      <a:pt x="129" y="176"/>
                    </a:lnTo>
                    <a:lnTo>
                      <a:pt x="145" y="176"/>
                    </a:lnTo>
                    <a:lnTo>
                      <a:pt x="145" y="176"/>
                    </a:lnTo>
                    <a:lnTo>
                      <a:pt x="161" y="176"/>
                    </a:lnTo>
                    <a:lnTo>
                      <a:pt x="175" y="175"/>
                    </a:lnTo>
                    <a:lnTo>
                      <a:pt x="191" y="173"/>
                    </a:lnTo>
                    <a:lnTo>
                      <a:pt x="204" y="170"/>
                    </a:lnTo>
                    <a:lnTo>
                      <a:pt x="217" y="168"/>
                    </a:lnTo>
                    <a:lnTo>
                      <a:pt x="229" y="165"/>
                    </a:lnTo>
                    <a:lnTo>
                      <a:pt x="240" y="162"/>
                    </a:lnTo>
                    <a:lnTo>
                      <a:pt x="250" y="157"/>
                    </a:lnTo>
                    <a:lnTo>
                      <a:pt x="259" y="153"/>
                    </a:lnTo>
                    <a:lnTo>
                      <a:pt x="268" y="147"/>
                    </a:lnTo>
                    <a:lnTo>
                      <a:pt x="274" y="143"/>
                    </a:lnTo>
                    <a:lnTo>
                      <a:pt x="280" y="137"/>
                    </a:lnTo>
                    <a:lnTo>
                      <a:pt x="284" y="131"/>
                    </a:lnTo>
                    <a:lnTo>
                      <a:pt x="287" y="125"/>
                    </a:lnTo>
                    <a:lnTo>
                      <a:pt x="290" y="119"/>
                    </a:lnTo>
                    <a:lnTo>
                      <a:pt x="291" y="112"/>
                    </a:lnTo>
                    <a:lnTo>
                      <a:pt x="291" y="64"/>
                    </a:lnTo>
                    <a:lnTo>
                      <a:pt x="291" y="64"/>
                    </a:lnTo>
                    <a:lnTo>
                      <a:pt x="290" y="57"/>
                    </a:lnTo>
                    <a:lnTo>
                      <a:pt x="287" y="52"/>
                    </a:lnTo>
                    <a:lnTo>
                      <a:pt x="284" y="45"/>
                    </a:lnTo>
                    <a:lnTo>
                      <a:pt x="280" y="40"/>
                    </a:lnTo>
                    <a:lnTo>
                      <a:pt x="274" y="34"/>
                    </a:lnTo>
                    <a:lnTo>
                      <a:pt x="268" y="29"/>
                    </a:lnTo>
                    <a:lnTo>
                      <a:pt x="259" y="23"/>
                    </a:lnTo>
                    <a:lnTo>
                      <a:pt x="250" y="19"/>
                    </a:lnTo>
                    <a:lnTo>
                      <a:pt x="240" y="15"/>
                    </a:lnTo>
                    <a:lnTo>
                      <a:pt x="229" y="11"/>
                    </a:lnTo>
                    <a:lnTo>
                      <a:pt x="217" y="8"/>
                    </a:lnTo>
                    <a:lnTo>
                      <a:pt x="204" y="6"/>
                    </a:lnTo>
                    <a:lnTo>
                      <a:pt x="191" y="4"/>
                    </a:lnTo>
                    <a:lnTo>
                      <a:pt x="175" y="1"/>
                    </a:lnTo>
                    <a:lnTo>
                      <a:pt x="161" y="1"/>
                    </a:lnTo>
                    <a:lnTo>
                      <a:pt x="145" y="0"/>
                    </a:lnTo>
                    <a:lnTo>
                      <a:pt x="145" y="0"/>
                    </a:lnTo>
                    <a:close/>
                    <a:moveTo>
                      <a:pt x="61" y="144"/>
                    </a:moveTo>
                    <a:lnTo>
                      <a:pt x="61" y="144"/>
                    </a:lnTo>
                    <a:lnTo>
                      <a:pt x="57" y="143"/>
                    </a:lnTo>
                    <a:lnTo>
                      <a:pt x="53" y="140"/>
                    </a:lnTo>
                    <a:lnTo>
                      <a:pt x="50" y="136"/>
                    </a:lnTo>
                    <a:lnTo>
                      <a:pt x="49" y="131"/>
                    </a:lnTo>
                    <a:lnTo>
                      <a:pt x="49" y="131"/>
                    </a:lnTo>
                    <a:lnTo>
                      <a:pt x="50" y="126"/>
                    </a:lnTo>
                    <a:lnTo>
                      <a:pt x="53" y="123"/>
                    </a:lnTo>
                    <a:lnTo>
                      <a:pt x="57" y="120"/>
                    </a:lnTo>
                    <a:lnTo>
                      <a:pt x="61" y="119"/>
                    </a:lnTo>
                    <a:lnTo>
                      <a:pt x="61" y="119"/>
                    </a:lnTo>
                    <a:lnTo>
                      <a:pt x="66" y="120"/>
                    </a:lnTo>
                    <a:lnTo>
                      <a:pt x="70" y="123"/>
                    </a:lnTo>
                    <a:lnTo>
                      <a:pt x="72" y="126"/>
                    </a:lnTo>
                    <a:lnTo>
                      <a:pt x="73" y="131"/>
                    </a:lnTo>
                    <a:lnTo>
                      <a:pt x="73" y="131"/>
                    </a:lnTo>
                    <a:lnTo>
                      <a:pt x="72" y="136"/>
                    </a:lnTo>
                    <a:lnTo>
                      <a:pt x="70" y="140"/>
                    </a:lnTo>
                    <a:lnTo>
                      <a:pt x="66" y="143"/>
                    </a:lnTo>
                    <a:lnTo>
                      <a:pt x="61" y="144"/>
                    </a:lnTo>
                    <a:lnTo>
                      <a:pt x="61" y="144"/>
                    </a:lnTo>
                    <a:close/>
                    <a:moveTo>
                      <a:pt x="145" y="113"/>
                    </a:moveTo>
                    <a:lnTo>
                      <a:pt x="145" y="113"/>
                    </a:lnTo>
                    <a:lnTo>
                      <a:pt x="121" y="113"/>
                    </a:lnTo>
                    <a:lnTo>
                      <a:pt x="98" y="110"/>
                    </a:lnTo>
                    <a:lnTo>
                      <a:pt x="76" y="105"/>
                    </a:lnTo>
                    <a:lnTo>
                      <a:pt x="57" y="99"/>
                    </a:lnTo>
                    <a:lnTo>
                      <a:pt x="39" y="90"/>
                    </a:lnTo>
                    <a:lnTo>
                      <a:pt x="24" y="81"/>
                    </a:lnTo>
                    <a:lnTo>
                      <a:pt x="12" y="72"/>
                    </a:lnTo>
                    <a:lnTo>
                      <a:pt x="6" y="65"/>
                    </a:lnTo>
                    <a:lnTo>
                      <a:pt x="2" y="60"/>
                    </a:lnTo>
                    <a:lnTo>
                      <a:pt x="2" y="60"/>
                    </a:lnTo>
                    <a:lnTo>
                      <a:pt x="14" y="69"/>
                    </a:lnTo>
                    <a:lnTo>
                      <a:pt x="27" y="79"/>
                    </a:lnTo>
                    <a:lnTo>
                      <a:pt x="43" y="87"/>
                    </a:lnTo>
                    <a:lnTo>
                      <a:pt x="60" y="94"/>
                    </a:lnTo>
                    <a:lnTo>
                      <a:pt x="79" y="99"/>
                    </a:lnTo>
                    <a:lnTo>
                      <a:pt x="100" y="103"/>
                    </a:lnTo>
                    <a:lnTo>
                      <a:pt x="122" y="106"/>
                    </a:lnTo>
                    <a:lnTo>
                      <a:pt x="145" y="107"/>
                    </a:lnTo>
                    <a:lnTo>
                      <a:pt x="145" y="107"/>
                    </a:lnTo>
                    <a:lnTo>
                      <a:pt x="169" y="106"/>
                    </a:lnTo>
                    <a:lnTo>
                      <a:pt x="191" y="103"/>
                    </a:lnTo>
                    <a:lnTo>
                      <a:pt x="212" y="99"/>
                    </a:lnTo>
                    <a:lnTo>
                      <a:pt x="230" y="94"/>
                    </a:lnTo>
                    <a:lnTo>
                      <a:pt x="248" y="87"/>
                    </a:lnTo>
                    <a:lnTo>
                      <a:pt x="263" y="79"/>
                    </a:lnTo>
                    <a:lnTo>
                      <a:pt x="276" y="69"/>
                    </a:lnTo>
                    <a:lnTo>
                      <a:pt x="288" y="60"/>
                    </a:lnTo>
                    <a:lnTo>
                      <a:pt x="288" y="60"/>
                    </a:lnTo>
                    <a:lnTo>
                      <a:pt x="284" y="65"/>
                    </a:lnTo>
                    <a:lnTo>
                      <a:pt x="279" y="72"/>
                    </a:lnTo>
                    <a:lnTo>
                      <a:pt x="266" y="81"/>
                    </a:lnTo>
                    <a:lnTo>
                      <a:pt x="251" y="90"/>
                    </a:lnTo>
                    <a:lnTo>
                      <a:pt x="234" y="99"/>
                    </a:lnTo>
                    <a:lnTo>
                      <a:pt x="215" y="105"/>
                    </a:lnTo>
                    <a:lnTo>
                      <a:pt x="193" y="110"/>
                    </a:lnTo>
                    <a:lnTo>
                      <a:pt x="170" y="113"/>
                    </a:lnTo>
                    <a:lnTo>
                      <a:pt x="145" y="113"/>
                    </a:lnTo>
                    <a:lnTo>
                      <a:pt x="145" y="113"/>
                    </a:lnTo>
                    <a:close/>
                    <a:moveTo>
                      <a:pt x="145" y="297"/>
                    </a:moveTo>
                    <a:lnTo>
                      <a:pt x="145" y="297"/>
                    </a:lnTo>
                    <a:lnTo>
                      <a:pt x="117" y="295"/>
                    </a:lnTo>
                    <a:lnTo>
                      <a:pt x="91" y="292"/>
                    </a:lnTo>
                    <a:lnTo>
                      <a:pt x="68" y="288"/>
                    </a:lnTo>
                    <a:lnTo>
                      <a:pt x="48" y="281"/>
                    </a:lnTo>
                    <a:lnTo>
                      <a:pt x="39" y="277"/>
                    </a:lnTo>
                    <a:lnTo>
                      <a:pt x="31" y="272"/>
                    </a:lnTo>
                    <a:lnTo>
                      <a:pt x="24" y="268"/>
                    </a:lnTo>
                    <a:lnTo>
                      <a:pt x="17" y="264"/>
                    </a:lnTo>
                    <a:lnTo>
                      <a:pt x="12" y="258"/>
                    </a:lnTo>
                    <a:lnTo>
                      <a:pt x="8" y="253"/>
                    </a:lnTo>
                    <a:lnTo>
                      <a:pt x="4" y="247"/>
                    </a:lnTo>
                    <a:lnTo>
                      <a:pt x="2" y="242"/>
                    </a:lnTo>
                    <a:lnTo>
                      <a:pt x="2" y="242"/>
                    </a:lnTo>
                    <a:lnTo>
                      <a:pt x="0" y="246"/>
                    </a:lnTo>
                    <a:lnTo>
                      <a:pt x="0" y="252"/>
                    </a:lnTo>
                    <a:lnTo>
                      <a:pt x="0" y="299"/>
                    </a:lnTo>
                    <a:lnTo>
                      <a:pt x="0" y="299"/>
                    </a:lnTo>
                    <a:lnTo>
                      <a:pt x="1" y="305"/>
                    </a:lnTo>
                    <a:lnTo>
                      <a:pt x="3" y="312"/>
                    </a:lnTo>
                    <a:lnTo>
                      <a:pt x="6" y="319"/>
                    </a:lnTo>
                    <a:lnTo>
                      <a:pt x="11" y="324"/>
                    </a:lnTo>
                    <a:lnTo>
                      <a:pt x="16" y="330"/>
                    </a:lnTo>
                    <a:lnTo>
                      <a:pt x="23" y="335"/>
                    </a:lnTo>
                    <a:lnTo>
                      <a:pt x="32" y="339"/>
                    </a:lnTo>
                    <a:lnTo>
                      <a:pt x="40" y="344"/>
                    </a:lnTo>
                    <a:lnTo>
                      <a:pt x="50" y="348"/>
                    </a:lnTo>
                    <a:lnTo>
                      <a:pt x="61" y="351"/>
                    </a:lnTo>
                    <a:lnTo>
                      <a:pt x="73" y="355"/>
                    </a:lnTo>
                    <a:lnTo>
                      <a:pt x="87" y="358"/>
                    </a:lnTo>
                    <a:lnTo>
                      <a:pt x="100" y="360"/>
                    </a:lnTo>
                    <a:lnTo>
                      <a:pt x="114" y="361"/>
                    </a:lnTo>
                    <a:lnTo>
                      <a:pt x="129" y="362"/>
                    </a:lnTo>
                    <a:lnTo>
                      <a:pt x="145" y="362"/>
                    </a:lnTo>
                    <a:lnTo>
                      <a:pt x="145" y="362"/>
                    </a:lnTo>
                    <a:lnTo>
                      <a:pt x="161" y="362"/>
                    </a:lnTo>
                    <a:lnTo>
                      <a:pt x="175" y="361"/>
                    </a:lnTo>
                    <a:lnTo>
                      <a:pt x="191" y="360"/>
                    </a:lnTo>
                    <a:lnTo>
                      <a:pt x="204" y="358"/>
                    </a:lnTo>
                    <a:lnTo>
                      <a:pt x="217" y="355"/>
                    </a:lnTo>
                    <a:lnTo>
                      <a:pt x="229" y="351"/>
                    </a:lnTo>
                    <a:lnTo>
                      <a:pt x="240" y="348"/>
                    </a:lnTo>
                    <a:lnTo>
                      <a:pt x="250" y="344"/>
                    </a:lnTo>
                    <a:lnTo>
                      <a:pt x="259" y="339"/>
                    </a:lnTo>
                    <a:lnTo>
                      <a:pt x="268" y="335"/>
                    </a:lnTo>
                    <a:lnTo>
                      <a:pt x="274" y="330"/>
                    </a:lnTo>
                    <a:lnTo>
                      <a:pt x="280" y="324"/>
                    </a:lnTo>
                    <a:lnTo>
                      <a:pt x="284" y="319"/>
                    </a:lnTo>
                    <a:lnTo>
                      <a:pt x="287" y="312"/>
                    </a:lnTo>
                    <a:lnTo>
                      <a:pt x="290" y="305"/>
                    </a:lnTo>
                    <a:lnTo>
                      <a:pt x="291" y="299"/>
                    </a:lnTo>
                    <a:lnTo>
                      <a:pt x="291" y="252"/>
                    </a:lnTo>
                    <a:lnTo>
                      <a:pt x="291" y="252"/>
                    </a:lnTo>
                    <a:lnTo>
                      <a:pt x="291" y="246"/>
                    </a:lnTo>
                    <a:lnTo>
                      <a:pt x="288" y="242"/>
                    </a:lnTo>
                    <a:lnTo>
                      <a:pt x="288" y="242"/>
                    </a:lnTo>
                    <a:lnTo>
                      <a:pt x="286" y="247"/>
                    </a:lnTo>
                    <a:lnTo>
                      <a:pt x="283" y="253"/>
                    </a:lnTo>
                    <a:lnTo>
                      <a:pt x="279" y="258"/>
                    </a:lnTo>
                    <a:lnTo>
                      <a:pt x="273" y="264"/>
                    </a:lnTo>
                    <a:lnTo>
                      <a:pt x="266" y="268"/>
                    </a:lnTo>
                    <a:lnTo>
                      <a:pt x="260" y="272"/>
                    </a:lnTo>
                    <a:lnTo>
                      <a:pt x="251" y="277"/>
                    </a:lnTo>
                    <a:lnTo>
                      <a:pt x="242" y="281"/>
                    </a:lnTo>
                    <a:lnTo>
                      <a:pt x="223" y="288"/>
                    </a:lnTo>
                    <a:lnTo>
                      <a:pt x="200" y="292"/>
                    </a:lnTo>
                    <a:lnTo>
                      <a:pt x="173" y="295"/>
                    </a:lnTo>
                    <a:lnTo>
                      <a:pt x="145" y="297"/>
                    </a:lnTo>
                    <a:lnTo>
                      <a:pt x="145" y="297"/>
                    </a:lnTo>
                    <a:close/>
                    <a:moveTo>
                      <a:pt x="61" y="334"/>
                    </a:moveTo>
                    <a:lnTo>
                      <a:pt x="61" y="334"/>
                    </a:lnTo>
                    <a:lnTo>
                      <a:pt x="57" y="333"/>
                    </a:lnTo>
                    <a:lnTo>
                      <a:pt x="53" y="330"/>
                    </a:lnTo>
                    <a:lnTo>
                      <a:pt x="50" y="326"/>
                    </a:lnTo>
                    <a:lnTo>
                      <a:pt x="49" y="322"/>
                    </a:lnTo>
                    <a:lnTo>
                      <a:pt x="49" y="322"/>
                    </a:lnTo>
                    <a:lnTo>
                      <a:pt x="50" y="316"/>
                    </a:lnTo>
                    <a:lnTo>
                      <a:pt x="53" y="313"/>
                    </a:lnTo>
                    <a:lnTo>
                      <a:pt x="57" y="310"/>
                    </a:lnTo>
                    <a:lnTo>
                      <a:pt x="61" y="309"/>
                    </a:lnTo>
                    <a:lnTo>
                      <a:pt x="61" y="309"/>
                    </a:lnTo>
                    <a:lnTo>
                      <a:pt x="66" y="310"/>
                    </a:lnTo>
                    <a:lnTo>
                      <a:pt x="70" y="313"/>
                    </a:lnTo>
                    <a:lnTo>
                      <a:pt x="72" y="316"/>
                    </a:lnTo>
                    <a:lnTo>
                      <a:pt x="73" y="322"/>
                    </a:lnTo>
                    <a:lnTo>
                      <a:pt x="73" y="322"/>
                    </a:lnTo>
                    <a:lnTo>
                      <a:pt x="72" y="326"/>
                    </a:lnTo>
                    <a:lnTo>
                      <a:pt x="70" y="330"/>
                    </a:lnTo>
                    <a:lnTo>
                      <a:pt x="66" y="333"/>
                    </a:lnTo>
                    <a:lnTo>
                      <a:pt x="61" y="334"/>
                    </a:lnTo>
                    <a:lnTo>
                      <a:pt x="61" y="334"/>
                    </a:lnTo>
                    <a:close/>
                    <a:moveTo>
                      <a:pt x="145" y="203"/>
                    </a:moveTo>
                    <a:lnTo>
                      <a:pt x="145" y="203"/>
                    </a:lnTo>
                    <a:lnTo>
                      <a:pt x="117" y="202"/>
                    </a:lnTo>
                    <a:lnTo>
                      <a:pt x="92" y="199"/>
                    </a:lnTo>
                    <a:lnTo>
                      <a:pt x="69" y="193"/>
                    </a:lnTo>
                    <a:lnTo>
                      <a:pt x="48" y="187"/>
                    </a:lnTo>
                    <a:lnTo>
                      <a:pt x="32" y="179"/>
                    </a:lnTo>
                    <a:lnTo>
                      <a:pt x="24" y="175"/>
                    </a:lnTo>
                    <a:lnTo>
                      <a:pt x="17" y="170"/>
                    </a:lnTo>
                    <a:lnTo>
                      <a:pt x="12" y="165"/>
                    </a:lnTo>
                    <a:lnTo>
                      <a:pt x="8" y="159"/>
                    </a:lnTo>
                    <a:lnTo>
                      <a:pt x="4" y="154"/>
                    </a:lnTo>
                    <a:lnTo>
                      <a:pt x="2" y="148"/>
                    </a:lnTo>
                    <a:lnTo>
                      <a:pt x="2" y="148"/>
                    </a:lnTo>
                    <a:lnTo>
                      <a:pt x="0" y="153"/>
                    </a:lnTo>
                    <a:lnTo>
                      <a:pt x="0" y="157"/>
                    </a:lnTo>
                    <a:lnTo>
                      <a:pt x="0" y="205"/>
                    </a:lnTo>
                    <a:lnTo>
                      <a:pt x="0" y="205"/>
                    </a:lnTo>
                    <a:lnTo>
                      <a:pt x="1" y="212"/>
                    </a:lnTo>
                    <a:lnTo>
                      <a:pt x="3" y="219"/>
                    </a:lnTo>
                    <a:lnTo>
                      <a:pt x="6" y="224"/>
                    </a:lnTo>
                    <a:lnTo>
                      <a:pt x="11" y="231"/>
                    </a:lnTo>
                    <a:lnTo>
                      <a:pt x="16" y="236"/>
                    </a:lnTo>
                    <a:lnTo>
                      <a:pt x="23" y="242"/>
                    </a:lnTo>
                    <a:lnTo>
                      <a:pt x="32" y="246"/>
                    </a:lnTo>
                    <a:lnTo>
                      <a:pt x="40" y="250"/>
                    </a:lnTo>
                    <a:lnTo>
                      <a:pt x="50" y="255"/>
                    </a:lnTo>
                    <a:lnTo>
                      <a:pt x="61" y="258"/>
                    </a:lnTo>
                    <a:lnTo>
                      <a:pt x="73" y="261"/>
                    </a:lnTo>
                    <a:lnTo>
                      <a:pt x="87" y="265"/>
                    </a:lnTo>
                    <a:lnTo>
                      <a:pt x="100" y="267"/>
                    </a:lnTo>
                    <a:lnTo>
                      <a:pt x="114" y="268"/>
                    </a:lnTo>
                    <a:lnTo>
                      <a:pt x="129" y="269"/>
                    </a:lnTo>
                    <a:lnTo>
                      <a:pt x="145" y="269"/>
                    </a:lnTo>
                    <a:lnTo>
                      <a:pt x="145" y="269"/>
                    </a:lnTo>
                    <a:lnTo>
                      <a:pt x="161" y="269"/>
                    </a:lnTo>
                    <a:lnTo>
                      <a:pt x="175" y="268"/>
                    </a:lnTo>
                    <a:lnTo>
                      <a:pt x="191" y="267"/>
                    </a:lnTo>
                    <a:lnTo>
                      <a:pt x="204" y="265"/>
                    </a:lnTo>
                    <a:lnTo>
                      <a:pt x="217" y="261"/>
                    </a:lnTo>
                    <a:lnTo>
                      <a:pt x="229" y="258"/>
                    </a:lnTo>
                    <a:lnTo>
                      <a:pt x="240" y="255"/>
                    </a:lnTo>
                    <a:lnTo>
                      <a:pt x="250" y="250"/>
                    </a:lnTo>
                    <a:lnTo>
                      <a:pt x="259" y="246"/>
                    </a:lnTo>
                    <a:lnTo>
                      <a:pt x="268" y="242"/>
                    </a:lnTo>
                    <a:lnTo>
                      <a:pt x="274" y="236"/>
                    </a:lnTo>
                    <a:lnTo>
                      <a:pt x="280" y="231"/>
                    </a:lnTo>
                    <a:lnTo>
                      <a:pt x="284" y="224"/>
                    </a:lnTo>
                    <a:lnTo>
                      <a:pt x="287" y="219"/>
                    </a:lnTo>
                    <a:lnTo>
                      <a:pt x="290" y="212"/>
                    </a:lnTo>
                    <a:lnTo>
                      <a:pt x="291" y="205"/>
                    </a:lnTo>
                    <a:lnTo>
                      <a:pt x="291" y="157"/>
                    </a:lnTo>
                    <a:lnTo>
                      <a:pt x="291" y="157"/>
                    </a:lnTo>
                    <a:lnTo>
                      <a:pt x="290" y="153"/>
                    </a:lnTo>
                    <a:lnTo>
                      <a:pt x="288" y="148"/>
                    </a:lnTo>
                    <a:lnTo>
                      <a:pt x="288" y="148"/>
                    </a:lnTo>
                    <a:lnTo>
                      <a:pt x="286" y="154"/>
                    </a:lnTo>
                    <a:lnTo>
                      <a:pt x="283" y="159"/>
                    </a:lnTo>
                    <a:lnTo>
                      <a:pt x="279" y="165"/>
                    </a:lnTo>
                    <a:lnTo>
                      <a:pt x="273" y="170"/>
                    </a:lnTo>
                    <a:lnTo>
                      <a:pt x="266" y="175"/>
                    </a:lnTo>
                    <a:lnTo>
                      <a:pt x="259" y="179"/>
                    </a:lnTo>
                    <a:lnTo>
                      <a:pt x="242" y="187"/>
                    </a:lnTo>
                    <a:lnTo>
                      <a:pt x="222" y="193"/>
                    </a:lnTo>
                    <a:lnTo>
                      <a:pt x="198" y="199"/>
                    </a:lnTo>
                    <a:lnTo>
                      <a:pt x="173" y="202"/>
                    </a:lnTo>
                    <a:lnTo>
                      <a:pt x="145" y="203"/>
                    </a:lnTo>
                    <a:lnTo>
                      <a:pt x="145" y="203"/>
                    </a:lnTo>
                    <a:close/>
                    <a:moveTo>
                      <a:pt x="61" y="238"/>
                    </a:moveTo>
                    <a:lnTo>
                      <a:pt x="61" y="238"/>
                    </a:lnTo>
                    <a:lnTo>
                      <a:pt x="57" y="237"/>
                    </a:lnTo>
                    <a:lnTo>
                      <a:pt x="53" y="234"/>
                    </a:lnTo>
                    <a:lnTo>
                      <a:pt x="50" y="231"/>
                    </a:lnTo>
                    <a:lnTo>
                      <a:pt x="49" y="225"/>
                    </a:lnTo>
                    <a:lnTo>
                      <a:pt x="49" y="225"/>
                    </a:lnTo>
                    <a:lnTo>
                      <a:pt x="50" y="221"/>
                    </a:lnTo>
                    <a:lnTo>
                      <a:pt x="53" y="218"/>
                    </a:lnTo>
                    <a:lnTo>
                      <a:pt x="57" y="214"/>
                    </a:lnTo>
                    <a:lnTo>
                      <a:pt x="61" y="213"/>
                    </a:lnTo>
                    <a:lnTo>
                      <a:pt x="61" y="213"/>
                    </a:lnTo>
                    <a:lnTo>
                      <a:pt x="66" y="214"/>
                    </a:lnTo>
                    <a:lnTo>
                      <a:pt x="70" y="218"/>
                    </a:lnTo>
                    <a:lnTo>
                      <a:pt x="72" y="221"/>
                    </a:lnTo>
                    <a:lnTo>
                      <a:pt x="73" y="225"/>
                    </a:lnTo>
                    <a:lnTo>
                      <a:pt x="73" y="225"/>
                    </a:lnTo>
                    <a:lnTo>
                      <a:pt x="72" y="231"/>
                    </a:lnTo>
                    <a:lnTo>
                      <a:pt x="70" y="234"/>
                    </a:lnTo>
                    <a:lnTo>
                      <a:pt x="66" y="237"/>
                    </a:lnTo>
                    <a:lnTo>
                      <a:pt x="61" y="238"/>
                    </a:lnTo>
                    <a:lnTo>
                      <a:pt x="61" y="238"/>
                    </a:lnTo>
                    <a:close/>
                  </a:path>
                </a:pathLst>
              </a:custGeom>
              <a:solidFill>
                <a:srgbClr val="9F9F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2" tIns="45706" rIns="91412" bIns="4570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a:defRPr/>
                </a:pPr>
                <a:endParaRPr lang="zh-CN" altLang="en-US" sz="3200">
                  <a:solidFill>
                    <a:srgbClr val="000000"/>
                  </a:solidFill>
                  <a:latin typeface="+mn-lt"/>
                  <a:ea typeface="+mn-ea"/>
                  <a:cs typeface="+mn-ea"/>
                  <a:sym typeface="+mn-lt"/>
                </a:endParaRPr>
              </a:p>
            </p:txBody>
          </p:sp>
          <p:sp>
            <p:nvSpPr>
              <p:cNvPr id="28" name="Freeform 151"/>
              <p:cNvSpPr>
                <a:spLocks noEditPoints="1"/>
              </p:cNvSpPr>
              <p:nvPr/>
            </p:nvSpPr>
            <p:spPr bwMode="auto">
              <a:xfrm>
                <a:off x="2992514" y="3014133"/>
                <a:ext cx="224822" cy="310270"/>
              </a:xfrm>
              <a:custGeom>
                <a:avLst/>
                <a:gdLst/>
                <a:ahLst/>
                <a:cxnLst>
                  <a:cxn ang="0">
                    <a:pos x="7285" y="81"/>
                  </a:cxn>
                  <a:cxn ang="0">
                    <a:pos x="7441" y="325"/>
                  </a:cxn>
                  <a:cxn ang="0">
                    <a:pos x="7400" y="16492"/>
                  </a:cxn>
                  <a:cxn ang="0">
                    <a:pos x="7183" y="16680"/>
                  </a:cxn>
                  <a:cxn ang="0">
                    <a:pos x="266" y="16680"/>
                  </a:cxn>
                  <a:cxn ang="0">
                    <a:pos x="49" y="16492"/>
                  </a:cxn>
                  <a:cxn ang="0">
                    <a:pos x="8" y="325"/>
                  </a:cxn>
                  <a:cxn ang="0">
                    <a:pos x="163" y="81"/>
                  </a:cxn>
                  <a:cxn ang="0">
                    <a:pos x="5939" y="1613"/>
                  </a:cxn>
                  <a:cxn ang="0">
                    <a:pos x="6201" y="1711"/>
                  </a:cxn>
                  <a:cxn ang="0">
                    <a:pos x="6328" y="1952"/>
                  </a:cxn>
                  <a:cxn ang="0">
                    <a:pos x="6263" y="3222"/>
                  </a:cxn>
                  <a:cxn ang="0">
                    <a:pos x="6036" y="3376"/>
                  </a:cxn>
                  <a:cxn ang="0">
                    <a:pos x="1341" y="3351"/>
                  </a:cxn>
                  <a:cxn ang="0">
                    <a:pos x="1150" y="3157"/>
                  </a:cxn>
                  <a:cxn ang="0">
                    <a:pos x="1137" y="1878"/>
                  </a:cxn>
                  <a:cxn ang="0">
                    <a:pos x="1307" y="1667"/>
                  </a:cxn>
                  <a:cxn ang="0">
                    <a:pos x="5979" y="3879"/>
                  </a:cxn>
                  <a:cxn ang="0">
                    <a:pos x="6228" y="4001"/>
                  </a:cxn>
                  <a:cxn ang="0">
                    <a:pos x="6330" y="4255"/>
                  </a:cxn>
                  <a:cxn ang="0">
                    <a:pos x="6240" y="5515"/>
                  </a:cxn>
                  <a:cxn ang="0">
                    <a:pos x="5999" y="5647"/>
                  </a:cxn>
                  <a:cxn ang="0">
                    <a:pos x="1307" y="5597"/>
                  </a:cxn>
                  <a:cxn ang="0">
                    <a:pos x="1137" y="5386"/>
                  </a:cxn>
                  <a:cxn ang="0">
                    <a:pos x="1150" y="4107"/>
                  </a:cxn>
                  <a:cxn ang="0">
                    <a:pos x="1341" y="3914"/>
                  </a:cxn>
                  <a:cxn ang="0">
                    <a:pos x="6018" y="6147"/>
                  </a:cxn>
                  <a:cxn ang="0">
                    <a:pos x="6252" y="6293"/>
                  </a:cxn>
                  <a:cxn ang="0">
                    <a:pos x="6329" y="7557"/>
                  </a:cxn>
                  <a:cxn ang="0">
                    <a:pos x="6215" y="7804"/>
                  </a:cxn>
                  <a:cxn ang="0">
                    <a:pos x="5959" y="7915"/>
                  </a:cxn>
                  <a:cxn ang="0">
                    <a:pos x="1277" y="7841"/>
                  </a:cxn>
                  <a:cxn ang="0">
                    <a:pos x="1128" y="7614"/>
                  </a:cxn>
                  <a:cxn ang="0">
                    <a:pos x="1166" y="6339"/>
                  </a:cxn>
                  <a:cxn ang="0">
                    <a:pos x="1376" y="6163"/>
                  </a:cxn>
                  <a:cxn ang="0">
                    <a:pos x="6055" y="8420"/>
                  </a:cxn>
                  <a:cxn ang="0">
                    <a:pos x="6272" y="8586"/>
                  </a:cxn>
                  <a:cxn ang="0">
                    <a:pos x="6325" y="9859"/>
                  </a:cxn>
                  <a:cxn ang="0">
                    <a:pos x="6187" y="10093"/>
                  </a:cxn>
                  <a:cxn ang="0">
                    <a:pos x="1510" y="10180"/>
                  </a:cxn>
                  <a:cxn ang="0">
                    <a:pos x="1248" y="10081"/>
                  </a:cxn>
                  <a:cxn ang="0">
                    <a:pos x="1121" y="9840"/>
                  </a:cxn>
                  <a:cxn ang="0">
                    <a:pos x="1186" y="8571"/>
                  </a:cxn>
                  <a:cxn ang="0">
                    <a:pos x="1413" y="8415"/>
                  </a:cxn>
                  <a:cxn ang="0">
                    <a:pos x="3942" y="14477"/>
                  </a:cxn>
                  <a:cxn ang="0">
                    <a:pos x="4188" y="14735"/>
                  </a:cxn>
                  <a:cxn ang="0">
                    <a:pos x="4196" y="15102"/>
                  </a:cxn>
                  <a:cxn ang="0">
                    <a:pos x="3964" y="15372"/>
                  </a:cxn>
                  <a:cxn ang="0">
                    <a:pos x="3599" y="15417"/>
                  </a:cxn>
                  <a:cxn ang="0">
                    <a:pos x="3308" y="15211"/>
                  </a:cxn>
                  <a:cxn ang="0">
                    <a:pos x="3228" y="14854"/>
                  </a:cxn>
                  <a:cxn ang="0">
                    <a:pos x="3406" y="14543"/>
                  </a:cxn>
                  <a:cxn ang="0">
                    <a:pos x="1277" y="12777"/>
                  </a:cxn>
                  <a:cxn ang="0">
                    <a:pos x="6299" y="12881"/>
                  </a:cxn>
                  <a:cxn ang="0">
                    <a:pos x="6222" y="13140"/>
                  </a:cxn>
                  <a:cxn ang="0">
                    <a:pos x="1169" y="13093"/>
                  </a:cxn>
                  <a:cxn ang="0">
                    <a:pos x="1186" y="12815"/>
                  </a:cxn>
                  <a:cxn ang="0">
                    <a:pos x="6234" y="12232"/>
                  </a:cxn>
                  <a:cxn ang="0">
                    <a:pos x="6295" y="12500"/>
                  </a:cxn>
                  <a:cxn ang="0">
                    <a:pos x="1263" y="12589"/>
                  </a:cxn>
                  <a:cxn ang="0">
                    <a:pos x="1147" y="12461"/>
                  </a:cxn>
                  <a:cxn ang="0">
                    <a:pos x="1251" y="12220"/>
                  </a:cxn>
                </a:cxnLst>
                <a:rect l="0" t="0" r="r" b="b"/>
                <a:pathLst>
                  <a:path w="7449" h="16705">
                    <a:moveTo>
                      <a:pt x="406" y="0"/>
                    </a:moveTo>
                    <a:lnTo>
                      <a:pt x="7043" y="0"/>
                    </a:lnTo>
                    <a:lnTo>
                      <a:pt x="7064" y="1"/>
                    </a:lnTo>
                    <a:lnTo>
                      <a:pt x="7085" y="2"/>
                    </a:lnTo>
                    <a:lnTo>
                      <a:pt x="7104" y="5"/>
                    </a:lnTo>
                    <a:lnTo>
                      <a:pt x="7124" y="8"/>
                    </a:lnTo>
                    <a:lnTo>
                      <a:pt x="7144" y="13"/>
                    </a:lnTo>
                    <a:lnTo>
                      <a:pt x="7164" y="19"/>
                    </a:lnTo>
                    <a:lnTo>
                      <a:pt x="7183" y="25"/>
                    </a:lnTo>
                    <a:lnTo>
                      <a:pt x="7201" y="32"/>
                    </a:lnTo>
                    <a:lnTo>
                      <a:pt x="7218" y="41"/>
                    </a:lnTo>
                    <a:lnTo>
                      <a:pt x="7236" y="49"/>
                    </a:lnTo>
                    <a:lnTo>
                      <a:pt x="7253" y="60"/>
                    </a:lnTo>
                    <a:lnTo>
                      <a:pt x="7269" y="70"/>
                    </a:lnTo>
                    <a:lnTo>
                      <a:pt x="7285" y="81"/>
                    </a:lnTo>
                    <a:lnTo>
                      <a:pt x="7301" y="93"/>
                    </a:lnTo>
                    <a:lnTo>
                      <a:pt x="7315" y="105"/>
                    </a:lnTo>
                    <a:lnTo>
                      <a:pt x="7330" y="119"/>
                    </a:lnTo>
                    <a:lnTo>
                      <a:pt x="7344" y="134"/>
                    </a:lnTo>
                    <a:lnTo>
                      <a:pt x="7356" y="148"/>
                    </a:lnTo>
                    <a:lnTo>
                      <a:pt x="7368" y="164"/>
                    </a:lnTo>
                    <a:lnTo>
                      <a:pt x="7379" y="180"/>
                    </a:lnTo>
                    <a:lnTo>
                      <a:pt x="7389" y="196"/>
                    </a:lnTo>
                    <a:lnTo>
                      <a:pt x="7400" y="213"/>
                    </a:lnTo>
                    <a:lnTo>
                      <a:pt x="7408" y="231"/>
                    </a:lnTo>
                    <a:lnTo>
                      <a:pt x="7417" y="248"/>
                    </a:lnTo>
                    <a:lnTo>
                      <a:pt x="7424" y="266"/>
                    </a:lnTo>
                    <a:lnTo>
                      <a:pt x="7430" y="285"/>
                    </a:lnTo>
                    <a:lnTo>
                      <a:pt x="7436" y="305"/>
                    </a:lnTo>
                    <a:lnTo>
                      <a:pt x="7441" y="325"/>
                    </a:lnTo>
                    <a:lnTo>
                      <a:pt x="7444" y="345"/>
                    </a:lnTo>
                    <a:lnTo>
                      <a:pt x="7447" y="364"/>
                    </a:lnTo>
                    <a:lnTo>
                      <a:pt x="7448" y="385"/>
                    </a:lnTo>
                    <a:lnTo>
                      <a:pt x="7449" y="406"/>
                    </a:lnTo>
                    <a:lnTo>
                      <a:pt x="7449" y="16299"/>
                    </a:lnTo>
                    <a:lnTo>
                      <a:pt x="7448" y="16320"/>
                    </a:lnTo>
                    <a:lnTo>
                      <a:pt x="7447" y="16341"/>
                    </a:lnTo>
                    <a:lnTo>
                      <a:pt x="7444" y="16362"/>
                    </a:lnTo>
                    <a:lnTo>
                      <a:pt x="7441" y="16381"/>
                    </a:lnTo>
                    <a:lnTo>
                      <a:pt x="7436" y="16400"/>
                    </a:lnTo>
                    <a:lnTo>
                      <a:pt x="7430" y="16420"/>
                    </a:lnTo>
                    <a:lnTo>
                      <a:pt x="7424" y="16439"/>
                    </a:lnTo>
                    <a:lnTo>
                      <a:pt x="7417" y="16457"/>
                    </a:lnTo>
                    <a:lnTo>
                      <a:pt x="7408" y="16475"/>
                    </a:lnTo>
                    <a:lnTo>
                      <a:pt x="7400" y="16492"/>
                    </a:lnTo>
                    <a:lnTo>
                      <a:pt x="7389" y="16510"/>
                    </a:lnTo>
                    <a:lnTo>
                      <a:pt x="7379" y="16525"/>
                    </a:lnTo>
                    <a:lnTo>
                      <a:pt x="7368" y="16542"/>
                    </a:lnTo>
                    <a:lnTo>
                      <a:pt x="7356" y="16557"/>
                    </a:lnTo>
                    <a:lnTo>
                      <a:pt x="7344" y="16571"/>
                    </a:lnTo>
                    <a:lnTo>
                      <a:pt x="7330" y="16586"/>
                    </a:lnTo>
                    <a:lnTo>
                      <a:pt x="7315" y="16600"/>
                    </a:lnTo>
                    <a:lnTo>
                      <a:pt x="7301" y="16612"/>
                    </a:lnTo>
                    <a:lnTo>
                      <a:pt x="7285" y="16625"/>
                    </a:lnTo>
                    <a:lnTo>
                      <a:pt x="7269" y="16635"/>
                    </a:lnTo>
                    <a:lnTo>
                      <a:pt x="7253" y="16647"/>
                    </a:lnTo>
                    <a:lnTo>
                      <a:pt x="7236" y="16656"/>
                    </a:lnTo>
                    <a:lnTo>
                      <a:pt x="7218" y="16665"/>
                    </a:lnTo>
                    <a:lnTo>
                      <a:pt x="7201" y="16673"/>
                    </a:lnTo>
                    <a:lnTo>
                      <a:pt x="7183" y="16680"/>
                    </a:lnTo>
                    <a:lnTo>
                      <a:pt x="7164" y="16686"/>
                    </a:lnTo>
                    <a:lnTo>
                      <a:pt x="7144" y="16692"/>
                    </a:lnTo>
                    <a:lnTo>
                      <a:pt x="7124" y="16697"/>
                    </a:lnTo>
                    <a:lnTo>
                      <a:pt x="7104" y="16701"/>
                    </a:lnTo>
                    <a:lnTo>
                      <a:pt x="7085" y="16703"/>
                    </a:lnTo>
                    <a:lnTo>
                      <a:pt x="7064" y="16705"/>
                    </a:lnTo>
                    <a:lnTo>
                      <a:pt x="7043" y="16705"/>
                    </a:lnTo>
                    <a:lnTo>
                      <a:pt x="406" y="16705"/>
                    </a:lnTo>
                    <a:lnTo>
                      <a:pt x="385" y="16705"/>
                    </a:lnTo>
                    <a:lnTo>
                      <a:pt x="364" y="16703"/>
                    </a:lnTo>
                    <a:lnTo>
                      <a:pt x="345" y="16701"/>
                    </a:lnTo>
                    <a:lnTo>
                      <a:pt x="324" y="16697"/>
                    </a:lnTo>
                    <a:lnTo>
                      <a:pt x="305" y="16692"/>
                    </a:lnTo>
                    <a:lnTo>
                      <a:pt x="285" y="16686"/>
                    </a:lnTo>
                    <a:lnTo>
                      <a:pt x="266" y="16680"/>
                    </a:lnTo>
                    <a:lnTo>
                      <a:pt x="248" y="16673"/>
                    </a:lnTo>
                    <a:lnTo>
                      <a:pt x="230" y="16665"/>
                    </a:lnTo>
                    <a:lnTo>
                      <a:pt x="213" y="16656"/>
                    </a:lnTo>
                    <a:lnTo>
                      <a:pt x="195" y="16647"/>
                    </a:lnTo>
                    <a:lnTo>
                      <a:pt x="180" y="16635"/>
                    </a:lnTo>
                    <a:lnTo>
                      <a:pt x="163" y="16625"/>
                    </a:lnTo>
                    <a:lnTo>
                      <a:pt x="148" y="16612"/>
                    </a:lnTo>
                    <a:lnTo>
                      <a:pt x="134" y="16600"/>
                    </a:lnTo>
                    <a:lnTo>
                      <a:pt x="119" y="16586"/>
                    </a:lnTo>
                    <a:lnTo>
                      <a:pt x="105" y="16571"/>
                    </a:lnTo>
                    <a:lnTo>
                      <a:pt x="93" y="16557"/>
                    </a:lnTo>
                    <a:lnTo>
                      <a:pt x="80" y="16542"/>
                    </a:lnTo>
                    <a:lnTo>
                      <a:pt x="70" y="16525"/>
                    </a:lnTo>
                    <a:lnTo>
                      <a:pt x="58" y="16510"/>
                    </a:lnTo>
                    <a:lnTo>
                      <a:pt x="49" y="16492"/>
                    </a:lnTo>
                    <a:lnTo>
                      <a:pt x="40" y="16475"/>
                    </a:lnTo>
                    <a:lnTo>
                      <a:pt x="32" y="16457"/>
                    </a:lnTo>
                    <a:lnTo>
                      <a:pt x="25" y="16439"/>
                    </a:lnTo>
                    <a:lnTo>
                      <a:pt x="19" y="16420"/>
                    </a:lnTo>
                    <a:lnTo>
                      <a:pt x="13" y="16400"/>
                    </a:lnTo>
                    <a:lnTo>
                      <a:pt x="8" y="16381"/>
                    </a:lnTo>
                    <a:lnTo>
                      <a:pt x="4" y="16362"/>
                    </a:lnTo>
                    <a:lnTo>
                      <a:pt x="2" y="16341"/>
                    </a:lnTo>
                    <a:lnTo>
                      <a:pt x="0" y="16320"/>
                    </a:lnTo>
                    <a:lnTo>
                      <a:pt x="0" y="16299"/>
                    </a:lnTo>
                    <a:lnTo>
                      <a:pt x="0" y="406"/>
                    </a:lnTo>
                    <a:lnTo>
                      <a:pt x="0" y="385"/>
                    </a:lnTo>
                    <a:lnTo>
                      <a:pt x="2" y="364"/>
                    </a:lnTo>
                    <a:lnTo>
                      <a:pt x="4" y="345"/>
                    </a:lnTo>
                    <a:lnTo>
                      <a:pt x="8" y="325"/>
                    </a:lnTo>
                    <a:lnTo>
                      <a:pt x="13" y="305"/>
                    </a:lnTo>
                    <a:lnTo>
                      <a:pt x="19" y="285"/>
                    </a:lnTo>
                    <a:lnTo>
                      <a:pt x="25" y="266"/>
                    </a:lnTo>
                    <a:lnTo>
                      <a:pt x="32" y="248"/>
                    </a:lnTo>
                    <a:lnTo>
                      <a:pt x="40" y="231"/>
                    </a:lnTo>
                    <a:lnTo>
                      <a:pt x="49" y="213"/>
                    </a:lnTo>
                    <a:lnTo>
                      <a:pt x="58" y="196"/>
                    </a:lnTo>
                    <a:lnTo>
                      <a:pt x="70" y="180"/>
                    </a:lnTo>
                    <a:lnTo>
                      <a:pt x="80" y="164"/>
                    </a:lnTo>
                    <a:lnTo>
                      <a:pt x="93" y="148"/>
                    </a:lnTo>
                    <a:lnTo>
                      <a:pt x="105" y="134"/>
                    </a:lnTo>
                    <a:lnTo>
                      <a:pt x="119" y="119"/>
                    </a:lnTo>
                    <a:lnTo>
                      <a:pt x="134" y="105"/>
                    </a:lnTo>
                    <a:lnTo>
                      <a:pt x="148" y="93"/>
                    </a:lnTo>
                    <a:lnTo>
                      <a:pt x="163" y="81"/>
                    </a:lnTo>
                    <a:lnTo>
                      <a:pt x="180" y="70"/>
                    </a:lnTo>
                    <a:lnTo>
                      <a:pt x="195" y="60"/>
                    </a:lnTo>
                    <a:lnTo>
                      <a:pt x="213" y="49"/>
                    </a:lnTo>
                    <a:lnTo>
                      <a:pt x="230" y="41"/>
                    </a:lnTo>
                    <a:lnTo>
                      <a:pt x="248" y="32"/>
                    </a:lnTo>
                    <a:lnTo>
                      <a:pt x="266" y="25"/>
                    </a:lnTo>
                    <a:lnTo>
                      <a:pt x="285" y="19"/>
                    </a:lnTo>
                    <a:lnTo>
                      <a:pt x="305" y="13"/>
                    </a:lnTo>
                    <a:lnTo>
                      <a:pt x="324" y="8"/>
                    </a:lnTo>
                    <a:lnTo>
                      <a:pt x="345" y="5"/>
                    </a:lnTo>
                    <a:lnTo>
                      <a:pt x="364" y="2"/>
                    </a:lnTo>
                    <a:lnTo>
                      <a:pt x="385" y="1"/>
                    </a:lnTo>
                    <a:lnTo>
                      <a:pt x="406" y="0"/>
                    </a:lnTo>
                    <a:close/>
                    <a:moveTo>
                      <a:pt x="1510" y="1613"/>
                    </a:moveTo>
                    <a:lnTo>
                      <a:pt x="5939" y="1613"/>
                    </a:lnTo>
                    <a:lnTo>
                      <a:pt x="5959" y="1613"/>
                    </a:lnTo>
                    <a:lnTo>
                      <a:pt x="5979" y="1615"/>
                    </a:lnTo>
                    <a:lnTo>
                      <a:pt x="5999" y="1617"/>
                    </a:lnTo>
                    <a:lnTo>
                      <a:pt x="6018" y="1620"/>
                    </a:lnTo>
                    <a:lnTo>
                      <a:pt x="6036" y="1625"/>
                    </a:lnTo>
                    <a:lnTo>
                      <a:pt x="6055" y="1630"/>
                    </a:lnTo>
                    <a:lnTo>
                      <a:pt x="6073" y="1636"/>
                    </a:lnTo>
                    <a:lnTo>
                      <a:pt x="6091" y="1642"/>
                    </a:lnTo>
                    <a:lnTo>
                      <a:pt x="6108" y="1650"/>
                    </a:lnTo>
                    <a:lnTo>
                      <a:pt x="6125" y="1658"/>
                    </a:lnTo>
                    <a:lnTo>
                      <a:pt x="6141" y="1667"/>
                    </a:lnTo>
                    <a:lnTo>
                      <a:pt x="6158" y="1678"/>
                    </a:lnTo>
                    <a:lnTo>
                      <a:pt x="6172" y="1688"/>
                    </a:lnTo>
                    <a:lnTo>
                      <a:pt x="6187" y="1700"/>
                    </a:lnTo>
                    <a:lnTo>
                      <a:pt x="6201" y="1711"/>
                    </a:lnTo>
                    <a:lnTo>
                      <a:pt x="6215" y="1724"/>
                    </a:lnTo>
                    <a:lnTo>
                      <a:pt x="6228" y="1737"/>
                    </a:lnTo>
                    <a:lnTo>
                      <a:pt x="6240" y="1751"/>
                    </a:lnTo>
                    <a:lnTo>
                      <a:pt x="6252" y="1764"/>
                    </a:lnTo>
                    <a:lnTo>
                      <a:pt x="6263" y="1780"/>
                    </a:lnTo>
                    <a:lnTo>
                      <a:pt x="6272" y="1795"/>
                    </a:lnTo>
                    <a:lnTo>
                      <a:pt x="6282" y="1810"/>
                    </a:lnTo>
                    <a:lnTo>
                      <a:pt x="6291" y="1827"/>
                    </a:lnTo>
                    <a:lnTo>
                      <a:pt x="6299" y="1844"/>
                    </a:lnTo>
                    <a:lnTo>
                      <a:pt x="6306" y="1861"/>
                    </a:lnTo>
                    <a:lnTo>
                      <a:pt x="6312" y="1878"/>
                    </a:lnTo>
                    <a:lnTo>
                      <a:pt x="6317" y="1896"/>
                    </a:lnTo>
                    <a:lnTo>
                      <a:pt x="6321" y="1915"/>
                    </a:lnTo>
                    <a:lnTo>
                      <a:pt x="6325" y="1934"/>
                    </a:lnTo>
                    <a:lnTo>
                      <a:pt x="6328" y="1952"/>
                    </a:lnTo>
                    <a:lnTo>
                      <a:pt x="6329" y="1971"/>
                    </a:lnTo>
                    <a:lnTo>
                      <a:pt x="6330" y="1990"/>
                    </a:lnTo>
                    <a:lnTo>
                      <a:pt x="6330" y="3011"/>
                    </a:lnTo>
                    <a:lnTo>
                      <a:pt x="6329" y="3030"/>
                    </a:lnTo>
                    <a:lnTo>
                      <a:pt x="6328" y="3049"/>
                    </a:lnTo>
                    <a:lnTo>
                      <a:pt x="6325" y="3068"/>
                    </a:lnTo>
                    <a:lnTo>
                      <a:pt x="6321" y="3086"/>
                    </a:lnTo>
                    <a:lnTo>
                      <a:pt x="6317" y="3105"/>
                    </a:lnTo>
                    <a:lnTo>
                      <a:pt x="6312" y="3123"/>
                    </a:lnTo>
                    <a:lnTo>
                      <a:pt x="6306" y="3141"/>
                    </a:lnTo>
                    <a:lnTo>
                      <a:pt x="6299" y="3157"/>
                    </a:lnTo>
                    <a:lnTo>
                      <a:pt x="6291" y="3174"/>
                    </a:lnTo>
                    <a:lnTo>
                      <a:pt x="6282" y="3191"/>
                    </a:lnTo>
                    <a:lnTo>
                      <a:pt x="6272" y="3206"/>
                    </a:lnTo>
                    <a:lnTo>
                      <a:pt x="6263" y="3222"/>
                    </a:lnTo>
                    <a:lnTo>
                      <a:pt x="6252" y="3237"/>
                    </a:lnTo>
                    <a:lnTo>
                      <a:pt x="6240" y="3250"/>
                    </a:lnTo>
                    <a:lnTo>
                      <a:pt x="6228" y="3265"/>
                    </a:lnTo>
                    <a:lnTo>
                      <a:pt x="6215" y="3277"/>
                    </a:lnTo>
                    <a:lnTo>
                      <a:pt x="6201" y="3290"/>
                    </a:lnTo>
                    <a:lnTo>
                      <a:pt x="6187" y="3302"/>
                    </a:lnTo>
                    <a:lnTo>
                      <a:pt x="6172" y="3313"/>
                    </a:lnTo>
                    <a:lnTo>
                      <a:pt x="6158" y="3323"/>
                    </a:lnTo>
                    <a:lnTo>
                      <a:pt x="6141" y="3334"/>
                    </a:lnTo>
                    <a:lnTo>
                      <a:pt x="6125" y="3343"/>
                    </a:lnTo>
                    <a:lnTo>
                      <a:pt x="6108" y="3351"/>
                    </a:lnTo>
                    <a:lnTo>
                      <a:pt x="6091" y="3359"/>
                    </a:lnTo>
                    <a:lnTo>
                      <a:pt x="6073" y="3365"/>
                    </a:lnTo>
                    <a:lnTo>
                      <a:pt x="6055" y="3371"/>
                    </a:lnTo>
                    <a:lnTo>
                      <a:pt x="6036" y="3376"/>
                    </a:lnTo>
                    <a:lnTo>
                      <a:pt x="6018" y="3381"/>
                    </a:lnTo>
                    <a:lnTo>
                      <a:pt x="5999" y="3384"/>
                    </a:lnTo>
                    <a:lnTo>
                      <a:pt x="5979" y="3387"/>
                    </a:lnTo>
                    <a:lnTo>
                      <a:pt x="5959" y="3388"/>
                    </a:lnTo>
                    <a:lnTo>
                      <a:pt x="5939" y="3388"/>
                    </a:lnTo>
                    <a:lnTo>
                      <a:pt x="1510" y="3388"/>
                    </a:lnTo>
                    <a:lnTo>
                      <a:pt x="1490" y="3388"/>
                    </a:lnTo>
                    <a:lnTo>
                      <a:pt x="1470" y="3387"/>
                    </a:lnTo>
                    <a:lnTo>
                      <a:pt x="1450" y="3384"/>
                    </a:lnTo>
                    <a:lnTo>
                      <a:pt x="1431" y="3381"/>
                    </a:lnTo>
                    <a:lnTo>
                      <a:pt x="1413" y="3376"/>
                    </a:lnTo>
                    <a:lnTo>
                      <a:pt x="1394" y="3371"/>
                    </a:lnTo>
                    <a:lnTo>
                      <a:pt x="1376" y="3365"/>
                    </a:lnTo>
                    <a:lnTo>
                      <a:pt x="1358" y="3359"/>
                    </a:lnTo>
                    <a:lnTo>
                      <a:pt x="1341" y="3351"/>
                    </a:lnTo>
                    <a:lnTo>
                      <a:pt x="1324" y="3343"/>
                    </a:lnTo>
                    <a:lnTo>
                      <a:pt x="1307" y="3334"/>
                    </a:lnTo>
                    <a:lnTo>
                      <a:pt x="1291" y="3323"/>
                    </a:lnTo>
                    <a:lnTo>
                      <a:pt x="1277" y="3313"/>
                    </a:lnTo>
                    <a:lnTo>
                      <a:pt x="1262" y="3302"/>
                    </a:lnTo>
                    <a:lnTo>
                      <a:pt x="1248" y="3290"/>
                    </a:lnTo>
                    <a:lnTo>
                      <a:pt x="1234" y="3277"/>
                    </a:lnTo>
                    <a:lnTo>
                      <a:pt x="1221" y="3265"/>
                    </a:lnTo>
                    <a:lnTo>
                      <a:pt x="1209" y="3250"/>
                    </a:lnTo>
                    <a:lnTo>
                      <a:pt x="1197" y="3237"/>
                    </a:lnTo>
                    <a:lnTo>
                      <a:pt x="1186" y="3222"/>
                    </a:lnTo>
                    <a:lnTo>
                      <a:pt x="1176" y="3206"/>
                    </a:lnTo>
                    <a:lnTo>
                      <a:pt x="1166" y="3191"/>
                    </a:lnTo>
                    <a:lnTo>
                      <a:pt x="1158" y="3174"/>
                    </a:lnTo>
                    <a:lnTo>
                      <a:pt x="1150" y="3157"/>
                    </a:lnTo>
                    <a:lnTo>
                      <a:pt x="1143" y="3141"/>
                    </a:lnTo>
                    <a:lnTo>
                      <a:pt x="1137" y="3123"/>
                    </a:lnTo>
                    <a:lnTo>
                      <a:pt x="1132" y="3105"/>
                    </a:lnTo>
                    <a:lnTo>
                      <a:pt x="1128" y="3086"/>
                    </a:lnTo>
                    <a:lnTo>
                      <a:pt x="1123" y="3068"/>
                    </a:lnTo>
                    <a:lnTo>
                      <a:pt x="1121" y="3049"/>
                    </a:lnTo>
                    <a:lnTo>
                      <a:pt x="1120" y="3030"/>
                    </a:lnTo>
                    <a:lnTo>
                      <a:pt x="1119" y="3011"/>
                    </a:lnTo>
                    <a:lnTo>
                      <a:pt x="1119" y="1990"/>
                    </a:lnTo>
                    <a:lnTo>
                      <a:pt x="1120" y="1971"/>
                    </a:lnTo>
                    <a:lnTo>
                      <a:pt x="1121" y="1952"/>
                    </a:lnTo>
                    <a:lnTo>
                      <a:pt x="1123" y="1934"/>
                    </a:lnTo>
                    <a:lnTo>
                      <a:pt x="1128" y="1915"/>
                    </a:lnTo>
                    <a:lnTo>
                      <a:pt x="1132" y="1896"/>
                    </a:lnTo>
                    <a:lnTo>
                      <a:pt x="1137" y="1878"/>
                    </a:lnTo>
                    <a:lnTo>
                      <a:pt x="1143" y="1861"/>
                    </a:lnTo>
                    <a:lnTo>
                      <a:pt x="1150" y="1844"/>
                    </a:lnTo>
                    <a:lnTo>
                      <a:pt x="1158" y="1827"/>
                    </a:lnTo>
                    <a:lnTo>
                      <a:pt x="1166" y="1810"/>
                    </a:lnTo>
                    <a:lnTo>
                      <a:pt x="1176" y="1795"/>
                    </a:lnTo>
                    <a:lnTo>
                      <a:pt x="1186" y="1780"/>
                    </a:lnTo>
                    <a:lnTo>
                      <a:pt x="1197" y="1764"/>
                    </a:lnTo>
                    <a:lnTo>
                      <a:pt x="1209" y="1751"/>
                    </a:lnTo>
                    <a:lnTo>
                      <a:pt x="1221" y="1737"/>
                    </a:lnTo>
                    <a:lnTo>
                      <a:pt x="1234" y="1724"/>
                    </a:lnTo>
                    <a:lnTo>
                      <a:pt x="1248" y="1711"/>
                    </a:lnTo>
                    <a:lnTo>
                      <a:pt x="1262" y="1700"/>
                    </a:lnTo>
                    <a:lnTo>
                      <a:pt x="1277" y="1688"/>
                    </a:lnTo>
                    <a:lnTo>
                      <a:pt x="1291" y="1678"/>
                    </a:lnTo>
                    <a:lnTo>
                      <a:pt x="1307" y="1667"/>
                    </a:lnTo>
                    <a:lnTo>
                      <a:pt x="1324" y="1658"/>
                    </a:lnTo>
                    <a:lnTo>
                      <a:pt x="1341" y="1650"/>
                    </a:lnTo>
                    <a:lnTo>
                      <a:pt x="1358" y="1642"/>
                    </a:lnTo>
                    <a:lnTo>
                      <a:pt x="1376" y="1636"/>
                    </a:lnTo>
                    <a:lnTo>
                      <a:pt x="1394" y="1630"/>
                    </a:lnTo>
                    <a:lnTo>
                      <a:pt x="1413" y="1625"/>
                    </a:lnTo>
                    <a:lnTo>
                      <a:pt x="1431" y="1620"/>
                    </a:lnTo>
                    <a:lnTo>
                      <a:pt x="1450" y="1617"/>
                    </a:lnTo>
                    <a:lnTo>
                      <a:pt x="1470" y="1615"/>
                    </a:lnTo>
                    <a:lnTo>
                      <a:pt x="1490" y="1613"/>
                    </a:lnTo>
                    <a:lnTo>
                      <a:pt x="1510" y="1613"/>
                    </a:lnTo>
                    <a:close/>
                    <a:moveTo>
                      <a:pt x="1510" y="3877"/>
                    </a:moveTo>
                    <a:lnTo>
                      <a:pt x="5939" y="3877"/>
                    </a:lnTo>
                    <a:lnTo>
                      <a:pt x="5959" y="3877"/>
                    </a:lnTo>
                    <a:lnTo>
                      <a:pt x="5979" y="3879"/>
                    </a:lnTo>
                    <a:lnTo>
                      <a:pt x="5999" y="3881"/>
                    </a:lnTo>
                    <a:lnTo>
                      <a:pt x="6018" y="3884"/>
                    </a:lnTo>
                    <a:lnTo>
                      <a:pt x="6036" y="3888"/>
                    </a:lnTo>
                    <a:lnTo>
                      <a:pt x="6055" y="3893"/>
                    </a:lnTo>
                    <a:lnTo>
                      <a:pt x="6073" y="3900"/>
                    </a:lnTo>
                    <a:lnTo>
                      <a:pt x="6091" y="3906"/>
                    </a:lnTo>
                    <a:lnTo>
                      <a:pt x="6108" y="3914"/>
                    </a:lnTo>
                    <a:lnTo>
                      <a:pt x="6125" y="3923"/>
                    </a:lnTo>
                    <a:lnTo>
                      <a:pt x="6141" y="3931"/>
                    </a:lnTo>
                    <a:lnTo>
                      <a:pt x="6158" y="3941"/>
                    </a:lnTo>
                    <a:lnTo>
                      <a:pt x="6172" y="3952"/>
                    </a:lnTo>
                    <a:lnTo>
                      <a:pt x="6187" y="3963"/>
                    </a:lnTo>
                    <a:lnTo>
                      <a:pt x="6201" y="3975"/>
                    </a:lnTo>
                    <a:lnTo>
                      <a:pt x="6215" y="3987"/>
                    </a:lnTo>
                    <a:lnTo>
                      <a:pt x="6228" y="4001"/>
                    </a:lnTo>
                    <a:lnTo>
                      <a:pt x="6240" y="4014"/>
                    </a:lnTo>
                    <a:lnTo>
                      <a:pt x="6252" y="4029"/>
                    </a:lnTo>
                    <a:lnTo>
                      <a:pt x="6263" y="4044"/>
                    </a:lnTo>
                    <a:lnTo>
                      <a:pt x="6272" y="4058"/>
                    </a:lnTo>
                    <a:lnTo>
                      <a:pt x="6282" y="4075"/>
                    </a:lnTo>
                    <a:lnTo>
                      <a:pt x="6291" y="4091"/>
                    </a:lnTo>
                    <a:lnTo>
                      <a:pt x="6299" y="4107"/>
                    </a:lnTo>
                    <a:lnTo>
                      <a:pt x="6306" y="4125"/>
                    </a:lnTo>
                    <a:lnTo>
                      <a:pt x="6312" y="4142"/>
                    </a:lnTo>
                    <a:lnTo>
                      <a:pt x="6317" y="4160"/>
                    </a:lnTo>
                    <a:lnTo>
                      <a:pt x="6321" y="4178"/>
                    </a:lnTo>
                    <a:lnTo>
                      <a:pt x="6325" y="4197"/>
                    </a:lnTo>
                    <a:lnTo>
                      <a:pt x="6328" y="4216"/>
                    </a:lnTo>
                    <a:lnTo>
                      <a:pt x="6329" y="4235"/>
                    </a:lnTo>
                    <a:lnTo>
                      <a:pt x="6330" y="4255"/>
                    </a:lnTo>
                    <a:lnTo>
                      <a:pt x="6330" y="5275"/>
                    </a:lnTo>
                    <a:lnTo>
                      <a:pt x="6329" y="5293"/>
                    </a:lnTo>
                    <a:lnTo>
                      <a:pt x="6328" y="5313"/>
                    </a:lnTo>
                    <a:lnTo>
                      <a:pt x="6325" y="5332"/>
                    </a:lnTo>
                    <a:lnTo>
                      <a:pt x="6321" y="5350"/>
                    </a:lnTo>
                    <a:lnTo>
                      <a:pt x="6317" y="5369"/>
                    </a:lnTo>
                    <a:lnTo>
                      <a:pt x="6312" y="5386"/>
                    </a:lnTo>
                    <a:lnTo>
                      <a:pt x="6306" y="5404"/>
                    </a:lnTo>
                    <a:lnTo>
                      <a:pt x="6299" y="5421"/>
                    </a:lnTo>
                    <a:lnTo>
                      <a:pt x="6291" y="5437"/>
                    </a:lnTo>
                    <a:lnTo>
                      <a:pt x="6282" y="5454"/>
                    </a:lnTo>
                    <a:lnTo>
                      <a:pt x="6272" y="5470"/>
                    </a:lnTo>
                    <a:lnTo>
                      <a:pt x="6263" y="5486"/>
                    </a:lnTo>
                    <a:lnTo>
                      <a:pt x="6252" y="5500"/>
                    </a:lnTo>
                    <a:lnTo>
                      <a:pt x="6240" y="5515"/>
                    </a:lnTo>
                    <a:lnTo>
                      <a:pt x="6228" y="5528"/>
                    </a:lnTo>
                    <a:lnTo>
                      <a:pt x="6215" y="5541"/>
                    </a:lnTo>
                    <a:lnTo>
                      <a:pt x="6201" y="5553"/>
                    </a:lnTo>
                    <a:lnTo>
                      <a:pt x="6187" y="5566"/>
                    </a:lnTo>
                    <a:lnTo>
                      <a:pt x="6172" y="5576"/>
                    </a:lnTo>
                    <a:lnTo>
                      <a:pt x="6158" y="5588"/>
                    </a:lnTo>
                    <a:lnTo>
                      <a:pt x="6141" y="5597"/>
                    </a:lnTo>
                    <a:lnTo>
                      <a:pt x="6125" y="5607"/>
                    </a:lnTo>
                    <a:lnTo>
                      <a:pt x="6108" y="5615"/>
                    </a:lnTo>
                    <a:lnTo>
                      <a:pt x="6091" y="5622"/>
                    </a:lnTo>
                    <a:lnTo>
                      <a:pt x="6073" y="5630"/>
                    </a:lnTo>
                    <a:lnTo>
                      <a:pt x="6055" y="5635"/>
                    </a:lnTo>
                    <a:lnTo>
                      <a:pt x="6036" y="5640"/>
                    </a:lnTo>
                    <a:lnTo>
                      <a:pt x="6018" y="5644"/>
                    </a:lnTo>
                    <a:lnTo>
                      <a:pt x="5999" y="5647"/>
                    </a:lnTo>
                    <a:lnTo>
                      <a:pt x="5979" y="5650"/>
                    </a:lnTo>
                    <a:lnTo>
                      <a:pt x="5959" y="5652"/>
                    </a:lnTo>
                    <a:lnTo>
                      <a:pt x="5939" y="5653"/>
                    </a:lnTo>
                    <a:lnTo>
                      <a:pt x="1510" y="5653"/>
                    </a:lnTo>
                    <a:lnTo>
                      <a:pt x="1490" y="5652"/>
                    </a:lnTo>
                    <a:lnTo>
                      <a:pt x="1470" y="5650"/>
                    </a:lnTo>
                    <a:lnTo>
                      <a:pt x="1450" y="5647"/>
                    </a:lnTo>
                    <a:lnTo>
                      <a:pt x="1431" y="5644"/>
                    </a:lnTo>
                    <a:lnTo>
                      <a:pt x="1413" y="5640"/>
                    </a:lnTo>
                    <a:lnTo>
                      <a:pt x="1394" y="5635"/>
                    </a:lnTo>
                    <a:lnTo>
                      <a:pt x="1376" y="5630"/>
                    </a:lnTo>
                    <a:lnTo>
                      <a:pt x="1358" y="5622"/>
                    </a:lnTo>
                    <a:lnTo>
                      <a:pt x="1341" y="5615"/>
                    </a:lnTo>
                    <a:lnTo>
                      <a:pt x="1324" y="5607"/>
                    </a:lnTo>
                    <a:lnTo>
                      <a:pt x="1307" y="5597"/>
                    </a:lnTo>
                    <a:lnTo>
                      <a:pt x="1291" y="5588"/>
                    </a:lnTo>
                    <a:lnTo>
                      <a:pt x="1277" y="5576"/>
                    </a:lnTo>
                    <a:lnTo>
                      <a:pt x="1262" y="5566"/>
                    </a:lnTo>
                    <a:lnTo>
                      <a:pt x="1248" y="5553"/>
                    </a:lnTo>
                    <a:lnTo>
                      <a:pt x="1234" y="5541"/>
                    </a:lnTo>
                    <a:lnTo>
                      <a:pt x="1221" y="5528"/>
                    </a:lnTo>
                    <a:lnTo>
                      <a:pt x="1209" y="5515"/>
                    </a:lnTo>
                    <a:lnTo>
                      <a:pt x="1197" y="5500"/>
                    </a:lnTo>
                    <a:lnTo>
                      <a:pt x="1186" y="5486"/>
                    </a:lnTo>
                    <a:lnTo>
                      <a:pt x="1176" y="5470"/>
                    </a:lnTo>
                    <a:lnTo>
                      <a:pt x="1166" y="5454"/>
                    </a:lnTo>
                    <a:lnTo>
                      <a:pt x="1158" y="5437"/>
                    </a:lnTo>
                    <a:lnTo>
                      <a:pt x="1150" y="5421"/>
                    </a:lnTo>
                    <a:lnTo>
                      <a:pt x="1143" y="5404"/>
                    </a:lnTo>
                    <a:lnTo>
                      <a:pt x="1137" y="5386"/>
                    </a:lnTo>
                    <a:lnTo>
                      <a:pt x="1132" y="5369"/>
                    </a:lnTo>
                    <a:lnTo>
                      <a:pt x="1128" y="5350"/>
                    </a:lnTo>
                    <a:lnTo>
                      <a:pt x="1123" y="5332"/>
                    </a:lnTo>
                    <a:lnTo>
                      <a:pt x="1121" y="5313"/>
                    </a:lnTo>
                    <a:lnTo>
                      <a:pt x="1120" y="5293"/>
                    </a:lnTo>
                    <a:lnTo>
                      <a:pt x="1119" y="5275"/>
                    </a:lnTo>
                    <a:lnTo>
                      <a:pt x="1119" y="4255"/>
                    </a:lnTo>
                    <a:lnTo>
                      <a:pt x="1120" y="4235"/>
                    </a:lnTo>
                    <a:lnTo>
                      <a:pt x="1121" y="4216"/>
                    </a:lnTo>
                    <a:lnTo>
                      <a:pt x="1123" y="4197"/>
                    </a:lnTo>
                    <a:lnTo>
                      <a:pt x="1128" y="4178"/>
                    </a:lnTo>
                    <a:lnTo>
                      <a:pt x="1132" y="4160"/>
                    </a:lnTo>
                    <a:lnTo>
                      <a:pt x="1137" y="4142"/>
                    </a:lnTo>
                    <a:lnTo>
                      <a:pt x="1143" y="4125"/>
                    </a:lnTo>
                    <a:lnTo>
                      <a:pt x="1150" y="4107"/>
                    </a:lnTo>
                    <a:lnTo>
                      <a:pt x="1158" y="4091"/>
                    </a:lnTo>
                    <a:lnTo>
                      <a:pt x="1166" y="4075"/>
                    </a:lnTo>
                    <a:lnTo>
                      <a:pt x="1176" y="4058"/>
                    </a:lnTo>
                    <a:lnTo>
                      <a:pt x="1186" y="4044"/>
                    </a:lnTo>
                    <a:lnTo>
                      <a:pt x="1197" y="4029"/>
                    </a:lnTo>
                    <a:lnTo>
                      <a:pt x="1209" y="4014"/>
                    </a:lnTo>
                    <a:lnTo>
                      <a:pt x="1221" y="4001"/>
                    </a:lnTo>
                    <a:lnTo>
                      <a:pt x="1234" y="3987"/>
                    </a:lnTo>
                    <a:lnTo>
                      <a:pt x="1248" y="3975"/>
                    </a:lnTo>
                    <a:lnTo>
                      <a:pt x="1262" y="3963"/>
                    </a:lnTo>
                    <a:lnTo>
                      <a:pt x="1277" y="3952"/>
                    </a:lnTo>
                    <a:lnTo>
                      <a:pt x="1291" y="3941"/>
                    </a:lnTo>
                    <a:lnTo>
                      <a:pt x="1307" y="3931"/>
                    </a:lnTo>
                    <a:lnTo>
                      <a:pt x="1324" y="3923"/>
                    </a:lnTo>
                    <a:lnTo>
                      <a:pt x="1341" y="3914"/>
                    </a:lnTo>
                    <a:lnTo>
                      <a:pt x="1358" y="3906"/>
                    </a:lnTo>
                    <a:lnTo>
                      <a:pt x="1376" y="3900"/>
                    </a:lnTo>
                    <a:lnTo>
                      <a:pt x="1394" y="3893"/>
                    </a:lnTo>
                    <a:lnTo>
                      <a:pt x="1413" y="3888"/>
                    </a:lnTo>
                    <a:lnTo>
                      <a:pt x="1431" y="3884"/>
                    </a:lnTo>
                    <a:lnTo>
                      <a:pt x="1450" y="3881"/>
                    </a:lnTo>
                    <a:lnTo>
                      <a:pt x="1470" y="3879"/>
                    </a:lnTo>
                    <a:lnTo>
                      <a:pt x="1490" y="3877"/>
                    </a:lnTo>
                    <a:lnTo>
                      <a:pt x="1510" y="3877"/>
                    </a:lnTo>
                    <a:close/>
                    <a:moveTo>
                      <a:pt x="1510" y="6140"/>
                    </a:moveTo>
                    <a:lnTo>
                      <a:pt x="5939" y="6140"/>
                    </a:lnTo>
                    <a:lnTo>
                      <a:pt x="5959" y="6140"/>
                    </a:lnTo>
                    <a:lnTo>
                      <a:pt x="5979" y="6142"/>
                    </a:lnTo>
                    <a:lnTo>
                      <a:pt x="5999" y="6144"/>
                    </a:lnTo>
                    <a:lnTo>
                      <a:pt x="6018" y="6147"/>
                    </a:lnTo>
                    <a:lnTo>
                      <a:pt x="6036" y="6152"/>
                    </a:lnTo>
                    <a:lnTo>
                      <a:pt x="6055" y="6157"/>
                    </a:lnTo>
                    <a:lnTo>
                      <a:pt x="6073" y="6163"/>
                    </a:lnTo>
                    <a:lnTo>
                      <a:pt x="6091" y="6169"/>
                    </a:lnTo>
                    <a:lnTo>
                      <a:pt x="6108" y="6178"/>
                    </a:lnTo>
                    <a:lnTo>
                      <a:pt x="6125" y="6186"/>
                    </a:lnTo>
                    <a:lnTo>
                      <a:pt x="6141" y="6194"/>
                    </a:lnTo>
                    <a:lnTo>
                      <a:pt x="6158" y="6205"/>
                    </a:lnTo>
                    <a:lnTo>
                      <a:pt x="6172" y="6215"/>
                    </a:lnTo>
                    <a:lnTo>
                      <a:pt x="6187" y="6227"/>
                    </a:lnTo>
                    <a:lnTo>
                      <a:pt x="6201" y="6238"/>
                    </a:lnTo>
                    <a:lnTo>
                      <a:pt x="6215" y="6251"/>
                    </a:lnTo>
                    <a:lnTo>
                      <a:pt x="6228" y="6264"/>
                    </a:lnTo>
                    <a:lnTo>
                      <a:pt x="6240" y="6278"/>
                    </a:lnTo>
                    <a:lnTo>
                      <a:pt x="6252" y="6293"/>
                    </a:lnTo>
                    <a:lnTo>
                      <a:pt x="6263" y="6307"/>
                    </a:lnTo>
                    <a:lnTo>
                      <a:pt x="6272" y="6322"/>
                    </a:lnTo>
                    <a:lnTo>
                      <a:pt x="6282" y="6339"/>
                    </a:lnTo>
                    <a:lnTo>
                      <a:pt x="6291" y="6354"/>
                    </a:lnTo>
                    <a:lnTo>
                      <a:pt x="6299" y="6371"/>
                    </a:lnTo>
                    <a:lnTo>
                      <a:pt x="6306" y="6389"/>
                    </a:lnTo>
                    <a:lnTo>
                      <a:pt x="6312" y="6405"/>
                    </a:lnTo>
                    <a:lnTo>
                      <a:pt x="6317" y="6424"/>
                    </a:lnTo>
                    <a:lnTo>
                      <a:pt x="6321" y="6442"/>
                    </a:lnTo>
                    <a:lnTo>
                      <a:pt x="6325" y="6461"/>
                    </a:lnTo>
                    <a:lnTo>
                      <a:pt x="6328" y="6479"/>
                    </a:lnTo>
                    <a:lnTo>
                      <a:pt x="6329" y="6498"/>
                    </a:lnTo>
                    <a:lnTo>
                      <a:pt x="6330" y="6518"/>
                    </a:lnTo>
                    <a:lnTo>
                      <a:pt x="6330" y="7538"/>
                    </a:lnTo>
                    <a:lnTo>
                      <a:pt x="6329" y="7557"/>
                    </a:lnTo>
                    <a:lnTo>
                      <a:pt x="6328" y="7577"/>
                    </a:lnTo>
                    <a:lnTo>
                      <a:pt x="6325" y="7596"/>
                    </a:lnTo>
                    <a:lnTo>
                      <a:pt x="6321" y="7614"/>
                    </a:lnTo>
                    <a:lnTo>
                      <a:pt x="6317" y="7632"/>
                    </a:lnTo>
                    <a:lnTo>
                      <a:pt x="6312" y="7650"/>
                    </a:lnTo>
                    <a:lnTo>
                      <a:pt x="6306" y="7668"/>
                    </a:lnTo>
                    <a:lnTo>
                      <a:pt x="6299" y="7684"/>
                    </a:lnTo>
                    <a:lnTo>
                      <a:pt x="6291" y="7701"/>
                    </a:lnTo>
                    <a:lnTo>
                      <a:pt x="6282" y="7718"/>
                    </a:lnTo>
                    <a:lnTo>
                      <a:pt x="6272" y="7733"/>
                    </a:lnTo>
                    <a:lnTo>
                      <a:pt x="6263" y="7749"/>
                    </a:lnTo>
                    <a:lnTo>
                      <a:pt x="6252" y="7764"/>
                    </a:lnTo>
                    <a:lnTo>
                      <a:pt x="6240" y="7778"/>
                    </a:lnTo>
                    <a:lnTo>
                      <a:pt x="6228" y="7792"/>
                    </a:lnTo>
                    <a:lnTo>
                      <a:pt x="6215" y="7804"/>
                    </a:lnTo>
                    <a:lnTo>
                      <a:pt x="6201" y="7817"/>
                    </a:lnTo>
                    <a:lnTo>
                      <a:pt x="6187" y="7829"/>
                    </a:lnTo>
                    <a:lnTo>
                      <a:pt x="6172" y="7841"/>
                    </a:lnTo>
                    <a:lnTo>
                      <a:pt x="6158" y="7851"/>
                    </a:lnTo>
                    <a:lnTo>
                      <a:pt x="6141" y="7861"/>
                    </a:lnTo>
                    <a:lnTo>
                      <a:pt x="6125" y="7870"/>
                    </a:lnTo>
                    <a:lnTo>
                      <a:pt x="6108" y="7878"/>
                    </a:lnTo>
                    <a:lnTo>
                      <a:pt x="6091" y="7886"/>
                    </a:lnTo>
                    <a:lnTo>
                      <a:pt x="6073" y="7893"/>
                    </a:lnTo>
                    <a:lnTo>
                      <a:pt x="6055" y="7898"/>
                    </a:lnTo>
                    <a:lnTo>
                      <a:pt x="6036" y="7904"/>
                    </a:lnTo>
                    <a:lnTo>
                      <a:pt x="6018" y="7908"/>
                    </a:lnTo>
                    <a:lnTo>
                      <a:pt x="5999" y="7912"/>
                    </a:lnTo>
                    <a:lnTo>
                      <a:pt x="5979" y="7914"/>
                    </a:lnTo>
                    <a:lnTo>
                      <a:pt x="5959" y="7915"/>
                    </a:lnTo>
                    <a:lnTo>
                      <a:pt x="5939" y="7916"/>
                    </a:lnTo>
                    <a:lnTo>
                      <a:pt x="1510" y="7916"/>
                    </a:lnTo>
                    <a:lnTo>
                      <a:pt x="1490" y="7915"/>
                    </a:lnTo>
                    <a:lnTo>
                      <a:pt x="1470" y="7914"/>
                    </a:lnTo>
                    <a:lnTo>
                      <a:pt x="1450" y="7912"/>
                    </a:lnTo>
                    <a:lnTo>
                      <a:pt x="1431" y="7908"/>
                    </a:lnTo>
                    <a:lnTo>
                      <a:pt x="1413" y="7904"/>
                    </a:lnTo>
                    <a:lnTo>
                      <a:pt x="1394" y="7898"/>
                    </a:lnTo>
                    <a:lnTo>
                      <a:pt x="1376" y="7893"/>
                    </a:lnTo>
                    <a:lnTo>
                      <a:pt x="1358" y="7886"/>
                    </a:lnTo>
                    <a:lnTo>
                      <a:pt x="1341" y="7878"/>
                    </a:lnTo>
                    <a:lnTo>
                      <a:pt x="1324" y="7870"/>
                    </a:lnTo>
                    <a:lnTo>
                      <a:pt x="1307" y="7861"/>
                    </a:lnTo>
                    <a:lnTo>
                      <a:pt x="1291" y="7851"/>
                    </a:lnTo>
                    <a:lnTo>
                      <a:pt x="1277" y="7841"/>
                    </a:lnTo>
                    <a:lnTo>
                      <a:pt x="1262" y="7829"/>
                    </a:lnTo>
                    <a:lnTo>
                      <a:pt x="1248" y="7817"/>
                    </a:lnTo>
                    <a:lnTo>
                      <a:pt x="1234" y="7804"/>
                    </a:lnTo>
                    <a:lnTo>
                      <a:pt x="1221" y="7792"/>
                    </a:lnTo>
                    <a:lnTo>
                      <a:pt x="1209" y="7778"/>
                    </a:lnTo>
                    <a:lnTo>
                      <a:pt x="1197" y="7764"/>
                    </a:lnTo>
                    <a:lnTo>
                      <a:pt x="1186" y="7749"/>
                    </a:lnTo>
                    <a:lnTo>
                      <a:pt x="1176" y="7733"/>
                    </a:lnTo>
                    <a:lnTo>
                      <a:pt x="1166" y="7718"/>
                    </a:lnTo>
                    <a:lnTo>
                      <a:pt x="1158" y="7701"/>
                    </a:lnTo>
                    <a:lnTo>
                      <a:pt x="1150" y="7684"/>
                    </a:lnTo>
                    <a:lnTo>
                      <a:pt x="1143" y="7668"/>
                    </a:lnTo>
                    <a:lnTo>
                      <a:pt x="1137" y="7650"/>
                    </a:lnTo>
                    <a:lnTo>
                      <a:pt x="1132" y="7632"/>
                    </a:lnTo>
                    <a:lnTo>
                      <a:pt x="1128" y="7614"/>
                    </a:lnTo>
                    <a:lnTo>
                      <a:pt x="1123" y="7596"/>
                    </a:lnTo>
                    <a:lnTo>
                      <a:pt x="1121" y="7577"/>
                    </a:lnTo>
                    <a:lnTo>
                      <a:pt x="1120" y="7557"/>
                    </a:lnTo>
                    <a:lnTo>
                      <a:pt x="1119" y="7538"/>
                    </a:lnTo>
                    <a:lnTo>
                      <a:pt x="1119" y="6518"/>
                    </a:lnTo>
                    <a:lnTo>
                      <a:pt x="1120" y="6498"/>
                    </a:lnTo>
                    <a:lnTo>
                      <a:pt x="1121" y="6479"/>
                    </a:lnTo>
                    <a:lnTo>
                      <a:pt x="1123" y="6461"/>
                    </a:lnTo>
                    <a:lnTo>
                      <a:pt x="1128" y="6442"/>
                    </a:lnTo>
                    <a:lnTo>
                      <a:pt x="1132" y="6424"/>
                    </a:lnTo>
                    <a:lnTo>
                      <a:pt x="1137" y="6405"/>
                    </a:lnTo>
                    <a:lnTo>
                      <a:pt x="1143" y="6389"/>
                    </a:lnTo>
                    <a:lnTo>
                      <a:pt x="1150" y="6371"/>
                    </a:lnTo>
                    <a:lnTo>
                      <a:pt x="1158" y="6354"/>
                    </a:lnTo>
                    <a:lnTo>
                      <a:pt x="1166" y="6339"/>
                    </a:lnTo>
                    <a:lnTo>
                      <a:pt x="1176" y="6322"/>
                    </a:lnTo>
                    <a:lnTo>
                      <a:pt x="1186" y="6307"/>
                    </a:lnTo>
                    <a:lnTo>
                      <a:pt x="1197" y="6293"/>
                    </a:lnTo>
                    <a:lnTo>
                      <a:pt x="1209" y="6278"/>
                    </a:lnTo>
                    <a:lnTo>
                      <a:pt x="1221" y="6264"/>
                    </a:lnTo>
                    <a:lnTo>
                      <a:pt x="1234" y="6251"/>
                    </a:lnTo>
                    <a:lnTo>
                      <a:pt x="1248" y="6238"/>
                    </a:lnTo>
                    <a:lnTo>
                      <a:pt x="1262" y="6227"/>
                    </a:lnTo>
                    <a:lnTo>
                      <a:pt x="1277" y="6215"/>
                    </a:lnTo>
                    <a:lnTo>
                      <a:pt x="1291" y="6205"/>
                    </a:lnTo>
                    <a:lnTo>
                      <a:pt x="1307" y="6194"/>
                    </a:lnTo>
                    <a:lnTo>
                      <a:pt x="1324" y="6186"/>
                    </a:lnTo>
                    <a:lnTo>
                      <a:pt x="1341" y="6178"/>
                    </a:lnTo>
                    <a:lnTo>
                      <a:pt x="1358" y="6169"/>
                    </a:lnTo>
                    <a:lnTo>
                      <a:pt x="1376" y="6163"/>
                    </a:lnTo>
                    <a:lnTo>
                      <a:pt x="1394" y="6157"/>
                    </a:lnTo>
                    <a:lnTo>
                      <a:pt x="1413" y="6152"/>
                    </a:lnTo>
                    <a:lnTo>
                      <a:pt x="1431" y="6147"/>
                    </a:lnTo>
                    <a:lnTo>
                      <a:pt x="1450" y="6144"/>
                    </a:lnTo>
                    <a:lnTo>
                      <a:pt x="1470" y="6142"/>
                    </a:lnTo>
                    <a:lnTo>
                      <a:pt x="1490" y="6140"/>
                    </a:lnTo>
                    <a:lnTo>
                      <a:pt x="1510" y="6140"/>
                    </a:lnTo>
                    <a:close/>
                    <a:moveTo>
                      <a:pt x="1510" y="8404"/>
                    </a:moveTo>
                    <a:lnTo>
                      <a:pt x="5939" y="8404"/>
                    </a:lnTo>
                    <a:lnTo>
                      <a:pt x="5959" y="8404"/>
                    </a:lnTo>
                    <a:lnTo>
                      <a:pt x="5979" y="8406"/>
                    </a:lnTo>
                    <a:lnTo>
                      <a:pt x="5999" y="8408"/>
                    </a:lnTo>
                    <a:lnTo>
                      <a:pt x="6018" y="8411"/>
                    </a:lnTo>
                    <a:lnTo>
                      <a:pt x="6036" y="8415"/>
                    </a:lnTo>
                    <a:lnTo>
                      <a:pt x="6055" y="8420"/>
                    </a:lnTo>
                    <a:lnTo>
                      <a:pt x="6073" y="8427"/>
                    </a:lnTo>
                    <a:lnTo>
                      <a:pt x="6091" y="8433"/>
                    </a:lnTo>
                    <a:lnTo>
                      <a:pt x="6108" y="8441"/>
                    </a:lnTo>
                    <a:lnTo>
                      <a:pt x="6125" y="8450"/>
                    </a:lnTo>
                    <a:lnTo>
                      <a:pt x="6141" y="8459"/>
                    </a:lnTo>
                    <a:lnTo>
                      <a:pt x="6158" y="8468"/>
                    </a:lnTo>
                    <a:lnTo>
                      <a:pt x="6172" y="8479"/>
                    </a:lnTo>
                    <a:lnTo>
                      <a:pt x="6187" y="8490"/>
                    </a:lnTo>
                    <a:lnTo>
                      <a:pt x="6201" y="8502"/>
                    </a:lnTo>
                    <a:lnTo>
                      <a:pt x="6215" y="8514"/>
                    </a:lnTo>
                    <a:lnTo>
                      <a:pt x="6228" y="8528"/>
                    </a:lnTo>
                    <a:lnTo>
                      <a:pt x="6240" y="8541"/>
                    </a:lnTo>
                    <a:lnTo>
                      <a:pt x="6252" y="8556"/>
                    </a:lnTo>
                    <a:lnTo>
                      <a:pt x="6263" y="8571"/>
                    </a:lnTo>
                    <a:lnTo>
                      <a:pt x="6272" y="8586"/>
                    </a:lnTo>
                    <a:lnTo>
                      <a:pt x="6282" y="8602"/>
                    </a:lnTo>
                    <a:lnTo>
                      <a:pt x="6291" y="8618"/>
                    </a:lnTo>
                    <a:lnTo>
                      <a:pt x="6299" y="8634"/>
                    </a:lnTo>
                    <a:lnTo>
                      <a:pt x="6306" y="8652"/>
                    </a:lnTo>
                    <a:lnTo>
                      <a:pt x="6312" y="8670"/>
                    </a:lnTo>
                    <a:lnTo>
                      <a:pt x="6317" y="8688"/>
                    </a:lnTo>
                    <a:lnTo>
                      <a:pt x="6321" y="8705"/>
                    </a:lnTo>
                    <a:lnTo>
                      <a:pt x="6325" y="8724"/>
                    </a:lnTo>
                    <a:lnTo>
                      <a:pt x="6328" y="8743"/>
                    </a:lnTo>
                    <a:lnTo>
                      <a:pt x="6329" y="8762"/>
                    </a:lnTo>
                    <a:lnTo>
                      <a:pt x="6330" y="8782"/>
                    </a:lnTo>
                    <a:lnTo>
                      <a:pt x="6330" y="9802"/>
                    </a:lnTo>
                    <a:lnTo>
                      <a:pt x="6329" y="9820"/>
                    </a:lnTo>
                    <a:lnTo>
                      <a:pt x="6328" y="9840"/>
                    </a:lnTo>
                    <a:lnTo>
                      <a:pt x="6325" y="9859"/>
                    </a:lnTo>
                    <a:lnTo>
                      <a:pt x="6321" y="9878"/>
                    </a:lnTo>
                    <a:lnTo>
                      <a:pt x="6317" y="9896"/>
                    </a:lnTo>
                    <a:lnTo>
                      <a:pt x="6312" y="9913"/>
                    </a:lnTo>
                    <a:lnTo>
                      <a:pt x="6306" y="9931"/>
                    </a:lnTo>
                    <a:lnTo>
                      <a:pt x="6299" y="9948"/>
                    </a:lnTo>
                    <a:lnTo>
                      <a:pt x="6291" y="9965"/>
                    </a:lnTo>
                    <a:lnTo>
                      <a:pt x="6282" y="9981"/>
                    </a:lnTo>
                    <a:lnTo>
                      <a:pt x="6272" y="9997"/>
                    </a:lnTo>
                    <a:lnTo>
                      <a:pt x="6263" y="10013"/>
                    </a:lnTo>
                    <a:lnTo>
                      <a:pt x="6252" y="10027"/>
                    </a:lnTo>
                    <a:lnTo>
                      <a:pt x="6240" y="10042"/>
                    </a:lnTo>
                    <a:lnTo>
                      <a:pt x="6228" y="10055"/>
                    </a:lnTo>
                    <a:lnTo>
                      <a:pt x="6215" y="10068"/>
                    </a:lnTo>
                    <a:lnTo>
                      <a:pt x="6201" y="10081"/>
                    </a:lnTo>
                    <a:lnTo>
                      <a:pt x="6187" y="10093"/>
                    </a:lnTo>
                    <a:lnTo>
                      <a:pt x="6172" y="10104"/>
                    </a:lnTo>
                    <a:lnTo>
                      <a:pt x="6158" y="10115"/>
                    </a:lnTo>
                    <a:lnTo>
                      <a:pt x="6141" y="10124"/>
                    </a:lnTo>
                    <a:lnTo>
                      <a:pt x="6125" y="10134"/>
                    </a:lnTo>
                    <a:lnTo>
                      <a:pt x="6108" y="10142"/>
                    </a:lnTo>
                    <a:lnTo>
                      <a:pt x="6091" y="10149"/>
                    </a:lnTo>
                    <a:lnTo>
                      <a:pt x="6073" y="10157"/>
                    </a:lnTo>
                    <a:lnTo>
                      <a:pt x="6055" y="10162"/>
                    </a:lnTo>
                    <a:lnTo>
                      <a:pt x="6036" y="10167"/>
                    </a:lnTo>
                    <a:lnTo>
                      <a:pt x="6018" y="10171"/>
                    </a:lnTo>
                    <a:lnTo>
                      <a:pt x="5999" y="10175"/>
                    </a:lnTo>
                    <a:lnTo>
                      <a:pt x="5979" y="10178"/>
                    </a:lnTo>
                    <a:lnTo>
                      <a:pt x="5959" y="10179"/>
                    </a:lnTo>
                    <a:lnTo>
                      <a:pt x="5939" y="10180"/>
                    </a:lnTo>
                    <a:lnTo>
                      <a:pt x="1510" y="10180"/>
                    </a:lnTo>
                    <a:lnTo>
                      <a:pt x="1490" y="10179"/>
                    </a:lnTo>
                    <a:lnTo>
                      <a:pt x="1470" y="10178"/>
                    </a:lnTo>
                    <a:lnTo>
                      <a:pt x="1450" y="10175"/>
                    </a:lnTo>
                    <a:lnTo>
                      <a:pt x="1431" y="10171"/>
                    </a:lnTo>
                    <a:lnTo>
                      <a:pt x="1413" y="10167"/>
                    </a:lnTo>
                    <a:lnTo>
                      <a:pt x="1394" y="10162"/>
                    </a:lnTo>
                    <a:lnTo>
                      <a:pt x="1376" y="10157"/>
                    </a:lnTo>
                    <a:lnTo>
                      <a:pt x="1358" y="10149"/>
                    </a:lnTo>
                    <a:lnTo>
                      <a:pt x="1341" y="10142"/>
                    </a:lnTo>
                    <a:lnTo>
                      <a:pt x="1324" y="10134"/>
                    </a:lnTo>
                    <a:lnTo>
                      <a:pt x="1307" y="10124"/>
                    </a:lnTo>
                    <a:lnTo>
                      <a:pt x="1291" y="10115"/>
                    </a:lnTo>
                    <a:lnTo>
                      <a:pt x="1277" y="10104"/>
                    </a:lnTo>
                    <a:lnTo>
                      <a:pt x="1262" y="10093"/>
                    </a:lnTo>
                    <a:lnTo>
                      <a:pt x="1248" y="10081"/>
                    </a:lnTo>
                    <a:lnTo>
                      <a:pt x="1234" y="10068"/>
                    </a:lnTo>
                    <a:lnTo>
                      <a:pt x="1221" y="10055"/>
                    </a:lnTo>
                    <a:lnTo>
                      <a:pt x="1209" y="10042"/>
                    </a:lnTo>
                    <a:lnTo>
                      <a:pt x="1197" y="10027"/>
                    </a:lnTo>
                    <a:lnTo>
                      <a:pt x="1186" y="10013"/>
                    </a:lnTo>
                    <a:lnTo>
                      <a:pt x="1176" y="9997"/>
                    </a:lnTo>
                    <a:lnTo>
                      <a:pt x="1166" y="9981"/>
                    </a:lnTo>
                    <a:lnTo>
                      <a:pt x="1158" y="9965"/>
                    </a:lnTo>
                    <a:lnTo>
                      <a:pt x="1150" y="9948"/>
                    </a:lnTo>
                    <a:lnTo>
                      <a:pt x="1143" y="9931"/>
                    </a:lnTo>
                    <a:lnTo>
                      <a:pt x="1137" y="9913"/>
                    </a:lnTo>
                    <a:lnTo>
                      <a:pt x="1132" y="9896"/>
                    </a:lnTo>
                    <a:lnTo>
                      <a:pt x="1128" y="9878"/>
                    </a:lnTo>
                    <a:lnTo>
                      <a:pt x="1123" y="9859"/>
                    </a:lnTo>
                    <a:lnTo>
                      <a:pt x="1121" y="9840"/>
                    </a:lnTo>
                    <a:lnTo>
                      <a:pt x="1120" y="9820"/>
                    </a:lnTo>
                    <a:lnTo>
                      <a:pt x="1119" y="9802"/>
                    </a:lnTo>
                    <a:lnTo>
                      <a:pt x="1119" y="8782"/>
                    </a:lnTo>
                    <a:lnTo>
                      <a:pt x="1120" y="8762"/>
                    </a:lnTo>
                    <a:lnTo>
                      <a:pt x="1121" y="8743"/>
                    </a:lnTo>
                    <a:lnTo>
                      <a:pt x="1123" y="8724"/>
                    </a:lnTo>
                    <a:lnTo>
                      <a:pt x="1128" y="8705"/>
                    </a:lnTo>
                    <a:lnTo>
                      <a:pt x="1132" y="8688"/>
                    </a:lnTo>
                    <a:lnTo>
                      <a:pt x="1137" y="8670"/>
                    </a:lnTo>
                    <a:lnTo>
                      <a:pt x="1143" y="8652"/>
                    </a:lnTo>
                    <a:lnTo>
                      <a:pt x="1150" y="8634"/>
                    </a:lnTo>
                    <a:lnTo>
                      <a:pt x="1158" y="8618"/>
                    </a:lnTo>
                    <a:lnTo>
                      <a:pt x="1166" y="8602"/>
                    </a:lnTo>
                    <a:lnTo>
                      <a:pt x="1176" y="8586"/>
                    </a:lnTo>
                    <a:lnTo>
                      <a:pt x="1186" y="8571"/>
                    </a:lnTo>
                    <a:lnTo>
                      <a:pt x="1197" y="8556"/>
                    </a:lnTo>
                    <a:lnTo>
                      <a:pt x="1209" y="8541"/>
                    </a:lnTo>
                    <a:lnTo>
                      <a:pt x="1221" y="8528"/>
                    </a:lnTo>
                    <a:lnTo>
                      <a:pt x="1234" y="8514"/>
                    </a:lnTo>
                    <a:lnTo>
                      <a:pt x="1248" y="8502"/>
                    </a:lnTo>
                    <a:lnTo>
                      <a:pt x="1262" y="8490"/>
                    </a:lnTo>
                    <a:lnTo>
                      <a:pt x="1277" y="8479"/>
                    </a:lnTo>
                    <a:lnTo>
                      <a:pt x="1291" y="8468"/>
                    </a:lnTo>
                    <a:lnTo>
                      <a:pt x="1307" y="8459"/>
                    </a:lnTo>
                    <a:lnTo>
                      <a:pt x="1324" y="8450"/>
                    </a:lnTo>
                    <a:lnTo>
                      <a:pt x="1341" y="8441"/>
                    </a:lnTo>
                    <a:lnTo>
                      <a:pt x="1358" y="8433"/>
                    </a:lnTo>
                    <a:lnTo>
                      <a:pt x="1376" y="8427"/>
                    </a:lnTo>
                    <a:lnTo>
                      <a:pt x="1394" y="8420"/>
                    </a:lnTo>
                    <a:lnTo>
                      <a:pt x="1413" y="8415"/>
                    </a:lnTo>
                    <a:lnTo>
                      <a:pt x="1431" y="8411"/>
                    </a:lnTo>
                    <a:lnTo>
                      <a:pt x="1450" y="8408"/>
                    </a:lnTo>
                    <a:lnTo>
                      <a:pt x="1470" y="8406"/>
                    </a:lnTo>
                    <a:lnTo>
                      <a:pt x="1490" y="8404"/>
                    </a:lnTo>
                    <a:lnTo>
                      <a:pt x="1510" y="8404"/>
                    </a:lnTo>
                    <a:close/>
                    <a:moveTo>
                      <a:pt x="3725" y="14428"/>
                    </a:moveTo>
                    <a:lnTo>
                      <a:pt x="3750" y="14428"/>
                    </a:lnTo>
                    <a:lnTo>
                      <a:pt x="3776" y="14430"/>
                    </a:lnTo>
                    <a:lnTo>
                      <a:pt x="3801" y="14433"/>
                    </a:lnTo>
                    <a:lnTo>
                      <a:pt x="3825" y="14438"/>
                    </a:lnTo>
                    <a:lnTo>
                      <a:pt x="3849" y="14444"/>
                    </a:lnTo>
                    <a:lnTo>
                      <a:pt x="3873" y="14451"/>
                    </a:lnTo>
                    <a:lnTo>
                      <a:pt x="3897" y="14458"/>
                    </a:lnTo>
                    <a:lnTo>
                      <a:pt x="3919" y="14468"/>
                    </a:lnTo>
                    <a:lnTo>
                      <a:pt x="3942" y="14477"/>
                    </a:lnTo>
                    <a:lnTo>
                      <a:pt x="3964" y="14488"/>
                    </a:lnTo>
                    <a:lnTo>
                      <a:pt x="3985" y="14501"/>
                    </a:lnTo>
                    <a:lnTo>
                      <a:pt x="4005" y="14514"/>
                    </a:lnTo>
                    <a:lnTo>
                      <a:pt x="4025" y="14528"/>
                    </a:lnTo>
                    <a:lnTo>
                      <a:pt x="4043" y="14543"/>
                    </a:lnTo>
                    <a:lnTo>
                      <a:pt x="4062" y="14558"/>
                    </a:lnTo>
                    <a:lnTo>
                      <a:pt x="4080" y="14575"/>
                    </a:lnTo>
                    <a:lnTo>
                      <a:pt x="4096" y="14593"/>
                    </a:lnTo>
                    <a:lnTo>
                      <a:pt x="4112" y="14611"/>
                    </a:lnTo>
                    <a:lnTo>
                      <a:pt x="4127" y="14630"/>
                    </a:lnTo>
                    <a:lnTo>
                      <a:pt x="4141" y="14649"/>
                    </a:lnTo>
                    <a:lnTo>
                      <a:pt x="4154" y="14670"/>
                    </a:lnTo>
                    <a:lnTo>
                      <a:pt x="4166" y="14691"/>
                    </a:lnTo>
                    <a:lnTo>
                      <a:pt x="4177" y="14713"/>
                    </a:lnTo>
                    <a:lnTo>
                      <a:pt x="4188" y="14735"/>
                    </a:lnTo>
                    <a:lnTo>
                      <a:pt x="4196" y="14758"/>
                    </a:lnTo>
                    <a:lnTo>
                      <a:pt x="4204" y="14781"/>
                    </a:lnTo>
                    <a:lnTo>
                      <a:pt x="4212" y="14805"/>
                    </a:lnTo>
                    <a:lnTo>
                      <a:pt x="4217" y="14829"/>
                    </a:lnTo>
                    <a:lnTo>
                      <a:pt x="4221" y="14854"/>
                    </a:lnTo>
                    <a:lnTo>
                      <a:pt x="4224" y="14879"/>
                    </a:lnTo>
                    <a:lnTo>
                      <a:pt x="4226" y="14904"/>
                    </a:lnTo>
                    <a:lnTo>
                      <a:pt x="4227" y="14930"/>
                    </a:lnTo>
                    <a:lnTo>
                      <a:pt x="4226" y="14956"/>
                    </a:lnTo>
                    <a:lnTo>
                      <a:pt x="4224" y="14981"/>
                    </a:lnTo>
                    <a:lnTo>
                      <a:pt x="4221" y="15006"/>
                    </a:lnTo>
                    <a:lnTo>
                      <a:pt x="4217" y="15031"/>
                    </a:lnTo>
                    <a:lnTo>
                      <a:pt x="4212" y="15055"/>
                    </a:lnTo>
                    <a:lnTo>
                      <a:pt x="4204" y="15079"/>
                    </a:lnTo>
                    <a:lnTo>
                      <a:pt x="4196" y="15102"/>
                    </a:lnTo>
                    <a:lnTo>
                      <a:pt x="4188" y="15125"/>
                    </a:lnTo>
                    <a:lnTo>
                      <a:pt x="4177" y="15147"/>
                    </a:lnTo>
                    <a:lnTo>
                      <a:pt x="4166" y="15169"/>
                    </a:lnTo>
                    <a:lnTo>
                      <a:pt x="4154" y="15190"/>
                    </a:lnTo>
                    <a:lnTo>
                      <a:pt x="4141" y="15211"/>
                    </a:lnTo>
                    <a:lnTo>
                      <a:pt x="4127" y="15231"/>
                    </a:lnTo>
                    <a:lnTo>
                      <a:pt x="4112" y="15250"/>
                    </a:lnTo>
                    <a:lnTo>
                      <a:pt x="4096" y="15267"/>
                    </a:lnTo>
                    <a:lnTo>
                      <a:pt x="4080" y="15285"/>
                    </a:lnTo>
                    <a:lnTo>
                      <a:pt x="4062" y="15302"/>
                    </a:lnTo>
                    <a:lnTo>
                      <a:pt x="4043" y="15317"/>
                    </a:lnTo>
                    <a:lnTo>
                      <a:pt x="4025" y="15333"/>
                    </a:lnTo>
                    <a:lnTo>
                      <a:pt x="4005" y="15347"/>
                    </a:lnTo>
                    <a:lnTo>
                      <a:pt x="3985" y="15360"/>
                    </a:lnTo>
                    <a:lnTo>
                      <a:pt x="3964" y="15372"/>
                    </a:lnTo>
                    <a:lnTo>
                      <a:pt x="3942" y="15383"/>
                    </a:lnTo>
                    <a:lnTo>
                      <a:pt x="3919" y="15393"/>
                    </a:lnTo>
                    <a:lnTo>
                      <a:pt x="3897" y="15402"/>
                    </a:lnTo>
                    <a:lnTo>
                      <a:pt x="3873" y="15410"/>
                    </a:lnTo>
                    <a:lnTo>
                      <a:pt x="3849" y="15417"/>
                    </a:lnTo>
                    <a:lnTo>
                      <a:pt x="3825" y="15423"/>
                    </a:lnTo>
                    <a:lnTo>
                      <a:pt x="3801" y="15427"/>
                    </a:lnTo>
                    <a:lnTo>
                      <a:pt x="3776" y="15430"/>
                    </a:lnTo>
                    <a:lnTo>
                      <a:pt x="3750" y="15432"/>
                    </a:lnTo>
                    <a:lnTo>
                      <a:pt x="3725" y="15432"/>
                    </a:lnTo>
                    <a:lnTo>
                      <a:pt x="3699" y="15432"/>
                    </a:lnTo>
                    <a:lnTo>
                      <a:pt x="3673" y="15430"/>
                    </a:lnTo>
                    <a:lnTo>
                      <a:pt x="3648" y="15427"/>
                    </a:lnTo>
                    <a:lnTo>
                      <a:pt x="3624" y="15423"/>
                    </a:lnTo>
                    <a:lnTo>
                      <a:pt x="3599" y="15417"/>
                    </a:lnTo>
                    <a:lnTo>
                      <a:pt x="3576" y="15410"/>
                    </a:lnTo>
                    <a:lnTo>
                      <a:pt x="3552" y="15402"/>
                    </a:lnTo>
                    <a:lnTo>
                      <a:pt x="3529" y="15393"/>
                    </a:lnTo>
                    <a:lnTo>
                      <a:pt x="3507" y="15383"/>
                    </a:lnTo>
                    <a:lnTo>
                      <a:pt x="3485" y="15372"/>
                    </a:lnTo>
                    <a:lnTo>
                      <a:pt x="3464" y="15360"/>
                    </a:lnTo>
                    <a:lnTo>
                      <a:pt x="3444" y="15347"/>
                    </a:lnTo>
                    <a:lnTo>
                      <a:pt x="3424" y="15333"/>
                    </a:lnTo>
                    <a:lnTo>
                      <a:pt x="3406" y="15317"/>
                    </a:lnTo>
                    <a:lnTo>
                      <a:pt x="3387" y="15302"/>
                    </a:lnTo>
                    <a:lnTo>
                      <a:pt x="3369" y="15285"/>
                    </a:lnTo>
                    <a:lnTo>
                      <a:pt x="3352" y="15267"/>
                    </a:lnTo>
                    <a:lnTo>
                      <a:pt x="3337" y="15250"/>
                    </a:lnTo>
                    <a:lnTo>
                      <a:pt x="3322" y="15231"/>
                    </a:lnTo>
                    <a:lnTo>
                      <a:pt x="3308" y="15211"/>
                    </a:lnTo>
                    <a:lnTo>
                      <a:pt x="3295" y="15190"/>
                    </a:lnTo>
                    <a:lnTo>
                      <a:pt x="3282" y="15169"/>
                    </a:lnTo>
                    <a:lnTo>
                      <a:pt x="3272" y="15147"/>
                    </a:lnTo>
                    <a:lnTo>
                      <a:pt x="3261" y="15125"/>
                    </a:lnTo>
                    <a:lnTo>
                      <a:pt x="3252" y="15102"/>
                    </a:lnTo>
                    <a:lnTo>
                      <a:pt x="3245" y="15079"/>
                    </a:lnTo>
                    <a:lnTo>
                      <a:pt x="3237" y="15055"/>
                    </a:lnTo>
                    <a:lnTo>
                      <a:pt x="3232" y="15031"/>
                    </a:lnTo>
                    <a:lnTo>
                      <a:pt x="3228" y="15006"/>
                    </a:lnTo>
                    <a:lnTo>
                      <a:pt x="3225" y="14981"/>
                    </a:lnTo>
                    <a:lnTo>
                      <a:pt x="3223" y="14956"/>
                    </a:lnTo>
                    <a:lnTo>
                      <a:pt x="3222" y="14930"/>
                    </a:lnTo>
                    <a:lnTo>
                      <a:pt x="3223" y="14904"/>
                    </a:lnTo>
                    <a:lnTo>
                      <a:pt x="3225" y="14879"/>
                    </a:lnTo>
                    <a:lnTo>
                      <a:pt x="3228" y="14854"/>
                    </a:lnTo>
                    <a:lnTo>
                      <a:pt x="3232" y="14829"/>
                    </a:lnTo>
                    <a:lnTo>
                      <a:pt x="3237" y="14805"/>
                    </a:lnTo>
                    <a:lnTo>
                      <a:pt x="3245" y="14781"/>
                    </a:lnTo>
                    <a:lnTo>
                      <a:pt x="3252" y="14758"/>
                    </a:lnTo>
                    <a:lnTo>
                      <a:pt x="3261" y="14735"/>
                    </a:lnTo>
                    <a:lnTo>
                      <a:pt x="3272" y="14713"/>
                    </a:lnTo>
                    <a:lnTo>
                      <a:pt x="3282" y="14691"/>
                    </a:lnTo>
                    <a:lnTo>
                      <a:pt x="3295" y="14670"/>
                    </a:lnTo>
                    <a:lnTo>
                      <a:pt x="3308" y="14649"/>
                    </a:lnTo>
                    <a:lnTo>
                      <a:pt x="3322" y="14630"/>
                    </a:lnTo>
                    <a:lnTo>
                      <a:pt x="3337" y="14611"/>
                    </a:lnTo>
                    <a:lnTo>
                      <a:pt x="3352" y="14593"/>
                    </a:lnTo>
                    <a:lnTo>
                      <a:pt x="3369" y="14575"/>
                    </a:lnTo>
                    <a:lnTo>
                      <a:pt x="3387" y="14558"/>
                    </a:lnTo>
                    <a:lnTo>
                      <a:pt x="3406" y="14543"/>
                    </a:lnTo>
                    <a:lnTo>
                      <a:pt x="3424" y="14528"/>
                    </a:lnTo>
                    <a:lnTo>
                      <a:pt x="3444" y="14514"/>
                    </a:lnTo>
                    <a:lnTo>
                      <a:pt x="3464" y="14501"/>
                    </a:lnTo>
                    <a:lnTo>
                      <a:pt x="3485" y="14488"/>
                    </a:lnTo>
                    <a:lnTo>
                      <a:pt x="3507" y="14477"/>
                    </a:lnTo>
                    <a:lnTo>
                      <a:pt x="3529" y="14468"/>
                    </a:lnTo>
                    <a:lnTo>
                      <a:pt x="3552" y="14458"/>
                    </a:lnTo>
                    <a:lnTo>
                      <a:pt x="3576" y="14451"/>
                    </a:lnTo>
                    <a:lnTo>
                      <a:pt x="3599" y="14444"/>
                    </a:lnTo>
                    <a:lnTo>
                      <a:pt x="3624" y="14438"/>
                    </a:lnTo>
                    <a:lnTo>
                      <a:pt x="3648" y="14433"/>
                    </a:lnTo>
                    <a:lnTo>
                      <a:pt x="3673" y="14430"/>
                    </a:lnTo>
                    <a:lnTo>
                      <a:pt x="3699" y="14428"/>
                    </a:lnTo>
                    <a:lnTo>
                      <a:pt x="3725" y="14428"/>
                    </a:lnTo>
                    <a:close/>
                    <a:moveTo>
                      <a:pt x="1277" y="12777"/>
                    </a:moveTo>
                    <a:lnTo>
                      <a:pt x="6172" y="12777"/>
                    </a:lnTo>
                    <a:lnTo>
                      <a:pt x="6186" y="12777"/>
                    </a:lnTo>
                    <a:lnTo>
                      <a:pt x="6198" y="12779"/>
                    </a:lnTo>
                    <a:lnTo>
                      <a:pt x="6211" y="12782"/>
                    </a:lnTo>
                    <a:lnTo>
                      <a:pt x="6222" y="12787"/>
                    </a:lnTo>
                    <a:lnTo>
                      <a:pt x="6234" y="12793"/>
                    </a:lnTo>
                    <a:lnTo>
                      <a:pt x="6244" y="12799"/>
                    </a:lnTo>
                    <a:lnTo>
                      <a:pt x="6255" y="12806"/>
                    </a:lnTo>
                    <a:lnTo>
                      <a:pt x="6263" y="12815"/>
                    </a:lnTo>
                    <a:lnTo>
                      <a:pt x="6271" y="12824"/>
                    </a:lnTo>
                    <a:lnTo>
                      <a:pt x="6279" y="12834"/>
                    </a:lnTo>
                    <a:lnTo>
                      <a:pt x="6286" y="12845"/>
                    </a:lnTo>
                    <a:lnTo>
                      <a:pt x="6291" y="12856"/>
                    </a:lnTo>
                    <a:lnTo>
                      <a:pt x="6295" y="12868"/>
                    </a:lnTo>
                    <a:lnTo>
                      <a:pt x="6299" y="12881"/>
                    </a:lnTo>
                    <a:lnTo>
                      <a:pt x="6301" y="12893"/>
                    </a:lnTo>
                    <a:lnTo>
                      <a:pt x="6302" y="12906"/>
                    </a:lnTo>
                    <a:lnTo>
                      <a:pt x="6302" y="13021"/>
                    </a:lnTo>
                    <a:lnTo>
                      <a:pt x="6301" y="13034"/>
                    </a:lnTo>
                    <a:lnTo>
                      <a:pt x="6299" y="13047"/>
                    </a:lnTo>
                    <a:lnTo>
                      <a:pt x="6295" y="13059"/>
                    </a:lnTo>
                    <a:lnTo>
                      <a:pt x="6291" y="13071"/>
                    </a:lnTo>
                    <a:lnTo>
                      <a:pt x="6286" y="13082"/>
                    </a:lnTo>
                    <a:lnTo>
                      <a:pt x="6279" y="13093"/>
                    </a:lnTo>
                    <a:lnTo>
                      <a:pt x="6271" y="13103"/>
                    </a:lnTo>
                    <a:lnTo>
                      <a:pt x="6263" y="13112"/>
                    </a:lnTo>
                    <a:lnTo>
                      <a:pt x="6255" y="13121"/>
                    </a:lnTo>
                    <a:lnTo>
                      <a:pt x="6244" y="13128"/>
                    </a:lnTo>
                    <a:lnTo>
                      <a:pt x="6234" y="13134"/>
                    </a:lnTo>
                    <a:lnTo>
                      <a:pt x="6222" y="13140"/>
                    </a:lnTo>
                    <a:lnTo>
                      <a:pt x="6211" y="13145"/>
                    </a:lnTo>
                    <a:lnTo>
                      <a:pt x="6198" y="13148"/>
                    </a:lnTo>
                    <a:lnTo>
                      <a:pt x="6186" y="13149"/>
                    </a:lnTo>
                    <a:lnTo>
                      <a:pt x="6172" y="13150"/>
                    </a:lnTo>
                    <a:lnTo>
                      <a:pt x="1277" y="13150"/>
                    </a:lnTo>
                    <a:lnTo>
                      <a:pt x="1263" y="13149"/>
                    </a:lnTo>
                    <a:lnTo>
                      <a:pt x="1251" y="13148"/>
                    </a:lnTo>
                    <a:lnTo>
                      <a:pt x="1238" y="13145"/>
                    </a:lnTo>
                    <a:lnTo>
                      <a:pt x="1227" y="13140"/>
                    </a:lnTo>
                    <a:lnTo>
                      <a:pt x="1215" y="13134"/>
                    </a:lnTo>
                    <a:lnTo>
                      <a:pt x="1205" y="13128"/>
                    </a:lnTo>
                    <a:lnTo>
                      <a:pt x="1194" y="13121"/>
                    </a:lnTo>
                    <a:lnTo>
                      <a:pt x="1186" y="13112"/>
                    </a:lnTo>
                    <a:lnTo>
                      <a:pt x="1178" y="13103"/>
                    </a:lnTo>
                    <a:lnTo>
                      <a:pt x="1169" y="13093"/>
                    </a:lnTo>
                    <a:lnTo>
                      <a:pt x="1163" y="13082"/>
                    </a:lnTo>
                    <a:lnTo>
                      <a:pt x="1158" y="13071"/>
                    </a:lnTo>
                    <a:lnTo>
                      <a:pt x="1154" y="13059"/>
                    </a:lnTo>
                    <a:lnTo>
                      <a:pt x="1150" y="13047"/>
                    </a:lnTo>
                    <a:lnTo>
                      <a:pt x="1148" y="13034"/>
                    </a:lnTo>
                    <a:lnTo>
                      <a:pt x="1147" y="13021"/>
                    </a:lnTo>
                    <a:lnTo>
                      <a:pt x="1147" y="12906"/>
                    </a:lnTo>
                    <a:lnTo>
                      <a:pt x="1148" y="12893"/>
                    </a:lnTo>
                    <a:lnTo>
                      <a:pt x="1150" y="12881"/>
                    </a:lnTo>
                    <a:lnTo>
                      <a:pt x="1154" y="12868"/>
                    </a:lnTo>
                    <a:lnTo>
                      <a:pt x="1158" y="12856"/>
                    </a:lnTo>
                    <a:lnTo>
                      <a:pt x="1163" y="12845"/>
                    </a:lnTo>
                    <a:lnTo>
                      <a:pt x="1169" y="12834"/>
                    </a:lnTo>
                    <a:lnTo>
                      <a:pt x="1178" y="12824"/>
                    </a:lnTo>
                    <a:lnTo>
                      <a:pt x="1186" y="12815"/>
                    </a:lnTo>
                    <a:lnTo>
                      <a:pt x="1194" y="12806"/>
                    </a:lnTo>
                    <a:lnTo>
                      <a:pt x="1205" y="12799"/>
                    </a:lnTo>
                    <a:lnTo>
                      <a:pt x="1215" y="12793"/>
                    </a:lnTo>
                    <a:lnTo>
                      <a:pt x="1227" y="12787"/>
                    </a:lnTo>
                    <a:lnTo>
                      <a:pt x="1238" y="12782"/>
                    </a:lnTo>
                    <a:lnTo>
                      <a:pt x="1251" y="12779"/>
                    </a:lnTo>
                    <a:lnTo>
                      <a:pt x="1263" y="12777"/>
                    </a:lnTo>
                    <a:lnTo>
                      <a:pt x="1277" y="12777"/>
                    </a:lnTo>
                    <a:close/>
                    <a:moveTo>
                      <a:pt x="1277" y="12217"/>
                    </a:moveTo>
                    <a:lnTo>
                      <a:pt x="6172" y="12217"/>
                    </a:lnTo>
                    <a:lnTo>
                      <a:pt x="6186" y="12218"/>
                    </a:lnTo>
                    <a:lnTo>
                      <a:pt x="6198" y="12220"/>
                    </a:lnTo>
                    <a:lnTo>
                      <a:pt x="6211" y="12223"/>
                    </a:lnTo>
                    <a:lnTo>
                      <a:pt x="6222" y="12227"/>
                    </a:lnTo>
                    <a:lnTo>
                      <a:pt x="6234" y="12232"/>
                    </a:lnTo>
                    <a:lnTo>
                      <a:pt x="6244" y="12240"/>
                    </a:lnTo>
                    <a:lnTo>
                      <a:pt x="6255" y="12247"/>
                    </a:lnTo>
                    <a:lnTo>
                      <a:pt x="6263" y="12255"/>
                    </a:lnTo>
                    <a:lnTo>
                      <a:pt x="6271" y="12265"/>
                    </a:lnTo>
                    <a:lnTo>
                      <a:pt x="6279" y="12274"/>
                    </a:lnTo>
                    <a:lnTo>
                      <a:pt x="6286" y="12284"/>
                    </a:lnTo>
                    <a:lnTo>
                      <a:pt x="6291" y="12296"/>
                    </a:lnTo>
                    <a:lnTo>
                      <a:pt x="6295" y="12307"/>
                    </a:lnTo>
                    <a:lnTo>
                      <a:pt x="6299" y="12320"/>
                    </a:lnTo>
                    <a:lnTo>
                      <a:pt x="6301" y="12334"/>
                    </a:lnTo>
                    <a:lnTo>
                      <a:pt x="6302" y="12346"/>
                    </a:lnTo>
                    <a:lnTo>
                      <a:pt x="6302" y="12461"/>
                    </a:lnTo>
                    <a:lnTo>
                      <a:pt x="6301" y="12474"/>
                    </a:lnTo>
                    <a:lnTo>
                      <a:pt x="6299" y="12487"/>
                    </a:lnTo>
                    <a:lnTo>
                      <a:pt x="6295" y="12500"/>
                    </a:lnTo>
                    <a:lnTo>
                      <a:pt x="6291" y="12511"/>
                    </a:lnTo>
                    <a:lnTo>
                      <a:pt x="6286" y="12522"/>
                    </a:lnTo>
                    <a:lnTo>
                      <a:pt x="6279" y="12533"/>
                    </a:lnTo>
                    <a:lnTo>
                      <a:pt x="6271" y="12543"/>
                    </a:lnTo>
                    <a:lnTo>
                      <a:pt x="6263" y="12552"/>
                    </a:lnTo>
                    <a:lnTo>
                      <a:pt x="6255" y="12561"/>
                    </a:lnTo>
                    <a:lnTo>
                      <a:pt x="6244" y="12568"/>
                    </a:lnTo>
                    <a:lnTo>
                      <a:pt x="6234" y="12575"/>
                    </a:lnTo>
                    <a:lnTo>
                      <a:pt x="6222" y="12580"/>
                    </a:lnTo>
                    <a:lnTo>
                      <a:pt x="6211" y="12584"/>
                    </a:lnTo>
                    <a:lnTo>
                      <a:pt x="6198" y="12587"/>
                    </a:lnTo>
                    <a:lnTo>
                      <a:pt x="6186" y="12589"/>
                    </a:lnTo>
                    <a:lnTo>
                      <a:pt x="6172" y="12590"/>
                    </a:lnTo>
                    <a:lnTo>
                      <a:pt x="1277" y="12590"/>
                    </a:lnTo>
                    <a:lnTo>
                      <a:pt x="1263" y="12589"/>
                    </a:lnTo>
                    <a:lnTo>
                      <a:pt x="1251" y="12587"/>
                    </a:lnTo>
                    <a:lnTo>
                      <a:pt x="1238" y="12584"/>
                    </a:lnTo>
                    <a:lnTo>
                      <a:pt x="1227" y="12580"/>
                    </a:lnTo>
                    <a:lnTo>
                      <a:pt x="1215" y="12575"/>
                    </a:lnTo>
                    <a:lnTo>
                      <a:pt x="1205" y="12568"/>
                    </a:lnTo>
                    <a:lnTo>
                      <a:pt x="1194" y="12561"/>
                    </a:lnTo>
                    <a:lnTo>
                      <a:pt x="1186" y="12552"/>
                    </a:lnTo>
                    <a:lnTo>
                      <a:pt x="1178" y="12543"/>
                    </a:lnTo>
                    <a:lnTo>
                      <a:pt x="1169" y="12533"/>
                    </a:lnTo>
                    <a:lnTo>
                      <a:pt x="1163" y="12522"/>
                    </a:lnTo>
                    <a:lnTo>
                      <a:pt x="1158" y="12511"/>
                    </a:lnTo>
                    <a:lnTo>
                      <a:pt x="1154" y="12500"/>
                    </a:lnTo>
                    <a:lnTo>
                      <a:pt x="1150" y="12487"/>
                    </a:lnTo>
                    <a:lnTo>
                      <a:pt x="1148" y="12474"/>
                    </a:lnTo>
                    <a:lnTo>
                      <a:pt x="1147" y="12461"/>
                    </a:lnTo>
                    <a:lnTo>
                      <a:pt x="1147" y="12346"/>
                    </a:lnTo>
                    <a:lnTo>
                      <a:pt x="1148" y="12334"/>
                    </a:lnTo>
                    <a:lnTo>
                      <a:pt x="1150" y="12320"/>
                    </a:lnTo>
                    <a:lnTo>
                      <a:pt x="1154" y="12307"/>
                    </a:lnTo>
                    <a:lnTo>
                      <a:pt x="1158" y="12296"/>
                    </a:lnTo>
                    <a:lnTo>
                      <a:pt x="1163" y="12284"/>
                    </a:lnTo>
                    <a:lnTo>
                      <a:pt x="1169" y="12274"/>
                    </a:lnTo>
                    <a:lnTo>
                      <a:pt x="1178" y="12265"/>
                    </a:lnTo>
                    <a:lnTo>
                      <a:pt x="1186" y="12255"/>
                    </a:lnTo>
                    <a:lnTo>
                      <a:pt x="1194" y="12247"/>
                    </a:lnTo>
                    <a:lnTo>
                      <a:pt x="1205" y="12240"/>
                    </a:lnTo>
                    <a:lnTo>
                      <a:pt x="1215" y="12232"/>
                    </a:lnTo>
                    <a:lnTo>
                      <a:pt x="1227" y="12227"/>
                    </a:lnTo>
                    <a:lnTo>
                      <a:pt x="1238" y="12223"/>
                    </a:lnTo>
                    <a:lnTo>
                      <a:pt x="1251" y="12220"/>
                    </a:lnTo>
                    <a:lnTo>
                      <a:pt x="1263" y="12218"/>
                    </a:lnTo>
                    <a:lnTo>
                      <a:pt x="1277" y="12217"/>
                    </a:lnTo>
                    <a:close/>
                  </a:path>
                </a:pathLst>
              </a:custGeom>
              <a:solidFill>
                <a:sysClr val="windowText" lastClr="000000">
                  <a:lumMod val="50000"/>
                  <a:lumOff val="50000"/>
                </a:sysClr>
              </a:solidFill>
              <a:ln w="9525">
                <a:noFill/>
                <a:round/>
                <a:headEnd/>
                <a:tailEnd/>
              </a:ln>
            </p:spPr>
            <p:txBody>
              <a:bodyPr vert="horz" wrap="square" lIns="91412" tIns="45706" rIns="91412" bIns="4570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a:defRPr/>
                </a:pPr>
                <a:endParaRPr lang="zh-CN" altLang="en-US" sz="3200">
                  <a:solidFill>
                    <a:srgbClr val="000000"/>
                  </a:solidFill>
                  <a:latin typeface="+mn-lt"/>
                  <a:ea typeface="+mn-ea"/>
                  <a:cs typeface="+mn-ea"/>
                  <a:sym typeface="+mn-lt"/>
                </a:endParaRPr>
              </a:p>
            </p:txBody>
          </p:sp>
        </p:grpSp>
        <p:sp>
          <p:nvSpPr>
            <p:cNvPr id="7" name="TextBox 178"/>
            <p:cNvSpPr txBox="1"/>
            <p:nvPr/>
          </p:nvSpPr>
          <p:spPr>
            <a:xfrm>
              <a:off x="4325777" y="2495552"/>
              <a:ext cx="492444" cy="277000"/>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a:defRPr/>
              </a:pPr>
              <a:r>
                <a:rPr lang="zh-CN" altLang="en-US" sz="1200" dirty="0">
                  <a:solidFill>
                    <a:prstClr val="black"/>
                  </a:solidFill>
                  <a:latin typeface="+mn-lt"/>
                  <a:ea typeface="+mn-ea"/>
                  <a:cs typeface="+mn-ea"/>
                  <a:sym typeface="+mn-lt"/>
                </a:rPr>
                <a:t>计算</a:t>
              </a:r>
            </a:p>
          </p:txBody>
        </p:sp>
        <p:sp>
          <p:nvSpPr>
            <p:cNvPr id="8" name="TextBox 179"/>
            <p:cNvSpPr txBox="1"/>
            <p:nvPr/>
          </p:nvSpPr>
          <p:spPr>
            <a:xfrm>
              <a:off x="3094424" y="2942512"/>
              <a:ext cx="492444" cy="277000"/>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a:defRPr/>
              </a:pPr>
              <a:r>
                <a:rPr lang="zh-CN" altLang="en-US" sz="1200" dirty="0">
                  <a:solidFill>
                    <a:prstClr val="black"/>
                  </a:solidFill>
                  <a:latin typeface="+mn-lt"/>
                  <a:ea typeface="+mn-ea"/>
                  <a:cs typeface="+mn-ea"/>
                  <a:sym typeface="+mn-lt"/>
                </a:rPr>
                <a:t>存储</a:t>
              </a:r>
            </a:p>
          </p:txBody>
        </p:sp>
        <p:sp>
          <p:nvSpPr>
            <p:cNvPr id="9" name="TextBox 180"/>
            <p:cNvSpPr txBox="1"/>
            <p:nvPr/>
          </p:nvSpPr>
          <p:spPr>
            <a:xfrm>
              <a:off x="5551068" y="2910212"/>
              <a:ext cx="492444" cy="277000"/>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a:defRPr/>
              </a:pPr>
              <a:r>
                <a:rPr lang="zh-CN" altLang="en-US" sz="1200" dirty="0">
                  <a:solidFill>
                    <a:prstClr val="black"/>
                  </a:solidFill>
                  <a:latin typeface="+mn-lt"/>
                  <a:ea typeface="+mn-ea"/>
                  <a:cs typeface="+mn-ea"/>
                  <a:sym typeface="+mn-lt"/>
                </a:rPr>
                <a:t>存储</a:t>
              </a:r>
            </a:p>
          </p:txBody>
        </p:sp>
        <p:sp>
          <p:nvSpPr>
            <p:cNvPr id="10" name="TextBox 181"/>
            <p:cNvSpPr txBox="1"/>
            <p:nvPr/>
          </p:nvSpPr>
          <p:spPr>
            <a:xfrm>
              <a:off x="6250453" y="4143305"/>
              <a:ext cx="492444" cy="277000"/>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a:defRPr/>
              </a:pPr>
              <a:r>
                <a:rPr lang="zh-CN" altLang="en-US" sz="1200" dirty="0">
                  <a:solidFill>
                    <a:prstClr val="black"/>
                  </a:solidFill>
                  <a:latin typeface="+mn-lt"/>
                  <a:ea typeface="+mn-ea"/>
                  <a:cs typeface="+mn-ea"/>
                  <a:sym typeface="+mn-lt"/>
                </a:rPr>
                <a:t>计算</a:t>
              </a:r>
            </a:p>
          </p:txBody>
        </p:sp>
        <p:sp>
          <p:nvSpPr>
            <p:cNvPr id="11" name="TextBox 182"/>
            <p:cNvSpPr txBox="1"/>
            <p:nvPr/>
          </p:nvSpPr>
          <p:spPr>
            <a:xfrm>
              <a:off x="2471499" y="4153008"/>
              <a:ext cx="492444" cy="277000"/>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a:defRPr/>
              </a:pPr>
              <a:r>
                <a:rPr lang="zh-CN" altLang="en-US" sz="1200" dirty="0">
                  <a:solidFill>
                    <a:prstClr val="black"/>
                  </a:solidFill>
                  <a:latin typeface="+mn-lt"/>
                  <a:ea typeface="+mn-ea"/>
                  <a:cs typeface="+mn-ea"/>
                  <a:sym typeface="+mn-lt"/>
                </a:rPr>
                <a:t>计算</a:t>
              </a:r>
            </a:p>
          </p:txBody>
        </p:sp>
        <p:sp>
          <p:nvSpPr>
            <p:cNvPr id="12" name="TextBox 183"/>
            <p:cNvSpPr txBox="1"/>
            <p:nvPr/>
          </p:nvSpPr>
          <p:spPr>
            <a:xfrm>
              <a:off x="4422896" y="5980762"/>
              <a:ext cx="492444" cy="277000"/>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a:defRPr/>
              </a:pPr>
              <a:r>
                <a:rPr lang="zh-CN" altLang="en-US" sz="1200" dirty="0">
                  <a:solidFill>
                    <a:prstClr val="black"/>
                  </a:solidFill>
                  <a:latin typeface="+mn-lt"/>
                  <a:ea typeface="+mn-ea"/>
                  <a:cs typeface="+mn-ea"/>
                  <a:sym typeface="+mn-lt"/>
                </a:rPr>
                <a:t>计算</a:t>
              </a:r>
            </a:p>
          </p:txBody>
        </p:sp>
        <p:sp>
          <p:nvSpPr>
            <p:cNvPr id="13" name="TextBox 184"/>
            <p:cNvSpPr txBox="1"/>
            <p:nvPr/>
          </p:nvSpPr>
          <p:spPr>
            <a:xfrm>
              <a:off x="3000657" y="5314450"/>
              <a:ext cx="492444" cy="277000"/>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a:defRPr/>
              </a:pPr>
              <a:r>
                <a:rPr lang="zh-CN" altLang="en-US" sz="1200" dirty="0">
                  <a:solidFill>
                    <a:prstClr val="black"/>
                  </a:solidFill>
                  <a:latin typeface="+mn-lt"/>
                  <a:ea typeface="+mn-ea"/>
                  <a:cs typeface="+mn-ea"/>
                  <a:sym typeface="+mn-lt"/>
                </a:rPr>
                <a:t>存储</a:t>
              </a:r>
            </a:p>
          </p:txBody>
        </p:sp>
        <p:sp>
          <p:nvSpPr>
            <p:cNvPr id="14" name="TextBox 185"/>
            <p:cNvSpPr txBox="1"/>
            <p:nvPr/>
          </p:nvSpPr>
          <p:spPr>
            <a:xfrm>
              <a:off x="6004231" y="5215534"/>
              <a:ext cx="492444" cy="277000"/>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a:defRPr/>
              </a:pPr>
              <a:r>
                <a:rPr lang="zh-CN" altLang="en-US" sz="1200" dirty="0">
                  <a:solidFill>
                    <a:prstClr val="black"/>
                  </a:solidFill>
                  <a:latin typeface="+mn-lt"/>
                  <a:ea typeface="+mn-ea"/>
                  <a:cs typeface="+mn-ea"/>
                  <a:sym typeface="+mn-lt"/>
                </a:rPr>
                <a:t>存储</a:t>
              </a:r>
            </a:p>
          </p:txBody>
        </p:sp>
        <p:sp>
          <p:nvSpPr>
            <p:cNvPr id="31" name="圆角矩形 30"/>
            <p:cNvSpPr/>
            <p:nvPr/>
          </p:nvSpPr>
          <p:spPr bwMode="auto">
            <a:xfrm>
              <a:off x="2742218" y="4492376"/>
              <a:ext cx="894490" cy="235543"/>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w="9525" cap="flat" cmpd="sng" algn="ctr">
              <a:noFill/>
              <a:prstDash val="soli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45706" rtlCol="0" anchor="ctr" anchorCtr="1"/>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r" defTabSz="801450" fontAlgn="auto">
                <a:spcBef>
                  <a:spcPts val="0"/>
                </a:spcBef>
                <a:spcAft>
                  <a:spcPts val="0"/>
                </a:spcAft>
                <a:buClr>
                  <a:srgbClr val="CC9900"/>
                </a:buClr>
                <a:defRPr/>
              </a:pPr>
              <a:r>
                <a:rPr lang="en-US" altLang="zh-CN" sz="1200" kern="0" dirty="0">
                  <a:solidFill>
                    <a:prstClr val="white"/>
                  </a:solidFill>
                  <a:latin typeface="+mn-lt"/>
                  <a:ea typeface="+mn-ea"/>
                  <a:cs typeface="+mn-ea"/>
                  <a:sym typeface="+mn-lt"/>
                </a:rPr>
                <a:t>Controller</a:t>
              </a:r>
              <a:endParaRPr lang="zh-CN" altLang="en-US" sz="1200" kern="0" dirty="0">
                <a:solidFill>
                  <a:prstClr val="white"/>
                </a:solidFill>
                <a:latin typeface="+mn-lt"/>
                <a:ea typeface="+mn-ea"/>
                <a:cs typeface="+mn-ea"/>
                <a:sym typeface="+mn-lt"/>
              </a:endParaRPr>
            </a:p>
          </p:txBody>
        </p:sp>
        <p:sp>
          <p:nvSpPr>
            <p:cNvPr id="32" name="圆角矩形 31"/>
            <p:cNvSpPr/>
            <p:nvPr/>
          </p:nvSpPr>
          <p:spPr bwMode="auto">
            <a:xfrm>
              <a:off x="5568574" y="4483487"/>
              <a:ext cx="894490" cy="217152"/>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w="9525" cap="flat" cmpd="sng" algn="ctr">
              <a:noFill/>
              <a:prstDash val="soli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45706" rtlCol="0" anchor="ctr" anchorCtr="1"/>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r" defTabSz="801450" fontAlgn="auto">
                <a:spcBef>
                  <a:spcPts val="0"/>
                </a:spcBef>
                <a:spcAft>
                  <a:spcPts val="0"/>
                </a:spcAft>
                <a:buClr>
                  <a:srgbClr val="CC9900"/>
                </a:buClr>
                <a:defRPr/>
              </a:pPr>
              <a:r>
                <a:rPr lang="en-US" altLang="zh-CN" sz="1200" kern="0" dirty="0">
                  <a:solidFill>
                    <a:prstClr val="white"/>
                  </a:solidFill>
                  <a:latin typeface="+mn-lt"/>
                  <a:ea typeface="+mn-ea"/>
                  <a:cs typeface="+mn-ea"/>
                  <a:sym typeface="+mn-lt"/>
                </a:rPr>
                <a:t>Controller</a:t>
              </a:r>
              <a:endParaRPr lang="zh-CN" altLang="en-US" sz="1200" kern="0" dirty="0">
                <a:solidFill>
                  <a:prstClr val="white"/>
                </a:solidFill>
                <a:latin typeface="+mn-lt"/>
                <a:ea typeface="+mn-ea"/>
                <a:cs typeface="+mn-ea"/>
                <a:sym typeface="+mn-lt"/>
              </a:endParaRPr>
            </a:p>
          </p:txBody>
        </p:sp>
        <p:sp>
          <p:nvSpPr>
            <p:cNvPr id="33" name="圆角矩形 32"/>
            <p:cNvSpPr/>
            <p:nvPr/>
          </p:nvSpPr>
          <p:spPr bwMode="auto">
            <a:xfrm>
              <a:off x="4242286" y="5825161"/>
              <a:ext cx="894490" cy="212404"/>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w="9525" cap="flat" cmpd="sng" algn="ctr">
              <a:noFill/>
              <a:prstDash val="soli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45706" rtlCol="0" anchor="ctr" anchorCtr="1"/>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r" defTabSz="801450" fontAlgn="auto">
                <a:spcBef>
                  <a:spcPts val="0"/>
                </a:spcBef>
                <a:spcAft>
                  <a:spcPts val="0"/>
                </a:spcAft>
                <a:buClr>
                  <a:srgbClr val="CC9900"/>
                </a:buClr>
                <a:defRPr/>
              </a:pPr>
              <a:r>
                <a:rPr lang="en-US" altLang="zh-CN" sz="1200" kern="0" dirty="0">
                  <a:solidFill>
                    <a:prstClr val="white"/>
                  </a:solidFill>
                  <a:latin typeface="+mn-lt"/>
                  <a:ea typeface="+mn-ea"/>
                  <a:cs typeface="+mn-ea"/>
                  <a:sym typeface="+mn-lt"/>
                </a:rPr>
                <a:t>Controller</a:t>
              </a:r>
              <a:endParaRPr lang="zh-CN" altLang="en-US" sz="1200" kern="0" dirty="0">
                <a:solidFill>
                  <a:prstClr val="white"/>
                </a:solidFill>
                <a:latin typeface="+mn-lt"/>
                <a:ea typeface="+mn-ea"/>
                <a:cs typeface="+mn-ea"/>
                <a:sym typeface="+mn-lt"/>
              </a:endParaRPr>
            </a:p>
          </p:txBody>
        </p:sp>
        <p:sp>
          <p:nvSpPr>
            <p:cNvPr id="34" name="圆角矩形 33"/>
            <p:cNvSpPr/>
            <p:nvPr/>
          </p:nvSpPr>
          <p:spPr bwMode="auto">
            <a:xfrm>
              <a:off x="4159964" y="3221776"/>
              <a:ext cx="894490" cy="194272"/>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w="9525" cap="flat" cmpd="sng" algn="ctr">
              <a:noFill/>
              <a:prstDash val="soli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45706" rtlCol="0" anchor="ctr" anchorCtr="1"/>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r" defTabSz="801450" fontAlgn="auto">
                <a:spcBef>
                  <a:spcPts val="0"/>
                </a:spcBef>
                <a:spcAft>
                  <a:spcPts val="0"/>
                </a:spcAft>
                <a:buClr>
                  <a:srgbClr val="CC9900"/>
                </a:buClr>
                <a:defRPr/>
              </a:pPr>
              <a:r>
                <a:rPr lang="en-US" altLang="zh-CN" sz="1200" kern="0" dirty="0">
                  <a:solidFill>
                    <a:prstClr val="white"/>
                  </a:solidFill>
                  <a:latin typeface="+mn-lt"/>
                  <a:ea typeface="+mn-ea"/>
                  <a:cs typeface="+mn-ea"/>
                  <a:sym typeface="+mn-lt"/>
                </a:rPr>
                <a:t>Controlle</a:t>
              </a:r>
              <a:r>
                <a:rPr lang="en-US" altLang="zh-CN" sz="1100" kern="0" dirty="0">
                  <a:solidFill>
                    <a:prstClr val="white"/>
                  </a:solidFill>
                  <a:latin typeface="+mn-lt"/>
                  <a:ea typeface="+mn-ea"/>
                  <a:cs typeface="+mn-ea"/>
                  <a:sym typeface="+mn-lt"/>
                </a:rPr>
                <a:t>r</a:t>
              </a:r>
              <a:endParaRPr lang="zh-CN" altLang="en-US" sz="1100" kern="0" dirty="0">
                <a:solidFill>
                  <a:prstClr val="white"/>
                </a:solidFill>
                <a:latin typeface="+mn-lt"/>
                <a:ea typeface="+mn-ea"/>
                <a:cs typeface="+mn-ea"/>
                <a:sym typeface="+mn-lt"/>
              </a:endParaRPr>
            </a:p>
          </p:txBody>
        </p:sp>
        <p:sp>
          <p:nvSpPr>
            <p:cNvPr id="40" name="Freeform 1251"/>
            <p:cNvSpPr>
              <a:spLocks/>
            </p:cNvSpPr>
            <p:nvPr/>
          </p:nvSpPr>
          <p:spPr bwMode="auto">
            <a:xfrm>
              <a:off x="3553013" y="3234633"/>
              <a:ext cx="101046" cy="299907"/>
            </a:xfrm>
            <a:custGeom>
              <a:avLst/>
              <a:gdLst>
                <a:gd name="T0" fmla="*/ 63 w 92"/>
                <a:gd name="T1" fmla="*/ 276 h 324"/>
                <a:gd name="T2" fmla="*/ 63 w 92"/>
                <a:gd name="T3" fmla="*/ 323 h 324"/>
                <a:gd name="T4" fmla="*/ 63 w 92"/>
                <a:gd name="T5" fmla="*/ 323 h 324"/>
                <a:gd name="T6" fmla="*/ 64 w 92"/>
                <a:gd name="T7" fmla="*/ 324 h 324"/>
                <a:gd name="T8" fmla="*/ 92 w 92"/>
                <a:gd name="T9" fmla="*/ 324 h 324"/>
                <a:gd name="T10" fmla="*/ 92 w 92"/>
                <a:gd name="T11" fmla="*/ 324 h 324"/>
                <a:gd name="T12" fmla="*/ 92 w 92"/>
                <a:gd name="T13" fmla="*/ 323 h 324"/>
                <a:gd name="T14" fmla="*/ 92 w 92"/>
                <a:gd name="T15" fmla="*/ 19 h 324"/>
                <a:gd name="T16" fmla="*/ 92 w 92"/>
                <a:gd name="T17" fmla="*/ 14 h 324"/>
                <a:gd name="T18" fmla="*/ 92 w 92"/>
                <a:gd name="T19" fmla="*/ 9 h 324"/>
                <a:gd name="T20" fmla="*/ 92 w 92"/>
                <a:gd name="T21" fmla="*/ 9 h 324"/>
                <a:gd name="T22" fmla="*/ 92 w 92"/>
                <a:gd name="T23" fmla="*/ 6 h 324"/>
                <a:gd name="T24" fmla="*/ 90 w 92"/>
                <a:gd name="T25" fmla="*/ 2 h 324"/>
                <a:gd name="T26" fmla="*/ 86 w 92"/>
                <a:gd name="T27" fmla="*/ 0 h 324"/>
                <a:gd name="T28" fmla="*/ 83 w 92"/>
                <a:gd name="T29" fmla="*/ 0 h 324"/>
                <a:gd name="T30" fmla="*/ 11 w 92"/>
                <a:gd name="T31" fmla="*/ 0 h 324"/>
                <a:gd name="T32" fmla="*/ 11 w 92"/>
                <a:gd name="T33" fmla="*/ 0 h 324"/>
                <a:gd name="T34" fmla="*/ 8 w 92"/>
                <a:gd name="T35" fmla="*/ 0 h 324"/>
                <a:gd name="T36" fmla="*/ 3 w 92"/>
                <a:gd name="T37" fmla="*/ 2 h 324"/>
                <a:gd name="T38" fmla="*/ 1 w 92"/>
                <a:gd name="T39" fmla="*/ 6 h 324"/>
                <a:gd name="T40" fmla="*/ 0 w 92"/>
                <a:gd name="T41" fmla="*/ 9 h 324"/>
                <a:gd name="T42" fmla="*/ 0 w 92"/>
                <a:gd name="T43" fmla="*/ 19 h 324"/>
                <a:gd name="T44" fmla="*/ 0 w 92"/>
                <a:gd name="T45" fmla="*/ 19 h 324"/>
                <a:gd name="T46" fmla="*/ 1 w 92"/>
                <a:gd name="T47" fmla="*/ 24 h 324"/>
                <a:gd name="T48" fmla="*/ 3 w 92"/>
                <a:gd name="T49" fmla="*/ 27 h 324"/>
                <a:gd name="T50" fmla="*/ 8 w 92"/>
                <a:gd name="T51" fmla="*/ 29 h 324"/>
                <a:gd name="T52" fmla="*/ 11 w 92"/>
                <a:gd name="T53" fmla="*/ 31 h 324"/>
                <a:gd name="T54" fmla="*/ 63 w 92"/>
                <a:gd name="T55" fmla="*/ 31 h 324"/>
                <a:gd name="T56" fmla="*/ 63 w 92"/>
                <a:gd name="T57" fmla="*/ 60 h 324"/>
                <a:gd name="T58" fmla="*/ 53 w 92"/>
                <a:gd name="T59" fmla="*/ 60 h 324"/>
                <a:gd name="T60" fmla="*/ 53 w 92"/>
                <a:gd name="T61" fmla="*/ 60 h 324"/>
                <a:gd name="T62" fmla="*/ 48 w 92"/>
                <a:gd name="T63" fmla="*/ 62 h 324"/>
                <a:gd name="T64" fmla="*/ 42 w 92"/>
                <a:gd name="T65" fmla="*/ 66 h 324"/>
                <a:gd name="T66" fmla="*/ 40 w 92"/>
                <a:gd name="T67" fmla="*/ 70 h 324"/>
                <a:gd name="T68" fmla="*/ 39 w 92"/>
                <a:gd name="T69" fmla="*/ 75 h 324"/>
                <a:gd name="T70" fmla="*/ 39 w 92"/>
                <a:gd name="T71" fmla="*/ 140 h 324"/>
                <a:gd name="T72" fmla="*/ 39 w 92"/>
                <a:gd name="T73" fmla="*/ 140 h 324"/>
                <a:gd name="T74" fmla="*/ 40 w 92"/>
                <a:gd name="T75" fmla="*/ 145 h 324"/>
                <a:gd name="T76" fmla="*/ 42 w 92"/>
                <a:gd name="T77" fmla="*/ 149 h 324"/>
                <a:gd name="T78" fmla="*/ 48 w 92"/>
                <a:gd name="T79" fmla="*/ 152 h 324"/>
                <a:gd name="T80" fmla="*/ 53 w 92"/>
                <a:gd name="T81" fmla="*/ 153 h 324"/>
                <a:gd name="T82" fmla="*/ 63 w 92"/>
                <a:gd name="T83" fmla="*/ 153 h 324"/>
                <a:gd name="T84" fmla="*/ 63 w 92"/>
                <a:gd name="T85" fmla="*/ 202 h 324"/>
                <a:gd name="T86" fmla="*/ 49 w 92"/>
                <a:gd name="T87" fmla="*/ 202 h 324"/>
                <a:gd name="T88" fmla="*/ 49 w 92"/>
                <a:gd name="T89" fmla="*/ 202 h 324"/>
                <a:gd name="T90" fmla="*/ 46 w 92"/>
                <a:gd name="T91" fmla="*/ 203 h 324"/>
                <a:gd name="T92" fmla="*/ 41 w 92"/>
                <a:gd name="T93" fmla="*/ 206 h 324"/>
                <a:gd name="T94" fmla="*/ 39 w 92"/>
                <a:gd name="T95" fmla="*/ 210 h 324"/>
                <a:gd name="T96" fmla="*/ 39 w 92"/>
                <a:gd name="T97" fmla="*/ 213 h 324"/>
                <a:gd name="T98" fmla="*/ 39 w 92"/>
                <a:gd name="T99" fmla="*/ 267 h 324"/>
                <a:gd name="T100" fmla="*/ 39 w 92"/>
                <a:gd name="T101" fmla="*/ 267 h 324"/>
                <a:gd name="T102" fmla="*/ 39 w 92"/>
                <a:gd name="T103" fmla="*/ 270 h 324"/>
                <a:gd name="T104" fmla="*/ 41 w 92"/>
                <a:gd name="T105" fmla="*/ 274 h 324"/>
                <a:gd name="T106" fmla="*/ 46 w 92"/>
                <a:gd name="T107" fmla="*/ 276 h 324"/>
                <a:gd name="T108" fmla="*/ 49 w 92"/>
                <a:gd name="T109" fmla="*/ 276 h 324"/>
                <a:gd name="T110" fmla="*/ 63 w 92"/>
                <a:gd name="T111" fmla="*/ 276 h 324"/>
                <a:gd name="T112" fmla="*/ 63 w 92"/>
                <a:gd name="T113" fmla="*/ 276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2" h="324">
                  <a:moveTo>
                    <a:pt x="63" y="276"/>
                  </a:moveTo>
                  <a:lnTo>
                    <a:pt x="63" y="323"/>
                  </a:lnTo>
                  <a:lnTo>
                    <a:pt x="63" y="323"/>
                  </a:lnTo>
                  <a:lnTo>
                    <a:pt x="64" y="324"/>
                  </a:lnTo>
                  <a:lnTo>
                    <a:pt x="92" y="324"/>
                  </a:lnTo>
                  <a:lnTo>
                    <a:pt x="92" y="324"/>
                  </a:lnTo>
                  <a:lnTo>
                    <a:pt x="92" y="323"/>
                  </a:lnTo>
                  <a:lnTo>
                    <a:pt x="92" y="19"/>
                  </a:lnTo>
                  <a:lnTo>
                    <a:pt x="92" y="14"/>
                  </a:lnTo>
                  <a:lnTo>
                    <a:pt x="92" y="9"/>
                  </a:lnTo>
                  <a:lnTo>
                    <a:pt x="92" y="9"/>
                  </a:lnTo>
                  <a:lnTo>
                    <a:pt x="92" y="6"/>
                  </a:lnTo>
                  <a:lnTo>
                    <a:pt x="90" y="2"/>
                  </a:lnTo>
                  <a:lnTo>
                    <a:pt x="86" y="0"/>
                  </a:lnTo>
                  <a:lnTo>
                    <a:pt x="83" y="0"/>
                  </a:lnTo>
                  <a:lnTo>
                    <a:pt x="11" y="0"/>
                  </a:lnTo>
                  <a:lnTo>
                    <a:pt x="11" y="0"/>
                  </a:lnTo>
                  <a:lnTo>
                    <a:pt x="8" y="0"/>
                  </a:lnTo>
                  <a:lnTo>
                    <a:pt x="3" y="2"/>
                  </a:lnTo>
                  <a:lnTo>
                    <a:pt x="1" y="6"/>
                  </a:lnTo>
                  <a:lnTo>
                    <a:pt x="0" y="9"/>
                  </a:lnTo>
                  <a:lnTo>
                    <a:pt x="0" y="19"/>
                  </a:lnTo>
                  <a:lnTo>
                    <a:pt x="0" y="19"/>
                  </a:lnTo>
                  <a:lnTo>
                    <a:pt x="1" y="24"/>
                  </a:lnTo>
                  <a:lnTo>
                    <a:pt x="3" y="27"/>
                  </a:lnTo>
                  <a:lnTo>
                    <a:pt x="8" y="29"/>
                  </a:lnTo>
                  <a:lnTo>
                    <a:pt x="11" y="31"/>
                  </a:lnTo>
                  <a:lnTo>
                    <a:pt x="63" y="31"/>
                  </a:lnTo>
                  <a:lnTo>
                    <a:pt x="63" y="60"/>
                  </a:lnTo>
                  <a:lnTo>
                    <a:pt x="53" y="60"/>
                  </a:lnTo>
                  <a:lnTo>
                    <a:pt x="53" y="60"/>
                  </a:lnTo>
                  <a:lnTo>
                    <a:pt x="48" y="62"/>
                  </a:lnTo>
                  <a:lnTo>
                    <a:pt x="42" y="66"/>
                  </a:lnTo>
                  <a:lnTo>
                    <a:pt x="40" y="70"/>
                  </a:lnTo>
                  <a:lnTo>
                    <a:pt x="39" y="75"/>
                  </a:lnTo>
                  <a:lnTo>
                    <a:pt x="39" y="140"/>
                  </a:lnTo>
                  <a:lnTo>
                    <a:pt x="39" y="140"/>
                  </a:lnTo>
                  <a:lnTo>
                    <a:pt x="40" y="145"/>
                  </a:lnTo>
                  <a:lnTo>
                    <a:pt x="42" y="149"/>
                  </a:lnTo>
                  <a:lnTo>
                    <a:pt x="48" y="152"/>
                  </a:lnTo>
                  <a:lnTo>
                    <a:pt x="53" y="153"/>
                  </a:lnTo>
                  <a:lnTo>
                    <a:pt x="63" y="153"/>
                  </a:lnTo>
                  <a:lnTo>
                    <a:pt x="63" y="202"/>
                  </a:lnTo>
                  <a:lnTo>
                    <a:pt x="49" y="202"/>
                  </a:lnTo>
                  <a:lnTo>
                    <a:pt x="49" y="202"/>
                  </a:lnTo>
                  <a:lnTo>
                    <a:pt x="46" y="203"/>
                  </a:lnTo>
                  <a:lnTo>
                    <a:pt x="41" y="206"/>
                  </a:lnTo>
                  <a:lnTo>
                    <a:pt x="39" y="210"/>
                  </a:lnTo>
                  <a:lnTo>
                    <a:pt x="39" y="213"/>
                  </a:lnTo>
                  <a:lnTo>
                    <a:pt x="39" y="267"/>
                  </a:lnTo>
                  <a:lnTo>
                    <a:pt x="39" y="267"/>
                  </a:lnTo>
                  <a:lnTo>
                    <a:pt x="39" y="270"/>
                  </a:lnTo>
                  <a:lnTo>
                    <a:pt x="41" y="274"/>
                  </a:lnTo>
                  <a:lnTo>
                    <a:pt x="46" y="276"/>
                  </a:lnTo>
                  <a:lnTo>
                    <a:pt x="49" y="276"/>
                  </a:lnTo>
                  <a:lnTo>
                    <a:pt x="63" y="276"/>
                  </a:lnTo>
                  <a:lnTo>
                    <a:pt x="63" y="276"/>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2" tIns="45706" rIns="91412" bIns="4570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a:endParaRPr lang="zh-CN" altLang="en-US" sz="2800">
                <a:solidFill>
                  <a:srgbClr val="000000"/>
                </a:solidFill>
                <a:latin typeface="+mn-lt"/>
                <a:ea typeface="+mn-ea"/>
                <a:cs typeface="+mn-ea"/>
                <a:sym typeface="+mn-lt"/>
              </a:endParaRPr>
            </a:p>
          </p:txBody>
        </p:sp>
        <p:sp>
          <p:nvSpPr>
            <p:cNvPr id="41" name="Freeform 1252"/>
            <p:cNvSpPr>
              <a:spLocks/>
            </p:cNvSpPr>
            <p:nvPr/>
          </p:nvSpPr>
          <p:spPr bwMode="auto">
            <a:xfrm>
              <a:off x="3680419" y="3272585"/>
              <a:ext cx="377827" cy="248997"/>
            </a:xfrm>
            <a:custGeom>
              <a:avLst/>
              <a:gdLst>
                <a:gd name="T0" fmla="*/ 343 w 344"/>
                <a:gd name="T1" fmla="*/ 35 h 269"/>
                <a:gd name="T2" fmla="*/ 342 w 344"/>
                <a:gd name="T3" fmla="*/ 32 h 269"/>
                <a:gd name="T4" fmla="*/ 338 w 344"/>
                <a:gd name="T5" fmla="*/ 30 h 269"/>
                <a:gd name="T6" fmla="*/ 334 w 344"/>
                <a:gd name="T7" fmla="*/ 29 h 269"/>
                <a:gd name="T8" fmla="*/ 125 w 344"/>
                <a:gd name="T9" fmla="*/ 29 h 269"/>
                <a:gd name="T10" fmla="*/ 125 w 344"/>
                <a:gd name="T11" fmla="*/ 16 h 269"/>
                <a:gd name="T12" fmla="*/ 123 w 344"/>
                <a:gd name="T13" fmla="*/ 10 h 269"/>
                <a:gd name="T14" fmla="*/ 120 w 344"/>
                <a:gd name="T15" fmla="*/ 5 h 269"/>
                <a:gd name="T16" fmla="*/ 115 w 344"/>
                <a:gd name="T17" fmla="*/ 2 h 269"/>
                <a:gd name="T18" fmla="*/ 108 w 344"/>
                <a:gd name="T19" fmla="*/ 0 h 269"/>
                <a:gd name="T20" fmla="*/ 2 w 344"/>
                <a:gd name="T21" fmla="*/ 0 h 269"/>
                <a:gd name="T22" fmla="*/ 0 w 344"/>
                <a:gd name="T23" fmla="*/ 3 h 269"/>
                <a:gd name="T24" fmla="*/ 0 w 344"/>
                <a:gd name="T25" fmla="*/ 258 h 269"/>
                <a:gd name="T26" fmla="*/ 1 w 344"/>
                <a:gd name="T27" fmla="*/ 259 h 269"/>
                <a:gd name="T28" fmla="*/ 49 w 344"/>
                <a:gd name="T29" fmla="*/ 259 h 269"/>
                <a:gd name="T30" fmla="*/ 50 w 344"/>
                <a:gd name="T31" fmla="*/ 258 h 269"/>
                <a:gd name="T32" fmla="*/ 50 w 344"/>
                <a:gd name="T33" fmla="*/ 235 h 269"/>
                <a:gd name="T34" fmla="*/ 140 w 344"/>
                <a:gd name="T35" fmla="*/ 235 h 269"/>
                <a:gd name="T36" fmla="*/ 140 w 344"/>
                <a:gd name="T37" fmla="*/ 264 h 269"/>
                <a:gd name="T38" fmla="*/ 141 w 344"/>
                <a:gd name="T39" fmla="*/ 266 h 269"/>
                <a:gd name="T40" fmla="*/ 146 w 344"/>
                <a:gd name="T41" fmla="*/ 269 h 269"/>
                <a:gd name="T42" fmla="*/ 282 w 344"/>
                <a:gd name="T43" fmla="*/ 269 h 269"/>
                <a:gd name="T44" fmla="*/ 282 w 344"/>
                <a:gd name="T45" fmla="*/ 247 h 269"/>
                <a:gd name="T46" fmla="*/ 293 w 344"/>
                <a:gd name="T47" fmla="*/ 247 h 269"/>
                <a:gd name="T48" fmla="*/ 293 w 344"/>
                <a:gd name="T49" fmla="*/ 269 h 269"/>
                <a:gd name="T50" fmla="*/ 337 w 344"/>
                <a:gd name="T51" fmla="*/ 269 h 269"/>
                <a:gd name="T52" fmla="*/ 342 w 344"/>
                <a:gd name="T53" fmla="*/ 266 h 269"/>
                <a:gd name="T54" fmla="*/ 344 w 344"/>
                <a:gd name="T55" fmla="*/ 261 h 269"/>
                <a:gd name="T56" fmla="*/ 344 w 344"/>
                <a:gd name="T57" fmla="*/ 38 h 269"/>
                <a:gd name="T58" fmla="*/ 343 w 344"/>
                <a:gd name="T59" fmla="*/ 35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4" h="269">
                  <a:moveTo>
                    <a:pt x="343" y="35"/>
                  </a:moveTo>
                  <a:lnTo>
                    <a:pt x="342" y="32"/>
                  </a:lnTo>
                  <a:lnTo>
                    <a:pt x="338" y="30"/>
                  </a:lnTo>
                  <a:lnTo>
                    <a:pt x="334" y="29"/>
                  </a:lnTo>
                  <a:lnTo>
                    <a:pt x="125" y="29"/>
                  </a:lnTo>
                  <a:lnTo>
                    <a:pt x="125" y="16"/>
                  </a:lnTo>
                  <a:lnTo>
                    <a:pt x="123" y="10"/>
                  </a:lnTo>
                  <a:lnTo>
                    <a:pt x="120" y="5"/>
                  </a:lnTo>
                  <a:lnTo>
                    <a:pt x="115" y="2"/>
                  </a:lnTo>
                  <a:lnTo>
                    <a:pt x="108" y="0"/>
                  </a:lnTo>
                  <a:lnTo>
                    <a:pt x="2" y="0"/>
                  </a:lnTo>
                  <a:lnTo>
                    <a:pt x="0" y="3"/>
                  </a:lnTo>
                  <a:lnTo>
                    <a:pt x="0" y="258"/>
                  </a:lnTo>
                  <a:lnTo>
                    <a:pt x="1" y="259"/>
                  </a:lnTo>
                  <a:lnTo>
                    <a:pt x="49" y="259"/>
                  </a:lnTo>
                  <a:lnTo>
                    <a:pt x="50" y="258"/>
                  </a:lnTo>
                  <a:lnTo>
                    <a:pt x="50" y="235"/>
                  </a:lnTo>
                  <a:lnTo>
                    <a:pt x="140" y="235"/>
                  </a:lnTo>
                  <a:lnTo>
                    <a:pt x="140" y="264"/>
                  </a:lnTo>
                  <a:lnTo>
                    <a:pt x="141" y="266"/>
                  </a:lnTo>
                  <a:lnTo>
                    <a:pt x="146" y="269"/>
                  </a:lnTo>
                  <a:lnTo>
                    <a:pt x="282" y="269"/>
                  </a:lnTo>
                  <a:lnTo>
                    <a:pt x="282" y="247"/>
                  </a:lnTo>
                  <a:lnTo>
                    <a:pt x="293" y="247"/>
                  </a:lnTo>
                  <a:lnTo>
                    <a:pt x="293" y="269"/>
                  </a:lnTo>
                  <a:lnTo>
                    <a:pt x="337" y="269"/>
                  </a:lnTo>
                  <a:lnTo>
                    <a:pt x="342" y="266"/>
                  </a:lnTo>
                  <a:lnTo>
                    <a:pt x="344" y="261"/>
                  </a:lnTo>
                  <a:lnTo>
                    <a:pt x="344" y="38"/>
                  </a:lnTo>
                  <a:lnTo>
                    <a:pt x="343" y="35"/>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2" tIns="45706" rIns="91412" bIns="4570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a:endParaRPr lang="zh-CN" altLang="en-US" sz="2800">
                <a:solidFill>
                  <a:srgbClr val="000000"/>
                </a:solidFill>
                <a:latin typeface="+mn-lt"/>
                <a:ea typeface="+mn-ea"/>
                <a:cs typeface="+mn-ea"/>
                <a:sym typeface="+mn-lt"/>
              </a:endParaRPr>
            </a:p>
          </p:txBody>
        </p:sp>
        <p:sp>
          <p:nvSpPr>
            <p:cNvPr id="42" name="Freeform 1256"/>
            <p:cNvSpPr>
              <a:spLocks noChangeAspect="1"/>
            </p:cNvSpPr>
            <p:nvPr/>
          </p:nvSpPr>
          <p:spPr bwMode="auto">
            <a:xfrm>
              <a:off x="3559500" y="3219263"/>
              <a:ext cx="521615" cy="421054"/>
            </a:xfrm>
            <a:custGeom>
              <a:avLst/>
              <a:gdLst>
                <a:gd name="T0" fmla="*/ 299 w 299"/>
                <a:gd name="T1" fmla="*/ 187 h 200"/>
                <a:gd name="T2" fmla="*/ 299 w 299"/>
                <a:gd name="T3" fmla="*/ 187 h 200"/>
                <a:gd name="T4" fmla="*/ 298 w 299"/>
                <a:gd name="T5" fmla="*/ 193 h 200"/>
                <a:gd name="T6" fmla="*/ 296 w 299"/>
                <a:gd name="T7" fmla="*/ 196 h 200"/>
                <a:gd name="T8" fmla="*/ 292 w 299"/>
                <a:gd name="T9" fmla="*/ 199 h 200"/>
                <a:gd name="T10" fmla="*/ 288 w 299"/>
                <a:gd name="T11" fmla="*/ 200 h 200"/>
                <a:gd name="T12" fmla="*/ 11 w 299"/>
                <a:gd name="T13" fmla="*/ 200 h 200"/>
                <a:gd name="T14" fmla="*/ 11 w 299"/>
                <a:gd name="T15" fmla="*/ 200 h 200"/>
                <a:gd name="T16" fmla="*/ 7 w 299"/>
                <a:gd name="T17" fmla="*/ 199 h 200"/>
                <a:gd name="T18" fmla="*/ 3 w 299"/>
                <a:gd name="T19" fmla="*/ 196 h 200"/>
                <a:gd name="T20" fmla="*/ 1 w 299"/>
                <a:gd name="T21" fmla="*/ 193 h 200"/>
                <a:gd name="T22" fmla="*/ 0 w 299"/>
                <a:gd name="T23" fmla="*/ 187 h 200"/>
                <a:gd name="T24" fmla="*/ 0 w 299"/>
                <a:gd name="T25" fmla="*/ 13 h 200"/>
                <a:gd name="T26" fmla="*/ 0 w 299"/>
                <a:gd name="T27" fmla="*/ 13 h 200"/>
                <a:gd name="T28" fmla="*/ 1 w 299"/>
                <a:gd name="T29" fmla="*/ 7 h 200"/>
                <a:gd name="T30" fmla="*/ 3 w 299"/>
                <a:gd name="T31" fmla="*/ 4 h 200"/>
                <a:gd name="T32" fmla="*/ 7 w 299"/>
                <a:gd name="T33" fmla="*/ 1 h 200"/>
                <a:gd name="T34" fmla="*/ 11 w 299"/>
                <a:gd name="T35" fmla="*/ 0 h 200"/>
                <a:gd name="T36" fmla="*/ 288 w 299"/>
                <a:gd name="T37" fmla="*/ 0 h 200"/>
                <a:gd name="T38" fmla="*/ 288 w 299"/>
                <a:gd name="T39" fmla="*/ 0 h 200"/>
                <a:gd name="T40" fmla="*/ 292 w 299"/>
                <a:gd name="T41" fmla="*/ 1 h 200"/>
                <a:gd name="T42" fmla="*/ 296 w 299"/>
                <a:gd name="T43" fmla="*/ 4 h 200"/>
                <a:gd name="T44" fmla="*/ 298 w 299"/>
                <a:gd name="T45" fmla="*/ 7 h 200"/>
                <a:gd name="T46" fmla="*/ 299 w 299"/>
                <a:gd name="T47" fmla="*/ 13 h 200"/>
                <a:gd name="T48" fmla="*/ 299 w 299"/>
                <a:gd name="T49" fmla="*/ 18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9" h="200">
                  <a:moveTo>
                    <a:pt x="299" y="187"/>
                  </a:moveTo>
                  <a:lnTo>
                    <a:pt x="299" y="187"/>
                  </a:lnTo>
                  <a:lnTo>
                    <a:pt x="298" y="193"/>
                  </a:lnTo>
                  <a:lnTo>
                    <a:pt x="296" y="196"/>
                  </a:lnTo>
                  <a:lnTo>
                    <a:pt x="292" y="199"/>
                  </a:lnTo>
                  <a:lnTo>
                    <a:pt x="288" y="200"/>
                  </a:lnTo>
                  <a:lnTo>
                    <a:pt x="11" y="200"/>
                  </a:lnTo>
                  <a:lnTo>
                    <a:pt x="11" y="200"/>
                  </a:lnTo>
                  <a:lnTo>
                    <a:pt x="7" y="199"/>
                  </a:lnTo>
                  <a:lnTo>
                    <a:pt x="3" y="196"/>
                  </a:lnTo>
                  <a:lnTo>
                    <a:pt x="1" y="193"/>
                  </a:lnTo>
                  <a:lnTo>
                    <a:pt x="0" y="187"/>
                  </a:lnTo>
                  <a:lnTo>
                    <a:pt x="0" y="13"/>
                  </a:lnTo>
                  <a:lnTo>
                    <a:pt x="0" y="13"/>
                  </a:lnTo>
                  <a:lnTo>
                    <a:pt x="1" y="7"/>
                  </a:lnTo>
                  <a:lnTo>
                    <a:pt x="3" y="4"/>
                  </a:lnTo>
                  <a:lnTo>
                    <a:pt x="7" y="1"/>
                  </a:lnTo>
                  <a:lnTo>
                    <a:pt x="11" y="0"/>
                  </a:lnTo>
                  <a:lnTo>
                    <a:pt x="288" y="0"/>
                  </a:lnTo>
                  <a:lnTo>
                    <a:pt x="288" y="0"/>
                  </a:lnTo>
                  <a:lnTo>
                    <a:pt x="292" y="1"/>
                  </a:lnTo>
                  <a:lnTo>
                    <a:pt x="296" y="4"/>
                  </a:lnTo>
                  <a:lnTo>
                    <a:pt x="298" y="7"/>
                  </a:lnTo>
                  <a:lnTo>
                    <a:pt x="299" y="13"/>
                  </a:lnTo>
                  <a:lnTo>
                    <a:pt x="299" y="18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2" tIns="45706" rIns="91412" bIns="4570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a:r>
                <a:rPr lang="en-US" altLang="zh-CN" sz="1100" b="1" dirty="0" err="1" smtClean="0">
                  <a:solidFill>
                    <a:schemeClr val="bg1"/>
                  </a:solidFill>
                  <a:latin typeface="+mn-lt"/>
                  <a:ea typeface="+mn-ea"/>
                  <a:cs typeface="+mn-ea"/>
                  <a:sym typeface="+mn-lt"/>
                </a:rPr>
                <a:t>PCIe</a:t>
              </a:r>
              <a:r>
                <a:rPr lang="en-US" altLang="zh-CN" sz="1100" b="1" dirty="0" smtClean="0">
                  <a:solidFill>
                    <a:schemeClr val="bg1"/>
                  </a:solidFill>
                  <a:latin typeface="+mn-lt"/>
                  <a:ea typeface="+mn-ea"/>
                  <a:cs typeface="+mn-ea"/>
                  <a:sym typeface="+mn-lt"/>
                </a:rPr>
                <a:t> SSD</a:t>
              </a:r>
              <a:endParaRPr lang="zh-CN" altLang="en-US" sz="1100" b="1" dirty="0">
                <a:solidFill>
                  <a:schemeClr val="bg1"/>
                </a:solidFill>
                <a:latin typeface="+mn-lt"/>
                <a:ea typeface="+mn-ea"/>
                <a:cs typeface="+mn-ea"/>
                <a:sym typeface="+mn-lt"/>
              </a:endParaRPr>
            </a:p>
          </p:txBody>
        </p:sp>
        <p:sp>
          <p:nvSpPr>
            <p:cNvPr id="48" name="Freeform 1251"/>
            <p:cNvSpPr>
              <a:spLocks/>
            </p:cNvSpPr>
            <p:nvPr/>
          </p:nvSpPr>
          <p:spPr bwMode="auto">
            <a:xfrm>
              <a:off x="5097064" y="3297860"/>
              <a:ext cx="101046" cy="299907"/>
            </a:xfrm>
            <a:custGeom>
              <a:avLst/>
              <a:gdLst>
                <a:gd name="T0" fmla="*/ 63 w 92"/>
                <a:gd name="T1" fmla="*/ 276 h 324"/>
                <a:gd name="T2" fmla="*/ 63 w 92"/>
                <a:gd name="T3" fmla="*/ 323 h 324"/>
                <a:gd name="T4" fmla="*/ 63 w 92"/>
                <a:gd name="T5" fmla="*/ 323 h 324"/>
                <a:gd name="T6" fmla="*/ 64 w 92"/>
                <a:gd name="T7" fmla="*/ 324 h 324"/>
                <a:gd name="T8" fmla="*/ 92 w 92"/>
                <a:gd name="T9" fmla="*/ 324 h 324"/>
                <a:gd name="T10" fmla="*/ 92 w 92"/>
                <a:gd name="T11" fmla="*/ 324 h 324"/>
                <a:gd name="T12" fmla="*/ 92 w 92"/>
                <a:gd name="T13" fmla="*/ 323 h 324"/>
                <a:gd name="T14" fmla="*/ 92 w 92"/>
                <a:gd name="T15" fmla="*/ 19 h 324"/>
                <a:gd name="T16" fmla="*/ 92 w 92"/>
                <a:gd name="T17" fmla="*/ 14 h 324"/>
                <a:gd name="T18" fmla="*/ 92 w 92"/>
                <a:gd name="T19" fmla="*/ 9 h 324"/>
                <a:gd name="T20" fmla="*/ 92 w 92"/>
                <a:gd name="T21" fmla="*/ 9 h 324"/>
                <a:gd name="T22" fmla="*/ 92 w 92"/>
                <a:gd name="T23" fmla="*/ 6 h 324"/>
                <a:gd name="T24" fmla="*/ 90 w 92"/>
                <a:gd name="T25" fmla="*/ 2 h 324"/>
                <a:gd name="T26" fmla="*/ 86 w 92"/>
                <a:gd name="T27" fmla="*/ 0 h 324"/>
                <a:gd name="T28" fmla="*/ 83 w 92"/>
                <a:gd name="T29" fmla="*/ 0 h 324"/>
                <a:gd name="T30" fmla="*/ 11 w 92"/>
                <a:gd name="T31" fmla="*/ 0 h 324"/>
                <a:gd name="T32" fmla="*/ 11 w 92"/>
                <a:gd name="T33" fmla="*/ 0 h 324"/>
                <a:gd name="T34" fmla="*/ 8 w 92"/>
                <a:gd name="T35" fmla="*/ 0 h 324"/>
                <a:gd name="T36" fmla="*/ 3 w 92"/>
                <a:gd name="T37" fmla="*/ 2 h 324"/>
                <a:gd name="T38" fmla="*/ 1 w 92"/>
                <a:gd name="T39" fmla="*/ 6 h 324"/>
                <a:gd name="T40" fmla="*/ 0 w 92"/>
                <a:gd name="T41" fmla="*/ 9 h 324"/>
                <a:gd name="T42" fmla="*/ 0 w 92"/>
                <a:gd name="T43" fmla="*/ 19 h 324"/>
                <a:gd name="T44" fmla="*/ 0 w 92"/>
                <a:gd name="T45" fmla="*/ 19 h 324"/>
                <a:gd name="T46" fmla="*/ 1 w 92"/>
                <a:gd name="T47" fmla="*/ 24 h 324"/>
                <a:gd name="T48" fmla="*/ 3 w 92"/>
                <a:gd name="T49" fmla="*/ 27 h 324"/>
                <a:gd name="T50" fmla="*/ 8 w 92"/>
                <a:gd name="T51" fmla="*/ 29 h 324"/>
                <a:gd name="T52" fmla="*/ 11 w 92"/>
                <a:gd name="T53" fmla="*/ 31 h 324"/>
                <a:gd name="T54" fmla="*/ 63 w 92"/>
                <a:gd name="T55" fmla="*/ 31 h 324"/>
                <a:gd name="T56" fmla="*/ 63 w 92"/>
                <a:gd name="T57" fmla="*/ 60 h 324"/>
                <a:gd name="T58" fmla="*/ 53 w 92"/>
                <a:gd name="T59" fmla="*/ 60 h 324"/>
                <a:gd name="T60" fmla="*/ 53 w 92"/>
                <a:gd name="T61" fmla="*/ 60 h 324"/>
                <a:gd name="T62" fmla="*/ 48 w 92"/>
                <a:gd name="T63" fmla="*/ 62 h 324"/>
                <a:gd name="T64" fmla="*/ 42 w 92"/>
                <a:gd name="T65" fmla="*/ 66 h 324"/>
                <a:gd name="T66" fmla="*/ 40 w 92"/>
                <a:gd name="T67" fmla="*/ 70 h 324"/>
                <a:gd name="T68" fmla="*/ 39 w 92"/>
                <a:gd name="T69" fmla="*/ 75 h 324"/>
                <a:gd name="T70" fmla="*/ 39 w 92"/>
                <a:gd name="T71" fmla="*/ 140 h 324"/>
                <a:gd name="T72" fmla="*/ 39 w 92"/>
                <a:gd name="T73" fmla="*/ 140 h 324"/>
                <a:gd name="T74" fmla="*/ 40 w 92"/>
                <a:gd name="T75" fmla="*/ 145 h 324"/>
                <a:gd name="T76" fmla="*/ 42 w 92"/>
                <a:gd name="T77" fmla="*/ 149 h 324"/>
                <a:gd name="T78" fmla="*/ 48 w 92"/>
                <a:gd name="T79" fmla="*/ 152 h 324"/>
                <a:gd name="T80" fmla="*/ 53 w 92"/>
                <a:gd name="T81" fmla="*/ 153 h 324"/>
                <a:gd name="T82" fmla="*/ 63 w 92"/>
                <a:gd name="T83" fmla="*/ 153 h 324"/>
                <a:gd name="T84" fmla="*/ 63 w 92"/>
                <a:gd name="T85" fmla="*/ 202 h 324"/>
                <a:gd name="T86" fmla="*/ 49 w 92"/>
                <a:gd name="T87" fmla="*/ 202 h 324"/>
                <a:gd name="T88" fmla="*/ 49 w 92"/>
                <a:gd name="T89" fmla="*/ 202 h 324"/>
                <a:gd name="T90" fmla="*/ 46 w 92"/>
                <a:gd name="T91" fmla="*/ 203 h 324"/>
                <a:gd name="T92" fmla="*/ 41 w 92"/>
                <a:gd name="T93" fmla="*/ 206 h 324"/>
                <a:gd name="T94" fmla="*/ 39 w 92"/>
                <a:gd name="T95" fmla="*/ 210 h 324"/>
                <a:gd name="T96" fmla="*/ 39 w 92"/>
                <a:gd name="T97" fmla="*/ 213 h 324"/>
                <a:gd name="T98" fmla="*/ 39 w 92"/>
                <a:gd name="T99" fmla="*/ 267 h 324"/>
                <a:gd name="T100" fmla="*/ 39 w 92"/>
                <a:gd name="T101" fmla="*/ 267 h 324"/>
                <a:gd name="T102" fmla="*/ 39 w 92"/>
                <a:gd name="T103" fmla="*/ 270 h 324"/>
                <a:gd name="T104" fmla="*/ 41 w 92"/>
                <a:gd name="T105" fmla="*/ 274 h 324"/>
                <a:gd name="T106" fmla="*/ 46 w 92"/>
                <a:gd name="T107" fmla="*/ 276 h 324"/>
                <a:gd name="T108" fmla="*/ 49 w 92"/>
                <a:gd name="T109" fmla="*/ 276 h 324"/>
                <a:gd name="T110" fmla="*/ 63 w 92"/>
                <a:gd name="T111" fmla="*/ 276 h 324"/>
                <a:gd name="T112" fmla="*/ 63 w 92"/>
                <a:gd name="T113" fmla="*/ 276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2" h="324">
                  <a:moveTo>
                    <a:pt x="63" y="276"/>
                  </a:moveTo>
                  <a:lnTo>
                    <a:pt x="63" y="323"/>
                  </a:lnTo>
                  <a:lnTo>
                    <a:pt x="63" y="323"/>
                  </a:lnTo>
                  <a:lnTo>
                    <a:pt x="64" y="324"/>
                  </a:lnTo>
                  <a:lnTo>
                    <a:pt x="92" y="324"/>
                  </a:lnTo>
                  <a:lnTo>
                    <a:pt x="92" y="324"/>
                  </a:lnTo>
                  <a:lnTo>
                    <a:pt x="92" y="323"/>
                  </a:lnTo>
                  <a:lnTo>
                    <a:pt x="92" y="19"/>
                  </a:lnTo>
                  <a:lnTo>
                    <a:pt x="92" y="14"/>
                  </a:lnTo>
                  <a:lnTo>
                    <a:pt x="92" y="9"/>
                  </a:lnTo>
                  <a:lnTo>
                    <a:pt x="92" y="9"/>
                  </a:lnTo>
                  <a:lnTo>
                    <a:pt x="92" y="6"/>
                  </a:lnTo>
                  <a:lnTo>
                    <a:pt x="90" y="2"/>
                  </a:lnTo>
                  <a:lnTo>
                    <a:pt x="86" y="0"/>
                  </a:lnTo>
                  <a:lnTo>
                    <a:pt x="83" y="0"/>
                  </a:lnTo>
                  <a:lnTo>
                    <a:pt x="11" y="0"/>
                  </a:lnTo>
                  <a:lnTo>
                    <a:pt x="11" y="0"/>
                  </a:lnTo>
                  <a:lnTo>
                    <a:pt x="8" y="0"/>
                  </a:lnTo>
                  <a:lnTo>
                    <a:pt x="3" y="2"/>
                  </a:lnTo>
                  <a:lnTo>
                    <a:pt x="1" y="6"/>
                  </a:lnTo>
                  <a:lnTo>
                    <a:pt x="0" y="9"/>
                  </a:lnTo>
                  <a:lnTo>
                    <a:pt x="0" y="19"/>
                  </a:lnTo>
                  <a:lnTo>
                    <a:pt x="0" y="19"/>
                  </a:lnTo>
                  <a:lnTo>
                    <a:pt x="1" y="24"/>
                  </a:lnTo>
                  <a:lnTo>
                    <a:pt x="3" y="27"/>
                  </a:lnTo>
                  <a:lnTo>
                    <a:pt x="8" y="29"/>
                  </a:lnTo>
                  <a:lnTo>
                    <a:pt x="11" y="31"/>
                  </a:lnTo>
                  <a:lnTo>
                    <a:pt x="63" y="31"/>
                  </a:lnTo>
                  <a:lnTo>
                    <a:pt x="63" y="60"/>
                  </a:lnTo>
                  <a:lnTo>
                    <a:pt x="53" y="60"/>
                  </a:lnTo>
                  <a:lnTo>
                    <a:pt x="53" y="60"/>
                  </a:lnTo>
                  <a:lnTo>
                    <a:pt x="48" y="62"/>
                  </a:lnTo>
                  <a:lnTo>
                    <a:pt x="42" y="66"/>
                  </a:lnTo>
                  <a:lnTo>
                    <a:pt x="40" y="70"/>
                  </a:lnTo>
                  <a:lnTo>
                    <a:pt x="39" y="75"/>
                  </a:lnTo>
                  <a:lnTo>
                    <a:pt x="39" y="140"/>
                  </a:lnTo>
                  <a:lnTo>
                    <a:pt x="39" y="140"/>
                  </a:lnTo>
                  <a:lnTo>
                    <a:pt x="40" y="145"/>
                  </a:lnTo>
                  <a:lnTo>
                    <a:pt x="42" y="149"/>
                  </a:lnTo>
                  <a:lnTo>
                    <a:pt x="48" y="152"/>
                  </a:lnTo>
                  <a:lnTo>
                    <a:pt x="53" y="153"/>
                  </a:lnTo>
                  <a:lnTo>
                    <a:pt x="63" y="153"/>
                  </a:lnTo>
                  <a:lnTo>
                    <a:pt x="63" y="202"/>
                  </a:lnTo>
                  <a:lnTo>
                    <a:pt x="49" y="202"/>
                  </a:lnTo>
                  <a:lnTo>
                    <a:pt x="49" y="202"/>
                  </a:lnTo>
                  <a:lnTo>
                    <a:pt x="46" y="203"/>
                  </a:lnTo>
                  <a:lnTo>
                    <a:pt x="41" y="206"/>
                  </a:lnTo>
                  <a:lnTo>
                    <a:pt x="39" y="210"/>
                  </a:lnTo>
                  <a:lnTo>
                    <a:pt x="39" y="213"/>
                  </a:lnTo>
                  <a:lnTo>
                    <a:pt x="39" y="267"/>
                  </a:lnTo>
                  <a:lnTo>
                    <a:pt x="39" y="267"/>
                  </a:lnTo>
                  <a:lnTo>
                    <a:pt x="39" y="270"/>
                  </a:lnTo>
                  <a:lnTo>
                    <a:pt x="41" y="274"/>
                  </a:lnTo>
                  <a:lnTo>
                    <a:pt x="46" y="276"/>
                  </a:lnTo>
                  <a:lnTo>
                    <a:pt x="49" y="276"/>
                  </a:lnTo>
                  <a:lnTo>
                    <a:pt x="63" y="276"/>
                  </a:lnTo>
                  <a:lnTo>
                    <a:pt x="63" y="276"/>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2" tIns="45706" rIns="91412" bIns="4570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a:endParaRPr lang="zh-CN" altLang="en-US" sz="2800">
                <a:solidFill>
                  <a:srgbClr val="000000"/>
                </a:solidFill>
                <a:latin typeface="+mn-lt"/>
                <a:ea typeface="+mn-ea"/>
                <a:cs typeface="+mn-ea"/>
                <a:sym typeface="+mn-lt"/>
              </a:endParaRPr>
            </a:p>
          </p:txBody>
        </p:sp>
        <p:sp>
          <p:nvSpPr>
            <p:cNvPr id="49" name="Freeform 1252"/>
            <p:cNvSpPr>
              <a:spLocks/>
            </p:cNvSpPr>
            <p:nvPr/>
          </p:nvSpPr>
          <p:spPr bwMode="auto">
            <a:xfrm>
              <a:off x="5224470" y="3335813"/>
              <a:ext cx="377827" cy="248997"/>
            </a:xfrm>
            <a:custGeom>
              <a:avLst/>
              <a:gdLst>
                <a:gd name="T0" fmla="*/ 343 w 344"/>
                <a:gd name="T1" fmla="*/ 35 h 269"/>
                <a:gd name="T2" fmla="*/ 342 w 344"/>
                <a:gd name="T3" fmla="*/ 32 h 269"/>
                <a:gd name="T4" fmla="*/ 338 w 344"/>
                <a:gd name="T5" fmla="*/ 30 h 269"/>
                <a:gd name="T6" fmla="*/ 334 w 344"/>
                <a:gd name="T7" fmla="*/ 29 h 269"/>
                <a:gd name="T8" fmla="*/ 125 w 344"/>
                <a:gd name="T9" fmla="*/ 29 h 269"/>
                <a:gd name="T10" fmla="*/ 125 w 344"/>
                <a:gd name="T11" fmla="*/ 16 h 269"/>
                <a:gd name="T12" fmla="*/ 123 w 344"/>
                <a:gd name="T13" fmla="*/ 10 h 269"/>
                <a:gd name="T14" fmla="*/ 120 w 344"/>
                <a:gd name="T15" fmla="*/ 5 h 269"/>
                <a:gd name="T16" fmla="*/ 115 w 344"/>
                <a:gd name="T17" fmla="*/ 2 h 269"/>
                <a:gd name="T18" fmla="*/ 108 w 344"/>
                <a:gd name="T19" fmla="*/ 0 h 269"/>
                <a:gd name="T20" fmla="*/ 2 w 344"/>
                <a:gd name="T21" fmla="*/ 0 h 269"/>
                <a:gd name="T22" fmla="*/ 0 w 344"/>
                <a:gd name="T23" fmla="*/ 3 h 269"/>
                <a:gd name="T24" fmla="*/ 0 w 344"/>
                <a:gd name="T25" fmla="*/ 258 h 269"/>
                <a:gd name="T26" fmla="*/ 1 w 344"/>
                <a:gd name="T27" fmla="*/ 259 h 269"/>
                <a:gd name="T28" fmla="*/ 49 w 344"/>
                <a:gd name="T29" fmla="*/ 259 h 269"/>
                <a:gd name="T30" fmla="*/ 50 w 344"/>
                <a:gd name="T31" fmla="*/ 258 h 269"/>
                <a:gd name="T32" fmla="*/ 50 w 344"/>
                <a:gd name="T33" fmla="*/ 235 h 269"/>
                <a:gd name="T34" fmla="*/ 140 w 344"/>
                <a:gd name="T35" fmla="*/ 235 h 269"/>
                <a:gd name="T36" fmla="*/ 140 w 344"/>
                <a:gd name="T37" fmla="*/ 264 h 269"/>
                <a:gd name="T38" fmla="*/ 141 w 344"/>
                <a:gd name="T39" fmla="*/ 266 h 269"/>
                <a:gd name="T40" fmla="*/ 146 w 344"/>
                <a:gd name="T41" fmla="*/ 269 h 269"/>
                <a:gd name="T42" fmla="*/ 282 w 344"/>
                <a:gd name="T43" fmla="*/ 269 h 269"/>
                <a:gd name="T44" fmla="*/ 282 w 344"/>
                <a:gd name="T45" fmla="*/ 247 h 269"/>
                <a:gd name="T46" fmla="*/ 293 w 344"/>
                <a:gd name="T47" fmla="*/ 247 h 269"/>
                <a:gd name="T48" fmla="*/ 293 w 344"/>
                <a:gd name="T49" fmla="*/ 269 h 269"/>
                <a:gd name="T50" fmla="*/ 337 w 344"/>
                <a:gd name="T51" fmla="*/ 269 h 269"/>
                <a:gd name="T52" fmla="*/ 342 w 344"/>
                <a:gd name="T53" fmla="*/ 266 h 269"/>
                <a:gd name="T54" fmla="*/ 344 w 344"/>
                <a:gd name="T55" fmla="*/ 261 h 269"/>
                <a:gd name="T56" fmla="*/ 344 w 344"/>
                <a:gd name="T57" fmla="*/ 38 h 269"/>
                <a:gd name="T58" fmla="*/ 343 w 344"/>
                <a:gd name="T59" fmla="*/ 35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4" h="269">
                  <a:moveTo>
                    <a:pt x="343" y="35"/>
                  </a:moveTo>
                  <a:lnTo>
                    <a:pt x="342" y="32"/>
                  </a:lnTo>
                  <a:lnTo>
                    <a:pt x="338" y="30"/>
                  </a:lnTo>
                  <a:lnTo>
                    <a:pt x="334" y="29"/>
                  </a:lnTo>
                  <a:lnTo>
                    <a:pt x="125" y="29"/>
                  </a:lnTo>
                  <a:lnTo>
                    <a:pt x="125" y="16"/>
                  </a:lnTo>
                  <a:lnTo>
                    <a:pt x="123" y="10"/>
                  </a:lnTo>
                  <a:lnTo>
                    <a:pt x="120" y="5"/>
                  </a:lnTo>
                  <a:lnTo>
                    <a:pt x="115" y="2"/>
                  </a:lnTo>
                  <a:lnTo>
                    <a:pt x="108" y="0"/>
                  </a:lnTo>
                  <a:lnTo>
                    <a:pt x="2" y="0"/>
                  </a:lnTo>
                  <a:lnTo>
                    <a:pt x="0" y="3"/>
                  </a:lnTo>
                  <a:lnTo>
                    <a:pt x="0" y="258"/>
                  </a:lnTo>
                  <a:lnTo>
                    <a:pt x="1" y="259"/>
                  </a:lnTo>
                  <a:lnTo>
                    <a:pt x="49" y="259"/>
                  </a:lnTo>
                  <a:lnTo>
                    <a:pt x="50" y="258"/>
                  </a:lnTo>
                  <a:lnTo>
                    <a:pt x="50" y="235"/>
                  </a:lnTo>
                  <a:lnTo>
                    <a:pt x="140" y="235"/>
                  </a:lnTo>
                  <a:lnTo>
                    <a:pt x="140" y="264"/>
                  </a:lnTo>
                  <a:lnTo>
                    <a:pt x="141" y="266"/>
                  </a:lnTo>
                  <a:lnTo>
                    <a:pt x="146" y="269"/>
                  </a:lnTo>
                  <a:lnTo>
                    <a:pt x="282" y="269"/>
                  </a:lnTo>
                  <a:lnTo>
                    <a:pt x="282" y="247"/>
                  </a:lnTo>
                  <a:lnTo>
                    <a:pt x="293" y="247"/>
                  </a:lnTo>
                  <a:lnTo>
                    <a:pt x="293" y="269"/>
                  </a:lnTo>
                  <a:lnTo>
                    <a:pt x="337" y="269"/>
                  </a:lnTo>
                  <a:lnTo>
                    <a:pt x="342" y="266"/>
                  </a:lnTo>
                  <a:lnTo>
                    <a:pt x="344" y="261"/>
                  </a:lnTo>
                  <a:lnTo>
                    <a:pt x="344" y="38"/>
                  </a:lnTo>
                  <a:lnTo>
                    <a:pt x="343" y="35"/>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2" tIns="45706" rIns="91412" bIns="4570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a:endParaRPr lang="zh-CN" altLang="en-US" sz="2800">
                <a:solidFill>
                  <a:srgbClr val="000000"/>
                </a:solidFill>
                <a:latin typeface="+mn-lt"/>
                <a:ea typeface="+mn-ea"/>
                <a:cs typeface="+mn-ea"/>
                <a:sym typeface="+mn-lt"/>
              </a:endParaRPr>
            </a:p>
          </p:txBody>
        </p:sp>
        <p:sp>
          <p:nvSpPr>
            <p:cNvPr id="50" name="Freeform 1256"/>
            <p:cNvSpPr>
              <a:spLocks noChangeAspect="1"/>
            </p:cNvSpPr>
            <p:nvPr/>
          </p:nvSpPr>
          <p:spPr bwMode="auto">
            <a:xfrm>
              <a:off x="5114458" y="3248877"/>
              <a:ext cx="495130" cy="401118"/>
            </a:xfrm>
            <a:custGeom>
              <a:avLst/>
              <a:gdLst>
                <a:gd name="T0" fmla="*/ 299 w 299"/>
                <a:gd name="T1" fmla="*/ 187 h 200"/>
                <a:gd name="T2" fmla="*/ 299 w 299"/>
                <a:gd name="T3" fmla="*/ 187 h 200"/>
                <a:gd name="T4" fmla="*/ 298 w 299"/>
                <a:gd name="T5" fmla="*/ 193 h 200"/>
                <a:gd name="T6" fmla="*/ 296 w 299"/>
                <a:gd name="T7" fmla="*/ 196 h 200"/>
                <a:gd name="T8" fmla="*/ 292 w 299"/>
                <a:gd name="T9" fmla="*/ 199 h 200"/>
                <a:gd name="T10" fmla="*/ 288 w 299"/>
                <a:gd name="T11" fmla="*/ 200 h 200"/>
                <a:gd name="T12" fmla="*/ 11 w 299"/>
                <a:gd name="T13" fmla="*/ 200 h 200"/>
                <a:gd name="T14" fmla="*/ 11 w 299"/>
                <a:gd name="T15" fmla="*/ 200 h 200"/>
                <a:gd name="T16" fmla="*/ 7 w 299"/>
                <a:gd name="T17" fmla="*/ 199 h 200"/>
                <a:gd name="T18" fmla="*/ 3 w 299"/>
                <a:gd name="T19" fmla="*/ 196 h 200"/>
                <a:gd name="T20" fmla="*/ 1 w 299"/>
                <a:gd name="T21" fmla="*/ 193 h 200"/>
                <a:gd name="T22" fmla="*/ 0 w 299"/>
                <a:gd name="T23" fmla="*/ 187 h 200"/>
                <a:gd name="T24" fmla="*/ 0 w 299"/>
                <a:gd name="T25" fmla="*/ 13 h 200"/>
                <a:gd name="T26" fmla="*/ 0 w 299"/>
                <a:gd name="T27" fmla="*/ 13 h 200"/>
                <a:gd name="T28" fmla="*/ 1 w 299"/>
                <a:gd name="T29" fmla="*/ 7 h 200"/>
                <a:gd name="T30" fmla="*/ 3 w 299"/>
                <a:gd name="T31" fmla="*/ 4 h 200"/>
                <a:gd name="T32" fmla="*/ 7 w 299"/>
                <a:gd name="T33" fmla="*/ 1 h 200"/>
                <a:gd name="T34" fmla="*/ 11 w 299"/>
                <a:gd name="T35" fmla="*/ 0 h 200"/>
                <a:gd name="T36" fmla="*/ 288 w 299"/>
                <a:gd name="T37" fmla="*/ 0 h 200"/>
                <a:gd name="T38" fmla="*/ 288 w 299"/>
                <a:gd name="T39" fmla="*/ 0 h 200"/>
                <a:gd name="T40" fmla="*/ 292 w 299"/>
                <a:gd name="T41" fmla="*/ 1 h 200"/>
                <a:gd name="T42" fmla="*/ 296 w 299"/>
                <a:gd name="T43" fmla="*/ 4 h 200"/>
                <a:gd name="T44" fmla="*/ 298 w 299"/>
                <a:gd name="T45" fmla="*/ 7 h 200"/>
                <a:gd name="T46" fmla="*/ 299 w 299"/>
                <a:gd name="T47" fmla="*/ 13 h 200"/>
                <a:gd name="T48" fmla="*/ 299 w 299"/>
                <a:gd name="T49" fmla="*/ 18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9" h="200">
                  <a:moveTo>
                    <a:pt x="299" y="187"/>
                  </a:moveTo>
                  <a:lnTo>
                    <a:pt x="299" y="187"/>
                  </a:lnTo>
                  <a:lnTo>
                    <a:pt x="298" y="193"/>
                  </a:lnTo>
                  <a:lnTo>
                    <a:pt x="296" y="196"/>
                  </a:lnTo>
                  <a:lnTo>
                    <a:pt x="292" y="199"/>
                  </a:lnTo>
                  <a:lnTo>
                    <a:pt x="288" y="200"/>
                  </a:lnTo>
                  <a:lnTo>
                    <a:pt x="11" y="200"/>
                  </a:lnTo>
                  <a:lnTo>
                    <a:pt x="11" y="200"/>
                  </a:lnTo>
                  <a:lnTo>
                    <a:pt x="7" y="199"/>
                  </a:lnTo>
                  <a:lnTo>
                    <a:pt x="3" y="196"/>
                  </a:lnTo>
                  <a:lnTo>
                    <a:pt x="1" y="193"/>
                  </a:lnTo>
                  <a:lnTo>
                    <a:pt x="0" y="187"/>
                  </a:lnTo>
                  <a:lnTo>
                    <a:pt x="0" y="13"/>
                  </a:lnTo>
                  <a:lnTo>
                    <a:pt x="0" y="13"/>
                  </a:lnTo>
                  <a:lnTo>
                    <a:pt x="1" y="7"/>
                  </a:lnTo>
                  <a:lnTo>
                    <a:pt x="3" y="4"/>
                  </a:lnTo>
                  <a:lnTo>
                    <a:pt x="7" y="1"/>
                  </a:lnTo>
                  <a:lnTo>
                    <a:pt x="11" y="0"/>
                  </a:lnTo>
                  <a:lnTo>
                    <a:pt x="288" y="0"/>
                  </a:lnTo>
                  <a:lnTo>
                    <a:pt x="288" y="0"/>
                  </a:lnTo>
                  <a:lnTo>
                    <a:pt x="292" y="1"/>
                  </a:lnTo>
                  <a:lnTo>
                    <a:pt x="296" y="4"/>
                  </a:lnTo>
                  <a:lnTo>
                    <a:pt x="298" y="7"/>
                  </a:lnTo>
                  <a:lnTo>
                    <a:pt x="299" y="13"/>
                  </a:lnTo>
                  <a:lnTo>
                    <a:pt x="299" y="18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2" tIns="45706" rIns="91412" bIns="4570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lvl="0" defTabSz="914037" fontAlgn="t"/>
              <a:r>
                <a:rPr lang="en-US" altLang="zh-CN" sz="1100" b="1" dirty="0" err="1">
                  <a:solidFill>
                    <a:srgbClr val="FFFFFF"/>
                  </a:solidFill>
                  <a:latin typeface="FrutigerNext LT Regular"/>
                  <a:ea typeface="华文细黑"/>
                  <a:cs typeface="+mn-ea"/>
                  <a:sym typeface="+mn-lt"/>
                </a:rPr>
                <a:t>PCIe</a:t>
              </a:r>
              <a:r>
                <a:rPr lang="en-US" altLang="zh-CN" sz="1100" b="1" dirty="0">
                  <a:solidFill>
                    <a:srgbClr val="FFFFFF"/>
                  </a:solidFill>
                  <a:latin typeface="FrutigerNext LT Regular"/>
                  <a:ea typeface="华文细黑"/>
                  <a:cs typeface="+mn-ea"/>
                  <a:sym typeface="+mn-lt"/>
                </a:rPr>
                <a:t> SSD</a:t>
              </a:r>
              <a:endParaRPr lang="zh-CN" altLang="en-US" sz="1100" b="1" dirty="0">
                <a:solidFill>
                  <a:srgbClr val="FFFFFF"/>
                </a:solidFill>
                <a:latin typeface="FrutigerNext LT Regular"/>
                <a:ea typeface="华文细黑"/>
                <a:cs typeface="+mn-ea"/>
                <a:sym typeface="+mn-lt"/>
              </a:endParaRPr>
            </a:p>
          </p:txBody>
        </p:sp>
        <p:sp>
          <p:nvSpPr>
            <p:cNvPr id="56" name="Freeform 1251"/>
            <p:cNvSpPr>
              <a:spLocks/>
            </p:cNvSpPr>
            <p:nvPr/>
          </p:nvSpPr>
          <p:spPr bwMode="auto">
            <a:xfrm>
              <a:off x="5491179" y="5133097"/>
              <a:ext cx="101046" cy="299907"/>
            </a:xfrm>
            <a:custGeom>
              <a:avLst/>
              <a:gdLst>
                <a:gd name="T0" fmla="*/ 63 w 92"/>
                <a:gd name="T1" fmla="*/ 276 h 324"/>
                <a:gd name="T2" fmla="*/ 63 w 92"/>
                <a:gd name="T3" fmla="*/ 323 h 324"/>
                <a:gd name="T4" fmla="*/ 63 w 92"/>
                <a:gd name="T5" fmla="*/ 323 h 324"/>
                <a:gd name="T6" fmla="*/ 64 w 92"/>
                <a:gd name="T7" fmla="*/ 324 h 324"/>
                <a:gd name="T8" fmla="*/ 92 w 92"/>
                <a:gd name="T9" fmla="*/ 324 h 324"/>
                <a:gd name="T10" fmla="*/ 92 w 92"/>
                <a:gd name="T11" fmla="*/ 324 h 324"/>
                <a:gd name="T12" fmla="*/ 92 w 92"/>
                <a:gd name="T13" fmla="*/ 323 h 324"/>
                <a:gd name="T14" fmla="*/ 92 w 92"/>
                <a:gd name="T15" fmla="*/ 19 h 324"/>
                <a:gd name="T16" fmla="*/ 92 w 92"/>
                <a:gd name="T17" fmla="*/ 14 h 324"/>
                <a:gd name="T18" fmla="*/ 92 w 92"/>
                <a:gd name="T19" fmla="*/ 9 h 324"/>
                <a:gd name="T20" fmla="*/ 92 w 92"/>
                <a:gd name="T21" fmla="*/ 9 h 324"/>
                <a:gd name="T22" fmla="*/ 92 w 92"/>
                <a:gd name="T23" fmla="*/ 6 h 324"/>
                <a:gd name="T24" fmla="*/ 90 w 92"/>
                <a:gd name="T25" fmla="*/ 2 h 324"/>
                <a:gd name="T26" fmla="*/ 86 w 92"/>
                <a:gd name="T27" fmla="*/ 0 h 324"/>
                <a:gd name="T28" fmla="*/ 83 w 92"/>
                <a:gd name="T29" fmla="*/ 0 h 324"/>
                <a:gd name="T30" fmla="*/ 11 w 92"/>
                <a:gd name="T31" fmla="*/ 0 h 324"/>
                <a:gd name="T32" fmla="*/ 11 w 92"/>
                <a:gd name="T33" fmla="*/ 0 h 324"/>
                <a:gd name="T34" fmla="*/ 8 w 92"/>
                <a:gd name="T35" fmla="*/ 0 h 324"/>
                <a:gd name="T36" fmla="*/ 3 w 92"/>
                <a:gd name="T37" fmla="*/ 2 h 324"/>
                <a:gd name="T38" fmla="*/ 1 w 92"/>
                <a:gd name="T39" fmla="*/ 6 h 324"/>
                <a:gd name="T40" fmla="*/ 0 w 92"/>
                <a:gd name="T41" fmla="*/ 9 h 324"/>
                <a:gd name="T42" fmla="*/ 0 w 92"/>
                <a:gd name="T43" fmla="*/ 19 h 324"/>
                <a:gd name="T44" fmla="*/ 0 w 92"/>
                <a:gd name="T45" fmla="*/ 19 h 324"/>
                <a:gd name="T46" fmla="*/ 1 w 92"/>
                <a:gd name="T47" fmla="*/ 24 h 324"/>
                <a:gd name="T48" fmla="*/ 3 w 92"/>
                <a:gd name="T49" fmla="*/ 27 h 324"/>
                <a:gd name="T50" fmla="*/ 8 w 92"/>
                <a:gd name="T51" fmla="*/ 29 h 324"/>
                <a:gd name="T52" fmla="*/ 11 w 92"/>
                <a:gd name="T53" fmla="*/ 31 h 324"/>
                <a:gd name="T54" fmla="*/ 63 w 92"/>
                <a:gd name="T55" fmla="*/ 31 h 324"/>
                <a:gd name="T56" fmla="*/ 63 w 92"/>
                <a:gd name="T57" fmla="*/ 60 h 324"/>
                <a:gd name="T58" fmla="*/ 53 w 92"/>
                <a:gd name="T59" fmla="*/ 60 h 324"/>
                <a:gd name="T60" fmla="*/ 53 w 92"/>
                <a:gd name="T61" fmla="*/ 60 h 324"/>
                <a:gd name="T62" fmla="*/ 48 w 92"/>
                <a:gd name="T63" fmla="*/ 62 h 324"/>
                <a:gd name="T64" fmla="*/ 42 w 92"/>
                <a:gd name="T65" fmla="*/ 66 h 324"/>
                <a:gd name="T66" fmla="*/ 40 w 92"/>
                <a:gd name="T67" fmla="*/ 70 h 324"/>
                <a:gd name="T68" fmla="*/ 39 w 92"/>
                <a:gd name="T69" fmla="*/ 75 h 324"/>
                <a:gd name="T70" fmla="*/ 39 w 92"/>
                <a:gd name="T71" fmla="*/ 140 h 324"/>
                <a:gd name="T72" fmla="*/ 39 w 92"/>
                <a:gd name="T73" fmla="*/ 140 h 324"/>
                <a:gd name="T74" fmla="*/ 40 w 92"/>
                <a:gd name="T75" fmla="*/ 145 h 324"/>
                <a:gd name="T76" fmla="*/ 42 w 92"/>
                <a:gd name="T77" fmla="*/ 149 h 324"/>
                <a:gd name="T78" fmla="*/ 48 w 92"/>
                <a:gd name="T79" fmla="*/ 152 h 324"/>
                <a:gd name="T80" fmla="*/ 53 w 92"/>
                <a:gd name="T81" fmla="*/ 153 h 324"/>
                <a:gd name="T82" fmla="*/ 63 w 92"/>
                <a:gd name="T83" fmla="*/ 153 h 324"/>
                <a:gd name="T84" fmla="*/ 63 w 92"/>
                <a:gd name="T85" fmla="*/ 202 h 324"/>
                <a:gd name="T86" fmla="*/ 49 w 92"/>
                <a:gd name="T87" fmla="*/ 202 h 324"/>
                <a:gd name="T88" fmla="*/ 49 w 92"/>
                <a:gd name="T89" fmla="*/ 202 h 324"/>
                <a:gd name="T90" fmla="*/ 46 w 92"/>
                <a:gd name="T91" fmla="*/ 203 h 324"/>
                <a:gd name="T92" fmla="*/ 41 w 92"/>
                <a:gd name="T93" fmla="*/ 206 h 324"/>
                <a:gd name="T94" fmla="*/ 39 w 92"/>
                <a:gd name="T95" fmla="*/ 210 h 324"/>
                <a:gd name="T96" fmla="*/ 39 w 92"/>
                <a:gd name="T97" fmla="*/ 213 h 324"/>
                <a:gd name="T98" fmla="*/ 39 w 92"/>
                <a:gd name="T99" fmla="*/ 267 h 324"/>
                <a:gd name="T100" fmla="*/ 39 w 92"/>
                <a:gd name="T101" fmla="*/ 267 h 324"/>
                <a:gd name="T102" fmla="*/ 39 w 92"/>
                <a:gd name="T103" fmla="*/ 270 h 324"/>
                <a:gd name="T104" fmla="*/ 41 w 92"/>
                <a:gd name="T105" fmla="*/ 274 h 324"/>
                <a:gd name="T106" fmla="*/ 46 w 92"/>
                <a:gd name="T107" fmla="*/ 276 h 324"/>
                <a:gd name="T108" fmla="*/ 49 w 92"/>
                <a:gd name="T109" fmla="*/ 276 h 324"/>
                <a:gd name="T110" fmla="*/ 63 w 92"/>
                <a:gd name="T111" fmla="*/ 276 h 324"/>
                <a:gd name="T112" fmla="*/ 63 w 92"/>
                <a:gd name="T113" fmla="*/ 276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2" h="324">
                  <a:moveTo>
                    <a:pt x="63" y="276"/>
                  </a:moveTo>
                  <a:lnTo>
                    <a:pt x="63" y="323"/>
                  </a:lnTo>
                  <a:lnTo>
                    <a:pt x="63" y="323"/>
                  </a:lnTo>
                  <a:lnTo>
                    <a:pt x="64" y="324"/>
                  </a:lnTo>
                  <a:lnTo>
                    <a:pt x="92" y="324"/>
                  </a:lnTo>
                  <a:lnTo>
                    <a:pt x="92" y="324"/>
                  </a:lnTo>
                  <a:lnTo>
                    <a:pt x="92" y="323"/>
                  </a:lnTo>
                  <a:lnTo>
                    <a:pt x="92" y="19"/>
                  </a:lnTo>
                  <a:lnTo>
                    <a:pt x="92" y="14"/>
                  </a:lnTo>
                  <a:lnTo>
                    <a:pt x="92" y="9"/>
                  </a:lnTo>
                  <a:lnTo>
                    <a:pt x="92" y="9"/>
                  </a:lnTo>
                  <a:lnTo>
                    <a:pt x="92" y="6"/>
                  </a:lnTo>
                  <a:lnTo>
                    <a:pt x="90" y="2"/>
                  </a:lnTo>
                  <a:lnTo>
                    <a:pt x="86" y="0"/>
                  </a:lnTo>
                  <a:lnTo>
                    <a:pt x="83" y="0"/>
                  </a:lnTo>
                  <a:lnTo>
                    <a:pt x="11" y="0"/>
                  </a:lnTo>
                  <a:lnTo>
                    <a:pt x="11" y="0"/>
                  </a:lnTo>
                  <a:lnTo>
                    <a:pt x="8" y="0"/>
                  </a:lnTo>
                  <a:lnTo>
                    <a:pt x="3" y="2"/>
                  </a:lnTo>
                  <a:lnTo>
                    <a:pt x="1" y="6"/>
                  </a:lnTo>
                  <a:lnTo>
                    <a:pt x="0" y="9"/>
                  </a:lnTo>
                  <a:lnTo>
                    <a:pt x="0" y="19"/>
                  </a:lnTo>
                  <a:lnTo>
                    <a:pt x="0" y="19"/>
                  </a:lnTo>
                  <a:lnTo>
                    <a:pt x="1" y="24"/>
                  </a:lnTo>
                  <a:lnTo>
                    <a:pt x="3" y="27"/>
                  </a:lnTo>
                  <a:lnTo>
                    <a:pt x="8" y="29"/>
                  </a:lnTo>
                  <a:lnTo>
                    <a:pt x="11" y="31"/>
                  </a:lnTo>
                  <a:lnTo>
                    <a:pt x="63" y="31"/>
                  </a:lnTo>
                  <a:lnTo>
                    <a:pt x="63" y="60"/>
                  </a:lnTo>
                  <a:lnTo>
                    <a:pt x="53" y="60"/>
                  </a:lnTo>
                  <a:lnTo>
                    <a:pt x="53" y="60"/>
                  </a:lnTo>
                  <a:lnTo>
                    <a:pt x="48" y="62"/>
                  </a:lnTo>
                  <a:lnTo>
                    <a:pt x="42" y="66"/>
                  </a:lnTo>
                  <a:lnTo>
                    <a:pt x="40" y="70"/>
                  </a:lnTo>
                  <a:lnTo>
                    <a:pt x="39" y="75"/>
                  </a:lnTo>
                  <a:lnTo>
                    <a:pt x="39" y="140"/>
                  </a:lnTo>
                  <a:lnTo>
                    <a:pt x="39" y="140"/>
                  </a:lnTo>
                  <a:lnTo>
                    <a:pt x="40" y="145"/>
                  </a:lnTo>
                  <a:lnTo>
                    <a:pt x="42" y="149"/>
                  </a:lnTo>
                  <a:lnTo>
                    <a:pt x="48" y="152"/>
                  </a:lnTo>
                  <a:lnTo>
                    <a:pt x="53" y="153"/>
                  </a:lnTo>
                  <a:lnTo>
                    <a:pt x="63" y="153"/>
                  </a:lnTo>
                  <a:lnTo>
                    <a:pt x="63" y="202"/>
                  </a:lnTo>
                  <a:lnTo>
                    <a:pt x="49" y="202"/>
                  </a:lnTo>
                  <a:lnTo>
                    <a:pt x="49" y="202"/>
                  </a:lnTo>
                  <a:lnTo>
                    <a:pt x="46" y="203"/>
                  </a:lnTo>
                  <a:lnTo>
                    <a:pt x="41" y="206"/>
                  </a:lnTo>
                  <a:lnTo>
                    <a:pt x="39" y="210"/>
                  </a:lnTo>
                  <a:lnTo>
                    <a:pt x="39" y="213"/>
                  </a:lnTo>
                  <a:lnTo>
                    <a:pt x="39" y="267"/>
                  </a:lnTo>
                  <a:lnTo>
                    <a:pt x="39" y="267"/>
                  </a:lnTo>
                  <a:lnTo>
                    <a:pt x="39" y="270"/>
                  </a:lnTo>
                  <a:lnTo>
                    <a:pt x="41" y="274"/>
                  </a:lnTo>
                  <a:lnTo>
                    <a:pt x="46" y="276"/>
                  </a:lnTo>
                  <a:lnTo>
                    <a:pt x="49" y="276"/>
                  </a:lnTo>
                  <a:lnTo>
                    <a:pt x="63" y="276"/>
                  </a:lnTo>
                  <a:lnTo>
                    <a:pt x="63" y="276"/>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2" tIns="45706" rIns="91412" bIns="4570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a:endParaRPr lang="zh-CN" altLang="en-US" sz="2800">
                <a:solidFill>
                  <a:srgbClr val="000000"/>
                </a:solidFill>
                <a:latin typeface="+mn-lt"/>
                <a:ea typeface="+mn-ea"/>
                <a:cs typeface="+mn-ea"/>
                <a:sym typeface="+mn-lt"/>
              </a:endParaRPr>
            </a:p>
          </p:txBody>
        </p:sp>
        <p:sp>
          <p:nvSpPr>
            <p:cNvPr id="57" name="Freeform 1252"/>
            <p:cNvSpPr>
              <a:spLocks/>
            </p:cNvSpPr>
            <p:nvPr/>
          </p:nvSpPr>
          <p:spPr bwMode="auto">
            <a:xfrm>
              <a:off x="5618585" y="5171049"/>
              <a:ext cx="377827" cy="248997"/>
            </a:xfrm>
            <a:custGeom>
              <a:avLst/>
              <a:gdLst>
                <a:gd name="T0" fmla="*/ 343 w 344"/>
                <a:gd name="T1" fmla="*/ 35 h 269"/>
                <a:gd name="T2" fmla="*/ 342 w 344"/>
                <a:gd name="T3" fmla="*/ 32 h 269"/>
                <a:gd name="T4" fmla="*/ 338 w 344"/>
                <a:gd name="T5" fmla="*/ 30 h 269"/>
                <a:gd name="T6" fmla="*/ 334 w 344"/>
                <a:gd name="T7" fmla="*/ 29 h 269"/>
                <a:gd name="T8" fmla="*/ 125 w 344"/>
                <a:gd name="T9" fmla="*/ 29 h 269"/>
                <a:gd name="T10" fmla="*/ 125 w 344"/>
                <a:gd name="T11" fmla="*/ 16 h 269"/>
                <a:gd name="T12" fmla="*/ 123 w 344"/>
                <a:gd name="T13" fmla="*/ 10 h 269"/>
                <a:gd name="T14" fmla="*/ 120 w 344"/>
                <a:gd name="T15" fmla="*/ 5 h 269"/>
                <a:gd name="T16" fmla="*/ 115 w 344"/>
                <a:gd name="T17" fmla="*/ 2 h 269"/>
                <a:gd name="T18" fmla="*/ 108 w 344"/>
                <a:gd name="T19" fmla="*/ 0 h 269"/>
                <a:gd name="T20" fmla="*/ 2 w 344"/>
                <a:gd name="T21" fmla="*/ 0 h 269"/>
                <a:gd name="T22" fmla="*/ 0 w 344"/>
                <a:gd name="T23" fmla="*/ 3 h 269"/>
                <a:gd name="T24" fmla="*/ 0 w 344"/>
                <a:gd name="T25" fmla="*/ 258 h 269"/>
                <a:gd name="T26" fmla="*/ 1 w 344"/>
                <a:gd name="T27" fmla="*/ 259 h 269"/>
                <a:gd name="T28" fmla="*/ 49 w 344"/>
                <a:gd name="T29" fmla="*/ 259 h 269"/>
                <a:gd name="T30" fmla="*/ 50 w 344"/>
                <a:gd name="T31" fmla="*/ 258 h 269"/>
                <a:gd name="T32" fmla="*/ 50 w 344"/>
                <a:gd name="T33" fmla="*/ 235 h 269"/>
                <a:gd name="T34" fmla="*/ 140 w 344"/>
                <a:gd name="T35" fmla="*/ 235 h 269"/>
                <a:gd name="T36" fmla="*/ 140 w 344"/>
                <a:gd name="T37" fmla="*/ 264 h 269"/>
                <a:gd name="T38" fmla="*/ 141 w 344"/>
                <a:gd name="T39" fmla="*/ 266 h 269"/>
                <a:gd name="T40" fmla="*/ 146 w 344"/>
                <a:gd name="T41" fmla="*/ 269 h 269"/>
                <a:gd name="T42" fmla="*/ 282 w 344"/>
                <a:gd name="T43" fmla="*/ 269 h 269"/>
                <a:gd name="T44" fmla="*/ 282 w 344"/>
                <a:gd name="T45" fmla="*/ 247 h 269"/>
                <a:gd name="T46" fmla="*/ 293 w 344"/>
                <a:gd name="T47" fmla="*/ 247 h 269"/>
                <a:gd name="T48" fmla="*/ 293 w 344"/>
                <a:gd name="T49" fmla="*/ 269 h 269"/>
                <a:gd name="T50" fmla="*/ 337 w 344"/>
                <a:gd name="T51" fmla="*/ 269 h 269"/>
                <a:gd name="T52" fmla="*/ 342 w 344"/>
                <a:gd name="T53" fmla="*/ 266 h 269"/>
                <a:gd name="T54" fmla="*/ 344 w 344"/>
                <a:gd name="T55" fmla="*/ 261 h 269"/>
                <a:gd name="T56" fmla="*/ 344 w 344"/>
                <a:gd name="T57" fmla="*/ 38 h 269"/>
                <a:gd name="T58" fmla="*/ 343 w 344"/>
                <a:gd name="T59" fmla="*/ 35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4" h="269">
                  <a:moveTo>
                    <a:pt x="343" y="35"/>
                  </a:moveTo>
                  <a:lnTo>
                    <a:pt x="342" y="32"/>
                  </a:lnTo>
                  <a:lnTo>
                    <a:pt x="338" y="30"/>
                  </a:lnTo>
                  <a:lnTo>
                    <a:pt x="334" y="29"/>
                  </a:lnTo>
                  <a:lnTo>
                    <a:pt x="125" y="29"/>
                  </a:lnTo>
                  <a:lnTo>
                    <a:pt x="125" y="16"/>
                  </a:lnTo>
                  <a:lnTo>
                    <a:pt x="123" y="10"/>
                  </a:lnTo>
                  <a:lnTo>
                    <a:pt x="120" y="5"/>
                  </a:lnTo>
                  <a:lnTo>
                    <a:pt x="115" y="2"/>
                  </a:lnTo>
                  <a:lnTo>
                    <a:pt x="108" y="0"/>
                  </a:lnTo>
                  <a:lnTo>
                    <a:pt x="2" y="0"/>
                  </a:lnTo>
                  <a:lnTo>
                    <a:pt x="0" y="3"/>
                  </a:lnTo>
                  <a:lnTo>
                    <a:pt x="0" y="258"/>
                  </a:lnTo>
                  <a:lnTo>
                    <a:pt x="1" y="259"/>
                  </a:lnTo>
                  <a:lnTo>
                    <a:pt x="49" y="259"/>
                  </a:lnTo>
                  <a:lnTo>
                    <a:pt x="50" y="258"/>
                  </a:lnTo>
                  <a:lnTo>
                    <a:pt x="50" y="235"/>
                  </a:lnTo>
                  <a:lnTo>
                    <a:pt x="140" y="235"/>
                  </a:lnTo>
                  <a:lnTo>
                    <a:pt x="140" y="264"/>
                  </a:lnTo>
                  <a:lnTo>
                    <a:pt x="141" y="266"/>
                  </a:lnTo>
                  <a:lnTo>
                    <a:pt x="146" y="269"/>
                  </a:lnTo>
                  <a:lnTo>
                    <a:pt x="282" y="269"/>
                  </a:lnTo>
                  <a:lnTo>
                    <a:pt x="282" y="247"/>
                  </a:lnTo>
                  <a:lnTo>
                    <a:pt x="293" y="247"/>
                  </a:lnTo>
                  <a:lnTo>
                    <a:pt x="293" y="269"/>
                  </a:lnTo>
                  <a:lnTo>
                    <a:pt x="337" y="269"/>
                  </a:lnTo>
                  <a:lnTo>
                    <a:pt x="342" y="266"/>
                  </a:lnTo>
                  <a:lnTo>
                    <a:pt x="344" y="261"/>
                  </a:lnTo>
                  <a:lnTo>
                    <a:pt x="344" y="38"/>
                  </a:lnTo>
                  <a:lnTo>
                    <a:pt x="343" y="35"/>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2" tIns="45706" rIns="91412" bIns="4570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a:endParaRPr lang="zh-CN" altLang="en-US" sz="2800">
                <a:solidFill>
                  <a:srgbClr val="000000"/>
                </a:solidFill>
                <a:latin typeface="+mn-lt"/>
                <a:ea typeface="+mn-ea"/>
                <a:cs typeface="+mn-ea"/>
                <a:sym typeface="+mn-lt"/>
              </a:endParaRPr>
            </a:p>
          </p:txBody>
        </p:sp>
        <p:sp>
          <p:nvSpPr>
            <p:cNvPr id="58" name="Freeform 1256"/>
            <p:cNvSpPr>
              <a:spLocks noChangeAspect="1"/>
            </p:cNvSpPr>
            <p:nvPr/>
          </p:nvSpPr>
          <p:spPr bwMode="auto">
            <a:xfrm>
              <a:off x="5500501" y="5087957"/>
              <a:ext cx="497477" cy="383878"/>
            </a:xfrm>
            <a:custGeom>
              <a:avLst/>
              <a:gdLst>
                <a:gd name="T0" fmla="*/ 299 w 299"/>
                <a:gd name="T1" fmla="*/ 187 h 200"/>
                <a:gd name="T2" fmla="*/ 299 w 299"/>
                <a:gd name="T3" fmla="*/ 187 h 200"/>
                <a:gd name="T4" fmla="*/ 298 w 299"/>
                <a:gd name="T5" fmla="*/ 193 h 200"/>
                <a:gd name="T6" fmla="*/ 296 w 299"/>
                <a:gd name="T7" fmla="*/ 196 h 200"/>
                <a:gd name="T8" fmla="*/ 292 w 299"/>
                <a:gd name="T9" fmla="*/ 199 h 200"/>
                <a:gd name="T10" fmla="*/ 288 w 299"/>
                <a:gd name="T11" fmla="*/ 200 h 200"/>
                <a:gd name="T12" fmla="*/ 11 w 299"/>
                <a:gd name="T13" fmla="*/ 200 h 200"/>
                <a:gd name="T14" fmla="*/ 11 w 299"/>
                <a:gd name="T15" fmla="*/ 200 h 200"/>
                <a:gd name="T16" fmla="*/ 7 w 299"/>
                <a:gd name="T17" fmla="*/ 199 h 200"/>
                <a:gd name="T18" fmla="*/ 3 w 299"/>
                <a:gd name="T19" fmla="*/ 196 h 200"/>
                <a:gd name="T20" fmla="*/ 1 w 299"/>
                <a:gd name="T21" fmla="*/ 193 h 200"/>
                <a:gd name="T22" fmla="*/ 0 w 299"/>
                <a:gd name="T23" fmla="*/ 187 h 200"/>
                <a:gd name="T24" fmla="*/ 0 w 299"/>
                <a:gd name="T25" fmla="*/ 13 h 200"/>
                <a:gd name="T26" fmla="*/ 0 w 299"/>
                <a:gd name="T27" fmla="*/ 13 h 200"/>
                <a:gd name="T28" fmla="*/ 1 w 299"/>
                <a:gd name="T29" fmla="*/ 7 h 200"/>
                <a:gd name="T30" fmla="*/ 3 w 299"/>
                <a:gd name="T31" fmla="*/ 4 h 200"/>
                <a:gd name="T32" fmla="*/ 7 w 299"/>
                <a:gd name="T33" fmla="*/ 1 h 200"/>
                <a:gd name="T34" fmla="*/ 11 w 299"/>
                <a:gd name="T35" fmla="*/ 0 h 200"/>
                <a:gd name="T36" fmla="*/ 288 w 299"/>
                <a:gd name="T37" fmla="*/ 0 h 200"/>
                <a:gd name="T38" fmla="*/ 288 w 299"/>
                <a:gd name="T39" fmla="*/ 0 h 200"/>
                <a:gd name="T40" fmla="*/ 292 w 299"/>
                <a:gd name="T41" fmla="*/ 1 h 200"/>
                <a:gd name="T42" fmla="*/ 296 w 299"/>
                <a:gd name="T43" fmla="*/ 4 h 200"/>
                <a:gd name="T44" fmla="*/ 298 w 299"/>
                <a:gd name="T45" fmla="*/ 7 h 200"/>
                <a:gd name="T46" fmla="*/ 299 w 299"/>
                <a:gd name="T47" fmla="*/ 13 h 200"/>
                <a:gd name="T48" fmla="*/ 299 w 299"/>
                <a:gd name="T49" fmla="*/ 18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9" h="200">
                  <a:moveTo>
                    <a:pt x="299" y="187"/>
                  </a:moveTo>
                  <a:lnTo>
                    <a:pt x="299" y="187"/>
                  </a:lnTo>
                  <a:lnTo>
                    <a:pt x="298" y="193"/>
                  </a:lnTo>
                  <a:lnTo>
                    <a:pt x="296" y="196"/>
                  </a:lnTo>
                  <a:lnTo>
                    <a:pt x="292" y="199"/>
                  </a:lnTo>
                  <a:lnTo>
                    <a:pt x="288" y="200"/>
                  </a:lnTo>
                  <a:lnTo>
                    <a:pt x="11" y="200"/>
                  </a:lnTo>
                  <a:lnTo>
                    <a:pt x="11" y="200"/>
                  </a:lnTo>
                  <a:lnTo>
                    <a:pt x="7" y="199"/>
                  </a:lnTo>
                  <a:lnTo>
                    <a:pt x="3" y="196"/>
                  </a:lnTo>
                  <a:lnTo>
                    <a:pt x="1" y="193"/>
                  </a:lnTo>
                  <a:lnTo>
                    <a:pt x="0" y="187"/>
                  </a:lnTo>
                  <a:lnTo>
                    <a:pt x="0" y="13"/>
                  </a:lnTo>
                  <a:lnTo>
                    <a:pt x="0" y="13"/>
                  </a:lnTo>
                  <a:lnTo>
                    <a:pt x="1" y="7"/>
                  </a:lnTo>
                  <a:lnTo>
                    <a:pt x="3" y="4"/>
                  </a:lnTo>
                  <a:lnTo>
                    <a:pt x="7" y="1"/>
                  </a:lnTo>
                  <a:lnTo>
                    <a:pt x="11" y="0"/>
                  </a:lnTo>
                  <a:lnTo>
                    <a:pt x="288" y="0"/>
                  </a:lnTo>
                  <a:lnTo>
                    <a:pt x="288" y="0"/>
                  </a:lnTo>
                  <a:lnTo>
                    <a:pt x="292" y="1"/>
                  </a:lnTo>
                  <a:lnTo>
                    <a:pt x="296" y="4"/>
                  </a:lnTo>
                  <a:lnTo>
                    <a:pt x="298" y="7"/>
                  </a:lnTo>
                  <a:lnTo>
                    <a:pt x="299" y="13"/>
                  </a:lnTo>
                  <a:lnTo>
                    <a:pt x="299" y="18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2" tIns="45706" rIns="91412" bIns="4570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lvl="0" defTabSz="914037" fontAlgn="t"/>
              <a:r>
                <a:rPr lang="en-US" altLang="zh-CN" sz="1100" b="1" dirty="0" err="1">
                  <a:solidFill>
                    <a:srgbClr val="FFFFFF"/>
                  </a:solidFill>
                  <a:latin typeface="FrutigerNext LT Regular"/>
                  <a:ea typeface="华文细黑"/>
                  <a:cs typeface="+mn-ea"/>
                  <a:sym typeface="+mn-lt"/>
                </a:rPr>
                <a:t>PCIe</a:t>
              </a:r>
              <a:r>
                <a:rPr lang="en-US" altLang="zh-CN" sz="1100" b="1" dirty="0">
                  <a:solidFill>
                    <a:srgbClr val="FFFFFF"/>
                  </a:solidFill>
                  <a:latin typeface="FrutigerNext LT Regular"/>
                  <a:ea typeface="华文细黑"/>
                  <a:cs typeface="+mn-ea"/>
                  <a:sym typeface="+mn-lt"/>
                </a:rPr>
                <a:t> SSD</a:t>
              </a:r>
              <a:endParaRPr lang="zh-CN" altLang="en-US" sz="1100" b="1" dirty="0">
                <a:solidFill>
                  <a:srgbClr val="FFFFFF"/>
                </a:solidFill>
                <a:latin typeface="FrutigerNext LT Regular"/>
                <a:ea typeface="华文细黑"/>
                <a:cs typeface="+mn-ea"/>
                <a:sym typeface="+mn-lt"/>
              </a:endParaRPr>
            </a:p>
          </p:txBody>
        </p:sp>
        <p:sp>
          <p:nvSpPr>
            <p:cNvPr id="64" name="Freeform 1251"/>
            <p:cNvSpPr>
              <a:spLocks/>
            </p:cNvSpPr>
            <p:nvPr/>
          </p:nvSpPr>
          <p:spPr bwMode="auto">
            <a:xfrm>
              <a:off x="3511176" y="5236216"/>
              <a:ext cx="101046" cy="299907"/>
            </a:xfrm>
            <a:custGeom>
              <a:avLst/>
              <a:gdLst>
                <a:gd name="T0" fmla="*/ 63 w 92"/>
                <a:gd name="T1" fmla="*/ 276 h 324"/>
                <a:gd name="T2" fmla="*/ 63 w 92"/>
                <a:gd name="T3" fmla="*/ 323 h 324"/>
                <a:gd name="T4" fmla="*/ 63 w 92"/>
                <a:gd name="T5" fmla="*/ 323 h 324"/>
                <a:gd name="T6" fmla="*/ 64 w 92"/>
                <a:gd name="T7" fmla="*/ 324 h 324"/>
                <a:gd name="T8" fmla="*/ 92 w 92"/>
                <a:gd name="T9" fmla="*/ 324 h 324"/>
                <a:gd name="T10" fmla="*/ 92 w 92"/>
                <a:gd name="T11" fmla="*/ 324 h 324"/>
                <a:gd name="T12" fmla="*/ 92 w 92"/>
                <a:gd name="T13" fmla="*/ 323 h 324"/>
                <a:gd name="T14" fmla="*/ 92 w 92"/>
                <a:gd name="T15" fmla="*/ 19 h 324"/>
                <a:gd name="T16" fmla="*/ 92 w 92"/>
                <a:gd name="T17" fmla="*/ 14 h 324"/>
                <a:gd name="T18" fmla="*/ 92 w 92"/>
                <a:gd name="T19" fmla="*/ 9 h 324"/>
                <a:gd name="T20" fmla="*/ 92 w 92"/>
                <a:gd name="T21" fmla="*/ 9 h 324"/>
                <a:gd name="T22" fmla="*/ 92 w 92"/>
                <a:gd name="T23" fmla="*/ 6 h 324"/>
                <a:gd name="T24" fmla="*/ 90 w 92"/>
                <a:gd name="T25" fmla="*/ 2 h 324"/>
                <a:gd name="T26" fmla="*/ 86 w 92"/>
                <a:gd name="T27" fmla="*/ 0 h 324"/>
                <a:gd name="T28" fmla="*/ 83 w 92"/>
                <a:gd name="T29" fmla="*/ 0 h 324"/>
                <a:gd name="T30" fmla="*/ 11 w 92"/>
                <a:gd name="T31" fmla="*/ 0 h 324"/>
                <a:gd name="T32" fmla="*/ 11 w 92"/>
                <a:gd name="T33" fmla="*/ 0 h 324"/>
                <a:gd name="T34" fmla="*/ 8 w 92"/>
                <a:gd name="T35" fmla="*/ 0 h 324"/>
                <a:gd name="T36" fmla="*/ 3 w 92"/>
                <a:gd name="T37" fmla="*/ 2 h 324"/>
                <a:gd name="T38" fmla="*/ 1 w 92"/>
                <a:gd name="T39" fmla="*/ 6 h 324"/>
                <a:gd name="T40" fmla="*/ 0 w 92"/>
                <a:gd name="T41" fmla="*/ 9 h 324"/>
                <a:gd name="T42" fmla="*/ 0 w 92"/>
                <a:gd name="T43" fmla="*/ 19 h 324"/>
                <a:gd name="T44" fmla="*/ 0 w 92"/>
                <a:gd name="T45" fmla="*/ 19 h 324"/>
                <a:gd name="T46" fmla="*/ 1 w 92"/>
                <a:gd name="T47" fmla="*/ 24 h 324"/>
                <a:gd name="T48" fmla="*/ 3 w 92"/>
                <a:gd name="T49" fmla="*/ 27 h 324"/>
                <a:gd name="T50" fmla="*/ 8 w 92"/>
                <a:gd name="T51" fmla="*/ 29 h 324"/>
                <a:gd name="T52" fmla="*/ 11 w 92"/>
                <a:gd name="T53" fmla="*/ 31 h 324"/>
                <a:gd name="T54" fmla="*/ 63 w 92"/>
                <a:gd name="T55" fmla="*/ 31 h 324"/>
                <a:gd name="T56" fmla="*/ 63 w 92"/>
                <a:gd name="T57" fmla="*/ 60 h 324"/>
                <a:gd name="T58" fmla="*/ 53 w 92"/>
                <a:gd name="T59" fmla="*/ 60 h 324"/>
                <a:gd name="T60" fmla="*/ 53 w 92"/>
                <a:gd name="T61" fmla="*/ 60 h 324"/>
                <a:gd name="T62" fmla="*/ 48 w 92"/>
                <a:gd name="T63" fmla="*/ 62 h 324"/>
                <a:gd name="T64" fmla="*/ 42 w 92"/>
                <a:gd name="T65" fmla="*/ 66 h 324"/>
                <a:gd name="T66" fmla="*/ 40 w 92"/>
                <a:gd name="T67" fmla="*/ 70 h 324"/>
                <a:gd name="T68" fmla="*/ 39 w 92"/>
                <a:gd name="T69" fmla="*/ 75 h 324"/>
                <a:gd name="T70" fmla="*/ 39 w 92"/>
                <a:gd name="T71" fmla="*/ 140 h 324"/>
                <a:gd name="T72" fmla="*/ 39 w 92"/>
                <a:gd name="T73" fmla="*/ 140 h 324"/>
                <a:gd name="T74" fmla="*/ 40 w 92"/>
                <a:gd name="T75" fmla="*/ 145 h 324"/>
                <a:gd name="T76" fmla="*/ 42 w 92"/>
                <a:gd name="T77" fmla="*/ 149 h 324"/>
                <a:gd name="T78" fmla="*/ 48 w 92"/>
                <a:gd name="T79" fmla="*/ 152 h 324"/>
                <a:gd name="T80" fmla="*/ 53 w 92"/>
                <a:gd name="T81" fmla="*/ 153 h 324"/>
                <a:gd name="T82" fmla="*/ 63 w 92"/>
                <a:gd name="T83" fmla="*/ 153 h 324"/>
                <a:gd name="T84" fmla="*/ 63 w 92"/>
                <a:gd name="T85" fmla="*/ 202 h 324"/>
                <a:gd name="T86" fmla="*/ 49 w 92"/>
                <a:gd name="T87" fmla="*/ 202 h 324"/>
                <a:gd name="T88" fmla="*/ 49 w 92"/>
                <a:gd name="T89" fmla="*/ 202 h 324"/>
                <a:gd name="T90" fmla="*/ 46 w 92"/>
                <a:gd name="T91" fmla="*/ 203 h 324"/>
                <a:gd name="T92" fmla="*/ 41 w 92"/>
                <a:gd name="T93" fmla="*/ 206 h 324"/>
                <a:gd name="T94" fmla="*/ 39 w 92"/>
                <a:gd name="T95" fmla="*/ 210 h 324"/>
                <a:gd name="T96" fmla="*/ 39 w 92"/>
                <a:gd name="T97" fmla="*/ 213 h 324"/>
                <a:gd name="T98" fmla="*/ 39 w 92"/>
                <a:gd name="T99" fmla="*/ 267 h 324"/>
                <a:gd name="T100" fmla="*/ 39 w 92"/>
                <a:gd name="T101" fmla="*/ 267 h 324"/>
                <a:gd name="T102" fmla="*/ 39 w 92"/>
                <a:gd name="T103" fmla="*/ 270 h 324"/>
                <a:gd name="T104" fmla="*/ 41 w 92"/>
                <a:gd name="T105" fmla="*/ 274 h 324"/>
                <a:gd name="T106" fmla="*/ 46 w 92"/>
                <a:gd name="T107" fmla="*/ 276 h 324"/>
                <a:gd name="T108" fmla="*/ 49 w 92"/>
                <a:gd name="T109" fmla="*/ 276 h 324"/>
                <a:gd name="T110" fmla="*/ 63 w 92"/>
                <a:gd name="T111" fmla="*/ 276 h 324"/>
                <a:gd name="T112" fmla="*/ 63 w 92"/>
                <a:gd name="T113" fmla="*/ 276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2" h="324">
                  <a:moveTo>
                    <a:pt x="63" y="276"/>
                  </a:moveTo>
                  <a:lnTo>
                    <a:pt x="63" y="323"/>
                  </a:lnTo>
                  <a:lnTo>
                    <a:pt x="63" y="323"/>
                  </a:lnTo>
                  <a:lnTo>
                    <a:pt x="64" y="324"/>
                  </a:lnTo>
                  <a:lnTo>
                    <a:pt x="92" y="324"/>
                  </a:lnTo>
                  <a:lnTo>
                    <a:pt x="92" y="324"/>
                  </a:lnTo>
                  <a:lnTo>
                    <a:pt x="92" y="323"/>
                  </a:lnTo>
                  <a:lnTo>
                    <a:pt x="92" y="19"/>
                  </a:lnTo>
                  <a:lnTo>
                    <a:pt x="92" y="14"/>
                  </a:lnTo>
                  <a:lnTo>
                    <a:pt x="92" y="9"/>
                  </a:lnTo>
                  <a:lnTo>
                    <a:pt x="92" y="9"/>
                  </a:lnTo>
                  <a:lnTo>
                    <a:pt x="92" y="6"/>
                  </a:lnTo>
                  <a:lnTo>
                    <a:pt x="90" y="2"/>
                  </a:lnTo>
                  <a:lnTo>
                    <a:pt x="86" y="0"/>
                  </a:lnTo>
                  <a:lnTo>
                    <a:pt x="83" y="0"/>
                  </a:lnTo>
                  <a:lnTo>
                    <a:pt x="11" y="0"/>
                  </a:lnTo>
                  <a:lnTo>
                    <a:pt x="11" y="0"/>
                  </a:lnTo>
                  <a:lnTo>
                    <a:pt x="8" y="0"/>
                  </a:lnTo>
                  <a:lnTo>
                    <a:pt x="3" y="2"/>
                  </a:lnTo>
                  <a:lnTo>
                    <a:pt x="1" y="6"/>
                  </a:lnTo>
                  <a:lnTo>
                    <a:pt x="0" y="9"/>
                  </a:lnTo>
                  <a:lnTo>
                    <a:pt x="0" y="19"/>
                  </a:lnTo>
                  <a:lnTo>
                    <a:pt x="0" y="19"/>
                  </a:lnTo>
                  <a:lnTo>
                    <a:pt x="1" y="24"/>
                  </a:lnTo>
                  <a:lnTo>
                    <a:pt x="3" y="27"/>
                  </a:lnTo>
                  <a:lnTo>
                    <a:pt x="8" y="29"/>
                  </a:lnTo>
                  <a:lnTo>
                    <a:pt x="11" y="31"/>
                  </a:lnTo>
                  <a:lnTo>
                    <a:pt x="63" y="31"/>
                  </a:lnTo>
                  <a:lnTo>
                    <a:pt x="63" y="60"/>
                  </a:lnTo>
                  <a:lnTo>
                    <a:pt x="53" y="60"/>
                  </a:lnTo>
                  <a:lnTo>
                    <a:pt x="53" y="60"/>
                  </a:lnTo>
                  <a:lnTo>
                    <a:pt x="48" y="62"/>
                  </a:lnTo>
                  <a:lnTo>
                    <a:pt x="42" y="66"/>
                  </a:lnTo>
                  <a:lnTo>
                    <a:pt x="40" y="70"/>
                  </a:lnTo>
                  <a:lnTo>
                    <a:pt x="39" y="75"/>
                  </a:lnTo>
                  <a:lnTo>
                    <a:pt x="39" y="140"/>
                  </a:lnTo>
                  <a:lnTo>
                    <a:pt x="39" y="140"/>
                  </a:lnTo>
                  <a:lnTo>
                    <a:pt x="40" y="145"/>
                  </a:lnTo>
                  <a:lnTo>
                    <a:pt x="42" y="149"/>
                  </a:lnTo>
                  <a:lnTo>
                    <a:pt x="48" y="152"/>
                  </a:lnTo>
                  <a:lnTo>
                    <a:pt x="53" y="153"/>
                  </a:lnTo>
                  <a:lnTo>
                    <a:pt x="63" y="153"/>
                  </a:lnTo>
                  <a:lnTo>
                    <a:pt x="63" y="202"/>
                  </a:lnTo>
                  <a:lnTo>
                    <a:pt x="49" y="202"/>
                  </a:lnTo>
                  <a:lnTo>
                    <a:pt x="49" y="202"/>
                  </a:lnTo>
                  <a:lnTo>
                    <a:pt x="46" y="203"/>
                  </a:lnTo>
                  <a:lnTo>
                    <a:pt x="41" y="206"/>
                  </a:lnTo>
                  <a:lnTo>
                    <a:pt x="39" y="210"/>
                  </a:lnTo>
                  <a:lnTo>
                    <a:pt x="39" y="213"/>
                  </a:lnTo>
                  <a:lnTo>
                    <a:pt x="39" y="267"/>
                  </a:lnTo>
                  <a:lnTo>
                    <a:pt x="39" y="267"/>
                  </a:lnTo>
                  <a:lnTo>
                    <a:pt x="39" y="270"/>
                  </a:lnTo>
                  <a:lnTo>
                    <a:pt x="41" y="274"/>
                  </a:lnTo>
                  <a:lnTo>
                    <a:pt x="46" y="276"/>
                  </a:lnTo>
                  <a:lnTo>
                    <a:pt x="49" y="276"/>
                  </a:lnTo>
                  <a:lnTo>
                    <a:pt x="63" y="276"/>
                  </a:lnTo>
                  <a:lnTo>
                    <a:pt x="63" y="276"/>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2" tIns="45706" rIns="91412" bIns="4570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a:endParaRPr lang="zh-CN" altLang="en-US" sz="2800">
                <a:solidFill>
                  <a:srgbClr val="000000"/>
                </a:solidFill>
                <a:latin typeface="+mn-lt"/>
                <a:ea typeface="+mn-ea"/>
                <a:cs typeface="+mn-ea"/>
                <a:sym typeface="+mn-lt"/>
              </a:endParaRPr>
            </a:p>
          </p:txBody>
        </p:sp>
        <p:sp>
          <p:nvSpPr>
            <p:cNvPr id="65" name="Freeform 1252"/>
            <p:cNvSpPr>
              <a:spLocks/>
            </p:cNvSpPr>
            <p:nvPr/>
          </p:nvSpPr>
          <p:spPr bwMode="auto">
            <a:xfrm>
              <a:off x="3638582" y="5274168"/>
              <a:ext cx="377827" cy="248997"/>
            </a:xfrm>
            <a:custGeom>
              <a:avLst/>
              <a:gdLst>
                <a:gd name="T0" fmla="*/ 343 w 344"/>
                <a:gd name="T1" fmla="*/ 35 h 269"/>
                <a:gd name="T2" fmla="*/ 342 w 344"/>
                <a:gd name="T3" fmla="*/ 32 h 269"/>
                <a:gd name="T4" fmla="*/ 338 w 344"/>
                <a:gd name="T5" fmla="*/ 30 h 269"/>
                <a:gd name="T6" fmla="*/ 334 w 344"/>
                <a:gd name="T7" fmla="*/ 29 h 269"/>
                <a:gd name="T8" fmla="*/ 125 w 344"/>
                <a:gd name="T9" fmla="*/ 29 h 269"/>
                <a:gd name="T10" fmla="*/ 125 w 344"/>
                <a:gd name="T11" fmla="*/ 16 h 269"/>
                <a:gd name="T12" fmla="*/ 123 w 344"/>
                <a:gd name="T13" fmla="*/ 10 h 269"/>
                <a:gd name="T14" fmla="*/ 120 w 344"/>
                <a:gd name="T15" fmla="*/ 5 h 269"/>
                <a:gd name="T16" fmla="*/ 115 w 344"/>
                <a:gd name="T17" fmla="*/ 2 h 269"/>
                <a:gd name="T18" fmla="*/ 108 w 344"/>
                <a:gd name="T19" fmla="*/ 0 h 269"/>
                <a:gd name="T20" fmla="*/ 2 w 344"/>
                <a:gd name="T21" fmla="*/ 0 h 269"/>
                <a:gd name="T22" fmla="*/ 0 w 344"/>
                <a:gd name="T23" fmla="*/ 3 h 269"/>
                <a:gd name="T24" fmla="*/ 0 w 344"/>
                <a:gd name="T25" fmla="*/ 258 h 269"/>
                <a:gd name="T26" fmla="*/ 1 w 344"/>
                <a:gd name="T27" fmla="*/ 259 h 269"/>
                <a:gd name="T28" fmla="*/ 49 w 344"/>
                <a:gd name="T29" fmla="*/ 259 h 269"/>
                <a:gd name="T30" fmla="*/ 50 w 344"/>
                <a:gd name="T31" fmla="*/ 258 h 269"/>
                <a:gd name="T32" fmla="*/ 50 w 344"/>
                <a:gd name="T33" fmla="*/ 235 h 269"/>
                <a:gd name="T34" fmla="*/ 140 w 344"/>
                <a:gd name="T35" fmla="*/ 235 h 269"/>
                <a:gd name="T36" fmla="*/ 140 w 344"/>
                <a:gd name="T37" fmla="*/ 264 h 269"/>
                <a:gd name="T38" fmla="*/ 141 w 344"/>
                <a:gd name="T39" fmla="*/ 266 h 269"/>
                <a:gd name="T40" fmla="*/ 146 w 344"/>
                <a:gd name="T41" fmla="*/ 269 h 269"/>
                <a:gd name="T42" fmla="*/ 282 w 344"/>
                <a:gd name="T43" fmla="*/ 269 h 269"/>
                <a:gd name="T44" fmla="*/ 282 w 344"/>
                <a:gd name="T45" fmla="*/ 247 h 269"/>
                <a:gd name="T46" fmla="*/ 293 w 344"/>
                <a:gd name="T47" fmla="*/ 247 h 269"/>
                <a:gd name="T48" fmla="*/ 293 w 344"/>
                <a:gd name="T49" fmla="*/ 269 h 269"/>
                <a:gd name="T50" fmla="*/ 337 w 344"/>
                <a:gd name="T51" fmla="*/ 269 h 269"/>
                <a:gd name="T52" fmla="*/ 342 w 344"/>
                <a:gd name="T53" fmla="*/ 266 h 269"/>
                <a:gd name="T54" fmla="*/ 344 w 344"/>
                <a:gd name="T55" fmla="*/ 261 h 269"/>
                <a:gd name="T56" fmla="*/ 344 w 344"/>
                <a:gd name="T57" fmla="*/ 38 h 269"/>
                <a:gd name="T58" fmla="*/ 343 w 344"/>
                <a:gd name="T59" fmla="*/ 35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4" h="269">
                  <a:moveTo>
                    <a:pt x="343" y="35"/>
                  </a:moveTo>
                  <a:lnTo>
                    <a:pt x="342" y="32"/>
                  </a:lnTo>
                  <a:lnTo>
                    <a:pt x="338" y="30"/>
                  </a:lnTo>
                  <a:lnTo>
                    <a:pt x="334" y="29"/>
                  </a:lnTo>
                  <a:lnTo>
                    <a:pt x="125" y="29"/>
                  </a:lnTo>
                  <a:lnTo>
                    <a:pt x="125" y="16"/>
                  </a:lnTo>
                  <a:lnTo>
                    <a:pt x="123" y="10"/>
                  </a:lnTo>
                  <a:lnTo>
                    <a:pt x="120" y="5"/>
                  </a:lnTo>
                  <a:lnTo>
                    <a:pt x="115" y="2"/>
                  </a:lnTo>
                  <a:lnTo>
                    <a:pt x="108" y="0"/>
                  </a:lnTo>
                  <a:lnTo>
                    <a:pt x="2" y="0"/>
                  </a:lnTo>
                  <a:lnTo>
                    <a:pt x="0" y="3"/>
                  </a:lnTo>
                  <a:lnTo>
                    <a:pt x="0" y="258"/>
                  </a:lnTo>
                  <a:lnTo>
                    <a:pt x="1" y="259"/>
                  </a:lnTo>
                  <a:lnTo>
                    <a:pt x="49" y="259"/>
                  </a:lnTo>
                  <a:lnTo>
                    <a:pt x="50" y="258"/>
                  </a:lnTo>
                  <a:lnTo>
                    <a:pt x="50" y="235"/>
                  </a:lnTo>
                  <a:lnTo>
                    <a:pt x="140" y="235"/>
                  </a:lnTo>
                  <a:lnTo>
                    <a:pt x="140" y="264"/>
                  </a:lnTo>
                  <a:lnTo>
                    <a:pt x="141" y="266"/>
                  </a:lnTo>
                  <a:lnTo>
                    <a:pt x="146" y="269"/>
                  </a:lnTo>
                  <a:lnTo>
                    <a:pt x="282" y="269"/>
                  </a:lnTo>
                  <a:lnTo>
                    <a:pt x="282" y="247"/>
                  </a:lnTo>
                  <a:lnTo>
                    <a:pt x="293" y="247"/>
                  </a:lnTo>
                  <a:lnTo>
                    <a:pt x="293" y="269"/>
                  </a:lnTo>
                  <a:lnTo>
                    <a:pt x="337" y="269"/>
                  </a:lnTo>
                  <a:lnTo>
                    <a:pt x="342" y="266"/>
                  </a:lnTo>
                  <a:lnTo>
                    <a:pt x="344" y="261"/>
                  </a:lnTo>
                  <a:lnTo>
                    <a:pt x="344" y="38"/>
                  </a:lnTo>
                  <a:lnTo>
                    <a:pt x="343" y="35"/>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2" tIns="45706" rIns="91412" bIns="4570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a:endParaRPr lang="zh-CN" altLang="en-US" sz="2800">
                <a:solidFill>
                  <a:srgbClr val="000000"/>
                </a:solidFill>
                <a:latin typeface="+mn-lt"/>
                <a:ea typeface="+mn-ea"/>
                <a:cs typeface="+mn-ea"/>
                <a:sym typeface="+mn-lt"/>
              </a:endParaRPr>
            </a:p>
          </p:txBody>
        </p:sp>
        <p:sp>
          <p:nvSpPr>
            <p:cNvPr id="66" name="Freeform 1256"/>
            <p:cNvSpPr>
              <a:spLocks noChangeAspect="1"/>
            </p:cNvSpPr>
            <p:nvPr/>
          </p:nvSpPr>
          <p:spPr bwMode="auto">
            <a:xfrm>
              <a:off x="3502988" y="5179896"/>
              <a:ext cx="505375" cy="385078"/>
            </a:xfrm>
            <a:custGeom>
              <a:avLst/>
              <a:gdLst>
                <a:gd name="T0" fmla="*/ 299 w 299"/>
                <a:gd name="T1" fmla="*/ 187 h 200"/>
                <a:gd name="T2" fmla="*/ 299 w 299"/>
                <a:gd name="T3" fmla="*/ 187 h 200"/>
                <a:gd name="T4" fmla="*/ 298 w 299"/>
                <a:gd name="T5" fmla="*/ 193 h 200"/>
                <a:gd name="T6" fmla="*/ 296 w 299"/>
                <a:gd name="T7" fmla="*/ 196 h 200"/>
                <a:gd name="T8" fmla="*/ 292 w 299"/>
                <a:gd name="T9" fmla="*/ 199 h 200"/>
                <a:gd name="T10" fmla="*/ 288 w 299"/>
                <a:gd name="T11" fmla="*/ 200 h 200"/>
                <a:gd name="T12" fmla="*/ 11 w 299"/>
                <a:gd name="T13" fmla="*/ 200 h 200"/>
                <a:gd name="T14" fmla="*/ 11 w 299"/>
                <a:gd name="T15" fmla="*/ 200 h 200"/>
                <a:gd name="T16" fmla="*/ 7 w 299"/>
                <a:gd name="T17" fmla="*/ 199 h 200"/>
                <a:gd name="T18" fmla="*/ 3 w 299"/>
                <a:gd name="T19" fmla="*/ 196 h 200"/>
                <a:gd name="T20" fmla="*/ 1 w 299"/>
                <a:gd name="T21" fmla="*/ 193 h 200"/>
                <a:gd name="T22" fmla="*/ 0 w 299"/>
                <a:gd name="T23" fmla="*/ 187 h 200"/>
                <a:gd name="T24" fmla="*/ 0 w 299"/>
                <a:gd name="T25" fmla="*/ 13 h 200"/>
                <a:gd name="T26" fmla="*/ 0 w 299"/>
                <a:gd name="T27" fmla="*/ 13 h 200"/>
                <a:gd name="T28" fmla="*/ 1 w 299"/>
                <a:gd name="T29" fmla="*/ 7 h 200"/>
                <a:gd name="T30" fmla="*/ 3 w 299"/>
                <a:gd name="T31" fmla="*/ 4 h 200"/>
                <a:gd name="T32" fmla="*/ 7 w 299"/>
                <a:gd name="T33" fmla="*/ 1 h 200"/>
                <a:gd name="T34" fmla="*/ 11 w 299"/>
                <a:gd name="T35" fmla="*/ 0 h 200"/>
                <a:gd name="T36" fmla="*/ 288 w 299"/>
                <a:gd name="T37" fmla="*/ 0 h 200"/>
                <a:gd name="T38" fmla="*/ 288 w 299"/>
                <a:gd name="T39" fmla="*/ 0 h 200"/>
                <a:gd name="T40" fmla="*/ 292 w 299"/>
                <a:gd name="T41" fmla="*/ 1 h 200"/>
                <a:gd name="T42" fmla="*/ 296 w 299"/>
                <a:gd name="T43" fmla="*/ 4 h 200"/>
                <a:gd name="T44" fmla="*/ 298 w 299"/>
                <a:gd name="T45" fmla="*/ 7 h 200"/>
                <a:gd name="T46" fmla="*/ 299 w 299"/>
                <a:gd name="T47" fmla="*/ 13 h 200"/>
                <a:gd name="T48" fmla="*/ 299 w 299"/>
                <a:gd name="T49" fmla="*/ 18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9" h="200">
                  <a:moveTo>
                    <a:pt x="299" y="187"/>
                  </a:moveTo>
                  <a:lnTo>
                    <a:pt x="299" y="187"/>
                  </a:lnTo>
                  <a:lnTo>
                    <a:pt x="298" y="193"/>
                  </a:lnTo>
                  <a:lnTo>
                    <a:pt x="296" y="196"/>
                  </a:lnTo>
                  <a:lnTo>
                    <a:pt x="292" y="199"/>
                  </a:lnTo>
                  <a:lnTo>
                    <a:pt x="288" y="200"/>
                  </a:lnTo>
                  <a:lnTo>
                    <a:pt x="11" y="200"/>
                  </a:lnTo>
                  <a:lnTo>
                    <a:pt x="11" y="200"/>
                  </a:lnTo>
                  <a:lnTo>
                    <a:pt x="7" y="199"/>
                  </a:lnTo>
                  <a:lnTo>
                    <a:pt x="3" y="196"/>
                  </a:lnTo>
                  <a:lnTo>
                    <a:pt x="1" y="193"/>
                  </a:lnTo>
                  <a:lnTo>
                    <a:pt x="0" y="187"/>
                  </a:lnTo>
                  <a:lnTo>
                    <a:pt x="0" y="13"/>
                  </a:lnTo>
                  <a:lnTo>
                    <a:pt x="0" y="13"/>
                  </a:lnTo>
                  <a:lnTo>
                    <a:pt x="1" y="7"/>
                  </a:lnTo>
                  <a:lnTo>
                    <a:pt x="3" y="4"/>
                  </a:lnTo>
                  <a:lnTo>
                    <a:pt x="7" y="1"/>
                  </a:lnTo>
                  <a:lnTo>
                    <a:pt x="11" y="0"/>
                  </a:lnTo>
                  <a:lnTo>
                    <a:pt x="288" y="0"/>
                  </a:lnTo>
                  <a:lnTo>
                    <a:pt x="288" y="0"/>
                  </a:lnTo>
                  <a:lnTo>
                    <a:pt x="292" y="1"/>
                  </a:lnTo>
                  <a:lnTo>
                    <a:pt x="296" y="4"/>
                  </a:lnTo>
                  <a:lnTo>
                    <a:pt x="298" y="7"/>
                  </a:lnTo>
                  <a:lnTo>
                    <a:pt x="299" y="13"/>
                  </a:lnTo>
                  <a:lnTo>
                    <a:pt x="299" y="18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2" tIns="45706" rIns="91412" bIns="4570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lvl="0" defTabSz="914037" fontAlgn="t"/>
              <a:r>
                <a:rPr lang="en-US" altLang="zh-CN" sz="1100" b="1" dirty="0" err="1">
                  <a:solidFill>
                    <a:srgbClr val="FFFFFF"/>
                  </a:solidFill>
                  <a:latin typeface="FrutigerNext LT Regular"/>
                  <a:ea typeface="华文细黑"/>
                  <a:cs typeface="+mn-ea"/>
                  <a:sym typeface="+mn-lt"/>
                </a:rPr>
                <a:t>PCIe</a:t>
              </a:r>
              <a:r>
                <a:rPr lang="en-US" altLang="zh-CN" sz="1100" b="1" dirty="0">
                  <a:solidFill>
                    <a:srgbClr val="FFFFFF"/>
                  </a:solidFill>
                  <a:latin typeface="FrutigerNext LT Regular"/>
                  <a:ea typeface="华文细黑"/>
                  <a:cs typeface="+mn-ea"/>
                  <a:sym typeface="+mn-lt"/>
                </a:rPr>
                <a:t> SSD</a:t>
              </a:r>
              <a:endParaRPr lang="zh-CN" altLang="en-US" sz="1100" b="1" dirty="0">
                <a:solidFill>
                  <a:srgbClr val="FFFFFF"/>
                </a:solidFill>
                <a:latin typeface="FrutigerNext LT Regular"/>
                <a:ea typeface="华文细黑"/>
                <a:cs typeface="+mn-ea"/>
                <a:sym typeface="+mn-lt"/>
              </a:endParaRPr>
            </a:p>
          </p:txBody>
        </p:sp>
        <p:sp>
          <p:nvSpPr>
            <p:cNvPr id="70" name="矩形 69"/>
            <p:cNvSpPr/>
            <p:nvPr/>
          </p:nvSpPr>
          <p:spPr>
            <a:xfrm>
              <a:off x="3572861" y="5190284"/>
              <a:ext cx="484863" cy="230804"/>
            </a:xfrm>
            <a:prstGeom prst="rect">
              <a:avLst/>
            </a:prstGeom>
            <a:noFill/>
            <a:ln>
              <a:noFill/>
              <a:prstDash val="solid"/>
            </a:ln>
          </p:spPr>
          <p:txBody>
            <a:bodyPr vert="horz" wrap="square" lIns="91412" tIns="45706" rIns="91412" bIns="45706" anchor="t" anchorCtr="0" compatLnSpc="1">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fontAlgn="auto">
                <a:spcBef>
                  <a:spcPts val="0"/>
                </a:spcBef>
                <a:spcAft>
                  <a:spcPts val="0"/>
                </a:spcAft>
                <a:defRPr sz="1800" b="0" i="0" u="none" strike="noStrike" kern="0" cap="none" spc="0" baseline="0">
                  <a:solidFill>
                    <a:srgbClr val="000000"/>
                  </a:solidFill>
                  <a:uFillTx/>
                </a:defRPr>
              </a:pPr>
              <a:endParaRPr lang="en-US" sz="900" kern="0" dirty="0">
                <a:solidFill>
                  <a:prstClr val="white"/>
                </a:solidFill>
                <a:latin typeface="+mn-lt"/>
                <a:ea typeface="+mn-ea"/>
                <a:cs typeface="+mn-ea"/>
                <a:sym typeface="+mn-lt"/>
              </a:endParaRPr>
            </a:p>
          </p:txBody>
        </p:sp>
      </p:grpSp>
    </p:spTree>
    <p:extLst>
      <p:ext uri="{BB962C8B-B14F-4D97-AF65-F5344CB8AC3E}">
        <p14:creationId xmlns:p14="http://schemas.microsoft.com/office/powerpoint/2010/main" val="26808779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华为</a:t>
            </a:r>
            <a:r>
              <a:rPr lang="en-US" altLang="zh-CN" smtClean="0"/>
              <a:t>FusionStorage</a:t>
            </a:r>
            <a:r>
              <a:rPr lang="zh-CN" altLang="en-US" smtClean="0"/>
              <a:t>两大主要应用场景</a:t>
            </a:r>
            <a:endParaRPr lang="zh-CN" altLang="en-US" dirty="0"/>
          </a:p>
        </p:txBody>
      </p:sp>
      <p:grpSp>
        <p:nvGrpSpPr>
          <p:cNvPr id="93" name="组合 92"/>
          <p:cNvGrpSpPr/>
          <p:nvPr/>
        </p:nvGrpSpPr>
        <p:grpSpPr>
          <a:xfrm>
            <a:off x="744471" y="1430063"/>
            <a:ext cx="7812644" cy="4803505"/>
            <a:chOff x="901521" y="1327483"/>
            <a:chExt cx="7491577" cy="4262105"/>
          </a:xfrm>
        </p:grpSpPr>
        <p:sp>
          <p:nvSpPr>
            <p:cNvPr id="4" name="圆角矩形​​ 3"/>
            <p:cNvSpPr/>
            <p:nvPr/>
          </p:nvSpPr>
          <p:spPr>
            <a:xfrm>
              <a:off x="928240" y="3691554"/>
              <a:ext cx="7398070" cy="1875130"/>
            </a:xfrm>
            <a:prstGeom prst="roundRect">
              <a:avLst>
                <a:gd name="adj" fmla="val 9884"/>
              </a:avLst>
            </a:prstGeom>
            <a:noFill/>
            <a:ln w="28575" cap="flat" cmpd="sng" algn="ctr">
              <a:solidFill>
                <a:srgbClr val="FFFFFF">
                  <a:lumMod val="75000"/>
                </a:srgbClr>
              </a:solidFill>
              <a:prstDash val="solid"/>
            </a:ln>
            <a:effectLst/>
          </p:spPr>
          <p:txBody>
            <a:bodyPr lIns="67113" tIns="33558" rIns="67113" bIns="33558"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fontAlgn="auto">
                <a:spcBef>
                  <a:spcPts val="0"/>
                </a:spcBef>
                <a:spcAft>
                  <a:spcPts val="0"/>
                </a:spcAft>
                <a:defRPr/>
              </a:pPr>
              <a:endParaRPr lang="zh-CN" altLang="en-US" sz="2800" kern="0" dirty="0">
                <a:solidFill>
                  <a:srgbClr val="EEECE1"/>
                </a:solidFill>
                <a:latin typeface="+mn-lt"/>
                <a:ea typeface="+mn-ea"/>
                <a:cs typeface="+mn-ea"/>
                <a:sym typeface="+mn-lt"/>
              </a:endParaRPr>
            </a:p>
          </p:txBody>
        </p:sp>
        <p:sp>
          <p:nvSpPr>
            <p:cNvPr id="6" name="圓角矩形 19"/>
            <p:cNvSpPr/>
            <p:nvPr/>
          </p:nvSpPr>
          <p:spPr>
            <a:xfrm>
              <a:off x="4675666" y="2741109"/>
              <a:ext cx="3317515" cy="629194"/>
            </a:xfrm>
            <a:prstGeom prst="roundRect">
              <a:avLst>
                <a:gd name="adj" fmla="val 10788"/>
              </a:avLst>
            </a:prstGeom>
            <a:noFill/>
            <a:ln w="12700" cap="flat" cmpd="sng" algn="ctr">
              <a:solidFill>
                <a:srgbClr val="FFFFFF">
                  <a:lumMod val="75000"/>
                </a:srgbClr>
              </a:solidFill>
              <a:prstDash val="dash"/>
            </a:ln>
            <a:effectLst/>
          </p:spPr>
          <p:txBody>
            <a:bodyPr lIns="67113" tIns="33558" rIns="67113" bIns="33558"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defTabSz="914037" fontAlgn="auto">
                <a:spcBef>
                  <a:spcPts val="0"/>
                </a:spcBef>
                <a:spcAft>
                  <a:spcPts val="0"/>
                </a:spcAft>
                <a:defRPr/>
              </a:pPr>
              <a:endParaRPr lang="zh-TW" altLang="en-US" sz="2800" kern="0" dirty="0">
                <a:solidFill>
                  <a:prstClr val="black">
                    <a:lumMod val="75000"/>
                  </a:prstClr>
                </a:solidFill>
                <a:latin typeface="+mn-lt"/>
                <a:ea typeface="+mn-ea"/>
                <a:cs typeface="+mn-ea"/>
                <a:sym typeface="+mn-lt"/>
              </a:endParaRPr>
            </a:p>
          </p:txBody>
        </p:sp>
        <p:sp>
          <p:nvSpPr>
            <p:cNvPr id="7" name="圓角矩形 19"/>
            <p:cNvSpPr/>
            <p:nvPr/>
          </p:nvSpPr>
          <p:spPr>
            <a:xfrm>
              <a:off x="1315742" y="2775464"/>
              <a:ext cx="3272058" cy="590228"/>
            </a:xfrm>
            <a:prstGeom prst="roundRect">
              <a:avLst>
                <a:gd name="adj" fmla="val 10788"/>
              </a:avLst>
            </a:prstGeom>
            <a:noFill/>
            <a:ln w="12700" cap="flat" cmpd="sng" algn="ctr">
              <a:solidFill>
                <a:srgbClr val="FFFFFF">
                  <a:lumMod val="75000"/>
                </a:srgbClr>
              </a:solidFill>
              <a:prstDash val="dash"/>
            </a:ln>
            <a:effectLst/>
          </p:spPr>
          <p:txBody>
            <a:bodyPr lIns="67113" tIns="33558" rIns="67113" bIns="33558"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defTabSz="914037" fontAlgn="auto">
                <a:spcBef>
                  <a:spcPts val="0"/>
                </a:spcBef>
                <a:spcAft>
                  <a:spcPts val="0"/>
                </a:spcAft>
                <a:defRPr/>
              </a:pPr>
              <a:endParaRPr lang="zh-TW" altLang="en-US" sz="2800" kern="0" dirty="0">
                <a:solidFill>
                  <a:prstClr val="black">
                    <a:lumMod val="75000"/>
                  </a:prstClr>
                </a:solidFill>
                <a:latin typeface="+mn-lt"/>
                <a:ea typeface="+mn-ea"/>
                <a:cs typeface="+mn-ea"/>
                <a:sym typeface="+mn-lt"/>
              </a:endParaRPr>
            </a:p>
          </p:txBody>
        </p:sp>
        <p:sp>
          <p:nvSpPr>
            <p:cNvPr id="8" name="圆角矩形​​ 34"/>
            <p:cNvSpPr/>
            <p:nvPr/>
          </p:nvSpPr>
          <p:spPr>
            <a:xfrm>
              <a:off x="901521" y="1327483"/>
              <a:ext cx="7491577" cy="2116488"/>
            </a:xfrm>
            <a:prstGeom prst="roundRect">
              <a:avLst>
                <a:gd name="adj" fmla="val 8586"/>
              </a:avLst>
            </a:prstGeom>
            <a:noFill/>
            <a:ln w="28575" cap="flat" cmpd="sng" algn="ctr">
              <a:solidFill>
                <a:srgbClr val="FFFFFF">
                  <a:lumMod val="75000"/>
                </a:srgbClr>
              </a:solidFill>
              <a:prstDash val="solid"/>
            </a:ln>
            <a:effectLst/>
          </p:spPr>
          <p:txBody>
            <a:bodyPr lIns="67113" tIns="33558" rIns="67113" bIns="33558"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fontAlgn="auto">
                <a:spcBef>
                  <a:spcPts val="0"/>
                </a:spcBef>
                <a:spcAft>
                  <a:spcPts val="0"/>
                </a:spcAft>
                <a:defRPr/>
              </a:pPr>
              <a:endParaRPr lang="zh-CN" altLang="en-US" sz="2800" kern="0" dirty="0">
                <a:solidFill>
                  <a:prstClr val="black">
                    <a:lumMod val="75000"/>
                  </a:prstClr>
                </a:solidFill>
                <a:latin typeface="+mn-lt"/>
                <a:ea typeface="+mn-ea"/>
                <a:cs typeface="+mn-ea"/>
                <a:sym typeface="+mn-lt"/>
              </a:endParaRPr>
            </a:p>
          </p:txBody>
        </p:sp>
        <p:sp>
          <p:nvSpPr>
            <p:cNvPr id="9" name="矩形 8"/>
            <p:cNvSpPr/>
            <p:nvPr/>
          </p:nvSpPr>
          <p:spPr>
            <a:xfrm>
              <a:off x="902038" y="3749728"/>
              <a:ext cx="1840547" cy="404223"/>
            </a:xfrm>
            <a:prstGeom prst="rect">
              <a:avLst/>
            </a:prstGeom>
          </p:spPr>
          <p:txBody>
            <a:bodyPr wrap="square" lIns="67113" tIns="33558" rIns="67113" bIns="33558">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220217" indent="-220217" defTabSz="588411" eaLnBrk="0" hangingPunct="0">
                <a:lnSpc>
                  <a:spcPct val="140000"/>
                </a:lnSpc>
                <a:defRPr/>
              </a:pPr>
              <a:r>
                <a:rPr lang="en-US" altLang="zh-CN" sz="1800" b="1" kern="0" dirty="0">
                  <a:solidFill>
                    <a:srgbClr val="000000"/>
                  </a:solidFill>
                  <a:latin typeface="+mn-lt"/>
                  <a:ea typeface="+mn-ea"/>
                  <a:cs typeface="+mn-ea"/>
                  <a:sym typeface="+mn-lt"/>
                </a:rPr>
                <a:t>FusionStorage</a:t>
              </a:r>
            </a:p>
          </p:txBody>
        </p:sp>
        <p:sp>
          <p:nvSpPr>
            <p:cNvPr id="10" name="左右箭头 9"/>
            <p:cNvSpPr/>
            <p:nvPr/>
          </p:nvSpPr>
          <p:spPr bwMode="gray">
            <a:xfrm rot="5400000">
              <a:off x="4953968" y="3496719"/>
              <a:ext cx="271401" cy="147594"/>
            </a:xfrm>
            <a:prstGeom prst="leftRightArrow">
              <a:avLst/>
            </a:prstGeom>
            <a:solidFill>
              <a:srgbClr val="B2B2B2">
                <a:lumMod val="50000"/>
              </a:srgbClr>
            </a:solidFill>
            <a:ln w="9525" cap="flat" cmpd="sng" algn="ctr">
              <a:solidFill>
                <a:srgbClr val="FFFFFF">
                  <a:lumMod val="85000"/>
                </a:srgbClr>
              </a:solidFill>
              <a:prstDash val="solid"/>
            </a:ln>
            <a:effectLst>
              <a:outerShdw blurRad="40000" dist="20000" dir="5400000" rotWithShape="0">
                <a:srgbClr val="000000">
                  <a:alpha val="38000"/>
                </a:srgbClr>
              </a:outerShdw>
            </a:effectLst>
          </p:spPr>
          <p:txBody>
            <a:bodyPr lIns="0" tIns="45701" rIns="0" bIns="45701" rtlCol="0"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fontAlgn="auto">
                <a:spcBef>
                  <a:spcPts val="600"/>
                </a:spcBef>
                <a:spcAft>
                  <a:spcPts val="0"/>
                </a:spcAft>
                <a:defRPr/>
              </a:pPr>
              <a:endParaRPr lang="zh-CN" altLang="en-US" sz="2000" b="1" kern="0" dirty="0">
                <a:solidFill>
                  <a:srgbClr val="000000"/>
                </a:solidFill>
                <a:latin typeface="+mn-lt"/>
                <a:ea typeface="+mn-ea"/>
                <a:cs typeface="+mn-ea"/>
                <a:sym typeface="+mn-lt"/>
              </a:endParaRPr>
            </a:p>
          </p:txBody>
        </p:sp>
        <p:sp>
          <p:nvSpPr>
            <p:cNvPr id="11" name="左右箭头 10"/>
            <p:cNvSpPr/>
            <p:nvPr/>
          </p:nvSpPr>
          <p:spPr bwMode="gray">
            <a:xfrm rot="5400000">
              <a:off x="6373853" y="3496719"/>
              <a:ext cx="271401" cy="147594"/>
            </a:xfrm>
            <a:prstGeom prst="leftRightArrow">
              <a:avLst/>
            </a:prstGeom>
            <a:solidFill>
              <a:srgbClr val="B2B2B2">
                <a:lumMod val="50000"/>
              </a:srgbClr>
            </a:solidFill>
            <a:ln w="9525" cap="flat" cmpd="sng" algn="ctr">
              <a:solidFill>
                <a:srgbClr val="FFFFFF">
                  <a:lumMod val="85000"/>
                </a:srgbClr>
              </a:solidFill>
              <a:prstDash val="solid"/>
            </a:ln>
            <a:effectLst>
              <a:outerShdw blurRad="40000" dist="20000" dir="5400000" rotWithShape="0">
                <a:srgbClr val="000000">
                  <a:alpha val="38000"/>
                </a:srgbClr>
              </a:outerShdw>
            </a:effectLst>
          </p:spPr>
          <p:txBody>
            <a:bodyPr lIns="0" tIns="45701" rIns="0" bIns="45701" rtlCol="0"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fontAlgn="auto">
                <a:spcBef>
                  <a:spcPts val="600"/>
                </a:spcBef>
                <a:spcAft>
                  <a:spcPts val="0"/>
                </a:spcAft>
                <a:defRPr/>
              </a:pPr>
              <a:endParaRPr lang="zh-CN" altLang="en-US" sz="2000" b="1" kern="0" dirty="0">
                <a:solidFill>
                  <a:srgbClr val="000000"/>
                </a:solidFill>
                <a:latin typeface="+mn-lt"/>
                <a:ea typeface="+mn-ea"/>
                <a:cs typeface="+mn-ea"/>
                <a:sym typeface="+mn-lt"/>
              </a:endParaRPr>
            </a:p>
          </p:txBody>
        </p:sp>
        <p:sp>
          <p:nvSpPr>
            <p:cNvPr id="12" name="左右箭头 11"/>
            <p:cNvSpPr/>
            <p:nvPr/>
          </p:nvSpPr>
          <p:spPr bwMode="gray">
            <a:xfrm rot="5400000">
              <a:off x="1609361" y="3484580"/>
              <a:ext cx="271401" cy="135774"/>
            </a:xfrm>
            <a:prstGeom prst="leftRightArrow">
              <a:avLst/>
            </a:prstGeom>
            <a:solidFill>
              <a:srgbClr val="FFFFFF">
                <a:lumMod val="85000"/>
              </a:srgbClr>
            </a:solidFill>
            <a:ln w="9525" cap="flat" cmpd="sng" algn="ctr">
              <a:solidFill>
                <a:srgbClr val="FFFFFF">
                  <a:lumMod val="85000"/>
                </a:srgbClr>
              </a:solidFill>
              <a:prstDash val="solid"/>
            </a:ln>
            <a:effectLst>
              <a:outerShdw blurRad="40000" dist="20000" dir="5400000" rotWithShape="0">
                <a:srgbClr val="000000">
                  <a:alpha val="38000"/>
                </a:srgbClr>
              </a:outerShdw>
            </a:effectLst>
          </p:spPr>
          <p:txBody>
            <a:bodyPr lIns="0" tIns="45701" rIns="0" bIns="45701" rtlCol="0"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fontAlgn="auto">
                <a:spcBef>
                  <a:spcPts val="600"/>
                </a:spcBef>
                <a:spcAft>
                  <a:spcPts val="0"/>
                </a:spcAft>
                <a:defRPr/>
              </a:pPr>
              <a:endParaRPr lang="zh-CN" altLang="en-US" sz="2800" b="1" kern="0" dirty="0">
                <a:solidFill>
                  <a:srgbClr val="000000"/>
                </a:solidFill>
                <a:latin typeface="+mn-lt"/>
                <a:ea typeface="+mn-ea"/>
                <a:cs typeface="+mn-ea"/>
                <a:sym typeface="+mn-lt"/>
              </a:endParaRPr>
            </a:p>
          </p:txBody>
        </p:sp>
        <p:sp>
          <p:nvSpPr>
            <p:cNvPr id="13" name="内容占位符 2"/>
            <p:cNvSpPr txBox="1">
              <a:spLocks/>
            </p:cNvSpPr>
            <p:nvPr/>
          </p:nvSpPr>
          <p:spPr bwMode="auto">
            <a:xfrm>
              <a:off x="3608243" y="3345590"/>
              <a:ext cx="1367084" cy="263345"/>
            </a:xfrm>
            <a:prstGeom prst="rect">
              <a:avLst/>
            </a:prstGeom>
            <a:noFill/>
            <a:ln w="9525">
              <a:noFill/>
              <a:miter lim="800000"/>
              <a:headEnd/>
              <a:tailEnd/>
            </a:ln>
          </p:spPr>
          <p:txBody>
            <a:bodyPr lIns="58829" tIns="29414" rIns="58829" bIns="29414"/>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220217" indent="-220217" algn="ctr" defTabSz="588411" eaLnBrk="0" hangingPunct="0">
                <a:lnSpc>
                  <a:spcPct val="140000"/>
                </a:lnSpc>
                <a:defRPr/>
              </a:pPr>
              <a:r>
                <a:rPr lang="en-US" altLang="zh-CN" sz="2000" b="1" kern="0" dirty="0">
                  <a:solidFill>
                    <a:prstClr val="black">
                      <a:lumMod val="75000"/>
                    </a:prstClr>
                  </a:solidFill>
                  <a:latin typeface="+mn-lt"/>
                  <a:ea typeface="+mn-ea"/>
                  <a:cs typeface="+mn-ea"/>
                  <a:sym typeface="+mn-lt"/>
                </a:rPr>
                <a:t>SCSI/</a:t>
              </a:r>
              <a:r>
                <a:rPr lang="en-US" altLang="zh-CN" sz="2000" b="1" kern="0" dirty="0" err="1">
                  <a:solidFill>
                    <a:prstClr val="black">
                      <a:lumMod val="75000"/>
                    </a:prstClr>
                  </a:solidFill>
                  <a:latin typeface="+mn-lt"/>
                  <a:ea typeface="+mn-ea"/>
                  <a:cs typeface="+mn-ea"/>
                  <a:sym typeface="+mn-lt"/>
                </a:rPr>
                <a:t>iSCSI</a:t>
              </a:r>
              <a:endParaRPr lang="en-US" altLang="zh-CN" sz="2000" b="1" kern="0" dirty="0">
                <a:solidFill>
                  <a:prstClr val="black">
                    <a:lumMod val="75000"/>
                  </a:prstClr>
                </a:solidFill>
                <a:latin typeface="+mn-lt"/>
                <a:ea typeface="+mn-ea"/>
                <a:cs typeface="+mn-ea"/>
                <a:sym typeface="+mn-lt"/>
              </a:endParaRPr>
            </a:p>
          </p:txBody>
        </p:sp>
        <p:sp>
          <p:nvSpPr>
            <p:cNvPr id="14" name="TextBox 761"/>
            <p:cNvSpPr txBox="1"/>
            <p:nvPr/>
          </p:nvSpPr>
          <p:spPr>
            <a:xfrm>
              <a:off x="7999263" y="1822060"/>
              <a:ext cx="383667" cy="1058760"/>
            </a:xfrm>
            <a:prstGeom prst="rect">
              <a:avLst/>
            </a:prstGeom>
            <a:noFill/>
          </p:spPr>
          <p:txBody>
            <a:bodyPr vert="eaVert" wrap="square"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a:r>
                <a:rPr lang="zh-CN" altLang="en-US" sz="1400" dirty="0">
                  <a:solidFill>
                    <a:prstClr val="black"/>
                  </a:solidFill>
                  <a:latin typeface="+mn-lt"/>
                  <a:ea typeface="+mn-ea"/>
                  <a:cs typeface="+mn-ea"/>
                  <a:sym typeface="+mn-lt"/>
                </a:rPr>
                <a:t>物理部署</a:t>
              </a:r>
            </a:p>
          </p:txBody>
        </p:sp>
        <p:sp>
          <p:nvSpPr>
            <p:cNvPr id="15" name="TextBox 762"/>
            <p:cNvSpPr txBox="1"/>
            <p:nvPr/>
          </p:nvSpPr>
          <p:spPr>
            <a:xfrm>
              <a:off x="913656" y="1718119"/>
              <a:ext cx="383667" cy="1237041"/>
            </a:xfrm>
            <a:prstGeom prst="rect">
              <a:avLst/>
            </a:prstGeom>
            <a:noFill/>
          </p:spPr>
          <p:txBody>
            <a:bodyPr vert="eaVert" wrap="square"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a:r>
                <a:rPr lang="zh-CN" altLang="en-US" sz="1400" kern="0" dirty="0">
                  <a:solidFill>
                    <a:prstClr val="black">
                      <a:lumMod val="75000"/>
                    </a:prstClr>
                  </a:solidFill>
                  <a:latin typeface="+mn-lt"/>
                  <a:ea typeface="+mn-ea"/>
                  <a:cs typeface="+mn-ea"/>
                  <a:sym typeface="+mn-lt"/>
                </a:rPr>
                <a:t>虚拟</a:t>
              </a:r>
              <a:r>
                <a:rPr lang="zh-CN" altLang="en-US" sz="1400" kern="0" dirty="0" smtClean="0">
                  <a:solidFill>
                    <a:prstClr val="black">
                      <a:lumMod val="75000"/>
                    </a:prstClr>
                  </a:solidFill>
                  <a:latin typeface="+mn-lt"/>
                  <a:ea typeface="+mn-ea"/>
                  <a:cs typeface="+mn-ea"/>
                  <a:sym typeface="+mn-lt"/>
                </a:rPr>
                <a:t>化平</a:t>
              </a:r>
              <a:r>
                <a:rPr lang="zh-CN" altLang="en-US" sz="1400" kern="0" dirty="0">
                  <a:solidFill>
                    <a:prstClr val="black">
                      <a:lumMod val="75000"/>
                    </a:prstClr>
                  </a:solidFill>
                  <a:latin typeface="+mn-lt"/>
                  <a:ea typeface="+mn-ea"/>
                  <a:cs typeface="+mn-ea"/>
                  <a:sym typeface="+mn-lt"/>
                </a:rPr>
                <a:t>台</a:t>
              </a:r>
            </a:p>
          </p:txBody>
        </p:sp>
        <p:sp>
          <p:nvSpPr>
            <p:cNvPr id="16" name="左右箭头 15"/>
            <p:cNvSpPr/>
            <p:nvPr/>
          </p:nvSpPr>
          <p:spPr bwMode="gray">
            <a:xfrm rot="5400000">
              <a:off x="2124319" y="3484580"/>
              <a:ext cx="271401" cy="135774"/>
            </a:xfrm>
            <a:prstGeom prst="leftRightArrow">
              <a:avLst/>
            </a:prstGeom>
            <a:solidFill>
              <a:srgbClr val="FFFFFF">
                <a:lumMod val="85000"/>
              </a:srgbClr>
            </a:solidFill>
            <a:ln w="9525" cap="flat" cmpd="sng" algn="ctr">
              <a:solidFill>
                <a:srgbClr val="FFFFFF">
                  <a:lumMod val="85000"/>
                </a:srgbClr>
              </a:solidFill>
              <a:prstDash val="solid"/>
            </a:ln>
            <a:effectLst>
              <a:outerShdw blurRad="40000" dist="20000" dir="5400000" rotWithShape="0">
                <a:srgbClr val="000000">
                  <a:alpha val="38000"/>
                </a:srgbClr>
              </a:outerShdw>
            </a:effectLst>
          </p:spPr>
          <p:txBody>
            <a:bodyPr lIns="0" tIns="45701" rIns="0" bIns="45701" rtlCol="0"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fontAlgn="auto">
                <a:spcBef>
                  <a:spcPts val="600"/>
                </a:spcBef>
                <a:spcAft>
                  <a:spcPts val="0"/>
                </a:spcAft>
                <a:defRPr/>
              </a:pPr>
              <a:endParaRPr lang="zh-CN" altLang="en-US" sz="2800" b="1" kern="0" dirty="0">
                <a:solidFill>
                  <a:srgbClr val="000000"/>
                </a:solidFill>
                <a:latin typeface="+mn-lt"/>
                <a:ea typeface="+mn-ea"/>
                <a:cs typeface="+mn-ea"/>
                <a:sym typeface="+mn-lt"/>
              </a:endParaRPr>
            </a:p>
          </p:txBody>
        </p:sp>
        <p:sp>
          <p:nvSpPr>
            <p:cNvPr id="17" name="左右箭头 16"/>
            <p:cNvSpPr/>
            <p:nvPr/>
          </p:nvSpPr>
          <p:spPr bwMode="gray">
            <a:xfrm rot="5400000">
              <a:off x="2639276" y="3484580"/>
              <a:ext cx="271401" cy="135774"/>
            </a:xfrm>
            <a:prstGeom prst="leftRightArrow">
              <a:avLst/>
            </a:prstGeom>
            <a:solidFill>
              <a:srgbClr val="FFFFFF">
                <a:lumMod val="85000"/>
              </a:srgbClr>
            </a:solidFill>
            <a:ln w="9525" cap="flat" cmpd="sng" algn="ctr">
              <a:solidFill>
                <a:srgbClr val="FFFFFF">
                  <a:lumMod val="85000"/>
                </a:srgbClr>
              </a:solidFill>
              <a:prstDash val="solid"/>
            </a:ln>
            <a:effectLst>
              <a:outerShdw blurRad="40000" dist="20000" dir="5400000" rotWithShape="0">
                <a:srgbClr val="000000">
                  <a:alpha val="38000"/>
                </a:srgbClr>
              </a:outerShdw>
            </a:effectLst>
          </p:spPr>
          <p:txBody>
            <a:bodyPr lIns="0" tIns="45701" rIns="0" bIns="45701" rtlCol="0"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fontAlgn="auto">
                <a:spcBef>
                  <a:spcPts val="600"/>
                </a:spcBef>
                <a:spcAft>
                  <a:spcPts val="0"/>
                </a:spcAft>
                <a:defRPr/>
              </a:pPr>
              <a:endParaRPr lang="zh-CN" altLang="en-US" sz="2800" b="1" kern="0" dirty="0">
                <a:solidFill>
                  <a:srgbClr val="000000"/>
                </a:solidFill>
                <a:latin typeface="+mn-lt"/>
                <a:ea typeface="+mn-ea"/>
                <a:cs typeface="+mn-ea"/>
                <a:sym typeface="+mn-lt"/>
              </a:endParaRPr>
            </a:p>
          </p:txBody>
        </p:sp>
        <p:sp>
          <p:nvSpPr>
            <p:cNvPr id="18" name="左右箭头 17"/>
            <p:cNvSpPr/>
            <p:nvPr/>
          </p:nvSpPr>
          <p:spPr bwMode="gray">
            <a:xfrm rot="5400000">
              <a:off x="3154233" y="3484580"/>
              <a:ext cx="271401" cy="135774"/>
            </a:xfrm>
            <a:prstGeom prst="leftRightArrow">
              <a:avLst/>
            </a:prstGeom>
            <a:solidFill>
              <a:srgbClr val="FFFFFF">
                <a:lumMod val="85000"/>
              </a:srgbClr>
            </a:solidFill>
            <a:ln w="9525" cap="flat" cmpd="sng" algn="ctr">
              <a:solidFill>
                <a:srgbClr val="FFFFFF">
                  <a:lumMod val="85000"/>
                </a:srgbClr>
              </a:solidFill>
              <a:prstDash val="solid"/>
            </a:ln>
            <a:effectLst>
              <a:outerShdw blurRad="40000" dist="20000" dir="5400000" rotWithShape="0">
                <a:srgbClr val="000000">
                  <a:alpha val="38000"/>
                </a:srgbClr>
              </a:outerShdw>
            </a:effectLst>
          </p:spPr>
          <p:txBody>
            <a:bodyPr lIns="0" tIns="45701" rIns="0" bIns="45701" rtlCol="0"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fontAlgn="auto">
                <a:spcBef>
                  <a:spcPts val="600"/>
                </a:spcBef>
                <a:spcAft>
                  <a:spcPts val="0"/>
                </a:spcAft>
                <a:defRPr/>
              </a:pPr>
              <a:endParaRPr lang="zh-CN" altLang="en-US" sz="2800" b="1" kern="0" dirty="0">
                <a:solidFill>
                  <a:srgbClr val="000000"/>
                </a:solidFill>
                <a:latin typeface="+mn-lt"/>
                <a:ea typeface="+mn-ea"/>
                <a:cs typeface="+mn-ea"/>
                <a:sym typeface="+mn-lt"/>
              </a:endParaRPr>
            </a:p>
          </p:txBody>
        </p:sp>
        <p:grpSp>
          <p:nvGrpSpPr>
            <p:cNvPr id="19" name="组合 18"/>
            <p:cNvGrpSpPr/>
            <p:nvPr/>
          </p:nvGrpSpPr>
          <p:grpSpPr>
            <a:xfrm>
              <a:off x="1471539" y="2887585"/>
              <a:ext cx="610056" cy="387717"/>
              <a:chOff x="1123161" y="951123"/>
              <a:chExt cx="950172" cy="505537"/>
            </a:xfrm>
          </p:grpSpPr>
          <p:sp>
            <p:nvSpPr>
              <p:cNvPr id="20" name="Freeform 27"/>
              <p:cNvSpPr>
                <a:spLocks noEditPoints="1"/>
              </p:cNvSpPr>
              <p:nvPr/>
            </p:nvSpPr>
            <p:spPr bwMode="auto">
              <a:xfrm>
                <a:off x="1123161" y="951123"/>
                <a:ext cx="950172" cy="505537"/>
              </a:xfrm>
              <a:custGeom>
                <a:avLst/>
                <a:gdLst/>
                <a:ahLst/>
                <a:cxnLst>
                  <a:cxn ang="0">
                    <a:pos x="8324" y="38"/>
                  </a:cxn>
                  <a:cxn ang="0">
                    <a:pos x="9087" y="203"/>
                  </a:cxn>
                  <a:cxn ang="0">
                    <a:pos x="9799" y="487"/>
                  </a:cxn>
                  <a:cxn ang="0">
                    <a:pos x="10451" y="880"/>
                  </a:cxn>
                  <a:cxn ang="0">
                    <a:pos x="11031" y="1370"/>
                  </a:cxn>
                  <a:cxn ang="0">
                    <a:pos x="11529" y="1947"/>
                  </a:cxn>
                  <a:cxn ang="0">
                    <a:pos x="11934" y="2598"/>
                  </a:cxn>
                  <a:cxn ang="0">
                    <a:pos x="12234" y="3314"/>
                  </a:cxn>
                  <a:cxn ang="0">
                    <a:pos x="12378" y="3497"/>
                  </a:cxn>
                  <a:cxn ang="0">
                    <a:pos x="12496" y="3494"/>
                  </a:cxn>
                  <a:cxn ang="0">
                    <a:pos x="13119" y="3540"/>
                  </a:cxn>
                  <a:cxn ang="0">
                    <a:pos x="13870" y="3738"/>
                  </a:cxn>
                  <a:cxn ang="0">
                    <a:pos x="14554" y="4074"/>
                  </a:cxn>
                  <a:cxn ang="0">
                    <a:pos x="15156" y="4535"/>
                  </a:cxn>
                  <a:cxn ang="0">
                    <a:pos x="15663" y="5102"/>
                  </a:cxn>
                  <a:cxn ang="0">
                    <a:pos x="16056" y="5761"/>
                  </a:cxn>
                  <a:cxn ang="0">
                    <a:pos x="16320" y="6494"/>
                  </a:cxn>
                  <a:cxn ang="0">
                    <a:pos x="16438" y="7286"/>
                  </a:cxn>
                  <a:cxn ang="0">
                    <a:pos x="16401" y="8075"/>
                  </a:cxn>
                  <a:cxn ang="0">
                    <a:pos x="16222" y="8813"/>
                  </a:cxn>
                  <a:cxn ang="0">
                    <a:pos x="15915" y="9491"/>
                  </a:cxn>
                  <a:cxn ang="0">
                    <a:pos x="15494" y="10093"/>
                  </a:cxn>
                  <a:cxn ang="0">
                    <a:pos x="14974" y="10606"/>
                  </a:cxn>
                  <a:cxn ang="0">
                    <a:pos x="14369" y="11014"/>
                  </a:cxn>
                  <a:cxn ang="0">
                    <a:pos x="13693" y="11305"/>
                  </a:cxn>
                  <a:cxn ang="0">
                    <a:pos x="12960" y="11462"/>
                  </a:cxn>
                  <a:cxn ang="0">
                    <a:pos x="3341" y="11487"/>
                  </a:cxn>
                  <a:cxn ang="0">
                    <a:pos x="2760" y="11436"/>
                  </a:cxn>
                  <a:cxn ang="0">
                    <a:pos x="2156" y="11265"/>
                  </a:cxn>
                  <a:cxn ang="0">
                    <a:pos x="1603" y="10987"/>
                  </a:cxn>
                  <a:cxn ang="0">
                    <a:pos x="1113" y="10615"/>
                  </a:cxn>
                  <a:cxn ang="0">
                    <a:pos x="697" y="10159"/>
                  </a:cxn>
                  <a:cxn ang="0">
                    <a:pos x="368" y="9631"/>
                  </a:cxn>
                  <a:cxn ang="0">
                    <a:pos x="137" y="9044"/>
                  </a:cxn>
                  <a:cxn ang="0">
                    <a:pos x="15" y="8410"/>
                  </a:cxn>
                  <a:cxn ang="0">
                    <a:pos x="15" y="7754"/>
                  </a:cxn>
                  <a:cxn ang="0">
                    <a:pos x="132" y="7132"/>
                  </a:cxn>
                  <a:cxn ang="0">
                    <a:pos x="354" y="6556"/>
                  </a:cxn>
                  <a:cxn ang="0">
                    <a:pos x="671" y="6034"/>
                  </a:cxn>
                  <a:cxn ang="0">
                    <a:pos x="1072" y="5582"/>
                  </a:cxn>
                  <a:cxn ang="0">
                    <a:pos x="1546" y="5208"/>
                  </a:cxn>
                  <a:cxn ang="0">
                    <a:pos x="2082" y="4924"/>
                  </a:cxn>
                  <a:cxn ang="0">
                    <a:pos x="2668" y="4741"/>
                  </a:cxn>
                  <a:cxn ang="0">
                    <a:pos x="3015" y="4212"/>
                  </a:cxn>
                  <a:cxn ang="0">
                    <a:pos x="3225" y="3295"/>
                  </a:cxn>
                  <a:cxn ang="0">
                    <a:pos x="3597" y="2453"/>
                  </a:cxn>
                  <a:cxn ang="0">
                    <a:pos x="4113" y="1704"/>
                  </a:cxn>
                  <a:cxn ang="0">
                    <a:pos x="4754" y="1069"/>
                  </a:cxn>
                  <a:cxn ang="0">
                    <a:pos x="5503" y="565"/>
                  </a:cxn>
                  <a:cxn ang="0">
                    <a:pos x="6342" y="211"/>
                  </a:cxn>
                  <a:cxn ang="0">
                    <a:pos x="7250" y="25"/>
                  </a:cxn>
                  <a:cxn ang="0">
                    <a:pos x="9148" y="9515"/>
                  </a:cxn>
                  <a:cxn ang="0">
                    <a:pos x="9106" y="9484"/>
                  </a:cxn>
                  <a:cxn ang="0">
                    <a:pos x="9023" y="9509"/>
                  </a:cxn>
                  <a:cxn ang="0">
                    <a:pos x="9156" y="9528"/>
                  </a:cxn>
                  <a:cxn ang="0">
                    <a:pos x="6408" y="9503"/>
                  </a:cxn>
                  <a:cxn ang="0">
                    <a:pos x="6368" y="9519"/>
                  </a:cxn>
                </a:cxnLst>
                <a:rect l="0" t="0" r="r" b="b"/>
                <a:pathLst>
                  <a:path w="16443" h="11487">
                    <a:moveTo>
                      <a:pt x="7726" y="0"/>
                    </a:moveTo>
                    <a:lnTo>
                      <a:pt x="7928" y="4"/>
                    </a:lnTo>
                    <a:lnTo>
                      <a:pt x="8127" y="17"/>
                    </a:lnTo>
                    <a:lnTo>
                      <a:pt x="8324" y="38"/>
                    </a:lnTo>
                    <a:lnTo>
                      <a:pt x="8519" y="68"/>
                    </a:lnTo>
                    <a:lnTo>
                      <a:pt x="8711" y="105"/>
                    </a:lnTo>
                    <a:lnTo>
                      <a:pt x="8900" y="150"/>
                    </a:lnTo>
                    <a:lnTo>
                      <a:pt x="9087" y="203"/>
                    </a:lnTo>
                    <a:lnTo>
                      <a:pt x="9270" y="263"/>
                    </a:lnTo>
                    <a:lnTo>
                      <a:pt x="9450" y="331"/>
                    </a:lnTo>
                    <a:lnTo>
                      <a:pt x="9626" y="406"/>
                    </a:lnTo>
                    <a:lnTo>
                      <a:pt x="9799" y="487"/>
                    </a:lnTo>
                    <a:lnTo>
                      <a:pt x="9969" y="576"/>
                    </a:lnTo>
                    <a:lnTo>
                      <a:pt x="10133" y="670"/>
                    </a:lnTo>
                    <a:lnTo>
                      <a:pt x="10294" y="772"/>
                    </a:lnTo>
                    <a:lnTo>
                      <a:pt x="10451" y="880"/>
                    </a:lnTo>
                    <a:lnTo>
                      <a:pt x="10604" y="994"/>
                    </a:lnTo>
                    <a:lnTo>
                      <a:pt x="10751" y="1113"/>
                    </a:lnTo>
                    <a:lnTo>
                      <a:pt x="10893" y="1239"/>
                    </a:lnTo>
                    <a:lnTo>
                      <a:pt x="11031" y="1370"/>
                    </a:lnTo>
                    <a:lnTo>
                      <a:pt x="11164" y="1507"/>
                    </a:lnTo>
                    <a:lnTo>
                      <a:pt x="11291" y="1648"/>
                    </a:lnTo>
                    <a:lnTo>
                      <a:pt x="11412" y="1795"/>
                    </a:lnTo>
                    <a:lnTo>
                      <a:pt x="11529" y="1947"/>
                    </a:lnTo>
                    <a:lnTo>
                      <a:pt x="11640" y="2102"/>
                    </a:lnTo>
                    <a:lnTo>
                      <a:pt x="11743" y="2264"/>
                    </a:lnTo>
                    <a:lnTo>
                      <a:pt x="11842" y="2429"/>
                    </a:lnTo>
                    <a:lnTo>
                      <a:pt x="11934" y="2598"/>
                    </a:lnTo>
                    <a:lnTo>
                      <a:pt x="12019" y="2772"/>
                    </a:lnTo>
                    <a:lnTo>
                      <a:pt x="12097" y="2948"/>
                    </a:lnTo>
                    <a:lnTo>
                      <a:pt x="12169" y="3129"/>
                    </a:lnTo>
                    <a:lnTo>
                      <a:pt x="12234" y="3314"/>
                    </a:lnTo>
                    <a:lnTo>
                      <a:pt x="12291" y="3501"/>
                    </a:lnTo>
                    <a:lnTo>
                      <a:pt x="12320" y="3499"/>
                    </a:lnTo>
                    <a:lnTo>
                      <a:pt x="12349" y="3498"/>
                    </a:lnTo>
                    <a:lnTo>
                      <a:pt x="12378" y="3497"/>
                    </a:lnTo>
                    <a:lnTo>
                      <a:pt x="12407" y="3496"/>
                    </a:lnTo>
                    <a:lnTo>
                      <a:pt x="12437" y="3495"/>
                    </a:lnTo>
                    <a:lnTo>
                      <a:pt x="12466" y="3494"/>
                    </a:lnTo>
                    <a:lnTo>
                      <a:pt x="12496" y="3494"/>
                    </a:lnTo>
                    <a:lnTo>
                      <a:pt x="12524" y="3494"/>
                    </a:lnTo>
                    <a:lnTo>
                      <a:pt x="12726" y="3499"/>
                    </a:lnTo>
                    <a:lnTo>
                      <a:pt x="12924" y="3515"/>
                    </a:lnTo>
                    <a:lnTo>
                      <a:pt x="13119" y="3540"/>
                    </a:lnTo>
                    <a:lnTo>
                      <a:pt x="13313" y="3575"/>
                    </a:lnTo>
                    <a:lnTo>
                      <a:pt x="13502" y="3621"/>
                    </a:lnTo>
                    <a:lnTo>
                      <a:pt x="13688" y="3674"/>
                    </a:lnTo>
                    <a:lnTo>
                      <a:pt x="13870" y="3738"/>
                    </a:lnTo>
                    <a:lnTo>
                      <a:pt x="14047" y="3809"/>
                    </a:lnTo>
                    <a:lnTo>
                      <a:pt x="14221" y="3889"/>
                    </a:lnTo>
                    <a:lnTo>
                      <a:pt x="14390" y="3977"/>
                    </a:lnTo>
                    <a:lnTo>
                      <a:pt x="14554" y="4074"/>
                    </a:lnTo>
                    <a:lnTo>
                      <a:pt x="14712" y="4179"/>
                    </a:lnTo>
                    <a:lnTo>
                      <a:pt x="14867" y="4290"/>
                    </a:lnTo>
                    <a:lnTo>
                      <a:pt x="15015" y="4409"/>
                    </a:lnTo>
                    <a:lnTo>
                      <a:pt x="15156" y="4535"/>
                    </a:lnTo>
                    <a:lnTo>
                      <a:pt x="15293" y="4667"/>
                    </a:lnTo>
                    <a:lnTo>
                      <a:pt x="15423" y="4806"/>
                    </a:lnTo>
                    <a:lnTo>
                      <a:pt x="15546" y="4951"/>
                    </a:lnTo>
                    <a:lnTo>
                      <a:pt x="15663" y="5102"/>
                    </a:lnTo>
                    <a:lnTo>
                      <a:pt x="15772" y="5259"/>
                    </a:lnTo>
                    <a:lnTo>
                      <a:pt x="15875" y="5421"/>
                    </a:lnTo>
                    <a:lnTo>
                      <a:pt x="15969" y="5588"/>
                    </a:lnTo>
                    <a:lnTo>
                      <a:pt x="16056" y="5761"/>
                    </a:lnTo>
                    <a:lnTo>
                      <a:pt x="16134" y="5938"/>
                    </a:lnTo>
                    <a:lnTo>
                      <a:pt x="16205" y="6119"/>
                    </a:lnTo>
                    <a:lnTo>
                      <a:pt x="16266" y="6305"/>
                    </a:lnTo>
                    <a:lnTo>
                      <a:pt x="16320" y="6494"/>
                    </a:lnTo>
                    <a:lnTo>
                      <a:pt x="16363" y="6687"/>
                    </a:lnTo>
                    <a:lnTo>
                      <a:pt x="16398" y="6884"/>
                    </a:lnTo>
                    <a:lnTo>
                      <a:pt x="16422" y="7083"/>
                    </a:lnTo>
                    <a:lnTo>
                      <a:pt x="16438" y="7286"/>
                    </a:lnTo>
                    <a:lnTo>
                      <a:pt x="16443" y="7490"/>
                    </a:lnTo>
                    <a:lnTo>
                      <a:pt x="16438" y="7688"/>
                    </a:lnTo>
                    <a:lnTo>
                      <a:pt x="16425" y="7883"/>
                    </a:lnTo>
                    <a:lnTo>
                      <a:pt x="16401" y="8075"/>
                    </a:lnTo>
                    <a:lnTo>
                      <a:pt x="16369" y="8264"/>
                    </a:lnTo>
                    <a:lnTo>
                      <a:pt x="16328" y="8451"/>
                    </a:lnTo>
                    <a:lnTo>
                      <a:pt x="16280" y="8634"/>
                    </a:lnTo>
                    <a:lnTo>
                      <a:pt x="16222" y="8813"/>
                    </a:lnTo>
                    <a:lnTo>
                      <a:pt x="16156" y="8989"/>
                    </a:lnTo>
                    <a:lnTo>
                      <a:pt x="16083" y="9161"/>
                    </a:lnTo>
                    <a:lnTo>
                      <a:pt x="16003" y="9328"/>
                    </a:lnTo>
                    <a:lnTo>
                      <a:pt x="15915" y="9491"/>
                    </a:lnTo>
                    <a:lnTo>
                      <a:pt x="15820" y="9649"/>
                    </a:lnTo>
                    <a:lnTo>
                      <a:pt x="15717" y="9802"/>
                    </a:lnTo>
                    <a:lnTo>
                      <a:pt x="15610" y="9950"/>
                    </a:lnTo>
                    <a:lnTo>
                      <a:pt x="15494" y="10093"/>
                    </a:lnTo>
                    <a:lnTo>
                      <a:pt x="15373" y="10230"/>
                    </a:lnTo>
                    <a:lnTo>
                      <a:pt x="15246" y="10361"/>
                    </a:lnTo>
                    <a:lnTo>
                      <a:pt x="15113" y="10487"/>
                    </a:lnTo>
                    <a:lnTo>
                      <a:pt x="14974" y="10606"/>
                    </a:lnTo>
                    <a:lnTo>
                      <a:pt x="14831" y="10718"/>
                    </a:lnTo>
                    <a:lnTo>
                      <a:pt x="14682" y="10824"/>
                    </a:lnTo>
                    <a:lnTo>
                      <a:pt x="14527" y="10923"/>
                    </a:lnTo>
                    <a:lnTo>
                      <a:pt x="14369" y="11014"/>
                    </a:lnTo>
                    <a:lnTo>
                      <a:pt x="14206" y="11098"/>
                    </a:lnTo>
                    <a:lnTo>
                      <a:pt x="14039" y="11176"/>
                    </a:lnTo>
                    <a:lnTo>
                      <a:pt x="13868" y="11244"/>
                    </a:lnTo>
                    <a:lnTo>
                      <a:pt x="13693" y="11305"/>
                    </a:lnTo>
                    <a:lnTo>
                      <a:pt x="13514" y="11357"/>
                    </a:lnTo>
                    <a:lnTo>
                      <a:pt x="13332" y="11401"/>
                    </a:lnTo>
                    <a:lnTo>
                      <a:pt x="13147" y="11436"/>
                    </a:lnTo>
                    <a:lnTo>
                      <a:pt x="12960" y="11462"/>
                    </a:lnTo>
                    <a:lnTo>
                      <a:pt x="12770" y="11479"/>
                    </a:lnTo>
                    <a:lnTo>
                      <a:pt x="12770" y="11487"/>
                    </a:lnTo>
                    <a:lnTo>
                      <a:pt x="12524" y="11487"/>
                    </a:lnTo>
                    <a:lnTo>
                      <a:pt x="3341" y="11487"/>
                    </a:lnTo>
                    <a:lnTo>
                      <a:pt x="3079" y="11487"/>
                    </a:lnTo>
                    <a:lnTo>
                      <a:pt x="3079" y="11477"/>
                    </a:lnTo>
                    <a:lnTo>
                      <a:pt x="2919" y="11459"/>
                    </a:lnTo>
                    <a:lnTo>
                      <a:pt x="2760" y="11436"/>
                    </a:lnTo>
                    <a:lnTo>
                      <a:pt x="2605" y="11404"/>
                    </a:lnTo>
                    <a:lnTo>
                      <a:pt x="2453" y="11365"/>
                    </a:lnTo>
                    <a:lnTo>
                      <a:pt x="2303" y="11318"/>
                    </a:lnTo>
                    <a:lnTo>
                      <a:pt x="2156" y="11265"/>
                    </a:lnTo>
                    <a:lnTo>
                      <a:pt x="2013" y="11205"/>
                    </a:lnTo>
                    <a:lnTo>
                      <a:pt x="1872" y="11139"/>
                    </a:lnTo>
                    <a:lnTo>
                      <a:pt x="1736" y="11067"/>
                    </a:lnTo>
                    <a:lnTo>
                      <a:pt x="1603" y="10987"/>
                    </a:lnTo>
                    <a:lnTo>
                      <a:pt x="1474" y="10903"/>
                    </a:lnTo>
                    <a:lnTo>
                      <a:pt x="1349" y="10813"/>
                    </a:lnTo>
                    <a:lnTo>
                      <a:pt x="1229" y="10716"/>
                    </a:lnTo>
                    <a:lnTo>
                      <a:pt x="1113" y="10615"/>
                    </a:lnTo>
                    <a:lnTo>
                      <a:pt x="1001" y="10508"/>
                    </a:lnTo>
                    <a:lnTo>
                      <a:pt x="895" y="10396"/>
                    </a:lnTo>
                    <a:lnTo>
                      <a:pt x="793" y="10280"/>
                    </a:lnTo>
                    <a:lnTo>
                      <a:pt x="697" y="10159"/>
                    </a:lnTo>
                    <a:lnTo>
                      <a:pt x="606" y="10033"/>
                    </a:lnTo>
                    <a:lnTo>
                      <a:pt x="521" y="9903"/>
                    </a:lnTo>
                    <a:lnTo>
                      <a:pt x="441" y="9769"/>
                    </a:lnTo>
                    <a:lnTo>
                      <a:pt x="368" y="9631"/>
                    </a:lnTo>
                    <a:lnTo>
                      <a:pt x="300" y="9490"/>
                    </a:lnTo>
                    <a:lnTo>
                      <a:pt x="239" y="9345"/>
                    </a:lnTo>
                    <a:lnTo>
                      <a:pt x="185" y="9197"/>
                    </a:lnTo>
                    <a:lnTo>
                      <a:pt x="137" y="9044"/>
                    </a:lnTo>
                    <a:lnTo>
                      <a:pt x="96" y="8890"/>
                    </a:lnTo>
                    <a:lnTo>
                      <a:pt x="62" y="8733"/>
                    </a:lnTo>
                    <a:lnTo>
                      <a:pt x="35" y="8573"/>
                    </a:lnTo>
                    <a:lnTo>
                      <a:pt x="15" y="8410"/>
                    </a:lnTo>
                    <a:lnTo>
                      <a:pt x="4" y="8246"/>
                    </a:lnTo>
                    <a:lnTo>
                      <a:pt x="0" y="8079"/>
                    </a:lnTo>
                    <a:lnTo>
                      <a:pt x="4" y="7916"/>
                    </a:lnTo>
                    <a:lnTo>
                      <a:pt x="15" y="7754"/>
                    </a:lnTo>
                    <a:lnTo>
                      <a:pt x="34" y="7596"/>
                    </a:lnTo>
                    <a:lnTo>
                      <a:pt x="60" y="7439"/>
                    </a:lnTo>
                    <a:lnTo>
                      <a:pt x="92" y="7284"/>
                    </a:lnTo>
                    <a:lnTo>
                      <a:pt x="132" y="7132"/>
                    </a:lnTo>
                    <a:lnTo>
                      <a:pt x="178" y="6983"/>
                    </a:lnTo>
                    <a:lnTo>
                      <a:pt x="230" y="6837"/>
                    </a:lnTo>
                    <a:lnTo>
                      <a:pt x="289" y="6694"/>
                    </a:lnTo>
                    <a:lnTo>
                      <a:pt x="354" y="6556"/>
                    </a:lnTo>
                    <a:lnTo>
                      <a:pt x="424" y="6420"/>
                    </a:lnTo>
                    <a:lnTo>
                      <a:pt x="502" y="6287"/>
                    </a:lnTo>
                    <a:lnTo>
                      <a:pt x="584" y="6159"/>
                    </a:lnTo>
                    <a:lnTo>
                      <a:pt x="671" y="6034"/>
                    </a:lnTo>
                    <a:lnTo>
                      <a:pt x="765" y="5914"/>
                    </a:lnTo>
                    <a:lnTo>
                      <a:pt x="862" y="5799"/>
                    </a:lnTo>
                    <a:lnTo>
                      <a:pt x="965" y="5688"/>
                    </a:lnTo>
                    <a:lnTo>
                      <a:pt x="1072" y="5582"/>
                    </a:lnTo>
                    <a:lnTo>
                      <a:pt x="1184" y="5480"/>
                    </a:lnTo>
                    <a:lnTo>
                      <a:pt x="1301" y="5384"/>
                    </a:lnTo>
                    <a:lnTo>
                      <a:pt x="1421" y="5293"/>
                    </a:lnTo>
                    <a:lnTo>
                      <a:pt x="1546" y="5208"/>
                    </a:lnTo>
                    <a:lnTo>
                      <a:pt x="1675" y="5128"/>
                    </a:lnTo>
                    <a:lnTo>
                      <a:pt x="1807" y="5054"/>
                    </a:lnTo>
                    <a:lnTo>
                      <a:pt x="1942" y="4986"/>
                    </a:lnTo>
                    <a:lnTo>
                      <a:pt x="2082" y="4924"/>
                    </a:lnTo>
                    <a:lnTo>
                      <a:pt x="2224" y="4869"/>
                    </a:lnTo>
                    <a:lnTo>
                      <a:pt x="2369" y="4819"/>
                    </a:lnTo>
                    <a:lnTo>
                      <a:pt x="2517" y="4777"/>
                    </a:lnTo>
                    <a:lnTo>
                      <a:pt x="2668" y="4741"/>
                    </a:lnTo>
                    <a:lnTo>
                      <a:pt x="2821" y="4713"/>
                    </a:lnTo>
                    <a:lnTo>
                      <a:pt x="2976" y="4692"/>
                    </a:lnTo>
                    <a:lnTo>
                      <a:pt x="2990" y="4450"/>
                    </a:lnTo>
                    <a:lnTo>
                      <a:pt x="3015" y="4212"/>
                    </a:lnTo>
                    <a:lnTo>
                      <a:pt x="3051" y="3976"/>
                    </a:lnTo>
                    <a:lnTo>
                      <a:pt x="3098" y="3744"/>
                    </a:lnTo>
                    <a:lnTo>
                      <a:pt x="3156" y="3517"/>
                    </a:lnTo>
                    <a:lnTo>
                      <a:pt x="3225" y="3295"/>
                    </a:lnTo>
                    <a:lnTo>
                      <a:pt x="3303" y="3076"/>
                    </a:lnTo>
                    <a:lnTo>
                      <a:pt x="3391" y="2863"/>
                    </a:lnTo>
                    <a:lnTo>
                      <a:pt x="3489" y="2655"/>
                    </a:lnTo>
                    <a:lnTo>
                      <a:pt x="3597" y="2453"/>
                    </a:lnTo>
                    <a:lnTo>
                      <a:pt x="3713" y="2256"/>
                    </a:lnTo>
                    <a:lnTo>
                      <a:pt x="3837" y="2065"/>
                    </a:lnTo>
                    <a:lnTo>
                      <a:pt x="3971" y="1882"/>
                    </a:lnTo>
                    <a:lnTo>
                      <a:pt x="4113" y="1704"/>
                    </a:lnTo>
                    <a:lnTo>
                      <a:pt x="4262" y="1535"/>
                    </a:lnTo>
                    <a:lnTo>
                      <a:pt x="4419" y="1371"/>
                    </a:lnTo>
                    <a:lnTo>
                      <a:pt x="4583" y="1216"/>
                    </a:lnTo>
                    <a:lnTo>
                      <a:pt x="4754" y="1069"/>
                    </a:lnTo>
                    <a:lnTo>
                      <a:pt x="4932" y="930"/>
                    </a:lnTo>
                    <a:lnTo>
                      <a:pt x="5117" y="800"/>
                    </a:lnTo>
                    <a:lnTo>
                      <a:pt x="5307" y="677"/>
                    </a:lnTo>
                    <a:lnTo>
                      <a:pt x="5503" y="565"/>
                    </a:lnTo>
                    <a:lnTo>
                      <a:pt x="5705" y="462"/>
                    </a:lnTo>
                    <a:lnTo>
                      <a:pt x="5912" y="368"/>
                    </a:lnTo>
                    <a:lnTo>
                      <a:pt x="6124" y="284"/>
                    </a:lnTo>
                    <a:lnTo>
                      <a:pt x="6342" y="211"/>
                    </a:lnTo>
                    <a:lnTo>
                      <a:pt x="6563" y="147"/>
                    </a:lnTo>
                    <a:lnTo>
                      <a:pt x="6788" y="95"/>
                    </a:lnTo>
                    <a:lnTo>
                      <a:pt x="7018" y="54"/>
                    </a:lnTo>
                    <a:lnTo>
                      <a:pt x="7250" y="25"/>
                    </a:lnTo>
                    <a:lnTo>
                      <a:pt x="7487" y="6"/>
                    </a:lnTo>
                    <a:lnTo>
                      <a:pt x="7726" y="0"/>
                    </a:lnTo>
                    <a:close/>
                    <a:moveTo>
                      <a:pt x="9156" y="9528"/>
                    </a:moveTo>
                    <a:lnTo>
                      <a:pt x="9148" y="9515"/>
                    </a:lnTo>
                    <a:lnTo>
                      <a:pt x="9141" y="9503"/>
                    </a:lnTo>
                    <a:lnTo>
                      <a:pt x="9134" y="9491"/>
                    </a:lnTo>
                    <a:lnTo>
                      <a:pt x="9127" y="9478"/>
                    </a:lnTo>
                    <a:lnTo>
                      <a:pt x="9106" y="9484"/>
                    </a:lnTo>
                    <a:lnTo>
                      <a:pt x="9086" y="9491"/>
                    </a:lnTo>
                    <a:lnTo>
                      <a:pt x="9065" y="9498"/>
                    </a:lnTo>
                    <a:lnTo>
                      <a:pt x="9045" y="9503"/>
                    </a:lnTo>
                    <a:lnTo>
                      <a:pt x="9023" y="9509"/>
                    </a:lnTo>
                    <a:lnTo>
                      <a:pt x="9003" y="9515"/>
                    </a:lnTo>
                    <a:lnTo>
                      <a:pt x="8982" y="9521"/>
                    </a:lnTo>
                    <a:lnTo>
                      <a:pt x="8961" y="9528"/>
                    </a:lnTo>
                    <a:lnTo>
                      <a:pt x="9156" y="9528"/>
                    </a:lnTo>
                    <a:close/>
                    <a:moveTo>
                      <a:pt x="6492" y="9528"/>
                    </a:moveTo>
                    <a:lnTo>
                      <a:pt x="6464" y="9519"/>
                    </a:lnTo>
                    <a:lnTo>
                      <a:pt x="6435" y="9511"/>
                    </a:lnTo>
                    <a:lnTo>
                      <a:pt x="6408" y="9503"/>
                    </a:lnTo>
                    <a:lnTo>
                      <a:pt x="6379" y="9495"/>
                    </a:lnTo>
                    <a:lnTo>
                      <a:pt x="6376" y="9503"/>
                    </a:lnTo>
                    <a:lnTo>
                      <a:pt x="6372" y="9511"/>
                    </a:lnTo>
                    <a:lnTo>
                      <a:pt x="6368" y="9519"/>
                    </a:lnTo>
                    <a:lnTo>
                      <a:pt x="6364" y="9528"/>
                    </a:lnTo>
                    <a:lnTo>
                      <a:pt x="6492" y="9528"/>
                    </a:lnTo>
                    <a:close/>
                  </a:path>
                </a:pathLst>
              </a:custGeom>
              <a:solidFill>
                <a:schemeClr val="bg1">
                  <a:alpha val="90000"/>
                </a:schemeClr>
              </a:solidFill>
              <a:ln w="15875">
                <a:solidFill>
                  <a:srgbClr val="3399FF">
                    <a:alpha val="34000"/>
                  </a:srgbClr>
                </a:solidFill>
                <a:round/>
                <a:headEnd/>
                <a:tailEnd/>
              </a:ln>
              <a:effectLst>
                <a:outerShdw blurRad="50800" dist="38100" dir="2700000" algn="tl" rotWithShape="0">
                  <a:srgbClr val="00CCFF">
                    <a:alpha val="40000"/>
                  </a:srgbClr>
                </a:outerShdw>
              </a:effectLst>
            </p:spPr>
            <p:txBody>
              <a:bodyPr lIns="121897" tIns="60949" rIns="121897" bIns="60949"/>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a:defRPr/>
                </a:pPr>
                <a:endParaRPr lang="zh-CN" altLang="en-US" sz="2800">
                  <a:solidFill>
                    <a:prstClr val="black"/>
                  </a:solidFill>
                  <a:latin typeface="+mn-lt"/>
                  <a:ea typeface="+mn-ea"/>
                  <a:cs typeface="+mn-ea"/>
                  <a:sym typeface="+mn-lt"/>
                </a:endParaRPr>
              </a:p>
            </p:txBody>
          </p:sp>
          <p:pic>
            <p:nvPicPr>
              <p:cNvPr id="21"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246680" y="1169581"/>
                <a:ext cx="677796" cy="248859"/>
              </a:xfrm>
              <a:prstGeom prst="rect">
                <a:avLst/>
              </a:prstGeom>
              <a:noFill/>
              <a:ln w="9525">
                <a:noFill/>
                <a:miter lim="800000"/>
                <a:headEnd/>
                <a:tailEnd/>
              </a:ln>
            </p:spPr>
          </p:pic>
          <p:pic>
            <p:nvPicPr>
              <p:cNvPr id="22" name="Picture 2" descr="D:\01 Utility\000 胶片素材库\PPT图形模板与图标\个人常用\企业logo\HW.pn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392864" y="988348"/>
                <a:ext cx="346043" cy="276835"/>
              </a:xfrm>
              <a:prstGeom prst="rect">
                <a:avLst/>
              </a:prstGeom>
              <a:noFill/>
            </p:spPr>
          </p:pic>
        </p:grpSp>
        <p:grpSp>
          <p:nvGrpSpPr>
            <p:cNvPr id="23" name="组合 22"/>
            <p:cNvGrpSpPr/>
            <p:nvPr/>
          </p:nvGrpSpPr>
          <p:grpSpPr>
            <a:xfrm>
              <a:off x="2137832" y="2887585"/>
              <a:ext cx="610056" cy="387717"/>
              <a:chOff x="2104900" y="951123"/>
              <a:chExt cx="968799" cy="505537"/>
            </a:xfrm>
          </p:grpSpPr>
          <p:sp>
            <p:nvSpPr>
              <p:cNvPr id="24" name="Freeform 27"/>
              <p:cNvSpPr>
                <a:spLocks noEditPoints="1"/>
              </p:cNvSpPr>
              <p:nvPr/>
            </p:nvSpPr>
            <p:spPr bwMode="auto">
              <a:xfrm>
                <a:off x="2104900" y="951123"/>
                <a:ext cx="950172" cy="505537"/>
              </a:xfrm>
              <a:custGeom>
                <a:avLst/>
                <a:gdLst/>
                <a:ahLst/>
                <a:cxnLst>
                  <a:cxn ang="0">
                    <a:pos x="8324" y="38"/>
                  </a:cxn>
                  <a:cxn ang="0">
                    <a:pos x="9087" y="203"/>
                  </a:cxn>
                  <a:cxn ang="0">
                    <a:pos x="9799" y="487"/>
                  </a:cxn>
                  <a:cxn ang="0">
                    <a:pos x="10451" y="880"/>
                  </a:cxn>
                  <a:cxn ang="0">
                    <a:pos x="11031" y="1370"/>
                  </a:cxn>
                  <a:cxn ang="0">
                    <a:pos x="11529" y="1947"/>
                  </a:cxn>
                  <a:cxn ang="0">
                    <a:pos x="11934" y="2598"/>
                  </a:cxn>
                  <a:cxn ang="0">
                    <a:pos x="12234" y="3314"/>
                  </a:cxn>
                  <a:cxn ang="0">
                    <a:pos x="12378" y="3497"/>
                  </a:cxn>
                  <a:cxn ang="0">
                    <a:pos x="12496" y="3494"/>
                  </a:cxn>
                  <a:cxn ang="0">
                    <a:pos x="13119" y="3540"/>
                  </a:cxn>
                  <a:cxn ang="0">
                    <a:pos x="13870" y="3738"/>
                  </a:cxn>
                  <a:cxn ang="0">
                    <a:pos x="14554" y="4074"/>
                  </a:cxn>
                  <a:cxn ang="0">
                    <a:pos x="15156" y="4535"/>
                  </a:cxn>
                  <a:cxn ang="0">
                    <a:pos x="15663" y="5102"/>
                  </a:cxn>
                  <a:cxn ang="0">
                    <a:pos x="16056" y="5761"/>
                  </a:cxn>
                  <a:cxn ang="0">
                    <a:pos x="16320" y="6494"/>
                  </a:cxn>
                  <a:cxn ang="0">
                    <a:pos x="16438" y="7286"/>
                  </a:cxn>
                  <a:cxn ang="0">
                    <a:pos x="16401" y="8075"/>
                  </a:cxn>
                  <a:cxn ang="0">
                    <a:pos x="16222" y="8813"/>
                  </a:cxn>
                  <a:cxn ang="0">
                    <a:pos x="15915" y="9491"/>
                  </a:cxn>
                  <a:cxn ang="0">
                    <a:pos x="15494" y="10093"/>
                  </a:cxn>
                  <a:cxn ang="0">
                    <a:pos x="14974" y="10606"/>
                  </a:cxn>
                  <a:cxn ang="0">
                    <a:pos x="14369" y="11014"/>
                  </a:cxn>
                  <a:cxn ang="0">
                    <a:pos x="13693" y="11305"/>
                  </a:cxn>
                  <a:cxn ang="0">
                    <a:pos x="12960" y="11462"/>
                  </a:cxn>
                  <a:cxn ang="0">
                    <a:pos x="3341" y="11487"/>
                  </a:cxn>
                  <a:cxn ang="0">
                    <a:pos x="2760" y="11436"/>
                  </a:cxn>
                  <a:cxn ang="0">
                    <a:pos x="2156" y="11265"/>
                  </a:cxn>
                  <a:cxn ang="0">
                    <a:pos x="1603" y="10987"/>
                  </a:cxn>
                  <a:cxn ang="0">
                    <a:pos x="1113" y="10615"/>
                  </a:cxn>
                  <a:cxn ang="0">
                    <a:pos x="697" y="10159"/>
                  </a:cxn>
                  <a:cxn ang="0">
                    <a:pos x="368" y="9631"/>
                  </a:cxn>
                  <a:cxn ang="0">
                    <a:pos x="137" y="9044"/>
                  </a:cxn>
                  <a:cxn ang="0">
                    <a:pos x="15" y="8410"/>
                  </a:cxn>
                  <a:cxn ang="0">
                    <a:pos x="15" y="7754"/>
                  </a:cxn>
                  <a:cxn ang="0">
                    <a:pos x="132" y="7132"/>
                  </a:cxn>
                  <a:cxn ang="0">
                    <a:pos x="354" y="6556"/>
                  </a:cxn>
                  <a:cxn ang="0">
                    <a:pos x="671" y="6034"/>
                  </a:cxn>
                  <a:cxn ang="0">
                    <a:pos x="1072" y="5582"/>
                  </a:cxn>
                  <a:cxn ang="0">
                    <a:pos x="1546" y="5208"/>
                  </a:cxn>
                  <a:cxn ang="0">
                    <a:pos x="2082" y="4924"/>
                  </a:cxn>
                  <a:cxn ang="0">
                    <a:pos x="2668" y="4741"/>
                  </a:cxn>
                  <a:cxn ang="0">
                    <a:pos x="3015" y="4212"/>
                  </a:cxn>
                  <a:cxn ang="0">
                    <a:pos x="3225" y="3295"/>
                  </a:cxn>
                  <a:cxn ang="0">
                    <a:pos x="3597" y="2453"/>
                  </a:cxn>
                  <a:cxn ang="0">
                    <a:pos x="4113" y="1704"/>
                  </a:cxn>
                  <a:cxn ang="0">
                    <a:pos x="4754" y="1069"/>
                  </a:cxn>
                  <a:cxn ang="0">
                    <a:pos x="5503" y="565"/>
                  </a:cxn>
                  <a:cxn ang="0">
                    <a:pos x="6342" y="211"/>
                  </a:cxn>
                  <a:cxn ang="0">
                    <a:pos x="7250" y="25"/>
                  </a:cxn>
                  <a:cxn ang="0">
                    <a:pos x="9148" y="9515"/>
                  </a:cxn>
                  <a:cxn ang="0">
                    <a:pos x="9106" y="9484"/>
                  </a:cxn>
                  <a:cxn ang="0">
                    <a:pos x="9023" y="9509"/>
                  </a:cxn>
                  <a:cxn ang="0">
                    <a:pos x="9156" y="9528"/>
                  </a:cxn>
                  <a:cxn ang="0">
                    <a:pos x="6408" y="9503"/>
                  </a:cxn>
                  <a:cxn ang="0">
                    <a:pos x="6368" y="9519"/>
                  </a:cxn>
                </a:cxnLst>
                <a:rect l="0" t="0" r="r" b="b"/>
                <a:pathLst>
                  <a:path w="16443" h="11487">
                    <a:moveTo>
                      <a:pt x="7726" y="0"/>
                    </a:moveTo>
                    <a:lnTo>
                      <a:pt x="7928" y="4"/>
                    </a:lnTo>
                    <a:lnTo>
                      <a:pt x="8127" y="17"/>
                    </a:lnTo>
                    <a:lnTo>
                      <a:pt x="8324" y="38"/>
                    </a:lnTo>
                    <a:lnTo>
                      <a:pt x="8519" y="68"/>
                    </a:lnTo>
                    <a:lnTo>
                      <a:pt x="8711" y="105"/>
                    </a:lnTo>
                    <a:lnTo>
                      <a:pt x="8900" y="150"/>
                    </a:lnTo>
                    <a:lnTo>
                      <a:pt x="9087" y="203"/>
                    </a:lnTo>
                    <a:lnTo>
                      <a:pt x="9270" y="263"/>
                    </a:lnTo>
                    <a:lnTo>
                      <a:pt x="9450" y="331"/>
                    </a:lnTo>
                    <a:lnTo>
                      <a:pt x="9626" y="406"/>
                    </a:lnTo>
                    <a:lnTo>
                      <a:pt x="9799" y="487"/>
                    </a:lnTo>
                    <a:lnTo>
                      <a:pt x="9969" y="576"/>
                    </a:lnTo>
                    <a:lnTo>
                      <a:pt x="10133" y="670"/>
                    </a:lnTo>
                    <a:lnTo>
                      <a:pt x="10294" y="772"/>
                    </a:lnTo>
                    <a:lnTo>
                      <a:pt x="10451" y="880"/>
                    </a:lnTo>
                    <a:lnTo>
                      <a:pt x="10604" y="994"/>
                    </a:lnTo>
                    <a:lnTo>
                      <a:pt x="10751" y="1113"/>
                    </a:lnTo>
                    <a:lnTo>
                      <a:pt x="10893" y="1239"/>
                    </a:lnTo>
                    <a:lnTo>
                      <a:pt x="11031" y="1370"/>
                    </a:lnTo>
                    <a:lnTo>
                      <a:pt x="11164" y="1507"/>
                    </a:lnTo>
                    <a:lnTo>
                      <a:pt x="11291" y="1648"/>
                    </a:lnTo>
                    <a:lnTo>
                      <a:pt x="11412" y="1795"/>
                    </a:lnTo>
                    <a:lnTo>
                      <a:pt x="11529" y="1947"/>
                    </a:lnTo>
                    <a:lnTo>
                      <a:pt x="11640" y="2102"/>
                    </a:lnTo>
                    <a:lnTo>
                      <a:pt x="11743" y="2264"/>
                    </a:lnTo>
                    <a:lnTo>
                      <a:pt x="11842" y="2429"/>
                    </a:lnTo>
                    <a:lnTo>
                      <a:pt x="11934" y="2598"/>
                    </a:lnTo>
                    <a:lnTo>
                      <a:pt x="12019" y="2772"/>
                    </a:lnTo>
                    <a:lnTo>
                      <a:pt x="12097" y="2948"/>
                    </a:lnTo>
                    <a:lnTo>
                      <a:pt x="12169" y="3129"/>
                    </a:lnTo>
                    <a:lnTo>
                      <a:pt x="12234" y="3314"/>
                    </a:lnTo>
                    <a:lnTo>
                      <a:pt x="12291" y="3501"/>
                    </a:lnTo>
                    <a:lnTo>
                      <a:pt x="12320" y="3499"/>
                    </a:lnTo>
                    <a:lnTo>
                      <a:pt x="12349" y="3498"/>
                    </a:lnTo>
                    <a:lnTo>
                      <a:pt x="12378" y="3497"/>
                    </a:lnTo>
                    <a:lnTo>
                      <a:pt x="12407" y="3496"/>
                    </a:lnTo>
                    <a:lnTo>
                      <a:pt x="12437" y="3495"/>
                    </a:lnTo>
                    <a:lnTo>
                      <a:pt x="12466" y="3494"/>
                    </a:lnTo>
                    <a:lnTo>
                      <a:pt x="12496" y="3494"/>
                    </a:lnTo>
                    <a:lnTo>
                      <a:pt x="12524" y="3494"/>
                    </a:lnTo>
                    <a:lnTo>
                      <a:pt x="12726" y="3499"/>
                    </a:lnTo>
                    <a:lnTo>
                      <a:pt x="12924" y="3515"/>
                    </a:lnTo>
                    <a:lnTo>
                      <a:pt x="13119" y="3540"/>
                    </a:lnTo>
                    <a:lnTo>
                      <a:pt x="13313" y="3575"/>
                    </a:lnTo>
                    <a:lnTo>
                      <a:pt x="13502" y="3621"/>
                    </a:lnTo>
                    <a:lnTo>
                      <a:pt x="13688" y="3674"/>
                    </a:lnTo>
                    <a:lnTo>
                      <a:pt x="13870" y="3738"/>
                    </a:lnTo>
                    <a:lnTo>
                      <a:pt x="14047" y="3809"/>
                    </a:lnTo>
                    <a:lnTo>
                      <a:pt x="14221" y="3889"/>
                    </a:lnTo>
                    <a:lnTo>
                      <a:pt x="14390" y="3977"/>
                    </a:lnTo>
                    <a:lnTo>
                      <a:pt x="14554" y="4074"/>
                    </a:lnTo>
                    <a:lnTo>
                      <a:pt x="14712" y="4179"/>
                    </a:lnTo>
                    <a:lnTo>
                      <a:pt x="14867" y="4290"/>
                    </a:lnTo>
                    <a:lnTo>
                      <a:pt x="15015" y="4409"/>
                    </a:lnTo>
                    <a:lnTo>
                      <a:pt x="15156" y="4535"/>
                    </a:lnTo>
                    <a:lnTo>
                      <a:pt x="15293" y="4667"/>
                    </a:lnTo>
                    <a:lnTo>
                      <a:pt x="15423" y="4806"/>
                    </a:lnTo>
                    <a:lnTo>
                      <a:pt x="15546" y="4951"/>
                    </a:lnTo>
                    <a:lnTo>
                      <a:pt x="15663" y="5102"/>
                    </a:lnTo>
                    <a:lnTo>
                      <a:pt x="15772" y="5259"/>
                    </a:lnTo>
                    <a:lnTo>
                      <a:pt x="15875" y="5421"/>
                    </a:lnTo>
                    <a:lnTo>
                      <a:pt x="15969" y="5588"/>
                    </a:lnTo>
                    <a:lnTo>
                      <a:pt x="16056" y="5761"/>
                    </a:lnTo>
                    <a:lnTo>
                      <a:pt x="16134" y="5938"/>
                    </a:lnTo>
                    <a:lnTo>
                      <a:pt x="16205" y="6119"/>
                    </a:lnTo>
                    <a:lnTo>
                      <a:pt x="16266" y="6305"/>
                    </a:lnTo>
                    <a:lnTo>
                      <a:pt x="16320" y="6494"/>
                    </a:lnTo>
                    <a:lnTo>
                      <a:pt x="16363" y="6687"/>
                    </a:lnTo>
                    <a:lnTo>
                      <a:pt x="16398" y="6884"/>
                    </a:lnTo>
                    <a:lnTo>
                      <a:pt x="16422" y="7083"/>
                    </a:lnTo>
                    <a:lnTo>
                      <a:pt x="16438" y="7286"/>
                    </a:lnTo>
                    <a:lnTo>
                      <a:pt x="16443" y="7490"/>
                    </a:lnTo>
                    <a:lnTo>
                      <a:pt x="16438" y="7688"/>
                    </a:lnTo>
                    <a:lnTo>
                      <a:pt x="16425" y="7883"/>
                    </a:lnTo>
                    <a:lnTo>
                      <a:pt x="16401" y="8075"/>
                    </a:lnTo>
                    <a:lnTo>
                      <a:pt x="16369" y="8264"/>
                    </a:lnTo>
                    <a:lnTo>
                      <a:pt x="16328" y="8451"/>
                    </a:lnTo>
                    <a:lnTo>
                      <a:pt x="16280" y="8634"/>
                    </a:lnTo>
                    <a:lnTo>
                      <a:pt x="16222" y="8813"/>
                    </a:lnTo>
                    <a:lnTo>
                      <a:pt x="16156" y="8989"/>
                    </a:lnTo>
                    <a:lnTo>
                      <a:pt x="16083" y="9161"/>
                    </a:lnTo>
                    <a:lnTo>
                      <a:pt x="16003" y="9328"/>
                    </a:lnTo>
                    <a:lnTo>
                      <a:pt x="15915" y="9491"/>
                    </a:lnTo>
                    <a:lnTo>
                      <a:pt x="15820" y="9649"/>
                    </a:lnTo>
                    <a:lnTo>
                      <a:pt x="15717" y="9802"/>
                    </a:lnTo>
                    <a:lnTo>
                      <a:pt x="15610" y="9950"/>
                    </a:lnTo>
                    <a:lnTo>
                      <a:pt x="15494" y="10093"/>
                    </a:lnTo>
                    <a:lnTo>
                      <a:pt x="15373" y="10230"/>
                    </a:lnTo>
                    <a:lnTo>
                      <a:pt x="15246" y="10361"/>
                    </a:lnTo>
                    <a:lnTo>
                      <a:pt x="15113" y="10487"/>
                    </a:lnTo>
                    <a:lnTo>
                      <a:pt x="14974" y="10606"/>
                    </a:lnTo>
                    <a:lnTo>
                      <a:pt x="14831" y="10718"/>
                    </a:lnTo>
                    <a:lnTo>
                      <a:pt x="14682" y="10824"/>
                    </a:lnTo>
                    <a:lnTo>
                      <a:pt x="14527" y="10923"/>
                    </a:lnTo>
                    <a:lnTo>
                      <a:pt x="14369" y="11014"/>
                    </a:lnTo>
                    <a:lnTo>
                      <a:pt x="14206" y="11098"/>
                    </a:lnTo>
                    <a:lnTo>
                      <a:pt x="14039" y="11176"/>
                    </a:lnTo>
                    <a:lnTo>
                      <a:pt x="13868" y="11244"/>
                    </a:lnTo>
                    <a:lnTo>
                      <a:pt x="13693" y="11305"/>
                    </a:lnTo>
                    <a:lnTo>
                      <a:pt x="13514" y="11357"/>
                    </a:lnTo>
                    <a:lnTo>
                      <a:pt x="13332" y="11401"/>
                    </a:lnTo>
                    <a:lnTo>
                      <a:pt x="13147" y="11436"/>
                    </a:lnTo>
                    <a:lnTo>
                      <a:pt x="12960" y="11462"/>
                    </a:lnTo>
                    <a:lnTo>
                      <a:pt x="12770" y="11479"/>
                    </a:lnTo>
                    <a:lnTo>
                      <a:pt x="12770" y="11487"/>
                    </a:lnTo>
                    <a:lnTo>
                      <a:pt x="12524" y="11487"/>
                    </a:lnTo>
                    <a:lnTo>
                      <a:pt x="3341" y="11487"/>
                    </a:lnTo>
                    <a:lnTo>
                      <a:pt x="3079" y="11487"/>
                    </a:lnTo>
                    <a:lnTo>
                      <a:pt x="3079" y="11477"/>
                    </a:lnTo>
                    <a:lnTo>
                      <a:pt x="2919" y="11459"/>
                    </a:lnTo>
                    <a:lnTo>
                      <a:pt x="2760" y="11436"/>
                    </a:lnTo>
                    <a:lnTo>
                      <a:pt x="2605" y="11404"/>
                    </a:lnTo>
                    <a:lnTo>
                      <a:pt x="2453" y="11365"/>
                    </a:lnTo>
                    <a:lnTo>
                      <a:pt x="2303" y="11318"/>
                    </a:lnTo>
                    <a:lnTo>
                      <a:pt x="2156" y="11265"/>
                    </a:lnTo>
                    <a:lnTo>
                      <a:pt x="2013" y="11205"/>
                    </a:lnTo>
                    <a:lnTo>
                      <a:pt x="1872" y="11139"/>
                    </a:lnTo>
                    <a:lnTo>
                      <a:pt x="1736" y="11067"/>
                    </a:lnTo>
                    <a:lnTo>
                      <a:pt x="1603" y="10987"/>
                    </a:lnTo>
                    <a:lnTo>
                      <a:pt x="1474" y="10903"/>
                    </a:lnTo>
                    <a:lnTo>
                      <a:pt x="1349" y="10813"/>
                    </a:lnTo>
                    <a:lnTo>
                      <a:pt x="1229" y="10716"/>
                    </a:lnTo>
                    <a:lnTo>
                      <a:pt x="1113" y="10615"/>
                    </a:lnTo>
                    <a:lnTo>
                      <a:pt x="1001" y="10508"/>
                    </a:lnTo>
                    <a:lnTo>
                      <a:pt x="895" y="10396"/>
                    </a:lnTo>
                    <a:lnTo>
                      <a:pt x="793" y="10280"/>
                    </a:lnTo>
                    <a:lnTo>
                      <a:pt x="697" y="10159"/>
                    </a:lnTo>
                    <a:lnTo>
                      <a:pt x="606" y="10033"/>
                    </a:lnTo>
                    <a:lnTo>
                      <a:pt x="521" y="9903"/>
                    </a:lnTo>
                    <a:lnTo>
                      <a:pt x="441" y="9769"/>
                    </a:lnTo>
                    <a:lnTo>
                      <a:pt x="368" y="9631"/>
                    </a:lnTo>
                    <a:lnTo>
                      <a:pt x="300" y="9490"/>
                    </a:lnTo>
                    <a:lnTo>
                      <a:pt x="239" y="9345"/>
                    </a:lnTo>
                    <a:lnTo>
                      <a:pt x="185" y="9197"/>
                    </a:lnTo>
                    <a:lnTo>
                      <a:pt x="137" y="9044"/>
                    </a:lnTo>
                    <a:lnTo>
                      <a:pt x="96" y="8890"/>
                    </a:lnTo>
                    <a:lnTo>
                      <a:pt x="62" y="8733"/>
                    </a:lnTo>
                    <a:lnTo>
                      <a:pt x="35" y="8573"/>
                    </a:lnTo>
                    <a:lnTo>
                      <a:pt x="15" y="8410"/>
                    </a:lnTo>
                    <a:lnTo>
                      <a:pt x="4" y="8246"/>
                    </a:lnTo>
                    <a:lnTo>
                      <a:pt x="0" y="8079"/>
                    </a:lnTo>
                    <a:lnTo>
                      <a:pt x="4" y="7916"/>
                    </a:lnTo>
                    <a:lnTo>
                      <a:pt x="15" y="7754"/>
                    </a:lnTo>
                    <a:lnTo>
                      <a:pt x="34" y="7596"/>
                    </a:lnTo>
                    <a:lnTo>
                      <a:pt x="60" y="7439"/>
                    </a:lnTo>
                    <a:lnTo>
                      <a:pt x="92" y="7284"/>
                    </a:lnTo>
                    <a:lnTo>
                      <a:pt x="132" y="7132"/>
                    </a:lnTo>
                    <a:lnTo>
                      <a:pt x="178" y="6983"/>
                    </a:lnTo>
                    <a:lnTo>
                      <a:pt x="230" y="6837"/>
                    </a:lnTo>
                    <a:lnTo>
                      <a:pt x="289" y="6694"/>
                    </a:lnTo>
                    <a:lnTo>
                      <a:pt x="354" y="6556"/>
                    </a:lnTo>
                    <a:lnTo>
                      <a:pt x="424" y="6420"/>
                    </a:lnTo>
                    <a:lnTo>
                      <a:pt x="502" y="6287"/>
                    </a:lnTo>
                    <a:lnTo>
                      <a:pt x="584" y="6159"/>
                    </a:lnTo>
                    <a:lnTo>
                      <a:pt x="671" y="6034"/>
                    </a:lnTo>
                    <a:lnTo>
                      <a:pt x="765" y="5914"/>
                    </a:lnTo>
                    <a:lnTo>
                      <a:pt x="862" y="5799"/>
                    </a:lnTo>
                    <a:lnTo>
                      <a:pt x="965" y="5688"/>
                    </a:lnTo>
                    <a:lnTo>
                      <a:pt x="1072" y="5582"/>
                    </a:lnTo>
                    <a:lnTo>
                      <a:pt x="1184" y="5480"/>
                    </a:lnTo>
                    <a:lnTo>
                      <a:pt x="1301" y="5384"/>
                    </a:lnTo>
                    <a:lnTo>
                      <a:pt x="1421" y="5293"/>
                    </a:lnTo>
                    <a:lnTo>
                      <a:pt x="1546" y="5208"/>
                    </a:lnTo>
                    <a:lnTo>
                      <a:pt x="1675" y="5128"/>
                    </a:lnTo>
                    <a:lnTo>
                      <a:pt x="1807" y="5054"/>
                    </a:lnTo>
                    <a:lnTo>
                      <a:pt x="1942" y="4986"/>
                    </a:lnTo>
                    <a:lnTo>
                      <a:pt x="2082" y="4924"/>
                    </a:lnTo>
                    <a:lnTo>
                      <a:pt x="2224" y="4869"/>
                    </a:lnTo>
                    <a:lnTo>
                      <a:pt x="2369" y="4819"/>
                    </a:lnTo>
                    <a:lnTo>
                      <a:pt x="2517" y="4777"/>
                    </a:lnTo>
                    <a:lnTo>
                      <a:pt x="2668" y="4741"/>
                    </a:lnTo>
                    <a:lnTo>
                      <a:pt x="2821" y="4713"/>
                    </a:lnTo>
                    <a:lnTo>
                      <a:pt x="2976" y="4692"/>
                    </a:lnTo>
                    <a:lnTo>
                      <a:pt x="2990" y="4450"/>
                    </a:lnTo>
                    <a:lnTo>
                      <a:pt x="3015" y="4212"/>
                    </a:lnTo>
                    <a:lnTo>
                      <a:pt x="3051" y="3976"/>
                    </a:lnTo>
                    <a:lnTo>
                      <a:pt x="3098" y="3744"/>
                    </a:lnTo>
                    <a:lnTo>
                      <a:pt x="3156" y="3517"/>
                    </a:lnTo>
                    <a:lnTo>
                      <a:pt x="3225" y="3295"/>
                    </a:lnTo>
                    <a:lnTo>
                      <a:pt x="3303" y="3076"/>
                    </a:lnTo>
                    <a:lnTo>
                      <a:pt x="3391" y="2863"/>
                    </a:lnTo>
                    <a:lnTo>
                      <a:pt x="3489" y="2655"/>
                    </a:lnTo>
                    <a:lnTo>
                      <a:pt x="3597" y="2453"/>
                    </a:lnTo>
                    <a:lnTo>
                      <a:pt x="3713" y="2256"/>
                    </a:lnTo>
                    <a:lnTo>
                      <a:pt x="3837" y="2065"/>
                    </a:lnTo>
                    <a:lnTo>
                      <a:pt x="3971" y="1882"/>
                    </a:lnTo>
                    <a:lnTo>
                      <a:pt x="4113" y="1704"/>
                    </a:lnTo>
                    <a:lnTo>
                      <a:pt x="4262" y="1535"/>
                    </a:lnTo>
                    <a:lnTo>
                      <a:pt x="4419" y="1371"/>
                    </a:lnTo>
                    <a:lnTo>
                      <a:pt x="4583" y="1216"/>
                    </a:lnTo>
                    <a:lnTo>
                      <a:pt x="4754" y="1069"/>
                    </a:lnTo>
                    <a:lnTo>
                      <a:pt x="4932" y="930"/>
                    </a:lnTo>
                    <a:lnTo>
                      <a:pt x="5117" y="800"/>
                    </a:lnTo>
                    <a:lnTo>
                      <a:pt x="5307" y="677"/>
                    </a:lnTo>
                    <a:lnTo>
                      <a:pt x="5503" y="565"/>
                    </a:lnTo>
                    <a:lnTo>
                      <a:pt x="5705" y="462"/>
                    </a:lnTo>
                    <a:lnTo>
                      <a:pt x="5912" y="368"/>
                    </a:lnTo>
                    <a:lnTo>
                      <a:pt x="6124" y="284"/>
                    </a:lnTo>
                    <a:lnTo>
                      <a:pt x="6342" y="211"/>
                    </a:lnTo>
                    <a:lnTo>
                      <a:pt x="6563" y="147"/>
                    </a:lnTo>
                    <a:lnTo>
                      <a:pt x="6788" y="95"/>
                    </a:lnTo>
                    <a:lnTo>
                      <a:pt x="7018" y="54"/>
                    </a:lnTo>
                    <a:lnTo>
                      <a:pt x="7250" y="25"/>
                    </a:lnTo>
                    <a:lnTo>
                      <a:pt x="7487" y="6"/>
                    </a:lnTo>
                    <a:lnTo>
                      <a:pt x="7726" y="0"/>
                    </a:lnTo>
                    <a:close/>
                    <a:moveTo>
                      <a:pt x="9156" y="9528"/>
                    </a:moveTo>
                    <a:lnTo>
                      <a:pt x="9148" y="9515"/>
                    </a:lnTo>
                    <a:lnTo>
                      <a:pt x="9141" y="9503"/>
                    </a:lnTo>
                    <a:lnTo>
                      <a:pt x="9134" y="9491"/>
                    </a:lnTo>
                    <a:lnTo>
                      <a:pt x="9127" y="9478"/>
                    </a:lnTo>
                    <a:lnTo>
                      <a:pt x="9106" y="9484"/>
                    </a:lnTo>
                    <a:lnTo>
                      <a:pt x="9086" y="9491"/>
                    </a:lnTo>
                    <a:lnTo>
                      <a:pt x="9065" y="9498"/>
                    </a:lnTo>
                    <a:lnTo>
                      <a:pt x="9045" y="9503"/>
                    </a:lnTo>
                    <a:lnTo>
                      <a:pt x="9023" y="9509"/>
                    </a:lnTo>
                    <a:lnTo>
                      <a:pt x="9003" y="9515"/>
                    </a:lnTo>
                    <a:lnTo>
                      <a:pt x="8982" y="9521"/>
                    </a:lnTo>
                    <a:lnTo>
                      <a:pt x="8961" y="9528"/>
                    </a:lnTo>
                    <a:lnTo>
                      <a:pt x="9156" y="9528"/>
                    </a:lnTo>
                    <a:close/>
                    <a:moveTo>
                      <a:pt x="6492" y="9528"/>
                    </a:moveTo>
                    <a:lnTo>
                      <a:pt x="6464" y="9519"/>
                    </a:lnTo>
                    <a:lnTo>
                      <a:pt x="6435" y="9511"/>
                    </a:lnTo>
                    <a:lnTo>
                      <a:pt x="6408" y="9503"/>
                    </a:lnTo>
                    <a:lnTo>
                      <a:pt x="6379" y="9495"/>
                    </a:lnTo>
                    <a:lnTo>
                      <a:pt x="6376" y="9503"/>
                    </a:lnTo>
                    <a:lnTo>
                      <a:pt x="6372" y="9511"/>
                    </a:lnTo>
                    <a:lnTo>
                      <a:pt x="6368" y="9519"/>
                    </a:lnTo>
                    <a:lnTo>
                      <a:pt x="6364" y="9528"/>
                    </a:lnTo>
                    <a:lnTo>
                      <a:pt x="6492" y="9528"/>
                    </a:lnTo>
                    <a:close/>
                  </a:path>
                </a:pathLst>
              </a:custGeom>
              <a:solidFill>
                <a:schemeClr val="bg1">
                  <a:alpha val="90000"/>
                </a:schemeClr>
              </a:solidFill>
              <a:ln w="15875">
                <a:solidFill>
                  <a:srgbClr val="3399FF">
                    <a:alpha val="34000"/>
                  </a:srgbClr>
                </a:solidFill>
                <a:round/>
                <a:headEnd/>
                <a:tailEnd/>
              </a:ln>
              <a:effectLst>
                <a:outerShdw blurRad="50800" dist="38100" dir="2700000" algn="tl" rotWithShape="0">
                  <a:srgbClr val="00CCFF">
                    <a:alpha val="40000"/>
                  </a:srgbClr>
                </a:outerShdw>
              </a:effectLst>
            </p:spPr>
            <p:txBody>
              <a:bodyPr lIns="121897" tIns="60949" rIns="121897" bIns="60949"/>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a:defRPr/>
                </a:pPr>
                <a:endParaRPr lang="zh-CN" altLang="en-US" sz="2800">
                  <a:solidFill>
                    <a:prstClr val="black"/>
                  </a:solidFill>
                  <a:latin typeface="+mn-lt"/>
                  <a:ea typeface="+mn-ea"/>
                  <a:cs typeface="+mn-ea"/>
                  <a:sym typeface="+mn-lt"/>
                </a:endParaRPr>
              </a:p>
            </p:txBody>
          </p:sp>
          <p:pic>
            <p:nvPicPr>
              <p:cNvPr id="25" name="Picture 2" descr="C:\Users\fliu\Desktop\VMware_logo_blk_RGB_300dpi.jpg"/>
              <p:cNvPicPr>
                <a:picLocks noChangeAspect="1" noChangeArrowheads="1"/>
              </p:cNvPicPr>
              <p:nvPr/>
            </p:nvPicPr>
            <p:blipFill>
              <a:blip r:embed="rId5" cstate="print">
                <a:clrChange>
                  <a:clrFrom>
                    <a:srgbClr val="FFFFFF"/>
                  </a:clrFrom>
                  <a:clrTo>
                    <a:srgbClr val="FFFFFF">
                      <a:alpha val="0"/>
                    </a:srgbClr>
                  </a:clrTo>
                </a:clrChange>
              </a:blip>
              <a:srcRect l="8578" t="22572" r="8054" b="21530"/>
              <a:stretch>
                <a:fillRect/>
              </a:stretch>
            </p:blipFill>
            <p:spPr bwMode="auto">
              <a:xfrm>
                <a:off x="2177832" y="1218203"/>
                <a:ext cx="895867" cy="206560"/>
              </a:xfrm>
              <a:prstGeom prst="rect">
                <a:avLst/>
              </a:prstGeom>
              <a:noFill/>
              <a:ln w="9525">
                <a:noFill/>
                <a:miter lim="800000"/>
                <a:headEnd/>
                <a:tailEnd/>
              </a:ln>
            </p:spPr>
          </p:pic>
          <p:pic>
            <p:nvPicPr>
              <p:cNvPr id="26" name="Picture 4" descr="D:\01 Utility\000 胶片素材库\PPT图形模板与图标\个人常用\企业logo\vmware2.png"/>
              <p:cNvPicPr>
                <a:picLocks noChangeArrowheads="1"/>
              </p:cNvPicPr>
              <p:nvPr/>
            </p:nvPicPr>
            <p:blipFill>
              <a:blip r:embed="rId6" cstate="print"/>
              <a:srcRect/>
              <a:stretch>
                <a:fillRect/>
              </a:stretch>
            </p:blipFill>
            <p:spPr bwMode="auto">
              <a:xfrm>
                <a:off x="2460959" y="999459"/>
                <a:ext cx="316030" cy="222071"/>
              </a:xfrm>
              <a:prstGeom prst="rect">
                <a:avLst/>
              </a:prstGeom>
              <a:noFill/>
            </p:spPr>
          </p:pic>
        </p:grpSp>
        <p:grpSp>
          <p:nvGrpSpPr>
            <p:cNvPr id="27" name="组合 26"/>
            <p:cNvGrpSpPr/>
            <p:nvPr/>
          </p:nvGrpSpPr>
          <p:grpSpPr>
            <a:xfrm>
              <a:off x="2696817" y="2887586"/>
              <a:ext cx="760575" cy="401425"/>
              <a:chOff x="2973598" y="951123"/>
              <a:chExt cx="1386527" cy="523411"/>
            </a:xfrm>
          </p:grpSpPr>
          <p:sp>
            <p:nvSpPr>
              <p:cNvPr id="28" name="Freeform 27"/>
              <p:cNvSpPr>
                <a:spLocks noEditPoints="1"/>
              </p:cNvSpPr>
              <p:nvPr/>
            </p:nvSpPr>
            <p:spPr bwMode="auto">
              <a:xfrm>
                <a:off x="3125626" y="951123"/>
                <a:ext cx="950172" cy="505537"/>
              </a:xfrm>
              <a:custGeom>
                <a:avLst/>
                <a:gdLst/>
                <a:ahLst/>
                <a:cxnLst>
                  <a:cxn ang="0">
                    <a:pos x="8324" y="38"/>
                  </a:cxn>
                  <a:cxn ang="0">
                    <a:pos x="9087" y="203"/>
                  </a:cxn>
                  <a:cxn ang="0">
                    <a:pos x="9799" y="487"/>
                  </a:cxn>
                  <a:cxn ang="0">
                    <a:pos x="10451" y="880"/>
                  </a:cxn>
                  <a:cxn ang="0">
                    <a:pos x="11031" y="1370"/>
                  </a:cxn>
                  <a:cxn ang="0">
                    <a:pos x="11529" y="1947"/>
                  </a:cxn>
                  <a:cxn ang="0">
                    <a:pos x="11934" y="2598"/>
                  </a:cxn>
                  <a:cxn ang="0">
                    <a:pos x="12234" y="3314"/>
                  </a:cxn>
                  <a:cxn ang="0">
                    <a:pos x="12378" y="3497"/>
                  </a:cxn>
                  <a:cxn ang="0">
                    <a:pos x="12496" y="3494"/>
                  </a:cxn>
                  <a:cxn ang="0">
                    <a:pos x="13119" y="3540"/>
                  </a:cxn>
                  <a:cxn ang="0">
                    <a:pos x="13870" y="3738"/>
                  </a:cxn>
                  <a:cxn ang="0">
                    <a:pos x="14554" y="4074"/>
                  </a:cxn>
                  <a:cxn ang="0">
                    <a:pos x="15156" y="4535"/>
                  </a:cxn>
                  <a:cxn ang="0">
                    <a:pos x="15663" y="5102"/>
                  </a:cxn>
                  <a:cxn ang="0">
                    <a:pos x="16056" y="5761"/>
                  </a:cxn>
                  <a:cxn ang="0">
                    <a:pos x="16320" y="6494"/>
                  </a:cxn>
                  <a:cxn ang="0">
                    <a:pos x="16438" y="7286"/>
                  </a:cxn>
                  <a:cxn ang="0">
                    <a:pos x="16401" y="8075"/>
                  </a:cxn>
                  <a:cxn ang="0">
                    <a:pos x="16222" y="8813"/>
                  </a:cxn>
                  <a:cxn ang="0">
                    <a:pos x="15915" y="9491"/>
                  </a:cxn>
                  <a:cxn ang="0">
                    <a:pos x="15494" y="10093"/>
                  </a:cxn>
                  <a:cxn ang="0">
                    <a:pos x="14974" y="10606"/>
                  </a:cxn>
                  <a:cxn ang="0">
                    <a:pos x="14369" y="11014"/>
                  </a:cxn>
                  <a:cxn ang="0">
                    <a:pos x="13693" y="11305"/>
                  </a:cxn>
                  <a:cxn ang="0">
                    <a:pos x="12960" y="11462"/>
                  </a:cxn>
                  <a:cxn ang="0">
                    <a:pos x="3341" y="11487"/>
                  </a:cxn>
                  <a:cxn ang="0">
                    <a:pos x="2760" y="11436"/>
                  </a:cxn>
                  <a:cxn ang="0">
                    <a:pos x="2156" y="11265"/>
                  </a:cxn>
                  <a:cxn ang="0">
                    <a:pos x="1603" y="10987"/>
                  </a:cxn>
                  <a:cxn ang="0">
                    <a:pos x="1113" y="10615"/>
                  </a:cxn>
                  <a:cxn ang="0">
                    <a:pos x="697" y="10159"/>
                  </a:cxn>
                  <a:cxn ang="0">
                    <a:pos x="368" y="9631"/>
                  </a:cxn>
                  <a:cxn ang="0">
                    <a:pos x="137" y="9044"/>
                  </a:cxn>
                  <a:cxn ang="0">
                    <a:pos x="15" y="8410"/>
                  </a:cxn>
                  <a:cxn ang="0">
                    <a:pos x="15" y="7754"/>
                  </a:cxn>
                  <a:cxn ang="0">
                    <a:pos x="132" y="7132"/>
                  </a:cxn>
                  <a:cxn ang="0">
                    <a:pos x="354" y="6556"/>
                  </a:cxn>
                  <a:cxn ang="0">
                    <a:pos x="671" y="6034"/>
                  </a:cxn>
                  <a:cxn ang="0">
                    <a:pos x="1072" y="5582"/>
                  </a:cxn>
                  <a:cxn ang="0">
                    <a:pos x="1546" y="5208"/>
                  </a:cxn>
                  <a:cxn ang="0">
                    <a:pos x="2082" y="4924"/>
                  </a:cxn>
                  <a:cxn ang="0">
                    <a:pos x="2668" y="4741"/>
                  </a:cxn>
                  <a:cxn ang="0">
                    <a:pos x="3015" y="4212"/>
                  </a:cxn>
                  <a:cxn ang="0">
                    <a:pos x="3225" y="3295"/>
                  </a:cxn>
                  <a:cxn ang="0">
                    <a:pos x="3597" y="2453"/>
                  </a:cxn>
                  <a:cxn ang="0">
                    <a:pos x="4113" y="1704"/>
                  </a:cxn>
                  <a:cxn ang="0">
                    <a:pos x="4754" y="1069"/>
                  </a:cxn>
                  <a:cxn ang="0">
                    <a:pos x="5503" y="565"/>
                  </a:cxn>
                  <a:cxn ang="0">
                    <a:pos x="6342" y="211"/>
                  </a:cxn>
                  <a:cxn ang="0">
                    <a:pos x="7250" y="25"/>
                  </a:cxn>
                  <a:cxn ang="0">
                    <a:pos x="9148" y="9515"/>
                  </a:cxn>
                  <a:cxn ang="0">
                    <a:pos x="9106" y="9484"/>
                  </a:cxn>
                  <a:cxn ang="0">
                    <a:pos x="9023" y="9509"/>
                  </a:cxn>
                  <a:cxn ang="0">
                    <a:pos x="9156" y="9528"/>
                  </a:cxn>
                  <a:cxn ang="0">
                    <a:pos x="6408" y="9503"/>
                  </a:cxn>
                  <a:cxn ang="0">
                    <a:pos x="6368" y="9519"/>
                  </a:cxn>
                </a:cxnLst>
                <a:rect l="0" t="0" r="r" b="b"/>
                <a:pathLst>
                  <a:path w="16443" h="11487">
                    <a:moveTo>
                      <a:pt x="7726" y="0"/>
                    </a:moveTo>
                    <a:lnTo>
                      <a:pt x="7928" y="4"/>
                    </a:lnTo>
                    <a:lnTo>
                      <a:pt x="8127" y="17"/>
                    </a:lnTo>
                    <a:lnTo>
                      <a:pt x="8324" y="38"/>
                    </a:lnTo>
                    <a:lnTo>
                      <a:pt x="8519" y="68"/>
                    </a:lnTo>
                    <a:lnTo>
                      <a:pt x="8711" y="105"/>
                    </a:lnTo>
                    <a:lnTo>
                      <a:pt x="8900" y="150"/>
                    </a:lnTo>
                    <a:lnTo>
                      <a:pt x="9087" y="203"/>
                    </a:lnTo>
                    <a:lnTo>
                      <a:pt x="9270" y="263"/>
                    </a:lnTo>
                    <a:lnTo>
                      <a:pt x="9450" y="331"/>
                    </a:lnTo>
                    <a:lnTo>
                      <a:pt x="9626" y="406"/>
                    </a:lnTo>
                    <a:lnTo>
                      <a:pt x="9799" y="487"/>
                    </a:lnTo>
                    <a:lnTo>
                      <a:pt x="9969" y="576"/>
                    </a:lnTo>
                    <a:lnTo>
                      <a:pt x="10133" y="670"/>
                    </a:lnTo>
                    <a:lnTo>
                      <a:pt x="10294" y="772"/>
                    </a:lnTo>
                    <a:lnTo>
                      <a:pt x="10451" y="880"/>
                    </a:lnTo>
                    <a:lnTo>
                      <a:pt x="10604" y="994"/>
                    </a:lnTo>
                    <a:lnTo>
                      <a:pt x="10751" y="1113"/>
                    </a:lnTo>
                    <a:lnTo>
                      <a:pt x="10893" y="1239"/>
                    </a:lnTo>
                    <a:lnTo>
                      <a:pt x="11031" y="1370"/>
                    </a:lnTo>
                    <a:lnTo>
                      <a:pt x="11164" y="1507"/>
                    </a:lnTo>
                    <a:lnTo>
                      <a:pt x="11291" y="1648"/>
                    </a:lnTo>
                    <a:lnTo>
                      <a:pt x="11412" y="1795"/>
                    </a:lnTo>
                    <a:lnTo>
                      <a:pt x="11529" y="1947"/>
                    </a:lnTo>
                    <a:lnTo>
                      <a:pt x="11640" y="2102"/>
                    </a:lnTo>
                    <a:lnTo>
                      <a:pt x="11743" y="2264"/>
                    </a:lnTo>
                    <a:lnTo>
                      <a:pt x="11842" y="2429"/>
                    </a:lnTo>
                    <a:lnTo>
                      <a:pt x="11934" y="2598"/>
                    </a:lnTo>
                    <a:lnTo>
                      <a:pt x="12019" y="2772"/>
                    </a:lnTo>
                    <a:lnTo>
                      <a:pt x="12097" y="2948"/>
                    </a:lnTo>
                    <a:lnTo>
                      <a:pt x="12169" y="3129"/>
                    </a:lnTo>
                    <a:lnTo>
                      <a:pt x="12234" y="3314"/>
                    </a:lnTo>
                    <a:lnTo>
                      <a:pt x="12291" y="3501"/>
                    </a:lnTo>
                    <a:lnTo>
                      <a:pt x="12320" y="3499"/>
                    </a:lnTo>
                    <a:lnTo>
                      <a:pt x="12349" y="3498"/>
                    </a:lnTo>
                    <a:lnTo>
                      <a:pt x="12378" y="3497"/>
                    </a:lnTo>
                    <a:lnTo>
                      <a:pt x="12407" y="3496"/>
                    </a:lnTo>
                    <a:lnTo>
                      <a:pt x="12437" y="3495"/>
                    </a:lnTo>
                    <a:lnTo>
                      <a:pt x="12466" y="3494"/>
                    </a:lnTo>
                    <a:lnTo>
                      <a:pt x="12496" y="3494"/>
                    </a:lnTo>
                    <a:lnTo>
                      <a:pt x="12524" y="3494"/>
                    </a:lnTo>
                    <a:lnTo>
                      <a:pt x="12726" y="3499"/>
                    </a:lnTo>
                    <a:lnTo>
                      <a:pt x="12924" y="3515"/>
                    </a:lnTo>
                    <a:lnTo>
                      <a:pt x="13119" y="3540"/>
                    </a:lnTo>
                    <a:lnTo>
                      <a:pt x="13313" y="3575"/>
                    </a:lnTo>
                    <a:lnTo>
                      <a:pt x="13502" y="3621"/>
                    </a:lnTo>
                    <a:lnTo>
                      <a:pt x="13688" y="3674"/>
                    </a:lnTo>
                    <a:lnTo>
                      <a:pt x="13870" y="3738"/>
                    </a:lnTo>
                    <a:lnTo>
                      <a:pt x="14047" y="3809"/>
                    </a:lnTo>
                    <a:lnTo>
                      <a:pt x="14221" y="3889"/>
                    </a:lnTo>
                    <a:lnTo>
                      <a:pt x="14390" y="3977"/>
                    </a:lnTo>
                    <a:lnTo>
                      <a:pt x="14554" y="4074"/>
                    </a:lnTo>
                    <a:lnTo>
                      <a:pt x="14712" y="4179"/>
                    </a:lnTo>
                    <a:lnTo>
                      <a:pt x="14867" y="4290"/>
                    </a:lnTo>
                    <a:lnTo>
                      <a:pt x="15015" y="4409"/>
                    </a:lnTo>
                    <a:lnTo>
                      <a:pt x="15156" y="4535"/>
                    </a:lnTo>
                    <a:lnTo>
                      <a:pt x="15293" y="4667"/>
                    </a:lnTo>
                    <a:lnTo>
                      <a:pt x="15423" y="4806"/>
                    </a:lnTo>
                    <a:lnTo>
                      <a:pt x="15546" y="4951"/>
                    </a:lnTo>
                    <a:lnTo>
                      <a:pt x="15663" y="5102"/>
                    </a:lnTo>
                    <a:lnTo>
                      <a:pt x="15772" y="5259"/>
                    </a:lnTo>
                    <a:lnTo>
                      <a:pt x="15875" y="5421"/>
                    </a:lnTo>
                    <a:lnTo>
                      <a:pt x="15969" y="5588"/>
                    </a:lnTo>
                    <a:lnTo>
                      <a:pt x="16056" y="5761"/>
                    </a:lnTo>
                    <a:lnTo>
                      <a:pt x="16134" y="5938"/>
                    </a:lnTo>
                    <a:lnTo>
                      <a:pt x="16205" y="6119"/>
                    </a:lnTo>
                    <a:lnTo>
                      <a:pt x="16266" y="6305"/>
                    </a:lnTo>
                    <a:lnTo>
                      <a:pt x="16320" y="6494"/>
                    </a:lnTo>
                    <a:lnTo>
                      <a:pt x="16363" y="6687"/>
                    </a:lnTo>
                    <a:lnTo>
                      <a:pt x="16398" y="6884"/>
                    </a:lnTo>
                    <a:lnTo>
                      <a:pt x="16422" y="7083"/>
                    </a:lnTo>
                    <a:lnTo>
                      <a:pt x="16438" y="7286"/>
                    </a:lnTo>
                    <a:lnTo>
                      <a:pt x="16443" y="7490"/>
                    </a:lnTo>
                    <a:lnTo>
                      <a:pt x="16438" y="7688"/>
                    </a:lnTo>
                    <a:lnTo>
                      <a:pt x="16425" y="7883"/>
                    </a:lnTo>
                    <a:lnTo>
                      <a:pt x="16401" y="8075"/>
                    </a:lnTo>
                    <a:lnTo>
                      <a:pt x="16369" y="8264"/>
                    </a:lnTo>
                    <a:lnTo>
                      <a:pt x="16328" y="8451"/>
                    </a:lnTo>
                    <a:lnTo>
                      <a:pt x="16280" y="8634"/>
                    </a:lnTo>
                    <a:lnTo>
                      <a:pt x="16222" y="8813"/>
                    </a:lnTo>
                    <a:lnTo>
                      <a:pt x="16156" y="8989"/>
                    </a:lnTo>
                    <a:lnTo>
                      <a:pt x="16083" y="9161"/>
                    </a:lnTo>
                    <a:lnTo>
                      <a:pt x="16003" y="9328"/>
                    </a:lnTo>
                    <a:lnTo>
                      <a:pt x="15915" y="9491"/>
                    </a:lnTo>
                    <a:lnTo>
                      <a:pt x="15820" y="9649"/>
                    </a:lnTo>
                    <a:lnTo>
                      <a:pt x="15717" y="9802"/>
                    </a:lnTo>
                    <a:lnTo>
                      <a:pt x="15610" y="9950"/>
                    </a:lnTo>
                    <a:lnTo>
                      <a:pt x="15494" y="10093"/>
                    </a:lnTo>
                    <a:lnTo>
                      <a:pt x="15373" y="10230"/>
                    </a:lnTo>
                    <a:lnTo>
                      <a:pt x="15246" y="10361"/>
                    </a:lnTo>
                    <a:lnTo>
                      <a:pt x="15113" y="10487"/>
                    </a:lnTo>
                    <a:lnTo>
                      <a:pt x="14974" y="10606"/>
                    </a:lnTo>
                    <a:lnTo>
                      <a:pt x="14831" y="10718"/>
                    </a:lnTo>
                    <a:lnTo>
                      <a:pt x="14682" y="10824"/>
                    </a:lnTo>
                    <a:lnTo>
                      <a:pt x="14527" y="10923"/>
                    </a:lnTo>
                    <a:lnTo>
                      <a:pt x="14369" y="11014"/>
                    </a:lnTo>
                    <a:lnTo>
                      <a:pt x="14206" y="11098"/>
                    </a:lnTo>
                    <a:lnTo>
                      <a:pt x="14039" y="11176"/>
                    </a:lnTo>
                    <a:lnTo>
                      <a:pt x="13868" y="11244"/>
                    </a:lnTo>
                    <a:lnTo>
                      <a:pt x="13693" y="11305"/>
                    </a:lnTo>
                    <a:lnTo>
                      <a:pt x="13514" y="11357"/>
                    </a:lnTo>
                    <a:lnTo>
                      <a:pt x="13332" y="11401"/>
                    </a:lnTo>
                    <a:lnTo>
                      <a:pt x="13147" y="11436"/>
                    </a:lnTo>
                    <a:lnTo>
                      <a:pt x="12960" y="11462"/>
                    </a:lnTo>
                    <a:lnTo>
                      <a:pt x="12770" y="11479"/>
                    </a:lnTo>
                    <a:lnTo>
                      <a:pt x="12770" y="11487"/>
                    </a:lnTo>
                    <a:lnTo>
                      <a:pt x="12524" y="11487"/>
                    </a:lnTo>
                    <a:lnTo>
                      <a:pt x="3341" y="11487"/>
                    </a:lnTo>
                    <a:lnTo>
                      <a:pt x="3079" y="11487"/>
                    </a:lnTo>
                    <a:lnTo>
                      <a:pt x="3079" y="11477"/>
                    </a:lnTo>
                    <a:lnTo>
                      <a:pt x="2919" y="11459"/>
                    </a:lnTo>
                    <a:lnTo>
                      <a:pt x="2760" y="11436"/>
                    </a:lnTo>
                    <a:lnTo>
                      <a:pt x="2605" y="11404"/>
                    </a:lnTo>
                    <a:lnTo>
                      <a:pt x="2453" y="11365"/>
                    </a:lnTo>
                    <a:lnTo>
                      <a:pt x="2303" y="11318"/>
                    </a:lnTo>
                    <a:lnTo>
                      <a:pt x="2156" y="11265"/>
                    </a:lnTo>
                    <a:lnTo>
                      <a:pt x="2013" y="11205"/>
                    </a:lnTo>
                    <a:lnTo>
                      <a:pt x="1872" y="11139"/>
                    </a:lnTo>
                    <a:lnTo>
                      <a:pt x="1736" y="11067"/>
                    </a:lnTo>
                    <a:lnTo>
                      <a:pt x="1603" y="10987"/>
                    </a:lnTo>
                    <a:lnTo>
                      <a:pt x="1474" y="10903"/>
                    </a:lnTo>
                    <a:lnTo>
                      <a:pt x="1349" y="10813"/>
                    </a:lnTo>
                    <a:lnTo>
                      <a:pt x="1229" y="10716"/>
                    </a:lnTo>
                    <a:lnTo>
                      <a:pt x="1113" y="10615"/>
                    </a:lnTo>
                    <a:lnTo>
                      <a:pt x="1001" y="10508"/>
                    </a:lnTo>
                    <a:lnTo>
                      <a:pt x="895" y="10396"/>
                    </a:lnTo>
                    <a:lnTo>
                      <a:pt x="793" y="10280"/>
                    </a:lnTo>
                    <a:lnTo>
                      <a:pt x="697" y="10159"/>
                    </a:lnTo>
                    <a:lnTo>
                      <a:pt x="606" y="10033"/>
                    </a:lnTo>
                    <a:lnTo>
                      <a:pt x="521" y="9903"/>
                    </a:lnTo>
                    <a:lnTo>
                      <a:pt x="441" y="9769"/>
                    </a:lnTo>
                    <a:lnTo>
                      <a:pt x="368" y="9631"/>
                    </a:lnTo>
                    <a:lnTo>
                      <a:pt x="300" y="9490"/>
                    </a:lnTo>
                    <a:lnTo>
                      <a:pt x="239" y="9345"/>
                    </a:lnTo>
                    <a:lnTo>
                      <a:pt x="185" y="9197"/>
                    </a:lnTo>
                    <a:lnTo>
                      <a:pt x="137" y="9044"/>
                    </a:lnTo>
                    <a:lnTo>
                      <a:pt x="96" y="8890"/>
                    </a:lnTo>
                    <a:lnTo>
                      <a:pt x="62" y="8733"/>
                    </a:lnTo>
                    <a:lnTo>
                      <a:pt x="35" y="8573"/>
                    </a:lnTo>
                    <a:lnTo>
                      <a:pt x="15" y="8410"/>
                    </a:lnTo>
                    <a:lnTo>
                      <a:pt x="4" y="8246"/>
                    </a:lnTo>
                    <a:lnTo>
                      <a:pt x="0" y="8079"/>
                    </a:lnTo>
                    <a:lnTo>
                      <a:pt x="4" y="7916"/>
                    </a:lnTo>
                    <a:lnTo>
                      <a:pt x="15" y="7754"/>
                    </a:lnTo>
                    <a:lnTo>
                      <a:pt x="34" y="7596"/>
                    </a:lnTo>
                    <a:lnTo>
                      <a:pt x="60" y="7439"/>
                    </a:lnTo>
                    <a:lnTo>
                      <a:pt x="92" y="7284"/>
                    </a:lnTo>
                    <a:lnTo>
                      <a:pt x="132" y="7132"/>
                    </a:lnTo>
                    <a:lnTo>
                      <a:pt x="178" y="6983"/>
                    </a:lnTo>
                    <a:lnTo>
                      <a:pt x="230" y="6837"/>
                    </a:lnTo>
                    <a:lnTo>
                      <a:pt x="289" y="6694"/>
                    </a:lnTo>
                    <a:lnTo>
                      <a:pt x="354" y="6556"/>
                    </a:lnTo>
                    <a:lnTo>
                      <a:pt x="424" y="6420"/>
                    </a:lnTo>
                    <a:lnTo>
                      <a:pt x="502" y="6287"/>
                    </a:lnTo>
                    <a:lnTo>
                      <a:pt x="584" y="6159"/>
                    </a:lnTo>
                    <a:lnTo>
                      <a:pt x="671" y="6034"/>
                    </a:lnTo>
                    <a:lnTo>
                      <a:pt x="765" y="5914"/>
                    </a:lnTo>
                    <a:lnTo>
                      <a:pt x="862" y="5799"/>
                    </a:lnTo>
                    <a:lnTo>
                      <a:pt x="965" y="5688"/>
                    </a:lnTo>
                    <a:lnTo>
                      <a:pt x="1072" y="5582"/>
                    </a:lnTo>
                    <a:lnTo>
                      <a:pt x="1184" y="5480"/>
                    </a:lnTo>
                    <a:lnTo>
                      <a:pt x="1301" y="5384"/>
                    </a:lnTo>
                    <a:lnTo>
                      <a:pt x="1421" y="5293"/>
                    </a:lnTo>
                    <a:lnTo>
                      <a:pt x="1546" y="5208"/>
                    </a:lnTo>
                    <a:lnTo>
                      <a:pt x="1675" y="5128"/>
                    </a:lnTo>
                    <a:lnTo>
                      <a:pt x="1807" y="5054"/>
                    </a:lnTo>
                    <a:lnTo>
                      <a:pt x="1942" y="4986"/>
                    </a:lnTo>
                    <a:lnTo>
                      <a:pt x="2082" y="4924"/>
                    </a:lnTo>
                    <a:lnTo>
                      <a:pt x="2224" y="4869"/>
                    </a:lnTo>
                    <a:lnTo>
                      <a:pt x="2369" y="4819"/>
                    </a:lnTo>
                    <a:lnTo>
                      <a:pt x="2517" y="4777"/>
                    </a:lnTo>
                    <a:lnTo>
                      <a:pt x="2668" y="4741"/>
                    </a:lnTo>
                    <a:lnTo>
                      <a:pt x="2821" y="4713"/>
                    </a:lnTo>
                    <a:lnTo>
                      <a:pt x="2976" y="4692"/>
                    </a:lnTo>
                    <a:lnTo>
                      <a:pt x="2990" y="4450"/>
                    </a:lnTo>
                    <a:lnTo>
                      <a:pt x="3015" y="4212"/>
                    </a:lnTo>
                    <a:lnTo>
                      <a:pt x="3051" y="3976"/>
                    </a:lnTo>
                    <a:lnTo>
                      <a:pt x="3098" y="3744"/>
                    </a:lnTo>
                    <a:lnTo>
                      <a:pt x="3156" y="3517"/>
                    </a:lnTo>
                    <a:lnTo>
                      <a:pt x="3225" y="3295"/>
                    </a:lnTo>
                    <a:lnTo>
                      <a:pt x="3303" y="3076"/>
                    </a:lnTo>
                    <a:lnTo>
                      <a:pt x="3391" y="2863"/>
                    </a:lnTo>
                    <a:lnTo>
                      <a:pt x="3489" y="2655"/>
                    </a:lnTo>
                    <a:lnTo>
                      <a:pt x="3597" y="2453"/>
                    </a:lnTo>
                    <a:lnTo>
                      <a:pt x="3713" y="2256"/>
                    </a:lnTo>
                    <a:lnTo>
                      <a:pt x="3837" y="2065"/>
                    </a:lnTo>
                    <a:lnTo>
                      <a:pt x="3971" y="1882"/>
                    </a:lnTo>
                    <a:lnTo>
                      <a:pt x="4113" y="1704"/>
                    </a:lnTo>
                    <a:lnTo>
                      <a:pt x="4262" y="1535"/>
                    </a:lnTo>
                    <a:lnTo>
                      <a:pt x="4419" y="1371"/>
                    </a:lnTo>
                    <a:lnTo>
                      <a:pt x="4583" y="1216"/>
                    </a:lnTo>
                    <a:lnTo>
                      <a:pt x="4754" y="1069"/>
                    </a:lnTo>
                    <a:lnTo>
                      <a:pt x="4932" y="930"/>
                    </a:lnTo>
                    <a:lnTo>
                      <a:pt x="5117" y="800"/>
                    </a:lnTo>
                    <a:lnTo>
                      <a:pt x="5307" y="677"/>
                    </a:lnTo>
                    <a:lnTo>
                      <a:pt x="5503" y="565"/>
                    </a:lnTo>
                    <a:lnTo>
                      <a:pt x="5705" y="462"/>
                    </a:lnTo>
                    <a:lnTo>
                      <a:pt x="5912" y="368"/>
                    </a:lnTo>
                    <a:lnTo>
                      <a:pt x="6124" y="284"/>
                    </a:lnTo>
                    <a:lnTo>
                      <a:pt x="6342" y="211"/>
                    </a:lnTo>
                    <a:lnTo>
                      <a:pt x="6563" y="147"/>
                    </a:lnTo>
                    <a:lnTo>
                      <a:pt x="6788" y="95"/>
                    </a:lnTo>
                    <a:lnTo>
                      <a:pt x="7018" y="54"/>
                    </a:lnTo>
                    <a:lnTo>
                      <a:pt x="7250" y="25"/>
                    </a:lnTo>
                    <a:lnTo>
                      <a:pt x="7487" y="6"/>
                    </a:lnTo>
                    <a:lnTo>
                      <a:pt x="7726" y="0"/>
                    </a:lnTo>
                    <a:close/>
                    <a:moveTo>
                      <a:pt x="9156" y="9528"/>
                    </a:moveTo>
                    <a:lnTo>
                      <a:pt x="9148" y="9515"/>
                    </a:lnTo>
                    <a:lnTo>
                      <a:pt x="9141" y="9503"/>
                    </a:lnTo>
                    <a:lnTo>
                      <a:pt x="9134" y="9491"/>
                    </a:lnTo>
                    <a:lnTo>
                      <a:pt x="9127" y="9478"/>
                    </a:lnTo>
                    <a:lnTo>
                      <a:pt x="9106" y="9484"/>
                    </a:lnTo>
                    <a:lnTo>
                      <a:pt x="9086" y="9491"/>
                    </a:lnTo>
                    <a:lnTo>
                      <a:pt x="9065" y="9498"/>
                    </a:lnTo>
                    <a:lnTo>
                      <a:pt x="9045" y="9503"/>
                    </a:lnTo>
                    <a:lnTo>
                      <a:pt x="9023" y="9509"/>
                    </a:lnTo>
                    <a:lnTo>
                      <a:pt x="9003" y="9515"/>
                    </a:lnTo>
                    <a:lnTo>
                      <a:pt x="8982" y="9521"/>
                    </a:lnTo>
                    <a:lnTo>
                      <a:pt x="8961" y="9528"/>
                    </a:lnTo>
                    <a:lnTo>
                      <a:pt x="9156" y="9528"/>
                    </a:lnTo>
                    <a:close/>
                    <a:moveTo>
                      <a:pt x="6492" y="9528"/>
                    </a:moveTo>
                    <a:lnTo>
                      <a:pt x="6464" y="9519"/>
                    </a:lnTo>
                    <a:lnTo>
                      <a:pt x="6435" y="9511"/>
                    </a:lnTo>
                    <a:lnTo>
                      <a:pt x="6408" y="9503"/>
                    </a:lnTo>
                    <a:lnTo>
                      <a:pt x="6379" y="9495"/>
                    </a:lnTo>
                    <a:lnTo>
                      <a:pt x="6376" y="9503"/>
                    </a:lnTo>
                    <a:lnTo>
                      <a:pt x="6372" y="9511"/>
                    </a:lnTo>
                    <a:lnTo>
                      <a:pt x="6368" y="9519"/>
                    </a:lnTo>
                    <a:lnTo>
                      <a:pt x="6364" y="9528"/>
                    </a:lnTo>
                    <a:lnTo>
                      <a:pt x="6492" y="9528"/>
                    </a:lnTo>
                    <a:close/>
                  </a:path>
                </a:pathLst>
              </a:custGeom>
              <a:solidFill>
                <a:schemeClr val="bg1">
                  <a:alpha val="90000"/>
                </a:schemeClr>
              </a:solidFill>
              <a:ln w="15875">
                <a:solidFill>
                  <a:srgbClr val="3399FF">
                    <a:alpha val="34000"/>
                  </a:srgbClr>
                </a:solidFill>
                <a:round/>
                <a:headEnd/>
                <a:tailEnd/>
              </a:ln>
              <a:effectLst>
                <a:outerShdw blurRad="50800" dist="38100" dir="2700000" algn="tl" rotWithShape="0">
                  <a:srgbClr val="00CCFF">
                    <a:alpha val="40000"/>
                  </a:srgbClr>
                </a:outerShdw>
              </a:effectLst>
            </p:spPr>
            <p:txBody>
              <a:bodyPr lIns="121897" tIns="60949" rIns="121897" bIns="60949"/>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a:defRPr/>
                </a:pPr>
                <a:endParaRPr lang="zh-CN" altLang="en-US" sz="2800">
                  <a:solidFill>
                    <a:prstClr val="black"/>
                  </a:solidFill>
                  <a:latin typeface="+mn-lt"/>
                  <a:ea typeface="+mn-ea"/>
                  <a:cs typeface="+mn-ea"/>
                  <a:sym typeface="+mn-lt"/>
                </a:endParaRPr>
              </a:p>
            </p:txBody>
          </p:sp>
          <p:pic>
            <p:nvPicPr>
              <p:cNvPr id="29" name="Picture 5" descr="D:\01 Utility\000 胶片素材库\PPT图形模板与图标\个人常用\IT\OpenStack.jpg"/>
              <p:cNvPicPr preferRelativeResize="0">
                <a:picLocks noChangeArrowheads="1"/>
              </p:cNvPicPr>
              <p:nvPr/>
            </p:nvPicPr>
            <p:blipFill>
              <a:blip r:embed="rId7" cstate="print">
                <a:clrChange>
                  <a:clrFrom>
                    <a:srgbClr val="FFFFFF"/>
                  </a:clrFrom>
                  <a:clrTo>
                    <a:srgbClr val="FFFFFF">
                      <a:alpha val="0"/>
                    </a:srgbClr>
                  </a:clrTo>
                </a:clrChange>
              </a:blip>
              <a:srcRect b="24960"/>
              <a:stretch>
                <a:fillRect/>
              </a:stretch>
            </p:blipFill>
            <p:spPr bwMode="auto">
              <a:xfrm>
                <a:off x="3391783" y="952346"/>
                <a:ext cx="445238" cy="271339"/>
              </a:xfrm>
              <a:prstGeom prst="rect">
                <a:avLst/>
              </a:prstGeom>
              <a:noFill/>
            </p:spPr>
          </p:pic>
          <p:sp>
            <p:nvSpPr>
              <p:cNvPr id="30" name="TextBox 113"/>
              <p:cNvSpPr txBox="1"/>
              <p:nvPr/>
            </p:nvSpPr>
            <p:spPr>
              <a:xfrm>
                <a:off x="2973598" y="1207479"/>
                <a:ext cx="1386527" cy="26705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a:r>
                  <a:rPr lang="en-US" altLang="zh-CN" sz="900" b="1" dirty="0">
                    <a:solidFill>
                      <a:prstClr val="black">
                        <a:lumMod val="75000"/>
                        <a:lumOff val="25000"/>
                      </a:prstClr>
                    </a:solidFill>
                    <a:latin typeface="+mn-lt"/>
                    <a:ea typeface="+mn-ea"/>
                    <a:cs typeface="+mn-ea"/>
                    <a:sym typeface="+mn-lt"/>
                  </a:rPr>
                  <a:t>Open</a:t>
                </a:r>
                <a:r>
                  <a:rPr lang="en-US" altLang="zh-CN" sz="900" b="1" dirty="0">
                    <a:solidFill>
                      <a:srgbClr val="C00000"/>
                    </a:solidFill>
                    <a:latin typeface="+mn-lt"/>
                    <a:ea typeface="+mn-ea"/>
                    <a:cs typeface="+mn-ea"/>
                    <a:sym typeface="+mn-lt"/>
                  </a:rPr>
                  <a:t>Stack</a:t>
                </a:r>
                <a:endParaRPr lang="zh-CN" altLang="en-US" sz="900" b="1" dirty="0">
                  <a:solidFill>
                    <a:srgbClr val="C00000"/>
                  </a:solidFill>
                  <a:latin typeface="+mn-lt"/>
                  <a:ea typeface="+mn-ea"/>
                  <a:cs typeface="+mn-ea"/>
                  <a:sym typeface="+mn-lt"/>
                </a:endParaRPr>
              </a:p>
            </p:txBody>
          </p:sp>
        </p:grpSp>
        <p:grpSp>
          <p:nvGrpSpPr>
            <p:cNvPr id="31" name="组合 30"/>
            <p:cNvGrpSpPr/>
            <p:nvPr/>
          </p:nvGrpSpPr>
          <p:grpSpPr>
            <a:xfrm>
              <a:off x="3928563" y="2887585"/>
              <a:ext cx="610056" cy="387717"/>
              <a:chOff x="3807966" y="997193"/>
              <a:chExt cx="677557" cy="435599"/>
            </a:xfrm>
          </p:grpSpPr>
          <p:sp>
            <p:nvSpPr>
              <p:cNvPr id="32" name="Freeform 27"/>
              <p:cNvSpPr>
                <a:spLocks noEditPoints="1"/>
              </p:cNvSpPr>
              <p:nvPr/>
            </p:nvSpPr>
            <p:spPr bwMode="auto">
              <a:xfrm>
                <a:off x="3807966" y="997193"/>
                <a:ext cx="677557" cy="435599"/>
              </a:xfrm>
              <a:custGeom>
                <a:avLst/>
                <a:gdLst/>
                <a:ahLst/>
                <a:cxnLst>
                  <a:cxn ang="0">
                    <a:pos x="8324" y="38"/>
                  </a:cxn>
                  <a:cxn ang="0">
                    <a:pos x="9087" y="203"/>
                  </a:cxn>
                  <a:cxn ang="0">
                    <a:pos x="9799" y="487"/>
                  </a:cxn>
                  <a:cxn ang="0">
                    <a:pos x="10451" y="880"/>
                  </a:cxn>
                  <a:cxn ang="0">
                    <a:pos x="11031" y="1370"/>
                  </a:cxn>
                  <a:cxn ang="0">
                    <a:pos x="11529" y="1947"/>
                  </a:cxn>
                  <a:cxn ang="0">
                    <a:pos x="11934" y="2598"/>
                  </a:cxn>
                  <a:cxn ang="0">
                    <a:pos x="12234" y="3314"/>
                  </a:cxn>
                  <a:cxn ang="0">
                    <a:pos x="12378" y="3497"/>
                  </a:cxn>
                  <a:cxn ang="0">
                    <a:pos x="12496" y="3494"/>
                  </a:cxn>
                  <a:cxn ang="0">
                    <a:pos x="13119" y="3540"/>
                  </a:cxn>
                  <a:cxn ang="0">
                    <a:pos x="13870" y="3738"/>
                  </a:cxn>
                  <a:cxn ang="0">
                    <a:pos x="14554" y="4074"/>
                  </a:cxn>
                  <a:cxn ang="0">
                    <a:pos x="15156" y="4535"/>
                  </a:cxn>
                  <a:cxn ang="0">
                    <a:pos x="15663" y="5102"/>
                  </a:cxn>
                  <a:cxn ang="0">
                    <a:pos x="16056" y="5761"/>
                  </a:cxn>
                  <a:cxn ang="0">
                    <a:pos x="16320" y="6494"/>
                  </a:cxn>
                  <a:cxn ang="0">
                    <a:pos x="16438" y="7286"/>
                  </a:cxn>
                  <a:cxn ang="0">
                    <a:pos x="16401" y="8075"/>
                  </a:cxn>
                  <a:cxn ang="0">
                    <a:pos x="16222" y="8813"/>
                  </a:cxn>
                  <a:cxn ang="0">
                    <a:pos x="15915" y="9491"/>
                  </a:cxn>
                  <a:cxn ang="0">
                    <a:pos x="15494" y="10093"/>
                  </a:cxn>
                  <a:cxn ang="0">
                    <a:pos x="14974" y="10606"/>
                  </a:cxn>
                  <a:cxn ang="0">
                    <a:pos x="14369" y="11014"/>
                  </a:cxn>
                  <a:cxn ang="0">
                    <a:pos x="13693" y="11305"/>
                  </a:cxn>
                  <a:cxn ang="0">
                    <a:pos x="12960" y="11462"/>
                  </a:cxn>
                  <a:cxn ang="0">
                    <a:pos x="3341" y="11487"/>
                  </a:cxn>
                  <a:cxn ang="0">
                    <a:pos x="2760" y="11436"/>
                  </a:cxn>
                  <a:cxn ang="0">
                    <a:pos x="2156" y="11265"/>
                  </a:cxn>
                  <a:cxn ang="0">
                    <a:pos x="1603" y="10987"/>
                  </a:cxn>
                  <a:cxn ang="0">
                    <a:pos x="1113" y="10615"/>
                  </a:cxn>
                  <a:cxn ang="0">
                    <a:pos x="697" y="10159"/>
                  </a:cxn>
                  <a:cxn ang="0">
                    <a:pos x="368" y="9631"/>
                  </a:cxn>
                  <a:cxn ang="0">
                    <a:pos x="137" y="9044"/>
                  </a:cxn>
                  <a:cxn ang="0">
                    <a:pos x="15" y="8410"/>
                  </a:cxn>
                  <a:cxn ang="0">
                    <a:pos x="15" y="7754"/>
                  </a:cxn>
                  <a:cxn ang="0">
                    <a:pos x="132" y="7132"/>
                  </a:cxn>
                  <a:cxn ang="0">
                    <a:pos x="354" y="6556"/>
                  </a:cxn>
                  <a:cxn ang="0">
                    <a:pos x="671" y="6034"/>
                  </a:cxn>
                  <a:cxn ang="0">
                    <a:pos x="1072" y="5582"/>
                  </a:cxn>
                  <a:cxn ang="0">
                    <a:pos x="1546" y="5208"/>
                  </a:cxn>
                  <a:cxn ang="0">
                    <a:pos x="2082" y="4924"/>
                  </a:cxn>
                  <a:cxn ang="0">
                    <a:pos x="2668" y="4741"/>
                  </a:cxn>
                  <a:cxn ang="0">
                    <a:pos x="3015" y="4212"/>
                  </a:cxn>
                  <a:cxn ang="0">
                    <a:pos x="3225" y="3295"/>
                  </a:cxn>
                  <a:cxn ang="0">
                    <a:pos x="3597" y="2453"/>
                  </a:cxn>
                  <a:cxn ang="0">
                    <a:pos x="4113" y="1704"/>
                  </a:cxn>
                  <a:cxn ang="0">
                    <a:pos x="4754" y="1069"/>
                  </a:cxn>
                  <a:cxn ang="0">
                    <a:pos x="5503" y="565"/>
                  </a:cxn>
                  <a:cxn ang="0">
                    <a:pos x="6342" y="211"/>
                  </a:cxn>
                  <a:cxn ang="0">
                    <a:pos x="7250" y="25"/>
                  </a:cxn>
                  <a:cxn ang="0">
                    <a:pos x="9148" y="9515"/>
                  </a:cxn>
                  <a:cxn ang="0">
                    <a:pos x="9106" y="9484"/>
                  </a:cxn>
                  <a:cxn ang="0">
                    <a:pos x="9023" y="9509"/>
                  </a:cxn>
                  <a:cxn ang="0">
                    <a:pos x="9156" y="9528"/>
                  </a:cxn>
                  <a:cxn ang="0">
                    <a:pos x="6408" y="9503"/>
                  </a:cxn>
                  <a:cxn ang="0">
                    <a:pos x="6368" y="9519"/>
                  </a:cxn>
                </a:cxnLst>
                <a:rect l="0" t="0" r="r" b="b"/>
                <a:pathLst>
                  <a:path w="16443" h="11487">
                    <a:moveTo>
                      <a:pt x="7726" y="0"/>
                    </a:moveTo>
                    <a:lnTo>
                      <a:pt x="7928" y="4"/>
                    </a:lnTo>
                    <a:lnTo>
                      <a:pt x="8127" y="17"/>
                    </a:lnTo>
                    <a:lnTo>
                      <a:pt x="8324" y="38"/>
                    </a:lnTo>
                    <a:lnTo>
                      <a:pt x="8519" y="68"/>
                    </a:lnTo>
                    <a:lnTo>
                      <a:pt x="8711" y="105"/>
                    </a:lnTo>
                    <a:lnTo>
                      <a:pt x="8900" y="150"/>
                    </a:lnTo>
                    <a:lnTo>
                      <a:pt x="9087" y="203"/>
                    </a:lnTo>
                    <a:lnTo>
                      <a:pt x="9270" y="263"/>
                    </a:lnTo>
                    <a:lnTo>
                      <a:pt x="9450" y="331"/>
                    </a:lnTo>
                    <a:lnTo>
                      <a:pt x="9626" y="406"/>
                    </a:lnTo>
                    <a:lnTo>
                      <a:pt x="9799" y="487"/>
                    </a:lnTo>
                    <a:lnTo>
                      <a:pt x="9969" y="576"/>
                    </a:lnTo>
                    <a:lnTo>
                      <a:pt x="10133" y="670"/>
                    </a:lnTo>
                    <a:lnTo>
                      <a:pt x="10294" y="772"/>
                    </a:lnTo>
                    <a:lnTo>
                      <a:pt x="10451" y="880"/>
                    </a:lnTo>
                    <a:lnTo>
                      <a:pt x="10604" y="994"/>
                    </a:lnTo>
                    <a:lnTo>
                      <a:pt x="10751" y="1113"/>
                    </a:lnTo>
                    <a:lnTo>
                      <a:pt x="10893" y="1239"/>
                    </a:lnTo>
                    <a:lnTo>
                      <a:pt x="11031" y="1370"/>
                    </a:lnTo>
                    <a:lnTo>
                      <a:pt x="11164" y="1507"/>
                    </a:lnTo>
                    <a:lnTo>
                      <a:pt x="11291" y="1648"/>
                    </a:lnTo>
                    <a:lnTo>
                      <a:pt x="11412" y="1795"/>
                    </a:lnTo>
                    <a:lnTo>
                      <a:pt x="11529" y="1947"/>
                    </a:lnTo>
                    <a:lnTo>
                      <a:pt x="11640" y="2102"/>
                    </a:lnTo>
                    <a:lnTo>
                      <a:pt x="11743" y="2264"/>
                    </a:lnTo>
                    <a:lnTo>
                      <a:pt x="11842" y="2429"/>
                    </a:lnTo>
                    <a:lnTo>
                      <a:pt x="11934" y="2598"/>
                    </a:lnTo>
                    <a:lnTo>
                      <a:pt x="12019" y="2772"/>
                    </a:lnTo>
                    <a:lnTo>
                      <a:pt x="12097" y="2948"/>
                    </a:lnTo>
                    <a:lnTo>
                      <a:pt x="12169" y="3129"/>
                    </a:lnTo>
                    <a:lnTo>
                      <a:pt x="12234" y="3314"/>
                    </a:lnTo>
                    <a:lnTo>
                      <a:pt x="12291" y="3501"/>
                    </a:lnTo>
                    <a:lnTo>
                      <a:pt x="12320" y="3499"/>
                    </a:lnTo>
                    <a:lnTo>
                      <a:pt x="12349" y="3498"/>
                    </a:lnTo>
                    <a:lnTo>
                      <a:pt x="12378" y="3497"/>
                    </a:lnTo>
                    <a:lnTo>
                      <a:pt x="12407" y="3496"/>
                    </a:lnTo>
                    <a:lnTo>
                      <a:pt x="12437" y="3495"/>
                    </a:lnTo>
                    <a:lnTo>
                      <a:pt x="12466" y="3494"/>
                    </a:lnTo>
                    <a:lnTo>
                      <a:pt x="12496" y="3494"/>
                    </a:lnTo>
                    <a:lnTo>
                      <a:pt x="12524" y="3494"/>
                    </a:lnTo>
                    <a:lnTo>
                      <a:pt x="12726" y="3499"/>
                    </a:lnTo>
                    <a:lnTo>
                      <a:pt x="12924" y="3515"/>
                    </a:lnTo>
                    <a:lnTo>
                      <a:pt x="13119" y="3540"/>
                    </a:lnTo>
                    <a:lnTo>
                      <a:pt x="13313" y="3575"/>
                    </a:lnTo>
                    <a:lnTo>
                      <a:pt x="13502" y="3621"/>
                    </a:lnTo>
                    <a:lnTo>
                      <a:pt x="13688" y="3674"/>
                    </a:lnTo>
                    <a:lnTo>
                      <a:pt x="13870" y="3738"/>
                    </a:lnTo>
                    <a:lnTo>
                      <a:pt x="14047" y="3809"/>
                    </a:lnTo>
                    <a:lnTo>
                      <a:pt x="14221" y="3889"/>
                    </a:lnTo>
                    <a:lnTo>
                      <a:pt x="14390" y="3977"/>
                    </a:lnTo>
                    <a:lnTo>
                      <a:pt x="14554" y="4074"/>
                    </a:lnTo>
                    <a:lnTo>
                      <a:pt x="14712" y="4179"/>
                    </a:lnTo>
                    <a:lnTo>
                      <a:pt x="14867" y="4290"/>
                    </a:lnTo>
                    <a:lnTo>
                      <a:pt x="15015" y="4409"/>
                    </a:lnTo>
                    <a:lnTo>
                      <a:pt x="15156" y="4535"/>
                    </a:lnTo>
                    <a:lnTo>
                      <a:pt x="15293" y="4667"/>
                    </a:lnTo>
                    <a:lnTo>
                      <a:pt x="15423" y="4806"/>
                    </a:lnTo>
                    <a:lnTo>
                      <a:pt x="15546" y="4951"/>
                    </a:lnTo>
                    <a:lnTo>
                      <a:pt x="15663" y="5102"/>
                    </a:lnTo>
                    <a:lnTo>
                      <a:pt x="15772" y="5259"/>
                    </a:lnTo>
                    <a:lnTo>
                      <a:pt x="15875" y="5421"/>
                    </a:lnTo>
                    <a:lnTo>
                      <a:pt x="15969" y="5588"/>
                    </a:lnTo>
                    <a:lnTo>
                      <a:pt x="16056" y="5761"/>
                    </a:lnTo>
                    <a:lnTo>
                      <a:pt x="16134" y="5938"/>
                    </a:lnTo>
                    <a:lnTo>
                      <a:pt x="16205" y="6119"/>
                    </a:lnTo>
                    <a:lnTo>
                      <a:pt x="16266" y="6305"/>
                    </a:lnTo>
                    <a:lnTo>
                      <a:pt x="16320" y="6494"/>
                    </a:lnTo>
                    <a:lnTo>
                      <a:pt x="16363" y="6687"/>
                    </a:lnTo>
                    <a:lnTo>
                      <a:pt x="16398" y="6884"/>
                    </a:lnTo>
                    <a:lnTo>
                      <a:pt x="16422" y="7083"/>
                    </a:lnTo>
                    <a:lnTo>
                      <a:pt x="16438" y="7286"/>
                    </a:lnTo>
                    <a:lnTo>
                      <a:pt x="16443" y="7490"/>
                    </a:lnTo>
                    <a:lnTo>
                      <a:pt x="16438" y="7688"/>
                    </a:lnTo>
                    <a:lnTo>
                      <a:pt x="16425" y="7883"/>
                    </a:lnTo>
                    <a:lnTo>
                      <a:pt x="16401" y="8075"/>
                    </a:lnTo>
                    <a:lnTo>
                      <a:pt x="16369" y="8264"/>
                    </a:lnTo>
                    <a:lnTo>
                      <a:pt x="16328" y="8451"/>
                    </a:lnTo>
                    <a:lnTo>
                      <a:pt x="16280" y="8634"/>
                    </a:lnTo>
                    <a:lnTo>
                      <a:pt x="16222" y="8813"/>
                    </a:lnTo>
                    <a:lnTo>
                      <a:pt x="16156" y="8989"/>
                    </a:lnTo>
                    <a:lnTo>
                      <a:pt x="16083" y="9161"/>
                    </a:lnTo>
                    <a:lnTo>
                      <a:pt x="16003" y="9328"/>
                    </a:lnTo>
                    <a:lnTo>
                      <a:pt x="15915" y="9491"/>
                    </a:lnTo>
                    <a:lnTo>
                      <a:pt x="15820" y="9649"/>
                    </a:lnTo>
                    <a:lnTo>
                      <a:pt x="15717" y="9802"/>
                    </a:lnTo>
                    <a:lnTo>
                      <a:pt x="15610" y="9950"/>
                    </a:lnTo>
                    <a:lnTo>
                      <a:pt x="15494" y="10093"/>
                    </a:lnTo>
                    <a:lnTo>
                      <a:pt x="15373" y="10230"/>
                    </a:lnTo>
                    <a:lnTo>
                      <a:pt x="15246" y="10361"/>
                    </a:lnTo>
                    <a:lnTo>
                      <a:pt x="15113" y="10487"/>
                    </a:lnTo>
                    <a:lnTo>
                      <a:pt x="14974" y="10606"/>
                    </a:lnTo>
                    <a:lnTo>
                      <a:pt x="14831" y="10718"/>
                    </a:lnTo>
                    <a:lnTo>
                      <a:pt x="14682" y="10824"/>
                    </a:lnTo>
                    <a:lnTo>
                      <a:pt x="14527" y="10923"/>
                    </a:lnTo>
                    <a:lnTo>
                      <a:pt x="14369" y="11014"/>
                    </a:lnTo>
                    <a:lnTo>
                      <a:pt x="14206" y="11098"/>
                    </a:lnTo>
                    <a:lnTo>
                      <a:pt x="14039" y="11176"/>
                    </a:lnTo>
                    <a:lnTo>
                      <a:pt x="13868" y="11244"/>
                    </a:lnTo>
                    <a:lnTo>
                      <a:pt x="13693" y="11305"/>
                    </a:lnTo>
                    <a:lnTo>
                      <a:pt x="13514" y="11357"/>
                    </a:lnTo>
                    <a:lnTo>
                      <a:pt x="13332" y="11401"/>
                    </a:lnTo>
                    <a:lnTo>
                      <a:pt x="13147" y="11436"/>
                    </a:lnTo>
                    <a:lnTo>
                      <a:pt x="12960" y="11462"/>
                    </a:lnTo>
                    <a:lnTo>
                      <a:pt x="12770" y="11479"/>
                    </a:lnTo>
                    <a:lnTo>
                      <a:pt x="12770" y="11487"/>
                    </a:lnTo>
                    <a:lnTo>
                      <a:pt x="12524" y="11487"/>
                    </a:lnTo>
                    <a:lnTo>
                      <a:pt x="3341" y="11487"/>
                    </a:lnTo>
                    <a:lnTo>
                      <a:pt x="3079" y="11487"/>
                    </a:lnTo>
                    <a:lnTo>
                      <a:pt x="3079" y="11477"/>
                    </a:lnTo>
                    <a:lnTo>
                      <a:pt x="2919" y="11459"/>
                    </a:lnTo>
                    <a:lnTo>
                      <a:pt x="2760" y="11436"/>
                    </a:lnTo>
                    <a:lnTo>
                      <a:pt x="2605" y="11404"/>
                    </a:lnTo>
                    <a:lnTo>
                      <a:pt x="2453" y="11365"/>
                    </a:lnTo>
                    <a:lnTo>
                      <a:pt x="2303" y="11318"/>
                    </a:lnTo>
                    <a:lnTo>
                      <a:pt x="2156" y="11265"/>
                    </a:lnTo>
                    <a:lnTo>
                      <a:pt x="2013" y="11205"/>
                    </a:lnTo>
                    <a:lnTo>
                      <a:pt x="1872" y="11139"/>
                    </a:lnTo>
                    <a:lnTo>
                      <a:pt x="1736" y="11067"/>
                    </a:lnTo>
                    <a:lnTo>
                      <a:pt x="1603" y="10987"/>
                    </a:lnTo>
                    <a:lnTo>
                      <a:pt x="1474" y="10903"/>
                    </a:lnTo>
                    <a:lnTo>
                      <a:pt x="1349" y="10813"/>
                    </a:lnTo>
                    <a:lnTo>
                      <a:pt x="1229" y="10716"/>
                    </a:lnTo>
                    <a:lnTo>
                      <a:pt x="1113" y="10615"/>
                    </a:lnTo>
                    <a:lnTo>
                      <a:pt x="1001" y="10508"/>
                    </a:lnTo>
                    <a:lnTo>
                      <a:pt x="895" y="10396"/>
                    </a:lnTo>
                    <a:lnTo>
                      <a:pt x="793" y="10280"/>
                    </a:lnTo>
                    <a:lnTo>
                      <a:pt x="697" y="10159"/>
                    </a:lnTo>
                    <a:lnTo>
                      <a:pt x="606" y="10033"/>
                    </a:lnTo>
                    <a:lnTo>
                      <a:pt x="521" y="9903"/>
                    </a:lnTo>
                    <a:lnTo>
                      <a:pt x="441" y="9769"/>
                    </a:lnTo>
                    <a:lnTo>
                      <a:pt x="368" y="9631"/>
                    </a:lnTo>
                    <a:lnTo>
                      <a:pt x="300" y="9490"/>
                    </a:lnTo>
                    <a:lnTo>
                      <a:pt x="239" y="9345"/>
                    </a:lnTo>
                    <a:lnTo>
                      <a:pt x="185" y="9197"/>
                    </a:lnTo>
                    <a:lnTo>
                      <a:pt x="137" y="9044"/>
                    </a:lnTo>
                    <a:lnTo>
                      <a:pt x="96" y="8890"/>
                    </a:lnTo>
                    <a:lnTo>
                      <a:pt x="62" y="8733"/>
                    </a:lnTo>
                    <a:lnTo>
                      <a:pt x="35" y="8573"/>
                    </a:lnTo>
                    <a:lnTo>
                      <a:pt x="15" y="8410"/>
                    </a:lnTo>
                    <a:lnTo>
                      <a:pt x="4" y="8246"/>
                    </a:lnTo>
                    <a:lnTo>
                      <a:pt x="0" y="8079"/>
                    </a:lnTo>
                    <a:lnTo>
                      <a:pt x="4" y="7916"/>
                    </a:lnTo>
                    <a:lnTo>
                      <a:pt x="15" y="7754"/>
                    </a:lnTo>
                    <a:lnTo>
                      <a:pt x="34" y="7596"/>
                    </a:lnTo>
                    <a:lnTo>
                      <a:pt x="60" y="7439"/>
                    </a:lnTo>
                    <a:lnTo>
                      <a:pt x="92" y="7284"/>
                    </a:lnTo>
                    <a:lnTo>
                      <a:pt x="132" y="7132"/>
                    </a:lnTo>
                    <a:lnTo>
                      <a:pt x="178" y="6983"/>
                    </a:lnTo>
                    <a:lnTo>
                      <a:pt x="230" y="6837"/>
                    </a:lnTo>
                    <a:lnTo>
                      <a:pt x="289" y="6694"/>
                    </a:lnTo>
                    <a:lnTo>
                      <a:pt x="354" y="6556"/>
                    </a:lnTo>
                    <a:lnTo>
                      <a:pt x="424" y="6420"/>
                    </a:lnTo>
                    <a:lnTo>
                      <a:pt x="502" y="6287"/>
                    </a:lnTo>
                    <a:lnTo>
                      <a:pt x="584" y="6159"/>
                    </a:lnTo>
                    <a:lnTo>
                      <a:pt x="671" y="6034"/>
                    </a:lnTo>
                    <a:lnTo>
                      <a:pt x="765" y="5914"/>
                    </a:lnTo>
                    <a:lnTo>
                      <a:pt x="862" y="5799"/>
                    </a:lnTo>
                    <a:lnTo>
                      <a:pt x="965" y="5688"/>
                    </a:lnTo>
                    <a:lnTo>
                      <a:pt x="1072" y="5582"/>
                    </a:lnTo>
                    <a:lnTo>
                      <a:pt x="1184" y="5480"/>
                    </a:lnTo>
                    <a:lnTo>
                      <a:pt x="1301" y="5384"/>
                    </a:lnTo>
                    <a:lnTo>
                      <a:pt x="1421" y="5293"/>
                    </a:lnTo>
                    <a:lnTo>
                      <a:pt x="1546" y="5208"/>
                    </a:lnTo>
                    <a:lnTo>
                      <a:pt x="1675" y="5128"/>
                    </a:lnTo>
                    <a:lnTo>
                      <a:pt x="1807" y="5054"/>
                    </a:lnTo>
                    <a:lnTo>
                      <a:pt x="1942" y="4986"/>
                    </a:lnTo>
                    <a:lnTo>
                      <a:pt x="2082" y="4924"/>
                    </a:lnTo>
                    <a:lnTo>
                      <a:pt x="2224" y="4869"/>
                    </a:lnTo>
                    <a:lnTo>
                      <a:pt x="2369" y="4819"/>
                    </a:lnTo>
                    <a:lnTo>
                      <a:pt x="2517" y="4777"/>
                    </a:lnTo>
                    <a:lnTo>
                      <a:pt x="2668" y="4741"/>
                    </a:lnTo>
                    <a:lnTo>
                      <a:pt x="2821" y="4713"/>
                    </a:lnTo>
                    <a:lnTo>
                      <a:pt x="2976" y="4692"/>
                    </a:lnTo>
                    <a:lnTo>
                      <a:pt x="2990" y="4450"/>
                    </a:lnTo>
                    <a:lnTo>
                      <a:pt x="3015" y="4212"/>
                    </a:lnTo>
                    <a:lnTo>
                      <a:pt x="3051" y="3976"/>
                    </a:lnTo>
                    <a:lnTo>
                      <a:pt x="3098" y="3744"/>
                    </a:lnTo>
                    <a:lnTo>
                      <a:pt x="3156" y="3517"/>
                    </a:lnTo>
                    <a:lnTo>
                      <a:pt x="3225" y="3295"/>
                    </a:lnTo>
                    <a:lnTo>
                      <a:pt x="3303" y="3076"/>
                    </a:lnTo>
                    <a:lnTo>
                      <a:pt x="3391" y="2863"/>
                    </a:lnTo>
                    <a:lnTo>
                      <a:pt x="3489" y="2655"/>
                    </a:lnTo>
                    <a:lnTo>
                      <a:pt x="3597" y="2453"/>
                    </a:lnTo>
                    <a:lnTo>
                      <a:pt x="3713" y="2256"/>
                    </a:lnTo>
                    <a:lnTo>
                      <a:pt x="3837" y="2065"/>
                    </a:lnTo>
                    <a:lnTo>
                      <a:pt x="3971" y="1882"/>
                    </a:lnTo>
                    <a:lnTo>
                      <a:pt x="4113" y="1704"/>
                    </a:lnTo>
                    <a:lnTo>
                      <a:pt x="4262" y="1535"/>
                    </a:lnTo>
                    <a:lnTo>
                      <a:pt x="4419" y="1371"/>
                    </a:lnTo>
                    <a:lnTo>
                      <a:pt x="4583" y="1216"/>
                    </a:lnTo>
                    <a:lnTo>
                      <a:pt x="4754" y="1069"/>
                    </a:lnTo>
                    <a:lnTo>
                      <a:pt x="4932" y="930"/>
                    </a:lnTo>
                    <a:lnTo>
                      <a:pt x="5117" y="800"/>
                    </a:lnTo>
                    <a:lnTo>
                      <a:pt x="5307" y="677"/>
                    </a:lnTo>
                    <a:lnTo>
                      <a:pt x="5503" y="565"/>
                    </a:lnTo>
                    <a:lnTo>
                      <a:pt x="5705" y="462"/>
                    </a:lnTo>
                    <a:lnTo>
                      <a:pt x="5912" y="368"/>
                    </a:lnTo>
                    <a:lnTo>
                      <a:pt x="6124" y="284"/>
                    </a:lnTo>
                    <a:lnTo>
                      <a:pt x="6342" y="211"/>
                    </a:lnTo>
                    <a:lnTo>
                      <a:pt x="6563" y="147"/>
                    </a:lnTo>
                    <a:lnTo>
                      <a:pt x="6788" y="95"/>
                    </a:lnTo>
                    <a:lnTo>
                      <a:pt x="7018" y="54"/>
                    </a:lnTo>
                    <a:lnTo>
                      <a:pt x="7250" y="25"/>
                    </a:lnTo>
                    <a:lnTo>
                      <a:pt x="7487" y="6"/>
                    </a:lnTo>
                    <a:lnTo>
                      <a:pt x="7726" y="0"/>
                    </a:lnTo>
                    <a:close/>
                    <a:moveTo>
                      <a:pt x="9156" y="9528"/>
                    </a:moveTo>
                    <a:lnTo>
                      <a:pt x="9148" y="9515"/>
                    </a:lnTo>
                    <a:lnTo>
                      <a:pt x="9141" y="9503"/>
                    </a:lnTo>
                    <a:lnTo>
                      <a:pt x="9134" y="9491"/>
                    </a:lnTo>
                    <a:lnTo>
                      <a:pt x="9127" y="9478"/>
                    </a:lnTo>
                    <a:lnTo>
                      <a:pt x="9106" y="9484"/>
                    </a:lnTo>
                    <a:lnTo>
                      <a:pt x="9086" y="9491"/>
                    </a:lnTo>
                    <a:lnTo>
                      <a:pt x="9065" y="9498"/>
                    </a:lnTo>
                    <a:lnTo>
                      <a:pt x="9045" y="9503"/>
                    </a:lnTo>
                    <a:lnTo>
                      <a:pt x="9023" y="9509"/>
                    </a:lnTo>
                    <a:lnTo>
                      <a:pt x="9003" y="9515"/>
                    </a:lnTo>
                    <a:lnTo>
                      <a:pt x="8982" y="9521"/>
                    </a:lnTo>
                    <a:lnTo>
                      <a:pt x="8961" y="9528"/>
                    </a:lnTo>
                    <a:lnTo>
                      <a:pt x="9156" y="9528"/>
                    </a:lnTo>
                    <a:close/>
                    <a:moveTo>
                      <a:pt x="6492" y="9528"/>
                    </a:moveTo>
                    <a:lnTo>
                      <a:pt x="6464" y="9519"/>
                    </a:lnTo>
                    <a:lnTo>
                      <a:pt x="6435" y="9511"/>
                    </a:lnTo>
                    <a:lnTo>
                      <a:pt x="6408" y="9503"/>
                    </a:lnTo>
                    <a:lnTo>
                      <a:pt x="6379" y="9495"/>
                    </a:lnTo>
                    <a:lnTo>
                      <a:pt x="6376" y="9503"/>
                    </a:lnTo>
                    <a:lnTo>
                      <a:pt x="6372" y="9511"/>
                    </a:lnTo>
                    <a:lnTo>
                      <a:pt x="6368" y="9519"/>
                    </a:lnTo>
                    <a:lnTo>
                      <a:pt x="6364" y="9528"/>
                    </a:lnTo>
                    <a:lnTo>
                      <a:pt x="6492" y="9528"/>
                    </a:lnTo>
                    <a:close/>
                  </a:path>
                </a:pathLst>
              </a:custGeom>
              <a:solidFill>
                <a:schemeClr val="bg1">
                  <a:alpha val="90000"/>
                </a:schemeClr>
              </a:solidFill>
              <a:ln w="15875">
                <a:solidFill>
                  <a:srgbClr val="3399FF">
                    <a:alpha val="34000"/>
                  </a:srgbClr>
                </a:solidFill>
                <a:round/>
                <a:headEnd/>
                <a:tailEnd/>
              </a:ln>
              <a:effectLst>
                <a:outerShdw blurRad="50800" dist="38100" dir="2700000" algn="tl" rotWithShape="0">
                  <a:srgbClr val="00CCFF">
                    <a:alpha val="40000"/>
                  </a:srgbClr>
                </a:outerShdw>
              </a:effectLst>
            </p:spPr>
            <p:txBody>
              <a:bodyPr lIns="121897" tIns="60949" rIns="121897" bIns="60949"/>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a:defRPr/>
                </a:pPr>
                <a:endParaRPr lang="zh-CN" altLang="en-US" sz="2800">
                  <a:solidFill>
                    <a:prstClr val="black"/>
                  </a:solidFill>
                  <a:latin typeface="+mn-lt"/>
                  <a:ea typeface="+mn-ea"/>
                  <a:cs typeface="+mn-ea"/>
                  <a:sym typeface="+mn-lt"/>
                </a:endParaRPr>
              </a:p>
            </p:txBody>
          </p:sp>
          <p:pic>
            <p:nvPicPr>
              <p:cNvPr id="33" name="Picture 3" descr="C:\Users\c00174261.CHINA\Pictures\IT\云计算\ceXGDaTMCxeg.jpg"/>
              <p:cNvPicPr>
                <a:picLocks noChangeAspect="1" noChangeArrowheads="1"/>
              </p:cNvPicPr>
              <p:nvPr/>
            </p:nvPicPr>
            <p:blipFill>
              <a:blip r:embed="rId8" cstate="print">
                <a:clrChange>
                  <a:clrFrom>
                    <a:srgbClr val="FCFCFC"/>
                  </a:clrFrom>
                  <a:clrTo>
                    <a:srgbClr val="FCFCFC">
                      <a:alpha val="0"/>
                    </a:srgbClr>
                  </a:clrTo>
                </a:clrChange>
              </a:blip>
              <a:srcRect l="12597" t="45406" r="19608" b="5340"/>
              <a:stretch>
                <a:fillRect/>
              </a:stretch>
            </p:blipFill>
            <p:spPr bwMode="auto">
              <a:xfrm>
                <a:off x="3870248" y="1141163"/>
                <a:ext cx="520201" cy="251703"/>
              </a:xfrm>
              <a:prstGeom prst="rect">
                <a:avLst/>
              </a:prstGeom>
              <a:noFill/>
            </p:spPr>
          </p:pic>
        </p:grpSp>
        <p:grpSp>
          <p:nvGrpSpPr>
            <p:cNvPr id="34" name="组合 33"/>
            <p:cNvGrpSpPr/>
            <p:nvPr/>
          </p:nvGrpSpPr>
          <p:grpSpPr>
            <a:xfrm>
              <a:off x="3309847" y="2921941"/>
              <a:ext cx="610057" cy="387717"/>
              <a:chOff x="3155419" y="1233372"/>
              <a:chExt cx="810525" cy="486392"/>
            </a:xfrm>
          </p:grpSpPr>
          <p:grpSp>
            <p:nvGrpSpPr>
              <p:cNvPr id="35" name="组合 127"/>
              <p:cNvGrpSpPr/>
              <p:nvPr/>
            </p:nvGrpSpPr>
            <p:grpSpPr>
              <a:xfrm>
                <a:off x="3155419" y="1233372"/>
                <a:ext cx="810525" cy="486392"/>
                <a:chOff x="3166052" y="1245282"/>
                <a:chExt cx="810525" cy="486392"/>
              </a:xfrm>
            </p:grpSpPr>
            <p:sp>
              <p:nvSpPr>
                <p:cNvPr id="37" name="Freeform 27"/>
                <p:cNvSpPr>
                  <a:spLocks noEditPoints="1"/>
                </p:cNvSpPr>
                <p:nvPr/>
              </p:nvSpPr>
              <p:spPr bwMode="auto">
                <a:xfrm>
                  <a:off x="3247979" y="1245282"/>
                  <a:ext cx="677557" cy="435599"/>
                </a:xfrm>
                <a:custGeom>
                  <a:avLst/>
                  <a:gdLst/>
                  <a:ahLst/>
                  <a:cxnLst>
                    <a:cxn ang="0">
                      <a:pos x="8324" y="38"/>
                    </a:cxn>
                    <a:cxn ang="0">
                      <a:pos x="9087" y="203"/>
                    </a:cxn>
                    <a:cxn ang="0">
                      <a:pos x="9799" y="487"/>
                    </a:cxn>
                    <a:cxn ang="0">
                      <a:pos x="10451" y="880"/>
                    </a:cxn>
                    <a:cxn ang="0">
                      <a:pos x="11031" y="1370"/>
                    </a:cxn>
                    <a:cxn ang="0">
                      <a:pos x="11529" y="1947"/>
                    </a:cxn>
                    <a:cxn ang="0">
                      <a:pos x="11934" y="2598"/>
                    </a:cxn>
                    <a:cxn ang="0">
                      <a:pos x="12234" y="3314"/>
                    </a:cxn>
                    <a:cxn ang="0">
                      <a:pos x="12378" y="3497"/>
                    </a:cxn>
                    <a:cxn ang="0">
                      <a:pos x="12496" y="3494"/>
                    </a:cxn>
                    <a:cxn ang="0">
                      <a:pos x="13119" y="3540"/>
                    </a:cxn>
                    <a:cxn ang="0">
                      <a:pos x="13870" y="3738"/>
                    </a:cxn>
                    <a:cxn ang="0">
                      <a:pos x="14554" y="4074"/>
                    </a:cxn>
                    <a:cxn ang="0">
                      <a:pos x="15156" y="4535"/>
                    </a:cxn>
                    <a:cxn ang="0">
                      <a:pos x="15663" y="5102"/>
                    </a:cxn>
                    <a:cxn ang="0">
                      <a:pos x="16056" y="5761"/>
                    </a:cxn>
                    <a:cxn ang="0">
                      <a:pos x="16320" y="6494"/>
                    </a:cxn>
                    <a:cxn ang="0">
                      <a:pos x="16438" y="7286"/>
                    </a:cxn>
                    <a:cxn ang="0">
                      <a:pos x="16401" y="8075"/>
                    </a:cxn>
                    <a:cxn ang="0">
                      <a:pos x="16222" y="8813"/>
                    </a:cxn>
                    <a:cxn ang="0">
                      <a:pos x="15915" y="9491"/>
                    </a:cxn>
                    <a:cxn ang="0">
                      <a:pos x="15494" y="10093"/>
                    </a:cxn>
                    <a:cxn ang="0">
                      <a:pos x="14974" y="10606"/>
                    </a:cxn>
                    <a:cxn ang="0">
                      <a:pos x="14369" y="11014"/>
                    </a:cxn>
                    <a:cxn ang="0">
                      <a:pos x="13693" y="11305"/>
                    </a:cxn>
                    <a:cxn ang="0">
                      <a:pos x="12960" y="11462"/>
                    </a:cxn>
                    <a:cxn ang="0">
                      <a:pos x="3341" y="11487"/>
                    </a:cxn>
                    <a:cxn ang="0">
                      <a:pos x="2760" y="11436"/>
                    </a:cxn>
                    <a:cxn ang="0">
                      <a:pos x="2156" y="11265"/>
                    </a:cxn>
                    <a:cxn ang="0">
                      <a:pos x="1603" y="10987"/>
                    </a:cxn>
                    <a:cxn ang="0">
                      <a:pos x="1113" y="10615"/>
                    </a:cxn>
                    <a:cxn ang="0">
                      <a:pos x="697" y="10159"/>
                    </a:cxn>
                    <a:cxn ang="0">
                      <a:pos x="368" y="9631"/>
                    </a:cxn>
                    <a:cxn ang="0">
                      <a:pos x="137" y="9044"/>
                    </a:cxn>
                    <a:cxn ang="0">
                      <a:pos x="15" y="8410"/>
                    </a:cxn>
                    <a:cxn ang="0">
                      <a:pos x="15" y="7754"/>
                    </a:cxn>
                    <a:cxn ang="0">
                      <a:pos x="132" y="7132"/>
                    </a:cxn>
                    <a:cxn ang="0">
                      <a:pos x="354" y="6556"/>
                    </a:cxn>
                    <a:cxn ang="0">
                      <a:pos x="671" y="6034"/>
                    </a:cxn>
                    <a:cxn ang="0">
                      <a:pos x="1072" y="5582"/>
                    </a:cxn>
                    <a:cxn ang="0">
                      <a:pos x="1546" y="5208"/>
                    </a:cxn>
                    <a:cxn ang="0">
                      <a:pos x="2082" y="4924"/>
                    </a:cxn>
                    <a:cxn ang="0">
                      <a:pos x="2668" y="4741"/>
                    </a:cxn>
                    <a:cxn ang="0">
                      <a:pos x="3015" y="4212"/>
                    </a:cxn>
                    <a:cxn ang="0">
                      <a:pos x="3225" y="3295"/>
                    </a:cxn>
                    <a:cxn ang="0">
                      <a:pos x="3597" y="2453"/>
                    </a:cxn>
                    <a:cxn ang="0">
                      <a:pos x="4113" y="1704"/>
                    </a:cxn>
                    <a:cxn ang="0">
                      <a:pos x="4754" y="1069"/>
                    </a:cxn>
                    <a:cxn ang="0">
                      <a:pos x="5503" y="565"/>
                    </a:cxn>
                    <a:cxn ang="0">
                      <a:pos x="6342" y="211"/>
                    </a:cxn>
                    <a:cxn ang="0">
                      <a:pos x="7250" y="25"/>
                    </a:cxn>
                    <a:cxn ang="0">
                      <a:pos x="9148" y="9515"/>
                    </a:cxn>
                    <a:cxn ang="0">
                      <a:pos x="9106" y="9484"/>
                    </a:cxn>
                    <a:cxn ang="0">
                      <a:pos x="9023" y="9509"/>
                    </a:cxn>
                    <a:cxn ang="0">
                      <a:pos x="9156" y="9528"/>
                    </a:cxn>
                    <a:cxn ang="0">
                      <a:pos x="6408" y="9503"/>
                    </a:cxn>
                    <a:cxn ang="0">
                      <a:pos x="6368" y="9519"/>
                    </a:cxn>
                  </a:cxnLst>
                  <a:rect l="0" t="0" r="r" b="b"/>
                  <a:pathLst>
                    <a:path w="16443" h="11487">
                      <a:moveTo>
                        <a:pt x="7726" y="0"/>
                      </a:moveTo>
                      <a:lnTo>
                        <a:pt x="7928" y="4"/>
                      </a:lnTo>
                      <a:lnTo>
                        <a:pt x="8127" y="17"/>
                      </a:lnTo>
                      <a:lnTo>
                        <a:pt x="8324" y="38"/>
                      </a:lnTo>
                      <a:lnTo>
                        <a:pt x="8519" y="68"/>
                      </a:lnTo>
                      <a:lnTo>
                        <a:pt x="8711" y="105"/>
                      </a:lnTo>
                      <a:lnTo>
                        <a:pt x="8900" y="150"/>
                      </a:lnTo>
                      <a:lnTo>
                        <a:pt x="9087" y="203"/>
                      </a:lnTo>
                      <a:lnTo>
                        <a:pt x="9270" y="263"/>
                      </a:lnTo>
                      <a:lnTo>
                        <a:pt x="9450" y="331"/>
                      </a:lnTo>
                      <a:lnTo>
                        <a:pt x="9626" y="406"/>
                      </a:lnTo>
                      <a:lnTo>
                        <a:pt x="9799" y="487"/>
                      </a:lnTo>
                      <a:lnTo>
                        <a:pt x="9969" y="576"/>
                      </a:lnTo>
                      <a:lnTo>
                        <a:pt x="10133" y="670"/>
                      </a:lnTo>
                      <a:lnTo>
                        <a:pt x="10294" y="772"/>
                      </a:lnTo>
                      <a:lnTo>
                        <a:pt x="10451" y="880"/>
                      </a:lnTo>
                      <a:lnTo>
                        <a:pt x="10604" y="994"/>
                      </a:lnTo>
                      <a:lnTo>
                        <a:pt x="10751" y="1113"/>
                      </a:lnTo>
                      <a:lnTo>
                        <a:pt x="10893" y="1239"/>
                      </a:lnTo>
                      <a:lnTo>
                        <a:pt x="11031" y="1370"/>
                      </a:lnTo>
                      <a:lnTo>
                        <a:pt x="11164" y="1507"/>
                      </a:lnTo>
                      <a:lnTo>
                        <a:pt x="11291" y="1648"/>
                      </a:lnTo>
                      <a:lnTo>
                        <a:pt x="11412" y="1795"/>
                      </a:lnTo>
                      <a:lnTo>
                        <a:pt x="11529" y="1947"/>
                      </a:lnTo>
                      <a:lnTo>
                        <a:pt x="11640" y="2102"/>
                      </a:lnTo>
                      <a:lnTo>
                        <a:pt x="11743" y="2264"/>
                      </a:lnTo>
                      <a:lnTo>
                        <a:pt x="11842" y="2429"/>
                      </a:lnTo>
                      <a:lnTo>
                        <a:pt x="11934" y="2598"/>
                      </a:lnTo>
                      <a:lnTo>
                        <a:pt x="12019" y="2772"/>
                      </a:lnTo>
                      <a:lnTo>
                        <a:pt x="12097" y="2948"/>
                      </a:lnTo>
                      <a:lnTo>
                        <a:pt x="12169" y="3129"/>
                      </a:lnTo>
                      <a:lnTo>
                        <a:pt x="12234" y="3314"/>
                      </a:lnTo>
                      <a:lnTo>
                        <a:pt x="12291" y="3501"/>
                      </a:lnTo>
                      <a:lnTo>
                        <a:pt x="12320" y="3499"/>
                      </a:lnTo>
                      <a:lnTo>
                        <a:pt x="12349" y="3498"/>
                      </a:lnTo>
                      <a:lnTo>
                        <a:pt x="12378" y="3497"/>
                      </a:lnTo>
                      <a:lnTo>
                        <a:pt x="12407" y="3496"/>
                      </a:lnTo>
                      <a:lnTo>
                        <a:pt x="12437" y="3495"/>
                      </a:lnTo>
                      <a:lnTo>
                        <a:pt x="12466" y="3494"/>
                      </a:lnTo>
                      <a:lnTo>
                        <a:pt x="12496" y="3494"/>
                      </a:lnTo>
                      <a:lnTo>
                        <a:pt x="12524" y="3494"/>
                      </a:lnTo>
                      <a:lnTo>
                        <a:pt x="12726" y="3499"/>
                      </a:lnTo>
                      <a:lnTo>
                        <a:pt x="12924" y="3515"/>
                      </a:lnTo>
                      <a:lnTo>
                        <a:pt x="13119" y="3540"/>
                      </a:lnTo>
                      <a:lnTo>
                        <a:pt x="13313" y="3575"/>
                      </a:lnTo>
                      <a:lnTo>
                        <a:pt x="13502" y="3621"/>
                      </a:lnTo>
                      <a:lnTo>
                        <a:pt x="13688" y="3674"/>
                      </a:lnTo>
                      <a:lnTo>
                        <a:pt x="13870" y="3738"/>
                      </a:lnTo>
                      <a:lnTo>
                        <a:pt x="14047" y="3809"/>
                      </a:lnTo>
                      <a:lnTo>
                        <a:pt x="14221" y="3889"/>
                      </a:lnTo>
                      <a:lnTo>
                        <a:pt x="14390" y="3977"/>
                      </a:lnTo>
                      <a:lnTo>
                        <a:pt x="14554" y="4074"/>
                      </a:lnTo>
                      <a:lnTo>
                        <a:pt x="14712" y="4179"/>
                      </a:lnTo>
                      <a:lnTo>
                        <a:pt x="14867" y="4290"/>
                      </a:lnTo>
                      <a:lnTo>
                        <a:pt x="15015" y="4409"/>
                      </a:lnTo>
                      <a:lnTo>
                        <a:pt x="15156" y="4535"/>
                      </a:lnTo>
                      <a:lnTo>
                        <a:pt x="15293" y="4667"/>
                      </a:lnTo>
                      <a:lnTo>
                        <a:pt x="15423" y="4806"/>
                      </a:lnTo>
                      <a:lnTo>
                        <a:pt x="15546" y="4951"/>
                      </a:lnTo>
                      <a:lnTo>
                        <a:pt x="15663" y="5102"/>
                      </a:lnTo>
                      <a:lnTo>
                        <a:pt x="15772" y="5259"/>
                      </a:lnTo>
                      <a:lnTo>
                        <a:pt x="15875" y="5421"/>
                      </a:lnTo>
                      <a:lnTo>
                        <a:pt x="15969" y="5588"/>
                      </a:lnTo>
                      <a:lnTo>
                        <a:pt x="16056" y="5761"/>
                      </a:lnTo>
                      <a:lnTo>
                        <a:pt x="16134" y="5938"/>
                      </a:lnTo>
                      <a:lnTo>
                        <a:pt x="16205" y="6119"/>
                      </a:lnTo>
                      <a:lnTo>
                        <a:pt x="16266" y="6305"/>
                      </a:lnTo>
                      <a:lnTo>
                        <a:pt x="16320" y="6494"/>
                      </a:lnTo>
                      <a:lnTo>
                        <a:pt x="16363" y="6687"/>
                      </a:lnTo>
                      <a:lnTo>
                        <a:pt x="16398" y="6884"/>
                      </a:lnTo>
                      <a:lnTo>
                        <a:pt x="16422" y="7083"/>
                      </a:lnTo>
                      <a:lnTo>
                        <a:pt x="16438" y="7286"/>
                      </a:lnTo>
                      <a:lnTo>
                        <a:pt x="16443" y="7490"/>
                      </a:lnTo>
                      <a:lnTo>
                        <a:pt x="16438" y="7688"/>
                      </a:lnTo>
                      <a:lnTo>
                        <a:pt x="16425" y="7883"/>
                      </a:lnTo>
                      <a:lnTo>
                        <a:pt x="16401" y="8075"/>
                      </a:lnTo>
                      <a:lnTo>
                        <a:pt x="16369" y="8264"/>
                      </a:lnTo>
                      <a:lnTo>
                        <a:pt x="16328" y="8451"/>
                      </a:lnTo>
                      <a:lnTo>
                        <a:pt x="16280" y="8634"/>
                      </a:lnTo>
                      <a:lnTo>
                        <a:pt x="16222" y="8813"/>
                      </a:lnTo>
                      <a:lnTo>
                        <a:pt x="16156" y="8989"/>
                      </a:lnTo>
                      <a:lnTo>
                        <a:pt x="16083" y="9161"/>
                      </a:lnTo>
                      <a:lnTo>
                        <a:pt x="16003" y="9328"/>
                      </a:lnTo>
                      <a:lnTo>
                        <a:pt x="15915" y="9491"/>
                      </a:lnTo>
                      <a:lnTo>
                        <a:pt x="15820" y="9649"/>
                      </a:lnTo>
                      <a:lnTo>
                        <a:pt x="15717" y="9802"/>
                      </a:lnTo>
                      <a:lnTo>
                        <a:pt x="15610" y="9950"/>
                      </a:lnTo>
                      <a:lnTo>
                        <a:pt x="15494" y="10093"/>
                      </a:lnTo>
                      <a:lnTo>
                        <a:pt x="15373" y="10230"/>
                      </a:lnTo>
                      <a:lnTo>
                        <a:pt x="15246" y="10361"/>
                      </a:lnTo>
                      <a:lnTo>
                        <a:pt x="15113" y="10487"/>
                      </a:lnTo>
                      <a:lnTo>
                        <a:pt x="14974" y="10606"/>
                      </a:lnTo>
                      <a:lnTo>
                        <a:pt x="14831" y="10718"/>
                      </a:lnTo>
                      <a:lnTo>
                        <a:pt x="14682" y="10824"/>
                      </a:lnTo>
                      <a:lnTo>
                        <a:pt x="14527" y="10923"/>
                      </a:lnTo>
                      <a:lnTo>
                        <a:pt x="14369" y="11014"/>
                      </a:lnTo>
                      <a:lnTo>
                        <a:pt x="14206" y="11098"/>
                      </a:lnTo>
                      <a:lnTo>
                        <a:pt x="14039" y="11176"/>
                      </a:lnTo>
                      <a:lnTo>
                        <a:pt x="13868" y="11244"/>
                      </a:lnTo>
                      <a:lnTo>
                        <a:pt x="13693" y="11305"/>
                      </a:lnTo>
                      <a:lnTo>
                        <a:pt x="13514" y="11357"/>
                      </a:lnTo>
                      <a:lnTo>
                        <a:pt x="13332" y="11401"/>
                      </a:lnTo>
                      <a:lnTo>
                        <a:pt x="13147" y="11436"/>
                      </a:lnTo>
                      <a:lnTo>
                        <a:pt x="12960" y="11462"/>
                      </a:lnTo>
                      <a:lnTo>
                        <a:pt x="12770" y="11479"/>
                      </a:lnTo>
                      <a:lnTo>
                        <a:pt x="12770" y="11487"/>
                      </a:lnTo>
                      <a:lnTo>
                        <a:pt x="12524" y="11487"/>
                      </a:lnTo>
                      <a:lnTo>
                        <a:pt x="3341" y="11487"/>
                      </a:lnTo>
                      <a:lnTo>
                        <a:pt x="3079" y="11487"/>
                      </a:lnTo>
                      <a:lnTo>
                        <a:pt x="3079" y="11477"/>
                      </a:lnTo>
                      <a:lnTo>
                        <a:pt x="2919" y="11459"/>
                      </a:lnTo>
                      <a:lnTo>
                        <a:pt x="2760" y="11436"/>
                      </a:lnTo>
                      <a:lnTo>
                        <a:pt x="2605" y="11404"/>
                      </a:lnTo>
                      <a:lnTo>
                        <a:pt x="2453" y="11365"/>
                      </a:lnTo>
                      <a:lnTo>
                        <a:pt x="2303" y="11318"/>
                      </a:lnTo>
                      <a:lnTo>
                        <a:pt x="2156" y="11265"/>
                      </a:lnTo>
                      <a:lnTo>
                        <a:pt x="2013" y="11205"/>
                      </a:lnTo>
                      <a:lnTo>
                        <a:pt x="1872" y="11139"/>
                      </a:lnTo>
                      <a:lnTo>
                        <a:pt x="1736" y="11067"/>
                      </a:lnTo>
                      <a:lnTo>
                        <a:pt x="1603" y="10987"/>
                      </a:lnTo>
                      <a:lnTo>
                        <a:pt x="1474" y="10903"/>
                      </a:lnTo>
                      <a:lnTo>
                        <a:pt x="1349" y="10813"/>
                      </a:lnTo>
                      <a:lnTo>
                        <a:pt x="1229" y="10716"/>
                      </a:lnTo>
                      <a:lnTo>
                        <a:pt x="1113" y="10615"/>
                      </a:lnTo>
                      <a:lnTo>
                        <a:pt x="1001" y="10508"/>
                      </a:lnTo>
                      <a:lnTo>
                        <a:pt x="895" y="10396"/>
                      </a:lnTo>
                      <a:lnTo>
                        <a:pt x="793" y="10280"/>
                      </a:lnTo>
                      <a:lnTo>
                        <a:pt x="697" y="10159"/>
                      </a:lnTo>
                      <a:lnTo>
                        <a:pt x="606" y="10033"/>
                      </a:lnTo>
                      <a:lnTo>
                        <a:pt x="521" y="9903"/>
                      </a:lnTo>
                      <a:lnTo>
                        <a:pt x="441" y="9769"/>
                      </a:lnTo>
                      <a:lnTo>
                        <a:pt x="368" y="9631"/>
                      </a:lnTo>
                      <a:lnTo>
                        <a:pt x="300" y="9490"/>
                      </a:lnTo>
                      <a:lnTo>
                        <a:pt x="239" y="9345"/>
                      </a:lnTo>
                      <a:lnTo>
                        <a:pt x="185" y="9197"/>
                      </a:lnTo>
                      <a:lnTo>
                        <a:pt x="137" y="9044"/>
                      </a:lnTo>
                      <a:lnTo>
                        <a:pt x="96" y="8890"/>
                      </a:lnTo>
                      <a:lnTo>
                        <a:pt x="62" y="8733"/>
                      </a:lnTo>
                      <a:lnTo>
                        <a:pt x="35" y="8573"/>
                      </a:lnTo>
                      <a:lnTo>
                        <a:pt x="15" y="8410"/>
                      </a:lnTo>
                      <a:lnTo>
                        <a:pt x="4" y="8246"/>
                      </a:lnTo>
                      <a:lnTo>
                        <a:pt x="0" y="8079"/>
                      </a:lnTo>
                      <a:lnTo>
                        <a:pt x="4" y="7916"/>
                      </a:lnTo>
                      <a:lnTo>
                        <a:pt x="15" y="7754"/>
                      </a:lnTo>
                      <a:lnTo>
                        <a:pt x="34" y="7596"/>
                      </a:lnTo>
                      <a:lnTo>
                        <a:pt x="60" y="7439"/>
                      </a:lnTo>
                      <a:lnTo>
                        <a:pt x="92" y="7284"/>
                      </a:lnTo>
                      <a:lnTo>
                        <a:pt x="132" y="7132"/>
                      </a:lnTo>
                      <a:lnTo>
                        <a:pt x="178" y="6983"/>
                      </a:lnTo>
                      <a:lnTo>
                        <a:pt x="230" y="6837"/>
                      </a:lnTo>
                      <a:lnTo>
                        <a:pt x="289" y="6694"/>
                      </a:lnTo>
                      <a:lnTo>
                        <a:pt x="354" y="6556"/>
                      </a:lnTo>
                      <a:lnTo>
                        <a:pt x="424" y="6420"/>
                      </a:lnTo>
                      <a:lnTo>
                        <a:pt x="502" y="6287"/>
                      </a:lnTo>
                      <a:lnTo>
                        <a:pt x="584" y="6159"/>
                      </a:lnTo>
                      <a:lnTo>
                        <a:pt x="671" y="6034"/>
                      </a:lnTo>
                      <a:lnTo>
                        <a:pt x="765" y="5914"/>
                      </a:lnTo>
                      <a:lnTo>
                        <a:pt x="862" y="5799"/>
                      </a:lnTo>
                      <a:lnTo>
                        <a:pt x="965" y="5688"/>
                      </a:lnTo>
                      <a:lnTo>
                        <a:pt x="1072" y="5582"/>
                      </a:lnTo>
                      <a:lnTo>
                        <a:pt x="1184" y="5480"/>
                      </a:lnTo>
                      <a:lnTo>
                        <a:pt x="1301" y="5384"/>
                      </a:lnTo>
                      <a:lnTo>
                        <a:pt x="1421" y="5293"/>
                      </a:lnTo>
                      <a:lnTo>
                        <a:pt x="1546" y="5208"/>
                      </a:lnTo>
                      <a:lnTo>
                        <a:pt x="1675" y="5128"/>
                      </a:lnTo>
                      <a:lnTo>
                        <a:pt x="1807" y="5054"/>
                      </a:lnTo>
                      <a:lnTo>
                        <a:pt x="1942" y="4986"/>
                      </a:lnTo>
                      <a:lnTo>
                        <a:pt x="2082" y="4924"/>
                      </a:lnTo>
                      <a:lnTo>
                        <a:pt x="2224" y="4869"/>
                      </a:lnTo>
                      <a:lnTo>
                        <a:pt x="2369" y="4819"/>
                      </a:lnTo>
                      <a:lnTo>
                        <a:pt x="2517" y="4777"/>
                      </a:lnTo>
                      <a:lnTo>
                        <a:pt x="2668" y="4741"/>
                      </a:lnTo>
                      <a:lnTo>
                        <a:pt x="2821" y="4713"/>
                      </a:lnTo>
                      <a:lnTo>
                        <a:pt x="2976" y="4692"/>
                      </a:lnTo>
                      <a:lnTo>
                        <a:pt x="2990" y="4450"/>
                      </a:lnTo>
                      <a:lnTo>
                        <a:pt x="3015" y="4212"/>
                      </a:lnTo>
                      <a:lnTo>
                        <a:pt x="3051" y="3976"/>
                      </a:lnTo>
                      <a:lnTo>
                        <a:pt x="3098" y="3744"/>
                      </a:lnTo>
                      <a:lnTo>
                        <a:pt x="3156" y="3517"/>
                      </a:lnTo>
                      <a:lnTo>
                        <a:pt x="3225" y="3295"/>
                      </a:lnTo>
                      <a:lnTo>
                        <a:pt x="3303" y="3076"/>
                      </a:lnTo>
                      <a:lnTo>
                        <a:pt x="3391" y="2863"/>
                      </a:lnTo>
                      <a:lnTo>
                        <a:pt x="3489" y="2655"/>
                      </a:lnTo>
                      <a:lnTo>
                        <a:pt x="3597" y="2453"/>
                      </a:lnTo>
                      <a:lnTo>
                        <a:pt x="3713" y="2256"/>
                      </a:lnTo>
                      <a:lnTo>
                        <a:pt x="3837" y="2065"/>
                      </a:lnTo>
                      <a:lnTo>
                        <a:pt x="3971" y="1882"/>
                      </a:lnTo>
                      <a:lnTo>
                        <a:pt x="4113" y="1704"/>
                      </a:lnTo>
                      <a:lnTo>
                        <a:pt x="4262" y="1535"/>
                      </a:lnTo>
                      <a:lnTo>
                        <a:pt x="4419" y="1371"/>
                      </a:lnTo>
                      <a:lnTo>
                        <a:pt x="4583" y="1216"/>
                      </a:lnTo>
                      <a:lnTo>
                        <a:pt x="4754" y="1069"/>
                      </a:lnTo>
                      <a:lnTo>
                        <a:pt x="4932" y="930"/>
                      </a:lnTo>
                      <a:lnTo>
                        <a:pt x="5117" y="800"/>
                      </a:lnTo>
                      <a:lnTo>
                        <a:pt x="5307" y="677"/>
                      </a:lnTo>
                      <a:lnTo>
                        <a:pt x="5503" y="565"/>
                      </a:lnTo>
                      <a:lnTo>
                        <a:pt x="5705" y="462"/>
                      </a:lnTo>
                      <a:lnTo>
                        <a:pt x="5912" y="368"/>
                      </a:lnTo>
                      <a:lnTo>
                        <a:pt x="6124" y="284"/>
                      </a:lnTo>
                      <a:lnTo>
                        <a:pt x="6342" y="211"/>
                      </a:lnTo>
                      <a:lnTo>
                        <a:pt x="6563" y="147"/>
                      </a:lnTo>
                      <a:lnTo>
                        <a:pt x="6788" y="95"/>
                      </a:lnTo>
                      <a:lnTo>
                        <a:pt x="7018" y="54"/>
                      </a:lnTo>
                      <a:lnTo>
                        <a:pt x="7250" y="25"/>
                      </a:lnTo>
                      <a:lnTo>
                        <a:pt x="7487" y="6"/>
                      </a:lnTo>
                      <a:lnTo>
                        <a:pt x="7726" y="0"/>
                      </a:lnTo>
                      <a:close/>
                      <a:moveTo>
                        <a:pt x="9156" y="9528"/>
                      </a:moveTo>
                      <a:lnTo>
                        <a:pt x="9148" y="9515"/>
                      </a:lnTo>
                      <a:lnTo>
                        <a:pt x="9141" y="9503"/>
                      </a:lnTo>
                      <a:lnTo>
                        <a:pt x="9134" y="9491"/>
                      </a:lnTo>
                      <a:lnTo>
                        <a:pt x="9127" y="9478"/>
                      </a:lnTo>
                      <a:lnTo>
                        <a:pt x="9106" y="9484"/>
                      </a:lnTo>
                      <a:lnTo>
                        <a:pt x="9086" y="9491"/>
                      </a:lnTo>
                      <a:lnTo>
                        <a:pt x="9065" y="9498"/>
                      </a:lnTo>
                      <a:lnTo>
                        <a:pt x="9045" y="9503"/>
                      </a:lnTo>
                      <a:lnTo>
                        <a:pt x="9023" y="9509"/>
                      </a:lnTo>
                      <a:lnTo>
                        <a:pt x="9003" y="9515"/>
                      </a:lnTo>
                      <a:lnTo>
                        <a:pt x="8982" y="9521"/>
                      </a:lnTo>
                      <a:lnTo>
                        <a:pt x="8961" y="9528"/>
                      </a:lnTo>
                      <a:lnTo>
                        <a:pt x="9156" y="9528"/>
                      </a:lnTo>
                      <a:close/>
                      <a:moveTo>
                        <a:pt x="6492" y="9528"/>
                      </a:moveTo>
                      <a:lnTo>
                        <a:pt x="6464" y="9519"/>
                      </a:lnTo>
                      <a:lnTo>
                        <a:pt x="6435" y="9511"/>
                      </a:lnTo>
                      <a:lnTo>
                        <a:pt x="6408" y="9503"/>
                      </a:lnTo>
                      <a:lnTo>
                        <a:pt x="6379" y="9495"/>
                      </a:lnTo>
                      <a:lnTo>
                        <a:pt x="6376" y="9503"/>
                      </a:lnTo>
                      <a:lnTo>
                        <a:pt x="6372" y="9511"/>
                      </a:lnTo>
                      <a:lnTo>
                        <a:pt x="6368" y="9519"/>
                      </a:lnTo>
                      <a:lnTo>
                        <a:pt x="6364" y="9528"/>
                      </a:lnTo>
                      <a:lnTo>
                        <a:pt x="6492" y="9528"/>
                      </a:lnTo>
                      <a:close/>
                    </a:path>
                  </a:pathLst>
                </a:custGeom>
                <a:solidFill>
                  <a:schemeClr val="bg1">
                    <a:alpha val="90000"/>
                  </a:schemeClr>
                </a:solidFill>
                <a:ln w="15875">
                  <a:solidFill>
                    <a:srgbClr val="3399FF">
                      <a:alpha val="34000"/>
                    </a:srgbClr>
                  </a:solidFill>
                  <a:round/>
                  <a:headEnd/>
                  <a:tailEnd/>
                </a:ln>
                <a:effectLst>
                  <a:outerShdw blurRad="50800" dist="38100" dir="2700000" algn="tl" rotWithShape="0">
                    <a:srgbClr val="00CCFF">
                      <a:alpha val="40000"/>
                    </a:srgbClr>
                  </a:outerShdw>
                </a:effectLst>
              </p:spPr>
              <p:txBody>
                <a:bodyPr lIns="121897" tIns="60949" rIns="121897" bIns="60949"/>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a:defRPr/>
                  </a:pPr>
                  <a:endParaRPr lang="zh-CN" altLang="en-US" sz="2800">
                    <a:solidFill>
                      <a:prstClr val="black"/>
                    </a:solidFill>
                    <a:latin typeface="+mn-lt"/>
                    <a:ea typeface="+mn-ea"/>
                    <a:cs typeface="+mn-ea"/>
                    <a:sym typeface="+mn-lt"/>
                  </a:endParaRPr>
                </a:p>
              </p:txBody>
            </p:sp>
            <p:pic>
              <p:nvPicPr>
                <p:cNvPr id="38" name="Picture 2" descr="C:\Users\c00174261.CHINA\Pictures\IT\云计算\20121027090418923580.jpg"/>
                <p:cNvPicPr>
                  <a:picLocks noChangeAspect="1" noChangeArrowheads="1"/>
                </p:cNvPicPr>
                <p:nvPr/>
              </p:nvPicPr>
              <p:blipFill>
                <a:blip r:embed="rId9" cstate="print">
                  <a:clrChange>
                    <a:clrFrom>
                      <a:srgbClr val="FFFFFF"/>
                    </a:clrFrom>
                    <a:clrTo>
                      <a:srgbClr val="FFFFFF">
                        <a:alpha val="0"/>
                      </a:srgbClr>
                    </a:clrTo>
                  </a:clrChange>
                </a:blip>
                <a:srcRect t="27562" b="22218"/>
                <a:stretch>
                  <a:fillRect/>
                </a:stretch>
              </p:blipFill>
              <p:spPr bwMode="auto">
                <a:xfrm>
                  <a:off x="3166052" y="1424759"/>
                  <a:ext cx="810525" cy="306915"/>
                </a:xfrm>
                <a:prstGeom prst="rect">
                  <a:avLst/>
                </a:prstGeom>
                <a:noFill/>
              </p:spPr>
            </p:pic>
          </p:grpSp>
          <p:pic>
            <p:nvPicPr>
              <p:cNvPr id="36" name="Picture 1"/>
              <p:cNvPicPr>
                <a:picLocks noChangeAspect="1" noChangeArrowheads="1"/>
              </p:cNvPicPr>
              <p:nvPr/>
            </p:nvPicPr>
            <p:blipFill>
              <a:blip r:embed="rId10" cstate="print">
                <a:clrChange>
                  <a:clrFrom>
                    <a:srgbClr val="FDFDFD"/>
                  </a:clrFrom>
                  <a:clrTo>
                    <a:srgbClr val="FDFDFD">
                      <a:alpha val="0"/>
                    </a:srgbClr>
                  </a:clrTo>
                </a:clrChange>
              </a:blip>
              <a:srcRect/>
              <a:stretch>
                <a:fillRect/>
              </a:stretch>
            </p:blipFill>
            <p:spPr bwMode="auto">
              <a:xfrm>
                <a:off x="3444949" y="1240359"/>
                <a:ext cx="201353" cy="224497"/>
              </a:xfrm>
              <a:prstGeom prst="rect">
                <a:avLst/>
              </a:prstGeom>
              <a:noFill/>
              <a:ln w="9525">
                <a:noFill/>
                <a:miter lim="800000"/>
                <a:headEnd/>
                <a:tailEnd/>
              </a:ln>
            </p:spPr>
          </p:pic>
        </p:grpSp>
        <p:sp>
          <p:nvSpPr>
            <p:cNvPr id="39" name="内容占位符 2"/>
            <p:cNvSpPr txBox="1">
              <a:spLocks/>
            </p:cNvSpPr>
            <p:nvPr/>
          </p:nvSpPr>
          <p:spPr bwMode="auto">
            <a:xfrm>
              <a:off x="5129769" y="3129793"/>
              <a:ext cx="1207592" cy="318009"/>
            </a:xfrm>
            <a:prstGeom prst="rect">
              <a:avLst/>
            </a:prstGeom>
            <a:noFill/>
            <a:ln w="9525">
              <a:noFill/>
              <a:miter lim="800000"/>
              <a:headEnd/>
              <a:tailEnd/>
            </a:ln>
          </p:spPr>
          <p:txBody>
            <a:bodyPr lIns="58829" tIns="29414" rIns="58829" bIns="29414"/>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220217" indent="-220217" algn="ctr" defTabSz="588411" eaLnBrk="0" hangingPunct="0">
                <a:lnSpc>
                  <a:spcPct val="140000"/>
                </a:lnSpc>
                <a:defRPr/>
              </a:pPr>
              <a:r>
                <a:rPr lang="zh-CN" altLang="en-US" sz="1400" kern="0" dirty="0">
                  <a:solidFill>
                    <a:prstClr val="black">
                      <a:lumMod val="75000"/>
                    </a:prstClr>
                  </a:solidFill>
                  <a:latin typeface="+mn-lt"/>
                  <a:ea typeface="+mn-ea"/>
                  <a:cs typeface="+mn-ea"/>
                  <a:sym typeface="+mn-lt"/>
                </a:rPr>
                <a:t>查询检索</a:t>
              </a:r>
              <a:endParaRPr lang="en-US" altLang="zh-CN" sz="1400" kern="0" dirty="0">
                <a:solidFill>
                  <a:prstClr val="black">
                    <a:lumMod val="75000"/>
                  </a:prstClr>
                </a:solidFill>
                <a:latin typeface="+mn-lt"/>
                <a:ea typeface="+mn-ea"/>
                <a:cs typeface="+mn-ea"/>
                <a:sym typeface="+mn-lt"/>
              </a:endParaRPr>
            </a:p>
          </p:txBody>
        </p:sp>
        <p:sp>
          <p:nvSpPr>
            <p:cNvPr id="40" name="左右箭头 39"/>
            <p:cNvSpPr/>
            <p:nvPr/>
          </p:nvSpPr>
          <p:spPr bwMode="gray">
            <a:xfrm rot="5400000">
              <a:off x="5663911" y="3496719"/>
              <a:ext cx="271401" cy="147594"/>
            </a:xfrm>
            <a:prstGeom prst="leftRightArrow">
              <a:avLst/>
            </a:prstGeom>
            <a:solidFill>
              <a:srgbClr val="B2B2B2">
                <a:lumMod val="50000"/>
              </a:srgbClr>
            </a:solidFill>
            <a:ln w="9525" cap="flat" cmpd="sng" algn="ctr">
              <a:solidFill>
                <a:srgbClr val="FFFFFF">
                  <a:lumMod val="85000"/>
                </a:srgbClr>
              </a:solidFill>
              <a:prstDash val="solid"/>
            </a:ln>
            <a:effectLst>
              <a:outerShdw blurRad="40000" dist="20000" dir="5400000" rotWithShape="0">
                <a:srgbClr val="000000">
                  <a:alpha val="38000"/>
                </a:srgbClr>
              </a:outerShdw>
            </a:effectLst>
          </p:spPr>
          <p:txBody>
            <a:bodyPr lIns="0" tIns="45701" rIns="0" bIns="45701" rtlCol="0"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fontAlgn="auto">
                <a:spcBef>
                  <a:spcPts val="600"/>
                </a:spcBef>
                <a:spcAft>
                  <a:spcPts val="0"/>
                </a:spcAft>
                <a:defRPr/>
              </a:pPr>
              <a:endParaRPr lang="zh-CN" altLang="en-US" sz="2000" b="1" kern="0" dirty="0">
                <a:solidFill>
                  <a:srgbClr val="000000"/>
                </a:solidFill>
                <a:latin typeface="+mn-lt"/>
                <a:ea typeface="+mn-ea"/>
                <a:cs typeface="+mn-ea"/>
                <a:sym typeface="+mn-lt"/>
              </a:endParaRPr>
            </a:p>
          </p:txBody>
        </p:sp>
        <p:sp>
          <p:nvSpPr>
            <p:cNvPr id="41" name="左右箭头 40"/>
            <p:cNvSpPr/>
            <p:nvPr/>
          </p:nvSpPr>
          <p:spPr bwMode="gray">
            <a:xfrm rot="5400000">
              <a:off x="7083795" y="3496719"/>
              <a:ext cx="271401" cy="147594"/>
            </a:xfrm>
            <a:prstGeom prst="leftRightArrow">
              <a:avLst/>
            </a:prstGeom>
            <a:solidFill>
              <a:srgbClr val="B2B2B2">
                <a:lumMod val="50000"/>
              </a:srgbClr>
            </a:solidFill>
            <a:ln w="9525" cap="flat" cmpd="sng" algn="ctr">
              <a:solidFill>
                <a:srgbClr val="FFFFFF">
                  <a:lumMod val="85000"/>
                </a:srgbClr>
              </a:solidFill>
              <a:prstDash val="solid"/>
            </a:ln>
            <a:effectLst>
              <a:outerShdw blurRad="40000" dist="20000" dir="5400000" rotWithShape="0">
                <a:srgbClr val="000000">
                  <a:alpha val="38000"/>
                </a:srgbClr>
              </a:outerShdw>
            </a:effectLst>
          </p:spPr>
          <p:txBody>
            <a:bodyPr lIns="0" tIns="45701" rIns="0" bIns="45701" rtlCol="0"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fontAlgn="auto">
                <a:spcBef>
                  <a:spcPts val="600"/>
                </a:spcBef>
                <a:spcAft>
                  <a:spcPts val="0"/>
                </a:spcAft>
                <a:defRPr/>
              </a:pPr>
              <a:endParaRPr lang="zh-CN" altLang="en-US" sz="2000" b="1" kern="0" dirty="0">
                <a:solidFill>
                  <a:srgbClr val="000000"/>
                </a:solidFill>
                <a:latin typeface="+mn-lt"/>
                <a:ea typeface="+mn-ea"/>
                <a:cs typeface="+mn-ea"/>
                <a:sym typeface="+mn-lt"/>
              </a:endParaRPr>
            </a:p>
          </p:txBody>
        </p:sp>
        <p:sp>
          <p:nvSpPr>
            <p:cNvPr id="42" name="圓角矩形 19"/>
            <p:cNvSpPr/>
            <p:nvPr/>
          </p:nvSpPr>
          <p:spPr>
            <a:xfrm>
              <a:off x="1419058" y="1779214"/>
              <a:ext cx="2870782" cy="893191"/>
            </a:xfrm>
            <a:prstGeom prst="roundRect">
              <a:avLst>
                <a:gd name="adj" fmla="val 10788"/>
              </a:avLst>
            </a:prstGeom>
            <a:noFill/>
            <a:ln w="12700" cap="flat" cmpd="sng" algn="ctr">
              <a:solidFill>
                <a:srgbClr val="3333FF"/>
              </a:solidFill>
              <a:prstDash val="dash"/>
            </a:ln>
            <a:effectLst/>
          </p:spPr>
          <p:txBody>
            <a:bodyPr lIns="67113" tIns="33558" rIns="67113" bIns="33558"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defTabSz="914037" fontAlgn="auto">
                <a:spcBef>
                  <a:spcPts val="0"/>
                </a:spcBef>
                <a:spcAft>
                  <a:spcPts val="0"/>
                </a:spcAft>
                <a:defRPr/>
              </a:pPr>
              <a:endParaRPr lang="zh-TW" altLang="en-US" sz="2800" kern="0" dirty="0">
                <a:solidFill>
                  <a:prstClr val="black">
                    <a:lumMod val="75000"/>
                  </a:prstClr>
                </a:solidFill>
                <a:latin typeface="+mn-lt"/>
                <a:ea typeface="+mn-ea"/>
                <a:cs typeface="+mn-ea"/>
                <a:sym typeface="+mn-lt"/>
              </a:endParaRPr>
            </a:p>
          </p:txBody>
        </p:sp>
        <p:sp>
          <p:nvSpPr>
            <p:cNvPr id="43" name="圓角矩形 19"/>
            <p:cNvSpPr/>
            <p:nvPr/>
          </p:nvSpPr>
          <p:spPr>
            <a:xfrm>
              <a:off x="4896087" y="1767763"/>
              <a:ext cx="3016127" cy="881740"/>
            </a:xfrm>
            <a:prstGeom prst="roundRect">
              <a:avLst>
                <a:gd name="adj" fmla="val 10788"/>
              </a:avLst>
            </a:prstGeom>
            <a:noFill/>
            <a:ln w="12700" cap="flat" cmpd="sng" algn="ctr">
              <a:solidFill>
                <a:srgbClr val="3333FF"/>
              </a:solidFill>
              <a:prstDash val="dash"/>
            </a:ln>
            <a:effectLst/>
          </p:spPr>
          <p:txBody>
            <a:bodyPr lIns="67113" tIns="33558" rIns="67113" bIns="33558"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defTabSz="914037" fontAlgn="auto">
                <a:spcBef>
                  <a:spcPts val="0"/>
                </a:spcBef>
                <a:spcAft>
                  <a:spcPts val="0"/>
                </a:spcAft>
                <a:defRPr/>
              </a:pPr>
              <a:endParaRPr lang="zh-TW" altLang="en-US" sz="2800" kern="0" dirty="0">
                <a:solidFill>
                  <a:prstClr val="black">
                    <a:lumMod val="75000"/>
                  </a:prstClr>
                </a:solidFill>
                <a:latin typeface="+mn-lt"/>
                <a:ea typeface="+mn-ea"/>
                <a:cs typeface="+mn-ea"/>
                <a:sym typeface="+mn-lt"/>
              </a:endParaRPr>
            </a:p>
          </p:txBody>
        </p:sp>
        <p:pic>
          <p:nvPicPr>
            <p:cNvPr id="44" name="Picture 10"/>
            <p:cNvPicPr>
              <a:picLocks noChangeAspect="1" noChangeArrowheads="1"/>
            </p:cNvPicPr>
            <p:nvPr/>
          </p:nvPicPr>
          <p:blipFill>
            <a:blip r:embed="rId11" cstate="print"/>
            <a:srcRect/>
            <a:stretch>
              <a:fillRect/>
            </a:stretch>
          </p:blipFill>
          <p:spPr bwMode="auto">
            <a:xfrm>
              <a:off x="5746000" y="2124848"/>
              <a:ext cx="472980" cy="390779"/>
            </a:xfrm>
            <a:prstGeom prst="rect">
              <a:avLst/>
            </a:prstGeom>
            <a:noFill/>
            <a:ln w="9525">
              <a:noFill/>
              <a:miter lim="800000"/>
              <a:headEnd/>
              <a:tailEnd/>
            </a:ln>
          </p:spPr>
        </p:pic>
        <p:pic>
          <p:nvPicPr>
            <p:cNvPr id="45" name="Picture 11"/>
            <p:cNvPicPr>
              <a:picLocks noChangeAspect="1" noChangeArrowheads="1"/>
            </p:cNvPicPr>
            <p:nvPr/>
          </p:nvPicPr>
          <p:blipFill>
            <a:blip r:embed="rId12" cstate="print"/>
            <a:srcRect/>
            <a:stretch>
              <a:fillRect/>
            </a:stretch>
          </p:blipFill>
          <p:spPr bwMode="auto">
            <a:xfrm>
              <a:off x="6496253" y="2115119"/>
              <a:ext cx="399942" cy="384157"/>
            </a:xfrm>
            <a:prstGeom prst="rect">
              <a:avLst/>
            </a:prstGeom>
            <a:noFill/>
            <a:ln w="9525">
              <a:noFill/>
              <a:miter lim="800000"/>
              <a:headEnd/>
              <a:tailEnd/>
            </a:ln>
          </p:spPr>
        </p:pic>
        <p:pic>
          <p:nvPicPr>
            <p:cNvPr id="46" name="Picture 20" descr="https://encrypted-tbn2.gstatic.com/images?q=tbn:ANd9GcQccYbQHUokroeG6q2gK-njDMoj4TSabgRSkj2mVrVkU3lHvGVFymQgzz0">
              <a:hlinkClick r:id="rId13"/>
            </p:cNvPr>
            <p:cNvPicPr>
              <a:picLocks noChangeAspect="1" noChangeArrowheads="1"/>
            </p:cNvPicPr>
            <p:nvPr/>
          </p:nvPicPr>
          <p:blipFill>
            <a:blip r:embed="rId14" cstate="print">
              <a:clrChange>
                <a:clrFrom>
                  <a:srgbClr val="FFFEFD"/>
                </a:clrFrom>
                <a:clrTo>
                  <a:srgbClr val="FFFEFD">
                    <a:alpha val="0"/>
                  </a:srgbClr>
                </a:clrTo>
              </a:clrChange>
            </a:blip>
            <a:srcRect/>
            <a:stretch>
              <a:fillRect/>
            </a:stretch>
          </p:blipFill>
          <p:spPr bwMode="auto">
            <a:xfrm>
              <a:off x="5140586" y="2113275"/>
              <a:ext cx="407234" cy="401892"/>
            </a:xfrm>
            <a:prstGeom prst="rect">
              <a:avLst/>
            </a:prstGeom>
            <a:noFill/>
          </p:spPr>
        </p:pic>
        <p:sp>
          <p:nvSpPr>
            <p:cNvPr id="47" name="矩形 46"/>
            <p:cNvSpPr>
              <a:spLocks noChangeArrowheads="1"/>
            </p:cNvSpPr>
            <p:nvPr/>
          </p:nvSpPr>
          <p:spPr bwMode="auto">
            <a:xfrm>
              <a:off x="5007283" y="1784680"/>
              <a:ext cx="984933" cy="289526"/>
            </a:xfrm>
            <a:prstGeom prst="rect">
              <a:avLst/>
            </a:prstGeom>
            <a:noFill/>
            <a:ln w="9525">
              <a:noFill/>
              <a:miter lim="800000"/>
              <a:headEnd/>
              <a:tailEnd/>
            </a:ln>
          </p:spPr>
          <p:txBody>
            <a:bodyPr wrap="square" lIns="67113" tIns="33558" rIns="67113" bIns="33558">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219009" indent="-219009" algn="ctr" defTabSz="587199" eaLnBrk="0" hangingPunct="0">
                <a:lnSpc>
                  <a:spcPct val="140000"/>
                </a:lnSpc>
              </a:pPr>
              <a:r>
                <a:rPr lang="zh-CN" altLang="en-US" sz="1200" dirty="0">
                  <a:solidFill>
                    <a:prstClr val="black">
                      <a:lumMod val="75000"/>
                    </a:prstClr>
                  </a:solidFill>
                  <a:latin typeface="+mn-lt"/>
                  <a:ea typeface="+mn-ea"/>
                  <a:cs typeface="+mn-ea"/>
                  <a:sym typeface="+mn-lt"/>
                </a:rPr>
                <a:t>财务报表</a:t>
              </a:r>
              <a:endParaRPr lang="en-US" altLang="zh-CN" sz="1200" dirty="0">
                <a:solidFill>
                  <a:prstClr val="black">
                    <a:lumMod val="75000"/>
                  </a:prstClr>
                </a:solidFill>
                <a:latin typeface="+mn-lt"/>
                <a:ea typeface="+mn-ea"/>
                <a:cs typeface="+mn-ea"/>
                <a:sym typeface="+mn-lt"/>
              </a:endParaRPr>
            </a:p>
          </p:txBody>
        </p:sp>
        <p:sp>
          <p:nvSpPr>
            <p:cNvPr id="48" name="内容占位符 2"/>
            <p:cNvSpPr txBox="1">
              <a:spLocks/>
            </p:cNvSpPr>
            <p:nvPr/>
          </p:nvSpPr>
          <p:spPr bwMode="auto">
            <a:xfrm>
              <a:off x="6609502" y="3125962"/>
              <a:ext cx="1153789" cy="318009"/>
            </a:xfrm>
            <a:prstGeom prst="rect">
              <a:avLst/>
            </a:prstGeom>
            <a:noFill/>
            <a:ln w="9525">
              <a:noFill/>
              <a:miter lim="800000"/>
              <a:headEnd/>
              <a:tailEnd/>
            </a:ln>
          </p:spPr>
          <p:txBody>
            <a:bodyPr lIns="58829" tIns="29414" rIns="58829" bIns="29414"/>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220217" indent="-220217" algn="ctr" defTabSz="588411" eaLnBrk="0" hangingPunct="0">
                <a:lnSpc>
                  <a:spcPct val="140000"/>
                </a:lnSpc>
                <a:defRPr/>
              </a:pPr>
              <a:r>
                <a:rPr lang="zh-CN" altLang="en-US" sz="1400" kern="0" dirty="0">
                  <a:solidFill>
                    <a:prstClr val="black">
                      <a:lumMod val="75000"/>
                    </a:prstClr>
                  </a:solidFill>
                  <a:latin typeface="+mn-lt"/>
                  <a:ea typeface="+mn-ea"/>
                  <a:cs typeface="+mn-ea"/>
                  <a:sym typeface="+mn-lt"/>
                </a:rPr>
                <a:t>数据分析</a:t>
              </a:r>
              <a:endParaRPr lang="en-US" altLang="zh-CN" sz="1400" kern="0" dirty="0">
                <a:solidFill>
                  <a:prstClr val="black">
                    <a:lumMod val="75000"/>
                  </a:prstClr>
                </a:solidFill>
                <a:latin typeface="+mn-lt"/>
                <a:ea typeface="+mn-ea"/>
                <a:cs typeface="+mn-ea"/>
                <a:sym typeface="+mn-lt"/>
              </a:endParaRPr>
            </a:p>
          </p:txBody>
        </p:sp>
        <p:pic>
          <p:nvPicPr>
            <p:cNvPr id="49" name="Picture 6"/>
            <p:cNvPicPr>
              <a:picLocks noChangeAspect="1" noChangeArrowheads="1"/>
            </p:cNvPicPr>
            <p:nvPr/>
          </p:nvPicPr>
          <p:blipFill>
            <a:blip r:embed="rId1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24860" y="2874695"/>
              <a:ext cx="808212" cy="326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0" name="组合 49"/>
            <p:cNvGrpSpPr/>
            <p:nvPr/>
          </p:nvGrpSpPr>
          <p:grpSpPr>
            <a:xfrm>
              <a:off x="5852088" y="2862234"/>
              <a:ext cx="924028" cy="353127"/>
              <a:chOff x="5879521" y="2143284"/>
              <a:chExt cx="981497" cy="327883"/>
            </a:xfrm>
          </p:grpSpPr>
          <p:pic>
            <p:nvPicPr>
              <p:cNvPr id="51" name="Picture 4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879521" y="2143284"/>
                <a:ext cx="622580" cy="270917"/>
              </a:xfrm>
              <a:prstGeom prst="rect">
                <a:avLst/>
              </a:prstGeom>
            </p:spPr>
          </p:pic>
          <p:sp>
            <p:nvSpPr>
              <p:cNvPr id="52" name="Rectangle 44"/>
              <p:cNvSpPr/>
              <p:nvPr/>
            </p:nvSpPr>
            <p:spPr bwMode="auto">
              <a:xfrm>
                <a:off x="6027083" y="2161524"/>
                <a:ext cx="833935" cy="309643"/>
              </a:xfrm>
              <a:prstGeom prst="rect">
                <a:avLst/>
              </a:prstGeom>
              <a:noFill/>
              <a:ln w="1587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2" tIns="45706" rIns="91412" bIns="45706" numCol="1" rtlCol="0" anchor="b"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r">
                  <a:buClr>
                    <a:srgbClr val="CC9900"/>
                  </a:buClr>
                </a:pPr>
                <a:r>
                  <a:rPr lang="en-US" sz="1100" b="1" dirty="0">
                    <a:solidFill>
                      <a:prstClr val="black">
                        <a:lumMod val="50000"/>
                        <a:lumOff val="50000"/>
                      </a:prstClr>
                    </a:solidFill>
                    <a:latin typeface="+mn-lt"/>
                    <a:ea typeface="+mn-ea"/>
                    <a:cs typeface="+mn-ea"/>
                    <a:sym typeface="+mn-lt"/>
                  </a:rPr>
                  <a:t>HANA</a:t>
                </a:r>
              </a:p>
            </p:txBody>
          </p:sp>
        </p:grpSp>
        <p:pic>
          <p:nvPicPr>
            <p:cNvPr id="53" name="Picture 1"/>
            <p:cNvPicPr>
              <a:picLocks noChangeAspect="1" noChangeArrowheads="1"/>
            </p:cNvPicPr>
            <p:nvPr/>
          </p:nvPicPr>
          <p:blipFill>
            <a:blip r:embed="rId17" cstate="print">
              <a:clrChange>
                <a:clrFrom>
                  <a:srgbClr val="FFFFFF"/>
                </a:clrFrom>
                <a:clrTo>
                  <a:srgbClr val="FFFFFF">
                    <a:alpha val="0"/>
                  </a:srgbClr>
                </a:clrTo>
              </a:clrChange>
            </a:blip>
            <a:srcRect/>
            <a:stretch>
              <a:fillRect/>
            </a:stretch>
          </p:blipFill>
          <p:spPr bwMode="auto">
            <a:xfrm>
              <a:off x="6659934" y="2756851"/>
              <a:ext cx="509251" cy="498625"/>
            </a:xfrm>
            <a:prstGeom prst="rect">
              <a:avLst/>
            </a:prstGeom>
            <a:noFill/>
            <a:ln w="9525">
              <a:noFill/>
              <a:miter lim="800000"/>
              <a:headEnd/>
              <a:tailEnd/>
            </a:ln>
          </p:spPr>
        </p:pic>
        <p:pic>
          <p:nvPicPr>
            <p:cNvPr id="54" name="Picture 3"/>
            <p:cNvPicPr>
              <a:picLocks noChangeAspect="1" noChangeArrowheads="1"/>
            </p:cNvPicPr>
            <p:nvPr/>
          </p:nvPicPr>
          <p:blipFill>
            <a:blip r:embed="rId1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13033" y="2880820"/>
              <a:ext cx="1052397" cy="276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5" name="Picture 2" descr="D:\01 Utility\000 胶片素材库\PPT图形模板与图标\个人常用\IT\云计算\公有云.png"/>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a:off x="1568737" y="2162541"/>
              <a:ext cx="450448" cy="361469"/>
            </a:xfrm>
            <a:prstGeom prst="rect">
              <a:avLst/>
            </a:prstGeom>
            <a:noFill/>
          </p:spPr>
        </p:pic>
        <p:pic>
          <p:nvPicPr>
            <p:cNvPr id="56" name="Picture 4" descr="D:\01 Utility\000 胶片素材库\PPT图形模板与图标\个人常用\IT\云计算\桌面云.jpg"/>
            <p:cNvPicPr>
              <a:picLocks noChangeAspect="1" noChangeArrowheads="1"/>
            </p:cNvPicPr>
            <p:nvPr/>
          </p:nvPicPr>
          <p:blipFill>
            <a:blip r:embed="rId20" cstate="print"/>
            <a:srcRect/>
            <a:stretch>
              <a:fillRect/>
            </a:stretch>
          </p:blipFill>
          <p:spPr bwMode="auto">
            <a:xfrm>
              <a:off x="2935024" y="2122750"/>
              <a:ext cx="462616" cy="451366"/>
            </a:xfrm>
            <a:prstGeom prst="rect">
              <a:avLst/>
            </a:prstGeom>
            <a:noFill/>
          </p:spPr>
        </p:pic>
        <p:pic>
          <p:nvPicPr>
            <p:cNvPr id="57" name="Picture 6" descr="D:\01 Utility\000 胶片素材库\PPT图形模板与图标\Pictures\cloud security.png"/>
            <p:cNvPicPr>
              <a:picLocks noChangeAspect="1" noChangeArrowheads="1"/>
            </p:cNvPicPr>
            <p:nvPr/>
          </p:nvPicPr>
          <p:blipFill>
            <a:blip r:embed="rId21" cstate="print">
              <a:clrChange>
                <a:clrFrom>
                  <a:srgbClr val="FFFFFF"/>
                </a:clrFrom>
                <a:clrTo>
                  <a:srgbClr val="FFFFFF">
                    <a:alpha val="0"/>
                  </a:srgbClr>
                </a:clrTo>
              </a:clrChange>
            </a:blip>
            <a:srcRect/>
            <a:stretch>
              <a:fillRect/>
            </a:stretch>
          </p:blipFill>
          <p:spPr bwMode="auto">
            <a:xfrm>
              <a:off x="2118470" y="2122748"/>
              <a:ext cx="597901" cy="563457"/>
            </a:xfrm>
            <a:prstGeom prst="rect">
              <a:avLst/>
            </a:prstGeom>
            <a:noFill/>
          </p:spPr>
        </p:pic>
        <p:sp>
          <p:nvSpPr>
            <p:cNvPr id="58" name="矩形 57"/>
            <p:cNvSpPr>
              <a:spLocks noChangeArrowheads="1"/>
            </p:cNvSpPr>
            <p:nvPr/>
          </p:nvSpPr>
          <p:spPr bwMode="auto">
            <a:xfrm>
              <a:off x="1534246" y="1822839"/>
              <a:ext cx="754654" cy="289526"/>
            </a:xfrm>
            <a:prstGeom prst="rect">
              <a:avLst/>
            </a:prstGeom>
            <a:noFill/>
            <a:ln w="9525">
              <a:noFill/>
              <a:miter lim="800000"/>
              <a:headEnd/>
              <a:tailEnd/>
            </a:ln>
          </p:spPr>
          <p:txBody>
            <a:bodyPr wrap="square" lIns="67113" tIns="33558" rIns="67113" bIns="33558">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219009" indent="-219009" algn="ctr" defTabSz="587199" eaLnBrk="0" hangingPunct="0">
                <a:lnSpc>
                  <a:spcPct val="140000"/>
                </a:lnSpc>
              </a:pPr>
              <a:r>
                <a:rPr lang="zh-CN" altLang="en-US" sz="1200" dirty="0">
                  <a:solidFill>
                    <a:prstClr val="black">
                      <a:lumMod val="75000"/>
                    </a:prstClr>
                  </a:solidFill>
                  <a:latin typeface="+mn-lt"/>
                  <a:ea typeface="+mn-ea"/>
                  <a:cs typeface="+mn-ea"/>
                  <a:sym typeface="+mn-lt"/>
                </a:rPr>
                <a:t>公有云</a:t>
              </a:r>
              <a:endParaRPr lang="en-US" altLang="zh-CN" sz="1200" dirty="0">
                <a:solidFill>
                  <a:prstClr val="black">
                    <a:lumMod val="75000"/>
                  </a:prstClr>
                </a:solidFill>
                <a:latin typeface="+mn-lt"/>
                <a:ea typeface="+mn-ea"/>
                <a:cs typeface="+mn-ea"/>
                <a:sym typeface="+mn-lt"/>
              </a:endParaRPr>
            </a:p>
          </p:txBody>
        </p:sp>
        <p:sp>
          <p:nvSpPr>
            <p:cNvPr id="59" name="矩形 58"/>
            <p:cNvSpPr>
              <a:spLocks noChangeArrowheads="1"/>
            </p:cNvSpPr>
            <p:nvPr/>
          </p:nvSpPr>
          <p:spPr bwMode="auto">
            <a:xfrm>
              <a:off x="2929344" y="1822839"/>
              <a:ext cx="581693" cy="289526"/>
            </a:xfrm>
            <a:prstGeom prst="rect">
              <a:avLst/>
            </a:prstGeom>
            <a:noFill/>
            <a:ln w="9525">
              <a:noFill/>
              <a:miter lim="800000"/>
              <a:headEnd/>
              <a:tailEnd/>
            </a:ln>
          </p:spPr>
          <p:txBody>
            <a:bodyPr wrap="square" lIns="67113" tIns="33558" rIns="67113" bIns="33558">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219009" indent="-219009" algn="ctr" defTabSz="587199" eaLnBrk="0" hangingPunct="0">
                <a:lnSpc>
                  <a:spcPct val="140000"/>
                </a:lnSpc>
              </a:pPr>
              <a:r>
                <a:rPr lang="en-US" altLang="zh-CN" sz="1200" dirty="0">
                  <a:solidFill>
                    <a:prstClr val="black">
                      <a:lumMod val="75000"/>
                    </a:prstClr>
                  </a:solidFill>
                  <a:latin typeface="+mn-lt"/>
                  <a:ea typeface="+mn-ea"/>
                  <a:cs typeface="+mn-ea"/>
                  <a:sym typeface="+mn-lt"/>
                </a:rPr>
                <a:t>VDI</a:t>
              </a:r>
            </a:p>
          </p:txBody>
        </p:sp>
        <p:sp>
          <p:nvSpPr>
            <p:cNvPr id="60" name="矩形 59"/>
            <p:cNvSpPr>
              <a:spLocks noChangeArrowheads="1"/>
            </p:cNvSpPr>
            <p:nvPr/>
          </p:nvSpPr>
          <p:spPr bwMode="auto">
            <a:xfrm>
              <a:off x="3429804" y="1822839"/>
              <a:ext cx="889559" cy="289526"/>
            </a:xfrm>
            <a:prstGeom prst="rect">
              <a:avLst/>
            </a:prstGeom>
            <a:noFill/>
            <a:ln w="9525">
              <a:noFill/>
              <a:miter lim="800000"/>
              <a:headEnd/>
              <a:tailEnd/>
            </a:ln>
          </p:spPr>
          <p:txBody>
            <a:bodyPr wrap="square" lIns="67113" tIns="33558" rIns="67113" bIns="33558">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219009" indent="-219009" algn="ctr" defTabSz="587199" eaLnBrk="0" hangingPunct="0">
                <a:lnSpc>
                  <a:spcPct val="140000"/>
                </a:lnSpc>
              </a:pPr>
              <a:r>
                <a:rPr lang="zh-CN" altLang="en-US" sz="1200" dirty="0">
                  <a:solidFill>
                    <a:prstClr val="black">
                      <a:lumMod val="75000"/>
                    </a:prstClr>
                  </a:solidFill>
                  <a:latin typeface="+mn-lt"/>
                  <a:ea typeface="+mn-ea"/>
                  <a:cs typeface="+mn-ea"/>
                  <a:sym typeface="+mn-lt"/>
                </a:rPr>
                <a:t>开发测试</a:t>
              </a:r>
              <a:endParaRPr lang="en-US" altLang="zh-CN" sz="1200" dirty="0">
                <a:solidFill>
                  <a:prstClr val="black">
                    <a:lumMod val="75000"/>
                  </a:prstClr>
                </a:solidFill>
                <a:latin typeface="+mn-lt"/>
                <a:ea typeface="+mn-ea"/>
                <a:cs typeface="+mn-ea"/>
                <a:sym typeface="+mn-lt"/>
              </a:endParaRPr>
            </a:p>
          </p:txBody>
        </p:sp>
        <p:sp>
          <p:nvSpPr>
            <p:cNvPr id="61" name="矩形 60"/>
            <p:cNvSpPr>
              <a:spLocks noChangeArrowheads="1"/>
            </p:cNvSpPr>
            <p:nvPr/>
          </p:nvSpPr>
          <p:spPr bwMode="auto">
            <a:xfrm>
              <a:off x="2168365" y="1822839"/>
              <a:ext cx="761734" cy="289526"/>
            </a:xfrm>
            <a:prstGeom prst="rect">
              <a:avLst/>
            </a:prstGeom>
            <a:noFill/>
            <a:ln w="9525">
              <a:noFill/>
              <a:miter lim="800000"/>
              <a:headEnd/>
              <a:tailEnd/>
            </a:ln>
          </p:spPr>
          <p:txBody>
            <a:bodyPr wrap="square" lIns="67113" tIns="33558" rIns="67113" bIns="33558">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219009" indent="-219009" algn="ctr" defTabSz="587199" eaLnBrk="0" hangingPunct="0">
                <a:lnSpc>
                  <a:spcPct val="140000"/>
                </a:lnSpc>
              </a:pPr>
              <a:r>
                <a:rPr lang="zh-CN" altLang="en-US" sz="1200" dirty="0">
                  <a:solidFill>
                    <a:prstClr val="black">
                      <a:lumMod val="75000"/>
                    </a:prstClr>
                  </a:solidFill>
                  <a:latin typeface="+mn-lt"/>
                  <a:ea typeface="+mn-ea"/>
                  <a:cs typeface="+mn-ea"/>
                  <a:sym typeface="+mn-lt"/>
                </a:rPr>
                <a:t>私有云</a:t>
              </a:r>
              <a:endParaRPr lang="en-US" altLang="zh-CN" sz="1200" dirty="0">
                <a:solidFill>
                  <a:prstClr val="black">
                    <a:lumMod val="75000"/>
                  </a:prstClr>
                </a:solidFill>
                <a:latin typeface="+mn-lt"/>
                <a:ea typeface="+mn-ea"/>
                <a:cs typeface="+mn-ea"/>
                <a:sym typeface="+mn-lt"/>
              </a:endParaRPr>
            </a:p>
          </p:txBody>
        </p:sp>
        <p:pic>
          <p:nvPicPr>
            <p:cNvPr id="63" name="Picture 4" descr="F:\PIC\16：10_PPT_pic\ICOS\Partnership-icon.png"/>
            <p:cNvPicPr>
              <a:picLocks noChangeAspect="1" noChangeArrowheads="1"/>
            </p:cNvPicPr>
            <p:nvPr/>
          </p:nvPicPr>
          <p:blipFill>
            <a:blip r:embed="rId22" cstate="screen"/>
            <a:srcRect/>
            <a:stretch>
              <a:fillRect/>
            </a:stretch>
          </p:blipFill>
          <p:spPr bwMode="auto">
            <a:xfrm>
              <a:off x="7137563" y="1914678"/>
              <a:ext cx="674004" cy="771044"/>
            </a:xfrm>
            <a:prstGeom prst="rect">
              <a:avLst/>
            </a:prstGeom>
            <a:noFill/>
          </p:spPr>
        </p:pic>
        <p:sp>
          <p:nvSpPr>
            <p:cNvPr id="64" name="矩形 63"/>
            <p:cNvSpPr>
              <a:spLocks noChangeArrowheads="1"/>
            </p:cNvSpPr>
            <p:nvPr/>
          </p:nvSpPr>
          <p:spPr bwMode="auto">
            <a:xfrm>
              <a:off x="7173030" y="1784680"/>
              <a:ext cx="628524" cy="289526"/>
            </a:xfrm>
            <a:prstGeom prst="rect">
              <a:avLst/>
            </a:prstGeom>
            <a:noFill/>
            <a:ln w="9525">
              <a:noFill/>
              <a:miter lim="800000"/>
              <a:headEnd/>
              <a:tailEnd/>
            </a:ln>
          </p:spPr>
          <p:txBody>
            <a:bodyPr wrap="square" lIns="67113" tIns="33558" rIns="67113" bIns="33558">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219009" indent="-219009" algn="ctr" defTabSz="587199" eaLnBrk="0" hangingPunct="0">
                <a:lnSpc>
                  <a:spcPct val="140000"/>
                </a:lnSpc>
              </a:pPr>
              <a:r>
                <a:rPr lang="en-US" altLang="zh-CN" sz="1200" dirty="0">
                  <a:solidFill>
                    <a:prstClr val="black">
                      <a:lumMod val="75000"/>
                    </a:prstClr>
                  </a:solidFill>
                  <a:latin typeface="+mn-lt"/>
                  <a:ea typeface="+mn-ea"/>
                  <a:cs typeface="+mn-ea"/>
                  <a:sym typeface="+mn-lt"/>
                </a:rPr>
                <a:t>CRM</a:t>
              </a:r>
            </a:p>
          </p:txBody>
        </p:sp>
        <p:sp>
          <p:nvSpPr>
            <p:cNvPr id="65" name="矩形 64"/>
            <p:cNvSpPr>
              <a:spLocks noChangeArrowheads="1"/>
            </p:cNvSpPr>
            <p:nvPr/>
          </p:nvSpPr>
          <p:spPr bwMode="auto">
            <a:xfrm>
              <a:off x="5793666" y="1784680"/>
              <a:ext cx="604997" cy="289526"/>
            </a:xfrm>
            <a:prstGeom prst="rect">
              <a:avLst/>
            </a:prstGeom>
            <a:noFill/>
            <a:ln w="9525">
              <a:noFill/>
              <a:miter lim="800000"/>
              <a:headEnd/>
              <a:tailEnd/>
            </a:ln>
          </p:spPr>
          <p:txBody>
            <a:bodyPr wrap="square" lIns="67113" tIns="33558" rIns="67113" bIns="33558">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219009" indent="-219009" algn="ctr" defTabSz="587199" eaLnBrk="0" hangingPunct="0">
                <a:lnSpc>
                  <a:spcPct val="140000"/>
                </a:lnSpc>
              </a:pPr>
              <a:r>
                <a:rPr lang="en-US" altLang="zh-CN" sz="1200" dirty="0">
                  <a:solidFill>
                    <a:prstClr val="black">
                      <a:lumMod val="75000"/>
                    </a:prstClr>
                  </a:solidFill>
                  <a:latin typeface="+mn-lt"/>
                  <a:ea typeface="+mn-ea"/>
                  <a:cs typeface="+mn-ea"/>
                  <a:sym typeface="+mn-lt"/>
                </a:rPr>
                <a:t>ERP</a:t>
              </a:r>
            </a:p>
          </p:txBody>
        </p:sp>
        <p:sp>
          <p:nvSpPr>
            <p:cNvPr id="66" name="矩形 65"/>
            <p:cNvSpPr>
              <a:spLocks noChangeArrowheads="1"/>
            </p:cNvSpPr>
            <p:nvPr/>
          </p:nvSpPr>
          <p:spPr bwMode="auto">
            <a:xfrm>
              <a:off x="6303111" y="1784680"/>
              <a:ext cx="877179" cy="289526"/>
            </a:xfrm>
            <a:prstGeom prst="rect">
              <a:avLst/>
            </a:prstGeom>
            <a:noFill/>
            <a:ln w="9525">
              <a:noFill/>
              <a:miter lim="800000"/>
              <a:headEnd/>
              <a:tailEnd/>
            </a:ln>
          </p:spPr>
          <p:txBody>
            <a:bodyPr wrap="square" lIns="67113" tIns="33558" rIns="67113" bIns="33558">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219009" indent="-219009" algn="ctr" defTabSz="587199" eaLnBrk="0" hangingPunct="0">
                <a:lnSpc>
                  <a:spcPct val="140000"/>
                </a:lnSpc>
              </a:pPr>
              <a:r>
                <a:rPr lang="zh-CN" altLang="en-US" sz="1200" dirty="0">
                  <a:solidFill>
                    <a:prstClr val="black">
                      <a:lumMod val="75000"/>
                    </a:prstClr>
                  </a:solidFill>
                  <a:latin typeface="+mn-lt"/>
                  <a:ea typeface="+mn-ea"/>
                  <a:cs typeface="+mn-ea"/>
                  <a:sym typeface="+mn-lt"/>
                </a:rPr>
                <a:t>市场营销</a:t>
              </a:r>
              <a:endParaRPr lang="en-US" altLang="zh-CN" sz="1200" dirty="0">
                <a:solidFill>
                  <a:prstClr val="black">
                    <a:lumMod val="75000"/>
                  </a:prstClr>
                </a:solidFill>
                <a:latin typeface="+mn-lt"/>
                <a:ea typeface="+mn-ea"/>
                <a:cs typeface="+mn-ea"/>
                <a:sym typeface="+mn-lt"/>
              </a:endParaRPr>
            </a:p>
          </p:txBody>
        </p:sp>
        <p:pic>
          <p:nvPicPr>
            <p:cNvPr id="67" name="Picture 3" descr="9E9A2E70@7377B124"/>
            <p:cNvPicPr>
              <a:picLocks noChangeAspect="1" noChangeArrowheads="1"/>
            </p:cNvPicPr>
            <p:nvPr/>
          </p:nvPicPr>
          <p:blipFill>
            <a:blip r:embed="rId23" cstate="print"/>
            <a:srcRect/>
            <a:stretch>
              <a:fillRect/>
            </a:stretch>
          </p:blipFill>
          <p:spPr bwMode="auto">
            <a:xfrm>
              <a:off x="2523454" y="3761513"/>
              <a:ext cx="4680766" cy="1828075"/>
            </a:xfrm>
            <a:prstGeom prst="rect">
              <a:avLst/>
            </a:prstGeom>
            <a:noFill/>
            <a:ln w="9525">
              <a:noFill/>
              <a:miter lim="800000"/>
              <a:headEnd/>
              <a:tailEnd/>
            </a:ln>
          </p:spPr>
        </p:pic>
        <p:sp>
          <p:nvSpPr>
            <p:cNvPr id="68" name="TextBox 181"/>
            <p:cNvSpPr>
              <a:spLocks noChangeArrowheads="1"/>
            </p:cNvSpPr>
            <p:nvPr/>
          </p:nvSpPr>
          <p:spPr bwMode="auto">
            <a:xfrm>
              <a:off x="5146478" y="5234852"/>
              <a:ext cx="949900" cy="291822"/>
            </a:xfrm>
            <a:prstGeom prst="rect">
              <a:avLst/>
            </a:prstGeom>
            <a:noFill/>
            <a:ln w="9525">
              <a:noFill/>
              <a:miter lim="800000"/>
              <a:headEnd/>
              <a:tailEnd/>
            </a:ln>
          </p:spPr>
          <p:txBody>
            <a:bodyPr wrap="none" lIns="71415" tIns="71415" rIns="71415" bIns="71415" anchor="ctr">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defTabSz="914037" latinLnBrk="1"/>
              <a:r>
                <a:rPr lang="zh-CN" altLang="en-US" sz="1200" dirty="0">
                  <a:solidFill>
                    <a:prstClr val="black"/>
                  </a:solidFill>
                  <a:latin typeface="+mn-lt"/>
                  <a:ea typeface="+mn-ea"/>
                  <a:cs typeface="+mn-ea"/>
                  <a:sym typeface="+mn-lt"/>
                </a:rPr>
                <a:t>分布式</a:t>
              </a:r>
              <a:r>
                <a:rPr lang="en-US" altLang="zh-CN" sz="1200" dirty="0">
                  <a:solidFill>
                    <a:prstClr val="black"/>
                  </a:solidFill>
                  <a:latin typeface="+mn-lt"/>
                  <a:ea typeface="+mn-ea"/>
                  <a:cs typeface="+mn-ea"/>
                  <a:sym typeface="+mn-lt"/>
                </a:rPr>
                <a:t>Cache</a:t>
              </a:r>
            </a:p>
          </p:txBody>
        </p:sp>
        <p:pic>
          <p:nvPicPr>
            <p:cNvPr id="69" name="Picture 6" descr="C:\Users\ytx-003\Desktop\ptt\p7\p7_0003_矢量智能对象-副本-8.png"/>
            <p:cNvPicPr>
              <a:picLocks noChangeAspect="1" noChangeArrowheads="1"/>
            </p:cNvPicPr>
            <p:nvPr/>
          </p:nvPicPr>
          <p:blipFill>
            <a:blip r:embed="rId24" cstate="print">
              <a:lum bright="43000" contrast="52000"/>
              <a:extLst>
                <a:ext uri="{28A0092B-C50C-407E-A947-70E740481C1C}">
                  <a14:useLocalDpi xmlns:a14="http://schemas.microsoft.com/office/drawing/2010/main" val="0"/>
                </a:ext>
              </a:extLst>
            </a:blip>
            <a:srcRect/>
            <a:stretch>
              <a:fillRect/>
            </a:stretch>
          </p:blipFill>
          <p:spPr bwMode="auto">
            <a:xfrm>
              <a:off x="5040204" y="3920358"/>
              <a:ext cx="400747" cy="367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0" name="组合 69"/>
            <p:cNvGrpSpPr/>
            <p:nvPr/>
          </p:nvGrpSpPr>
          <p:grpSpPr>
            <a:xfrm>
              <a:off x="3610612" y="4458787"/>
              <a:ext cx="2594300" cy="583145"/>
              <a:chOff x="3278401" y="3415682"/>
              <a:chExt cx="2755658" cy="821424"/>
            </a:xfrm>
          </p:grpSpPr>
          <p:grpSp>
            <p:nvGrpSpPr>
              <p:cNvPr id="71" name="组合 115"/>
              <p:cNvGrpSpPr/>
              <p:nvPr/>
            </p:nvGrpSpPr>
            <p:grpSpPr>
              <a:xfrm>
                <a:off x="3278401" y="3415682"/>
                <a:ext cx="646863" cy="553814"/>
                <a:chOff x="7918353" y="3935104"/>
                <a:chExt cx="713585" cy="717605"/>
              </a:xfrm>
              <a:solidFill>
                <a:schemeClr val="accent3">
                  <a:lumMod val="65000"/>
                </a:schemeClr>
              </a:solidFill>
            </p:grpSpPr>
            <p:sp>
              <p:nvSpPr>
                <p:cNvPr id="79" name="Freeform 135"/>
                <p:cNvSpPr>
                  <a:spLocks noEditPoints="1"/>
                </p:cNvSpPr>
                <p:nvPr/>
              </p:nvSpPr>
              <p:spPr bwMode="auto">
                <a:xfrm>
                  <a:off x="7918353" y="4234732"/>
                  <a:ext cx="276194" cy="417977"/>
                </a:xfrm>
                <a:custGeom>
                  <a:avLst/>
                  <a:gdLst>
                    <a:gd name="T0" fmla="*/ 110 w 321"/>
                    <a:gd name="T1" fmla="*/ 3 h 399"/>
                    <a:gd name="T2" fmla="*/ 45 w 321"/>
                    <a:gd name="T3" fmla="*/ 20 h 399"/>
                    <a:gd name="T4" fmla="*/ 8 w 321"/>
                    <a:gd name="T5" fmla="*/ 49 h 399"/>
                    <a:gd name="T6" fmla="*/ 0 w 321"/>
                    <a:gd name="T7" fmla="*/ 123 h 399"/>
                    <a:gd name="T8" fmla="*/ 18 w 321"/>
                    <a:gd name="T9" fmla="*/ 157 h 399"/>
                    <a:gd name="T10" fmla="*/ 68 w 321"/>
                    <a:gd name="T11" fmla="*/ 181 h 399"/>
                    <a:gd name="T12" fmla="*/ 143 w 321"/>
                    <a:gd name="T13" fmla="*/ 193 h 399"/>
                    <a:gd name="T14" fmla="*/ 211 w 321"/>
                    <a:gd name="T15" fmla="*/ 189 h 399"/>
                    <a:gd name="T16" fmla="*/ 276 w 321"/>
                    <a:gd name="T17" fmla="*/ 173 h 399"/>
                    <a:gd name="T18" fmla="*/ 314 w 321"/>
                    <a:gd name="T19" fmla="*/ 143 h 399"/>
                    <a:gd name="T20" fmla="*/ 321 w 321"/>
                    <a:gd name="T21" fmla="*/ 70 h 399"/>
                    <a:gd name="T22" fmla="*/ 303 w 321"/>
                    <a:gd name="T23" fmla="*/ 37 h 399"/>
                    <a:gd name="T24" fmla="*/ 253 w 321"/>
                    <a:gd name="T25" fmla="*/ 12 h 399"/>
                    <a:gd name="T26" fmla="*/ 178 w 321"/>
                    <a:gd name="T27" fmla="*/ 1 h 399"/>
                    <a:gd name="T28" fmla="*/ 63 w 321"/>
                    <a:gd name="T29" fmla="*/ 157 h 399"/>
                    <a:gd name="T30" fmla="*/ 56 w 321"/>
                    <a:gd name="T31" fmla="*/ 139 h 399"/>
                    <a:gd name="T32" fmla="*/ 73 w 321"/>
                    <a:gd name="T33" fmla="*/ 131 h 399"/>
                    <a:gd name="T34" fmla="*/ 80 w 321"/>
                    <a:gd name="T35" fmla="*/ 150 h 399"/>
                    <a:gd name="T36" fmla="*/ 160 w 321"/>
                    <a:gd name="T37" fmla="*/ 124 h 399"/>
                    <a:gd name="T38" fmla="*/ 63 w 321"/>
                    <a:gd name="T39" fmla="*/ 108 h 399"/>
                    <a:gd name="T40" fmla="*/ 3 w 321"/>
                    <a:gd name="T41" fmla="*/ 65 h 399"/>
                    <a:gd name="T42" fmla="*/ 67 w 321"/>
                    <a:gd name="T43" fmla="*/ 102 h 399"/>
                    <a:gd name="T44" fmla="*/ 160 w 321"/>
                    <a:gd name="T45" fmla="*/ 117 h 399"/>
                    <a:gd name="T46" fmla="*/ 274 w 321"/>
                    <a:gd name="T47" fmla="*/ 95 h 399"/>
                    <a:gd name="T48" fmla="*/ 314 w 321"/>
                    <a:gd name="T49" fmla="*/ 71 h 399"/>
                    <a:gd name="T50" fmla="*/ 237 w 321"/>
                    <a:gd name="T51" fmla="*/ 114 h 399"/>
                    <a:gd name="T52" fmla="*/ 160 w 321"/>
                    <a:gd name="T53" fmla="*/ 326 h 399"/>
                    <a:gd name="T54" fmla="*/ 54 w 321"/>
                    <a:gd name="T55" fmla="*/ 309 h 399"/>
                    <a:gd name="T56" fmla="*/ 14 w 321"/>
                    <a:gd name="T57" fmla="*/ 284 h 399"/>
                    <a:gd name="T58" fmla="*/ 0 w 321"/>
                    <a:gd name="T59" fmla="*/ 271 h 399"/>
                    <a:gd name="T60" fmla="*/ 4 w 321"/>
                    <a:gd name="T61" fmla="*/ 343 h 399"/>
                    <a:gd name="T62" fmla="*/ 35 w 321"/>
                    <a:gd name="T63" fmla="*/ 373 h 399"/>
                    <a:gd name="T64" fmla="*/ 96 w 321"/>
                    <a:gd name="T65" fmla="*/ 394 h 399"/>
                    <a:gd name="T66" fmla="*/ 160 w 321"/>
                    <a:gd name="T67" fmla="*/ 399 h 399"/>
                    <a:gd name="T68" fmla="*/ 240 w 321"/>
                    <a:gd name="T69" fmla="*/ 390 h 399"/>
                    <a:gd name="T70" fmla="*/ 295 w 321"/>
                    <a:gd name="T71" fmla="*/ 368 h 399"/>
                    <a:gd name="T72" fmla="*/ 320 w 321"/>
                    <a:gd name="T73" fmla="*/ 336 h 399"/>
                    <a:gd name="T74" fmla="*/ 318 w 321"/>
                    <a:gd name="T75" fmla="*/ 266 h 399"/>
                    <a:gd name="T76" fmla="*/ 302 w 321"/>
                    <a:gd name="T77" fmla="*/ 290 h 399"/>
                    <a:gd name="T78" fmla="*/ 246 w 321"/>
                    <a:gd name="T79" fmla="*/ 316 h 399"/>
                    <a:gd name="T80" fmla="*/ 68 w 321"/>
                    <a:gd name="T81" fmla="*/ 367 h 399"/>
                    <a:gd name="T82" fmla="*/ 55 w 321"/>
                    <a:gd name="T83" fmla="*/ 354 h 399"/>
                    <a:gd name="T84" fmla="*/ 68 w 321"/>
                    <a:gd name="T85" fmla="*/ 339 h 399"/>
                    <a:gd name="T86" fmla="*/ 81 w 321"/>
                    <a:gd name="T87" fmla="*/ 354 h 399"/>
                    <a:gd name="T88" fmla="*/ 68 w 321"/>
                    <a:gd name="T89" fmla="*/ 367 h 399"/>
                    <a:gd name="T90" fmla="*/ 102 w 321"/>
                    <a:gd name="T91" fmla="*/ 218 h 399"/>
                    <a:gd name="T92" fmla="*/ 20 w 321"/>
                    <a:gd name="T93" fmla="*/ 187 h 399"/>
                    <a:gd name="T94" fmla="*/ 3 w 321"/>
                    <a:gd name="T95" fmla="*/ 163 h 399"/>
                    <a:gd name="T96" fmla="*/ 2 w 321"/>
                    <a:gd name="T97" fmla="*/ 233 h 399"/>
                    <a:gd name="T98" fmla="*/ 26 w 321"/>
                    <a:gd name="T99" fmla="*/ 266 h 399"/>
                    <a:gd name="T100" fmla="*/ 81 w 321"/>
                    <a:gd name="T101" fmla="*/ 287 h 399"/>
                    <a:gd name="T102" fmla="*/ 160 w 321"/>
                    <a:gd name="T103" fmla="*/ 296 h 399"/>
                    <a:gd name="T104" fmla="*/ 225 w 321"/>
                    <a:gd name="T105" fmla="*/ 291 h 399"/>
                    <a:gd name="T106" fmla="*/ 286 w 321"/>
                    <a:gd name="T107" fmla="*/ 271 h 399"/>
                    <a:gd name="T108" fmla="*/ 317 w 321"/>
                    <a:gd name="T109" fmla="*/ 240 h 399"/>
                    <a:gd name="T110" fmla="*/ 320 w 321"/>
                    <a:gd name="T111" fmla="*/ 168 h 399"/>
                    <a:gd name="T112" fmla="*/ 308 w 321"/>
                    <a:gd name="T113" fmla="*/ 181 h 399"/>
                    <a:gd name="T114" fmla="*/ 245 w 321"/>
                    <a:gd name="T115" fmla="*/ 212 h 399"/>
                    <a:gd name="T116" fmla="*/ 68 w 321"/>
                    <a:gd name="T117" fmla="*/ 262 h 399"/>
                    <a:gd name="T118" fmla="*/ 55 w 321"/>
                    <a:gd name="T119" fmla="*/ 248 h 399"/>
                    <a:gd name="T120" fmla="*/ 68 w 321"/>
                    <a:gd name="T121" fmla="*/ 234 h 399"/>
                    <a:gd name="T122" fmla="*/ 81 w 321"/>
                    <a:gd name="T123" fmla="*/ 248 h 399"/>
                    <a:gd name="T124" fmla="*/ 68 w 321"/>
                    <a:gd name="T125" fmla="*/ 262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1" h="399">
                      <a:moveTo>
                        <a:pt x="160" y="0"/>
                      </a:moveTo>
                      <a:lnTo>
                        <a:pt x="160" y="0"/>
                      </a:lnTo>
                      <a:lnTo>
                        <a:pt x="143" y="1"/>
                      </a:lnTo>
                      <a:lnTo>
                        <a:pt x="126" y="1"/>
                      </a:lnTo>
                      <a:lnTo>
                        <a:pt x="110" y="3"/>
                      </a:lnTo>
                      <a:lnTo>
                        <a:pt x="96" y="6"/>
                      </a:lnTo>
                      <a:lnTo>
                        <a:pt x="81" y="8"/>
                      </a:lnTo>
                      <a:lnTo>
                        <a:pt x="68" y="12"/>
                      </a:lnTo>
                      <a:lnTo>
                        <a:pt x="56" y="15"/>
                      </a:lnTo>
                      <a:lnTo>
                        <a:pt x="45" y="20"/>
                      </a:lnTo>
                      <a:lnTo>
                        <a:pt x="35" y="25"/>
                      </a:lnTo>
                      <a:lnTo>
                        <a:pt x="26" y="31"/>
                      </a:lnTo>
                      <a:lnTo>
                        <a:pt x="18" y="37"/>
                      </a:lnTo>
                      <a:lnTo>
                        <a:pt x="12" y="43"/>
                      </a:lnTo>
                      <a:lnTo>
                        <a:pt x="8" y="49"/>
                      </a:lnTo>
                      <a:lnTo>
                        <a:pt x="4" y="56"/>
                      </a:lnTo>
                      <a:lnTo>
                        <a:pt x="2" y="62"/>
                      </a:lnTo>
                      <a:lnTo>
                        <a:pt x="0" y="70"/>
                      </a:lnTo>
                      <a:lnTo>
                        <a:pt x="0" y="123"/>
                      </a:lnTo>
                      <a:lnTo>
                        <a:pt x="0" y="123"/>
                      </a:lnTo>
                      <a:lnTo>
                        <a:pt x="2" y="130"/>
                      </a:lnTo>
                      <a:lnTo>
                        <a:pt x="4" y="137"/>
                      </a:lnTo>
                      <a:lnTo>
                        <a:pt x="8" y="143"/>
                      </a:lnTo>
                      <a:lnTo>
                        <a:pt x="12" y="151"/>
                      </a:lnTo>
                      <a:lnTo>
                        <a:pt x="18" y="157"/>
                      </a:lnTo>
                      <a:lnTo>
                        <a:pt x="26" y="162"/>
                      </a:lnTo>
                      <a:lnTo>
                        <a:pt x="35" y="168"/>
                      </a:lnTo>
                      <a:lnTo>
                        <a:pt x="45" y="173"/>
                      </a:lnTo>
                      <a:lnTo>
                        <a:pt x="56" y="177"/>
                      </a:lnTo>
                      <a:lnTo>
                        <a:pt x="68" y="181"/>
                      </a:lnTo>
                      <a:lnTo>
                        <a:pt x="81" y="185"/>
                      </a:lnTo>
                      <a:lnTo>
                        <a:pt x="96" y="187"/>
                      </a:lnTo>
                      <a:lnTo>
                        <a:pt x="110" y="189"/>
                      </a:lnTo>
                      <a:lnTo>
                        <a:pt x="126" y="192"/>
                      </a:lnTo>
                      <a:lnTo>
                        <a:pt x="143" y="193"/>
                      </a:lnTo>
                      <a:lnTo>
                        <a:pt x="160" y="193"/>
                      </a:lnTo>
                      <a:lnTo>
                        <a:pt x="160" y="193"/>
                      </a:lnTo>
                      <a:lnTo>
                        <a:pt x="178" y="193"/>
                      </a:lnTo>
                      <a:lnTo>
                        <a:pt x="194" y="192"/>
                      </a:lnTo>
                      <a:lnTo>
                        <a:pt x="211" y="189"/>
                      </a:lnTo>
                      <a:lnTo>
                        <a:pt x="225" y="187"/>
                      </a:lnTo>
                      <a:lnTo>
                        <a:pt x="240" y="185"/>
                      </a:lnTo>
                      <a:lnTo>
                        <a:pt x="253" y="181"/>
                      </a:lnTo>
                      <a:lnTo>
                        <a:pt x="265" y="177"/>
                      </a:lnTo>
                      <a:lnTo>
                        <a:pt x="276" y="173"/>
                      </a:lnTo>
                      <a:lnTo>
                        <a:pt x="286" y="168"/>
                      </a:lnTo>
                      <a:lnTo>
                        <a:pt x="295" y="162"/>
                      </a:lnTo>
                      <a:lnTo>
                        <a:pt x="303" y="157"/>
                      </a:lnTo>
                      <a:lnTo>
                        <a:pt x="309" y="151"/>
                      </a:lnTo>
                      <a:lnTo>
                        <a:pt x="314" y="143"/>
                      </a:lnTo>
                      <a:lnTo>
                        <a:pt x="317" y="137"/>
                      </a:lnTo>
                      <a:lnTo>
                        <a:pt x="320" y="130"/>
                      </a:lnTo>
                      <a:lnTo>
                        <a:pt x="321" y="123"/>
                      </a:lnTo>
                      <a:lnTo>
                        <a:pt x="321" y="70"/>
                      </a:lnTo>
                      <a:lnTo>
                        <a:pt x="321" y="70"/>
                      </a:lnTo>
                      <a:lnTo>
                        <a:pt x="320" y="62"/>
                      </a:lnTo>
                      <a:lnTo>
                        <a:pt x="317" y="56"/>
                      </a:lnTo>
                      <a:lnTo>
                        <a:pt x="314" y="49"/>
                      </a:lnTo>
                      <a:lnTo>
                        <a:pt x="309" y="43"/>
                      </a:lnTo>
                      <a:lnTo>
                        <a:pt x="303" y="37"/>
                      </a:lnTo>
                      <a:lnTo>
                        <a:pt x="295" y="31"/>
                      </a:lnTo>
                      <a:lnTo>
                        <a:pt x="286" y="25"/>
                      </a:lnTo>
                      <a:lnTo>
                        <a:pt x="276" y="20"/>
                      </a:lnTo>
                      <a:lnTo>
                        <a:pt x="265" y="15"/>
                      </a:lnTo>
                      <a:lnTo>
                        <a:pt x="253" y="12"/>
                      </a:lnTo>
                      <a:lnTo>
                        <a:pt x="240" y="8"/>
                      </a:lnTo>
                      <a:lnTo>
                        <a:pt x="225" y="6"/>
                      </a:lnTo>
                      <a:lnTo>
                        <a:pt x="211" y="3"/>
                      </a:lnTo>
                      <a:lnTo>
                        <a:pt x="194" y="1"/>
                      </a:lnTo>
                      <a:lnTo>
                        <a:pt x="178" y="1"/>
                      </a:lnTo>
                      <a:lnTo>
                        <a:pt x="160" y="0"/>
                      </a:lnTo>
                      <a:lnTo>
                        <a:pt x="160" y="0"/>
                      </a:lnTo>
                      <a:close/>
                      <a:moveTo>
                        <a:pt x="68" y="158"/>
                      </a:moveTo>
                      <a:lnTo>
                        <a:pt x="68" y="158"/>
                      </a:lnTo>
                      <a:lnTo>
                        <a:pt x="63" y="157"/>
                      </a:lnTo>
                      <a:lnTo>
                        <a:pt x="58" y="153"/>
                      </a:lnTo>
                      <a:lnTo>
                        <a:pt x="56" y="150"/>
                      </a:lnTo>
                      <a:lnTo>
                        <a:pt x="55" y="143"/>
                      </a:lnTo>
                      <a:lnTo>
                        <a:pt x="55" y="143"/>
                      </a:lnTo>
                      <a:lnTo>
                        <a:pt x="56" y="139"/>
                      </a:lnTo>
                      <a:lnTo>
                        <a:pt x="58" y="135"/>
                      </a:lnTo>
                      <a:lnTo>
                        <a:pt x="63" y="131"/>
                      </a:lnTo>
                      <a:lnTo>
                        <a:pt x="68" y="130"/>
                      </a:lnTo>
                      <a:lnTo>
                        <a:pt x="68" y="130"/>
                      </a:lnTo>
                      <a:lnTo>
                        <a:pt x="73" y="131"/>
                      </a:lnTo>
                      <a:lnTo>
                        <a:pt x="78" y="135"/>
                      </a:lnTo>
                      <a:lnTo>
                        <a:pt x="80" y="139"/>
                      </a:lnTo>
                      <a:lnTo>
                        <a:pt x="81" y="143"/>
                      </a:lnTo>
                      <a:lnTo>
                        <a:pt x="81" y="143"/>
                      </a:lnTo>
                      <a:lnTo>
                        <a:pt x="80" y="150"/>
                      </a:lnTo>
                      <a:lnTo>
                        <a:pt x="78" y="153"/>
                      </a:lnTo>
                      <a:lnTo>
                        <a:pt x="73" y="157"/>
                      </a:lnTo>
                      <a:lnTo>
                        <a:pt x="68" y="158"/>
                      </a:lnTo>
                      <a:lnTo>
                        <a:pt x="68" y="158"/>
                      </a:lnTo>
                      <a:close/>
                      <a:moveTo>
                        <a:pt x="160" y="124"/>
                      </a:moveTo>
                      <a:lnTo>
                        <a:pt x="160" y="124"/>
                      </a:lnTo>
                      <a:lnTo>
                        <a:pt x="133" y="124"/>
                      </a:lnTo>
                      <a:lnTo>
                        <a:pt x="108" y="121"/>
                      </a:lnTo>
                      <a:lnTo>
                        <a:pt x="84" y="114"/>
                      </a:lnTo>
                      <a:lnTo>
                        <a:pt x="63" y="108"/>
                      </a:lnTo>
                      <a:lnTo>
                        <a:pt x="44" y="99"/>
                      </a:lnTo>
                      <a:lnTo>
                        <a:pt x="27" y="89"/>
                      </a:lnTo>
                      <a:lnTo>
                        <a:pt x="14" y="78"/>
                      </a:lnTo>
                      <a:lnTo>
                        <a:pt x="8" y="71"/>
                      </a:lnTo>
                      <a:lnTo>
                        <a:pt x="3" y="65"/>
                      </a:lnTo>
                      <a:lnTo>
                        <a:pt x="3" y="65"/>
                      </a:lnTo>
                      <a:lnTo>
                        <a:pt x="16" y="76"/>
                      </a:lnTo>
                      <a:lnTo>
                        <a:pt x="31" y="87"/>
                      </a:lnTo>
                      <a:lnTo>
                        <a:pt x="47" y="95"/>
                      </a:lnTo>
                      <a:lnTo>
                        <a:pt x="67" y="102"/>
                      </a:lnTo>
                      <a:lnTo>
                        <a:pt x="87" y="108"/>
                      </a:lnTo>
                      <a:lnTo>
                        <a:pt x="110" y="113"/>
                      </a:lnTo>
                      <a:lnTo>
                        <a:pt x="135" y="116"/>
                      </a:lnTo>
                      <a:lnTo>
                        <a:pt x="160" y="117"/>
                      </a:lnTo>
                      <a:lnTo>
                        <a:pt x="160" y="117"/>
                      </a:lnTo>
                      <a:lnTo>
                        <a:pt x="187" y="116"/>
                      </a:lnTo>
                      <a:lnTo>
                        <a:pt x="211" y="113"/>
                      </a:lnTo>
                      <a:lnTo>
                        <a:pt x="234" y="108"/>
                      </a:lnTo>
                      <a:lnTo>
                        <a:pt x="254" y="102"/>
                      </a:lnTo>
                      <a:lnTo>
                        <a:pt x="274" y="95"/>
                      </a:lnTo>
                      <a:lnTo>
                        <a:pt x="291" y="87"/>
                      </a:lnTo>
                      <a:lnTo>
                        <a:pt x="305" y="76"/>
                      </a:lnTo>
                      <a:lnTo>
                        <a:pt x="318" y="65"/>
                      </a:lnTo>
                      <a:lnTo>
                        <a:pt x="318" y="65"/>
                      </a:lnTo>
                      <a:lnTo>
                        <a:pt x="314" y="71"/>
                      </a:lnTo>
                      <a:lnTo>
                        <a:pt x="308" y="78"/>
                      </a:lnTo>
                      <a:lnTo>
                        <a:pt x="294" y="89"/>
                      </a:lnTo>
                      <a:lnTo>
                        <a:pt x="277" y="99"/>
                      </a:lnTo>
                      <a:lnTo>
                        <a:pt x="258" y="108"/>
                      </a:lnTo>
                      <a:lnTo>
                        <a:pt x="237" y="114"/>
                      </a:lnTo>
                      <a:lnTo>
                        <a:pt x="213" y="121"/>
                      </a:lnTo>
                      <a:lnTo>
                        <a:pt x="188" y="124"/>
                      </a:lnTo>
                      <a:lnTo>
                        <a:pt x="160" y="124"/>
                      </a:lnTo>
                      <a:lnTo>
                        <a:pt x="160" y="124"/>
                      </a:lnTo>
                      <a:close/>
                      <a:moveTo>
                        <a:pt x="160" y="326"/>
                      </a:moveTo>
                      <a:lnTo>
                        <a:pt x="160" y="326"/>
                      </a:lnTo>
                      <a:lnTo>
                        <a:pt x="130" y="325"/>
                      </a:lnTo>
                      <a:lnTo>
                        <a:pt x="101" y="321"/>
                      </a:lnTo>
                      <a:lnTo>
                        <a:pt x="75" y="316"/>
                      </a:lnTo>
                      <a:lnTo>
                        <a:pt x="54" y="309"/>
                      </a:lnTo>
                      <a:lnTo>
                        <a:pt x="44" y="304"/>
                      </a:lnTo>
                      <a:lnTo>
                        <a:pt x="34" y="300"/>
                      </a:lnTo>
                      <a:lnTo>
                        <a:pt x="27" y="295"/>
                      </a:lnTo>
                      <a:lnTo>
                        <a:pt x="20" y="290"/>
                      </a:lnTo>
                      <a:lnTo>
                        <a:pt x="14" y="284"/>
                      </a:lnTo>
                      <a:lnTo>
                        <a:pt x="9" y="278"/>
                      </a:lnTo>
                      <a:lnTo>
                        <a:pt x="5" y="272"/>
                      </a:lnTo>
                      <a:lnTo>
                        <a:pt x="3" y="266"/>
                      </a:lnTo>
                      <a:lnTo>
                        <a:pt x="3" y="266"/>
                      </a:lnTo>
                      <a:lnTo>
                        <a:pt x="0" y="271"/>
                      </a:lnTo>
                      <a:lnTo>
                        <a:pt x="0" y="277"/>
                      </a:lnTo>
                      <a:lnTo>
                        <a:pt x="0" y="329"/>
                      </a:lnTo>
                      <a:lnTo>
                        <a:pt x="0" y="329"/>
                      </a:lnTo>
                      <a:lnTo>
                        <a:pt x="2" y="336"/>
                      </a:lnTo>
                      <a:lnTo>
                        <a:pt x="4" y="343"/>
                      </a:lnTo>
                      <a:lnTo>
                        <a:pt x="8" y="350"/>
                      </a:lnTo>
                      <a:lnTo>
                        <a:pt x="12" y="356"/>
                      </a:lnTo>
                      <a:lnTo>
                        <a:pt x="18" y="362"/>
                      </a:lnTo>
                      <a:lnTo>
                        <a:pt x="26" y="368"/>
                      </a:lnTo>
                      <a:lnTo>
                        <a:pt x="35" y="373"/>
                      </a:lnTo>
                      <a:lnTo>
                        <a:pt x="45" y="378"/>
                      </a:lnTo>
                      <a:lnTo>
                        <a:pt x="56" y="383"/>
                      </a:lnTo>
                      <a:lnTo>
                        <a:pt x="68" y="387"/>
                      </a:lnTo>
                      <a:lnTo>
                        <a:pt x="81" y="390"/>
                      </a:lnTo>
                      <a:lnTo>
                        <a:pt x="96" y="394"/>
                      </a:lnTo>
                      <a:lnTo>
                        <a:pt x="110" y="396"/>
                      </a:lnTo>
                      <a:lnTo>
                        <a:pt x="126" y="398"/>
                      </a:lnTo>
                      <a:lnTo>
                        <a:pt x="143" y="399"/>
                      </a:lnTo>
                      <a:lnTo>
                        <a:pt x="160" y="399"/>
                      </a:lnTo>
                      <a:lnTo>
                        <a:pt x="160" y="399"/>
                      </a:lnTo>
                      <a:lnTo>
                        <a:pt x="178" y="399"/>
                      </a:lnTo>
                      <a:lnTo>
                        <a:pt x="194" y="398"/>
                      </a:lnTo>
                      <a:lnTo>
                        <a:pt x="211" y="396"/>
                      </a:lnTo>
                      <a:lnTo>
                        <a:pt x="225" y="394"/>
                      </a:lnTo>
                      <a:lnTo>
                        <a:pt x="240" y="390"/>
                      </a:lnTo>
                      <a:lnTo>
                        <a:pt x="253" y="387"/>
                      </a:lnTo>
                      <a:lnTo>
                        <a:pt x="265" y="383"/>
                      </a:lnTo>
                      <a:lnTo>
                        <a:pt x="276" y="378"/>
                      </a:lnTo>
                      <a:lnTo>
                        <a:pt x="286" y="373"/>
                      </a:lnTo>
                      <a:lnTo>
                        <a:pt x="295" y="368"/>
                      </a:lnTo>
                      <a:lnTo>
                        <a:pt x="303" y="362"/>
                      </a:lnTo>
                      <a:lnTo>
                        <a:pt x="309" y="356"/>
                      </a:lnTo>
                      <a:lnTo>
                        <a:pt x="314" y="350"/>
                      </a:lnTo>
                      <a:lnTo>
                        <a:pt x="317" y="343"/>
                      </a:lnTo>
                      <a:lnTo>
                        <a:pt x="320" y="336"/>
                      </a:lnTo>
                      <a:lnTo>
                        <a:pt x="321" y="329"/>
                      </a:lnTo>
                      <a:lnTo>
                        <a:pt x="321" y="277"/>
                      </a:lnTo>
                      <a:lnTo>
                        <a:pt x="321" y="277"/>
                      </a:lnTo>
                      <a:lnTo>
                        <a:pt x="321" y="271"/>
                      </a:lnTo>
                      <a:lnTo>
                        <a:pt x="318" y="266"/>
                      </a:lnTo>
                      <a:lnTo>
                        <a:pt x="318" y="266"/>
                      </a:lnTo>
                      <a:lnTo>
                        <a:pt x="316" y="272"/>
                      </a:lnTo>
                      <a:lnTo>
                        <a:pt x="312" y="278"/>
                      </a:lnTo>
                      <a:lnTo>
                        <a:pt x="308" y="284"/>
                      </a:lnTo>
                      <a:lnTo>
                        <a:pt x="302" y="290"/>
                      </a:lnTo>
                      <a:lnTo>
                        <a:pt x="294" y="295"/>
                      </a:lnTo>
                      <a:lnTo>
                        <a:pt x="287" y="300"/>
                      </a:lnTo>
                      <a:lnTo>
                        <a:pt x="277" y="304"/>
                      </a:lnTo>
                      <a:lnTo>
                        <a:pt x="268" y="309"/>
                      </a:lnTo>
                      <a:lnTo>
                        <a:pt x="246" y="316"/>
                      </a:lnTo>
                      <a:lnTo>
                        <a:pt x="220" y="321"/>
                      </a:lnTo>
                      <a:lnTo>
                        <a:pt x="191" y="325"/>
                      </a:lnTo>
                      <a:lnTo>
                        <a:pt x="160" y="326"/>
                      </a:lnTo>
                      <a:lnTo>
                        <a:pt x="160" y="326"/>
                      </a:lnTo>
                      <a:close/>
                      <a:moveTo>
                        <a:pt x="68" y="367"/>
                      </a:moveTo>
                      <a:lnTo>
                        <a:pt x="68" y="367"/>
                      </a:lnTo>
                      <a:lnTo>
                        <a:pt x="63" y="366"/>
                      </a:lnTo>
                      <a:lnTo>
                        <a:pt x="58" y="362"/>
                      </a:lnTo>
                      <a:lnTo>
                        <a:pt x="56" y="359"/>
                      </a:lnTo>
                      <a:lnTo>
                        <a:pt x="55" y="354"/>
                      </a:lnTo>
                      <a:lnTo>
                        <a:pt x="55" y="354"/>
                      </a:lnTo>
                      <a:lnTo>
                        <a:pt x="56" y="348"/>
                      </a:lnTo>
                      <a:lnTo>
                        <a:pt x="58" y="344"/>
                      </a:lnTo>
                      <a:lnTo>
                        <a:pt x="63" y="341"/>
                      </a:lnTo>
                      <a:lnTo>
                        <a:pt x="68" y="339"/>
                      </a:lnTo>
                      <a:lnTo>
                        <a:pt x="68" y="339"/>
                      </a:lnTo>
                      <a:lnTo>
                        <a:pt x="73" y="341"/>
                      </a:lnTo>
                      <a:lnTo>
                        <a:pt x="78" y="344"/>
                      </a:lnTo>
                      <a:lnTo>
                        <a:pt x="80" y="348"/>
                      </a:lnTo>
                      <a:lnTo>
                        <a:pt x="81" y="354"/>
                      </a:lnTo>
                      <a:lnTo>
                        <a:pt x="81" y="354"/>
                      </a:lnTo>
                      <a:lnTo>
                        <a:pt x="80" y="359"/>
                      </a:lnTo>
                      <a:lnTo>
                        <a:pt x="78" y="362"/>
                      </a:lnTo>
                      <a:lnTo>
                        <a:pt x="73" y="366"/>
                      </a:lnTo>
                      <a:lnTo>
                        <a:pt x="68" y="367"/>
                      </a:lnTo>
                      <a:lnTo>
                        <a:pt x="68" y="367"/>
                      </a:lnTo>
                      <a:close/>
                      <a:moveTo>
                        <a:pt x="160" y="223"/>
                      </a:moveTo>
                      <a:lnTo>
                        <a:pt x="160" y="223"/>
                      </a:lnTo>
                      <a:lnTo>
                        <a:pt x="130" y="222"/>
                      </a:lnTo>
                      <a:lnTo>
                        <a:pt x="102" y="218"/>
                      </a:lnTo>
                      <a:lnTo>
                        <a:pt x="77" y="212"/>
                      </a:lnTo>
                      <a:lnTo>
                        <a:pt x="54" y="205"/>
                      </a:lnTo>
                      <a:lnTo>
                        <a:pt x="35" y="197"/>
                      </a:lnTo>
                      <a:lnTo>
                        <a:pt x="27" y="192"/>
                      </a:lnTo>
                      <a:lnTo>
                        <a:pt x="20" y="187"/>
                      </a:lnTo>
                      <a:lnTo>
                        <a:pt x="14" y="181"/>
                      </a:lnTo>
                      <a:lnTo>
                        <a:pt x="9" y="175"/>
                      </a:lnTo>
                      <a:lnTo>
                        <a:pt x="5" y="169"/>
                      </a:lnTo>
                      <a:lnTo>
                        <a:pt x="3" y="163"/>
                      </a:lnTo>
                      <a:lnTo>
                        <a:pt x="3" y="163"/>
                      </a:lnTo>
                      <a:lnTo>
                        <a:pt x="0" y="168"/>
                      </a:lnTo>
                      <a:lnTo>
                        <a:pt x="0" y="173"/>
                      </a:lnTo>
                      <a:lnTo>
                        <a:pt x="0" y="226"/>
                      </a:lnTo>
                      <a:lnTo>
                        <a:pt x="0" y="226"/>
                      </a:lnTo>
                      <a:lnTo>
                        <a:pt x="2" y="233"/>
                      </a:lnTo>
                      <a:lnTo>
                        <a:pt x="4" y="240"/>
                      </a:lnTo>
                      <a:lnTo>
                        <a:pt x="8" y="246"/>
                      </a:lnTo>
                      <a:lnTo>
                        <a:pt x="12" y="254"/>
                      </a:lnTo>
                      <a:lnTo>
                        <a:pt x="18" y="260"/>
                      </a:lnTo>
                      <a:lnTo>
                        <a:pt x="26" y="266"/>
                      </a:lnTo>
                      <a:lnTo>
                        <a:pt x="35" y="271"/>
                      </a:lnTo>
                      <a:lnTo>
                        <a:pt x="45" y="275"/>
                      </a:lnTo>
                      <a:lnTo>
                        <a:pt x="56" y="280"/>
                      </a:lnTo>
                      <a:lnTo>
                        <a:pt x="68" y="284"/>
                      </a:lnTo>
                      <a:lnTo>
                        <a:pt x="81" y="287"/>
                      </a:lnTo>
                      <a:lnTo>
                        <a:pt x="96" y="291"/>
                      </a:lnTo>
                      <a:lnTo>
                        <a:pt x="110" y="293"/>
                      </a:lnTo>
                      <a:lnTo>
                        <a:pt x="126" y="295"/>
                      </a:lnTo>
                      <a:lnTo>
                        <a:pt x="143" y="296"/>
                      </a:lnTo>
                      <a:lnTo>
                        <a:pt x="160" y="296"/>
                      </a:lnTo>
                      <a:lnTo>
                        <a:pt x="160" y="296"/>
                      </a:lnTo>
                      <a:lnTo>
                        <a:pt x="178" y="296"/>
                      </a:lnTo>
                      <a:lnTo>
                        <a:pt x="194" y="295"/>
                      </a:lnTo>
                      <a:lnTo>
                        <a:pt x="211" y="293"/>
                      </a:lnTo>
                      <a:lnTo>
                        <a:pt x="225" y="291"/>
                      </a:lnTo>
                      <a:lnTo>
                        <a:pt x="240" y="287"/>
                      </a:lnTo>
                      <a:lnTo>
                        <a:pt x="253" y="284"/>
                      </a:lnTo>
                      <a:lnTo>
                        <a:pt x="265" y="280"/>
                      </a:lnTo>
                      <a:lnTo>
                        <a:pt x="276" y="275"/>
                      </a:lnTo>
                      <a:lnTo>
                        <a:pt x="286" y="271"/>
                      </a:lnTo>
                      <a:lnTo>
                        <a:pt x="295" y="266"/>
                      </a:lnTo>
                      <a:lnTo>
                        <a:pt x="303" y="260"/>
                      </a:lnTo>
                      <a:lnTo>
                        <a:pt x="309" y="254"/>
                      </a:lnTo>
                      <a:lnTo>
                        <a:pt x="314" y="246"/>
                      </a:lnTo>
                      <a:lnTo>
                        <a:pt x="317" y="240"/>
                      </a:lnTo>
                      <a:lnTo>
                        <a:pt x="320" y="233"/>
                      </a:lnTo>
                      <a:lnTo>
                        <a:pt x="321" y="226"/>
                      </a:lnTo>
                      <a:lnTo>
                        <a:pt x="321" y="173"/>
                      </a:lnTo>
                      <a:lnTo>
                        <a:pt x="321" y="173"/>
                      </a:lnTo>
                      <a:lnTo>
                        <a:pt x="320" y="168"/>
                      </a:lnTo>
                      <a:lnTo>
                        <a:pt x="318" y="163"/>
                      </a:lnTo>
                      <a:lnTo>
                        <a:pt x="318" y="163"/>
                      </a:lnTo>
                      <a:lnTo>
                        <a:pt x="316" y="169"/>
                      </a:lnTo>
                      <a:lnTo>
                        <a:pt x="312" y="175"/>
                      </a:lnTo>
                      <a:lnTo>
                        <a:pt x="308" y="181"/>
                      </a:lnTo>
                      <a:lnTo>
                        <a:pt x="302" y="187"/>
                      </a:lnTo>
                      <a:lnTo>
                        <a:pt x="294" y="192"/>
                      </a:lnTo>
                      <a:lnTo>
                        <a:pt x="286" y="197"/>
                      </a:lnTo>
                      <a:lnTo>
                        <a:pt x="268" y="205"/>
                      </a:lnTo>
                      <a:lnTo>
                        <a:pt x="245" y="212"/>
                      </a:lnTo>
                      <a:lnTo>
                        <a:pt x="219" y="218"/>
                      </a:lnTo>
                      <a:lnTo>
                        <a:pt x="191" y="222"/>
                      </a:lnTo>
                      <a:lnTo>
                        <a:pt x="160" y="223"/>
                      </a:lnTo>
                      <a:lnTo>
                        <a:pt x="160" y="223"/>
                      </a:lnTo>
                      <a:close/>
                      <a:moveTo>
                        <a:pt x="68" y="262"/>
                      </a:moveTo>
                      <a:lnTo>
                        <a:pt x="68" y="262"/>
                      </a:lnTo>
                      <a:lnTo>
                        <a:pt x="63" y="261"/>
                      </a:lnTo>
                      <a:lnTo>
                        <a:pt x="58" y="257"/>
                      </a:lnTo>
                      <a:lnTo>
                        <a:pt x="56" y="254"/>
                      </a:lnTo>
                      <a:lnTo>
                        <a:pt x="55" y="248"/>
                      </a:lnTo>
                      <a:lnTo>
                        <a:pt x="55" y="248"/>
                      </a:lnTo>
                      <a:lnTo>
                        <a:pt x="56" y="243"/>
                      </a:lnTo>
                      <a:lnTo>
                        <a:pt x="58" y="239"/>
                      </a:lnTo>
                      <a:lnTo>
                        <a:pt x="63" y="235"/>
                      </a:lnTo>
                      <a:lnTo>
                        <a:pt x="68" y="234"/>
                      </a:lnTo>
                      <a:lnTo>
                        <a:pt x="68" y="234"/>
                      </a:lnTo>
                      <a:lnTo>
                        <a:pt x="73" y="235"/>
                      </a:lnTo>
                      <a:lnTo>
                        <a:pt x="78" y="239"/>
                      </a:lnTo>
                      <a:lnTo>
                        <a:pt x="80" y="243"/>
                      </a:lnTo>
                      <a:lnTo>
                        <a:pt x="81" y="248"/>
                      </a:lnTo>
                      <a:lnTo>
                        <a:pt x="81" y="248"/>
                      </a:lnTo>
                      <a:lnTo>
                        <a:pt x="80" y="254"/>
                      </a:lnTo>
                      <a:lnTo>
                        <a:pt x="78" y="257"/>
                      </a:lnTo>
                      <a:lnTo>
                        <a:pt x="73" y="261"/>
                      </a:lnTo>
                      <a:lnTo>
                        <a:pt x="68" y="262"/>
                      </a:lnTo>
                      <a:lnTo>
                        <a:pt x="68" y="262"/>
                      </a:lnTo>
                      <a:close/>
                    </a:path>
                  </a:pathLst>
                </a:custGeom>
                <a:grpFill/>
                <a:ln>
                  <a:solidFill>
                    <a:schemeClr val="accent3">
                      <a:lumMod val="50000"/>
                    </a:schemeClr>
                  </a:solidFill>
                </a:ln>
                <a:extLst/>
              </p:spPr>
              <p:txBody>
                <a:bodyPr vert="horz" wrap="square" lIns="91407" tIns="45704" rIns="91407" bIns="45704"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a:endParaRPr lang="zh-CN" altLang="en-US" sz="2800">
                    <a:solidFill>
                      <a:prstClr val="black"/>
                    </a:solidFill>
                    <a:latin typeface="+mn-lt"/>
                    <a:ea typeface="+mn-ea"/>
                    <a:cs typeface="+mn-ea"/>
                    <a:sym typeface="+mn-lt"/>
                  </a:endParaRPr>
                </a:p>
              </p:txBody>
            </p:sp>
            <p:sp>
              <p:nvSpPr>
                <p:cNvPr id="80" name="Freeform 151"/>
                <p:cNvSpPr>
                  <a:spLocks noEditPoints="1"/>
                </p:cNvSpPr>
                <p:nvPr/>
              </p:nvSpPr>
              <p:spPr bwMode="auto">
                <a:xfrm>
                  <a:off x="8228738" y="3935104"/>
                  <a:ext cx="403200" cy="705600"/>
                </a:xfrm>
                <a:custGeom>
                  <a:avLst/>
                  <a:gdLst/>
                  <a:ahLst/>
                  <a:cxnLst>
                    <a:cxn ang="0">
                      <a:pos x="7285" y="81"/>
                    </a:cxn>
                    <a:cxn ang="0">
                      <a:pos x="7441" y="325"/>
                    </a:cxn>
                    <a:cxn ang="0">
                      <a:pos x="7400" y="16492"/>
                    </a:cxn>
                    <a:cxn ang="0">
                      <a:pos x="7183" y="16680"/>
                    </a:cxn>
                    <a:cxn ang="0">
                      <a:pos x="266" y="16680"/>
                    </a:cxn>
                    <a:cxn ang="0">
                      <a:pos x="49" y="16492"/>
                    </a:cxn>
                    <a:cxn ang="0">
                      <a:pos x="8" y="325"/>
                    </a:cxn>
                    <a:cxn ang="0">
                      <a:pos x="163" y="81"/>
                    </a:cxn>
                    <a:cxn ang="0">
                      <a:pos x="5939" y="1613"/>
                    </a:cxn>
                    <a:cxn ang="0">
                      <a:pos x="6201" y="1711"/>
                    </a:cxn>
                    <a:cxn ang="0">
                      <a:pos x="6328" y="1952"/>
                    </a:cxn>
                    <a:cxn ang="0">
                      <a:pos x="6263" y="3222"/>
                    </a:cxn>
                    <a:cxn ang="0">
                      <a:pos x="6036" y="3376"/>
                    </a:cxn>
                    <a:cxn ang="0">
                      <a:pos x="1341" y="3351"/>
                    </a:cxn>
                    <a:cxn ang="0">
                      <a:pos x="1150" y="3157"/>
                    </a:cxn>
                    <a:cxn ang="0">
                      <a:pos x="1137" y="1878"/>
                    </a:cxn>
                    <a:cxn ang="0">
                      <a:pos x="1307" y="1667"/>
                    </a:cxn>
                    <a:cxn ang="0">
                      <a:pos x="5979" y="3879"/>
                    </a:cxn>
                    <a:cxn ang="0">
                      <a:pos x="6228" y="4001"/>
                    </a:cxn>
                    <a:cxn ang="0">
                      <a:pos x="6330" y="4255"/>
                    </a:cxn>
                    <a:cxn ang="0">
                      <a:pos x="6240" y="5515"/>
                    </a:cxn>
                    <a:cxn ang="0">
                      <a:pos x="5999" y="5647"/>
                    </a:cxn>
                    <a:cxn ang="0">
                      <a:pos x="1307" y="5597"/>
                    </a:cxn>
                    <a:cxn ang="0">
                      <a:pos x="1137" y="5386"/>
                    </a:cxn>
                    <a:cxn ang="0">
                      <a:pos x="1150" y="4107"/>
                    </a:cxn>
                    <a:cxn ang="0">
                      <a:pos x="1341" y="3914"/>
                    </a:cxn>
                    <a:cxn ang="0">
                      <a:pos x="6018" y="6147"/>
                    </a:cxn>
                    <a:cxn ang="0">
                      <a:pos x="6252" y="6293"/>
                    </a:cxn>
                    <a:cxn ang="0">
                      <a:pos x="6329" y="7557"/>
                    </a:cxn>
                    <a:cxn ang="0">
                      <a:pos x="6215" y="7804"/>
                    </a:cxn>
                    <a:cxn ang="0">
                      <a:pos x="5959" y="7915"/>
                    </a:cxn>
                    <a:cxn ang="0">
                      <a:pos x="1277" y="7841"/>
                    </a:cxn>
                    <a:cxn ang="0">
                      <a:pos x="1128" y="7614"/>
                    </a:cxn>
                    <a:cxn ang="0">
                      <a:pos x="1166" y="6339"/>
                    </a:cxn>
                    <a:cxn ang="0">
                      <a:pos x="1376" y="6163"/>
                    </a:cxn>
                    <a:cxn ang="0">
                      <a:pos x="6055" y="8420"/>
                    </a:cxn>
                    <a:cxn ang="0">
                      <a:pos x="6272" y="8586"/>
                    </a:cxn>
                    <a:cxn ang="0">
                      <a:pos x="6325" y="9859"/>
                    </a:cxn>
                    <a:cxn ang="0">
                      <a:pos x="6187" y="10093"/>
                    </a:cxn>
                    <a:cxn ang="0">
                      <a:pos x="1510" y="10180"/>
                    </a:cxn>
                    <a:cxn ang="0">
                      <a:pos x="1248" y="10081"/>
                    </a:cxn>
                    <a:cxn ang="0">
                      <a:pos x="1121" y="9840"/>
                    </a:cxn>
                    <a:cxn ang="0">
                      <a:pos x="1186" y="8571"/>
                    </a:cxn>
                    <a:cxn ang="0">
                      <a:pos x="1413" y="8415"/>
                    </a:cxn>
                    <a:cxn ang="0">
                      <a:pos x="3942" y="14477"/>
                    </a:cxn>
                    <a:cxn ang="0">
                      <a:pos x="4188" y="14735"/>
                    </a:cxn>
                    <a:cxn ang="0">
                      <a:pos x="4196" y="15102"/>
                    </a:cxn>
                    <a:cxn ang="0">
                      <a:pos x="3964" y="15372"/>
                    </a:cxn>
                    <a:cxn ang="0">
                      <a:pos x="3599" y="15417"/>
                    </a:cxn>
                    <a:cxn ang="0">
                      <a:pos x="3308" y="15211"/>
                    </a:cxn>
                    <a:cxn ang="0">
                      <a:pos x="3228" y="14854"/>
                    </a:cxn>
                    <a:cxn ang="0">
                      <a:pos x="3406" y="14543"/>
                    </a:cxn>
                    <a:cxn ang="0">
                      <a:pos x="1277" y="12777"/>
                    </a:cxn>
                    <a:cxn ang="0">
                      <a:pos x="6299" y="12881"/>
                    </a:cxn>
                    <a:cxn ang="0">
                      <a:pos x="6222" y="13140"/>
                    </a:cxn>
                    <a:cxn ang="0">
                      <a:pos x="1169" y="13093"/>
                    </a:cxn>
                    <a:cxn ang="0">
                      <a:pos x="1186" y="12815"/>
                    </a:cxn>
                    <a:cxn ang="0">
                      <a:pos x="6234" y="12232"/>
                    </a:cxn>
                    <a:cxn ang="0">
                      <a:pos x="6295" y="12500"/>
                    </a:cxn>
                    <a:cxn ang="0">
                      <a:pos x="1263" y="12589"/>
                    </a:cxn>
                    <a:cxn ang="0">
                      <a:pos x="1147" y="12461"/>
                    </a:cxn>
                    <a:cxn ang="0">
                      <a:pos x="1251" y="12220"/>
                    </a:cxn>
                  </a:cxnLst>
                  <a:rect l="0" t="0" r="r" b="b"/>
                  <a:pathLst>
                    <a:path w="7449" h="16705">
                      <a:moveTo>
                        <a:pt x="406" y="0"/>
                      </a:moveTo>
                      <a:lnTo>
                        <a:pt x="7043" y="0"/>
                      </a:lnTo>
                      <a:lnTo>
                        <a:pt x="7064" y="1"/>
                      </a:lnTo>
                      <a:lnTo>
                        <a:pt x="7085" y="2"/>
                      </a:lnTo>
                      <a:lnTo>
                        <a:pt x="7104" y="5"/>
                      </a:lnTo>
                      <a:lnTo>
                        <a:pt x="7124" y="8"/>
                      </a:lnTo>
                      <a:lnTo>
                        <a:pt x="7144" y="13"/>
                      </a:lnTo>
                      <a:lnTo>
                        <a:pt x="7164" y="19"/>
                      </a:lnTo>
                      <a:lnTo>
                        <a:pt x="7183" y="25"/>
                      </a:lnTo>
                      <a:lnTo>
                        <a:pt x="7201" y="32"/>
                      </a:lnTo>
                      <a:lnTo>
                        <a:pt x="7218" y="41"/>
                      </a:lnTo>
                      <a:lnTo>
                        <a:pt x="7236" y="49"/>
                      </a:lnTo>
                      <a:lnTo>
                        <a:pt x="7253" y="60"/>
                      </a:lnTo>
                      <a:lnTo>
                        <a:pt x="7269" y="70"/>
                      </a:lnTo>
                      <a:lnTo>
                        <a:pt x="7285" y="81"/>
                      </a:lnTo>
                      <a:lnTo>
                        <a:pt x="7301" y="93"/>
                      </a:lnTo>
                      <a:lnTo>
                        <a:pt x="7315" y="105"/>
                      </a:lnTo>
                      <a:lnTo>
                        <a:pt x="7330" y="119"/>
                      </a:lnTo>
                      <a:lnTo>
                        <a:pt x="7344" y="134"/>
                      </a:lnTo>
                      <a:lnTo>
                        <a:pt x="7356" y="148"/>
                      </a:lnTo>
                      <a:lnTo>
                        <a:pt x="7368" y="164"/>
                      </a:lnTo>
                      <a:lnTo>
                        <a:pt x="7379" y="180"/>
                      </a:lnTo>
                      <a:lnTo>
                        <a:pt x="7389" y="196"/>
                      </a:lnTo>
                      <a:lnTo>
                        <a:pt x="7400" y="213"/>
                      </a:lnTo>
                      <a:lnTo>
                        <a:pt x="7408" y="231"/>
                      </a:lnTo>
                      <a:lnTo>
                        <a:pt x="7417" y="248"/>
                      </a:lnTo>
                      <a:lnTo>
                        <a:pt x="7424" y="266"/>
                      </a:lnTo>
                      <a:lnTo>
                        <a:pt x="7430" y="285"/>
                      </a:lnTo>
                      <a:lnTo>
                        <a:pt x="7436" y="305"/>
                      </a:lnTo>
                      <a:lnTo>
                        <a:pt x="7441" y="325"/>
                      </a:lnTo>
                      <a:lnTo>
                        <a:pt x="7444" y="345"/>
                      </a:lnTo>
                      <a:lnTo>
                        <a:pt x="7447" y="364"/>
                      </a:lnTo>
                      <a:lnTo>
                        <a:pt x="7448" y="385"/>
                      </a:lnTo>
                      <a:lnTo>
                        <a:pt x="7449" y="406"/>
                      </a:lnTo>
                      <a:lnTo>
                        <a:pt x="7449" y="16299"/>
                      </a:lnTo>
                      <a:lnTo>
                        <a:pt x="7448" y="16320"/>
                      </a:lnTo>
                      <a:lnTo>
                        <a:pt x="7447" y="16341"/>
                      </a:lnTo>
                      <a:lnTo>
                        <a:pt x="7444" y="16362"/>
                      </a:lnTo>
                      <a:lnTo>
                        <a:pt x="7441" y="16381"/>
                      </a:lnTo>
                      <a:lnTo>
                        <a:pt x="7436" y="16400"/>
                      </a:lnTo>
                      <a:lnTo>
                        <a:pt x="7430" y="16420"/>
                      </a:lnTo>
                      <a:lnTo>
                        <a:pt x="7424" y="16439"/>
                      </a:lnTo>
                      <a:lnTo>
                        <a:pt x="7417" y="16457"/>
                      </a:lnTo>
                      <a:lnTo>
                        <a:pt x="7408" y="16475"/>
                      </a:lnTo>
                      <a:lnTo>
                        <a:pt x="7400" y="16492"/>
                      </a:lnTo>
                      <a:lnTo>
                        <a:pt x="7389" y="16510"/>
                      </a:lnTo>
                      <a:lnTo>
                        <a:pt x="7379" y="16525"/>
                      </a:lnTo>
                      <a:lnTo>
                        <a:pt x="7368" y="16542"/>
                      </a:lnTo>
                      <a:lnTo>
                        <a:pt x="7356" y="16557"/>
                      </a:lnTo>
                      <a:lnTo>
                        <a:pt x="7344" y="16571"/>
                      </a:lnTo>
                      <a:lnTo>
                        <a:pt x="7330" y="16586"/>
                      </a:lnTo>
                      <a:lnTo>
                        <a:pt x="7315" y="16600"/>
                      </a:lnTo>
                      <a:lnTo>
                        <a:pt x="7301" y="16612"/>
                      </a:lnTo>
                      <a:lnTo>
                        <a:pt x="7285" y="16625"/>
                      </a:lnTo>
                      <a:lnTo>
                        <a:pt x="7269" y="16635"/>
                      </a:lnTo>
                      <a:lnTo>
                        <a:pt x="7253" y="16647"/>
                      </a:lnTo>
                      <a:lnTo>
                        <a:pt x="7236" y="16656"/>
                      </a:lnTo>
                      <a:lnTo>
                        <a:pt x="7218" y="16665"/>
                      </a:lnTo>
                      <a:lnTo>
                        <a:pt x="7201" y="16673"/>
                      </a:lnTo>
                      <a:lnTo>
                        <a:pt x="7183" y="16680"/>
                      </a:lnTo>
                      <a:lnTo>
                        <a:pt x="7164" y="16686"/>
                      </a:lnTo>
                      <a:lnTo>
                        <a:pt x="7144" y="16692"/>
                      </a:lnTo>
                      <a:lnTo>
                        <a:pt x="7124" y="16697"/>
                      </a:lnTo>
                      <a:lnTo>
                        <a:pt x="7104" y="16701"/>
                      </a:lnTo>
                      <a:lnTo>
                        <a:pt x="7085" y="16703"/>
                      </a:lnTo>
                      <a:lnTo>
                        <a:pt x="7064" y="16705"/>
                      </a:lnTo>
                      <a:lnTo>
                        <a:pt x="7043" y="16705"/>
                      </a:lnTo>
                      <a:lnTo>
                        <a:pt x="406" y="16705"/>
                      </a:lnTo>
                      <a:lnTo>
                        <a:pt x="385" y="16705"/>
                      </a:lnTo>
                      <a:lnTo>
                        <a:pt x="364" y="16703"/>
                      </a:lnTo>
                      <a:lnTo>
                        <a:pt x="345" y="16701"/>
                      </a:lnTo>
                      <a:lnTo>
                        <a:pt x="324" y="16697"/>
                      </a:lnTo>
                      <a:lnTo>
                        <a:pt x="305" y="16692"/>
                      </a:lnTo>
                      <a:lnTo>
                        <a:pt x="285" y="16686"/>
                      </a:lnTo>
                      <a:lnTo>
                        <a:pt x="266" y="16680"/>
                      </a:lnTo>
                      <a:lnTo>
                        <a:pt x="248" y="16673"/>
                      </a:lnTo>
                      <a:lnTo>
                        <a:pt x="230" y="16665"/>
                      </a:lnTo>
                      <a:lnTo>
                        <a:pt x="213" y="16656"/>
                      </a:lnTo>
                      <a:lnTo>
                        <a:pt x="195" y="16647"/>
                      </a:lnTo>
                      <a:lnTo>
                        <a:pt x="180" y="16635"/>
                      </a:lnTo>
                      <a:lnTo>
                        <a:pt x="163" y="16625"/>
                      </a:lnTo>
                      <a:lnTo>
                        <a:pt x="148" y="16612"/>
                      </a:lnTo>
                      <a:lnTo>
                        <a:pt x="134" y="16600"/>
                      </a:lnTo>
                      <a:lnTo>
                        <a:pt x="119" y="16586"/>
                      </a:lnTo>
                      <a:lnTo>
                        <a:pt x="105" y="16571"/>
                      </a:lnTo>
                      <a:lnTo>
                        <a:pt x="93" y="16557"/>
                      </a:lnTo>
                      <a:lnTo>
                        <a:pt x="80" y="16542"/>
                      </a:lnTo>
                      <a:lnTo>
                        <a:pt x="70" y="16525"/>
                      </a:lnTo>
                      <a:lnTo>
                        <a:pt x="58" y="16510"/>
                      </a:lnTo>
                      <a:lnTo>
                        <a:pt x="49" y="16492"/>
                      </a:lnTo>
                      <a:lnTo>
                        <a:pt x="40" y="16475"/>
                      </a:lnTo>
                      <a:lnTo>
                        <a:pt x="32" y="16457"/>
                      </a:lnTo>
                      <a:lnTo>
                        <a:pt x="25" y="16439"/>
                      </a:lnTo>
                      <a:lnTo>
                        <a:pt x="19" y="16420"/>
                      </a:lnTo>
                      <a:lnTo>
                        <a:pt x="13" y="16400"/>
                      </a:lnTo>
                      <a:lnTo>
                        <a:pt x="8" y="16381"/>
                      </a:lnTo>
                      <a:lnTo>
                        <a:pt x="4" y="16362"/>
                      </a:lnTo>
                      <a:lnTo>
                        <a:pt x="2" y="16341"/>
                      </a:lnTo>
                      <a:lnTo>
                        <a:pt x="0" y="16320"/>
                      </a:lnTo>
                      <a:lnTo>
                        <a:pt x="0" y="16299"/>
                      </a:lnTo>
                      <a:lnTo>
                        <a:pt x="0" y="406"/>
                      </a:lnTo>
                      <a:lnTo>
                        <a:pt x="0" y="385"/>
                      </a:lnTo>
                      <a:lnTo>
                        <a:pt x="2" y="364"/>
                      </a:lnTo>
                      <a:lnTo>
                        <a:pt x="4" y="345"/>
                      </a:lnTo>
                      <a:lnTo>
                        <a:pt x="8" y="325"/>
                      </a:lnTo>
                      <a:lnTo>
                        <a:pt x="13" y="305"/>
                      </a:lnTo>
                      <a:lnTo>
                        <a:pt x="19" y="285"/>
                      </a:lnTo>
                      <a:lnTo>
                        <a:pt x="25" y="266"/>
                      </a:lnTo>
                      <a:lnTo>
                        <a:pt x="32" y="248"/>
                      </a:lnTo>
                      <a:lnTo>
                        <a:pt x="40" y="231"/>
                      </a:lnTo>
                      <a:lnTo>
                        <a:pt x="49" y="213"/>
                      </a:lnTo>
                      <a:lnTo>
                        <a:pt x="58" y="196"/>
                      </a:lnTo>
                      <a:lnTo>
                        <a:pt x="70" y="180"/>
                      </a:lnTo>
                      <a:lnTo>
                        <a:pt x="80" y="164"/>
                      </a:lnTo>
                      <a:lnTo>
                        <a:pt x="93" y="148"/>
                      </a:lnTo>
                      <a:lnTo>
                        <a:pt x="105" y="134"/>
                      </a:lnTo>
                      <a:lnTo>
                        <a:pt x="119" y="119"/>
                      </a:lnTo>
                      <a:lnTo>
                        <a:pt x="134" y="105"/>
                      </a:lnTo>
                      <a:lnTo>
                        <a:pt x="148" y="93"/>
                      </a:lnTo>
                      <a:lnTo>
                        <a:pt x="163" y="81"/>
                      </a:lnTo>
                      <a:lnTo>
                        <a:pt x="180" y="70"/>
                      </a:lnTo>
                      <a:lnTo>
                        <a:pt x="195" y="60"/>
                      </a:lnTo>
                      <a:lnTo>
                        <a:pt x="213" y="49"/>
                      </a:lnTo>
                      <a:lnTo>
                        <a:pt x="230" y="41"/>
                      </a:lnTo>
                      <a:lnTo>
                        <a:pt x="248" y="32"/>
                      </a:lnTo>
                      <a:lnTo>
                        <a:pt x="266" y="25"/>
                      </a:lnTo>
                      <a:lnTo>
                        <a:pt x="285" y="19"/>
                      </a:lnTo>
                      <a:lnTo>
                        <a:pt x="305" y="13"/>
                      </a:lnTo>
                      <a:lnTo>
                        <a:pt x="324" y="8"/>
                      </a:lnTo>
                      <a:lnTo>
                        <a:pt x="345" y="5"/>
                      </a:lnTo>
                      <a:lnTo>
                        <a:pt x="364" y="2"/>
                      </a:lnTo>
                      <a:lnTo>
                        <a:pt x="385" y="1"/>
                      </a:lnTo>
                      <a:lnTo>
                        <a:pt x="406" y="0"/>
                      </a:lnTo>
                      <a:close/>
                      <a:moveTo>
                        <a:pt x="1510" y="1613"/>
                      </a:moveTo>
                      <a:lnTo>
                        <a:pt x="5939" y="1613"/>
                      </a:lnTo>
                      <a:lnTo>
                        <a:pt x="5959" y="1613"/>
                      </a:lnTo>
                      <a:lnTo>
                        <a:pt x="5979" y="1615"/>
                      </a:lnTo>
                      <a:lnTo>
                        <a:pt x="5999" y="1617"/>
                      </a:lnTo>
                      <a:lnTo>
                        <a:pt x="6018" y="1620"/>
                      </a:lnTo>
                      <a:lnTo>
                        <a:pt x="6036" y="1625"/>
                      </a:lnTo>
                      <a:lnTo>
                        <a:pt x="6055" y="1630"/>
                      </a:lnTo>
                      <a:lnTo>
                        <a:pt x="6073" y="1636"/>
                      </a:lnTo>
                      <a:lnTo>
                        <a:pt x="6091" y="1642"/>
                      </a:lnTo>
                      <a:lnTo>
                        <a:pt x="6108" y="1650"/>
                      </a:lnTo>
                      <a:lnTo>
                        <a:pt x="6125" y="1658"/>
                      </a:lnTo>
                      <a:lnTo>
                        <a:pt x="6141" y="1667"/>
                      </a:lnTo>
                      <a:lnTo>
                        <a:pt x="6158" y="1678"/>
                      </a:lnTo>
                      <a:lnTo>
                        <a:pt x="6172" y="1688"/>
                      </a:lnTo>
                      <a:lnTo>
                        <a:pt x="6187" y="1700"/>
                      </a:lnTo>
                      <a:lnTo>
                        <a:pt x="6201" y="1711"/>
                      </a:lnTo>
                      <a:lnTo>
                        <a:pt x="6215" y="1724"/>
                      </a:lnTo>
                      <a:lnTo>
                        <a:pt x="6228" y="1737"/>
                      </a:lnTo>
                      <a:lnTo>
                        <a:pt x="6240" y="1751"/>
                      </a:lnTo>
                      <a:lnTo>
                        <a:pt x="6252" y="1764"/>
                      </a:lnTo>
                      <a:lnTo>
                        <a:pt x="6263" y="1780"/>
                      </a:lnTo>
                      <a:lnTo>
                        <a:pt x="6272" y="1795"/>
                      </a:lnTo>
                      <a:lnTo>
                        <a:pt x="6282" y="1810"/>
                      </a:lnTo>
                      <a:lnTo>
                        <a:pt x="6291" y="1827"/>
                      </a:lnTo>
                      <a:lnTo>
                        <a:pt x="6299" y="1844"/>
                      </a:lnTo>
                      <a:lnTo>
                        <a:pt x="6306" y="1861"/>
                      </a:lnTo>
                      <a:lnTo>
                        <a:pt x="6312" y="1878"/>
                      </a:lnTo>
                      <a:lnTo>
                        <a:pt x="6317" y="1896"/>
                      </a:lnTo>
                      <a:lnTo>
                        <a:pt x="6321" y="1915"/>
                      </a:lnTo>
                      <a:lnTo>
                        <a:pt x="6325" y="1934"/>
                      </a:lnTo>
                      <a:lnTo>
                        <a:pt x="6328" y="1952"/>
                      </a:lnTo>
                      <a:lnTo>
                        <a:pt x="6329" y="1971"/>
                      </a:lnTo>
                      <a:lnTo>
                        <a:pt x="6330" y="1990"/>
                      </a:lnTo>
                      <a:lnTo>
                        <a:pt x="6330" y="3011"/>
                      </a:lnTo>
                      <a:lnTo>
                        <a:pt x="6329" y="3030"/>
                      </a:lnTo>
                      <a:lnTo>
                        <a:pt x="6328" y="3049"/>
                      </a:lnTo>
                      <a:lnTo>
                        <a:pt x="6325" y="3068"/>
                      </a:lnTo>
                      <a:lnTo>
                        <a:pt x="6321" y="3086"/>
                      </a:lnTo>
                      <a:lnTo>
                        <a:pt x="6317" y="3105"/>
                      </a:lnTo>
                      <a:lnTo>
                        <a:pt x="6312" y="3123"/>
                      </a:lnTo>
                      <a:lnTo>
                        <a:pt x="6306" y="3141"/>
                      </a:lnTo>
                      <a:lnTo>
                        <a:pt x="6299" y="3157"/>
                      </a:lnTo>
                      <a:lnTo>
                        <a:pt x="6291" y="3174"/>
                      </a:lnTo>
                      <a:lnTo>
                        <a:pt x="6282" y="3191"/>
                      </a:lnTo>
                      <a:lnTo>
                        <a:pt x="6272" y="3206"/>
                      </a:lnTo>
                      <a:lnTo>
                        <a:pt x="6263" y="3222"/>
                      </a:lnTo>
                      <a:lnTo>
                        <a:pt x="6252" y="3237"/>
                      </a:lnTo>
                      <a:lnTo>
                        <a:pt x="6240" y="3250"/>
                      </a:lnTo>
                      <a:lnTo>
                        <a:pt x="6228" y="3265"/>
                      </a:lnTo>
                      <a:lnTo>
                        <a:pt x="6215" y="3277"/>
                      </a:lnTo>
                      <a:lnTo>
                        <a:pt x="6201" y="3290"/>
                      </a:lnTo>
                      <a:lnTo>
                        <a:pt x="6187" y="3302"/>
                      </a:lnTo>
                      <a:lnTo>
                        <a:pt x="6172" y="3313"/>
                      </a:lnTo>
                      <a:lnTo>
                        <a:pt x="6158" y="3323"/>
                      </a:lnTo>
                      <a:lnTo>
                        <a:pt x="6141" y="3334"/>
                      </a:lnTo>
                      <a:lnTo>
                        <a:pt x="6125" y="3343"/>
                      </a:lnTo>
                      <a:lnTo>
                        <a:pt x="6108" y="3351"/>
                      </a:lnTo>
                      <a:lnTo>
                        <a:pt x="6091" y="3359"/>
                      </a:lnTo>
                      <a:lnTo>
                        <a:pt x="6073" y="3365"/>
                      </a:lnTo>
                      <a:lnTo>
                        <a:pt x="6055" y="3371"/>
                      </a:lnTo>
                      <a:lnTo>
                        <a:pt x="6036" y="3376"/>
                      </a:lnTo>
                      <a:lnTo>
                        <a:pt x="6018" y="3381"/>
                      </a:lnTo>
                      <a:lnTo>
                        <a:pt x="5999" y="3384"/>
                      </a:lnTo>
                      <a:lnTo>
                        <a:pt x="5979" y="3387"/>
                      </a:lnTo>
                      <a:lnTo>
                        <a:pt x="5959" y="3388"/>
                      </a:lnTo>
                      <a:lnTo>
                        <a:pt x="5939" y="3388"/>
                      </a:lnTo>
                      <a:lnTo>
                        <a:pt x="1510" y="3388"/>
                      </a:lnTo>
                      <a:lnTo>
                        <a:pt x="1490" y="3388"/>
                      </a:lnTo>
                      <a:lnTo>
                        <a:pt x="1470" y="3387"/>
                      </a:lnTo>
                      <a:lnTo>
                        <a:pt x="1450" y="3384"/>
                      </a:lnTo>
                      <a:lnTo>
                        <a:pt x="1431" y="3381"/>
                      </a:lnTo>
                      <a:lnTo>
                        <a:pt x="1413" y="3376"/>
                      </a:lnTo>
                      <a:lnTo>
                        <a:pt x="1394" y="3371"/>
                      </a:lnTo>
                      <a:lnTo>
                        <a:pt x="1376" y="3365"/>
                      </a:lnTo>
                      <a:lnTo>
                        <a:pt x="1358" y="3359"/>
                      </a:lnTo>
                      <a:lnTo>
                        <a:pt x="1341" y="3351"/>
                      </a:lnTo>
                      <a:lnTo>
                        <a:pt x="1324" y="3343"/>
                      </a:lnTo>
                      <a:lnTo>
                        <a:pt x="1307" y="3334"/>
                      </a:lnTo>
                      <a:lnTo>
                        <a:pt x="1291" y="3323"/>
                      </a:lnTo>
                      <a:lnTo>
                        <a:pt x="1277" y="3313"/>
                      </a:lnTo>
                      <a:lnTo>
                        <a:pt x="1262" y="3302"/>
                      </a:lnTo>
                      <a:lnTo>
                        <a:pt x="1248" y="3290"/>
                      </a:lnTo>
                      <a:lnTo>
                        <a:pt x="1234" y="3277"/>
                      </a:lnTo>
                      <a:lnTo>
                        <a:pt x="1221" y="3265"/>
                      </a:lnTo>
                      <a:lnTo>
                        <a:pt x="1209" y="3250"/>
                      </a:lnTo>
                      <a:lnTo>
                        <a:pt x="1197" y="3237"/>
                      </a:lnTo>
                      <a:lnTo>
                        <a:pt x="1186" y="3222"/>
                      </a:lnTo>
                      <a:lnTo>
                        <a:pt x="1176" y="3206"/>
                      </a:lnTo>
                      <a:lnTo>
                        <a:pt x="1166" y="3191"/>
                      </a:lnTo>
                      <a:lnTo>
                        <a:pt x="1158" y="3174"/>
                      </a:lnTo>
                      <a:lnTo>
                        <a:pt x="1150" y="3157"/>
                      </a:lnTo>
                      <a:lnTo>
                        <a:pt x="1143" y="3141"/>
                      </a:lnTo>
                      <a:lnTo>
                        <a:pt x="1137" y="3123"/>
                      </a:lnTo>
                      <a:lnTo>
                        <a:pt x="1132" y="3105"/>
                      </a:lnTo>
                      <a:lnTo>
                        <a:pt x="1128" y="3086"/>
                      </a:lnTo>
                      <a:lnTo>
                        <a:pt x="1123" y="3068"/>
                      </a:lnTo>
                      <a:lnTo>
                        <a:pt x="1121" y="3049"/>
                      </a:lnTo>
                      <a:lnTo>
                        <a:pt x="1120" y="3030"/>
                      </a:lnTo>
                      <a:lnTo>
                        <a:pt x="1119" y="3011"/>
                      </a:lnTo>
                      <a:lnTo>
                        <a:pt x="1119" y="1990"/>
                      </a:lnTo>
                      <a:lnTo>
                        <a:pt x="1120" y="1971"/>
                      </a:lnTo>
                      <a:lnTo>
                        <a:pt x="1121" y="1952"/>
                      </a:lnTo>
                      <a:lnTo>
                        <a:pt x="1123" y="1934"/>
                      </a:lnTo>
                      <a:lnTo>
                        <a:pt x="1128" y="1915"/>
                      </a:lnTo>
                      <a:lnTo>
                        <a:pt x="1132" y="1896"/>
                      </a:lnTo>
                      <a:lnTo>
                        <a:pt x="1137" y="1878"/>
                      </a:lnTo>
                      <a:lnTo>
                        <a:pt x="1143" y="1861"/>
                      </a:lnTo>
                      <a:lnTo>
                        <a:pt x="1150" y="1844"/>
                      </a:lnTo>
                      <a:lnTo>
                        <a:pt x="1158" y="1827"/>
                      </a:lnTo>
                      <a:lnTo>
                        <a:pt x="1166" y="1810"/>
                      </a:lnTo>
                      <a:lnTo>
                        <a:pt x="1176" y="1795"/>
                      </a:lnTo>
                      <a:lnTo>
                        <a:pt x="1186" y="1780"/>
                      </a:lnTo>
                      <a:lnTo>
                        <a:pt x="1197" y="1764"/>
                      </a:lnTo>
                      <a:lnTo>
                        <a:pt x="1209" y="1751"/>
                      </a:lnTo>
                      <a:lnTo>
                        <a:pt x="1221" y="1737"/>
                      </a:lnTo>
                      <a:lnTo>
                        <a:pt x="1234" y="1724"/>
                      </a:lnTo>
                      <a:lnTo>
                        <a:pt x="1248" y="1711"/>
                      </a:lnTo>
                      <a:lnTo>
                        <a:pt x="1262" y="1700"/>
                      </a:lnTo>
                      <a:lnTo>
                        <a:pt x="1277" y="1688"/>
                      </a:lnTo>
                      <a:lnTo>
                        <a:pt x="1291" y="1678"/>
                      </a:lnTo>
                      <a:lnTo>
                        <a:pt x="1307" y="1667"/>
                      </a:lnTo>
                      <a:lnTo>
                        <a:pt x="1324" y="1658"/>
                      </a:lnTo>
                      <a:lnTo>
                        <a:pt x="1341" y="1650"/>
                      </a:lnTo>
                      <a:lnTo>
                        <a:pt x="1358" y="1642"/>
                      </a:lnTo>
                      <a:lnTo>
                        <a:pt x="1376" y="1636"/>
                      </a:lnTo>
                      <a:lnTo>
                        <a:pt x="1394" y="1630"/>
                      </a:lnTo>
                      <a:lnTo>
                        <a:pt x="1413" y="1625"/>
                      </a:lnTo>
                      <a:lnTo>
                        <a:pt x="1431" y="1620"/>
                      </a:lnTo>
                      <a:lnTo>
                        <a:pt x="1450" y="1617"/>
                      </a:lnTo>
                      <a:lnTo>
                        <a:pt x="1470" y="1615"/>
                      </a:lnTo>
                      <a:lnTo>
                        <a:pt x="1490" y="1613"/>
                      </a:lnTo>
                      <a:lnTo>
                        <a:pt x="1510" y="1613"/>
                      </a:lnTo>
                      <a:close/>
                      <a:moveTo>
                        <a:pt x="1510" y="3877"/>
                      </a:moveTo>
                      <a:lnTo>
                        <a:pt x="5939" y="3877"/>
                      </a:lnTo>
                      <a:lnTo>
                        <a:pt x="5959" y="3877"/>
                      </a:lnTo>
                      <a:lnTo>
                        <a:pt x="5979" y="3879"/>
                      </a:lnTo>
                      <a:lnTo>
                        <a:pt x="5999" y="3881"/>
                      </a:lnTo>
                      <a:lnTo>
                        <a:pt x="6018" y="3884"/>
                      </a:lnTo>
                      <a:lnTo>
                        <a:pt x="6036" y="3888"/>
                      </a:lnTo>
                      <a:lnTo>
                        <a:pt x="6055" y="3893"/>
                      </a:lnTo>
                      <a:lnTo>
                        <a:pt x="6073" y="3900"/>
                      </a:lnTo>
                      <a:lnTo>
                        <a:pt x="6091" y="3906"/>
                      </a:lnTo>
                      <a:lnTo>
                        <a:pt x="6108" y="3914"/>
                      </a:lnTo>
                      <a:lnTo>
                        <a:pt x="6125" y="3923"/>
                      </a:lnTo>
                      <a:lnTo>
                        <a:pt x="6141" y="3931"/>
                      </a:lnTo>
                      <a:lnTo>
                        <a:pt x="6158" y="3941"/>
                      </a:lnTo>
                      <a:lnTo>
                        <a:pt x="6172" y="3952"/>
                      </a:lnTo>
                      <a:lnTo>
                        <a:pt x="6187" y="3963"/>
                      </a:lnTo>
                      <a:lnTo>
                        <a:pt x="6201" y="3975"/>
                      </a:lnTo>
                      <a:lnTo>
                        <a:pt x="6215" y="3987"/>
                      </a:lnTo>
                      <a:lnTo>
                        <a:pt x="6228" y="4001"/>
                      </a:lnTo>
                      <a:lnTo>
                        <a:pt x="6240" y="4014"/>
                      </a:lnTo>
                      <a:lnTo>
                        <a:pt x="6252" y="4029"/>
                      </a:lnTo>
                      <a:lnTo>
                        <a:pt x="6263" y="4044"/>
                      </a:lnTo>
                      <a:lnTo>
                        <a:pt x="6272" y="4058"/>
                      </a:lnTo>
                      <a:lnTo>
                        <a:pt x="6282" y="4075"/>
                      </a:lnTo>
                      <a:lnTo>
                        <a:pt x="6291" y="4091"/>
                      </a:lnTo>
                      <a:lnTo>
                        <a:pt x="6299" y="4107"/>
                      </a:lnTo>
                      <a:lnTo>
                        <a:pt x="6306" y="4125"/>
                      </a:lnTo>
                      <a:lnTo>
                        <a:pt x="6312" y="4142"/>
                      </a:lnTo>
                      <a:lnTo>
                        <a:pt x="6317" y="4160"/>
                      </a:lnTo>
                      <a:lnTo>
                        <a:pt x="6321" y="4178"/>
                      </a:lnTo>
                      <a:lnTo>
                        <a:pt x="6325" y="4197"/>
                      </a:lnTo>
                      <a:lnTo>
                        <a:pt x="6328" y="4216"/>
                      </a:lnTo>
                      <a:lnTo>
                        <a:pt x="6329" y="4235"/>
                      </a:lnTo>
                      <a:lnTo>
                        <a:pt x="6330" y="4255"/>
                      </a:lnTo>
                      <a:lnTo>
                        <a:pt x="6330" y="5275"/>
                      </a:lnTo>
                      <a:lnTo>
                        <a:pt x="6329" y="5293"/>
                      </a:lnTo>
                      <a:lnTo>
                        <a:pt x="6328" y="5313"/>
                      </a:lnTo>
                      <a:lnTo>
                        <a:pt x="6325" y="5332"/>
                      </a:lnTo>
                      <a:lnTo>
                        <a:pt x="6321" y="5350"/>
                      </a:lnTo>
                      <a:lnTo>
                        <a:pt x="6317" y="5369"/>
                      </a:lnTo>
                      <a:lnTo>
                        <a:pt x="6312" y="5386"/>
                      </a:lnTo>
                      <a:lnTo>
                        <a:pt x="6306" y="5404"/>
                      </a:lnTo>
                      <a:lnTo>
                        <a:pt x="6299" y="5421"/>
                      </a:lnTo>
                      <a:lnTo>
                        <a:pt x="6291" y="5437"/>
                      </a:lnTo>
                      <a:lnTo>
                        <a:pt x="6282" y="5454"/>
                      </a:lnTo>
                      <a:lnTo>
                        <a:pt x="6272" y="5470"/>
                      </a:lnTo>
                      <a:lnTo>
                        <a:pt x="6263" y="5486"/>
                      </a:lnTo>
                      <a:lnTo>
                        <a:pt x="6252" y="5500"/>
                      </a:lnTo>
                      <a:lnTo>
                        <a:pt x="6240" y="5515"/>
                      </a:lnTo>
                      <a:lnTo>
                        <a:pt x="6228" y="5528"/>
                      </a:lnTo>
                      <a:lnTo>
                        <a:pt x="6215" y="5541"/>
                      </a:lnTo>
                      <a:lnTo>
                        <a:pt x="6201" y="5553"/>
                      </a:lnTo>
                      <a:lnTo>
                        <a:pt x="6187" y="5566"/>
                      </a:lnTo>
                      <a:lnTo>
                        <a:pt x="6172" y="5576"/>
                      </a:lnTo>
                      <a:lnTo>
                        <a:pt x="6158" y="5588"/>
                      </a:lnTo>
                      <a:lnTo>
                        <a:pt x="6141" y="5597"/>
                      </a:lnTo>
                      <a:lnTo>
                        <a:pt x="6125" y="5607"/>
                      </a:lnTo>
                      <a:lnTo>
                        <a:pt x="6108" y="5615"/>
                      </a:lnTo>
                      <a:lnTo>
                        <a:pt x="6091" y="5622"/>
                      </a:lnTo>
                      <a:lnTo>
                        <a:pt x="6073" y="5630"/>
                      </a:lnTo>
                      <a:lnTo>
                        <a:pt x="6055" y="5635"/>
                      </a:lnTo>
                      <a:lnTo>
                        <a:pt x="6036" y="5640"/>
                      </a:lnTo>
                      <a:lnTo>
                        <a:pt x="6018" y="5644"/>
                      </a:lnTo>
                      <a:lnTo>
                        <a:pt x="5999" y="5647"/>
                      </a:lnTo>
                      <a:lnTo>
                        <a:pt x="5979" y="5650"/>
                      </a:lnTo>
                      <a:lnTo>
                        <a:pt x="5959" y="5652"/>
                      </a:lnTo>
                      <a:lnTo>
                        <a:pt x="5939" y="5653"/>
                      </a:lnTo>
                      <a:lnTo>
                        <a:pt x="1510" y="5653"/>
                      </a:lnTo>
                      <a:lnTo>
                        <a:pt x="1490" y="5652"/>
                      </a:lnTo>
                      <a:lnTo>
                        <a:pt x="1470" y="5650"/>
                      </a:lnTo>
                      <a:lnTo>
                        <a:pt x="1450" y="5647"/>
                      </a:lnTo>
                      <a:lnTo>
                        <a:pt x="1431" y="5644"/>
                      </a:lnTo>
                      <a:lnTo>
                        <a:pt x="1413" y="5640"/>
                      </a:lnTo>
                      <a:lnTo>
                        <a:pt x="1394" y="5635"/>
                      </a:lnTo>
                      <a:lnTo>
                        <a:pt x="1376" y="5630"/>
                      </a:lnTo>
                      <a:lnTo>
                        <a:pt x="1358" y="5622"/>
                      </a:lnTo>
                      <a:lnTo>
                        <a:pt x="1341" y="5615"/>
                      </a:lnTo>
                      <a:lnTo>
                        <a:pt x="1324" y="5607"/>
                      </a:lnTo>
                      <a:lnTo>
                        <a:pt x="1307" y="5597"/>
                      </a:lnTo>
                      <a:lnTo>
                        <a:pt x="1291" y="5588"/>
                      </a:lnTo>
                      <a:lnTo>
                        <a:pt x="1277" y="5576"/>
                      </a:lnTo>
                      <a:lnTo>
                        <a:pt x="1262" y="5566"/>
                      </a:lnTo>
                      <a:lnTo>
                        <a:pt x="1248" y="5553"/>
                      </a:lnTo>
                      <a:lnTo>
                        <a:pt x="1234" y="5541"/>
                      </a:lnTo>
                      <a:lnTo>
                        <a:pt x="1221" y="5528"/>
                      </a:lnTo>
                      <a:lnTo>
                        <a:pt x="1209" y="5515"/>
                      </a:lnTo>
                      <a:lnTo>
                        <a:pt x="1197" y="5500"/>
                      </a:lnTo>
                      <a:lnTo>
                        <a:pt x="1186" y="5486"/>
                      </a:lnTo>
                      <a:lnTo>
                        <a:pt x="1176" y="5470"/>
                      </a:lnTo>
                      <a:lnTo>
                        <a:pt x="1166" y="5454"/>
                      </a:lnTo>
                      <a:lnTo>
                        <a:pt x="1158" y="5437"/>
                      </a:lnTo>
                      <a:lnTo>
                        <a:pt x="1150" y="5421"/>
                      </a:lnTo>
                      <a:lnTo>
                        <a:pt x="1143" y="5404"/>
                      </a:lnTo>
                      <a:lnTo>
                        <a:pt x="1137" y="5386"/>
                      </a:lnTo>
                      <a:lnTo>
                        <a:pt x="1132" y="5369"/>
                      </a:lnTo>
                      <a:lnTo>
                        <a:pt x="1128" y="5350"/>
                      </a:lnTo>
                      <a:lnTo>
                        <a:pt x="1123" y="5332"/>
                      </a:lnTo>
                      <a:lnTo>
                        <a:pt x="1121" y="5313"/>
                      </a:lnTo>
                      <a:lnTo>
                        <a:pt x="1120" y="5293"/>
                      </a:lnTo>
                      <a:lnTo>
                        <a:pt x="1119" y="5275"/>
                      </a:lnTo>
                      <a:lnTo>
                        <a:pt x="1119" y="4255"/>
                      </a:lnTo>
                      <a:lnTo>
                        <a:pt x="1120" y="4235"/>
                      </a:lnTo>
                      <a:lnTo>
                        <a:pt x="1121" y="4216"/>
                      </a:lnTo>
                      <a:lnTo>
                        <a:pt x="1123" y="4197"/>
                      </a:lnTo>
                      <a:lnTo>
                        <a:pt x="1128" y="4178"/>
                      </a:lnTo>
                      <a:lnTo>
                        <a:pt x="1132" y="4160"/>
                      </a:lnTo>
                      <a:lnTo>
                        <a:pt x="1137" y="4142"/>
                      </a:lnTo>
                      <a:lnTo>
                        <a:pt x="1143" y="4125"/>
                      </a:lnTo>
                      <a:lnTo>
                        <a:pt x="1150" y="4107"/>
                      </a:lnTo>
                      <a:lnTo>
                        <a:pt x="1158" y="4091"/>
                      </a:lnTo>
                      <a:lnTo>
                        <a:pt x="1166" y="4075"/>
                      </a:lnTo>
                      <a:lnTo>
                        <a:pt x="1176" y="4058"/>
                      </a:lnTo>
                      <a:lnTo>
                        <a:pt x="1186" y="4044"/>
                      </a:lnTo>
                      <a:lnTo>
                        <a:pt x="1197" y="4029"/>
                      </a:lnTo>
                      <a:lnTo>
                        <a:pt x="1209" y="4014"/>
                      </a:lnTo>
                      <a:lnTo>
                        <a:pt x="1221" y="4001"/>
                      </a:lnTo>
                      <a:lnTo>
                        <a:pt x="1234" y="3987"/>
                      </a:lnTo>
                      <a:lnTo>
                        <a:pt x="1248" y="3975"/>
                      </a:lnTo>
                      <a:lnTo>
                        <a:pt x="1262" y="3963"/>
                      </a:lnTo>
                      <a:lnTo>
                        <a:pt x="1277" y="3952"/>
                      </a:lnTo>
                      <a:lnTo>
                        <a:pt x="1291" y="3941"/>
                      </a:lnTo>
                      <a:lnTo>
                        <a:pt x="1307" y="3931"/>
                      </a:lnTo>
                      <a:lnTo>
                        <a:pt x="1324" y="3923"/>
                      </a:lnTo>
                      <a:lnTo>
                        <a:pt x="1341" y="3914"/>
                      </a:lnTo>
                      <a:lnTo>
                        <a:pt x="1358" y="3906"/>
                      </a:lnTo>
                      <a:lnTo>
                        <a:pt x="1376" y="3900"/>
                      </a:lnTo>
                      <a:lnTo>
                        <a:pt x="1394" y="3893"/>
                      </a:lnTo>
                      <a:lnTo>
                        <a:pt x="1413" y="3888"/>
                      </a:lnTo>
                      <a:lnTo>
                        <a:pt x="1431" y="3884"/>
                      </a:lnTo>
                      <a:lnTo>
                        <a:pt x="1450" y="3881"/>
                      </a:lnTo>
                      <a:lnTo>
                        <a:pt x="1470" y="3879"/>
                      </a:lnTo>
                      <a:lnTo>
                        <a:pt x="1490" y="3877"/>
                      </a:lnTo>
                      <a:lnTo>
                        <a:pt x="1510" y="3877"/>
                      </a:lnTo>
                      <a:close/>
                      <a:moveTo>
                        <a:pt x="1510" y="6140"/>
                      </a:moveTo>
                      <a:lnTo>
                        <a:pt x="5939" y="6140"/>
                      </a:lnTo>
                      <a:lnTo>
                        <a:pt x="5959" y="6140"/>
                      </a:lnTo>
                      <a:lnTo>
                        <a:pt x="5979" y="6142"/>
                      </a:lnTo>
                      <a:lnTo>
                        <a:pt x="5999" y="6144"/>
                      </a:lnTo>
                      <a:lnTo>
                        <a:pt x="6018" y="6147"/>
                      </a:lnTo>
                      <a:lnTo>
                        <a:pt x="6036" y="6152"/>
                      </a:lnTo>
                      <a:lnTo>
                        <a:pt x="6055" y="6157"/>
                      </a:lnTo>
                      <a:lnTo>
                        <a:pt x="6073" y="6163"/>
                      </a:lnTo>
                      <a:lnTo>
                        <a:pt x="6091" y="6169"/>
                      </a:lnTo>
                      <a:lnTo>
                        <a:pt x="6108" y="6178"/>
                      </a:lnTo>
                      <a:lnTo>
                        <a:pt x="6125" y="6186"/>
                      </a:lnTo>
                      <a:lnTo>
                        <a:pt x="6141" y="6194"/>
                      </a:lnTo>
                      <a:lnTo>
                        <a:pt x="6158" y="6205"/>
                      </a:lnTo>
                      <a:lnTo>
                        <a:pt x="6172" y="6215"/>
                      </a:lnTo>
                      <a:lnTo>
                        <a:pt x="6187" y="6227"/>
                      </a:lnTo>
                      <a:lnTo>
                        <a:pt x="6201" y="6238"/>
                      </a:lnTo>
                      <a:lnTo>
                        <a:pt x="6215" y="6251"/>
                      </a:lnTo>
                      <a:lnTo>
                        <a:pt x="6228" y="6264"/>
                      </a:lnTo>
                      <a:lnTo>
                        <a:pt x="6240" y="6278"/>
                      </a:lnTo>
                      <a:lnTo>
                        <a:pt x="6252" y="6293"/>
                      </a:lnTo>
                      <a:lnTo>
                        <a:pt x="6263" y="6307"/>
                      </a:lnTo>
                      <a:lnTo>
                        <a:pt x="6272" y="6322"/>
                      </a:lnTo>
                      <a:lnTo>
                        <a:pt x="6282" y="6339"/>
                      </a:lnTo>
                      <a:lnTo>
                        <a:pt x="6291" y="6354"/>
                      </a:lnTo>
                      <a:lnTo>
                        <a:pt x="6299" y="6371"/>
                      </a:lnTo>
                      <a:lnTo>
                        <a:pt x="6306" y="6389"/>
                      </a:lnTo>
                      <a:lnTo>
                        <a:pt x="6312" y="6405"/>
                      </a:lnTo>
                      <a:lnTo>
                        <a:pt x="6317" y="6424"/>
                      </a:lnTo>
                      <a:lnTo>
                        <a:pt x="6321" y="6442"/>
                      </a:lnTo>
                      <a:lnTo>
                        <a:pt x="6325" y="6461"/>
                      </a:lnTo>
                      <a:lnTo>
                        <a:pt x="6328" y="6479"/>
                      </a:lnTo>
                      <a:lnTo>
                        <a:pt x="6329" y="6498"/>
                      </a:lnTo>
                      <a:lnTo>
                        <a:pt x="6330" y="6518"/>
                      </a:lnTo>
                      <a:lnTo>
                        <a:pt x="6330" y="7538"/>
                      </a:lnTo>
                      <a:lnTo>
                        <a:pt x="6329" y="7557"/>
                      </a:lnTo>
                      <a:lnTo>
                        <a:pt x="6328" y="7577"/>
                      </a:lnTo>
                      <a:lnTo>
                        <a:pt x="6325" y="7596"/>
                      </a:lnTo>
                      <a:lnTo>
                        <a:pt x="6321" y="7614"/>
                      </a:lnTo>
                      <a:lnTo>
                        <a:pt x="6317" y="7632"/>
                      </a:lnTo>
                      <a:lnTo>
                        <a:pt x="6312" y="7650"/>
                      </a:lnTo>
                      <a:lnTo>
                        <a:pt x="6306" y="7668"/>
                      </a:lnTo>
                      <a:lnTo>
                        <a:pt x="6299" y="7684"/>
                      </a:lnTo>
                      <a:lnTo>
                        <a:pt x="6291" y="7701"/>
                      </a:lnTo>
                      <a:lnTo>
                        <a:pt x="6282" y="7718"/>
                      </a:lnTo>
                      <a:lnTo>
                        <a:pt x="6272" y="7733"/>
                      </a:lnTo>
                      <a:lnTo>
                        <a:pt x="6263" y="7749"/>
                      </a:lnTo>
                      <a:lnTo>
                        <a:pt x="6252" y="7764"/>
                      </a:lnTo>
                      <a:lnTo>
                        <a:pt x="6240" y="7778"/>
                      </a:lnTo>
                      <a:lnTo>
                        <a:pt x="6228" y="7792"/>
                      </a:lnTo>
                      <a:lnTo>
                        <a:pt x="6215" y="7804"/>
                      </a:lnTo>
                      <a:lnTo>
                        <a:pt x="6201" y="7817"/>
                      </a:lnTo>
                      <a:lnTo>
                        <a:pt x="6187" y="7829"/>
                      </a:lnTo>
                      <a:lnTo>
                        <a:pt x="6172" y="7841"/>
                      </a:lnTo>
                      <a:lnTo>
                        <a:pt x="6158" y="7851"/>
                      </a:lnTo>
                      <a:lnTo>
                        <a:pt x="6141" y="7861"/>
                      </a:lnTo>
                      <a:lnTo>
                        <a:pt x="6125" y="7870"/>
                      </a:lnTo>
                      <a:lnTo>
                        <a:pt x="6108" y="7878"/>
                      </a:lnTo>
                      <a:lnTo>
                        <a:pt x="6091" y="7886"/>
                      </a:lnTo>
                      <a:lnTo>
                        <a:pt x="6073" y="7893"/>
                      </a:lnTo>
                      <a:lnTo>
                        <a:pt x="6055" y="7898"/>
                      </a:lnTo>
                      <a:lnTo>
                        <a:pt x="6036" y="7904"/>
                      </a:lnTo>
                      <a:lnTo>
                        <a:pt x="6018" y="7908"/>
                      </a:lnTo>
                      <a:lnTo>
                        <a:pt x="5999" y="7912"/>
                      </a:lnTo>
                      <a:lnTo>
                        <a:pt x="5979" y="7914"/>
                      </a:lnTo>
                      <a:lnTo>
                        <a:pt x="5959" y="7915"/>
                      </a:lnTo>
                      <a:lnTo>
                        <a:pt x="5939" y="7916"/>
                      </a:lnTo>
                      <a:lnTo>
                        <a:pt x="1510" y="7916"/>
                      </a:lnTo>
                      <a:lnTo>
                        <a:pt x="1490" y="7915"/>
                      </a:lnTo>
                      <a:lnTo>
                        <a:pt x="1470" y="7914"/>
                      </a:lnTo>
                      <a:lnTo>
                        <a:pt x="1450" y="7912"/>
                      </a:lnTo>
                      <a:lnTo>
                        <a:pt x="1431" y="7908"/>
                      </a:lnTo>
                      <a:lnTo>
                        <a:pt x="1413" y="7904"/>
                      </a:lnTo>
                      <a:lnTo>
                        <a:pt x="1394" y="7898"/>
                      </a:lnTo>
                      <a:lnTo>
                        <a:pt x="1376" y="7893"/>
                      </a:lnTo>
                      <a:lnTo>
                        <a:pt x="1358" y="7886"/>
                      </a:lnTo>
                      <a:lnTo>
                        <a:pt x="1341" y="7878"/>
                      </a:lnTo>
                      <a:lnTo>
                        <a:pt x="1324" y="7870"/>
                      </a:lnTo>
                      <a:lnTo>
                        <a:pt x="1307" y="7861"/>
                      </a:lnTo>
                      <a:lnTo>
                        <a:pt x="1291" y="7851"/>
                      </a:lnTo>
                      <a:lnTo>
                        <a:pt x="1277" y="7841"/>
                      </a:lnTo>
                      <a:lnTo>
                        <a:pt x="1262" y="7829"/>
                      </a:lnTo>
                      <a:lnTo>
                        <a:pt x="1248" y="7817"/>
                      </a:lnTo>
                      <a:lnTo>
                        <a:pt x="1234" y="7804"/>
                      </a:lnTo>
                      <a:lnTo>
                        <a:pt x="1221" y="7792"/>
                      </a:lnTo>
                      <a:lnTo>
                        <a:pt x="1209" y="7778"/>
                      </a:lnTo>
                      <a:lnTo>
                        <a:pt x="1197" y="7764"/>
                      </a:lnTo>
                      <a:lnTo>
                        <a:pt x="1186" y="7749"/>
                      </a:lnTo>
                      <a:lnTo>
                        <a:pt x="1176" y="7733"/>
                      </a:lnTo>
                      <a:lnTo>
                        <a:pt x="1166" y="7718"/>
                      </a:lnTo>
                      <a:lnTo>
                        <a:pt x="1158" y="7701"/>
                      </a:lnTo>
                      <a:lnTo>
                        <a:pt x="1150" y="7684"/>
                      </a:lnTo>
                      <a:lnTo>
                        <a:pt x="1143" y="7668"/>
                      </a:lnTo>
                      <a:lnTo>
                        <a:pt x="1137" y="7650"/>
                      </a:lnTo>
                      <a:lnTo>
                        <a:pt x="1132" y="7632"/>
                      </a:lnTo>
                      <a:lnTo>
                        <a:pt x="1128" y="7614"/>
                      </a:lnTo>
                      <a:lnTo>
                        <a:pt x="1123" y="7596"/>
                      </a:lnTo>
                      <a:lnTo>
                        <a:pt x="1121" y="7577"/>
                      </a:lnTo>
                      <a:lnTo>
                        <a:pt x="1120" y="7557"/>
                      </a:lnTo>
                      <a:lnTo>
                        <a:pt x="1119" y="7538"/>
                      </a:lnTo>
                      <a:lnTo>
                        <a:pt x="1119" y="6518"/>
                      </a:lnTo>
                      <a:lnTo>
                        <a:pt x="1120" y="6498"/>
                      </a:lnTo>
                      <a:lnTo>
                        <a:pt x="1121" y="6479"/>
                      </a:lnTo>
                      <a:lnTo>
                        <a:pt x="1123" y="6461"/>
                      </a:lnTo>
                      <a:lnTo>
                        <a:pt x="1128" y="6442"/>
                      </a:lnTo>
                      <a:lnTo>
                        <a:pt x="1132" y="6424"/>
                      </a:lnTo>
                      <a:lnTo>
                        <a:pt x="1137" y="6405"/>
                      </a:lnTo>
                      <a:lnTo>
                        <a:pt x="1143" y="6389"/>
                      </a:lnTo>
                      <a:lnTo>
                        <a:pt x="1150" y="6371"/>
                      </a:lnTo>
                      <a:lnTo>
                        <a:pt x="1158" y="6354"/>
                      </a:lnTo>
                      <a:lnTo>
                        <a:pt x="1166" y="6339"/>
                      </a:lnTo>
                      <a:lnTo>
                        <a:pt x="1176" y="6322"/>
                      </a:lnTo>
                      <a:lnTo>
                        <a:pt x="1186" y="6307"/>
                      </a:lnTo>
                      <a:lnTo>
                        <a:pt x="1197" y="6293"/>
                      </a:lnTo>
                      <a:lnTo>
                        <a:pt x="1209" y="6278"/>
                      </a:lnTo>
                      <a:lnTo>
                        <a:pt x="1221" y="6264"/>
                      </a:lnTo>
                      <a:lnTo>
                        <a:pt x="1234" y="6251"/>
                      </a:lnTo>
                      <a:lnTo>
                        <a:pt x="1248" y="6238"/>
                      </a:lnTo>
                      <a:lnTo>
                        <a:pt x="1262" y="6227"/>
                      </a:lnTo>
                      <a:lnTo>
                        <a:pt x="1277" y="6215"/>
                      </a:lnTo>
                      <a:lnTo>
                        <a:pt x="1291" y="6205"/>
                      </a:lnTo>
                      <a:lnTo>
                        <a:pt x="1307" y="6194"/>
                      </a:lnTo>
                      <a:lnTo>
                        <a:pt x="1324" y="6186"/>
                      </a:lnTo>
                      <a:lnTo>
                        <a:pt x="1341" y="6178"/>
                      </a:lnTo>
                      <a:lnTo>
                        <a:pt x="1358" y="6169"/>
                      </a:lnTo>
                      <a:lnTo>
                        <a:pt x="1376" y="6163"/>
                      </a:lnTo>
                      <a:lnTo>
                        <a:pt x="1394" y="6157"/>
                      </a:lnTo>
                      <a:lnTo>
                        <a:pt x="1413" y="6152"/>
                      </a:lnTo>
                      <a:lnTo>
                        <a:pt x="1431" y="6147"/>
                      </a:lnTo>
                      <a:lnTo>
                        <a:pt x="1450" y="6144"/>
                      </a:lnTo>
                      <a:lnTo>
                        <a:pt x="1470" y="6142"/>
                      </a:lnTo>
                      <a:lnTo>
                        <a:pt x="1490" y="6140"/>
                      </a:lnTo>
                      <a:lnTo>
                        <a:pt x="1510" y="6140"/>
                      </a:lnTo>
                      <a:close/>
                      <a:moveTo>
                        <a:pt x="1510" y="8404"/>
                      </a:moveTo>
                      <a:lnTo>
                        <a:pt x="5939" y="8404"/>
                      </a:lnTo>
                      <a:lnTo>
                        <a:pt x="5959" y="8404"/>
                      </a:lnTo>
                      <a:lnTo>
                        <a:pt x="5979" y="8406"/>
                      </a:lnTo>
                      <a:lnTo>
                        <a:pt x="5999" y="8408"/>
                      </a:lnTo>
                      <a:lnTo>
                        <a:pt x="6018" y="8411"/>
                      </a:lnTo>
                      <a:lnTo>
                        <a:pt x="6036" y="8415"/>
                      </a:lnTo>
                      <a:lnTo>
                        <a:pt x="6055" y="8420"/>
                      </a:lnTo>
                      <a:lnTo>
                        <a:pt x="6073" y="8427"/>
                      </a:lnTo>
                      <a:lnTo>
                        <a:pt x="6091" y="8433"/>
                      </a:lnTo>
                      <a:lnTo>
                        <a:pt x="6108" y="8441"/>
                      </a:lnTo>
                      <a:lnTo>
                        <a:pt x="6125" y="8450"/>
                      </a:lnTo>
                      <a:lnTo>
                        <a:pt x="6141" y="8459"/>
                      </a:lnTo>
                      <a:lnTo>
                        <a:pt x="6158" y="8468"/>
                      </a:lnTo>
                      <a:lnTo>
                        <a:pt x="6172" y="8479"/>
                      </a:lnTo>
                      <a:lnTo>
                        <a:pt x="6187" y="8490"/>
                      </a:lnTo>
                      <a:lnTo>
                        <a:pt x="6201" y="8502"/>
                      </a:lnTo>
                      <a:lnTo>
                        <a:pt x="6215" y="8514"/>
                      </a:lnTo>
                      <a:lnTo>
                        <a:pt x="6228" y="8528"/>
                      </a:lnTo>
                      <a:lnTo>
                        <a:pt x="6240" y="8541"/>
                      </a:lnTo>
                      <a:lnTo>
                        <a:pt x="6252" y="8556"/>
                      </a:lnTo>
                      <a:lnTo>
                        <a:pt x="6263" y="8571"/>
                      </a:lnTo>
                      <a:lnTo>
                        <a:pt x="6272" y="8586"/>
                      </a:lnTo>
                      <a:lnTo>
                        <a:pt x="6282" y="8602"/>
                      </a:lnTo>
                      <a:lnTo>
                        <a:pt x="6291" y="8618"/>
                      </a:lnTo>
                      <a:lnTo>
                        <a:pt x="6299" y="8634"/>
                      </a:lnTo>
                      <a:lnTo>
                        <a:pt x="6306" y="8652"/>
                      </a:lnTo>
                      <a:lnTo>
                        <a:pt x="6312" y="8670"/>
                      </a:lnTo>
                      <a:lnTo>
                        <a:pt x="6317" y="8688"/>
                      </a:lnTo>
                      <a:lnTo>
                        <a:pt x="6321" y="8705"/>
                      </a:lnTo>
                      <a:lnTo>
                        <a:pt x="6325" y="8724"/>
                      </a:lnTo>
                      <a:lnTo>
                        <a:pt x="6328" y="8743"/>
                      </a:lnTo>
                      <a:lnTo>
                        <a:pt x="6329" y="8762"/>
                      </a:lnTo>
                      <a:lnTo>
                        <a:pt x="6330" y="8782"/>
                      </a:lnTo>
                      <a:lnTo>
                        <a:pt x="6330" y="9802"/>
                      </a:lnTo>
                      <a:lnTo>
                        <a:pt x="6329" y="9820"/>
                      </a:lnTo>
                      <a:lnTo>
                        <a:pt x="6328" y="9840"/>
                      </a:lnTo>
                      <a:lnTo>
                        <a:pt x="6325" y="9859"/>
                      </a:lnTo>
                      <a:lnTo>
                        <a:pt x="6321" y="9878"/>
                      </a:lnTo>
                      <a:lnTo>
                        <a:pt x="6317" y="9896"/>
                      </a:lnTo>
                      <a:lnTo>
                        <a:pt x="6312" y="9913"/>
                      </a:lnTo>
                      <a:lnTo>
                        <a:pt x="6306" y="9931"/>
                      </a:lnTo>
                      <a:lnTo>
                        <a:pt x="6299" y="9948"/>
                      </a:lnTo>
                      <a:lnTo>
                        <a:pt x="6291" y="9965"/>
                      </a:lnTo>
                      <a:lnTo>
                        <a:pt x="6282" y="9981"/>
                      </a:lnTo>
                      <a:lnTo>
                        <a:pt x="6272" y="9997"/>
                      </a:lnTo>
                      <a:lnTo>
                        <a:pt x="6263" y="10013"/>
                      </a:lnTo>
                      <a:lnTo>
                        <a:pt x="6252" y="10027"/>
                      </a:lnTo>
                      <a:lnTo>
                        <a:pt x="6240" y="10042"/>
                      </a:lnTo>
                      <a:lnTo>
                        <a:pt x="6228" y="10055"/>
                      </a:lnTo>
                      <a:lnTo>
                        <a:pt x="6215" y="10068"/>
                      </a:lnTo>
                      <a:lnTo>
                        <a:pt x="6201" y="10081"/>
                      </a:lnTo>
                      <a:lnTo>
                        <a:pt x="6187" y="10093"/>
                      </a:lnTo>
                      <a:lnTo>
                        <a:pt x="6172" y="10104"/>
                      </a:lnTo>
                      <a:lnTo>
                        <a:pt x="6158" y="10115"/>
                      </a:lnTo>
                      <a:lnTo>
                        <a:pt x="6141" y="10124"/>
                      </a:lnTo>
                      <a:lnTo>
                        <a:pt x="6125" y="10134"/>
                      </a:lnTo>
                      <a:lnTo>
                        <a:pt x="6108" y="10142"/>
                      </a:lnTo>
                      <a:lnTo>
                        <a:pt x="6091" y="10149"/>
                      </a:lnTo>
                      <a:lnTo>
                        <a:pt x="6073" y="10157"/>
                      </a:lnTo>
                      <a:lnTo>
                        <a:pt x="6055" y="10162"/>
                      </a:lnTo>
                      <a:lnTo>
                        <a:pt x="6036" y="10167"/>
                      </a:lnTo>
                      <a:lnTo>
                        <a:pt x="6018" y="10171"/>
                      </a:lnTo>
                      <a:lnTo>
                        <a:pt x="5999" y="10175"/>
                      </a:lnTo>
                      <a:lnTo>
                        <a:pt x="5979" y="10178"/>
                      </a:lnTo>
                      <a:lnTo>
                        <a:pt x="5959" y="10179"/>
                      </a:lnTo>
                      <a:lnTo>
                        <a:pt x="5939" y="10180"/>
                      </a:lnTo>
                      <a:lnTo>
                        <a:pt x="1510" y="10180"/>
                      </a:lnTo>
                      <a:lnTo>
                        <a:pt x="1490" y="10179"/>
                      </a:lnTo>
                      <a:lnTo>
                        <a:pt x="1470" y="10178"/>
                      </a:lnTo>
                      <a:lnTo>
                        <a:pt x="1450" y="10175"/>
                      </a:lnTo>
                      <a:lnTo>
                        <a:pt x="1431" y="10171"/>
                      </a:lnTo>
                      <a:lnTo>
                        <a:pt x="1413" y="10167"/>
                      </a:lnTo>
                      <a:lnTo>
                        <a:pt x="1394" y="10162"/>
                      </a:lnTo>
                      <a:lnTo>
                        <a:pt x="1376" y="10157"/>
                      </a:lnTo>
                      <a:lnTo>
                        <a:pt x="1358" y="10149"/>
                      </a:lnTo>
                      <a:lnTo>
                        <a:pt x="1341" y="10142"/>
                      </a:lnTo>
                      <a:lnTo>
                        <a:pt x="1324" y="10134"/>
                      </a:lnTo>
                      <a:lnTo>
                        <a:pt x="1307" y="10124"/>
                      </a:lnTo>
                      <a:lnTo>
                        <a:pt x="1291" y="10115"/>
                      </a:lnTo>
                      <a:lnTo>
                        <a:pt x="1277" y="10104"/>
                      </a:lnTo>
                      <a:lnTo>
                        <a:pt x="1262" y="10093"/>
                      </a:lnTo>
                      <a:lnTo>
                        <a:pt x="1248" y="10081"/>
                      </a:lnTo>
                      <a:lnTo>
                        <a:pt x="1234" y="10068"/>
                      </a:lnTo>
                      <a:lnTo>
                        <a:pt x="1221" y="10055"/>
                      </a:lnTo>
                      <a:lnTo>
                        <a:pt x="1209" y="10042"/>
                      </a:lnTo>
                      <a:lnTo>
                        <a:pt x="1197" y="10027"/>
                      </a:lnTo>
                      <a:lnTo>
                        <a:pt x="1186" y="10013"/>
                      </a:lnTo>
                      <a:lnTo>
                        <a:pt x="1176" y="9997"/>
                      </a:lnTo>
                      <a:lnTo>
                        <a:pt x="1166" y="9981"/>
                      </a:lnTo>
                      <a:lnTo>
                        <a:pt x="1158" y="9965"/>
                      </a:lnTo>
                      <a:lnTo>
                        <a:pt x="1150" y="9948"/>
                      </a:lnTo>
                      <a:lnTo>
                        <a:pt x="1143" y="9931"/>
                      </a:lnTo>
                      <a:lnTo>
                        <a:pt x="1137" y="9913"/>
                      </a:lnTo>
                      <a:lnTo>
                        <a:pt x="1132" y="9896"/>
                      </a:lnTo>
                      <a:lnTo>
                        <a:pt x="1128" y="9878"/>
                      </a:lnTo>
                      <a:lnTo>
                        <a:pt x="1123" y="9859"/>
                      </a:lnTo>
                      <a:lnTo>
                        <a:pt x="1121" y="9840"/>
                      </a:lnTo>
                      <a:lnTo>
                        <a:pt x="1120" y="9820"/>
                      </a:lnTo>
                      <a:lnTo>
                        <a:pt x="1119" y="9802"/>
                      </a:lnTo>
                      <a:lnTo>
                        <a:pt x="1119" y="8782"/>
                      </a:lnTo>
                      <a:lnTo>
                        <a:pt x="1120" y="8762"/>
                      </a:lnTo>
                      <a:lnTo>
                        <a:pt x="1121" y="8743"/>
                      </a:lnTo>
                      <a:lnTo>
                        <a:pt x="1123" y="8724"/>
                      </a:lnTo>
                      <a:lnTo>
                        <a:pt x="1128" y="8705"/>
                      </a:lnTo>
                      <a:lnTo>
                        <a:pt x="1132" y="8688"/>
                      </a:lnTo>
                      <a:lnTo>
                        <a:pt x="1137" y="8670"/>
                      </a:lnTo>
                      <a:lnTo>
                        <a:pt x="1143" y="8652"/>
                      </a:lnTo>
                      <a:lnTo>
                        <a:pt x="1150" y="8634"/>
                      </a:lnTo>
                      <a:lnTo>
                        <a:pt x="1158" y="8618"/>
                      </a:lnTo>
                      <a:lnTo>
                        <a:pt x="1166" y="8602"/>
                      </a:lnTo>
                      <a:lnTo>
                        <a:pt x="1176" y="8586"/>
                      </a:lnTo>
                      <a:lnTo>
                        <a:pt x="1186" y="8571"/>
                      </a:lnTo>
                      <a:lnTo>
                        <a:pt x="1197" y="8556"/>
                      </a:lnTo>
                      <a:lnTo>
                        <a:pt x="1209" y="8541"/>
                      </a:lnTo>
                      <a:lnTo>
                        <a:pt x="1221" y="8528"/>
                      </a:lnTo>
                      <a:lnTo>
                        <a:pt x="1234" y="8514"/>
                      </a:lnTo>
                      <a:lnTo>
                        <a:pt x="1248" y="8502"/>
                      </a:lnTo>
                      <a:lnTo>
                        <a:pt x="1262" y="8490"/>
                      </a:lnTo>
                      <a:lnTo>
                        <a:pt x="1277" y="8479"/>
                      </a:lnTo>
                      <a:lnTo>
                        <a:pt x="1291" y="8468"/>
                      </a:lnTo>
                      <a:lnTo>
                        <a:pt x="1307" y="8459"/>
                      </a:lnTo>
                      <a:lnTo>
                        <a:pt x="1324" y="8450"/>
                      </a:lnTo>
                      <a:lnTo>
                        <a:pt x="1341" y="8441"/>
                      </a:lnTo>
                      <a:lnTo>
                        <a:pt x="1358" y="8433"/>
                      </a:lnTo>
                      <a:lnTo>
                        <a:pt x="1376" y="8427"/>
                      </a:lnTo>
                      <a:lnTo>
                        <a:pt x="1394" y="8420"/>
                      </a:lnTo>
                      <a:lnTo>
                        <a:pt x="1413" y="8415"/>
                      </a:lnTo>
                      <a:lnTo>
                        <a:pt x="1431" y="8411"/>
                      </a:lnTo>
                      <a:lnTo>
                        <a:pt x="1450" y="8408"/>
                      </a:lnTo>
                      <a:lnTo>
                        <a:pt x="1470" y="8406"/>
                      </a:lnTo>
                      <a:lnTo>
                        <a:pt x="1490" y="8404"/>
                      </a:lnTo>
                      <a:lnTo>
                        <a:pt x="1510" y="8404"/>
                      </a:lnTo>
                      <a:close/>
                      <a:moveTo>
                        <a:pt x="3725" y="14428"/>
                      </a:moveTo>
                      <a:lnTo>
                        <a:pt x="3750" y="14428"/>
                      </a:lnTo>
                      <a:lnTo>
                        <a:pt x="3776" y="14430"/>
                      </a:lnTo>
                      <a:lnTo>
                        <a:pt x="3801" y="14433"/>
                      </a:lnTo>
                      <a:lnTo>
                        <a:pt x="3825" y="14438"/>
                      </a:lnTo>
                      <a:lnTo>
                        <a:pt x="3849" y="14444"/>
                      </a:lnTo>
                      <a:lnTo>
                        <a:pt x="3873" y="14451"/>
                      </a:lnTo>
                      <a:lnTo>
                        <a:pt x="3897" y="14458"/>
                      </a:lnTo>
                      <a:lnTo>
                        <a:pt x="3919" y="14468"/>
                      </a:lnTo>
                      <a:lnTo>
                        <a:pt x="3942" y="14477"/>
                      </a:lnTo>
                      <a:lnTo>
                        <a:pt x="3964" y="14488"/>
                      </a:lnTo>
                      <a:lnTo>
                        <a:pt x="3985" y="14501"/>
                      </a:lnTo>
                      <a:lnTo>
                        <a:pt x="4005" y="14514"/>
                      </a:lnTo>
                      <a:lnTo>
                        <a:pt x="4025" y="14528"/>
                      </a:lnTo>
                      <a:lnTo>
                        <a:pt x="4043" y="14543"/>
                      </a:lnTo>
                      <a:lnTo>
                        <a:pt x="4062" y="14558"/>
                      </a:lnTo>
                      <a:lnTo>
                        <a:pt x="4080" y="14575"/>
                      </a:lnTo>
                      <a:lnTo>
                        <a:pt x="4096" y="14593"/>
                      </a:lnTo>
                      <a:lnTo>
                        <a:pt x="4112" y="14611"/>
                      </a:lnTo>
                      <a:lnTo>
                        <a:pt x="4127" y="14630"/>
                      </a:lnTo>
                      <a:lnTo>
                        <a:pt x="4141" y="14649"/>
                      </a:lnTo>
                      <a:lnTo>
                        <a:pt x="4154" y="14670"/>
                      </a:lnTo>
                      <a:lnTo>
                        <a:pt x="4166" y="14691"/>
                      </a:lnTo>
                      <a:lnTo>
                        <a:pt x="4177" y="14713"/>
                      </a:lnTo>
                      <a:lnTo>
                        <a:pt x="4188" y="14735"/>
                      </a:lnTo>
                      <a:lnTo>
                        <a:pt x="4196" y="14758"/>
                      </a:lnTo>
                      <a:lnTo>
                        <a:pt x="4204" y="14781"/>
                      </a:lnTo>
                      <a:lnTo>
                        <a:pt x="4212" y="14805"/>
                      </a:lnTo>
                      <a:lnTo>
                        <a:pt x="4217" y="14829"/>
                      </a:lnTo>
                      <a:lnTo>
                        <a:pt x="4221" y="14854"/>
                      </a:lnTo>
                      <a:lnTo>
                        <a:pt x="4224" y="14879"/>
                      </a:lnTo>
                      <a:lnTo>
                        <a:pt x="4226" y="14904"/>
                      </a:lnTo>
                      <a:lnTo>
                        <a:pt x="4227" y="14930"/>
                      </a:lnTo>
                      <a:lnTo>
                        <a:pt x="4226" y="14956"/>
                      </a:lnTo>
                      <a:lnTo>
                        <a:pt x="4224" y="14981"/>
                      </a:lnTo>
                      <a:lnTo>
                        <a:pt x="4221" y="15006"/>
                      </a:lnTo>
                      <a:lnTo>
                        <a:pt x="4217" y="15031"/>
                      </a:lnTo>
                      <a:lnTo>
                        <a:pt x="4212" y="15055"/>
                      </a:lnTo>
                      <a:lnTo>
                        <a:pt x="4204" y="15079"/>
                      </a:lnTo>
                      <a:lnTo>
                        <a:pt x="4196" y="15102"/>
                      </a:lnTo>
                      <a:lnTo>
                        <a:pt x="4188" y="15125"/>
                      </a:lnTo>
                      <a:lnTo>
                        <a:pt x="4177" y="15147"/>
                      </a:lnTo>
                      <a:lnTo>
                        <a:pt x="4166" y="15169"/>
                      </a:lnTo>
                      <a:lnTo>
                        <a:pt x="4154" y="15190"/>
                      </a:lnTo>
                      <a:lnTo>
                        <a:pt x="4141" y="15211"/>
                      </a:lnTo>
                      <a:lnTo>
                        <a:pt x="4127" y="15231"/>
                      </a:lnTo>
                      <a:lnTo>
                        <a:pt x="4112" y="15250"/>
                      </a:lnTo>
                      <a:lnTo>
                        <a:pt x="4096" y="15267"/>
                      </a:lnTo>
                      <a:lnTo>
                        <a:pt x="4080" y="15285"/>
                      </a:lnTo>
                      <a:lnTo>
                        <a:pt x="4062" y="15302"/>
                      </a:lnTo>
                      <a:lnTo>
                        <a:pt x="4043" y="15317"/>
                      </a:lnTo>
                      <a:lnTo>
                        <a:pt x="4025" y="15333"/>
                      </a:lnTo>
                      <a:lnTo>
                        <a:pt x="4005" y="15347"/>
                      </a:lnTo>
                      <a:lnTo>
                        <a:pt x="3985" y="15360"/>
                      </a:lnTo>
                      <a:lnTo>
                        <a:pt x="3964" y="15372"/>
                      </a:lnTo>
                      <a:lnTo>
                        <a:pt x="3942" y="15383"/>
                      </a:lnTo>
                      <a:lnTo>
                        <a:pt x="3919" y="15393"/>
                      </a:lnTo>
                      <a:lnTo>
                        <a:pt x="3897" y="15402"/>
                      </a:lnTo>
                      <a:lnTo>
                        <a:pt x="3873" y="15410"/>
                      </a:lnTo>
                      <a:lnTo>
                        <a:pt x="3849" y="15417"/>
                      </a:lnTo>
                      <a:lnTo>
                        <a:pt x="3825" y="15423"/>
                      </a:lnTo>
                      <a:lnTo>
                        <a:pt x="3801" y="15427"/>
                      </a:lnTo>
                      <a:lnTo>
                        <a:pt x="3776" y="15430"/>
                      </a:lnTo>
                      <a:lnTo>
                        <a:pt x="3750" y="15432"/>
                      </a:lnTo>
                      <a:lnTo>
                        <a:pt x="3725" y="15432"/>
                      </a:lnTo>
                      <a:lnTo>
                        <a:pt x="3699" y="15432"/>
                      </a:lnTo>
                      <a:lnTo>
                        <a:pt x="3673" y="15430"/>
                      </a:lnTo>
                      <a:lnTo>
                        <a:pt x="3648" y="15427"/>
                      </a:lnTo>
                      <a:lnTo>
                        <a:pt x="3624" y="15423"/>
                      </a:lnTo>
                      <a:lnTo>
                        <a:pt x="3599" y="15417"/>
                      </a:lnTo>
                      <a:lnTo>
                        <a:pt x="3576" y="15410"/>
                      </a:lnTo>
                      <a:lnTo>
                        <a:pt x="3552" y="15402"/>
                      </a:lnTo>
                      <a:lnTo>
                        <a:pt x="3529" y="15393"/>
                      </a:lnTo>
                      <a:lnTo>
                        <a:pt x="3507" y="15383"/>
                      </a:lnTo>
                      <a:lnTo>
                        <a:pt x="3485" y="15372"/>
                      </a:lnTo>
                      <a:lnTo>
                        <a:pt x="3464" y="15360"/>
                      </a:lnTo>
                      <a:lnTo>
                        <a:pt x="3444" y="15347"/>
                      </a:lnTo>
                      <a:lnTo>
                        <a:pt x="3424" y="15333"/>
                      </a:lnTo>
                      <a:lnTo>
                        <a:pt x="3406" y="15317"/>
                      </a:lnTo>
                      <a:lnTo>
                        <a:pt x="3387" y="15302"/>
                      </a:lnTo>
                      <a:lnTo>
                        <a:pt x="3369" y="15285"/>
                      </a:lnTo>
                      <a:lnTo>
                        <a:pt x="3352" y="15267"/>
                      </a:lnTo>
                      <a:lnTo>
                        <a:pt x="3337" y="15250"/>
                      </a:lnTo>
                      <a:lnTo>
                        <a:pt x="3322" y="15231"/>
                      </a:lnTo>
                      <a:lnTo>
                        <a:pt x="3308" y="15211"/>
                      </a:lnTo>
                      <a:lnTo>
                        <a:pt x="3295" y="15190"/>
                      </a:lnTo>
                      <a:lnTo>
                        <a:pt x="3282" y="15169"/>
                      </a:lnTo>
                      <a:lnTo>
                        <a:pt x="3272" y="15147"/>
                      </a:lnTo>
                      <a:lnTo>
                        <a:pt x="3261" y="15125"/>
                      </a:lnTo>
                      <a:lnTo>
                        <a:pt x="3252" y="15102"/>
                      </a:lnTo>
                      <a:lnTo>
                        <a:pt x="3245" y="15079"/>
                      </a:lnTo>
                      <a:lnTo>
                        <a:pt x="3237" y="15055"/>
                      </a:lnTo>
                      <a:lnTo>
                        <a:pt x="3232" y="15031"/>
                      </a:lnTo>
                      <a:lnTo>
                        <a:pt x="3228" y="15006"/>
                      </a:lnTo>
                      <a:lnTo>
                        <a:pt x="3225" y="14981"/>
                      </a:lnTo>
                      <a:lnTo>
                        <a:pt x="3223" y="14956"/>
                      </a:lnTo>
                      <a:lnTo>
                        <a:pt x="3222" y="14930"/>
                      </a:lnTo>
                      <a:lnTo>
                        <a:pt x="3223" y="14904"/>
                      </a:lnTo>
                      <a:lnTo>
                        <a:pt x="3225" y="14879"/>
                      </a:lnTo>
                      <a:lnTo>
                        <a:pt x="3228" y="14854"/>
                      </a:lnTo>
                      <a:lnTo>
                        <a:pt x="3232" y="14829"/>
                      </a:lnTo>
                      <a:lnTo>
                        <a:pt x="3237" y="14805"/>
                      </a:lnTo>
                      <a:lnTo>
                        <a:pt x="3245" y="14781"/>
                      </a:lnTo>
                      <a:lnTo>
                        <a:pt x="3252" y="14758"/>
                      </a:lnTo>
                      <a:lnTo>
                        <a:pt x="3261" y="14735"/>
                      </a:lnTo>
                      <a:lnTo>
                        <a:pt x="3272" y="14713"/>
                      </a:lnTo>
                      <a:lnTo>
                        <a:pt x="3282" y="14691"/>
                      </a:lnTo>
                      <a:lnTo>
                        <a:pt x="3295" y="14670"/>
                      </a:lnTo>
                      <a:lnTo>
                        <a:pt x="3308" y="14649"/>
                      </a:lnTo>
                      <a:lnTo>
                        <a:pt x="3322" y="14630"/>
                      </a:lnTo>
                      <a:lnTo>
                        <a:pt x="3337" y="14611"/>
                      </a:lnTo>
                      <a:lnTo>
                        <a:pt x="3352" y="14593"/>
                      </a:lnTo>
                      <a:lnTo>
                        <a:pt x="3369" y="14575"/>
                      </a:lnTo>
                      <a:lnTo>
                        <a:pt x="3387" y="14558"/>
                      </a:lnTo>
                      <a:lnTo>
                        <a:pt x="3406" y="14543"/>
                      </a:lnTo>
                      <a:lnTo>
                        <a:pt x="3424" y="14528"/>
                      </a:lnTo>
                      <a:lnTo>
                        <a:pt x="3444" y="14514"/>
                      </a:lnTo>
                      <a:lnTo>
                        <a:pt x="3464" y="14501"/>
                      </a:lnTo>
                      <a:lnTo>
                        <a:pt x="3485" y="14488"/>
                      </a:lnTo>
                      <a:lnTo>
                        <a:pt x="3507" y="14477"/>
                      </a:lnTo>
                      <a:lnTo>
                        <a:pt x="3529" y="14468"/>
                      </a:lnTo>
                      <a:lnTo>
                        <a:pt x="3552" y="14458"/>
                      </a:lnTo>
                      <a:lnTo>
                        <a:pt x="3576" y="14451"/>
                      </a:lnTo>
                      <a:lnTo>
                        <a:pt x="3599" y="14444"/>
                      </a:lnTo>
                      <a:lnTo>
                        <a:pt x="3624" y="14438"/>
                      </a:lnTo>
                      <a:lnTo>
                        <a:pt x="3648" y="14433"/>
                      </a:lnTo>
                      <a:lnTo>
                        <a:pt x="3673" y="14430"/>
                      </a:lnTo>
                      <a:lnTo>
                        <a:pt x="3699" y="14428"/>
                      </a:lnTo>
                      <a:lnTo>
                        <a:pt x="3725" y="14428"/>
                      </a:lnTo>
                      <a:close/>
                      <a:moveTo>
                        <a:pt x="1277" y="12777"/>
                      </a:moveTo>
                      <a:lnTo>
                        <a:pt x="6172" y="12777"/>
                      </a:lnTo>
                      <a:lnTo>
                        <a:pt x="6186" y="12777"/>
                      </a:lnTo>
                      <a:lnTo>
                        <a:pt x="6198" y="12779"/>
                      </a:lnTo>
                      <a:lnTo>
                        <a:pt x="6211" y="12782"/>
                      </a:lnTo>
                      <a:lnTo>
                        <a:pt x="6222" y="12787"/>
                      </a:lnTo>
                      <a:lnTo>
                        <a:pt x="6234" y="12793"/>
                      </a:lnTo>
                      <a:lnTo>
                        <a:pt x="6244" y="12799"/>
                      </a:lnTo>
                      <a:lnTo>
                        <a:pt x="6255" y="12806"/>
                      </a:lnTo>
                      <a:lnTo>
                        <a:pt x="6263" y="12815"/>
                      </a:lnTo>
                      <a:lnTo>
                        <a:pt x="6271" y="12824"/>
                      </a:lnTo>
                      <a:lnTo>
                        <a:pt x="6279" y="12834"/>
                      </a:lnTo>
                      <a:lnTo>
                        <a:pt x="6286" y="12845"/>
                      </a:lnTo>
                      <a:lnTo>
                        <a:pt x="6291" y="12856"/>
                      </a:lnTo>
                      <a:lnTo>
                        <a:pt x="6295" y="12868"/>
                      </a:lnTo>
                      <a:lnTo>
                        <a:pt x="6299" y="12881"/>
                      </a:lnTo>
                      <a:lnTo>
                        <a:pt x="6301" y="12893"/>
                      </a:lnTo>
                      <a:lnTo>
                        <a:pt x="6302" y="12906"/>
                      </a:lnTo>
                      <a:lnTo>
                        <a:pt x="6302" y="13021"/>
                      </a:lnTo>
                      <a:lnTo>
                        <a:pt x="6301" y="13034"/>
                      </a:lnTo>
                      <a:lnTo>
                        <a:pt x="6299" y="13047"/>
                      </a:lnTo>
                      <a:lnTo>
                        <a:pt x="6295" y="13059"/>
                      </a:lnTo>
                      <a:lnTo>
                        <a:pt x="6291" y="13071"/>
                      </a:lnTo>
                      <a:lnTo>
                        <a:pt x="6286" y="13082"/>
                      </a:lnTo>
                      <a:lnTo>
                        <a:pt x="6279" y="13093"/>
                      </a:lnTo>
                      <a:lnTo>
                        <a:pt x="6271" y="13103"/>
                      </a:lnTo>
                      <a:lnTo>
                        <a:pt x="6263" y="13112"/>
                      </a:lnTo>
                      <a:lnTo>
                        <a:pt x="6255" y="13121"/>
                      </a:lnTo>
                      <a:lnTo>
                        <a:pt x="6244" y="13128"/>
                      </a:lnTo>
                      <a:lnTo>
                        <a:pt x="6234" y="13134"/>
                      </a:lnTo>
                      <a:lnTo>
                        <a:pt x="6222" y="13140"/>
                      </a:lnTo>
                      <a:lnTo>
                        <a:pt x="6211" y="13145"/>
                      </a:lnTo>
                      <a:lnTo>
                        <a:pt x="6198" y="13148"/>
                      </a:lnTo>
                      <a:lnTo>
                        <a:pt x="6186" y="13149"/>
                      </a:lnTo>
                      <a:lnTo>
                        <a:pt x="6172" y="13150"/>
                      </a:lnTo>
                      <a:lnTo>
                        <a:pt x="1277" y="13150"/>
                      </a:lnTo>
                      <a:lnTo>
                        <a:pt x="1263" y="13149"/>
                      </a:lnTo>
                      <a:lnTo>
                        <a:pt x="1251" y="13148"/>
                      </a:lnTo>
                      <a:lnTo>
                        <a:pt x="1238" y="13145"/>
                      </a:lnTo>
                      <a:lnTo>
                        <a:pt x="1227" y="13140"/>
                      </a:lnTo>
                      <a:lnTo>
                        <a:pt x="1215" y="13134"/>
                      </a:lnTo>
                      <a:lnTo>
                        <a:pt x="1205" y="13128"/>
                      </a:lnTo>
                      <a:lnTo>
                        <a:pt x="1194" y="13121"/>
                      </a:lnTo>
                      <a:lnTo>
                        <a:pt x="1186" y="13112"/>
                      </a:lnTo>
                      <a:lnTo>
                        <a:pt x="1178" y="13103"/>
                      </a:lnTo>
                      <a:lnTo>
                        <a:pt x="1169" y="13093"/>
                      </a:lnTo>
                      <a:lnTo>
                        <a:pt x="1163" y="13082"/>
                      </a:lnTo>
                      <a:lnTo>
                        <a:pt x="1158" y="13071"/>
                      </a:lnTo>
                      <a:lnTo>
                        <a:pt x="1154" y="13059"/>
                      </a:lnTo>
                      <a:lnTo>
                        <a:pt x="1150" y="13047"/>
                      </a:lnTo>
                      <a:lnTo>
                        <a:pt x="1148" y="13034"/>
                      </a:lnTo>
                      <a:lnTo>
                        <a:pt x="1147" y="13021"/>
                      </a:lnTo>
                      <a:lnTo>
                        <a:pt x="1147" y="12906"/>
                      </a:lnTo>
                      <a:lnTo>
                        <a:pt x="1148" y="12893"/>
                      </a:lnTo>
                      <a:lnTo>
                        <a:pt x="1150" y="12881"/>
                      </a:lnTo>
                      <a:lnTo>
                        <a:pt x="1154" y="12868"/>
                      </a:lnTo>
                      <a:lnTo>
                        <a:pt x="1158" y="12856"/>
                      </a:lnTo>
                      <a:lnTo>
                        <a:pt x="1163" y="12845"/>
                      </a:lnTo>
                      <a:lnTo>
                        <a:pt x="1169" y="12834"/>
                      </a:lnTo>
                      <a:lnTo>
                        <a:pt x="1178" y="12824"/>
                      </a:lnTo>
                      <a:lnTo>
                        <a:pt x="1186" y="12815"/>
                      </a:lnTo>
                      <a:lnTo>
                        <a:pt x="1194" y="12806"/>
                      </a:lnTo>
                      <a:lnTo>
                        <a:pt x="1205" y="12799"/>
                      </a:lnTo>
                      <a:lnTo>
                        <a:pt x="1215" y="12793"/>
                      </a:lnTo>
                      <a:lnTo>
                        <a:pt x="1227" y="12787"/>
                      </a:lnTo>
                      <a:lnTo>
                        <a:pt x="1238" y="12782"/>
                      </a:lnTo>
                      <a:lnTo>
                        <a:pt x="1251" y="12779"/>
                      </a:lnTo>
                      <a:lnTo>
                        <a:pt x="1263" y="12777"/>
                      </a:lnTo>
                      <a:lnTo>
                        <a:pt x="1277" y="12777"/>
                      </a:lnTo>
                      <a:close/>
                      <a:moveTo>
                        <a:pt x="1277" y="12217"/>
                      </a:moveTo>
                      <a:lnTo>
                        <a:pt x="6172" y="12217"/>
                      </a:lnTo>
                      <a:lnTo>
                        <a:pt x="6186" y="12218"/>
                      </a:lnTo>
                      <a:lnTo>
                        <a:pt x="6198" y="12220"/>
                      </a:lnTo>
                      <a:lnTo>
                        <a:pt x="6211" y="12223"/>
                      </a:lnTo>
                      <a:lnTo>
                        <a:pt x="6222" y="12227"/>
                      </a:lnTo>
                      <a:lnTo>
                        <a:pt x="6234" y="12232"/>
                      </a:lnTo>
                      <a:lnTo>
                        <a:pt x="6244" y="12240"/>
                      </a:lnTo>
                      <a:lnTo>
                        <a:pt x="6255" y="12247"/>
                      </a:lnTo>
                      <a:lnTo>
                        <a:pt x="6263" y="12255"/>
                      </a:lnTo>
                      <a:lnTo>
                        <a:pt x="6271" y="12265"/>
                      </a:lnTo>
                      <a:lnTo>
                        <a:pt x="6279" y="12274"/>
                      </a:lnTo>
                      <a:lnTo>
                        <a:pt x="6286" y="12284"/>
                      </a:lnTo>
                      <a:lnTo>
                        <a:pt x="6291" y="12296"/>
                      </a:lnTo>
                      <a:lnTo>
                        <a:pt x="6295" y="12307"/>
                      </a:lnTo>
                      <a:lnTo>
                        <a:pt x="6299" y="12320"/>
                      </a:lnTo>
                      <a:lnTo>
                        <a:pt x="6301" y="12334"/>
                      </a:lnTo>
                      <a:lnTo>
                        <a:pt x="6302" y="12346"/>
                      </a:lnTo>
                      <a:lnTo>
                        <a:pt x="6302" y="12461"/>
                      </a:lnTo>
                      <a:lnTo>
                        <a:pt x="6301" y="12474"/>
                      </a:lnTo>
                      <a:lnTo>
                        <a:pt x="6299" y="12487"/>
                      </a:lnTo>
                      <a:lnTo>
                        <a:pt x="6295" y="12500"/>
                      </a:lnTo>
                      <a:lnTo>
                        <a:pt x="6291" y="12511"/>
                      </a:lnTo>
                      <a:lnTo>
                        <a:pt x="6286" y="12522"/>
                      </a:lnTo>
                      <a:lnTo>
                        <a:pt x="6279" y="12533"/>
                      </a:lnTo>
                      <a:lnTo>
                        <a:pt x="6271" y="12543"/>
                      </a:lnTo>
                      <a:lnTo>
                        <a:pt x="6263" y="12552"/>
                      </a:lnTo>
                      <a:lnTo>
                        <a:pt x="6255" y="12561"/>
                      </a:lnTo>
                      <a:lnTo>
                        <a:pt x="6244" y="12568"/>
                      </a:lnTo>
                      <a:lnTo>
                        <a:pt x="6234" y="12575"/>
                      </a:lnTo>
                      <a:lnTo>
                        <a:pt x="6222" y="12580"/>
                      </a:lnTo>
                      <a:lnTo>
                        <a:pt x="6211" y="12584"/>
                      </a:lnTo>
                      <a:lnTo>
                        <a:pt x="6198" y="12587"/>
                      </a:lnTo>
                      <a:lnTo>
                        <a:pt x="6186" y="12589"/>
                      </a:lnTo>
                      <a:lnTo>
                        <a:pt x="6172" y="12590"/>
                      </a:lnTo>
                      <a:lnTo>
                        <a:pt x="1277" y="12590"/>
                      </a:lnTo>
                      <a:lnTo>
                        <a:pt x="1263" y="12589"/>
                      </a:lnTo>
                      <a:lnTo>
                        <a:pt x="1251" y="12587"/>
                      </a:lnTo>
                      <a:lnTo>
                        <a:pt x="1238" y="12584"/>
                      </a:lnTo>
                      <a:lnTo>
                        <a:pt x="1227" y="12580"/>
                      </a:lnTo>
                      <a:lnTo>
                        <a:pt x="1215" y="12575"/>
                      </a:lnTo>
                      <a:lnTo>
                        <a:pt x="1205" y="12568"/>
                      </a:lnTo>
                      <a:lnTo>
                        <a:pt x="1194" y="12561"/>
                      </a:lnTo>
                      <a:lnTo>
                        <a:pt x="1186" y="12552"/>
                      </a:lnTo>
                      <a:lnTo>
                        <a:pt x="1178" y="12543"/>
                      </a:lnTo>
                      <a:lnTo>
                        <a:pt x="1169" y="12533"/>
                      </a:lnTo>
                      <a:lnTo>
                        <a:pt x="1163" y="12522"/>
                      </a:lnTo>
                      <a:lnTo>
                        <a:pt x="1158" y="12511"/>
                      </a:lnTo>
                      <a:lnTo>
                        <a:pt x="1154" y="12500"/>
                      </a:lnTo>
                      <a:lnTo>
                        <a:pt x="1150" y="12487"/>
                      </a:lnTo>
                      <a:lnTo>
                        <a:pt x="1148" y="12474"/>
                      </a:lnTo>
                      <a:lnTo>
                        <a:pt x="1147" y="12461"/>
                      </a:lnTo>
                      <a:lnTo>
                        <a:pt x="1147" y="12346"/>
                      </a:lnTo>
                      <a:lnTo>
                        <a:pt x="1148" y="12334"/>
                      </a:lnTo>
                      <a:lnTo>
                        <a:pt x="1150" y="12320"/>
                      </a:lnTo>
                      <a:lnTo>
                        <a:pt x="1154" y="12307"/>
                      </a:lnTo>
                      <a:lnTo>
                        <a:pt x="1158" y="12296"/>
                      </a:lnTo>
                      <a:lnTo>
                        <a:pt x="1163" y="12284"/>
                      </a:lnTo>
                      <a:lnTo>
                        <a:pt x="1169" y="12274"/>
                      </a:lnTo>
                      <a:lnTo>
                        <a:pt x="1178" y="12265"/>
                      </a:lnTo>
                      <a:lnTo>
                        <a:pt x="1186" y="12255"/>
                      </a:lnTo>
                      <a:lnTo>
                        <a:pt x="1194" y="12247"/>
                      </a:lnTo>
                      <a:lnTo>
                        <a:pt x="1205" y="12240"/>
                      </a:lnTo>
                      <a:lnTo>
                        <a:pt x="1215" y="12232"/>
                      </a:lnTo>
                      <a:lnTo>
                        <a:pt x="1227" y="12227"/>
                      </a:lnTo>
                      <a:lnTo>
                        <a:pt x="1238" y="12223"/>
                      </a:lnTo>
                      <a:lnTo>
                        <a:pt x="1251" y="12220"/>
                      </a:lnTo>
                      <a:lnTo>
                        <a:pt x="1263" y="12218"/>
                      </a:lnTo>
                      <a:lnTo>
                        <a:pt x="1277" y="12217"/>
                      </a:lnTo>
                      <a:close/>
                    </a:path>
                  </a:pathLst>
                </a:custGeom>
                <a:grpFill/>
                <a:ln w="9525">
                  <a:solidFill>
                    <a:schemeClr val="accent3">
                      <a:lumMod val="50000"/>
                    </a:schemeClr>
                  </a:solidFill>
                  <a:round/>
                  <a:headEnd/>
                  <a:tailEnd/>
                </a:ln>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fontAlgn="auto">
                    <a:spcBef>
                      <a:spcPts val="0"/>
                    </a:spcBef>
                    <a:spcAft>
                      <a:spcPts val="0"/>
                    </a:spcAft>
                    <a:buClr>
                      <a:srgbClr val="CC9900"/>
                    </a:buClr>
                    <a:defRPr/>
                  </a:pPr>
                  <a:endParaRPr lang="zh-CN" altLang="en-US" sz="1200" b="1" kern="0" dirty="0">
                    <a:solidFill>
                      <a:prstClr val="white"/>
                    </a:solidFill>
                    <a:latin typeface="+mn-lt"/>
                    <a:ea typeface="+mn-ea"/>
                    <a:cs typeface="+mn-ea"/>
                    <a:sym typeface="+mn-lt"/>
                  </a:endParaRPr>
                </a:p>
              </p:txBody>
            </p:sp>
          </p:grpSp>
          <p:grpSp>
            <p:nvGrpSpPr>
              <p:cNvPr id="72" name="组合 116"/>
              <p:cNvGrpSpPr/>
              <p:nvPr/>
            </p:nvGrpSpPr>
            <p:grpSpPr>
              <a:xfrm>
                <a:off x="5387196" y="3415682"/>
                <a:ext cx="646863" cy="553814"/>
                <a:chOff x="7918353" y="3935104"/>
                <a:chExt cx="713585" cy="717605"/>
              </a:xfrm>
              <a:solidFill>
                <a:schemeClr val="accent3">
                  <a:lumMod val="65000"/>
                </a:schemeClr>
              </a:solidFill>
            </p:grpSpPr>
            <p:sp>
              <p:nvSpPr>
                <p:cNvPr id="77" name="Freeform 135"/>
                <p:cNvSpPr>
                  <a:spLocks noEditPoints="1"/>
                </p:cNvSpPr>
                <p:nvPr/>
              </p:nvSpPr>
              <p:spPr bwMode="auto">
                <a:xfrm>
                  <a:off x="7918353" y="4234732"/>
                  <a:ext cx="276194" cy="417977"/>
                </a:xfrm>
                <a:custGeom>
                  <a:avLst/>
                  <a:gdLst>
                    <a:gd name="T0" fmla="*/ 110 w 321"/>
                    <a:gd name="T1" fmla="*/ 3 h 399"/>
                    <a:gd name="T2" fmla="*/ 45 w 321"/>
                    <a:gd name="T3" fmla="*/ 20 h 399"/>
                    <a:gd name="T4" fmla="*/ 8 w 321"/>
                    <a:gd name="T5" fmla="*/ 49 h 399"/>
                    <a:gd name="T6" fmla="*/ 0 w 321"/>
                    <a:gd name="T7" fmla="*/ 123 h 399"/>
                    <a:gd name="T8" fmla="*/ 18 w 321"/>
                    <a:gd name="T9" fmla="*/ 157 h 399"/>
                    <a:gd name="T10" fmla="*/ 68 w 321"/>
                    <a:gd name="T11" fmla="*/ 181 h 399"/>
                    <a:gd name="T12" fmla="*/ 143 w 321"/>
                    <a:gd name="T13" fmla="*/ 193 h 399"/>
                    <a:gd name="T14" fmla="*/ 211 w 321"/>
                    <a:gd name="T15" fmla="*/ 189 h 399"/>
                    <a:gd name="T16" fmla="*/ 276 w 321"/>
                    <a:gd name="T17" fmla="*/ 173 h 399"/>
                    <a:gd name="T18" fmla="*/ 314 w 321"/>
                    <a:gd name="T19" fmla="*/ 143 h 399"/>
                    <a:gd name="T20" fmla="*/ 321 w 321"/>
                    <a:gd name="T21" fmla="*/ 70 h 399"/>
                    <a:gd name="T22" fmla="*/ 303 w 321"/>
                    <a:gd name="T23" fmla="*/ 37 h 399"/>
                    <a:gd name="T24" fmla="*/ 253 w 321"/>
                    <a:gd name="T25" fmla="*/ 12 h 399"/>
                    <a:gd name="T26" fmla="*/ 178 w 321"/>
                    <a:gd name="T27" fmla="*/ 1 h 399"/>
                    <a:gd name="T28" fmla="*/ 63 w 321"/>
                    <a:gd name="T29" fmla="*/ 157 h 399"/>
                    <a:gd name="T30" fmla="*/ 56 w 321"/>
                    <a:gd name="T31" fmla="*/ 139 h 399"/>
                    <a:gd name="T32" fmla="*/ 73 w 321"/>
                    <a:gd name="T33" fmla="*/ 131 h 399"/>
                    <a:gd name="T34" fmla="*/ 80 w 321"/>
                    <a:gd name="T35" fmla="*/ 150 h 399"/>
                    <a:gd name="T36" fmla="*/ 160 w 321"/>
                    <a:gd name="T37" fmla="*/ 124 h 399"/>
                    <a:gd name="T38" fmla="*/ 63 w 321"/>
                    <a:gd name="T39" fmla="*/ 108 h 399"/>
                    <a:gd name="T40" fmla="*/ 3 w 321"/>
                    <a:gd name="T41" fmla="*/ 65 h 399"/>
                    <a:gd name="T42" fmla="*/ 67 w 321"/>
                    <a:gd name="T43" fmla="*/ 102 h 399"/>
                    <a:gd name="T44" fmla="*/ 160 w 321"/>
                    <a:gd name="T45" fmla="*/ 117 h 399"/>
                    <a:gd name="T46" fmla="*/ 274 w 321"/>
                    <a:gd name="T47" fmla="*/ 95 h 399"/>
                    <a:gd name="T48" fmla="*/ 314 w 321"/>
                    <a:gd name="T49" fmla="*/ 71 h 399"/>
                    <a:gd name="T50" fmla="*/ 237 w 321"/>
                    <a:gd name="T51" fmla="*/ 114 h 399"/>
                    <a:gd name="T52" fmla="*/ 160 w 321"/>
                    <a:gd name="T53" fmla="*/ 326 h 399"/>
                    <a:gd name="T54" fmla="*/ 54 w 321"/>
                    <a:gd name="T55" fmla="*/ 309 h 399"/>
                    <a:gd name="T56" fmla="*/ 14 w 321"/>
                    <a:gd name="T57" fmla="*/ 284 h 399"/>
                    <a:gd name="T58" fmla="*/ 0 w 321"/>
                    <a:gd name="T59" fmla="*/ 271 h 399"/>
                    <a:gd name="T60" fmla="*/ 4 w 321"/>
                    <a:gd name="T61" fmla="*/ 343 h 399"/>
                    <a:gd name="T62" fmla="*/ 35 w 321"/>
                    <a:gd name="T63" fmla="*/ 373 h 399"/>
                    <a:gd name="T64" fmla="*/ 96 w 321"/>
                    <a:gd name="T65" fmla="*/ 394 h 399"/>
                    <a:gd name="T66" fmla="*/ 160 w 321"/>
                    <a:gd name="T67" fmla="*/ 399 h 399"/>
                    <a:gd name="T68" fmla="*/ 240 w 321"/>
                    <a:gd name="T69" fmla="*/ 390 h 399"/>
                    <a:gd name="T70" fmla="*/ 295 w 321"/>
                    <a:gd name="T71" fmla="*/ 368 h 399"/>
                    <a:gd name="T72" fmla="*/ 320 w 321"/>
                    <a:gd name="T73" fmla="*/ 336 h 399"/>
                    <a:gd name="T74" fmla="*/ 318 w 321"/>
                    <a:gd name="T75" fmla="*/ 266 h 399"/>
                    <a:gd name="T76" fmla="*/ 302 w 321"/>
                    <a:gd name="T77" fmla="*/ 290 h 399"/>
                    <a:gd name="T78" fmla="*/ 246 w 321"/>
                    <a:gd name="T79" fmla="*/ 316 h 399"/>
                    <a:gd name="T80" fmla="*/ 68 w 321"/>
                    <a:gd name="T81" fmla="*/ 367 h 399"/>
                    <a:gd name="T82" fmla="*/ 55 w 321"/>
                    <a:gd name="T83" fmla="*/ 354 h 399"/>
                    <a:gd name="T84" fmla="*/ 68 w 321"/>
                    <a:gd name="T85" fmla="*/ 339 h 399"/>
                    <a:gd name="T86" fmla="*/ 81 w 321"/>
                    <a:gd name="T87" fmla="*/ 354 h 399"/>
                    <a:gd name="T88" fmla="*/ 68 w 321"/>
                    <a:gd name="T89" fmla="*/ 367 h 399"/>
                    <a:gd name="T90" fmla="*/ 102 w 321"/>
                    <a:gd name="T91" fmla="*/ 218 h 399"/>
                    <a:gd name="T92" fmla="*/ 20 w 321"/>
                    <a:gd name="T93" fmla="*/ 187 h 399"/>
                    <a:gd name="T94" fmla="*/ 3 w 321"/>
                    <a:gd name="T95" fmla="*/ 163 h 399"/>
                    <a:gd name="T96" fmla="*/ 2 w 321"/>
                    <a:gd name="T97" fmla="*/ 233 h 399"/>
                    <a:gd name="T98" fmla="*/ 26 w 321"/>
                    <a:gd name="T99" fmla="*/ 266 h 399"/>
                    <a:gd name="T100" fmla="*/ 81 w 321"/>
                    <a:gd name="T101" fmla="*/ 287 h 399"/>
                    <a:gd name="T102" fmla="*/ 160 w 321"/>
                    <a:gd name="T103" fmla="*/ 296 h 399"/>
                    <a:gd name="T104" fmla="*/ 225 w 321"/>
                    <a:gd name="T105" fmla="*/ 291 h 399"/>
                    <a:gd name="T106" fmla="*/ 286 w 321"/>
                    <a:gd name="T107" fmla="*/ 271 h 399"/>
                    <a:gd name="T108" fmla="*/ 317 w 321"/>
                    <a:gd name="T109" fmla="*/ 240 h 399"/>
                    <a:gd name="T110" fmla="*/ 320 w 321"/>
                    <a:gd name="T111" fmla="*/ 168 h 399"/>
                    <a:gd name="T112" fmla="*/ 308 w 321"/>
                    <a:gd name="T113" fmla="*/ 181 h 399"/>
                    <a:gd name="T114" fmla="*/ 245 w 321"/>
                    <a:gd name="T115" fmla="*/ 212 h 399"/>
                    <a:gd name="T116" fmla="*/ 68 w 321"/>
                    <a:gd name="T117" fmla="*/ 262 h 399"/>
                    <a:gd name="T118" fmla="*/ 55 w 321"/>
                    <a:gd name="T119" fmla="*/ 248 h 399"/>
                    <a:gd name="T120" fmla="*/ 68 w 321"/>
                    <a:gd name="T121" fmla="*/ 234 h 399"/>
                    <a:gd name="T122" fmla="*/ 81 w 321"/>
                    <a:gd name="T123" fmla="*/ 248 h 399"/>
                    <a:gd name="T124" fmla="*/ 68 w 321"/>
                    <a:gd name="T125" fmla="*/ 262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1" h="399">
                      <a:moveTo>
                        <a:pt x="160" y="0"/>
                      </a:moveTo>
                      <a:lnTo>
                        <a:pt x="160" y="0"/>
                      </a:lnTo>
                      <a:lnTo>
                        <a:pt x="143" y="1"/>
                      </a:lnTo>
                      <a:lnTo>
                        <a:pt x="126" y="1"/>
                      </a:lnTo>
                      <a:lnTo>
                        <a:pt x="110" y="3"/>
                      </a:lnTo>
                      <a:lnTo>
                        <a:pt x="96" y="6"/>
                      </a:lnTo>
                      <a:lnTo>
                        <a:pt x="81" y="8"/>
                      </a:lnTo>
                      <a:lnTo>
                        <a:pt x="68" y="12"/>
                      </a:lnTo>
                      <a:lnTo>
                        <a:pt x="56" y="15"/>
                      </a:lnTo>
                      <a:lnTo>
                        <a:pt x="45" y="20"/>
                      </a:lnTo>
                      <a:lnTo>
                        <a:pt x="35" y="25"/>
                      </a:lnTo>
                      <a:lnTo>
                        <a:pt x="26" y="31"/>
                      </a:lnTo>
                      <a:lnTo>
                        <a:pt x="18" y="37"/>
                      </a:lnTo>
                      <a:lnTo>
                        <a:pt x="12" y="43"/>
                      </a:lnTo>
                      <a:lnTo>
                        <a:pt x="8" y="49"/>
                      </a:lnTo>
                      <a:lnTo>
                        <a:pt x="4" y="56"/>
                      </a:lnTo>
                      <a:lnTo>
                        <a:pt x="2" y="62"/>
                      </a:lnTo>
                      <a:lnTo>
                        <a:pt x="0" y="70"/>
                      </a:lnTo>
                      <a:lnTo>
                        <a:pt x="0" y="123"/>
                      </a:lnTo>
                      <a:lnTo>
                        <a:pt x="0" y="123"/>
                      </a:lnTo>
                      <a:lnTo>
                        <a:pt x="2" y="130"/>
                      </a:lnTo>
                      <a:lnTo>
                        <a:pt x="4" y="137"/>
                      </a:lnTo>
                      <a:lnTo>
                        <a:pt x="8" y="143"/>
                      </a:lnTo>
                      <a:lnTo>
                        <a:pt x="12" y="151"/>
                      </a:lnTo>
                      <a:lnTo>
                        <a:pt x="18" y="157"/>
                      </a:lnTo>
                      <a:lnTo>
                        <a:pt x="26" y="162"/>
                      </a:lnTo>
                      <a:lnTo>
                        <a:pt x="35" y="168"/>
                      </a:lnTo>
                      <a:lnTo>
                        <a:pt x="45" y="173"/>
                      </a:lnTo>
                      <a:lnTo>
                        <a:pt x="56" y="177"/>
                      </a:lnTo>
                      <a:lnTo>
                        <a:pt x="68" y="181"/>
                      </a:lnTo>
                      <a:lnTo>
                        <a:pt x="81" y="185"/>
                      </a:lnTo>
                      <a:lnTo>
                        <a:pt x="96" y="187"/>
                      </a:lnTo>
                      <a:lnTo>
                        <a:pt x="110" y="189"/>
                      </a:lnTo>
                      <a:lnTo>
                        <a:pt x="126" y="192"/>
                      </a:lnTo>
                      <a:lnTo>
                        <a:pt x="143" y="193"/>
                      </a:lnTo>
                      <a:lnTo>
                        <a:pt x="160" y="193"/>
                      </a:lnTo>
                      <a:lnTo>
                        <a:pt x="160" y="193"/>
                      </a:lnTo>
                      <a:lnTo>
                        <a:pt x="178" y="193"/>
                      </a:lnTo>
                      <a:lnTo>
                        <a:pt x="194" y="192"/>
                      </a:lnTo>
                      <a:lnTo>
                        <a:pt x="211" y="189"/>
                      </a:lnTo>
                      <a:lnTo>
                        <a:pt x="225" y="187"/>
                      </a:lnTo>
                      <a:lnTo>
                        <a:pt x="240" y="185"/>
                      </a:lnTo>
                      <a:lnTo>
                        <a:pt x="253" y="181"/>
                      </a:lnTo>
                      <a:lnTo>
                        <a:pt x="265" y="177"/>
                      </a:lnTo>
                      <a:lnTo>
                        <a:pt x="276" y="173"/>
                      </a:lnTo>
                      <a:lnTo>
                        <a:pt x="286" y="168"/>
                      </a:lnTo>
                      <a:lnTo>
                        <a:pt x="295" y="162"/>
                      </a:lnTo>
                      <a:lnTo>
                        <a:pt x="303" y="157"/>
                      </a:lnTo>
                      <a:lnTo>
                        <a:pt x="309" y="151"/>
                      </a:lnTo>
                      <a:lnTo>
                        <a:pt x="314" y="143"/>
                      </a:lnTo>
                      <a:lnTo>
                        <a:pt x="317" y="137"/>
                      </a:lnTo>
                      <a:lnTo>
                        <a:pt x="320" y="130"/>
                      </a:lnTo>
                      <a:lnTo>
                        <a:pt x="321" y="123"/>
                      </a:lnTo>
                      <a:lnTo>
                        <a:pt x="321" y="70"/>
                      </a:lnTo>
                      <a:lnTo>
                        <a:pt x="321" y="70"/>
                      </a:lnTo>
                      <a:lnTo>
                        <a:pt x="320" y="62"/>
                      </a:lnTo>
                      <a:lnTo>
                        <a:pt x="317" y="56"/>
                      </a:lnTo>
                      <a:lnTo>
                        <a:pt x="314" y="49"/>
                      </a:lnTo>
                      <a:lnTo>
                        <a:pt x="309" y="43"/>
                      </a:lnTo>
                      <a:lnTo>
                        <a:pt x="303" y="37"/>
                      </a:lnTo>
                      <a:lnTo>
                        <a:pt x="295" y="31"/>
                      </a:lnTo>
                      <a:lnTo>
                        <a:pt x="286" y="25"/>
                      </a:lnTo>
                      <a:lnTo>
                        <a:pt x="276" y="20"/>
                      </a:lnTo>
                      <a:lnTo>
                        <a:pt x="265" y="15"/>
                      </a:lnTo>
                      <a:lnTo>
                        <a:pt x="253" y="12"/>
                      </a:lnTo>
                      <a:lnTo>
                        <a:pt x="240" y="8"/>
                      </a:lnTo>
                      <a:lnTo>
                        <a:pt x="225" y="6"/>
                      </a:lnTo>
                      <a:lnTo>
                        <a:pt x="211" y="3"/>
                      </a:lnTo>
                      <a:lnTo>
                        <a:pt x="194" y="1"/>
                      </a:lnTo>
                      <a:lnTo>
                        <a:pt x="178" y="1"/>
                      </a:lnTo>
                      <a:lnTo>
                        <a:pt x="160" y="0"/>
                      </a:lnTo>
                      <a:lnTo>
                        <a:pt x="160" y="0"/>
                      </a:lnTo>
                      <a:close/>
                      <a:moveTo>
                        <a:pt x="68" y="158"/>
                      </a:moveTo>
                      <a:lnTo>
                        <a:pt x="68" y="158"/>
                      </a:lnTo>
                      <a:lnTo>
                        <a:pt x="63" y="157"/>
                      </a:lnTo>
                      <a:lnTo>
                        <a:pt x="58" y="153"/>
                      </a:lnTo>
                      <a:lnTo>
                        <a:pt x="56" y="150"/>
                      </a:lnTo>
                      <a:lnTo>
                        <a:pt x="55" y="143"/>
                      </a:lnTo>
                      <a:lnTo>
                        <a:pt x="55" y="143"/>
                      </a:lnTo>
                      <a:lnTo>
                        <a:pt x="56" y="139"/>
                      </a:lnTo>
                      <a:lnTo>
                        <a:pt x="58" y="135"/>
                      </a:lnTo>
                      <a:lnTo>
                        <a:pt x="63" y="131"/>
                      </a:lnTo>
                      <a:lnTo>
                        <a:pt x="68" y="130"/>
                      </a:lnTo>
                      <a:lnTo>
                        <a:pt x="68" y="130"/>
                      </a:lnTo>
                      <a:lnTo>
                        <a:pt x="73" y="131"/>
                      </a:lnTo>
                      <a:lnTo>
                        <a:pt x="78" y="135"/>
                      </a:lnTo>
                      <a:lnTo>
                        <a:pt x="80" y="139"/>
                      </a:lnTo>
                      <a:lnTo>
                        <a:pt x="81" y="143"/>
                      </a:lnTo>
                      <a:lnTo>
                        <a:pt x="81" y="143"/>
                      </a:lnTo>
                      <a:lnTo>
                        <a:pt x="80" y="150"/>
                      </a:lnTo>
                      <a:lnTo>
                        <a:pt x="78" y="153"/>
                      </a:lnTo>
                      <a:lnTo>
                        <a:pt x="73" y="157"/>
                      </a:lnTo>
                      <a:lnTo>
                        <a:pt x="68" y="158"/>
                      </a:lnTo>
                      <a:lnTo>
                        <a:pt x="68" y="158"/>
                      </a:lnTo>
                      <a:close/>
                      <a:moveTo>
                        <a:pt x="160" y="124"/>
                      </a:moveTo>
                      <a:lnTo>
                        <a:pt x="160" y="124"/>
                      </a:lnTo>
                      <a:lnTo>
                        <a:pt x="133" y="124"/>
                      </a:lnTo>
                      <a:lnTo>
                        <a:pt x="108" y="121"/>
                      </a:lnTo>
                      <a:lnTo>
                        <a:pt x="84" y="114"/>
                      </a:lnTo>
                      <a:lnTo>
                        <a:pt x="63" y="108"/>
                      </a:lnTo>
                      <a:lnTo>
                        <a:pt x="44" y="99"/>
                      </a:lnTo>
                      <a:lnTo>
                        <a:pt x="27" y="89"/>
                      </a:lnTo>
                      <a:lnTo>
                        <a:pt x="14" y="78"/>
                      </a:lnTo>
                      <a:lnTo>
                        <a:pt x="8" y="71"/>
                      </a:lnTo>
                      <a:lnTo>
                        <a:pt x="3" y="65"/>
                      </a:lnTo>
                      <a:lnTo>
                        <a:pt x="3" y="65"/>
                      </a:lnTo>
                      <a:lnTo>
                        <a:pt x="16" y="76"/>
                      </a:lnTo>
                      <a:lnTo>
                        <a:pt x="31" y="87"/>
                      </a:lnTo>
                      <a:lnTo>
                        <a:pt x="47" y="95"/>
                      </a:lnTo>
                      <a:lnTo>
                        <a:pt x="67" y="102"/>
                      </a:lnTo>
                      <a:lnTo>
                        <a:pt x="87" y="108"/>
                      </a:lnTo>
                      <a:lnTo>
                        <a:pt x="110" y="113"/>
                      </a:lnTo>
                      <a:lnTo>
                        <a:pt x="135" y="116"/>
                      </a:lnTo>
                      <a:lnTo>
                        <a:pt x="160" y="117"/>
                      </a:lnTo>
                      <a:lnTo>
                        <a:pt x="160" y="117"/>
                      </a:lnTo>
                      <a:lnTo>
                        <a:pt x="187" y="116"/>
                      </a:lnTo>
                      <a:lnTo>
                        <a:pt x="211" y="113"/>
                      </a:lnTo>
                      <a:lnTo>
                        <a:pt x="234" y="108"/>
                      </a:lnTo>
                      <a:lnTo>
                        <a:pt x="254" y="102"/>
                      </a:lnTo>
                      <a:lnTo>
                        <a:pt x="274" y="95"/>
                      </a:lnTo>
                      <a:lnTo>
                        <a:pt x="291" y="87"/>
                      </a:lnTo>
                      <a:lnTo>
                        <a:pt x="305" y="76"/>
                      </a:lnTo>
                      <a:lnTo>
                        <a:pt x="318" y="65"/>
                      </a:lnTo>
                      <a:lnTo>
                        <a:pt x="318" y="65"/>
                      </a:lnTo>
                      <a:lnTo>
                        <a:pt x="314" y="71"/>
                      </a:lnTo>
                      <a:lnTo>
                        <a:pt x="308" y="78"/>
                      </a:lnTo>
                      <a:lnTo>
                        <a:pt x="294" y="89"/>
                      </a:lnTo>
                      <a:lnTo>
                        <a:pt x="277" y="99"/>
                      </a:lnTo>
                      <a:lnTo>
                        <a:pt x="258" y="108"/>
                      </a:lnTo>
                      <a:lnTo>
                        <a:pt x="237" y="114"/>
                      </a:lnTo>
                      <a:lnTo>
                        <a:pt x="213" y="121"/>
                      </a:lnTo>
                      <a:lnTo>
                        <a:pt x="188" y="124"/>
                      </a:lnTo>
                      <a:lnTo>
                        <a:pt x="160" y="124"/>
                      </a:lnTo>
                      <a:lnTo>
                        <a:pt x="160" y="124"/>
                      </a:lnTo>
                      <a:close/>
                      <a:moveTo>
                        <a:pt x="160" y="326"/>
                      </a:moveTo>
                      <a:lnTo>
                        <a:pt x="160" y="326"/>
                      </a:lnTo>
                      <a:lnTo>
                        <a:pt x="130" y="325"/>
                      </a:lnTo>
                      <a:lnTo>
                        <a:pt x="101" y="321"/>
                      </a:lnTo>
                      <a:lnTo>
                        <a:pt x="75" y="316"/>
                      </a:lnTo>
                      <a:lnTo>
                        <a:pt x="54" y="309"/>
                      </a:lnTo>
                      <a:lnTo>
                        <a:pt x="44" y="304"/>
                      </a:lnTo>
                      <a:lnTo>
                        <a:pt x="34" y="300"/>
                      </a:lnTo>
                      <a:lnTo>
                        <a:pt x="27" y="295"/>
                      </a:lnTo>
                      <a:lnTo>
                        <a:pt x="20" y="290"/>
                      </a:lnTo>
                      <a:lnTo>
                        <a:pt x="14" y="284"/>
                      </a:lnTo>
                      <a:lnTo>
                        <a:pt x="9" y="278"/>
                      </a:lnTo>
                      <a:lnTo>
                        <a:pt x="5" y="272"/>
                      </a:lnTo>
                      <a:lnTo>
                        <a:pt x="3" y="266"/>
                      </a:lnTo>
                      <a:lnTo>
                        <a:pt x="3" y="266"/>
                      </a:lnTo>
                      <a:lnTo>
                        <a:pt x="0" y="271"/>
                      </a:lnTo>
                      <a:lnTo>
                        <a:pt x="0" y="277"/>
                      </a:lnTo>
                      <a:lnTo>
                        <a:pt x="0" y="329"/>
                      </a:lnTo>
                      <a:lnTo>
                        <a:pt x="0" y="329"/>
                      </a:lnTo>
                      <a:lnTo>
                        <a:pt x="2" y="336"/>
                      </a:lnTo>
                      <a:lnTo>
                        <a:pt x="4" y="343"/>
                      </a:lnTo>
                      <a:lnTo>
                        <a:pt x="8" y="350"/>
                      </a:lnTo>
                      <a:lnTo>
                        <a:pt x="12" y="356"/>
                      </a:lnTo>
                      <a:lnTo>
                        <a:pt x="18" y="362"/>
                      </a:lnTo>
                      <a:lnTo>
                        <a:pt x="26" y="368"/>
                      </a:lnTo>
                      <a:lnTo>
                        <a:pt x="35" y="373"/>
                      </a:lnTo>
                      <a:lnTo>
                        <a:pt x="45" y="378"/>
                      </a:lnTo>
                      <a:lnTo>
                        <a:pt x="56" y="383"/>
                      </a:lnTo>
                      <a:lnTo>
                        <a:pt x="68" y="387"/>
                      </a:lnTo>
                      <a:lnTo>
                        <a:pt x="81" y="390"/>
                      </a:lnTo>
                      <a:lnTo>
                        <a:pt x="96" y="394"/>
                      </a:lnTo>
                      <a:lnTo>
                        <a:pt x="110" y="396"/>
                      </a:lnTo>
                      <a:lnTo>
                        <a:pt x="126" y="398"/>
                      </a:lnTo>
                      <a:lnTo>
                        <a:pt x="143" y="399"/>
                      </a:lnTo>
                      <a:lnTo>
                        <a:pt x="160" y="399"/>
                      </a:lnTo>
                      <a:lnTo>
                        <a:pt x="160" y="399"/>
                      </a:lnTo>
                      <a:lnTo>
                        <a:pt x="178" y="399"/>
                      </a:lnTo>
                      <a:lnTo>
                        <a:pt x="194" y="398"/>
                      </a:lnTo>
                      <a:lnTo>
                        <a:pt x="211" y="396"/>
                      </a:lnTo>
                      <a:lnTo>
                        <a:pt x="225" y="394"/>
                      </a:lnTo>
                      <a:lnTo>
                        <a:pt x="240" y="390"/>
                      </a:lnTo>
                      <a:lnTo>
                        <a:pt x="253" y="387"/>
                      </a:lnTo>
                      <a:lnTo>
                        <a:pt x="265" y="383"/>
                      </a:lnTo>
                      <a:lnTo>
                        <a:pt x="276" y="378"/>
                      </a:lnTo>
                      <a:lnTo>
                        <a:pt x="286" y="373"/>
                      </a:lnTo>
                      <a:lnTo>
                        <a:pt x="295" y="368"/>
                      </a:lnTo>
                      <a:lnTo>
                        <a:pt x="303" y="362"/>
                      </a:lnTo>
                      <a:lnTo>
                        <a:pt x="309" y="356"/>
                      </a:lnTo>
                      <a:lnTo>
                        <a:pt x="314" y="350"/>
                      </a:lnTo>
                      <a:lnTo>
                        <a:pt x="317" y="343"/>
                      </a:lnTo>
                      <a:lnTo>
                        <a:pt x="320" y="336"/>
                      </a:lnTo>
                      <a:lnTo>
                        <a:pt x="321" y="329"/>
                      </a:lnTo>
                      <a:lnTo>
                        <a:pt x="321" y="277"/>
                      </a:lnTo>
                      <a:lnTo>
                        <a:pt x="321" y="277"/>
                      </a:lnTo>
                      <a:lnTo>
                        <a:pt x="321" y="271"/>
                      </a:lnTo>
                      <a:lnTo>
                        <a:pt x="318" y="266"/>
                      </a:lnTo>
                      <a:lnTo>
                        <a:pt x="318" y="266"/>
                      </a:lnTo>
                      <a:lnTo>
                        <a:pt x="316" y="272"/>
                      </a:lnTo>
                      <a:lnTo>
                        <a:pt x="312" y="278"/>
                      </a:lnTo>
                      <a:lnTo>
                        <a:pt x="308" y="284"/>
                      </a:lnTo>
                      <a:lnTo>
                        <a:pt x="302" y="290"/>
                      </a:lnTo>
                      <a:lnTo>
                        <a:pt x="294" y="295"/>
                      </a:lnTo>
                      <a:lnTo>
                        <a:pt x="287" y="300"/>
                      </a:lnTo>
                      <a:lnTo>
                        <a:pt x="277" y="304"/>
                      </a:lnTo>
                      <a:lnTo>
                        <a:pt x="268" y="309"/>
                      </a:lnTo>
                      <a:lnTo>
                        <a:pt x="246" y="316"/>
                      </a:lnTo>
                      <a:lnTo>
                        <a:pt x="220" y="321"/>
                      </a:lnTo>
                      <a:lnTo>
                        <a:pt x="191" y="325"/>
                      </a:lnTo>
                      <a:lnTo>
                        <a:pt x="160" y="326"/>
                      </a:lnTo>
                      <a:lnTo>
                        <a:pt x="160" y="326"/>
                      </a:lnTo>
                      <a:close/>
                      <a:moveTo>
                        <a:pt x="68" y="367"/>
                      </a:moveTo>
                      <a:lnTo>
                        <a:pt x="68" y="367"/>
                      </a:lnTo>
                      <a:lnTo>
                        <a:pt x="63" y="366"/>
                      </a:lnTo>
                      <a:lnTo>
                        <a:pt x="58" y="362"/>
                      </a:lnTo>
                      <a:lnTo>
                        <a:pt x="56" y="359"/>
                      </a:lnTo>
                      <a:lnTo>
                        <a:pt x="55" y="354"/>
                      </a:lnTo>
                      <a:lnTo>
                        <a:pt x="55" y="354"/>
                      </a:lnTo>
                      <a:lnTo>
                        <a:pt x="56" y="348"/>
                      </a:lnTo>
                      <a:lnTo>
                        <a:pt x="58" y="344"/>
                      </a:lnTo>
                      <a:lnTo>
                        <a:pt x="63" y="341"/>
                      </a:lnTo>
                      <a:lnTo>
                        <a:pt x="68" y="339"/>
                      </a:lnTo>
                      <a:lnTo>
                        <a:pt x="68" y="339"/>
                      </a:lnTo>
                      <a:lnTo>
                        <a:pt x="73" y="341"/>
                      </a:lnTo>
                      <a:lnTo>
                        <a:pt x="78" y="344"/>
                      </a:lnTo>
                      <a:lnTo>
                        <a:pt x="80" y="348"/>
                      </a:lnTo>
                      <a:lnTo>
                        <a:pt x="81" y="354"/>
                      </a:lnTo>
                      <a:lnTo>
                        <a:pt x="81" y="354"/>
                      </a:lnTo>
                      <a:lnTo>
                        <a:pt x="80" y="359"/>
                      </a:lnTo>
                      <a:lnTo>
                        <a:pt x="78" y="362"/>
                      </a:lnTo>
                      <a:lnTo>
                        <a:pt x="73" y="366"/>
                      </a:lnTo>
                      <a:lnTo>
                        <a:pt x="68" y="367"/>
                      </a:lnTo>
                      <a:lnTo>
                        <a:pt x="68" y="367"/>
                      </a:lnTo>
                      <a:close/>
                      <a:moveTo>
                        <a:pt x="160" y="223"/>
                      </a:moveTo>
                      <a:lnTo>
                        <a:pt x="160" y="223"/>
                      </a:lnTo>
                      <a:lnTo>
                        <a:pt x="130" y="222"/>
                      </a:lnTo>
                      <a:lnTo>
                        <a:pt x="102" y="218"/>
                      </a:lnTo>
                      <a:lnTo>
                        <a:pt x="77" y="212"/>
                      </a:lnTo>
                      <a:lnTo>
                        <a:pt x="54" y="205"/>
                      </a:lnTo>
                      <a:lnTo>
                        <a:pt x="35" y="197"/>
                      </a:lnTo>
                      <a:lnTo>
                        <a:pt x="27" y="192"/>
                      </a:lnTo>
                      <a:lnTo>
                        <a:pt x="20" y="187"/>
                      </a:lnTo>
                      <a:lnTo>
                        <a:pt x="14" y="181"/>
                      </a:lnTo>
                      <a:lnTo>
                        <a:pt x="9" y="175"/>
                      </a:lnTo>
                      <a:lnTo>
                        <a:pt x="5" y="169"/>
                      </a:lnTo>
                      <a:lnTo>
                        <a:pt x="3" y="163"/>
                      </a:lnTo>
                      <a:lnTo>
                        <a:pt x="3" y="163"/>
                      </a:lnTo>
                      <a:lnTo>
                        <a:pt x="0" y="168"/>
                      </a:lnTo>
                      <a:lnTo>
                        <a:pt x="0" y="173"/>
                      </a:lnTo>
                      <a:lnTo>
                        <a:pt x="0" y="226"/>
                      </a:lnTo>
                      <a:lnTo>
                        <a:pt x="0" y="226"/>
                      </a:lnTo>
                      <a:lnTo>
                        <a:pt x="2" y="233"/>
                      </a:lnTo>
                      <a:lnTo>
                        <a:pt x="4" y="240"/>
                      </a:lnTo>
                      <a:lnTo>
                        <a:pt x="8" y="246"/>
                      </a:lnTo>
                      <a:lnTo>
                        <a:pt x="12" y="254"/>
                      </a:lnTo>
                      <a:lnTo>
                        <a:pt x="18" y="260"/>
                      </a:lnTo>
                      <a:lnTo>
                        <a:pt x="26" y="266"/>
                      </a:lnTo>
                      <a:lnTo>
                        <a:pt x="35" y="271"/>
                      </a:lnTo>
                      <a:lnTo>
                        <a:pt x="45" y="275"/>
                      </a:lnTo>
                      <a:lnTo>
                        <a:pt x="56" y="280"/>
                      </a:lnTo>
                      <a:lnTo>
                        <a:pt x="68" y="284"/>
                      </a:lnTo>
                      <a:lnTo>
                        <a:pt x="81" y="287"/>
                      </a:lnTo>
                      <a:lnTo>
                        <a:pt x="96" y="291"/>
                      </a:lnTo>
                      <a:lnTo>
                        <a:pt x="110" y="293"/>
                      </a:lnTo>
                      <a:lnTo>
                        <a:pt x="126" y="295"/>
                      </a:lnTo>
                      <a:lnTo>
                        <a:pt x="143" y="296"/>
                      </a:lnTo>
                      <a:lnTo>
                        <a:pt x="160" y="296"/>
                      </a:lnTo>
                      <a:lnTo>
                        <a:pt x="160" y="296"/>
                      </a:lnTo>
                      <a:lnTo>
                        <a:pt x="178" y="296"/>
                      </a:lnTo>
                      <a:lnTo>
                        <a:pt x="194" y="295"/>
                      </a:lnTo>
                      <a:lnTo>
                        <a:pt x="211" y="293"/>
                      </a:lnTo>
                      <a:lnTo>
                        <a:pt x="225" y="291"/>
                      </a:lnTo>
                      <a:lnTo>
                        <a:pt x="240" y="287"/>
                      </a:lnTo>
                      <a:lnTo>
                        <a:pt x="253" y="284"/>
                      </a:lnTo>
                      <a:lnTo>
                        <a:pt x="265" y="280"/>
                      </a:lnTo>
                      <a:lnTo>
                        <a:pt x="276" y="275"/>
                      </a:lnTo>
                      <a:lnTo>
                        <a:pt x="286" y="271"/>
                      </a:lnTo>
                      <a:lnTo>
                        <a:pt x="295" y="266"/>
                      </a:lnTo>
                      <a:lnTo>
                        <a:pt x="303" y="260"/>
                      </a:lnTo>
                      <a:lnTo>
                        <a:pt x="309" y="254"/>
                      </a:lnTo>
                      <a:lnTo>
                        <a:pt x="314" y="246"/>
                      </a:lnTo>
                      <a:lnTo>
                        <a:pt x="317" y="240"/>
                      </a:lnTo>
                      <a:lnTo>
                        <a:pt x="320" y="233"/>
                      </a:lnTo>
                      <a:lnTo>
                        <a:pt x="321" y="226"/>
                      </a:lnTo>
                      <a:lnTo>
                        <a:pt x="321" y="173"/>
                      </a:lnTo>
                      <a:lnTo>
                        <a:pt x="321" y="173"/>
                      </a:lnTo>
                      <a:lnTo>
                        <a:pt x="320" y="168"/>
                      </a:lnTo>
                      <a:lnTo>
                        <a:pt x="318" y="163"/>
                      </a:lnTo>
                      <a:lnTo>
                        <a:pt x="318" y="163"/>
                      </a:lnTo>
                      <a:lnTo>
                        <a:pt x="316" y="169"/>
                      </a:lnTo>
                      <a:lnTo>
                        <a:pt x="312" y="175"/>
                      </a:lnTo>
                      <a:lnTo>
                        <a:pt x="308" y="181"/>
                      </a:lnTo>
                      <a:lnTo>
                        <a:pt x="302" y="187"/>
                      </a:lnTo>
                      <a:lnTo>
                        <a:pt x="294" y="192"/>
                      </a:lnTo>
                      <a:lnTo>
                        <a:pt x="286" y="197"/>
                      </a:lnTo>
                      <a:lnTo>
                        <a:pt x="268" y="205"/>
                      </a:lnTo>
                      <a:lnTo>
                        <a:pt x="245" y="212"/>
                      </a:lnTo>
                      <a:lnTo>
                        <a:pt x="219" y="218"/>
                      </a:lnTo>
                      <a:lnTo>
                        <a:pt x="191" y="222"/>
                      </a:lnTo>
                      <a:lnTo>
                        <a:pt x="160" y="223"/>
                      </a:lnTo>
                      <a:lnTo>
                        <a:pt x="160" y="223"/>
                      </a:lnTo>
                      <a:close/>
                      <a:moveTo>
                        <a:pt x="68" y="262"/>
                      </a:moveTo>
                      <a:lnTo>
                        <a:pt x="68" y="262"/>
                      </a:lnTo>
                      <a:lnTo>
                        <a:pt x="63" y="261"/>
                      </a:lnTo>
                      <a:lnTo>
                        <a:pt x="58" y="257"/>
                      </a:lnTo>
                      <a:lnTo>
                        <a:pt x="56" y="254"/>
                      </a:lnTo>
                      <a:lnTo>
                        <a:pt x="55" y="248"/>
                      </a:lnTo>
                      <a:lnTo>
                        <a:pt x="55" y="248"/>
                      </a:lnTo>
                      <a:lnTo>
                        <a:pt x="56" y="243"/>
                      </a:lnTo>
                      <a:lnTo>
                        <a:pt x="58" y="239"/>
                      </a:lnTo>
                      <a:lnTo>
                        <a:pt x="63" y="235"/>
                      </a:lnTo>
                      <a:lnTo>
                        <a:pt x="68" y="234"/>
                      </a:lnTo>
                      <a:lnTo>
                        <a:pt x="68" y="234"/>
                      </a:lnTo>
                      <a:lnTo>
                        <a:pt x="73" y="235"/>
                      </a:lnTo>
                      <a:lnTo>
                        <a:pt x="78" y="239"/>
                      </a:lnTo>
                      <a:lnTo>
                        <a:pt x="80" y="243"/>
                      </a:lnTo>
                      <a:lnTo>
                        <a:pt x="81" y="248"/>
                      </a:lnTo>
                      <a:lnTo>
                        <a:pt x="81" y="248"/>
                      </a:lnTo>
                      <a:lnTo>
                        <a:pt x="80" y="254"/>
                      </a:lnTo>
                      <a:lnTo>
                        <a:pt x="78" y="257"/>
                      </a:lnTo>
                      <a:lnTo>
                        <a:pt x="73" y="261"/>
                      </a:lnTo>
                      <a:lnTo>
                        <a:pt x="68" y="262"/>
                      </a:lnTo>
                      <a:lnTo>
                        <a:pt x="68" y="262"/>
                      </a:lnTo>
                      <a:close/>
                    </a:path>
                  </a:pathLst>
                </a:custGeom>
                <a:grpFill/>
                <a:ln>
                  <a:solidFill>
                    <a:schemeClr val="accent3">
                      <a:lumMod val="50000"/>
                    </a:schemeClr>
                  </a:solidFill>
                </a:ln>
                <a:extLst/>
              </p:spPr>
              <p:txBody>
                <a:bodyPr vert="horz" wrap="square" lIns="91407" tIns="45704" rIns="91407" bIns="45704"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a:endParaRPr lang="zh-CN" altLang="en-US" sz="2800">
                    <a:solidFill>
                      <a:prstClr val="black"/>
                    </a:solidFill>
                    <a:latin typeface="+mn-lt"/>
                    <a:ea typeface="+mn-ea"/>
                    <a:cs typeface="+mn-ea"/>
                    <a:sym typeface="+mn-lt"/>
                  </a:endParaRPr>
                </a:p>
              </p:txBody>
            </p:sp>
            <p:sp>
              <p:nvSpPr>
                <p:cNvPr id="78" name="Freeform 151"/>
                <p:cNvSpPr>
                  <a:spLocks noEditPoints="1"/>
                </p:cNvSpPr>
                <p:nvPr/>
              </p:nvSpPr>
              <p:spPr bwMode="auto">
                <a:xfrm>
                  <a:off x="8228738" y="3935104"/>
                  <a:ext cx="403200" cy="705600"/>
                </a:xfrm>
                <a:custGeom>
                  <a:avLst/>
                  <a:gdLst/>
                  <a:ahLst/>
                  <a:cxnLst>
                    <a:cxn ang="0">
                      <a:pos x="7285" y="81"/>
                    </a:cxn>
                    <a:cxn ang="0">
                      <a:pos x="7441" y="325"/>
                    </a:cxn>
                    <a:cxn ang="0">
                      <a:pos x="7400" y="16492"/>
                    </a:cxn>
                    <a:cxn ang="0">
                      <a:pos x="7183" y="16680"/>
                    </a:cxn>
                    <a:cxn ang="0">
                      <a:pos x="266" y="16680"/>
                    </a:cxn>
                    <a:cxn ang="0">
                      <a:pos x="49" y="16492"/>
                    </a:cxn>
                    <a:cxn ang="0">
                      <a:pos x="8" y="325"/>
                    </a:cxn>
                    <a:cxn ang="0">
                      <a:pos x="163" y="81"/>
                    </a:cxn>
                    <a:cxn ang="0">
                      <a:pos x="5939" y="1613"/>
                    </a:cxn>
                    <a:cxn ang="0">
                      <a:pos x="6201" y="1711"/>
                    </a:cxn>
                    <a:cxn ang="0">
                      <a:pos x="6328" y="1952"/>
                    </a:cxn>
                    <a:cxn ang="0">
                      <a:pos x="6263" y="3222"/>
                    </a:cxn>
                    <a:cxn ang="0">
                      <a:pos x="6036" y="3376"/>
                    </a:cxn>
                    <a:cxn ang="0">
                      <a:pos x="1341" y="3351"/>
                    </a:cxn>
                    <a:cxn ang="0">
                      <a:pos x="1150" y="3157"/>
                    </a:cxn>
                    <a:cxn ang="0">
                      <a:pos x="1137" y="1878"/>
                    </a:cxn>
                    <a:cxn ang="0">
                      <a:pos x="1307" y="1667"/>
                    </a:cxn>
                    <a:cxn ang="0">
                      <a:pos x="5979" y="3879"/>
                    </a:cxn>
                    <a:cxn ang="0">
                      <a:pos x="6228" y="4001"/>
                    </a:cxn>
                    <a:cxn ang="0">
                      <a:pos x="6330" y="4255"/>
                    </a:cxn>
                    <a:cxn ang="0">
                      <a:pos x="6240" y="5515"/>
                    </a:cxn>
                    <a:cxn ang="0">
                      <a:pos x="5999" y="5647"/>
                    </a:cxn>
                    <a:cxn ang="0">
                      <a:pos x="1307" y="5597"/>
                    </a:cxn>
                    <a:cxn ang="0">
                      <a:pos x="1137" y="5386"/>
                    </a:cxn>
                    <a:cxn ang="0">
                      <a:pos x="1150" y="4107"/>
                    </a:cxn>
                    <a:cxn ang="0">
                      <a:pos x="1341" y="3914"/>
                    </a:cxn>
                    <a:cxn ang="0">
                      <a:pos x="6018" y="6147"/>
                    </a:cxn>
                    <a:cxn ang="0">
                      <a:pos x="6252" y="6293"/>
                    </a:cxn>
                    <a:cxn ang="0">
                      <a:pos x="6329" y="7557"/>
                    </a:cxn>
                    <a:cxn ang="0">
                      <a:pos x="6215" y="7804"/>
                    </a:cxn>
                    <a:cxn ang="0">
                      <a:pos x="5959" y="7915"/>
                    </a:cxn>
                    <a:cxn ang="0">
                      <a:pos x="1277" y="7841"/>
                    </a:cxn>
                    <a:cxn ang="0">
                      <a:pos x="1128" y="7614"/>
                    </a:cxn>
                    <a:cxn ang="0">
                      <a:pos x="1166" y="6339"/>
                    </a:cxn>
                    <a:cxn ang="0">
                      <a:pos x="1376" y="6163"/>
                    </a:cxn>
                    <a:cxn ang="0">
                      <a:pos x="6055" y="8420"/>
                    </a:cxn>
                    <a:cxn ang="0">
                      <a:pos x="6272" y="8586"/>
                    </a:cxn>
                    <a:cxn ang="0">
                      <a:pos x="6325" y="9859"/>
                    </a:cxn>
                    <a:cxn ang="0">
                      <a:pos x="6187" y="10093"/>
                    </a:cxn>
                    <a:cxn ang="0">
                      <a:pos x="1510" y="10180"/>
                    </a:cxn>
                    <a:cxn ang="0">
                      <a:pos x="1248" y="10081"/>
                    </a:cxn>
                    <a:cxn ang="0">
                      <a:pos x="1121" y="9840"/>
                    </a:cxn>
                    <a:cxn ang="0">
                      <a:pos x="1186" y="8571"/>
                    </a:cxn>
                    <a:cxn ang="0">
                      <a:pos x="1413" y="8415"/>
                    </a:cxn>
                    <a:cxn ang="0">
                      <a:pos x="3942" y="14477"/>
                    </a:cxn>
                    <a:cxn ang="0">
                      <a:pos x="4188" y="14735"/>
                    </a:cxn>
                    <a:cxn ang="0">
                      <a:pos x="4196" y="15102"/>
                    </a:cxn>
                    <a:cxn ang="0">
                      <a:pos x="3964" y="15372"/>
                    </a:cxn>
                    <a:cxn ang="0">
                      <a:pos x="3599" y="15417"/>
                    </a:cxn>
                    <a:cxn ang="0">
                      <a:pos x="3308" y="15211"/>
                    </a:cxn>
                    <a:cxn ang="0">
                      <a:pos x="3228" y="14854"/>
                    </a:cxn>
                    <a:cxn ang="0">
                      <a:pos x="3406" y="14543"/>
                    </a:cxn>
                    <a:cxn ang="0">
                      <a:pos x="1277" y="12777"/>
                    </a:cxn>
                    <a:cxn ang="0">
                      <a:pos x="6299" y="12881"/>
                    </a:cxn>
                    <a:cxn ang="0">
                      <a:pos x="6222" y="13140"/>
                    </a:cxn>
                    <a:cxn ang="0">
                      <a:pos x="1169" y="13093"/>
                    </a:cxn>
                    <a:cxn ang="0">
                      <a:pos x="1186" y="12815"/>
                    </a:cxn>
                    <a:cxn ang="0">
                      <a:pos x="6234" y="12232"/>
                    </a:cxn>
                    <a:cxn ang="0">
                      <a:pos x="6295" y="12500"/>
                    </a:cxn>
                    <a:cxn ang="0">
                      <a:pos x="1263" y="12589"/>
                    </a:cxn>
                    <a:cxn ang="0">
                      <a:pos x="1147" y="12461"/>
                    </a:cxn>
                    <a:cxn ang="0">
                      <a:pos x="1251" y="12220"/>
                    </a:cxn>
                  </a:cxnLst>
                  <a:rect l="0" t="0" r="r" b="b"/>
                  <a:pathLst>
                    <a:path w="7449" h="16705">
                      <a:moveTo>
                        <a:pt x="406" y="0"/>
                      </a:moveTo>
                      <a:lnTo>
                        <a:pt x="7043" y="0"/>
                      </a:lnTo>
                      <a:lnTo>
                        <a:pt x="7064" y="1"/>
                      </a:lnTo>
                      <a:lnTo>
                        <a:pt x="7085" y="2"/>
                      </a:lnTo>
                      <a:lnTo>
                        <a:pt x="7104" y="5"/>
                      </a:lnTo>
                      <a:lnTo>
                        <a:pt x="7124" y="8"/>
                      </a:lnTo>
                      <a:lnTo>
                        <a:pt x="7144" y="13"/>
                      </a:lnTo>
                      <a:lnTo>
                        <a:pt x="7164" y="19"/>
                      </a:lnTo>
                      <a:lnTo>
                        <a:pt x="7183" y="25"/>
                      </a:lnTo>
                      <a:lnTo>
                        <a:pt x="7201" y="32"/>
                      </a:lnTo>
                      <a:lnTo>
                        <a:pt x="7218" y="41"/>
                      </a:lnTo>
                      <a:lnTo>
                        <a:pt x="7236" y="49"/>
                      </a:lnTo>
                      <a:lnTo>
                        <a:pt x="7253" y="60"/>
                      </a:lnTo>
                      <a:lnTo>
                        <a:pt x="7269" y="70"/>
                      </a:lnTo>
                      <a:lnTo>
                        <a:pt x="7285" y="81"/>
                      </a:lnTo>
                      <a:lnTo>
                        <a:pt x="7301" y="93"/>
                      </a:lnTo>
                      <a:lnTo>
                        <a:pt x="7315" y="105"/>
                      </a:lnTo>
                      <a:lnTo>
                        <a:pt x="7330" y="119"/>
                      </a:lnTo>
                      <a:lnTo>
                        <a:pt x="7344" y="134"/>
                      </a:lnTo>
                      <a:lnTo>
                        <a:pt x="7356" y="148"/>
                      </a:lnTo>
                      <a:lnTo>
                        <a:pt x="7368" y="164"/>
                      </a:lnTo>
                      <a:lnTo>
                        <a:pt x="7379" y="180"/>
                      </a:lnTo>
                      <a:lnTo>
                        <a:pt x="7389" y="196"/>
                      </a:lnTo>
                      <a:lnTo>
                        <a:pt x="7400" y="213"/>
                      </a:lnTo>
                      <a:lnTo>
                        <a:pt x="7408" y="231"/>
                      </a:lnTo>
                      <a:lnTo>
                        <a:pt x="7417" y="248"/>
                      </a:lnTo>
                      <a:lnTo>
                        <a:pt x="7424" y="266"/>
                      </a:lnTo>
                      <a:lnTo>
                        <a:pt x="7430" y="285"/>
                      </a:lnTo>
                      <a:lnTo>
                        <a:pt x="7436" y="305"/>
                      </a:lnTo>
                      <a:lnTo>
                        <a:pt x="7441" y="325"/>
                      </a:lnTo>
                      <a:lnTo>
                        <a:pt x="7444" y="345"/>
                      </a:lnTo>
                      <a:lnTo>
                        <a:pt x="7447" y="364"/>
                      </a:lnTo>
                      <a:lnTo>
                        <a:pt x="7448" y="385"/>
                      </a:lnTo>
                      <a:lnTo>
                        <a:pt x="7449" y="406"/>
                      </a:lnTo>
                      <a:lnTo>
                        <a:pt x="7449" y="16299"/>
                      </a:lnTo>
                      <a:lnTo>
                        <a:pt x="7448" y="16320"/>
                      </a:lnTo>
                      <a:lnTo>
                        <a:pt x="7447" y="16341"/>
                      </a:lnTo>
                      <a:lnTo>
                        <a:pt x="7444" y="16362"/>
                      </a:lnTo>
                      <a:lnTo>
                        <a:pt x="7441" y="16381"/>
                      </a:lnTo>
                      <a:lnTo>
                        <a:pt x="7436" y="16400"/>
                      </a:lnTo>
                      <a:lnTo>
                        <a:pt x="7430" y="16420"/>
                      </a:lnTo>
                      <a:lnTo>
                        <a:pt x="7424" y="16439"/>
                      </a:lnTo>
                      <a:lnTo>
                        <a:pt x="7417" y="16457"/>
                      </a:lnTo>
                      <a:lnTo>
                        <a:pt x="7408" y="16475"/>
                      </a:lnTo>
                      <a:lnTo>
                        <a:pt x="7400" y="16492"/>
                      </a:lnTo>
                      <a:lnTo>
                        <a:pt x="7389" y="16510"/>
                      </a:lnTo>
                      <a:lnTo>
                        <a:pt x="7379" y="16525"/>
                      </a:lnTo>
                      <a:lnTo>
                        <a:pt x="7368" y="16542"/>
                      </a:lnTo>
                      <a:lnTo>
                        <a:pt x="7356" y="16557"/>
                      </a:lnTo>
                      <a:lnTo>
                        <a:pt x="7344" y="16571"/>
                      </a:lnTo>
                      <a:lnTo>
                        <a:pt x="7330" y="16586"/>
                      </a:lnTo>
                      <a:lnTo>
                        <a:pt x="7315" y="16600"/>
                      </a:lnTo>
                      <a:lnTo>
                        <a:pt x="7301" y="16612"/>
                      </a:lnTo>
                      <a:lnTo>
                        <a:pt x="7285" y="16625"/>
                      </a:lnTo>
                      <a:lnTo>
                        <a:pt x="7269" y="16635"/>
                      </a:lnTo>
                      <a:lnTo>
                        <a:pt x="7253" y="16647"/>
                      </a:lnTo>
                      <a:lnTo>
                        <a:pt x="7236" y="16656"/>
                      </a:lnTo>
                      <a:lnTo>
                        <a:pt x="7218" y="16665"/>
                      </a:lnTo>
                      <a:lnTo>
                        <a:pt x="7201" y="16673"/>
                      </a:lnTo>
                      <a:lnTo>
                        <a:pt x="7183" y="16680"/>
                      </a:lnTo>
                      <a:lnTo>
                        <a:pt x="7164" y="16686"/>
                      </a:lnTo>
                      <a:lnTo>
                        <a:pt x="7144" y="16692"/>
                      </a:lnTo>
                      <a:lnTo>
                        <a:pt x="7124" y="16697"/>
                      </a:lnTo>
                      <a:lnTo>
                        <a:pt x="7104" y="16701"/>
                      </a:lnTo>
                      <a:lnTo>
                        <a:pt x="7085" y="16703"/>
                      </a:lnTo>
                      <a:lnTo>
                        <a:pt x="7064" y="16705"/>
                      </a:lnTo>
                      <a:lnTo>
                        <a:pt x="7043" y="16705"/>
                      </a:lnTo>
                      <a:lnTo>
                        <a:pt x="406" y="16705"/>
                      </a:lnTo>
                      <a:lnTo>
                        <a:pt x="385" y="16705"/>
                      </a:lnTo>
                      <a:lnTo>
                        <a:pt x="364" y="16703"/>
                      </a:lnTo>
                      <a:lnTo>
                        <a:pt x="345" y="16701"/>
                      </a:lnTo>
                      <a:lnTo>
                        <a:pt x="324" y="16697"/>
                      </a:lnTo>
                      <a:lnTo>
                        <a:pt x="305" y="16692"/>
                      </a:lnTo>
                      <a:lnTo>
                        <a:pt x="285" y="16686"/>
                      </a:lnTo>
                      <a:lnTo>
                        <a:pt x="266" y="16680"/>
                      </a:lnTo>
                      <a:lnTo>
                        <a:pt x="248" y="16673"/>
                      </a:lnTo>
                      <a:lnTo>
                        <a:pt x="230" y="16665"/>
                      </a:lnTo>
                      <a:lnTo>
                        <a:pt x="213" y="16656"/>
                      </a:lnTo>
                      <a:lnTo>
                        <a:pt x="195" y="16647"/>
                      </a:lnTo>
                      <a:lnTo>
                        <a:pt x="180" y="16635"/>
                      </a:lnTo>
                      <a:lnTo>
                        <a:pt x="163" y="16625"/>
                      </a:lnTo>
                      <a:lnTo>
                        <a:pt x="148" y="16612"/>
                      </a:lnTo>
                      <a:lnTo>
                        <a:pt x="134" y="16600"/>
                      </a:lnTo>
                      <a:lnTo>
                        <a:pt x="119" y="16586"/>
                      </a:lnTo>
                      <a:lnTo>
                        <a:pt x="105" y="16571"/>
                      </a:lnTo>
                      <a:lnTo>
                        <a:pt x="93" y="16557"/>
                      </a:lnTo>
                      <a:lnTo>
                        <a:pt x="80" y="16542"/>
                      </a:lnTo>
                      <a:lnTo>
                        <a:pt x="70" y="16525"/>
                      </a:lnTo>
                      <a:lnTo>
                        <a:pt x="58" y="16510"/>
                      </a:lnTo>
                      <a:lnTo>
                        <a:pt x="49" y="16492"/>
                      </a:lnTo>
                      <a:lnTo>
                        <a:pt x="40" y="16475"/>
                      </a:lnTo>
                      <a:lnTo>
                        <a:pt x="32" y="16457"/>
                      </a:lnTo>
                      <a:lnTo>
                        <a:pt x="25" y="16439"/>
                      </a:lnTo>
                      <a:lnTo>
                        <a:pt x="19" y="16420"/>
                      </a:lnTo>
                      <a:lnTo>
                        <a:pt x="13" y="16400"/>
                      </a:lnTo>
                      <a:lnTo>
                        <a:pt x="8" y="16381"/>
                      </a:lnTo>
                      <a:lnTo>
                        <a:pt x="4" y="16362"/>
                      </a:lnTo>
                      <a:lnTo>
                        <a:pt x="2" y="16341"/>
                      </a:lnTo>
                      <a:lnTo>
                        <a:pt x="0" y="16320"/>
                      </a:lnTo>
                      <a:lnTo>
                        <a:pt x="0" y="16299"/>
                      </a:lnTo>
                      <a:lnTo>
                        <a:pt x="0" y="406"/>
                      </a:lnTo>
                      <a:lnTo>
                        <a:pt x="0" y="385"/>
                      </a:lnTo>
                      <a:lnTo>
                        <a:pt x="2" y="364"/>
                      </a:lnTo>
                      <a:lnTo>
                        <a:pt x="4" y="345"/>
                      </a:lnTo>
                      <a:lnTo>
                        <a:pt x="8" y="325"/>
                      </a:lnTo>
                      <a:lnTo>
                        <a:pt x="13" y="305"/>
                      </a:lnTo>
                      <a:lnTo>
                        <a:pt x="19" y="285"/>
                      </a:lnTo>
                      <a:lnTo>
                        <a:pt x="25" y="266"/>
                      </a:lnTo>
                      <a:lnTo>
                        <a:pt x="32" y="248"/>
                      </a:lnTo>
                      <a:lnTo>
                        <a:pt x="40" y="231"/>
                      </a:lnTo>
                      <a:lnTo>
                        <a:pt x="49" y="213"/>
                      </a:lnTo>
                      <a:lnTo>
                        <a:pt x="58" y="196"/>
                      </a:lnTo>
                      <a:lnTo>
                        <a:pt x="70" y="180"/>
                      </a:lnTo>
                      <a:lnTo>
                        <a:pt x="80" y="164"/>
                      </a:lnTo>
                      <a:lnTo>
                        <a:pt x="93" y="148"/>
                      </a:lnTo>
                      <a:lnTo>
                        <a:pt x="105" y="134"/>
                      </a:lnTo>
                      <a:lnTo>
                        <a:pt x="119" y="119"/>
                      </a:lnTo>
                      <a:lnTo>
                        <a:pt x="134" y="105"/>
                      </a:lnTo>
                      <a:lnTo>
                        <a:pt x="148" y="93"/>
                      </a:lnTo>
                      <a:lnTo>
                        <a:pt x="163" y="81"/>
                      </a:lnTo>
                      <a:lnTo>
                        <a:pt x="180" y="70"/>
                      </a:lnTo>
                      <a:lnTo>
                        <a:pt x="195" y="60"/>
                      </a:lnTo>
                      <a:lnTo>
                        <a:pt x="213" y="49"/>
                      </a:lnTo>
                      <a:lnTo>
                        <a:pt x="230" y="41"/>
                      </a:lnTo>
                      <a:lnTo>
                        <a:pt x="248" y="32"/>
                      </a:lnTo>
                      <a:lnTo>
                        <a:pt x="266" y="25"/>
                      </a:lnTo>
                      <a:lnTo>
                        <a:pt x="285" y="19"/>
                      </a:lnTo>
                      <a:lnTo>
                        <a:pt x="305" y="13"/>
                      </a:lnTo>
                      <a:lnTo>
                        <a:pt x="324" y="8"/>
                      </a:lnTo>
                      <a:lnTo>
                        <a:pt x="345" y="5"/>
                      </a:lnTo>
                      <a:lnTo>
                        <a:pt x="364" y="2"/>
                      </a:lnTo>
                      <a:lnTo>
                        <a:pt x="385" y="1"/>
                      </a:lnTo>
                      <a:lnTo>
                        <a:pt x="406" y="0"/>
                      </a:lnTo>
                      <a:close/>
                      <a:moveTo>
                        <a:pt x="1510" y="1613"/>
                      </a:moveTo>
                      <a:lnTo>
                        <a:pt x="5939" y="1613"/>
                      </a:lnTo>
                      <a:lnTo>
                        <a:pt x="5959" y="1613"/>
                      </a:lnTo>
                      <a:lnTo>
                        <a:pt x="5979" y="1615"/>
                      </a:lnTo>
                      <a:lnTo>
                        <a:pt x="5999" y="1617"/>
                      </a:lnTo>
                      <a:lnTo>
                        <a:pt x="6018" y="1620"/>
                      </a:lnTo>
                      <a:lnTo>
                        <a:pt x="6036" y="1625"/>
                      </a:lnTo>
                      <a:lnTo>
                        <a:pt x="6055" y="1630"/>
                      </a:lnTo>
                      <a:lnTo>
                        <a:pt x="6073" y="1636"/>
                      </a:lnTo>
                      <a:lnTo>
                        <a:pt x="6091" y="1642"/>
                      </a:lnTo>
                      <a:lnTo>
                        <a:pt x="6108" y="1650"/>
                      </a:lnTo>
                      <a:lnTo>
                        <a:pt x="6125" y="1658"/>
                      </a:lnTo>
                      <a:lnTo>
                        <a:pt x="6141" y="1667"/>
                      </a:lnTo>
                      <a:lnTo>
                        <a:pt x="6158" y="1678"/>
                      </a:lnTo>
                      <a:lnTo>
                        <a:pt x="6172" y="1688"/>
                      </a:lnTo>
                      <a:lnTo>
                        <a:pt x="6187" y="1700"/>
                      </a:lnTo>
                      <a:lnTo>
                        <a:pt x="6201" y="1711"/>
                      </a:lnTo>
                      <a:lnTo>
                        <a:pt x="6215" y="1724"/>
                      </a:lnTo>
                      <a:lnTo>
                        <a:pt x="6228" y="1737"/>
                      </a:lnTo>
                      <a:lnTo>
                        <a:pt x="6240" y="1751"/>
                      </a:lnTo>
                      <a:lnTo>
                        <a:pt x="6252" y="1764"/>
                      </a:lnTo>
                      <a:lnTo>
                        <a:pt x="6263" y="1780"/>
                      </a:lnTo>
                      <a:lnTo>
                        <a:pt x="6272" y="1795"/>
                      </a:lnTo>
                      <a:lnTo>
                        <a:pt x="6282" y="1810"/>
                      </a:lnTo>
                      <a:lnTo>
                        <a:pt x="6291" y="1827"/>
                      </a:lnTo>
                      <a:lnTo>
                        <a:pt x="6299" y="1844"/>
                      </a:lnTo>
                      <a:lnTo>
                        <a:pt x="6306" y="1861"/>
                      </a:lnTo>
                      <a:lnTo>
                        <a:pt x="6312" y="1878"/>
                      </a:lnTo>
                      <a:lnTo>
                        <a:pt x="6317" y="1896"/>
                      </a:lnTo>
                      <a:lnTo>
                        <a:pt x="6321" y="1915"/>
                      </a:lnTo>
                      <a:lnTo>
                        <a:pt x="6325" y="1934"/>
                      </a:lnTo>
                      <a:lnTo>
                        <a:pt x="6328" y="1952"/>
                      </a:lnTo>
                      <a:lnTo>
                        <a:pt x="6329" y="1971"/>
                      </a:lnTo>
                      <a:lnTo>
                        <a:pt x="6330" y="1990"/>
                      </a:lnTo>
                      <a:lnTo>
                        <a:pt x="6330" y="3011"/>
                      </a:lnTo>
                      <a:lnTo>
                        <a:pt x="6329" y="3030"/>
                      </a:lnTo>
                      <a:lnTo>
                        <a:pt x="6328" y="3049"/>
                      </a:lnTo>
                      <a:lnTo>
                        <a:pt x="6325" y="3068"/>
                      </a:lnTo>
                      <a:lnTo>
                        <a:pt x="6321" y="3086"/>
                      </a:lnTo>
                      <a:lnTo>
                        <a:pt x="6317" y="3105"/>
                      </a:lnTo>
                      <a:lnTo>
                        <a:pt x="6312" y="3123"/>
                      </a:lnTo>
                      <a:lnTo>
                        <a:pt x="6306" y="3141"/>
                      </a:lnTo>
                      <a:lnTo>
                        <a:pt x="6299" y="3157"/>
                      </a:lnTo>
                      <a:lnTo>
                        <a:pt x="6291" y="3174"/>
                      </a:lnTo>
                      <a:lnTo>
                        <a:pt x="6282" y="3191"/>
                      </a:lnTo>
                      <a:lnTo>
                        <a:pt x="6272" y="3206"/>
                      </a:lnTo>
                      <a:lnTo>
                        <a:pt x="6263" y="3222"/>
                      </a:lnTo>
                      <a:lnTo>
                        <a:pt x="6252" y="3237"/>
                      </a:lnTo>
                      <a:lnTo>
                        <a:pt x="6240" y="3250"/>
                      </a:lnTo>
                      <a:lnTo>
                        <a:pt x="6228" y="3265"/>
                      </a:lnTo>
                      <a:lnTo>
                        <a:pt x="6215" y="3277"/>
                      </a:lnTo>
                      <a:lnTo>
                        <a:pt x="6201" y="3290"/>
                      </a:lnTo>
                      <a:lnTo>
                        <a:pt x="6187" y="3302"/>
                      </a:lnTo>
                      <a:lnTo>
                        <a:pt x="6172" y="3313"/>
                      </a:lnTo>
                      <a:lnTo>
                        <a:pt x="6158" y="3323"/>
                      </a:lnTo>
                      <a:lnTo>
                        <a:pt x="6141" y="3334"/>
                      </a:lnTo>
                      <a:lnTo>
                        <a:pt x="6125" y="3343"/>
                      </a:lnTo>
                      <a:lnTo>
                        <a:pt x="6108" y="3351"/>
                      </a:lnTo>
                      <a:lnTo>
                        <a:pt x="6091" y="3359"/>
                      </a:lnTo>
                      <a:lnTo>
                        <a:pt x="6073" y="3365"/>
                      </a:lnTo>
                      <a:lnTo>
                        <a:pt x="6055" y="3371"/>
                      </a:lnTo>
                      <a:lnTo>
                        <a:pt x="6036" y="3376"/>
                      </a:lnTo>
                      <a:lnTo>
                        <a:pt x="6018" y="3381"/>
                      </a:lnTo>
                      <a:lnTo>
                        <a:pt x="5999" y="3384"/>
                      </a:lnTo>
                      <a:lnTo>
                        <a:pt x="5979" y="3387"/>
                      </a:lnTo>
                      <a:lnTo>
                        <a:pt x="5959" y="3388"/>
                      </a:lnTo>
                      <a:lnTo>
                        <a:pt x="5939" y="3388"/>
                      </a:lnTo>
                      <a:lnTo>
                        <a:pt x="1510" y="3388"/>
                      </a:lnTo>
                      <a:lnTo>
                        <a:pt x="1490" y="3388"/>
                      </a:lnTo>
                      <a:lnTo>
                        <a:pt x="1470" y="3387"/>
                      </a:lnTo>
                      <a:lnTo>
                        <a:pt x="1450" y="3384"/>
                      </a:lnTo>
                      <a:lnTo>
                        <a:pt x="1431" y="3381"/>
                      </a:lnTo>
                      <a:lnTo>
                        <a:pt x="1413" y="3376"/>
                      </a:lnTo>
                      <a:lnTo>
                        <a:pt x="1394" y="3371"/>
                      </a:lnTo>
                      <a:lnTo>
                        <a:pt x="1376" y="3365"/>
                      </a:lnTo>
                      <a:lnTo>
                        <a:pt x="1358" y="3359"/>
                      </a:lnTo>
                      <a:lnTo>
                        <a:pt x="1341" y="3351"/>
                      </a:lnTo>
                      <a:lnTo>
                        <a:pt x="1324" y="3343"/>
                      </a:lnTo>
                      <a:lnTo>
                        <a:pt x="1307" y="3334"/>
                      </a:lnTo>
                      <a:lnTo>
                        <a:pt x="1291" y="3323"/>
                      </a:lnTo>
                      <a:lnTo>
                        <a:pt x="1277" y="3313"/>
                      </a:lnTo>
                      <a:lnTo>
                        <a:pt x="1262" y="3302"/>
                      </a:lnTo>
                      <a:lnTo>
                        <a:pt x="1248" y="3290"/>
                      </a:lnTo>
                      <a:lnTo>
                        <a:pt x="1234" y="3277"/>
                      </a:lnTo>
                      <a:lnTo>
                        <a:pt x="1221" y="3265"/>
                      </a:lnTo>
                      <a:lnTo>
                        <a:pt x="1209" y="3250"/>
                      </a:lnTo>
                      <a:lnTo>
                        <a:pt x="1197" y="3237"/>
                      </a:lnTo>
                      <a:lnTo>
                        <a:pt x="1186" y="3222"/>
                      </a:lnTo>
                      <a:lnTo>
                        <a:pt x="1176" y="3206"/>
                      </a:lnTo>
                      <a:lnTo>
                        <a:pt x="1166" y="3191"/>
                      </a:lnTo>
                      <a:lnTo>
                        <a:pt x="1158" y="3174"/>
                      </a:lnTo>
                      <a:lnTo>
                        <a:pt x="1150" y="3157"/>
                      </a:lnTo>
                      <a:lnTo>
                        <a:pt x="1143" y="3141"/>
                      </a:lnTo>
                      <a:lnTo>
                        <a:pt x="1137" y="3123"/>
                      </a:lnTo>
                      <a:lnTo>
                        <a:pt x="1132" y="3105"/>
                      </a:lnTo>
                      <a:lnTo>
                        <a:pt x="1128" y="3086"/>
                      </a:lnTo>
                      <a:lnTo>
                        <a:pt x="1123" y="3068"/>
                      </a:lnTo>
                      <a:lnTo>
                        <a:pt x="1121" y="3049"/>
                      </a:lnTo>
                      <a:lnTo>
                        <a:pt x="1120" y="3030"/>
                      </a:lnTo>
                      <a:lnTo>
                        <a:pt x="1119" y="3011"/>
                      </a:lnTo>
                      <a:lnTo>
                        <a:pt x="1119" y="1990"/>
                      </a:lnTo>
                      <a:lnTo>
                        <a:pt x="1120" y="1971"/>
                      </a:lnTo>
                      <a:lnTo>
                        <a:pt x="1121" y="1952"/>
                      </a:lnTo>
                      <a:lnTo>
                        <a:pt x="1123" y="1934"/>
                      </a:lnTo>
                      <a:lnTo>
                        <a:pt x="1128" y="1915"/>
                      </a:lnTo>
                      <a:lnTo>
                        <a:pt x="1132" y="1896"/>
                      </a:lnTo>
                      <a:lnTo>
                        <a:pt x="1137" y="1878"/>
                      </a:lnTo>
                      <a:lnTo>
                        <a:pt x="1143" y="1861"/>
                      </a:lnTo>
                      <a:lnTo>
                        <a:pt x="1150" y="1844"/>
                      </a:lnTo>
                      <a:lnTo>
                        <a:pt x="1158" y="1827"/>
                      </a:lnTo>
                      <a:lnTo>
                        <a:pt x="1166" y="1810"/>
                      </a:lnTo>
                      <a:lnTo>
                        <a:pt x="1176" y="1795"/>
                      </a:lnTo>
                      <a:lnTo>
                        <a:pt x="1186" y="1780"/>
                      </a:lnTo>
                      <a:lnTo>
                        <a:pt x="1197" y="1764"/>
                      </a:lnTo>
                      <a:lnTo>
                        <a:pt x="1209" y="1751"/>
                      </a:lnTo>
                      <a:lnTo>
                        <a:pt x="1221" y="1737"/>
                      </a:lnTo>
                      <a:lnTo>
                        <a:pt x="1234" y="1724"/>
                      </a:lnTo>
                      <a:lnTo>
                        <a:pt x="1248" y="1711"/>
                      </a:lnTo>
                      <a:lnTo>
                        <a:pt x="1262" y="1700"/>
                      </a:lnTo>
                      <a:lnTo>
                        <a:pt x="1277" y="1688"/>
                      </a:lnTo>
                      <a:lnTo>
                        <a:pt x="1291" y="1678"/>
                      </a:lnTo>
                      <a:lnTo>
                        <a:pt x="1307" y="1667"/>
                      </a:lnTo>
                      <a:lnTo>
                        <a:pt x="1324" y="1658"/>
                      </a:lnTo>
                      <a:lnTo>
                        <a:pt x="1341" y="1650"/>
                      </a:lnTo>
                      <a:lnTo>
                        <a:pt x="1358" y="1642"/>
                      </a:lnTo>
                      <a:lnTo>
                        <a:pt x="1376" y="1636"/>
                      </a:lnTo>
                      <a:lnTo>
                        <a:pt x="1394" y="1630"/>
                      </a:lnTo>
                      <a:lnTo>
                        <a:pt x="1413" y="1625"/>
                      </a:lnTo>
                      <a:lnTo>
                        <a:pt x="1431" y="1620"/>
                      </a:lnTo>
                      <a:lnTo>
                        <a:pt x="1450" y="1617"/>
                      </a:lnTo>
                      <a:lnTo>
                        <a:pt x="1470" y="1615"/>
                      </a:lnTo>
                      <a:lnTo>
                        <a:pt x="1490" y="1613"/>
                      </a:lnTo>
                      <a:lnTo>
                        <a:pt x="1510" y="1613"/>
                      </a:lnTo>
                      <a:close/>
                      <a:moveTo>
                        <a:pt x="1510" y="3877"/>
                      </a:moveTo>
                      <a:lnTo>
                        <a:pt x="5939" y="3877"/>
                      </a:lnTo>
                      <a:lnTo>
                        <a:pt x="5959" y="3877"/>
                      </a:lnTo>
                      <a:lnTo>
                        <a:pt x="5979" y="3879"/>
                      </a:lnTo>
                      <a:lnTo>
                        <a:pt x="5999" y="3881"/>
                      </a:lnTo>
                      <a:lnTo>
                        <a:pt x="6018" y="3884"/>
                      </a:lnTo>
                      <a:lnTo>
                        <a:pt x="6036" y="3888"/>
                      </a:lnTo>
                      <a:lnTo>
                        <a:pt x="6055" y="3893"/>
                      </a:lnTo>
                      <a:lnTo>
                        <a:pt x="6073" y="3900"/>
                      </a:lnTo>
                      <a:lnTo>
                        <a:pt x="6091" y="3906"/>
                      </a:lnTo>
                      <a:lnTo>
                        <a:pt x="6108" y="3914"/>
                      </a:lnTo>
                      <a:lnTo>
                        <a:pt x="6125" y="3923"/>
                      </a:lnTo>
                      <a:lnTo>
                        <a:pt x="6141" y="3931"/>
                      </a:lnTo>
                      <a:lnTo>
                        <a:pt x="6158" y="3941"/>
                      </a:lnTo>
                      <a:lnTo>
                        <a:pt x="6172" y="3952"/>
                      </a:lnTo>
                      <a:lnTo>
                        <a:pt x="6187" y="3963"/>
                      </a:lnTo>
                      <a:lnTo>
                        <a:pt x="6201" y="3975"/>
                      </a:lnTo>
                      <a:lnTo>
                        <a:pt x="6215" y="3987"/>
                      </a:lnTo>
                      <a:lnTo>
                        <a:pt x="6228" y="4001"/>
                      </a:lnTo>
                      <a:lnTo>
                        <a:pt x="6240" y="4014"/>
                      </a:lnTo>
                      <a:lnTo>
                        <a:pt x="6252" y="4029"/>
                      </a:lnTo>
                      <a:lnTo>
                        <a:pt x="6263" y="4044"/>
                      </a:lnTo>
                      <a:lnTo>
                        <a:pt x="6272" y="4058"/>
                      </a:lnTo>
                      <a:lnTo>
                        <a:pt x="6282" y="4075"/>
                      </a:lnTo>
                      <a:lnTo>
                        <a:pt x="6291" y="4091"/>
                      </a:lnTo>
                      <a:lnTo>
                        <a:pt x="6299" y="4107"/>
                      </a:lnTo>
                      <a:lnTo>
                        <a:pt x="6306" y="4125"/>
                      </a:lnTo>
                      <a:lnTo>
                        <a:pt x="6312" y="4142"/>
                      </a:lnTo>
                      <a:lnTo>
                        <a:pt x="6317" y="4160"/>
                      </a:lnTo>
                      <a:lnTo>
                        <a:pt x="6321" y="4178"/>
                      </a:lnTo>
                      <a:lnTo>
                        <a:pt x="6325" y="4197"/>
                      </a:lnTo>
                      <a:lnTo>
                        <a:pt x="6328" y="4216"/>
                      </a:lnTo>
                      <a:lnTo>
                        <a:pt x="6329" y="4235"/>
                      </a:lnTo>
                      <a:lnTo>
                        <a:pt x="6330" y="4255"/>
                      </a:lnTo>
                      <a:lnTo>
                        <a:pt x="6330" y="5275"/>
                      </a:lnTo>
                      <a:lnTo>
                        <a:pt x="6329" y="5293"/>
                      </a:lnTo>
                      <a:lnTo>
                        <a:pt x="6328" y="5313"/>
                      </a:lnTo>
                      <a:lnTo>
                        <a:pt x="6325" y="5332"/>
                      </a:lnTo>
                      <a:lnTo>
                        <a:pt x="6321" y="5350"/>
                      </a:lnTo>
                      <a:lnTo>
                        <a:pt x="6317" y="5369"/>
                      </a:lnTo>
                      <a:lnTo>
                        <a:pt x="6312" y="5386"/>
                      </a:lnTo>
                      <a:lnTo>
                        <a:pt x="6306" y="5404"/>
                      </a:lnTo>
                      <a:lnTo>
                        <a:pt x="6299" y="5421"/>
                      </a:lnTo>
                      <a:lnTo>
                        <a:pt x="6291" y="5437"/>
                      </a:lnTo>
                      <a:lnTo>
                        <a:pt x="6282" y="5454"/>
                      </a:lnTo>
                      <a:lnTo>
                        <a:pt x="6272" y="5470"/>
                      </a:lnTo>
                      <a:lnTo>
                        <a:pt x="6263" y="5486"/>
                      </a:lnTo>
                      <a:lnTo>
                        <a:pt x="6252" y="5500"/>
                      </a:lnTo>
                      <a:lnTo>
                        <a:pt x="6240" y="5515"/>
                      </a:lnTo>
                      <a:lnTo>
                        <a:pt x="6228" y="5528"/>
                      </a:lnTo>
                      <a:lnTo>
                        <a:pt x="6215" y="5541"/>
                      </a:lnTo>
                      <a:lnTo>
                        <a:pt x="6201" y="5553"/>
                      </a:lnTo>
                      <a:lnTo>
                        <a:pt x="6187" y="5566"/>
                      </a:lnTo>
                      <a:lnTo>
                        <a:pt x="6172" y="5576"/>
                      </a:lnTo>
                      <a:lnTo>
                        <a:pt x="6158" y="5588"/>
                      </a:lnTo>
                      <a:lnTo>
                        <a:pt x="6141" y="5597"/>
                      </a:lnTo>
                      <a:lnTo>
                        <a:pt x="6125" y="5607"/>
                      </a:lnTo>
                      <a:lnTo>
                        <a:pt x="6108" y="5615"/>
                      </a:lnTo>
                      <a:lnTo>
                        <a:pt x="6091" y="5622"/>
                      </a:lnTo>
                      <a:lnTo>
                        <a:pt x="6073" y="5630"/>
                      </a:lnTo>
                      <a:lnTo>
                        <a:pt x="6055" y="5635"/>
                      </a:lnTo>
                      <a:lnTo>
                        <a:pt x="6036" y="5640"/>
                      </a:lnTo>
                      <a:lnTo>
                        <a:pt x="6018" y="5644"/>
                      </a:lnTo>
                      <a:lnTo>
                        <a:pt x="5999" y="5647"/>
                      </a:lnTo>
                      <a:lnTo>
                        <a:pt x="5979" y="5650"/>
                      </a:lnTo>
                      <a:lnTo>
                        <a:pt x="5959" y="5652"/>
                      </a:lnTo>
                      <a:lnTo>
                        <a:pt x="5939" y="5653"/>
                      </a:lnTo>
                      <a:lnTo>
                        <a:pt x="1510" y="5653"/>
                      </a:lnTo>
                      <a:lnTo>
                        <a:pt x="1490" y="5652"/>
                      </a:lnTo>
                      <a:lnTo>
                        <a:pt x="1470" y="5650"/>
                      </a:lnTo>
                      <a:lnTo>
                        <a:pt x="1450" y="5647"/>
                      </a:lnTo>
                      <a:lnTo>
                        <a:pt x="1431" y="5644"/>
                      </a:lnTo>
                      <a:lnTo>
                        <a:pt x="1413" y="5640"/>
                      </a:lnTo>
                      <a:lnTo>
                        <a:pt x="1394" y="5635"/>
                      </a:lnTo>
                      <a:lnTo>
                        <a:pt x="1376" y="5630"/>
                      </a:lnTo>
                      <a:lnTo>
                        <a:pt x="1358" y="5622"/>
                      </a:lnTo>
                      <a:lnTo>
                        <a:pt x="1341" y="5615"/>
                      </a:lnTo>
                      <a:lnTo>
                        <a:pt x="1324" y="5607"/>
                      </a:lnTo>
                      <a:lnTo>
                        <a:pt x="1307" y="5597"/>
                      </a:lnTo>
                      <a:lnTo>
                        <a:pt x="1291" y="5588"/>
                      </a:lnTo>
                      <a:lnTo>
                        <a:pt x="1277" y="5576"/>
                      </a:lnTo>
                      <a:lnTo>
                        <a:pt x="1262" y="5566"/>
                      </a:lnTo>
                      <a:lnTo>
                        <a:pt x="1248" y="5553"/>
                      </a:lnTo>
                      <a:lnTo>
                        <a:pt x="1234" y="5541"/>
                      </a:lnTo>
                      <a:lnTo>
                        <a:pt x="1221" y="5528"/>
                      </a:lnTo>
                      <a:lnTo>
                        <a:pt x="1209" y="5515"/>
                      </a:lnTo>
                      <a:lnTo>
                        <a:pt x="1197" y="5500"/>
                      </a:lnTo>
                      <a:lnTo>
                        <a:pt x="1186" y="5486"/>
                      </a:lnTo>
                      <a:lnTo>
                        <a:pt x="1176" y="5470"/>
                      </a:lnTo>
                      <a:lnTo>
                        <a:pt x="1166" y="5454"/>
                      </a:lnTo>
                      <a:lnTo>
                        <a:pt x="1158" y="5437"/>
                      </a:lnTo>
                      <a:lnTo>
                        <a:pt x="1150" y="5421"/>
                      </a:lnTo>
                      <a:lnTo>
                        <a:pt x="1143" y="5404"/>
                      </a:lnTo>
                      <a:lnTo>
                        <a:pt x="1137" y="5386"/>
                      </a:lnTo>
                      <a:lnTo>
                        <a:pt x="1132" y="5369"/>
                      </a:lnTo>
                      <a:lnTo>
                        <a:pt x="1128" y="5350"/>
                      </a:lnTo>
                      <a:lnTo>
                        <a:pt x="1123" y="5332"/>
                      </a:lnTo>
                      <a:lnTo>
                        <a:pt x="1121" y="5313"/>
                      </a:lnTo>
                      <a:lnTo>
                        <a:pt x="1120" y="5293"/>
                      </a:lnTo>
                      <a:lnTo>
                        <a:pt x="1119" y="5275"/>
                      </a:lnTo>
                      <a:lnTo>
                        <a:pt x="1119" y="4255"/>
                      </a:lnTo>
                      <a:lnTo>
                        <a:pt x="1120" y="4235"/>
                      </a:lnTo>
                      <a:lnTo>
                        <a:pt x="1121" y="4216"/>
                      </a:lnTo>
                      <a:lnTo>
                        <a:pt x="1123" y="4197"/>
                      </a:lnTo>
                      <a:lnTo>
                        <a:pt x="1128" y="4178"/>
                      </a:lnTo>
                      <a:lnTo>
                        <a:pt x="1132" y="4160"/>
                      </a:lnTo>
                      <a:lnTo>
                        <a:pt x="1137" y="4142"/>
                      </a:lnTo>
                      <a:lnTo>
                        <a:pt x="1143" y="4125"/>
                      </a:lnTo>
                      <a:lnTo>
                        <a:pt x="1150" y="4107"/>
                      </a:lnTo>
                      <a:lnTo>
                        <a:pt x="1158" y="4091"/>
                      </a:lnTo>
                      <a:lnTo>
                        <a:pt x="1166" y="4075"/>
                      </a:lnTo>
                      <a:lnTo>
                        <a:pt x="1176" y="4058"/>
                      </a:lnTo>
                      <a:lnTo>
                        <a:pt x="1186" y="4044"/>
                      </a:lnTo>
                      <a:lnTo>
                        <a:pt x="1197" y="4029"/>
                      </a:lnTo>
                      <a:lnTo>
                        <a:pt x="1209" y="4014"/>
                      </a:lnTo>
                      <a:lnTo>
                        <a:pt x="1221" y="4001"/>
                      </a:lnTo>
                      <a:lnTo>
                        <a:pt x="1234" y="3987"/>
                      </a:lnTo>
                      <a:lnTo>
                        <a:pt x="1248" y="3975"/>
                      </a:lnTo>
                      <a:lnTo>
                        <a:pt x="1262" y="3963"/>
                      </a:lnTo>
                      <a:lnTo>
                        <a:pt x="1277" y="3952"/>
                      </a:lnTo>
                      <a:lnTo>
                        <a:pt x="1291" y="3941"/>
                      </a:lnTo>
                      <a:lnTo>
                        <a:pt x="1307" y="3931"/>
                      </a:lnTo>
                      <a:lnTo>
                        <a:pt x="1324" y="3923"/>
                      </a:lnTo>
                      <a:lnTo>
                        <a:pt x="1341" y="3914"/>
                      </a:lnTo>
                      <a:lnTo>
                        <a:pt x="1358" y="3906"/>
                      </a:lnTo>
                      <a:lnTo>
                        <a:pt x="1376" y="3900"/>
                      </a:lnTo>
                      <a:lnTo>
                        <a:pt x="1394" y="3893"/>
                      </a:lnTo>
                      <a:lnTo>
                        <a:pt x="1413" y="3888"/>
                      </a:lnTo>
                      <a:lnTo>
                        <a:pt x="1431" y="3884"/>
                      </a:lnTo>
                      <a:lnTo>
                        <a:pt x="1450" y="3881"/>
                      </a:lnTo>
                      <a:lnTo>
                        <a:pt x="1470" y="3879"/>
                      </a:lnTo>
                      <a:lnTo>
                        <a:pt x="1490" y="3877"/>
                      </a:lnTo>
                      <a:lnTo>
                        <a:pt x="1510" y="3877"/>
                      </a:lnTo>
                      <a:close/>
                      <a:moveTo>
                        <a:pt x="1510" y="6140"/>
                      </a:moveTo>
                      <a:lnTo>
                        <a:pt x="5939" y="6140"/>
                      </a:lnTo>
                      <a:lnTo>
                        <a:pt x="5959" y="6140"/>
                      </a:lnTo>
                      <a:lnTo>
                        <a:pt x="5979" y="6142"/>
                      </a:lnTo>
                      <a:lnTo>
                        <a:pt x="5999" y="6144"/>
                      </a:lnTo>
                      <a:lnTo>
                        <a:pt x="6018" y="6147"/>
                      </a:lnTo>
                      <a:lnTo>
                        <a:pt x="6036" y="6152"/>
                      </a:lnTo>
                      <a:lnTo>
                        <a:pt x="6055" y="6157"/>
                      </a:lnTo>
                      <a:lnTo>
                        <a:pt x="6073" y="6163"/>
                      </a:lnTo>
                      <a:lnTo>
                        <a:pt x="6091" y="6169"/>
                      </a:lnTo>
                      <a:lnTo>
                        <a:pt x="6108" y="6178"/>
                      </a:lnTo>
                      <a:lnTo>
                        <a:pt x="6125" y="6186"/>
                      </a:lnTo>
                      <a:lnTo>
                        <a:pt x="6141" y="6194"/>
                      </a:lnTo>
                      <a:lnTo>
                        <a:pt x="6158" y="6205"/>
                      </a:lnTo>
                      <a:lnTo>
                        <a:pt x="6172" y="6215"/>
                      </a:lnTo>
                      <a:lnTo>
                        <a:pt x="6187" y="6227"/>
                      </a:lnTo>
                      <a:lnTo>
                        <a:pt x="6201" y="6238"/>
                      </a:lnTo>
                      <a:lnTo>
                        <a:pt x="6215" y="6251"/>
                      </a:lnTo>
                      <a:lnTo>
                        <a:pt x="6228" y="6264"/>
                      </a:lnTo>
                      <a:lnTo>
                        <a:pt x="6240" y="6278"/>
                      </a:lnTo>
                      <a:lnTo>
                        <a:pt x="6252" y="6293"/>
                      </a:lnTo>
                      <a:lnTo>
                        <a:pt x="6263" y="6307"/>
                      </a:lnTo>
                      <a:lnTo>
                        <a:pt x="6272" y="6322"/>
                      </a:lnTo>
                      <a:lnTo>
                        <a:pt x="6282" y="6339"/>
                      </a:lnTo>
                      <a:lnTo>
                        <a:pt x="6291" y="6354"/>
                      </a:lnTo>
                      <a:lnTo>
                        <a:pt x="6299" y="6371"/>
                      </a:lnTo>
                      <a:lnTo>
                        <a:pt x="6306" y="6389"/>
                      </a:lnTo>
                      <a:lnTo>
                        <a:pt x="6312" y="6405"/>
                      </a:lnTo>
                      <a:lnTo>
                        <a:pt x="6317" y="6424"/>
                      </a:lnTo>
                      <a:lnTo>
                        <a:pt x="6321" y="6442"/>
                      </a:lnTo>
                      <a:lnTo>
                        <a:pt x="6325" y="6461"/>
                      </a:lnTo>
                      <a:lnTo>
                        <a:pt x="6328" y="6479"/>
                      </a:lnTo>
                      <a:lnTo>
                        <a:pt x="6329" y="6498"/>
                      </a:lnTo>
                      <a:lnTo>
                        <a:pt x="6330" y="6518"/>
                      </a:lnTo>
                      <a:lnTo>
                        <a:pt x="6330" y="7538"/>
                      </a:lnTo>
                      <a:lnTo>
                        <a:pt x="6329" y="7557"/>
                      </a:lnTo>
                      <a:lnTo>
                        <a:pt x="6328" y="7577"/>
                      </a:lnTo>
                      <a:lnTo>
                        <a:pt x="6325" y="7596"/>
                      </a:lnTo>
                      <a:lnTo>
                        <a:pt x="6321" y="7614"/>
                      </a:lnTo>
                      <a:lnTo>
                        <a:pt x="6317" y="7632"/>
                      </a:lnTo>
                      <a:lnTo>
                        <a:pt x="6312" y="7650"/>
                      </a:lnTo>
                      <a:lnTo>
                        <a:pt x="6306" y="7668"/>
                      </a:lnTo>
                      <a:lnTo>
                        <a:pt x="6299" y="7684"/>
                      </a:lnTo>
                      <a:lnTo>
                        <a:pt x="6291" y="7701"/>
                      </a:lnTo>
                      <a:lnTo>
                        <a:pt x="6282" y="7718"/>
                      </a:lnTo>
                      <a:lnTo>
                        <a:pt x="6272" y="7733"/>
                      </a:lnTo>
                      <a:lnTo>
                        <a:pt x="6263" y="7749"/>
                      </a:lnTo>
                      <a:lnTo>
                        <a:pt x="6252" y="7764"/>
                      </a:lnTo>
                      <a:lnTo>
                        <a:pt x="6240" y="7778"/>
                      </a:lnTo>
                      <a:lnTo>
                        <a:pt x="6228" y="7792"/>
                      </a:lnTo>
                      <a:lnTo>
                        <a:pt x="6215" y="7804"/>
                      </a:lnTo>
                      <a:lnTo>
                        <a:pt x="6201" y="7817"/>
                      </a:lnTo>
                      <a:lnTo>
                        <a:pt x="6187" y="7829"/>
                      </a:lnTo>
                      <a:lnTo>
                        <a:pt x="6172" y="7841"/>
                      </a:lnTo>
                      <a:lnTo>
                        <a:pt x="6158" y="7851"/>
                      </a:lnTo>
                      <a:lnTo>
                        <a:pt x="6141" y="7861"/>
                      </a:lnTo>
                      <a:lnTo>
                        <a:pt x="6125" y="7870"/>
                      </a:lnTo>
                      <a:lnTo>
                        <a:pt x="6108" y="7878"/>
                      </a:lnTo>
                      <a:lnTo>
                        <a:pt x="6091" y="7886"/>
                      </a:lnTo>
                      <a:lnTo>
                        <a:pt x="6073" y="7893"/>
                      </a:lnTo>
                      <a:lnTo>
                        <a:pt x="6055" y="7898"/>
                      </a:lnTo>
                      <a:lnTo>
                        <a:pt x="6036" y="7904"/>
                      </a:lnTo>
                      <a:lnTo>
                        <a:pt x="6018" y="7908"/>
                      </a:lnTo>
                      <a:lnTo>
                        <a:pt x="5999" y="7912"/>
                      </a:lnTo>
                      <a:lnTo>
                        <a:pt x="5979" y="7914"/>
                      </a:lnTo>
                      <a:lnTo>
                        <a:pt x="5959" y="7915"/>
                      </a:lnTo>
                      <a:lnTo>
                        <a:pt x="5939" y="7916"/>
                      </a:lnTo>
                      <a:lnTo>
                        <a:pt x="1510" y="7916"/>
                      </a:lnTo>
                      <a:lnTo>
                        <a:pt x="1490" y="7915"/>
                      </a:lnTo>
                      <a:lnTo>
                        <a:pt x="1470" y="7914"/>
                      </a:lnTo>
                      <a:lnTo>
                        <a:pt x="1450" y="7912"/>
                      </a:lnTo>
                      <a:lnTo>
                        <a:pt x="1431" y="7908"/>
                      </a:lnTo>
                      <a:lnTo>
                        <a:pt x="1413" y="7904"/>
                      </a:lnTo>
                      <a:lnTo>
                        <a:pt x="1394" y="7898"/>
                      </a:lnTo>
                      <a:lnTo>
                        <a:pt x="1376" y="7893"/>
                      </a:lnTo>
                      <a:lnTo>
                        <a:pt x="1358" y="7886"/>
                      </a:lnTo>
                      <a:lnTo>
                        <a:pt x="1341" y="7878"/>
                      </a:lnTo>
                      <a:lnTo>
                        <a:pt x="1324" y="7870"/>
                      </a:lnTo>
                      <a:lnTo>
                        <a:pt x="1307" y="7861"/>
                      </a:lnTo>
                      <a:lnTo>
                        <a:pt x="1291" y="7851"/>
                      </a:lnTo>
                      <a:lnTo>
                        <a:pt x="1277" y="7841"/>
                      </a:lnTo>
                      <a:lnTo>
                        <a:pt x="1262" y="7829"/>
                      </a:lnTo>
                      <a:lnTo>
                        <a:pt x="1248" y="7817"/>
                      </a:lnTo>
                      <a:lnTo>
                        <a:pt x="1234" y="7804"/>
                      </a:lnTo>
                      <a:lnTo>
                        <a:pt x="1221" y="7792"/>
                      </a:lnTo>
                      <a:lnTo>
                        <a:pt x="1209" y="7778"/>
                      </a:lnTo>
                      <a:lnTo>
                        <a:pt x="1197" y="7764"/>
                      </a:lnTo>
                      <a:lnTo>
                        <a:pt x="1186" y="7749"/>
                      </a:lnTo>
                      <a:lnTo>
                        <a:pt x="1176" y="7733"/>
                      </a:lnTo>
                      <a:lnTo>
                        <a:pt x="1166" y="7718"/>
                      </a:lnTo>
                      <a:lnTo>
                        <a:pt x="1158" y="7701"/>
                      </a:lnTo>
                      <a:lnTo>
                        <a:pt x="1150" y="7684"/>
                      </a:lnTo>
                      <a:lnTo>
                        <a:pt x="1143" y="7668"/>
                      </a:lnTo>
                      <a:lnTo>
                        <a:pt x="1137" y="7650"/>
                      </a:lnTo>
                      <a:lnTo>
                        <a:pt x="1132" y="7632"/>
                      </a:lnTo>
                      <a:lnTo>
                        <a:pt x="1128" y="7614"/>
                      </a:lnTo>
                      <a:lnTo>
                        <a:pt x="1123" y="7596"/>
                      </a:lnTo>
                      <a:lnTo>
                        <a:pt x="1121" y="7577"/>
                      </a:lnTo>
                      <a:lnTo>
                        <a:pt x="1120" y="7557"/>
                      </a:lnTo>
                      <a:lnTo>
                        <a:pt x="1119" y="7538"/>
                      </a:lnTo>
                      <a:lnTo>
                        <a:pt x="1119" y="6518"/>
                      </a:lnTo>
                      <a:lnTo>
                        <a:pt x="1120" y="6498"/>
                      </a:lnTo>
                      <a:lnTo>
                        <a:pt x="1121" y="6479"/>
                      </a:lnTo>
                      <a:lnTo>
                        <a:pt x="1123" y="6461"/>
                      </a:lnTo>
                      <a:lnTo>
                        <a:pt x="1128" y="6442"/>
                      </a:lnTo>
                      <a:lnTo>
                        <a:pt x="1132" y="6424"/>
                      </a:lnTo>
                      <a:lnTo>
                        <a:pt x="1137" y="6405"/>
                      </a:lnTo>
                      <a:lnTo>
                        <a:pt x="1143" y="6389"/>
                      </a:lnTo>
                      <a:lnTo>
                        <a:pt x="1150" y="6371"/>
                      </a:lnTo>
                      <a:lnTo>
                        <a:pt x="1158" y="6354"/>
                      </a:lnTo>
                      <a:lnTo>
                        <a:pt x="1166" y="6339"/>
                      </a:lnTo>
                      <a:lnTo>
                        <a:pt x="1176" y="6322"/>
                      </a:lnTo>
                      <a:lnTo>
                        <a:pt x="1186" y="6307"/>
                      </a:lnTo>
                      <a:lnTo>
                        <a:pt x="1197" y="6293"/>
                      </a:lnTo>
                      <a:lnTo>
                        <a:pt x="1209" y="6278"/>
                      </a:lnTo>
                      <a:lnTo>
                        <a:pt x="1221" y="6264"/>
                      </a:lnTo>
                      <a:lnTo>
                        <a:pt x="1234" y="6251"/>
                      </a:lnTo>
                      <a:lnTo>
                        <a:pt x="1248" y="6238"/>
                      </a:lnTo>
                      <a:lnTo>
                        <a:pt x="1262" y="6227"/>
                      </a:lnTo>
                      <a:lnTo>
                        <a:pt x="1277" y="6215"/>
                      </a:lnTo>
                      <a:lnTo>
                        <a:pt x="1291" y="6205"/>
                      </a:lnTo>
                      <a:lnTo>
                        <a:pt x="1307" y="6194"/>
                      </a:lnTo>
                      <a:lnTo>
                        <a:pt x="1324" y="6186"/>
                      </a:lnTo>
                      <a:lnTo>
                        <a:pt x="1341" y="6178"/>
                      </a:lnTo>
                      <a:lnTo>
                        <a:pt x="1358" y="6169"/>
                      </a:lnTo>
                      <a:lnTo>
                        <a:pt x="1376" y="6163"/>
                      </a:lnTo>
                      <a:lnTo>
                        <a:pt x="1394" y="6157"/>
                      </a:lnTo>
                      <a:lnTo>
                        <a:pt x="1413" y="6152"/>
                      </a:lnTo>
                      <a:lnTo>
                        <a:pt x="1431" y="6147"/>
                      </a:lnTo>
                      <a:lnTo>
                        <a:pt x="1450" y="6144"/>
                      </a:lnTo>
                      <a:lnTo>
                        <a:pt x="1470" y="6142"/>
                      </a:lnTo>
                      <a:lnTo>
                        <a:pt x="1490" y="6140"/>
                      </a:lnTo>
                      <a:lnTo>
                        <a:pt x="1510" y="6140"/>
                      </a:lnTo>
                      <a:close/>
                      <a:moveTo>
                        <a:pt x="1510" y="8404"/>
                      </a:moveTo>
                      <a:lnTo>
                        <a:pt x="5939" y="8404"/>
                      </a:lnTo>
                      <a:lnTo>
                        <a:pt x="5959" y="8404"/>
                      </a:lnTo>
                      <a:lnTo>
                        <a:pt x="5979" y="8406"/>
                      </a:lnTo>
                      <a:lnTo>
                        <a:pt x="5999" y="8408"/>
                      </a:lnTo>
                      <a:lnTo>
                        <a:pt x="6018" y="8411"/>
                      </a:lnTo>
                      <a:lnTo>
                        <a:pt x="6036" y="8415"/>
                      </a:lnTo>
                      <a:lnTo>
                        <a:pt x="6055" y="8420"/>
                      </a:lnTo>
                      <a:lnTo>
                        <a:pt x="6073" y="8427"/>
                      </a:lnTo>
                      <a:lnTo>
                        <a:pt x="6091" y="8433"/>
                      </a:lnTo>
                      <a:lnTo>
                        <a:pt x="6108" y="8441"/>
                      </a:lnTo>
                      <a:lnTo>
                        <a:pt x="6125" y="8450"/>
                      </a:lnTo>
                      <a:lnTo>
                        <a:pt x="6141" y="8459"/>
                      </a:lnTo>
                      <a:lnTo>
                        <a:pt x="6158" y="8468"/>
                      </a:lnTo>
                      <a:lnTo>
                        <a:pt x="6172" y="8479"/>
                      </a:lnTo>
                      <a:lnTo>
                        <a:pt x="6187" y="8490"/>
                      </a:lnTo>
                      <a:lnTo>
                        <a:pt x="6201" y="8502"/>
                      </a:lnTo>
                      <a:lnTo>
                        <a:pt x="6215" y="8514"/>
                      </a:lnTo>
                      <a:lnTo>
                        <a:pt x="6228" y="8528"/>
                      </a:lnTo>
                      <a:lnTo>
                        <a:pt x="6240" y="8541"/>
                      </a:lnTo>
                      <a:lnTo>
                        <a:pt x="6252" y="8556"/>
                      </a:lnTo>
                      <a:lnTo>
                        <a:pt x="6263" y="8571"/>
                      </a:lnTo>
                      <a:lnTo>
                        <a:pt x="6272" y="8586"/>
                      </a:lnTo>
                      <a:lnTo>
                        <a:pt x="6282" y="8602"/>
                      </a:lnTo>
                      <a:lnTo>
                        <a:pt x="6291" y="8618"/>
                      </a:lnTo>
                      <a:lnTo>
                        <a:pt x="6299" y="8634"/>
                      </a:lnTo>
                      <a:lnTo>
                        <a:pt x="6306" y="8652"/>
                      </a:lnTo>
                      <a:lnTo>
                        <a:pt x="6312" y="8670"/>
                      </a:lnTo>
                      <a:lnTo>
                        <a:pt x="6317" y="8688"/>
                      </a:lnTo>
                      <a:lnTo>
                        <a:pt x="6321" y="8705"/>
                      </a:lnTo>
                      <a:lnTo>
                        <a:pt x="6325" y="8724"/>
                      </a:lnTo>
                      <a:lnTo>
                        <a:pt x="6328" y="8743"/>
                      </a:lnTo>
                      <a:lnTo>
                        <a:pt x="6329" y="8762"/>
                      </a:lnTo>
                      <a:lnTo>
                        <a:pt x="6330" y="8782"/>
                      </a:lnTo>
                      <a:lnTo>
                        <a:pt x="6330" y="9802"/>
                      </a:lnTo>
                      <a:lnTo>
                        <a:pt x="6329" y="9820"/>
                      </a:lnTo>
                      <a:lnTo>
                        <a:pt x="6328" y="9840"/>
                      </a:lnTo>
                      <a:lnTo>
                        <a:pt x="6325" y="9859"/>
                      </a:lnTo>
                      <a:lnTo>
                        <a:pt x="6321" y="9878"/>
                      </a:lnTo>
                      <a:lnTo>
                        <a:pt x="6317" y="9896"/>
                      </a:lnTo>
                      <a:lnTo>
                        <a:pt x="6312" y="9913"/>
                      </a:lnTo>
                      <a:lnTo>
                        <a:pt x="6306" y="9931"/>
                      </a:lnTo>
                      <a:lnTo>
                        <a:pt x="6299" y="9948"/>
                      </a:lnTo>
                      <a:lnTo>
                        <a:pt x="6291" y="9965"/>
                      </a:lnTo>
                      <a:lnTo>
                        <a:pt x="6282" y="9981"/>
                      </a:lnTo>
                      <a:lnTo>
                        <a:pt x="6272" y="9997"/>
                      </a:lnTo>
                      <a:lnTo>
                        <a:pt x="6263" y="10013"/>
                      </a:lnTo>
                      <a:lnTo>
                        <a:pt x="6252" y="10027"/>
                      </a:lnTo>
                      <a:lnTo>
                        <a:pt x="6240" y="10042"/>
                      </a:lnTo>
                      <a:lnTo>
                        <a:pt x="6228" y="10055"/>
                      </a:lnTo>
                      <a:lnTo>
                        <a:pt x="6215" y="10068"/>
                      </a:lnTo>
                      <a:lnTo>
                        <a:pt x="6201" y="10081"/>
                      </a:lnTo>
                      <a:lnTo>
                        <a:pt x="6187" y="10093"/>
                      </a:lnTo>
                      <a:lnTo>
                        <a:pt x="6172" y="10104"/>
                      </a:lnTo>
                      <a:lnTo>
                        <a:pt x="6158" y="10115"/>
                      </a:lnTo>
                      <a:lnTo>
                        <a:pt x="6141" y="10124"/>
                      </a:lnTo>
                      <a:lnTo>
                        <a:pt x="6125" y="10134"/>
                      </a:lnTo>
                      <a:lnTo>
                        <a:pt x="6108" y="10142"/>
                      </a:lnTo>
                      <a:lnTo>
                        <a:pt x="6091" y="10149"/>
                      </a:lnTo>
                      <a:lnTo>
                        <a:pt x="6073" y="10157"/>
                      </a:lnTo>
                      <a:lnTo>
                        <a:pt x="6055" y="10162"/>
                      </a:lnTo>
                      <a:lnTo>
                        <a:pt x="6036" y="10167"/>
                      </a:lnTo>
                      <a:lnTo>
                        <a:pt x="6018" y="10171"/>
                      </a:lnTo>
                      <a:lnTo>
                        <a:pt x="5999" y="10175"/>
                      </a:lnTo>
                      <a:lnTo>
                        <a:pt x="5979" y="10178"/>
                      </a:lnTo>
                      <a:lnTo>
                        <a:pt x="5959" y="10179"/>
                      </a:lnTo>
                      <a:lnTo>
                        <a:pt x="5939" y="10180"/>
                      </a:lnTo>
                      <a:lnTo>
                        <a:pt x="1510" y="10180"/>
                      </a:lnTo>
                      <a:lnTo>
                        <a:pt x="1490" y="10179"/>
                      </a:lnTo>
                      <a:lnTo>
                        <a:pt x="1470" y="10178"/>
                      </a:lnTo>
                      <a:lnTo>
                        <a:pt x="1450" y="10175"/>
                      </a:lnTo>
                      <a:lnTo>
                        <a:pt x="1431" y="10171"/>
                      </a:lnTo>
                      <a:lnTo>
                        <a:pt x="1413" y="10167"/>
                      </a:lnTo>
                      <a:lnTo>
                        <a:pt x="1394" y="10162"/>
                      </a:lnTo>
                      <a:lnTo>
                        <a:pt x="1376" y="10157"/>
                      </a:lnTo>
                      <a:lnTo>
                        <a:pt x="1358" y="10149"/>
                      </a:lnTo>
                      <a:lnTo>
                        <a:pt x="1341" y="10142"/>
                      </a:lnTo>
                      <a:lnTo>
                        <a:pt x="1324" y="10134"/>
                      </a:lnTo>
                      <a:lnTo>
                        <a:pt x="1307" y="10124"/>
                      </a:lnTo>
                      <a:lnTo>
                        <a:pt x="1291" y="10115"/>
                      </a:lnTo>
                      <a:lnTo>
                        <a:pt x="1277" y="10104"/>
                      </a:lnTo>
                      <a:lnTo>
                        <a:pt x="1262" y="10093"/>
                      </a:lnTo>
                      <a:lnTo>
                        <a:pt x="1248" y="10081"/>
                      </a:lnTo>
                      <a:lnTo>
                        <a:pt x="1234" y="10068"/>
                      </a:lnTo>
                      <a:lnTo>
                        <a:pt x="1221" y="10055"/>
                      </a:lnTo>
                      <a:lnTo>
                        <a:pt x="1209" y="10042"/>
                      </a:lnTo>
                      <a:lnTo>
                        <a:pt x="1197" y="10027"/>
                      </a:lnTo>
                      <a:lnTo>
                        <a:pt x="1186" y="10013"/>
                      </a:lnTo>
                      <a:lnTo>
                        <a:pt x="1176" y="9997"/>
                      </a:lnTo>
                      <a:lnTo>
                        <a:pt x="1166" y="9981"/>
                      </a:lnTo>
                      <a:lnTo>
                        <a:pt x="1158" y="9965"/>
                      </a:lnTo>
                      <a:lnTo>
                        <a:pt x="1150" y="9948"/>
                      </a:lnTo>
                      <a:lnTo>
                        <a:pt x="1143" y="9931"/>
                      </a:lnTo>
                      <a:lnTo>
                        <a:pt x="1137" y="9913"/>
                      </a:lnTo>
                      <a:lnTo>
                        <a:pt x="1132" y="9896"/>
                      </a:lnTo>
                      <a:lnTo>
                        <a:pt x="1128" y="9878"/>
                      </a:lnTo>
                      <a:lnTo>
                        <a:pt x="1123" y="9859"/>
                      </a:lnTo>
                      <a:lnTo>
                        <a:pt x="1121" y="9840"/>
                      </a:lnTo>
                      <a:lnTo>
                        <a:pt x="1120" y="9820"/>
                      </a:lnTo>
                      <a:lnTo>
                        <a:pt x="1119" y="9802"/>
                      </a:lnTo>
                      <a:lnTo>
                        <a:pt x="1119" y="8782"/>
                      </a:lnTo>
                      <a:lnTo>
                        <a:pt x="1120" y="8762"/>
                      </a:lnTo>
                      <a:lnTo>
                        <a:pt x="1121" y="8743"/>
                      </a:lnTo>
                      <a:lnTo>
                        <a:pt x="1123" y="8724"/>
                      </a:lnTo>
                      <a:lnTo>
                        <a:pt x="1128" y="8705"/>
                      </a:lnTo>
                      <a:lnTo>
                        <a:pt x="1132" y="8688"/>
                      </a:lnTo>
                      <a:lnTo>
                        <a:pt x="1137" y="8670"/>
                      </a:lnTo>
                      <a:lnTo>
                        <a:pt x="1143" y="8652"/>
                      </a:lnTo>
                      <a:lnTo>
                        <a:pt x="1150" y="8634"/>
                      </a:lnTo>
                      <a:lnTo>
                        <a:pt x="1158" y="8618"/>
                      </a:lnTo>
                      <a:lnTo>
                        <a:pt x="1166" y="8602"/>
                      </a:lnTo>
                      <a:lnTo>
                        <a:pt x="1176" y="8586"/>
                      </a:lnTo>
                      <a:lnTo>
                        <a:pt x="1186" y="8571"/>
                      </a:lnTo>
                      <a:lnTo>
                        <a:pt x="1197" y="8556"/>
                      </a:lnTo>
                      <a:lnTo>
                        <a:pt x="1209" y="8541"/>
                      </a:lnTo>
                      <a:lnTo>
                        <a:pt x="1221" y="8528"/>
                      </a:lnTo>
                      <a:lnTo>
                        <a:pt x="1234" y="8514"/>
                      </a:lnTo>
                      <a:lnTo>
                        <a:pt x="1248" y="8502"/>
                      </a:lnTo>
                      <a:lnTo>
                        <a:pt x="1262" y="8490"/>
                      </a:lnTo>
                      <a:lnTo>
                        <a:pt x="1277" y="8479"/>
                      </a:lnTo>
                      <a:lnTo>
                        <a:pt x="1291" y="8468"/>
                      </a:lnTo>
                      <a:lnTo>
                        <a:pt x="1307" y="8459"/>
                      </a:lnTo>
                      <a:lnTo>
                        <a:pt x="1324" y="8450"/>
                      </a:lnTo>
                      <a:lnTo>
                        <a:pt x="1341" y="8441"/>
                      </a:lnTo>
                      <a:lnTo>
                        <a:pt x="1358" y="8433"/>
                      </a:lnTo>
                      <a:lnTo>
                        <a:pt x="1376" y="8427"/>
                      </a:lnTo>
                      <a:lnTo>
                        <a:pt x="1394" y="8420"/>
                      </a:lnTo>
                      <a:lnTo>
                        <a:pt x="1413" y="8415"/>
                      </a:lnTo>
                      <a:lnTo>
                        <a:pt x="1431" y="8411"/>
                      </a:lnTo>
                      <a:lnTo>
                        <a:pt x="1450" y="8408"/>
                      </a:lnTo>
                      <a:lnTo>
                        <a:pt x="1470" y="8406"/>
                      </a:lnTo>
                      <a:lnTo>
                        <a:pt x="1490" y="8404"/>
                      </a:lnTo>
                      <a:lnTo>
                        <a:pt x="1510" y="8404"/>
                      </a:lnTo>
                      <a:close/>
                      <a:moveTo>
                        <a:pt x="3725" y="14428"/>
                      </a:moveTo>
                      <a:lnTo>
                        <a:pt x="3750" y="14428"/>
                      </a:lnTo>
                      <a:lnTo>
                        <a:pt x="3776" y="14430"/>
                      </a:lnTo>
                      <a:lnTo>
                        <a:pt x="3801" y="14433"/>
                      </a:lnTo>
                      <a:lnTo>
                        <a:pt x="3825" y="14438"/>
                      </a:lnTo>
                      <a:lnTo>
                        <a:pt x="3849" y="14444"/>
                      </a:lnTo>
                      <a:lnTo>
                        <a:pt x="3873" y="14451"/>
                      </a:lnTo>
                      <a:lnTo>
                        <a:pt x="3897" y="14458"/>
                      </a:lnTo>
                      <a:lnTo>
                        <a:pt x="3919" y="14468"/>
                      </a:lnTo>
                      <a:lnTo>
                        <a:pt x="3942" y="14477"/>
                      </a:lnTo>
                      <a:lnTo>
                        <a:pt x="3964" y="14488"/>
                      </a:lnTo>
                      <a:lnTo>
                        <a:pt x="3985" y="14501"/>
                      </a:lnTo>
                      <a:lnTo>
                        <a:pt x="4005" y="14514"/>
                      </a:lnTo>
                      <a:lnTo>
                        <a:pt x="4025" y="14528"/>
                      </a:lnTo>
                      <a:lnTo>
                        <a:pt x="4043" y="14543"/>
                      </a:lnTo>
                      <a:lnTo>
                        <a:pt x="4062" y="14558"/>
                      </a:lnTo>
                      <a:lnTo>
                        <a:pt x="4080" y="14575"/>
                      </a:lnTo>
                      <a:lnTo>
                        <a:pt x="4096" y="14593"/>
                      </a:lnTo>
                      <a:lnTo>
                        <a:pt x="4112" y="14611"/>
                      </a:lnTo>
                      <a:lnTo>
                        <a:pt x="4127" y="14630"/>
                      </a:lnTo>
                      <a:lnTo>
                        <a:pt x="4141" y="14649"/>
                      </a:lnTo>
                      <a:lnTo>
                        <a:pt x="4154" y="14670"/>
                      </a:lnTo>
                      <a:lnTo>
                        <a:pt x="4166" y="14691"/>
                      </a:lnTo>
                      <a:lnTo>
                        <a:pt x="4177" y="14713"/>
                      </a:lnTo>
                      <a:lnTo>
                        <a:pt x="4188" y="14735"/>
                      </a:lnTo>
                      <a:lnTo>
                        <a:pt x="4196" y="14758"/>
                      </a:lnTo>
                      <a:lnTo>
                        <a:pt x="4204" y="14781"/>
                      </a:lnTo>
                      <a:lnTo>
                        <a:pt x="4212" y="14805"/>
                      </a:lnTo>
                      <a:lnTo>
                        <a:pt x="4217" y="14829"/>
                      </a:lnTo>
                      <a:lnTo>
                        <a:pt x="4221" y="14854"/>
                      </a:lnTo>
                      <a:lnTo>
                        <a:pt x="4224" y="14879"/>
                      </a:lnTo>
                      <a:lnTo>
                        <a:pt x="4226" y="14904"/>
                      </a:lnTo>
                      <a:lnTo>
                        <a:pt x="4227" y="14930"/>
                      </a:lnTo>
                      <a:lnTo>
                        <a:pt x="4226" y="14956"/>
                      </a:lnTo>
                      <a:lnTo>
                        <a:pt x="4224" y="14981"/>
                      </a:lnTo>
                      <a:lnTo>
                        <a:pt x="4221" y="15006"/>
                      </a:lnTo>
                      <a:lnTo>
                        <a:pt x="4217" y="15031"/>
                      </a:lnTo>
                      <a:lnTo>
                        <a:pt x="4212" y="15055"/>
                      </a:lnTo>
                      <a:lnTo>
                        <a:pt x="4204" y="15079"/>
                      </a:lnTo>
                      <a:lnTo>
                        <a:pt x="4196" y="15102"/>
                      </a:lnTo>
                      <a:lnTo>
                        <a:pt x="4188" y="15125"/>
                      </a:lnTo>
                      <a:lnTo>
                        <a:pt x="4177" y="15147"/>
                      </a:lnTo>
                      <a:lnTo>
                        <a:pt x="4166" y="15169"/>
                      </a:lnTo>
                      <a:lnTo>
                        <a:pt x="4154" y="15190"/>
                      </a:lnTo>
                      <a:lnTo>
                        <a:pt x="4141" y="15211"/>
                      </a:lnTo>
                      <a:lnTo>
                        <a:pt x="4127" y="15231"/>
                      </a:lnTo>
                      <a:lnTo>
                        <a:pt x="4112" y="15250"/>
                      </a:lnTo>
                      <a:lnTo>
                        <a:pt x="4096" y="15267"/>
                      </a:lnTo>
                      <a:lnTo>
                        <a:pt x="4080" y="15285"/>
                      </a:lnTo>
                      <a:lnTo>
                        <a:pt x="4062" y="15302"/>
                      </a:lnTo>
                      <a:lnTo>
                        <a:pt x="4043" y="15317"/>
                      </a:lnTo>
                      <a:lnTo>
                        <a:pt x="4025" y="15333"/>
                      </a:lnTo>
                      <a:lnTo>
                        <a:pt x="4005" y="15347"/>
                      </a:lnTo>
                      <a:lnTo>
                        <a:pt x="3985" y="15360"/>
                      </a:lnTo>
                      <a:lnTo>
                        <a:pt x="3964" y="15372"/>
                      </a:lnTo>
                      <a:lnTo>
                        <a:pt x="3942" y="15383"/>
                      </a:lnTo>
                      <a:lnTo>
                        <a:pt x="3919" y="15393"/>
                      </a:lnTo>
                      <a:lnTo>
                        <a:pt x="3897" y="15402"/>
                      </a:lnTo>
                      <a:lnTo>
                        <a:pt x="3873" y="15410"/>
                      </a:lnTo>
                      <a:lnTo>
                        <a:pt x="3849" y="15417"/>
                      </a:lnTo>
                      <a:lnTo>
                        <a:pt x="3825" y="15423"/>
                      </a:lnTo>
                      <a:lnTo>
                        <a:pt x="3801" y="15427"/>
                      </a:lnTo>
                      <a:lnTo>
                        <a:pt x="3776" y="15430"/>
                      </a:lnTo>
                      <a:lnTo>
                        <a:pt x="3750" y="15432"/>
                      </a:lnTo>
                      <a:lnTo>
                        <a:pt x="3725" y="15432"/>
                      </a:lnTo>
                      <a:lnTo>
                        <a:pt x="3699" y="15432"/>
                      </a:lnTo>
                      <a:lnTo>
                        <a:pt x="3673" y="15430"/>
                      </a:lnTo>
                      <a:lnTo>
                        <a:pt x="3648" y="15427"/>
                      </a:lnTo>
                      <a:lnTo>
                        <a:pt x="3624" y="15423"/>
                      </a:lnTo>
                      <a:lnTo>
                        <a:pt x="3599" y="15417"/>
                      </a:lnTo>
                      <a:lnTo>
                        <a:pt x="3576" y="15410"/>
                      </a:lnTo>
                      <a:lnTo>
                        <a:pt x="3552" y="15402"/>
                      </a:lnTo>
                      <a:lnTo>
                        <a:pt x="3529" y="15393"/>
                      </a:lnTo>
                      <a:lnTo>
                        <a:pt x="3507" y="15383"/>
                      </a:lnTo>
                      <a:lnTo>
                        <a:pt x="3485" y="15372"/>
                      </a:lnTo>
                      <a:lnTo>
                        <a:pt x="3464" y="15360"/>
                      </a:lnTo>
                      <a:lnTo>
                        <a:pt x="3444" y="15347"/>
                      </a:lnTo>
                      <a:lnTo>
                        <a:pt x="3424" y="15333"/>
                      </a:lnTo>
                      <a:lnTo>
                        <a:pt x="3406" y="15317"/>
                      </a:lnTo>
                      <a:lnTo>
                        <a:pt x="3387" y="15302"/>
                      </a:lnTo>
                      <a:lnTo>
                        <a:pt x="3369" y="15285"/>
                      </a:lnTo>
                      <a:lnTo>
                        <a:pt x="3352" y="15267"/>
                      </a:lnTo>
                      <a:lnTo>
                        <a:pt x="3337" y="15250"/>
                      </a:lnTo>
                      <a:lnTo>
                        <a:pt x="3322" y="15231"/>
                      </a:lnTo>
                      <a:lnTo>
                        <a:pt x="3308" y="15211"/>
                      </a:lnTo>
                      <a:lnTo>
                        <a:pt x="3295" y="15190"/>
                      </a:lnTo>
                      <a:lnTo>
                        <a:pt x="3282" y="15169"/>
                      </a:lnTo>
                      <a:lnTo>
                        <a:pt x="3272" y="15147"/>
                      </a:lnTo>
                      <a:lnTo>
                        <a:pt x="3261" y="15125"/>
                      </a:lnTo>
                      <a:lnTo>
                        <a:pt x="3252" y="15102"/>
                      </a:lnTo>
                      <a:lnTo>
                        <a:pt x="3245" y="15079"/>
                      </a:lnTo>
                      <a:lnTo>
                        <a:pt x="3237" y="15055"/>
                      </a:lnTo>
                      <a:lnTo>
                        <a:pt x="3232" y="15031"/>
                      </a:lnTo>
                      <a:lnTo>
                        <a:pt x="3228" y="15006"/>
                      </a:lnTo>
                      <a:lnTo>
                        <a:pt x="3225" y="14981"/>
                      </a:lnTo>
                      <a:lnTo>
                        <a:pt x="3223" y="14956"/>
                      </a:lnTo>
                      <a:lnTo>
                        <a:pt x="3222" y="14930"/>
                      </a:lnTo>
                      <a:lnTo>
                        <a:pt x="3223" y="14904"/>
                      </a:lnTo>
                      <a:lnTo>
                        <a:pt x="3225" y="14879"/>
                      </a:lnTo>
                      <a:lnTo>
                        <a:pt x="3228" y="14854"/>
                      </a:lnTo>
                      <a:lnTo>
                        <a:pt x="3232" y="14829"/>
                      </a:lnTo>
                      <a:lnTo>
                        <a:pt x="3237" y="14805"/>
                      </a:lnTo>
                      <a:lnTo>
                        <a:pt x="3245" y="14781"/>
                      </a:lnTo>
                      <a:lnTo>
                        <a:pt x="3252" y="14758"/>
                      </a:lnTo>
                      <a:lnTo>
                        <a:pt x="3261" y="14735"/>
                      </a:lnTo>
                      <a:lnTo>
                        <a:pt x="3272" y="14713"/>
                      </a:lnTo>
                      <a:lnTo>
                        <a:pt x="3282" y="14691"/>
                      </a:lnTo>
                      <a:lnTo>
                        <a:pt x="3295" y="14670"/>
                      </a:lnTo>
                      <a:lnTo>
                        <a:pt x="3308" y="14649"/>
                      </a:lnTo>
                      <a:lnTo>
                        <a:pt x="3322" y="14630"/>
                      </a:lnTo>
                      <a:lnTo>
                        <a:pt x="3337" y="14611"/>
                      </a:lnTo>
                      <a:lnTo>
                        <a:pt x="3352" y="14593"/>
                      </a:lnTo>
                      <a:lnTo>
                        <a:pt x="3369" y="14575"/>
                      </a:lnTo>
                      <a:lnTo>
                        <a:pt x="3387" y="14558"/>
                      </a:lnTo>
                      <a:lnTo>
                        <a:pt x="3406" y="14543"/>
                      </a:lnTo>
                      <a:lnTo>
                        <a:pt x="3424" y="14528"/>
                      </a:lnTo>
                      <a:lnTo>
                        <a:pt x="3444" y="14514"/>
                      </a:lnTo>
                      <a:lnTo>
                        <a:pt x="3464" y="14501"/>
                      </a:lnTo>
                      <a:lnTo>
                        <a:pt x="3485" y="14488"/>
                      </a:lnTo>
                      <a:lnTo>
                        <a:pt x="3507" y="14477"/>
                      </a:lnTo>
                      <a:lnTo>
                        <a:pt x="3529" y="14468"/>
                      </a:lnTo>
                      <a:lnTo>
                        <a:pt x="3552" y="14458"/>
                      </a:lnTo>
                      <a:lnTo>
                        <a:pt x="3576" y="14451"/>
                      </a:lnTo>
                      <a:lnTo>
                        <a:pt x="3599" y="14444"/>
                      </a:lnTo>
                      <a:lnTo>
                        <a:pt x="3624" y="14438"/>
                      </a:lnTo>
                      <a:lnTo>
                        <a:pt x="3648" y="14433"/>
                      </a:lnTo>
                      <a:lnTo>
                        <a:pt x="3673" y="14430"/>
                      </a:lnTo>
                      <a:lnTo>
                        <a:pt x="3699" y="14428"/>
                      </a:lnTo>
                      <a:lnTo>
                        <a:pt x="3725" y="14428"/>
                      </a:lnTo>
                      <a:close/>
                      <a:moveTo>
                        <a:pt x="1277" y="12777"/>
                      </a:moveTo>
                      <a:lnTo>
                        <a:pt x="6172" y="12777"/>
                      </a:lnTo>
                      <a:lnTo>
                        <a:pt x="6186" y="12777"/>
                      </a:lnTo>
                      <a:lnTo>
                        <a:pt x="6198" y="12779"/>
                      </a:lnTo>
                      <a:lnTo>
                        <a:pt x="6211" y="12782"/>
                      </a:lnTo>
                      <a:lnTo>
                        <a:pt x="6222" y="12787"/>
                      </a:lnTo>
                      <a:lnTo>
                        <a:pt x="6234" y="12793"/>
                      </a:lnTo>
                      <a:lnTo>
                        <a:pt x="6244" y="12799"/>
                      </a:lnTo>
                      <a:lnTo>
                        <a:pt x="6255" y="12806"/>
                      </a:lnTo>
                      <a:lnTo>
                        <a:pt x="6263" y="12815"/>
                      </a:lnTo>
                      <a:lnTo>
                        <a:pt x="6271" y="12824"/>
                      </a:lnTo>
                      <a:lnTo>
                        <a:pt x="6279" y="12834"/>
                      </a:lnTo>
                      <a:lnTo>
                        <a:pt x="6286" y="12845"/>
                      </a:lnTo>
                      <a:lnTo>
                        <a:pt x="6291" y="12856"/>
                      </a:lnTo>
                      <a:lnTo>
                        <a:pt x="6295" y="12868"/>
                      </a:lnTo>
                      <a:lnTo>
                        <a:pt x="6299" y="12881"/>
                      </a:lnTo>
                      <a:lnTo>
                        <a:pt x="6301" y="12893"/>
                      </a:lnTo>
                      <a:lnTo>
                        <a:pt x="6302" y="12906"/>
                      </a:lnTo>
                      <a:lnTo>
                        <a:pt x="6302" y="13021"/>
                      </a:lnTo>
                      <a:lnTo>
                        <a:pt x="6301" y="13034"/>
                      </a:lnTo>
                      <a:lnTo>
                        <a:pt x="6299" y="13047"/>
                      </a:lnTo>
                      <a:lnTo>
                        <a:pt x="6295" y="13059"/>
                      </a:lnTo>
                      <a:lnTo>
                        <a:pt x="6291" y="13071"/>
                      </a:lnTo>
                      <a:lnTo>
                        <a:pt x="6286" y="13082"/>
                      </a:lnTo>
                      <a:lnTo>
                        <a:pt x="6279" y="13093"/>
                      </a:lnTo>
                      <a:lnTo>
                        <a:pt x="6271" y="13103"/>
                      </a:lnTo>
                      <a:lnTo>
                        <a:pt x="6263" y="13112"/>
                      </a:lnTo>
                      <a:lnTo>
                        <a:pt x="6255" y="13121"/>
                      </a:lnTo>
                      <a:lnTo>
                        <a:pt x="6244" y="13128"/>
                      </a:lnTo>
                      <a:lnTo>
                        <a:pt x="6234" y="13134"/>
                      </a:lnTo>
                      <a:lnTo>
                        <a:pt x="6222" y="13140"/>
                      </a:lnTo>
                      <a:lnTo>
                        <a:pt x="6211" y="13145"/>
                      </a:lnTo>
                      <a:lnTo>
                        <a:pt x="6198" y="13148"/>
                      </a:lnTo>
                      <a:lnTo>
                        <a:pt x="6186" y="13149"/>
                      </a:lnTo>
                      <a:lnTo>
                        <a:pt x="6172" y="13150"/>
                      </a:lnTo>
                      <a:lnTo>
                        <a:pt x="1277" y="13150"/>
                      </a:lnTo>
                      <a:lnTo>
                        <a:pt x="1263" y="13149"/>
                      </a:lnTo>
                      <a:lnTo>
                        <a:pt x="1251" y="13148"/>
                      </a:lnTo>
                      <a:lnTo>
                        <a:pt x="1238" y="13145"/>
                      </a:lnTo>
                      <a:lnTo>
                        <a:pt x="1227" y="13140"/>
                      </a:lnTo>
                      <a:lnTo>
                        <a:pt x="1215" y="13134"/>
                      </a:lnTo>
                      <a:lnTo>
                        <a:pt x="1205" y="13128"/>
                      </a:lnTo>
                      <a:lnTo>
                        <a:pt x="1194" y="13121"/>
                      </a:lnTo>
                      <a:lnTo>
                        <a:pt x="1186" y="13112"/>
                      </a:lnTo>
                      <a:lnTo>
                        <a:pt x="1178" y="13103"/>
                      </a:lnTo>
                      <a:lnTo>
                        <a:pt x="1169" y="13093"/>
                      </a:lnTo>
                      <a:lnTo>
                        <a:pt x="1163" y="13082"/>
                      </a:lnTo>
                      <a:lnTo>
                        <a:pt x="1158" y="13071"/>
                      </a:lnTo>
                      <a:lnTo>
                        <a:pt x="1154" y="13059"/>
                      </a:lnTo>
                      <a:lnTo>
                        <a:pt x="1150" y="13047"/>
                      </a:lnTo>
                      <a:lnTo>
                        <a:pt x="1148" y="13034"/>
                      </a:lnTo>
                      <a:lnTo>
                        <a:pt x="1147" y="13021"/>
                      </a:lnTo>
                      <a:lnTo>
                        <a:pt x="1147" y="12906"/>
                      </a:lnTo>
                      <a:lnTo>
                        <a:pt x="1148" y="12893"/>
                      </a:lnTo>
                      <a:lnTo>
                        <a:pt x="1150" y="12881"/>
                      </a:lnTo>
                      <a:lnTo>
                        <a:pt x="1154" y="12868"/>
                      </a:lnTo>
                      <a:lnTo>
                        <a:pt x="1158" y="12856"/>
                      </a:lnTo>
                      <a:lnTo>
                        <a:pt x="1163" y="12845"/>
                      </a:lnTo>
                      <a:lnTo>
                        <a:pt x="1169" y="12834"/>
                      </a:lnTo>
                      <a:lnTo>
                        <a:pt x="1178" y="12824"/>
                      </a:lnTo>
                      <a:lnTo>
                        <a:pt x="1186" y="12815"/>
                      </a:lnTo>
                      <a:lnTo>
                        <a:pt x="1194" y="12806"/>
                      </a:lnTo>
                      <a:lnTo>
                        <a:pt x="1205" y="12799"/>
                      </a:lnTo>
                      <a:lnTo>
                        <a:pt x="1215" y="12793"/>
                      </a:lnTo>
                      <a:lnTo>
                        <a:pt x="1227" y="12787"/>
                      </a:lnTo>
                      <a:lnTo>
                        <a:pt x="1238" y="12782"/>
                      </a:lnTo>
                      <a:lnTo>
                        <a:pt x="1251" y="12779"/>
                      </a:lnTo>
                      <a:lnTo>
                        <a:pt x="1263" y="12777"/>
                      </a:lnTo>
                      <a:lnTo>
                        <a:pt x="1277" y="12777"/>
                      </a:lnTo>
                      <a:close/>
                      <a:moveTo>
                        <a:pt x="1277" y="12217"/>
                      </a:moveTo>
                      <a:lnTo>
                        <a:pt x="6172" y="12217"/>
                      </a:lnTo>
                      <a:lnTo>
                        <a:pt x="6186" y="12218"/>
                      </a:lnTo>
                      <a:lnTo>
                        <a:pt x="6198" y="12220"/>
                      </a:lnTo>
                      <a:lnTo>
                        <a:pt x="6211" y="12223"/>
                      </a:lnTo>
                      <a:lnTo>
                        <a:pt x="6222" y="12227"/>
                      </a:lnTo>
                      <a:lnTo>
                        <a:pt x="6234" y="12232"/>
                      </a:lnTo>
                      <a:lnTo>
                        <a:pt x="6244" y="12240"/>
                      </a:lnTo>
                      <a:lnTo>
                        <a:pt x="6255" y="12247"/>
                      </a:lnTo>
                      <a:lnTo>
                        <a:pt x="6263" y="12255"/>
                      </a:lnTo>
                      <a:lnTo>
                        <a:pt x="6271" y="12265"/>
                      </a:lnTo>
                      <a:lnTo>
                        <a:pt x="6279" y="12274"/>
                      </a:lnTo>
                      <a:lnTo>
                        <a:pt x="6286" y="12284"/>
                      </a:lnTo>
                      <a:lnTo>
                        <a:pt x="6291" y="12296"/>
                      </a:lnTo>
                      <a:lnTo>
                        <a:pt x="6295" y="12307"/>
                      </a:lnTo>
                      <a:lnTo>
                        <a:pt x="6299" y="12320"/>
                      </a:lnTo>
                      <a:lnTo>
                        <a:pt x="6301" y="12334"/>
                      </a:lnTo>
                      <a:lnTo>
                        <a:pt x="6302" y="12346"/>
                      </a:lnTo>
                      <a:lnTo>
                        <a:pt x="6302" y="12461"/>
                      </a:lnTo>
                      <a:lnTo>
                        <a:pt x="6301" y="12474"/>
                      </a:lnTo>
                      <a:lnTo>
                        <a:pt x="6299" y="12487"/>
                      </a:lnTo>
                      <a:lnTo>
                        <a:pt x="6295" y="12500"/>
                      </a:lnTo>
                      <a:lnTo>
                        <a:pt x="6291" y="12511"/>
                      </a:lnTo>
                      <a:lnTo>
                        <a:pt x="6286" y="12522"/>
                      </a:lnTo>
                      <a:lnTo>
                        <a:pt x="6279" y="12533"/>
                      </a:lnTo>
                      <a:lnTo>
                        <a:pt x="6271" y="12543"/>
                      </a:lnTo>
                      <a:lnTo>
                        <a:pt x="6263" y="12552"/>
                      </a:lnTo>
                      <a:lnTo>
                        <a:pt x="6255" y="12561"/>
                      </a:lnTo>
                      <a:lnTo>
                        <a:pt x="6244" y="12568"/>
                      </a:lnTo>
                      <a:lnTo>
                        <a:pt x="6234" y="12575"/>
                      </a:lnTo>
                      <a:lnTo>
                        <a:pt x="6222" y="12580"/>
                      </a:lnTo>
                      <a:lnTo>
                        <a:pt x="6211" y="12584"/>
                      </a:lnTo>
                      <a:lnTo>
                        <a:pt x="6198" y="12587"/>
                      </a:lnTo>
                      <a:lnTo>
                        <a:pt x="6186" y="12589"/>
                      </a:lnTo>
                      <a:lnTo>
                        <a:pt x="6172" y="12590"/>
                      </a:lnTo>
                      <a:lnTo>
                        <a:pt x="1277" y="12590"/>
                      </a:lnTo>
                      <a:lnTo>
                        <a:pt x="1263" y="12589"/>
                      </a:lnTo>
                      <a:lnTo>
                        <a:pt x="1251" y="12587"/>
                      </a:lnTo>
                      <a:lnTo>
                        <a:pt x="1238" y="12584"/>
                      </a:lnTo>
                      <a:lnTo>
                        <a:pt x="1227" y="12580"/>
                      </a:lnTo>
                      <a:lnTo>
                        <a:pt x="1215" y="12575"/>
                      </a:lnTo>
                      <a:lnTo>
                        <a:pt x="1205" y="12568"/>
                      </a:lnTo>
                      <a:lnTo>
                        <a:pt x="1194" y="12561"/>
                      </a:lnTo>
                      <a:lnTo>
                        <a:pt x="1186" y="12552"/>
                      </a:lnTo>
                      <a:lnTo>
                        <a:pt x="1178" y="12543"/>
                      </a:lnTo>
                      <a:lnTo>
                        <a:pt x="1169" y="12533"/>
                      </a:lnTo>
                      <a:lnTo>
                        <a:pt x="1163" y="12522"/>
                      </a:lnTo>
                      <a:lnTo>
                        <a:pt x="1158" y="12511"/>
                      </a:lnTo>
                      <a:lnTo>
                        <a:pt x="1154" y="12500"/>
                      </a:lnTo>
                      <a:lnTo>
                        <a:pt x="1150" y="12487"/>
                      </a:lnTo>
                      <a:lnTo>
                        <a:pt x="1148" y="12474"/>
                      </a:lnTo>
                      <a:lnTo>
                        <a:pt x="1147" y="12461"/>
                      </a:lnTo>
                      <a:lnTo>
                        <a:pt x="1147" y="12346"/>
                      </a:lnTo>
                      <a:lnTo>
                        <a:pt x="1148" y="12334"/>
                      </a:lnTo>
                      <a:lnTo>
                        <a:pt x="1150" y="12320"/>
                      </a:lnTo>
                      <a:lnTo>
                        <a:pt x="1154" y="12307"/>
                      </a:lnTo>
                      <a:lnTo>
                        <a:pt x="1158" y="12296"/>
                      </a:lnTo>
                      <a:lnTo>
                        <a:pt x="1163" y="12284"/>
                      </a:lnTo>
                      <a:lnTo>
                        <a:pt x="1169" y="12274"/>
                      </a:lnTo>
                      <a:lnTo>
                        <a:pt x="1178" y="12265"/>
                      </a:lnTo>
                      <a:lnTo>
                        <a:pt x="1186" y="12255"/>
                      </a:lnTo>
                      <a:lnTo>
                        <a:pt x="1194" y="12247"/>
                      </a:lnTo>
                      <a:lnTo>
                        <a:pt x="1205" y="12240"/>
                      </a:lnTo>
                      <a:lnTo>
                        <a:pt x="1215" y="12232"/>
                      </a:lnTo>
                      <a:lnTo>
                        <a:pt x="1227" y="12227"/>
                      </a:lnTo>
                      <a:lnTo>
                        <a:pt x="1238" y="12223"/>
                      </a:lnTo>
                      <a:lnTo>
                        <a:pt x="1251" y="12220"/>
                      </a:lnTo>
                      <a:lnTo>
                        <a:pt x="1263" y="12218"/>
                      </a:lnTo>
                      <a:lnTo>
                        <a:pt x="1277" y="12217"/>
                      </a:lnTo>
                      <a:close/>
                    </a:path>
                  </a:pathLst>
                </a:custGeom>
                <a:grpFill/>
                <a:ln w="9525">
                  <a:solidFill>
                    <a:schemeClr val="accent3">
                      <a:lumMod val="50000"/>
                    </a:schemeClr>
                  </a:solidFill>
                  <a:round/>
                  <a:headEnd/>
                  <a:tailEnd/>
                </a:ln>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fontAlgn="auto">
                    <a:spcBef>
                      <a:spcPts val="0"/>
                    </a:spcBef>
                    <a:spcAft>
                      <a:spcPts val="0"/>
                    </a:spcAft>
                    <a:buClr>
                      <a:srgbClr val="CC9900"/>
                    </a:buClr>
                    <a:defRPr/>
                  </a:pPr>
                  <a:endParaRPr lang="zh-CN" altLang="en-US" sz="1200" b="1" kern="0" dirty="0">
                    <a:solidFill>
                      <a:prstClr val="white"/>
                    </a:solidFill>
                    <a:latin typeface="+mn-lt"/>
                    <a:ea typeface="+mn-ea"/>
                    <a:cs typeface="+mn-ea"/>
                    <a:sym typeface="+mn-lt"/>
                  </a:endParaRPr>
                </a:p>
              </p:txBody>
            </p:sp>
          </p:grpSp>
          <p:grpSp>
            <p:nvGrpSpPr>
              <p:cNvPr id="73" name="组合 117"/>
              <p:cNvGrpSpPr/>
              <p:nvPr/>
            </p:nvGrpSpPr>
            <p:grpSpPr>
              <a:xfrm>
                <a:off x="4194569" y="3415682"/>
                <a:ext cx="646863" cy="553814"/>
                <a:chOff x="7918353" y="3935104"/>
                <a:chExt cx="713585" cy="717605"/>
              </a:xfrm>
              <a:solidFill>
                <a:schemeClr val="accent3">
                  <a:lumMod val="65000"/>
                </a:schemeClr>
              </a:solidFill>
            </p:grpSpPr>
            <p:sp>
              <p:nvSpPr>
                <p:cNvPr id="75" name="Freeform 135"/>
                <p:cNvSpPr>
                  <a:spLocks noEditPoints="1"/>
                </p:cNvSpPr>
                <p:nvPr/>
              </p:nvSpPr>
              <p:spPr bwMode="auto">
                <a:xfrm>
                  <a:off x="7918353" y="4234732"/>
                  <a:ext cx="276194" cy="417977"/>
                </a:xfrm>
                <a:custGeom>
                  <a:avLst/>
                  <a:gdLst>
                    <a:gd name="T0" fmla="*/ 110 w 321"/>
                    <a:gd name="T1" fmla="*/ 3 h 399"/>
                    <a:gd name="T2" fmla="*/ 45 w 321"/>
                    <a:gd name="T3" fmla="*/ 20 h 399"/>
                    <a:gd name="T4" fmla="*/ 8 w 321"/>
                    <a:gd name="T5" fmla="*/ 49 h 399"/>
                    <a:gd name="T6" fmla="*/ 0 w 321"/>
                    <a:gd name="T7" fmla="*/ 123 h 399"/>
                    <a:gd name="T8" fmla="*/ 18 w 321"/>
                    <a:gd name="T9" fmla="*/ 157 h 399"/>
                    <a:gd name="T10" fmla="*/ 68 w 321"/>
                    <a:gd name="T11" fmla="*/ 181 h 399"/>
                    <a:gd name="T12" fmla="*/ 143 w 321"/>
                    <a:gd name="T13" fmla="*/ 193 h 399"/>
                    <a:gd name="T14" fmla="*/ 211 w 321"/>
                    <a:gd name="T15" fmla="*/ 189 h 399"/>
                    <a:gd name="T16" fmla="*/ 276 w 321"/>
                    <a:gd name="T17" fmla="*/ 173 h 399"/>
                    <a:gd name="T18" fmla="*/ 314 w 321"/>
                    <a:gd name="T19" fmla="*/ 143 h 399"/>
                    <a:gd name="T20" fmla="*/ 321 w 321"/>
                    <a:gd name="T21" fmla="*/ 70 h 399"/>
                    <a:gd name="T22" fmla="*/ 303 w 321"/>
                    <a:gd name="T23" fmla="*/ 37 h 399"/>
                    <a:gd name="T24" fmla="*/ 253 w 321"/>
                    <a:gd name="T25" fmla="*/ 12 h 399"/>
                    <a:gd name="T26" fmla="*/ 178 w 321"/>
                    <a:gd name="T27" fmla="*/ 1 h 399"/>
                    <a:gd name="T28" fmla="*/ 63 w 321"/>
                    <a:gd name="T29" fmla="*/ 157 h 399"/>
                    <a:gd name="T30" fmla="*/ 56 w 321"/>
                    <a:gd name="T31" fmla="*/ 139 h 399"/>
                    <a:gd name="T32" fmla="*/ 73 w 321"/>
                    <a:gd name="T33" fmla="*/ 131 h 399"/>
                    <a:gd name="T34" fmla="*/ 80 w 321"/>
                    <a:gd name="T35" fmla="*/ 150 h 399"/>
                    <a:gd name="T36" fmla="*/ 160 w 321"/>
                    <a:gd name="T37" fmla="*/ 124 h 399"/>
                    <a:gd name="T38" fmla="*/ 63 w 321"/>
                    <a:gd name="T39" fmla="*/ 108 h 399"/>
                    <a:gd name="T40" fmla="*/ 3 w 321"/>
                    <a:gd name="T41" fmla="*/ 65 h 399"/>
                    <a:gd name="T42" fmla="*/ 67 w 321"/>
                    <a:gd name="T43" fmla="*/ 102 h 399"/>
                    <a:gd name="T44" fmla="*/ 160 w 321"/>
                    <a:gd name="T45" fmla="*/ 117 h 399"/>
                    <a:gd name="T46" fmla="*/ 274 w 321"/>
                    <a:gd name="T47" fmla="*/ 95 h 399"/>
                    <a:gd name="T48" fmla="*/ 314 w 321"/>
                    <a:gd name="T49" fmla="*/ 71 h 399"/>
                    <a:gd name="T50" fmla="*/ 237 w 321"/>
                    <a:gd name="T51" fmla="*/ 114 h 399"/>
                    <a:gd name="T52" fmla="*/ 160 w 321"/>
                    <a:gd name="T53" fmla="*/ 326 h 399"/>
                    <a:gd name="T54" fmla="*/ 54 w 321"/>
                    <a:gd name="T55" fmla="*/ 309 h 399"/>
                    <a:gd name="T56" fmla="*/ 14 w 321"/>
                    <a:gd name="T57" fmla="*/ 284 h 399"/>
                    <a:gd name="T58" fmla="*/ 0 w 321"/>
                    <a:gd name="T59" fmla="*/ 271 h 399"/>
                    <a:gd name="T60" fmla="*/ 4 w 321"/>
                    <a:gd name="T61" fmla="*/ 343 h 399"/>
                    <a:gd name="T62" fmla="*/ 35 w 321"/>
                    <a:gd name="T63" fmla="*/ 373 h 399"/>
                    <a:gd name="T64" fmla="*/ 96 w 321"/>
                    <a:gd name="T65" fmla="*/ 394 h 399"/>
                    <a:gd name="T66" fmla="*/ 160 w 321"/>
                    <a:gd name="T67" fmla="*/ 399 h 399"/>
                    <a:gd name="T68" fmla="*/ 240 w 321"/>
                    <a:gd name="T69" fmla="*/ 390 h 399"/>
                    <a:gd name="T70" fmla="*/ 295 w 321"/>
                    <a:gd name="T71" fmla="*/ 368 h 399"/>
                    <a:gd name="T72" fmla="*/ 320 w 321"/>
                    <a:gd name="T73" fmla="*/ 336 h 399"/>
                    <a:gd name="T74" fmla="*/ 318 w 321"/>
                    <a:gd name="T75" fmla="*/ 266 h 399"/>
                    <a:gd name="T76" fmla="*/ 302 w 321"/>
                    <a:gd name="T77" fmla="*/ 290 h 399"/>
                    <a:gd name="T78" fmla="*/ 246 w 321"/>
                    <a:gd name="T79" fmla="*/ 316 h 399"/>
                    <a:gd name="T80" fmla="*/ 68 w 321"/>
                    <a:gd name="T81" fmla="*/ 367 h 399"/>
                    <a:gd name="T82" fmla="*/ 55 w 321"/>
                    <a:gd name="T83" fmla="*/ 354 h 399"/>
                    <a:gd name="T84" fmla="*/ 68 w 321"/>
                    <a:gd name="T85" fmla="*/ 339 h 399"/>
                    <a:gd name="T86" fmla="*/ 81 w 321"/>
                    <a:gd name="T87" fmla="*/ 354 h 399"/>
                    <a:gd name="T88" fmla="*/ 68 w 321"/>
                    <a:gd name="T89" fmla="*/ 367 h 399"/>
                    <a:gd name="T90" fmla="*/ 102 w 321"/>
                    <a:gd name="T91" fmla="*/ 218 h 399"/>
                    <a:gd name="T92" fmla="*/ 20 w 321"/>
                    <a:gd name="T93" fmla="*/ 187 h 399"/>
                    <a:gd name="T94" fmla="*/ 3 w 321"/>
                    <a:gd name="T95" fmla="*/ 163 h 399"/>
                    <a:gd name="T96" fmla="*/ 2 w 321"/>
                    <a:gd name="T97" fmla="*/ 233 h 399"/>
                    <a:gd name="T98" fmla="*/ 26 w 321"/>
                    <a:gd name="T99" fmla="*/ 266 h 399"/>
                    <a:gd name="T100" fmla="*/ 81 w 321"/>
                    <a:gd name="T101" fmla="*/ 287 h 399"/>
                    <a:gd name="T102" fmla="*/ 160 w 321"/>
                    <a:gd name="T103" fmla="*/ 296 h 399"/>
                    <a:gd name="T104" fmla="*/ 225 w 321"/>
                    <a:gd name="T105" fmla="*/ 291 h 399"/>
                    <a:gd name="T106" fmla="*/ 286 w 321"/>
                    <a:gd name="T107" fmla="*/ 271 h 399"/>
                    <a:gd name="T108" fmla="*/ 317 w 321"/>
                    <a:gd name="T109" fmla="*/ 240 h 399"/>
                    <a:gd name="T110" fmla="*/ 320 w 321"/>
                    <a:gd name="T111" fmla="*/ 168 h 399"/>
                    <a:gd name="T112" fmla="*/ 308 w 321"/>
                    <a:gd name="T113" fmla="*/ 181 h 399"/>
                    <a:gd name="T114" fmla="*/ 245 w 321"/>
                    <a:gd name="T115" fmla="*/ 212 h 399"/>
                    <a:gd name="T116" fmla="*/ 68 w 321"/>
                    <a:gd name="T117" fmla="*/ 262 h 399"/>
                    <a:gd name="T118" fmla="*/ 55 w 321"/>
                    <a:gd name="T119" fmla="*/ 248 h 399"/>
                    <a:gd name="T120" fmla="*/ 68 w 321"/>
                    <a:gd name="T121" fmla="*/ 234 h 399"/>
                    <a:gd name="T122" fmla="*/ 81 w 321"/>
                    <a:gd name="T123" fmla="*/ 248 h 399"/>
                    <a:gd name="T124" fmla="*/ 68 w 321"/>
                    <a:gd name="T125" fmla="*/ 262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1" h="399">
                      <a:moveTo>
                        <a:pt x="160" y="0"/>
                      </a:moveTo>
                      <a:lnTo>
                        <a:pt x="160" y="0"/>
                      </a:lnTo>
                      <a:lnTo>
                        <a:pt x="143" y="1"/>
                      </a:lnTo>
                      <a:lnTo>
                        <a:pt x="126" y="1"/>
                      </a:lnTo>
                      <a:lnTo>
                        <a:pt x="110" y="3"/>
                      </a:lnTo>
                      <a:lnTo>
                        <a:pt x="96" y="6"/>
                      </a:lnTo>
                      <a:lnTo>
                        <a:pt x="81" y="8"/>
                      </a:lnTo>
                      <a:lnTo>
                        <a:pt x="68" y="12"/>
                      </a:lnTo>
                      <a:lnTo>
                        <a:pt x="56" y="15"/>
                      </a:lnTo>
                      <a:lnTo>
                        <a:pt x="45" y="20"/>
                      </a:lnTo>
                      <a:lnTo>
                        <a:pt x="35" y="25"/>
                      </a:lnTo>
                      <a:lnTo>
                        <a:pt x="26" y="31"/>
                      </a:lnTo>
                      <a:lnTo>
                        <a:pt x="18" y="37"/>
                      </a:lnTo>
                      <a:lnTo>
                        <a:pt x="12" y="43"/>
                      </a:lnTo>
                      <a:lnTo>
                        <a:pt x="8" y="49"/>
                      </a:lnTo>
                      <a:lnTo>
                        <a:pt x="4" y="56"/>
                      </a:lnTo>
                      <a:lnTo>
                        <a:pt x="2" y="62"/>
                      </a:lnTo>
                      <a:lnTo>
                        <a:pt x="0" y="70"/>
                      </a:lnTo>
                      <a:lnTo>
                        <a:pt x="0" y="123"/>
                      </a:lnTo>
                      <a:lnTo>
                        <a:pt x="0" y="123"/>
                      </a:lnTo>
                      <a:lnTo>
                        <a:pt x="2" y="130"/>
                      </a:lnTo>
                      <a:lnTo>
                        <a:pt x="4" y="137"/>
                      </a:lnTo>
                      <a:lnTo>
                        <a:pt x="8" y="143"/>
                      </a:lnTo>
                      <a:lnTo>
                        <a:pt x="12" y="151"/>
                      </a:lnTo>
                      <a:lnTo>
                        <a:pt x="18" y="157"/>
                      </a:lnTo>
                      <a:lnTo>
                        <a:pt x="26" y="162"/>
                      </a:lnTo>
                      <a:lnTo>
                        <a:pt x="35" y="168"/>
                      </a:lnTo>
                      <a:lnTo>
                        <a:pt x="45" y="173"/>
                      </a:lnTo>
                      <a:lnTo>
                        <a:pt x="56" y="177"/>
                      </a:lnTo>
                      <a:lnTo>
                        <a:pt x="68" y="181"/>
                      </a:lnTo>
                      <a:lnTo>
                        <a:pt x="81" y="185"/>
                      </a:lnTo>
                      <a:lnTo>
                        <a:pt x="96" y="187"/>
                      </a:lnTo>
                      <a:lnTo>
                        <a:pt x="110" y="189"/>
                      </a:lnTo>
                      <a:lnTo>
                        <a:pt x="126" y="192"/>
                      </a:lnTo>
                      <a:lnTo>
                        <a:pt x="143" y="193"/>
                      </a:lnTo>
                      <a:lnTo>
                        <a:pt x="160" y="193"/>
                      </a:lnTo>
                      <a:lnTo>
                        <a:pt x="160" y="193"/>
                      </a:lnTo>
                      <a:lnTo>
                        <a:pt x="178" y="193"/>
                      </a:lnTo>
                      <a:lnTo>
                        <a:pt x="194" y="192"/>
                      </a:lnTo>
                      <a:lnTo>
                        <a:pt x="211" y="189"/>
                      </a:lnTo>
                      <a:lnTo>
                        <a:pt x="225" y="187"/>
                      </a:lnTo>
                      <a:lnTo>
                        <a:pt x="240" y="185"/>
                      </a:lnTo>
                      <a:lnTo>
                        <a:pt x="253" y="181"/>
                      </a:lnTo>
                      <a:lnTo>
                        <a:pt x="265" y="177"/>
                      </a:lnTo>
                      <a:lnTo>
                        <a:pt x="276" y="173"/>
                      </a:lnTo>
                      <a:lnTo>
                        <a:pt x="286" y="168"/>
                      </a:lnTo>
                      <a:lnTo>
                        <a:pt x="295" y="162"/>
                      </a:lnTo>
                      <a:lnTo>
                        <a:pt x="303" y="157"/>
                      </a:lnTo>
                      <a:lnTo>
                        <a:pt x="309" y="151"/>
                      </a:lnTo>
                      <a:lnTo>
                        <a:pt x="314" y="143"/>
                      </a:lnTo>
                      <a:lnTo>
                        <a:pt x="317" y="137"/>
                      </a:lnTo>
                      <a:lnTo>
                        <a:pt x="320" y="130"/>
                      </a:lnTo>
                      <a:lnTo>
                        <a:pt x="321" y="123"/>
                      </a:lnTo>
                      <a:lnTo>
                        <a:pt x="321" y="70"/>
                      </a:lnTo>
                      <a:lnTo>
                        <a:pt x="321" y="70"/>
                      </a:lnTo>
                      <a:lnTo>
                        <a:pt x="320" y="62"/>
                      </a:lnTo>
                      <a:lnTo>
                        <a:pt x="317" y="56"/>
                      </a:lnTo>
                      <a:lnTo>
                        <a:pt x="314" y="49"/>
                      </a:lnTo>
                      <a:lnTo>
                        <a:pt x="309" y="43"/>
                      </a:lnTo>
                      <a:lnTo>
                        <a:pt x="303" y="37"/>
                      </a:lnTo>
                      <a:lnTo>
                        <a:pt x="295" y="31"/>
                      </a:lnTo>
                      <a:lnTo>
                        <a:pt x="286" y="25"/>
                      </a:lnTo>
                      <a:lnTo>
                        <a:pt x="276" y="20"/>
                      </a:lnTo>
                      <a:lnTo>
                        <a:pt x="265" y="15"/>
                      </a:lnTo>
                      <a:lnTo>
                        <a:pt x="253" y="12"/>
                      </a:lnTo>
                      <a:lnTo>
                        <a:pt x="240" y="8"/>
                      </a:lnTo>
                      <a:lnTo>
                        <a:pt x="225" y="6"/>
                      </a:lnTo>
                      <a:lnTo>
                        <a:pt x="211" y="3"/>
                      </a:lnTo>
                      <a:lnTo>
                        <a:pt x="194" y="1"/>
                      </a:lnTo>
                      <a:lnTo>
                        <a:pt x="178" y="1"/>
                      </a:lnTo>
                      <a:lnTo>
                        <a:pt x="160" y="0"/>
                      </a:lnTo>
                      <a:lnTo>
                        <a:pt x="160" y="0"/>
                      </a:lnTo>
                      <a:close/>
                      <a:moveTo>
                        <a:pt x="68" y="158"/>
                      </a:moveTo>
                      <a:lnTo>
                        <a:pt x="68" y="158"/>
                      </a:lnTo>
                      <a:lnTo>
                        <a:pt x="63" y="157"/>
                      </a:lnTo>
                      <a:lnTo>
                        <a:pt x="58" y="153"/>
                      </a:lnTo>
                      <a:lnTo>
                        <a:pt x="56" y="150"/>
                      </a:lnTo>
                      <a:lnTo>
                        <a:pt x="55" y="143"/>
                      </a:lnTo>
                      <a:lnTo>
                        <a:pt x="55" y="143"/>
                      </a:lnTo>
                      <a:lnTo>
                        <a:pt x="56" y="139"/>
                      </a:lnTo>
                      <a:lnTo>
                        <a:pt x="58" y="135"/>
                      </a:lnTo>
                      <a:lnTo>
                        <a:pt x="63" y="131"/>
                      </a:lnTo>
                      <a:lnTo>
                        <a:pt x="68" y="130"/>
                      </a:lnTo>
                      <a:lnTo>
                        <a:pt x="68" y="130"/>
                      </a:lnTo>
                      <a:lnTo>
                        <a:pt x="73" y="131"/>
                      </a:lnTo>
                      <a:lnTo>
                        <a:pt x="78" y="135"/>
                      </a:lnTo>
                      <a:lnTo>
                        <a:pt x="80" y="139"/>
                      </a:lnTo>
                      <a:lnTo>
                        <a:pt x="81" y="143"/>
                      </a:lnTo>
                      <a:lnTo>
                        <a:pt x="81" y="143"/>
                      </a:lnTo>
                      <a:lnTo>
                        <a:pt x="80" y="150"/>
                      </a:lnTo>
                      <a:lnTo>
                        <a:pt x="78" y="153"/>
                      </a:lnTo>
                      <a:lnTo>
                        <a:pt x="73" y="157"/>
                      </a:lnTo>
                      <a:lnTo>
                        <a:pt x="68" y="158"/>
                      </a:lnTo>
                      <a:lnTo>
                        <a:pt x="68" y="158"/>
                      </a:lnTo>
                      <a:close/>
                      <a:moveTo>
                        <a:pt x="160" y="124"/>
                      </a:moveTo>
                      <a:lnTo>
                        <a:pt x="160" y="124"/>
                      </a:lnTo>
                      <a:lnTo>
                        <a:pt x="133" y="124"/>
                      </a:lnTo>
                      <a:lnTo>
                        <a:pt x="108" y="121"/>
                      </a:lnTo>
                      <a:lnTo>
                        <a:pt x="84" y="114"/>
                      </a:lnTo>
                      <a:lnTo>
                        <a:pt x="63" y="108"/>
                      </a:lnTo>
                      <a:lnTo>
                        <a:pt x="44" y="99"/>
                      </a:lnTo>
                      <a:lnTo>
                        <a:pt x="27" y="89"/>
                      </a:lnTo>
                      <a:lnTo>
                        <a:pt x="14" y="78"/>
                      </a:lnTo>
                      <a:lnTo>
                        <a:pt x="8" y="71"/>
                      </a:lnTo>
                      <a:lnTo>
                        <a:pt x="3" y="65"/>
                      </a:lnTo>
                      <a:lnTo>
                        <a:pt x="3" y="65"/>
                      </a:lnTo>
                      <a:lnTo>
                        <a:pt x="16" y="76"/>
                      </a:lnTo>
                      <a:lnTo>
                        <a:pt x="31" y="87"/>
                      </a:lnTo>
                      <a:lnTo>
                        <a:pt x="47" y="95"/>
                      </a:lnTo>
                      <a:lnTo>
                        <a:pt x="67" y="102"/>
                      </a:lnTo>
                      <a:lnTo>
                        <a:pt x="87" y="108"/>
                      </a:lnTo>
                      <a:lnTo>
                        <a:pt x="110" y="113"/>
                      </a:lnTo>
                      <a:lnTo>
                        <a:pt x="135" y="116"/>
                      </a:lnTo>
                      <a:lnTo>
                        <a:pt x="160" y="117"/>
                      </a:lnTo>
                      <a:lnTo>
                        <a:pt x="160" y="117"/>
                      </a:lnTo>
                      <a:lnTo>
                        <a:pt x="187" y="116"/>
                      </a:lnTo>
                      <a:lnTo>
                        <a:pt x="211" y="113"/>
                      </a:lnTo>
                      <a:lnTo>
                        <a:pt x="234" y="108"/>
                      </a:lnTo>
                      <a:lnTo>
                        <a:pt x="254" y="102"/>
                      </a:lnTo>
                      <a:lnTo>
                        <a:pt x="274" y="95"/>
                      </a:lnTo>
                      <a:lnTo>
                        <a:pt x="291" y="87"/>
                      </a:lnTo>
                      <a:lnTo>
                        <a:pt x="305" y="76"/>
                      </a:lnTo>
                      <a:lnTo>
                        <a:pt x="318" y="65"/>
                      </a:lnTo>
                      <a:lnTo>
                        <a:pt x="318" y="65"/>
                      </a:lnTo>
                      <a:lnTo>
                        <a:pt x="314" y="71"/>
                      </a:lnTo>
                      <a:lnTo>
                        <a:pt x="308" y="78"/>
                      </a:lnTo>
                      <a:lnTo>
                        <a:pt x="294" y="89"/>
                      </a:lnTo>
                      <a:lnTo>
                        <a:pt x="277" y="99"/>
                      </a:lnTo>
                      <a:lnTo>
                        <a:pt x="258" y="108"/>
                      </a:lnTo>
                      <a:lnTo>
                        <a:pt x="237" y="114"/>
                      </a:lnTo>
                      <a:lnTo>
                        <a:pt x="213" y="121"/>
                      </a:lnTo>
                      <a:lnTo>
                        <a:pt x="188" y="124"/>
                      </a:lnTo>
                      <a:lnTo>
                        <a:pt x="160" y="124"/>
                      </a:lnTo>
                      <a:lnTo>
                        <a:pt x="160" y="124"/>
                      </a:lnTo>
                      <a:close/>
                      <a:moveTo>
                        <a:pt x="160" y="326"/>
                      </a:moveTo>
                      <a:lnTo>
                        <a:pt x="160" y="326"/>
                      </a:lnTo>
                      <a:lnTo>
                        <a:pt x="130" y="325"/>
                      </a:lnTo>
                      <a:lnTo>
                        <a:pt x="101" y="321"/>
                      </a:lnTo>
                      <a:lnTo>
                        <a:pt x="75" y="316"/>
                      </a:lnTo>
                      <a:lnTo>
                        <a:pt x="54" y="309"/>
                      </a:lnTo>
                      <a:lnTo>
                        <a:pt x="44" y="304"/>
                      </a:lnTo>
                      <a:lnTo>
                        <a:pt x="34" y="300"/>
                      </a:lnTo>
                      <a:lnTo>
                        <a:pt x="27" y="295"/>
                      </a:lnTo>
                      <a:lnTo>
                        <a:pt x="20" y="290"/>
                      </a:lnTo>
                      <a:lnTo>
                        <a:pt x="14" y="284"/>
                      </a:lnTo>
                      <a:lnTo>
                        <a:pt x="9" y="278"/>
                      </a:lnTo>
                      <a:lnTo>
                        <a:pt x="5" y="272"/>
                      </a:lnTo>
                      <a:lnTo>
                        <a:pt x="3" y="266"/>
                      </a:lnTo>
                      <a:lnTo>
                        <a:pt x="3" y="266"/>
                      </a:lnTo>
                      <a:lnTo>
                        <a:pt x="0" y="271"/>
                      </a:lnTo>
                      <a:lnTo>
                        <a:pt x="0" y="277"/>
                      </a:lnTo>
                      <a:lnTo>
                        <a:pt x="0" y="329"/>
                      </a:lnTo>
                      <a:lnTo>
                        <a:pt x="0" y="329"/>
                      </a:lnTo>
                      <a:lnTo>
                        <a:pt x="2" y="336"/>
                      </a:lnTo>
                      <a:lnTo>
                        <a:pt x="4" y="343"/>
                      </a:lnTo>
                      <a:lnTo>
                        <a:pt x="8" y="350"/>
                      </a:lnTo>
                      <a:lnTo>
                        <a:pt x="12" y="356"/>
                      </a:lnTo>
                      <a:lnTo>
                        <a:pt x="18" y="362"/>
                      </a:lnTo>
                      <a:lnTo>
                        <a:pt x="26" y="368"/>
                      </a:lnTo>
                      <a:lnTo>
                        <a:pt x="35" y="373"/>
                      </a:lnTo>
                      <a:lnTo>
                        <a:pt x="45" y="378"/>
                      </a:lnTo>
                      <a:lnTo>
                        <a:pt x="56" y="383"/>
                      </a:lnTo>
                      <a:lnTo>
                        <a:pt x="68" y="387"/>
                      </a:lnTo>
                      <a:lnTo>
                        <a:pt x="81" y="390"/>
                      </a:lnTo>
                      <a:lnTo>
                        <a:pt x="96" y="394"/>
                      </a:lnTo>
                      <a:lnTo>
                        <a:pt x="110" y="396"/>
                      </a:lnTo>
                      <a:lnTo>
                        <a:pt x="126" y="398"/>
                      </a:lnTo>
                      <a:lnTo>
                        <a:pt x="143" y="399"/>
                      </a:lnTo>
                      <a:lnTo>
                        <a:pt x="160" y="399"/>
                      </a:lnTo>
                      <a:lnTo>
                        <a:pt x="160" y="399"/>
                      </a:lnTo>
                      <a:lnTo>
                        <a:pt x="178" y="399"/>
                      </a:lnTo>
                      <a:lnTo>
                        <a:pt x="194" y="398"/>
                      </a:lnTo>
                      <a:lnTo>
                        <a:pt x="211" y="396"/>
                      </a:lnTo>
                      <a:lnTo>
                        <a:pt x="225" y="394"/>
                      </a:lnTo>
                      <a:lnTo>
                        <a:pt x="240" y="390"/>
                      </a:lnTo>
                      <a:lnTo>
                        <a:pt x="253" y="387"/>
                      </a:lnTo>
                      <a:lnTo>
                        <a:pt x="265" y="383"/>
                      </a:lnTo>
                      <a:lnTo>
                        <a:pt x="276" y="378"/>
                      </a:lnTo>
                      <a:lnTo>
                        <a:pt x="286" y="373"/>
                      </a:lnTo>
                      <a:lnTo>
                        <a:pt x="295" y="368"/>
                      </a:lnTo>
                      <a:lnTo>
                        <a:pt x="303" y="362"/>
                      </a:lnTo>
                      <a:lnTo>
                        <a:pt x="309" y="356"/>
                      </a:lnTo>
                      <a:lnTo>
                        <a:pt x="314" y="350"/>
                      </a:lnTo>
                      <a:lnTo>
                        <a:pt x="317" y="343"/>
                      </a:lnTo>
                      <a:lnTo>
                        <a:pt x="320" y="336"/>
                      </a:lnTo>
                      <a:lnTo>
                        <a:pt x="321" y="329"/>
                      </a:lnTo>
                      <a:lnTo>
                        <a:pt x="321" y="277"/>
                      </a:lnTo>
                      <a:lnTo>
                        <a:pt x="321" y="277"/>
                      </a:lnTo>
                      <a:lnTo>
                        <a:pt x="321" y="271"/>
                      </a:lnTo>
                      <a:lnTo>
                        <a:pt x="318" y="266"/>
                      </a:lnTo>
                      <a:lnTo>
                        <a:pt x="318" y="266"/>
                      </a:lnTo>
                      <a:lnTo>
                        <a:pt x="316" y="272"/>
                      </a:lnTo>
                      <a:lnTo>
                        <a:pt x="312" y="278"/>
                      </a:lnTo>
                      <a:lnTo>
                        <a:pt x="308" y="284"/>
                      </a:lnTo>
                      <a:lnTo>
                        <a:pt x="302" y="290"/>
                      </a:lnTo>
                      <a:lnTo>
                        <a:pt x="294" y="295"/>
                      </a:lnTo>
                      <a:lnTo>
                        <a:pt x="287" y="300"/>
                      </a:lnTo>
                      <a:lnTo>
                        <a:pt x="277" y="304"/>
                      </a:lnTo>
                      <a:lnTo>
                        <a:pt x="268" y="309"/>
                      </a:lnTo>
                      <a:lnTo>
                        <a:pt x="246" y="316"/>
                      </a:lnTo>
                      <a:lnTo>
                        <a:pt x="220" y="321"/>
                      </a:lnTo>
                      <a:lnTo>
                        <a:pt x="191" y="325"/>
                      </a:lnTo>
                      <a:lnTo>
                        <a:pt x="160" y="326"/>
                      </a:lnTo>
                      <a:lnTo>
                        <a:pt x="160" y="326"/>
                      </a:lnTo>
                      <a:close/>
                      <a:moveTo>
                        <a:pt x="68" y="367"/>
                      </a:moveTo>
                      <a:lnTo>
                        <a:pt x="68" y="367"/>
                      </a:lnTo>
                      <a:lnTo>
                        <a:pt x="63" y="366"/>
                      </a:lnTo>
                      <a:lnTo>
                        <a:pt x="58" y="362"/>
                      </a:lnTo>
                      <a:lnTo>
                        <a:pt x="56" y="359"/>
                      </a:lnTo>
                      <a:lnTo>
                        <a:pt x="55" y="354"/>
                      </a:lnTo>
                      <a:lnTo>
                        <a:pt x="55" y="354"/>
                      </a:lnTo>
                      <a:lnTo>
                        <a:pt x="56" y="348"/>
                      </a:lnTo>
                      <a:lnTo>
                        <a:pt x="58" y="344"/>
                      </a:lnTo>
                      <a:lnTo>
                        <a:pt x="63" y="341"/>
                      </a:lnTo>
                      <a:lnTo>
                        <a:pt x="68" y="339"/>
                      </a:lnTo>
                      <a:lnTo>
                        <a:pt x="68" y="339"/>
                      </a:lnTo>
                      <a:lnTo>
                        <a:pt x="73" y="341"/>
                      </a:lnTo>
                      <a:lnTo>
                        <a:pt x="78" y="344"/>
                      </a:lnTo>
                      <a:lnTo>
                        <a:pt x="80" y="348"/>
                      </a:lnTo>
                      <a:lnTo>
                        <a:pt x="81" y="354"/>
                      </a:lnTo>
                      <a:lnTo>
                        <a:pt x="81" y="354"/>
                      </a:lnTo>
                      <a:lnTo>
                        <a:pt x="80" y="359"/>
                      </a:lnTo>
                      <a:lnTo>
                        <a:pt x="78" y="362"/>
                      </a:lnTo>
                      <a:lnTo>
                        <a:pt x="73" y="366"/>
                      </a:lnTo>
                      <a:lnTo>
                        <a:pt x="68" y="367"/>
                      </a:lnTo>
                      <a:lnTo>
                        <a:pt x="68" y="367"/>
                      </a:lnTo>
                      <a:close/>
                      <a:moveTo>
                        <a:pt x="160" y="223"/>
                      </a:moveTo>
                      <a:lnTo>
                        <a:pt x="160" y="223"/>
                      </a:lnTo>
                      <a:lnTo>
                        <a:pt x="130" y="222"/>
                      </a:lnTo>
                      <a:lnTo>
                        <a:pt x="102" y="218"/>
                      </a:lnTo>
                      <a:lnTo>
                        <a:pt x="77" y="212"/>
                      </a:lnTo>
                      <a:lnTo>
                        <a:pt x="54" y="205"/>
                      </a:lnTo>
                      <a:lnTo>
                        <a:pt x="35" y="197"/>
                      </a:lnTo>
                      <a:lnTo>
                        <a:pt x="27" y="192"/>
                      </a:lnTo>
                      <a:lnTo>
                        <a:pt x="20" y="187"/>
                      </a:lnTo>
                      <a:lnTo>
                        <a:pt x="14" y="181"/>
                      </a:lnTo>
                      <a:lnTo>
                        <a:pt x="9" y="175"/>
                      </a:lnTo>
                      <a:lnTo>
                        <a:pt x="5" y="169"/>
                      </a:lnTo>
                      <a:lnTo>
                        <a:pt x="3" y="163"/>
                      </a:lnTo>
                      <a:lnTo>
                        <a:pt x="3" y="163"/>
                      </a:lnTo>
                      <a:lnTo>
                        <a:pt x="0" y="168"/>
                      </a:lnTo>
                      <a:lnTo>
                        <a:pt x="0" y="173"/>
                      </a:lnTo>
                      <a:lnTo>
                        <a:pt x="0" y="226"/>
                      </a:lnTo>
                      <a:lnTo>
                        <a:pt x="0" y="226"/>
                      </a:lnTo>
                      <a:lnTo>
                        <a:pt x="2" y="233"/>
                      </a:lnTo>
                      <a:lnTo>
                        <a:pt x="4" y="240"/>
                      </a:lnTo>
                      <a:lnTo>
                        <a:pt x="8" y="246"/>
                      </a:lnTo>
                      <a:lnTo>
                        <a:pt x="12" y="254"/>
                      </a:lnTo>
                      <a:lnTo>
                        <a:pt x="18" y="260"/>
                      </a:lnTo>
                      <a:lnTo>
                        <a:pt x="26" y="266"/>
                      </a:lnTo>
                      <a:lnTo>
                        <a:pt x="35" y="271"/>
                      </a:lnTo>
                      <a:lnTo>
                        <a:pt x="45" y="275"/>
                      </a:lnTo>
                      <a:lnTo>
                        <a:pt x="56" y="280"/>
                      </a:lnTo>
                      <a:lnTo>
                        <a:pt x="68" y="284"/>
                      </a:lnTo>
                      <a:lnTo>
                        <a:pt x="81" y="287"/>
                      </a:lnTo>
                      <a:lnTo>
                        <a:pt x="96" y="291"/>
                      </a:lnTo>
                      <a:lnTo>
                        <a:pt x="110" y="293"/>
                      </a:lnTo>
                      <a:lnTo>
                        <a:pt x="126" y="295"/>
                      </a:lnTo>
                      <a:lnTo>
                        <a:pt x="143" y="296"/>
                      </a:lnTo>
                      <a:lnTo>
                        <a:pt x="160" y="296"/>
                      </a:lnTo>
                      <a:lnTo>
                        <a:pt x="160" y="296"/>
                      </a:lnTo>
                      <a:lnTo>
                        <a:pt x="178" y="296"/>
                      </a:lnTo>
                      <a:lnTo>
                        <a:pt x="194" y="295"/>
                      </a:lnTo>
                      <a:lnTo>
                        <a:pt x="211" y="293"/>
                      </a:lnTo>
                      <a:lnTo>
                        <a:pt x="225" y="291"/>
                      </a:lnTo>
                      <a:lnTo>
                        <a:pt x="240" y="287"/>
                      </a:lnTo>
                      <a:lnTo>
                        <a:pt x="253" y="284"/>
                      </a:lnTo>
                      <a:lnTo>
                        <a:pt x="265" y="280"/>
                      </a:lnTo>
                      <a:lnTo>
                        <a:pt x="276" y="275"/>
                      </a:lnTo>
                      <a:lnTo>
                        <a:pt x="286" y="271"/>
                      </a:lnTo>
                      <a:lnTo>
                        <a:pt x="295" y="266"/>
                      </a:lnTo>
                      <a:lnTo>
                        <a:pt x="303" y="260"/>
                      </a:lnTo>
                      <a:lnTo>
                        <a:pt x="309" y="254"/>
                      </a:lnTo>
                      <a:lnTo>
                        <a:pt x="314" y="246"/>
                      </a:lnTo>
                      <a:lnTo>
                        <a:pt x="317" y="240"/>
                      </a:lnTo>
                      <a:lnTo>
                        <a:pt x="320" y="233"/>
                      </a:lnTo>
                      <a:lnTo>
                        <a:pt x="321" y="226"/>
                      </a:lnTo>
                      <a:lnTo>
                        <a:pt x="321" y="173"/>
                      </a:lnTo>
                      <a:lnTo>
                        <a:pt x="321" y="173"/>
                      </a:lnTo>
                      <a:lnTo>
                        <a:pt x="320" y="168"/>
                      </a:lnTo>
                      <a:lnTo>
                        <a:pt x="318" y="163"/>
                      </a:lnTo>
                      <a:lnTo>
                        <a:pt x="318" y="163"/>
                      </a:lnTo>
                      <a:lnTo>
                        <a:pt x="316" y="169"/>
                      </a:lnTo>
                      <a:lnTo>
                        <a:pt x="312" y="175"/>
                      </a:lnTo>
                      <a:lnTo>
                        <a:pt x="308" y="181"/>
                      </a:lnTo>
                      <a:lnTo>
                        <a:pt x="302" y="187"/>
                      </a:lnTo>
                      <a:lnTo>
                        <a:pt x="294" y="192"/>
                      </a:lnTo>
                      <a:lnTo>
                        <a:pt x="286" y="197"/>
                      </a:lnTo>
                      <a:lnTo>
                        <a:pt x="268" y="205"/>
                      </a:lnTo>
                      <a:lnTo>
                        <a:pt x="245" y="212"/>
                      </a:lnTo>
                      <a:lnTo>
                        <a:pt x="219" y="218"/>
                      </a:lnTo>
                      <a:lnTo>
                        <a:pt x="191" y="222"/>
                      </a:lnTo>
                      <a:lnTo>
                        <a:pt x="160" y="223"/>
                      </a:lnTo>
                      <a:lnTo>
                        <a:pt x="160" y="223"/>
                      </a:lnTo>
                      <a:close/>
                      <a:moveTo>
                        <a:pt x="68" y="262"/>
                      </a:moveTo>
                      <a:lnTo>
                        <a:pt x="68" y="262"/>
                      </a:lnTo>
                      <a:lnTo>
                        <a:pt x="63" y="261"/>
                      </a:lnTo>
                      <a:lnTo>
                        <a:pt x="58" y="257"/>
                      </a:lnTo>
                      <a:lnTo>
                        <a:pt x="56" y="254"/>
                      </a:lnTo>
                      <a:lnTo>
                        <a:pt x="55" y="248"/>
                      </a:lnTo>
                      <a:lnTo>
                        <a:pt x="55" y="248"/>
                      </a:lnTo>
                      <a:lnTo>
                        <a:pt x="56" y="243"/>
                      </a:lnTo>
                      <a:lnTo>
                        <a:pt x="58" y="239"/>
                      </a:lnTo>
                      <a:lnTo>
                        <a:pt x="63" y="235"/>
                      </a:lnTo>
                      <a:lnTo>
                        <a:pt x="68" y="234"/>
                      </a:lnTo>
                      <a:lnTo>
                        <a:pt x="68" y="234"/>
                      </a:lnTo>
                      <a:lnTo>
                        <a:pt x="73" y="235"/>
                      </a:lnTo>
                      <a:lnTo>
                        <a:pt x="78" y="239"/>
                      </a:lnTo>
                      <a:lnTo>
                        <a:pt x="80" y="243"/>
                      </a:lnTo>
                      <a:lnTo>
                        <a:pt x="81" y="248"/>
                      </a:lnTo>
                      <a:lnTo>
                        <a:pt x="81" y="248"/>
                      </a:lnTo>
                      <a:lnTo>
                        <a:pt x="80" y="254"/>
                      </a:lnTo>
                      <a:lnTo>
                        <a:pt x="78" y="257"/>
                      </a:lnTo>
                      <a:lnTo>
                        <a:pt x="73" y="261"/>
                      </a:lnTo>
                      <a:lnTo>
                        <a:pt x="68" y="262"/>
                      </a:lnTo>
                      <a:lnTo>
                        <a:pt x="68" y="262"/>
                      </a:lnTo>
                      <a:close/>
                    </a:path>
                  </a:pathLst>
                </a:custGeom>
                <a:grpFill/>
                <a:ln>
                  <a:solidFill>
                    <a:schemeClr val="accent3">
                      <a:lumMod val="50000"/>
                    </a:schemeClr>
                  </a:solidFill>
                </a:ln>
                <a:extLst/>
              </p:spPr>
              <p:txBody>
                <a:bodyPr vert="horz" wrap="square" lIns="91407" tIns="45704" rIns="91407" bIns="45704"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a:endParaRPr lang="zh-CN" altLang="en-US" sz="2800">
                    <a:solidFill>
                      <a:prstClr val="black"/>
                    </a:solidFill>
                    <a:latin typeface="+mn-lt"/>
                    <a:ea typeface="+mn-ea"/>
                    <a:cs typeface="+mn-ea"/>
                    <a:sym typeface="+mn-lt"/>
                  </a:endParaRPr>
                </a:p>
              </p:txBody>
            </p:sp>
            <p:sp>
              <p:nvSpPr>
                <p:cNvPr id="76" name="Freeform 151"/>
                <p:cNvSpPr>
                  <a:spLocks noEditPoints="1"/>
                </p:cNvSpPr>
                <p:nvPr/>
              </p:nvSpPr>
              <p:spPr bwMode="auto">
                <a:xfrm>
                  <a:off x="8228738" y="3935104"/>
                  <a:ext cx="403200" cy="705600"/>
                </a:xfrm>
                <a:custGeom>
                  <a:avLst/>
                  <a:gdLst/>
                  <a:ahLst/>
                  <a:cxnLst>
                    <a:cxn ang="0">
                      <a:pos x="7285" y="81"/>
                    </a:cxn>
                    <a:cxn ang="0">
                      <a:pos x="7441" y="325"/>
                    </a:cxn>
                    <a:cxn ang="0">
                      <a:pos x="7400" y="16492"/>
                    </a:cxn>
                    <a:cxn ang="0">
                      <a:pos x="7183" y="16680"/>
                    </a:cxn>
                    <a:cxn ang="0">
                      <a:pos x="266" y="16680"/>
                    </a:cxn>
                    <a:cxn ang="0">
                      <a:pos x="49" y="16492"/>
                    </a:cxn>
                    <a:cxn ang="0">
                      <a:pos x="8" y="325"/>
                    </a:cxn>
                    <a:cxn ang="0">
                      <a:pos x="163" y="81"/>
                    </a:cxn>
                    <a:cxn ang="0">
                      <a:pos x="5939" y="1613"/>
                    </a:cxn>
                    <a:cxn ang="0">
                      <a:pos x="6201" y="1711"/>
                    </a:cxn>
                    <a:cxn ang="0">
                      <a:pos x="6328" y="1952"/>
                    </a:cxn>
                    <a:cxn ang="0">
                      <a:pos x="6263" y="3222"/>
                    </a:cxn>
                    <a:cxn ang="0">
                      <a:pos x="6036" y="3376"/>
                    </a:cxn>
                    <a:cxn ang="0">
                      <a:pos x="1341" y="3351"/>
                    </a:cxn>
                    <a:cxn ang="0">
                      <a:pos x="1150" y="3157"/>
                    </a:cxn>
                    <a:cxn ang="0">
                      <a:pos x="1137" y="1878"/>
                    </a:cxn>
                    <a:cxn ang="0">
                      <a:pos x="1307" y="1667"/>
                    </a:cxn>
                    <a:cxn ang="0">
                      <a:pos x="5979" y="3879"/>
                    </a:cxn>
                    <a:cxn ang="0">
                      <a:pos x="6228" y="4001"/>
                    </a:cxn>
                    <a:cxn ang="0">
                      <a:pos x="6330" y="4255"/>
                    </a:cxn>
                    <a:cxn ang="0">
                      <a:pos x="6240" y="5515"/>
                    </a:cxn>
                    <a:cxn ang="0">
                      <a:pos x="5999" y="5647"/>
                    </a:cxn>
                    <a:cxn ang="0">
                      <a:pos x="1307" y="5597"/>
                    </a:cxn>
                    <a:cxn ang="0">
                      <a:pos x="1137" y="5386"/>
                    </a:cxn>
                    <a:cxn ang="0">
                      <a:pos x="1150" y="4107"/>
                    </a:cxn>
                    <a:cxn ang="0">
                      <a:pos x="1341" y="3914"/>
                    </a:cxn>
                    <a:cxn ang="0">
                      <a:pos x="6018" y="6147"/>
                    </a:cxn>
                    <a:cxn ang="0">
                      <a:pos x="6252" y="6293"/>
                    </a:cxn>
                    <a:cxn ang="0">
                      <a:pos x="6329" y="7557"/>
                    </a:cxn>
                    <a:cxn ang="0">
                      <a:pos x="6215" y="7804"/>
                    </a:cxn>
                    <a:cxn ang="0">
                      <a:pos x="5959" y="7915"/>
                    </a:cxn>
                    <a:cxn ang="0">
                      <a:pos x="1277" y="7841"/>
                    </a:cxn>
                    <a:cxn ang="0">
                      <a:pos x="1128" y="7614"/>
                    </a:cxn>
                    <a:cxn ang="0">
                      <a:pos x="1166" y="6339"/>
                    </a:cxn>
                    <a:cxn ang="0">
                      <a:pos x="1376" y="6163"/>
                    </a:cxn>
                    <a:cxn ang="0">
                      <a:pos x="6055" y="8420"/>
                    </a:cxn>
                    <a:cxn ang="0">
                      <a:pos x="6272" y="8586"/>
                    </a:cxn>
                    <a:cxn ang="0">
                      <a:pos x="6325" y="9859"/>
                    </a:cxn>
                    <a:cxn ang="0">
                      <a:pos x="6187" y="10093"/>
                    </a:cxn>
                    <a:cxn ang="0">
                      <a:pos x="1510" y="10180"/>
                    </a:cxn>
                    <a:cxn ang="0">
                      <a:pos x="1248" y="10081"/>
                    </a:cxn>
                    <a:cxn ang="0">
                      <a:pos x="1121" y="9840"/>
                    </a:cxn>
                    <a:cxn ang="0">
                      <a:pos x="1186" y="8571"/>
                    </a:cxn>
                    <a:cxn ang="0">
                      <a:pos x="1413" y="8415"/>
                    </a:cxn>
                    <a:cxn ang="0">
                      <a:pos x="3942" y="14477"/>
                    </a:cxn>
                    <a:cxn ang="0">
                      <a:pos x="4188" y="14735"/>
                    </a:cxn>
                    <a:cxn ang="0">
                      <a:pos x="4196" y="15102"/>
                    </a:cxn>
                    <a:cxn ang="0">
                      <a:pos x="3964" y="15372"/>
                    </a:cxn>
                    <a:cxn ang="0">
                      <a:pos x="3599" y="15417"/>
                    </a:cxn>
                    <a:cxn ang="0">
                      <a:pos x="3308" y="15211"/>
                    </a:cxn>
                    <a:cxn ang="0">
                      <a:pos x="3228" y="14854"/>
                    </a:cxn>
                    <a:cxn ang="0">
                      <a:pos x="3406" y="14543"/>
                    </a:cxn>
                    <a:cxn ang="0">
                      <a:pos x="1277" y="12777"/>
                    </a:cxn>
                    <a:cxn ang="0">
                      <a:pos x="6299" y="12881"/>
                    </a:cxn>
                    <a:cxn ang="0">
                      <a:pos x="6222" y="13140"/>
                    </a:cxn>
                    <a:cxn ang="0">
                      <a:pos x="1169" y="13093"/>
                    </a:cxn>
                    <a:cxn ang="0">
                      <a:pos x="1186" y="12815"/>
                    </a:cxn>
                    <a:cxn ang="0">
                      <a:pos x="6234" y="12232"/>
                    </a:cxn>
                    <a:cxn ang="0">
                      <a:pos x="6295" y="12500"/>
                    </a:cxn>
                    <a:cxn ang="0">
                      <a:pos x="1263" y="12589"/>
                    </a:cxn>
                    <a:cxn ang="0">
                      <a:pos x="1147" y="12461"/>
                    </a:cxn>
                    <a:cxn ang="0">
                      <a:pos x="1251" y="12220"/>
                    </a:cxn>
                  </a:cxnLst>
                  <a:rect l="0" t="0" r="r" b="b"/>
                  <a:pathLst>
                    <a:path w="7449" h="16705">
                      <a:moveTo>
                        <a:pt x="406" y="0"/>
                      </a:moveTo>
                      <a:lnTo>
                        <a:pt x="7043" y="0"/>
                      </a:lnTo>
                      <a:lnTo>
                        <a:pt x="7064" y="1"/>
                      </a:lnTo>
                      <a:lnTo>
                        <a:pt x="7085" y="2"/>
                      </a:lnTo>
                      <a:lnTo>
                        <a:pt x="7104" y="5"/>
                      </a:lnTo>
                      <a:lnTo>
                        <a:pt x="7124" y="8"/>
                      </a:lnTo>
                      <a:lnTo>
                        <a:pt x="7144" y="13"/>
                      </a:lnTo>
                      <a:lnTo>
                        <a:pt x="7164" y="19"/>
                      </a:lnTo>
                      <a:lnTo>
                        <a:pt x="7183" y="25"/>
                      </a:lnTo>
                      <a:lnTo>
                        <a:pt x="7201" y="32"/>
                      </a:lnTo>
                      <a:lnTo>
                        <a:pt x="7218" y="41"/>
                      </a:lnTo>
                      <a:lnTo>
                        <a:pt x="7236" y="49"/>
                      </a:lnTo>
                      <a:lnTo>
                        <a:pt x="7253" y="60"/>
                      </a:lnTo>
                      <a:lnTo>
                        <a:pt x="7269" y="70"/>
                      </a:lnTo>
                      <a:lnTo>
                        <a:pt x="7285" y="81"/>
                      </a:lnTo>
                      <a:lnTo>
                        <a:pt x="7301" y="93"/>
                      </a:lnTo>
                      <a:lnTo>
                        <a:pt x="7315" y="105"/>
                      </a:lnTo>
                      <a:lnTo>
                        <a:pt x="7330" y="119"/>
                      </a:lnTo>
                      <a:lnTo>
                        <a:pt x="7344" y="134"/>
                      </a:lnTo>
                      <a:lnTo>
                        <a:pt x="7356" y="148"/>
                      </a:lnTo>
                      <a:lnTo>
                        <a:pt x="7368" y="164"/>
                      </a:lnTo>
                      <a:lnTo>
                        <a:pt x="7379" y="180"/>
                      </a:lnTo>
                      <a:lnTo>
                        <a:pt x="7389" y="196"/>
                      </a:lnTo>
                      <a:lnTo>
                        <a:pt x="7400" y="213"/>
                      </a:lnTo>
                      <a:lnTo>
                        <a:pt x="7408" y="231"/>
                      </a:lnTo>
                      <a:lnTo>
                        <a:pt x="7417" y="248"/>
                      </a:lnTo>
                      <a:lnTo>
                        <a:pt x="7424" y="266"/>
                      </a:lnTo>
                      <a:lnTo>
                        <a:pt x="7430" y="285"/>
                      </a:lnTo>
                      <a:lnTo>
                        <a:pt x="7436" y="305"/>
                      </a:lnTo>
                      <a:lnTo>
                        <a:pt x="7441" y="325"/>
                      </a:lnTo>
                      <a:lnTo>
                        <a:pt x="7444" y="345"/>
                      </a:lnTo>
                      <a:lnTo>
                        <a:pt x="7447" y="364"/>
                      </a:lnTo>
                      <a:lnTo>
                        <a:pt x="7448" y="385"/>
                      </a:lnTo>
                      <a:lnTo>
                        <a:pt x="7449" y="406"/>
                      </a:lnTo>
                      <a:lnTo>
                        <a:pt x="7449" y="16299"/>
                      </a:lnTo>
                      <a:lnTo>
                        <a:pt x="7448" y="16320"/>
                      </a:lnTo>
                      <a:lnTo>
                        <a:pt x="7447" y="16341"/>
                      </a:lnTo>
                      <a:lnTo>
                        <a:pt x="7444" y="16362"/>
                      </a:lnTo>
                      <a:lnTo>
                        <a:pt x="7441" y="16381"/>
                      </a:lnTo>
                      <a:lnTo>
                        <a:pt x="7436" y="16400"/>
                      </a:lnTo>
                      <a:lnTo>
                        <a:pt x="7430" y="16420"/>
                      </a:lnTo>
                      <a:lnTo>
                        <a:pt x="7424" y="16439"/>
                      </a:lnTo>
                      <a:lnTo>
                        <a:pt x="7417" y="16457"/>
                      </a:lnTo>
                      <a:lnTo>
                        <a:pt x="7408" y="16475"/>
                      </a:lnTo>
                      <a:lnTo>
                        <a:pt x="7400" y="16492"/>
                      </a:lnTo>
                      <a:lnTo>
                        <a:pt x="7389" y="16510"/>
                      </a:lnTo>
                      <a:lnTo>
                        <a:pt x="7379" y="16525"/>
                      </a:lnTo>
                      <a:lnTo>
                        <a:pt x="7368" y="16542"/>
                      </a:lnTo>
                      <a:lnTo>
                        <a:pt x="7356" y="16557"/>
                      </a:lnTo>
                      <a:lnTo>
                        <a:pt x="7344" y="16571"/>
                      </a:lnTo>
                      <a:lnTo>
                        <a:pt x="7330" y="16586"/>
                      </a:lnTo>
                      <a:lnTo>
                        <a:pt x="7315" y="16600"/>
                      </a:lnTo>
                      <a:lnTo>
                        <a:pt x="7301" y="16612"/>
                      </a:lnTo>
                      <a:lnTo>
                        <a:pt x="7285" y="16625"/>
                      </a:lnTo>
                      <a:lnTo>
                        <a:pt x="7269" y="16635"/>
                      </a:lnTo>
                      <a:lnTo>
                        <a:pt x="7253" y="16647"/>
                      </a:lnTo>
                      <a:lnTo>
                        <a:pt x="7236" y="16656"/>
                      </a:lnTo>
                      <a:lnTo>
                        <a:pt x="7218" y="16665"/>
                      </a:lnTo>
                      <a:lnTo>
                        <a:pt x="7201" y="16673"/>
                      </a:lnTo>
                      <a:lnTo>
                        <a:pt x="7183" y="16680"/>
                      </a:lnTo>
                      <a:lnTo>
                        <a:pt x="7164" y="16686"/>
                      </a:lnTo>
                      <a:lnTo>
                        <a:pt x="7144" y="16692"/>
                      </a:lnTo>
                      <a:lnTo>
                        <a:pt x="7124" y="16697"/>
                      </a:lnTo>
                      <a:lnTo>
                        <a:pt x="7104" y="16701"/>
                      </a:lnTo>
                      <a:lnTo>
                        <a:pt x="7085" y="16703"/>
                      </a:lnTo>
                      <a:lnTo>
                        <a:pt x="7064" y="16705"/>
                      </a:lnTo>
                      <a:lnTo>
                        <a:pt x="7043" y="16705"/>
                      </a:lnTo>
                      <a:lnTo>
                        <a:pt x="406" y="16705"/>
                      </a:lnTo>
                      <a:lnTo>
                        <a:pt x="385" y="16705"/>
                      </a:lnTo>
                      <a:lnTo>
                        <a:pt x="364" y="16703"/>
                      </a:lnTo>
                      <a:lnTo>
                        <a:pt x="345" y="16701"/>
                      </a:lnTo>
                      <a:lnTo>
                        <a:pt x="324" y="16697"/>
                      </a:lnTo>
                      <a:lnTo>
                        <a:pt x="305" y="16692"/>
                      </a:lnTo>
                      <a:lnTo>
                        <a:pt x="285" y="16686"/>
                      </a:lnTo>
                      <a:lnTo>
                        <a:pt x="266" y="16680"/>
                      </a:lnTo>
                      <a:lnTo>
                        <a:pt x="248" y="16673"/>
                      </a:lnTo>
                      <a:lnTo>
                        <a:pt x="230" y="16665"/>
                      </a:lnTo>
                      <a:lnTo>
                        <a:pt x="213" y="16656"/>
                      </a:lnTo>
                      <a:lnTo>
                        <a:pt x="195" y="16647"/>
                      </a:lnTo>
                      <a:lnTo>
                        <a:pt x="180" y="16635"/>
                      </a:lnTo>
                      <a:lnTo>
                        <a:pt x="163" y="16625"/>
                      </a:lnTo>
                      <a:lnTo>
                        <a:pt x="148" y="16612"/>
                      </a:lnTo>
                      <a:lnTo>
                        <a:pt x="134" y="16600"/>
                      </a:lnTo>
                      <a:lnTo>
                        <a:pt x="119" y="16586"/>
                      </a:lnTo>
                      <a:lnTo>
                        <a:pt x="105" y="16571"/>
                      </a:lnTo>
                      <a:lnTo>
                        <a:pt x="93" y="16557"/>
                      </a:lnTo>
                      <a:lnTo>
                        <a:pt x="80" y="16542"/>
                      </a:lnTo>
                      <a:lnTo>
                        <a:pt x="70" y="16525"/>
                      </a:lnTo>
                      <a:lnTo>
                        <a:pt x="58" y="16510"/>
                      </a:lnTo>
                      <a:lnTo>
                        <a:pt x="49" y="16492"/>
                      </a:lnTo>
                      <a:lnTo>
                        <a:pt x="40" y="16475"/>
                      </a:lnTo>
                      <a:lnTo>
                        <a:pt x="32" y="16457"/>
                      </a:lnTo>
                      <a:lnTo>
                        <a:pt x="25" y="16439"/>
                      </a:lnTo>
                      <a:lnTo>
                        <a:pt x="19" y="16420"/>
                      </a:lnTo>
                      <a:lnTo>
                        <a:pt x="13" y="16400"/>
                      </a:lnTo>
                      <a:lnTo>
                        <a:pt x="8" y="16381"/>
                      </a:lnTo>
                      <a:lnTo>
                        <a:pt x="4" y="16362"/>
                      </a:lnTo>
                      <a:lnTo>
                        <a:pt x="2" y="16341"/>
                      </a:lnTo>
                      <a:lnTo>
                        <a:pt x="0" y="16320"/>
                      </a:lnTo>
                      <a:lnTo>
                        <a:pt x="0" y="16299"/>
                      </a:lnTo>
                      <a:lnTo>
                        <a:pt x="0" y="406"/>
                      </a:lnTo>
                      <a:lnTo>
                        <a:pt x="0" y="385"/>
                      </a:lnTo>
                      <a:lnTo>
                        <a:pt x="2" y="364"/>
                      </a:lnTo>
                      <a:lnTo>
                        <a:pt x="4" y="345"/>
                      </a:lnTo>
                      <a:lnTo>
                        <a:pt x="8" y="325"/>
                      </a:lnTo>
                      <a:lnTo>
                        <a:pt x="13" y="305"/>
                      </a:lnTo>
                      <a:lnTo>
                        <a:pt x="19" y="285"/>
                      </a:lnTo>
                      <a:lnTo>
                        <a:pt x="25" y="266"/>
                      </a:lnTo>
                      <a:lnTo>
                        <a:pt x="32" y="248"/>
                      </a:lnTo>
                      <a:lnTo>
                        <a:pt x="40" y="231"/>
                      </a:lnTo>
                      <a:lnTo>
                        <a:pt x="49" y="213"/>
                      </a:lnTo>
                      <a:lnTo>
                        <a:pt x="58" y="196"/>
                      </a:lnTo>
                      <a:lnTo>
                        <a:pt x="70" y="180"/>
                      </a:lnTo>
                      <a:lnTo>
                        <a:pt x="80" y="164"/>
                      </a:lnTo>
                      <a:lnTo>
                        <a:pt x="93" y="148"/>
                      </a:lnTo>
                      <a:lnTo>
                        <a:pt x="105" y="134"/>
                      </a:lnTo>
                      <a:lnTo>
                        <a:pt x="119" y="119"/>
                      </a:lnTo>
                      <a:lnTo>
                        <a:pt x="134" y="105"/>
                      </a:lnTo>
                      <a:lnTo>
                        <a:pt x="148" y="93"/>
                      </a:lnTo>
                      <a:lnTo>
                        <a:pt x="163" y="81"/>
                      </a:lnTo>
                      <a:lnTo>
                        <a:pt x="180" y="70"/>
                      </a:lnTo>
                      <a:lnTo>
                        <a:pt x="195" y="60"/>
                      </a:lnTo>
                      <a:lnTo>
                        <a:pt x="213" y="49"/>
                      </a:lnTo>
                      <a:lnTo>
                        <a:pt x="230" y="41"/>
                      </a:lnTo>
                      <a:lnTo>
                        <a:pt x="248" y="32"/>
                      </a:lnTo>
                      <a:lnTo>
                        <a:pt x="266" y="25"/>
                      </a:lnTo>
                      <a:lnTo>
                        <a:pt x="285" y="19"/>
                      </a:lnTo>
                      <a:lnTo>
                        <a:pt x="305" y="13"/>
                      </a:lnTo>
                      <a:lnTo>
                        <a:pt x="324" y="8"/>
                      </a:lnTo>
                      <a:lnTo>
                        <a:pt x="345" y="5"/>
                      </a:lnTo>
                      <a:lnTo>
                        <a:pt x="364" y="2"/>
                      </a:lnTo>
                      <a:lnTo>
                        <a:pt x="385" y="1"/>
                      </a:lnTo>
                      <a:lnTo>
                        <a:pt x="406" y="0"/>
                      </a:lnTo>
                      <a:close/>
                      <a:moveTo>
                        <a:pt x="1510" y="1613"/>
                      </a:moveTo>
                      <a:lnTo>
                        <a:pt x="5939" y="1613"/>
                      </a:lnTo>
                      <a:lnTo>
                        <a:pt x="5959" y="1613"/>
                      </a:lnTo>
                      <a:lnTo>
                        <a:pt x="5979" y="1615"/>
                      </a:lnTo>
                      <a:lnTo>
                        <a:pt x="5999" y="1617"/>
                      </a:lnTo>
                      <a:lnTo>
                        <a:pt x="6018" y="1620"/>
                      </a:lnTo>
                      <a:lnTo>
                        <a:pt x="6036" y="1625"/>
                      </a:lnTo>
                      <a:lnTo>
                        <a:pt x="6055" y="1630"/>
                      </a:lnTo>
                      <a:lnTo>
                        <a:pt x="6073" y="1636"/>
                      </a:lnTo>
                      <a:lnTo>
                        <a:pt x="6091" y="1642"/>
                      </a:lnTo>
                      <a:lnTo>
                        <a:pt x="6108" y="1650"/>
                      </a:lnTo>
                      <a:lnTo>
                        <a:pt x="6125" y="1658"/>
                      </a:lnTo>
                      <a:lnTo>
                        <a:pt x="6141" y="1667"/>
                      </a:lnTo>
                      <a:lnTo>
                        <a:pt x="6158" y="1678"/>
                      </a:lnTo>
                      <a:lnTo>
                        <a:pt x="6172" y="1688"/>
                      </a:lnTo>
                      <a:lnTo>
                        <a:pt x="6187" y="1700"/>
                      </a:lnTo>
                      <a:lnTo>
                        <a:pt x="6201" y="1711"/>
                      </a:lnTo>
                      <a:lnTo>
                        <a:pt x="6215" y="1724"/>
                      </a:lnTo>
                      <a:lnTo>
                        <a:pt x="6228" y="1737"/>
                      </a:lnTo>
                      <a:lnTo>
                        <a:pt x="6240" y="1751"/>
                      </a:lnTo>
                      <a:lnTo>
                        <a:pt x="6252" y="1764"/>
                      </a:lnTo>
                      <a:lnTo>
                        <a:pt x="6263" y="1780"/>
                      </a:lnTo>
                      <a:lnTo>
                        <a:pt x="6272" y="1795"/>
                      </a:lnTo>
                      <a:lnTo>
                        <a:pt x="6282" y="1810"/>
                      </a:lnTo>
                      <a:lnTo>
                        <a:pt x="6291" y="1827"/>
                      </a:lnTo>
                      <a:lnTo>
                        <a:pt x="6299" y="1844"/>
                      </a:lnTo>
                      <a:lnTo>
                        <a:pt x="6306" y="1861"/>
                      </a:lnTo>
                      <a:lnTo>
                        <a:pt x="6312" y="1878"/>
                      </a:lnTo>
                      <a:lnTo>
                        <a:pt x="6317" y="1896"/>
                      </a:lnTo>
                      <a:lnTo>
                        <a:pt x="6321" y="1915"/>
                      </a:lnTo>
                      <a:lnTo>
                        <a:pt x="6325" y="1934"/>
                      </a:lnTo>
                      <a:lnTo>
                        <a:pt x="6328" y="1952"/>
                      </a:lnTo>
                      <a:lnTo>
                        <a:pt x="6329" y="1971"/>
                      </a:lnTo>
                      <a:lnTo>
                        <a:pt x="6330" y="1990"/>
                      </a:lnTo>
                      <a:lnTo>
                        <a:pt x="6330" y="3011"/>
                      </a:lnTo>
                      <a:lnTo>
                        <a:pt x="6329" y="3030"/>
                      </a:lnTo>
                      <a:lnTo>
                        <a:pt x="6328" y="3049"/>
                      </a:lnTo>
                      <a:lnTo>
                        <a:pt x="6325" y="3068"/>
                      </a:lnTo>
                      <a:lnTo>
                        <a:pt x="6321" y="3086"/>
                      </a:lnTo>
                      <a:lnTo>
                        <a:pt x="6317" y="3105"/>
                      </a:lnTo>
                      <a:lnTo>
                        <a:pt x="6312" y="3123"/>
                      </a:lnTo>
                      <a:lnTo>
                        <a:pt x="6306" y="3141"/>
                      </a:lnTo>
                      <a:lnTo>
                        <a:pt x="6299" y="3157"/>
                      </a:lnTo>
                      <a:lnTo>
                        <a:pt x="6291" y="3174"/>
                      </a:lnTo>
                      <a:lnTo>
                        <a:pt x="6282" y="3191"/>
                      </a:lnTo>
                      <a:lnTo>
                        <a:pt x="6272" y="3206"/>
                      </a:lnTo>
                      <a:lnTo>
                        <a:pt x="6263" y="3222"/>
                      </a:lnTo>
                      <a:lnTo>
                        <a:pt x="6252" y="3237"/>
                      </a:lnTo>
                      <a:lnTo>
                        <a:pt x="6240" y="3250"/>
                      </a:lnTo>
                      <a:lnTo>
                        <a:pt x="6228" y="3265"/>
                      </a:lnTo>
                      <a:lnTo>
                        <a:pt x="6215" y="3277"/>
                      </a:lnTo>
                      <a:lnTo>
                        <a:pt x="6201" y="3290"/>
                      </a:lnTo>
                      <a:lnTo>
                        <a:pt x="6187" y="3302"/>
                      </a:lnTo>
                      <a:lnTo>
                        <a:pt x="6172" y="3313"/>
                      </a:lnTo>
                      <a:lnTo>
                        <a:pt x="6158" y="3323"/>
                      </a:lnTo>
                      <a:lnTo>
                        <a:pt x="6141" y="3334"/>
                      </a:lnTo>
                      <a:lnTo>
                        <a:pt x="6125" y="3343"/>
                      </a:lnTo>
                      <a:lnTo>
                        <a:pt x="6108" y="3351"/>
                      </a:lnTo>
                      <a:lnTo>
                        <a:pt x="6091" y="3359"/>
                      </a:lnTo>
                      <a:lnTo>
                        <a:pt x="6073" y="3365"/>
                      </a:lnTo>
                      <a:lnTo>
                        <a:pt x="6055" y="3371"/>
                      </a:lnTo>
                      <a:lnTo>
                        <a:pt x="6036" y="3376"/>
                      </a:lnTo>
                      <a:lnTo>
                        <a:pt x="6018" y="3381"/>
                      </a:lnTo>
                      <a:lnTo>
                        <a:pt x="5999" y="3384"/>
                      </a:lnTo>
                      <a:lnTo>
                        <a:pt x="5979" y="3387"/>
                      </a:lnTo>
                      <a:lnTo>
                        <a:pt x="5959" y="3388"/>
                      </a:lnTo>
                      <a:lnTo>
                        <a:pt x="5939" y="3388"/>
                      </a:lnTo>
                      <a:lnTo>
                        <a:pt x="1510" y="3388"/>
                      </a:lnTo>
                      <a:lnTo>
                        <a:pt x="1490" y="3388"/>
                      </a:lnTo>
                      <a:lnTo>
                        <a:pt x="1470" y="3387"/>
                      </a:lnTo>
                      <a:lnTo>
                        <a:pt x="1450" y="3384"/>
                      </a:lnTo>
                      <a:lnTo>
                        <a:pt x="1431" y="3381"/>
                      </a:lnTo>
                      <a:lnTo>
                        <a:pt x="1413" y="3376"/>
                      </a:lnTo>
                      <a:lnTo>
                        <a:pt x="1394" y="3371"/>
                      </a:lnTo>
                      <a:lnTo>
                        <a:pt x="1376" y="3365"/>
                      </a:lnTo>
                      <a:lnTo>
                        <a:pt x="1358" y="3359"/>
                      </a:lnTo>
                      <a:lnTo>
                        <a:pt x="1341" y="3351"/>
                      </a:lnTo>
                      <a:lnTo>
                        <a:pt x="1324" y="3343"/>
                      </a:lnTo>
                      <a:lnTo>
                        <a:pt x="1307" y="3334"/>
                      </a:lnTo>
                      <a:lnTo>
                        <a:pt x="1291" y="3323"/>
                      </a:lnTo>
                      <a:lnTo>
                        <a:pt x="1277" y="3313"/>
                      </a:lnTo>
                      <a:lnTo>
                        <a:pt x="1262" y="3302"/>
                      </a:lnTo>
                      <a:lnTo>
                        <a:pt x="1248" y="3290"/>
                      </a:lnTo>
                      <a:lnTo>
                        <a:pt x="1234" y="3277"/>
                      </a:lnTo>
                      <a:lnTo>
                        <a:pt x="1221" y="3265"/>
                      </a:lnTo>
                      <a:lnTo>
                        <a:pt x="1209" y="3250"/>
                      </a:lnTo>
                      <a:lnTo>
                        <a:pt x="1197" y="3237"/>
                      </a:lnTo>
                      <a:lnTo>
                        <a:pt x="1186" y="3222"/>
                      </a:lnTo>
                      <a:lnTo>
                        <a:pt x="1176" y="3206"/>
                      </a:lnTo>
                      <a:lnTo>
                        <a:pt x="1166" y="3191"/>
                      </a:lnTo>
                      <a:lnTo>
                        <a:pt x="1158" y="3174"/>
                      </a:lnTo>
                      <a:lnTo>
                        <a:pt x="1150" y="3157"/>
                      </a:lnTo>
                      <a:lnTo>
                        <a:pt x="1143" y="3141"/>
                      </a:lnTo>
                      <a:lnTo>
                        <a:pt x="1137" y="3123"/>
                      </a:lnTo>
                      <a:lnTo>
                        <a:pt x="1132" y="3105"/>
                      </a:lnTo>
                      <a:lnTo>
                        <a:pt x="1128" y="3086"/>
                      </a:lnTo>
                      <a:lnTo>
                        <a:pt x="1123" y="3068"/>
                      </a:lnTo>
                      <a:lnTo>
                        <a:pt x="1121" y="3049"/>
                      </a:lnTo>
                      <a:lnTo>
                        <a:pt x="1120" y="3030"/>
                      </a:lnTo>
                      <a:lnTo>
                        <a:pt x="1119" y="3011"/>
                      </a:lnTo>
                      <a:lnTo>
                        <a:pt x="1119" y="1990"/>
                      </a:lnTo>
                      <a:lnTo>
                        <a:pt x="1120" y="1971"/>
                      </a:lnTo>
                      <a:lnTo>
                        <a:pt x="1121" y="1952"/>
                      </a:lnTo>
                      <a:lnTo>
                        <a:pt x="1123" y="1934"/>
                      </a:lnTo>
                      <a:lnTo>
                        <a:pt x="1128" y="1915"/>
                      </a:lnTo>
                      <a:lnTo>
                        <a:pt x="1132" y="1896"/>
                      </a:lnTo>
                      <a:lnTo>
                        <a:pt x="1137" y="1878"/>
                      </a:lnTo>
                      <a:lnTo>
                        <a:pt x="1143" y="1861"/>
                      </a:lnTo>
                      <a:lnTo>
                        <a:pt x="1150" y="1844"/>
                      </a:lnTo>
                      <a:lnTo>
                        <a:pt x="1158" y="1827"/>
                      </a:lnTo>
                      <a:lnTo>
                        <a:pt x="1166" y="1810"/>
                      </a:lnTo>
                      <a:lnTo>
                        <a:pt x="1176" y="1795"/>
                      </a:lnTo>
                      <a:lnTo>
                        <a:pt x="1186" y="1780"/>
                      </a:lnTo>
                      <a:lnTo>
                        <a:pt x="1197" y="1764"/>
                      </a:lnTo>
                      <a:lnTo>
                        <a:pt x="1209" y="1751"/>
                      </a:lnTo>
                      <a:lnTo>
                        <a:pt x="1221" y="1737"/>
                      </a:lnTo>
                      <a:lnTo>
                        <a:pt x="1234" y="1724"/>
                      </a:lnTo>
                      <a:lnTo>
                        <a:pt x="1248" y="1711"/>
                      </a:lnTo>
                      <a:lnTo>
                        <a:pt x="1262" y="1700"/>
                      </a:lnTo>
                      <a:lnTo>
                        <a:pt x="1277" y="1688"/>
                      </a:lnTo>
                      <a:lnTo>
                        <a:pt x="1291" y="1678"/>
                      </a:lnTo>
                      <a:lnTo>
                        <a:pt x="1307" y="1667"/>
                      </a:lnTo>
                      <a:lnTo>
                        <a:pt x="1324" y="1658"/>
                      </a:lnTo>
                      <a:lnTo>
                        <a:pt x="1341" y="1650"/>
                      </a:lnTo>
                      <a:lnTo>
                        <a:pt x="1358" y="1642"/>
                      </a:lnTo>
                      <a:lnTo>
                        <a:pt x="1376" y="1636"/>
                      </a:lnTo>
                      <a:lnTo>
                        <a:pt x="1394" y="1630"/>
                      </a:lnTo>
                      <a:lnTo>
                        <a:pt x="1413" y="1625"/>
                      </a:lnTo>
                      <a:lnTo>
                        <a:pt x="1431" y="1620"/>
                      </a:lnTo>
                      <a:lnTo>
                        <a:pt x="1450" y="1617"/>
                      </a:lnTo>
                      <a:lnTo>
                        <a:pt x="1470" y="1615"/>
                      </a:lnTo>
                      <a:lnTo>
                        <a:pt x="1490" y="1613"/>
                      </a:lnTo>
                      <a:lnTo>
                        <a:pt x="1510" y="1613"/>
                      </a:lnTo>
                      <a:close/>
                      <a:moveTo>
                        <a:pt x="1510" y="3877"/>
                      </a:moveTo>
                      <a:lnTo>
                        <a:pt x="5939" y="3877"/>
                      </a:lnTo>
                      <a:lnTo>
                        <a:pt x="5959" y="3877"/>
                      </a:lnTo>
                      <a:lnTo>
                        <a:pt x="5979" y="3879"/>
                      </a:lnTo>
                      <a:lnTo>
                        <a:pt x="5999" y="3881"/>
                      </a:lnTo>
                      <a:lnTo>
                        <a:pt x="6018" y="3884"/>
                      </a:lnTo>
                      <a:lnTo>
                        <a:pt x="6036" y="3888"/>
                      </a:lnTo>
                      <a:lnTo>
                        <a:pt x="6055" y="3893"/>
                      </a:lnTo>
                      <a:lnTo>
                        <a:pt x="6073" y="3900"/>
                      </a:lnTo>
                      <a:lnTo>
                        <a:pt x="6091" y="3906"/>
                      </a:lnTo>
                      <a:lnTo>
                        <a:pt x="6108" y="3914"/>
                      </a:lnTo>
                      <a:lnTo>
                        <a:pt x="6125" y="3923"/>
                      </a:lnTo>
                      <a:lnTo>
                        <a:pt x="6141" y="3931"/>
                      </a:lnTo>
                      <a:lnTo>
                        <a:pt x="6158" y="3941"/>
                      </a:lnTo>
                      <a:lnTo>
                        <a:pt x="6172" y="3952"/>
                      </a:lnTo>
                      <a:lnTo>
                        <a:pt x="6187" y="3963"/>
                      </a:lnTo>
                      <a:lnTo>
                        <a:pt x="6201" y="3975"/>
                      </a:lnTo>
                      <a:lnTo>
                        <a:pt x="6215" y="3987"/>
                      </a:lnTo>
                      <a:lnTo>
                        <a:pt x="6228" y="4001"/>
                      </a:lnTo>
                      <a:lnTo>
                        <a:pt x="6240" y="4014"/>
                      </a:lnTo>
                      <a:lnTo>
                        <a:pt x="6252" y="4029"/>
                      </a:lnTo>
                      <a:lnTo>
                        <a:pt x="6263" y="4044"/>
                      </a:lnTo>
                      <a:lnTo>
                        <a:pt x="6272" y="4058"/>
                      </a:lnTo>
                      <a:lnTo>
                        <a:pt x="6282" y="4075"/>
                      </a:lnTo>
                      <a:lnTo>
                        <a:pt x="6291" y="4091"/>
                      </a:lnTo>
                      <a:lnTo>
                        <a:pt x="6299" y="4107"/>
                      </a:lnTo>
                      <a:lnTo>
                        <a:pt x="6306" y="4125"/>
                      </a:lnTo>
                      <a:lnTo>
                        <a:pt x="6312" y="4142"/>
                      </a:lnTo>
                      <a:lnTo>
                        <a:pt x="6317" y="4160"/>
                      </a:lnTo>
                      <a:lnTo>
                        <a:pt x="6321" y="4178"/>
                      </a:lnTo>
                      <a:lnTo>
                        <a:pt x="6325" y="4197"/>
                      </a:lnTo>
                      <a:lnTo>
                        <a:pt x="6328" y="4216"/>
                      </a:lnTo>
                      <a:lnTo>
                        <a:pt x="6329" y="4235"/>
                      </a:lnTo>
                      <a:lnTo>
                        <a:pt x="6330" y="4255"/>
                      </a:lnTo>
                      <a:lnTo>
                        <a:pt x="6330" y="5275"/>
                      </a:lnTo>
                      <a:lnTo>
                        <a:pt x="6329" y="5293"/>
                      </a:lnTo>
                      <a:lnTo>
                        <a:pt x="6328" y="5313"/>
                      </a:lnTo>
                      <a:lnTo>
                        <a:pt x="6325" y="5332"/>
                      </a:lnTo>
                      <a:lnTo>
                        <a:pt x="6321" y="5350"/>
                      </a:lnTo>
                      <a:lnTo>
                        <a:pt x="6317" y="5369"/>
                      </a:lnTo>
                      <a:lnTo>
                        <a:pt x="6312" y="5386"/>
                      </a:lnTo>
                      <a:lnTo>
                        <a:pt x="6306" y="5404"/>
                      </a:lnTo>
                      <a:lnTo>
                        <a:pt x="6299" y="5421"/>
                      </a:lnTo>
                      <a:lnTo>
                        <a:pt x="6291" y="5437"/>
                      </a:lnTo>
                      <a:lnTo>
                        <a:pt x="6282" y="5454"/>
                      </a:lnTo>
                      <a:lnTo>
                        <a:pt x="6272" y="5470"/>
                      </a:lnTo>
                      <a:lnTo>
                        <a:pt x="6263" y="5486"/>
                      </a:lnTo>
                      <a:lnTo>
                        <a:pt x="6252" y="5500"/>
                      </a:lnTo>
                      <a:lnTo>
                        <a:pt x="6240" y="5515"/>
                      </a:lnTo>
                      <a:lnTo>
                        <a:pt x="6228" y="5528"/>
                      </a:lnTo>
                      <a:lnTo>
                        <a:pt x="6215" y="5541"/>
                      </a:lnTo>
                      <a:lnTo>
                        <a:pt x="6201" y="5553"/>
                      </a:lnTo>
                      <a:lnTo>
                        <a:pt x="6187" y="5566"/>
                      </a:lnTo>
                      <a:lnTo>
                        <a:pt x="6172" y="5576"/>
                      </a:lnTo>
                      <a:lnTo>
                        <a:pt x="6158" y="5588"/>
                      </a:lnTo>
                      <a:lnTo>
                        <a:pt x="6141" y="5597"/>
                      </a:lnTo>
                      <a:lnTo>
                        <a:pt x="6125" y="5607"/>
                      </a:lnTo>
                      <a:lnTo>
                        <a:pt x="6108" y="5615"/>
                      </a:lnTo>
                      <a:lnTo>
                        <a:pt x="6091" y="5622"/>
                      </a:lnTo>
                      <a:lnTo>
                        <a:pt x="6073" y="5630"/>
                      </a:lnTo>
                      <a:lnTo>
                        <a:pt x="6055" y="5635"/>
                      </a:lnTo>
                      <a:lnTo>
                        <a:pt x="6036" y="5640"/>
                      </a:lnTo>
                      <a:lnTo>
                        <a:pt x="6018" y="5644"/>
                      </a:lnTo>
                      <a:lnTo>
                        <a:pt x="5999" y="5647"/>
                      </a:lnTo>
                      <a:lnTo>
                        <a:pt x="5979" y="5650"/>
                      </a:lnTo>
                      <a:lnTo>
                        <a:pt x="5959" y="5652"/>
                      </a:lnTo>
                      <a:lnTo>
                        <a:pt x="5939" y="5653"/>
                      </a:lnTo>
                      <a:lnTo>
                        <a:pt x="1510" y="5653"/>
                      </a:lnTo>
                      <a:lnTo>
                        <a:pt x="1490" y="5652"/>
                      </a:lnTo>
                      <a:lnTo>
                        <a:pt x="1470" y="5650"/>
                      </a:lnTo>
                      <a:lnTo>
                        <a:pt x="1450" y="5647"/>
                      </a:lnTo>
                      <a:lnTo>
                        <a:pt x="1431" y="5644"/>
                      </a:lnTo>
                      <a:lnTo>
                        <a:pt x="1413" y="5640"/>
                      </a:lnTo>
                      <a:lnTo>
                        <a:pt x="1394" y="5635"/>
                      </a:lnTo>
                      <a:lnTo>
                        <a:pt x="1376" y="5630"/>
                      </a:lnTo>
                      <a:lnTo>
                        <a:pt x="1358" y="5622"/>
                      </a:lnTo>
                      <a:lnTo>
                        <a:pt x="1341" y="5615"/>
                      </a:lnTo>
                      <a:lnTo>
                        <a:pt x="1324" y="5607"/>
                      </a:lnTo>
                      <a:lnTo>
                        <a:pt x="1307" y="5597"/>
                      </a:lnTo>
                      <a:lnTo>
                        <a:pt x="1291" y="5588"/>
                      </a:lnTo>
                      <a:lnTo>
                        <a:pt x="1277" y="5576"/>
                      </a:lnTo>
                      <a:lnTo>
                        <a:pt x="1262" y="5566"/>
                      </a:lnTo>
                      <a:lnTo>
                        <a:pt x="1248" y="5553"/>
                      </a:lnTo>
                      <a:lnTo>
                        <a:pt x="1234" y="5541"/>
                      </a:lnTo>
                      <a:lnTo>
                        <a:pt x="1221" y="5528"/>
                      </a:lnTo>
                      <a:lnTo>
                        <a:pt x="1209" y="5515"/>
                      </a:lnTo>
                      <a:lnTo>
                        <a:pt x="1197" y="5500"/>
                      </a:lnTo>
                      <a:lnTo>
                        <a:pt x="1186" y="5486"/>
                      </a:lnTo>
                      <a:lnTo>
                        <a:pt x="1176" y="5470"/>
                      </a:lnTo>
                      <a:lnTo>
                        <a:pt x="1166" y="5454"/>
                      </a:lnTo>
                      <a:lnTo>
                        <a:pt x="1158" y="5437"/>
                      </a:lnTo>
                      <a:lnTo>
                        <a:pt x="1150" y="5421"/>
                      </a:lnTo>
                      <a:lnTo>
                        <a:pt x="1143" y="5404"/>
                      </a:lnTo>
                      <a:lnTo>
                        <a:pt x="1137" y="5386"/>
                      </a:lnTo>
                      <a:lnTo>
                        <a:pt x="1132" y="5369"/>
                      </a:lnTo>
                      <a:lnTo>
                        <a:pt x="1128" y="5350"/>
                      </a:lnTo>
                      <a:lnTo>
                        <a:pt x="1123" y="5332"/>
                      </a:lnTo>
                      <a:lnTo>
                        <a:pt x="1121" y="5313"/>
                      </a:lnTo>
                      <a:lnTo>
                        <a:pt x="1120" y="5293"/>
                      </a:lnTo>
                      <a:lnTo>
                        <a:pt x="1119" y="5275"/>
                      </a:lnTo>
                      <a:lnTo>
                        <a:pt x="1119" y="4255"/>
                      </a:lnTo>
                      <a:lnTo>
                        <a:pt x="1120" y="4235"/>
                      </a:lnTo>
                      <a:lnTo>
                        <a:pt x="1121" y="4216"/>
                      </a:lnTo>
                      <a:lnTo>
                        <a:pt x="1123" y="4197"/>
                      </a:lnTo>
                      <a:lnTo>
                        <a:pt x="1128" y="4178"/>
                      </a:lnTo>
                      <a:lnTo>
                        <a:pt x="1132" y="4160"/>
                      </a:lnTo>
                      <a:lnTo>
                        <a:pt x="1137" y="4142"/>
                      </a:lnTo>
                      <a:lnTo>
                        <a:pt x="1143" y="4125"/>
                      </a:lnTo>
                      <a:lnTo>
                        <a:pt x="1150" y="4107"/>
                      </a:lnTo>
                      <a:lnTo>
                        <a:pt x="1158" y="4091"/>
                      </a:lnTo>
                      <a:lnTo>
                        <a:pt x="1166" y="4075"/>
                      </a:lnTo>
                      <a:lnTo>
                        <a:pt x="1176" y="4058"/>
                      </a:lnTo>
                      <a:lnTo>
                        <a:pt x="1186" y="4044"/>
                      </a:lnTo>
                      <a:lnTo>
                        <a:pt x="1197" y="4029"/>
                      </a:lnTo>
                      <a:lnTo>
                        <a:pt x="1209" y="4014"/>
                      </a:lnTo>
                      <a:lnTo>
                        <a:pt x="1221" y="4001"/>
                      </a:lnTo>
                      <a:lnTo>
                        <a:pt x="1234" y="3987"/>
                      </a:lnTo>
                      <a:lnTo>
                        <a:pt x="1248" y="3975"/>
                      </a:lnTo>
                      <a:lnTo>
                        <a:pt x="1262" y="3963"/>
                      </a:lnTo>
                      <a:lnTo>
                        <a:pt x="1277" y="3952"/>
                      </a:lnTo>
                      <a:lnTo>
                        <a:pt x="1291" y="3941"/>
                      </a:lnTo>
                      <a:lnTo>
                        <a:pt x="1307" y="3931"/>
                      </a:lnTo>
                      <a:lnTo>
                        <a:pt x="1324" y="3923"/>
                      </a:lnTo>
                      <a:lnTo>
                        <a:pt x="1341" y="3914"/>
                      </a:lnTo>
                      <a:lnTo>
                        <a:pt x="1358" y="3906"/>
                      </a:lnTo>
                      <a:lnTo>
                        <a:pt x="1376" y="3900"/>
                      </a:lnTo>
                      <a:lnTo>
                        <a:pt x="1394" y="3893"/>
                      </a:lnTo>
                      <a:lnTo>
                        <a:pt x="1413" y="3888"/>
                      </a:lnTo>
                      <a:lnTo>
                        <a:pt x="1431" y="3884"/>
                      </a:lnTo>
                      <a:lnTo>
                        <a:pt x="1450" y="3881"/>
                      </a:lnTo>
                      <a:lnTo>
                        <a:pt x="1470" y="3879"/>
                      </a:lnTo>
                      <a:lnTo>
                        <a:pt x="1490" y="3877"/>
                      </a:lnTo>
                      <a:lnTo>
                        <a:pt x="1510" y="3877"/>
                      </a:lnTo>
                      <a:close/>
                      <a:moveTo>
                        <a:pt x="1510" y="6140"/>
                      </a:moveTo>
                      <a:lnTo>
                        <a:pt x="5939" y="6140"/>
                      </a:lnTo>
                      <a:lnTo>
                        <a:pt x="5959" y="6140"/>
                      </a:lnTo>
                      <a:lnTo>
                        <a:pt x="5979" y="6142"/>
                      </a:lnTo>
                      <a:lnTo>
                        <a:pt x="5999" y="6144"/>
                      </a:lnTo>
                      <a:lnTo>
                        <a:pt x="6018" y="6147"/>
                      </a:lnTo>
                      <a:lnTo>
                        <a:pt x="6036" y="6152"/>
                      </a:lnTo>
                      <a:lnTo>
                        <a:pt x="6055" y="6157"/>
                      </a:lnTo>
                      <a:lnTo>
                        <a:pt x="6073" y="6163"/>
                      </a:lnTo>
                      <a:lnTo>
                        <a:pt x="6091" y="6169"/>
                      </a:lnTo>
                      <a:lnTo>
                        <a:pt x="6108" y="6178"/>
                      </a:lnTo>
                      <a:lnTo>
                        <a:pt x="6125" y="6186"/>
                      </a:lnTo>
                      <a:lnTo>
                        <a:pt x="6141" y="6194"/>
                      </a:lnTo>
                      <a:lnTo>
                        <a:pt x="6158" y="6205"/>
                      </a:lnTo>
                      <a:lnTo>
                        <a:pt x="6172" y="6215"/>
                      </a:lnTo>
                      <a:lnTo>
                        <a:pt x="6187" y="6227"/>
                      </a:lnTo>
                      <a:lnTo>
                        <a:pt x="6201" y="6238"/>
                      </a:lnTo>
                      <a:lnTo>
                        <a:pt x="6215" y="6251"/>
                      </a:lnTo>
                      <a:lnTo>
                        <a:pt x="6228" y="6264"/>
                      </a:lnTo>
                      <a:lnTo>
                        <a:pt x="6240" y="6278"/>
                      </a:lnTo>
                      <a:lnTo>
                        <a:pt x="6252" y="6293"/>
                      </a:lnTo>
                      <a:lnTo>
                        <a:pt x="6263" y="6307"/>
                      </a:lnTo>
                      <a:lnTo>
                        <a:pt x="6272" y="6322"/>
                      </a:lnTo>
                      <a:lnTo>
                        <a:pt x="6282" y="6339"/>
                      </a:lnTo>
                      <a:lnTo>
                        <a:pt x="6291" y="6354"/>
                      </a:lnTo>
                      <a:lnTo>
                        <a:pt x="6299" y="6371"/>
                      </a:lnTo>
                      <a:lnTo>
                        <a:pt x="6306" y="6389"/>
                      </a:lnTo>
                      <a:lnTo>
                        <a:pt x="6312" y="6405"/>
                      </a:lnTo>
                      <a:lnTo>
                        <a:pt x="6317" y="6424"/>
                      </a:lnTo>
                      <a:lnTo>
                        <a:pt x="6321" y="6442"/>
                      </a:lnTo>
                      <a:lnTo>
                        <a:pt x="6325" y="6461"/>
                      </a:lnTo>
                      <a:lnTo>
                        <a:pt x="6328" y="6479"/>
                      </a:lnTo>
                      <a:lnTo>
                        <a:pt x="6329" y="6498"/>
                      </a:lnTo>
                      <a:lnTo>
                        <a:pt x="6330" y="6518"/>
                      </a:lnTo>
                      <a:lnTo>
                        <a:pt x="6330" y="7538"/>
                      </a:lnTo>
                      <a:lnTo>
                        <a:pt x="6329" y="7557"/>
                      </a:lnTo>
                      <a:lnTo>
                        <a:pt x="6328" y="7577"/>
                      </a:lnTo>
                      <a:lnTo>
                        <a:pt x="6325" y="7596"/>
                      </a:lnTo>
                      <a:lnTo>
                        <a:pt x="6321" y="7614"/>
                      </a:lnTo>
                      <a:lnTo>
                        <a:pt x="6317" y="7632"/>
                      </a:lnTo>
                      <a:lnTo>
                        <a:pt x="6312" y="7650"/>
                      </a:lnTo>
                      <a:lnTo>
                        <a:pt x="6306" y="7668"/>
                      </a:lnTo>
                      <a:lnTo>
                        <a:pt x="6299" y="7684"/>
                      </a:lnTo>
                      <a:lnTo>
                        <a:pt x="6291" y="7701"/>
                      </a:lnTo>
                      <a:lnTo>
                        <a:pt x="6282" y="7718"/>
                      </a:lnTo>
                      <a:lnTo>
                        <a:pt x="6272" y="7733"/>
                      </a:lnTo>
                      <a:lnTo>
                        <a:pt x="6263" y="7749"/>
                      </a:lnTo>
                      <a:lnTo>
                        <a:pt x="6252" y="7764"/>
                      </a:lnTo>
                      <a:lnTo>
                        <a:pt x="6240" y="7778"/>
                      </a:lnTo>
                      <a:lnTo>
                        <a:pt x="6228" y="7792"/>
                      </a:lnTo>
                      <a:lnTo>
                        <a:pt x="6215" y="7804"/>
                      </a:lnTo>
                      <a:lnTo>
                        <a:pt x="6201" y="7817"/>
                      </a:lnTo>
                      <a:lnTo>
                        <a:pt x="6187" y="7829"/>
                      </a:lnTo>
                      <a:lnTo>
                        <a:pt x="6172" y="7841"/>
                      </a:lnTo>
                      <a:lnTo>
                        <a:pt x="6158" y="7851"/>
                      </a:lnTo>
                      <a:lnTo>
                        <a:pt x="6141" y="7861"/>
                      </a:lnTo>
                      <a:lnTo>
                        <a:pt x="6125" y="7870"/>
                      </a:lnTo>
                      <a:lnTo>
                        <a:pt x="6108" y="7878"/>
                      </a:lnTo>
                      <a:lnTo>
                        <a:pt x="6091" y="7886"/>
                      </a:lnTo>
                      <a:lnTo>
                        <a:pt x="6073" y="7893"/>
                      </a:lnTo>
                      <a:lnTo>
                        <a:pt x="6055" y="7898"/>
                      </a:lnTo>
                      <a:lnTo>
                        <a:pt x="6036" y="7904"/>
                      </a:lnTo>
                      <a:lnTo>
                        <a:pt x="6018" y="7908"/>
                      </a:lnTo>
                      <a:lnTo>
                        <a:pt x="5999" y="7912"/>
                      </a:lnTo>
                      <a:lnTo>
                        <a:pt x="5979" y="7914"/>
                      </a:lnTo>
                      <a:lnTo>
                        <a:pt x="5959" y="7915"/>
                      </a:lnTo>
                      <a:lnTo>
                        <a:pt x="5939" y="7916"/>
                      </a:lnTo>
                      <a:lnTo>
                        <a:pt x="1510" y="7916"/>
                      </a:lnTo>
                      <a:lnTo>
                        <a:pt x="1490" y="7915"/>
                      </a:lnTo>
                      <a:lnTo>
                        <a:pt x="1470" y="7914"/>
                      </a:lnTo>
                      <a:lnTo>
                        <a:pt x="1450" y="7912"/>
                      </a:lnTo>
                      <a:lnTo>
                        <a:pt x="1431" y="7908"/>
                      </a:lnTo>
                      <a:lnTo>
                        <a:pt x="1413" y="7904"/>
                      </a:lnTo>
                      <a:lnTo>
                        <a:pt x="1394" y="7898"/>
                      </a:lnTo>
                      <a:lnTo>
                        <a:pt x="1376" y="7893"/>
                      </a:lnTo>
                      <a:lnTo>
                        <a:pt x="1358" y="7886"/>
                      </a:lnTo>
                      <a:lnTo>
                        <a:pt x="1341" y="7878"/>
                      </a:lnTo>
                      <a:lnTo>
                        <a:pt x="1324" y="7870"/>
                      </a:lnTo>
                      <a:lnTo>
                        <a:pt x="1307" y="7861"/>
                      </a:lnTo>
                      <a:lnTo>
                        <a:pt x="1291" y="7851"/>
                      </a:lnTo>
                      <a:lnTo>
                        <a:pt x="1277" y="7841"/>
                      </a:lnTo>
                      <a:lnTo>
                        <a:pt x="1262" y="7829"/>
                      </a:lnTo>
                      <a:lnTo>
                        <a:pt x="1248" y="7817"/>
                      </a:lnTo>
                      <a:lnTo>
                        <a:pt x="1234" y="7804"/>
                      </a:lnTo>
                      <a:lnTo>
                        <a:pt x="1221" y="7792"/>
                      </a:lnTo>
                      <a:lnTo>
                        <a:pt x="1209" y="7778"/>
                      </a:lnTo>
                      <a:lnTo>
                        <a:pt x="1197" y="7764"/>
                      </a:lnTo>
                      <a:lnTo>
                        <a:pt x="1186" y="7749"/>
                      </a:lnTo>
                      <a:lnTo>
                        <a:pt x="1176" y="7733"/>
                      </a:lnTo>
                      <a:lnTo>
                        <a:pt x="1166" y="7718"/>
                      </a:lnTo>
                      <a:lnTo>
                        <a:pt x="1158" y="7701"/>
                      </a:lnTo>
                      <a:lnTo>
                        <a:pt x="1150" y="7684"/>
                      </a:lnTo>
                      <a:lnTo>
                        <a:pt x="1143" y="7668"/>
                      </a:lnTo>
                      <a:lnTo>
                        <a:pt x="1137" y="7650"/>
                      </a:lnTo>
                      <a:lnTo>
                        <a:pt x="1132" y="7632"/>
                      </a:lnTo>
                      <a:lnTo>
                        <a:pt x="1128" y="7614"/>
                      </a:lnTo>
                      <a:lnTo>
                        <a:pt x="1123" y="7596"/>
                      </a:lnTo>
                      <a:lnTo>
                        <a:pt x="1121" y="7577"/>
                      </a:lnTo>
                      <a:lnTo>
                        <a:pt x="1120" y="7557"/>
                      </a:lnTo>
                      <a:lnTo>
                        <a:pt x="1119" y="7538"/>
                      </a:lnTo>
                      <a:lnTo>
                        <a:pt x="1119" y="6518"/>
                      </a:lnTo>
                      <a:lnTo>
                        <a:pt x="1120" y="6498"/>
                      </a:lnTo>
                      <a:lnTo>
                        <a:pt x="1121" y="6479"/>
                      </a:lnTo>
                      <a:lnTo>
                        <a:pt x="1123" y="6461"/>
                      </a:lnTo>
                      <a:lnTo>
                        <a:pt x="1128" y="6442"/>
                      </a:lnTo>
                      <a:lnTo>
                        <a:pt x="1132" y="6424"/>
                      </a:lnTo>
                      <a:lnTo>
                        <a:pt x="1137" y="6405"/>
                      </a:lnTo>
                      <a:lnTo>
                        <a:pt x="1143" y="6389"/>
                      </a:lnTo>
                      <a:lnTo>
                        <a:pt x="1150" y="6371"/>
                      </a:lnTo>
                      <a:lnTo>
                        <a:pt x="1158" y="6354"/>
                      </a:lnTo>
                      <a:lnTo>
                        <a:pt x="1166" y="6339"/>
                      </a:lnTo>
                      <a:lnTo>
                        <a:pt x="1176" y="6322"/>
                      </a:lnTo>
                      <a:lnTo>
                        <a:pt x="1186" y="6307"/>
                      </a:lnTo>
                      <a:lnTo>
                        <a:pt x="1197" y="6293"/>
                      </a:lnTo>
                      <a:lnTo>
                        <a:pt x="1209" y="6278"/>
                      </a:lnTo>
                      <a:lnTo>
                        <a:pt x="1221" y="6264"/>
                      </a:lnTo>
                      <a:lnTo>
                        <a:pt x="1234" y="6251"/>
                      </a:lnTo>
                      <a:lnTo>
                        <a:pt x="1248" y="6238"/>
                      </a:lnTo>
                      <a:lnTo>
                        <a:pt x="1262" y="6227"/>
                      </a:lnTo>
                      <a:lnTo>
                        <a:pt x="1277" y="6215"/>
                      </a:lnTo>
                      <a:lnTo>
                        <a:pt x="1291" y="6205"/>
                      </a:lnTo>
                      <a:lnTo>
                        <a:pt x="1307" y="6194"/>
                      </a:lnTo>
                      <a:lnTo>
                        <a:pt x="1324" y="6186"/>
                      </a:lnTo>
                      <a:lnTo>
                        <a:pt x="1341" y="6178"/>
                      </a:lnTo>
                      <a:lnTo>
                        <a:pt x="1358" y="6169"/>
                      </a:lnTo>
                      <a:lnTo>
                        <a:pt x="1376" y="6163"/>
                      </a:lnTo>
                      <a:lnTo>
                        <a:pt x="1394" y="6157"/>
                      </a:lnTo>
                      <a:lnTo>
                        <a:pt x="1413" y="6152"/>
                      </a:lnTo>
                      <a:lnTo>
                        <a:pt x="1431" y="6147"/>
                      </a:lnTo>
                      <a:lnTo>
                        <a:pt x="1450" y="6144"/>
                      </a:lnTo>
                      <a:lnTo>
                        <a:pt x="1470" y="6142"/>
                      </a:lnTo>
                      <a:lnTo>
                        <a:pt x="1490" y="6140"/>
                      </a:lnTo>
                      <a:lnTo>
                        <a:pt x="1510" y="6140"/>
                      </a:lnTo>
                      <a:close/>
                      <a:moveTo>
                        <a:pt x="1510" y="8404"/>
                      </a:moveTo>
                      <a:lnTo>
                        <a:pt x="5939" y="8404"/>
                      </a:lnTo>
                      <a:lnTo>
                        <a:pt x="5959" y="8404"/>
                      </a:lnTo>
                      <a:lnTo>
                        <a:pt x="5979" y="8406"/>
                      </a:lnTo>
                      <a:lnTo>
                        <a:pt x="5999" y="8408"/>
                      </a:lnTo>
                      <a:lnTo>
                        <a:pt x="6018" y="8411"/>
                      </a:lnTo>
                      <a:lnTo>
                        <a:pt x="6036" y="8415"/>
                      </a:lnTo>
                      <a:lnTo>
                        <a:pt x="6055" y="8420"/>
                      </a:lnTo>
                      <a:lnTo>
                        <a:pt x="6073" y="8427"/>
                      </a:lnTo>
                      <a:lnTo>
                        <a:pt x="6091" y="8433"/>
                      </a:lnTo>
                      <a:lnTo>
                        <a:pt x="6108" y="8441"/>
                      </a:lnTo>
                      <a:lnTo>
                        <a:pt x="6125" y="8450"/>
                      </a:lnTo>
                      <a:lnTo>
                        <a:pt x="6141" y="8459"/>
                      </a:lnTo>
                      <a:lnTo>
                        <a:pt x="6158" y="8468"/>
                      </a:lnTo>
                      <a:lnTo>
                        <a:pt x="6172" y="8479"/>
                      </a:lnTo>
                      <a:lnTo>
                        <a:pt x="6187" y="8490"/>
                      </a:lnTo>
                      <a:lnTo>
                        <a:pt x="6201" y="8502"/>
                      </a:lnTo>
                      <a:lnTo>
                        <a:pt x="6215" y="8514"/>
                      </a:lnTo>
                      <a:lnTo>
                        <a:pt x="6228" y="8528"/>
                      </a:lnTo>
                      <a:lnTo>
                        <a:pt x="6240" y="8541"/>
                      </a:lnTo>
                      <a:lnTo>
                        <a:pt x="6252" y="8556"/>
                      </a:lnTo>
                      <a:lnTo>
                        <a:pt x="6263" y="8571"/>
                      </a:lnTo>
                      <a:lnTo>
                        <a:pt x="6272" y="8586"/>
                      </a:lnTo>
                      <a:lnTo>
                        <a:pt x="6282" y="8602"/>
                      </a:lnTo>
                      <a:lnTo>
                        <a:pt x="6291" y="8618"/>
                      </a:lnTo>
                      <a:lnTo>
                        <a:pt x="6299" y="8634"/>
                      </a:lnTo>
                      <a:lnTo>
                        <a:pt x="6306" y="8652"/>
                      </a:lnTo>
                      <a:lnTo>
                        <a:pt x="6312" y="8670"/>
                      </a:lnTo>
                      <a:lnTo>
                        <a:pt x="6317" y="8688"/>
                      </a:lnTo>
                      <a:lnTo>
                        <a:pt x="6321" y="8705"/>
                      </a:lnTo>
                      <a:lnTo>
                        <a:pt x="6325" y="8724"/>
                      </a:lnTo>
                      <a:lnTo>
                        <a:pt x="6328" y="8743"/>
                      </a:lnTo>
                      <a:lnTo>
                        <a:pt x="6329" y="8762"/>
                      </a:lnTo>
                      <a:lnTo>
                        <a:pt x="6330" y="8782"/>
                      </a:lnTo>
                      <a:lnTo>
                        <a:pt x="6330" y="9802"/>
                      </a:lnTo>
                      <a:lnTo>
                        <a:pt x="6329" y="9820"/>
                      </a:lnTo>
                      <a:lnTo>
                        <a:pt x="6328" y="9840"/>
                      </a:lnTo>
                      <a:lnTo>
                        <a:pt x="6325" y="9859"/>
                      </a:lnTo>
                      <a:lnTo>
                        <a:pt x="6321" y="9878"/>
                      </a:lnTo>
                      <a:lnTo>
                        <a:pt x="6317" y="9896"/>
                      </a:lnTo>
                      <a:lnTo>
                        <a:pt x="6312" y="9913"/>
                      </a:lnTo>
                      <a:lnTo>
                        <a:pt x="6306" y="9931"/>
                      </a:lnTo>
                      <a:lnTo>
                        <a:pt x="6299" y="9948"/>
                      </a:lnTo>
                      <a:lnTo>
                        <a:pt x="6291" y="9965"/>
                      </a:lnTo>
                      <a:lnTo>
                        <a:pt x="6282" y="9981"/>
                      </a:lnTo>
                      <a:lnTo>
                        <a:pt x="6272" y="9997"/>
                      </a:lnTo>
                      <a:lnTo>
                        <a:pt x="6263" y="10013"/>
                      </a:lnTo>
                      <a:lnTo>
                        <a:pt x="6252" y="10027"/>
                      </a:lnTo>
                      <a:lnTo>
                        <a:pt x="6240" y="10042"/>
                      </a:lnTo>
                      <a:lnTo>
                        <a:pt x="6228" y="10055"/>
                      </a:lnTo>
                      <a:lnTo>
                        <a:pt x="6215" y="10068"/>
                      </a:lnTo>
                      <a:lnTo>
                        <a:pt x="6201" y="10081"/>
                      </a:lnTo>
                      <a:lnTo>
                        <a:pt x="6187" y="10093"/>
                      </a:lnTo>
                      <a:lnTo>
                        <a:pt x="6172" y="10104"/>
                      </a:lnTo>
                      <a:lnTo>
                        <a:pt x="6158" y="10115"/>
                      </a:lnTo>
                      <a:lnTo>
                        <a:pt x="6141" y="10124"/>
                      </a:lnTo>
                      <a:lnTo>
                        <a:pt x="6125" y="10134"/>
                      </a:lnTo>
                      <a:lnTo>
                        <a:pt x="6108" y="10142"/>
                      </a:lnTo>
                      <a:lnTo>
                        <a:pt x="6091" y="10149"/>
                      </a:lnTo>
                      <a:lnTo>
                        <a:pt x="6073" y="10157"/>
                      </a:lnTo>
                      <a:lnTo>
                        <a:pt x="6055" y="10162"/>
                      </a:lnTo>
                      <a:lnTo>
                        <a:pt x="6036" y="10167"/>
                      </a:lnTo>
                      <a:lnTo>
                        <a:pt x="6018" y="10171"/>
                      </a:lnTo>
                      <a:lnTo>
                        <a:pt x="5999" y="10175"/>
                      </a:lnTo>
                      <a:lnTo>
                        <a:pt x="5979" y="10178"/>
                      </a:lnTo>
                      <a:lnTo>
                        <a:pt x="5959" y="10179"/>
                      </a:lnTo>
                      <a:lnTo>
                        <a:pt x="5939" y="10180"/>
                      </a:lnTo>
                      <a:lnTo>
                        <a:pt x="1510" y="10180"/>
                      </a:lnTo>
                      <a:lnTo>
                        <a:pt x="1490" y="10179"/>
                      </a:lnTo>
                      <a:lnTo>
                        <a:pt x="1470" y="10178"/>
                      </a:lnTo>
                      <a:lnTo>
                        <a:pt x="1450" y="10175"/>
                      </a:lnTo>
                      <a:lnTo>
                        <a:pt x="1431" y="10171"/>
                      </a:lnTo>
                      <a:lnTo>
                        <a:pt x="1413" y="10167"/>
                      </a:lnTo>
                      <a:lnTo>
                        <a:pt x="1394" y="10162"/>
                      </a:lnTo>
                      <a:lnTo>
                        <a:pt x="1376" y="10157"/>
                      </a:lnTo>
                      <a:lnTo>
                        <a:pt x="1358" y="10149"/>
                      </a:lnTo>
                      <a:lnTo>
                        <a:pt x="1341" y="10142"/>
                      </a:lnTo>
                      <a:lnTo>
                        <a:pt x="1324" y="10134"/>
                      </a:lnTo>
                      <a:lnTo>
                        <a:pt x="1307" y="10124"/>
                      </a:lnTo>
                      <a:lnTo>
                        <a:pt x="1291" y="10115"/>
                      </a:lnTo>
                      <a:lnTo>
                        <a:pt x="1277" y="10104"/>
                      </a:lnTo>
                      <a:lnTo>
                        <a:pt x="1262" y="10093"/>
                      </a:lnTo>
                      <a:lnTo>
                        <a:pt x="1248" y="10081"/>
                      </a:lnTo>
                      <a:lnTo>
                        <a:pt x="1234" y="10068"/>
                      </a:lnTo>
                      <a:lnTo>
                        <a:pt x="1221" y="10055"/>
                      </a:lnTo>
                      <a:lnTo>
                        <a:pt x="1209" y="10042"/>
                      </a:lnTo>
                      <a:lnTo>
                        <a:pt x="1197" y="10027"/>
                      </a:lnTo>
                      <a:lnTo>
                        <a:pt x="1186" y="10013"/>
                      </a:lnTo>
                      <a:lnTo>
                        <a:pt x="1176" y="9997"/>
                      </a:lnTo>
                      <a:lnTo>
                        <a:pt x="1166" y="9981"/>
                      </a:lnTo>
                      <a:lnTo>
                        <a:pt x="1158" y="9965"/>
                      </a:lnTo>
                      <a:lnTo>
                        <a:pt x="1150" y="9948"/>
                      </a:lnTo>
                      <a:lnTo>
                        <a:pt x="1143" y="9931"/>
                      </a:lnTo>
                      <a:lnTo>
                        <a:pt x="1137" y="9913"/>
                      </a:lnTo>
                      <a:lnTo>
                        <a:pt x="1132" y="9896"/>
                      </a:lnTo>
                      <a:lnTo>
                        <a:pt x="1128" y="9878"/>
                      </a:lnTo>
                      <a:lnTo>
                        <a:pt x="1123" y="9859"/>
                      </a:lnTo>
                      <a:lnTo>
                        <a:pt x="1121" y="9840"/>
                      </a:lnTo>
                      <a:lnTo>
                        <a:pt x="1120" y="9820"/>
                      </a:lnTo>
                      <a:lnTo>
                        <a:pt x="1119" y="9802"/>
                      </a:lnTo>
                      <a:lnTo>
                        <a:pt x="1119" y="8782"/>
                      </a:lnTo>
                      <a:lnTo>
                        <a:pt x="1120" y="8762"/>
                      </a:lnTo>
                      <a:lnTo>
                        <a:pt x="1121" y="8743"/>
                      </a:lnTo>
                      <a:lnTo>
                        <a:pt x="1123" y="8724"/>
                      </a:lnTo>
                      <a:lnTo>
                        <a:pt x="1128" y="8705"/>
                      </a:lnTo>
                      <a:lnTo>
                        <a:pt x="1132" y="8688"/>
                      </a:lnTo>
                      <a:lnTo>
                        <a:pt x="1137" y="8670"/>
                      </a:lnTo>
                      <a:lnTo>
                        <a:pt x="1143" y="8652"/>
                      </a:lnTo>
                      <a:lnTo>
                        <a:pt x="1150" y="8634"/>
                      </a:lnTo>
                      <a:lnTo>
                        <a:pt x="1158" y="8618"/>
                      </a:lnTo>
                      <a:lnTo>
                        <a:pt x="1166" y="8602"/>
                      </a:lnTo>
                      <a:lnTo>
                        <a:pt x="1176" y="8586"/>
                      </a:lnTo>
                      <a:lnTo>
                        <a:pt x="1186" y="8571"/>
                      </a:lnTo>
                      <a:lnTo>
                        <a:pt x="1197" y="8556"/>
                      </a:lnTo>
                      <a:lnTo>
                        <a:pt x="1209" y="8541"/>
                      </a:lnTo>
                      <a:lnTo>
                        <a:pt x="1221" y="8528"/>
                      </a:lnTo>
                      <a:lnTo>
                        <a:pt x="1234" y="8514"/>
                      </a:lnTo>
                      <a:lnTo>
                        <a:pt x="1248" y="8502"/>
                      </a:lnTo>
                      <a:lnTo>
                        <a:pt x="1262" y="8490"/>
                      </a:lnTo>
                      <a:lnTo>
                        <a:pt x="1277" y="8479"/>
                      </a:lnTo>
                      <a:lnTo>
                        <a:pt x="1291" y="8468"/>
                      </a:lnTo>
                      <a:lnTo>
                        <a:pt x="1307" y="8459"/>
                      </a:lnTo>
                      <a:lnTo>
                        <a:pt x="1324" y="8450"/>
                      </a:lnTo>
                      <a:lnTo>
                        <a:pt x="1341" y="8441"/>
                      </a:lnTo>
                      <a:lnTo>
                        <a:pt x="1358" y="8433"/>
                      </a:lnTo>
                      <a:lnTo>
                        <a:pt x="1376" y="8427"/>
                      </a:lnTo>
                      <a:lnTo>
                        <a:pt x="1394" y="8420"/>
                      </a:lnTo>
                      <a:lnTo>
                        <a:pt x="1413" y="8415"/>
                      </a:lnTo>
                      <a:lnTo>
                        <a:pt x="1431" y="8411"/>
                      </a:lnTo>
                      <a:lnTo>
                        <a:pt x="1450" y="8408"/>
                      </a:lnTo>
                      <a:lnTo>
                        <a:pt x="1470" y="8406"/>
                      </a:lnTo>
                      <a:lnTo>
                        <a:pt x="1490" y="8404"/>
                      </a:lnTo>
                      <a:lnTo>
                        <a:pt x="1510" y="8404"/>
                      </a:lnTo>
                      <a:close/>
                      <a:moveTo>
                        <a:pt x="3725" y="14428"/>
                      </a:moveTo>
                      <a:lnTo>
                        <a:pt x="3750" y="14428"/>
                      </a:lnTo>
                      <a:lnTo>
                        <a:pt x="3776" y="14430"/>
                      </a:lnTo>
                      <a:lnTo>
                        <a:pt x="3801" y="14433"/>
                      </a:lnTo>
                      <a:lnTo>
                        <a:pt x="3825" y="14438"/>
                      </a:lnTo>
                      <a:lnTo>
                        <a:pt x="3849" y="14444"/>
                      </a:lnTo>
                      <a:lnTo>
                        <a:pt x="3873" y="14451"/>
                      </a:lnTo>
                      <a:lnTo>
                        <a:pt x="3897" y="14458"/>
                      </a:lnTo>
                      <a:lnTo>
                        <a:pt x="3919" y="14468"/>
                      </a:lnTo>
                      <a:lnTo>
                        <a:pt x="3942" y="14477"/>
                      </a:lnTo>
                      <a:lnTo>
                        <a:pt x="3964" y="14488"/>
                      </a:lnTo>
                      <a:lnTo>
                        <a:pt x="3985" y="14501"/>
                      </a:lnTo>
                      <a:lnTo>
                        <a:pt x="4005" y="14514"/>
                      </a:lnTo>
                      <a:lnTo>
                        <a:pt x="4025" y="14528"/>
                      </a:lnTo>
                      <a:lnTo>
                        <a:pt x="4043" y="14543"/>
                      </a:lnTo>
                      <a:lnTo>
                        <a:pt x="4062" y="14558"/>
                      </a:lnTo>
                      <a:lnTo>
                        <a:pt x="4080" y="14575"/>
                      </a:lnTo>
                      <a:lnTo>
                        <a:pt x="4096" y="14593"/>
                      </a:lnTo>
                      <a:lnTo>
                        <a:pt x="4112" y="14611"/>
                      </a:lnTo>
                      <a:lnTo>
                        <a:pt x="4127" y="14630"/>
                      </a:lnTo>
                      <a:lnTo>
                        <a:pt x="4141" y="14649"/>
                      </a:lnTo>
                      <a:lnTo>
                        <a:pt x="4154" y="14670"/>
                      </a:lnTo>
                      <a:lnTo>
                        <a:pt x="4166" y="14691"/>
                      </a:lnTo>
                      <a:lnTo>
                        <a:pt x="4177" y="14713"/>
                      </a:lnTo>
                      <a:lnTo>
                        <a:pt x="4188" y="14735"/>
                      </a:lnTo>
                      <a:lnTo>
                        <a:pt x="4196" y="14758"/>
                      </a:lnTo>
                      <a:lnTo>
                        <a:pt x="4204" y="14781"/>
                      </a:lnTo>
                      <a:lnTo>
                        <a:pt x="4212" y="14805"/>
                      </a:lnTo>
                      <a:lnTo>
                        <a:pt x="4217" y="14829"/>
                      </a:lnTo>
                      <a:lnTo>
                        <a:pt x="4221" y="14854"/>
                      </a:lnTo>
                      <a:lnTo>
                        <a:pt x="4224" y="14879"/>
                      </a:lnTo>
                      <a:lnTo>
                        <a:pt x="4226" y="14904"/>
                      </a:lnTo>
                      <a:lnTo>
                        <a:pt x="4227" y="14930"/>
                      </a:lnTo>
                      <a:lnTo>
                        <a:pt x="4226" y="14956"/>
                      </a:lnTo>
                      <a:lnTo>
                        <a:pt x="4224" y="14981"/>
                      </a:lnTo>
                      <a:lnTo>
                        <a:pt x="4221" y="15006"/>
                      </a:lnTo>
                      <a:lnTo>
                        <a:pt x="4217" y="15031"/>
                      </a:lnTo>
                      <a:lnTo>
                        <a:pt x="4212" y="15055"/>
                      </a:lnTo>
                      <a:lnTo>
                        <a:pt x="4204" y="15079"/>
                      </a:lnTo>
                      <a:lnTo>
                        <a:pt x="4196" y="15102"/>
                      </a:lnTo>
                      <a:lnTo>
                        <a:pt x="4188" y="15125"/>
                      </a:lnTo>
                      <a:lnTo>
                        <a:pt x="4177" y="15147"/>
                      </a:lnTo>
                      <a:lnTo>
                        <a:pt x="4166" y="15169"/>
                      </a:lnTo>
                      <a:lnTo>
                        <a:pt x="4154" y="15190"/>
                      </a:lnTo>
                      <a:lnTo>
                        <a:pt x="4141" y="15211"/>
                      </a:lnTo>
                      <a:lnTo>
                        <a:pt x="4127" y="15231"/>
                      </a:lnTo>
                      <a:lnTo>
                        <a:pt x="4112" y="15250"/>
                      </a:lnTo>
                      <a:lnTo>
                        <a:pt x="4096" y="15267"/>
                      </a:lnTo>
                      <a:lnTo>
                        <a:pt x="4080" y="15285"/>
                      </a:lnTo>
                      <a:lnTo>
                        <a:pt x="4062" y="15302"/>
                      </a:lnTo>
                      <a:lnTo>
                        <a:pt x="4043" y="15317"/>
                      </a:lnTo>
                      <a:lnTo>
                        <a:pt x="4025" y="15333"/>
                      </a:lnTo>
                      <a:lnTo>
                        <a:pt x="4005" y="15347"/>
                      </a:lnTo>
                      <a:lnTo>
                        <a:pt x="3985" y="15360"/>
                      </a:lnTo>
                      <a:lnTo>
                        <a:pt x="3964" y="15372"/>
                      </a:lnTo>
                      <a:lnTo>
                        <a:pt x="3942" y="15383"/>
                      </a:lnTo>
                      <a:lnTo>
                        <a:pt x="3919" y="15393"/>
                      </a:lnTo>
                      <a:lnTo>
                        <a:pt x="3897" y="15402"/>
                      </a:lnTo>
                      <a:lnTo>
                        <a:pt x="3873" y="15410"/>
                      </a:lnTo>
                      <a:lnTo>
                        <a:pt x="3849" y="15417"/>
                      </a:lnTo>
                      <a:lnTo>
                        <a:pt x="3825" y="15423"/>
                      </a:lnTo>
                      <a:lnTo>
                        <a:pt x="3801" y="15427"/>
                      </a:lnTo>
                      <a:lnTo>
                        <a:pt x="3776" y="15430"/>
                      </a:lnTo>
                      <a:lnTo>
                        <a:pt x="3750" y="15432"/>
                      </a:lnTo>
                      <a:lnTo>
                        <a:pt x="3725" y="15432"/>
                      </a:lnTo>
                      <a:lnTo>
                        <a:pt x="3699" y="15432"/>
                      </a:lnTo>
                      <a:lnTo>
                        <a:pt x="3673" y="15430"/>
                      </a:lnTo>
                      <a:lnTo>
                        <a:pt x="3648" y="15427"/>
                      </a:lnTo>
                      <a:lnTo>
                        <a:pt x="3624" y="15423"/>
                      </a:lnTo>
                      <a:lnTo>
                        <a:pt x="3599" y="15417"/>
                      </a:lnTo>
                      <a:lnTo>
                        <a:pt x="3576" y="15410"/>
                      </a:lnTo>
                      <a:lnTo>
                        <a:pt x="3552" y="15402"/>
                      </a:lnTo>
                      <a:lnTo>
                        <a:pt x="3529" y="15393"/>
                      </a:lnTo>
                      <a:lnTo>
                        <a:pt x="3507" y="15383"/>
                      </a:lnTo>
                      <a:lnTo>
                        <a:pt x="3485" y="15372"/>
                      </a:lnTo>
                      <a:lnTo>
                        <a:pt x="3464" y="15360"/>
                      </a:lnTo>
                      <a:lnTo>
                        <a:pt x="3444" y="15347"/>
                      </a:lnTo>
                      <a:lnTo>
                        <a:pt x="3424" y="15333"/>
                      </a:lnTo>
                      <a:lnTo>
                        <a:pt x="3406" y="15317"/>
                      </a:lnTo>
                      <a:lnTo>
                        <a:pt x="3387" y="15302"/>
                      </a:lnTo>
                      <a:lnTo>
                        <a:pt x="3369" y="15285"/>
                      </a:lnTo>
                      <a:lnTo>
                        <a:pt x="3352" y="15267"/>
                      </a:lnTo>
                      <a:lnTo>
                        <a:pt x="3337" y="15250"/>
                      </a:lnTo>
                      <a:lnTo>
                        <a:pt x="3322" y="15231"/>
                      </a:lnTo>
                      <a:lnTo>
                        <a:pt x="3308" y="15211"/>
                      </a:lnTo>
                      <a:lnTo>
                        <a:pt x="3295" y="15190"/>
                      </a:lnTo>
                      <a:lnTo>
                        <a:pt x="3282" y="15169"/>
                      </a:lnTo>
                      <a:lnTo>
                        <a:pt x="3272" y="15147"/>
                      </a:lnTo>
                      <a:lnTo>
                        <a:pt x="3261" y="15125"/>
                      </a:lnTo>
                      <a:lnTo>
                        <a:pt x="3252" y="15102"/>
                      </a:lnTo>
                      <a:lnTo>
                        <a:pt x="3245" y="15079"/>
                      </a:lnTo>
                      <a:lnTo>
                        <a:pt x="3237" y="15055"/>
                      </a:lnTo>
                      <a:lnTo>
                        <a:pt x="3232" y="15031"/>
                      </a:lnTo>
                      <a:lnTo>
                        <a:pt x="3228" y="15006"/>
                      </a:lnTo>
                      <a:lnTo>
                        <a:pt x="3225" y="14981"/>
                      </a:lnTo>
                      <a:lnTo>
                        <a:pt x="3223" y="14956"/>
                      </a:lnTo>
                      <a:lnTo>
                        <a:pt x="3222" y="14930"/>
                      </a:lnTo>
                      <a:lnTo>
                        <a:pt x="3223" y="14904"/>
                      </a:lnTo>
                      <a:lnTo>
                        <a:pt x="3225" y="14879"/>
                      </a:lnTo>
                      <a:lnTo>
                        <a:pt x="3228" y="14854"/>
                      </a:lnTo>
                      <a:lnTo>
                        <a:pt x="3232" y="14829"/>
                      </a:lnTo>
                      <a:lnTo>
                        <a:pt x="3237" y="14805"/>
                      </a:lnTo>
                      <a:lnTo>
                        <a:pt x="3245" y="14781"/>
                      </a:lnTo>
                      <a:lnTo>
                        <a:pt x="3252" y="14758"/>
                      </a:lnTo>
                      <a:lnTo>
                        <a:pt x="3261" y="14735"/>
                      </a:lnTo>
                      <a:lnTo>
                        <a:pt x="3272" y="14713"/>
                      </a:lnTo>
                      <a:lnTo>
                        <a:pt x="3282" y="14691"/>
                      </a:lnTo>
                      <a:lnTo>
                        <a:pt x="3295" y="14670"/>
                      </a:lnTo>
                      <a:lnTo>
                        <a:pt x="3308" y="14649"/>
                      </a:lnTo>
                      <a:lnTo>
                        <a:pt x="3322" y="14630"/>
                      </a:lnTo>
                      <a:lnTo>
                        <a:pt x="3337" y="14611"/>
                      </a:lnTo>
                      <a:lnTo>
                        <a:pt x="3352" y="14593"/>
                      </a:lnTo>
                      <a:lnTo>
                        <a:pt x="3369" y="14575"/>
                      </a:lnTo>
                      <a:lnTo>
                        <a:pt x="3387" y="14558"/>
                      </a:lnTo>
                      <a:lnTo>
                        <a:pt x="3406" y="14543"/>
                      </a:lnTo>
                      <a:lnTo>
                        <a:pt x="3424" y="14528"/>
                      </a:lnTo>
                      <a:lnTo>
                        <a:pt x="3444" y="14514"/>
                      </a:lnTo>
                      <a:lnTo>
                        <a:pt x="3464" y="14501"/>
                      </a:lnTo>
                      <a:lnTo>
                        <a:pt x="3485" y="14488"/>
                      </a:lnTo>
                      <a:lnTo>
                        <a:pt x="3507" y="14477"/>
                      </a:lnTo>
                      <a:lnTo>
                        <a:pt x="3529" y="14468"/>
                      </a:lnTo>
                      <a:lnTo>
                        <a:pt x="3552" y="14458"/>
                      </a:lnTo>
                      <a:lnTo>
                        <a:pt x="3576" y="14451"/>
                      </a:lnTo>
                      <a:lnTo>
                        <a:pt x="3599" y="14444"/>
                      </a:lnTo>
                      <a:lnTo>
                        <a:pt x="3624" y="14438"/>
                      </a:lnTo>
                      <a:lnTo>
                        <a:pt x="3648" y="14433"/>
                      </a:lnTo>
                      <a:lnTo>
                        <a:pt x="3673" y="14430"/>
                      </a:lnTo>
                      <a:lnTo>
                        <a:pt x="3699" y="14428"/>
                      </a:lnTo>
                      <a:lnTo>
                        <a:pt x="3725" y="14428"/>
                      </a:lnTo>
                      <a:close/>
                      <a:moveTo>
                        <a:pt x="1277" y="12777"/>
                      </a:moveTo>
                      <a:lnTo>
                        <a:pt x="6172" y="12777"/>
                      </a:lnTo>
                      <a:lnTo>
                        <a:pt x="6186" y="12777"/>
                      </a:lnTo>
                      <a:lnTo>
                        <a:pt x="6198" y="12779"/>
                      </a:lnTo>
                      <a:lnTo>
                        <a:pt x="6211" y="12782"/>
                      </a:lnTo>
                      <a:lnTo>
                        <a:pt x="6222" y="12787"/>
                      </a:lnTo>
                      <a:lnTo>
                        <a:pt x="6234" y="12793"/>
                      </a:lnTo>
                      <a:lnTo>
                        <a:pt x="6244" y="12799"/>
                      </a:lnTo>
                      <a:lnTo>
                        <a:pt x="6255" y="12806"/>
                      </a:lnTo>
                      <a:lnTo>
                        <a:pt x="6263" y="12815"/>
                      </a:lnTo>
                      <a:lnTo>
                        <a:pt x="6271" y="12824"/>
                      </a:lnTo>
                      <a:lnTo>
                        <a:pt x="6279" y="12834"/>
                      </a:lnTo>
                      <a:lnTo>
                        <a:pt x="6286" y="12845"/>
                      </a:lnTo>
                      <a:lnTo>
                        <a:pt x="6291" y="12856"/>
                      </a:lnTo>
                      <a:lnTo>
                        <a:pt x="6295" y="12868"/>
                      </a:lnTo>
                      <a:lnTo>
                        <a:pt x="6299" y="12881"/>
                      </a:lnTo>
                      <a:lnTo>
                        <a:pt x="6301" y="12893"/>
                      </a:lnTo>
                      <a:lnTo>
                        <a:pt x="6302" y="12906"/>
                      </a:lnTo>
                      <a:lnTo>
                        <a:pt x="6302" y="13021"/>
                      </a:lnTo>
                      <a:lnTo>
                        <a:pt x="6301" y="13034"/>
                      </a:lnTo>
                      <a:lnTo>
                        <a:pt x="6299" y="13047"/>
                      </a:lnTo>
                      <a:lnTo>
                        <a:pt x="6295" y="13059"/>
                      </a:lnTo>
                      <a:lnTo>
                        <a:pt x="6291" y="13071"/>
                      </a:lnTo>
                      <a:lnTo>
                        <a:pt x="6286" y="13082"/>
                      </a:lnTo>
                      <a:lnTo>
                        <a:pt x="6279" y="13093"/>
                      </a:lnTo>
                      <a:lnTo>
                        <a:pt x="6271" y="13103"/>
                      </a:lnTo>
                      <a:lnTo>
                        <a:pt x="6263" y="13112"/>
                      </a:lnTo>
                      <a:lnTo>
                        <a:pt x="6255" y="13121"/>
                      </a:lnTo>
                      <a:lnTo>
                        <a:pt x="6244" y="13128"/>
                      </a:lnTo>
                      <a:lnTo>
                        <a:pt x="6234" y="13134"/>
                      </a:lnTo>
                      <a:lnTo>
                        <a:pt x="6222" y="13140"/>
                      </a:lnTo>
                      <a:lnTo>
                        <a:pt x="6211" y="13145"/>
                      </a:lnTo>
                      <a:lnTo>
                        <a:pt x="6198" y="13148"/>
                      </a:lnTo>
                      <a:lnTo>
                        <a:pt x="6186" y="13149"/>
                      </a:lnTo>
                      <a:lnTo>
                        <a:pt x="6172" y="13150"/>
                      </a:lnTo>
                      <a:lnTo>
                        <a:pt x="1277" y="13150"/>
                      </a:lnTo>
                      <a:lnTo>
                        <a:pt x="1263" y="13149"/>
                      </a:lnTo>
                      <a:lnTo>
                        <a:pt x="1251" y="13148"/>
                      </a:lnTo>
                      <a:lnTo>
                        <a:pt x="1238" y="13145"/>
                      </a:lnTo>
                      <a:lnTo>
                        <a:pt x="1227" y="13140"/>
                      </a:lnTo>
                      <a:lnTo>
                        <a:pt x="1215" y="13134"/>
                      </a:lnTo>
                      <a:lnTo>
                        <a:pt x="1205" y="13128"/>
                      </a:lnTo>
                      <a:lnTo>
                        <a:pt x="1194" y="13121"/>
                      </a:lnTo>
                      <a:lnTo>
                        <a:pt x="1186" y="13112"/>
                      </a:lnTo>
                      <a:lnTo>
                        <a:pt x="1178" y="13103"/>
                      </a:lnTo>
                      <a:lnTo>
                        <a:pt x="1169" y="13093"/>
                      </a:lnTo>
                      <a:lnTo>
                        <a:pt x="1163" y="13082"/>
                      </a:lnTo>
                      <a:lnTo>
                        <a:pt x="1158" y="13071"/>
                      </a:lnTo>
                      <a:lnTo>
                        <a:pt x="1154" y="13059"/>
                      </a:lnTo>
                      <a:lnTo>
                        <a:pt x="1150" y="13047"/>
                      </a:lnTo>
                      <a:lnTo>
                        <a:pt x="1148" y="13034"/>
                      </a:lnTo>
                      <a:lnTo>
                        <a:pt x="1147" y="13021"/>
                      </a:lnTo>
                      <a:lnTo>
                        <a:pt x="1147" y="12906"/>
                      </a:lnTo>
                      <a:lnTo>
                        <a:pt x="1148" y="12893"/>
                      </a:lnTo>
                      <a:lnTo>
                        <a:pt x="1150" y="12881"/>
                      </a:lnTo>
                      <a:lnTo>
                        <a:pt x="1154" y="12868"/>
                      </a:lnTo>
                      <a:lnTo>
                        <a:pt x="1158" y="12856"/>
                      </a:lnTo>
                      <a:lnTo>
                        <a:pt x="1163" y="12845"/>
                      </a:lnTo>
                      <a:lnTo>
                        <a:pt x="1169" y="12834"/>
                      </a:lnTo>
                      <a:lnTo>
                        <a:pt x="1178" y="12824"/>
                      </a:lnTo>
                      <a:lnTo>
                        <a:pt x="1186" y="12815"/>
                      </a:lnTo>
                      <a:lnTo>
                        <a:pt x="1194" y="12806"/>
                      </a:lnTo>
                      <a:lnTo>
                        <a:pt x="1205" y="12799"/>
                      </a:lnTo>
                      <a:lnTo>
                        <a:pt x="1215" y="12793"/>
                      </a:lnTo>
                      <a:lnTo>
                        <a:pt x="1227" y="12787"/>
                      </a:lnTo>
                      <a:lnTo>
                        <a:pt x="1238" y="12782"/>
                      </a:lnTo>
                      <a:lnTo>
                        <a:pt x="1251" y="12779"/>
                      </a:lnTo>
                      <a:lnTo>
                        <a:pt x="1263" y="12777"/>
                      </a:lnTo>
                      <a:lnTo>
                        <a:pt x="1277" y="12777"/>
                      </a:lnTo>
                      <a:close/>
                      <a:moveTo>
                        <a:pt x="1277" y="12217"/>
                      </a:moveTo>
                      <a:lnTo>
                        <a:pt x="6172" y="12217"/>
                      </a:lnTo>
                      <a:lnTo>
                        <a:pt x="6186" y="12218"/>
                      </a:lnTo>
                      <a:lnTo>
                        <a:pt x="6198" y="12220"/>
                      </a:lnTo>
                      <a:lnTo>
                        <a:pt x="6211" y="12223"/>
                      </a:lnTo>
                      <a:lnTo>
                        <a:pt x="6222" y="12227"/>
                      </a:lnTo>
                      <a:lnTo>
                        <a:pt x="6234" y="12232"/>
                      </a:lnTo>
                      <a:lnTo>
                        <a:pt x="6244" y="12240"/>
                      </a:lnTo>
                      <a:lnTo>
                        <a:pt x="6255" y="12247"/>
                      </a:lnTo>
                      <a:lnTo>
                        <a:pt x="6263" y="12255"/>
                      </a:lnTo>
                      <a:lnTo>
                        <a:pt x="6271" y="12265"/>
                      </a:lnTo>
                      <a:lnTo>
                        <a:pt x="6279" y="12274"/>
                      </a:lnTo>
                      <a:lnTo>
                        <a:pt x="6286" y="12284"/>
                      </a:lnTo>
                      <a:lnTo>
                        <a:pt x="6291" y="12296"/>
                      </a:lnTo>
                      <a:lnTo>
                        <a:pt x="6295" y="12307"/>
                      </a:lnTo>
                      <a:lnTo>
                        <a:pt x="6299" y="12320"/>
                      </a:lnTo>
                      <a:lnTo>
                        <a:pt x="6301" y="12334"/>
                      </a:lnTo>
                      <a:lnTo>
                        <a:pt x="6302" y="12346"/>
                      </a:lnTo>
                      <a:lnTo>
                        <a:pt x="6302" y="12461"/>
                      </a:lnTo>
                      <a:lnTo>
                        <a:pt x="6301" y="12474"/>
                      </a:lnTo>
                      <a:lnTo>
                        <a:pt x="6299" y="12487"/>
                      </a:lnTo>
                      <a:lnTo>
                        <a:pt x="6295" y="12500"/>
                      </a:lnTo>
                      <a:lnTo>
                        <a:pt x="6291" y="12511"/>
                      </a:lnTo>
                      <a:lnTo>
                        <a:pt x="6286" y="12522"/>
                      </a:lnTo>
                      <a:lnTo>
                        <a:pt x="6279" y="12533"/>
                      </a:lnTo>
                      <a:lnTo>
                        <a:pt x="6271" y="12543"/>
                      </a:lnTo>
                      <a:lnTo>
                        <a:pt x="6263" y="12552"/>
                      </a:lnTo>
                      <a:lnTo>
                        <a:pt x="6255" y="12561"/>
                      </a:lnTo>
                      <a:lnTo>
                        <a:pt x="6244" y="12568"/>
                      </a:lnTo>
                      <a:lnTo>
                        <a:pt x="6234" y="12575"/>
                      </a:lnTo>
                      <a:lnTo>
                        <a:pt x="6222" y="12580"/>
                      </a:lnTo>
                      <a:lnTo>
                        <a:pt x="6211" y="12584"/>
                      </a:lnTo>
                      <a:lnTo>
                        <a:pt x="6198" y="12587"/>
                      </a:lnTo>
                      <a:lnTo>
                        <a:pt x="6186" y="12589"/>
                      </a:lnTo>
                      <a:lnTo>
                        <a:pt x="6172" y="12590"/>
                      </a:lnTo>
                      <a:lnTo>
                        <a:pt x="1277" y="12590"/>
                      </a:lnTo>
                      <a:lnTo>
                        <a:pt x="1263" y="12589"/>
                      </a:lnTo>
                      <a:lnTo>
                        <a:pt x="1251" y="12587"/>
                      </a:lnTo>
                      <a:lnTo>
                        <a:pt x="1238" y="12584"/>
                      </a:lnTo>
                      <a:lnTo>
                        <a:pt x="1227" y="12580"/>
                      </a:lnTo>
                      <a:lnTo>
                        <a:pt x="1215" y="12575"/>
                      </a:lnTo>
                      <a:lnTo>
                        <a:pt x="1205" y="12568"/>
                      </a:lnTo>
                      <a:lnTo>
                        <a:pt x="1194" y="12561"/>
                      </a:lnTo>
                      <a:lnTo>
                        <a:pt x="1186" y="12552"/>
                      </a:lnTo>
                      <a:lnTo>
                        <a:pt x="1178" y="12543"/>
                      </a:lnTo>
                      <a:lnTo>
                        <a:pt x="1169" y="12533"/>
                      </a:lnTo>
                      <a:lnTo>
                        <a:pt x="1163" y="12522"/>
                      </a:lnTo>
                      <a:lnTo>
                        <a:pt x="1158" y="12511"/>
                      </a:lnTo>
                      <a:lnTo>
                        <a:pt x="1154" y="12500"/>
                      </a:lnTo>
                      <a:lnTo>
                        <a:pt x="1150" y="12487"/>
                      </a:lnTo>
                      <a:lnTo>
                        <a:pt x="1148" y="12474"/>
                      </a:lnTo>
                      <a:lnTo>
                        <a:pt x="1147" y="12461"/>
                      </a:lnTo>
                      <a:lnTo>
                        <a:pt x="1147" y="12346"/>
                      </a:lnTo>
                      <a:lnTo>
                        <a:pt x="1148" y="12334"/>
                      </a:lnTo>
                      <a:lnTo>
                        <a:pt x="1150" y="12320"/>
                      </a:lnTo>
                      <a:lnTo>
                        <a:pt x="1154" y="12307"/>
                      </a:lnTo>
                      <a:lnTo>
                        <a:pt x="1158" y="12296"/>
                      </a:lnTo>
                      <a:lnTo>
                        <a:pt x="1163" y="12284"/>
                      </a:lnTo>
                      <a:lnTo>
                        <a:pt x="1169" y="12274"/>
                      </a:lnTo>
                      <a:lnTo>
                        <a:pt x="1178" y="12265"/>
                      </a:lnTo>
                      <a:lnTo>
                        <a:pt x="1186" y="12255"/>
                      </a:lnTo>
                      <a:lnTo>
                        <a:pt x="1194" y="12247"/>
                      </a:lnTo>
                      <a:lnTo>
                        <a:pt x="1205" y="12240"/>
                      </a:lnTo>
                      <a:lnTo>
                        <a:pt x="1215" y="12232"/>
                      </a:lnTo>
                      <a:lnTo>
                        <a:pt x="1227" y="12227"/>
                      </a:lnTo>
                      <a:lnTo>
                        <a:pt x="1238" y="12223"/>
                      </a:lnTo>
                      <a:lnTo>
                        <a:pt x="1251" y="12220"/>
                      </a:lnTo>
                      <a:lnTo>
                        <a:pt x="1263" y="12218"/>
                      </a:lnTo>
                      <a:lnTo>
                        <a:pt x="1277" y="12217"/>
                      </a:lnTo>
                      <a:close/>
                    </a:path>
                  </a:pathLst>
                </a:custGeom>
                <a:grpFill/>
                <a:ln w="9525">
                  <a:solidFill>
                    <a:schemeClr val="accent3">
                      <a:lumMod val="50000"/>
                    </a:schemeClr>
                  </a:solidFill>
                  <a:round/>
                  <a:headEnd/>
                  <a:tailEnd/>
                </a:ln>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fontAlgn="auto">
                    <a:spcBef>
                      <a:spcPts val="0"/>
                    </a:spcBef>
                    <a:spcAft>
                      <a:spcPts val="0"/>
                    </a:spcAft>
                    <a:buClr>
                      <a:srgbClr val="CC9900"/>
                    </a:buClr>
                    <a:defRPr/>
                  </a:pPr>
                  <a:endParaRPr lang="zh-CN" altLang="en-US" sz="1200" b="1" kern="0" dirty="0">
                    <a:solidFill>
                      <a:prstClr val="white"/>
                    </a:solidFill>
                    <a:latin typeface="+mn-lt"/>
                    <a:ea typeface="+mn-ea"/>
                    <a:cs typeface="+mn-ea"/>
                    <a:sym typeface="+mn-lt"/>
                  </a:endParaRPr>
                </a:p>
              </p:txBody>
            </p:sp>
          </p:grpSp>
          <p:sp>
            <p:nvSpPr>
              <p:cNvPr id="74" name="TextBox 374"/>
              <p:cNvSpPr txBox="1"/>
              <p:nvPr/>
            </p:nvSpPr>
            <p:spPr>
              <a:xfrm>
                <a:off x="4862663" y="3583161"/>
                <a:ext cx="606055" cy="65394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a:r>
                  <a:rPr lang="en-US" altLang="zh-CN" sz="2800" dirty="0">
                    <a:solidFill>
                      <a:prstClr val="black"/>
                    </a:solidFill>
                    <a:latin typeface="+mn-lt"/>
                    <a:ea typeface="+mn-ea"/>
                    <a:cs typeface="+mn-ea"/>
                    <a:sym typeface="+mn-lt"/>
                  </a:rPr>
                  <a:t>…</a:t>
                </a:r>
                <a:endParaRPr lang="zh-CN" altLang="en-US" sz="2800" dirty="0">
                  <a:solidFill>
                    <a:prstClr val="black"/>
                  </a:solidFill>
                  <a:latin typeface="+mn-lt"/>
                  <a:ea typeface="+mn-ea"/>
                  <a:cs typeface="+mn-ea"/>
                  <a:sym typeface="+mn-lt"/>
                </a:endParaRPr>
              </a:p>
            </p:txBody>
          </p:sp>
        </p:grpSp>
        <p:sp>
          <p:nvSpPr>
            <p:cNvPr id="81" name="Freeform 372"/>
            <p:cNvSpPr>
              <a:spLocks noEditPoints="1"/>
            </p:cNvSpPr>
            <p:nvPr/>
          </p:nvSpPr>
          <p:spPr bwMode="auto">
            <a:xfrm>
              <a:off x="4297895" y="4023632"/>
              <a:ext cx="652780" cy="137416"/>
            </a:xfrm>
            <a:custGeom>
              <a:avLst/>
              <a:gdLst>
                <a:gd name="T0" fmla="*/ 349 w 669"/>
                <a:gd name="T1" fmla="*/ 132 h 162"/>
                <a:gd name="T2" fmla="*/ 311 w 669"/>
                <a:gd name="T3" fmla="*/ 99 h 162"/>
                <a:gd name="T4" fmla="*/ 330 w 669"/>
                <a:gd name="T5" fmla="*/ 96 h 162"/>
                <a:gd name="T6" fmla="*/ 349 w 669"/>
                <a:gd name="T7" fmla="*/ 132 h 162"/>
                <a:gd name="T8" fmla="*/ 309 w 669"/>
                <a:gd name="T9" fmla="*/ 44 h 162"/>
                <a:gd name="T10" fmla="*/ 328 w 669"/>
                <a:gd name="T11" fmla="*/ 37 h 162"/>
                <a:gd name="T12" fmla="*/ 349 w 669"/>
                <a:gd name="T13" fmla="*/ 46 h 162"/>
                <a:gd name="T14" fmla="*/ 385 w 669"/>
                <a:gd name="T15" fmla="*/ 101 h 162"/>
                <a:gd name="T16" fmla="*/ 403 w 669"/>
                <a:gd name="T17" fmla="*/ 96 h 162"/>
                <a:gd name="T18" fmla="*/ 410 w 669"/>
                <a:gd name="T19" fmla="*/ 103 h 162"/>
                <a:gd name="T20" fmla="*/ 385 w 669"/>
                <a:gd name="T21" fmla="*/ 46 h 162"/>
                <a:gd name="T22" fmla="*/ 392 w 669"/>
                <a:gd name="T23" fmla="*/ 37 h 162"/>
                <a:gd name="T24" fmla="*/ 410 w 669"/>
                <a:gd name="T25" fmla="*/ 44 h 162"/>
                <a:gd name="T26" fmla="*/ 447 w 669"/>
                <a:gd name="T27" fmla="*/ 103 h 162"/>
                <a:gd name="T28" fmla="*/ 465 w 669"/>
                <a:gd name="T29" fmla="*/ 96 h 162"/>
                <a:gd name="T30" fmla="*/ 485 w 669"/>
                <a:gd name="T31" fmla="*/ 99 h 162"/>
                <a:gd name="T32" fmla="*/ 447 w 669"/>
                <a:gd name="T33" fmla="*/ 74 h 162"/>
                <a:gd name="T34" fmla="*/ 463 w 669"/>
                <a:gd name="T35" fmla="*/ 39 h 162"/>
                <a:gd name="T36" fmla="*/ 483 w 669"/>
                <a:gd name="T37" fmla="*/ 39 h 162"/>
                <a:gd name="T38" fmla="*/ 576 w 669"/>
                <a:gd name="T39" fmla="*/ 132 h 162"/>
                <a:gd name="T40" fmla="*/ 538 w 669"/>
                <a:gd name="T41" fmla="*/ 99 h 162"/>
                <a:gd name="T42" fmla="*/ 558 w 669"/>
                <a:gd name="T43" fmla="*/ 96 h 162"/>
                <a:gd name="T44" fmla="*/ 576 w 669"/>
                <a:gd name="T45" fmla="*/ 132 h 162"/>
                <a:gd name="T46" fmla="*/ 538 w 669"/>
                <a:gd name="T47" fmla="*/ 44 h 162"/>
                <a:gd name="T48" fmla="*/ 556 w 669"/>
                <a:gd name="T49" fmla="*/ 37 h 162"/>
                <a:gd name="T50" fmla="*/ 576 w 669"/>
                <a:gd name="T51" fmla="*/ 46 h 162"/>
                <a:gd name="T52" fmla="*/ 11 w 669"/>
                <a:gd name="T53" fmla="*/ 1 h 162"/>
                <a:gd name="T54" fmla="*/ 0 w 669"/>
                <a:gd name="T55" fmla="*/ 18 h 162"/>
                <a:gd name="T56" fmla="*/ 6 w 669"/>
                <a:gd name="T57" fmla="*/ 157 h 162"/>
                <a:gd name="T58" fmla="*/ 651 w 669"/>
                <a:gd name="T59" fmla="*/ 162 h 162"/>
                <a:gd name="T60" fmla="*/ 668 w 669"/>
                <a:gd name="T61" fmla="*/ 150 h 162"/>
                <a:gd name="T62" fmla="*/ 668 w 669"/>
                <a:gd name="T63" fmla="*/ 11 h 162"/>
                <a:gd name="T64" fmla="*/ 651 w 669"/>
                <a:gd name="T65" fmla="*/ 0 h 162"/>
                <a:gd name="T66" fmla="*/ 44 w 669"/>
                <a:gd name="T67" fmla="*/ 113 h 162"/>
                <a:gd name="T68" fmla="*/ 54 w 669"/>
                <a:gd name="T69" fmla="*/ 98 h 162"/>
                <a:gd name="T70" fmla="*/ 65 w 669"/>
                <a:gd name="T71" fmla="*/ 109 h 162"/>
                <a:gd name="T72" fmla="*/ 54 w 669"/>
                <a:gd name="T73" fmla="*/ 64 h 162"/>
                <a:gd name="T74" fmla="*/ 43 w 669"/>
                <a:gd name="T75" fmla="*/ 53 h 162"/>
                <a:gd name="T76" fmla="*/ 59 w 669"/>
                <a:gd name="T77" fmla="*/ 44 h 162"/>
                <a:gd name="T78" fmla="*/ 62 w 669"/>
                <a:gd name="T79" fmla="*/ 61 h 162"/>
                <a:gd name="T80" fmla="*/ 116 w 669"/>
                <a:gd name="T81" fmla="*/ 118 h 162"/>
                <a:gd name="T82" fmla="*/ 112 w 669"/>
                <a:gd name="T83" fmla="*/ 101 h 162"/>
                <a:gd name="T84" fmla="*/ 130 w 669"/>
                <a:gd name="T85" fmla="*/ 104 h 162"/>
                <a:gd name="T86" fmla="*/ 121 w 669"/>
                <a:gd name="T87" fmla="*/ 119 h 162"/>
                <a:gd name="T88" fmla="*/ 110 w 669"/>
                <a:gd name="T89" fmla="*/ 58 h 162"/>
                <a:gd name="T90" fmla="*/ 121 w 669"/>
                <a:gd name="T91" fmla="*/ 43 h 162"/>
                <a:gd name="T92" fmla="*/ 131 w 669"/>
                <a:gd name="T93" fmla="*/ 53 h 162"/>
                <a:gd name="T94" fmla="*/ 187 w 669"/>
                <a:gd name="T95" fmla="*/ 119 h 162"/>
                <a:gd name="T96" fmla="*/ 176 w 669"/>
                <a:gd name="T97" fmla="*/ 109 h 162"/>
                <a:gd name="T98" fmla="*/ 191 w 669"/>
                <a:gd name="T99" fmla="*/ 98 h 162"/>
                <a:gd name="T100" fmla="*/ 194 w 669"/>
                <a:gd name="T101" fmla="*/ 116 h 162"/>
                <a:gd name="T102" fmla="*/ 183 w 669"/>
                <a:gd name="T103" fmla="*/ 63 h 162"/>
                <a:gd name="T104" fmla="*/ 179 w 669"/>
                <a:gd name="T105" fmla="*/ 46 h 162"/>
                <a:gd name="T106" fmla="*/ 198 w 669"/>
                <a:gd name="T107" fmla="*/ 49 h 162"/>
                <a:gd name="T108" fmla="*/ 187 w 669"/>
                <a:gd name="T109" fmla="*/ 64 h 162"/>
                <a:gd name="T110" fmla="*/ 608 w 669"/>
                <a:gd name="T111" fmla="*/ 148 h 162"/>
                <a:gd name="T112" fmla="*/ 623 w 669"/>
                <a:gd name="T113" fmla="*/ 84 h 162"/>
                <a:gd name="T114" fmla="*/ 637 w 669"/>
                <a:gd name="T115" fmla="*/ 69 h 162"/>
                <a:gd name="T116" fmla="*/ 651 w 669"/>
                <a:gd name="T117" fmla="*/ 9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69" h="162">
                  <a:moveTo>
                    <a:pt x="597" y="28"/>
                  </a:moveTo>
                  <a:lnTo>
                    <a:pt x="268" y="28"/>
                  </a:lnTo>
                  <a:lnTo>
                    <a:pt x="268" y="140"/>
                  </a:lnTo>
                  <a:lnTo>
                    <a:pt x="597" y="140"/>
                  </a:lnTo>
                  <a:lnTo>
                    <a:pt x="597" y="28"/>
                  </a:lnTo>
                  <a:close/>
                  <a:moveTo>
                    <a:pt x="349" y="132"/>
                  </a:moveTo>
                  <a:lnTo>
                    <a:pt x="295" y="132"/>
                  </a:lnTo>
                  <a:lnTo>
                    <a:pt x="295" y="103"/>
                  </a:lnTo>
                  <a:lnTo>
                    <a:pt x="309" y="103"/>
                  </a:lnTo>
                  <a:lnTo>
                    <a:pt x="309" y="101"/>
                  </a:lnTo>
                  <a:lnTo>
                    <a:pt x="309" y="101"/>
                  </a:lnTo>
                  <a:lnTo>
                    <a:pt x="311" y="99"/>
                  </a:lnTo>
                  <a:lnTo>
                    <a:pt x="312" y="97"/>
                  </a:lnTo>
                  <a:lnTo>
                    <a:pt x="314" y="96"/>
                  </a:lnTo>
                  <a:lnTo>
                    <a:pt x="316" y="96"/>
                  </a:lnTo>
                  <a:lnTo>
                    <a:pt x="328" y="96"/>
                  </a:lnTo>
                  <a:lnTo>
                    <a:pt x="328" y="96"/>
                  </a:lnTo>
                  <a:lnTo>
                    <a:pt x="330" y="96"/>
                  </a:lnTo>
                  <a:lnTo>
                    <a:pt x="332" y="97"/>
                  </a:lnTo>
                  <a:lnTo>
                    <a:pt x="333" y="99"/>
                  </a:lnTo>
                  <a:lnTo>
                    <a:pt x="334" y="101"/>
                  </a:lnTo>
                  <a:lnTo>
                    <a:pt x="334" y="103"/>
                  </a:lnTo>
                  <a:lnTo>
                    <a:pt x="349" y="103"/>
                  </a:lnTo>
                  <a:lnTo>
                    <a:pt x="349" y="132"/>
                  </a:lnTo>
                  <a:close/>
                  <a:moveTo>
                    <a:pt x="349" y="74"/>
                  </a:moveTo>
                  <a:lnTo>
                    <a:pt x="295" y="74"/>
                  </a:lnTo>
                  <a:lnTo>
                    <a:pt x="295" y="46"/>
                  </a:lnTo>
                  <a:lnTo>
                    <a:pt x="309" y="46"/>
                  </a:lnTo>
                  <a:lnTo>
                    <a:pt x="309" y="44"/>
                  </a:lnTo>
                  <a:lnTo>
                    <a:pt x="309" y="44"/>
                  </a:lnTo>
                  <a:lnTo>
                    <a:pt x="311" y="40"/>
                  </a:lnTo>
                  <a:lnTo>
                    <a:pt x="312" y="39"/>
                  </a:lnTo>
                  <a:lnTo>
                    <a:pt x="314" y="37"/>
                  </a:lnTo>
                  <a:lnTo>
                    <a:pt x="316" y="37"/>
                  </a:lnTo>
                  <a:lnTo>
                    <a:pt x="328" y="37"/>
                  </a:lnTo>
                  <a:lnTo>
                    <a:pt x="328" y="37"/>
                  </a:lnTo>
                  <a:lnTo>
                    <a:pt x="330" y="37"/>
                  </a:lnTo>
                  <a:lnTo>
                    <a:pt x="332" y="39"/>
                  </a:lnTo>
                  <a:lnTo>
                    <a:pt x="333" y="40"/>
                  </a:lnTo>
                  <a:lnTo>
                    <a:pt x="334" y="44"/>
                  </a:lnTo>
                  <a:lnTo>
                    <a:pt x="334" y="46"/>
                  </a:lnTo>
                  <a:lnTo>
                    <a:pt x="349" y="46"/>
                  </a:lnTo>
                  <a:lnTo>
                    <a:pt x="349" y="74"/>
                  </a:lnTo>
                  <a:close/>
                  <a:moveTo>
                    <a:pt x="425" y="132"/>
                  </a:moveTo>
                  <a:lnTo>
                    <a:pt x="370" y="132"/>
                  </a:lnTo>
                  <a:lnTo>
                    <a:pt x="370" y="103"/>
                  </a:lnTo>
                  <a:lnTo>
                    <a:pt x="385" y="103"/>
                  </a:lnTo>
                  <a:lnTo>
                    <a:pt x="385" y="101"/>
                  </a:lnTo>
                  <a:lnTo>
                    <a:pt x="385" y="101"/>
                  </a:lnTo>
                  <a:lnTo>
                    <a:pt x="386" y="99"/>
                  </a:lnTo>
                  <a:lnTo>
                    <a:pt x="387" y="97"/>
                  </a:lnTo>
                  <a:lnTo>
                    <a:pt x="389" y="96"/>
                  </a:lnTo>
                  <a:lnTo>
                    <a:pt x="392" y="96"/>
                  </a:lnTo>
                  <a:lnTo>
                    <a:pt x="403" y="96"/>
                  </a:lnTo>
                  <a:lnTo>
                    <a:pt x="403" y="96"/>
                  </a:lnTo>
                  <a:lnTo>
                    <a:pt x="405" y="96"/>
                  </a:lnTo>
                  <a:lnTo>
                    <a:pt x="408" y="97"/>
                  </a:lnTo>
                  <a:lnTo>
                    <a:pt x="409" y="99"/>
                  </a:lnTo>
                  <a:lnTo>
                    <a:pt x="410" y="101"/>
                  </a:lnTo>
                  <a:lnTo>
                    <a:pt x="410" y="103"/>
                  </a:lnTo>
                  <a:lnTo>
                    <a:pt x="425" y="103"/>
                  </a:lnTo>
                  <a:lnTo>
                    <a:pt x="425" y="132"/>
                  </a:lnTo>
                  <a:close/>
                  <a:moveTo>
                    <a:pt x="425" y="74"/>
                  </a:moveTo>
                  <a:lnTo>
                    <a:pt x="370" y="74"/>
                  </a:lnTo>
                  <a:lnTo>
                    <a:pt x="370" y="46"/>
                  </a:lnTo>
                  <a:lnTo>
                    <a:pt x="385" y="46"/>
                  </a:lnTo>
                  <a:lnTo>
                    <a:pt x="385" y="44"/>
                  </a:lnTo>
                  <a:lnTo>
                    <a:pt x="385" y="44"/>
                  </a:lnTo>
                  <a:lnTo>
                    <a:pt x="386" y="40"/>
                  </a:lnTo>
                  <a:lnTo>
                    <a:pt x="387" y="39"/>
                  </a:lnTo>
                  <a:lnTo>
                    <a:pt x="389" y="37"/>
                  </a:lnTo>
                  <a:lnTo>
                    <a:pt x="392" y="37"/>
                  </a:lnTo>
                  <a:lnTo>
                    <a:pt x="403" y="37"/>
                  </a:lnTo>
                  <a:lnTo>
                    <a:pt x="403" y="37"/>
                  </a:lnTo>
                  <a:lnTo>
                    <a:pt x="405" y="37"/>
                  </a:lnTo>
                  <a:lnTo>
                    <a:pt x="408" y="39"/>
                  </a:lnTo>
                  <a:lnTo>
                    <a:pt x="409" y="40"/>
                  </a:lnTo>
                  <a:lnTo>
                    <a:pt x="410" y="44"/>
                  </a:lnTo>
                  <a:lnTo>
                    <a:pt x="410" y="46"/>
                  </a:lnTo>
                  <a:lnTo>
                    <a:pt x="425" y="46"/>
                  </a:lnTo>
                  <a:lnTo>
                    <a:pt x="425" y="74"/>
                  </a:lnTo>
                  <a:close/>
                  <a:moveTo>
                    <a:pt x="500" y="132"/>
                  </a:moveTo>
                  <a:lnTo>
                    <a:pt x="447" y="132"/>
                  </a:lnTo>
                  <a:lnTo>
                    <a:pt x="447" y="103"/>
                  </a:lnTo>
                  <a:lnTo>
                    <a:pt x="462" y="103"/>
                  </a:lnTo>
                  <a:lnTo>
                    <a:pt x="462" y="101"/>
                  </a:lnTo>
                  <a:lnTo>
                    <a:pt x="462" y="101"/>
                  </a:lnTo>
                  <a:lnTo>
                    <a:pt x="462" y="99"/>
                  </a:lnTo>
                  <a:lnTo>
                    <a:pt x="463" y="97"/>
                  </a:lnTo>
                  <a:lnTo>
                    <a:pt x="465" y="96"/>
                  </a:lnTo>
                  <a:lnTo>
                    <a:pt x="467" y="96"/>
                  </a:lnTo>
                  <a:lnTo>
                    <a:pt x="479" y="96"/>
                  </a:lnTo>
                  <a:lnTo>
                    <a:pt x="479" y="96"/>
                  </a:lnTo>
                  <a:lnTo>
                    <a:pt x="482" y="96"/>
                  </a:lnTo>
                  <a:lnTo>
                    <a:pt x="483" y="97"/>
                  </a:lnTo>
                  <a:lnTo>
                    <a:pt x="485" y="99"/>
                  </a:lnTo>
                  <a:lnTo>
                    <a:pt x="485" y="101"/>
                  </a:lnTo>
                  <a:lnTo>
                    <a:pt x="485" y="103"/>
                  </a:lnTo>
                  <a:lnTo>
                    <a:pt x="500" y="103"/>
                  </a:lnTo>
                  <a:lnTo>
                    <a:pt x="500" y="132"/>
                  </a:lnTo>
                  <a:close/>
                  <a:moveTo>
                    <a:pt x="500" y="74"/>
                  </a:moveTo>
                  <a:lnTo>
                    <a:pt x="447" y="74"/>
                  </a:lnTo>
                  <a:lnTo>
                    <a:pt x="447" y="46"/>
                  </a:lnTo>
                  <a:lnTo>
                    <a:pt x="462" y="46"/>
                  </a:lnTo>
                  <a:lnTo>
                    <a:pt x="462" y="44"/>
                  </a:lnTo>
                  <a:lnTo>
                    <a:pt x="462" y="44"/>
                  </a:lnTo>
                  <a:lnTo>
                    <a:pt x="462" y="40"/>
                  </a:lnTo>
                  <a:lnTo>
                    <a:pt x="463" y="39"/>
                  </a:lnTo>
                  <a:lnTo>
                    <a:pt x="465" y="37"/>
                  </a:lnTo>
                  <a:lnTo>
                    <a:pt x="467" y="37"/>
                  </a:lnTo>
                  <a:lnTo>
                    <a:pt x="479" y="37"/>
                  </a:lnTo>
                  <a:lnTo>
                    <a:pt x="479" y="37"/>
                  </a:lnTo>
                  <a:lnTo>
                    <a:pt x="482" y="37"/>
                  </a:lnTo>
                  <a:lnTo>
                    <a:pt x="483" y="39"/>
                  </a:lnTo>
                  <a:lnTo>
                    <a:pt x="485" y="40"/>
                  </a:lnTo>
                  <a:lnTo>
                    <a:pt x="485" y="44"/>
                  </a:lnTo>
                  <a:lnTo>
                    <a:pt x="485" y="46"/>
                  </a:lnTo>
                  <a:lnTo>
                    <a:pt x="500" y="46"/>
                  </a:lnTo>
                  <a:lnTo>
                    <a:pt x="500" y="74"/>
                  </a:lnTo>
                  <a:close/>
                  <a:moveTo>
                    <a:pt x="576" y="132"/>
                  </a:moveTo>
                  <a:lnTo>
                    <a:pt x="523" y="132"/>
                  </a:lnTo>
                  <a:lnTo>
                    <a:pt x="523" y="103"/>
                  </a:lnTo>
                  <a:lnTo>
                    <a:pt x="538" y="103"/>
                  </a:lnTo>
                  <a:lnTo>
                    <a:pt x="538" y="101"/>
                  </a:lnTo>
                  <a:lnTo>
                    <a:pt x="538" y="101"/>
                  </a:lnTo>
                  <a:lnTo>
                    <a:pt x="538" y="99"/>
                  </a:lnTo>
                  <a:lnTo>
                    <a:pt x="540" y="97"/>
                  </a:lnTo>
                  <a:lnTo>
                    <a:pt x="541" y="96"/>
                  </a:lnTo>
                  <a:lnTo>
                    <a:pt x="544" y="96"/>
                  </a:lnTo>
                  <a:lnTo>
                    <a:pt x="556" y="96"/>
                  </a:lnTo>
                  <a:lnTo>
                    <a:pt x="556" y="96"/>
                  </a:lnTo>
                  <a:lnTo>
                    <a:pt x="558" y="96"/>
                  </a:lnTo>
                  <a:lnTo>
                    <a:pt x="560" y="97"/>
                  </a:lnTo>
                  <a:lnTo>
                    <a:pt x="561" y="99"/>
                  </a:lnTo>
                  <a:lnTo>
                    <a:pt x="561" y="101"/>
                  </a:lnTo>
                  <a:lnTo>
                    <a:pt x="561" y="103"/>
                  </a:lnTo>
                  <a:lnTo>
                    <a:pt x="576" y="103"/>
                  </a:lnTo>
                  <a:lnTo>
                    <a:pt x="576" y="132"/>
                  </a:lnTo>
                  <a:close/>
                  <a:moveTo>
                    <a:pt x="576" y="74"/>
                  </a:moveTo>
                  <a:lnTo>
                    <a:pt x="523" y="74"/>
                  </a:lnTo>
                  <a:lnTo>
                    <a:pt x="523" y="46"/>
                  </a:lnTo>
                  <a:lnTo>
                    <a:pt x="538" y="46"/>
                  </a:lnTo>
                  <a:lnTo>
                    <a:pt x="538" y="44"/>
                  </a:lnTo>
                  <a:lnTo>
                    <a:pt x="538" y="44"/>
                  </a:lnTo>
                  <a:lnTo>
                    <a:pt x="538" y="40"/>
                  </a:lnTo>
                  <a:lnTo>
                    <a:pt x="540" y="39"/>
                  </a:lnTo>
                  <a:lnTo>
                    <a:pt x="541" y="37"/>
                  </a:lnTo>
                  <a:lnTo>
                    <a:pt x="544" y="37"/>
                  </a:lnTo>
                  <a:lnTo>
                    <a:pt x="556" y="37"/>
                  </a:lnTo>
                  <a:lnTo>
                    <a:pt x="556" y="37"/>
                  </a:lnTo>
                  <a:lnTo>
                    <a:pt x="558" y="37"/>
                  </a:lnTo>
                  <a:lnTo>
                    <a:pt x="560" y="39"/>
                  </a:lnTo>
                  <a:lnTo>
                    <a:pt x="561" y="40"/>
                  </a:lnTo>
                  <a:lnTo>
                    <a:pt x="561" y="44"/>
                  </a:lnTo>
                  <a:lnTo>
                    <a:pt x="561" y="46"/>
                  </a:lnTo>
                  <a:lnTo>
                    <a:pt x="576" y="46"/>
                  </a:lnTo>
                  <a:lnTo>
                    <a:pt x="576" y="74"/>
                  </a:lnTo>
                  <a:close/>
                  <a:moveTo>
                    <a:pt x="651" y="0"/>
                  </a:moveTo>
                  <a:lnTo>
                    <a:pt x="18" y="0"/>
                  </a:lnTo>
                  <a:lnTo>
                    <a:pt x="18" y="0"/>
                  </a:lnTo>
                  <a:lnTo>
                    <a:pt x="14" y="0"/>
                  </a:lnTo>
                  <a:lnTo>
                    <a:pt x="11" y="1"/>
                  </a:lnTo>
                  <a:lnTo>
                    <a:pt x="8" y="3"/>
                  </a:lnTo>
                  <a:lnTo>
                    <a:pt x="6" y="5"/>
                  </a:lnTo>
                  <a:lnTo>
                    <a:pt x="3" y="7"/>
                  </a:lnTo>
                  <a:lnTo>
                    <a:pt x="1" y="11"/>
                  </a:lnTo>
                  <a:lnTo>
                    <a:pt x="0" y="14"/>
                  </a:lnTo>
                  <a:lnTo>
                    <a:pt x="0" y="18"/>
                  </a:lnTo>
                  <a:lnTo>
                    <a:pt x="0" y="144"/>
                  </a:lnTo>
                  <a:lnTo>
                    <a:pt x="0" y="144"/>
                  </a:lnTo>
                  <a:lnTo>
                    <a:pt x="0" y="147"/>
                  </a:lnTo>
                  <a:lnTo>
                    <a:pt x="1" y="150"/>
                  </a:lnTo>
                  <a:lnTo>
                    <a:pt x="3" y="154"/>
                  </a:lnTo>
                  <a:lnTo>
                    <a:pt x="6" y="157"/>
                  </a:lnTo>
                  <a:lnTo>
                    <a:pt x="8" y="159"/>
                  </a:lnTo>
                  <a:lnTo>
                    <a:pt x="11" y="160"/>
                  </a:lnTo>
                  <a:lnTo>
                    <a:pt x="14" y="161"/>
                  </a:lnTo>
                  <a:lnTo>
                    <a:pt x="18" y="162"/>
                  </a:lnTo>
                  <a:lnTo>
                    <a:pt x="651" y="162"/>
                  </a:lnTo>
                  <a:lnTo>
                    <a:pt x="651" y="162"/>
                  </a:lnTo>
                  <a:lnTo>
                    <a:pt x="655" y="161"/>
                  </a:lnTo>
                  <a:lnTo>
                    <a:pt x="658" y="160"/>
                  </a:lnTo>
                  <a:lnTo>
                    <a:pt x="661" y="159"/>
                  </a:lnTo>
                  <a:lnTo>
                    <a:pt x="664" y="157"/>
                  </a:lnTo>
                  <a:lnTo>
                    <a:pt x="666" y="154"/>
                  </a:lnTo>
                  <a:lnTo>
                    <a:pt x="668" y="150"/>
                  </a:lnTo>
                  <a:lnTo>
                    <a:pt x="669" y="147"/>
                  </a:lnTo>
                  <a:lnTo>
                    <a:pt x="669" y="144"/>
                  </a:lnTo>
                  <a:lnTo>
                    <a:pt x="669" y="18"/>
                  </a:lnTo>
                  <a:lnTo>
                    <a:pt x="669" y="18"/>
                  </a:lnTo>
                  <a:lnTo>
                    <a:pt x="669" y="14"/>
                  </a:lnTo>
                  <a:lnTo>
                    <a:pt x="668" y="11"/>
                  </a:lnTo>
                  <a:lnTo>
                    <a:pt x="666" y="7"/>
                  </a:lnTo>
                  <a:lnTo>
                    <a:pt x="664" y="5"/>
                  </a:lnTo>
                  <a:lnTo>
                    <a:pt x="661" y="3"/>
                  </a:lnTo>
                  <a:lnTo>
                    <a:pt x="658" y="1"/>
                  </a:lnTo>
                  <a:lnTo>
                    <a:pt x="655" y="0"/>
                  </a:lnTo>
                  <a:lnTo>
                    <a:pt x="651" y="0"/>
                  </a:lnTo>
                  <a:lnTo>
                    <a:pt x="651" y="0"/>
                  </a:lnTo>
                  <a:close/>
                  <a:moveTo>
                    <a:pt x="54" y="119"/>
                  </a:moveTo>
                  <a:lnTo>
                    <a:pt x="54" y="119"/>
                  </a:lnTo>
                  <a:lnTo>
                    <a:pt x="49" y="118"/>
                  </a:lnTo>
                  <a:lnTo>
                    <a:pt x="46" y="116"/>
                  </a:lnTo>
                  <a:lnTo>
                    <a:pt x="44" y="113"/>
                  </a:lnTo>
                  <a:lnTo>
                    <a:pt x="43" y="109"/>
                  </a:lnTo>
                  <a:lnTo>
                    <a:pt x="43" y="109"/>
                  </a:lnTo>
                  <a:lnTo>
                    <a:pt x="44" y="104"/>
                  </a:lnTo>
                  <a:lnTo>
                    <a:pt x="46" y="101"/>
                  </a:lnTo>
                  <a:lnTo>
                    <a:pt x="49" y="98"/>
                  </a:lnTo>
                  <a:lnTo>
                    <a:pt x="54" y="98"/>
                  </a:lnTo>
                  <a:lnTo>
                    <a:pt x="54" y="98"/>
                  </a:lnTo>
                  <a:lnTo>
                    <a:pt x="59" y="98"/>
                  </a:lnTo>
                  <a:lnTo>
                    <a:pt x="62" y="101"/>
                  </a:lnTo>
                  <a:lnTo>
                    <a:pt x="64" y="104"/>
                  </a:lnTo>
                  <a:lnTo>
                    <a:pt x="65" y="109"/>
                  </a:lnTo>
                  <a:lnTo>
                    <a:pt x="65" y="109"/>
                  </a:lnTo>
                  <a:lnTo>
                    <a:pt x="64" y="113"/>
                  </a:lnTo>
                  <a:lnTo>
                    <a:pt x="62" y="116"/>
                  </a:lnTo>
                  <a:lnTo>
                    <a:pt x="59" y="118"/>
                  </a:lnTo>
                  <a:lnTo>
                    <a:pt x="54" y="119"/>
                  </a:lnTo>
                  <a:lnTo>
                    <a:pt x="54" y="119"/>
                  </a:lnTo>
                  <a:close/>
                  <a:moveTo>
                    <a:pt x="54" y="64"/>
                  </a:moveTo>
                  <a:lnTo>
                    <a:pt x="54" y="64"/>
                  </a:lnTo>
                  <a:lnTo>
                    <a:pt x="49" y="63"/>
                  </a:lnTo>
                  <a:lnTo>
                    <a:pt x="46" y="61"/>
                  </a:lnTo>
                  <a:lnTo>
                    <a:pt x="44" y="58"/>
                  </a:lnTo>
                  <a:lnTo>
                    <a:pt x="43" y="53"/>
                  </a:lnTo>
                  <a:lnTo>
                    <a:pt x="43" y="53"/>
                  </a:lnTo>
                  <a:lnTo>
                    <a:pt x="44" y="49"/>
                  </a:lnTo>
                  <a:lnTo>
                    <a:pt x="46" y="46"/>
                  </a:lnTo>
                  <a:lnTo>
                    <a:pt x="49" y="44"/>
                  </a:lnTo>
                  <a:lnTo>
                    <a:pt x="54" y="43"/>
                  </a:lnTo>
                  <a:lnTo>
                    <a:pt x="54" y="43"/>
                  </a:lnTo>
                  <a:lnTo>
                    <a:pt x="59" y="44"/>
                  </a:lnTo>
                  <a:lnTo>
                    <a:pt x="62" y="46"/>
                  </a:lnTo>
                  <a:lnTo>
                    <a:pt x="64" y="49"/>
                  </a:lnTo>
                  <a:lnTo>
                    <a:pt x="65" y="53"/>
                  </a:lnTo>
                  <a:lnTo>
                    <a:pt x="65" y="53"/>
                  </a:lnTo>
                  <a:lnTo>
                    <a:pt x="64" y="58"/>
                  </a:lnTo>
                  <a:lnTo>
                    <a:pt x="62" y="61"/>
                  </a:lnTo>
                  <a:lnTo>
                    <a:pt x="59" y="63"/>
                  </a:lnTo>
                  <a:lnTo>
                    <a:pt x="54" y="64"/>
                  </a:lnTo>
                  <a:lnTo>
                    <a:pt x="54" y="64"/>
                  </a:lnTo>
                  <a:close/>
                  <a:moveTo>
                    <a:pt x="121" y="119"/>
                  </a:moveTo>
                  <a:lnTo>
                    <a:pt x="121" y="119"/>
                  </a:lnTo>
                  <a:lnTo>
                    <a:pt x="116" y="118"/>
                  </a:lnTo>
                  <a:lnTo>
                    <a:pt x="112" y="116"/>
                  </a:lnTo>
                  <a:lnTo>
                    <a:pt x="110" y="113"/>
                  </a:lnTo>
                  <a:lnTo>
                    <a:pt x="109" y="109"/>
                  </a:lnTo>
                  <a:lnTo>
                    <a:pt x="109" y="109"/>
                  </a:lnTo>
                  <a:lnTo>
                    <a:pt x="110" y="104"/>
                  </a:lnTo>
                  <a:lnTo>
                    <a:pt x="112" y="101"/>
                  </a:lnTo>
                  <a:lnTo>
                    <a:pt x="116" y="98"/>
                  </a:lnTo>
                  <a:lnTo>
                    <a:pt x="121" y="98"/>
                  </a:lnTo>
                  <a:lnTo>
                    <a:pt x="121" y="98"/>
                  </a:lnTo>
                  <a:lnTo>
                    <a:pt x="125" y="98"/>
                  </a:lnTo>
                  <a:lnTo>
                    <a:pt x="128" y="101"/>
                  </a:lnTo>
                  <a:lnTo>
                    <a:pt x="130" y="104"/>
                  </a:lnTo>
                  <a:lnTo>
                    <a:pt x="131" y="109"/>
                  </a:lnTo>
                  <a:lnTo>
                    <a:pt x="131" y="109"/>
                  </a:lnTo>
                  <a:lnTo>
                    <a:pt x="130" y="113"/>
                  </a:lnTo>
                  <a:lnTo>
                    <a:pt x="128" y="116"/>
                  </a:lnTo>
                  <a:lnTo>
                    <a:pt x="125" y="118"/>
                  </a:lnTo>
                  <a:lnTo>
                    <a:pt x="121" y="119"/>
                  </a:lnTo>
                  <a:lnTo>
                    <a:pt x="121" y="119"/>
                  </a:lnTo>
                  <a:close/>
                  <a:moveTo>
                    <a:pt x="121" y="64"/>
                  </a:moveTo>
                  <a:lnTo>
                    <a:pt x="121" y="64"/>
                  </a:lnTo>
                  <a:lnTo>
                    <a:pt x="116" y="63"/>
                  </a:lnTo>
                  <a:lnTo>
                    <a:pt x="112" y="61"/>
                  </a:lnTo>
                  <a:lnTo>
                    <a:pt x="110" y="58"/>
                  </a:lnTo>
                  <a:lnTo>
                    <a:pt x="109" y="53"/>
                  </a:lnTo>
                  <a:lnTo>
                    <a:pt x="109" y="53"/>
                  </a:lnTo>
                  <a:lnTo>
                    <a:pt x="110" y="49"/>
                  </a:lnTo>
                  <a:lnTo>
                    <a:pt x="112" y="46"/>
                  </a:lnTo>
                  <a:lnTo>
                    <a:pt x="116" y="44"/>
                  </a:lnTo>
                  <a:lnTo>
                    <a:pt x="121" y="43"/>
                  </a:lnTo>
                  <a:lnTo>
                    <a:pt x="121" y="43"/>
                  </a:lnTo>
                  <a:lnTo>
                    <a:pt x="125" y="44"/>
                  </a:lnTo>
                  <a:lnTo>
                    <a:pt x="128" y="46"/>
                  </a:lnTo>
                  <a:lnTo>
                    <a:pt x="130" y="49"/>
                  </a:lnTo>
                  <a:lnTo>
                    <a:pt x="131" y="53"/>
                  </a:lnTo>
                  <a:lnTo>
                    <a:pt x="131" y="53"/>
                  </a:lnTo>
                  <a:lnTo>
                    <a:pt x="130" y="58"/>
                  </a:lnTo>
                  <a:lnTo>
                    <a:pt x="128" y="61"/>
                  </a:lnTo>
                  <a:lnTo>
                    <a:pt x="125" y="63"/>
                  </a:lnTo>
                  <a:lnTo>
                    <a:pt x="121" y="64"/>
                  </a:lnTo>
                  <a:lnTo>
                    <a:pt x="121" y="64"/>
                  </a:lnTo>
                  <a:close/>
                  <a:moveTo>
                    <a:pt x="187" y="119"/>
                  </a:moveTo>
                  <a:lnTo>
                    <a:pt x="187" y="119"/>
                  </a:lnTo>
                  <a:lnTo>
                    <a:pt x="183" y="118"/>
                  </a:lnTo>
                  <a:lnTo>
                    <a:pt x="179" y="116"/>
                  </a:lnTo>
                  <a:lnTo>
                    <a:pt x="176" y="113"/>
                  </a:lnTo>
                  <a:lnTo>
                    <a:pt x="176" y="109"/>
                  </a:lnTo>
                  <a:lnTo>
                    <a:pt x="176" y="109"/>
                  </a:lnTo>
                  <a:lnTo>
                    <a:pt x="176" y="104"/>
                  </a:lnTo>
                  <a:lnTo>
                    <a:pt x="179" y="101"/>
                  </a:lnTo>
                  <a:lnTo>
                    <a:pt x="183" y="98"/>
                  </a:lnTo>
                  <a:lnTo>
                    <a:pt x="187" y="98"/>
                  </a:lnTo>
                  <a:lnTo>
                    <a:pt x="187" y="98"/>
                  </a:lnTo>
                  <a:lnTo>
                    <a:pt x="191" y="98"/>
                  </a:lnTo>
                  <a:lnTo>
                    <a:pt x="194" y="101"/>
                  </a:lnTo>
                  <a:lnTo>
                    <a:pt x="198" y="104"/>
                  </a:lnTo>
                  <a:lnTo>
                    <a:pt x="198" y="109"/>
                  </a:lnTo>
                  <a:lnTo>
                    <a:pt x="198" y="109"/>
                  </a:lnTo>
                  <a:lnTo>
                    <a:pt x="198" y="113"/>
                  </a:lnTo>
                  <a:lnTo>
                    <a:pt x="194" y="116"/>
                  </a:lnTo>
                  <a:lnTo>
                    <a:pt x="191" y="118"/>
                  </a:lnTo>
                  <a:lnTo>
                    <a:pt x="187" y="119"/>
                  </a:lnTo>
                  <a:lnTo>
                    <a:pt x="187" y="119"/>
                  </a:lnTo>
                  <a:close/>
                  <a:moveTo>
                    <a:pt x="187" y="64"/>
                  </a:moveTo>
                  <a:lnTo>
                    <a:pt x="187" y="64"/>
                  </a:lnTo>
                  <a:lnTo>
                    <a:pt x="183" y="63"/>
                  </a:lnTo>
                  <a:lnTo>
                    <a:pt x="179" y="61"/>
                  </a:lnTo>
                  <a:lnTo>
                    <a:pt x="176" y="58"/>
                  </a:lnTo>
                  <a:lnTo>
                    <a:pt x="176" y="53"/>
                  </a:lnTo>
                  <a:lnTo>
                    <a:pt x="176" y="53"/>
                  </a:lnTo>
                  <a:lnTo>
                    <a:pt x="176" y="49"/>
                  </a:lnTo>
                  <a:lnTo>
                    <a:pt x="179" y="46"/>
                  </a:lnTo>
                  <a:lnTo>
                    <a:pt x="183" y="44"/>
                  </a:lnTo>
                  <a:lnTo>
                    <a:pt x="187" y="43"/>
                  </a:lnTo>
                  <a:lnTo>
                    <a:pt x="187" y="43"/>
                  </a:lnTo>
                  <a:lnTo>
                    <a:pt x="191" y="44"/>
                  </a:lnTo>
                  <a:lnTo>
                    <a:pt x="194" y="46"/>
                  </a:lnTo>
                  <a:lnTo>
                    <a:pt x="198" y="49"/>
                  </a:lnTo>
                  <a:lnTo>
                    <a:pt x="198" y="53"/>
                  </a:lnTo>
                  <a:lnTo>
                    <a:pt x="198" y="53"/>
                  </a:lnTo>
                  <a:lnTo>
                    <a:pt x="198" y="58"/>
                  </a:lnTo>
                  <a:lnTo>
                    <a:pt x="194" y="61"/>
                  </a:lnTo>
                  <a:lnTo>
                    <a:pt x="191" y="63"/>
                  </a:lnTo>
                  <a:lnTo>
                    <a:pt x="187" y="64"/>
                  </a:lnTo>
                  <a:lnTo>
                    <a:pt x="187" y="64"/>
                  </a:lnTo>
                  <a:close/>
                  <a:moveTo>
                    <a:pt x="608" y="148"/>
                  </a:moveTo>
                  <a:lnTo>
                    <a:pt x="257" y="148"/>
                  </a:lnTo>
                  <a:lnTo>
                    <a:pt x="257" y="19"/>
                  </a:lnTo>
                  <a:lnTo>
                    <a:pt x="608" y="19"/>
                  </a:lnTo>
                  <a:lnTo>
                    <a:pt x="608" y="148"/>
                  </a:lnTo>
                  <a:close/>
                  <a:moveTo>
                    <a:pt x="637" y="98"/>
                  </a:moveTo>
                  <a:lnTo>
                    <a:pt x="637" y="98"/>
                  </a:lnTo>
                  <a:lnTo>
                    <a:pt x="632" y="97"/>
                  </a:lnTo>
                  <a:lnTo>
                    <a:pt x="626" y="94"/>
                  </a:lnTo>
                  <a:lnTo>
                    <a:pt x="624" y="90"/>
                  </a:lnTo>
                  <a:lnTo>
                    <a:pt x="623" y="84"/>
                  </a:lnTo>
                  <a:lnTo>
                    <a:pt x="623" y="84"/>
                  </a:lnTo>
                  <a:lnTo>
                    <a:pt x="624" y="78"/>
                  </a:lnTo>
                  <a:lnTo>
                    <a:pt x="626" y="74"/>
                  </a:lnTo>
                  <a:lnTo>
                    <a:pt x="632" y="70"/>
                  </a:lnTo>
                  <a:lnTo>
                    <a:pt x="637" y="69"/>
                  </a:lnTo>
                  <a:lnTo>
                    <a:pt x="637" y="69"/>
                  </a:lnTo>
                  <a:lnTo>
                    <a:pt x="642" y="70"/>
                  </a:lnTo>
                  <a:lnTo>
                    <a:pt x="648" y="74"/>
                  </a:lnTo>
                  <a:lnTo>
                    <a:pt x="651" y="78"/>
                  </a:lnTo>
                  <a:lnTo>
                    <a:pt x="652" y="84"/>
                  </a:lnTo>
                  <a:lnTo>
                    <a:pt x="652" y="84"/>
                  </a:lnTo>
                  <a:lnTo>
                    <a:pt x="651" y="90"/>
                  </a:lnTo>
                  <a:lnTo>
                    <a:pt x="648" y="94"/>
                  </a:lnTo>
                  <a:lnTo>
                    <a:pt x="642" y="97"/>
                  </a:lnTo>
                  <a:lnTo>
                    <a:pt x="637" y="98"/>
                  </a:lnTo>
                  <a:lnTo>
                    <a:pt x="637" y="98"/>
                  </a:lnTo>
                  <a:close/>
                </a:path>
              </a:pathLst>
            </a:custGeom>
            <a:solidFill>
              <a:schemeClr val="accent3">
                <a:lumMod val="65000"/>
              </a:schemeClr>
            </a:solidFill>
            <a:ln>
              <a:solidFill>
                <a:schemeClr val="accent3">
                  <a:lumMod val="50000"/>
                </a:schemeClr>
              </a:solidFill>
            </a:ln>
            <a:extLst/>
          </p:spPr>
          <p:txBody>
            <a:bodyPr vert="horz" wrap="square" lIns="91412" tIns="45706" rIns="91412" bIns="4570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a:endParaRPr lang="zh-CN" altLang="en-US" sz="2800">
                <a:solidFill>
                  <a:prstClr val="black"/>
                </a:solidFill>
                <a:latin typeface="+mn-lt"/>
                <a:ea typeface="+mn-ea"/>
                <a:cs typeface="+mn-ea"/>
                <a:sym typeface="+mn-lt"/>
              </a:endParaRPr>
            </a:p>
          </p:txBody>
        </p:sp>
        <p:sp>
          <p:nvSpPr>
            <p:cNvPr id="82" name="TextBox 181"/>
            <p:cNvSpPr>
              <a:spLocks noChangeArrowheads="1"/>
            </p:cNvSpPr>
            <p:nvPr/>
          </p:nvSpPr>
          <p:spPr bwMode="auto">
            <a:xfrm>
              <a:off x="1979820" y="4859791"/>
              <a:ext cx="949900" cy="291822"/>
            </a:xfrm>
            <a:prstGeom prst="rect">
              <a:avLst/>
            </a:prstGeom>
            <a:noFill/>
            <a:ln w="9525">
              <a:noFill/>
              <a:miter lim="800000"/>
              <a:headEnd/>
              <a:tailEnd/>
            </a:ln>
          </p:spPr>
          <p:txBody>
            <a:bodyPr wrap="none" lIns="71415" tIns="71415" rIns="71415" bIns="71415" anchor="ctr">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defTabSz="914037" latinLnBrk="1"/>
              <a:r>
                <a:rPr lang="zh-CN" altLang="en-US" sz="1200" dirty="0">
                  <a:solidFill>
                    <a:prstClr val="black"/>
                  </a:solidFill>
                  <a:latin typeface="+mn-lt"/>
                  <a:ea typeface="+mn-ea"/>
                  <a:cs typeface="+mn-ea"/>
                  <a:sym typeface="+mn-lt"/>
                </a:rPr>
                <a:t>分布式</a:t>
              </a:r>
              <a:r>
                <a:rPr lang="en-US" altLang="zh-CN" sz="1200" dirty="0">
                  <a:solidFill>
                    <a:prstClr val="black"/>
                  </a:solidFill>
                  <a:latin typeface="+mn-lt"/>
                  <a:ea typeface="+mn-ea"/>
                  <a:cs typeface="+mn-ea"/>
                  <a:sym typeface="+mn-lt"/>
                </a:rPr>
                <a:t>Cache</a:t>
              </a:r>
            </a:p>
          </p:txBody>
        </p:sp>
        <p:sp>
          <p:nvSpPr>
            <p:cNvPr id="83" name="TextBox 181"/>
            <p:cNvSpPr>
              <a:spLocks noChangeArrowheads="1"/>
            </p:cNvSpPr>
            <p:nvPr/>
          </p:nvSpPr>
          <p:spPr bwMode="auto">
            <a:xfrm>
              <a:off x="3569135" y="4852149"/>
              <a:ext cx="814633" cy="291822"/>
            </a:xfrm>
            <a:prstGeom prst="rect">
              <a:avLst/>
            </a:prstGeom>
            <a:noFill/>
            <a:ln w="9525">
              <a:noFill/>
              <a:miter lim="800000"/>
              <a:headEnd/>
              <a:tailEnd/>
            </a:ln>
          </p:spPr>
          <p:txBody>
            <a:bodyPr wrap="none" lIns="71415" tIns="71415" rIns="71415" bIns="71415" anchor="ctr">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defTabSz="914037" latinLnBrk="1"/>
              <a:r>
                <a:rPr lang="en-US" altLang="zh-CN" sz="1200" dirty="0">
                  <a:solidFill>
                    <a:prstClr val="black"/>
                  </a:solidFill>
                  <a:latin typeface="+mn-lt"/>
                  <a:ea typeface="+mn-ea"/>
                  <a:cs typeface="+mn-ea"/>
                  <a:sym typeface="+mn-lt"/>
                </a:rPr>
                <a:t>x86</a:t>
              </a:r>
              <a:r>
                <a:rPr lang="zh-CN" altLang="en-US" sz="1200" dirty="0">
                  <a:solidFill>
                    <a:prstClr val="black"/>
                  </a:solidFill>
                  <a:latin typeface="+mn-lt"/>
                  <a:ea typeface="+mn-ea"/>
                  <a:cs typeface="+mn-ea"/>
                  <a:sym typeface="+mn-lt"/>
                </a:rPr>
                <a:t>服务器</a:t>
              </a:r>
              <a:endParaRPr lang="en-US" altLang="zh-CN" sz="1200" dirty="0">
                <a:solidFill>
                  <a:prstClr val="black"/>
                </a:solidFill>
                <a:latin typeface="+mn-lt"/>
                <a:ea typeface="+mn-ea"/>
                <a:cs typeface="+mn-ea"/>
                <a:sym typeface="+mn-lt"/>
              </a:endParaRPr>
            </a:p>
          </p:txBody>
        </p:sp>
        <p:sp>
          <p:nvSpPr>
            <p:cNvPr id="84" name="TextBox 181"/>
            <p:cNvSpPr>
              <a:spLocks noChangeArrowheads="1"/>
            </p:cNvSpPr>
            <p:nvPr/>
          </p:nvSpPr>
          <p:spPr bwMode="auto">
            <a:xfrm>
              <a:off x="4566649" y="4886194"/>
              <a:ext cx="634789" cy="346439"/>
            </a:xfrm>
            <a:prstGeom prst="rect">
              <a:avLst/>
            </a:prstGeom>
            <a:noFill/>
            <a:ln w="9525">
              <a:noFill/>
              <a:miter lim="800000"/>
              <a:headEnd/>
              <a:tailEnd/>
            </a:ln>
          </p:spPr>
          <p:txBody>
            <a:bodyPr wrap="none" lIns="71415" tIns="71415" rIns="71415" bIns="71415" anchor="ctr">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defTabSz="914037" latinLnBrk="1"/>
              <a:r>
                <a:rPr lang="en-US" altLang="zh-CN" sz="1600" b="1" dirty="0">
                  <a:solidFill>
                    <a:prstClr val="black"/>
                  </a:solidFill>
                  <a:latin typeface="+mn-lt"/>
                  <a:ea typeface="+mn-ea"/>
                  <a:cs typeface="+mn-ea"/>
                  <a:sym typeface="+mn-lt"/>
                </a:rPr>
                <a:t>DHT</a:t>
              </a:r>
              <a:r>
                <a:rPr lang="zh-CN" altLang="en-US" sz="1600" b="1" dirty="0">
                  <a:solidFill>
                    <a:prstClr val="black"/>
                  </a:solidFill>
                  <a:latin typeface="+mn-lt"/>
                  <a:ea typeface="+mn-ea"/>
                  <a:cs typeface="+mn-ea"/>
                  <a:sym typeface="+mn-lt"/>
                </a:rPr>
                <a:t>环</a:t>
              </a:r>
              <a:endParaRPr lang="en-US" altLang="zh-CN" sz="1600" b="1" dirty="0">
                <a:solidFill>
                  <a:prstClr val="black"/>
                </a:solidFill>
                <a:latin typeface="+mn-lt"/>
                <a:ea typeface="+mn-ea"/>
                <a:cs typeface="+mn-ea"/>
                <a:sym typeface="+mn-lt"/>
              </a:endParaRPr>
            </a:p>
          </p:txBody>
        </p:sp>
        <p:sp>
          <p:nvSpPr>
            <p:cNvPr id="85" name="TextBox 181"/>
            <p:cNvSpPr>
              <a:spLocks noChangeArrowheads="1"/>
            </p:cNvSpPr>
            <p:nvPr/>
          </p:nvSpPr>
          <p:spPr bwMode="auto">
            <a:xfrm>
              <a:off x="6534663" y="5043337"/>
              <a:ext cx="1023683" cy="291822"/>
            </a:xfrm>
            <a:prstGeom prst="rect">
              <a:avLst/>
            </a:prstGeom>
            <a:noFill/>
            <a:ln w="9525">
              <a:noFill/>
              <a:miter lim="800000"/>
              <a:headEnd/>
              <a:tailEnd/>
            </a:ln>
          </p:spPr>
          <p:txBody>
            <a:bodyPr wrap="none" lIns="71415" tIns="71415" rIns="71415" bIns="71415" anchor="ctr">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defTabSz="914037" latinLnBrk="1"/>
              <a:r>
                <a:rPr lang="zh-CN" altLang="en-US" sz="1200" dirty="0">
                  <a:solidFill>
                    <a:prstClr val="black"/>
                  </a:solidFill>
                  <a:latin typeface="+mn-lt"/>
                  <a:ea typeface="+mn-ea"/>
                  <a:cs typeface="+mn-ea"/>
                  <a:sym typeface="+mn-lt"/>
                </a:rPr>
                <a:t>强一致性算法</a:t>
              </a:r>
              <a:endParaRPr lang="en-US" altLang="zh-CN" sz="1200" dirty="0">
                <a:solidFill>
                  <a:prstClr val="black"/>
                </a:solidFill>
                <a:latin typeface="+mn-lt"/>
                <a:ea typeface="+mn-ea"/>
                <a:cs typeface="+mn-ea"/>
                <a:sym typeface="+mn-lt"/>
              </a:endParaRPr>
            </a:p>
          </p:txBody>
        </p:sp>
        <p:sp>
          <p:nvSpPr>
            <p:cNvPr id="86" name="TextBox 181"/>
            <p:cNvSpPr>
              <a:spLocks noChangeArrowheads="1"/>
            </p:cNvSpPr>
            <p:nvPr/>
          </p:nvSpPr>
          <p:spPr bwMode="auto">
            <a:xfrm>
              <a:off x="5344248" y="4875052"/>
              <a:ext cx="814633" cy="291822"/>
            </a:xfrm>
            <a:prstGeom prst="rect">
              <a:avLst/>
            </a:prstGeom>
            <a:noFill/>
            <a:ln w="9525">
              <a:noFill/>
              <a:miter lim="800000"/>
              <a:headEnd/>
              <a:tailEnd/>
            </a:ln>
          </p:spPr>
          <p:txBody>
            <a:bodyPr wrap="none" lIns="71415" tIns="71415" rIns="71415" bIns="71415" anchor="ctr">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defTabSz="914037" latinLnBrk="1"/>
              <a:r>
                <a:rPr lang="en-US" altLang="zh-CN" sz="1200" dirty="0">
                  <a:solidFill>
                    <a:prstClr val="black"/>
                  </a:solidFill>
                  <a:latin typeface="+mn-lt"/>
                  <a:ea typeface="+mn-ea"/>
                  <a:cs typeface="+mn-ea"/>
                  <a:sym typeface="+mn-lt"/>
                </a:rPr>
                <a:t>x86</a:t>
              </a:r>
              <a:r>
                <a:rPr lang="zh-CN" altLang="en-US" sz="1200" dirty="0">
                  <a:solidFill>
                    <a:prstClr val="black"/>
                  </a:solidFill>
                  <a:latin typeface="+mn-lt"/>
                  <a:ea typeface="+mn-ea"/>
                  <a:cs typeface="+mn-ea"/>
                  <a:sym typeface="+mn-lt"/>
                </a:rPr>
                <a:t>服务器</a:t>
              </a:r>
              <a:endParaRPr lang="en-US" altLang="zh-CN" sz="1200" dirty="0">
                <a:solidFill>
                  <a:prstClr val="black"/>
                </a:solidFill>
                <a:latin typeface="+mn-lt"/>
                <a:ea typeface="+mn-ea"/>
                <a:cs typeface="+mn-ea"/>
                <a:sym typeface="+mn-lt"/>
              </a:endParaRPr>
            </a:p>
          </p:txBody>
        </p:sp>
        <p:pic>
          <p:nvPicPr>
            <p:cNvPr id="87" name="Picture 2" descr="D:\01 Utility\000 胶片素材库\PPT图形模板与图标\Pictures\laptopcallcenter.png"/>
            <p:cNvPicPr>
              <a:picLocks noChangeAspect="1" noChangeArrowheads="1"/>
            </p:cNvPicPr>
            <p:nvPr/>
          </p:nvPicPr>
          <p:blipFill>
            <a:blip r:embed="rId25" cstate="print">
              <a:clrChange>
                <a:clrFrom>
                  <a:srgbClr val="FFFFFF"/>
                </a:clrFrom>
                <a:clrTo>
                  <a:srgbClr val="FFFFFF">
                    <a:alpha val="0"/>
                  </a:srgbClr>
                </a:clrTo>
              </a:clrChange>
            </a:blip>
            <a:srcRect/>
            <a:stretch>
              <a:fillRect/>
            </a:stretch>
          </p:blipFill>
          <p:spPr bwMode="auto">
            <a:xfrm>
              <a:off x="3598685" y="2086966"/>
              <a:ext cx="549357" cy="470930"/>
            </a:xfrm>
            <a:prstGeom prst="rect">
              <a:avLst/>
            </a:prstGeom>
            <a:noFill/>
          </p:spPr>
        </p:pic>
        <p:sp>
          <p:nvSpPr>
            <p:cNvPr id="88" name="TextBox 181"/>
            <p:cNvSpPr>
              <a:spLocks noChangeArrowheads="1"/>
            </p:cNvSpPr>
            <p:nvPr/>
          </p:nvSpPr>
          <p:spPr bwMode="auto">
            <a:xfrm>
              <a:off x="3983423" y="4210899"/>
              <a:ext cx="1627773" cy="291822"/>
            </a:xfrm>
            <a:prstGeom prst="rect">
              <a:avLst/>
            </a:prstGeom>
            <a:noFill/>
            <a:ln w="9525">
              <a:noFill/>
              <a:miter lim="800000"/>
              <a:headEnd/>
              <a:tailEnd/>
            </a:ln>
          </p:spPr>
          <p:txBody>
            <a:bodyPr wrap="none" lIns="71415" tIns="71415" rIns="71415" bIns="71415" anchor="ctr">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defTabSz="914037" latinLnBrk="1"/>
              <a:r>
                <a:rPr lang="zh-CN" altLang="en-US" sz="1200" dirty="0">
                  <a:solidFill>
                    <a:prstClr val="black"/>
                  </a:solidFill>
                  <a:latin typeface="+mn-lt"/>
                  <a:ea typeface="+mn-ea"/>
                  <a:cs typeface="+mn-ea"/>
                  <a:sym typeface="+mn-lt"/>
                </a:rPr>
                <a:t>高速网络 </a:t>
              </a:r>
              <a:r>
                <a:rPr lang="en-US" altLang="zh-CN" sz="1200" dirty="0">
                  <a:solidFill>
                    <a:prstClr val="black"/>
                  </a:solidFill>
                  <a:latin typeface="+mn-lt"/>
                  <a:ea typeface="+mn-ea"/>
                  <a:cs typeface="+mn-ea"/>
                  <a:sym typeface="+mn-lt"/>
                </a:rPr>
                <a:t>IB /GE/10GE</a:t>
              </a:r>
            </a:p>
          </p:txBody>
        </p:sp>
        <p:sp>
          <p:nvSpPr>
            <p:cNvPr id="89" name="TextBox 99"/>
            <p:cNvSpPr txBox="1"/>
            <p:nvPr/>
          </p:nvSpPr>
          <p:spPr>
            <a:xfrm>
              <a:off x="2011943" y="1337371"/>
              <a:ext cx="1875904" cy="409631"/>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914037"/>
              <a:r>
                <a:rPr lang="zh-CN" altLang="en-US" sz="2400" b="1" dirty="0">
                  <a:solidFill>
                    <a:schemeClr val="tx2"/>
                  </a:solidFill>
                  <a:latin typeface="+mn-lt"/>
                  <a:ea typeface="+mn-ea"/>
                  <a:cs typeface="+mn-ea"/>
                  <a:sym typeface="+mn-lt"/>
                </a:rPr>
                <a:t>云资源池</a:t>
              </a:r>
            </a:p>
          </p:txBody>
        </p:sp>
        <p:sp>
          <p:nvSpPr>
            <p:cNvPr id="90" name="TextBox 102"/>
            <p:cNvSpPr txBox="1"/>
            <p:nvPr/>
          </p:nvSpPr>
          <p:spPr>
            <a:xfrm>
              <a:off x="5183142" y="1334259"/>
              <a:ext cx="2664412" cy="409631"/>
            </a:xfrm>
            <a:prstGeom prst="rect">
              <a:avLst/>
            </a:prstGeom>
            <a:noFill/>
          </p:spPr>
          <p:txBody>
            <a:bodyPr wrap="square" rtlCol="0">
              <a:spAutoFit/>
            </a:bodyPr>
            <a:lstStyle>
              <a:defPPr>
                <a:defRPr lang="zh-CN"/>
              </a:defPPr>
              <a:lvl1pPr fontAlgn="base">
                <a:spcBef>
                  <a:spcPct val="0"/>
                </a:spcBef>
                <a:spcAft>
                  <a:spcPct val="0"/>
                </a:spcAft>
                <a:defRPr sz="1400" b="1">
                  <a:solidFill>
                    <a:schemeClr val="tx2">
                      <a:lumMod val="60000"/>
                      <a:lumOff val="40000"/>
                    </a:schemeClr>
                  </a:solidFill>
                  <a:latin typeface="微软雅黑" pitchFamily="34" charset="-122"/>
                  <a:ea typeface="微软雅黑" pitchFamily="34" charset="-122"/>
                </a:defRPr>
              </a:lvl1pPr>
              <a:lvl2pPr marL="457200" fontAlgn="base">
                <a:spcBef>
                  <a:spcPct val="0"/>
                </a:spcBef>
                <a:spcAft>
                  <a:spcPct val="0"/>
                </a:spcAft>
                <a:defRPr>
                  <a:latin typeface="Calibri" pitchFamily="34" charset="0"/>
                  <a:ea typeface="宋体" pitchFamily="2" charset="-122"/>
                </a:defRPr>
              </a:lvl2pPr>
              <a:lvl3pPr marL="914400" fontAlgn="base">
                <a:spcBef>
                  <a:spcPct val="0"/>
                </a:spcBef>
                <a:spcAft>
                  <a:spcPct val="0"/>
                </a:spcAft>
                <a:defRPr>
                  <a:latin typeface="Calibri" pitchFamily="34" charset="0"/>
                  <a:ea typeface="宋体" pitchFamily="2" charset="-122"/>
                </a:defRPr>
              </a:lvl3pPr>
              <a:lvl4pPr marL="1371600" fontAlgn="base">
                <a:spcBef>
                  <a:spcPct val="0"/>
                </a:spcBef>
                <a:spcAft>
                  <a:spcPct val="0"/>
                </a:spcAft>
                <a:defRPr>
                  <a:latin typeface="Calibri" pitchFamily="34" charset="0"/>
                  <a:ea typeface="宋体" pitchFamily="2" charset="-122"/>
                </a:defRPr>
              </a:lvl4pPr>
              <a:lvl5pPr marL="1828800" fontAlgn="base">
                <a:spcBef>
                  <a:spcPct val="0"/>
                </a:spcBef>
                <a:spcAft>
                  <a:spcPct val="0"/>
                </a:spcAft>
                <a:defRPr>
                  <a:latin typeface="Calibri" pitchFamily="34" charset="0"/>
                  <a:ea typeface="宋体" pitchFamily="2" charset="-122"/>
                </a:defRPr>
              </a:lvl5pPr>
              <a:lvl6pPr marL="2286000" defTabSz="914400">
                <a:defRPr>
                  <a:latin typeface="Calibri" pitchFamily="34" charset="0"/>
                  <a:ea typeface="宋体" pitchFamily="2" charset="-122"/>
                </a:defRPr>
              </a:lvl6pPr>
              <a:lvl7pPr marL="2743200" defTabSz="914400">
                <a:defRPr>
                  <a:latin typeface="Calibri" pitchFamily="34" charset="0"/>
                  <a:ea typeface="宋体" pitchFamily="2" charset="-122"/>
                </a:defRPr>
              </a:lvl7pPr>
              <a:lvl8pPr marL="3200400" defTabSz="914400">
                <a:defRPr>
                  <a:latin typeface="Calibri" pitchFamily="34" charset="0"/>
                  <a:ea typeface="宋体" pitchFamily="2" charset="-122"/>
                </a:defRPr>
              </a:lvl8pPr>
              <a:lvl9pPr marL="3657600" defTabSz="914400">
                <a:defRPr>
                  <a:latin typeface="Calibri" pitchFamily="34" charset="0"/>
                  <a:ea typeface="宋体" pitchFamily="2" charset="-122"/>
                </a:defRPr>
              </a:lvl9pPr>
            </a:lstStyle>
            <a:p>
              <a:pPr defTabSz="914037"/>
              <a:r>
                <a:rPr lang="zh-CN" altLang="en-US" sz="2400" dirty="0" smtClean="0">
                  <a:solidFill>
                    <a:schemeClr val="tx2"/>
                  </a:solidFill>
                  <a:latin typeface="+mn-lt"/>
                  <a:ea typeface="+mn-ea"/>
                  <a:cs typeface="+mn-ea"/>
                  <a:sym typeface="+mn-lt"/>
                </a:rPr>
                <a:t>数据库及</a:t>
              </a:r>
              <a:r>
                <a:rPr lang="zh-CN" altLang="en-US" sz="2400" dirty="0">
                  <a:solidFill>
                    <a:schemeClr val="tx2"/>
                  </a:solidFill>
                  <a:latin typeface="+mn-lt"/>
                  <a:ea typeface="+mn-ea"/>
                  <a:cs typeface="+mn-ea"/>
                  <a:sym typeface="+mn-lt"/>
                </a:rPr>
                <a:t>关键应用</a:t>
              </a:r>
            </a:p>
          </p:txBody>
        </p:sp>
      </p:grpSp>
    </p:spTree>
    <p:extLst>
      <p:ext uri="{BB962C8B-B14F-4D97-AF65-F5344CB8AC3E}">
        <p14:creationId xmlns:p14="http://schemas.microsoft.com/office/powerpoint/2010/main" val="34621999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buClr>
                <a:schemeClr val="bg1">
                  <a:lumMod val="50000"/>
                </a:schemeClr>
              </a:buClr>
            </a:pPr>
            <a:r>
              <a:rPr lang="en-US" altLang="zh-CN" dirty="0">
                <a:solidFill>
                  <a:schemeClr val="bg1">
                    <a:lumMod val="50000"/>
                  </a:schemeClr>
                </a:solidFill>
              </a:rPr>
              <a:t>FusionStorage</a:t>
            </a:r>
            <a:r>
              <a:rPr lang="zh-CN" altLang="en-US" dirty="0">
                <a:solidFill>
                  <a:schemeClr val="bg1">
                    <a:lumMod val="50000"/>
                  </a:schemeClr>
                </a:solidFill>
              </a:rPr>
              <a:t>方案介绍</a:t>
            </a:r>
            <a:endParaRPr lang="en-US" altLang="zh-CN" dirty="0">
              <a:solidFill>
                <a:schemeClr val="bg1">
                  <a:lumMod val="50000"/>
                </a:schemeClr>
              </a:solidFill>
            </a:endParaRPr>
          </a:p>
          <a:p>
            <a:r>
              <a:rPr lang="en-US" altLang="zh-CN" b="1" dirty="0"/>
              <a:t>FusionStorage</a:t>
            </a:r>
            <a:r>
              <a:rPr lang="zh-CN" altLang="en-US" b="1" dirty="0"/>
              <a:t>架构原理</a:t>
            </a:r>
            <a:endParaRPr lang="en-US" altLang="zh-CN" b="1" dirty="0"/>
          </a:p>
          <a:p>
            <a:pPr>
              <a:buClr>
                <a:schemeClr val="bg1">
                  <a:lumMod val="50000"/>
                </a:schemeClr>
              </a:buClr>
            </a:pPr>
            <a:r>
              <a:rPr lang="en-US" altLang="zh-CN" dirty="0" smtClean="0">
                <a:solidFill>
                  <a:schemeClr val="bg1">
                    <a:lumMod val="50000"/>
                  </a:schemeClr>
                </a:solidFill>
              </a:rPr>
              <a:t>FusionStorage</a:t>
            </a:r>
            <a:r>
              <a:rPr lang="zh-CN" altLang="en-US" dirty="0" smtClean="0">
                <a:solidFill>
                  <a:schemeClr val="bg1">
                    <a:lumMod val="50000"/>
                  </a:schemeClr>
                </a:solidFill>
              </a:rPr>
              <a:t>部署配置</a:t>
            </a:r>
          </a:p>
        </p:txBody>
      </p:sp>
    </p:spTree>
    <p:extLst>
      <p:ext uri="{BB962C8B-B14F-4D97-AF65-F5344CB8AC3E}">
        <p14:creationId xmlns:p14="http://schemas.microsoft.com/office/powerpoint/2010/main" val="38039373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FusionStorage</a:t>
            </a:r>
            <a:r>
              <a:rPr lang="zh-CN" altLang="en-US" dirty="0" smtClean="0"/>
              <a:t>逻辑架构 </a:t>
            </a:r>
            <a:r>
              <a:rPr lang="en-US" altLang="zh-CN" dirty="0" smtClean="0"/>
              <a:t>(1/2)</a:t>
            </a:r>
            <a:endParaRPr lang="zh-CN" altLang="en-US" dirty="0"/>
          </a:p>
        </p:txBody>
      </p:sp>
      <p:sp>
        <p:nvSpPr>
          <p:cNvPr id="6" name="文本占位符 5"/>
          <p:cNvSpPr>
            <a:spLocks noGrp="1"/>
          </p:cNvSpPr>
          <p:nvPr>
            <p:ph type="body" sz="quarter" idx="10"/>
          </p:nvPr>
        </p:nvSpPr>
        <p:spPr>
          <a:xfrm>
            <a:off x="768315" y="4797152"/>
            <a:ext cx="7920037" cy="1224136"/>
          </a:xfrm>
        </p:spPr>
        <p:txBody>
          <a:bodyPr/>
          <a:lstStyle/>
          <a:p>
            <a:pPr>
              <a:lnSpc>
                <a:spcPct val="120000"/>
              </a:lnSpc>
            </a:pPr>
            <a:r>
              <a:rPr lang="en-US" sz="1400" dirty="0"/>
              <a:t>FSM（FusionStorage Manager）：FusionStorage</a:t>
            </a:r>
            <a:r>
              <a:rPr lang="zh-CN" altLang="en-US" sz="1400" dirty="0"/>
              <a:t>管理模块，提供告警、监控、日志、配置等操作维护功能。一般情况下</a:t>
            </a:r>
            <a:r>
              <a:rPr lang="en-US" sz="1400" dirty="0"/>
              <a:t>FSM</a:t>
            </a:r>
            <a:r>
              <a:rPr lang="zh-CN" altLang="en-US" sz="1400" dirty="0"/>
              <a:t>主备节点</a:t>
            </a:r>
            <a:r>
              <a:rPr lang="zh-CN" altLang="en-US" sz="1400" dirty="0" smtClean="0"/>
              <a:t>部署</a:t>
            </a:r>
            <a:r>
              <a:rPr lang="zh-CN" altLang="en-US" sz="1400" dirty="0"/>
              <a:t>。</a:t>
            </a:r>
          </a:p>
          <a:p>
            <a:pPr>
              <a:lnSpc>
                <a:spcPct val="120000"/>
              </a:lnSpc>
            </a:pPr>
            <a:r>
              <a:rPr lang="en-US" sz="1400" dirty="0"/>
              <a:t>FSA（FusionStorage Agent）：</a:t>
            </a:r>
            <a:r>
              <a:rPr lang="zh-CN" altLang="en-US" sz="1400" dirty="0"/>
              <a:t>代理进程，部署在各节点上，实现各节点与</a:t>
            </a:r>
            <a:r>
              <a:rPr lang="en-US" sz="1400" dirty="0"/>
              <a:t>FSM</a:t>
            </a:r>
            <a:r>
              <a:rPr lang="zh-CN" altLang="en-US" sz="1400" dirty="0"/>
              <a:t>通信。</a:t>
            </a:r>
            <a:r>
              <a:rPr lang="en-US" sz="1400" dirty="0"/>
              <a:t>FSA</a:t>
            </a:r>
            <a:r>
              <a:rPr lang="zh-CN" altLang="en-US" sz="1400" dirty="0"/>
              <a:t>包含</a:t>
            </a:r>
            <a:r>
              <a:rPr lang="en-US" sz="1400" dirty="0"/>
              <a:t>MDC、VBS</a:t>
            </a:r>
            <a:r>
              <a:rPr lang="zh-CN" altLang="en-US" sz="1400" dirty="0"/>
              <a:t>和</a:t>
            </a:r>
            <a:r>
              <a:rPr lang="en-US" sz="1400" dirty="0"/>
              <a:t>OSD</a:t>
            </a:r>
            <a:r>
              <a:rPr lang="zh-CN" altLang="en-US" sz="1400" dirty="0"/>
              <a:t>三种不同的进程。根据系统不同配置要求，分别在不同的节点上启用不同的进程组合来完成特定的</a:t>
            </a:r>
            <a:r>
              <a:rPr lang="zh-CN" altLang="en-US" sz="1400" dirty="0" smtClean="0"/>
              <a:t>功能。</a:t>
            </a:r>
            <a:endParaRPr lang="zh-CN" altLang="en-US" sz="1400" dirty="0"/>
          </a:p>
        </p:txBody>
      </p:sp>
      <p:graphicFrame>
        <p:nvGraphicFramePr>
          <p:cNvPr id="87041" name="Object 32"/>
          <p:cNvGraphicFramePr>
            <a:graphicFrameLocks noChangeAspect="1"/>
          </p:cNvGraphicFramePr>
          <p:nvPr>
            <p:extLst>
              <p:ext uri="{D42A27DB-BD31-4B8C-83A1-F6EECF244321}">
                <p14:modId xmlns:p14="http://schemas.microsoft.com/office/powerpoint/2010/main" val="1722813917"/>
              </p:ext>
            </p:extLst>
          </p:nvPr>
        </p:nvGraphicFramePr>
        <p:xfrm>
          <a:off x="638175" y="1358900"/>
          <a:ext cx="8180388" cy="3617913"/>
        </p:xfrm>
        <a:graphic>
          <a:graphicData uri="http://schemas.openxmlformats.org/presentationml/2006/ole">
            <mc:AlternateContent xmlns:mc="http://schemas.openxmlformats.org/markup-compatibility/2006">
              <mc:Choice xmlns:v="urn:schemas-microsoft-com:vml" Requires="v">
                <p:oleObj spid="_x0000_s1064" name="Visio" r:id="rId4" imgW="9171225" imgH="3739055" progId="Visio.Drawing.11">
                  <p:embed/>
                </p:oleObj>
              </mc:Choice>
              <mc:Fallback>
                <p:oleObj name="Visio" r:id="rId4" imgW="9171225" imgH="3739055" progId="Visio.Drawing.11">
                  <p:embed/>
                  <p:pic>
                    <p:nvPicPr>
                      <p:cNvPr id="0" name=""/>
                      <p:cNvPicPr>
                        <a:picLocks noChangeAspect="1" noChangeArrowheads="1"/>
                      </p:cNvPicPr>
                      <p:nvPr/>
                    </p:nvPicPr>
                    <p:blipFill>
                      <a:blip r:embed="rId5"/>
                      <a:srcRect/>
                      <a:stretch>
                        <a:fillRect/>
                      </a:stretch>
                    </p:blipFill>
                    <p:spPr bwMode="auto">
                      <a:xfrm>
                        <a:off x="638175" y="1358900"/>
                        <a:ext cx="8180388" cy="3617913"/>
                      </a:xfrm>
                      <a:prstGeom prst="rect">
                        <a:avLst/>
                      </a:prstGeom>
                      <a:noFill/>
                      <a:extLst/>
                    </p:spPr>
                  </p:pic>
                </p:oleObj>
              </mc:Fallback>
            </mc:AlternateContent>
          </a:graphicData>
        </a:graphic>
      </p:graphicFrame>
    </p:spTree>
    <p:extLst>
      <p:ext uri="{BB962C8B-B14F-4D97-AF65-F5344CB8AC3E}">
        <p14:creationId xmlns:p14="http://schemas.microsoft.com/office/powerpoint/2010/main" val="17601072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FusionStorage</a:t>
            </a:r>
            <a:r>
              <a:rPr lang="zh-CN" altLang="en-US" dirty="0" smtClean="0"/>
              <a:t>逻辑架构 </a:t>
            </a:r>
            <a:r>
              <a:rPr lang="en-US" altLang="zh-CN" dirty="0" smtClean="0"/>
              <a:t>(2/2)</a:t>
            </a:r>
            <a:endParaRPr lang="zh-CN" altLang="en-US" dirty="0"/>
          </a:p>
        </p:txBody>
      </p:sp>
      <p:sp>
        <p:nvSpPr>
          <p:cNvPr id="6" name="文本占位符 5"/>
          <p:cNvSpPr>
            <a:spLocks noGrp="1"/>
          </p:cNvSpPr>
          <p:nvPr>
            <p:ph type="body" sz="quarter" idx="10"/>
          </p:nvPr>
        </p:nvSpPr>
        <p:spPr/>
        <p:txBody>
          <a:bodyPr/>
          <a:lstStyle/>
          <a:p>
            <a:r>
              <a:rPr lang="en-US" altLang="zh-CN" sz="1800" dirty="0"/>
              <a:t>MDC</a:t>
            </a:r>
            <a:r>
              <a:rPr lang="zh-CN" altLang="en-US" sz="1800" dirty="0"/>
              <a:t>（</a:t>
            </a:r>
            <a:r>
              <a:rPr lang="en-US" altLang="zh-CN" sz="1800" dirty="0" err="1"/>
              <a:t>MetaData</a:t>
            </a:r>
            <a:r>
              <a:rPr lang="en-US" altLang="zh-CN" sz="1800" dirty="0"/>
              <a:t> Controller</a:t>
            </a:r>
            <a:r>
              <a:rPr lang="zh-CN" altLang="en-US" sz="1800" dirty="0"/>
              <a:t>）：元数据控制，实现对分布式集群的状态控制，以及控制数据分布式规则、数据重建规则等。 </a:t>
            </a:r>
            <a:r>
              <a:rPr lang="en-US" altLang="zh-CN" sz="1800" dirty="0"/>
              <a:t>MDC</a:t>
            </a:r>
            <a:r>
              <a:rPr lang="zh-CN" altLang="en-US" sz="1800" dirty="0"/>
              <a:t>默认部署在</a:t>
            </a:r>
            <a:r>
              <a:rPr lang="en-US" altLang="zh-CN" sz="1800" dirty="0"/>
              <a:t>3</a:t>
            </a:r>
            <a:r>
              <a:rPr lang="zh-CN" altLang="en-US" sz="1800" dirty="0"/>
              <a:t>个节点的</a:t>
            </a:r>
            <a:r>
              <a:rPr lang="en-US" altLang="zh-CN" sz="1800" dirty="0"/>
              <a:t>ZK(Zookeeper)</a:t>
            </a:r>
            <a:r>
              <a:rPr lang="zh-CN" altLang="en-US" sz="1800" dirty="0"/>
              <a:t>盘上，形成</a:t>
            </a:r>
            <a:r>
              <a:rPr lang="en-US" altLang="zh-CN" sz="1800" dirty="0"/>
              <a:t>MDC</a:t>
            </a:r>
            <a:r>
              <a:rPr lang="zh-CN" altLang="en-US" sz="1800" dirty="0" smtClean="0"/>
              <a:t>集群。</a:t>
            </a:r>
            <a:endParaRPr lang="zh-CN" altLang="en-US" sz="1800" dirty="0"/>
          </a:p>
          <a:p>
            <a:r>
              <a:rPr lang="en-US" altLang="zh-CN" sz="1800" dirty="0"/>
              <a:t>VBS</a:t>
            </a:r>
            <a:r>
              <a:rPr lang="zh-CN" altLang="en-US" sz="1800" dirty="0"/>
              <a:t>（</a:t>
            </a:r>
            <a:r>
              <a:rPr lang="en-US" altLang="zh-CN" sz="1800" dirty="0"/>
              <a:t>Virtual Block System</a:t>
            </a:r>
            <a:r>
              <a:rPr lang="zh-CN" altLang="en-US" sz="1800" dirty="0"/>
              <a:t>）：虚拟块存储管理组件，负责卷元数据的管理，提供分布式集群接入点服务，使计算资源能够通过</a:t>
            </a:r>
            <a:r>
              <a:rPr lang="en-US" altLang="zh-CN" sz="1800" dirty="0"/>
              <a:t>VBS</a:t>
            </a:r>
            <a:r>
              <a:rPr lang="zh-CN" altLang="en-US" sz="1800" dirty="0"/>
              <a:t>访问分布式存储资源。每个节点上默认部署一个</a:t>
            </a:r>
            <a:r>
              <a:rPr lang="en-US" altLang="zh-CN" sz="1800" dirty="0"/>
              <a:t>VBS</a:t>
            </a:r>
            <a:r>
              <a:rPr lang="zh-CN" altLang="en-US" sz="1800" dirty="0"/>
              <a:t>进程，形成</a:t>
            </a:r>
            <a:r>
              <a:rPr lang="en-US" altLang="zh-CN" sz="1800" dirty="0"/>
              <a:t>VBS</a:t>
            </a:r>
            <a:r>
              <a:rPr lang="zh-CN" altLang="en-US" sz="1800" dirty="0"/>
              <a:t>集群。节点上也可以通过部署多个</a:t>
            </a:r>
            <a:r>
              <a:rPr lang="en-US" altLang="zh-CN" sz="1800" dirty="0"/>
              <a:t>VBS</a:t>
            </a:r>
            <a:r>
              <a:rPr lang="zh-CN" altLang="en-US" sz="1800" dirty="0"/>
              <a:t>来提升</a:t>
            </a:r>
            <a:r>
              <a:rPr lang="en-US" altLang="zh-CN" sz="1800" dirty="0"/>
              <a:t>IO</a:t>
            </a:r>
            <a:r>
              <a:rPr lang="zh-CN" altLang="en-US" sz="1800" dirty="0" smtClean="0"/>
              <a:t>性能。</a:t>
            </a:r>
            <a:endParaRPr lang="zh-CN" altLang="en-US" sz="1800" dirty="0"/>
          </a:p>
          <a:p>
            <a:r>
              <a:rPr lang="en-US" altLang="zh-CN" sz="1800" dirty="0"/>
              <a:t>OSD</a:t>
            </a:r>
            <a:r>
              <a:rPr lang="zh-CN" altLang="en-US" sz="1800" dirty="0"/>
              <a:t>（</a:t>
            </a:r>
            <a:r>
              <a:rPr lang="en-US" altLang="zh-CN" sz="1800" dirty="0"/>
              <a:t>Object Storage Device</a:t>
            </a:r>
            <a:r>
              <a:rPr lang="zh-CN" altLang="en-US" sz="1800" dirty="0"/>
              <a:t>）：对象存储设备服务，执行具体的</a:t>
            </a:r>
            <a:r>
              <a:rPr lang="en-US" altLang="zh-CN" sz="1800" dirty="0"/>
              <a:t>I/O</a:t>
            </a:r>
            <a:r>
              <a:rPr lang="zh-CN" altLang="en-US" sz="1800" dirty="0"/>
              <a:t>操作。在每个服务器上部署多个</a:t>
            </a:r>
            <a:r>
              <a:rPr lang="en-US" altLang="zh-CN" sz="1800" dirty="0"/>
              <a:t>OSD</a:t>
            </a:r>
            <a:r>
              <a:rPr lang="zh-CN" altLang="en-US" sz="1800" dirty="0"/>
              <a:t>进程，一块磁盘默认对应部署一个</a:t>
            </a:r>
            <a:r>
              <a:rPr lang="en-US" altLang="zh-CN" sz="1800" dirty="0"/>
              <a:t>OSD</a:t>
            </a:r>
            <a:r>
              <a:rPr lang="zh-CN" altLang="en-US" sz="1800" dirty="0"/>
              <a:t>进程。在</a:t>
            </a:r>
            <a:r>
              <a:rPr lang="en-US" altLang="zh-CN" sz="1800" dirty="0"/>
              <a:t>SSD</a:t>
            </a:r>
            <a:r>
              <a:rPr lang="zh-CN" altLang="en-US" sz="1800" dirty="0"/>
              <a:t>卡作主存时，为了充分发挥</a:t>
            </a:r>
            <a:r>
              <a:rPr lang="en-US" altLang="zh-CN" sz="1800" dirty="0"/>
              <a:t>SSD</a:t>
            </a:r>
            <a:r>
              <a:rPr lang="zh-CN" altLang="en-US" sz="1800" dirty="0"/>
              <a:t>卡的性能，可以在</a:t>
            </a:r>
            <a:r>
              <a:rPr lang="en-US" altLang="zh-CN" sz="1800" dirty="0"/>
              <a:t>1</a:t>
            </a:r>
            <a:r>
              <a:rPr lang="zh-CN" altLang="en-US" sz="1800" dirty="0"/>
              <a:t>张</a:t>
            </a:r>
            <a:r>
              <a:rPr lang="en-US" altLang="zh-CN" sz="1800" dirty="0"/>
              <a:t>SSD</a:t>
            </a:r>
            <a:r>
              <a:rPr lang="zh-CN" altLang="en-US" sz="1800" dirty="0"/>
              <a:t>卡上部署多个</a:t>
            </a:r>
            <a:r>
              <a:rPr lang="en-US" altLang="zh-CN" sz="1800" dirty="0"/>
              <a:t>OSD</a:t>
            </a:r>
            <a:r>
              <a:rPr lang="zh-CN" altLang="en-US" sz="1800" dirty="0"/>
              <a:t>进程进行管理，例如</a:t>
            </a:r>
            <a:r>
              <a:rPr lang="en-US" altLang="zh-CN" sz="1800" dirty="0"/>
              <a:t>2.4TB</a:t>
            </a:r>
            <a:r>
              <a:rPr lang="zh-CN" altLang="en-US" sz="1800" dirty="0"/>
              <a:t>的</a:t>
            </a:r>
            <a:r>
              <a:rPr lang="en-US" altLang="zh-CN" sz="1800" dirty="0"/>
              <a:t>SSD</a:t>
            </a:r>
            <a:r>
              <a:rPr lang="zh-CN" altLang="en-US" sz="1800" dirty="0"/>
              <a:t>卡可以部署</a:t>
            </a:r>
            <a:r>
              <a:rPr lang="en-US" altLang="zh-CN" sz="1800" dirty="0"/>
              <a:t>6</a:t>
            </a:r>
            <a:r>
              <a:rPr lang="zh-CN" altLang="en-US" sz="1800" dirty="0"/>
              <a:t>个</a:t>
            </a:r>
            <a:r>
              <a:rPr lang="en-US" altLang="zh-CN" sz="1800" dirty="0"/>
              <a:t>OSD</a:t>
            </a:r>
            <a:r>
              <a:rPr lang="zh-CN" altLang="en-US" sz="1800" dirty="0"/>
              <a:t>进程，每个</a:t>
            </a:r>
            <a:r>
              <a:rPr lang="en-US" altLang="zh-CN" sz="1800" dirty="0"/>
              <a:t>OSD</a:t>
            </a:r>
            <a:r>
              <a:rPr lang="zh-CN" altLang="en-US" sz="1800" dirty="0"/>
              <a:t>进程负责管理</a:t>
            </a:r>
            <a:r>
              <a:rPr lang="en-US" altLang="zh-CN" sz="1800" dirty="0" smtClean="0"/>
              <a:t>400GB</a:t>
            </a:r>
            <a:r>
              <a:rPr lang="zh-CN" altLang="en-US" sz="1800" dirty="0" smtClean="0"/>
              <a:t>。</a:t>
            </a:r>
            <a:endParaRPr lang="en-US" altLang="zh-CN" sz="1800" dirty="0"/>
          </a:p>
          <a:p>
            <a:endParaRPr lang="en-US" sz="1800" dirty="0"/>
          </a:p>
        </p:txBody>
      </p:sp>
    </p:spTree>
    <p:extLst>
      <p:ext uri="{BB962C8B-B14F-4D97-AF65-F5344CB8AC3E}">
        <p14:creationId xmlns:p14="http://schemas.microsoft.com/office/powerpoint/2010/main" val="6606708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t>FusionStorage</a:t>
            </a:r>
            <a:r>
              <a:rPr lang="zh-CN" altLang="en-US" smtClean="0"/>
              <a:t>部署方式</a:t>
            </a:r>
            <a:endParaRPr lang="zh-CN" altLang="en-US" dirty="0"/>
          </a:p>
        </p:txBody>
      </p:sp>
      <p:sp>
        <p:nvSpPr>
          <p:cNvPr id="9" name="文本占位符 8"/>
          <p:cNvSpPr>
            <a:spLocks noGrp="1"/>
          </p:cNvSpPr>
          <p:nvPr>
            <p:ph type="body" sz="quarter" idx="10"/>
          </p:nvPr>
        </p:nvSpPr>
        <p:spPr/>
        <p:txBody>
          <a:bodyPr/>
          <a:lstStyle/>
          <a:p>
            <a:r>
              <a:rPr lang="zh-CN" altLang="en-US" smtClean="0"/>
              <a:t>融合部署</a:t>
            </a:r>
          </a:p>
          <a:p>
            <a:pPr lvl="1"/>
            <a:r>
              <a:rPr lang="zh-CN" altLang="en-US" smtClean="0"/>
              <a:t>指的是将</a:t>
            </a:r>
            <a:r>
              <a:rPr lang="en-US" altLang="zh-CN" smtClean="0"/>
              <a:t>VBS</a:t>
            </a:r>
            <a:r>
              <a:rPr lang="zh-CN" altLang="en-US" smtClean="0"/>
              <a:t>和</a:t>
            </a:r>
            <a:r>
              <a:rPr lang="en-US" altLang="zh-CN" smtClean="0"/>
              <a:t>OSD</a:t>
            </a:r>
            <a:r>
              <a:rPr lang="zh-CN" altLang="en-US" smtClean="0"/>
              <a:t>部署在同一台服务器中。</a:t>
            </a:r>
          </a:p>
          <a:p>
            <a:pPr lvl="1"/>
            <a:r>
              <a:rPr lang="zh-CN" altLang="en-US" smtClean="0"/>
              <a:t>虚拟化应用推荐采用融合部署的方式部署。</a:t>
            </a:r>
          </a:p>
          <a:p>
            <a:endParaRPr lang="zh-CN" altLang="en-US" smtClean="0"/>
          </a:p>
          <a:p>
            <a:r>
              <a:rPr lang="zh-CN" altLang="en-US" smtClean="0"/>
              <a:t>分离部署</a:t>
            </a:r>
          </a:p>
          <a:p>
            <a:pPr lvl="1"/>
            <a:r>
              <a:rPr lang="zh-CN" altLang="en-US" smtClean="0"/>
              <a:t>指的是将</a:t>
            </a:r>
            <a:r>
              <a:rPr lang="en-US" altLang="zh-CN" smtClean="0"/>
              <a:t>VBS</a:t>
            </a:r>
            <a:r>
              <a:rPr lang="zh-CN" altLang="en-US" smtClean="0"/>
              <a:t>和</a:t>
            </a:r>
            <a:r>
              <a:rPr lang="en-US" altLang="zh-CN" smtClean="0"/>
              <a:t>OSD</a:t>
            </a:r>
            <a:r>
              <a:rPr lang="zh-CN" altLang="en-US" smtClean="0"/>
              <a:t>分别部署在不同的服务器中。</a:t>
            </a:r>
          </a:p>
          <a:p>
            <a:pPr lvl="1"/>
            <a:r>
              <a:rPr lang="zh-CN" altLang="en-US" smtClean="0"/>
              <a:t>高性能数据库应用则推荐采用分离部署的方式。</a:t>
            </a:r>
          </a:p>
          <a:p>
            <a:endParaRPr lang="en-US" dirty="0"/>
          </a:p>
        </p:txBody>
      </p:sp>
    </p:spTree>
    <p:extLst>
      <p:ext uri="{BB962C8B-B14F-4D97-AF65-F5344CB8AC3E}">
        <p14:creationId xmlns:p14="http://schemas.microsoft.com/office/powerpoint/2010/main" val="10754533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基础概念 </a:t>
            </a:r>
            <a:r>
              <a:rPr lang="en-US" altLang="zh-CN" smtClean="0"/>
              <a:t>(1/2)</a:t>
            </a:r>
            <a:endParaRPr lang="zh-CN" altLang="en-US" dirty="0"/>
          </a:p>
        </p:txBody>
      </p:sp>
      <p:sp>
        <p:nvSpPr>
          <p:cNvPr id="5" name="文本占位符 3"/>
          <p:cNvSpPr>
            <a:spLocks noGrp="1"/>
          </p:cNvSpPr>
          <p:nvPr>
            <p:ph type="body" sz="quarter" idx="10"/>
          </p:nvPr>
        </p:nvSpPr>
        <p:spPr/>
        <p:txBody>
          <a:bodyPr/>
          <a:lstStyle/>
          <a:p>
            <a:r>
              <a:rPr lang="zh-CN" altLang="en-US" smtClean="0"/>
              <a:t>资源池：</a:t>
            </a:r>
            <a:r>
              <a:rPr lang="en-US" altLang="zh-CN" smtClean="0"/>
              <a:t>FusionStorage</a:t>
            </a:r>
            <a:r>
              <a:rPr lang="zh-CN" altLang="en-US" smtClean="0"/>
              <a:t>中一组硬盘构成的存储池。</a:t>
            </a:r>
            <a:endParaRPr lang="en-US" altLang="zh-CN" smtClean="0"/>
          </a:p>
          <a:p>
            <a:r>
              <a:rPr lang="en-US" altLang="zh-CN" smtClean="0"/>
              <a:t>Volume</a:t>
            </a:r>
            <a:r>
              <a:rPr lang="zh-CN" altLang="en-US" smtClean="0"/>
              <a:t>：应用卷，代表了</a:t>
            </a:r>
            <a:r>
              <a:rPr lang="en-US" altLang="zh-CN" smtClean="0"/>
              <a:t>FusionStorage</a:t>
            </a:r>
            <a:r>
              <a:rPr lang="zh-CN" altLang="en-US" smtClean="0"/>
              <a:t>向上层呈现的一个逻辑存储单元。</a:t>
            </a:r>
            <a:endParaRPr lang="zh-CN" altLang="en-US" dirty="0" smtClean="0">
              <a:sym typeface="+mn-lt"/>
            </a:endParaRPr>
          </a:p>
        </p:txBody>
      </p:sp>
      <p:grpSp>
        <p:nvGrpSpPr>
          <p:cNvPr id="119" name="组合 100"/>
          <p:cNvGrpSpPr/>
          <p:nvPr/>
        </p:nvGrpSpPr>
        <p:grpSpPr>
          <a:xfrm>
            <a:off x="5130843" y="3665440"/>
            <a:ext cx="3051110" cy="1474281"/>
            <a:chOff x="5009822" y="1157591"/>
            <a:chExt cx="3051110" cy="1474281"/>
          </a:xfrm>
        </p:grpSpPr>
        <p:sp>
          <p:nvSpPr>
            <p:cNvPr id="120" name="圆角矩形 119"/>
            <p:cNvSpPr/>
            <p:nvPr/>
          </p:nvSpPr>
          <p:spPr bwMode="auto">
            <a:xfrm>
              <a:off x="5009822" y="1157591"/>
              <a:ext cx="3051110" cy="628387"/>
            </a:xfrm>
            <a:prstGeom prst="round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sz="1100" smtClean="0">
                <a:solidFill>
                  <a:srgbClr val="000000"/>
                </a:solidFill>
              </a:endParaRPr>
            </a:p>
          </p:txBody>
        </p:sp>
        <p:cxnSp>
          <p:nvCxnSpPr>
            <p:cNvPr id="121" name="直接箭头连接符 120"/>
            <p:cNvCxnSpPr/>
            <p:nvPr/>
          </p:nvCxnSpPr>
          <p:spPr bwMode="auto">
            <a:xfrm flipV="1">
              <a:off x="6042989" y="1764189"/>
              <a:ext cx="98131" cy="867683"/>
            </a:xfrm>
            <a:prstGeom prst="straightConnector1">
              <a:avLst/>
            </a:prstGeom>
            <a:ln w="28575">
              <a:solidFill>
                <a:schemeClr val="accent1">
                  <a:lumMod val="75000"/>
                </a:schemeClr>
              </a:solidFill>
              <a:headEnd type="none" w="med" len="med"/>
              <a:tailEnd type="triangl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22" name="TextBox 199"/>
            <p:cNvSpPr txBox="1"/>
            <p:nvPr/>
          </p:nvSpPr>
          <p:spPr bwMode="auto">
            <a:xfrm>
              <a:off x="6087930" y="1164153"/>
              <a:ext cx="184731" cy="253916"/>
            </a:xfrm>
            <a:prstGeom prst="rect">
              <a:avLst/>
            </a:prstGeom>
            <a:noFill/>
          </p:spPr>
          <p:txBody>
            <a:bodyPr wrap="none">
              <a:spAutoFit/>
            </a:bodyPr>
            <a:lstStyle/>
            <a:p>
              <a:pPr>
                <a:defRPr/>
              </a:pPr>
              <a:endParaRPr lang="zh-CN" altLang="en-US" sz="1050" dirty="0">
                <a:solidFill>
                  <a:srgbClr val="000000"/>
                </a:solidFill>
                <a:latin typeface="+mn-lt"/>
                <a:ea typeface="+mn-ea"/>
              </a:endParaRPr>
            </a:p>
          </p:txBody>
        </p:sp>
      </p:grpSp>
      <p:grpSp>
        <p:nvGrpSpPr>
          <p:cNvPr id="123" name="组合 99"/>
          <p:cNvGrpSpPr/>
          <p:nvPr/>
        </p:nvGrpSpPr>
        <p:grpSpPr>
          <a:xfrm>
            <a:off x="1043663" y="3684879"/>
            <a:ext cx="3993877" cy="838291"/>
            <a:chOff x="922638" y="1177047"/>
            <a:chExt cx="3993877" cy="838291"/>
          </a:xfrm>
        </p:grpSpPr>
        <p:sp>
          <p:nvSpPr>
            <p:cNvPr id="124" name="圆角矩形 123"/>
            <p:cNvSpPr/>
            <p:nvPr/>
          </p:nvSpPr>
          <p:spPr bwMode="auto">
            <a:xfrm>
              <a:off x="922638" y="1177047"/>
              <a:ext cx="3993877" cy="587159"/>
            </a:xfrm>
            <a:prstGeom prst="roundRect">
              <a:avLst/>
            </a:prstGeom>
            <a:ln>
              <a:solidFill>
                <a:srgbClr val="00B05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sz="1100" smtClean="0">
                <a:solidFill>
                  <a:srgbClr val="000000"/>
                </a:solidFill>
              </a:endParaRPr>
            </a:p>
          </p:txBody>
        </p:sp>
        <p:sp>
          <p:nvSpPr>
            <p:cNvPr id="125" name="TextBox 202"/>
            <p:cNvSpPr txBox="1"/>
            <p:nvPr/>
          </p:nvSpPr>
          <p:spPr bwMode="auto">
            <a:xfrm>
              <a:off x="3171701" y="1193077"/>
              <a:ext cx="184731" cy="253916"/>
            </a:xfrm>
            <a:prstGeom prst="rect">
              <a:avLst/>
            </a:prstGeom>
            <a:noFill/>
          </p:spPr>
          <p:txBody>
            <a:bodyPr wrap="none">
              <a:spAutoFit/>
            </a:bodyPr>
            <a:lstStyle/>
            <a:p>
              <a:pPr>
                <a:defRPr/>
              </a:pPr>
              <a:endParaRPr lang="zh-CN" altLang="en-US" sz="1050" dirty="0">
                <a:solidFill>
                  <a:srgbClr val="000000"/>
                </a:solidFill>
                <a:latin typeface="+mn-lt"/>
                <a:ea typeface="+mn-ea"/>
              </a:endParaRPr>
            </a:p>
          </p:txBody>
        </p:sp>
        <p:cxnSp>
          <p:nvCxnSpPr>
            <p:cNvPr id="126" name="直接箭头连接符 125"/>
            <p:cNvCxnSpPr/>
            <p:nvPr/>
          </p:nvCxnSpPr>
          <p:spPr bwMode="auto">
            <a:xfrm flipV="1">
              <a:off x="3156801" y="1731523"/>
              <a:ext cx="33871" cy="283815"/>
            </a:xfrm>
            <a:prstGeom prst="straightConnector1">
              <a:avLst/>
            </a:prstGeom>
            <a:ln w="28575">
              <a:solidFill>
                <a:srgbClr val="00B050"/>
              </a:solidFill>
              <a:headEnd type="none" w="med" len="med"/>
              <a:tailEnd type="triangl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sp>
        <p:nvSpPr>
          <p:cNvPr id="127" name="Can 79"/>
          <p:cNvSpPr/>
          <p:nvPr/>
        </p:nvSpPr>
        <p:spPr bwMode="auto">
          <a:xfrm>
            <a:off x="7746645" y="4414387"/>
            <a:ext cx="586322" cy="1431406"/>
          </a:xfrm>
          <a:prstGeom prst="can">
            <a:avLst/>
          </a:prstGeom>
          <a:solidFill>
            <a:schemeClr val="accent6">
              <a:lumMod val="50000"/>
            </a:schemeClr>
          </a:solidFill>
          <a:ln w="25400" cap="flat" cmpd="sng" algn="ctr">
            <a:noFill/>
            <a:prstDash val="solid"/>
            <a:headEnd type="none" w="med" len="med"/>
            <a:tailEnd type="none" w="med" len="med"/>
          </a:ln>
          <a:effectLst>
            <a:outerShdw blurRad="50800" dist="25400" dir="5400000" algn="t" rotWithShape="0">
              <a:prstClr val="black">
                <a:alpha val="30000"/>
              </a:prstClr>
            </a:outerShdw>
          </a:effectLst>
        </p:spPr>
        <p:txBody>
          <a:bodyPr vert="horz" wrap="none" lIns="68589" tIns="34295" rIns="68589" bIns="34295" numCol="1" rtlCol="0" anchor="t" anchorCtr="0" compatLnSpc="1">
            <a:prstTxWarp prst="textNoShape">
              <a:avLst/>
            </a:prstTxWarp>
          </a:bodyPr>
          <a:lstStyle/>
          <a:p>
            <a:pPr algn="ctr" defTabSz="725188">
              <a:defRPr/>
            </a:pPr>
            <a:endParaRPr lang="en-US" sz="2800" dirty="0" smtClean="0">
              <a:solidFill>
                <a:srgbClr val="000000"/>
              </a:solidFill>
              <a:latin typeface="+mn-lt"/>
              <a:ea typeface="+mn-ea"/>
              <a:cs typeface="Calibri" pitchFamily="34" charset="0"/>
            </a:endParaRPr>
          </a:p>
        </p:txBody>
      </p:sp>
      <p:sp>
        <p:nvSpPr>
          <p:cNvPr id="128" name="Can 79"/>
          <p:cNvSpPr/>
          <p:nvPr/>
        </p:nvSpPr>
        <p:spPr bwMode="auto">
          <a:xfrm>
            <a:off x="6293137" y="4418695"/>
            <a:ext cx="586322" cy="1431406"/>
          </a:xfrm>
          <a:prstGeom prst="can">
            <a:avLst/>
          </a:prstGeom>
          <a:solidFill>
            <a:schemeClr val="accent6">
              <a:lumMod val="50000"/>
            </a:schemeClr>
          </a:solidFill>
          <a:ln w="25400" cap="flat" cmpd="sng" algn="ctr">
            <a:noFill/>
            <a:prstDash val="solid"/>
            <a:headEnd type="none" w="med" len="med"/>
            <a:tailEnd type="none" w="med" len="med"/>
          </a:ln>
          <a:effectLst>
            <a:outerShdw blurRad="50800" dist="25400" dir="5400000" algn="t" rotWithShape="0">
              <a:prstClr val="black">
                <a:alpha val="30000"/>
              </a:prstClr>
            </a:outerShdw>
          </a:effectLst>
        </p:spPr>
        <p:txBody>
          <a:bodyPr vert="horz" wrap="none" lIns="68589" tIns="34295" rIns="68589" bIns="34295" numCol="1" rtlCol="0" anchor="t" anchorCtr="0" compatLnSpc="1">
            <a:prstTxWarp prst="textNoShape">
              <a:avLst/>
            </a:prstTxWarp>
          </a:bodyPr>
          <a:lstStyle/>
          <a:p>
            <a:pPr algn="ctr" defTabSz="725188">
              <a:defRPr/>
            </a:pPr>
            <a:endParaRPr lang="en-US" sz="2800" dirty="0" smtClean="0">
              <a:solidFill>
                <a:srgbClr val="000000"/>
              </a:solidFill>
              <a:latin typeface="+mn-lt"/>
              <a:ea typeface="+mn-ea"/>
              <a:cs typeface="Calibri" pitchFamily="34" charset="0"/>
            </a:endParaRPr>
          </a:p>
        </p:txBody>
      </p:sp>
      <p:sp>
        <p:nvSpPr>
          <p:cNvPr id="129" name="Can 79"/>
          <p:cNvSpPr/>
          <p:nvPr/>
        </p:nvSpPr>
        <p:spPr bwMode="auto">
          <a:xfrm>
            <a:off x="4947913" y="4418695"/>
            <a:ext cx="586322" cy="1431406"/>
          </a:xfrm>
          <a:prstGeom prst="can">
            <a:avLst/>
          </a:prstGeom>
          <a:solidFill>
            <a:schemeClr val="accent6">
              <a:lumMod val="50000"/>
            </a:schemeClr>
          </a:solidFill>
          <a:ln w="25400" cap="flat" cmpd="sng" algn="ctr">
            <a:noFill/>
            <a:prstDash val="solid"/>
            <a:headEnd type="none" w="med" len="med"/>
            <a:tailEnd type="none" w="med" len="med"/>
          </a:ln>
          <a:effectLst>
            <a:outerShdw blurRad="50800" dist="25400" dir="5400000" algn="t" rotWithShape="0">
              <a:prstClr val="black">
                <a:alpha val="30000"/>
              </a:prstClr>
            </a:outerShdw>
          </a:effectLst>
        </p:spPr>
        <p:txBody>
          <a:bodyPr vert="horz" wrap="none" lIns="68589" tIns="34295" rIns="68589" bIns="34295" numCol="1" rtlCol="0" anchor="t" anchorCtr="0" compatLnSpc="1">
            <a:prstTxWarp prst="textNoShape">
              <a:avLst/>
            </a:prstTxWarp>
          </a:bodyPr>
          <a:lstStyle/>
          <a:p>
            <a:pPr algn="ctr" defTabSz="725188">
              <a:defRPr/>
            </a:pPr>
            <a:endParaRPr lang="en-US" sz="2800" dirty="0" smtClean="0">
              <a:solidFill>
                <a:srgbClr val="000000"/>
              </a:solidFill>
              <a:latin typeface="+mn-lt"/>
              <a:ea typeface="+mn-ea"/>
              <a:cs typeface="Calibri" pitchFamily="34" charset="0"/>
            </a:endParaRPr>
          </a:p>
        </p:txBody>
      </p:sp>
      <p:sp>
        <p:nvSpPr>
          <p:cNvPr id="130" name="Can 79"/>
          <p:cNvSpPr/>
          <p:nvPr/>
        </p:nvSpPr>
        <p:spPr bwMode="auto">
          <a:xfrm>
            <a:off x="3708198" y="4436280"/>
            <a:ext cx="586322" cy="1431406"/>
          </a:xfrm>
          <a:prstGeom prst="can">
            <a:avLst/>
          </a:prstGeom>
          <a:solidFill>
            <a:schemeClr val="accent6">
              <a:lumMod val="50000"/>
            </a:schemeClr>
          </a:solidFill>
          <a:ln w="25400" cap="flat" cmpd="sng" algn="ctr">
            <a:noFill/>
            <a:prstDash val="solid"/>
            <a:headEnd type="none" w="med" len="med"/>
            <a:tailEnd type="none" w="med" len="med"/>
          </a:ln>
          <a:effectLst>
            <a:outerShdw blurRad="50800" dist="25400" dir="5400000" algn="t" rotWithShape="0">
              <a:prstClr val="black">
                <a:alpha val="30000"/>
              </a:prstClr>
            </a:outerShdw>
          </a:effectLst>
        </p:spPr>
        <p:txBody>
          <a:bodyPr vert="horz" wrap="none" lIns="68589" tIns="34295" rIns="68589" bIns="34295" numCol="1" rtlCol="0" anchor="t" anchorCtr="0" compatLnSpc="1">
            <a:prstTxWarp prst="textNoShape">
              <a:avLst/>
            </a:prstTxWarp>
          </a:bodyPr>
          <a:lstStyle/>
          <a:p>
            <a:pPr algn="ctr" defTabSz="725188">
              <a:defRPr/>
            </a:pPr>
            <a:endParaRPr lang="en-US" sz="2800" dirty="0" smtClean="0">
              <a:solidFill>
                <a:srgbClr val="000000"/>
              </a:solidFill>
              <a:latin typeface="+mn-lt"/>
              <a:ea typeface="+mn-ea"/>
              <a:cs typeface="Calibri" pitchFamily="34" charset="0"/>
            </a:endParaRPr>
          </a:p>
        </p:txBody>
      </p:sp>
      <p:sp>
        <p:nvSpPr>
          <p:cNvPr id="131" name="Can 79"/>
          <p:cNvSpPr/>
          <p:nvPr/>
        </p:nvSpPr>
        <p:spPr bwMode="auto">
          <a:xfrm>
            <a:off x="2283844" y="4436280"/>
            <a:ext cx="586322" cy="1431406"/>
          </a:xfrm>
          <a:prstGeom prst="can">
            <a:avLst/>
          </a:prstGeom>
          <a:solidFill>
            <a:schemeClr val="accent6">
              <a:lumMod val="50000"/>
            </a:schemeClr>
          </a:solidFill>
          <a:ln w="25400" cap="flat" cmpd="sng" algn="ctr">
            <a:noFill/>
            <a:prstDash val="solid"/>
            <a:headEnd type="none" w="med" len="med"/>
            <a:tailEnd type="none" w="med" len="med"/>
          </a:ln>
          <a:effectLst>
            <a:outerShdw blurRad="50800" dist="25400" dir="5400000" algn="t" rotWithShape="0">
              <a:prstClr val="black">
                <a:alpha val="30000"/>
              </a:prstClr>
            </a:outerShdw>
          </a:effectLst>
        </p:spPr>
        <p:txBody>
          <a:bodyPr vert="horz" wrap="none" lIns="68589" tIns="34295" rIns="68589" bIns="34295" numCol="1" rtlCol="0" anchor="t" anchorCtr="0" compatLnSpc="1">
            <a:prstTxWarp prst="textNoShape">
              <a:avLst/>
            </a:prstTxWarp>
          </a:bodyPr>
          <a:lstStyle/>
          <a:p>
            <a:pPr algn="ctr" defTabSz="725188">
              <a:defRPr/>
            </a:pPr>
            <a:endParaRPr lang="en-US" sz="2800" dirty="0" smtClean="0">
              <a:solidFill>
                <a:srgbClr val="000000"/>
              </a:solidFill>
              <a:latin typeface="+mn-lt"/>
              <a:ea typeface="+mn-ea"/>
              <a:cs typeface="Calibri" pitchFamily="34" charset="0"/>
            </a:endParaRPr>
          </a:p>
        </p:txBody>
      </p:sp>
      <p:sp>
        <p:nvSpPr>
          <p:cNvPr id="132" name="Can 79"/>
          <p:cNvSpPr/>
          <p:nvPr/>
        </p:nvSpPr>
        <p:spPr bwMode="auto">
          <a:xfrm>
            <a:off x="1014821" y="4406974"/>
            <a:ext cx="586322" cy="1431406"/>
          </a:xfrm>
          <a:prstGeom prst="can">
            <a:avLst/>
          </a:prstGeom>
          <a:solidFill>
            <a:schemeClr val="accent6">
              <a:lumMod val="50000"/>
            </a:schemeClr>
          </a:solidFill>
          <a:ln w="25400" cap="flat" cmpd="sng" algn="ctr">
            <a:noFill/>
            <a:prstDash val="solid"/>
            <a:headEnd type="none" w="med" len="med"/>
            <a:tailEnd type="none" w="med" len="med"/>
          </a:ln>
          <a:effectLst>
            <a:outerShdw blurRad="50800" dist="25400" dir="5400000" algn="t" rotWithShape="0">
              <a:prstClr val="black">
                <a:alpha val="30000"/>
              </a:prstClr>
            </a:outerShdw>
          </a:effectLst>
        </p:spPr>
        <p:txBody>
          <a:bodyPr vert="horz" wrap="none" lIns="68589" tIns="34295" rIns="68589" bIns="34295" numCol="1" rtlCol="0" anchor="t" anchorCtr="0" compatLnSpc="1">
            <a:prstTxWarp prst="textNoShape">
              <a:avLst/>
            </a:prstTxWarp>
          </a:bodyPr>
          <a:lstStyle/>
          <a:p>
            <a:pPr algn="ctr" defTabSz="725188">
              <a:defRPr/>
            </a:pPr>
            <a:endParaRPr lang="en-US" sz="2800" dirty="0" smtClean="0">
              <a:solidFill>
                <a:srgbClr val="000000"/>
              </a:solidFill>
              <a:latin typeface="+mn-lt"/>
              <a:ea typeface="+mn-ea"/>
              <a:cs typeface="Calibri" pitchFamily="34" charset="0"/>
            </a:endParaRPr>
          </a:p>
        </p:txBody>
      </p:sp>
      <p:sp>
        <p:nvSpPr>
          <p:cNvPr id="133" name="TextBox 10"/>
          <p:cNvSpPr txBox="1">
            <a:spLocks noChangeArrowheads="1"/>
          </p:cNvSpPr>
          <p:nvPr/>
        </p:nvSpPr>
        <p:spPr bwMode="auto">
          <a:xfrm>
            <a:off x="5742953" y="4979221"/>
            <a:ext cx="389850" cy="338554"/>
          </a:xfrm>
          <a:prstGeom prst="rect">
            <a:avLst/>
          </a:prstGeom>
          <a:noFill/>
          <a:ln w="9525">
            <a:noFill/>
            <a:miter lim="800000"/>
            <a:headEnd/>
            <a:tailEnd/>
          </a:ln>
        </p:spPr>
        <p:txBody>
          <a:bodyPr wrap="none">
            <a:spAutoFit/>
          </a:bodyPr>
          <a:lstStyle/>
          <a:p>
            <a:r>
              <a:rPr lang="en-US" altLang="zh-CN" sz="1600" b="1" dirty="0">
                <a:solidFill>
                  <a:srgbClr val="FFFFFF"/>
                </a:solidFill>
                <a:latin typeface="+mn-lt"/>
                <a:ea typeface="+mn-ea"/>
              </a:rPr>
              <a:t>…</a:t>
            </a:r>
            <a:endParaRPr lang="zh-CN" altLang="en-US" sz="1600" b="1" dirty="0">
              <a:solidFill>
                <a:srgbClr val="FFFFFF"/>
              </a:solidFill>
              <a:latin typeface="+mn-lt"/>
              <a:ea typeface="+mn-ea"/>
            </a:endParaRPr>
          </a:p>
        </p:txBody>
      </p:sp>
      <p:sp>
        <p:nvSpPr>
          <p:cNvPr id="134" name="TextBox 26"/>
          <p:cNvSpPr txBox="1">
            <a:spLocks noChangeArrowheads="1"/>
          </p:cNvSpPr>
          <p:nvPr/>
        </p:nvSpPr>
        <p:spPr bwMode="auto">
          <a:xfrm>
            <a:off x="6340555" y="5553236"/>
            <a:ext cx="497252" cy="307777"/>
          </a:xfrm>
          <a:prstGeom prst="rect">
            <a:avLst/>
          </a:prstGeom>
          <a:noFill/>
          <a:ln w="9525">
            <a:noFill/>
            <a:miter lim="800000"/>
            <a:headEnd/>
            <a:tailEnd/>
          </a:ln>
        </p:spPr>
        <p:txBody>
          <a:bodyPr wrap="none">
            <a:spAutoFit/>
          </a:bodyPr>
          <a:lstStyle/>
          <a:p>
            <a:r>
              <a:rPr lang="en-US" altLang="zh-CN" sz="1400" dirty="0">
                <a:solidFill>
                  <a:srgbClr val="FFFFFF"/>
                </a:solidFill>
                <a:latin typeface="+mn-lt"/>
                <a:ea typeface="+mn-ea"/>
              </a:rPr>
              <a:t>Disk</a:t>
            </a:r>
            <a:endParaRPr lang="zh-CN" altLang="en-US" sz="1400" dirty="0">
              <a:solidFill>
                <a:srgbClr val="FFFFFF"/>
              </a:solidFill>
              <a:latin typeface="+mn-lt"/>
              <a:ea typeface="+mn-ea"/>
            </a:endParaRPr>
          </a:p>
        </p:txBody>
      </p:sp>
      <p:sp>
        <p:nvSpPr>
          <p:cNvPr id="135" name="圆角矩形 134"/>
          <p:cNvSpPr/>
          <p:nvPr/>
        </p:nvSpPr>
        <p:spPr bwMode="auto">
          <a:xfrm>
            <a:off x="4930146" y="5130090"/>
            <a:ext cx="3433817" cy="262204"/>
          </a:xfrm>
          <a:prstGeom prst="roundRect">
            <a:avLst/>
          </a:prstGeom>
          <a:solidFill>
            <a:srgbClr val="FFC000">
              <a:alpha val="76863"/>
            </a:srgb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sz="1100" smtClean="0">
              <a:solidFill>
                <a:srgbClr val="000000"/>
              </a:solidFill>
              <a:latin typeface="+mn-lt"/>
              <a:ea typeface="+mn-ea"/>
            </a:endParaRPr>
          </a:p>
        </p:txBody>
      </p:sp>
      <p:sp>
        <p:nvSpPr>
          <p:cNvPr id="136" name="矩形 57"/>
          <p:cNvSpPr>
            <a:spLocks noChangeArrowheads="1"/>
          </p:cNvSpPr>
          <p:nvPr/>
        </p:nvSpPr>
        <p:spPr bwMode="auto">
          <a:xfrm>
            <a:off x="4996656" y="5164104"/>
            <a:ext cx="415986" cy="228190"/>
          </a:xfrm>
          <a:prstGeom prst="rect">
            <a:avLst/>
          </a:prstGeom>
          <a:solidFill>
            <a:srgbClr val="FFC000"/>
          </a:solidFill>
          <a:ln w="9525" algn="ctr">
            <a:noFill/>
            <a:round/>
            <a:headEnd/>
            <a:tailEnd/>
          </a:ln>
        </p:spPr>
        <p:txBody>
          <a:bodyPr lIns="79200" tIns="39600" rIns="79200" bIns="39600"/>
          <a:lstStyle/>
          <a:p>
            <a:pPr defTabSz="801589"/>
            <a:r>
              <a:rPr lang="en-US" altLang="zh-CN" sz="1400" dirty="0">
                <a:solidFill>
                  <a:srgbClr val="000000"/>
                </a:solidFill>
                <a:latin typeface="+mn-lt"/>
                <a:ea typeface="+mn-ea"/>
              </a:rPr>
              <a:t>P1</a:t>
            </a:r>
            <a:endParaRPr lang="zh-CN" altLang="en-US" sz="1400" dirty="0">
              <a:solidFill>
                <a:srgbClr val="000000"/>
              </a:solidFill>
              <a:latin typeface="+mn-lt"/>
              <a:ea typeface="+mn-ea"/>
            </a:endParaRPr>
          </a:p>
        </p:txBody>
      </p:sp>
      <p:sp>
        <p:nvSpPr>
          <p:cNvPr id="137" name="矩形 57"/>
          <p:cNvSpPr>
            <a:spLocks noChangeArrowheads="1"/>
          </p:cNvSpPr>
          <p:nvPr/>
        </p:nvSpPr>
        <p:spPr bwMode="auto">
          <a:xfrm>
            <a:off x="6466588" y="5164104"/>
            <a:ext cx="383217" cy="228190"/>
          </a:xfrm>
          <a:prstGeom prst="rect">
            <a:avLst/>
          </a:prstGeom>
          <a:solidFill>
            <a:srgbClr val="FFC000"/>
          </a:solidFill>
          <a:ln w="9525" algn="ctr">
            <a:noFill/>
            <a:round/>
            <a:headEnd/>
            <a:tailEnd/>
          </a:ln>
        </p:spPr>
        <p:txBody>
          <a:bodyPr lIns="79200" tIns="39600" rIns="79200" bIns="39600"/>
          <a:lstStyle/>
          <a:p>
            <a:pPr defTabSz="801589"/>
            <a:r>
              <a:rPr lang="en-US" altLang="zh-CN" sz="1400" dirty="0">
                <a:solidFill>
                  <a:srgbClr val="000000"/>
                </a:solidFill>
                <a:latin typeface="+mn-lt"/>
                <a:ea typeface="+mn-ea"/>
              </a:rPr>
              <a:t>P2</a:t>
            </a:r>
            <a:endParaRPr lang="zh-CN" altLang="en-US" sz="1400" dirty="0">
              <a:solidFill>
                <a:srgbClr val="000000"/>
              </a:solidFill>
              <a:latin typeface="+mn-lt"/>
              <a:ea typeface="+mn-ea"/>
            </a:endParaRPr>
          </a:p>
        </p:txBody>
      </p:sp>
      <p:sp>
        <p:nvSpPr>
          <p:cNvPr id="138" name="矩形 57"/>
          <p:cNvSpPr>
            <a:spLocks noChangeArrowheads="1"/>
          </p:cNvSpPr>
          <p:nvPr/>
        </p:nvSpPr>
        <p:spPr bwMode="auto">
          <a:xfrm>
            <a:off x="7881689" y="5164104"/>
            <a:ext cx="363796" cy="228190"/>
          </a:xfrm>
          <a:prstGeom prst="rect">
            <a:avLst/>
          </a:prstGeom>
          <a:solidFill>
            <a:srgbClr val="FFC000"/>
          </a:solidFill>
          <a:ln w="9525" algn="ctr">
            <a:noFill/>
            <a:round/>
            <a:headEnd/>
            <a:tailEnd/>
          </a:ln>
        </p:spPr>
        <p:txBody>
          <a:bodyPr lIns="79200" tIns="39600" rIns="79200" bIns="39600"/>
          <a:lstStyle/>
          <a:p>
            <a:pPr defTabSz="801589"/>
            <a:r>
              <a:rPr lang="en-US" altLang="zh-CN" sz="1400" dirty="0" err="1" smtClean="0">
                <a:solidFill>
                  <a:srgbClr val="000000"/>
                </a:solidFill>
                <a:latin typeface="+mn-lt"/>
                <a:ea typeface="+mn-ea"/>
              </a:rPr>
              <a:t>Py</a:t>
            </a:r>
            <a:endParaRPr lang="zh-CN" altLang="en-US" sz="1400" dirty="0">
              <a:solidFill>
                <a:srgbClr val="000000"/>
              </a:solidFill>
              <a:latin typeface="+mn-lt"/>
              <a:ea typeface="+mn-ea"/>
            </a:endParaRPr>
          </a:p>
        </p:txBody>
      </p:sp>
      <p:sp>
        <p:nvSpPr>
          <p:cNvPr id="139" name="TextBox 35"/>
          <p:cNvSpPr txBox="1">
            <a:spLocks noChangeArrowheads="1"/>
          </p:cNvSpPr>
          <p:nvPr/>
        </p:nvSpPr>
        <p:spPr bwMode="auto">
          <a:xfrm>
            <a:off x="7748233" y="5512123"/>
            <a:ext cx="497252" cy="307777"/>
          </a:xfrm>
          <a:prstGeom prst="rect">
            <a:avLst/>
          </a:prstGeom>
          <a:noFill/>
          <a:ln w="9525">
            <a:noFill/>
            <a:miter lim="800000"/>
            <a:headEnd/>
            <a:tailEnd/>
          </a:ln>
        </p:spPr>
        <p:txBody>
          <a:bodyPr wrap="none">
            <a:spAutoFit/>
          </a:bodyPr>
          <a:lstStyle/>
          <a:p>
            <a:r>
              <a:rPr lang="en-US" altLang="zh-CN" sz="1400" dirty="0">
                <a:solidFill>
                  <a:srgbClr val="FFFFFF"/>
                </a:solidFill>
                <a:latin typeface="+mn-lt"/>
                <a:ea typeface="+mn-ea"/>
              </a:rPr>
              <a:t>Disk</a:t>
            </a:r>
            <a:endParaRPr lang="zh-CN" altLang="en-US" sz="1400" dirty="0">
              <a:solidFill>
                <a:srgbClr val="FFFFFF"/>
              </a:solidFill>
              <a:latin typeface="+mn-lt"/>
              <a:ea typeface="+mn-ea"/>
            </a:endParaRPr>
          </a:p>
        </p:txBody>
      </p:sp>
      <p:sp>
        <p:nvSpPr>
          <p:cNvPr id="140" name="TextBox 36"/>
          <p:cNvSpPr txBox="1">
            <a:spLocks noChangeArrowheads="1"/>
          </p:cNvSpPr>
          <p:nvPr/>
        </p:nvSpPr>
        <p:spPr bwMode="auto">
          <a:xfrm>
            <a:off x="5004048" y="5553236"/>
            <a:ext cx="497252" cy="307777"/>
          </a:xfrm>
          <a:prstGeom prst="rect">
            <a:avLst/>
          </a:prstGeom>
          <a:noFill/>
          <a:ln w="9525">
            <a:noFill/>
            <a:miter lim="800000"/>
            <a:headEnd/>
            <a:tailEnd/>
          </a:ln>
        </p:spPr>
        <p:txBody>
          <a:bodyPr wrap="none">
            <a:spAutoFit/>
          </a:bodyPr>
          <a:lstStyle/>
          <a:p>
            <a:r>
              <a:rPr lang="en-US" altLang="zh-CN" sz="1400" dirty="0">
                <a:solidFill>
                  <a:srgbClr val="FFFFFF"/>
                </a:solidFill>
                <a:latin typeface="+mn-lt"/>
                <a:ea typeface="+mn-ea"/>
              </a:rPr>
              <a:t>Disk</a:t>
            </a:r>
            <a:endParaRPr lang="zh-CN" altLang="en-US" sz="1400" dirty="0">
              <a:solidFill>
                <a:srgbClr val="FFFFFF"/>
              </a:solidFill>
              <a:latin typeface="+mn-lt"/>
              <a:ea typeface="+mn-ea"/>
            </a:endParaRPr>
          </a:p>
        </p:txBody>
      </p:sp>
      <p:sp>
        <p:nvSpPr>
          <p:cNvPr id="141" name="TextBox 37"/>
          <p:cNvSpPr txBox="1">
            <a:spLocks noChangeArrowheads="1"/>
          </p:cNvSpPr>
          <p:nvPr/>
        </p:nvSpPr>
        <p:spPr bwMode="auto">
          <a:xfrm>
            <a:off x="3754214" y="5553236"/>
            <a:ext cx="497252" cy="307777"/>
          </a:xfrm>
          <a:prstGeom prst="rect">
            <a:avLst/>
          </a:prstGeom>
          <a:noFill/>
          <a:ln w="9525">
            <a:noFill/>
            <a:miter lim="800000"/>
            <a:headEnd/>
            <a:tailEnd/>
          </a:ln>
        </p:spPr>
        <p:txBody>
          <a:bodyPr wrap="none">
            <a:spAutoFit/>
          </a:bodyPr>
          <a:lstStyle/>
          <a:p>
            <a:r>
              <a:rPr lang="en-US" altLang="zh-CN" sz="1400" dirty="0">
                <a:solidFill>
                  <a:srgbClr val="FFFFFF"/>
                </a:solidFill>
                <a:latin typeface="+mn-lt"/>
                <a:ea typeface="+mn-ea"/>
              </a:rPr>
              <a:t>Disk</a:t>
            </a:r>
            <a:endParaRPr lang="zh-CN" altLang="en-US" sz="1400" dirty="0">
              <a:solidFill>
                <a:srgbClr val="FFFFFF"/>
              </a:solidFill>
              <a:latin typeface="+mn-lt"/>
              <a:ea typeface="+mn-ea"/>
            </a:endParaRPr>
          </a:p>
        </p:txBody>
      </p:sp>
      <p:sp>
        <p:nvSpPr>
          <p:cNvPr id="142" name="TextBox 38"/>
          <p:cNvSpPr txBox="1">
            <a:spLocks noChangeArrowheads="1"/>
          </p:cNvSpPr>
          <p:nvPr/>
        </p:nvSpPr>
        <p:spPr bwMode="auto">
          <a:xfrm>
            <a:off x="2400124" y="5553236"/>
            <a:ext cx="497252" cy="307777"/>
          </a:xfrm>
          <a:prstGeom prst="rect">
            <a:avLst/>
          </a:prstGeom>
          <a:noFill/>
          <a:ln w="9525">
            <a:noFill/>
            <a:miter lim="800000"/>
            <a:headEnd/>
            <a:tailEnd/>
          </a:ln>
        </p:spPr>
        <p:txBody>
          <a:bodyPr wrap="none">
            <a:spAutoFit/>
          </a:bodyPr>
          <a:lstStyle/>
          <a:p>
            <a:r>
              <a:rPr lang="en-US" altLang="zh-CN" sz="1400" dirty="0">
                <a:solidFill>
                  <a:srgbClr val="FFFFFF"/>
                </a:solidFill>
                <a:latin typeface="+mn-lt"/>
                <a:ea typeface="+mn-ea"/>
              </a:rPr>
              <a:t>Disk</a:t>
            </a:r>
            <a:endParaRPr lang="zh-CN" altLang="en-US" sz="1400" dirty="0">
              <a:solidFill>
                <a:srgbClr val="FFFFFF"/>
              </a:solidFill>
              <a:latin typeface="+mn-lt"/>
              <a:ea typeface="+mn-ea"/>
            </a:endParaRPr>
          </a:p>
        </p:txBody>
      </p:sp>
      <p:sp>
        <p:nvSpPr>
          <p:cNvPr id="143" name="TextBox 39"/>
          <p:cNvSpPr txBox="1">
            <a:spLocks noChangeArrowheads="1"/>
          </p:cNvSpPr>
          <p:nvPr/>
        </p:nvSpPr>
        <p:spPr bwMode="auto">
          <a:xfrm>
            <a:off x="994528" y="5553236"/>
            <a:ext cx="497252" cy="307777"/>
          </a:xfrm>
          <a:prstGeom prst="rect">
            <a:avLst/>
          </a:prstGeom>
          <a:noFill/>
          <a:ln w="9525">
            <a:noFill/>
            <a:miter lim="800000"/>
            <a:headEnd/>
            <a:tailEnd/>
          </a:ln>
        </p:spPr>
        <p:txBody>
          <a:bodyPr wrap="none">
            <a:spAutoFit/>
          </a:bodyPr>
          <a:lstStyle/>
          <a:p>
            <a:r>
              <a:rPr lang="en-US" altLang="zh-CN" sz="1400" dirty="0">
                <a:solidFill>
                  <a:srgbClr val="FFFFFF"/>
                </a:solidFill>
                <a:latin typeface="+mn-lt"/>
                <a:ea typeface="+mn-ea"/>
              </a:rPr>
              <a:t>Disk</a:t>
            </a:r>
            <a:endParaRPr lang="zh-CN" altLang="en-US" sz="1400" dirty="0">
              <a:solidFill>
                <a:srgbClr val="FFFFFF"/>
              </a:solidFill>
              <a:latin typeface="+mn-lt"/>
              <a:ea typeface="+mn-ea"/>
            </a:endParaRPr>
          </a:p>
        </p:txBody>
      </p:sp>
      <p:grpSp>
        <p:nvGrpSpPr>
          <p:cNvPr id="144" name="组合 104"/>
          <p:cNvGrpSpPr/>
          <p:nvPr/>
        </p:nvGrpSpPr>
        <p:grpSpPr>
          <a:xfrm>
            <a:off x="1471731" y="3897501"/>
            <a:ext cx="953843" cy="317680"/>
            <a:chOff x="1350698" y="1389650"/>
            <a:chExt cx="953843" cy="317680"/>
          </a:xfrm>
        </p:grpSpPr>
        <p:sp>
          <p:nvSpPr>
            <p:cNvPr id="145" name="圆角矩形 144"/>
            <p:cNvSpPr/>
            <p:nvPr/>
          </p:nvSpPr>
          <p:spPr bwMode="auto">
            <a:xfrm>
              <a:off x="1351116" y="1389650"/>
              <a:ext cx="953425" cy="224587"/>
            </a:xfrm>
            <a:prstGeom prst="roundRect">
              <a:avLst/>
            </a:prstGeom>
            <a:solidFill>
              <a:srgbClr val="92D050"/>
            </a:solidFill>
            <a:ln w="9525" cap="flat" cmpd="sng" algn="ctr">
              <a:noFill/>
              <a:prstDash val="dash"/>
              <a:round/>
              <a:headEnd type="none" w="med" len="med"/>
              <a:tailEnd type="none" w="med" len="med"/>
            </a:ln>
            <a:effectLst>
              <a:outerShdw blurRad="50800" dist="38100" dir="2700000" algn="tl" rotWithShape="0">
                <a:prstClr val="black">
                  <a:alpha val="40000"/>
                </a:prstClr>
              </a:outerShdw>
            </a:effectLst>
          </p:spPr>
          <p:txBody>
            <a:bodyPr lIns="79200" tIns="39600" rIns="79200" bIns="39600" anchor="b"/>
            <a:lstStyle/>
            <a:p>
              <a:pPr algn="ctr" defTabSz="801589">
                <a:defRPr/>
              </a:pPr>
              <a:endParaRPr lang="zh-CN" altLang="en-US" dirty="0">
                <a:solidFill>
                  <a:srgbClr val="000000"/>
                </a:solidFill>
                <a:latin typeface="+mn-lt"/>
                <a:ea typeface="+mn-ea"/>
              </a:endParaRPr>
            </a:p>
          </p:txBody>
        </p:sp>
        <p:sp>
          <p:nvSpPr>
            <p:cNvPr id="146" name="TextBox 67"/>
            <p:cNvSpPr txBox="1">
              <a:spLocks noChangeArrowheads="1"/>
            </p:cNvSpPr>
            <p:nvPr/>
          </p:nvSpPr>
          <p:spPr bwMode="auto">
            <a:xfrm>
              <a:off x="1350698" y="1399553"/>
              <a:ext cx="953399" cy="307777"/>
            </a:xfrm>
            <a:prstGeom prst="rect">
              <a:avLst/>
            </a:prstGeom>
            <a:noFill/>
            <a:ln w="9525">
              <a:noFill/>
              <a:miter lim="800000"/>
              <a:headEnd/>
              <a:tailEnd/>
            </a:ln>
          </p:spPr>
          <p:txBody>
            <a:bodyPr>
              <a:spAutoFit/>
            </a:bodyPr>
            <a:lstStyle/>
            <a:p>
              <a:r>
                <a:rPr lang="en-US" altLang="zh-CN" sz="1400" dirty="0" smtClean="0">
                  <a:solidFill>
                    <a:srgbClr val="000000"/>
                  </a:solidFill>
                  <a:latin typeface="+mn-lt"/>
                  <a:ea typeface="+mn-ea"/>
                </a:rPr>
                <a:t>Volume1</a:t>
              </a:r>
              <a:endParaRPr lang="zh-CN" altLang="en-US" sz="1400" dirty="0">
                <a:solidFill>
                  <a:srgbClr val="000000"/>
                </a:solidFill>
                <a:latin typeface="+mn-lt"/>
                <a:ea typeface="+mn-ea"/>
              </a:endParaRPr>
            </a:p>
          </p:txBody>
        </p:sp>
      </p:grpSp>
      <p:grpSp>
        <p:nvGrpSpPr>
          <p:cNvPr id="147" name="组合 105"/>
          <p:cNvGrpSpPr/>
          <p:nvPr/>
        </p:nvGrpSpPr>
        <p:grpSpPr>
          <a:xfrm>
            <a:off x="2713907" y="3906123"/>
            <a:ext cx="953634" cy="308165"/>
            <a:chOff x="2592886" y="1398324"/>
            <a:chExt cx="953634" cy="308165"/>
          </a:xfrm>
        </p:grpSpPr>
        <p:sp>
          <p:nvSpPr>
            <p:cNvPr id="148" name="圆角矩形 147"/>
            <p:cNvSpPr/>
            <p:nvPr/>
          </p:nvSpPr>
          <p:spPr bwMode="auto">
            <a:xfrm>
              <a:off x="2592886" y="1398324"/>
              <a:ext cx="953425" cy="224586"/>
            </a:xfrm>
            <a:prstGeom prst="roundRect">
              <a:avLst/>
            </a:prstGeom>
            <a:solidFill>
              <a:srgbClr val="92D050"/>
            </a:solidFill>
            <a:ln w="9525" cap="flat" cmpd="sng" algn="ctr">
              <a:noFill/>
              <a:prstDash val="dash"/>
              <a:round/>
              <a:headEnd type="none" w="med" len="med"/>
              <a:tailEnd type="none" w="med" len="med"/>
            </a:ln>
            <a:effectLst>
              <a:outerShdw blurRad="50800" dist="38100" dir="2700000" algn="tl" rotWithShape="0">
                <a:prstClr val="black">
                  <a:alpha val="40000"/>
                </a:prstClr>
              </a:outerShdw>
            </a:effectLst>
          </p:spPr>
          <p:txBody>
            <a:bodyPr lIns="79200" tIns="39600" rIns="79200" bIns="39600" anchor="b"/>
            <a:lstStyle/>
            <a:p>
              <a:pPr algn="ctr" defTabSz="801589">
                <a:defRPr/>
              </a:pPr>
              <a:endParaRPr lang="zh-CN" altLang="en-US" dirty="0">
                <a:solidFill>
                  <a:srgbClr val="000000"/>
                </a:solidFill>
                <a:latin typeface="+mn-lt"/>
                <a:ea typeface="+mn-ea"/>
              </a:endParaRPr>
            </a:p>
          </p:txBody>
        </p:sp>
        <p:sp>
          <p:nvSpPr>
            <p:cNvPr id="149" name="TextBox 67"/>
            <p:cNvSpPr txBox="1">
              <a:spLocks noChangeArrowheads="1"/>
            </p:cNvSpPr>
            <p:nvPr/>
          </p:nvSpPr>
          <p:spPr bwMode="auto">
            <a:xfrm>
              <a:off x="2593121" y="1398712"/>
              <a:ext cx="953399" cy="307777"/>
            </a:xfrm>
            <a:prstGeom prst="rect">
              <a:avLst/>
            </a:prstGeom>
            <a:noFill/>
            <a:ln w="9525">
              <a:noFill/>
              <a:miter lim="800000"/>
              <a:headEnd/>
              <a:tailEnd/>
            </a:ln>
          </p:spPr>
          <p:txBody>
            <a:bodyPr>
              <a:spAutoFit/>
            </a:bodyPr>
            <a:lstStyle/>
            <a:p>
              <a:r>
                <a:rPr lang="en-US" altLang="zh-CN" sz="1400" dirty="0" smtClean="0">
                  <a:solidFill>
                    <a:srgbClr val="000000"/>
                  </a:solidFill>
                  <a:latin typeface="+mn-lt"/>
                  <a:ea typeface="+mn-ea"/>
                </a:rPr>
                <a:t>Volume2</a:t>
              </a:r>
              <a:endParaRPr lang="zh-CN" altLang="en-US" sz="1400" dirty="0">
                <a:solidFill>
                  <a:srgbClr val="000000"/>
                </a:solidFill>
                <a:latin typeface="+mn-lt"/>
                <a:ea typeface="+mn-ea"/>
              </a:endParaRPr>
            </a:p>
          </p:txBody>
        </p:sp>
      </p:grpSp>
      <p:grpSp>
        <p:nvGrpSpPr>
          <p:cNvPr id="150" name="组合 106"/>
          <p:cNvGrpSpPr/>
          <p:nvPr/>
        </p:nvGrpSpPr>
        <p:grpSpPr>
          <a:xfrm>
            <a:off x="3953572" y="3906123"/>
            <a:ext cx="953762" cy="308165"/>
            <a:chOff x="3832551" y="1398324"/>
            <a:chExt cx="953762" cy="308165"/>
          </a:xfrm>
        </p:grpSpPr>
        <p:sp>
          <p:nvSpPr>
            <p:cNvPr id="151" name="圆角矩形 150"/>
            <p:cNvSpPr/>
            <p:nvPr/>
          </p:nvSpPr>
          <p:spPr bwMode="auto">
            <a:xfrm>
              <a:off x="3832551" y="1398324"/>
              <a:ext cx="953427" cy="224586"/>
            </a:xfrm>
            <a:prstGeom prst="roundRect">
              <a:avLst/>
            </a:prstGeom>
            <a:solidFill>
              <a:srgbClr val="92D050"/>
            </a:solidFill>
            <a:ln w="9525" cap="flat" cmpd="sng" algn="ctr">
              <a:noFill/>
              <a:prstDash val="dash"/>
              <a:round/>
              <a:headEnd type="none" w="med" len="med"/>
              <a:tailEnd type="none" w="med" len="med"/>
            </a:ln>
            <a:effectLst>
              <a:outerShdw blurRad="50800" dist="38100" dir="2700000" algn="tl" rotWithShape="0">
                <a:prstClr val="black">
                  <a:alpha val="40000"/>
                </a:prstClr>
              </a:outerShdw>
            </a:effectLst>
          </p:spPr>
          <p:txBody>
            <a:bodyPr lIns="79200" tIns="39600" rIns="79200" bIns="39600" anchor="b"/>
            <a:lstStyle/>
            <a:p>
              <a:pPr algn="ctr" defTabSz="801589">
                <a:defRPr/>
              </a:pPr>
              <a:endParaRPr lang="zh-CN" altLang="en-US" dirty="0">
                <a:solidFill>
                  <a:srgbClr val="000000"/>
                </a:solidFill>
                <a:latin typeface="+mn-lt"/>
                <a:ea typeface="+mn-ea"/>
              </a:endParaRPr>
            </a:p>
          </p:txBody>
        </p:sp>
        <p:sp>
          <p:nvSpPr>
            <p:cNvPr id="152" name="TextBox 67"/>
            <p:cNvSpPr txBox="1">
              <a:spLocks noChangeArrowheads="1"/>
            </p:cNvSpPr>
            <p:nvPr/>
          </p:nvSpPr>
          <p:spPr bwMode="auto">
            <a:xfrm>
              <a:off x="3832914" y="1398712"/>
              <a:ext cx="953399" cy="307777"/>
            </a:xfrm>
            <a:prstGeom prst="rect">
              <a:avLst/>
            </a:prstGeom>
            <a:noFill/>
            <a:ln w="9525">
              <a:noFill/>
              <a:miter lim="800000"/>
              <a:headEnd/>
              <a:tailEnd/>
            </a:ln>
          </p:spPr>
          <p:txBody>
            <a:bodyPr>
              <a:spAutoFit/>
            </a:bodyPr>
            <a:lstStyle/>
            <a:p>
              <a:r>
                <a:rPr lang="en-US" altLang="zh-CN" sz="1400" dirty="0" smtClean="0">
                  <a:solidFill>
                    <a:srgbClr val="000000"/>
                  </a:solidFill>
                  <a:latin typeface="+mn-lt"/>
                  <a:ea typeface="+mn-ea"/>
                </a:rPr>
                <a:t>Volume3</a:t>
              </a:r>
              <a:endParaRPr lang="zh-CN" altLang="en-US" sz="1400" dirty="0">
                <a:solidFill>
                  <a:srgbClr val="000000"/>
                </a:solidFill>
                <a:latin typeface="+mn-lt"/>
                <a:ea typeface="+mn-ea"/>
              </a:endParaRPr>
            </a:p>
          </p:txBody>
        </p:sp>
      </p:grpSp>
      <p:sp>
        <p:nvSpPr>
          <p:cNvPr id="153" name="圆角矩形 152"/>
          <p:cNvSpPr/>
          <p:nvPr/>
        </p:nvSpPr>
        <p:spPr bwMode="auto">
          <a:xfrm>
            <a:off x="1000253" y="4494910"/>
            <a:ext cx="3297914" cy="298939"/>
          </a:xfrm>
          <a:prstGeom prst="roundRect">
            <a:avLst/>
          </a:prstGeom>
          <a:solidFill>
            <a:srgbClr val="92D050">
              <a:alpha val="76863"/>
            </a:srgb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sz="1100" smtClean="0">
              <a:solidFill>
                <a:srgbClr val="000000"/>
              </a:solidFill>
              <a:latin typeface="+mn-lt"/>
              <a:ea typeface="+mn-ea"/>
            </a:endParaRPr>
          </a:p>
        </p:txBody>
      </p:sp>
      <p:sp>
        <p:nvSpPr>
          <p:cNvPr id="154" name="矩形 57"/>
          <p:cNvSpPr>
            <a:spLocks noChangeArrowheads="1"/>
          </p:cNvSpPr>
          <p:nvPr/>
        </p:nvSpPr>
        <p:spPr bwMode="auto">
          <a:xfrm>
            <a:off x="1107577" y="4574809"/>
            <a:ext cx="407818" cy="219040"/>
          </a:xfrm>
          <a:prstGeom prst="rect">
            <a:avLst/>
          </a:prstGeom>
          <a:solidFill>
            <a:srgbClr val="92D050"/>
          </a:solidFill>
          <a:ln w="9525" algn="ctr">
            <a:noFill/>
            <a:round/>
            <a:headEnd/>
            <a:tailEnd/>
          </a:ln>
        </p:spPr>
        <p:txBody>
          <a:bodyPr lIns="79200" tIns="39600" rIns="79200" bIns="39600"/>
          <a:lstStyle/>
          <a:p>
            <a:pPr defTabSz="801589"/>
            <a:r>
              <a:rPr lang="en-US" altLang="zh-CN" sz="1400" dirty="0">
                <a:solidFill>
                  <a:srgbClr val="000000"/>
                </a:solidFill>
                <a:latin typeface="+mn-lt"/>
                <a:ea typeface="+mn-ea"/>
              </a:rPr>
              <a:t>P1</a:t>
            </a:r>
            <a:endParaRPr lang="zh-CN" altLang="en-US" sz="1400" dirty="0">
              <a:solidFill>
                <a:srgbClr val="000000"/>
              </a:solidFill>
              <a:latin typeface="+mn-lt"/>
              <a:ea typeface="+mn-ea"/>
            </a:endParaRPr>
          </a:p>
        </p:txBody>
      </p:sp>
      <p:sp>
        <p:nvSpPr>
          <p:cNvPr id="155" name="矩形 57"/>
          <p:cNvSpPr>
            <a:spLocks noChangeArrowheads="1"/>
          </p:cNvSpPr>
          <p:nvPr/>
        </p:nvSpPr>
        <p:spPr bwMode="auto">
          <a:xfrm>
            <a:off x="2382580" y="4566017"/>
            <a:ext cx="381474" cy="227832"/>
          </a:xfrm>
          <a:prstGeom prst="rect">
            <a:avLst/>
          </a:prstGeom>
          <a:solidFill>
            <a:srgbClr val="92D050"/>
          </a:solidFill>
          <a:ln w="9525" algn="ctr">
            <a:noFill/>
            <a:round/>
            <a:headEnd/>
            <a:tailEnd/>
          </a:ln>
        </p:spPr>
        <p:txBody>
          <a:bodyPr lIns="79200" tIns="39600" rIns="79200" bIns="39600"/>
          <a:lstStyle/>
          <a:p>
            <a:pPr defTabSz="801589"/>
            <a:r>
              <a:rPr lang="en-US" altLang="zh-CN" sz="1400" dirty="0">
                <a:solidFill>
                  <a:srgbClr val="000000"/>
                </a:solidFill>
                <a:latin typeface="+mn-lt"/>
                <a:ea typeface="+mn-ea"/>
              </a:rPr>
              <a:t>P2</a:t>
            </a:r>
            <a:endParaRPr lang="zh-CN" altLang="en-US" sz="1400" dirty="0">
              <a:solidFill>
                <a:srgbClr val="000000"/>
              </a:solidFill>
              <a:latin typeface="+mn-lt"/>
              <a:ea typeface="+mn-ea"/>
            </a:endParaRPr>
          </a:p>
        </p:txBody>
      </p:sp>
      <p:sp>
        <p:nvSpPr>
          <p:cNvPr id="156" name="矩形 57"/>
          <p:cNvSpPr>
            <a:spLocks noChangeArrowheads="1"/>
          </p:cNvSpPr>
          <p:nvPr/>
        </p:nvSpPr>
        <p:spPr bwMode="auto">
          <a:xfrm>
            <a:off x="3800637" y="4548431"/>
            <a:ext cx="388374" cy="245417"/>
          </a:xfrm>
          <a:prstGeom prst="rect">
            <a:avLst/>
          </a:prstGeom>
          <a:solidFill>
            <a:srgbClr val="92D050"/>
          </a:solidFill>
          <a:ln w="9525" algn="ctr">
            <a:noFill/>
            <a:round/>
            <a:headEnd/>
            <a:tailEnd/>
          </a:ln>
        </p:spPr>
        <p:txBody>
          <a:bodyPr lIns="79200" tIns="39600" rIns="79200" bIns="39600"/>
          <a:lstStyle/>
          <a:p>
            <a:pPr defTabSz="801589"/>
            <a:r>
              <a:rPr lang="en-US" altLang="zh-CN" sz="1400" dirty="0" err="1">
                <a:solidFill>
                  <a:srgbClr val="000000"/>
                </a:solidFill>
                <a:latin typeface="+mn-lt"/>
                <a:ea typeface="+mn-ea"/>
              </a:rPr>
              <a:t>Px</a:t>
            </a:r>
            <a:endParaRPr lang="zh-CN" altLang="en-US" sz="1400" dirty="0">
              <a:solidFill>
                <a:srgbClr val="000000"/>
              </a:solidFill>
              <a:latin typeface="+mn-lt"/>
              <a:ea typeface="+mn-ea"/>
            </a:endParaRPr>
          </a:p>
        </p:txBody>
      </p:sp>
      <p:sp>
        <p:nvSpPr>
          <p:cNvPr id="157" name="TextBox 234"/>
          <p:cNvSpPr txBox="1"/>
          <p:nvPr/>
        </p:nvSpPr>
        <p:spPr bwMode="auto">
          <a:xfrm>
            <a:off x="2855981" y="4870074"/>
            <a:ext cx="920445" cy="338554"/>
          </a:xfrm>
          <a:prstGeom prst="rect">
            <a:avLst/>
          </a:prstGeom>
          <a:noFill/>
        </p:spPr>
        <p:txBody>
          <a:bodyPr wrap="none">
            <a:spAutoFit/>
          </a:bodyPr>
          <a:lstStyle/>
          <a:p>
            <a:pPr>
              <a:defRPr/>
            </a:pPr>
            <a:r>
              <a:rPr lang="zh-CN" altLang="en-US" sz="1600" b="1" dirty="0" smtClean="0">
                <a:solidFill>
                  <a:srgbClr val="00B050"/>
                </a:solidFill>
                <a:latin typeface="+mn-lt"/>
                <a:ea typeface="+mn-ea"/>
              </a:rPr>
              <a:t>资源池</a:t>
            </a:r>
            <a:r>
              <a:rPr lang="en-US" altLang="zh-CN" sz="1600" b="1" dirty="0" smtClean="0">
                <a:solidFill>
                  <a:srgbClr val="00B050"/>
                </a:solidFill>
                <a:latin typeface="+mn-lt"/>
                <a:ea typeface="+mn-ea"/>
              </a:rPr>
              <a:t>1</a:t>
            </a:r>
            <a:endParaRPr lang="zh-CN" altLang="en-US" sz="1600" b="1" dirty="0">
              <a:solidFill>
                <a:srgbClr val="00B050"/>
              </a:solidFill>
              <a:latin typeface="+mn-lt"/>
              <a:ea typeface="+mn-ea"/>
            </a:endParaRPr>
          </a:p>
        </p:txBody>
      </p:sp>
      <p:grpSp>
        <p:nvGrpSpPr>
          <p:cNvPr id="158" name="组合 107"/>
          <p:cNvGrpSpPr/>
          <p:nvPr/>
        </p:nvGrpSpPr>
        <p:grpSpPr>
          <a:xfrm>
            <a:off x="5195340" y="3906123"/>
            <a:ext cx="954285" cy="308165"/>
            <a:chOff x="5074319" y="1398324"/>
            <a:chExt cx="954285" cy="308165"/>
          </a:xfrm>
        </p:grpSpPr>
        <p:sp>
          <p:nvSpPr>
            <p:cNvPr id="159" name="圆角矩形 158"/>
            <p:cNvSpPr/>
            <p:nvPr/>
          </p:nvSpPr>
          <p:spPr bwMode="auto">
            <a:xfrm>
              <a:off x="5074319" y="1398324"/>
              <a:ext cx="953427" cy="224586"/>
            </a:xfrm>
            <a:prstGeom prst="roundRect">
              <a:avLst/>
            </a:prstGeom>
            <a:solidFill>
              <a:schemeClr val="accent2">
                <a:lumMod val="90000"/>
              </a:schemeClr>
            </a:solidFill>
            <a:ln w="9525" cap="flat" cmpd="sng" algn="ctr">
              <a:noFill/>
              <a:prstDash val="dash"/>
              <a:round/>
              <a:headEnd type="none" w="med" len="med"/>
              <a:tailEnd type="none" w="med" len="med"/>
            </a:ln>
            <a:effectLst>
              <a:outerShdw blurRad="50800" dist="38100" dir="2700000" algn="tl" rotWithShape="0">
                <a:prstClr val="black">
                  <a:alpha val="40000"/>
                </a:prstClr>
              </a:outerShdw>
            </a:effectLst>
          </p:spPr>
          <p:txBody>
            <a:bodyPr lIns="79200" tIns="39600" rIns="79200" bIns="39600" anchor="b"/>
            <a:lstStyle/>
            <a:p>
              <a:pPr algn="ctr" defTabSz="801589">
                <a:defRPr/>
              </a:pPr>
              <a:endParaRPr lang="zh-CN" altLang="en-US" dirty="0">
                <a:solidFill>
                  <a:srgbClr val="000000"/>
                </a:solidFill>
                <a:latin typeface="+mn-lt"/>
                <a:ea typeface="+mn-ea"/>
              </a:endParaRPr>
            </a:p>
          </p:txBody>
        </p:sp>
        <p:sp>
          <p:nvSpPr>
            <p:cNvPr id="160" name="TextBox 67"/>
            <p:cNvSpPr txBox="1">
              <a:spLocks noChangeArrowheads="1"/>
            </p:cNvSpPr>
            <p:nvPr/>
          </p:nvSpPr>
          <p:spPr bwMode="auto">
            <a:xfrm>
              <a:off x="5075205" y="1398712"/>
              <a:ext cx="953399" cy="307777"/>
            </a:xfrm>
            <a:prstGeom prst="rect">
              <a:avLst/>
            </a:prstGeom>
            <a:noFill/>
            <a:ln w="9525">
              <a:noFill/>
              <a:miter lim="800000"/>
              <a:headEnd/>
              <a:tailEnd/>
            </a:ln>
          </p:spPr>
          <p:txBody>
            <a:bodyPr>
              <a:spAutoFit/>
            </a:bodyPr>
            <a:lstStyle/>
            <a:p>
              <a:r>
                <a:rPr lang="en-US" altLang="zh-CN" sz="1400" dirty="0" smtClean="0">
                  <a:solidFill>
                    <a:srgbClr val="000000"/>
                  </a:solidFill>
                  <a:latin typeface="+mn-lt"/>
                  <a:ea typeface="+mn-ea"/>
                </a:rPr>
                <a:t>Volume10</a:t>
              </a:r>
              <a:endParaRPr lang="zh-CN" altLang="en-US" sz="1400" dirty="0">
                <a:solidFill>
                  <a:srgbClr val="000000"/>
                </a:solidFill>
                <a:latin typeface="+mn-lt"/>
                <a:ea typeface="+mn-ea"/>
              </a:endParaRPr>
            </a:p>
          </p:txBody>
        </p:sp>
      </p:grpSp>
      <p:grpSp>
        <p:nvGrpSpPr>
          <p:cNvPr id="161" name="组合 108"/>
          <p:cNvGrpSpPr/>
          <p:nvPr/>
        </p:nvGrpSpPr>
        <p:grpSpPr>
          <a:xfrm>
            <a:off x="6819150" y="3906123"/>
            <a:ext cx="953399" cy="308165"/>
            <a:chOff x="6698106" y="1398324"/>
            <a:chExt cx="953399" cy="308165"/>
          </a:xfrm>
        </p:grpSpPr>
        <p:sp>
          <p:nvSpPr>
            <p:cNvPr id="162" name="圆角矩形 161"/>
            <p:cNvSpPr/>
            <p:nvPr/>
          </p:nvSpPr>
          <p:spPr bwMode="auto">
            <a:xfrm>
              <a:off x="6699144" y="1398324"/>
              <a:ext cx="951321" cy="224586"/>
            </a:xfrm>
            <a:prstGeom prst="roundRect">
              <a:avLst/>
            </a:prstGeom>
            <a:solidFill>
              <a:schemeClr val="accent2">
                <a:lumMod val="90000"/>
              </a:schemeClr>
            </a:solidFill>
            <a:ln w="9525" cap="flat" cmpd="sng" algn="ctr">
              <a:noFill/>
              <a:prstDash val="dash"/>
              <a:round/>
              <a:headEnd type="none" w="med" len="med"/>
              <a:tailEnd type="none" w="med" len="med"/>
            </a:ln>
            <a:effectLst>
              <a:outerShdw blurRad="50800" dist="38100" dir="2700000" algn="tl" rotWithShape="0">
                <a:prstClr val="black">
                  <a:alpha val="40000"/>
                </a:prstClr>
              </a:outerShdw>
            </a:effectLst>
          </p:spPr>
          <p:txBody>
            <a:bodyPr lIns="79200" tIns="39600" rIns="79200" bIns="39600" anchor="b"/>
            <a:lstStyle/>
            <a:p>
              <a:pPr algn="ctr" defTabSz="801589">
                <a:defRPr/>
              </a:pPr>
              <a:endParaRPr lang="zh-CN" altLang="en-US" dirty="0">
                <a:solidFill>
                  <a:srgbClr val="000000"/>
                </a:solidFill>
                <a:latin typeface="+mn-lt"/>
                <a:ea typeface="+mn-ea"/>
              </a:endParaRPr>
            </a:p>
          </p:txBody>
        </p:sp>
        <p:sp>
          <p:nvSpPr>
            <p:cNvPr id="163" name="TextBox 67"/>
            <p:cNvSpPr txBox="1">
              <a:spLocks noChangeArrowheads="1"/>
            </p:cNvSpPr>
            <p:nvPr/>
          </p:nvSpPr>
          <p:spPr bwMode="auto">
            <a:xfrm>
              <a:off x="6698106" y="1398712"/>
              <a:ext cx="953399" cy="307777"/>
            </a:xfrm>
            <a:prstGeom prst="rect">
              <a:avLst/>
            </a:prstGeom>
            <a:noFill/>
            <a:ln w="9525">
              <a:noFill/>
              <a:miter lim="800000"/>
              <a:headEnd/>
              <a:tailEnd/>
            </a:ln>
          </p:spPr>
          <p:txBody>
            <a:bodyPr>
              <a:spAutoFit/>
            </a:bodyPr>
            <a:lstStyle/>
            <a:p>
              <a:r>
                <a:rPr lang="en-US" altLang="zh-CN" sz="1400" dirty="0" smtClean="0">
                  <a:solidFill>
                    <a:srgbClr val="000000"/>
                  </a:solidFill>
                  <a:latin typeface="+mn-lt"/>
                  <a:ea typeface="+mn-ea"/>
                </a:rPr>
                <a:t>Volume11</a:t>
              </a:r>
              <a:endParaRPr lang="zh-CN" altLang="en-US" sz="1400" dirty="0">
                <a:solidFill>
                  <a:srgbClr val="000000"/>
                </a:solidFill>
                <a:latin typeface="+mn-lt"/>
                <a:ea typeface="+mn-ea"/>
              </a:endParaRPr>
            </a:p>
          </p:txBody>
        </p:sp>
      </p:grpSp>
      <p:grpSp>
        <p:nvGrpSpPr>
          <p:cNvPr id="164" name="组合 96"/>
          <p:cNvGrpSpPr/>
          <p:nvPr/>
        </p:nvGrpSpPr>
        <p:grpSpPr>
          <a:xfrm>
            <a:off x="1921980" y="3119377"/>
            <a:ext cx="1242411" cy="1174485"/>
            <a:chOff x="1800954" y="611528"/>
            <a:chExt cx="1242411" cy="1174484"/>
          </a:xfrm>
        </p:grpSpPr>
        <p:sp>
          <p:nvSpPr>
            <p:cNvPr id="165" name="圆角矩形 164"/>
            <p:cNvSpPr/>
            <p:nvPr/>
          </p:nvSpPr>
          <p:spPr bwMode="auto">
            <a:xfrm>
              <a:off x="2015236" y="611528"/>
              <a:ext cx="825111" cy="312716"/>
            </a:xfrm>
            <a:prstGeom prst="roundRect">
              <a:avLst/>
            </a:prstGeom>
            <a:solidFill>
              <a:schemeClr val="bg1">
                <a:lumMod val="85000"/>
              </a:schemeClr>
            </a:solidFill>
            <a:ln w="9525" cap="flat" cmpd="sng" algn="ctr">
              <a:noFill/>
              <a:prstDash val="solid"/>
              <a:round/>
              <a:headEnd type="none" w="med" len="med"/>
              <a:tailEnd type="none" w="med" len="med"/>
            </a:ln>
            <a:effectLst/>
            <a:scene3d>
              <a:camera prst="orthographicFront"/>
              <a:lightRig rig="threePt" dir="t"/>
            </a:scene3d>
            <a:sp3d>
              <a:bevelT/>
            </a:sp3d>
          </p:spPr>
          <p:txBody>
            <a:bodyPr lIns="79200" tIns="39600" rIns="79200" bIns="39600"/>
            <a:lstStyle>
              <a:defPPr>
                <a:defRPr lang="en-US"/>
              </a:defPPr>
              <a:lvl1pPr algn="l" rtl="0" fontAlgn="base">
                <a:spcBef>
                  <a:spcPct val="0"/>
                </a:spcBef>
                <a:spcAft>
                  <a:spcPct val="0"/>
                </a:spcAft>
                <a:defRPr sz="1200" kern="1200">
                  <a:solidFill>
                    <a:schemeClr val="bg1"/>
                  </a:solidFill>
                  <a:latin typeface="FrutigerNext LT Regular" pitchFamily="34" charset="0"/>
                  <a:ea typeface="ＭＳ Ｐゴシック"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ＭＳ Ｐゴシック"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ＭＳ Ｐゴシック"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ＭＳ Ｐゴシック"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ＭＳ Ｐゴシック"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ＭＳ Ｐゴシック"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ＭＳ Ｐゴシック"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ＭＳ Ｐゴシック"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ＭＳ Ｐゴシック" pitchFamily="34" charset="-128"/>
                  <a:cs typeface="+mn-cs"/>
                </a:defRPr>
              </a:lvl9pPr>
            </a:lstStyle>
            <a:p>
              <a:pPr algn="ctr" defTabSz="801589">
                <a:defRPr/>
              </a:pPr>
              <a:r>
                <a:rPr lang="en-US" altLang="zh-CN" sz="1400" b="1" dirty="0" smtClean="0">
                  <a:solidFill>
                    <a:srgbClr val="000000">
                      <a:lumMod val="85000"/>
                      <a:lumOff val="15000"/>
                    </a:srgbClr>
                  </a:solidFill>
                  <a:latin typeface="+mn-lt"/>
                  <a:ea typeface="+mn-ea"/>
                </a:rPr>
                <a:t>Server1</a:t>
              </a:r>
              <a:endParaRPr lang="zh-CN" altLang="en-US" sz="1400" b="1" dirty="0">
                <a:solidFill>
                  <a:srgbClr val="000000">
                    <a:lumMod val="85000"/>
                    <a:lumOff val="15000"/>
                  </a:srgbClr>
                </a:solidFill>
                <a:latin typeface="+mn-lt"/>
                <a:ea typeface="+mn-ea"/>
              </a:endParaRPr>
            </a:p>
          </p:txBody>
        </p:sp>
        <p:cxnSp>
          <p:nvCxnSpPr>
            <p:cNvPr id="166" name="直接箭头连接符 165"/>
            <p:cNvCxnSpPr>
              <a:stCxn id="146" idx="0"/>
              <a:endCxn id="165" idx="2"/>
            </p:cNvCxnSpPr>
            <p:nvPr/>
          </p:nvCxnSpPr>
          <p:spPr bwMode="auto">
            <a:xfrm flipV="1">
              <a:off x="1800954" y="924244"/>
              <a:ext cx="626838" cy="861768"/>
            </a:xfrm>
            <a:prstGeom prst="straightConnector1">
              <a:avLst/>
            </a:prstGeom>
            <a:ln w="28575">
              <a:solidFill>
                <a:schemeClr val="bg1">
                  <a:lumMod val="50000"/>
                </a:schemeClr>
              </a:solidFill>
              <a:prstDash val="dash"/>
              <a:headEnd type="none" w="med" len="med"/>
              <a:tailEnd type="triangl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67" name="直接箭头连接符 166"/>
            <p:cNvCxnSpPr>
              <a:stCxn id="149" idx="0"/>
              <a:endCxn id="165" idx="2"/>
            </p:cNvCxnSpPr>
            <p:nvPr/>
          </p:nvCxnSpPr>
          <p:spPr bwMode="auto">
            <a:xfrm flipH="1" flipV="1">
              <a:off x="2427792" y="924244"/>
              <a:ext cx="615573" cy="860875"/>
            </a:xfrm>
            <a:prstGeom prst="straightConnector1">
              <a:avLst/>
            </a:prstGeom>
            <a:ln w="28575">
              <a:solidFill>
                <a:schemeClr val="bg1">
                  <a:lumMod val="50000"/>
                </a:schemeClr>
              </a:solidFill>
              <a:prstDash val="dash"/>
              <a:headEnd type="none" w="med" len="med"/>
              <a:tailEnd type="triangl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grpSp>
        <p:nvGrpSpPr>
          <p:cNvPr id="168" name="组合 97"/>
          <p:cNvGrpSpPr/>
          <p:nvPr/>
        </p:nvGrpSpPr>
        <p:grpSpPr>
          <a:xfrm>
            <a:off x="4404184" y="3113544"/>
            <a:ext cx="1127875" cy="1179425"/>
            <a:chOff x="4283163" y="605704"/>
            <a:chExt cx="1127875" cy="1179425"/>
          </a:xfrm>
        </p:grpSpPr>
        <p:sp>
          <p:nvSpPr>
            <p:cNvPr id="169" name="圆角矩形 168"/>
            <p:cNvSpPr/>
            <p:nvPr/>
          </p:nvSpPr>
          <p:spPr bwMode="auto">
            <a:xfrm>
              <a:off x="4372043" y="605704"/>
              <a:ext cx="844573" cy="312716"/>
            </a:xfrm>
            <a:prstGeom prst="roundRect">
              <a:avLst/>
            </a:prstGeom>
            <a:solidFill>
              <a:schemeClr val="bg1">
                <a:lumMod val="85000"/>
              </a:schemeClr>
            </a:solidFill>
            <a:ln w="9525" cap="flat" cmpd="sng" algn="ctr">
              <a:noFill/>
              <a:prstDash val="solid"/>
              <a:round/>
              <a:headEnd type="none" w="med" len="med"/>
              <a:tailEnd type="none" w="med" len="med"/>
            </a:ln>
            <a:effectLst/>
            <a:scene3d>
              <a:camera prst="orthographicFront"/>
              <a:lightRig rig="threePt" dir="t"/>
            </a:scene3d>
            <a:sp3d>
              <a:bevelT/>
            </a:sp3d>
          </p:spPr>
          <p:txBody>
            <a:bodyPr lIns="79200" tIns="39600" rIns="79200" bIns="39600"/>
            <a:lstStyle>
              <a:defPPr>
                <a:defRPr lang="en-US"/>
              </a:defPPr>
              <a:lvl1pPr algn="l" rtl="0" fontAlgn="base">
                <a:spcBef>
                  <a:spcPct val="0"/>
                </a:spcBef>
                <a:spcAft>
                  <a:spcPct val="0"/>
                </a:spcAft>
                <a:defRPr sz="1200" kern="1200">
                  <a:solidFill>
                    <a:schemeClr val="bg1"/>
                  </a:solidFill>
                  <a:latin typeface="FrutigerNext LT Regular" pitchFamily="34" charset="0"/>
                  <a:ea typeface="ＭＳ Ｐゴシック"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ＭＳ Ｐゴシック"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ＭＳ Ｐゴシック"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ＭＳ Ｐゴシック"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ＭＳ Ｐゴシック"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ＭＳ Ｐゴシック"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ＭＳ Ｐゴシック"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ＭＳ Ｐゴシック"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ＭＳ Ｐゴシック" pitchFamily="34" charset="-128"/>
                  <a:cs typeface="+mn-cs"/>
                </a:defRPr>
              </a:lvl9pPr>
            </a:lstStyle>
            <a:p>
              <a:pPr algn="ctr" defTabSz="801589">
                <a:defRPr/>
              </a:pPr>
              <a:r>
                <a:rPr lang="en-US" altLang="zh-CN" sz="1400" b="1" dirty="0" smtClean="0">
                  <a:solidFill>
                    <a:srgbClr val="000000">
                      <a:lumMod val="85000"/>
                      <a:lumOff val="15000"/>
                    </a:srgbClr>
                  </a:solidFill>
                  <a:latin typeface="+mn-lt"/>
                  <a:ea typeface="+mn-ea"/>
                </a:rPr>
                <a:t>Server2</a:t>
              </a:r>
              <a:endParaRPr lang="zh-CN" altLang="en-US" sz="1400" b="1" dirty="0" smtClean="0">
                <a:solidFill>
                  <a:srgbClr val="000000">
                    <a:lumMod val="85000"/>
                    <a:lumOff val="15000"/>
                  </a:srgbClr>
                </a:solidFill>
                <a:latin typeface="+mn-lt"/>
                <a:ea typeface="+mn-ea"/>
              </a:endParaRPr>
            </a:p>
          </p:txBody>
        </p:sp>
        <p:cxnSp>
          <p:nvCxnSpPr>
            <p:cNvPr id="170" name="直接箭头连接符 169"/>
            <p:cNvCxnSpPr>
              <a:stCxn id="152" idx="0"/>
              <a:endCxn id="169" idx="2"/>
            </p:cNvCxnSpPr>
            <p:nvPr/>
          </p:nvCxnSpPr>
          <p:spPr bwMode="auto">
            <a:xfrm flipV="1">
              <a:off x="4283163" y="918420"/>
              <a:ext cx="511167" cy="866709"/>
            </a:xfrm>
            <a:prstGeom prst="straightConnector1">
              <a:avLst/>
            </a:prstGeom>
            <a:ln w="28575">
              <a:solidFill>
                <a:schemeClr val="bg1">
                  <a:lumMod val="50000"/>
                </a:schemeClr>
              </a:solidFill>
              <a:prstDash val="dash"/>
              <a:headEnd type="none" w="med" len="med"/>
              <a:tailEnd type="triangl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71" name="直接箭头连接符 170"/>
            <p:cNvCxnSpPr/>
            <p:nvPr/>
          </p:nvCxnSpPr>
          <p:spPr bwMode="auto">
            <a:xfrm flipH="1" flipV="1">
              <a:off x="4941651" y="933855"/>
              <a:ext cx="469387" cy="503780"/>
            </a:xfrm>
            <a:prstGeom prst="straightConnector1">
              <a:avLst/>
            </a:prstGeom>
            <a:ln w="28575">
              <a:solidFill>
                <a:schemeClr val="bg1">
                  <a:lumMod val="50000"/>
                </a:schemeClr>
              </a:solidFill>
              <a:prstDash val="dash"/>
              <a:headEnd type="none" w="med" len="med"/>
              <a:tailEnd type="triangl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grpSp>
        <p:nvGrpSpPr>
          <p:cNvPr id="172" name="组合 98"/>
          <p:cNvGrpSpPr/>
          <p:nvPr/>
        </p:nvGrpSpPr>
        <p:grpSpPr>
          <a:xfrm>
            <a:off x="6849805" y="3087938"/>
            <a:ext cx="900100" cy="1205030"/>
            <a:chOff x="6728779" y="580095"/>
            <a:chExt cx="900100" cy="1205020"/>
          </a:xfrm>
        </p:grpSpPr>
        <p:sp>
          <p:nvSpPr>
            <p:cNvPr id="173" name="圆角矩形 172"/>
            <p:cNvSpPr/>
            <p:nvPr/>
          </p:nvSpPr>
          <p:spPr bwMode="auto">
            <a:xfrm>
              <a:off x="6728779" y="580095"/>
              <a:ext cx="900100" cy="312716"/>
            </a:xfrm>
            <a:prstGeom prst="roundRect">
              <a:avLst/>
            </a:prstGeom>
            <a:solidFill>
              <a:schemeClr val="bg1">
                <a:lumMod val="85000"/>
              </a:schemeClr>
            </a:solidFill>
            <a:ln w="9525" cap="flat" cmpd="sng" algn="ctr">
              <a:noFill/>
              <a:prstDash val="solid"/>
              <a:round/>
              <a:headEnd type="none" w="med" len="med"/>
              <a:tailEnd type="none" w="med" len="med"/>
            </a:ln>
            <a:effectLst/>
            <a:scene3d>
              <a:camera prst="orthographicFront"/>
              <a:lightRig rig="threePt" dir="t"/>
            </a:scene3d>
            <a:sp3d>
              <a:bevelT/>
            </a:sp3d>
          </p:spPr>
          <p:txBody>
            <a:bodyPr lIns="79200" tIns="39600" rIns="79200" bIns="39600"/>
            <a:lstStyle>
              <a:defPPr>
                <a:defRPr lang="en-US"/>
              </a:defPPr>
              <a:lvl1pPr algn="l" rtl="0" fontAlgn="base">
                <a:spcBef>
                  <a:spcPct val="0"/>
                </a:spcBef>
                <a:spcAft>
                  <a:spcPct val="0"/>
                </a:spcAft>
                <a:defRPr sz="1200" kern="1200">
                  <a:solidFill>
                    <a:schemeClr val="bg1"/>
                  </a:solidFill>
                  <a:latin typeface="FrutigerNext LT Regular" pitchFamily="34" charset="0"/>
                  <a:ea typeface="ＭＳ Ｐゴシック"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ＭＳ Ｐゴシック"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ＭＳ Ｐゴシック"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ＭＳ Ｐゴシック"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ＭＳ Ｐゴシック"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ＭＳ Ｐゴシック"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ＭＳ Ｐゴシック"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ＭＳ Ｐゴシック"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ＭＳ Ｐゴシック" pitchFamily="34" charset="-128"/>
                  <a:cs typeface="+mn-cs"/>
                </a:defRPr>
              </a:lvl9pPr>
            </a:lstStyle>
            <a:p>
              <a:pPr algn="ctr" defTabSz="801589">
                <a:defRPr/>
              </a:pPr>
              <a:r>
                <a:rPr lang="en-US" altLang="zh-CN" sz="1400" b="1" dirty="0" smtClean="0">
                  <a:solidFill>
                    <a:srgbClr val="000000">
                      <a:lumMod val="85000"/>
                      <a:lumOff val="15000"/>
                    </a:srgbClr>
                  </a:solidFill>
                  <a:latin typeface="+mn-lt"/>
                  <a:ea typeface="+mn-ea"/>
                </a:rPr>
                <a:t>Server3</a:t>
              </a:r>
              <a:endParaRPr lang="zh-CN" altLang="en-US" sz="1400" b="1" dirty="0" smtClean="0">
                <a:solidFill>
                  <a:srgbClr val="000000">
                    <a:lumMod val="85000"/>
                    <a:lumOff val="15000"/>
                  </a:srgbClr>
                </a:solidFill>
                <a:latin typeface="+mn-lt"/>
                <a:ea typeface="+mn-ea"/>
              </a:endParaRPr>
            </a:p>
          </p:txBody>
        </p:sp>
        <p:cxnSp>
          <p:nvCxnSpPr>
            <p:cNvPr id="174" name="直接箭头连接符 173"/>
            <p:cNvCxnSpPr>
              <a:stCxn id="163" idx="0"/>
              <a:endCxn id="173" idx="2"/>
            </p:cNvCxnSpPr>
            <p:nvPr/>
          </p:nvCxnSpPr>
          <p:spPr bwMode="auto">
            <a:xfrm flipV="1">
              <a:off x="7148373" y="892811"/>
              <a:ext cx="30456" cy="892304"/>
            </a:xfrm>
            <a:prstGeom prst="straightConnector1">
              <a:avLst/>
            </a:prstGeom>
            <a:ln w="28575">
              <a:solidFill>
                <a:schemeClr val="bg1">
                  <a:lumMod val="50000"/>
                </a:schemeClr>
              </a:solidFill>
              <a:prstDash val="dash"/>
              <a:headEnd type="none" w="med" len="med"/>
              <a:tailEnd type="triangl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sp>
        <p:nvSpPr>
          <p:cNvPr id="175" name="TextBox 252"/>
          <p:cNvSpPr txBox="1"/>
          <p:nvPr/>
        </p:nvSpPr>
        <p:spPr bwMode="auto">
          <a:xfrm>
            <a:off x="6868328" y="4830238"/>
            <a:ext cx="920445" cy="338554"/>
          </a:xfrm>
          <a:prstGeom prst="rect">
            <a:avLst/>
          </a:prstGeom>
          <a:noFill/>
        </p:spPr>
        <p:txBody>
          <a:bodyPr wrap="none">
            <a:spAutoFit/>
          </a:bodyPr>
          <a:lstStyle/>
          <a:p>
            <a:pPr>
              <a:defRPr/>
            </a:pPr>
            <a:r>
              <a:rPr lang="zh-CN" altLang="en-US" sz="1600" b="1" dirty="0" smtClean="0">
                <a:solidFill>
                  <a:srgbClr val="FF0000"/>
                </a:solidFill>
                <a:latin typeface="+mn-lt"/>
                <a:ea typeface="+mn-ea"/>
              </a:rPr>
              <a:t>资源池</a:t>
            </a:r>
            <a:r>
              <a:rPr lang="en-US" altLang="zh-CN" sz="1600" b="1" dirty="0" smtClean="0">
                <a:solidFill>
                  <a:srgbClr val="FF0000"/>
                </a:solidFill>
                <a:latin typeface="+mn-lt"/>
                <a:ea typeface="+mn-ea"/>
              </a:rPr>
              <a:t>2</a:t>
            </a:r>
            <a:endParaRPr lang="zh-CN" altLang="en-US" sz="1600" b="1" dirty="0">
              <a:solidFill>
                <a:srgbClr val="FF0000"/>
              </a:solidFill>
              <a:latin typeface="+mn-lt"/>
              <a:ea typeface="+mn-ea"/>
            </a:endParaRPr>
          </a:p>
        </p:txBody>
      </p:sp>
    </p:spTree>
    <p:extLst>
      <p:ext uri="{BB962C8B-B14F-4D97-AF65-F5344CB8AC3E}">
        <p14:creationId xmlns:p14="http://schemas.microsoft.com/office/powerpoint/2010/main" val="3323434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123"/>
                                        </p:tgtEl>
                                        <p:attrNameLst>
                                          <p:attrName>style.visibility</p:attrName>
                                        </p:attrNameLst>
                                      </p:cBhvr>
                                      <p:to>
                                        <p:strVal val="visible"/>
                                      </p:to>
                                    </p:set>
                                    <p:anim calcmode="lin" valueType="num">
                                      <p:cBhvr>
                                        <p:cTn id="7" dur="500" fill="hold"/>
                                        <p:tgtEl>
                                          <p:spTgt spid="123"/>
                                        </p:tgtEl>
                                        <p:attrNameLst>
                                          <p:attrName>ppt_w</p:attrName>
                                        </p:attrNameLst>
                                      </p:cBhvr>
                                      <p:tavLst>
                                        <p:tav tm="0">
                                          <p:val>
                                            <p:fltVal val="0"/>
                                          </p:val>
                                        </p:tav>
                                        <p:tav tm="100000">
                                          <p:val>
                                            <p:strVal val="#ppt_w"/>
                                          </p:val>
                                        </p:tav>
                                      </p:tavLst>
                                    </p:anim>
                                    <p:anim calcmode="lin" valueType="num">
                                      <p:cBhvr>
                                        <p:cTn id="8" dur="500" fill="hold"/>
                                        <p:tgtEl>
                                          <p:spTgt spid="123"/>
                                        </p:tgtEl>
                                        <p:attrNameLst>
                                          <p:attrName>ppt_h</p:attrName>
                                        </p:attrNameLst>
                                      </p:cBhvr>
                                      <p:tavLst>
                                        <p:tav tm="0">
                                          <p:val>
                                            <p:fltVal val="0"/>
                                          </p:val>
                                        </p:tav>
                                        <p:tav tm="100000">
                                          <p:val>
                                            <p:strVal val="#ppt_h"/>
                                          </p:val>
                                        </p:tav>
                                      </p:tavLst>
                                    </p:anim>
                                    <p:animEffect transition="in" filter="fade">
                                      <p:cBhvr>
                                        <p:cTn id="9" dur="500"/>
                                        <p:tgtEl>
                                          <p:spTgt spid="123"/>
                                        </p:tgtEl>
                                      </p:cBhvr>
                                    </p:animEffect>
                                  </p:childTnLst>
                                </p:cTn>
                              </p:par>
                              <p:par>
                                <p:cTn id="10" presetID="53" presetClass="entr" presetSubtype="0" fill="hold" nodeType="withEffect">
                                  <p:stCondLst>
                                    <p:cond delay="0"/>
                                  </p:stCondLst>
                                  <p:childTnLst>
                                    <p:set>
                                      <p:cBhvr>
                                        <p:cTn id="11" dur="1" fill="hold">
                                          <p:stCondLst>
                                            <p:cond delay="0"/>
                                          </p:stCondLst>
                                        </p:cTn>
                                        <p:tgtEl>
                                          <p:spTgt spid="119"/>
                                        </p:tgtEl>
                                        <p:attrNameLst>
                                          <p:attrName>style.visibility</p:attrName>
                                        </p:attrNameLst>
                                      </p:cBhvr>
                                      <p:to>
                                        <p:strVal val="visible"/>
                                      </p:to>
                                    </p:set>
                                    <p:anim calcmode="lin" valueType="num">
                                      <p:cBhvr>
                                        <p:cTn id="12" dur="500" fill="hold"/>
                                        <p:tgtEl>
                                          <p:spTgt spid="119"/>
                                        </p:tgtEl>
                                        <p:attrNameLst>
                                          <p:attrName>ppt_w</p:attrName>
                                        </p:attrNameLst>
                                      </p:cBhvr>
                                      <p:tavLst>
                                        <p:tav tm="0">
                                          <p:val>
                                            <p:fltVal val="0"/>
                                          </p:val>
                                        </p:tav>
                                        <p:tav tm="100000">
                                          <p:val>
                                            <p:strVal val="#ppt_w"/>
                                          </p:val>
                                        </p:tav>
                                      </p:tavLst>
                                    </p:anim>
                                    <p:anim calcmode="lin" valueType="num">
                                      <p:cBhvr>
                                        <p:cTn id="13" dur="500" fill="hold"/>
                                        <p:tgtEl>
                                          <p:spTgt spid="119"/>
                                        </p:tgtEl>
                                        <p:attrNameLst>
                                          <p:attrName>ppt_h</p:attrName>
                                        </p:attrNameLst>
                                      </p:cBhvr>
                                      <p:tavLst>
                                        <p:tav tm="0">
                                          <p:val>
                                            <p:fltVal val="0"/>
                                          </p:val>
                                        </p:tav>
                                        <p:tav tm="100000">
                                          <p:val>
                                            <p:strVal val="#ppt_h"/>
                                          </p:val>
                                        </p:tav>
                                      </p:tavLst>
                                    </p:anim>
                                    <p:animEffect transition="in" filter="fade">
                                      <p:cBhvr>
                                        <p:cTn id="14" dur="500"/>
                                        <p:tgtEl>
                                          <p:spTgt spid="119"/>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144"/>
                                        </p:tgtEl>
                                        <p:attrNameLst>
                                          <p:attrName>style.visibility</p:attrName>
                                        </p:attrNameLst>
                                      </p:cBhvr>
                                      <p:to>
                                        <p:strVal val="visible"/>
                                      </p:to>
                                    </p:set>
                                    <p:animEffect transition="in" filter="blinds(horizontal)">
                                      <p:cBhvr>
                                        <p:cTn id="19" dur="500"/>
                                        <p:tgtEl>
                                          <p:spTgt spid="144"/>
                                        </p:tgtEl>
                                      </p:cBhvr>
                                    </p:animEffect>
                                  </p:childTnLst>
                                </p:cTn>
                              </p:par>
                              <p:par>
                                <p:cTn id="20" presetID="3" presetClass="entr" presetSubtype="10" fill="hold" nodeType="withEffect">
                                  <p:stCondLst>
                                    <p:cond delay="0"/>
                                  </p:stCondLst>
                                  <p:childTnLst>
                                    <p:set>
                                      <p:cBhvr>
                                        <p:cTn id="21" dur="1" fill="hold">
                                          <p:stCondLst>
                                            <p:cond delay="0"/>
                                          </p:stCondLst>
                                        </p:cTn>
                                        <p:tgtEl>
                                          <p:spTgt spid="147"/>
                                        </p:tgtEl>
                                        <p:attrNameLst>
                                          <p:attrName>style.visibility</p:attrName>
                                        </p:attrNameLst>
                                      </p:cBhvr>
                                      <p:to>
                                        <p:strVal val="visible"/>
                                      </p:to>
                                    </p:set>
                                    <p:animEffect transition="in" filter="blinds(horizontal)">
                                      <p:cBhvr>
                                        <p:cTn id="22" dur="500"/>
                                        <p:tgtEl>
                                          <p:spTgt spid="147"/>
                                        </p:tgtEl>
                                      </p:cBhvr>
                                    </p:animEffect>
                                  </p:childTnLst>
                                </p:cTn>
                              </p:par>
                              <p:par>
                                <p:cTn id="23" presetID="10" presetClass="entr" presetSubtype="0" fill="hold" nodeType="withEffect">
                                  <p:stCondLst>
                                    <p:cond delay="0"/>
                                  </p:stCondLst>
                                  <p:childTnLst>
                                    <p:set>
                                      <p:cBhvr>
                                        <p:cTn id="24" dur="1" fill="hold">
                                          <p:stCondLst>
                                            <p:cond delay="0"/>
                                          </p:stCondLst>
                                        </p:cTn>
                                        <p:tgtEl>
                                          <p:spTgt spid="164"/>
                                        </p:tgtEl>
                                        <p:attrNameLst>
                                          <p:attrName>style.visibility</p:attrName>
                                        </p:attrNameLst>
                                      </p:cBhvr>
                                      <p:to>
                                        <p:strVal val="visible"/>
                                      </p:to>
                                    </p:set>
                                    <p:animEffect transition="in" filter="fade">
                                      <p:cBhvr>
                                        <p:cTn id="25" dur="1000"/>
                                        <p:tgtEl>
                                          <p:spTgt spid="16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50"/>
                                        </p:tgtEl>
                                        <p:attrNameLst>
                                          <p:attrName>style.visibility</p:attrName>
                                        </p:attrNameLst>
                                      </p:cBhvr>
                                      <p:to>
                                        <p:strVal val="visible"/>
                                      </p:to>
                                    </p:set>
                                    <p:animEffect transition="in" filter="blinds(horizontal)">
                                      <p:cBhvr>
                                        <p:cTn id="30" dur="500"/>
                                        <p:tgtEl>
                                          <p:spTgt spid="150"/>
                                        </p:tgtEl>
                                      </p:cBhvr>
                                    </p:animEffect>
                                  </p:childTnLst>
                                </p:cTn>
                              </p:par>
                              <p:par>
                                <p:cTn id="31" presetID="3" presetClass="entr" presetSubtype="10" fill="hold" nodeType="withEffect">
                                  <p:stCondLst>
                                    <p:cond delay="0"/>
                                  </p:stCondLst>
                                  <p:childTnLst>
                                    <p:set>
                                      <p:cBhvr>
                                        <p:cTn id="32" dur="1" fill="hold">
                                          <p:stCondLst>
                                            <p:cond delay="0"/>
                                          </p:stCondLst>
                                        </p:cTn>
                                        <p:tgtEl>
                                          <p:spTgt spid="158"/>
                                        </p:tgtEl>
                                        <p:attrNameLst>
                                          <p:attrName>style.visibility</p:attrName>
                                        </p:attrNameLst>
                                      </p:cBhvr>
                                      <p:to>
                                        <p:strVal val="visible"/>
                                      </p:to>
                                    </p:set>
                                    <p:animEffect transition="in" filter="blinds(horizontal)">
                                      <p:cBhvr>
                                        <p:cTn id="33" dur="500"/>
                                        <p:tgtEl>
                                          <p:spTgt spid="158"/>
                                        </p:tgtEl>
                                      </p:cBhvr>
                                    </p:animEffect>
                                  </p:childTnLst>
                                </p:cTn>
                              </p:par>
                              <p:par>
                                <p:cTn id="34" presetID="10" presetClass="entr" presetSubtype="0" fill="hold" nodeType="withEffect">
                                  <p:stCondLst>
                                    <p:cond delay="0"/>
                                  </p:stCondLst>
                                  <p:childTnLst>
                                    <p:set>
                                      <p:cBhvr>
                                        <p:cTn id="35" dur="1" fill="hold">
                                          <p:stCondLst>
                                            <p:cond delay="0"/>
                                          </p:stCondLst>
                                        </p:cTn>
                                        <p:tgtEl>
                                          <p:spTgt spid="168"/>
                                        </p:tgtEl>
                                        <p:attrNameLst>
                                          <p:attrName>style.visibility</p:attrName>
                                        </p:attrNameLst>
                                      </p:cBhvr>
                                      <p:to>
                                        <p:strVal val="visible"/>
                                      </p:to>
                                    </p:set>
                                    <p:animEffect transition="in" filter="fade">
                                      <p:cBhvr>
                                        <p:cTn id="36" dur="1000"/>
                                        <p:tgtEl>
                                          <p:spTgt spid="168"/>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61"/>
                                        </p:tgtEl>
                                        <p:attrNameLst>
                                          <p:attrName>style.visibility</p:attrName>
                                        </p:attrNameLst>
                                      </p:cBhvr>
                                      <p:to>
                                        <p:strVal val="visible"/>
                                      </p:to>
                                    </p:set>
                                    <p:animEffect transition="in" filter="blinds(horizontal)">
                                      <p:cBhvr>
                                        <p:cTn id="41" dur="500"/>
                                        <p:tgtEl>
                                          <p:spTgt spid="161"/>
                                        </p:tgtEl>
                                      </p:cBhvr>
                                    </p:animEffect>
                                  </p:childTnLst>
                                </p:cTn>
                              </p:par>
                              <p:par>
                                <p:cTn id="42" presetID="10" presetClass="entr" presetSubtype="0" fill="hold" nodeType="withEffect">
                                  <p:stCondLst>
                                    <p:cond delay="0"/>
                                  </p:stCondLst>
                                  <p:childTnLst>
                                    <p:set>
                                      <p:cBhvr>
                                        <p:cTn id="43" dur="1" fill="hold">
                                          <p:stCondLst>
                                            <p:cond delay="0"/>
                                          </p:stCondLst>
                                        </p:cTn>
                                        <p:tgtEl>
                                          <p:spTgt spid="172"/>
                                        </p:tgtEl>
                                        <p:attrNameLst>
                                          <p:attrName>style.visibility</p:attrName>
                                        </p:attrNameLst>
                                      </p:cBhvr>
                                      <p:to>
                                        <p:strVal val="visible"/>
                                      </p:to>
                                    </p:set>
                                    <p:animEffect transition="in" filter="fade">
                                      <p:cBhvr>
                                        <p:cTn id="44" dur="10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基础概念</a:t>
            </a:r>
            <a:r>
              <a:rPr lang="en-US" altLang="zh-CN" smtClean="0"/>
              <a:t> (2/2)</a:t>
            </a:r>
            <a:endParaRPr lang="zh-CN" altLang="en-US" dirty="0"/>
          </a:p>
        </p:txBody>
      </p:sp>
      <p:sp>
        <p:nvSpPr>
          <p:cNvPr id="5" name="文本占位符 3"/>
          <p:cNvSpPr>
            <a:spLocks noGrp="1"/>
          </p:cNvSpPr>
          <p:nvPr>
            <p:ph type="body" sz="quarter" idx="10"/>
          </p:nvPr>
        </p:nvSpPr>
        <p:spPr/>
        <p:txBody>
          <a:bodyPr/>
          <a:lstStyle/>
          <a:p>
            <a:r>
              <a:rPr lang="zh-CN" altLang="en-US" smtClean="0"/>
              <a:t>数据副本： </a:t>
            </a:r>
            <a:r>
              <a:rPr lang="en-US" altLang="zh-CN" smtClean="0"/>
              <a:t>FusionStorage</a:t>
            </a:r>
            <a:r>
              <a:rPr lang="zh-CN" altLang="zh-CN" smtClean="0"/>
              <a:t>采用数据多副本备份机制来保证数据的可靠性，即同一份数据可以复制保存为</a:t>
            </a:r>
            <a:r>
              <a:rPr lang="en-US" altLang="zh-CN" smtClean="0"/>
              <a:t>2~3</a:t>
            </a:r>
            <a:r>
              <a:rPr lang="zh-CN" altLang="zh-CN" smtClean="0"/>
              <a:t>个副本</a:t>
            </a:r>
            <a:r>
              <a:rPr lang="zh-CN" altLang="en-US" smtClean="0"/>
              <a:t>。</a:t>
            </a:r>
            <a:endParaRPr lang="en-US" altLang="zh-CN" dirty="0" smtClean="0"/>
          </a:p>
        </p:txBody>
      </p:sp>
      <p:grpSp>
        <p:nvGrpSpPr>
          <p:cNvPr id="150" name="组合 149"/>
          <p:cNvGrpSpPr/>
          <p:nvPr/>
        </p:nvGrpSpPr>
        <p:grpSpPr>
          <a:xfrm>
            <a:off x="705955" y="2528900"/>
            <a:ext cx="7848600" cy="3654147"/>
            <a:chOff x="395541" y="2367141"/>
            <a:chExt cx="8424931" cy="2754047"/>
          </a:xfrm>
        </p:grpSpPr>
        <p:sp>
          <p:nvSpPr>
            <p:cNvPr id="63" name="矩形 54"/>
            <p:cNvSpPr>
              <a:spLocks noChangeArrowheads="1"/>
            </p:cNvSpPr>
            <p:nvPr/>
          </p:nvSpPr>
          <p:spPr bwMode="auto">
            <a:xfrm>
              <a:off x="581272" y="2763424"/>
              <a:ext cx="2408291" cy="1007613"/>
            </a:xfrm>
            <a:prstGeom prst="rect">
              <a:avLst/>
            </a:prstGeom>
            <a:noFill/>
            <a:ln w="9525" algn="ctr">
              <a:solidFill>
                <a:schemeClr val="tx1"/>
              </a:solidFill>
              <a:round/>
              <a:headEnd/>
              <a:tailEnd/>
            </a:ln>
          </p:spPr>
          <p:txBody>
            <a:bodyPr lIns="79190" tIns="39595" rIns="79190" bIns="39595"/>
            <a:lstStyle/>
            <a:p>
              <a:pPr defTabSz="801589"/>
              <a:endParaRPr lang="zh-CN" altLang="en-US" sz="1200" dirty="0">
                <a:solidFill>
                  <a:srgbClr val="000000"/>
                </a:solidFill>
                <a:latin typeface="+mn-lt"/>
                <a:ea typeface="+mn-ea"/>
              </a:endParaRPr>
            </a:p>
          </p:txBody>
        </p:sp>
        <p:sp>
          <p:nvSpPr>
            <p:cNvPr id="64" name="TextBox 55"/>
            <p:cNvSpPr txBox="1">
              <a:spLocks noChangeArrowheads="1"/>
            </p:cNvSpPr>
            <p:nvPr/>
          </p:nvSpPr>
          <p:spPr bwMode="auto">
            <a:xfrm>
              <a:off x="581267" y="2586227"/>
              <a:ext cx="619778" cy="208760"/>
            </a:xfrm>
            <a:prstGeom prst="rect">
              <a:avLst/>
            </a:prstGeom>
            <a:noFill/>
            <a:ln w="9525">
              <a:noFill/>
              <a:miter lim="800000"/>
              <a:headEnd/>
              <a:tailEnd/>
            </a:ln>
          </p:spPr>
          <p:txBody>
            <a:bodyPr wrap="none" lIns="91429" tIns="45715" rIns="91429" bIns="45715">
              <a:spAutoFit/>
            </a:bodyPr>
            <a:lstStyle/>
            <a:p>
              <a:r>
                <a:rPr lang="en-US" altLang="zh-CN" sz="1200" b="1" dirty="0">
                  <a:solidFill>
                    <a:srgbClr val="000000"/>
                  </a:solidFill>
                  <a:latin typeface="+mn-lt"/>
                  <a:ea typeface="+mn-ea"/>
                </a:rPr>
                <a:t>Disk1</a:t>
              </a:r>
              <a:endParaRPr lang="zh-CN" altLang="en-US" sz="1200" b="1" dirty="0">
                <a:solidFill>
                  <a:srgbClr val="000000"/>
                </a:solidFill>
                <a:latin typeface="+mn-lt"/>
                <a:ea typeface="+mn-ea"/>
              </a:endParaRPr>
            </a:p>
          </p:txBody>
        </p:sp>
        <p:sp>
          <p:nvSpPr>
            <p:cNvPr id="65" name="矩形 56"/>
            <p:cNvSpPr>
              <a:spLocks noChangeArrowheads="1"/>
            </p:cNvSpPr>
            <p:nvPr/>
          </p:nvSpPr>
          <p:spPr bwMode="auto">
            <a:xfrm>
              <a:off x="3452852" y="2763424"/>
              <a:ext cx="2406251" cy="1007613"/>
            </a:xfrm>
            <a:prstGeom prst="rect">
              <a:avLst/>
            </a:prstGeom>
            <a:noFill/>
            <a:ln w="9525" algn="ctr">
              <a:solidFill>
                <a:schemeClr val="tx1"/>
              </a:solidFill>
              <a:round/>
              <a:headEnd/>
              <a:tailEnd/>
            </a:ln>
          </p:spPr>
          <p:txBody>
            <a:bodyPr lIns="79190" tIns="39595" rIns="79190" bIns="39595"/>
            <a:lstStyle/>
            <a:p>
              <a:pPr defTabSz="801589"/>
              <a:endParaRPr lang="zh-CN" altLang="en-US" sz="1200" dirty="0">
                <a:solidFill>
                  <a:srgbClr val="000000"/>
                </a:solidFill>
                <a:latin typeface="+mn-lt"/>
                <a:ea typeface="+mn-ea"/>
              </a:endParaRPr>
            </a:p>
          </p:txBody>
        </p:sp>
        <p:sp>
          <p:nvSpPr>
            <p:cNvPr id="66" name="矩形 57"/>
            <p:cNvSpPr>
              <a:spLocks noChangeArrowheads="1"/>
            </p:cNvSpPr>
            <p:nvPr/>
          </p:nvSpPr>
          <p:spPr bwMode="auto">
            <a:xfrm>
              <a:off x="758821" y="2835915"/>
              <a:ext cx="377572" cy="246469"/>
            </a:xfrm>
            <a:prstGeom prst="rect">
              <a:avLst/>
            </a:prstGeom>
            <a:solidFill>
              <a:srgbClr val="92D050"/>
            </a:solidFill>
            <a:ln w="9525" algn="ctr">
              <a:solidFill>
                <a:schemeClr val="tx1"/>
              </a:solidFill>
              <a:round/>
              <a:headEnd/>
              <a:tailEnd/>
            </a:ln>
          </p:spPr>
          <p:txBody>
            <a:bodyPr lIns="79190" tIns="39595" rIns="79190" bIns="39595"/>
            <a:lstStyle/>
            <a:p>
              <a:pPr defTabSz="801589"/>
              <a:r>
                <a:rPr lang="en-US" altLang="zh-CN" sz="1100" dirty="0">
                  <a:solidFill>
                    <a:srgbClr val="000000"/>
                  </a:solidFill>
                  <a:latin typeface="+mn-lt"/>
                  <a:ea typeface="+mn-ea"/>
                </a:rPr>
                <a:t>P1</a:t>
              </a:r>
              <a:endParaRPr lang="zh-CN" altLang="en-US" sz="1100" dirty="0">
                <a:solidFill>
                  <a:srgbClr val="000000"/>
                </a:solidFill>
                <a:latin typeface="+mn-lt"/>
                <a:ea typeface="+mn-ea"/>
              </a:endParaRPr>
            </a:p>
          </p:txBody>
        </p:sp>
        <p:sp>
          <p:nvSpPr>
            <p:cNvPr id="67" name="矩形 58"/>
            <p:cNvSpPr>
              <a:spLocks noChangeArrowheads="1"/>
            </p:cNvSpPr>
            <p:nvPr/>
          </p:nvSpPr>
          <p:spPr bwMode="auto">
            <a:xfrm>
              <a:off x="1220069" y="2835915"/>
              <a:ext cx="379612" cy="246469"/>
            </a:xfrm>
            <a:prstGeom prst="rect">
              <a:avLst/>
            </a:prstGeom>
            <a:solidFill>
              <a:srgbClr val="C00000"/>
            </a:solidFill>
            <a:ln w="9525" algn="ctr">
              <a:solidFill>
                <a:schemeClr val="tx1"/>
              </a:solidFill>
              <a:round/>
              <a:headEnd/>
              <a:tailEnd/>
            </a:ln>
          </p:spPr>
          <p:txBody>
            <a:bodyPr lIns="79190" tIns="39595" rIns="79190" bIns="39595"/>
            <a:lstStyle/>
            <a:p>
              <a:pPr defTabSz="801589"/>
              <a:r>
                <a:rPr lang="en-US" altLang="zh-CN" sz="1100" dirty="0" smtClean="0">
                  <a:solidFill>
                    <a:srgbClr val="000000"/>
                  </a:solidFill>
                  <a:latin typeface="+mn-lt"/>
                  <a:ea typeface="+mn-ea"/>
                </a:rPr>
                <a:t>P2’</a:t>
              </a:r>
              <a:endParaRPr lang="zh-CN" altLang="en-US" sz="1100" dirty="0">
                <a:solidFill>
                  <a:srgbClr val="000000"/>
                </a:solidFill>
                <a:latin typeface="+mn-lt"/>
                <a:ea typeface="+mn-ea"/>
              </a:endParaRPr>
            </a:p>
          </p:txBody>
        </p:sp>
        <p:sp>
          <p:nvSpPr>
            <p:cNvPr id="68" name="矩形 59"/>
            <p:cNvSpPr>
              <a:spLocks noChangeArrowheads="1"/>
            </p:cNvSpPr>
            <p:nvPr/>
          </p:nvSpPr>
          <p:spPr bwMode="auto">
            <a:xfrm>
              <a:off x="581272" y="3990966"/>
              <a:ext cx="2408291" cy="1076215"/>
            </a:xfrm>
            <a:prstGeom prst="rect">
              <a:avLst/>
            </a:prstGeom>
            <a:noFill/>
            <a:ln w="9525" algn="ctr">
              <a:solidFill>
                <a:schemeClr val="tx1"/>
              </a:solidFill>
              <a:round/>
              <a:headEnd/>
              <a:tailEnd/>
            </a:ln>
          </p:spPr>
          <p:txBody>
            <a:bodyPr lIns="79190" tIns="39595" rIns="79190" bIns="39595"/>
            <a:lstStyle/>
            <a:p>
              <a:pPr defTabSz="801589"/>
              <a:endParaRPr lang="zh-CN" altLang="en-US" sz="1200" dirty="0">
                <a:solidFill>
                  <a:srgbClr val="000000"/>
                </a:solidFill>
                <a:latin typeface="+mn-lt"/>
                <a:ea typeface="+mn-ea"/>
              </a:endParaRPr>
            </a:p>
          </p:txBody>
        </p:sp>
        <p:sp>
          <p:nvSpPr>
            <p:cNvPr id="69" name="矩形 60"/>
            <p:cNvSpPr>
              <a:spLocks noChangeArrowheads="1"/>
            </p:cNvSpPr>
            <p:nvPr/>
          </p:nvSpPr>
          <p:spPr bwMode="auto">
            <a:xfrm>
              <a:off x="3452852" y="4032852"/>
              <a:ext cx="2406251" cy="1034331"/>
            </a:xfrm>
            <a:prstGeom prst="rect">
              <a:avLst/>
            </a:prstGeom>
            <a:noFill/>
            <a:ln w="9525" algn="ctr">
              <a:solidFill>
                <a:schemeClr val="tx1"/>
              </a:solidFill>
              <a:round/>
              <a:headEnd/>
              <a:tailEnd/>
            </a:ln>
          </p:spPr>
          <p:txBody>
            <a:bodyPr lIns="79190" tIns="39595" rIns="79190" bIns="39595"/>
            <a:lstStyle/>
            <a:p>
              <a:pPr defTabSz="801589"/>
              <a:endParaRPr lang="zh-CN" altLang="en-US" sz="1200" dirty="0">
                <a:solidFill>
                  <a:srgbClr val="000000"/>
                </a:solidFill>
                <a:latin typeface="+mn-lt"/>
                <a:ea typeface="+mn-ea"/>
              </a:endParaRPr>
            </a:p>
          </p:txBody>
        </p:sp>
        <p:sp>
          <p:nvSpPr>
            <p:cNvPr id="70" name="矩形 61"/>
            <p:cNvSpPr>
              <a:spLocks noChangeArrowheads="1"/>
            </p:cNvSpPr>
            <p:nvPr/>
          </p:nvSpPr>
          <p:spPr bwMode="auto">
            <a:xfrm>
              <a:off x="6322392" y="4039347"/>
              <a:ext cx="2406251" cy="919826"/>
            </a:xfrm>
            <a:prstGeom prst="rect">
              <a:avLst/>
            </a:prstGeom>
            <a:noFill/>
            <a:ln w="9525" algn="ctr">
              <a:solidFill>
                <a:schemeClr val="tx1"/>
              </a:solidFill>
              <a:prstDash val="dash"/>
              <a:round/>
              <a:headEnd/>
              <a:tailEnd/>
            </a:ln>
          </p:spPr>
          <p:txBody>
            <a:bodyPr lIns="79190" tIns="39595" rIns="79190" bIns="39595"/>
            <a:lstStyle/>
            <a:p>
              <a:pPr defTabSz="801589"/>
              <a:endParaRPr lang="zh-CN" altLang="en-US" sz="1200" dirty="0">
                <a:solidFill>
                  <a:srgbClr val="000000"/>
                </a:solidFill>
                <a:latin typeface="+mn-lt"/>
                <a:ea typeface="+mn-ea"/>
              </a:endParaRPr>
            </a:p>
          </p:txBody>
        </p:sp>
        <p:sp>
          <p:nvSpPr>
            <p:cNvPr id="71" name="矩形 62"/>
            <p:cNvSpPr>
              <a:spLocks noChangeArrowheads="1"/>
            </p:cNvSpPr>
            <p:nvPr/>
          </p:nvSpPr>
          <p:spPr bwMode="auto">
            <a:xfrm>
              <a:off x="6322392" y="2763424"/>
              <a:ext cx="2406251" cy="1007613"/>
            </a:xfrm>
            <a:prstGeom prst="rect">
              <a:avLst/>
            </a:prstGeom>
            <a:noFill/>
            <a:ln w="9525" algn="ctr">
              <a:solidFill>
                <a:schemeClr val="tx1"/>
              </a:solidFill>
              <a:prstDash val="dash"/>
              <a:round/>
              <a:headEnd/>
              <a:tailEnd/>
            </a:ln>
          </p:spPr>
          <p:txBody>
            <a:bodyPr lIns="79190" tIns="39595" rIns="79190" bIns="39595"/>
            <a:lstStyle/>
            <a:p>
              <a:pPr defTabSz="801589"/>
              <a:endParaRPr lang="zh-CN" altLang="en-US" sz="1200" dirty="0">
                <a:solidFill>
                  <a:srgbClr val="000000"/>
                </a:solidFill>
                <a:latin typeface="+mn-lt"/>
                <a:ea typeface="+mn-ea"/>
              </a:endParaRPr>
            </a:p>
          </p:txBody>
        </p:sp>
        <p:sp>
          <p:nvSpPr>
            <p:cNvPr id="72" name="TextBox 63"/>
            <p:cNvSpPr txBox="1">
              <a:spLocks noChangeArrowheads="1"/>
            </p:cNvSpPr>
            <p:nvPr/>
          </p:nvSpPr>
          <p:spPr bwMode="auto">
            <a:xfrm>
              <a:off x="3358964" y="2586227"/>
              <a:ext cx="619778" cy="208760"/>
            </a:xfrm>
            <a:prstGeom prst="rect">
              <a:avLst/>
            </a:prstGeom>
            <a:noFill/>
            <a:ln w="9525">
              <a:noFill/>
              <a:miter lim="800000"/>
              <a:headEnd/>
              <a:tailEnd/>
            </a:ln>
          </p:spPr>
          <p:txBody>
            <a:bodyPr wrap="none" lIns="91429" tIns="45715" rIns="91429" bIns="45715">
              <a:spAutoFit/>
            </a:bodyPr>
            <a:lstStyle/>
            <a:p>
              <a:r>
                <a:rPr lang="en-US" altLang="zh-CN" sz="1200" b="1" dirty="0">
                  <a:solidFill>
                    <a:srgbClr val="000000"/>
                  </a:solidFill>
                  <a:latin typeface="+mn-lt"/>
                  <a:ea typeface="+mn-ea"/>
                </a:rPr>
                <a:t>Disk2</a:t>
              </a:r>
              <a:endParaRPr lang="zh-CN" altLang="en-US" sz="1200" b="1" dirty="0">
                <a:solidFill>
                  <a:srgbClr val="000000"/>
                </a:solidFill>
                <a:latin typeface="+mn-lt"/>
                <a:ea typeface="+mn-ea"/>
              </a:endParaRPr>
            </a:p>
          </p:txBody>
        </p:sp>
        <p:sp>
          <p:nvSpPr>
            <p:cNvPr id="73" name="TextBox 64"/>
            <p:cNvSpPr txBox="1">
              <a:spLocks noChangeArrowheads="1"/>
            </p:cNvSpPr>
            <p:nvPr/>
          </p:nvSpPr>
          <p:spPr bwMode="auto">
            <a:xfrm>
              <a:off x="6322388" y="2586227"/>
              <a:ext cx="619778" cy="208760"/>
            </a:xfrm>
            <a:prstGeom prst="rect">
              <a:avLst/>
            </a:prstGeom>
            <a:noFill/>
            <a:ln w="9525">
              <a:noFill/>
              <a:miter lim="800000"/>
              <a:headEnd/>
              <a:tailEnd/>
            </a:ln>
          </p:spPr>
          <p:txBody>
            <a:bodyPr wrap="none" lIns="91429" tIns="45715" rIns="91429" bIns="45715">
              <a:spAutoFit/>
            </a:bodyPr>
            <a:lstStyle/>
            <a:p>
              <a:r>
                <a:rPr lang="en-US" altLang="zh-CN" sz="1200" b="1" dirty="0">
                  <a:solidFill>
                    <a:srgbClr val="000000"/>
                  </a:solidFill>
                  <a:latin typeface="+mn-lt"/>
                  <a:ea typeface="+mn-ea"/>
                </a:rPr>
                <a:t>Disk3</a:t>
              </a:r>
              <a:endParaRPr lang="zh-CN" altLang="en-US" sz="1200" b="1" dirty="0">
                <a:solidFill>
                  <a:srgbClr val="000000"/>
                </a:solidFill>
                <a:latin typeface="+mn-lt"/>
                <a:ea typeface="+mn-ea"/>
              </a:endParaRPr>
            </a:p>
          </p:txBody>
        </p:sp>
        <p:sp>
          <p:nvSpPr>
            <p:cNvPr id="74" name="TextBox 65"/>
            <p:cNvSpPr txBox="1">
              <a:spLocks noChangeArrowheads="1"/>
            </p:cNvSpPr>
            <p:nvPr/>
          </p:nvSpPr>
          <p:spPr bwMode="auto">
            <a:xfrm>
              <a:off x="6322388" y="3856405"/>
              <a:ext cx="619778" cy="208760"/>
            </a:xfrm>
            <a:prstGeom prst="rect">
              <a:avLst/>
            </a:prstGeom>
            <a:noFill/>
            <a:ln w="9525">
              <a:solidFill>
                <a:schemeClr val="tx1"/>
              </a:solidFill>
              <a:prstDash val="dash"/>
              <a:miter lim="800000"/>
              <a:headEnd/>
              <a:tailEnd/>
            </a:ln>
          </p:spPr>
          <p:txBody>
            <a:bodyPr wrap="none" lIns="91429" tIns="45715" rIns="91429" bIns="45715">
              <a:spAutoFit/>
            </a:bodyPr>
            <a:lstStyle/>
            <a:p>
              <a:r>
                <a:rPr lang="en-US" altLang="zh-CN" sz="1200" b="1" dirty="0">
                  <a:solidFill>
                    <a:srgbClr val="000000"/>
                  </a:solidFill>
                  <a:latin typeface="+mn-lt"/>
                  <a:ea typeface="+mn-ea"/>
                </a:rPr>
                <a:t>Disk6</a:t>
              </a:r>
              <a:endParaRPr lang="zh-CN" altLang="en-US" sz="1200" b="1" dirty="0">
                <a:solidFill>
                  <a:srgbClr val="000000"/>
                </a:solidFill>
                <a:latin typeface="+mn-lt"/>
                <a:ea typeface="+mn-ea"/>
              </a:endParaRPr>
            </a:p>
          </p:txBody>
        </p:sp>
        <p:sp>
          <p:nvSpPr>
            <p:cNvPr id="75" name="TextBox 66"/>
            <p:cNvSpPr txBox="1">
              <a:spLocks noChangeArrowheads="1"/>
            </p:cNvSpPr>
            <p:nvPr/>
          </p:nvSpPr>
          <p:spPr bwMode="auto">
            <a:xfrm>
              <a:off x="581267" y="3825048"/>
              <a:ext cx="619778" cy="208760"/>
            </a:xfrm>
            <a:prstGeom prst="rect">
              <a:avLst/>
            </a:prstGeom>
            <a:noFill/>
            <a:ln w="9525">
              <a:noFill/>
              <a:miter lim="800000"/>
              <a:headEnd/>
              <a:tailEnd/>
            </a:ln>
          </p:spPr>
          <p:txBody>
            <a:bodyPr wrap="none" lIns="91429" tIns="45715" rIns="91429" bIns="45715">
              <a:spAutoFit/>
            </a:bodyPr>
            <a:lstStyle/>
            <a:p>
              <a:r>
                <a:rPr lang="en-US" altLang="zh-CN" sz="1200" b="1" dirty="0">
                  <a:solidFill>
                    <a:srgbClr val="000000"/>
                  </a:solidFill>
                  <a:latin typeface="+mn-lt"/>
                  <a:ea typeface="+mn-ea"/>
                </a:rPr>
                <a:t>Disk4</a:t>
              </a:r>
              <a:endParaRPr lang="zh-CN" altLang="en-US" sz="1200" b="1" dirty="0">
                <a:solidFill>
                  <a:srgbClr val="000000"/>
                </a:solidFill>
                <a:latin typeface="+mn-lt"/>
                <a:ea typeface="+mn-ea"/>
              </a:endParaRPr>
            </a:p>
          </p:txBody>
        </p:sp>
        <p:sp>
          <p:nvSpPr>
            <p:cNvPr id="76" name="TextBox 67"/>
            <p:cNvSpPr txBox="1">
              <a:spLocks noChangeArrowheads="1"/>
            </p:cNvSpPr>
            <p:nvPr/>
          </p:nvSpPr>
          <p:spPr bwMode="auto">
            <a:xfrm>
              <a:off x="3452847" y="3855654"/>
              <a:ext cx="619778" cy="208760"/>
            </a:xfrm>
            <a:prstGeom prst="rect">
              <a:avLst/>
            </a:prstGeom>
            <a:noFill/>
            <a:ln w="9525">
              <a:noFill/>
              <a:miter lim="800000"/>
              <a:headEnd/>
              <a:tailEnd/>
            </a:ln>
          </p:spPr>
          <p:txBody>
            <a:bodyPr wrap="none" lIns="91429" tIns="45715" rIns="91429" bIns="45715">
              <a:spAutoFit/>
            </a:bodyPr>
            <a:lstStyle/>
            <a:p>
              <a:r>
                <a:rPr lang="en-US" altLang="zh-CN" sz="1200" b="1" dirty="0">
                  <a:solidFill>
                    <a:srgbClr val="000000"/>
                  </a:solidFill>
                  <a:latin typeface="+mn-lt"/>
                  <a:ea typeface="+mn-ea"/>
                </a:rPr>
                <a:t>Disk5</a:t>
              </a:r>
              <a:endParaRPr lang="zh-CN" altLang="en-US" sz="1200" b="1" dirty="0">
                <a:solidFill>
                  <a:srgbClr val="000000"/>
                </a:solidFill>
                <a:latin typeface="+mn-lt"/>
                <a:ea typeface="+mn-ea"/>
              </a:endParaRPr>
            </a:p>
          </p:txBody>
        </p:sp>
        <p:sp>
          <p:nvSpPr>
            <p:cNvPr id="77" name="矩形 68"/>
            <p:cNvSpPr>
              <a:spLocks noChangeArrowheads="1"/>
            </p:cNvSpPr>
            <p:nvPr/>
          </p:nvSpPr>
          <p:spPr bwMode="auto">
            <a:xfrm>
              <a:off x="489419" y="2582905"/>
              <a:ext cx="2591974" cy="2538282"/>
            </a:xfrm>
            <a:prstGeom prst="rect">
              <a:avLst/>
            </a:prstGeom>
            <a:noFill/>
            <a:ln w="9525" algn="ctr">
              <a:solidFill>
                <a:schemeClr val="tx1"/>
              </a:solidFill>
              <a:round/>
              <a:headEnd/>
              <a:tailEnd/>
            </a:ln>
          </p:spPr>
          <p:txBody>
            <a:bodyPr lIns="79190" tIns="39595" rIns="79190" bIns="39595"/>
            <a:lstStyle/>
            <a:p>
              <a:pPr defTabSz="801589"/>
              <a:endParaRPr lang="zh-CN" altLang="en-US" sz="1200" dirty="0">
                <a:solidFill>
                  <a:srgbClr val="000000"/>
                </a:solidFill>
                <a:latin typeface="+mn-lt"/>
                <a:ea typeface="+mn-ea"/>
              </a:endParaRPr>
            </a:p>
          </p:txBody>
        </p:sp>
        <p:sp>
          <p:nvSpPr>
            <p:cNvPr id="78" name="TextBox 69"/>
            <p:cNvSpPr txBox="1">
              <a:spLocks noChangeArrowheads="1"/>
            </p:cNvSpPr>
            <p:nvPr/>
          </p:nvSpPr>
          <p:spPr bwMode="auto">
            <a:xfrm>
              <a:off x="395541" y="2367141"/>
              <a:ext cx="1132550" cy="278350"/>
            </a:xfrm>
            <a:prstGeom prst="rect">
              <a:avLst/>
            </a:prstGeom>
            <a:noFill/>
            <a:ln w="9525">
              <a:noFill/>
              <a:miter lim="800000"/>
              <a:headEnd/>
              <a:tailEnd/>
            </a:ln>
          </p:spPr>
          <p:txBody>
            <a:bodyPr wrap="none" lIns="91429" tIns="45715" rIns="91429" bIns="45715">
              <a:spAutoFit/>
            </a:bodyPr>
            <a:lstStyle/>
            <a:p>
              <a:r>
                <a:rPr lang="en-US" altLang="zh-CN" sz="1800" b="1" dirty="0" smtClean="0">
                  <a:solidFill>
                    <a:srgbClr val="000000"/>
                  </a:solidFill>
                  <a:latin typeface="+mn-lt"/>
                  <a:ea typeface="+mn-ea"/>
                </a:rPr>
                <a:t>Server 1</a:t>
              </a:r>
              <a:endParaRPr lang="zh-CN" altLang="en-US" sz="1800" b="1" dirty="0">
                <a:solidFill>
                  <a:srgbClr val="000000"/>
                </a:solidFill>
                <a:latin typeface="+mn-lt"/>
                <a:ea typeface="+mn-ea"/>
              </a:endParaRPr>
            </a:p>
          </p:txBody>
        </p:sp>
        <p:sp>
          <p:nvSpPr>
            <p:cNvPr id="79" name="矩形 70"/>
            <p:cNvSpPr>
              <a:spLocks noChangeArrowheads="1"/>
            </p:cNvSpPr>
            <p:nvPr/>
          </p:nvSpPr>
          <p:spPr bwMode="auto">
            <a:xfrm>
              <a:off x="3358958" y="2586225"/>
              <a:ext cx="2591974" cy="2534963"/>
            </a:xfrm>
            <a:prstGeom prst="rect">
              <a:avLst/>
            </a:prstGeom>
            <a:noFill/>
            <a:ln w="9525" algn="ctr">
              <a:solidFill>
                <a:schemeClr val="tx1"/>
              </a:solidFill>
              <a:round/>
              <a:headEnd/>
              <a:tailEnd/>
            </a:ln>
          </p:spPr>
          <p:txBody>
            <a:bodyPr lIns="79190" tIns="39595" rIns="79190" bIns="39595"/>
            <a:lstStyle/>
            <a:p>
              <a:pPr defTabSz="801589"/>
              <a:endParaRPr lang="zh-CN" altLang="en-US" sz="1200" dirty="0">
                <a:solidFill>
                  <a:srgbClr val="000000"/>
                </a:solidFill>
                <a:latin typeface="+mn-lt"/>
                <a:ea typeface="+mn-ea"/>
              </a:endParaRPr>
            </a:p>
          </p:txBody>
        </p:sp>
        <p:sp>
          <p:nvSpPr>
            <p:cNvPr id="80" name="TextBox 71"/>
            <p:cNvSpPr txBox="1">
              <a:spLocks noChangeArrowheads="1"/>
            </p:cNvSpPr>
            <p:nvPr/>
          </p:nvSpPr>
          <p:spPr bwMode="auto">
            <a:xfrm>
              <a:off x="3267122" y="2367141"/>
              <a:ext cx="1132550" cy="278350"/>
            </a:xfrm>
            <a:prstGeom prst="rect">
              <a:avLst/>
            </a:prstGeom>
            <a:noFill/>
            <a:ln w="9525">
              <a:noFill/>
              <a:miter lim="800000"/>
              <a:headEnd/>
              <a:tailEnd/>
            </a:ln>
          </p:spPr>
          <p:txBody>
            <a:bodyPr wrap="none" lIns="91429" tIns="45715" rIns="91429" bIns="45715">
              <a:spAutoFit/>
            </a:bodyPr>
            <a:lstStyle/>
            <a:p>
              <a:r>
                <a:rPr lang="en-US" altLang="zh-CN" sz="1800" b="1" dirty="0" smtClean="0">
                  <a:solidFill>
                    <a:srgbClr val="000000"/>
                  </a:solidFill>
                  <a:latin typeface="+mn-lt"/>
                  <a:ea typeface="+mn-ea"/>
                </a:rPr>
                <a:t>Server 2</a:t>
              </a:r>
              <a:endParaRPr lang="zh-CN" altLang="en-US" sz="1800" b="1" dirty="0">
                <a:solidFill>
                  <a:srgbClr val="000000"/>
                </a:solidFill>
                <a:latin typeface="+mn-lt"/>
                <a:ea typeface="+mn-ea"/>
              </a:endParaRPr>
            </a:p>
          </p:txBody>
        </p:sp>
        <p:sp>
          <p:nvSpPr>
            <p:cNvPr id="81" name="矩形 72"/>
            <p:cNvSpPr>
              <a:spLocks noChangeArrowheads="1"/>
            </p:cNvSpPr>
            <p:nvPr/>
          </p:nvSpPr>
          <p:spPr bwMode="auto">
            <a:xfrm>
              <a:off x="6228498" y="2586225"/>
              <a:ext cx="2591974" cy="2534963"/>
            </a:xfrm>
            <a:prstGeom prst="rect">
              <a:avLst/>
            </a:prstGeom>
            <a:noFill/>
            <a:ln w="9525" algn="ctr">
              <a:solidFill>
                <a:schemeClr val="tx1"/>
              </a:solidFill>
              <a:round/>
              <a:headEnd/>
              <a:tailEnd/>
            </a:ln>
          </p:spPr>
          <p:txBody>
            <a:bodyPr lIns="79190" tIns="39595" rIns="79190" bIns="39595"/>
            <a:lstStyle/>
            <a:p>
              <a:pPr defTabSz="801589"/>
              <a:endParaRPr lang="zh-CN" altLang="en-US" sz="1200" dirty="0">
                <a:solidFill>
                  <a:srgbClr val="000000"/>
                </a:solidFill>
                <a:latin typeface="+mn-lt"/>
                <a:ea typeface="+mn-ea"/>
              </a:endParaRPr>
            </a:p>
          </p:txBody>
        </p:sp>
        <p:sp>
          <p:nvSpPr>
            <p:cNvPr id="82" name="TextBox 73"/>
            <p:cNvSpPr txBox="1">
              <a:spLocks noChangeArrowheads="1"/>
            </p:cNvSpPr>
            <p:nvPr/>
          </p:nvSpPr>
          <p:spPr bwMode="auto">
            <a:xfrm>
              <a:off x="6136662" y="2367141"/>
              <a:ext cx="1132550" cy="278350"/>
            </a:xfrm>
            <a:prstGeom prst="rect">
              <a:avLst/>
            </a:prstGeom>
            <a:noFill/>
            <a:ln w="9525">
              <a:noFill/>
              <a:miter lim="800000"/>
              <a:headEnd/>
              <a:tailEnd/>
            </a:ln>
          </p:spPr>
          <p:txBody>
            <a:bodyPr wrap="none" lIns="91429" tIns="45715" rIns="91429" bIns="45715">
              <a:spAutoFit/>
            </a:bodyPr>
            <a:lstStyle/>
            <a:p>
              <a:r>
                <a:rPr lang="en-US" altLang="zh-CN" sz="1800" b="1" dirty="0" smtClean="0">
                  <a:solidFill>
                    <a:srgbClr val="000000"/>
                  </a:solidFill>
                  <a:latin typeface="+mn-lt"/>
                  <a:ea typeface="+mn-ea"/>
                </a:rPr>
                <a:t>Server 3</a:t>
              </a:r>
              <a:endParaRPr lang="zh-CN" altLang="en-US" sz="1800" b="1" dirty="0">
                <a:solidFill>
                  <a:srgbClr val="000000"/>
                </a:solidFill>
                <a:latin typeface="+mn-lt"/>
                <a:ea typeface="+mn-ea"/>
              </a:endParaRPr>
            </a:p>
          </p:txBody>
        </p:sp>
        <p:sp>
          <p:nvSpPr>
            <p:cNvPr id="83" name="矩形 74"/>
            <p:cNvSpPr>
              <a:spLocks noChangeArrowheads="1"/>
            </p:cNvSpPr>
            <p:nvPr/>
          </p:nvSpPr>
          <p:spPr bwMode="auto">
            <a:xfrm>
              <a:off x="1691524" y="2835915"/>
              <a:ext cx="379612" cy="246469"/>
            </a:xfrm>
            <a:prstGeom prst="rect">
              <a:avLst/>
            </a:prstGeom>
            <a:solidFill>
              <a:srgbClr val="FF0000"/>
            </a:solidFill>
            <a:ln w="9525" algn="ctr">
              <a:solidFill>
                <a:schemeClr val="tx1"/>
              </a:solidFill>
              <a:round/>
              <a:headEnd/>
              <a:tailEnd/>
            </a:ln>
          </p:spPr>
          <p:txBody>
            <a:bodyPr lIns="79190" tIns="39595" rIns="79190" bIns="39595"/>
            <a:lstStyle/>
            <a:p>
              <a:pPr defTabSz="801589"/>
              <a:r>
                <a:rPr lang="en-US" altLang="zh-CN" sz="1100" dirty="0">
                  <a:solidFill>
                    <a:srgbClr val="000000"/>
                  </a:solidFill>
                  <a:latin typeface="+mn-lt"/>
                  <a:ea typeface="+mn-ea"/>
                </a:rPr>
                <a:t>P3</a:t>
              </a:r>
              <a:endParaRPr lang="zh-CN" altLang="en-US" sz="1100" dirty="0">
                <a:solidFill>
                  <a:srgbClr val="000000"/>
                </a:solidFill>
                <a:latin typeface="+mn-lt"/>
                <a:ea typeface="+mn-ea"/>
              </a:endParaRPr>
            </a:p>
          </p:txBody>
        </p:sp>
        <p:sp>
          <p:nvSpPr>
            <p:cNvPr id="84" name="矩形 75"/>
            <p:cNvSpPr>
              <a:spLocks noChangeArrowheads="1"/>
            </p:cNvSpPr>
            <p:nvPr/>
          </p:nvSpPr>
          <p:spPr bwMode="auto">
            <a:xfrm>
              <a:off x="2185563" y="2835915"/>
              <a:ext cx="561555" cy="246469"/>
            </a:xfrm>
            <a:prstGeom prst="rect">
              <a:avLst/>
            </a:prstGeom>
            <a:solidFill>
              <a:srgbClr val="FFC000"/>
            </a:solidFill>
            <a:ln w="9525" algn="ctr">
              <a:solidFill>
                <a:schemeClr val="tx1"/>
              </a:solidFill>
              <a:round/>
              <a:headEnd/>
              <a:tailEnd/>
            </a:ln>
          </p:spPr>
          <p:txBody>
            <a:bodyPr lIns="79190" tIns="39595" rIns="79190" bIns="39595"/>
            <a:lstStyle/>
            <a:p>
              <a:pPr algn="ctr" defTabSz="801589"/>
              <a:r>
                <a:rPr lang="en-US" altLang="zh-CN" sz="1100" dirty="0" smtClean="0">
                  <a:solidFill>
                    <a:srgbClr val="000000"/>
                  </a:solidFill>
                  <a:latin typeface="+mn-lt"/>
                  <a:ea typeface="+mn-ea"/>
                </a:rPr>
                <a:t>P4’</a:t>
              </a:r>
              <a:endParaRPr lang="zh-CN" altLang="en-US" sz="1100" dirty="0">
                <a:solidFill>
                  <a:srgbClr val="000000"/>
                </a:solidFill>
                <a:latin typeface="+mn-lt"/>
                <a:ea typeface="+mn-ea"/>
              </a:endParaRPr>
            </a:p>
          </p:txBody>
        </p:sp>
        <p:sp>
          <p:nvSpPr>
            <p:cNvPr id="85" name="矩形 76"/>
            <p:cNvSpPr>
              <a:spLocks noChangeArrowheads="1"/>
            </p:cNvSpPr>
            <p:nvPr/>
          </p:nvSpPr>
          <p:spPr bwMode="auto">
            <a:xfrm>
              <a:off x="3544683" y="2835915"/>
              <a:ext cx="379612" cy="246469"/>
            </a:xfrm>
            <a:prstGeom prst="rect">
              <a:avLst/>
            </a:prstGeom>
            <a:solidFill>
              <a:srgbClr val="FFFF00"/>
            </a:solidFill>
            <a:ln w="9525" algn="ctr">
              <a:solidFill>
                <a:schemeClr val="tx1"/>
              </a:solidFill>
              <a:round/>
              <a:headEnd/>
              <a:tailEnd/>
            </a:ln>
          </p:spPr>
          <p:txBody>
            <a:bodyPr lIns="79190" tIns="39595" rIns="79190" bIns="39595"/>
            <a:lstStyle/>
            <a:p>
              <a:pPr defTabSz="801589"/>
              <a:r>
                <a:rPr lang="en-US" altLang="zh-CN" sz="1100" dirty="0">
                  <a:solidFill>
                    <a:srgbClr val="000000"/>
                  </a:solidFill>
                  <a:latin typeface="+mn-lt"/>
                  <a:ea typeface="+mn-ea"/>
                </a:rPr>
                <a:t>P5</a:t>
              </a:r>
              <a:endParaRPr lang="zh-CN" altLang="en-US" sz="1100" dirty="0">
                <a:solidFill>
                  <a:srgbClr val="000000"/>
                </a:solidFill>
                <a:latin typeface="+mn-lt"/>
                <a:ea typeface="+mn-ea"/>
              </a:endParaRPr>
            </a:p>
          </p:txBody>
        </p:sp>
        <p:sp>
          <p:nvSpPr>
            <p:cNvPr id="86" name="矩形 77"/>
            <p:cNvSpPr>
              <a:spLocks noChangeArrowheads="1"/>
            </p:cNvSpPr>
            <p:nvPr/>
          </p:nvSpPr>
          <p:spPr bwMode="auto">
            <a:xfrm>
              <a:off x="4051158" y="2835230"/>
              <a:ext cx="452365" cy="246469"/>
            </a:xfrm>
            <a:prstGeom prst="rect">
              <a:avLst/>
            </a:prstGeom>
            <a:solidFill>
              <a:srgbClr val="00B050"/>
            </a:solidFill>
            <a:ln w="9525" algn="ctr">
              <a:solidFill>
                <a:schemeClr val="tx1"/>
              </a:solidFill>
              <a:round/>
              <a:headEnd/>
              <a:tailEnd/>
            </a:ln>
          </p:spPr>
          <p:txBody>
            <a:bodyPr lIns="79190" tIns="39595" rIns="79190" bIns="39595"/>
            <a:lstStyle/>
            <a:p>
              <a:pPr defTabSz="801589"/>
              <a:r>
                <a:rPr lang="en-US" altLang="zh-CN" sz="1100" dirty="0" smtClean="0">
                  <a:solidFill>
                    <a:srgbClr val="000000"/>
                  </a:solidFill>
                  <a:latin typeface="+mn-lt"/>
                  <a:ea typeface="+mn-ea"/>
                </a:rPr>
                <a:t>P6’</a:t>
              </a:r>
              <a:endParaRPr lang="zh-CN" altLang="en-US" sz="1100" dirty="0">
                <a:solidFill>
                  <a:srgbClr val="000000"/>
                </a:solidFill>
                <a:latin typeface="+mn-lt"/>
                <a:ea typeface="+mn-ea"/>
              </a:endParaRPr>
            </a:p>
          </p:txBody>
        </p:sp>
        <p:sp>
          <p:nvSpPr>
            <p:cNvPr id="87" name="矩形 78"/>
            <p:cNvSpPr>
              <a:spLocks noChangeArrowheads="1"/>
            </p:cNvSpPr>
            <p:nvPr/>
          </p:nvSpPr>
          <p:spPr bwMode="auto">
            <a:xfrm>
              <a:off x="4655610" y="2826188"/>
              <a:ext cx="379612" cy="246469"/>
            </a:xfrm>
            <a:prstGeom prst="rect">
              <a:avLst/>
            </a:prstGeom>
            <a:solidFill>
              <a:srgbClr val="00B0F0"/>
            </a:solidFill>
            <a:ln w="9525" algn="ctr">
              <a:solidFill>
                <a:schemeClr val="tx1"/>
              </a:solidFill>
              <a:round/>
              <a:headEnd/>
              <a:tailEnd/>
            </a:ln>
          </p:spPr>
          <p:txBody>
            <a:bodyPr lIns="79190" tIns="39595" rIns="79190" bIns="39595"/>
            <a:lstStyle/>
            <a:p>
              <a:pPr defTabSz="801589"/>
              <a:r>
                <a:rPr lang="en-US" altLang="zh-CN" sz="1100" dirty="0">
                  <a:solidFill>
                    <a:srgbClr val="000000"/>
                  </a:solidFill>
                  <a:latin typeface="+mn-lt"/>
                  <a:ea typeface="+mn-ea"/>
                </a:rPr>
                <a:t>P7</a:t>
              </a:r>
              <a:endParaRPr lang="zh-CN" altLang="en-US" sz="1100" dirty="0">
                <a:solidFill>
                  <a:srgbClr val="000000"/>
                </a:solidFill>
                <a:latin typeface="+mn-lt"/>
                <a:ea typeface="+mn-ea"/>
              </a:endParaRPr>
            </a:p>
          </p:txBody>
        </p:sp>
        <p:sp>
          <p:nvSpPr>
            <p:cNvPr id="88" name="矩形 79"/>
            <p:cNvSpPr>
              <a:spLocks noChangeArrowheads="1"/>
            </p:cNvSpPr>
            <p:nvPr/>
          </p:nvSpPr>
          <p:spPr bwMode="auto">
            <a:xfrm>
              <a:off x="5225906" y="2826187"/>
              <a:ext cx="379612" cy="246469"/>
            </a:xfrm>
            <a:prstGeom prst="rect">
              <a:avLst/>
            </a:prstGeom>
            <a:solidFill>
              <a:srgbClr val="0070C0"/>
            </a:solidFill>
            <a:ln w="9525" algn="ctr">
              <a:solidFill>
                <a:schemeClr val="tx1"/>
              </a:solidFill>
              <a:round/>
              <a:headEnd/>
              <a:tailEnd/>
            </a:ln>
          </p:spPr>
          <p:txBody>
            <a:bodyPr lIns="79190" tIns="39595" rIns="79190" bIns="39595"/>
            <a:lstStyle/>
            <a:p>
              <a:pPr defTabSz="801589"/>
              <a:r>
                <a:rPr lang="en-US" altLang="zh-CN" sz="1100" dirty="0" smtClean="0">
                  <a:solidFill>
                    <a:srgbClr val="000000"/>
                  </a:solidFill>
                  <a:latin typeface="+mn-lt"/>
                  <a:ea typeface="+mn-ea"/>
                </a:rPr>
                <a:t>P8’</a:t>
              </a:r>
              <a:endParaRPr lang="zh-CN" altLang="en-US" sz="1100" dirty="0">
                <a:solidFill>
                  <a:srgbClr val="000000"/>
                </a:solidFill>
                <a:latin typeface="+mn-lt"/>
                <a:ea typeface="+mn-ea"/>
              </a:endParaRPr>
            </a:p>
          </p:txBody>
        </p:sp>
        <p:sp>
          <p:nvSpPr>
            <p:cNvPr id="89" name="矩形 88"/>
            <p:cNvSpPr/>
            <p:nvPr/>
          </p:nvSpPr>
          <p:spPr bwMode="auto">
            <a:xfrm>
              <a:off x="675144" y="4050573"/>
              <a:ext cx="497986" cy="202974"/>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lIns="79190" tIns="39595" rIns="79190" bIns="39595"/>
            <a:lstStyle/>
            <a:p>
              <a:pPr defTabSz="801589">
                <a:defRPr/>
              </a:pPr>
              <a:r>
                <a:rPr lang="en-US" altLang="zh-CN" sz="1100" dirty="0">
                  <a:solidFill>
                    <a:srgbClr val="000000"/>
                  </a:solidFill>
                  <a:latin typeface="+mn-lt"/>
                  <a:ea typeface="+mn-ea"/>
                </a:rPr>
                <a:t>P13</a:t>
              </a:r>
              <a:endParaRPr lang="zh-CN" altLang="en-US" sz="1100" dirty="0">
                <a:solidFill>
                  <a:srgbClr val="000000"/>
                </a:solidFill>
                <a:latin typeface="+mn-lt"/>
                <a:ea typeface="+mn-ea"/>
              </a:endParaRPr>
            </a:p>
          </p:txBody>
        </p:sp>
        <p:sp>
          <p:nvSpPr>
            <p:cNvPr id="90" name="矩形 89"/>
            <p:cNvSpPr/>
            <p:nvPr/>
          </p:nvSpPr>
          <p:spPr bwMode="auto">
            <a:xfrm>
              <a:off x="1230276" y="4063458"/>
              <a:ext cx="500026" cy="212639"/>
            </a:xfrm>
            <a:prstGeom prst="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lIns="79190" tIns="39595" rIns="79190" bIns="39595"/>
            <a:lstStyle/>
            <a:p>
              <a:pPr defTabSz="801589">
                <a:defRPr/>
              </a:pPr>
              <a:r>
                <a:rPr lang="en-US" altLang="zh-CN" sz="1100" dirty="0" smtClean="0">
                  <a:solidFill>
                    <a:srgbClr val="000000"/>
                  </a:solidFill>
                  <a:latin typeface="+mn-lt"/>
                  <a:ea typeface="+mn-ea"/>
                </a:rPr>
                <a:t>P14’</a:t>
              </a:r>
              <a:endParaRPr lang="zh-CN" altLang="en-US" sz="1100" dirty="0">
                <a:solidFill>
                  <a:srgbClr val="000000"/>
                </a:solidFill>
                <a:latin typeface="+mn-lt"/>
                <a:ea typeface="+mn-ea"/>
              </a:endParaRPr>
            </a:p>
          </p:txBody>
        </p:sp>
        <p:sp>
          <p:nvSpPr>
            <p:cNvPr id="91" name="矩形 90"/>
            <p:cNvSpPr/>
            <p:nvPr/>
          </p:nvSpPr>
          <p:spPr bwMode="auto">
            <a:xfrm>
              <a:off x="1785417" y="4063460"/>
              <a:ext cx="463289" cy="230359"/>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lIns="79190" tIns="39595" rIns="79190" bIns="39595"/>
            <a:lstStyle/>
            <a:p>
              <a:pPr defTabSz="801589">
                <a:defRPr/>
              </a:pPr>
              <a:r>
                <a:rPr lang="en-US" altLang="zh-CN" sz="1100" dirty="0">
                  <a:solidFill>
                    <a:srgbClr val="000000"/>
                  </a:solidFill>
                  <a:latin typeface="+mn-lt"/>
                  <a:ea typeface="+mn-ea"/>
                </a:rPr>
                <a:t>P15</a:t>
              </a:r>
              <a:endParaRPr lang="zh-CN" altLang="en-US" sz="1100" dirty="0">
                <a:solidFill>
                  <a:srgbClr val="000000"/>
                </a:solidFill>
                <a:latin typeface="+mn-lt"/>
                <a:ea typeface="+mn-ea"/>
              </a:endParaRPr>
            </a:p>
          </p:txBody>
        </p:sp>
        <p:sp>
          <p:nvSpPr>
            <p:cNvPr id="92" name="矩形 91"/>
            <p:cNvSpPr/>
            <p:nvPr/>
          </p:nvSpPr>
          <p:spPr bwMode="auto">
            <a:xfrm>
              <a:off x="2340549" y="4063460"/>
              <a:ext cx="463289" cy="230359"/>
            </a:xfrm>
            <a:prstGeom prst="rect">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lIns="79190" tIns="39595" rIns="79190" bIns="39595"/>
            <a:lstStyle/>
            <a:p>
              <a:pPr defTabSz="801589">
                <a:defRPr/>
              </a:pPr>
              <a:r>
                <a:rPr lang="en-US" altLang="zh-CN" sz="1100" dirty="0" smtClean="0">
                  <a:solidFill>
                    <a:srgbClr val="000000"/>
                  </a:solidFill>
                  <a:latin typeface="+mn-lt"/>
                  <a:ea typeface="+mn-ea"/>
                </a:rPr>
                <a:t>P16’</a:t>
              </a:r>
              <a:endParaRPr lang="zh-CN" altLang="en-US" sz="1100" dirty="0">
                <a:solidFill>
                  <a:srgbClr val="000000"/>
                </a:solidFill>
                <a:latin typeface="+mn-lt"/>
                <a:ea typeface="+mn-ea"/>
              </a:endParaRPr>
            </a:p>
          </p:txBody>
        </p:sp>
        <p:sp>
          <p:nvSpPr>
            <p:cNvPr id="93" name="矩形 88"/>
            <p:cNvSpPr>
              <a:spLocks noChangeArrowheads="1"/>
            </p:cNvSpPr>
            <p:nvPr/>
          </p:nvSpPr>
          <p:spPr bwMode="auto">
            <a:xfrm>
              <a:off x="3544693" y="4105339"/>
              <a:ext cx="463289" cy="230360"/>
            </a:xfrm>
            <a:prstGeom prst="rect">
              <a:avLst/>
            </a:prstGeom>
            <a:solidFill>
              <a:srgbClr val="B8872E"/>
            </a:solidFill>
            <a:ln w="9525" algn="ctr">
              <a:solidFill>
                <a:schemeClr val="tx1"/>
              </a:solidFill>
              <a:round/>
              <a:headEnd/>
              <a:tailEnd/>
            </a:ln>
          </p:spPr>
          <p:txBody>
            <a:bodyPr lIns="79190" tIns="39595" rIns="79190" bIns="39595"/>
            <a:lstStyle/>
            <a:p>
              <a:pPr defTabSz="801589"/>
              <a:r>
                <a:rPr lang="en-US" altLang="zh-CN" sz="1100" dirty="0">
                  <a:solidFill>
                    <a:srgbClr val="000000"/>
                  </a:solidFill>
                  <a:latin typeface="+mn-lt"/>
                  <a:ea typeface="+mn-ea"/>
                </a:rPr>
                <a:t>P17</a:t>
              </a:r>
              <a:endParaRPr lang="zh-CN" altLang="en-US" sz="1100" dirty="0">
                <a:solidFill>
                  <a:srgbClr val="000000"/>
                </a:solidFill>
                <a:latin typeface="+mn-lt"/>
                <a:ea typeface="+mn-ea"/>
              </a:endParaRPr>
            </a:p>
          </p:txBody>
        </p:sp>
        <p:sp>
          <p:nvSpPr>
            <p:cNvPr id="94" name="矩形 89"/>
            <p:cNvSpPr>
              <a:spLocks noChangeArrowheads="1"/>
            </p:cNvSpPr>
            <p:nvPr/>
          </p:nvSpPr>
          <p:spPr bwMode="auto">
            <a:xfrm>
              <a:off x="4099825" y="4105339"/>
              <a:ext cx="463289" cy="230360"/>
            </a:xfrm>
            <a:prstGeom prst="rect">
              <a:avLst/>
            </a:prstGeom>
            <a:solidFill>
              <a:srgbClr val="8EB234"/>
            </a:solidFill>
            <a:ln w="9525" algn="ctr">
              <a:solidFill>
                <a:schemeClr val="tx1"/>
              </a:solidFill>
              <a:round/>
              <a:headEnd/>
              <a:tailEnd/>
            </a:ln>
          </p:spPr>
          <p:txBody>
            <a:bodyPr lIns="79190" tIns="39595" rIns="79190" bIns="39595"/>
            <a:lstStyle/>
            <a:p>
              <a:pPr defTabSz="801589"/>
              <a:r>
                <a:rPr lang="en-US" altLang="zh-CN" sz="1100" dirty="0" smtClean="0">
                  <a:solidFill>
                    <a:srgbClr val="000000"/>
                  </a:solidFill>
                  <a:latin typeface="+mn-lt"/>
                  <a:ea typeface="+mn-ea"/>
                </a:rPr>
                <a:t>P18’</a:t>
              </a:r>
              <a:endParaRPr lang="zh-CN" altLang="en-US" sz="1100" dirty="0">
                <a:solidFill>
                  <a:srgbClr val="000000"/>
                </a:solidFill>
                <a:latin typeface="+mn-lt"/>
                <a:ea typeface="+mn-ea"/>
              </a:endParaRPr>
            </a:p>
          </p:txBody>
        </p:sp>
        <p:sp>
          <p:nvSpPr>
            <p:cNvPr id="95" name="矩形 90"/>
            <p:cNvSpPr>
              <a:spLocks noChangeArrowheads="1"/>
            </p:cNvSpPr>
            <p:nvPr/>
          </p:nvSpPr>
          <p:spPr bwMode="auto">
            <a:xfrm>
              <a:off x="4654957" y="4105339"/>
              <a:ext cx="463289" cy="230360"/>
            </a:xfrm>
            <a:prstGeom prst="rect">
              <a:avLst/>
            </a:prstGeom>
            <a:solidFill>
              <a:srgbClr val="383BAE"/>
            </a:solidFill>
            <a:ln w="9525" algn="ctr">
              <a:solidFill>
                <a:schemeClr val="tx1"/>
              </a:solidFill>
              <a:round/>
              <a:headEnd/>
              <a:tailEnd/>
            </a:ln>
          </p:spPr>
          <p:txBody>
            <a:bodyPr lIns="79190" tIns="39595" rIns="79190" bIns="39595"/>
            <a:lstStyle/>
            <a:p>
              <a:pPr defTabSz="801589"/>
              <a:r>
                <a:rPr lang="en-US" altLang="zh-CN" sz="1100" dirty="0">
                  <a:solidFill>
                    <a:srgbClr val="000000"/>
                  </a:solidFill>
                  <a:latin typeface="+mn-lt"/>
                  <a:ea typeface="+mn-ea"/>
                </a:rPr>
                <a:t>P19</a:t>
              </a:r>
              <a:endParaRPr lang="zh-CN" altLang="en-US" sz="1100" dirty="0">
                <a:solidFill>
                  <a:srgbClr val="000000"/>
                </a:solidFill>
                <a:latin typeface="+mn-lt"/>
                <a:ea typeface="+mn-ea"/>
              </a:endParaRPr>
            </a:p>
          </p:txBody>
        </p:sp>
        <p:sp>
          <p:nvSpPr>
            <p:cNvPr id="96" name="矩形 91"/>
            <p:cNvSpPr>
              <a:spLocks noChangeArrowheads="1"/>
            </p:cNvSpPr>
            <p:nvPr/>
          </p:nvSpPr>
          <p:spPr bwMode="auto">
            <a:xfrm>
              <a:off x="5210088" y="4105339"/>
              <a:ext cx="463289" cy="230360"/>
            </a:xfrm>
            <a:prstGeom prst="rect">
              <a:avLst/>
            </a:prstGeom>
            <a:solidFill>
              <a:srgbClr val="A3439C"/>
            </a:solidFill>
            <a:ln w="9525" algn="ctr">
              <a:solidFill>
                <a:schemeClr val="tx1"/>
              </a:solidFill>
              <a:round/>
              <a:headEnd/>
              <a:tailEnd/>
            </a:ln>
          </p:spPr>
          <p:txBody>
            <a:bodyPr lIns="79190" tIns="39595" rIns="79190" bIns="39595"/>
            <a:lstStyle/>
            <a:p>
              <a:pPr defTabSz="801589"/>
              <a:r>
                <a:rPr lang="en-US" altLang="zh-CN" sz="1100" dirty="0" smtClean="0">
                  <a:solidFill>
                    <a:srgbClr val="000000"/>
                  </a:solidFill>
                  <a:latin typeface="+mn-lt"/>
                  <a:ea typeface="+mn-ea"/>
                </a:rPr>
                <a:t>P20’</a:t>
              </a:r>
              <a:endParaRPr lang="zh-CN" altLang="en-US" sz="1100" dirty="0">
                <a:solidFill>
                  <a:srgbClr val="000000"/>
                </a:solidFill>
                <a:latin typeface="+mn-lt"/>
                <a:ea typeface="+mn-ea"/>
              </a:endParaRPr>
            </a:p>
          </p:txBody>
        </p:sp>
        <p:sp>
          <p:nvSpPr>
            <p:cNvPr id="97" name="矩形 96"/>
            <p:cNvSpPr>
              <a:spLocks noChangeArrowheads="1"/>
            </p:cNvSpPr>
            <p:nvPr/>
          </p:nvSpPr>
          <p:spPr bwMode="auto">
            <a:xfrm>
              <a:off x="3536520" y="3146944"/>
              <a:ext cx="377570" cy="246468"/>
            </a:xfrm>
            <a:prstGeom prst="rect">
              <a:avLst/>
            </a:prstGeom>
            <a:solidFill>
              <a:srgbClr val="92D050"/>
            </a:solidFill>
            <a:ln w="9525" algn="ctr">
              <a:solidFill>
                <a:schemeClr val="tx1"/>
              </a:solidFill>
              <a:round/>
              <a:headEnd/>
              <a:tailEnd/>
            </a:ln>
          </p:spPr>
          <p:txBody>
            <a:bodyPr lIns="79190" tIns="39595" rIns="79190" bIns="39595"/>
            <a:lstStyle/>
            <a:p>
              <a:pPr defTabSz="801589"/>
              <a:r>
                <a:rPr lang="en-US" altLang="zh-CN" sz="1100" dirty="0">
                  <a:solidFill>
                    <a:srgbClr val="000000"/>
                  </a:solidFill>
                  <a:latin typeface="+mn-lt"/>
                  <a:ea typeface="+mn-ea"/>
                </a:rPr>
                <a:t>P1’</a:t>
              </a:r>
              <a:endParaRPr lang="zh-CN" altLang="en-US" sz="1100" dirty="0">
                <a:solidFill>
                  <a:srgbClr val="000000"/>
                </a:solidFill>
                <a:latin typeface="+mn-lt"/>
                <a:ea typeface="+mn-ea"/>
              </a:endParaRPr>
            </a:p>
          </p:txBody>
        </p:sp>
        <p:sp>
          <p:nvSpPr>
            <p:cNvPr id="98" name="矩形 98"/>
            <p:cNvSpPr>
              <a:spLocks noChangeArrowheads="1"/>
            </p:cNvSpPr>
            <p:nvPr/>
          </p:nvSpPr>
          <p:spPr bwMode="auto">
            <a:xfrm>
              <a:off x="3544683" y="4371140"/>
              <a:ext cx="379612" cy="246468"/>
            </a:xfrm>
            <a:prstGeom prst="rect">
              <a:avLst/>
            </a:prstGeom>
            <a:solidFill>
              <a:srgbClr val="FF0000"/>
            </a:solidFill>
            <a:ln w="9525" algn="ctr">
              <a:solidFill>
                <a:schemeClr val="tx1"/>
              </a:solidFill>
              <a:round/>
              <a:headEnd/>
              <a:tailEnd/>
            </a:ln>
          </p:spPr>
          <p:txBody>
            <a:bodyPr lIns="79190" tIns="39595" rIns="79190" bIns="39595"/>
            <a:lstStyle/>
            <a:p>
              <a:pPr defTabSz="801589"/>
              <a:r>
                <a:rPr lang="en-US" altLang="zh-CN" sz="1100" dirty="0">
                  <a:solidFill>
                    <a:srgbClr val="000000"/>
                  </a:solidFill>
                  <a:latin typeface="+mn-lt"/>
                  <a:ea typeface="+mn-ea"/>
                </a:rPr>
                <a:t>P3’</a:t>
              </a:r>
              <a:endParaRPr lang="zh-CN" altLang="en-US" sz="1100" dirty="0">
                <a:solidFill>
                  <a:srgbClr val="000000"/>
                </a:solidFill>
                <a:latin typeface="+mn-lt"/>
                <a:ea typeface="+mn-ea"/>
              </a:endParaRPr>
            </a:p>
          </p:txBody>
        </p:sp>
        <p:sp>
          <p:nvSpPr>
            <p:cNvPr id="99" name="矩形 100"/>
            <p:cNvSpPr>
              <a:spLocks noChangeArrowheads="1"/>
            </p:cNvSpPr>
            <p:nvPr/>
          </p:nvSpPr>
          <p:spPr bwMode="auto">
            <a:xfrm>
              <a:off x="766984" y="3121168"/>
              <a:ext cx="379612" cy="246468"/>
            </a:xfrm>
            <a:prstGeom prst="rect">
              <a:avLst/>
            </a:prstGeom>
            <a:solidFill>
              <a:srgbClr val="FFFF00"/>
            </a:solidFill>
            <a:ln w="9525" algn="ctr">
              <a:solidFill>
                <a:schemeClr val="tx1"/>
              </a:solidFill>
              <a:round/>
              <a:headEnd/>
              <a:tailEnd/>
            </a:ln>
          </p:spPr>
          <p:txBody>
            <a:bodyPr lIns="79190" tIns="39595" rIns="79190" bIns="39595"/>
            <a:lstStyle/>
            <a:p>
              <a:pPr defTabSz="801589"/>
              <a:r>
                <a:rPr lang="en-US" altLang="zh-CN" sz="1100" dirty="0">
                  <a:solidFill>
                    <a:srgbClr val="000000"/>
                  </a:solidFill>
                  <a:latin typeface="+mn-lt"/>
                  <a:ea typeface="+mn-ea"/>
                </a:rPr>
                <a:t>P5’</a:t>
              </a:r>
              <a:endParaRPr lang="zh-CN" altLang="en-US" sz="1100" dirty="0">
                <a:solidFill>
                  <a:srgbClr val="000000"/>
                </a:solidFill>
                <a:latin typeface="+mn-lt"/>
                <a:ea typeface="+mn-ea"/>
              </a:endParaRPr>
            </a:p>
          </p:txBody>
        </p:sp>
        <p:sp>
          <p:nvSpPr>
            <p:cNvPr id="100" name="矩形 102"/>
            <p:cNvSpPr>
              <a:spLocks noChangeArrowheads="1"/>
            </p:cNvSpPr>
            <p:nvPr/>
          </p:nvSpPr>
          <p:spPr bwMode="auto">
            <a:xfrm>
              <a:off x="675143" y="4329258"/>
              <a:ext cx="377570" cy="246468"/>
            </a:xfrm>
            <a:prstGeom prst="rect">
              <a:avLst/>
            </a:prstGeom>
            <a:solidFill>
              <a:srgbClr val="00B0F0"/>
            </a:solidFill>
            <a:ln w="9525" algn="ctr">
              <a:solidFill>
                <a:schemeClr val="tx1"/>
              </a:solidFill>
              <a:round/>
              <a:headEnd/>
              <a:tailEnd/>
            </a:ln>
          </p:spPr>
          <p:txBody>
            <a:bodyPr lIns="79190" tIns="39595" rIns="79190" bIns="39595"/>
            <a:lstStyle/>
            <a:p>
              <a:pPr defTabSz="801589"/>
              <a:r>
                <a:rPr lang="en-US" altLang="zh-CN" sz="1100" dirty="0">
                  <a:solidFill>
                    <a:srgbClr val="000000"/>
                  </a:solidFill>
                  <a:latin typeface="+mn-lt"/>
                  <a:ea typeface="+mn-ea"/>
                </a:rPr>
                <a:t>P7’</a:t>
              </a:r>
              <a:endParaRPr lang="zh-CN" altLang="en-US" sz="1100" dirty="0">
                <a:solidFill>
                  <a:srgbClr val="000000"/>
                </a:solidFill>
                <a:latin typeface="+mn-lt"/>
                <a:ea typeface="+mn-ea"/>
              </a:endParaRPr>
            </a:p>
          </p:txBody>
        </p:sp>
        <p:sp>
          <p:nvSpPr>
            <p:cNvPr id="101" name="矩形 104"/>
            <p:cNvSpPr>
              <a:spLocks noChangeArrowheads="1"/>
            </p:cNvSpPr>
            <p:nvPr/>
          </p:nvSpPr>
          <p:spPr bwMode="auto">
            <a:xfrm>
              <a:off x="1199972" y="3121168"/>
              <a:ext cx="379612" cy="246468"/>
            </a:xfrm>
            <a:prstGeom prst="rect">
              <a:avLst/>
            </a:prstGeom>
            <a:solidFill>
              <a:srgbClr val="7030A0"/>
            </a:solidFill>
            <a:ln w="9525" algn="ctr">
              <a:solidFill>
                <a:schemeClr val="tx1"/>
              </a:solidFill>
              <a:round/>
              <a:headEnd/>
              <a:tailEnd/>
            </a:ln>
          </p:spPr>
          <p:txBody>
            <a:bodyPr lIns="79190" tIns="39595" rIns="79190" bIns="39595"/>
            <a:lstStyle/>
            <a:p>
              <a:pPr defTabSz="801589"/>
              <a:r>
                <a:rPr lang="en-US" altLang="zh-CN" sz="1100" dirty="0" smtClean="0">
                  <a:solidFill>
                    <a:srgbClr val="000000"/>
                  </a:solidFill>
                  <a:latin typeface="+mn-lt"/>
                  <a:ea typeface="+mn-ea"/>
                </a:rPr>
                <a:t>P9</a:t>
              </a:r>
              <a:endParaRPr lang="zh-CN" altLang="en-US" sz="1100" dirty="0">
                <a:solidFill>
                  <a:srgbClr val="000000"/>
                </a:solidFill>
                <a:latin typeface="+mn-lt"/>
                <a:ea typeface="+mn-ea"/>
              </a:endParaRPr>
            </a:p>
          </p:txBody>
        </p:sp>
        <p:sp>
          <p:nvSpPr>
            <p:cNvPr id="102" name="矩形 105"/>
            <p:cNvSpPr>
              <a:spLocks noChangeArrowheads="1"/>
            </p:cNvSpPr>
            <p:nvPr/>
          </p:nvSpPr>
          <p:spPr bwMode="auto">
            <a:xfrm>
              <a:off x="4007976" y="3146944"/>
              <a:ext cx="495359" cy="242937"/>
            </a:xfrm>
            <a:prstGeom prst="rect">
              <a:avLst/>
            </a:prstGeom>
            <a:solidFill>
              <a:srgbClr val="CCFF99"/>
            </a:solidFill>
            <a:ln w="9525" algn="ctr">
              <a:solidFill>
                <a:schemeClr val="tx1"/>
              </a:solidFill>
              <a:round/>
              <a:headEnd/>
              <a:tailEnd/>
            </a:ln>
          </p:spPr>
          <p:txBody>
            <a:bodyPr lIns="79190" tIns="39595" rIns="79190" bIns="39595"/>
            <a:lstStyle/>
            <a:p>
              <a:pPr defTabSz="801589"/>
              <a:r>
                <a:rPr lang="en-US" altLang="zh-CN" sz="1100" dirty="0" smtClean="0">
                  <a:solidFill>
                    <a:srgbClr val="000000"/>
                  </a:solidFill>
                  <a:latin typeface="+mn-lt"/>
                  <a:ea typeface="+mn-ea"/>
                </a:rPr>
                <a:t>P10</a:t>
              </a:r>
              <a:endParaRPr lang="zh-CN" altLang="en-US" sz="1100" dirty="0">
                <a:solidFill>
                  <a:srgbClr val="000000"/>
                </a:solidFill>
                <a:latin typeface="+mn-lt"/>
                <a:ea typeface="+mn-ea"/>
              </a:endParaRPr>
            </a:p>
          </p:txBody>
        </p:sp>
        <p:sp>
          <p:nvSpPr>
            <p:cNvPr id="103" name="矩形 106"/>
            <p:cNvSpPr>
              <a:spLocks noChangeArrowheads="1"/>
            </p:cNvSpPr>
            <p:nvPr/>
          </p:nvSpPr>
          <p:spPr bwMode="auto">
            <a:xfrm>
              <a:off x="1116304" y="4347597"/>
              <a:ext cx="483054" cy="236030"/>
            </a:xfrm>
            <a:prstGeom prst="rect">
              <a:avLst/>
            </a:prstGeom>
            <a:solidFill>
              <a:srgbClr val="99CCFF"/>
            </a:solidFill>
            <a:ln w="9525" algn="ctr">
              <a:solidFill>
                <a:schemeClr val="tx1"/>
              </a:solidFill>
              <a:round/>
              <a:headEnd/>
              <a:tailEnd/>
            </a:ln>
          </p:spPr>
          <p:txBody>
            <a:bodyPr lIns="79190" tIns="39595" rIns="79190" bIns="39595"/>
            <a:lstStyle/>
            <a:p>
              <a:pPr defTabSz="801589"/>
              <a:r>
                <a:rPr lang="en-US" altLang="zh-CN" sz="1100" dirty="0" smtClean="0">
                  <a:solidFill>
                    <a:srgbClr val="000000"/>
                  </a:solidFill>
                  <a:latin typeface="+mn-lt"/>
                  <a:ea typeface="+mn-ea"/>
                </a:rPr>
                <a:t>P11</a:t>
              </a:r>
              <a:endParaRPr lang="zh-CN" altLang="en-US" sz="1100" dirty="0">
                <a:solidFill>
                  <a:srgbClr val="000000"/>
                </a:solidFill>
                <a:latin typeface="+mn-lt"/>
                <a:ea typeface="+mn-ea"/>
              </a:endParaRPr>
            </a:p>
          </p:txBody>
        </p:sp>
        <p:sp>
          <p:nvSpPr>
            <p:cNvPr id="104" name="矩形 103"/>
            <p:cNvSpPr/>
            <p:nvPr/>
          </p:nvSpPr>
          <p:spPr bwMode="auto">
            <a:xfrm>
              <a:off x="4007972" y="4405336"/>
              <a:ext cx="463290" cy="230360"/>
            </a:xfrm>
            <a:prstGeom prst="rect">
              <a:avLst/>
            </a:prstGeom>
            <a:solidFill>
              <a:schemeClr val="accent5">
                <a:lumMod val="75000"/>
              </a:schemeClr>
            </a:solidFill>
            <a:ln w="9525" cap="flat" cmpd="sng" algn="ctr">
              <a:solidFill>
                <a:schemeClr val="tx1"/>
              </a:solidFill>
              <a:prstDash val="solid"/>
              <a:round/>
              <a:headEnd type="none" w="med" len="med"/>
              <a:tailEnd type="none" w="med" len="med"/>
            </a:ln>
            <a:effectLst/>
          </p:spPr>
          <p:txBody>
            <a:bodyPr lIns="79190" tIns="39595" rIns="79190" bIns="39595"/>
            <a:lstStyle/>
            <a:p>
              <a:pPr defTabSz="801589">
                <a:defRPr/>
              </a:pPr>
              <a:r>
                <a:rPr lang="en-US" altLang="zh-CN" sz="1100" dirty="0" smtClean="0">
                  <a:solidFill>
                    <a:srgbClr val="000000"/>
                  </a:solidFill>
                  <a:latin typeface="+mn-lt"/>
                  <a:ea typeface="+mn-ea"/>
                </a:rPr>
                <a:t>P12</a:t>
              </a:r>
              <a:endParaRPr lang="zh-CN" altLang="en-US" sz="1100" dirty="0">
                <a:solidFill>
                  <a:srgbClr val="000000"/>
                </a:solidFill>
                <a:latin typeface="+mn-lt"/>
                <a:ea typeface="+mn-ea"/>
              </a:endParaRPr>
            </a:p>
          </p:txBody>
        </p:sp>
        <p:sp>
          <p:nvSpPr>
            <p:cNvPr id="105" name="矩形 104"/>
            <p:cNvSpPr/>
            <p:nvPr/>
          </p:nvSpPr>
          <p:spPr bwMode="auto">
            <a:xfrm>
              <a:off x="4563104" y="3137278"/>
              <a:ext cx="463290" cy="228749"/>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lIns="79190" tIns="39595" rIns="79190" bIns="39595"/>
            <a:lstStyle/>
            <a:p>
              <a:pPr defTabSz="801589">
                <a:defRPr/>
              </a:pPr>
              <a:r>
                <a:rPr lang="en-US" altLang="zh-CN" sz="1100" dirty="0">
                  <a:solidFill>
                    <a:srgbClr val="000000"/>
                  </a:solidFill>
                  <a:latin typeface="+mn-lt"/>
                  <a:ea typeface="+mn-ea"/>
                </a:rPr>
                <a:t>P13’</a:t>
              </a:r>
              <a:endParaRPr lang="zh-CN" altLang="en-US" sz="1100" dirty="0">
                <a:solidFill>
                  <a:srgbClr val="000000"/>
                </a:solidFill>
                <a:latin typeface="+mn-lt"/>
                <a:ea typeface="+mn-ea"/>
              </a:endParaRPr>
            </a:p>
          </p:txBody>
        </p:sp>
        <p:sp>
          <p:nvSpPr>
            <p:cNvPr id="106" name="矩形 105"/>
            <p:cNvSpPr/>
            <p:nvPr/>
          </p:nvSpPr>
          <p:spPr bwMode="auto">
            <a:xfrm>
              <a:off x="4563104" y="4387249"/>
              <a:ext cx="463290" cy="230360"/>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lIns="79190" tIns="39595" rIns="79190" bIns="39595"/>
            <a:lstStyle/>
            <a:p>
              <a:pPr defTabSz="801589">
                <a:defRPr/>
              </a:pPr>
              <a:r>
                <a:rPr lang="en-US" altLang="zh-CN" sz="1100" dirty="0">
                  <a:solidFill>
                    <a:srgbClr val="000000"/>
                  </a:solidFill>
                  <a:latin typeface="+mn-lt"/>
                  <a:ea typeface="+mn-ea"/>
                </a:rPr>
                <a:t>P15’</a:t>
              </a:r>
              <a:endParaRPr lang="zh-CN" altLang="en-US" sz="1100" dirty="0">
                <a:solidFill>
                  <a:srgbClr val="000000"/>
                </a:solidFill>
                <a:latin typeface="+mn-lt"/>
                <a:ea typeface="+mn-ea"/>
              </a:endParaRPr>
            </a:p>
          </p:txBody>
        </p:sp>
        <p:sp>
          <p:nvSpPr>
            <p:cNvPr id="107" name="矩形 112"/>
            <p:cNvSpPr>
              <a:spLocks noChangeArrowheads="1"/>
            </p:cNvSpPr>
            <p:nvPr/>
          </p:nvSpPr>
          <p:spPr bwMode="auto">
            <a:xfrm>
              <a:off x="1691535" y="3148554"/>
              <a:ext cx="463289" cy="228749"/>
            </a:xfrm>
            <a:prstGeom prst="rect">
              <a:avLst/>
            </a:prstGeom>
            <a:solidFill>
              <a:srgbClr val="B8872E"/>
            </a:solidFill>
            <a:ln w="9525" algn="ctr">
              <a:solidFill>
                <a:schemeClr val="tx1"/>
              </a:solidFill>
              <a:round/>
              <a:headEnd/>
              <a:tailEnd/>
            </a:ln>
          </p:spPr>
          <p:txBody>
            <a:bodyPr lIns="79190" tIns="39595" rIns="79190" bIns="39595"/>
            <a:lstStyle/>
            <a:p>
              <a:pPr defTabSz="801589"/>
              <a:r>
                <a:rPr lang="en-US" altLang="zh-CN" sz="1100" dirty="0">
                  <a:solidFill>
                    <a:srgbClr val="000000"/>
                  </a:solidFill>
                  <a:latin typeface="+mn-lt"/>
                  <a:ea typeface="+mn-ea"/>
                </a:rPr>
                <a:t>P17’</a:t>
              </a:r>
              <a:endParaRPr lang="zh-CN" altLang="en-US" sz="1100" dirty="0">
                <a:solidFill>
                  <a:srgbClr val="000000"/>
                </a:solidFill>
                <a:latin typeface="+mn-lt"/>
                <a:ea typeface="+mn-ea"/>
              </a:endParaRPr>
            </a:p>
          </p:txBody>
        </p:sp>
        <p:sp>
          <p:nvSpPr>
            <p:cNvPr id="108" name="矩形 114"/>
            <p:cNvSpPr>
              <a:spLocks noChangeArrowheads="1"/>
            </p:cNvSpPr>
            <p:nvPr/>
          </p:nvSpPr>
          <p:spPr bwMode="auto">
            <a:xfrm>
              <a:off x="1691535" y="4345367"/>
              <a:ext cx="463289" cy="230359"/>
            </a:xfrm>
            <a:prstGeom prst="rect">
              <a:avLst/>
            </a:prstGeom>
            <a:solidFill>
              <a:srgbClr val="383BAE"/>
            </a:solidFill>
            <a:ln w="9525" algn="ctr">
              <a:solidFill>
                <a:schemeClr val="tx1"/>
              </a:solidFill>
              <a:round/>
              <a:headEnd/>
              <a:tailEnd/>
            </a:ln>
          </p:spPr>
          <p:txBody>
            <a:bodyPr lIns="79190" tIns="39595" rIns="79190" bIns="39595"/>
            <a:lstStyle/>
            <a:p>
              <a:pPr defTabSz="801589"/>
              <a:r>
                <a:rPr lang="en-US" altLang="zh-CN" sz="1100" dirty="0">
                  <a:solidFill>
                    <a:srgbClr val="000000"/>
                  </a:solidFill>
                  <a:latin typeface="+mn-lt"/>
                  <a:ea typeface="+mn-ea"/>
                </a:rPr>
                <a:t>P19’</a:t>
              </a:r>
              <a:endParaRPr lang="zh-CN" altLang="en-US" sz="1100" dirty="0">
                <a:solidFill>
                  <a:srgbClr val="000000"/>
                </a:solidFill>
                <a:latin typeface="+mn-lt"/>
                <a:ea typeface="+mn-ea"/>
              </a:endParaRPr>
            </a:p>
          </p:txBody>
        </p:sp>
        <p:grpSp>
          <p:nvGrpSpPr>
            <p:cNvPr id="109" name="组合 164"/>
            <p:cNvGrpSpPr/>
            <p:nvPr/>
          </p:nvGrpSpPr>
          <p:grpSpPr>
            <a:xfrm>
              <a:off x="6406059" y="4111832"/>
              <a:ext cx="2149092" cy="512269"/>
              <a:chOff x="6334051" y="2691256"/>
              <a:chExt cx="2149092" cy="569188"/>
            </a:xfrm>
          </p:grpSpPr>
          <p:sp>
            <p:nvSpPr>
              <p:cNvPr id="110" name="矩形 92"/>
              <p:cNvSpPr>
                <a:spLocks noChangeArrowheads="1"/>
              </p:cNvSpPr>
              <p:nvPr/>
            </p:nvSpPr>
            <p:spPr bwMode="auto">
              <a:xfrm>
                <a:off x="6342223" y="2691256"/>
                <a:ext cx="463289" cy="255956"/>
              </a:xfrm>
              <a:prstGeom prst="rect">
                <a:avLst/>
              </a:prstGeom>
              <a:solidFill>
                <a:srgbClr val="5A8A8C"/>
              </a:solidFill>
              <a:ln w="9525" algn="ctr">
                <a:solidFill>
                  <a:schemeClr val="tx1"/>
                </a:solidFill>
                <a:prstDash val="dash"/>
                <a:round/>
                <a:headEnd/>
                <a:tailEnd/>
              </a:ln>
            </p:spPr>
            <p:txBody>
              <a:bodyPr lIns="79190" tIns="39595" rIns="79190" bIns="39595"/>
              <a:lstStyle/>
              <a:p>
                <a:pPr defTabSz="801589"/>
                <a:r>
                  <a:rPr lang="en-US" altLang="zh-CN" sz="1100" dirty="0">
                    <a:solidFill>
                      <a:srgbClr val="000000"/>
                    </a:solidFill>
                    <a:latin typeface="+mn-lt"/>
                    <a:ea typeface="+mn-ea"/>
                  </a:rPr>
                  <a:t>P21</a:t>
                </a:r>
                <a:endParaRPr lang="zh-CN" altLang="en-US" sz="1100" dirty="0">
                  <a:solidFill>
                    <a:srgbClr val="000000"/>
                  </a:solidFill>
                  <a:latin typeface="+mn-lt"/>
                  <a:ea typeface="+mn-ea"/>
                </a:endParaRPr>
              </a:p>
            </p:txBody>
          </p:sp>
          <p:sp>
            <p:nvSpPr>
              <p:cNvPr id="111" name="矩形 93"/>
              <p:cNvSpPr>
                <a:spLocks noChangeArrowheads="1"/>
              </p:cNvSpPr>
              <p:nvPr/>
            </p:nvSpPr>
            <p:spPr bwMode="auto">
              <a:xfrm>
                <a:off x="6897354" y="2691256"/>
                <a:ext cx="463289" cy="255956"/>
              </a:xfrm>
              <a:prstGeom prst="rect">
                <a:avLst/>
              </a:prstGeom>
              <a:solidFill>
                <a:srgbClr val="9F7B47"/>
              </a:solidFill>
              <a:ln w="9525" algn="ctr">
                <a:solidFill>
                  <a:schemeClr val="tx1"/>
                </a:solidFill>
                <a:prstDash val="dash"/>
                <a:round/>
                <a:headEnd/>
                <a:tailEnd/>
              </a:ln>
            </p:spPr>
            <p:txBody>
              <a:bodyPr lIns="79190" tIns="39595" rIns="79190" bIns="39595"/>
              <a:lstStyle/>
              <a:p>
                <a:pPr defTabSz="801589"/>
                <a:r>
                  <a:rPr lang="en-US" altLang="zh-CN" sz="1100" dirty="0">
                    <a:solidFill>
                      <a:srgbClr val="000000"/>
                    </a:solidFill>
                    <a:latin typeface="+mn-lt"/>
                    <a:ea typeface="+mn-ea"/>
                  </a:rPr>
                  <a:t>P22</a:t>
                </a:r>
                <a:endParaRPr lang="zh-CN" altLang="en-US" sz="1100" dirty="0">
                  <a:solidFill>
                    <a:srgbClr val="000000"/>
                  </a:solidFill>
                  <a:latin typeface="+mn-lt"/>
                  <a:ea typeface="+mn-ea"/>
                </a:endParaRPr>
              </a:p>
            </p:txBody>
          </p:sp>
          <p:sp>
            <p:nvSpPr>
              <p:cNvPr id="112" name="矩形 94"/>
              <p:cNvSpPr>
                <a:spLocks noChangeArrowheads="1"/>
              </p:cNvSpPr>
              <p:nvPr/>
            </p:nvSpPr>
            <p:spPr bwMode="auto">
              <a:xfrm>
                <a:off x="7452486" y="2691256"/>
                <a:ext cx="463289" cy="255956"/>
              </a:xfrm>
              <a:prstGeom prst="rect">
                <a:avLst/>
              </a:prstGeom>
              <a:solidFill>
                <a:srgbClr val="148AD2"/>
              </a:solidFill>
              <a:ln w="9525" algn="ctr">
                <a:solidFill>
                  <a:schemeClr val="tx1"/>
                </a:solidFill>
                <a:prstDash val="dash"/>
                <a:round/>
                <a:headEnd/>
                <a:tailEnd/>
              </a:ln>
            </p:spPr>
            <p:txBody>
              <a:bodyPr lIns="79190" tIns="39595" rIns="79190" bIns="39595"/>
              <a:lstStyle/>
              <a:p>
                <a:pPr defTabSz="801589"/>
                <a:r>
                  <a:rPr lang="en-US" altLang="zh-CN" sz="1100" dirty="0">
                    <a:solidFill>
                      <a:srgbClr val="000000"/>
                    </a:solidFill>
                    <a:latin typeface="+mn-lt"/>
                    <a:ea typeface="+mn-ea"/>
                  </a:rPr>
                  <a:t>P23</a:t>
                </a:r>
                <a:endParaRPr lang="zh-CN" altLang="en-US" sz="1100" dirty="0">
                  <a:solidFill>
                    <a:srgbClr val="000000"/>
                  </a:solidFill>
                  <a:latin typeface="+mn-lt"/>
                  <a:ea typeface="+mn-ea"/>
                </a:endParaRPr>
              </a:p>
            </p:txBody>
          </p:sp>
          <p:sp>
            <p:nvSpPr>
              <p:cNvPr id="113" name="矩形 95"/>
              <p:cNvSpPr>
                <a:spLocks noChangeArrowheads="1"/>
              </p:cNvSpPr>
              <p:nvPr/>
            </p:nvSpPr>
            <p:spPr bwMode="auto">
              <a:xfrm>
                <a:off x="8009649" y="2691259"/>
                <a:ext cx="473494" cy="232687"/>
              </a:xfrm>
              <a:prstGeom prst="rect">
                <a:avLst/>
              </a:prstGeom>
              <a:solidFill>
                <a:srgbClr val="CF1785"/>
              </a:solidFill>
              <a:ln w="9525" algn="ctr">
                <a:solidFill>
                  <a:schemeClr val="tx1"/>
                </a:solidFill>
                <a:prstDash val="dash"/>
                <a:round/>
                <a:headEnd/>
                <a:tailEnd/>
              </a:ln>
            </p:spPr>
            <p:txBody>
              <a:bodyPr lIns="79190" tIns="39595" rIns="79190" bIns="39595"/>
              <a:lstStyle/>
              <a:p>
                <a:pPr defTabSz="801589"/>
                <a:r>
                  <a:rPr lang="en-US" altLang="zh-CN" sz="1100" dirty="0">
                    <a:solidFill>
                      <a:srgbClr val="000000"/>
                    </a:solidFill>
                    <a:latin typeface="+mn-lt"/>
                    <a:ea typeface="+mn-ea"/>
                  </a:rPr>
                  <a:t>P24</a:t>
                </a:r>
                <a:endParaRPr lang="zh-CN" altLang="en-US" sz="1100" dirty="0">
                  <a:solidFill>
                    <a:srgbClr val="000000"/>
                  </a:solidFill>
                  <a:latin typeface="+mn-lt"/>
                  <a:ea typeface="+mn-ea"/>
                </a:endParaRPr>
              </a:p>
            </p:txBody>
          </p:sp>
          <p:sp>
            <p:nvSpPr>
              <p:cNvPr id="114" name="矩形 99"/>
              <p:cNvSpPr>
                <a:spLocks noChangeArrowheads="1"/>
              </p:cNvSpPr>
              <p:nvPr/>
            </p:nvSpPr>
            <p:spPr bwMode="auto">
              <a:xfrm>
                <a:off x="6334051" y="2986591"/>
                <a:ext cx="379612" cy="273853"/>
              </a:xfrm>
              <a:prstGeom prst="rect">
                <a:avLst/>
              </a:prstGeom>
              <a:solidFill>
                <a:srgbClr val="FFC000"/>
              </a:solidFill>
              <a:ln w="9525" algn="ctr">
                <a:solidFill>
                  <a:schemeClr val="tx1"/>
                </a:solidFill>
                <a:prstDash val="dash"/>
                <a:round/>
                <a:headEnd/>
                <a:tailEnd/>
              </a:ln>
            </p:spPr>
            <p:txBody>
              <a:bodyPr lIns="79190" tIns="39595" rIns="79190" bIns="39595"/>
              <a:lstStyle/>
              <a:p>
                <a:pPr defTabSz="801589"/>
                <a:r>
                  <a:rPr lang="en-US" altLang="zh-CN" sz="1100" dirty="0">
                    <a:solidFill>
                      <a:srgbClr val="000000"/>
                    </a:solidFill>
                    <a:latin typeface="+mn-lt"/>
                    <a:ea typeface="+mn-ea"/>
                  </a:rPr>
                  <a:t>P4’</a:t>
                </a:r>
                <a:endParaRPr lang="zh-CN" altLang="en-US" sz="1100" dirty="0">
                  <a:solidFill>
                    <a:srgbClr val="000000"/>
                  </a:solidFill>
                  <a:latin typeface="+mn-lt"/>
                  <a:ea typeface="+mn-ea"/>
                </a:endParaRPr>
              </a:p>
            </p:txBody>
          </p:sp>
          <p:sp>
            <p:nvSpPr>
              <p:cNvPr id="115" name="矩形 103"/>
              <p:cNvSpPr>
                <a:spLocks noChangeArrowheads="1"/>
              </p:cNvSpPr>
              <p:nvPr/>
            </p:nvSpPr>
            <p:spPr bwMode="auto">
              <a:xfrm>
                <a:off x="6805504" y="2986591"/>
                <a:ext cx="379612" cy="273853"/>
              </a:xfrm>
              <a:prstGeom prst="rect">
                <a:avLst/>
              </a:prstGeom>
              <a:solidFill>
                <a:srgbClr val="0070C0"/>
              </a:solidFill>
              <a:ln w="9525" algn="ctr">
                <a:solidFill>
                  <a:schemeClr val="tx1"/>
                </a:solidFill>
                <a:prstDash val="dash"/>
                <a:round/>
                <a:headEnd/>
                <a:tailEnd/>
              </a:ln>
            </p:spPr>
            <p:txBody>
              <a:bodyPr lIns="79190" tIns="39595" rIns="79190" bIns="39595"/>
              <a:lstStyle/>
              <a:p>
                <a:pPr defTabSz="801589"/>
                <a:r>
                  <a:rPr lang="en-US" altLang="zh-CN" sz="1100" dirty="0">
                    <a:solidFill>
                      <a:srgbClr val="000000"/>
                    </a:solidFill>
                    <a:latin typeface="+mn-lt"/>
                    <a:ea typeface="+mn-ea"/>
                  </a:rPr>
                  <a:t>P8’</a:t>
                </a:r>
                <a:endParaRPr lang="zh-CN" altLang="en-US" sz="1100" dirty="0">
                  <a:solidFill>
                    <a:srgbClr val="000000"/>
                  </a:solidFill>
                  <a:latin typeface="+mn-lt"/>
                  <a:ea typeface="+mn-ea"/>
                </a:endParaRPr>
              </a:p>
            </p:txBody>
          </p:sp>
          <p:sp>
            <p:nvSpPr>
              <p:cNvPr id="116" name="矩形 115"/>
              <p:cNvSpPr/>
              <p:nvPr/>
            </p:nvSpPr>
            <p:spPr bwMode="auto">
              <a:xfrm>
                <a:off x="7268800" y="3004488"/>
                <a:ext cx="463289" cy="255956"/>
              </a:xfrm>
              <a:prstGeom prst="rect">
                <a:avLst/>
              </a:prstGeom>
              <a:solidFill>
                <a:schemeClr val="accent5">
                  <a:lumMod val="50000"/>
                </a:schemeClr>
              </a:solidFill>
              <a:ln w="9525" cap="flat" cmpd="sng" algn="ctr">
                <a:solidFill>
                  <a:schemeClr val="tx1"/>
                </a:solidFill>
                <a:prstDash val="dash"/>
                <a:round/>
                <a:headEnd type="none" w="med" len="med"/>
                <a:tailEnd type="none" w="med" len="med"/>
              </a:ln>
              <a:effectLst/>
            </p:spPr>
            <p:txBody>
              <a:bodyPr lIns="79190" tIns="39595" rIns="79190" bIns="39595"/>
              <a:lstStyle/>
              <a:p>
                <a:pPr defTabSz="801589">
                  <a:defRPr/>
                </a:pPr>
                <a:r>
                  <a:rPr lang="en-US" altLang="zh-CN" sz="1100" dirty="0">
                    <a:solidFill>
                      <a:srgbClr val="000000"/>
                    </a:solidFill>
                    <a:latin typeface="+mn-lt"/>
                    <a:ea typeface="+mn-ea"/>
                  </a:rPr>
                  <a:t>P16’</a:t>
                </a:r>
                <a:endParaRPr lang="zh-CN" altLang="en-US" sz="1100" dirty="0">
                  <a:solidFill>
                    <a:srgbClr val="000000"/>
                  </a:solidFill>
                  <a:latin typeface="+mn-lt"/>
                  <a:ea typeface="+mn-ea"/>
                </a:endParaRPr>
              </a:p>
            </p:txBody>
          </p:sp>
          <p:sp>
            <p:nvSpPr>
              <p:cNvPr id="117" name="矩形 115"/>
              <p:cNvSpPr>
                <a:spLocks noChangeArrowheads="1"/>
              </p:cNvSpPr>
              <p:nvPr/>
            </p:nvSpPr>
            <p:spPr bwMode="auto">
              <a:xfrm>
                <a:off x="7823934" y="3004489"/>
                <a:ext cx="463289" cy="255954"/>
              </a:xfrm>
              <a:prstGeom prst="rect">
                <a:avLst/>
              </a:prstGeom>
              <a:solidFill>
                <a:srgbClr val="A3439C"/>
              </a:solidFill>
              <a:ln w="9525" algn="ctr">
                <a:solidFill>
                  <a:schemeClr val="tx1"/>
                </a:solidFill>
                <a:prstDash val="dash"/>
                <a:round/>
                <a:headEnd/>
                <a:tailEnd/>
              </a:ln>
            </p:spPr>
            <p:txBody>
              <a:bodyPr lIns="79190" tIns="39595" rIns="79190" bIns="39595"/>
              <a:lstStyle/>
              <a:p>
                <a:pPr defTabSz="801589"/>
                <a:r>
                  <a:rPr lang="en-US" altLang="zh-CN" sz="1100" dirty="0">
                    <a:solidFill>
                      <a:srgbClr val="000000"/>
                    </a:solidFill>
                    <a:latin typeface="+mn-lt"/>
                    <a:ea typeface="+mn-ea"/>
                  </a:rPr>
                  <a:t>P20’</a:t>
                </a:r>
                <a:endParaRPr lang="zh-CN" altLang="en-US" sz="1100" dirty="0">
                  <a:solidFill>
                    <a:srgbClr val="000000"/>
                  </a:solidFill>
                  <a:latin typeface="+mn-lt"/>
                  <a:ea typeface="+mn-ea"/>
                </a:endParaRPr>
              </a:p>
            </p:txBody>
          </p:sp>
        </p:grpSp>
        <p:sp>
          <p:nvSpPr>
            <p:cNvPr id="118" name="矩形 116"/>
            <p:cNvSpPr>
              <a:spLocks noChangeArrowheads="1"/>
            </p:cNvSpPr>
            <p:nvPr/>
          </p:nvSpPr>
          <p:spPr bwMode="auto">
            <a:xfrm>
              <a:off x="2248706" y="3148556"/>
              <a:ext cx="506149" cy="220694"/>
            </a:xfrm>
            <a:prstGeom prst="rect">
              <a:avLst/>
            </a:prstGeom>
            <a:solidFill>
              <a:srgbClr val="5A8A8C"/>
            </a:solidFill>
            <a:ln w="9525" algn="ctr">
              <a:solidFill>
                <a:schemeClr val="tx1"/>
              </a:solidFill>
              <a:round/>
              <a:headEnd/>
              <a:tailEnd/>
            </a:ln>
          </p:spPr>
          <p:txBody>
            <a:bodyPr lIns="79190" tIns="39595" rIns="79190" bIns="39595"/>
            <a:lstStyle/>
            <a:p>
              <a:pPr defTabSz="801589"/>
              <a:r>
                <a:rPr lang="en-US" altLang="zh-CN" sz="1100" dirty="0" smtClean="0">
                  <a:solidFill>
                    <a:srgbClr val="000000"/>
                  </a:solidFill>
                  <a:latin typeface="+mn-lt"/>
                  <a:ea typeface="+mn-ea"/>
                </a:rPr>
                <a:t>P21</a:t>
              </a:r>
              <a:endParaRPr lang="zh-CN" altLang="en-US" sz="1100" dirty="0">
                <a:solidFill>
                  <a:srgbClr val="000000"/>
                </a:solidFill>
                <a:latin typeface="+mn-lt"/>
                <a:ea typeface="+mn-ea"/>
              </a:endParaRPr>
            </a:p>
          </p:txBody>
        </p:sp>
        <p:sp>
          <p:nvSpPr>
            <p:cNvPr id="119" name="矩形 117"/>
            <p:cNvSpPr>
              <a:spLocks noChangeArrowheads="1"/>
            </p:cNvSpPr>
            <p:nvPr/>
          </p:nvSpPr>
          <p:spPr bwMode="auto">
            <a:xfrm>
              <a:off x="5118235" y="3146946"/>
              <a:ext cx="463290" cy="230359"/>
            </a:xfrm>
            <a:prstGeom prst="rect">
              <a:avLst/>
            </a:prstGeom>
            <a:solidFill>
              <a:srgbClr val="9F7B47"/>
            </a:solidFill>
            <a:ln w="9525" algn="ctr">
              <a:solidFill>
                <a:schemeClr val="tx1"/>
              </a:solidFill>
              <a:round/>
              <a:headEnd/>
              <a:tailEnd/>
            </a:ln>
          </p:spPr>
          <p:txBody>
            <a:bodyPr lIns="79190" tIns="39595" rIns="79190" bIns="39595"/>
            <a:lstStyle/>
            <a:p>
              <a:pPr defTabSz="801589"/>
              <a:r>
                <a:rPr lang="en-US" altLang="zh-CN" sz="1100" dirty="0" smtClean="0">
                  <a:solidFill>
                    <a:srgbClr val="000000"/>
                  </a:solidFill>
                  <a:latin typeface="+mn-lt"/>
                  <a:ea typeface="+mn-ea"/>
                </a:rPr>
                <a:t>P22</a:t>
              </a:r>
              <a:endParaRPr lang="zh-CN" altLang="en-US" sz="1100" dirty="0">
                <a:solidFill>
                  <a:srgbClr val="000000"/>
                </a:solidFill>
                <a:latin typeface="+mn-lt"/>
                <a:ea typeface="+mn-ea"/>
              </a:endParaRPr>
            </a:p>
          </p:txBody>
        </p:sp>
        <p:sp>
          <p:nvSpPr>
            <p:cNvPr id="120" name="矩形 118"/>
            <p:cNvSpPr>
              <a:spLocks noChangeArrowheads="1"/>
            </p:cNvSpPr>
            <p:nvPr/>
          </p:nvSpPr>
          <p:spPr bwMode="auto">
            <a:xfrm>
              <a:off x="2248705" y="4345365"/>
              <a:ext cx="555131" cy="240024"/>
            </a:xfrm>
            <a:prstGeom prst="rect">
              <a:avLst/>
            </a:prstGeom>
            <a:solidFill>
              <a:srgbClr val="148AD2"/>
            </a:solidFill>
            <a:ln w="9525" algn="ctr">
              <a:solidFill>
                <a:schemeClr val="tx1"/>
              </a:solidFill>
              <a:round/>
              <a:headEnd/>
              <a:tailEnd/>
            </a:ln>
          </p:spPr>
          <p:txBody>
            <a:bodyPr lIns="79190" tIns="39595" rIns="79190" bIns="39595"/>
            <a:lstStyle/>
            <a:p>
              <a:pPr defTabSz="801589"/>
              <a:r>
                <a:rPr lang="en-US" altLang="zh-CN" sz="1100" dirty="0" smtClean="0">
                  <a:solidFill>
                    <a:srgbClr val="000000"/>
                  </a:solidFill>
                  <a:latin typeface="+mn-lt"/>
                  <a:ea typeface="+mn-ea"/>
                </a:rPr>
                <a:t>P23</a:t>
              </a:r>
              <a:endParaRPr lang="zh-CN" altLang="en-US" sz="1100" dirty="0">
                <a:solidFill>
                  <a:srgbClr val="000000"/>
                </a:solidFill>
                <a:latin typeface="+mn-lt"/>
                <a:ea typeface="+mn-ea"/>
              </a:endParaRPr>
            </a:p>
          </p:txBody>
        </p:sp>
        <p:sp>
          <p:nvSpPr>
            <p:cNvPr id="121" name="矩形 119"/>
            <p:cNvSpPr>
              <a:spLocks noChangeArrowheads="1"/>
            </p:cNvSpPr>
            <p:nvPr/>
          </p:nvSpPr>
          <p:spPr bwMode="auto">
            <a:xfrm>
              <a:off x="5158427" y="4387247"/>
              <a:ext cx="463290" cy="230359"/>
            </a:xfrm>
            <a:prstGeom prst="rect">
              <a:avLst/>
            </a:prstGeom>
            <a:solidFill>
              <a:srgbClr val="CF1785"/>
            </a:solidFill>
            <a:ln w="9525" algn="ctr">
              <a:solidFill>
                <a:schemeClr val="tx1"/>
              </a:solidFill>
              <a:round/>
              <a:headEnd/>
              <a:tailEnd/>
            </a:ln>
          </p:spPr>
          <p:txBody>
            <a:bodyPr lIns="79190" tIns="39595" rIns="79190" bIns="39595"/>
            <a:lstStyle/>
            <a:p>
              <a:pPr defTabSz="801589"/>
              <a:r>
                <a:rPr lang="en-US" altLang="zh-CN" sz="1100" dirty="0" smtClean="0">
                  <a:solidFill>
                    <a:srgbClr val="000000"/>
                  </a:solidFill>
                  <a:latin typeface="+mn-lt"/>
                  <a:ea typeface="+mn-ea"/>
                </a:rPr>
                <a:t>P24</a:t>
              </a:r>
              <a:endParaRPr lang="zh-CN" altLang="en-US" sz="1100" dirty="0">
                <a:solidFill>
                  <a:srgbClr val="000000"/>
                </a:solidFill>
                <a:latin typeface="+mn-lt"/>
                <a:ea typeface="+mn-ea"/>
              </a:endParaRPr>
            </a:p>
          </p:txBody>
        </p:sp>
        <p:grpSp>
          <p:nvGrpSpPr>
            <p:cNvPr id="125" name="组合 163"/>
            <p:cNvGrpSpPr/>
            <p:nvPr/>
          </p:nvGrpSpPr>
          <p:grpSpPr>
            <a:xfrm>
              <a:off x="6406059" y="2808382"/>
              <a:ext cx="2045006" cy="565575"/>
              <a:chOff x="6334051" y="1242977"/>
              <a:chExt cx="2045006" cy="628417"/>
            </a:xfrm>
          </p:grpSpPr>
          <p:sp>
            <p:nvSpPr>
              <p:cNvPr id="126" name="矩形 80"/>
              <p:cNvSpPr>
                <a:spLocks noChangeArrowheads="1"/>
              </p:cNvSpPr>
              <p:nvPr/>
            </p:nvSpPr>
            <p:spPr bwMode="auto">
              <a:xfrm>
                <a:off x="6342215" y="1273570"/>
                <a:ext cx="379612" cy="273854"/>
              </a:xfrm>
              <a:prstGeom prst="rect">
                <a:avLst/>
              </a:prstGeom>
              <a:solidFill>
                <a:srgbClr val="7030A0"/>
              </a:solidFill>
              <a:ln w="9525" algn="ctr">
                <a:solidFill>
                  <a:schemeClr val="tx1"/>
                </a:solidFill>
                <a:prstDash val="dash"/>
                <a:round/>
                <a:headEnd/>
                <a:tailEnd/>
              </a:ln>
            </p:spPr>
            <p:txBody>
              <a:bodyPr lIns="79190" tIns="39595" rIns="79190" bIns="39595"/>
              <a:lstStyle/>
              <a:p>
                <a:pPr defTabSz="801589"/>
                <a:r>
                  <a:rPr lang="en-US" altLang="zh-CN" sz="1100" dirty="0">
                    <a:solidFill>
                      <a:srgbClr val="000000"/>
                    </a:solidFill>
                    <a:latin typeface="+mn-lt"/>
                    <a:ea typeface="+mn-ea"/>
                  </a:rPr>
                  <a:t>P9</a:t>
                </a:r>
                <a:endParaRPr lang="zh-CN" altLang="en-US" sz="1100" dirty="0">
                  <a:solidFill>
                    <a:srgbClr val="000000"/>
                  </a:solidFill>
                  <a:latin typeface="+mn-lt"/>
                  <a:ea typeface="+mn-ea"/>
                </a:endParaRPr>
              </a:p>
            </p:txBody>
          </p:sp>
          <p:sp>
            <p:nvSpPr>
              <p:cNvPr id="127" name="矩形 81"/>
              <p:cNvSpPr>
                <a:spLocks noChangeArrowheads="1"/>
              </p:cNvSpPr>
              <p:nvPr/>
            </p:nvSpPr>
            <p:spPr bwMode="auto">
              <a:xfrm>
                <a:off x="6797347" y="1242977"/>
                <a:ext cx="498399" cy="275739"/>
              </a:xfrm>
              <a:prstGeom prst="rect">
                <a:avLst/>
              </a:prstGeom>
              <a:solidFill>
                <a:srgbClr val="CCFF99"/>
              </a:solidFill>
              <a:ln w="9525" algn="ctr">
                <a:solidFill>
                  <a:schemeClr val="tx1"/>
                </a:solidFill>
                <a:prstDash val="dash"/>
                <a:round/>
                <a:headEnd/>
                <a:tailEnd/>
              </a:ln>
            </p:spPr>
            <p:txBody>
              <a:bodyPr lIns="79190" tIns="39595" rIns="79190" bIns="39595"/>
              <a:lstStyle/>
              <a:p>
                <a:pPr defTabSz="801589"/>
                <a:r>
                  <a:rPr lang="en-US" altLang="zh-CN" sz="1100" dirty="0">
                    <a:solidFill>
                      <a:srgbClr val="000000"/>
                    </a:solidFill>
                    <a:latin typeface="+mn-lt"/>
                    <a:ea typeface="+mn-ea"/>
                  </a:rPr>
                  <a:t>P10</a:t>
                </a:r>
                <a:endParaRPr lang="zh-CN" altLang="en-US" sz="1100" dirty="0">
                  <a:solidFill>
                    <a:srgbClr val="000000"/>
                  </a:solidFill>
                  <a:latin typeface="+mn-lt"/>
                  <a:ea typeface="+mn-ea"/>
                </a:endParaRPr>
              </a:p>
            </p:txBody>
          </p:sp>
          <p:sp>
            <p:nvSpPr>
              <p:cNvPr id="128" name="矩形 97"/>
              <p:cNvSpPr>
                <a:spLocks noChangeArrowheads="1"/>
              </p:cNvSpPr>
              <p:nvPr/>
            </p:nvSpPr>
            <p:spPr bwMode="auto">
              <a:xfrm>
                <a:off x="6334051" y="1597541"/>
                <a:ext cx="379612" cy="273853"/>
              </a:xfrm>
              <a:prstGeom prst="rect">
                <a:avLst/>
              </a:prstGeom>
              <a:solidFill>
                <a:srgbClr val="C00000"/>
              </a:solidFill>
              <a:ln w="9525" algn="ctr">
                <a:solidFill>
                  <a:schemeClr val="tx1"/>
                </a:solidFill>
                <a:prstDash val="dash"/>
                <a:round/>
                <a:headEnd/>
                <a:tailEnd/>
              </a:ln>
            </p:spPr>
            <p:txBody>
              <a:bodyPr lIns="79190" tIns="39595" rIns="79190" bIns="39595"/>
              <a:lstStyle/>
              <a:p>
                <a:pPr defTabSz="801589"/>
                <a:r>
                  <a:rPr lang="en-US" altLang="zh-CN" sz="1100" dirty="0">
                    <a:solidFill>
                      <a:srgbClr val="000000"/>
                    </a:solidFill>
                    <a:latin typeface="+mn-lt"/>
                    <a:ea typeface="+mn-ea"/>
                  </a:rPr>
                  <a:t>P2’</a:t>
                </a:r>
                <a:endParaRPr lang="zh-CN" altLang="en-US" sz="1100" dirty="0">
                  <a:solidFill>
                    <a:srgbClr val="000000"/>
                  </a:solidFill>
                  <a:latin typeface="+mn-lt"/>
                  <a:ea typeface="+mn-ea"/>
                </a:endParaRPr>
              </a:p>
            </p:txBody>
          </p:sp>
          <p:sp>
            <p:nvSpPr>
              <p:cNvPr id="129" name="矩形 101"/>
              <p:cNvSpPr>
                <a:spLocks noChangeArrowheads="1"/>
              </p:cNvSpPr>
              <p:nvPr/>
            </p:nvSpPr>
            <p:spPr bwMode="auto">
              <a:xfrm>
                <a:off x="6805504" y="1597541"/>
                <a:ext cx="379612" cy="273853"/>
              </a:xfrm>
              <a:prstGeom prst="rect">
                <a:avLst/>
              </a:prstGeom>
              <a:solidFill>
                <a:srgbClr val="00B050"/>
              </a:solidFill>
              <a:ln w="9525" algn="ctr">
                <a:solidFill>
                  <a:schemeClr val="tx1"/>
                </a:solidFill>
                <a:prstDash val="dash"/>
                <a:round/>
                <a:headEnd/>
                <a:tailEnd/>
              </a:ln>
            </p:spPr>
            <p:txBody>
              <a:bodyPr lIns="79190" tIns="39595" rIns="79190" bIns="39595"/>
              <a:lstStyle/>
              <a:p>
                <a:pPr defTabSz="801589"/>
                <a:r>
                  <a:rPr lang="en-US" altLang="zh-CN" sz="1100" dirty="0">
                    <a:solidFill>
                      <a:srgbClr val="000000"/>
                    </a:solidFill>
                    <a:latin typeface="+mn-lt"/>
                    <a:ea typeface="+mn-ea"/>
                  </a:rPr>
                  <a:t>P6’</a:t>
                </a:r>
                <a:endParaRPr lang="zh-CN" altLang="en-US" sz="1100" dirty="0">
                  <a:solidFill>
                    <a:srgbClr val="000000"/>
                  </a:solidFill>
                  <a:latin typeface="+mn-lt"/>
                  <a:ea typeface="+mn-ea"/>
                </a:endParaRPr>
              </a:p>
            </p:txBody>
          </p:sp>
          <p:sp>
            <p:nvSpPr>
              <p:cNvPr id="130" name="矩形 129"/>
              <p:cNvSpPr/>
              <p:nvPr/>
            </p:nvSpPr>
            <p:spPr bwMode="auto">
              <a:xfrm>
                <a:off x="7268800" y="1597542"/>
                <a:ext cx="463289" cy="255956"/>
              </a:xfrm>
              <a:prstGeom prst="rect">
                <a:avLst/>
              </a:prstGeom>
              <a:solidFill>
                <a:schemeClr val="tx1">
                  <a:lumMod val="65000"/>
                  <a:lumOff val="35000"/>
                </a:schemeClr>
              </a:solidFill>
              <a:ln w="9525" cap="flat" cmpd="sng" algn="ctr">
                <a:solidFill>
                  <a:schemeClr val="tx1"/>
                </a:solidFill>
                <a:prstDash val="dash"/>
                <a:round/>
                <a:headEnd type="none" w="med" len="med"/>
                <a:tailEnd type="none" w="med" len="med"/>
              </a:ln>
              <a:effectLst/>
            </p:spPr>
            <p:txBody>
              <a:bodyPr lIns="79190" tIns="39595" rIns="79190" bIns="39595"/>
              <a:lstStyle/>
              <a:p>
                <a:pPr defTabSz="801589">
                  <a:defRPr/>
                </a:pPr>
                <a:r>
                  <a:rPr lang="en-US" altLang="zh-CN" sz="1100" dirty="0">
                    <a:solidFill>
                      <a:srgbClr val="000000"/>
                    </a:solidFill>
                    <a:latin typeface="+mn-lt"/>
                    <a:ea typeface="+mn-ea"/>
                  </a:rPr>
                  <a:t>P14’</a:t>
                </a:r>
                <a:endParaRPr lang="zh-CN" altLang="en-US" sz="1100" dirty="0">
                  <a:solidFill>
                    <a:srgbClr val="000000"/>
                  </a:solidFill>
                  <a:latin typeface="+mn-lt"/>
                  <a:ea typeface="+mn-ea"/>
                </a:endParaRPr>
              </a:p>
            </p:txBody>
          </p:sp>
          <p:sp>
            <p:nvSpPr>
              <p:cNvPr id="131" name="矩形 113"/>
              <p:cNvSpPr>
                <a:spLocks noChangeArrowheads="1"/>
              </p:cNvSpPr>
              <p:nvPr/>
            </p:nvSpPr>
            <p:spPr bwMode="auto">
              <a:xfrm>
                <a:off x="7823934" y="1597542"/>
                <a:ext cx="463289" cy="255954"/>
              </a:xfrm>
              <a:prstGeom prst="rect">
                <a:avLst/>
              </a:prstGeom>
              <a:solidFill>
                <a:srgbClr val="8EB234"/>
              </a:solidFill>
              <a:ln w="9525" algn="ctr">
                <a:solidFill>
                  <a:schemeClr val="tx1"/>
                </a:solidFill>
                <a:prstDash val="dash"/>
                <a:round/>
                <a:headEnd/>
                <a:tailEnd/>
              </a:ln>
            </p:spPr>
            <p:txBody>
              <a:bodyPr lIns="79190" tIns="39595" rIns="79190" bIns="39595"/>
              <a:lstStyle/>
              <a:p>
                <a:pPr defTabSz="801589"/>
                <a:r>
                  <a:rPr lang="en-US" altLang="zh-CN" sz="1100" dirty="0">
                    <a:solidFill>
                      <a:srgbClr val="000000"/>
                    </a:solidFill>
                    <a:latin typeface="+mn-lt"/>
                    <a:ea typeface="+mn-ea"/>
                  </a:rPr>
                  <a:t>P18’</a:t>
                </a:r>
                <a:endParaRPr lang="zh-CN" altLang="en-US" sz="1100" dirty="0">
                  <a:solidFill>
                    <a:srgbClr val="000000"/>
                  </a:solidFill>
                  <a:latin typeface="+mn-lt"/>
                  <a:ea typeface="+mn-ea"/>
                </a:endParaRPr>
              </a:p>
            </p:txBody>
          </p:sp>
          <p:sp>
            <p:nvSpPr>
              <p:cNvPr id="132" name="矩形 124"/>
              <p:cNvSpPr>
                <a:spLocks noChangeArrowheads="1"/>
              </p:cNvSpPr>
              <p:nvPr/>
            </p:nvSpPr>
            <p:spPr bwMode="auto">
              <a:xfrm>
                <a:off x="7360635" y="1257462"/>
                <a:ext cx="463290" cy="255954"/>
              </a:xfrm>
              <a:prstGeom prst="rect">
                <a:avLst/>
              </a:prstGeom>
              <a:solidFill>
                <a:srgbClr val="99CCFF"/>
              </a:solidFill>
              <a:ln w="9525" algn="ctr">
                <a:solidFill>
                  <a:schemeClr val="tx1"/>
                </a:solidFill>
                <a:prstDash val="dash"/>
                <a:round/>
                <a:headEnd/>
                <a:tailEnd/>
              </a:ln>
            </p:spPr>
            <p:txBody>
              <a:bodyPr lIns="79190" tIns="39595" rIns="79190" bIns="39595"/>
              <a:lstStyle/>
              <a:p>
                <a:pPr defTabSz="801589"/>
                <a:r>
                  <a:rPr lang="en-US" altLang="zh-CN" sz="1100" dirty="0">
                    <a:solidFill>
                      <a:srgbClr val="000000"/>
                    </a:solidFill>
                    <a:latin typeface="+mn-lt"/>
                    <a:ea typeface="+mn-ea"/>
                  </a:rPr>
                  <a:t>P11</a:t>
                </a:r>
                <a:endParaRPr lang="zh-CN" altLang="en-US" sz="1100" dirty="0">
                  <a:solidFill>
                    <a:srgbClr val="000000"/>
                  </a:solidFill>
                  <a:latin typeface="+mn-lt"/>
                  <a:ea typeface="+mn-ea"/>
                </a:endParaRPr>
              </a:p>
            </p:txBody>
          </p:sp>
          <p:sp>
            <p:nvSpPr>
              <p:cNvPr id="133" name="矩形 132"/>
              <p:cNvSpPr/>
              <p:nvPr/>
            </p:nvSpPr>
            <p:spPr bwMode="auto">
              <a:xfrm>
                <a:off x="7915767" y="1278941"/>
                <a:ext cx="463290" cy="254166"/>
              </a:xfrm>
              <a:prstGeom prst="rect">
                <a:avLst/>
              </a:prstGeom>
              <a:solidFill>
                <a:schemeClr val="accent5">
                  <a:lumMod val="75000"/>
                </a:schemeClr>
              </a:solidFill>
              <a:ln w="9525" cap="flat" cmpd="sng" algn="ctr">
                <a:solidFill>
                  <a:schemeClr val="tx1"/>
                </a:solidFill>
                <a:prstDash val="dash"/>
                <a:round/>
                <a:headEnd type="none" w="med" len="med"/>
                <a:tailEnd type="none" w="med" len="med"/>
              </a:ln>
              <a:effectLst/>
            </p:spPr>
            <p:txBody>
              <a:bodyPr lIns="79190" tIns="39595" rIns="79190" bIns="39595"/>
              <a:lstStyle/>
              <a:p>
                <a:pPr defTabSz="801589">
                  <a:defRPr/>
                </a:pPr>
                <a:r>
                  <a:rPr lang="en-US" altLang="zh-CN" sz="1100" dirty="0">
                    <a:solidFill>
                      <a:srgbClr val="000000"/>
                    </a:solidFill>
                    <a:latin typeface="+mn-lt"/>
                    <a:ea typeface="+mn-ea"/>
                  </a:rPr>
                  <a:t>P12</a:t>
                </a:r>
                <a:endParaRPr lang="zh-CN" altLang="en-US" sz="1100" dirty="0">
                  <a:solidFill>
                    <a:srgbClr val="000000"/>
                  </a:solidFill>
                  <a:latin typeface="+mn-lt"/>
                  <a:ea typeface="+mn-ea"/>
                </a:endParaRPr>
              </a:p>
            </p:txBody>
          </p:sp>
        </p:grpSp>
        <p:sp>
          <p:nvSpPr>
            <p:cNvPr id="134" name="矩形 104"/>
            <p:cNvSpPr>
              <a:spLocks noChangeArrowheads="1"/>
            </p:cNvSpPr>
            <p:nvPr/>
          </p:nvSpPr>
          <p:spPr bwMode="auto">
            <a:xfrm>
              <a:off x="1201647" y="3122673"/>
              <a:ext cx="379612" cy="246468"/>
            </a:xfrm>
            <a:prstGeom prst="rect">
              <a:avLst/>
            </a:prstGeom>
            <a:solidFill>
              <a:srgbClr val="7030A0"/>
            </a:solidFill>
            <a:ln w="9525" algn="ctr">
              <a:solidFill>
                <a:schemeClr val="tx1"/>
              </a:solidFill>
              <a:round/>
              <a:headEnd/>
              <a:tailEnd/>
            </a:ln>
          </p:spPr>
          <p:txBody>
            <a:bodyPr lIns="79190" tIns="39595" rIns="79190" bIns="39595"/>
            <a:lstStyle/>
            <a:p>
              <a:pPr defTabSz="801589"/>
              <a:r>
                <a:rPr lang="en-US" altLang="zh-CN" sz="1100" dirty="0">
                  <a:solidFill>
                    <a:srgbClr val="000000"/>
                  </a:solidFill>
                  <a:latin typeface="+mn-lt"/>
                  <a:ea typeface="+mn-ea"/>
                </a:rPr>
                <a:t>P9’</a:t>
              </a:r>
              <a:endParaRPr lang="zh-CN" altLang="en-US" sz="1100" dirty="0">
                <a:solidFill>
                  <a:srgbClr val="000000"/>
                </a:solidFill>
                <a:latin typeface="+mn-lt"/>
                <a:ea typeface="+mn-ea"/>
              </a:endParaRPr>
            </a:p>
          </p:txBody>
        </p:sp>
        <p:sp>
          <p:nvSpPr>
            <p:cNvPr id="135" name="矩形 105"/>
            <p:cNvSpPr>
              <a:spLocks noChangeArrowheads="1"/>
            </p:cNvSpPr>
            <p:nvPr/>
          </p:nvSpPr>
          <p:spPr bwMode="auto">
            <a:xfrm>
              <a:off x="4009651" y="3148452"/>
              <a:ext cx="495359" cy="242937"/>
            </a:xfrm>
            <a:prstGeom prst="rect">
              <a:avLst/>
            </a:prstGeom>
            <a:solidFill>
              <a:srgbClr val="CCFF99"/>
            </a:solidFill>
            <a:ln w="9525" algn="ctr">
              <a:solidFill>
                <a:schemeClr val="tx1"/>
              </a:solidFill>
              <a:round/>
              <a:headEnd/>
              <a:tailEnd/>
            </a:ln>
          </p:spPr>
          <p:txBody>
            <a:bodyPr lIns="79190" tIns="39595" rIns="79190" bIns="39595"/>
            <a:lstStyle/>
            <a:p>
              <a:pPr defTabSz="801589"/>
              <a:r>
                <a:rPr lang="en-US" altLang="zh-CN" sz="1100" dirty="0">
                  <a:solidFill>
                    <a:srgbClr val="000000"/>
                  </a:solidFill>
                  <a:latin typeface="+mn-lt"/>
                  <a:ea typeface="+mn-ea"/>
                </a:rPr>
                <a:t>P10’</a:t>
              </a:r>
              <a:endParaRPr lang="zh-CN" altLang="en-US" sz="1100" dirty="0">
                <a:solidFill>
                  <a:srgbClr val="000000"/>
                </a:solidFill>
                <a:latin typeface="+mn-lt"/>
                <a:ea typeface="+mn-ea"/>
              </a:endParaRPr>
            </a:p>
          </p:txBody>
        </p:sp>
        <p:sp>
          <p:nvSpPr>
            <p:cNvPr id="136" name="矩形 106"/>
            <p:cNvSpPr>
              <a:spLocks noChangeArrowheads="1"/>
            </p:cNvSpPr>
            <p:nvPr/>
          </p:nvSpPr>
          <p:spPr bwMode="auto">
            <a:xfrm>
              <a:off x="1117979" y="4349104"/>
              <a:ext cx="483054" cy="236030"/>
            </a:xfrm>
            <a:prstGeom prst="rect">
              <a:avLst/>
            </a:prstGeom>
            <a:solidFill>
              <a:srgbClr val="99CCFF"/>
            </a:solidFill>
            <a:ln w="9525" algn="ctr">
              <a:solidFill>
                <a:schemeClr val="tx1"/>
              </a:solidFill>
              <a:round/>
              <a:headEnd/>
              <a:tailEnd/>
            </a:ln>
          </p:spPr>
          <p:txBody>
            <a:bodyPr lIns="79190" tIns="39595" rIns="79190" bIns="39595"/>
            <a:lstStyle/>
            <a:p>
              <a:pPr defTabSz="801589"/>
              <a:r>
                <a:rPr lang="en-US" altLang="zh-CN" sz="1100" dirty="0">
                  <a:solidFill>
                    <a:srgbClr val="000000"/>
                  </a:solidFill>
                  <a:latin typeface="+mn-lt"/>
                  <a:ea typeface="+mn-ea"/>
                </a:rPr>
                <a:t>P11’</a:t>
              </a:r>
              <a:endParaRPr lang="zh-CN" altLang="en-US" sz="1100" dirty="0">
                <a:solidFill>
                  <a:srgbClr val="000000"/>
                </a:solidFill>
                <a:latin typeface="+mn-lt"/>
                <a:ea typeface="+mn-ea"/>
              </a:endParaRPr>
            </a:p>
          </p:txBody>
        </p:sp>
        <p:sp>
          <p:nvSpPr>
            <p:cNvPr id="137" name="矩形 136"/>
            <p:cNvSpPr/>
            <p:nvPr/>
          </p:nvSpPr>
          <p:spPr bwMode="auto">
            <a:xfrm>
              <a:off x="4009647" y="4406844"/>
              <a:ext cx="463290" cy="230360"/>
            </a:xfrm>
            <a:prstGeom prst="rect">
              <a:avLst/>
            </a:prstGeom>
            <a:solidFill>
              <a:schemeClr val="accent5">
                <a:lumMod val="75000"/>
              </a:schemeClr>
            </a:solidFill>
            <a:ln w="9525" cap="flat" cmpd="sng" algn="ctr">
              <a:solidFill>
                <a:schemeClr val="tx1"/>
              </a:solidFill>
              <a:prstDash val="solid"/>
              <a:round/>
              <a:headEnd type="none" w="med" len="med"/>
              <a:tailEnd type="none" w="med" len="med"/>
            </a:ln>
            <a:effectLst/>
          </p:spPr>
          <p:txBody>
            <a:bodyPr lIns="79190" tIns="39595" rIns="79190" bIns="39595"/>
            <a:lstStyle/>
            <a:p>
              <a:pPr defTabSz="801589">
                <a:defRPr/>
              </a:pPr>
              <a:r>
                <a:rPr lang="en-US" altLang="zh-CN" sz="1100" dirty="0">
                  <a:solidFill>
                    <a:srgbClr val="000000"/>
                  </a:solidFill>
                  <a:latin typeface="+mn-lt"/>
                  <a:ea typeface="+mn-ea"/>
                </a:rPr>
                <a:t>P12’</a:t>
              </a:r>
              <a:endParaRPr lang="zh-CN" altLang="en-US" sz="1100" dirty="0">
                <a:solidFill>
                  <a:srgbClr val="000000"/>
                </a:solidFill>
                <a:latin typeface="+mn-lt"/>
                <a:ea typeface="+mn-ea"/>
              </a:endParaRPr>
            </a:p>
          </p:txBody>
        </p:sp>
        <p:sp>
          <p:nvSpPr>
            <p:cNvPr id="138" name="矩形 58"/>
            <p:cNvSpPr>
              <a:spLocks noChangeArrowheads="1"/>
            </p:cNvSpPr>
            <p:nvPr/>
          </p:nvSpPr>
          <p:spPr bwMode="auto">
            <a:xfrm>
              <a:off x="1221744" y="2837421"/>
              <a:ext cx="379612" cy="246469"/>
            </a:xfrm>
            <a:prstGeom prst="rect">
              <a:avLst/>
            </a:prstGeom>
            <a:solidFill>
              <a:srgbClr val="C00000"/>
            </a:solidFill>
            <a:ln w="9525" algn="ctr">
              <a:solidFill>
                <a:schemeClr val="tx1"/>
              </a:solidFill>
              <a:round/>
              <a:headEnd/>
              <a:tailEnd/>
            </a:ln>
          </p:spPr>
          <p:txBody>
            <a:bodyPr lIns="79190" tIns="39595" rIns="79190" bIns="39595"/>
            <a:lstStyle/>
            <a:p>
              <a:pPr defTabSz="801589"/>
              <a:r>
                <a:rPr lang="en-US" altLang="zh-CN" sz="1100" dirty="0">
                  <a:solidFill>
                    <a:srgbClr val="000000"/>
                  </a:solidFill>
                  <a:latin typeface="+mn-lt"/>
                  <a:ea typeface="+mn-ea"/>
                </a:rPr>
                <a:t>P2</a:t>
              </a:r>
              <a:endParaRPr lang="zh-CN" altLang="en-US" sz="1100" dirty="0">
                <a:solidFill>
                  <a:srgbClr val="000000"/>
                </a:solidFill>
                <a:latin typeface="+mn-lt"/>
                <a:ea typeface="+mn-ea"/>
              </a:endParaRPr>
            </a:p>
          </p:txBody>
        </p:sp>
        <p:sp>
          <p:nvSpPr>
            <p:cNvPr id="139" name="矩形 77"/>
            <p:cNvSpPr>
              <a:spLocks noChangeArrowheads="1"/>
            </p:cNvSpPr>
            <p:nvPr/>
          </p:nvSpPr>
          <p:spPr bwMode="auto">
            <a:xfrm>
              <a:off x="4052833" y="2836736"/>
              <a:ext cx="452365" cy="246469"/>
            </a:xfrm>
            <a:prstGeom prst="rect">
              <a:avLst/>
            </a:prstGeom>
            <a:solidFill>
              <a:srgbClr val="00B050"/>
            </a:solidFill>
            <a:ln w="9525" algn="ctr">
              <a:solidFill>
                <a:schemeClr val="tx1"/>
              </a:solidFill>
              <a:round/>
              <a:headEnd/>
              <a:tailEnd/>
            </a:ln>
          </p:spPr>
          <p:txBody>
            <a:bodyPr lIns="79190" tIns="39595" rIns="79190" bIns="39595"/>
            <a:lstStyle/>
            <a:p>
              <a:pPr defTabSz="801589"/>
              <a:r>
                <a:rPr lang="en-US" altLang="zh-CN" sz="1100" dirty="0">
                  <a:solidFill>
                    <a:srgbClr val="000000"/>
                  </a:solidFill>
                  <a:latin typeface="+mn-lt"/>
                  <a:ea typeface="+mn-ea"/>
                </a:rPr>
                <a:t>P6</a:t>
              </a:r>
              <a:endParaRPr lang="zh-CN" altLang="en-US" sz="1100" dirty="0">
                <a:solidFill>
                  <a:srgbClr val="000000"/>
                </a:solidFill>
                <a:latin typeface="+mn-lt"/>
                <a:ea typeface="+mn-ea"/>
              </a:endParaRPr>
            </a:p>
          </p:txBody>
        </p:sp>
        <p:sp>
          <p:nvSpPr>
            <p:cNvPr id="140" name="矩形 139"/>
            <p:cNvSpPr/>
            <p:nvPr/>
          </p:nvSpPr>
          <p:spPr bwMode="auto">
            <a:xfrm>
              <a:off x="1231951" y="4064964"/>
              <a:ext cx="500026" cy="212639"/>
            </a:xfrm>
            <a:prstGeom prst="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lIns="79190" tIns="39595" rIns="79190" bIns="39595"/>
            <a:lstStyle/>
            <a:p>
              <a:pPr defTabSz="801589">
                <a:defRPr/>
              </a:pPr>
              <a:r>
                <a:rPr lang="en-US" altLang="zh-CN" sz="1100" dirty="0">
                  <a:solidFill>
                    <a:srgbClr val="000000"/>
                  </a:solidFill>
                  <a:latin typeface="+mn-lt"/>
                  <a:ea typeface="+mn-ea"/>
                </a:rPr>
                <a:t>P14</a:t>
              </a:r>
              <a:endParaRPr lang="zh-CN" altLang="en-US" sz="1100" dirty="0">
                <a:solidFill>
                  <a:srgbClr val="000000"/>
                </a:solidFill>
                <a:latin typeface="+mn-lt"/>
                <a:ea typeface="+mn-ea"/>
              </a:endParaRPr>
            </a:p>
          </p:txBody>
        </p:sp>
        <p:sp>
          <p:nvSpPr>
            <p:cNvPr id="141" name="矩形 89"/>
            <p:cNvSpPr>
              <a:spLocks noChangeArrowheads="1"/>
            </p:cNvSpPr>
            <p:nvPr/>
          </p:nvSpPr>
          <p:spPr bwMode="auto">
            <a:xfrm>
              <a:off x="4101500" y="4106847"/>
              <a:ext cx="463289" cy="230360"/>
            </a:xfrm>
            <a:prstGeom prst="rect">
              <a:avLst/>
            </a:prstGeom>
            <a:solidFill>
              <a:srgbClr val="8EB234"/>
            </a:solidFill>
            <a:ln w="9525" algn="ctr">
              <a:solidFill>
                <a:schemeClr val="tx1"/>
              </a:solidFill>
              <a:round/>
              <a:headEnd/>
              <a:tailEnd/>
            </a:ln>
          </p:spPr>
          <p:txBody>
            <a:bodyPr lIns="79190" tIns="39595" rIns="79190" bIns="39595"/>
            <a:lstStyle/>
            <a:p>
              <a:pPr defTabSz="801589"/>
              <a:r>
                <a:rPr lang="en-US" altLang="zh-CN" sz="1100" dirty="0">
                  <a:solidFill>
                    <a:srgbClr val="000000"/>
                  </a:solidFill>
                  <a:latin typeface="+mn-lt"/>
                  <a:ea typeface="+mn-ea"/>
                </a:rPr>
                <a:t>P18</a:t>
              </a:r>
              <a:endParaRPr lang="zh-CN" altLang="en-US" sz="1100" dirty="0">
                <a:solidFill>
                  <a:srgbClr val="000000"/>
                </a:solidFill>
                <a:latin typeface="+mn-lt"/>
                <a:ea typeface="+mn-ea"/>
              </a:endParaRPr>
            </a:p>
          </p:txBody>
        </p:sp>
        <p:sp>
          <p:nvSpPr>
            <p:cNvPr id="142" name="矩形 116"/>
            <p:cNvSpPr>
              <a:spLocks noChangeArrowheads="1"/>
            </p:cNvSpPr>
            <p:nvPr/>
          </p:nvSpPr>
          <p:spPr bwMode="auto">
            <a:xfrm>
              <a:off x="2250380" y="3150064"/>
              <a:ext cx="506149" cy="220694"/>
            </a:xfrm>
            <a:prstGeom prst="rect">
              <a:avLst/>
            </a:prstGeom>
            <a:solidFill>
              <a:srgbClr val="5A8A8C"/>
            </a:solidFill>
            <a:ln w="9525" algn="ctr">
              <a:solidFill>
                <a:schemeClr val="tx1"/>
              </a:solidFill>
              <a:round/>
              <a:headEnd/>
              <a:tailEnd/>
            </a:ln>
          </p:spPr>
          <p:txBody>
            <a:bodyPr lIns="79190" tIns="39595" rIns="79190" bIns="39595"/>
            <a:lstStyle/>
            <a:p>
              <a:pPr defTabSz="801589"/>
              <a:r>
                <a:rPr lang="en-US" altLang="zh-CN" sz="1100" dirty="0">
                  <a:solidFill>
                    <a:srgbClr val="000000"/>
                  </a:solidFill>
                  <a:latin typeface="+mn-lt"/>
                  <a:ea typeface="+mn-ea"/>
                </a:rPr>
                <a:t>P21’</a:t>
              </a:r>
              <a:endParaRPr lang="zh-CN" altLang="en-US" sz="1100" dirty="0">
                <a:solidFill>
                  <a:srgbClr val="000000"/>
                </a:solidFill>
                <a:latin typeface="+mn-lt"/>
                <a:ea typeface="+mn-ea"/>
              </a:endParaRPr>
            </a:p>
          </p:txBody>
        </p:sp>
        <p:sp>
          <p:nvSpPr>
            <p:cNvPr id="143" name="矩形 117"/>
            <p:cNvSpPr>
              <a:spLocks noChangeArrowheads="1"/>
            </p:cNvSpPr>
            <p:nvPr/>
          </p:nvSpPr>
          <p:spPr bwMode="auto">
            <a:xfrm>
              <a:off x="5119909" y="3148453"/>
              <a:ext cx="463290" cy="230359"/>
            </a:xfrm>
            <a:prstGeom prst="rect">
              <a:avLst/>
            </a:prstGeom>
            <a:solidFill>
              <a:srgbClr val="9F7B47"/>
            </a:solidFill>
            <a:ln w="9525" algn="ctr">
              <a:solidFill>
                <a:schemeClr val="tx1"/>
              </a:solidFill>
              <a:round/>
              <a:headEnd/>
              <a:tailEnd/>
            </a:ln>
          </p:spPr>
          <p:txBody>
            <a:bodyPr lIns="79190" tIns="39595" rIns="79190" bIns="39595"/>
            <a:lstStyle/>
            <a:p>
              <a:pPr defTabSz="801589"/>
              <a:r>
                <a:rPr lang="en-US" altLang="zh-CN" sz="1100" dirty="0">
                  <a:solidFill>
                    <a:srgbClr val="000000"/>
                  </a:solidFill>
                  <a:latin typeface="+mn-lt"/>
                  <a:ea typeface="+mn-ea"/>
                </a:rPr>
                <a:t>P22’</a:t>
              </a:r>
              <a:endParaRPr lang="zh-CN" altLang="en-US" sz="1100" dirty="0">
                <a:solidFill>
                  <a:srgbClr val="000000"/>
                </a:solidFill>
                <a:latin typeface="+mn-lt"/>
                <a:ea typeface="+mn-ea"/>
              </a:endParaRPr>
            </a:p>
          </p:txBody>
        </p:sp>
        <p:sp>
          <p:nvSpPr>
            <p:cNvPr id="144" name="矩形 118"/>
            <p:cNvSpPr>
              <a:spLocks noChangeArrowheads="1"/>
            </p:cNvSpPr>
            <p:nvPr/>
          </p:nvSpPr>
          <p:spPr bwMode="auto">
            <a:xfrm>
              <a:off x="2250379" y="4346870"/>
              <a:ext cx="555131" cy="240024"/>
            </a:xfrm>
            <a:prstGeom prst="rect">
              <a:avLst/>
            </a:prstGeom>
            <a:solidFill>
              <a:srgbClr val="148AD2"/>
            </a:solidFill>
            <a:ln w="9525" algn="ctr">
              <a:solidFill>
                <a:schemeClr val="tx1"/>
              </a:solidFill>
              <a:round/>
              <a:headEnd/>
              <a:tailEnd/>
            </a:ln>
          </p:spPr>
          <p:txBody>
            <a:bodyPr lIns="79190" tIns="39595" rIns="79190" bIns="39595"/>
            <a:lstStyle/>
            <a:p>
              <a:pPr defTabSz="801589"/>
              <a:r>
                <a:rPr lang="en-US" altLang="zh-CN" sz="1100" dirty="0">
                  <a:solidFill>
                    <a:srgbClr val="000000"/>
                  </a:solidFill>
                  <a:latin typeface="+mn-lt"/>
                  <a:ea typeface="+mn-ea"/>
                </a:rPr>
                <a:t>P23’</a:t>
              </a:r>
              <a:endParaRPr lang="zh-CN" altLang="en-US" sz="1100" dirty="0">
                <a:solidFill>
                  <a:srgbClr val="000000"/>
                </a:solidFill>
                <a:latin typeface="+mn-lt"/>
                <a:ea typeface="+mn-ea"/>
              </a:endParaRPr>
            </a:p>
          </p:txBody>
        </p:sp>
        <p:sp>
          <p:nvSpPr>
            <p:cNvPr id="145" name="矩形 119"/>
            <p:cNvSpPr>
              <a:spLocks noChangeArrowheads="1"/>
            </p:cNvSpPr>
            <p:nvPr/>
          </p:nvSpPr>
          <p:spPr bwMode="auto">
            <a:xfrm>
              <a:off x="5160102" y="4388755"/>
              <a:ext cx="463290" cy="230359"/>
            </a:xfrm>
            <a:prstGeom prst="rect">
              <a:avLst/>
            </a:prstGeom>
            <a:solidFill>
              <a:srgbClr val="CF1785"/>
            </a:solidFill>
            <a:ln w="9525" algn="ctr">
              <a:solidFill>
                <a:schemeClr val="tx1"/>
              </a:solidFill>
              <a:round/>
              <a:headEnd/>
              <a:tailEnd/>
            </a:ln>
          </p:spPr>
          <p:txBody>
            <a:bodyPr lIns="79190" tIns="39595" rIns="79190" bIns="39595"/>
            <a:lstStyle/>
            <a:p>
              <a:pPr defTabSz="801589"/>
              <a:r>
                <a:rPr lang="en-US" altLang="zh-CN" sz="1100" dirty="0">
                  <a:solidFill>
                    <a:srgbClr val="000000"/>
                  </a:solidFill>
                  <a:latin typeface="+mn-lt"/>
                  <a:ea typeface="+mn-ea"/>
                </a:rPr>
                <a:t>P24’</a:t>
              </a:r>
              <a:endParaRPr lang="zh-CN" altLang="en-US" sz="1100" dirty="0">
                <a:solidFill>
                  <a:srgbClr val="000000"/>
                </a:solidFill>
                <a:latin typeface="+mn-lt"/>
                <a:ea typeface="+mn-ea"/>
              </a:endParaRPr>
            </a:p>
          </p:txBody>
        </p:sp>
        <p:sp>
          <p:nvSpPr>
            <p:cNvPr id="146" name="矩形 75"/>
            <p:cNvSpPr>
              <a:spLocks noChangeArrowheads="1"/>
            </p:cNvSpPr>
            <p:nvPr/>
          </p:nvSpPr>
          <p:spPr bwMode="auto">
            <a:xfrm>
              <a:off x="2187237" y="2837421"/>
              <a:ext cx="561555" cy="246469"/>
            </a:xfrm>
            <a:prstGeom prst="rect">
              <a:avLst/>
            </a:prstGeom>
            <a:solidFill>
              <a:srgbClr val="FFC000"/>
            </a:solidFill>
            <a:ln w="9525" algn="ctr">
              <a:solidFill>
                <a:schemeClr val="tx1"/>
              </a:solidFill>
              <a:round/>
              <a:headEnd/>
              <a:tailEnd/>
            </a:ln>
          </p:spPr>
          <p:txBody>
            <a:bodyPr lIns="79190" tIns="39595" rIns="79190" bIns="39595"/>
            <a:lstStyle/>
            <a:p>
              <a:pPr algn="ctr" defTabSz="801589"/>
              <a:r>
                <a:rPr lang="en-US" altLang="zh-CN" sz="1100" dirty="0">
                  <a:solidFill>
                    <a:srgbClr val="000000"/>
                  </a:solidFill>
                  <a:latin typeface="+mn-lt"/>
                  <a:ea typeface="+mn-ea"/>
                </a:rPr>
                <a:t>P4</a:t>
              </a:r>
              <a:endParaRPr lang="zh-CN" altLang="en-US" sz="1100" dirty="0">
                <a:solidFill>
                  <a:srgbClr val="000000"/>
                </a:solidFill>
                <a:latin typeface="+mn-lt"/>
                <a:ea typeface="+mn-ea"/>
              </a:endParaRPr>
            </a:p>
          </p:txBody>
        </p:sp>
        <p:sp>
          <p:nvSpPr>
            <p:cNvPr id="147" name="矩形 79"/>
            <p:cNvSpPr>
              <a:spLocks noChangeArrowheads="1"/>
            </p:cNvSpPr>
            <p:nvPr/>
          </p:nvSpPr>
          <p:spPr bwMode="auto">
            <a:xfrm>
              <a:off x="5227580" y="2827692"/>
              <a:ext cx="379612" cy="246469"/>
            </a:xfrm>
            <a:prstGeom prst="rect">
              <a:avLst/>
            </a:prstGeom>
            <a:solidFill>
              <a:srgbClr val="0070C0"/>
            </a:solidFill>
            <a:ln w="9525" algn="ctr">
              <a:solidFill>
                <a:schemeClr val="tx1"/>
              </a:solidFill>
              <a:round/>
              <a:headEnd/>
              <a:tailEnd/>
            </a:ln>
          </p:spPr>
          <p:txBody>
            <a:bodyPr lIns="79190" tIns="39595" rIns="79190" bIns="39595"/>
            <a:lstStyle/>
            <a:p>
              <a:pPr defTabSz="801589"/>
              <a:r>
                <a:rPr lang="en-US" altLang="zh-CN" sz="1100" dirty="0">
                  <a:solidFill>
                    <a:srgbClr val="000000"/>
                  </a:solidFill>
                  <a:latin typeface="+mn-lt"/>
                  <a:ea typeface="+mn-ea"/>
                </a:rPr>
                <a:t>P8</a:t>
              </a:r>
              <a:endParaRPr lang="zh-CN" altLang="en-US" sz="1100" dirty="0">
                <a:solidFill>
                  <a:srgbClr val="000000"/>
                </a:solidFill>
                <a:latin typeface="+mn-lt"/>
                <a:ea typeface="+mn-ea"/>
              </a:endParaRPr>
            </a:p>
          </p:txBody>
        </p:sp>
        <p:sp>
          <p:nvSpPr>
            <p:cNvPr id="148" name="矩形 147"/>
            <p:cNvSpPr/>
            <p:nvPr/>
          </p:nvSpPr>
          <p:spPr bwMode="auto">
            <a:xfrm>
              <a:off x="2342224" y="4064966"/>
              <a:ext cx="463289" cy="230359"/>
            </a:xfrm>
            <a:prstGeom prst="rect">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lIns="79190" tIns="39595" rIns="79190" bIns="39595"/>
            <a:lstStyle/>
            <a:p>
              <a:pPr defTabSz="801589">
                <a:defRPr/>
              </a:pPr>
              <a:r>
                <a:rPr lang="en-US" altLang="zh-CN" sz="1100" dirty="0">
                  <a:solidFill>
                    <a:srgbClr val="000000"/>
                  </a:solidFill>
                  <a:latin typeface="+mn-lt"/>
                  <a:ea typeface="+mn-ea"/>
                </a:rPr>
                <a:t>P16</a:t>
              </a:r>
              <a:endParaRPr lang="zh-CN" altLang="en-US" sz="1100" dirty="0">
                <a:solidFill>
                  <a:srgbClr val="000000"/>
                </a:solidFill>
                <a:latin typeface="+mn-lt"/>
                <a:ea typeface="+mn-ea"/>
              </a:endParaRPr>
            </a:p>
          </p:txBody>
        </p:sp>
        <p:sp>
          <p:nvSpPr>
            <p:cNvPr id="149" name="矩形 91"/>
            <p:cNvSpPr>
              <a:spLocks noChangeArrowheads="1"/>
            </p:cNvSpPr>
            <p:nvPr/>
          </p:nvSpPr>
          <p:spPr bwMode="auto">
            <a:xfrm>
              <a:off x="5201715" y="4106848"/>
              <a:ext cx="463289" cy="230360"/>
            </a:xfrm>
            <a:prstGeom prst="rect">
              <a:avLst/>
            </a:prstGeom>
            <a:solidFill>
              <a:srgbClr val="A3439C"/>
            </a:solidFill>
            <a:ln w="9525" algn="ctr">
              <a:solidFill>
                <a:schemeClr val="tx1"/>
              </a:solidFill>
              <a:round/>
              <a:headEnd/>
              <a:tailEnd/>
            </a:ln>
          </p:spPr>
          <p:txBody>
            <a:bodyPr lIns="79190" tIns="39595" rIns="79190" bIns="39595"/>
            <a:lstStyle/>
            <a:p>
              <a:pPr defTabSz="801589"/>
              <a:r>
                <a:rPr lang="en-US" altLang="zh-CN" sz="1100" dirty="0">
                  <a:solidFill>
                    <a:srgbClr val="000000"/>
                  </a:solidFill>
                  <a:latin typeface="+mn-lt"/>
                  <a:ea typeface="+mn-ea"/>
                </a:rPr>
                <a:t>P20</a:t>
              </a:r>
              <a:endParaRPr lang="zh-CN" altLang="en-US" sz="1100" dirty="0">
                <a:solidFill>
                  <a:srgbClr val="000000"/>
                </a:solidFill>
                <a:latin typeface="+mn-lt"/>
                <a:ea typeface="+mn-ea"/>
              </a:endParaRPr>
            </a:p>
          </p:txBody>
        </p:sp>
      </p:grpSp>
    </p:spTree>
    <p:extLst>
      <p:ext uri="{BB962C8B-B14F-4D97-AF65-F5344CB8AC3E}">
        <p14:creationId xmlns:p14="http://schemas.microsoft.com/office/powerpoint/2010/main" val="4922817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sym typeface="+mn-lt"/>
              </a:rPr>
              <a:t>FusionStorage Cache</a:t>
            </a:r>
            <a:r>
              <a:rPr lang="zh-CN" altLang="en-US" smtClean="0">
                <a:sym typeface="+mn-lt"/>
              </a:rPr>
              <a:t>写机制</a:t>
            </a:r>
            <a:endParaRPr lang="zh-CN" altLang="en-US" dirty="0" smtClean="0">
              <a:sym typeface="+mn-lt"/>
            </a:endParaRPr>
          </a:p>
        </p:txBody>
      </p:sp>
      <p:sp>
        <p:nvSpPr>
          <p:cNvPr id="4" name="文本占位符 3"/>
          <p:cNvSpPr>
            <a:spLocks noGrp="1"/>
          </p:cNvSpPr>
          <p:nvPr>
            <p:ph type="body" sz="quarter" idx="10"/>
          </p:nvPr>
        </p:nvSpPr>
        <p:spPr/>
        <p:txBody>
          <a:bodyPr/>
          <a:lstStyle/>
          <a:p>
            <a:r>
              <a:rPr lang="en-US" altLang="zh-CN" sz="1600" dirty="0"/>
              <a:t>OSD</a:t>
            </a:r>
            <a:r>
              <a:rPr lang="zh-CN" altLang="en-US" sz="1600" dirty="0"/>
              <a:t>在收到</a:t>
            </a:r>
            <a:r>
              <a:rPr lang="en-US" altLang="zh-CN" sz="1600" dirty="0"/>
              <a:t>VBS</a:t>
            </a:r>
            <a:r>
              <a:rPr lang="zh-CN" altLang="en-US" sz="1600" dirty="0"/>
              <a:t>发送的写</a:t>
            </a:r>
            <a:r>
              <a:rPr lang="en-US" altLang="zh-CN" sz="1600" dirty="0"/>
              <a:t>IO</a:t>
            </a:r>
            <a:r>
              <a:rPr lang="zh-CN" altLang="en-US" sz="1600" dirty="0"/>
              <a:t>操作时，会将写</a:t>
            </a:r>
            <a:r>
              <a:rPr lang="en-US" altLang="zh-CN" sz="1600" dirty="0"/>
              <a:t>IO</a:t>
            </a:r>
            <a:r>
              <a:rPr lang="zh-CN" altLang="en-US" sz="1600" dirty="0"/>
              <a:t>缓存在</a:t>
            </a:r>
            <a:r>
              <a:rPr lang="en-US" altLang="zh-CN" sz="1600" dirty="0"/>
              <a:t>SSD cache</a:t>
            </a:r>
            <a:r>
              <a:rPr lang="zh-CN" altLang="en-US" sz="1600" dirty="0"/>
              <a:t>后完成本节点写</a:t>
            </a:r>
            <a:r>
              <a:rPr lang="zh-CN" altLang="en-US" sz="1600" dirty="0" smtClean="0"/>
              <a:t>操作。</a:t>
            </a:r>
            <a:endParaRPr lang="zh-CN" altLang="en-US" sz="1600" dirty="0"/>
          </a:p>
          <a:p>
            <a:r>
              <a:rPr lang="en-US" altLang="zh-CN" sz="1600" dirty="0"/>
              <a:t>OSD</a:t>
            </a:r>
            <a:r>
              <a:rPr lang="zh-CN" altLang="en-US" sz="1600" dirty="0"/>
              <a:t>会周期将缓存在</a:t>
            </a:r>
            <a:r>
              <a:rPr lang="en-US" altLang="zh-CN" sz="1600" dirty="0"/>
              <a:t>SSD cache</a:t>
            </a:r>
            <a:r>
              <a:rPr lang="zh-CN" altLang="en-US" sz="1600" dirty="0"/>
              <a:t>中的写</a:t>
            </a:r>
            <a:r>
              <a:rPr lang="en-US" altLang="zh-CN" sz="1600" dirty="0"/>
              <a:t>IO</a:t>
            </a:r>
            <a:r>
              <a:rPr lang="zh-CN" altLang="en-US" sz="1600" dirty="0"/>
              <a:t>数据批量写入到硬盘，写</a:t>
            </a:r>
            <a:r>
              <a:rPr lang="en-US" altLang="zh-CN" sz="1600" dirty="0"/>
              <a:t>Cache</a:t>
            </a:r>
            <a:r>
              <a:rPr lang="zh-CN" altLang="en-US" sz="1600" dirty="0"/>
              <a:t>有一个水位值，未到刷盘周期超过设定水位值也会将</a:t>
            </a:r>
            <a:r>
              <a:rPr lang="en-US" altLang="zh-CN" sz="1600" dirty="0"/>
              <a:t>Cache</a:t>
            </a:r>
            <a:r>
              <a:rPr lang="zh-CN" altLang="en-US" sz="1600" dirty="0"/>
              <a:t>中数据写入到硬盘</a:t>
            </a:r>
            <a:r>
              <a:rPr lang="zh-CN" altLang="en-US" sz="1600" dirty="0" smtClean="0"/>
              <a:t>中。</a:t>
            </a:r>
            <a:endParaRPr lang="zh-CN" altLang="en-US" sz="1600" dirty="0"/>
          </a:p>
          <a:p>
            <a:r>
              <a:rPr lang="en-US" altLang="zh-CN" sz="1600" dirty="0"/>
              <a:t>FusionStorage</a:t>
            </a:r>
            <a:r>
              <a:rPr lang="zh-CN" altLang="en-US" sz="1600" dirty="0"/>
              <a:t>支持大块直通，按缺省配置大于</a:t>
            </a:r>
            <a:r>
              <a:rPr lang="en-US" altLang="zh-CN" sz="1600" dirty="0"/>
              <a:t>256KB</a:t>
            </a:r>
            <a:r>
              <a:rPr lang="zh-CN" altLang="en-US" sz="1600" dirty="0"/>
              <a:t>的块直接落盘不写</a:t>
            </a:r>
            <a:r>
              <a:rPr lang="en-US" altLang="zh-CN" sz="1600" dirty="0"/>
              <a:t>Cache</a:t>
            </a:r>
            <a:r>
              <a:rPr lang="zh-CN" altLang="en-US" sz="1600" dirty="0"/>
              <a:t>，这个配置可以</a:t>
            </a:r>
            <a:r>
              <a:rPr lang="zh-CN" altLang="en-US" sz="1600" dirty="0" smtClean="0"/>
              <a:t>修改。</a:t>
            </a:r>
            <a:endParaRPr lang="zh-CN" altLang="en-US" sz="1600" dirty="0"/>
          </a:p>
        </p:txBody>
      </p:sp>
      <p:pic>
        <p:nvPicPr>
          <p:cNvPr id="146434" name="Picture 2"/>
          <p:cNvPicPr>
            <a:picLocks noChangeAspect="1" noChangeArrowheads="1"/>
          </p:cNvPicPr>
          <p:nvPr/>
        </p:nvPicPr>
        <p:blipFill>
          <a:blip r:embed="rId3" cstate="print"/>
          <a:srcRect/>
          <a:stretch>
            <a:fillRect/>
          </a:stretch>
        </p:blipFill>
        <p:spPr bwMode="auto">
          <a:xfrm>
            <a:off x="2717754" y="3032956"/>
            <a:ext cx="3917200" cy="3132348"/>
          </a:xfrm>
          <a:prstGeom prst="rect">
            <a:avLst/>
          </a:prstGeom>
          <a:noFill/>
          <a:ln w="9525">
            <a:noFill/>
            <a:miter lim="800000"/>
            <a:headEnd/>
            <a:tailEnd/>
          </a:ln>
        </p:spPr>
      </p:pic>
    </p:spTree>
    <p:extLst>
      <p:ext uri="{BB962C8B-B14F-4D97-AF65-F5344CB8AC3E}">
        <p14:creationId xmlns:p14="http://schemas.microsoft.com/office/powerpoint/2010/main" val="29800787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sym typeface="+mn-lt"/>
              </a:rPr>
              <a:t>FusionStorage Cache</a:t>
            </a:r>
            <a:r>
              <a:rPr lang="zh-CN" altLang="en-US" smtClean="0">
                <a:sym typeface="+mn-lt"/>
              </a:rPr>
              <a:t>读机制</a:t>
            </a:r>
            <a:endParaRPr lang="zh-CN" altLang="en-US" dirty="0" smtClean="0">
              <a:sym typeface="+mn-lt"/>
            </a:endParaRPr>
          </a:p>
        </p:txBody>
      </p:sp>
      <p:sp>
        <p:nvSpPr>
          <p:cNvPr id="4" name="文本占位符 3"/>
          <p:cNvSpPr>
            <a:spLocks noGrp="1"/>
          </p:cNvSpPr>
          <p:nvPr>
            <p:ph type="body" sz="quarter" idx="10"/>
          </p:nvPr>
        </p:nvSpPr>
        <p:spPr>
          <a:xfrm>
            <a:off x="684213" y="1376363"/>
            <a:ext cx="8064251" cy="3924300"/>
          </a:xfrm>
        </p:spPr>
        <p:txBody>
          <a:bodyPr/>
          <a:lstStyle/>
          <a:p>
            <a:r>
              <a:rPr lang="en-US" altLang="zh-CN" sz="1400" dirty="0"/>
              <a:t>FusionStorage</a:t>
            </a:r>
            <a:r>
              <a:rPr lang="zh-CN" altLang="en-US" sz="1400" dirty="0"/>
              <a:t>的读缓存采用分层机制，第一层为内存</a:t>
            </a:r>
            <a:r>
              <a:rPr lang="en-US" altLang="zh-CN" sz="1400" dirty="0"/>
              <a:t>cache</a:t>
            </a:r>
            <a:r>
              <a:rPr lang="zh-CN" altLang="en-US" sz="1400" dirty="0"/>
              <a:t>，内存</a:t>
            </a:r>
            <a:r>
              <a:rPr lang="en-US" altLang="zh-CN" sz="1400" dirty="0"/>
              <a:t>cache</a:t>
            </a:r>
            <a:r>
              <a:rPr lang="zh-CN" altLang="en-US" sz="1400" dirty="0"/>
              <a:t>采用</a:t>
            </a:r>
            <a:r>
              <a:rPr lang="en-US" altLang="zh-CN" sz="1400" dirty="0"/>
              <a:t>LRU</a:t>
            </a:r>
            <a:r>
              <a:rPr lang="zh-CN" altLang="en-US" sz="1400" dirty="0"/>
              <a:t>机制缓存</a:t>
            </a:r>
            <a:r>
              <a:rPr lang="zh-CN" altLang="en-US" sz="1400" dirty="0" smtClean="0"/>
              <a:t>数据。</a:t>
            </a:r>
            <a:endParaRPr lang="zh-CN" altLang="en-US" sz="1400" dirty="0"/>
          </a:p>
          <a:p>
            <a:r>
              <a:rPr lang="zh-CN" altLang="en-US" sz="1400" dirty="0"/>
              <a:t>第二层为</a:t>
            </a:r>
            <a:r>
              <a:rPr lang="en-US" altLang="zh-CN" sz="1400" dirty="0"/>
              <a:t>SSD cache</a:t>
            </a:r>
            <a:r>
              <a:rPr lang="zh-CN" altLang="en-US" sz="1400" dirty="0"/>
              <a:t>，</a:t>
            </a:r>
            <a:r>
              <a:rPr lang="en-US" altLang="zh-CN" sz="1400" dirty="0"/>
              <a:t>SSD cache</a:t>
            </a:r>
            <a:r>
              <a:rPr lang="zh-CN" altLang="en-US" sz="1400" dirty="0"/>
              <a:t>采用热点读机制，系统会统计每个读取的数据，并统计热点访问因子，当达到阈值时，系统会自动缓存数据到</a:t>
            </a:r>
            <a:r>
              <a:rPr lang="en-US" altLang="zh-CN" sz="1400" dirty="0"/>
              <a:t>SSD</a:t>
            </a:r>
            <a:r>
              <a:rPr lang="zh-CN" altLang="en-US" sz="1400" dirty="0"/>
              <a:t>中，同时会将长时间未被访问的数据移出</a:t>
            </a:r>
            <a:r>
              <a:rPr lang="en-US" altLang="zh-CN" sz="1400" dirty="0" smtClean="0"/>
              <a:t>SSD</a:t>
            </a:r>
            <a:r>
              <a:rPr lang="zh-CN" altLang="en-US" sz="1400" dirty="0" smtClean="0"/>
              <a:t>。</a:t>
            </a:r>
            <a:endParaRPr lang="en-US" altLang="zh-CN" sz="1400" dirty="0"/>
          </a:p>
          <a:p>
            <a:r>
              <a:rPr lang="en-US" altLang="zh-CN" sz="1400" dirty="0"/>
              <a:t>FusionStorage</a:t>
            </a:r>
            <a:r>
              <a:rPr lang="zh-CN" altLang="en-US" sz="1400" dirty="0"/>
              <a:t>预读机制，统计读数据的相关性，读取某块数据时自动将相关性高的块读出并缓存到</a:t>
            </a:r>
            <a:r>
              <a:rPr lang="en-US" altLang="zh-CN" sz="1400" dirty="0"/>
              <a:t>SSD</a:t>
            </a:r>
            <a:r>
              <a:rPr lang="zh-CN" altLang="en-US" sz="1400" dirty="0" smtClean="0"/>
              <a:t>中。</a:t>
            </a:r>
            <a:endParaRPr lang="zh-CN" altLang="en-US" sz="1400" dirty="0"/>
          </a:p>
          <a:p>
            <a:endParaRPr lang="en-US" sz="1400" dirty="0"/>
          </a:p>
        </p:txBody>
      </p:sp>
      <p:pic>
        <p:nvPicPr>
          <p:cNvPr id="147458" name="Picture 2"/>
          <p:cNvPicPr>
            <a:picLocks noChangeAspect="1" noChangeArrowheads="1"/>
          </p:cNvPicPr>
          <p:nvPr/>
        </p:nvPicPr>
        <p:blipFill>
          <a:blip r:embed="rId3" cstate="print"/>
          <a:srcRect/>
          <a:stretch>
            <a:fillRect/>
          </a:stretch>
        </p:blipFill>
        <p:spPr bwMode="auto">
          <a:xfrm>
            <a:off x="2447764" y="2822829"/>
            <a:ext cx="4248472" cy="3414459"/>
          </a:xfrm>
          <a:prstGeom prst="rect">
            <a:avLst/>
          </a:prstGeom>
          <a:noFill/>
          <a:ln w="9525">
            <a:noFill/>
            <a:miter lim="800000"/>
            <a:headEnd/>
            <a:tailEnd/>
          </a:ln>
        </p:spPr>
      </p:pic>
    </p:spTree>
    <p:extLst>
      <p:ext uri="{BB962C8B-B14F-4D97-AF65-F5344CB8AC3E}">
        <p14:creationId xmlns:p14="http://schemas.microsoft.com/office/powerpoint/2010/main" val="19393122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sz="quarter"/>
          </p:nvPr>
        </p:nvSpPr>
        <p:spPr/>
        <p:txBody>
          <a:bodyPr/>
          <a:lstStyle/>
          <a:p>
            <a:r>
              <a:rPr lang="zh-CN" altLang="en-US" smtClean="0"/>
              <a:t>华为分布式存储系统</a:t>
            </a:r>
            <a:endParaRPr lang="zh-CN" altLang="en-US" dirty="0"/>
          </a:p>
        </p:txBody>
      </p:sp>
      <p:sp>
        <p:nvSpPr>
          <p:cNvPr id="11267" name="DtsShapeName" descr="8CE5295821885C70CB254E5500C4G505083E@F83E@PB26513!!!!!!BIHO@]b26513!!!!@5E19B011306188854E31!籽吓纪撑泞变/qqu!!!!!!!!!!!!!!!!!!!!!!!!!!!!!!!!!!!!!!!!!!!!!!!!!!!!!!!!!!!!!!!!!!!!!!!!!!!!!!!!!!!!!!!!!!!!!!!!!!!!!!!!!!!!!!!!!!!!!!!!!!!!!!!!!!!!!!!!!!!!!!!!!!!!!!!!!!!!!!!!!!!!!!!!!!!!!!!!!!!!!!!!!!!!!!!!!!!!!!!!!!!!!!!!!!!!!!!!!!!!!!!!!!!!!!!!!!!!!!!!!!!!!!!!!!!!!!!!!!!!!!!!!!!!!!!!!!!!!!!!!!!!!!!!!!!!!!!!!!!!!!!!!!!!!!!!!!!!!!!!!!!!!!!!!!!!!!!!!!!!!!!!!!!!!!!!!!!!!!!!!!!!!!!!!!!!!!!!!!!!!!!!!!!!!!!!!!!!!!!!!!!!!!!!!!!!!!!!!!!!!!!!!!!!!!!!!!!!!!!!!!!!!!!!!!!!!!!!!!!!!!!!!!!!!!!!!!!!!!!!!!!!!!!!!!!!!!!!!!!!!!!!!!!!!!!!!!!!!!!!!!!!!!!!!!!!!!!!!!!!!!!!!!!!!!!!!!!!!!!!!!!!!!!!!!!!!!!!!!!!!!!!!!!!!!!!!!!!!!!!!!!!!!!!!!!!!!!!!!!!!!!!!!!!!!!!!!!!!!!!!!!!!!!!!!!!!!!!!!!!!!!!!!!!!!!!!!!!!!!!!!!!!!!!!!!!!!!!!!!!!!!!!!!!!!!!!!!!!!!!!!!!!!!!!!!!!!!!!!!!!!!!!!!!!!!!!!!!!!!!!!!!!!!!!!!!!!!!!!!!!!!!!!!!!!!!!!!!!!!!!!!!!!!!!!!!!!!!!!!!!!!!!!!!!!!!!!!!!!!!!!!!!!!!!!!!!!!!!!!!!!!!!!!!!!!!!!!!!!!!!!!!!!!!!!!!!!!!!!!!!!!!!!!!!!!!!!!!!!!!!!!!!!!!!!!!!!!!!!!!!!!!!!!!!!!!!!!!!!!!!!!!!!!!!!!!!!!!!!!!!!!!!!!!!!!!!!!!!!!!!!!!!!!!!!!!!!!!!!!!!!!!!!!!!!!!!!!!!!!!!!!!!!!!!!!!!!!!!!!!!!!!!!!!!!!!!!!!!!!!!!!!!!!!!!!!!!!!!!!!!!!!!!!!!!!!!!!!!!!!!!!!!!!!!!!!!!!!!!!!!!!!!!!!!!!!!!!!!!!!!!!!!!!!!!!!!!!!!!!!!!!!!!!!!!!!!!!!!!!!!!!!!!!!!!!!!!!!!!!!!!!!!!!!!!!!!!!!!!!!!!!!!!!!!!!!!!!!!!!!!!!!!!!!!!!!!!!!!!!!!!!!!!!!!!!!!!!!!!!!!!!!!!!!!!!!!!!!!!!!!!!!!!!!!!!!!!!!!!!!!!!!!!!!!!!!!!!!!!!!!!!!!!!!!!!!!!!!!!!!!!!!!!!!!!!!!!!!!!!!!!!!!!!!!!!!!!!!!!!!!!!!!!!!!!!!!!!!!!!!!!!!!!!!!!!!!!!!!!!!!!!!!!!!!!!!!!!!!!!!!!!!!!!!!!!!!!!!!!!!!!!!!!!!!!!!!!!!!!!!!!!!!!!!!!!!!!!!!!!!!!!!!!!!!!!!!!!!!!!!!!!!!!!!!!!!!!!!!!!!!!!!!!!!!!!!!!!!!!!!!!!!!!!!!!!!!!!!!!!!!!!!!!!!!!!!!!!!!!!!!!!!!!!!!!!!!!!!!!!!!!!!!!!!!!!!!!!!!!!!!!!!!!!!!!!!!!!!!!!!!!!!!!!!!!!!!!!!!!!!!!!!!!!!!!!!!!!!!!!!!!!!!!!!!!!!!!!!!!!!!!!!!!!!!!!!!!!!!!!!!!!!!!!!!!!!!!!!!!!!!!!!!!!!!!!!!!!!!!!!!!!!!!!!!!!!!!!!!!!!!!!!!!!!!!!!!!!!!!!!!!!!!!!!!!!!!!!!!!!!!!!!!!!!!!!!!!!!!!!!!!!!!!!!!!!!!!!!!!!!!!!!!!!!!!!!!!!!!!!!!!!!!!!!!!!!!!!!!!!!!!!!!!!!!!!!!!!!!!!!!!!!!!!!!!!!!!!!!!!!!!!!!!!!!!!!!!!!!!!!!!!!!!!!!!!!!!!!!!!!!!!!!!!!!!!!!!!!!!!!!!!!!!!!!!!!!!!!!!!!!!!!!!!!!!!!!!!!!!!!!!!!!!!!!!!!!!!!!!!!!!!!!!!!!!!!!!!!!!!!!!!!!!!!!!!!!!!!!!!!!!!!!!!!!!!!!!!!!!!!!!!!!!!!!!!!!!!!!!!!!!!!!!!!!!!!!!!!!!!!!!!!!!!!!!!!!!!!!!!!!!!!!!!!!!!!!!!!!!!!!!!!!!!!!!!!!!!!!!!!!!!!!!!!!!!!!!!!!!!!!!!!!!!!!!!!!!!!!!!!!!!!!!!!!!!!!!!!!!!!!!!!1!1"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21379703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smtClean="0">
                <a:sym typeface="+mn-lt"/>
              </a:rPr>
              <a:t>FusionStorage</a:t>
            </a:r>
            <a:r>
              <a:rPr lang="en-US" altLang="zh-CN" dirty="0" smtClean="0">
                <a:sym typeface="+mn-lt"/>
              </a:rPr>
              <a:t> </a:t>
            </a:r>
            <a:r>
              <a:rPr lang="zh-CN" altLang="en-US" dirty="0" smtClean="0">
                <a:sym typeface="+mn-lt"/>
              </a:rPr>
              <a:t>分布式</a:t>
            </a:r>
            <a:r>
              <a:rPr lang="en-US" altLang="zh-CN" dirty="0" smtClean="0">
                <a:sym typeface="+mn-lt"/>
              </a:rPr>
              <a:t>Cache</a:t>
            </a:r>
            <a:endParaRPr lang="zh-CN" altLang="en-US" dirty="0" smtClean="0">
              <a:sym typeface="+mn-lt"/>
            </a:endParaRPr>
          </a:p>
        </p:txBody>
      </p:sp>
      <p:sp>
        <p:nvSpPr>
          <p:cNvPr id="4" name="文本占位符 3"/>
          <p:cNvSpPr>
            <a:spLocks noGrp="1"/>
          </p:cNvSpPr>
          <p:nvPr>
            <p:ph type="body" sz="quarter" idx="10"/>
          </p:nvPr>
        </p:nvSpPr>
        <p:spPr>
          <a:xfrm>
            <a:off x="755650" y="3983243"/>
            <a:ext cx="7920037" cy="2004796"/>
          </a:xfrm>
        </p:spPr>
        <p:txBody>
          <a:bodyPr/>
          <a:lstStyle/>
          <a:p>
            <a:r>
              <a:rPr lang="en-US" altLang="zh-CN" sz="1400" dirty="0"/>
              <a:t>FusionStorage</a:t>
            </a:r>
            <a:r>
              <a:rPr lang="zh-CN" altLang="en-US" sz="1400" dirty="0"/>
              <a:t>集群内各服务器节点的缓存和带宽都均匀分布到各个服务器节点上，不存在独立存储系统中大量磁盘共享计算设备和存储设备之间有限带宽的</a:t>
            </a:r>
            <a:r>
              <a:rPr lang="zh-CN" altLang="en-US" sz="1400" dirty="0" smtClean="0"/>
              <a:t>问题。</a:t>
            </a:r>
            <a:endParaRPr lang="zh-CN" altLang="en-US" sz="1400" dirty="0"/>
          </a:p>
          <a:p>
            <a:r>
              <a:rPr lang="en-US" altLang="zh-CN" sz="1400" dirty="0"/>
              <a:t>FusionStorage</a:t>
            </a:r>
            <a:r>
              <a:rPr lang="zh-CN" altLang="en-US" sz="1400" dirty="0"/>
              <a:t>支持将服务器部分内存用作读缓存，</a:t>
            </a:r>
            <a:r>
              <a:rPr lang="en-US" altLang="zh-CN" sz="1400" dirty="0"/>
              <a:t>NVDIMM</a:t>
            </a:r>
            <a:r>
              <a:rPr lang="zh-CN" altLang="en-US" sz="1400" dirty="0"/>
              <a:t>和</a:t>
            </a:r>
            <a:r>
              <a:rPr lang="en-US" altLang="zh-CN" sz="1400" dirty="0"/>
              <a:t>SSD</a:t>
            </a:r>
            <a:r>
              <a:rPr lang="zh-CN" altLang="en-US" sz="1400" dirty="0"/>
              <a:t>用作写缓存，数据缓存均匀分布到各个节点上，所有服务器的缓存总容量远大于采用外置独立存储的方案。即使采用大容量低成本的</a:t>
            </a:r>
            <a:r>
              <a:rPr lang="en-US" altLang="zh-CN" sz="1400" dirty="0"/>
              <a:t>SATA</a:t>
            </a:r>
            <a:r>
              <a:rPr lang="zh-CN" altLang="en-US" sz="1400" dirty="0"/>
              <a:t>硬盘，</a:t>
            </a:r>
            <a:r>
              <a:rPr lang="en-US" altLang="zh-CN" sz="1400" dirty="0"/>
              <a:t>FusionStorage</a:t>
            </a:r>
            <a:r>
              <a:rPr lang="zh-CN" altLang="en-US" sz="1400" dirty="0"/>
              <a:t>仍然可以发挥很高的</a:t>
            </a:r>
            <a:r>
              <a:rPr lang="en-US" altLang="zh-CN" sz="1400" dirty="0"/>
              <a:t>IO</a:t>
            </a:r>
            <a:r>
              <a:rPr lang="zh-CN" altLang="en-US" sz="1400" dirty="0"/>
              <a:t>性能，整体性能提升</a:t>
            </a:r>
            <a:r>
              <a:rPr lang="en-US" altLang="zh-CN" sz="1400" dirty="0"/>
              <a:t>1~3</a:t>
            </a:r>
            <a:r>
              <a:rPr lang="zh-CN" altLang="en-US" sz="1400" dirty="0" smtClean="0"/>
              <a:t>倍。</a:t>
            </a:r>
            <a:endParaRPr lang="zh-CN" altLang="en-US" sz="1400" dirty="0"/>
          </a:p>
          <a:p>
            <a:r>
              <a:rPr lang="en-US" altLang="zh-CN" sz="1400" dirty="0"/>
              <a:t>FusionStorage</a:t>
            </a:r>
            <a:r>
              <a:rPr lang="zh-CN" altLang="en-US" sz="1400" dirty="0"/>
              <a:t>支持</a:t>
            </a:r>
            <a:r>
              <a:rPr lang="en-US" altLang="zh-CN" sz="1400" dirty="0"/>
              <a:t>SSD</a:t>
            </a:r>
            <a:r>
              <a:rPr lang="zh-CN" altLang="en-US" sz="1400" dirty="0"/>
              <a:t>用作数据缓存，除具备通常的写缓存外，增加热点数据统计和缓存功能，加上其大容量的优势，进一步提升了</a:t>
            </a:r>
            <a:r>
              <a:rPr lang="zh-CN" altLang="en-US" sz="1400" dirty="0" smtClean="0"/>
              <a:t>系统性能。</a:t>
            </a:r>
            <a:endParaRPr lang="zh-CN" altLang="en-US" sz="1400" dirty="0"/>
          </a:p>
          <a:p>
            <a:endParaRPr lang="en-US" sz="1200" dirty="0"/>
          </a:p>
        </p:txBody>
      </p:sp>
      <p:grpSp>
        <p:nvGrpSpPr>
          <p:cNvPr id="41" name="组合 40"/>
          <p:cNvGrpSpPr/>
          <p:nvPr/>
        </p:nvGrpSpPr>
        <p:grpSpPr>
          <a:xfrm>
            <a:off x="1025258" y="1376363"/>
            <a:ext cx="7380820" cy="2508804"/>
            <a:chOff x="1979712" y="1484784"/>
            <a:chExt cx="3168537" cy="1962544"/>
          </a:xfrm>
        </p:grpSpPr>
        <p:grpSp>
          <p:nvGrpSpPr>
            <p:cNvPr id="5" name="组合 4"/>
            <p:cNvGrpSpPr/>
            <p:nvPr/>
          </p:nvGrpSpPr>
          <p:grpSpPr>
            <a:xfrm>
              <a:off x="1986714" y="3182499"/>
              <a:ext cx="3161535" cy="264829"/>
              <a:chOff x="5248833" y="2558918"/>
              <a:chExt cx="3161535" cy="264829"/>
            </a:xfrm>
          </p:grpSpPr>
          <p:sp>
            <p:nvSpPr>
              <p:cNvPr id="6" name="圆角矩形 5"/>
              <p:cNvSpPr/>
              <p:nvPr/>
            </p:nvSpPr>
            <p:spPr bwMode="auto">
              <a:xfrm>
                <a:off x="5248833" y="2558918"/>
                <a:ext cx="3161535" cy="248074"/>
              </a:xfrm>
              <a:prstGeom prst="roundRect">
                <a:avLst/>
              </a:prstGeom>
              <a:solidFill>
                <a:srgbClr val="D3ECB9"/>
              </a:solidFill>
              <a:ln>
                <a:solidFill>
                  <a:schemeClr val="bg1">
                    <a:lumMod val="75000"/>
                  </a:scheme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a:buClr>
                    <a:srgbClr val="CC9900"/>
                  </a:buClr>
                </a:pPr>
                <a:endParaRPr lang="zh-CN" altLang="en-US" sz="900" dirty="0" smtClean="0">
                  <a:solidFill>
                    <a:srgbClr val="000000"/>
                  </a:solidFill>
                  <a:latin typeface="+mn-lt"/>
                  <a:ea typeface="+mn-ea"/>
                </a:endParaRPr>
              </a:p>
            </p:txBody>
          </p:sp>
          <p:sp>
            <p:nvSpPr>
              <p:cNvPr id="7" name="TextBox 6"/>
              <p:cNvSpPr txBox="1"/>
              <p:nvPr/>
            </p:nvSpPr>
            <p:spPr>
              <a:xfrm>
                <a:off x="5883960" y="2558918"/>
                <a:ext cx="1760928" cy="264829"/>
              </a:xfrm>
              <a:prstGeom prst="rect">
                <a:avLst/>
              </a:prstGeom>
              <a:noFill/>
            </p:spPr>
            <p:txBody>
              <a:bodyPr wrap="square" lIns="91427" tIns="45714" rIns="91427" bIns="45714" rtlCol="0">
                <a:spAutoFit/>
              </a:bodyPr>
              <a:lstStyle/>
              <a:p>
                <a:pPr algn="ctr"/>
                <a:r>
                  <a:rPr lang="en-US" altLang="zh-CN" sz="1600" b="1" dirty="0" smtClean="0">
                    <a:latin typeface="+mn-lt"/>
                    <a:ea typeface="+mn-ea"/>
                  </a:rPr>
                  <a:t>Cache</a:t>
                </a:r>
                <a:r>
                  <a:rPr lang="zh-CN" altLang="en-US" sz="1600" b="1" dirty="0" smtClean="0">
                    <a:latin typeface="+mn-lt"/>
                    <a:ea typeface="+mn-ea"/>
                  </a:rPr>
                  <a:t>共享，水平任意扩展</a:t>
                </a:r>
                <a:endParaRPr lang="zh-CN" altLang="en-US" sz="1600" b="1" dirty="0">
                  <a:latin typeface="+mn-lt"/>
                  <a:ea typeface="+mn-ea"/>
                </a:endParaRPr>
              </a:p>
            </p:txBody>
          </p:sp>
        </p:grpSp>
        <p:cxnSp>
          <p:nvCxnSpPr>
            <p:cNvPr id="9" name="直接箭头连接符 8"/>
            <p:cNvCxnSpPr/>
            <p:nvPr/>
          </p:nvCxnSpPr>
          <p:spPr bwMode="auto">
            <a:xfrm flipH="1" flipV="1">
              <a:off x="4520905" y="2314181"/>
              <a:ext cx="7121" cy="357947"/>
            </a:xfrm>
            <a:prstGeom prst="straightConnector1">
              <a:avLst/>
            </a:prstGeom>
            <a:noFill/>
            <a:ln w="19050">
              <a:solidFill>
                <a:schemeClr val="accent2">
                  <a:lumMod val="75000"/>
                </a:schemeClr>
              </a:solidFill>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箭头连接符 9"/>
            <p:cNvCxnSpPr/>
            <p:nvPr/>
          </p:nvCxnSpPr>
          <p:spPr bwMode="auto">
            <a:xfrm flipH="1" flipV="1">
              <a:off x="3820778" y="2343306"/>
              <a:ext cx="1931" cy="304018"/>
            </a:xfrm>
            <a:prstGeom prst="straightConnector1">
              <a:avLst/>
            </a:prstGeom>
            <a:noFill/>
            <a:ln w="19050">
              <a:solidFill>
                <a:schemeClr val="accent2">
                  <a:lumMod val="75000"/>
                </a:schemeClr>
              </a:solidFill>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p:cNvCxnSpPr/>
            <p:nvPr/>
          </p:nvCxnSpPr>
          <p:spPr bwMode="auto">
            <a:xfrm flipH="1" flipV="1">
              <a:off x="2286146" y="2350395"/>
              <a:ext cx="1931" cy="304018"/>
            </a:xfrm>
            <a:prstGeom prst="straightConnector1">
              <a:avLst/>
            </a:prstGeom>
            <a:noFill/>
            <a:ln w="19050">
              <a:solidFill>
                <a:schemeClr val="accent2">
                  <a:lumMod val="75000"/>
                </a:schemeClr>
              </a:solidFill>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矩形 91"/>
            <p:cNvSpPr/>
            <p:nvPr/>
          </p:nvSpPr>
          <p:spPr>
            <a:xfrm>
              <a:off x="2033288" y="2087459"/>
              <a:ext cx="560768" cy="296368"/>
            </a:xfrm>
            <a:prstGeom prst="rect">
              <a:avLst/>
            </a:prstGeom>
            <a:noFill/>
            <a:ln w="19046">
              <a:solidFill>
                <a:srgbClr val="A6A6A6"/>
              </a:solidFill>
              <a:prstDash val="solid"/>
              <a:round/>
            </a:ln>
          </p:spPr>
          <p:txBody>
            <a:bodyPr vert="horz" wrap="square" lIns="79196" tIns="39602" rIns="79196" bIns="39602" anchor="t" anchorCtr="0" compatLnSpc="1"/>
            <a:lstStyle/>
            <a:p>
              <a:pPr defTabSz="801691" fontAlgn="auto">
                <a:spcBef>
                  <a:spcPts val="0"/>
                </a:spcBef>
                <a:spcAft>
                  <a:spcPts val="0"/>
                </a:spcAft>
                <a:defRPr sz="1800" b="0" i="0" u="none" strike="noStrike" kern="0" cap="none" spc="0" baseline="0">
                  <a:solidFill>
                    <a:srgbClr val="000000"/>
                  </a:solidFill>
                  <a:uFillTx/>
                </a:defRPr>
              </a:pPr>
              <a:endParaRPr lang="en-US" sz="2000">
                <a:solidFill>
                  <a:srgbClr val="000000"/>
                </a:solidFill>
                <a:latin typeface="+mn-lt"/>
                <a:ea typeface="+mn-ea"/>
              </a:endParaRPr>
            </a:p>
          </p:txBody>
        </p:sp>
        <p:sp>
          <p:nvSpPr>
            <p:cNvPr id="13" name="圆角矩形 12"/>
            <p:cNvSpPr/>
            <p:nvPr/>
          </p:nvSpPr>
          <p:spPr bwMode="auto">
            <a:xfrm>
              <a:off x="2089302" y="1867572"/>
              <a:ext cx="381610" cy="180000"/>
            </a:xfrm>
            <a:prstGeom prst="roundRect">
              <a:avLst/>
            </a:prstGeom>
            <a:solidFill>
              <a:schemeClr val="bg1">
                <a:lumMod val="75000"/>
              </a:schemeClr>
            </a:solidFill>
            <a:ln w="9528">
              <a:solidFill>
                <a:schemeClr val="bg1">
                  <a:lumMod val="85000"/>
                </a:schemeClr>
              </a:solidFill>
              <a:prstDash val="solid"/>
              <a:rou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anchor="t" anchorCtr="0" compatLnSpc="1"/>
            <a:lstStyle/>
            <a:p>
              <a:pPr algn="ctr" defTabSz="801691" fontAlgn="auto">
                <a:spcBef>
                  <a:spcPts val="0"/>
                </a:spcBef>
                <a:spcAft>
                  <a:spcPts val="0"/>
                </a:spcAft>
                <a:buClr>
                  <a:srgbClr val="CC9900"/>
                </a:buClr>
                <a:defRPr sz="1800" b="0" i="0" u="none" strike="noStrike" kern="0" cap="none" spc="0" baseline="0">
                  <a:solidFill>
                    <a:srgbClr val="000000"/>
                  </a:solidFill>
                  <a:uFillTx/>
                </a:defRPr>
              </a:pPr>
              <a:r>
                <a:rPr lang="zh-CN" altLang="en-US" sz="1400" kern="0" dirty="0" smtClean="0">
                  <a:solidFill>
                    <a:srgbClr val="000000"/>
                  </a:solidFill>
                  <a:latin typeface="+mn-lt"/>
                  <a:ea typeface="+mn-ea"/>
                </a:rPr>
                <a:t>主机</a:t>
              </a:r>
            </a:p>
          </p:txBody>
        </p:sp>
        <p:sp>
          <p:nvSpPr>
            <p:cNvPr id="14" name="圆角矩形 13"/>
            <p:cNvSpPr/>
            <p:nvPr/>
          </p:nvSpPr>
          <p:spPr bwMode="auto">
            <a:xfrm>
              <a:off x="2078151" y="2125228"/>
              <a:ext cx="444507" cy="245647"/>
            </a:xfrm>
            <a:prstGeom prst="roundRect">
              <a:avLst/>
            </a:prstGeom>
            <a:noFill/>
            <a:ln>
              <a:solidFill>
                <a:schemeClr val="bg1">
                  <a:lumMod val="75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a:buClr>
                  <a:srgbClr val="CC9900"/>
                </a:buClr>
              </a:pPr>
              <a:r>
                <a:rPr lang="en-US" altLang="zh-CN" sz="1400" dirty="0" smtClean="0">
                  <a:solidFill>
                    <a:srgbClr val="000000"/>
                  </a:solidFill>
                  <a:latin typeface="+mn-lt"/>
                  <a:ea typeface="+mn-ea"/>
                </a:rPr>
                <a:t>APP1</a:t>
              </a:r>
              <a:endParaRPr lang="zh-CN" altLang="en-US" sz="1400" dirty="0" smtClean="0">
                <a:solidFill>
                  <a:srgbClr val="000000"/>
                </a:solidFill>
                <a:latin typeface="+mn-lt"/>
                <a:ea typeface="+mn-ea"/>
              </a:endParaRPr>
            </a:p>
          </p:txBody>
        </p:sp>
        <p:sp>
          <p:nvSpPr>
            <p:cNvPr id="15" name="矩形 91"/>
            <p:cNvSpPr/>
            <p:nvPr/>
          </p:nvSpPr>
          <p:spPr>
            <a:xfrm>
              <a:off x="2664953" y="2070983"/>
              <a:ext cx="484344" cy="307000"/>
            </a:xfrm>
            <a:prstGeom prst="rect">
              <a:avLst/>
            </a:prstGeom>
            <a:noFill/>
            <a:ln w="19046">
              <a:solidFill>
                <a:srgbClr val="A6A6A6"/>
              </a:solidFill>
              <a:prstDash val="solid"/>
              <a:round/>
            </a:ln>
          </p:spPr>
          <p:txBody>
            <a:bodyPr vert="horz" wrap="square" lIns="79196" tIns="39602" rIns="79196" bIns="39602" anchor="t" anchorCtr="0" compatLnSpc="1"/>
            <a:lstStyle/>
            <a:p>
              <a:pPr defTabSz="801691" fontAlgn="auto">
                <a:spcBef>
                  <a:spcPts val="0"/>
                </a:spcBef>
                <a:spcAft>
                  <a:spcPts val="0"/>
                </a:spcAft>
                <a:defRPr sz="1800" b="0" i="0" u="none" strike="noStrike" kern="0" cap="none" spc="0" baseline="0">
                  <a:solidFill>
                    <a:srgbClr val="000000"/>
                  </a:solidFill>
                  <a:uFillTx/>
                </a:defRPr>
              </a:pPr>
              <a:endParaRPr lang="en-US" sz="2000">
                <a:solidFill>
                  <a:srgbClr val="000000"/>
                </a:solidFill>
                <a:latin typeface="+mn-lt"/>
                <a:ea typeface="+mn-ea"/>
              </a:endParaRPr>
            </a:p>
          </p:txBody>
        </p:sp>
        <p:sp>
          <p:nvSpPr>
            <p:cNvPr id="16" name="圆角矩形 15"/>
            <p:cNvSpPr/>
            <p:nvPr/>
          </p:nvSpPr>
          <p:spPr bwMode="auto">
            <a:xfrm>
              <a:off x="2725462" y="1870467"/>
              <a:ext cx="381610" cy="180000"/>
            </a:xfrm>
            <a:prstGeom prst="roundRect">
              <a:avLst/>
            </a:prstGeom>
            <a:solidFill>
              <a:schemeClr val="bg1">
                <a:lumMod val="75000"/>
              </a:schemeClr>
            </a:solidFill>
            <a:ln w="9528">
              <a:solidFill>
                <a:schemeClr val="bg1">
                  <a:lumMod val="85000"/>
                </a:schemeClr>
              </a:solidFill>
              <a:prstDash val="solid"/>
              <a:rou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anchor="t" anchorCtr="0" compatLnSpc="1"/>
            <a:lstStyle/>
            <a:p>
              <a:pPr algn="ctr" defTabSz="801691" fontAlgn="auto">
                <a:spcBef>
                  <a:spcPts val="0"/>
                </a:spcBef>
                <a:spcAft>
                  <a:spcPts val="0"/>
                </a:spcAft>
                <a:buClr>
                  <a:srgbClr val="CC9900"/>
                </a:buClr>
                <a:defRPr sz="1800" b="0" i="0" u="none" strike="noStrike" kern="0" cap="none" spc="0" baseline="0">
                  <a:solidFill>
                    <a:srgbClr val="000000"/>
                  </a:solidFill>
                  <a:uFillTx/>
                </a:defRPr>
              </a:pPr>
              <a:r>
                <a:rPr lang="zh-CN" altLang="en-US" sz="1400" kern="0" dirty="0" smtClean="0">
                  <a:solidFill>
                    <a:srgbClr val="000000"/>
                  </a:solidFill>
                  <a:latin typeface="+mn-lt"/>
                  <a:ea typeface="+mn-ea"/>
                </a:rPr>
                <a:t>主机</a:t>
              </a:r>
            </a:p>
          </p:txBody>
        </p:sp>
        <p:sp>
          <p:nvSpPr>
            <p:cNvPr id="17" name="圆角矩形 16"/>
            <p:cNvSpPr/>
            <p:nvPr/>
          </p:nvSpPr>
          <p:spPr bwMode="auto">
            <a:xfrm>
              <a:off x="2696308" y="2111070"/>
              <a:ext cx="421092" cy="245648"/>
            </a:xfrm>
            <a:prstGeom prst="roundRect">
              <a:avLst/>
            </a:prstGeom>
            <a:noFill/>
            <a:ln>
              <a:solidFill>
                <a:schemeClr val="bg1">
                  <a:lumMod val="75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a:buClr>
                  <a:srgbClr val="CC9900"/>
                </a:buClr>
              </a:pPr>
              <a:r>
                <a:rPr lang="en-US" altLang="zh-CN" sz="1400" dirty="0" smtClean="0">
                  <a:solidFill>
                    <a:srgbClr val="000000"/>
                  </a:solidFill>
                  <a:latin typeface="+mn-lt"/>
                  <a:ea typeface="+mn-ea"/>
                </a:rPr>
                <a:t>APP2</a:t>
              </a:r>
              <a:endParaRPr lang="zh-CN" altLang="en-US" sz="1400" dirty="0" smtClean="0">
                <a:solidFill>
                  <a:srgbClr val="000000"/>
                </a:solidFill>
                <a:latin typeface="+mn-lt"/>
                <a:ea typeface="+mn-ea"/>
              </a:endParaRPr>
            </a:p>
          </p:txBody>
        </p:sp>
        <p:sp>
          <p:nvSpPr>
            <p:cNvPr id="18" name="圆角矩形 17"/>
            <p:cNvSpPr/>
            <p:nvPr/>
          </p:nvSpPr>
          <p:spPr bwMode="auto">
            <a:xfrm>
              <a:off x="1990368" y="2792631"/>
              <a:ext cx="414650" cy="279460"/>
            </a:xfrm>
            <a:prstGeom prst="roundRect">
              <a:avLst/>
            </a:prstGeom>
            <a:solidFill>
              <a:srgbClr val="0070C0"/>
            </a:solidFill>
            <a:ln w="9528">
              <a:solidFill>
                <a:schemeClr val="bg1">
                  <a:lumMod val="85000"/>
                </a:schemeClr>
              </a:solidFill>
              <a:prstDash val="solid"/>
              <a:rou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anchor="t" anchorCtr="0" compatLnSpc="1"/>
            <a:lstStyle/>
            <a:p>
              <a:pPr algn="ctr" defTabSz="801691" fontAlgn="auto">
                <a:spcBef>
                  <a:spcPts val="0"/>
                </a:spcBef>
                <a:spcAft>
                  <a:spcPts val="0"/>
                </a:spcAft>
                <a:buClr>
                  <a:srgbClr val="CC9900"/>
                </a:buClr>
                <a:defRPr sz="1800" b="0" i="0" u="none" strike="noStrike" kern="0" cap="none" spc="0" baseline="0">
                  <a:solidFill>
                    <a:srgbClr val="000000"/>
                  </a:solidFill>
                  <a:uFillTx/>
                </a:defRPr>
              </a:pPr>
              <a:r>
                <a:rPr lang="zh-CN" altLang="en-US" sz="1200" kern="0" dirty="0" smtClean="0">
                  <a:solidFill>
                    <a:srgbClr val="000000"/>
                  </a:solidFill>
                  <a:latin typeface="+mn-lt"/>
                  <a:ea typeface="+mn-ea"/>
                </a:rPr>
                <a:t>存储</a:t>
              </a:r>
              <a:endParaRPr lang="en-US" altLang="zh-CN" sz="1200" kern="0" dirty="0" smtClean="0">
                <a:solidFill>
                  <a:srgbClr val="000000"/>
                </a:solidFill>
                <a:latin typeface="+mn-lt"/>
                <a:ea typeface="+mn-ea"/>
              </a:endParaRPr>
            </a:p>
            <a:p>
              <a:pPr algn="ctr" defTabSz="801691" fontAlgn="auto">
                <a:spcBef>
                  <a:spcPts val="0"/>
                </a:spcBef>
                <a:spcAft>
                  <a:spcPts val="0"/>
                </a:spcAft>
                <a:buClr>
                  <a:srgbClr val="CC9900"/>
                </a:buClr>
                <a:defRPr sz="1800" b="0" i="0" u="none" strike="noStrike" kern="0" cap="none" spc="0" baseline="0">
                  <a:solidFill>
                    <a:srgbClr val="000000"/>
                  </a:solidFill>
                  <a:uFillTx/>
                </a:defRPr>
              </a:pPr>
              <a:r>
                <a:rPr lang="en-US" altLang="zh-CN" sz="1200" kern="0" dirty="0" smtClean="0">
                  <a:solidFill>
                    <a:srgbClr val="000000"/>
                  </a:solidFill>
                  <a:latin typeface="+mn-lt"/>
                  <a:ea typeface="+mn-ea"/>
                </a:rPr>
                <a:t>SRV1</a:t>
              </a:r>
              <a:endParaRPr lang="zh-CN" altLang="en-US" sz="1200" kern="0" dirty="0" smtClean="0">
                <a:solidFill>
                  <a:srgbClr val="000000"/>
                </a:solidFill>
                <a:latin typeface="+mn-lt"/>
                <a:ea typeface="+mn-ea"/>
              </a:endParaRPr>
            </a:p>
          </p:txBody>
        </p:sp>
        <p:sp>
          <p:nvSpPr>
            <p:cNvPr id="19" name="矩形 18"/>
            <p:cNvSpPr/>
            <p:nvPr/>
          </p:nvSpPr>
          <p:spPr bwMode="auto">
            <a:xfrm>
              <a:off x="2816353" y="2533887"/>
              <a:ext cx="630676" cy="216213"/>
            </a:xfrm>
            <a:prstGeom prst="rect">
              <a:avLst/>
            </a:prstGeom>
            <a:ln w="19050">
              <a:noFill/>
              <a:prstDash val="dash"/>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050" dirty="0"/>
            </a:p>
          </p:txBody>
        </p:sp>
        <p:sp>
          <p:nvSpPr>
            <p:cNvPr id="20" name="TextBox 19"/>
            <p:cNvSpPr txBox="1"/>
            <p:nvPr/>
          </p:nvSpPr>
          <p:spPr>
            <a:xfrm>
              <a:off x="3310687" y="2548134"/>
              <a:ext cx="121254" cy="240763"/>
            </a:xfrm>
            <a:prstGeom prst="rect">
              <a:avLst/>
            </a:prstGeom>
            <a:noFill/>
          </p:spPr>
          <p:txBody>
            <a:bodyPr wrap="none" rtlCol="0">
              <a:spAutoFit/>
            </a:bodyPr>
            <a:lstStyle/>
            <a:p>
              <a:r>
                <a:rPr lang="en-US" altLang="zh-CN" sz="1400" dirty="0" smtClean="0">
                  <a:latin typeface="+mn-lt"/>
                  <a:ea typeface="+mn-ea"/>
                </a:rPr>
                <a:t>&gt;</a:t>
              </a:r>
              <a:endParaRPr lang="zh-CN" altLang="en-US" sz="1400" dirty="0">
                <a:latin typeface="+mn-lt"/>
                <a:ea typeface="+mn-ea"/>
              </a:endParaRPr>
            </a:p>
          </p:txBody>
        </p:sp>
        <p:sp>
          <p:nvSpPr>
            <p:cNvPr id="21" name="圆角矩形 20"/>
            <p:cNvSpPr/>
            <p:nvPr/>
          </p:nvSpPr>
          <p:spPr bwMode="auto">
            <a:xfrm>
              <a:off x="2440492" y="2785536"/>
              <a:ext cx="411089" cy="286555"/>
            </a:xfrm>
            <a:prstGeom prst="roundRect">
              <a:avLst/>
            </a:prstGeom>
            <a:solidFill>
              <a:srgbClr val="0070C0"/>
            </a:solidFill>
            <a:ln w="9528">
              <a:solidFill>
                <a:schemeClr val="bg1">
                  <a:lumMod val="85000"/>
                </a:schemeClr>
              </a:solidFill>
              <a:prstDash val="solid"/>
              <a:rou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anchor="t" anchorCtr="0" compatLnSpc="1"/>
            <a:lstStyle/>
            <a:p>
              <a:pPr algn="ctr" defTabSz="801691" fontAlgn="auto">
                <a:spcBef>
                  <a:spcPts val="0"/>
                </a:spcBef>
                <a:spcAft>
                  <a:spcPts val="0"/>
                </a:spcAft>
                <a:buClr>
                  <a:srgbClr val="CC9900"/>
                </a:buClr>
                <a:defRPr sz="1800" b="0" i="0" u="none" strike="noStrike" kern="0" cap="none" spc="0" baseline="0">
                  <a:solidFill>
                    <a:srgbClr val="000000"/>
                  </a:solidFill>
                  <a:uFillTx/>
                </a:defRPr>
              </a:pPr>
              <a:r>
                <a:rPr lang="zh-CN" altLang="en-US" sz="1200" kern="0" dirty="0" smtClean="0">
                  <a:solidFill>
                    <a:srgbClr val="000000"/>
                  </a:solidFill>
                  <a:latin typeface="+mn-lt"/>
                  <a:ea typeface="+mn-ea"/>
                </a:rPr>
                <a:t>存储</a:t>
              </a:r>
              <a:endParaRPr lang="en-US" altLang="zh-CN" sz="1200" kern="0" dirty="0" smtClean="0">
                <a:solidFill>
                  <a:srgbClr val="000000"/>
                </a:solidFill>
                <a:latin typeface="+mn-lt"/>
                <a:ea typeface="+mn-ea"/>
              </a:endParaRPr>
            </a:p>
            <a:p>
              <a:pPr algn="ctr" defTabSz="801691" fontAlgn="auto">
                <a:spcBef>
                  <a:spcPts val="0"/>
                </a:spcBef>
                <a:spcAft>
                  <a:spcPts val="0"/>
                </a:spcAft>
                <a:buClr>
                  <a:srgbClr val="CC9900"/>
                </a:buClr>
                <a:defRPr sz="1800" b="0" i="0" u="none" strike="noStrike" kern="0" cap="none" spc="0" baseline="0">
                  <a:solidFill>
                    <a:srgbClr val="000000"/>
                  </a:solidFill>
                  <a:uFillTx/>
                </a:defRPr>
              </a:pPr>
              <a:r>
                <a:rPr lang="en-US" altLang="zh-CN" sz="1200" kern="0" dirty="0" smtClean="0">
                  <a:solidFill>
                    <a:srgbClr val="000000"/>
                  </a:solidFill>
                  <a:latin typeface="+mn-lt"/>
                  <a:ea typeface="+mn-ea"/>
                </a:rPr>
                <a:t>SRV2</a:t>
              </a:r>
              <a:endParaRPr lang="zh-CN" altLang="en-US" sz="1200" kern="0" dirty="0" smtClean="0">
                <a:solidFill>
                  <a:srgbClr val="000000"/>
                </a:solidFill>
                <a:latin typeface="+mn-lt"/>
                <a:ea typeface="+mn-ea"/>
              </a:endParaRPr>
            </a:p>
          </p:txBody>
        </p:sp>
        <p:sp>
          <p:nvSpPr>
            <p:cNvPr id="22" name="圆角矩形 21"/>
            <p:cNvSpPr/>
            <p:nvPr/>
          </p:nvSpPr>
          <p:spPr bwMode="auto">
            <a:xfrm>
              <a:off x="2897711" y="2796166"/>
              <a:ext cx="389801" cy="275924"/>
            </a:xfrm>
            <a:prstGeom prst="roundRect">
              <a:avLst/>
            </a:prstGeom>
            <a:solidFill>
              <a:srgbClr val="0070C0"/>
            </a:solidFill>
            <a:ln w="9528">
              <a:solidFill>
                <a:schemeClr val="bg1">
                  <a:lumMod val="85000"/>
                </a:schemeClr>
              </a:solidFill>
              <a:prstDash val="solid"/>
              <a:rou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anchor="t" anchorCtr="0" compatLnSpc="1"/>
            <a:lstStyle/>
            <a:p>
              <a:pPr algn="ctr" defTabSz="801691" fontAlgn="auto">
                <a:spcBef>
                  <a:spcPts val="0"/>
                </a:spcBef>
                <a:spcAft>
                  <a:spcPts val="0"/>
                </a:spcAft>
                <a:buClr>
                  <a:srgbClr val="CC9900"/>
                </a:buClr>
                <a:defRPr sz="1800" b="0" i="0" u="none" strike="noStrike" kern="0" cap="none" spc="0" baseline="0">
                  <a:solidFill>
                    <a:srgbClr val="000000"/>
                  </a:solidFill>
                  <a:uFillTx/>
                </a:defRPr>
              </a:pPr>
              <a:r>
                <a:rPr lang="zh-CN" altLang="en-US" sz="1200" kern="0" dirty="0" smtClean="0">
                  <a:solidFill>
                    <a:srgbClr val="000000"/>
                  </a:solidFill>
                  <a:latin typeface="+mn-lt"/>
                  <a:ea typeface="+mn-ea"/>
                </a:rPr>
                <a:t>存储</a:t>
              </a:r>
              <a:endParaRPr lang="en-US" altLang="zh-CN" sz="1200" kern="0" dirty="0" smtClean="0">
                <a:solidFill>
                  <a:srgbClr val="000000"/>
                </a:solidFill>
                <a:latin typeface="+mn-lt"/>
                <a:ea typeface="+mn-ea"/>
              </a:endParaRPr>
            </a:p>
            <a:p>
              <a:pPr algn="ctr" defTabSz="801691" fontAlgn="auto">
                <a:spcBef>
                  <a:spcPts val="0"/>
                </a:spcBef>
                <a:spcAft>
                  <a:spcPts val="0"/>
                </a:spcAft>
                <a:buClr>
                  <a:srgbClr val="CC9900"/>
                </a:buClr>
                <a:defRPr sz="1800" b="0" i="0" u="none" strike="noStrike" kern="0" cap="none" spc="0" baseline="0">
                  <a:solidFill>
                    <a:srgbClr val="000000"/>
                  </a:solidFill>
                  <a:uFillTx/>
                </a:defRPr>
              </a:pPr>
              <a:r>
                <a:rPr lang="en-US" altLang="zh-CN" sz="1200" kern="0" dirty="0" smtClean="0">
                  <a:solidFill>
                    <a:srgbClr val="000000"/>
                  </a:solidFill>
                  <a:latin typeface="+mn-lt"/>
                  <a:ea typeface="+mn-ea"/>
                </a:rPr>
                <a:t>SRV3</a:t>
              </a:r>
              <a:endParaRPr lang="zh-CN" altLang="en-US" sz="1200" kern="0" dirty="0" smtClean="0">
                <a:solidFill>
                  <a:srgbClr val="000000"/>
                </a:solidFill>
                <a:latin typeface="+mn-lt"/>
                <a:ea typeface="+mn-ea"/>
              </a:endParaRPr>
            </a:p>
          </p:txBody>
        </p:sp>
        <p:sp>
          <p:nvSpPr>
            <p:cNvPr id="23" name="TextBox 22"/>
            <p:cNvSpPr txBox="1"/>
            <p:nvPr/>
          </p:nvSpPr>
          <p:spPr>
            <a:xfrm>
              <a:off x="3310687" y="2785598"/>
              <a:ext cx="121254" cy="240763"/>
            </a:xfrm>
            <a:prstGeom prst="rect">
              <a:avLst/>
            </a:prstGeom>
            <a:noFill/>
          </p:spPr>
          <p:txBody>
            <a:bodyPr wrap="none" rtlCol="0">
              <a:spAutoFit/>
            </a:bodyPr>
            <a:lstStyle/>
            <a:p>
              <a:r>
                <a:rPr lang="en-US" altLang="zh-CN" sz="1400" dirty="0" smtClean="0">
                  <a:latin typeface="+mn-lt"/>
                  <a:ea typeface="+mn-ea"/>
                </a:rPr>
                <a:t>&gt;</a:t>
              </a:r>
              <a:endParaRPr lang="zh-CN" altLang="en-US" sz="1400" dirty="0">
                <a:latin typeface="+mn-lt"/>
                <a:ea typeface="+mn-ea"/>
              </a:endParaRPr>
            </a:p>
          </p:txBody>
        </p:sp>
        <p:cxnSp>
          <p:nvCxnSpPr>
            <p:cNvPr id="24" name="直接箭头连接符 23"/>
            <p:cNvCxnSpPr/>
            <p:nvPr/>
          </p:nvCxnSpPr>
          <p:spPr bwMode="auto">
            <a:xfrm flipH="1" flipV="1">
              <a:off x="2958147" y="2350394"/>
              <a:ext cx="3348" cy="222493"/>
            </a:xfrm>
            <a:prstGeom prst="straightConnector1">
              <a:avLst/>
            </a:prstGeom>
            <a:noFill/>
            <a:ln w="19050">
              <a:solidFill>
                <a:schemeClr val="accent2">
                  <a:lumMod val="75000"/>
                </a:schemeClr>
              </a:solidFill>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矩形 24"/>
            <p:cNvSpPr/>
            <p:nvPr/>
          </p:nvSpPr>
          <p:spPr bwMode="auto">
            <a:xfrm>
              <a:off x="3514388" y="2544509"/>
              <a:ext cx="659218" cy="251675"/>
            </a:xfrm>
            <a:prstGeom prst="rect">
              <a:avLst/>
            </a:prstGeom>
            <a:ln w="19050">
              <a:noFill/>
              <a:prstDash val="dash"/>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050" dirty="0"/>
            </a:p>
          </p:txBody>
        </p:sp>
        <p:sp>
          <p:nvSpPr>
            <p:cNvPr id="26" name="圆角矩形 25"/>
            <p:cNvSpPr/>
            <p:nvPr/>
          </p:nvSpPr>
          <p:spPr bwMode="auto">
            <a:xfrm>
              <a:off x="3429307" y="2796174"/>
              <a:ext cx="414650" cy="275916"/>
            </a:xfrm>
            <a:prstGeom prst="roundRect">
              <a:avLst/>
            </a:prstGeom>
            <a:solidFill>
              <a:srgbClr val="0070C0"/>
            </a:solidFill>
            <a:ln w="9528">
              <a:solidFill>
                <a:schemeClr val="bg1">
                  <a:lumMod val="85000"/>
                </a:schemeClr>
              </a:solidFill>
              <a:prstDash val="solid"/>
              <a:rou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anchor="t" anchorCtr="0" compatLnSpc="1"/>
            <a:lstStyle/>
            <a:p>
              <a:pPr algn="ctr" defTabSz="801691" fontAlgn="auto">
                <a:spcBef>
                  <a:spcPts val="0"/>
                </a:spcBef>
                <a:spcAft>
                  <a:spcPts val="0"/>
                </a:spcAft>
                <a:buClr>
                  <a:srgbClr val="CC9900"/>
                </a:buClr>
                <a:defRPr sz="1800" b="0" i="0" u="none" strike="noStrike" kern="0" cap="none" spc="0" baseline="0">
                  <a:solidFill>
                    <a:srgbClr val="000000"/>
                  </a:solidFill>
                  <a:uFillTx/>
                </a:defRPr>
              </a:pPr>
              <a:r>
                <a:rPr lang="zh-CN" altLang="en-US" sz="1200" kern="0" dirty="0" smtClean="0">
                  <a:solidFill>
                    <a:srgbClr val="000000"/>
                  </a:solidFill>
                  <a:latin typeface="+mn-lt"/>
                  <a:ea typeface="+mn-ea"/>
                </a:rPr>
                <a:t>存储</a:t>
              </a:r>
              <a:endParaRPr lang="en-US" altLang="zh-CN" sz="1200" kern="0" dirty="0" smtClean="0">
                <a:solidFill>
                  <a:srgbClr val="000000"/>
                </a:solidFill>
                <a:latin typeface="+mn-lt"/>
                <a:ea typeface="+mn-ea"/>
              </a:endParaRPr>
            </a:p>
            <a:p>
              <a:pPr algn="ctr" defTabSz="801691" fontAlgn="auto">
                <a:spcBef>
                  <a:spcPts val="0"/>
                </a:spcBef>
                <a:spcAft>
                  <a:spcPts val="0"/>
                </a:spcAft>
                <a:buClr>
                  <a:srgbClr val="CC9900"/>
                </a:buClr>
                <a:defRPr sz="1800" b="0" i="0" u="none" strike="noStrike" kern="0" cap="none" spc="0" baseline="0">
                  <a:solidFill>
                    <a:srgbClr val="000000"/>
                  </a:solidFill>
                  <a:uFillTx/>
                </a:defRPr>
              </a:pPr>
              <a:r>
                <a:rPr lang="en-US" altLang="zh-CN" sz="1200" kern="0" dirty="0" smtClean="0">
                  <a:solidFill>
                    <a:srgbClr val="000000"/>
                  </a:solidFill>
                  <a:latin typeface="+mn-lt"/>
                  <a:ea typeface="+mn-ea"/>
                </a:rPr>
                <a:t>SRV1</a:t>
              </a:r>
              <a:endParaRPr lang="zh-CN" altLang="en-US" sz="1200" kern="0" dirty="0" smtClean="0">
                <a:solidFill>
                  <a:srgbClr val="000000"/>
                </a:solidFill>
                <a:latin typeface="+mn-lt"/>
                <a:ea typeface="+mn-ea"/>
              </a:endParaRPr>
            </a:p>
          </p:txBody>
        </p:sp>
        <p:sp>
          <p:nvSpPr>
            <p:cNvPr id="27" name="圆角矩形 26"/>
            <p:cNvSpPr/>
            <p:nvPr/>
          </p:nvSpPr>
          <p:spPr bwMode="auto">
            <a:xfrm>
              <a:off x="3879431" y="2789077"/>
              <a:ext cx="411089" cy="283013"/>
            </a:xfrm>
            <a:prstGeom prst="roundRect">
              <a:avLst/>
            </a:prstGeom>
            <a:solidFill>
              <a:srgbClr val="0070C0"/>
            </a:solidFill>
            <a:ln w="9528">
              <a:solidFill>
                <a:schemeClr val="bg1">
                  <a:lumMod val="85000"/>
                </a:schemeClr>
              </a:solidFill>
              <a:prstDash val="solid"/>
              <a:rou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anchor="t" anchorCtr="0" compatLnSpc="1"/>
            <a:lstStyle/>
            <a:p>
              <a:pPr algn="ctr" defTabSz="801691" fontAlgn="auto">
                <a:spcBef>
                  <a:spcPts val="0"/>
                </a:spcBef>
                <a:spcAft>
                  <a:spcPts val="0"/>
                </a:spcAft>
                <a:buClr>
                  <a:srgbClr val="CC9900"/>
                </a:buClr>
                <a:defRPr sz="1800" b="0" i="0" u="none" strike="noStrike" kern="0" cap="none" spc="0" baseline="0">
                  <a:solidFill>
                    <a:srgbClr val="000000"/>
                  </a:solidFill>
                  <a:uFillTx/>
                </a:defRPr>
              </a:pPr>
              <a:r>
                <a:rPr lang="zh-CN" altLang="en-US" sz="1200" kern="0" dirty="0" smtClean="0">
                  <a:solidFill>
                    <a:srgbClr val="000000"/>
                  </a:solidFill>
                  <a:latin typeface="+mn-lt"/>
                  <a:ea typeface="+mn-ea"/>
                </a:rPr>
                <a:t>存储</a:t>
              </a:r>
              <a:endParaRPr lang="en-US" altLang="zh-CN" sz="1200" kern="0" dirty="0" smtClean="0">
                <a:solidFill>
                  <a:srgbClr val="000000"/>
                </a:solidFill>
                <a:latin typeface="+mn-lt"/>
                <a:ea typeface="+mn-ea"/>
              </a:endParaRPr>
            </a:p>
            <a:p>
              <a:pPr algn="ctr" defTabSz="801691" fontAlgn="auto">
                <a:spcBef>
                  <a:spcPts val="0"/>
                </a:spcBef>
                <a:spcAft>
                  <a:spcPts val="0"/>
                </a:spcAft>
                <a:buClr>
                  <a:srgbClr val="CC9900"/>
                </a:buClr>
                <a:defRPr sz="1800" b="0" i="0" u="none" strike="noStrike" kern="0" cap="none" spc="0" baseline="0">
                  <a:solidFill>
                    <a:srgbClr val="000000"/>
                  </a:solidFill>
                  <a:uFillTx/>
                </a:defRPr>
              </a:pPr>
              <a:r>
                <a:rPr lang="en-US" altLang="zh-CN" sz="1200" kern="0" dirty="0" smtClean="0">
                  <a:solidFill>
                    <a:srgbClr val="000000"/>
                  </a:solidFill>
                  <a:latin typeface="+mn-lt"/>
                  <a:ea typeface="+mn-ea"/>
                </a:rPr>
                <a:t>SRV2</a:t>
              </a:r>
              <a:endParaRPr lang="zh-CN" altLang="en-US" sz="1200" kern="0" dirty="0" smtClean="0">
                <a:solidFill>
                  <a:srgbClr val="000000"/>
                </a:solidFill>
                <a:latin typeface="+mn-lt"/>
                <a:ea typeface="+mn-ea"/>
              </a:endParaRPr>
            </a:p>
          </p:txBody>
        </p:sp>
        <p:sp>
          <p:nvSpPr>
            <p:cNvPr id="28" name="圆角矩形 27"/>
            <p:cNvSpPr/>
            <p:nvPr/>
          </p:nvSpPr>
          <p:spPr bwMode="auto">
            <a:xfrm>
              <a:off x="4336650" y="2799712"/>
              <a:ext cx="389801" cy="272378"/>
            </a:xfrm>
            <a:prstGeom prst="roundRect">
              <a:avLst/>
            </a:prstGeom>
            <a:solidFill>
              <a:srgbClr val="92D050"/>
            </a:solidFill>
            <a:ln w="9528">
              <a:solidFill>
                <a:schemeClr val="bg1">
                  <a:lumMod val="85000"/>
                </a:schemeClr>
              </a:solidFill>
              <a:prstDash val="solid"/>
              <a:rou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anchor="t" anchorCtr="0" compatLnSpc="1"/>
            <a:lstStyle/>
            <a:p>
              <a:pPr algn="ctr" defTabSz="801691" fontAlgn="auto">
                <a:spcBef>
                  <a:spcPts val="0"/>
                </a:spcBef>
                <a:spcAft>
                  <a:spcPts val="0"/>
                </a:spcAft>
                <a:buClr>
                  <a:srgbClr val="CC9900"/>
                </a:buClr>
                <a:defRPr sz="1800" b="0" i="0" u="none" strike="noStrike" kern="0" cap="none" spc="0" baseline="0">
                  <a:solidFill>
                    <a:srgbClr val="000000"/>
                  </a:solidFill>
                  <a:uFillTx/>
                </a:defRPr>
              </a:pPr>
              <a:r>
                <a:rPr lang="zh-CN" altLang="en-US" sz="1200" kern="0" dirty="0" smtClean="0">
                  <a:solidFill>
                    <a:srgbClr val="000000"/>
                  </a:solidFill>
                  <a:latin typeface="+mn-lt"/>
                  <a:ea typeface="+mn-ea"/>
                </a:rPr>
                <a:t>存储</a:t>
              </a:r>
              <a:endParaRPr lang="en-US" altLang="zh-CN" sz="1200" kern="0" dirty="0" smtClean="0">
                <a:solidFill>
                  <a:srgbClr val="000000"/>
                </a:solidFill>
                <a:latin typeface="+mn-lt"/>
                <a:ea typeface="+mn-ea"/>
              </a:endParaRPr>
            </a:p>
            <a:p>
              <a:pPr algn="ctr" defTabSz="801691" fontAlgn="auto">
                <a:spcBef>
                  <a:spcPts val="0"/>
                </a:spcBef>
                <a:spcAft>
                  <a:spcPts val="0"/>
                </a:spcAft>
                <a:buClr>
                  <a:srgbClr val="CC9900"/>
                </a:buClr>
                <a:defRPr sz="1800" b="0" i="0" u="none" strike="noStrike" kern="0" cap="none" spc="0" baseline="0">
                  <a:solidFill>
                    <a:srgbClr val="000000"/>
                  </a:solidFill>
                  <a:uFillTx/>
                </a:defRPr>
              </a:pPr>
              <a:r>
                <a:rPr lang="en-US" altLang="zh-CN" sz="1200" kern="0" dirty="0" smtClean="0">
                  <a:solidFill>
                    <a:srgbClr val="000000"/>
                  </a:solidFill>
                  <a:latin typeface="+mn-lt"/>
                  <a:ea typeface="+mn-ea"/>
                </a:rPr>
                <a:t>SRV3</a:t>
              </a:r>
              <a:endParaRPr lang="zh-CN" altLang="en-US" sz="1200" kern="0" dirty="0" smtClean="0">
                <a:solidFill>
                  <a:srgbClr val="000000"/>
                </a:solidFill>
                <a:latin typeface="+mn-lt"/>
                <a:ea typeface="+mn-ea"/>
              </a:endParaRPr>
            </a:p>
          </p:txBody>
        </p:sp>
        <p:sp>
          <p:nvSpPr>
            <p:cNvPr id="29" name="圆角矩形 28"/>
            <p:cNvSpPr/>
            <p:nvPr/>
          </p:nvSpPr>
          <p:spPr bwMode="auto">
            <a:xfrm>
              <a:off x="4744185" y="2792620"/>
              <a:ext cx="400480" cy="279470"/>
            </a:xfrm>
            <a:prstGeom prst="roundRect">
              <a:avLst/>
            </a:prstGeom>
            <a:solidFill>
              <a:srgbClr val="92D050"/>
            </a:solidFill>
            <a:ln w="9528">
              <a:solidFill>
                <a:schemeClr val="bg1">
                  <a:lumMod val="85000"/>
                </a:schemeClr>
              </a:solidFill>
              <a:prstDash val="solid"/>
              <a:rou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anchor="t" anchorCtr="0" compatLnSpc="1"/>
            <a:lstStyle/>
            <a:p>
              <a:pPr algn="ctr" defTabSz="801691" fontAlgn="auto">
                <a:spcBef>
                  <a:spcPts val="0"/>
                </a:spcBef>
                <a:spcAft>
                  <a:spcPts val="0"/>
                </a:spcAft>
                <a:buClr>
                  <a:srgbClr val="CC9900"/>
                </a:buClr>
                <a:defRPr sz="1800" b="0" i="0" u="none" strike="noStrike" kern="0" cap="none" spc="0" baseline="0">
                  <a:solidFill>
                    <a:srgbClr val="000000"/>
                  </a:solidFill>
                  <a:uFillTx/>
                </a:defRPr>
              </a:pPr>
              <a:r>
                <a:rPr lang="zh-CN" altLang="en-US" sz="1200" kern="0" dirty="0" smtClean="0">
                  <a:solidFill>
                    <a:srgbClr val="000000"/>
                  </a:solidFill>
                  <a:latin typeface="+mn-lt"/>
                  <a:ea typeface="+mn-ea"/>
                </a:rPr>
                <a:t>存储</a:t>
              </a:r>
              <a:endParaRPr lang="en-US" altLang="zh-CN" sz="1200" kern="0" dirty="0" smtClean="0">
                <a:solidFill>
                  <a:srgbClr val="000000"/>
                </a:solidFill>
                <a:latin typeface="+mn-lt"/>
                <a:ea typeface="+mn-ea"/>
              </a:endParaRPr>
            </a:p>
            <a:p>
              <a:pPr algn="ctr" defTabSz="801691" fontAlgn="auto">
                <a:spcBef>
                  <a:spcPts val="0"/>
                </a:spcBef>
                <a:spcAft>
                  <a:spcPts val="0"/>
                </a:spcAft>
                <a:buClr>
                  <a:srgbClr val="CC9900"/>
                </a:buClr>
                <a:defRPr sz="1800" b="0" i="0" u="none" strike="noStrike" kern="0" cap="none" spc="0" baseline="0">
                  <a:solidFill>
                    <a:srgbClr val="000000"/>
                  </a:solidFill>
                  <a:uFillTx/>
                </a:defRPr>
              </a:pPr>
              <a:r>
                <a:rPr lang="en-US" altLang="zh-CN" sz="1200" kern="0" dirty="0" smtClean="0">
                  <a:solidFill>
                    <a:srgbClr val="000000"/>
                  </a:solidFill>
                  <a:latin typeface="+mn-lt"/>
                  <a:ea typeface="+mn-ea"/>
                </a:rPr>
                <a:t>SRV4</a:t>
              </a:r>
              <a:endParaRPr lang="zh-CN" altLang="en-US" sz="1200" kern="0" dirty="0" smtClean="0">
                <a:solidFill>
                  <a:srgbClr val="000000"/>
                </a:solidFill>
                <a:latin typeface="+mn-lt"/>
                <a:ea typeface="+mn-ea"/>
              </a:endParaRPr>
            </a:p>
          </p:txBody>
        </p:sp>
        <p:sp>
          <p:nvSpPr>
            <p:cNvPr id="30" name="矩形 91"/>
            <p:cNvSpPr/>
            <p:nvPr/>
          </p:nvSpPr>
          <p:spPr>
            <a:xfrm>
              <a:off x="3538217" y="2074528"/>
              <a:ext cx="525480" cy="303455"/>
            </a:xfrm>
            <a:prstGeom prst="rect">
              <a:avLst/>
            </a:prstGeom>
            <a:noFill/>
            <a:ln w="19046">
              <a:solidFill>
                <a:srgbClr val="A6A6A6"/>
              </a:solidFill>
              <a:prstDash val="solid"/>
              <a:round/>
            </a:ln>
          </p:spPr>
          <p:txBody>
            <a:bodyPr vert="horz" wrap="square" lIns="79196" tIns="39602" rIns="79196" bIns="39602" anchor="t" anchorCtr="0" compatLnSpc="1"/>
            <a:lstStyle/>
            <a:p>
              <a:pPr defTabSz="801691" fontAlgn="auto">
                <a:spcBef>
                  <a:spcPts val="0"/>
                </a:spcBef>
                <a:spcAft>
                  <a:spcPts val="0"/>
                </a:spcAft>
                <a:defRPr sz="1800" b="0" i="0" u="none" strike="noStrike" kern="0" cap="none" spc="0" baseline="0">
                  <a:solidFill>
                    <a:srgbClr val="000000"/>
                  </a:solidFill>
                  <a:uFillTx/>
                </a:defRPr>
              </a:pPr>
              <a:endParaRPr lang="en-US" sz="2000">
                <a:solidFill>
                  <a:srgbClr val="000000"/>
                </a:solidFill>
                <a:latin typeface="+mn-lt"/>
                <a:ea typeface="+mn-ea"/>
              </a:endParaRPr>
            </a:p>
          </p:txBody>
        </p:sp>
        <p:sp>
          <p:nvSpPr>
            <p:cNvPr id="31" name="圆角矩形 30"/>
            <p:cNvSpPr/>
            <p:nvPr/>
          </p:nvSpPr>
          <p:spPr bwMode="auto">
            <a:xfrm>
              <a:off x="3592035" y="1863379"/>
              <a:ext cx="381610" cy="180000"/>
            </a:xfrm>
            <a:prstGeom prst="roundRect">
              <a:avLst/>
            </a:prstGeom>
            <a:solidFill>
              <a:schemeClr val="bg1">
                <a:lumMod val="75000"/>
              </a:schemeClr>
            </a:solidFill>
            <a:ln w="9528">
              <a:solidFill>
                <a:schemeClr val="bg1">
                  <a:lumMod val="85000"/>
                </a:schemeClr>
              </a:solidFill>
              <a:prstDash val="solid"/>
              <a:rou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anchor="t" anchorCtr="0" compatLnSpc="1"/>
            <a:lstStyle/>
            <a:p>
              <a:pPr algn="ctr" defTabSz="801691" fontAlgn="auto">
                <a:spcBef>
                  <a:spcPts val="0"/>
                </a:spcBef>
                <a:spcAft>
                  <a:spcPts val="0"/>
                </a:spcAft>
                <a:buClr>
                  <a:srgbClr val="CC9900"/>
                </a:buClr>
                <a:defRPr sz="1800" b="0" i="0" u="none" strike="noStrike" kern="0" cap="none" spc="0" baseline="0">
                  <a:solidFill>
                    <a:srgbClr val="000000"/>
                  </a:solidFill>
                  <a:uFillTx/>
                </a:defRPr>
              </a:pPr>
              <a:r>
                <a:rPr lang="zh-CN" altLang="en-US" sz="1400" kern="0" dirty="0" smtClean="0">
                  <a:solidFill>
                    <a:srgbClr val="000000"/>
                  </a:solidFill>
                  <a:latin typeface="+mn-lt"/>
                  <a:ea typeface="+mn-ea"/>
                </a:rPr>
                <a:t>主机</a:t>
              </a:r>
            </a:p>
          </p:txBody>
        </p:sp>
        <p:sp>
          <p:nvSpPr>
            <p:cNvPr id="32" name="圆角矩形 31"/>
            <p:cNvSpPr/>
            <p:nvPr/>
          </p:nvSpPr>
          <p:spPr bwMode="auto">
            <a:xfrm>
              <a:off x="3569571" y="2122800"/>
              <a:ext cx="398437" cy="233915"/>
            </a:xfrm>
            <a:prstGeom prst="roundRect">
              <a:avLst/>
            </a:prstGeom>
            <a:noFill/>
            <a:ln>
              <a:solidFill>
                <a:schemeClr val="bg1">
                  <a:lumMod val="75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a:buClr>
                  <a:srgbClr val="CC9900"/>
                </a:buClr>
              </a:pPr>
              <a:r>
                <a:rPr lang="en-US" altLang="zh-CN" sz="1400" dirty="0" smtClean="0">
                  <a:solidFill>
                    <a:srgbClr val="000000"/>
                  </a:solidFill>
                  <a:latin typeface="+mn-lt"/>
                  <a:ea typeface="+mn-ea"/>
                </a:rPr>
                <a:t>APP1</a:t>
              </a:r>
              <a:endParaRPr lang="zh-CN" altLang="en-US" sz="1400" dirty="0" smtClean="0">
                <a:solidFill>
                  <a:srgbClr val="000000"/>
                </a:solidFill>
                <a:latin typeface="+mn-lt"/>
                <a:ea typeface="+mn-ea"/>
              </a:endParaRPr>
            </a:p>
          </p:txBody>
        </p:sp>
        <p:sp>
          <p:nvSpPr>
            <p:cNvPr id="33" name="矩形 91"/>
            <p:cNvSpPr/>
            <p:nvPr/>
          </p:nvSpPr>
          <p:spPr>
            <a:xfrm>
              <a:off x="4305915" y="2074528"/>
              <a:ext cx="448902" cy="314088"/>
            </a:xfrm>
            <a:prstGeom prst="rect">
              <a:avLst/>
            </a:prstGeom>
            <a:noFill/>
            <a:ln w="19046">
              <a:solidFill>
                <a:srgbClr val="A6A6A6"/>
              </a:solidFill>
              <a:prstDash val="solid"/>
              <a:round/>
            </a:ln>
          </p:spPr>
          <p:txBody>
            <a:bodyPr vert="horz" wrap="square" lIns="79196" tIns="39602" rIns="79196" bIns="39602" anchor="t" anchorCtr="0" compatLnSpc="1"/>
            <a:lstStyle/>
            <a:p>
              <a:pPr defTabSz="801691" fontAlgn="auto">
                <a:spcBef>
                  <a:spcPts val="0"/>
                </a:spcBef>
                <a:spcAft>
                  <a:spcPts val="0"/>
                </a:spcAft>
                <a:defRPr sz="1800" b="0" i="0" u="none" strike="noStrike" kern="0" cap="none" spc="0" baseline="0">
                  <a:solidFill>
                    <a:srgbClr val="000000"/>
                  </a:solidFill>
                  <a:uFillTx/>
                </a:defRPr>
              </a:pPr>
              <a:endParaRPr lang="en-US" sz="2000">
                <a:solidFill>
                  <a:srgbClr val="000000"/>
                </a:solidFill>
                <a:latin typeface="+mn-lt"/>
                <a:ea typeface="+mn-ea"/>
              </a:endParaRPr>
            </a:p>
          </p:txBody>
        </p:sp>
        <p:sp>
          <p:nvSpPr>
            <p:cNvPr id="34" name="圆角矩形 33"/>
            <p:cNvSpPr/>
            <p:nvPr/>
          </p:nvSpPr>
          <p:spPr bwMode="auto">
            <a:xfrm>
              <a:off x="4345158" y="1874012"/>
              <a:ext cx="381610" cy="180000"/>
            </a:xfrm>
            <a:prstGeom prst="roundRect">
              <a:avLst/>
            </a:prstGeom>
            <a:solidFill>
              <a:schemeClr val="bg1">
                <a:lumMod val="75000"/>
              </a:schemeClr>
            </a:solidFill>
            <a:ln w="9528">
              <a:solidFill>
                <a:schemeClr val="bg1">
                  <a:lumMod val="85000"/>
                </a:schemeClr>
              </a:solidFill>
              <a:prstDash val="solid"/>
              <a:rou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anchor="t" anchorCtr="0" compatLnSpc="1"/>
            <a:lstStyle/>
            <a:p>
              <a:pPr algn="ctr" defTabSz="801691" fontAlgn="auto">
                <a:spcBef>
                  <a:spcPts val="0"/>
                </a:spcBef>
                <a:spcAft>
                  <a:spcPts val="0"/>
                </a:spcAft>
                <a:buClr>
                  <a:srgbClr val="CC9900"/>
                </a:buClr>
                <a:defRPr sz="1800" b="0" i="0" u="none" strike="noStrike" kern="0" cap="none" spc="0" baseline="0">
                  <a:solidFill>
                    <a:srgbClr val="000000"/>
                  </a:solidFill>
                  <a:uFillTx/>
                </a:defRPr>
              </a:pPr>
              <a:r>
                <a:rPr lang="zh-CN" altLang="en-US" sz="1400" kern="0" dirty="0" smtClean="0">
                  <a:solidFill>
                    <a:srgbClr val="000000"/>
                  </a:solidFill>
                  <a:latin typeface="+mn-lt"/>
                  <a:ea typeface="+mn-ea"/>
                </a:rPr>
                <a:t>主机</a:t>
              </a:r>
            </a:p>
          </p:txBody>
        </p:sp>
        <p:sp>
          <p:nvSpPr>
            <p:cNvPr id="35" name="圆角矩形 34"/>
            <p:cNvSpPr/>
            <p:nvPr/>
          </p:nvSpPr>
          <p:spPr bwMode="auto">
            <a:xfrm>
              <a:off x="4337088" y="2122800"/>
              <a:ext cx="375018" cy="251913"/>
            </a:xfrm>
            <a:prstGeom prst="roundRect">
              <a:avLst/>
            </a:prstGeom>
            <a:noFill/>
            <a:ln>
              <a:solidFill>
                <a:schemeClr val="bg1">
                  <a:lumMod val="75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a:buClr>
                  <a:srgbClr val="CC9900"/>
                </a:buClr>
              </a:pPr>
              <a:r>
                <a:rPr lang="en-US" altLang="zh-CN" sz="1400" dirty="0" smtClean="0">
                  <a:solidFill>
                    <a:srgbClr val="000000"/>
                  </a:solidFill>
                  <a:latin typeface="+mn-lt"/>
                  <a:ea typeface="+mn-ea"/>
                </a:rPr>
                <a:t>APP2</a:t>
              </a:r>
              <a:endParaRPr lang="zh-CN" altLang="en-US" sz="1400" dirty="0" smtClean="0">
                <a:solidFill>
                  <a:srgbClr val="000000"/>
                </a:solidFill>
                <a:latin typeface="+mn-lt"/>
                <a:ea typeface="+mn-ea"/>
              </a:endParaRPr>
            </a:p>
          </p:txBody>
        </p:sp>
        <p:sp>
          <p:nvSpPr>
            <p:cNvPr id="36" name="矩形 35"/>
            <p:cNvSpPr/>
            <p:nvPr/>
          </p:nvSpPr>
          <p:spPr bwMode="auto">
            <a:xfrm>
              <a:off x="2201947" y="2402784"/>
              <a:ext cx="938213" cy="163011"/>
            </a:xfrm>
            <a:prstGeom prst="rect">
              <a:avLst/>
            </a:prstGeom>
            <a:ln w="19050">
              <a:noFill/>
              <a:prstDash val="dash"/>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smtClean="0"/>
                <a:t>Cache</a:t>
              </a:r>
              <a:r>
                <a:rPr lang="zh-CN" altLang="en-US" sz="1400" dirty="0" smtClean="0"/>
                <a:t>资源池</a:t>
              </a:r>
              <a:endParaRPr lang="zh-CN" altLang="en-US" sz="1400" dirty="0"/>
            </a:p>
          </p:txBody>
        </p:sp>
        <p:sp>
          <p:nvSpPr>
            <p:cNvPr id="37" name="矩形 36"/>
            <p:cNvSpPr/>
            <p:nvPr/>
          </p:nvSpPr>
          <p:spPr bwMode="auto">
            <a:xfrm>
              <a:off x="3660667" y="2399267"/>
              <a:ext cx="938213" cy="163011"/>
            </a:xfrm>
            <a:prstGeom prst="rect">
              <a:avLst/>
            </a:prstGeom>
            <a:ln w="19050">
              <a:noFill/>
              <a:prstDash val="dash"/>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smtClean="0"/>
                <a:t>Cache</a:t>
              </a:r>
              <a:r>
                <a:rPr lang="zh-CN" altLang="en-US" sz="1400" dirty="0" smtClean="0"/>
                <a:t>资源池</a:t>
              </a:r>
              <a:endParaRPr lang="zh-CN" altLang="en-US" sz="1400" dirty="0"/>
            </a:p>
          </p:txBody>
        </p:sp>
        <p:sp>
          <p:nvSpPr>
            <p:cNvPr id="38" name="圆角矩形 37"/>
            <p:cNvSpPr/>
            <p:nvPr/>
          </p:nvSpPr>
          <p:spPr bwMode="auto">
            <a:xfrm>
              <a:off x="2000733" y="1484784"/>
              <a:ext cx="3147516" cy="285182"/>
            </a:xfrm>
            <a:prstGeom prst="roundRect">
              <a:avLst/>
            </a:prstGeom>
            <a:solidFill>
              <a:srgbClr val="C00000"/>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256926" indent="-256926" algn="ctr" eaLnBrk="0" hangingPunct="0">
                <a:spcBef>
                  <a:spcPct val="20000"/>
                </a:spcBef>
                <a:buClr>
                  <a:srgbClr val="990000"/>
                </a:buClr>
              </a:pPr>
              <a:r>
                <a:rPr lang="en-US" altLang="zh-CN" sz="1600" b="1" dirty="0" smtClean="0">
                  <a:solidFill>
                    <a:srgbClr val="FFFFFF"/>
                  </a:solidFill>
                  <a:latin typeface="+mn-lt"/>
                  <a:ea typeface="+mn-ea"/>
                </a:rPr>
                <a:t>FusionStorage</a:t>
              </a:r>
              <a:r>
                <a:rPr lang="zh-CN" altLang="en-US" sz="1600" b="1" dirty="0" smtClean="0">
                  <a:solidFill>
                    <a:srgbClr val="FFFFFF"/>
                  </a:solidFill>
                  <a:latin typeface="+mn-lt"/>
                  <a:ea typeface="+mn-ea"/>
                </a:rPr>
                <a:t>：分布式</a:t>
              </a:r>
              <a:r>
                <a:rPr lang="en-US" altLang="zh-CN" sz="1600" b="1" dirty="0" smtClean="0">
                  <a:solidFill>
                    <a:srgbClr val="FFFFFF"/>
                  </a:solidFill>
                  <a:latin typeface="+mn-lt"/>
                  <a:ea typeface="+mn-ea"/>
                </a:rPr>
                <a:t>Cache</a:t>
              </a:r>
              <a:r>
                <a:rPr lang="zh-CN" altLang="en-US" sz="1600" b="1" dirty="0" smtClean="0">
                  <a:solidFill>
                    <a:srgbClr val="FFFFFF"/>
                  </a:solidFill>
                  <a:latin typeface="+mn-lt"/>
                  <a:ea typeface="+mn-ea"/>
                </a:rPr>
                <a:t>资源池</a:t>
              </a:r>
              <a:endParaRPr lang="en-US" altLang="zh-CN" sz="1600" b="1" dirty="0">
                <a:solidFill>
                  <a:srgbClr val="FFFFFF"/>
                </a:solidFill>
                <a:latin typeface="+mn-lt"/>
                <a:ea typeface="+mn-ea"/>
              </a:endParaRPr>
            </a:p>
          </p:txBody>
        </p:sp>
        <p:sp>
          <p:nvSpPr>
            <p:cNvPr id="39" name="圆角矩形 38"/>
            <p:cNvSpPr/>
            <p:nvPr/>
          </p:nvSpPr>
          <p:spPr bwMode="auto">
            <a:xfrm>
              <a:off x="3439969" y="2548097"/>
              <a:ext cx="1708280" cy="212624"/>
            </a:xfrm>
            <a:prstGeom prst="roundRect">
              <a:avLst/>
            </a:prstGeom>
            <a:solidFill>
              <a:srgbClr val="D3ECB9"/>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a:buClr>
                  <a:srgbClr val="CC9900"/>
                </a:buClr>
              </a:pPr>
              <a:r>
                <a:rPr lang="en-US" altLang="zh-CN" sz="1400" b="1" dirty="0" smtClean="0">
                  <a:latin typeface="+mn-lt"/>
                  <a:ea typeface="+mn-ea"/>
                </a:rPr>
                <a:t>9.6TB</a:t>
              </a:r>
              <a:endParaRPr lang="zh-CN" altLang="en-US" sz="1400" b="1" dirty="0" smtClean="0">
                <a:latin typeface="+mn-lt"/>
                <a:ea typeface="+mn-ea"/>
              </a:endParaRPr>
            </a:p>
          </p:txBody>
        </p:sp>
        <p:sp>
          <p:nvSpPr>
            <p:cNvPr id="40" name="圆角矩形 39"/>
            <p:cNvSpPr/>
            <p:nvPr/>
          </p:nvSpPr>
          <p:spPr bwMode="auto">
            <a:xfrm>
              <a:off x="1979712" y="2544508"/>
              <a:ext cx="1297206" cy="216214"/>
            </a:xfrm>
            <a:prstGeom prst="roundRect">
              <a:avLst/>
            </a:prstGeom>
            <a:solidFill>
              <a:srgbClr val="C00000"/>
            </a:solidFill>
            <a:ln>
              <a:solidFill>
                <a:schemeClr val="bg1">
                  <a:lumMod val="75000"/>
                </a:scheme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a:buClr>
                  <a:srgbClr val="CC9900"/>
                </a:buClr>
              </a:pPr>
              <a:r>
                <a:rPr lang="en-US" altLang="zh-CN" sz="1400" b="1" dirty="0" smtClean="0">
                  <a:solidFill>
                    <a:schemeClr val="bg1"/>
                  </a:solidFill>
                  <a:latin typeface="+mn-lt"/>
                  <a:ea typeface="+mn-ea"/>
                </a:rPr>
                <a:t>7.2TB</a:t>
              </a:r>
              <a:endParaRPr lang="zh-CN" altLang="en-US" sz="1400" b="1" dirty="0" smtClean="0">
                <a:solidFill>
                  <a:schemeClr val="bg1"/>
                </a:solidFill>
                <a:latin typeface="+mn-lt"/>
                <a:ea typeface="+mn-ea"/>
              </a:endParaRPr>
            </a:p>
          </p:txBody>
        </p:sp>
      </p:grpSp>
    </p:spTree>
    <p:extLst>
      <p:ext uri="{BB962C8B-B14F-4D97-AF65-F5344CB8AC3E}">
        <p14:creationId xmlns:p14="http://schemas.microsoft.com/office/powerpoint/2010/main" val="24740231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存储网络</a:t>
            </a:r>
            <a:endParaRPr lang="zh-CN" altLang="en-US" dirty="0"/>
          </a:p>
        </p:txBody>
      </p:sp>
      <p:sp>
        <p:nvSpPr>
          <p:cNvPr id="4" name="文本占位符 3"/>
          <p:cNvSpPr>
            <a:spLocks noGrp="1"/>
          </p:cNvSpPr>
          <p:nvPr>
            <p:ph type="body" sz="quarter" idx="10"/>
          </p:nvPr>
        </p:nvSpPr>
        <p:spPr>
          <a:xfrm>
            <a:off x="684213" y="1376363"/>
            <a:ext cx="7920037" cy="3924300"/>
          </a:xfrm>
        </p:spPr>
        <p:txBody>
          <a:bodyPr/>
          <a:lstStyle/>
          <a:p>
            <a:r>
              <a:rPr lang="en-US" altLang="zh-CN" sz="2000" dirty="0" smtClean="0"/>
              <a:t>GE/10GE</a:t>
            </a:r>
            <a:r>
              <a:rPr lang="zh-CN" altLang="en-US" sz="2000" dirty="0" smtClean="0"/>
              <a:t>组网</a:t>
            </a:r>
            <a:endParaRPr lang="en-US" altLang="zh-CN" sz="2000" dirty="0" smtClean="0"/>
          </a:p>
          <a:p>
            <a:pPr lvl="1"/>
            <a:r>
              <a:rPr lang="zh-CN" altLang="zh-CN" sz="1800" dirty="0" smtClean="0"/>
              <a:t>物理服务器网卡要求配置网口聚合（</a:t>
            </a:r>
            <a:r>
              <a:rPr lang="en-US" altLang="zh-CN" sz="1800" dirty="0" smtClean="0"/>
              <a:t>Bond</a:t>
            </a:r>
            <a:r>
              <a:rPr lang="zh-CN" altLang="en-US" sz="1800" dirty="0" smtClean="0"/>
              <a:t>）。</a:t>
            </a:r>
            <a:endParaRPr lang="zh-CN" altLang="zh-CN" sz="1800" dirty="0" smtClean="0"/>
          </a:p>
          <a:p>
            <a:pPr lvl="1"/>
            <a:r>
              <a:rPr lang="en-US" altLang="zh-CN" sz="1800" dirty="0" smtClean="0"/>
              <a:t>GE</a:t>
            </a:r>
            <a:r>
              <a:rPr lang="zh-CN" altLang="zh-CN" sz="1800" dirty="0" smtClean="0"/>
              <a:t>组网时，硬件至少为</a:t>
            </a:r>
            <a:r>
              <a:rPr lang="en-US" altLang="zh-CN" sz="1800" dirty="0" smtClean="0"/>
              <a:t>4*1Gb</a:t>
            </a:r>
            <a:r>
              <a:rPr lang="zh-CN" altLang="zh-CN" sz="1800" dirty="0" smtClean="0"/>
              <a:t>组网，其中至少</a:t>
            </a:r>
            <a:r>
              <a:rPr lang="en-US" altLang="zh-CN" sz="1800" dirty="0" smtClean="0"/>
              <a:t>3*1Gb</a:t>
            </a:r>
            <a:r>
              <a:rPr lang="zh-CN" altLang="zh-CN" sz="1800" dirty="0" smtClean="0"/>
              <a:t>用于存储平面</a:t>
            </a:r>
            <a:r>
              <a:rPr lang="zh-CN" altLang="en-US" sz="1800" dirty="0" smtClean="0"/>
              <a:t>。</a:t>
            </a:r>
            <a:endParaRPr lang="zh-CN" altLang="zh-CN" sz="1800" dirty="0" smtClean="0"/>
          </a:p>
          <a:p>
            <a:pPr lvl="1"/>
            <a:r>
              <a:rPr lang="en-US" altLang="zh-CN" sz="1800" dirty="0" smtClean="0"/>
              <a:t>10GE</a:t>
            </a:r>
            <a:r>
              <a:rPr lang="zh-CN" altLang="zh-CN" sz="1800" dirty="0" smtClean="0"/>
              <a:t>组网时，硬件至少为</a:t>
            </a:r>
            <a:r>
              <a:rPr lang="en-US" altLang="zh-CN" sz="1800" dirty="0" smtClean="0"/>
              <a:t>2*10Gb</a:t>
            </a:r>
            <a:r>
              <a:rPr lang="zh-CN" altLang="zh-CN" sz="1800" dirty="0" smtClean="0"/>
              <a:t>组网，其中至少</a:t>
            </a:r>
            <a:r>
              <a:rPr lang="en-US" altLang="zh-CN" sz="1800" dirty="0" smtClean="0"/>
              <a:t>2*6Gb</a:t>
            </a:r>
            <a:r>
              <a:rPr lang="zh-CN" altLang="zh-CN" sz="1800" dirty="0" smtClean="0"/>
              <a:t>用于存储平面</a:t>
            </a:r>
            <a:r>
              <a:rPr lang="zh-CN" altLang="en-US" sz="1800" dirty="0" smtClean="0"/>
              <a:t>。</a:t>
            </a:r>
            <a:endParaRPr lang="en-US" altLang="zh-CN" sz="1800" dirty="0" smtClean="0"/>
          </a:p>
          <a:p>
            <a:r>
              <a:rPr lang="en-US" altLang="zh-CN" sz="2000" dirty="0" smtClean="0"/>
              <a:t>IB</a:t>
            </a:r>
            <a:r>
              <a:rPr lang="zh-CN" altLang="en-US" sz="2000" dirty="0" smtClean="0"/>
              <a:t>高速组网</a:t>
            </a:r>
            <a:endParaRPr lang="en-US" altLang="zh-CN" sz="2000" dirty="0" smtClean="0"/>
          </a:p>
          <a:p>
            <a:pPr lvl="1"/>
            <a:r>
              <a:rPr lang="en-US" altLang="zh-CN" sz="1800" dirty="0" smtClean="0"/>
              <a:t>FusionStorage</a:t>
            </a:r>
            <a:r>
              <a:rPr lang="zh-CN" altLang="zh-CN" sz="1800" dirty="0" smtClean="0"/>
              <a:t>内部通信支持低时延、高带宽的</a:t>
            </a:r>
            <a:r>
              <a:rPr lang="en-US" altLang="zh-CN" sz="1800" dirty="0" err="1" smtClean="0"/>
              <a:t>Infiniband</a:t>
            </a:r>
            <a:r>
              <a:rPr lang="zh-CN" altLang="zh-CN" sz="1800" dirty="0" smtClean="0"/>
              <a:t>网络，存储交换无瓶颈。</a:t>
            </a:r>
          </a:p>
          <a:p>
            <a:pPr lvl="1"/>
            <a:r>
              <a:rPr lang="zh-CN" altLang="zh-CN" sz="1800" dirty="0" smtClean="0"/>
              <a:t>单口</a:t>
            </a:r>
            <a:r>
              <a:rPr lang="en-US" altLang="zh-CN" sz="1800" dirty="0" smtClean="0"/>
              <a:t>56Gbps</a:t>
            </a:r>
            <a:r>
              <a:rPr lang="zh-CN" altLang="zh-CN" sz="1800" dirty="0" smtClean="0"/>
              <a:t>带宽，完美配合极速</a:t>
            </a:r>
            <a:r>
              <a:rPr lang="en-US" altLang="zh-CN" sz="1800" dirty="0" smtClean="0"/>
              <a:t>SSD</a:t>
            </a:r>
            <a:r>
              <a:rPr lang="zh-CN" altLang="zh-CN" sz="1800" dirty="0" smtClean="0"/>
              <a:t>存储吞吐。</a:t>
            </a:r>
          </a:p>
          <a:p>
            <a:endParaRPr lang="zh-CN" altLang="en-US" sz="2000" dirty="0"/>
          </a:p>
        </p:txBody>
      </p:sp>
    </p:spTree>
    <p:extLst>
      <p:ext uri="{BB962C8B-B14F-4D97-AF65-F5344CB8AC3E}">
        <p14:creationId xmlns:p14="http://schemas.microsoft.com/office/powerpoint/2010/main" val="42457289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4212" y="387350"/>
            <a:ext cx="8316280" cy="868363"/>
          </a:xfrm>
        </p:spPr>
        <p:txBody>
          <a:bodyPr/>
          <a:lstStyle/>
          <a:p>
            <a:r>
              <a:rPr lang="en-US" altLang="zh-CN" dirty="0" smtClean="0">
                <a:sym typeface="Lucida Grande"/>
              </a:rPr>
              <a:t>FusionStorage</a:t>
            </a:r>
            <a:r>
              <a:rPr lang="zh-CN" altLang="en-US" dirty="0" smtClean="0">
                <a:sym typeface="Lucida Grande"/>
              </a:rPr>
              <a:t>块存储功能 </a:t>
            </a:r>
            <a:r>
              <a:rPr lang="en-US" altLang="zh-CN" dirty="0" smtClean="0">
                <a:sym typeface="Lucida Grande"/>
              </a:rPr>
              <a:t>-</a:t>
            </a:r>
            <a:r>
              <a:rPr lang="en-US" altLang="zh-CN" dirty="0" smtClean="0"/>
              <a:t> SCSI/iSCSI</a:t>
            </a:r>
            <a:r>
              <a:rPr lang="zh-CN" altLang="zh-CN" dirty="0" smtClean="0"/>
              <a:t>块接口</a:t>
            </a:r>
            <a:endParaRPr lang="zh-CN" altLang="en-US" dirty="0"/>
          </a:p>
        </p:txBody>
      </p:sp>
      <p:sp>
        <p:nvSpPr>
          <p:cNvPr id="66" name="文本占位符 65"/>
          <p:cNvSpPr>
            <a:spLocks noGrp="1"/>
          </p:cNvSpPr>
          <p:nvPr>
            <p:ph type="body" sz="quarter" idx="10"/>
          </p:nvPr>
        </p:nvSpPr>
        <p:spPr/>
        <p:txBody>
          <a:bodyPr/>
          <a:lstStyle/>
          <a:p>
            <a:r>
              <a:rPr lang="en-US" sz="1600" dirty="0"/>
              <a:t>FusionStorage</a:t>
            </a:r>
            <a:r>
              <a:rPr lang="zh-CN" altLang="en-US" sz="1600" dirty="0"/>
              <a:t>通过</a:t>
            </a:r>
            <a:r>
              <a:rPr lang="en-US" sz="1600" dirty="0"/>
              <a:t>VBS</a:t>
            </a:r>
            <a:r>
              <a:rPr lang="zh-CN" altLang="en-US" sz="1600" dirty="0"/>
              <a:t>以</a:t>
            </a:r>
            <a:r>
              <a:rPr lang="en-US" sz="1600" dirty="0"/>
              <a:t>SCSI</a:t>
            </a:r>
            <a:r>
              <a:rPr lang="zh-CN" altLang="en-US" sz="1600" dirty="0"/>
              <a:t>或</a:t>
            </a:r>
            <a:r>
              <a:rPr lang="en-US" sz="1600" dirty="0"/>
              <a:t>iSCSI</a:t>
            </a:r>
            <a:r>
              <a:rPr lang="zh-CN" altLang="en-US" sz="1600" dirty="0"/>
              <a:t>方式提供块接口：</a:t>
            </a:r>
          </a:p>
          <a:p>
            <a:pPr lvl="1"/>
            <a:r>
              <a:rPr lang="en-US" sz="1400" dirty="0"/>
              <a:t>SCSI</a:t>
            </a:r>
            <a:r>
              <a:rPr lang="zh-CN" altLang="en-US" sz="1400" dirty="0"/>
              <a:t>方式：安装</a:t>
            </a:r>
            <a:r>
              <a:rPr lang="en-US" sz="1400" dirty="0"/>
              <a:t>VBS</a:t>
            </a:r>
            <a:r>
              <a:rPr lang="zh-CN" altLang="en-US" sz="1400" dirty="0"/>
              <a:t>的物理部署、</a:t>
            </a:r>
            <a:r>
              <a:rPr lang="en-US" sz="1400" dirty="0" err="1"/>
              <a:t>FusionSphere</a:t>
            </a:r>
            <a:r>
              <a:rPr lang="zh-CN" altLang="en-US" sz="1400" dirty="0"/>
              <a:t>或</a:t>
            </a:r>
            <a:r>
              <a:rPr lang="en-US" sz="1400" dirty="0"/>
              <a:t>KVM</a:t>
            </a:r>
            <a:r>
              <a:rPr lang="zh-CN" altLang="en-US" sz="1400" dirty="0"/>
              <a:t>等采用</a:t>
            </a:r>
            <a:r>
              <a:rPr lang="en-US" sz="1400" dirty="0"/>
              <a:t>SCSI</a:t>
            </a:r>
            <a:r>
              <a:rPr lang="zh-CN" altLang="en-US" sz="1400" dirty="0" smtClean="0"/>
              <a:t>方式；</a:t>
            </a:r>
            <a:endParaRPr lang="zh-CN" altLang="en-US" sz="1400" dirty="0"/>
          </a:p>
          <a:p>
            <a:pPr lvl="1"/>
            <a:r>
              <a:rPr lang="en-US" sz="1400" dirty="0"/>
              <a:t>iSCSI</a:t>
            </a:r>
            <a:r>
              <a:rPr lang="zh-CN" altLang="en-US" sz="1400" dirty="0"/>
              <a:t>方式：安装</a:t>
            </a:r>
            <a:r>
              <a:rPr lang="en-US" sz="1400" dirty="0"/>
              <a:t>VBS</a:t>
            </a:r>
            <a:r>
              <a:rPr lang="zh-CN" altLang="en-US" sz="1400" dirty="0"/>
              <a:t>以外的虚拟机或主机提供存储访问，</a:t>
            </a:r>
            <a:r>
              <a:rPr lang="en-US" sz="1400" dirty="0" err="1"/>
              <a:t>VMware、MS</a:t>
            </a:r>
            <a:r>
              <a:rPr lang="en-US" sz="1400" dirty="0"/>
              <a:t> SQL Server</a:t>
            </a:r>
            <a:r>
              <a:rPr lang="zh-CN" altLang="en-US" sz="1400" dirty="0"/>
              <a:t>集群采用</a:t>
            </a:r>
            <a:r>
              <a:rPr lang="en-US" sz="1400" dirty="0"/>
              <a:t>iSCSI</a:t>
            </a:r>
            <a:r>
              <a:rPr lang="zh-CN" altLang="en-US" sz="1400" dirty="0" smtClean="0"/>
              <a:t>模式。</a:t>
            </a:r>
            <a:endParaRPr lang="zh-CN" altLang="en-US" sz="1400" dirty="0"/>
          </a:p>
          <a:p>
            <a:endParaRPr lang="en-US" sz="1600" dirty="0"/>
          </a:p>
        </p:txBody>
      </p:sp>
      <p:grpSp>
        <p:nvGrpSpPr>
          <p:cNvPr id="40" name="组合 39"/>
          <p:cNvGrpSpPr/>
          <p:nvPr/>
        </p:nvGrpSpPr>
        <p:grpSpPr>
          <a:xfrm>
            <a:off x="4463988" y="2816932"/>
            <a:ext cx="3780420" cy="3400502"/>
            <a:chOff x="4207384" y="3645024"/>
            <a:chExt cx="3352948" cy="2556284"/>
          </a:xfrm>
        </p:grpSpPr>
        <p:sp>
          <p:nvSpPr>
            <p:cNvPr id="8" name="2072870828"/>
            <p:cNvSpPr>
              <a:spLocks noChangeArrowheads="1"/>
            </p:cNvSpPr>
            <p:nvPr/>
          </p:nvSpPr>
          <p:spPr bwMode="auto">
            <a:xfrm>
              <a:off x="4207384" y="3645024"/>
              <a:ext cx="3352948" cy="2556284"/>
            </a:xfrm>
            <a:prstGeom prst="rect">
              <a:avLst/>
            </a:prstGeom>
            <a:solidFill>
              <a:srgbClr val="92D050"/>
            </a:solidFill>
            <a:ln w="19050" algn="ctr">
              <a:noFill/>
              <a:round/>
              <a:headEnd/>
              <a:tailEnd/>
            </a:ln>
          </p:spPr>
          <p:txBody>
            <a:bodyPr lIns="79200" tIns="39600" rIns="79200" bIns="39600"/>
            <a:lstStyle/>
            <a:p>
              <a:pPr defTabSz="801688" fontAlgn="ctr"/>
              <a:endParaRPr lang="en-US" altLang="zh-CN" sz="1600" dirty="0" smtClean="0">
                <a:solidFill>
                  <a:srgbClr val="FFFFFF"/>
                </a:solidFill>
                <a:latin typeface="+mn-lt"/>
                <a:ea typeface="+mn-ea"/>
              </a:endParaRPr>
            </a:p>
          </p:txBody>
        </p:sp>
        <p:sp>
          <p:nvSpPr>
            <p:cNvPr id="9" name="2035559016"/>
            <p:cNvSpPr>
              <a:spLocks noChangeArrowheads="1"/>
            </p:cNvSpPr>
            <p:nvPr/>
          </p:nvSpPr>
          <p:spPr bwMode="auto">
            <a:xfrm>
              <a:off x="4275097" y="3719992"/>
              <a:ext cx="1487851" cy="930861"/>
            </a:xfrm>
            <a:prstGeom prst="roundRect">
              <a:avLst>
                <a:gd name="adj" fmla="val 16667"/>
              </a:avLst>
            </a:prstGeom>
            <a:solidFill>
              <a:srgbClr val="6699FF">
                <a:alpha val="80000"/>
              </a:srgbClr>
            </a:solidFill>
            <a:ln w="9525" algn="ctr">
              <a:solidFill>
                <a:schemeClr val="tx1"/>
              </a:solidFill>
              <a:round/>
              <a:headEnd/>
              <a:tailEnd/>
            </a:ln>
          </p:spPr>
          <p:txBody>
            <a:bodyPr wrap="square" lIns="79200" tIns="39600" rIns="79200" bIns="39600">
              <a:noAutofit/>
            </a:bodyPr>
            <a:lstStyle/>
            <a:p>
              <a:pPr defTabSz="801688" fontAlgn="ctr"/>
              <a:endParaRPr lang="en-US" altLang="zh-CN" sz="1600" dirty="0" smtClean="0">
                <a:solidFill>
                  <a:srgbClr val="FFFFFF"/>
                </a:solidFill>
                <a:latin typeface="+mn-lt"/>
                <a:ea typeface="+mn-ea"/>
              </a:endParaRPr>
            </a:p>
          </p:txBody>
        </p:sp>
        <p:sp>
          <p:nvSpPr>
            <p:cNvPr id="10" name="1583944470"/>
            <p:cNvSpPr txBox="1">
              <a:spLocks noChangeArrowheads="1"/>
            </p:cNvSpPr>
            <p:nvPr/>
          </p:nvSpPr>
          <p:spPr bwMode="auto">
            <a:xfrm>
              <a:off x="4244742" y="3738785"/>
              <a:ext cx="560662" cy="254504"/>
            </a:xfrm>
            <a:prstGeom prst="rect">
              <a:avLst/>
            </a:prstGeom>
            <a:noFill/>
            <a:ln w="9525">
              <a:noFill/>
              <a:miter lim="800000"/>
              <a:headEnd/>
              <a:tailEnd/>
            </a:ln>
          </p:spPr>
          <p:txBody>
            <a:bodyPr wrap="square">
              <a:spAutoFit/>
            </a:bodyPr>
            <a:lstStyle/>
            <a:p>
              <a:pPr fontAlgn="ctr"/>
              <a:r>
                <a:rPr lang="en-US" altLang="zh-CN" sz="1600" dirty="0" smtClean="0">
                  <a:solidFill>
                    <a:srgbClr val="000000"/>
                  </a:solidFill>
                  <a:latin typeface="+mn-lt"/>
                  <a:ea typeface="+mn-ea"/>
                </a:rPr>
                <a:t>CVM</a:t>
              </a:r>
            </a:p>
          </p:txBody>
        </p:sp>
        <p:sp>
          <p:nvSpPr>
            <p:cNvPr id="11" name="1970199768"/>
            <p:cNvSpPr/>
            <p:nvPr/>
          </p:nvSpPr>
          <p:spPr bwMode="auto">
            <a:xfrm>
              <a:off x="4588767" y="5812832"/>
              <a:ext cx="741471" cy="109598"/>
            </a:xfrm>
            <a:prstGeom prst="can">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lIns="79200" tIns="39600" rIns="79200" bIns="39600"/>
            <a:lstStyle/>
            <a:p>
              <a:pPr defTabSz="801688" fontAlgn="ctr">
                <a:defRPr/>
              </a:pPr>
              <a:endParaRPr lang="en-US" altLang="zh-CN" sz="1600" dirty="0">
                <a:solidFill>
                  <a:srgbClr val="FFFFFF"/>
                </a:solidFill>
                <a:latin typeface="+mn-lt"/>
                <a:ea typeface="+mn-ea"/>
              </a:endParaRPr>
            </a:p>
          </p:txBody>
        </p:sp>
        <p:sp>
          <p:nvSpPr>
            <p:cNvPr id="12" name="1052822515"/>
            <p:cNvSpPr/>
            <p:nvPr/>
          </p:nvSpPr>
          <p:spPr bwMode="auto">
            <a:xfrm>
              <a:off x="4588756" y="5920730"/>
              <a:ext cx="743810" cy="108721"/>
            </a:xfrm>
            <a:prstGeom prst="can">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lIns="79200" tIns="39600" rIns="79200" bIns="39600"/>
            <a:lstStyle/>
            <a:p>
              <a:pPr defTabSz="801688" fontAlgn="ctr">
                <a:defRPr/>
              </a:pPr>
              <a:endParaRPr lang="en-US" altLang="zh-CN" sz="1600" dirty="0">
                <a:solidFill>
                  <a:srgbClr val="FFFFFF"/>
                </a:solidFill>
                <a:latin typeface="+mn-lt"/>
                <a:ea typeface="+mn-ea"/>
              </a:endParaRPr>
            </a:p>
          </p:txBody>
        </p:sp>
        <p:sp>
          <p:nvSpPr>
            <p:cNvPr id="13" name="1343106351"/>
            <p:cNvSpPr/>
            <p:nvPr/>
          </p:nvSpPr>
          <p:spPr bwMode="auto">
            <a:xfrm>
              <a:off x="4588767" y="6027735"/>
              <a:ext cx="741471" cy="109597"/>
            </a:xfrm>
            <a:prstGeom prst="can">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lIns="79200" tIns="39600" rIns="79200" bIns="39600"/>
            <a:lstStyle/>
            <a:p>
              <a:pPr defTabSz="801688" fontAlgn="ctr">
                <a:defRPr/>
              </a:pPr>
              <a:endParaRPr lang="en-US" altLang="zh-CN" sz="1600" dirty="0">
                <a:solidFill>
                  <a:srgbClr val="FFFFFF"/>
                </a:solidFill>
                <a:latin typeface="+mn-lt"/>
                <a:ea typeface="+mn-ea"/>
              </a:endParaRPr>
            </a:p>
          </p:txBody>
        </p:sp>
        <p:sp>
          <p:nvSpPr>
            <p:cNvPr id="14" name="859177397"/>
            <p:cNvSpPr txBox="1"/>
            <p:nvPr/>
          </p:nvSpPr>
          <p:spPr>
            <a:xfrm>
              <a:off x="5436824" y="5836085"/>
              <a:ext cx="1411724" cy="254504"/>
            </a:xfrm>
            <a:prstGeom prst="rect">
              <a:avLst/>
            </a:prstGeom>
            <a:noFill/>
          </p:spPr>
          <p:txBody>
            <a:bodyPr wrap="square" rtlCol="0">
              <a:spAutoFit/>
            </a:bodyPr>
            <a:lstStyle/>
            <a:p>
              <a:pPr fontAlgn="ctr"/>
              <a:r>
                <a:rPr lang="zh-CN" altLang="en-US" sz="1600" dirty="0" smtClean="0">
                  <a:solidFill>
                    <a:srgbClr val="EE0000"/>
                  </a:solidFill>
                  <a:latin typeface="+mn-lt"/>
                  <a:ea typeface="+mn-ea"/>
                </a:rPr>
                <a:t>硬件介质</a:t>
              </a:r>
              <a:endParaRPr lang="en-US" altLang="zh-CN" sz="1600" dirty="0">
                <a:solidFill>
                  <a:srgbClr val="EE0000"/>
                </a:solidFill>
                <a:latin typeface="+mn-lt"/>
                <a:ea typeface="+mn-ea"/>
              </a:endParaRPr>
            </a:p>
          </p:txBody>
        </p:sp>
        <p:sp>
          <p:nvSpPr>
            <p:cNvPr id="15" name="513445632"/>
            <p:cNvSpPr/>
            <p:nvPr/>
          </p:nvSpPr>
          <p:spPr bwMode="auto">
            <a:xfrm>
              <a:off x="4422124" y="5025176"/>
              <a:ext cx="2886846" cy="658427"/>
            </a:xfrm>
            <a:prstGeom prst="roundRect">
              <a:avLst/>
            </a:prstGeom>
            <a:solidFill>
              <a:srgbClr val="89C8E7"/>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marL="0" marR="0" indent="0" algn="l" defTabSz="801688" rtl="0" eaLnBrk="1" fontAlgn="ctr" latinLnBrk="0" hangingPunct="1">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bg1"/>
                </a:solidFill>
                <a:effectLst/>
                <a:latin typeface="+mn-lt"/>
                <a:ea typeface="+mn-ea"/>
              </a:endParaRPr>
            </a:p>
          </p:txBody>
        </p:sp>
        <p:sp>
          <p:nvSpPr>
            <p:cNvPr id="16" name="1320668119"/>
            <p:cNvSpPr txBox="1"/>
            <p:nvPr/>
          </p:nvSpPr>
          <p:spPr>
            <a:xfrm>
              <a:off x="4571705" y="5265129"/>
              <a:ext cx="1137126" cy="231367"/>
            </a:xfrm>
            <a:prstGeom prst="rect">
              <a:avLst/>
            </a:prstGeom>
            <a:noFill/>
          </p:spPr>
          <p:txBody>
            <a:bodyPr wrap="square" rtlCol="0">
              <a:spAutoFit/>
            </a:bodyPr>
            <a:lstStyle/>
            <a:p>
              <a:pPr fontAlgn="ctr"/>
              <a:r>
                <a:rPr lang="en-US" altLang="zh-CN" sz="1400" dirty="0" smtClean="0">
                  <a:solidFill>
                    <a:srgbClr val="EE0000"/>
                  </a:solidFill>
                  <a:latin typeface="+mn-lt"/>
                  <a:ea typeface="+mn-ea"/>
                </a:rPr>
                <a:t>VMWARE-</a:t>
              </a:r>
              <a:r>
                <a:rPr lang="en-US" altLang="zh-CN" sz="1400" dirty="0" err="1" smtClean="0">
                  <a:solidFill>
                    <a:srgbClr val="EE0000"/>
                  </a:solidFill>
                  <a:latin typeface="+mn-lt"/>
                  <a:ea typeface="+mn-ea"/>
                </a:rPr>
                <a:t>ESXi</a:t>
              </a:r>
              <a:endParaRPr lang="en-US" altLang="zh-CN" sz="1400" dirty="0">
                <a:solidFill>
                  <a:srgbClr val="EE0000"/>
                </a:solidFill>
                <a:latin typeface="+mn-lt"/>
                <a:ea typeface="+mn-ea"/>
              </a:endParaRPr>
            </a:p>
          </p:txBody>
        </p:sp>
        <p:sp>
          <p:nvSpPr>
            <p:cNvPr id="17" name="942390076"/>
            <p:cNvSpPr>
              <a:spLocks noChangeArrowheads="1"/>
            </p:cNvSpPr>
            <p:nvPr/>
          </p:nvSpPr>
          <p:spPr bwMode="auto">
            <a:xfrm>
              <a:off x="4536265" y="3956363"/>
              <a:ext cx="969729" cy="271299"/>
            </a:xfrm>
            <a:prstGeom prst="roundRect">
              <a:avLst>
                <a:gd name="adj" fmla="val 16667"/>
              </a:avLst>
            </a:prstGeom>
            <a:solidFill>
              <a:srgbClr val="92D050">
                <a:alpha val="50195"/>
              </a:srgbClr>
            </a:solidFill>
            <a:ln w="9525" algn="ctr">
              <a:solidFill>
                <a:schemeClr val="tx1"/>
              </a:solidFill>
              <a:round/>
              <a:headEnd/>
              <a:tailEnd/>
            </a:ln>
          </p:spPr>
          <p:txBody>
            <a:bodyPr wrap="square" lIns="79200" tIns="39600" rIns="79200" bIns="39600">
              <a:spAutoFit/>
            </a:bodyPr>
            <a:lstStyle/>
            <a:p>
              <a:pPr defTabSz="801688" fontAlgn="ctr"/>
              <a:endParaRPr lang="en-US" altLang="zh-CN" sz="1600" dirty="0" smtClean="0">
                <a:solidFill>
                  <a:srgbClr val="FFFFFF"/>
                </a:solidFill>
                <a:latin typeface="+mn-lt"/>
                <a:ea typeface="+mn-ea"/>
              </a:endParaRPr>
            </a:p>
          </p:txBody>
        </p:sp>
        <p:sp>
          <p:nvSpPr>
            <p:cNvPr id="18" name="1248739743"/>
            <p:cNvSpPr txBox="1">
              <a:spLocks noChangeArrowheads="1"/>
            </p:cNvSpPr>
            <p:nvPr/>
          </p:nvSpPr>
          <p:spPr bwMode="auto">
            <a:xfrm>
              <a:off x="4547607" y="3990401"/>
              <a:ext cx="433488" cy="231367"/>
            </a:xfrm>
            <a:prstGeom prst="rect">
              <a:avLst/>
            </a:prstGeom>
            <a:noFill/>
            <a:ln w="9525">
              <a:noFill/>
              <a:miter lim="800000"/>
              <a:headEnd/>
              <a:tailEnd/>
            </a:ln>
          </p:spPr>
          <p:txBody>
            <a:bodyPr wrap="square">
              <a:spAutoFit/>
            </a:bodyPr>
            <a:lstStyle/>
            <a:p>
              <a:pPr fontAlgn="ctr"/>
              <a:r>
                <a:rPr lang="en-US" altLang="zh-CN" sz="1400" dirty="0" smtClean="0">
                  <a:solidFill>
                    <a:srgbClr val="000000"/>
                  </a:solidFill>
                  <a:latin typeface="+mn-lt"/>
                  <a:ea typeface="+mn-ea"/>
                </a:rPr>
                <a:t>VBS</a:t>
              </a:r>
            </a:p>
          </p:txBody>
        </p:sp>
        <p:sp>
          <p:nvSpPr>
            <p:cNvPr id="19" name="949112365"/>
            <p:cNvSpPr>
              <a:spLocks noChangeArrowheads="1"/>
            </p:cNvSpPr>
            <p:nvPr/>
          </p:nvSpPr>
          <p:spPr bwMode="auto">
            <a:xfrm>
              <a:off x="4520609" y="4321095"/>
              <a:ext cx="969729" cy="194505"/>
            </a:xfrm>
            <a:prstGeom prst="roundRect">
              <a:avLst>
                <a:gd name="adj" fmla="val 16667"/>
              </a:avLst>
            </a:prstGeom>
            <a:solidFill>
              <a:srgbClr val="92D050">
                <a:alpha val="50195"/>
              </a:srgbClr>
            </a:solidFill>
            <a:ln w="9525" algn="ctr">
              <a:solidFill>
                <a:schemeClr val="tx1"/>
              </a:solidFill>
              <a:round/>
              <a:headEnd/>
              <a:tailEnd/>
            </a:ln>
          </p:spPr>
          <p:txBody>
            <a:bodyPr wrap="square" lIns="79200" tIns="39600" rIns="79200" bIns="39600">
              <a:spAutoFit/>
            </a:bodyPr>
            <a:lstStyle/>
            <a:p>
              <a:pPr defTabSz="801688" fontAlgn="ctr"/>
              <a:endParaRPr lang="en-US" altLang="zh-CN" dirty="0" smtClean="0">
                <a:solidFill>
                  <a:srgbClr val="FFFFFF"/>
                </a:solidFill>
                <a:latin typeface="+mn-lt"/>
                <a:ea typeface="+mn-ea"/>
              </a:endParaRPr>
            </a:p>
          </p:txBody>
        </p:sp>
        <p:sp>
          <p:nvSpPr>
            <p:cNvPr id="20" name="122596449"/>
            <p:cNvSpPr txBox="1">
              <a:spLocks noChangeArrowheads="1"/>
            </p:cNvSpPr>
            <p:nvPr/>
          </p:nvSpPr>
          <p:spPr bwMode="auto">
            <a:xfrm>
              <a:off x="4531951" y="4340880"/>
              <a:ext cx="506221" cy="231367"/>
            </a:xfrm>
            <a:prstGeom prst="rect">
              <a:avLst/>
            </a:prstGeom>
            <a:noFill/>
            <a:ln w="9525">
              <a:noFill/>
              <a:miter lim="800000"/>
              <a:headEnd/>
              <a:tailEnd/>
            </a:ln>
          </p:spPr>
          <p:txBody>
            <a:bodyPr wrap="square">
              <a:spAutoFit/>
            </a:bodyPr>
            <a:lstStyle/>
            <a:p>
              <a:pPr fontAlgn="ctr"/>
              <a:r>
                <a:rPr lang="en-US" altLang="zh-CN" sz="1400" dirty="0" smtClean="0">
                  <a:solidFill>
                    <a:srgbClr val="000000"/>
                  </a:solidFill>
                  <a:latin typeface="+mn-lt"/>
                  <a:ea typeface="+mn-ea"/>
                </a:rPr>
                <a:t>OSD</a:t>
              </a:r>
            </a:p>
          </p:txBody>
        </p:sp>
        <p:cxnSp>
          <p:nvCxnSpPr>
            <p:cNvPr id="21" name="1374949777"/>
            <p:cNvCxnSpPr>
              <a:stCxn id="20" idx="2"/>
              <a:endCxn id="11" idx="1"/>
            </p:cNvCxnSpPr>
            <p:nvPr/>
          </p:nvCxnSpPr>
          <p:spPr bwMode="auto">
            <a:xfrm>
              <a:off x="4785061" y="4572247"/>
              <a:ext cx="174441" cy="1240585"/>
            </a:xfrm>
            <a:prstGeom prst="line">
              <a:avLst/>
            </a:prstGeom>
            <a:noFill/>
            <a:ln w="9525" cap="flat" cmpd="sng" algn="ctr">
              <a:solidFill>
                <a:schemeClr val="tx1"/>
              </a:solidFill>
              <a:prstDash val="solid"/>
              <a:round/>
              <a:headEnd type="none" w="med" len="med"/>
              <a:tailEnd type="none" w="med" len="med"/>
            </a:ln>
            <a:effectLst/>
          </p:spPr>
        </p:cxnSp>
        <p:cxnSp>
          <p:nvCxnSpPr>
            <p:cNvPr id="22" name="1650669494"/>
            <p:cNvCxnSpPr>
              <a:stCxn id="26" idx="3"/>
            </p:cNvCxnSpPr>
            <p:nvPr/>
          </p:nvCxnSpPr>
          <p:spPr bwMode="auto">
            <a:xfrm flipH="1">
              <a:off x="6153448" y="4597597"/>
              <a:ext cx="20036" cy="503831"/>
            </a:xfrm>
            <a:prstGeom prst="line">
              <a:avLst/>
            </a:prstGeom>
            <a:noFill/>
            <a:ln w="9525" cap="flat" cmpd="sng" algn="ctr">
              <a:solidFill>
                <a:schemeClr val="tx1"/>
              </a:solidFill>
              <a:prstDash val="dash"/>
              <a:round/>
              <a:headEnd type="none" w="med" len="med"/>
              <a:tailEnd type="triangle" w="med" len="med"/>
            </a:ln>
            <a:effectLst/>
          </p:spPr>
        </p:cxnSp>
        <p:cxnSp>
          <p:nvCxnSpPr>
            <p:cNvPr id="23" name="1950627241"/>
            <p:cNvCxnSpPr>
              <a:stCxn id="18" idx="2"/>
              <a:endCxn id="20" idx="0"/>
            </p:cNvCxnSpPr>
            <p:nvPr/>
          </p:nvCxnSpPr>
          <p:spPr bwMode="auto">
            <a:xfrm>
              <a:off x="4764351" y="4221767"/>
              <a:ext cx="20710" cy="119113"/>
            </a:xfrm>
            <a:prstGeom prst="line">
              <a:avLst/>
            </a:prstGeom>
            <a:noFill/>
            <a:ln w="9525" cap="flat" cmpd="sng" algn="ctr">
              <a:solidFill>
                <a:schemeClr val="tx1"/>
              </a:solidFill>
              <a:prstDash val="dash"/>
              <a:round/>
              <a:headEnd type="none" w="med" len="med"/>
              <a:tailEnd type="none" w="med" len="med"/>
            </a:ln>
            <a:effectLst/>
          </p:spPr>
        </p:cxnSp>
        <p:sp>
          <p:nvSpPr>
            <p:cNvPr id="24" name="1303196557"/>
            <p:cNvSpPr>
              <a:spLocks noChangeArrowheads="1"/>
            </p:cNvSpPr>
            <p:nvPr/>
          </p:nvSpPr>
          <p:spPr bwMode="auto">
            <a:xfrm>
              <a:off x="5934887" y="4022457"/>
              <a:ext cx="530852" cy="271299"/>
            </a:xfrm>
            <a:prstGeom prst="roundRect">
              <a:avLst>
                <a:gd name="adj" fmla="val 16667"/>
              </a:avLst>
            </a:prstGeom>
            <a:solidFill>
              <a:srgbClr val="FFC000">
                <a:alpha val="80000"/>
              </a:srgbClr>
            </a:solidFill>
            <a:ln w="9525" algn="ctr">
              <a:solidFill>
                <a:schemeClr val="tx1"/>
              </a:solidFill>
              <a:round/>
              <a:headEnd/>
              <a:tailEnd/>
            </a:ln>
          </p:spPr>
          <p:txBody>
            <a:bodyPr wrap="square" lIns="79200" tIns="39600" rIns="79200" bIns="39600">
              <a:spAutoFit/>
            </a:bodyPr>
            <a:lstStyle/>
            <a:p>
              <a:pPr defTabSz="801688" fontAlgn="ctr"/>
              <a:endParaRPr lang="en-US" altLang="zh-CN" sz="1600" dirty="0" smtClean="0">
                <a:solidFill>
                  <a:srgbClr val="FFFFFF"/>
                </a:solidFill>
                <a:latin typeface="+mn-lt"/>
                <a:ea typeface="+mn-ea"/>
              </a:endParaRPr>
            </a:p>
          </p:txBody>
        </p:sp>
        <p:sp>
          <p:nvSpPr>
            <p:cNvPr id="25" name="620037316"/>
            <p:cNvSpPr txBox="1">
              <a:spLocks noChangeArrowheads="1"/>
            </p:cNvSpPr>
            <p:nvPr/>
          </p:nvSpPr>
          <p:spPr bwMode="auto">
            <a:xfrm>
              <a:off x="5941273" y="4056496"/>
              <a:ext cx="465481" cy="254504"/>
            </a:xfrm>
            <a:prstGeom prst="rect">
              <a:avLst/>
            </a:prstGeom>
            <a:noFill/>
            <a:ln w="9525">
              <a:noFill/>
              <a:miter lim="800000"/>
              <a:headEnd/>
              <a:tailEnd/>
            </a:ln>
          </p:spPr>
          <p:txBody>
            <a:bodyPr wrap="square">
              <a:spAutoFit/>
            </a:bodyPr>
            <a:lstStyle/>
            <a:p>
              <a:pPr fontAlgn="ctr"/>
              <a:r>
                <a:rPr lang="en-US" altLang="zh-CN" sz="1600" dirty="0" smtClean="0">
                  <a:solidFill>
                    <a:srgbClr val="000000"/>
                  </a:solidFill>
                  <a:latin typeface="+mn-lt"/>
                  <a:ea typeface="+mn-ea"/>
                </a:rPr>
                <a:t>VM</a:t>
              </a:r>
            </a:p>
          </p:txBody>
        </p:sp>
        <p:sp>
          <p:nvSpPr>
            <p:cNvPr id="26" name="1257507457"/>
            <p:cNvSpPr>
              <a:spLocks noChangeArrowheads="1"/>
            </p:cNvSpPr>
            <p:nvPr/>
          </p:nvSpPr>
          <p:spPr bwMode="auto">
            <a:xfrm>
              <a:off x="5908058" y="4488535"/>
              <a:ext cx="530852" cy="109062"/>
            </a:xfrm>
            <a:prstGeom prst="can">
              <a:avLst>
                <a:gd name="adj" fmla="val 25000"/>
              </a:avLst>
            </a:prstGeom>
            <a:noFill/>
            <a:ln w="9525" algn="ctr">
              <a:solidFill>
                <a:schemeClr val="tx1"/>
              </a:solidFill>
              <a:prstDash val="dash"/>
              <a:round/>
              <a:headEnd/>
              <a:tailEnd/>
            </a:ln>
          </p:spPr>
          <p:txBody>
            <a:bodyPr lIns="79200" tIns="39600" rIns="79200" bIns="39600"/>
            <a:lstStyle/>
            <a:p>
              <a:pPr defTabSz="801688" fontAlgn="ctr"/>
              <a:endParaRPr lang="en-US" altLang="zh-CN" sz="1600" dirty="0" smtClean="0">
                <a:solidFill>
                  <a:srgbClr val="FFFFFF"/>
                </a:solidFill>
                <a:latin typeface="+mn-lt"/>
                <a:ea typeface="+mn-ea"/>
              </a:endParaRPr>
            </a:p>
          </p:txBody>
        </p:sp>
        <p:cxnSp>
          <p:nvCxnSpPr>
            <p:cNvPr id="27" name="1950435809"/>
            <p:cNvCxnSpPr>
              <a:stCxn id="25" idx="2"/>
              <a:endCxn id="26" idx="1"/>
            </p:cNvCxnSpPr>
            <p:nvPr/>
          </p:nvCxnSpPr>
          <p:spPr bwMode="auto">
            <a:xfrm flipH="1">
              <a:off x="6173484" y="4310999"/>
              <a:ext cx="529" cy="177536"/>
            </a:xfrm>
            <a:prstGeom prst="line">
              <a:avLst/>
            </a:prstGeom>
            <a:noFill/>
            <a:ln w="9525" cap="flat" cmpd="sng" algn="ctr">
              <a:solidFill>
                <a:schemeClr val="tx1"/>
              </a:solidFill>
              <a:prstDash val="dash"/>
              <a:round/>
              <a:headEnd type="none" w="med" len="med"/>
              <a:tailEnd type="none" w="med" len="med"/>
            </a:ln>
            <a:effectLst/>
          </p:spPr>
        </p:cxnSp>
        <p:sp>
          <p:nvSpPr>
            <p:cNvPr id="28" name="1912072634"/>
            <p:cNvSpPr>
              <a:spLocks noChangeArrowheads="1"/>
            </p:cNvSpPr>
            <p:nvPr/>
          </p:nvSpPr>
          <p:spPr bwMode="auto">
            <a:xfrm>
              <a:off x="6603707" y="4013561"/>
              <a:ext cx="530852" cy="271299"/>
            </a:xfrm>
            <a:prstGeom prst="roundRect">
              <a:avLst>
                <a:gd name="adj" fmla="val 16667"/>
              </a:avLst>
            </a:prstGeom>
            <a:solidFill>
              <a:srgbClr val="FFC000">
                <a:alpha val="80000"/>
              </a:srgbClr>
            </a:solidFill>
            <a:ln w="9525" algn="ctr">
              <a:solidFill>
                <a:schemeClr val="tx1"/>
              </a:solidFill>
              <a:round/>
              <a:headEnd/>
              <a:tailEnd/>
            </a:ln>
          </p:spPr>
          <p:txBody>
            <a:bodyPr wrap="square" lIns="79200" tIns="39600" rIns="79200" bIns="39600">
              <a:spAutoFit/>
            </a:bodyPr>
            <a:lstStyle/>
            <a:p>
              <a:pPr defTabSz="801688" fontAlgn="ctr"/>
              <a:endParaRPr lang="en-US" altLang="zh-CN" sz="1600" dirty="0" smtClean="0">
                <a:solidFill>
                  <a:srgbClr val="FFFFFF"/>
                </a:solidFill>
                <a:latin typeface="+mn-lt"/>
                <a:ea typeface="+mn-ea"/>
              </a:endParaRPr>
            </a:p>
          </p:txBody>
        </p:sp>
        <p:sp>
          <p:nvSpPr>
            <p:cNvPr id="29" name="1957977659"/>
            <p:cNvSpPr txBox="1">
              <a:spLocks noChangeArrowheads="1"/>
            </p:cNvSpPr>
            <p:nvPr/>
          </p:nvSpPr>
          <p:spPr bwMode="auto">
            <a:xfrm>
              <a:off x="6653106" y="4055003"/>
              <a:ext cx="465481" cy="254504"/>
            </a:xfrm>
            <a:prstGeom prst="rect">
              <a:avLst/>
            </a:prstGeom>
            <a:noFill/>
            <a:ln w="9525">
              <a:noFill/>
              <a:miter lim="800000"/>
              <a:headEnd/>
              <a:tailEnd/>
            </a:ln>
          </p:spPr>
          <p:txBody>
            <a:bodyPr wrap="square">
              <a:spAutoFit/>
            </a:bodyPr>
            <a:lstStyle/>
            <a:p>
              <a:pPr fontAlgn="ctr"/>
              <a:r>
                <a:rPr lang="en-US" altLang="zh-CN" sz="1600" dirty="0" smtClean="0">
                  <a:solidFill>
                    <a:srgbClr val="000000"/>
                  </a:solidFill>
                  <a:latin typeface="+mn-lt"/>
                  <a:ea typeface="+mn-ea"/>
                </a:rPr>
                <a:t>VM</a:t>
              </a:r>
            </a:p>
          </p:txBody>
        </p:sp>
        <p:sp>
          <p:nvSpPr>
            <p:cNvPr id="30" name="621825807"/>
            <p:cNvSpPr>
              <a:spLocks noChangeArrowheads="1"/>
            </p:cNvSpPr>
            <p:nvPr/>
          </p:nvSpPr>
          <p:spPr bwMode="auto">
            <a:xfrm>
              <a:off x="6576878" y="4479639"/>
              <a:ext cx="530852" cy="109062"/>
            </a:xfrm>
            <a:prstGeom prst="can">
              <a:avLst>
                <a:gd name="adj" fmla="val 25000"/>
              </a:avLst>
            </a:prstGeom>
            <a:noFill/>
            <a:ln w="9525" algn="ctr">
              <a:solidFill>
                <a:schemeClr val="tx1"/>
              </a:solidFill>
              <a:prstDash val="dash"/>
              <a:round/>
              <a:headEnd/>
              <a:tailEnd/>
            </a:ln>
          </p:spPr>
          <p:txBody>
            <a:bodyPr lIns="79200" tIns="39600" rIns="79200" bIns="39600"/>
            <a:lstStyle/>
            <a:p>
              <a:pPr defTabSz="801688" fontAlgn="ctr"/>
              <a:endParaRPr lang="en-US" altLang="zh-CN" sz="1600" dirty="0" smtClean="0">
                <a:solidFill>
                  <a:srgbClr val="FFFFFF"/>
                </a:solidFill>
                <a:latin typeface="+mn-lt"/>
                <a:ea typeface="+mn-ea"/>
              </a:endParaRPr>
            </a:p>
          </p:txBody>
        </p:sp>
        <p:cxnSp>
          <p:nvCxnSpPr>
            <p:cNvPr id="31" name="723764235"/>
            <p:cNvCxnSpPr>
              <a:stCxn id="29" idx="2"/>
              <a:endCxn id="30" idx="1"/>
            </p:cNvCxnSpPr>
            <p:nvPr/>
          </p:nvCxnSpPr>
          <p:spPr bwMode="auto">
            <a:xfrm flipH="1">
              <a:off x="6842304" y="4309506"/>
              <a:ext cx="43542" cy="170132"/>
            </a:xfrm>
            <a:prstGeom prst="line">
              <a:avLst/>
            </a:prstGeom>
            <a:noFill/>
            <a:ln w="9525" cap="flat" cmpd="sng" algn="ctr">
              <a:solidFill>
                <a:schemeClr val="tx1"/>
              </a:solidFill>
              <a:prstDash val="dash"/>
              <a:round/>
              <a:headEnd type="none" w="med" len="med"/>
              <a:tailEnd type="none" w="med" len="med"/>
            </a:ln>
            <a:effectLst/>
          </p:spPr>
        </p:cxnSp>
        <p:sp>
          <p:nvSpPr>
            <p:cNvPr id="32" name="1425571101"/>
            <p:cNvSpPr/>
            <p:nvPr/>
          </p:nvSpPr>
          <p:spPr bwMode="auto">
            <a:xfrm>
              <a:off x="5764233" y="5374717"/>
              <a:ext cx="1148203" cy="271299"/>
            </a:xfrm>
            <a:prstGeom prst="roundRect">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ctr" latinLnBrk="0" hangingPunct="1">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bg1"/>
                </a:solidFill>
                <a:effectLst/>
                <a:latin typeface="+mn-lt"/>
                <a:ea typeface="+mn-ea"/>
              </a:endParaRPr>
            </a:p>
          </p:txBody>
        </p:sp>
        <p:sp>
          <p:nvSpPr>
            <p:cNvPr id="33" name="868284221"/>
            <p:cNvSpPr txBox="1"/>
            <p:nvPr/>
          </p:nvSpPr>
          <p:spPr>
            <a:xfrm>
              <a:off x="5848161" y="5424536"/>
              <a:ext cx="1116604" cy="231367"/>
            </a:xfrm>
            <a:prstGeom prst="rect">
              <a:avLst/>
            </a:prstGeom>
            <a:noFill/>
          </p:spPr>
          <p:txBody>
            <a:bodyPr wrap="square" rtlCol="0">
              <a:spAutoFit/>
            </a:bodyPr>
            <a:lstStyle/>
            <a:p>
              <a:pPr fontAlgn="ctr"/>
              <a:r>
                <a:rPr lang="en-US" altLang="zh-CN" sz="1400" dirty="0" err="1" smtClean="0">
                  <a:solidFill>
                    <a:srgbClr val="000000"/>
                  </a:solidFill>
                  <a:latin typeface="+mn-lt"/>
                  <a:ea typeface="+mn-ea"/>
                </a:rPr>
                <a:t>iSCSI</a:t>
              </a:r>
              <a:r>
                <a:rPr lang="en-US" altLang="zh-CN" sz="1400" dirty="0" smtClean="0">
                  <a:solidFill>
                    <a:srgbClr val="000000"/>
                  </a:solidFill>
                  <a:latin typeface="+mn-lt"/>
                  <a:ea typeface="+mn-ea"/>
                </a:rPr>
                <a:t>-Initiato</a:t>
              </a:r>
              <a:r>
                <a:rPr lang="en-US" altLang="zh-CN" sz="1100" dirty="0" smtClean="0">
                  <a:solidFill>
                    <a:srgbClr val="000000"/>
                  </a:solidFill>
                  <a:latin typeface="+mn-lt"/>
                  <a:ea typeface="+mn-ea"/>
                </a:rPr>
                <a:t>r</a:t>
              </a:r>
              <a:endParaRPr lang="en-US" altLang="zh-CN" sz="1100" dirty="0">
                <a:solidFill>
                  <a:srgbClr val="000000"/>
                </a:solidFill>
                <a:latin typeface="+mn-lt"/>
                <a:ea typeface="+mn-ea"/>
              </a:endParaRPr>
            </a:p>
          </p:txBody>
        </p:sp>
        <p:sp>
          <p:nvSpPr>
            <p:cNvPr id="34" name="875925540"/>
            <p:cNvSpPr/>
            <p:nvPr/>
          </p:nvSpPr>
          <p:spPr bwMode="auto">
            <a:xfrm>
              <a:off x="5762000" y="5077278"/>
              <a:ext cx="1148386" cy="271299"/>
            </a:xfrm>
            <a:prstGeom prst="roundRect">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ctr" latinLnBrk="0" hangingPunct="1">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bg1"/>
                </a:solidFill>
                <a:effectLst/>
                <a:latin typeface="+mn-lt"/>
                <a:ea typeface="+mn-ea"/>
              </a:endParaRPr>
            </a:p>
          </p:txBody>
        </p:sp>
        <p:sp>
          <p:nvSpPr>
            <p:cNvPr id="35" name="69934676"/>
            <p:cNvSpPr txBox="1"/>
            <p:nvPr/>
          </p:nvSpPr>
          <p:spPr>
            <a:xfrm>
              <a:off x="5696346" y="5126426"/>
              <a:ext cx="1289195" cy="231367"/>
            </a:xfrm>
            <a:prstGeom prst="rect">
              <a:avLst/>
            </a:prstGeom>
            <a:noFill/>
          </p:spPr>
          <p:txBody>
            <a:bodyPr wrap="square" rtlCol="0">
              <a:spAutoFit/>
            </a:bodyPr>
            <a:lstStyle/>
            <a:p>
              <a:pPr algn="ctr" fontAlgn="ctr"/>
              <a:r>
                <a:rPr lang="en-US" altLang="zh-CN" sz="1400" dirty="0" smtClean="0">
                  <a:latin typeface="+mn-lt"/>
                  <a:ea typeface="+mn-ea"/>
                </a:rPr>
                <a:t>VMFS</a:t>
              </a:r>
              <a:endParaRPr lang="en-US" altLang="zh-CN" sz="1400" dirty="0">
                <a:latin typeface="+mn-lt"/>
                <a:ea typeface="+mn-ea"/>
              </a:endParaRPr>
            </a:p>
          </p:txBody>
        </p:sp>
        <p:grpSp>
          <p:nvGrpSpPr>
            <p:cNvPr id="36" name="组合 35"/>
            <p:cNvGrpSpPr/>
            <p:nvPr/>
          </p:nvGrpSpPr>
          <p:grpSpPr>
            <a:xfrm>
              <a:off x="4620139" y="3782172"/>
              <a:ext cx="1046149" cy="208230"/>
              <a:chOff x="4698699" y="2774229"/>
              <a:chExt cx="933813" cy="204973"/>
            </a:xfrm>
          </p:grpSpPr>
          <p:sp>
            <p:nvSpPr>
              <p:cNvPr id="37" name="矩形 36"/>
              <p:cNvSpPr/>
              <p:nvPr/>
            </p:nvSpPr>
            <p:spPr bwMode="auto">
              <a:xfrm>
                <a:off x="4772339" y="2803783"/>
                <a:ext cx="648072" cy="144016"/>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2400" b="0" i="0" u="none" strike="noStrike" cap="none" normalizeH="0" baseline="0" smtClean="0">
                  <a:ln>
                    <a:noFill/>
                  </a:ln>
                  <a:solidFill>
                    <a:schemeClr val="tx1"/>
                  </a:solidFill>
                  <a:effectLst/>
                  <a:latin typeface="+mn-lt"/>
                  <a:ea typeface="+mn-ea"/>
                </a:endParaRPr>
              </a:p>
            </p:txBody>
          </p:sp>
          <p:sp>
            <p:nvSpPr>
              <p:cNvPr id="38" name="868284221"/>
              <p:cNvSpPr txBox="1"/>
              <p:nvPr/>
            </p:nvSpPr>
            <p:spPr>
              <a:xfrm>
                <a:off x="4698699" y="2774229"/>
                <a:ext cx="933813" cy="204973"/>
              </a:xfrm>
              <a:prstGeom prst="rect">
                <a:avLst/>
              </a:prstGeom>
              <a:noFill/>
            </p:spPr>
            <p:txBody>
              <a:bodyPr wrap="square" rtlCol="0" anchor="ctr">
                <a:spAutoFit/>
              </a:bodyPr>
              <a:lstStyle/>
              <a:p>
                <a:pPr fontAlgn="ctr"/>
                <a:r>
                  <a:rPr lang="en-US" altLang="zh-CN" dirty="0" smtClean="0">
                    <a:solidFill>
                      <a:srgbClr val="000000"/>
                    </a:solidFill>
                    <a:latin typeface="+mn-lt"/>
                    <a:ea typeface="+mn-ea"/>
                  </a:rPr>
                  <a:t> </a:t>
                </a:r>
                <a:r>
                  <a:rPr lang="en-US" altLang="zh-CN" sz="1200" dirty="0" err="1" smtClean="0">
                    <a:solidFill>
                      <a:srgbClr val="000000"/>
                    </a:solidFill>
                    <a:latin typeface="+mn-lt"/>
                    <a:ea typeface="+mn-ea"/>
                  </a:rPr>
                  <a:t>iSCSI</a:t>
                </a:r>
                <a:r>
                  <a:rPr lang="en-US" altLang="zh-CN" sz="1200" dirty="0" smtClean="0">
                    <a:solidFill>
                      <a:srgbClr val="000000"/>
                    </a:solidFill>
                    <a:latin typeface="+mn-lt"/>
                    <a:ea typeface="+mn-ea"/>
                  </a:rPr>
                  <a:t>-Target</a:t>
                </a:r>
                <a:endParaRPr lang="en-US" altLang="zh-CN" sz="1200" dirty="0">
                  <a:solidFill>
                    <a:srgbClr val="000000"/>
                  </a:solidFill>
                  <a:latin typeface="+mn-lt"/>
                  <a:ea typeface="+mn-ea"/>
                </a:endParaRPr>
              </a:p>
            </p:txBody>
          </p:sp>
        </p:grpSp>
        <p:sp>
          <p:nvSpPr>
            <p:cNvPr id="39" name="任意多边形 38"/>
            <p:cNvSpPr/>
            <p:nvPr/>
          </p:nvSpPr>
          <p:spPr bwMode="auto">
            <a:xfrm>
              <a:off x="5428672" y="3719992"/>
              <a:ext cx="346344" cy="1704544"/>
            </a:xfrm>
            <a:custGeom>
              <a:avLst/>
              <a:gdLst>
                <a:gd name="connsiteX0" fmla="*/ 0 w 594804"/>
                <a:gd name="connsiteY0" fmla="*/ 122808 h 1756299"/>
                <a:gd name="connsiteX1" fmla="*/ 195308 w 594804"/>
                <a:gd name="connsiteY1" fmla="*/ 25153 h 1756299"/>
                <a:gd name="connsiteX2" fmla="*/ 372862 w 594804"/>
                <a:gd name="connsiteY2" fmla="*/ 273728 h 1756299"/>
                <a:gd name="connsiteX3" fmla="*/ 452761 w 594804"/>
                <a:gd name="connsiteY3" fmla="*/ 1507724 h 1756299"/>
                <a:gd name="connsiteX4" fmla="*/ 594804 w 594804"/>
                <a:gd name="connsiteY4" fmla="*/ 1756299 h 1756299"/>
                <a:gd name="connsiteX5" fmla="*/ 594804 w 594804"/>
                <a:gd name="connsiteY5" fmla="*/ 1756299 h 1756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4804" h="1756299">
                  <a:moveTo>
                    <a:pt x="0" y="122808"/>
                  </a:moveTo>
                  <a:cubicBezTo>
                    <a:pt x="66582" y="61404"/>
                    <a:pt x="133164" y="0"/>
                    <a:pt x="195308" y="25153"/>
                  </a:cubicBezTo>
                  <a:cubicBezTo>
                    <a:pt x="257452" y="50306"/>
                    <a:pt x="329953" y="26633"/>
                    <a:pt x="372862" y="273728"/>
                  </a:cubicBezTo>
                  <a:cubicBezTo>
                    <a:pt x="415771" y="520823"/>
                    <a:pt x="415771" y="1260629"/>
                    <a:pt x="452761" y="1507724"/>
                  </a:cubicBezTo>
                  <a:cubicBezTo>
                    <a:pt x="489751" y="1754819"/>
                    <a:pt x="594804" y="1756299"/>
                    <a:pt x="594804" y="1756299"/>
                  </a:cubicBezTo>
                  <a:lnTo>
                    <a:pt x="594804" y="1756299"/>
                  </a:lnTo>
                </a:path>
              </a:pathLst>
            </a:custGeom>
            <a:ln>
              <a:headEnd type="triangle"/>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100"/>
            </a:p>
          </p:txBody>
        </p:sp>
      </p:grpSp>
      <p:grpSp>
        <p:nvGrpSpPr>
          <p:cNvPr id="64" name="组合 63"/>
          <p:cNvGrpSpPr/>
          <p:nvPr/>
        </p:nvGrpSpPr>
        <p:grpSpPr>
          <a:xfrm>
            <a:off x="1080824" y="2816932"/>
            <a:ext cx="2932807" cy="3420380"/>
            <a:chOff x="1207354" y="3068960"/>
            <a:chExt cx="1865505" cy="2864480"/>
          </a:xfrm>
        </p:grpSpPr>
        <p:sp>
          <p:nvSpPr>
            <p:cNvPr id="41" name="矩形 91"/>
            <p:cNvSpPr>
              <a:spLocks noChangeArrowheads="1"/>
            </p:cNvSpPr>
            <p:nvPr/>
          </p:nvSpPr>
          <p:spPr bwMode="auto">
            <a:xfrm>
              <a:off x="1207354" y="3068960"/>
              <a:ext cx="1865505" cy="2864480"/>
            </a:xfrm>
            <a:prstGeom prst="rect">
              <a:avLst/>
            </a:prstGeom>
            <a:solidFill>
              <a:srgbClr val="92D050"/>
            </a:solidFill>
            <a:ln w="19050" algn="ctr">
              <a:noFill/>
              <a:round/>
              <a:headEnd/>
              <a:tailEnd/>
            </a:ln>
          </p:spPr>
          <p:txBody>
            <a:bodyPr lIns="79200" tIns="39600" rIns="79200" bIns="39600"/>
            <a:lstStyle/>
            <a:p>
              <a:pPr defTabSz="801688"/>
              <a:endParaRPr lang="zh-CN" altLang="en-US" sz="1600" smtClean="0">
                <a:solidFill>
                  <a:srgbClr val="FFFFFF"/>
                </a:solidFill>
                <a:latin typeface="+mn-lt"/>
                <a:ea typeface="+mn-ea"/>
              </a:endParaRPr>
            </a:p>
          </p:txBody>
        </p:sp>
        <p:sp>
          <p:nvSpPr>
            <p:cNvPr id="42" name="圆角矩形 102"/>
            <p:cNvSpPr>
              <a:spLocks noChangeArrowheads="1"/>
            </p:cNvSpPr>
            <p:nvPr/>
          </p:nvSpPr>
          <p:spPr bwMode="auto">
            <a:xfrm>
              <a:off x="1699917" y="3258464"/>
              <a:ext cx="295354" cy="326283"/>
            </a:xfrm>
            <a:prstGeom prst="roundRect">
              <a:avLst>
                <a:gd name="adj" fmla="val 16667"/>
              </a:avLst>
            </a:prstGeom>
            <a:solidFill>
              <a:srgbClr val="FFC000">
                <a:alpha val="80000"/>
              </a:srgbClr>
            </a:solidFill>
            <a:ln w="9525" algn="ctr">
              <a:solidFill>
                <a:schemeClr val="tx1"/>
              </a:solidFill>
              <a:round/>
              <a:headEnd/>
              <a:tailEnd/>
            </a:ln>
          </p:spPr>
          <p:txBody>
            <a:bodyPr lIns="79200" tIns="39600" rIns="79200" bIns="39600">
              <a:spAutoFit/>
            </a:bodyPr>
            <a:lstStyle/>
            <a:p>
              <a:pPr defTabSz="801688"/>
              <a:endParaRPr lang="zh-CN" altLang="en-US" sz="1600" smtClean="0">
                <a:solidFill>
                  <a:srgbClr val="FFFFFF"/>
                </a:solidFill>
                <a:latin typeface="+mn-lt"/>
                <a:ea typeface="+mn-ea"/>
              </a:endParaRPr>
            </a:p>
          </p:txBody>
        </p:sp>
        <p:sp>
          <p:nvSpPr>
            <p:cNvPr id="43" name="TextBox 103"/>
            <p:cNvSpPr txBox="1">
              <a:spLocks noChangeArrowheads="1"/>
            </p:cNvSpPr>
            <p:nvPr/>
          </p:nvSpPr>
          <p:spPr bwMode="auto">
            <a:xfrm>
              <a:off x="1696024" y="3281208"/>
              <a:ext cx="276432" cy="306084"/>
            </a:xfrm>
            <a:prstGeom prst="rect">
              <a:avLst/>
            </a:prstGeom>
            <a:noFill/>
            <a:ln w="9525">
              <a:noFill/>
              <a:miter lim="800000"/>
              <a:headEnd/>
              <a:tailEnd/>
            </a:ln>
          </p:spPr>
          <p:txBody>
            <a:bodyPr wrap="none">
              <a:spAutoFit/>
            </a:bodyPr>
            <a:lstStyle/>
            <a:p>
              <a:r>
                <a:rPr lang="en-US" altLang="zh-CN" sz="1600" dirty="0" smtClean="0">
                  <a:solidFill>
                    <a:srgbClr val="000000"/>
                  </a:solidFill>
                  <a:latin typeface="+mn-lt"/>
                  <a:ea typeface="+mn-ea"/>
                </a:rPr>
                <a:t>VM</a:t>
              </a:r>
              <a:endParaRPr lang="zh-CN" altLang="en-US" sz="1600" dirty="0" smtClean="0">
                <a:solidFill>
                  <a:srgbClr val="000000"/>
                </a:solidFill>
                <a:latin typeface="+mn-lt"/>
                <a:ea typeface="+mn-ea"/>
              </a:endParaRPr>
            </a:p>
          </p:txBody>
        </p:sp>
        <p:sp>
          <p:nvSpPr>
            <p:cNvPr id="44" name="圆柱形 43"/>
            <p:cNvSpPr/>
            <p:nvPr/>
          </p:nvSpPr>
          <p:spPr bwMode="auto">
            <a:xfrm>
              <a:off x="1979054" y="5319733"/>
              <a:ext cx="412538" cy="122811"/>
            </a:xfrm>
            <a:prstGeom prst="can">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lIns="79200" tIns="39600" rIns="79200" bIns="39600"/>
            <a:lstStyle/>
            <a:p>
              <a:pPr defTabSz="801688">
                <a:defRPr/>
              </a:pPr>
              <a:endParaRPr lang="zh-CN" altLang="en-US" sz="1600">
                <a:solidFill>
                  <a:srgbClr val="FFFFFF"/>
                </a:solidFill>
                <a:latin typeface="+mn-lt"/>
                <a:ea typeface="+mn-ea"/>
              </a:endParaRPr>
            </a:p>
          </p:txBody>
        </p:sp>
        <p:sp>
          <p:nvSpPr>
            <p:cNvPr id="45" name="圆柱形 44"/>
            <p:cNvSpPr/>
            <p:nvPr/>
          </p:nvSpPr>
          <p:spPr bwMode="auto">
            <a:xfrm>
              <a:off x="1979046" y="5442562"/>
              <a:ext cx="413839" cy="121829"/>
            </a:xfrm>
            <a:prstGeom prst="can">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lIns="79200" tIns="39600" rIns="79200" bIns="39600"/>
            <a:lstStyle/>
            <a:p>
              <a:pPr defTabSz="801688">
                <a:defRPr/>
              </a:pPr>
              <a:endParaRPr lang="zh-CN" altLang="en-US" sz="1600">
                <a:solidFill>
                  <a:srgbClr val="FFFFFF"/>
                </a:solidFill>
                <a:latin typeface="+mn-lt"/>
                <a:ea typeface="+mn-ea"/>
              </a:endParaRPr>
            </a:p>
          </p:txBody>
        </p:sp>
        <p:sp>
          <p:nvSpPr>
            <p:cNvPr id="46" name="圆柱形 45"/>
            <p:cNvSpPr/>
            <p:nvPr/>
          </p:nvSpPr>
          <p:spPr bwMode="auto">
            <a:xfrm>
              <a:off x="1979054" y="5564372"/>
              <a:ext cx="412538" cy="122810"/>
            </a:xfrm>
            <a:prstGeom prst="can">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lIns="79200" tIns="39600" rIns="79200" bIns="39600"/>
            <a:lstStyle/>
            <a:p>
              <a:pPr defTabSz="801688">
                <a:defRPr/>
              </a:pPr>
              <a:endParaRPr lang="zh-CN" altLang="en-US" sz="1600">
                <a:solidFill>
                  <a:srgbClr val="FFFFFF"/>
                </a:solidFill>
                <a:latin typeface="+mn-lt"/>
                <a:ea typeface="+mn-ea"/>
              </a:endParaRPr>
            </a:p>
          </p:txBody>
        </p:sp>
        <p:sp>
          <p:nvSpPr>
            <p:cNvPr id="47" name="圆柱形 130"/>
            <p:cNvSpPr>
              <a:spLocks noChangeArrowheads="1"/>
            </p:cNvSpPr>
            <p:nvPr/>
          </p:nvSpPr>
          <p:spPr bwMode="auto">
            <a:xfrm>
              <a:off x="2214060" y="3789034"/>
              <a:ext cx="294053" cy="122212"/>
            </a:xfrm>
            <a:prstGeom prst="can">
              <a:avLst>
                <a:gd name="adj" fmla="val 25000"/>
              </a:avLst>
            </a:prstGeom>
            <a:noFill/>
            <a:ln w="9525" algn="ctr">
              <a:solidFill>
                <a:schemeClr val="tx1"/>
              </a:solidFill>
              <a:prstDash val="dash"/>
              <a:round/>
              <a:headEnd/>
              <a:tailEnd/>
            </a:ln>
          </p:spPr>
          <p:txBody>
            <a:bodyPr lIns="79200" tIns="39600" rIns="79200" bIns="39600"/>
            <a:lstStyle/>
            <a:p>
              <a:pPr defTabSz="801688"/>
              <a:endParaRPr lang="zh-CN" altLang="en-US" sz="1600" smtClean="0">
                <a:solidFill>
                  <a:srgbClr val="FFFFFF"/>
                </a:solidFill>
                <a:latin typeface="+mn-lt"/>
                <a:ea typeface="+mn-ea"/>
              </a:endParaRPr>
            </a:p>
          </p:txBody>
        </p:sp>
        <p:sp>
          <p:nvSpPr>
            <p:cNvPr id="48" name="圆柱形 131"/>
            <p:cNvSpPr>
              <a:spLocks noChangeArrowheads="1"/>
            </p:cNvSpPr>
            <p:nvPr/>
          </p:nvSpPr>
          <p:spPr bwMode="auto">
            <a:xfrm>
              <a:off x="1683195" y="3789034"/>
              <a:ext cx="295354" cy="122212"/>
            </a:xfrm>
            <a:prstGeom prst="can">
              <a:avLst>
                <a:gd name="adj" fmla="val 25000"/>
              </a:avLst>
            </a:prstGeom>
            <a:noFill/>
            <a:ln w="9525" algn="ctr">
              <a:solidFill>
                <a:schemeClr val="tx1"/>
              </a:solidFill>
              <a:prstDash val="dash"/>
              <a:round/>
              <a:headEnd/>
              <a:tailEnd/>
            </a:ln>
          </p:spPr>
          <p:txBody>
            <a:bodyPr lIns="79200" tIns="39600" rIns="79200" bIns="39600"/>
            <a:lstStyle/>
            <a:p>
              <a:pPr defTabSz="801688"/>
              <a:endParaRPr lang="zh-CN" altLang="en-US" sz="1600" smtClean="0">
                <a:solidFill>
                  <a:srgbClr val="FFFFFF"/>
                </a:solidFill>
                <a:latin typeface="+mn-lt"/>
                <a:ea typeface="+mn-ea"/>
              </a:endParaRPr>
            </a:p>
          </p:txBody>
        </p:sp>
        <p:sp>
          <p:nvSpPr>
            <p:cNvPr id="49" name="TextBox 48"/>
            <p:cNvSpPr txBox="1"/>
            <p:nvPr/>
          </p:nvSpPr>
          <p:spPr>
            <a:xfrm>
              <a:off x="1264473" y="5379865"/>
              <a:ext cx="712903" cy="306084"/>
            </a:xfrm>
            <a:prstGeom prst="rect">
              <a:avLst/>
            </a:prstGeom>
            <a:noFill/>
          </p:spPr>
          <p:txBody>
            <a:bodyPr wrap="none" rtlCol="0">
              <a:spAutoFit/>
            </a:bodyPr>
            <a:lstStyle/>
            <a:p>
              <a:r>
                <a:rPr lang="zh-CN" altLang="en-US" sz="1600" dirty="0" smtClean="0">
                  <a:solidFill>
                    <a:srgbClr val="EE0000"/>
                  </a:solidFill>
                  <a:latin typeface="+mn-lt"/>
                  <a:ea typeface="+mn-ea"/>
                </a:rPr>
                <a:t>硬件介质</a:t>
              </a:r>
              <a:endParaRPr lang="zh-CN" altLang="en-US" sz="1600" dirty="0">
                <a:solidFill>
                  <a:srgbClr val="EE0000"/>
                </a:solidFill>
                <a:latin typeface="+mn-lt"/>
                <a:ea typeface="+mn-ea"/>
              </a:endParaRPr>
            </a:p>
          </p:txBody>
        </p:sp>
        <p:sp>
          <p:nvSpPr>
            <p:cNvPr id="50" name="圆角矩形 49"/>
            <p:cNvSpPr/>
            <p:nvPr/>
          </p:nvSpPr>
          <p:spPr bwMode="auto">
            <a:xfrm>
              <a:off x="1507134" y="4136631"/>
              <a:ext cx="1355210" cy="1024269"/>
            </a:xfrm>
            <a:prstGeom prst="roundRect">
              <a:avLst/>
            </a:prstGeom>
            <a:solidFill>
              <a:srgbClr val="89C8E7"/>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bg1"/>
                </a:solidFill>
                <a:effectLst/>
                <a:latin typeface="+mn-lt"/>
                <a:ea typeface="+mn-ea"/>
              </a:endParaRPr>
            </a:p>
          </p:txBody>
        </p:sp>
        <p:sp>
          <p:nvSpPr>
            <p:cNvPr id="51" name="TextBox 50"/>
            <p:cNvSpPr txBox="1"/>
            <p:nvPr/>
          </p:nvSpPr>
          <p:spPr>
            <a:xfrm>
              <a:off x="1850128" y="4891810"/>
              <a:ext cx="640158" cy="306084"/>
            </a:xfrm>
            <a:prstGeom prst="rect">
              <a:avLst/>
            </a:prstGeom>
            <a:noFill/>
          </p:spPr>
          <p:txBody>
            <a:bodyPr wrap="none" rtlCol="0">
              <a:spAutoFit/>
            </a:bodyPr>
            <a:lstStyle/>
            <a:p>
              <a:r>
                <a:rPr lang="en-US" altLang="zh-CN" sz="1600" dirty="0" smtClean="0">
                  <a:solidFill>
                    <a:srgbClr val="EE0000"/>
                  </a:solidFill>
                  <a:latin typeface="+mn-lt"/>
                  <a:ea typeface="+mn-ea"/>
                </a:rPr>
                <a:t>UVP/KVM</a:t>
              </a:r>
              <a:endParaRPr lang="zh-CN" altLang="en-US" sz="1600" dirty="0">
                <a:solidFill>
                  <a:srgbClr val="EE0000"/>
                </a:solidFill>
                <a:latin typeface="+mn-lt"/>
                <a:ea typeface="+mn-ea"/>
              </a:endParaRPr>
            </a:p>
          </p:txBody>
        </p:sp>
        <p:grpSp>
          <p:nvGrpSpPr>
            <p:cNvPr id="52" name="组合 51"/>
            <p:cNvGrpSpPr/>
            <p:nvPr/>
          </p:nvGrpSpPr>
          <p:grpSpPr>
            <a:xfrm>
              <a:off x="1946359" y="4187249"/>
              <a:ext cx="539535" cy="344832"/>
              <a:chOff x="982344" y="2841264"/>
              <a:chExt cx="583906" cy="359659"/>
            </a:xfrm>
          </p:grpSpPr>
          <p:sp>
            <p:nvSpPr>
              <p:cNvPr id="53" name="圆角矩形 104"/>
              <p:cNvSpPr>
                <a:spLocks noChangeArrowheads="1"/>
              </p:cNvSpPr>
              <p:nvPr/>
            </p:nvSpPr>
            <p:spPr bwMode="auto">
              <a:xfrm>
                <a:off x="982344" y="2841264"/>
                <a:ext cx="583906" cy="340312"/>
              </a:xfrm>
              <a:prstGeom prst="roundRect">
                <a:avLst>
                  <a:gd name="adj" fmla="val 16667"/>
                </a:avLst>
              </a:prstGeom>
              <a:solidFill>
                <a:srgbClr val="92D050">
                  <a:alpha val="50195"/>
                </a:srgbClr>
              </a:solidFill>
              <a:ln w="9525" algn="ctr">
                <a:solidFill>
                  <a:schemeClr val="tx1"/>
                </a:solidFill>
                <a:round/>
                <a:headEnd/>
                <a:tailEnd/>
              </a:ln>
            </p:spPr>
            <p:txBody>
              <a:bodyPr wrap="square" lIns="79200" tIns="39600" rIns="79200" bIns="39600">
                <a:spAutoFit/>
              </a:bodyPr>
              <a:lstStyle/>
              <a:p>
                <a:pPr defTabSz="801688"/>
                <a:endParaRPr lang="zh-CN" altLang="en-US" sz="1600" smtClean="0">
                  <a:solidFill>
                    <a:srgbClr val="FFFFFF"/>
                  </a:solidFill>
                  <a:latin typeface="+mn-lt"/>
                  <a:ea typeface="+mn-ea"/>
                </a:endParaRPr>
              </a:p>
            </p:txBody>
          </p:sp>
          <p:sp>
            <p:nvSpPr>
              <p:cNvPr id="54" name="TextBox 105"/>
              <p:cNvSpPr txBox="1">
                <a:spLocks noChangeArrowheads="1"/>
              </p:cNvSpPr>
              <p:nvPr/>
            </p:nvSpPr>
            <p:spPr bwMode="auto">
              <a:xfrm>
                <a:off x="989995" y="2881679"/>
                <a:ext cx="377894" cy="319244"/>
              </a:xfrm>
              <a:prstGeom prst="rect">
                <a:avLst/>
              </a:prstGeom>
              <a:noFill/>
              <a:ln w="9525">
                <a:noFill/>
                <a:miter lim="800000"/>
                <a:headEnd/>
                <a:tailEnd/>
              </a:ln>
            </p:spPr>
            <p:txBody>
              <a:bodyPr wrap="none">
                <a:spAutoFit/>
              </a:bodyPr>
              <a:lstStyle/>
              <a:p>
                <a:r>
                  <a:rPr lang="en-US" altLang="zh-CN" sz="1600" dirty="0" smtClean="0">
                    <a:solidFill>
                      <a:srgbClr val="000000"/>
                    </a:solidFill>
                    <a:latin typeface="+mn-lt"/>
                    <a:ea typeface="+mn-ea"/>
                  </a:rPr>
                  <a:t>VBS</a:t>
                </a:r>
                <a:endParaRPr lang="zh-CN" altLang="en-US" sz="1600" dirty="0" smtClean="0">
                  <a:solidFill>
                    <a:srgbClr val="000000"/>
                  </a:solidFill>
                  <a:latin typeface="+mn-lt"/>
                  <a:ea typeface="+mn-ea"/>
                </a:endParaRPr>
              </a:p>
            </p:txBody>
          </p:sp>
        </p:grpSp>
        <p:grpSp>
          <p:nvGrpSpPr>
            <p:cNvPr id="55" name="组合 54"/>
            <p:cNvGrpSpPr/>
            <p:nvPr/>
          </p:nvGrpSpPr>
          <p:grpSpPr>
            <a:xfrm>
              <a:off x="1936600" y="4602447"/>
              <a:ext cx="539535" cy="344834"/>
              <a:chOff x="982344" y="2841269"/>
              <a:chExt cx="583906" cy="359662"/>
            </a:xfrm>
          </p:grpSpPr>
          <p:sp>
            <p:nvSpPr>
              <p:cNvPr id="56" name="圆角矩形 104"/>
              <p:cNvSpPr>
                <a:spLocks noChangeArrowheads="1"/>
              </p:cNvSpPr>
              <p:nvPr/>
            </p:nvSpPr>
            <p:spPr bwMode="auto">
              <a:xfrm>
                <a:off x="982344" y="2841269"/>
                <a:ext cx="583906" cy="340313"/>
              </a:xfrm>
              <a:prstGeom prst="roundRect">
                <a:avLst>
                  <a:gd name="adj" fmla="val 16667"/>
                </a:avLst>
              </a:prstGeom>
              <a:solidFill>
                <a:srgbClr val="92D050">
                  <a:alpha val="50195"/>
                </a:srgbClr>
              </a:solidFill>
              <a:ln w="9525" algn="ctr">
                <a:solidFill>
                  <a:schemeClr val="tx1"/>
                </a:solidFill>
                <a:round/>
                <a:headEnd/>
                <a:tailEnd/>
              </a:ln>
            </p:spPr>
            <p:txBody>
              <a:bodyPr wrap="square" lIns="79200" tIns="39600" rIns="79200" bIns="39600">
                <a:spAutoFit/>
              </a:bodyPr>
              <a:lstStyle/>
              <a:p>
                <a:pPr defTabSz="801688"/>
                <a:endParaRPr lang="zh-CN" altLang="en-US" sz="1600" smtClean="0">
                  <a:solidFill>
                    <a:srgbClr val="FFFFFF"/>
                  </a:solidFill>
                  <a:latin typeface="+mn-lt"/>
                  <a:ea typeface="+mn-ea"/>
                </a:endParaRPr>
              </a:p>
            </p:txBody>
          </p:sp>
          <p:sp>
            <p:nvSpPr>
              <p:cNvPr id="57" name="TextBox 105"/>
              <p:cNvSpPr txBox="1">
                <a:spLocks noChangeArrowheads="1"/>
              </p:cNvSpPr>
              <p:nvPr/>
            </p:nvSpPr>
            <p:spPr bwMode="auto">
              <a:xfrm>
                <a:off x="989995" y="2881686"/>
                <a:ext cx="377894" cy="319245"/>
              </a:xfrm>
              <a:prstGeom prst="rect">
                <a:avLst/>
              </a:prstGeom>
              <a:noFill/>
              <a:ln w="9525">
                <a:noFill/>
                <a:miter lim="800000"/>
                <a:headEnd/>
                <a:tailEnd/>
              </a:ln>
            </p:spPr>
            <p:txBody>
              <a:bodyPr wrap="none">
                <a:spAutoFit/>
              </a:bodyPr>
              <a:lstStyle/>
              <a:p>
                <a:r>
                  <a:rPr lang="en-US" altLang="zh-CN" sz="1600" dirty="0" smtClean="0">
                    <a:solidFill>
                      <a:srgbClr val="000000"/>
                    </a:solidFill>
                    <a:latin typeface="+mn-lt"/>
                    <a:ea typeface="+mn-ea"/>
                  </a:rPr>
                  <a:t>OSD</a:t>
                </a:r>
                <a:endParaRPr lang="zh-CN" altLang="en-US" sz="1600" dirty="0" smtClean="0">
                  <a:solidFill>
                    <a:srgbClr val="000000"/>
                  </a:solidFill>
                  <a:latin typeface="+mn-lt"/>
                  <a:ea typeface="+mn-ea"/>
                </a:endParaRPr>
              </a:p>
            </p:txBody>
          </p:sp>
        </p:grpSp>
        <p:cxnSp>
          <p:nvCxnSpPr>
            <p:cNvPr id="58" name="直接连接符 57"/>
            <p:cNvCxnSpPr>
              <a:stCxn id="57" idx="2"/>
              <a:endCxn id="44" idx="1"/>
            </p:cNvCxnSpPr>
            <p:nvPr/>
          </p:nvCxnSpPr>
          <p:spPr bwMode="auto">
            <a:xfrm>
              <a:off x="2118258" y="4947281"/>
              <a:ext cx="67065" cy="372451"/>
            </a:xfrm>
            <a:prstGeom prst="line">
              <a:avLst/>
            </a:prstGeom>
            <a:noFill/>
            <a:ln w="9525" cap="flat" cmpd="sng" algn="ctr">
              <a:solidFill>
                <a:schemeClr val="tx1"/>
              </a:solidFill>
              <a:prstDash val="solid"/>
              <a:round/>
              <a:headEnd type="none" w="med" len="med"/>
              <a:tailEnd type="none" w="med" len="med"/>
            </a:ln>
            <a:effectLst/>
          </p:spPr>
        </p:cxnSp>
        <p:sp>
          <p:nvSpPr>
            <p:cNvPr id="59" name="圆角矩形 102"/>
            <p:cNvSpPr>
              <a:spLocks noChangeArrowheads="1"/>
            </p:cNvSpPr>
            <p:nvPr/>
          </p:nvSpPr>
          <p:spPr bwMode="auto">
            <a:xfrm>
              <a:off x="2250650" y="3265698"/>
              <a:ext cx="295354" cy="326283"/>
            </a:xfrm>
            <a:prstGeom prst="roundRect">
              <a:avLst>
                <a:gd name="adj" fmla="val 16667"/>
              </a:avLst>
            </a:prstGeom>
            <a:solidFill>
              <a:srgbClr val="FFC000">
                <a:alpha val="80000"/>
              </a:srgbClr>
            </a:solidFill>
            <a:ln w="9525" algn="ctr">
              <a:solidFill>
                <a:schemeClr val="tx1"/>
              </a:solidFill>
              <a:round/>
              <a:headEnd/>
              <a:tailEnd/>
            </a:ln>
          </p:spPr>
          <p:txBody>
            <a:bodyPr lIns="79200" tIns="39600" rIns="79200" bIns="39600">
              <a:spAutoFit/>
            </a:bodyPr>
            <a:lstStyle/>
            <a:p>
              <a:pPr defTabSz="801688"/>
              <a:endParaRPr lang="zh-CN" altLang="en-US" sz="1600" smtClean="0">
                <a:solidFill>
                  <a:srgbClr val="FFFFFF"/>
                </a:solidFill>
                <a:latin typeface="+mn-lt"/>
                <a:ea typeface="+mn-ea"/>
              </a:endParaRPr>
            </a:p>
          </p:txBody>
        </p:sp>
        <p:sp>
          <p:nvSpPr>
            <p:cNvPr id="60" name="TextBox 103"/>
            <p:cNvSpPr txBox="1">
              <a:spLocks noChangeArrowheads="1"/>
            </p:cNvSpPr>
            <p:nvPr/>
          </p:nvSpPr>
          <p:spPr bwMode="auto">
            <a:xfrm>
              <a:off x="2246082" y="3268988"/>
              <a:ext cx="276432" cy="306084"/>
            </a:xfrm>
            <a:prstGeom prst="rect">
              <a:avLst/>
            </a:prstGeom>
            <a:noFill/>
            <a:ln w="9525">
              <a:noFill/>
              <a:miter lim="800000"/>
              <a:headEnd/>
              <a:tailEnd/>
            </a:ln>
          </p:spPr>
          <p:txBody>
            <a:bodyPr wrap="none">
              <a:spAutoFit/>
            </a:bodyPr>
            <a:lstStyle/>
            <a:p>
              <a:r>
                <a:rPr lang="en-US" altLang="zh-CN" sz="1600" dirty="0" smtClean="0">
                  <a:solidFill>
                    <a:srgbClr val="000000"/>
                  </a:solidFill>
                  <a:latin typeface="+mn-lt"/>
                  <a:ea typeface="+mn-ea"/>
                </a:rPr>
                <a:t>VM</a:t>
              </a:r>
              <a:endParaRPr lang="zh-CN" altLang="en-US" sz="1600" dirty="0" smtClean="0">
                <a:solidFill>
                  <a:srgbClr val="000000"/>
                </a:solidFill>
                <a:latin typeface="+mn-lt"/>
                <a:ea typeface="+mn-ea"/>
              </a:endParaRPr>
            </a:p>
          </p:txBody>
        </p:sp>
        <p:cxnSp>
          <p:nvCxnSpPr>
            <p:cNvPr id="61" name="直接连接符 60"/>
            <p:cNvCxnSpPr>
              <a:stCxn id="43" idx="2"/>
              <a:endCxn id="48" idx="1"/>
            </p:cNvCxnSpPr>
            <p:nvPr/>
          </p:nvCxnSpPr>
          <p:spPr bwMode="auto">
            <a:xfrm flipH="1">
              <a:off x="1830872" y="3587292"/>
              <a:ext cx="3367" cy="201742"/>
            </a:xfrm>
            <a:prstGeom prst="line">
              <a:avLst/>
            </a:prstGeom>
            <a:noFill/>
            <a:ln w="9525" cap="flat" cmpd="sng" algn="ctr">
              <a:solidFill>
                <a:schemeClr val="tx1"/>
              </a:solidFill>
              <a:prstDash val="dash"/>
              <a:round/>
              <a:headEnd type="none" w="med" len="med"/>
              <a:tailEnd type="none" w="med" len="med"/>
            </a:ln>
            <a:effectLst/>
          </p:spPr>
        </p:cxnSp>
        <p:cxnSp>
          <p:nvCxnSpPr>
            <p:cNvPr id="62" name="直接连接符 61"/>
            <p:cNvCxnSpPr>
              <a:endCxn id="53" idx="0"/>
            </p:cNvCxnSpPr>
            <p:nvPr/>
          </p:nvCxnSpPr>
          <p:spPr bwMode="auto">
            <a:xfrm>
              <a:off x="1864096" y="3899875"/>
              <a:ext cx="352031" cy="287377"/>
            </a:xfrm>
            <a:prstGeom prst="line">
              <a:avLst/>
            </a:prstGeom>
            <a:noFill/>
            <a:ln w="9525" cap="flat" cmpd="sng" algn="ctr">
              <a:solidFill>
                <a:schemeClr val="tx1"/>
              </a:solidFill>
              <a:prstDash val="dash"/>
              <a:round/>
              <a:headEnd type="none" w="med" len="med"/>
              <a:tailEnd type="none" w="med" len="med"/>
            </a:ln>
            <a:effectLst/>
          </p:spPr>
        </p:cxnSp>
        <p:cxnSp>
          <p:nvCxnSpPr>
            <p:cNvPr id="63" name="直接连接符 62"/>
            <p:cNvCxnSpPr>
              <a:stCxn id="54" idx="2"/>
              <a:endCxn id="57" idx="0"/>
            </p:cNvCxnSpPr>
            <p:nvPr/>
          </p:nvCxnSpPr>
          <p:spPr bwMode="auto">
            <a:xfrm flipH="1">
              <a:off x="2118258" y="4532081"/>
              <a:ext cx="9759" cy="109117"/>
            </a:xfrm>
            <a:prstGeom prst="line">
              <a:avLst/>
            </a:prstGeom>
            <a:noFill/>
            <a:ln w="9525" cap="flat" cmpd="sng" algn="ctr">
              <a:solidFill>
                <a:schemeClr val="tx1"/>
              </a:solidFill>
              <a:prstDash val="dash"/>
              <a:round/>
              <a:headEnd type="none" w="med" len="med"/>
              <a:tailEnd type="none" w="med" len="med"/>
            </a:ln>
            <a:effectLst/>
          </p:spPr>
        </p:cxnSp>
      </p:grpSp>
      <p:sp>
        <p:nvSpPr>
          <p:cNvPr id="65" name="868284221"/>
          <p:cNvSpPr txBox="1"/>
          <p:nvPr/>
        </p:nvSpPr>
        <p:spPr>
          <a:xfrm>
            <a:off x="1792275" y="4098321"/>
            <a:ext cx="1258961" cy="307777"/>
          </a:xfrm>
          <a:prstGeom prst="rect">
            <a:avLst/>
          </a:prstGeom>
          <a:noFill/>
        </p:spPr>
        <p:txBody>
          <a:bodyPr wrap="square" rtlCol="0">
            <a:spAutoFit/>
          </a:bodyPr>
          <a:lstStyle/>
          <a:p>
            <a:pPr fontAlgn="ctr"/>
            <a:r>
              <a:rPr lang="en-US" altLang="zh-CN" sz="1400" dirty="0" smtClean="0">
                <a:solidFill>
                  <a:srgbClr val="000000"/>
                </a:solidFill>
                <a:latin typeface="+mn-lt"/>
                <a:ea typeface="+mn-ea"/>
              </a:rPr>
              <a:t>SCSI</a:t>
            </a:r>
            <a:endParaRPr lang="en-US" altLang="zh-CN" sz="1400" dirty="0">
              <a:solidFill>
                <a:srgbClr val="000000"/>
              </a:solidFill>
              <a:latin typeface="+mn-lt"/>
              <a:ea typeface="+mn-ea"/>
            </a:endParaRPr>
          </a:p>
        </p:txBody>
      </p:sp>
    </p:spTree>
    <p:extLst>
      <p:ext uri="{BB962C8B-B14F-4D97-AF65-F5344CB8AC3E}">
        <p14:creationId xmlns:p14="http://schemas.microsoft.com/office/powerpoint/2010/main" val="1340471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mtClean="0">
                <a:sym typeface="Lucida Grande"/>
              </a:rPr>
              <a:t>FusionStorage</a:t>
            </a:r>
            <a:r>
              <a:rPr lang="zh-CN" altLang="en-US" smtClean="0">
                <a:sym typeface="Lucida Grande"/>
              </a:rPr>
              <a:t>精简配置功能</a:t>
            </a:r>
            <a:endParaRPr lang="zh-CN" altLang="en-US" dirty="0"/>
          </a:p>
        </p:txBody>
      </p:sp>
      <p:sp>
        <p:nvSpPr>
          <p:cNvPr id="7" name="文本占位符 6"/>
          <p:cNvSpPr>
            <a:spLocks noGrp="1"/>
          </p:cNvSpPr>
          <p:nvPr>
            <p:ph type="body" sz="quarter" idx="10"/>
          </p:nvPr>
        </p:nvSpPr>
        <p:spPr>
          <a:xfrm>
            <a:off x="784001" y="4777801"/>
            <a:ext cx="7920037" cy="902816"/>
          </a:xfrm>
        </p:spPr>
        <p:txBody>
          <a:bodyPr/>
          <a:lstStyle/>
          <a:p>
            <a:r>
              <a:rPr lang="zh-CN" altLang="en-US" sz="1800" dirty="0"/>
              <a:t>相比传统方式分配物理存储资源，精简配置可显著提高存储空间</a:t>
            </a:r>
            <a:r>
              <a:rPr lang="zh-CN" altLang="en-US" sz="1800" dirty="0" smtClean="0"/>
              <a:t>利用率。</a:t>
            </a:r>
            <a:endParaRPr lang="zh-CN" altLang="en-US" sz="1800" dirty="0"/>
          </a:p>
          <a:p>
            <a:r>
              <a:rPr lang="en-US" altLang="zh-CN" sz="1800" dirty="0"/>
              <a:t>FusionStorage</a:t>
            </a:r>
            <a:r>
              <a:rPr lang="zh-CN" altLang="en-US" sz="1800" dirty="0"/>
              <a:t>天然支持自动精简配置，和传统</a:t>
            </a:r>
            <a:r>
              <a:rPr lang="en-US" altLang="zh-CN" sz="1800" dirty="0"/>
              <a:t>SAN</a:t>
            </a:r>
            <a:r>
              <a:rPr lang="zh-CN" altLang="en-US" sz="1800" dirty="0"/>
              <a:t>相比不会带来性能</a:t>
            </a:r>
            <a:r>
              <a:rPr lang="zh-CN" altLang="en-US" sz="1800" dirty="0" smtClean="0"/>
              <a:t>下降。</a:t>
            </a:r>
            <a:endParaRPr lang="zh-CN" altLang="en-US" sz="1800" dirty="0"/>
          </a:p>
        </p:txBody>
      </p:sp>
      <p:grpSp>
        <p:nvGrpSpPr>
          <p:cNvPr id="59" name="组合 58"/>
          <p:cNvGrpSpPr/>
          <p:nvPr/>
        </p:nvGrpSpPr>
        <p:grpSpPr>
          <a:xfrm>
            <a:off x="1979712" y="1448780"/>
            <a:ext cx="6115078" cy="3024337"/>
            <a:chOff x="2867025" y="2110916"/>
            <a:chExt cx="4091386" cy="2254871"/>
          </a:xfrm>
        </p:grpSpPr>
        <p:sp>
          <p:nvSpPr>
            <p:cNvPr id="24" name="圆柱形 23"/>
            <p:cNvSpPr/>
            <p:nvPr/>
          </p:nvSpPr>
          <p:spPr bwMode="auto">
            <a:xfrm>
              <a:off x="2990850" y="2234741"/>
              <a:ext cx="400050" cy="723900"/>
            </a:xfrm>
            <a:prstGeom prst="can">
              <a:avLst/>
            </a:prstGeom>
            <a:gradFill flip="none" rotWithShape="1">
              <a:gsLst>
                <a:gs pos="58000">
                  <a:srgbClr val="51AEED">
                    <a:alpha val="88000"/>
                  </a:srgbClr>
                </a:gs>
                <a:gs pos="25000">
                  <a:srgbClr val="21D6E0"/>
                </a:gs>
                <a:gs pos="75000">
                  <a:srgbClr val="0087E6"/>
                </a:gs>
                <a:gs pos="100000">
                  <a:srgbClr val="005CBF"/>
                </a:gs>
              </a:gsLst>
              <a:lin ang="0" scaled="1"/>
              <a:tileRect/>
            </a:gradFill>
            <a:ln w="57150">
              <a:noFill/>
              <a:tailEnd type="arrow"/>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050" dirty="0"/>
            </a:p>
          </p:txBody>
        </p:sp>
        <p:sp>
          <p:nvSpPr>
            <p:cNvPr id="25" name="TextBox 24"/>
            <p:cNvSpPr txBox="1"/>
            <p:nvPr/>
          </p:nvSpPr>
          <p:spPr>
            <a:xfrm>
              <a:off x="2981325" y="2463341"/>
              <a:ext cx="438150" cy="229471"/>
            </a:xfrm>
            <a:prstGeom prst="rect">
              <a:avLst/>
            </a:prstGeom>
            <a:noFill/>
          </p:spPr>
          <p:txBody>
            <a:bodyPr wrap="square" rtlCol="0">
              <a:spAutoFit/>
            </a:bodyPr>
            <a:lstStyle/>
            <a:p>
              <a:r>
                <a:rPr lang="en-US" altLang="zh-CN" sz="1400" b="1" dirty="0" smtClean="0">
                  <a:latin typeface="+mn-lt"/>
                  <a:ea typeface="+mn-ea"/>
                </a:rPr>
                <a:t>2TB</a:t>
              </a:r>
              <a:endParaRPr lang="zh-CN" altLang="en-US" sz="1400" b="1" dirty="0">
                <a:latin typeface="+mn-lt"/>
                <a:ea typeface="+mn-ea"/>
              </a:endParaRPr>
            </a:p>
          </p:txBody>
        </p:sp>
        <p:sp>
          <p:nvSpPr>
            <p:cNvPr id="26" name="圆柱形 25"/>
            <p:cNvSpPr/>
            <p:nvPr/>
          </p:nvSpPr>
          <p:spPr bwMode="auto">
            <a:xfrm>
              <a:off x="4114800" y="2244266"/>
              <a:ext cx="400050" cy="723900"/>
            </a:xfrm>
            <a:prstGeom prst="can">
              <a:avLst/>
            </a:prstGeom>
            <a:gradFill flip="none" rotWithShape="1">
              <a:gsLst>
                <a:gs pos="58000">
                  <a:srgbClr val="51AEED">
                    <a:alpha val="88000"/>
                  </a:srgbClr>
                </a:gs>
                <a:gs pos="25000">
                  <a:srgbClr val="21D6E0"/>
                </a:gs>
                <a:gs pos="75000">
                  <a:srgbClr val="0087E6"/>
                </a:gs>
                <a:gs pos="100000">
                  <a:srgbClr val="005CBF"/>
                </a:gs>
              </a:gsLst>
              <a:lin ang="0" scaled="1"/>
              <a:tileRect/>
            </a:gradFill>
            <a:ln w="57150">
              <a:noFill/>
              <a:tailEnd type="arrow"/>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050" dirty="0"/>
            </a:p>
          </p:txBody>
        </p:sp>
        <p:sp>
          <p:nvSpPr>
            <p:cNvPr id="28" name="TextBox 27"/>
            <p:cNvSpPr txBox="1"/>
            <p:nvPr/>
          </p:nvSpPr>
          <p:spPr>
            <a:xfrm>
              <a:off x="4105275" y="2472866"/>
              <a:ext cx="438150" cy="229471"/>
            </a:xfrm>
            <a:prstGeom prst="rect">
              <a:avLst/>
            </a:prstGeom>
            <a:noFill/>
          </p:spPr>
          <p:txBody>
            <a:bodyPr wrap="square" rtlCol="0">
              <a:spAutoFit/>
            </a:bodyPr>
            <a:lstStyle/>
            <a:p>
              <a:r>
                <a:rPr lang="en-US" altLang="zh-CN" sz="1400" b="1" dirty="0" smtClean="0">
                  <a:latin typeface="+mn-lt"/>
                  <a:ea typeface="+mn-ea"/>
                </a:rPr>
                <a:t>2TB</a:t>
              </a:r>
              <a:endParaRPr lang="zh-CN" altLang="en-US" sz="1400" b="1" dirty="0">
                <a:latin typeface="+mn-lt"/>
                <a:ea typeface="+mn-ea"/>
              </a:endParaRPr>
            </a:p>
          </p:txBody>
        </p:sp>
        <p:sp>
          <p:nvSpPr>
            <p:cNvPr id="29" name="圆柱形 28"/>
            <p:cNvSpPr/>
            <p:nvPr/>
          </p:nvSpPr>
          <p:spPr bwMode="auto">
            <a:xfrm>
              <a:off x="5248275" y="2234741"/>
              <a:ext cx="400050" cy="723900"/>
            </a:xfrm>
            <a:prstGeom prst="can">
              <a:avLst/>
            </a:prstGeom>
            <a:gradFill flip="none" rotWithShape="1">
              <a:gsLst>
                <a:gs pos="58000">
                  <a:srgbClr val="51AEED">
                    <a:alpha val="88000"/>
                  </a:srgbClr>
                </a:gs>
                <a:gs pos="25000">
                  <a:srgbClr val="21D6E0"/>
                </a:gs>
                <a:gs pos="75000">
                  <a:srgbClr val="0087E6"/>
                </a:gs>
                <a:gs pos="100000">
                  <a:srgbClr val="005CBF"/>
                </a:gs>
              </a:gsLst>
              <a:lin ang="0" scaled="1"/>
              <a:tileRect/>
            </a:gradFill>
            <a:ln w="57150">
              <a:noFill/>
              <a:tailEnd type="arrow"/>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050" dirty="0"/>
            </a:p>
          </p:txBody>
        </p:sp>
        <p:sp>
          <p:nvSpPr>
            <p:cNvPr id="33" name="TextBox 32"/>
            <p:cNvSpPr txBox="1"/>
            <p:nvPr/>
          </p:nvSpPr>
          <p:spPr>
            <a:xfrm>
              <a:off x="5238750" y="2463341"/>
              <a:ext cx="438150" cy="229471"/>
            </a:xfrm>
            <a:prstGeom prst="rect">
              <a:avLst/>
            </a:prstGeom>
            <a:noFill/>
          </p:spPr>
          <p:txBody>
            <a:bodyPr wrap="square" rtlCol="0">
              <a:spAutoFit/>
            </a:bodyPr>
            <a:lstStyle/>
            <a:p>
              <a:r>
                <a:rPr lang="en-US" altLang="zh-CN" sz="1400" b="1" dirty="0" smtClean="0">
                  <a:latin typeface="+mn-lt"/>
                  <a:ea typeface="+mn-ea"/>
                </a:rPr>
                <a:t>2TB</a:t>
              </a:r>
              <a:endParaRPr lang="zh-CN" altLang="en-US" sz="1400" b="1" dirty="0">
                <a:latin typeface="+mn-lt"/>
                <a:ea typeface="+mn-ea"/>
              </a:endParaRPr>
            </a:p>
          </p:txBody>
        </p:sp>
        <p:grpSp>
          <p:nvGrpSpPr>
            <p:cNvPr id="34" name="组合 33"/>
            <p:cNvGrpSpPr/>
            <p:nvPr/>
          </p:nvGrpSpPr>
          <p:grpSpPr>
            <a:xfrm>
              <a:off x="3000375" y="3339641"/>
              <a:ext cx="400050" cy="762000"/>
              <a:chOff x="3924300" y="2876550"/>
              <a:chExt cx="400050" cy="762000"/>
            </a:xfrm>
          </p:grpSpPr>
          <p:sp>
            <p:nvSpPr>
              <p:cNvPr id="37" name="圆柱形 36"/>
              <p:cNvSpPr/>
              <p:nvPr/>
            </p:nvSpPr>
            <p:spPr bwMode="auto">
              <a:xfrm>
                <a:off x="3924300" y="2876550"/>
                <a:ext cx="400050" cy="695325"/>
              </a:xfrm>
              <a:prstGeom prst="can">
                <a:avLst/>
              </a:prstGeom>
              <a:gradFill>
                <a:gsLst>
                  <a:gs pos="0">
                    <a:schemeClr val="bg1">
                      <a:lumMod val="50000"/>
                    </a:schemeClr>
                  </a:gs>
                  <a:gs pos="100000">
                    <a:srgbClr val="EAEAEA"/>
                  </a:gs>
                </a:gsLst>
                <a:lin ang="0" scaled="0"/>
              </a:gradFill>
              <a:ln w="57150">
                <a:noFill/>
                <a:tailEnd type="arrow"/>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050" dirty="0"/>
              </a:p>
            </p:txBody>
          </p:sp>
          <p:sp>
            <p:nvSpPr>
              <p:cNvPr id="38" name="圆柱形 37"/>
              <p:cNvSpPr/>
              <p:nvPr/>
            </p:nvSpPr>
            <p:spPr bwMode="auto">
              <a:xfrm>
                <a:off x="3924300" y="3505201"/>
                <a:ext cx="400050" cy="133349"/>
              </a:xfrm>
              <a:prstGeom prst="can">
                <a:avLst/>
              </a:prstGeom>
              <a:gradFill>
                <a:gsLst>
                  <a:gs pos="0">
                    <a:srgbClr val="E6DCAC"/>
                  </a:gs>
                  <a:gs pos="12000">
                    <a:srgbClr val="E6D78A"/>
                  </a:gs>
                  <a:gs pos="30000">
                    <a:srgbClr val="C7AC4C"/>
                  </a:gs>
                  <a:gs pos="45000">
                    <a:srgbClr val="E6D78A"/>
                  </a:gs>
                  <a:gs pos="77000">
                    <a:srgbClr val="C7AC4C"/>
                  </a:gs>
                  <a:gs pos="100000">
                    <a:srgbClr val="E6DCAC"/>
                  </a:gs>
                </a:gsLst>
                <a:lin ang="0" scaled="0"/>
              </a:gradFill>
              <a:ln w="57150">
                <a:noFill/>
                <a:tailEnd type="arrow"/>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050" dirty="0"/>
              </a:p>
            </p:txBody>
          </p:sp>
        </p:grpSp>
        <p:sp>
          <p:nvSpPr>
            <p:cNvPr id="39" name="TextBox 38"/>
            <p:cNvSpPr txBox="1"/>
            <p:nvPr/>
          </p:nvSpPr>
          <p:spPr>
            <a:xfrm>
              <a:off x="2986088" y="3521774"/>
              <a:ext cx="609600" cy="229471"/>
            </a:xfrm>
            <a:prstGeom prst="rect">
              <a:avLst/>
            </a:prstGeom>
            <a:noFill/>
          </p:spPr>
          <p:txBody>
            <a:bodyPr wrap="square" rtlCol="0">
              <a:spAutoFit/>
            </a:bodyPr>
            <a:lstStyle/>
            <a:p>
              <a:r>
                <a:rPr lang="en-US" altLang="zh-CN" sz="1400" b="1" dirty="0" smtClean="0">
                  <a:latin typeface="+mn-lt"/>
                  <a:ea typeface="+mn-ea"/>
                </a:rPr>
                <a:t>300GB</a:t>
              </a:r>
              <a:endParaRPr lang="zh-CN" altLang="en-US" sz="1400" b="1" dirty="0">
                <a:latin typeface="+mn-lt"/>
                <a:ea typeface="+mn-ea"/>
              </a:endParaRPr>
            </a:p>
          </p:txBody>
        </p:sp>
        <p:grpSp>
          <p:nvGrpSpPr>
            <p:cNvPr id="40" name="组合 39"/>
            <p:cNvGrpSpPr/>
            <p:nvPr/>
          </p:nvGrpSpPr>
          <p:grpSpPr>
            <a:xfrm>
              <a:off x="4114800" y="3377742"/>
              <a:ext cx="409575" cy="752474"/>
              <a:chOff x="3924300" y="2895601"/>
              <a:chExt cx="409575" cy="752474"/>
            </a:xfrm>
          </p:grpSpPr>
          <p:sp>
            <p:nvSpPr>
              <p:cNvPr id="41" name="圆柱形 40"/>
              <p:cNvSpPr/>
              <p:nvPr/>
            </p:nvSpPr>
            <p:spPr bwMode="auto">
              <a:xfrm>
                <a:off x="3933825" y="2895601"/>
                <a:ext cx="400050" cy="561974"/>
              </a:xfrm>
              <a:prstGeom prst="can">
                <a:avLst/>
              </a:prstGeom>
              <a:gradFill>
                <a:gsLst>
                  <a:gs pos="0">
                    <a:schemeClr val="bg1">
                      <a:lumMod val="50000"/>
                    </a:schemeClr>
                  </a:gs>
                  <a:gs pos="100000">
                    <a:srgbClr val="EAEAEA"/>
                  </a:gs>
                </a:gsLst>
                <a:lin ang="0" scaled="0"/>
              </a:gradFill>
              <a:ln w="57150">
                <a:noFill/>
                <a:tailEnd type="arrow"/>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050" dirty="0"/>
              </a:p>
            </p:txBody>
          </p:sp>
          <p:sp>
            <p:nvSpPr>
              <p:cNvPr id="42" name="圆柱形 41"/>
              <p:cNvSpPr/>
              <p:nvPr/>
            </p:nvSpPr>
            <p:spPr bwMode="auto">
              <a:xfrm>
                <a:off x="3924300" y="3409950"/>
                <a:ext cx="400050" cy="238125"/>
              </a:xfrm>
              <a:prstGeom prst="can">
                <a:avLst/>
              </a:prstGeom>
              <a:gradFill>
                <a:gsLst>
                  <a:gs pos="0">
                    <a:srgbClr val="E6DCAC"/>
                  </a:gs>
                  <a:gs pos="12000">
                    <a:srgbClr val="E6D78A"/>
                  </a:gs>
                  <a:gs pos="30000">
                    <a:srgbClr val="C7AC4C"/>
                  </a:gs>
                  <a:gs pos="45000">
                    <a:srgbClr val="E6D78A"/>
                  </a:gs>
                  <a:gs pos="77000">
                    <a:srgbClr val="C7AC4C"/>
                  </a:gs>
                  <a:gs pos="100000">
                    <a:srgbClr val="E6DCAC"/>
                  </a:gs>
                </a:gsLst>
                <a:lin ang="0" scaled="0"/>
              </a:gradFill>
              <a:ln w="57150">
                <a:noFill/>
                <a:tailEnd type="arrow"/>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050" dirty="0"/>
              </a:p>
            </p:txBody>
          </p:sp>
        </p:grpSp>
        <p:sp>
          <p:nvSpPr>
            <p:cNvPr id="43" name="TextBox 42"/>
            <p:cNvSpPr txBox="1"/>
            <p:nvPr/>
          </p:nvSpPr>
          <p:spPr>
            <a:xfrm>
              <a:off x="4106927" y="3531641"/>
              <a:ext cx="609600" cy="229471"/>
            </a:xfrm>
            <a:prstGeom prst="rect">
              <a:avLst/>
            </a:prstGeom>
            <a:noFill/>
          </p:spPr>
          <p:txBody>
            <a:bodyPr wrap="square" rtlCol="0">
              <a:spAutoFit/>
            </a:bodyPr>
            <a:lstStyle/>
            <a:p>
              <a:r>
                <a:rPr lang="en-US" altLang="zh-CN" sz="1400" b="1" dirty="0" smtClean="0">
                  <a:latin typeface="+mn-lt"/>
                  <a:ea typeface="+mn-ea"/>
                </a:rPr>
                <a:t>600GB</a:t>
              </a:r>
              <a:endParaRPr lang="zh-CN" altLang="en-US" sz="1400" b="1" dirty="0">
                <a:latin typeface="+mn-lt"/>
                <a:ea typeface="+mn-ea"/>
              </a:endParaRPr>
            </a:p>
          </p:txBody>
        </p:sp>
        <p:grpSp>
          <p:nvGrpSpPr>
            <p:cNvPr id="44" name="组合 43"/>
            <p:cNvGrpSpPr/>
            <p:nvPr/>
          </p:nvGrpSpPr>
          <p:grpSpPr>
            <a:xfrm>
              <a:off x="5219700" y="3387266"/>
              <a:ext cx="400050" cy="762001"/>
              <a:chOff x="3924300" y="2876550"/>
              <a:chExt cx="400050" cy="762001"/>
            </a:xfrm>
          </p:grpSpPr>
          <p:sp>
            <p:nvSpPr>
              <p:cNvPr id="45" name="圆柱形 44"/>
              <p:cNvSpPr/>
              <p:nvPr/>
            </p:nvSpPr>
            <p:spPr bwMode="auto">
              <a:xfrm>
                <a:off x="3924300" y="2876550"/>
                <a:ext cx="400050" cy="485775"/>
              </a:xfrm>
              <a:prstGeom prst="can">
                <a:avLst/>
              </a:prstGeom>
              <a:gradFill>
                <a:gsLst>
                  <a:gs pos="0">
                    <a:schemeClr val="bg1">
                      <a:lumMod val="50000"/>
                    </a:schemeClr>
                  </a:gs>
                  <a:gs pos="100000">
                    <a:srgbClr val="EAEAEA"/>
                  </a:gs>
                </a:gsLst>
                <a:lin ang="0" scaled="0"/>
              </a:gradFill>
              <a:ln w="57150">
                <a:noFill/>
                <a:tailEnd type="arrow"/>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050" dirty="0"/>
              </a:p>
            </p:txBody>
          </p:sp>
          <p:sp>
            <p:nvSpPr>
              <p:cNvPr id="46" name="圆柱形 45"/>
              <p:cNvSpPr/>
              <p:nvPr/>
            </p:nvSpPr>
            <p:spPr bwMode="auto">
              <a:xfrm>
                <a:off x="3924300" y="3295651"/>
                <a:ext cx="400050" cy="342900"/>
              </a:xfrm>
              <a:prstGeom prst="can">
                <a:avLst/>
              </a:prstGeom>
              <a:gradFill>
                <a:gsLst>
                  <a:gs pos="0">
                    <a:srgbClr val="E6DCAC"/>
                  </a:gs>
                  <a:gs pos="12000">
                    <a:srgbClr val="E6D78A"/>
                  </a:gs>
                  <a:gs pos="30000">
                    <a:srgbClr val="C7AC4C"/>
                  </a:gs>
                  <a:gs pos="45000">
                    <a:srgbClr val="E6D78A"/>
                  </a:gs>
                  <a:gs pos="77000">
                    <a:srgbClr val="C7AC4C"/>
                  </a:gs>
                  <a:gs pos="100000">
                    <a:srgbClr val="E6DCAC"/>
                  </a:gs>
                </a:gsLst>
                <a:lin ang="0" scaled="0"/>
              </a:gradFill>
              <a:ln w="57150">
                <a:noFill/>
                <a:tailEnd type="arrow"/>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050" dirty="0"/>
              </a:p>
            </p:txBody>
          </p:sp>
        </p:grpSp>
        <p:sp>
          <p:nvSpPr>
            <p:cNvPr id="47" name="TextBox 46"/>
            <p:cNvSpPr txBox="1"/>
            <p:nvPr/>
          </p:nvSpPr>
          <p:spPr>
            <a:xfrm>
              <a:off x="5196286" y="3540367"/>
              <a:ext cx="609600" cy="229471"/>
            </a:xfrm>
            <a:prstGeom prst="rect">
              <a:avLst/>
            </a:prstGeom>
            <a:noFill/>
          </p:spPr>
          <p:txBody>
            <a:bodyPr wrap="square" rtlCol="0">
              <a:spAutoFit/>
            </a:bodyPr>
            <a:lstStyle/>
            <a:p>
              <a:r>
                <a:rPr lang="en-US" altLang="zh-CN" sz="1400" b="1" dirty="0" smtClean="0">
                  <a:latin typeface="+mn-lt"/>
                  <a:ea typeface="+mn-ea"/>
                </a:rPr>
                <a:t>900GB</a:t>
              </a:r>
              <a:endParaRPr lang="zh-CN" altLang="en-US" sz="1400" b="1" dirty="0">
                <a:latin typeface="+mn-lt"/>
                <a:ea typeface="+mn-ea"/>
              </a:endParaRPr>
            </a:p>
          </p:txBody>
        </p:sp>
        <p:sp>
          <p:nvSpPr>
            <p:cNvPr id="48" name="矩形 47"/>
            <p:cNvSpPr/>
            <p:nvPr/>
          </p:nvSpPr>
          <p:spPr bwMode="auto">
            <a:xfrm>
              <a:off x="2867025" y="2110916"/>
              <a:ext cx="638175" cy="2066926"/>
            </a:xfrm>
            <a:prstGeom prst="rect">
              <a:avLst/>
            </a:prstGeom>
            <a:ln w="12700">
              <a:solidFill>
                <a:schemeClr val="tx1"/>
              </a:solidFill>
              <a:prstDash val="dash"/>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050"/>
            </a:p>
          </p:txBody>
        </p:sp>
        <p:sp>
          <p:nvSpPr>
            <p:cNvPr id="49" name="矩形 48"/>
            <p:cNvSpPr/>
            <p:nvPr/>
          </p:nvSpPr>
          <p:spPr bwMode="auto">
            <a:xfrm>
              <a:off x="3962400" y="2120441"/>
              <a:ext cx="638175" cy="2066926"/>
            </a:xfrm>
            <a:prstGeom prst="rect">
              <a:avLst/>
            </a:prstGeom>
            <a:ln w="12700">
              <a:solidFill>
                <a:schemeClr val="tx1"/>
              </a:solidFill>
              <a:prstDash val="dash"/>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050"/>
            </a:p>
          </p:txBody>
        </p:sp>
        <p:sp>
          <p:nvSpPr>
            <p:cNvPr id="50" name="矩形 49"/>
            <p:cNvSpPr/>
            <p:nvPr/>
          </p:nvSpPr>
          <p:spPr bwMode="auto">
            <a:xfrm>
              <a:off x="5095875" y="2120441"/>
              <a:ext cx="638175" cy="2066926"/>
            </a:xfrm>
            <a:prstGeom prst="rect">
              <a:avLst/>
            </a:prstGeom>
            <a:ln w="12700">
              <a:solidFill>
                <a:schemeClr val="tx1"/>
              </a:solidFill>
              <a:prstDash val="dash"/>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050"/>
            </a:p>
          </p:txBody>
        </p:sp>
        <p:sp>
          <p:nvSpPr>
            <p:cNvPr id="51" name="TextBox 50"/>
            <p:cNvSpPr txBox="1"/>
            <p:nvPr/>
          </p:nvSpPr>
          <p:spPr>
            <a:xfrm>
              <a:off x="5805886" y="2513525"/>
              <a:ext cx="1152525" cy="229471"/>
            </a:xfrm>
            <a:prstGeom prst="rect">
              <a:avLst/>
            </a:prstGeom>
            <a:noFill/>
          </p:spPr>
          <p:txBody>
            <a:bodyPr wrap="square" rtlCol="0">
              <a:spAutoFit/>
            </a:bodyPr>
            <a:lstStyle/>
            <a:p>
              <a:r>
                <a:rPr lang="zh-CN" altLang="en-US" sz="1400" b="1" dirty="0" smtClean="0">
                  <a:latin typeface="+mn-lt"/>
                  <a:ea typeface="+mn-ea"/>
                </a:rPr>
                <a:t>传统配置</a:t>
              </a:r>
              <a:endParaRPr lang="zh-CN" altLang="en-US" sz="1400" b="1" dirty="0">
                <a:latin typeface="+mn-lt"/>
                <a:ea typeface="+mn-ea"/>
              </a:endParaRPr>
            </a:p>
          </p:txBody>
        </p:sp>
        <p:sp>
          <p:nvSpPr>
            <p:cNvPr id="52" name="TextBox 51"/>
            <p:cNvSpPr txBox="1"/>
            <p:nvPr/>
          </p:nvSpPr>
          <p:spPr>
            <a:xfrm>
              <a:off x="5805886" y="3614117"/>
              <a:ext cx="1152525" cy="229471"/>
            </a:xfrm>
            <a:prstGeom prst="rect">
              <a:avLst/>
            </a:prstGeom>
            <a:noFill/>
          </p:spPr>
          <p:txBody>
            <a:bodyPr wrap="square" rtlCol="0">
              <a:spAutoFit/>
            </a:bodyPr>
            <a:lstStyle/>
            <a:p>
              <a:r>
                <a:rPr lang="zh-CN" altLang="en-US" sz="1400" b="1" dirty="0" smtClean="0">
                  <a:latin typeface="+mn-lt"/>
                  <a:ea typeface="+mn-ea"/>
                </a:rPr>
                <a:t>自动精简配置</a:t>
              </a:r>
              <a:endParaRPr lang="zh-CN" altLang="en-US" sz="1400" b="1" dirty="0">
                <a:latin typeface="+mn-lt"/>
                <a:ea typeface="+mn-ea"/>
              </a:endParaRPr>
            </a:p>
          </p:txBody>
        </p:sp>
        <p:cxnSp>
          <p:nvCxnSpPr>
            <p:cNvPr id="53" name="直接箭头连接符 52"/>
            <p:cNvCxnSpPr/>
            <p:nvPr/>
          </p:nvCxnSpPr>
          <p:spPr bwMode="auto">
            <a:xfrm>
              <a:off x="2867025" y="4365787"/>
              <a:ext cx="3181350" cy="0"/>
            </a:xfrm>
            <a:prstGeom prst="straightConnector1">
              <a:avLst/>
            </a:prstGeom>
            <a:ln w="12700">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5857875" y="4130216"/>
              <a:ext cx="752475" cy="229471"/>
            </a:xfrm>
            <a:prstGeom prst="rect">
              <a:avLst/>
            </a:prstGeom>
            <a:noFill/>
          </p:spPr>
          <p:txBody>
            <a:bodyPr wrap="square" rtlCol="0">
              <a:spAutoFit/>
            </a:bodyPr>
            <a:lstStyle/>
            <a:p>
              <a:r>
                <a:rPr lang="zh-CN" altLang="en-US" sz="1400" dirty="0" smtClean="0">
                  <a:latin typeface="+mn-lt"/>
                  <a:ea typeface="+mn-ea"/>
                </a:rPr>
                <a:t>时间</a:t>
              </a:r>
              <a:endParaRPr lang="zh-CN" altLang="en-US" sz="1400" dirty="0">
                <a:latin typeface="+mn-lt"/>
                <a:ea typeface="+mn-ea"/>
              </a:endParaRPr>
            </a:p>
          </p:txBody>
        </p:sp>
        <p:sp>
          <p:nvSpPr>
            <p:cNvPr id="55" name="燕尾形箭头 54"/>
            <p:cNvSpPr/>
            <p:nvPr/>
          </p:nvSpPr>
          <p:spPr bwMode="auto">
            <a:xfrm>
              <a:off x="3552825" y="2472866"/>
              <a:ext cx="314325" cy="257175"/>
            </a:xfrm>
            <a:prstGeom prst="notchedRightArrow">
              <a:avLst/>
            </a:prstGeom>
            <a:solidFill>
              <a:srgbClr val="00B0F0"/>
            </a:solidFill>
            <a:ln w="57150">
              <a:noFill/>
              <a:tailEnd type="arrow"/>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050"/>
            </a:p>
          </p:txBody>
        </p:sp>
        <p:sp>
          <p:nvSpPr>
            <p:cNvPr id="56" name="燕尾形箭头 55"/>
            <p:cNvSpPr/>
            <p:nvPr/>
          </p:nvSpPr>
          <p:spPr bwMode="auto">
            <a:xfrm>
              <a:off x="4695825" y="2472866"/>
              <a:ext cx="314325" cy="257175"/>
            </a:xfrm>
            <a:prstGeom prst="notchedRightArrow">
              <a:avLst/>
            </a:prstGeom>
            <a:solidFill>
              <a:srgbClr val="00B0F0"/>
            </a:solidFill>
            <a:ln w="57150">
              <a:noFill/>
              <a:tailEnd type="arrow"/>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050"/>
            </a:p>
          </p:txBody>
        </p:sp>
        <p:sp>
          <p:nvSpPr>
            <p:cNvPr id="57" name="燕尾形箭头 56"/>
            <p:cNvSpPr/>
            <p:nvPr/>
          </p:nvSpPr>
          <p:spPr bwMode="auto">
            <a:xfrm>
              <a:off x="3571875" y="3739691"/>
              <a:ext cx="314325" cy="257175"/>
            </a:xfrm>
            <a:prstGeom prst="notchedRightArrow">
              <a:avLst/>
            </a:prstGeom>
            <a:solidFill>
              <a:schemeClr val="accent1">
                <a:lumMod val="75000"/>
                <a:alpha val="64000"/>
              </a:schemeClr>
            </a:solidFill>
            <a:ln w="57150">
              <a:noFill/>
              <a:tailEnd type="arrow"/>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050"/>
            </a:p>
          </p:txBody>
        </p:sp>
        <p:sp>
          <p:nvSpPr>
            <p:cNvPr id="58" name="燕尾形箭头 57"/>
            <p:cNvSpPr/>
            <p:nvPr/>
          </p:nvSpPr>
          <p:spPr bwMode="auto">
            <a:xfrm>
              <a:off x="4705350" y="3768266"/>
              <a:ext cx="314325" cy="257175"/>
            </a:xfrm>
            <a:prstGeom prst="notchedRightArrow">
              <a:avLst/>
            </a:prstGeom>
            <a:solidFill>
              <a:schemeClr val="accent1">
                <a:lumMod val="75000"/>
                <a:alpha val="64000"/>
              </a:schemeClr>
            </a:solidFill>
            <a:ln w="57150">
              <a:noFill/>
              <a:tailEnd type="arrow"/>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050"/>
            </a:p>
          </p:txBody>
        </p:sp>
      </p:grpSp>
    </p:spTree>
    <p:extLst>
      <p:ext uri="{BB962C8B-B14F-4D97-AF65-F5344CB8AC3E}">
        <p14:creationId xmlns:p14="http://schemas.microsoft.com/office/powerpoint/2010/main" val="39125469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sym typeface="Lucida Grande"/>
              </a:rPr>
              <a:t>FusionStorage</a:t>
            </a:r>
            <a:r>
              <a:rPr lang="zh-CN" altLang="en-US" dirty="0" smtClean="0">
                <a:sym typeface="Lucida Grande"/>
              </a:rPr>
              <a:t>快照功能</a:t>
            </a:r>
            <a:endParaRPr lang="zh-CN" altLang="en-US" dirty="0"/>
          </a:p>
        </p:txBody>
      </p:sp>
      <p:sp>
        <p:nvSpPr>
          <p:cNvPr id="2" name="文本占位符 1"/>
          <p:cNvSpPr>
            <a:spLocks noGrp="1"/>
          </p:cNvSpPr>
          <p:nvPr>
            <p:ph type="body" sz="quarter" idx="10"/>
          </p:nvPr>
        </p:nvSpPr>
        <p:spPr/>
        <p:txBody>
          <a:bodyPr/>
          <a:lstStyle/>
          <a:p>
            <a:r>
              <a:rPr lang="en-US" altLang="zh-CN" sz="1200" dirty="0"/>
              <a:t>FusionStorage</a:t>
            </a:r>
            <a:r>
              <a:rPr lang="zh-CN" altLang="en-US" sz="1200" dirty="0"/>
              <a:t>快照机制，将用户卷数据在某个时间点的状态保存下来，可用作导出数据、恢复数据之</a:t>
            </a:r>
            <a:r>
              <a:rPr lang="zh-CN" altLang="en-US" sz="1200" dirty="0" smtClean="0"/>
              <a:t>用。</a:t>
            </a:r>
            <a:endParaRPr lang="zh-CN" altLang="en-US" sz="1200" dirty="0"/>
          </a:p>
          <a:p>
            <a:r>
              <a:rPr lang="en-US" altLang="zh-CN" sz="1200" dirty="0"/>
              <a:t>FusionStorage</a:t>
            </a:r>
            <a:r>
              <a:rPr lang="zh-CN" altLang="en-US" sz="1200" dirty="0"/>
              <a:t>快照数据在存储时采用</a:t>
            </a:r>
            <a:r>
              <a:rPr lang="en-US" altLang="zh-CN" sz="1200" dirty="0"/>
              <a:t>ROW</a:t>
            </a:r>
            <a:r>
              <a:rPr lang="zh-CN" altLang="en-US" sz="1200" dirty="0"/>
              <a:t>（</a:t>
            </a:r>
            <a:r>
              <a:rPr lang="en-US" altLang="zh-CN" sz="1200" dirty="0"/>
              <a:t>Redirect-On-Write</a:t>
            </a:r>
            <a:r>
              <a:rPr lang="zh-CN" altLang="en-US" sz="1200" dirty="0"/>
              <a:t>）机制，快照不会引起原卷性能</a:t>
            </a:r>
            <a:r>
              <a:rPr lang="zh-CN" altLang="en-US" sz="1200" dirty="0" smtClean="0"/>
              <a:t>下降。</a:t>
            </a:r>
            <a:endParaRPr lang="zh-CN" altLang="en-US" sz="1200" dirty="0"/>
          </a:p>
          <a:p>
            <a:r>
              <a:rPr lang="zh-CN" altLang="en-US" sz="1200" dirty="0"/>
              <a:t>无限次快照：快照元数据分布式存储，水平扩展，无集中式瓶颈，理论上可支持无限次</a:t>
            </a:r>
            <a:r>
              <a:rPr lang="zh-CN" altLang="en-US" sz="1200" dirty="0" smtClean="0"/>
              <a:t>快照。</a:t>
            </a:r>
            <a:endParaRPr lang="zh-CN" altLang="en-US" sz="1200" dirty="0"/>
          </a:p>
          <a:p>
            <a:r>
              <a:rPr lang="zh-CN" altLang="en-US" sz="1200" dirty="0"/>
              <a:t>卷恢复速度快：无需数据搬迁，从快照恢复卷</a:t>
            </a:r>
            <a:r>
              <a:rPr lang="en-US" altLang="zh-CN" sz="1200" dirty="0"/>
              <a:t>1S</a:t>
            </a:r>
            <a:r>
              <a:rPr lang="zh-CN" altLang="en-US" sz="1200" dirty="0"/>
              <a:t>内完成（传统</a:t>
            </a:r>
            <a:r>
              <a:rPr lang="en-US" altLang="zh-CN" sz="1200" dirty="0"/>
              <a:t>SAN</a:t>
            </a:r>
            <a:r>
              <a:rPr lang="zh-CN" altLang="en-US" sz="1200" dirty="0"/>
              <a:t>在几小时级别</a:t>
            </a:r>
            <a:r>
              <a:rPr lang="zh-CN" altLang="en-US" sz="1200" dirty="0" smtClean="0"/>
              <a:t>）。</a:t>
            </a:r>
            <a:endParaRPr lang="zh-CN" altLang="en-US" sz="1200" dirty="0"/>
          </a:p>
          <a:p>
            <a:endParaRPr lang="en-US" sz="1200" dirty="0"/>
          </a:p>
        </p:txBody>
      </p:sp>
      <p:grpSp>
        <p:nvGrpSpPr>
          <p:cNvPr id="197" name="组合 196"/>
          <p:cNvGrpSpPr/>
          <p:nvPr/>
        </p:nvGrpSpPr>
        <p:grpSpPr>
          <a:xfrm>
            <a:off x="854695" y="2616410"/>
            <a:ext cx="7581521" cy="3620878"/>
            <a:chOff x="545556" y="2574379"/>
            <a:chExt cx="8131720" cy="3611199"/>
          </a:xfrm>
        </p:grpSpPr>
        <p:sp>
          <p:nvSpPr>
            <p:cNvPr id="5" name="矩形 4"/>
            <p:cNvSpPr/>
            <p:nvPr/>
          </p:nvSpPr>
          <p:spPr bwMode="auto">
            <a:xfrm>
              <a:off x="1962147" y="3755301"/>
              <a:ext cx="1181100" cy="2409825"/>
            </a:xfrm>
            <a:prstGeom prst="rect">
              <a:avLst/>
            </a:prstGeom>
            <a:solidFill>
              <a:schemeClr val="bg1">
                <a:lumMod val="75000"/>
              </a:schemeClr>
            </a:solidFill>
            <a:ln w="12700">
              <a:solidFill>
                <a:schemeClr val="tx1"/>
              </a:solidFill>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6" name="TextBox 5"/>
            <p:cNvSpPr txBox="1"/>
            <p:nvPr/>
          </p:nvSpPr>
          <p:spPr>
            <a:xfrm>
              <a:off x="1819274" y="5869076"/>
              <a:ext cx="1495424" cy="304722"/>
            </a:xfrm>
            <a:prstGeom prst="rect">
              <a:avLst/>
            </a:prstGeom>
            <a:noFill/>
          </p:spPr>
          <p:txBody>
            <a:bodyPr wrap="square" rtlCol="0">
              <a:spAutoFit/>
            </a:bodyPr>
            <a:lstStyle/>
            <a:p>
              <a:pPr algn="ctr"/>
              <a:r>
                <a:rPr lang="zh-CN" altLang="en-US" sz="1400" b="1" dirty="0" smtClean="0">
                  <a:latin typeface="+mn-ea"/>
                  <a:ea typeface="+mn-ea"/>
                </a:rPr>
                <a:t>第一次快照</a:t>
              </a:r>
              <a:endParaRPr lang="zh-CN" altLang="en-US" sz="1400" b="1" dirty="0">
                <a:latin typeface="+mn-ea"/>
                <a:ea typeface="+mn-ea"/>
              </a:endParaRPr>
            </a:p>
          </p:txBody>
        </p:sp>
        <p:sp>
          <p:nvSpPr>
            <p:cNvPr id="7" name="矩形 6"/>
            <p:cNvSpPr/>
            <p:nvPr/>
          </p:nvSpPr>
          <p:spPr bwMode="auto">
            <a:xfrm>
              <a:off x="545556" y="4817516"/>
              <a:ext cx="1181100" cy="1343025"/>
            </a:xfrm>
            <a:prstGeom prst="rect">
              <a:avLst/>
            </a:prstGeom>
            <a:solidFill>
              <a:schemeClr val="bg1">
                <a:lumMod val="75000"/>
              </a:schemeClr>
            </a:solidFill>
            <a:ln w="12700">
              <a:solidFill>
                <a:schemeClr val="tx1"/>
              </a:solidFill>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grpSp>
          <p:nvGrpSpPr>
            <p:cNvPr id="8" name="组合 7"/>
            <p:cNvGrpSpPr/>
            <p:nvPr/>
          </p:nvGrpSpPr>
          <p:grpSpPr>
            <a:xfrm>
              <a:off x="647700" y="4888953"/>
              <a:ext cx="1009650" cy="895351"/>
              <a:chOff x="561975" y="3257549"/>
              <a:chExt cx="1009650" cy="895351"/>
            </a:xfrm>
          </p:grpSpPr>
          <p:sp>
            <p:nvSpPr>
              <p:cNvPr id="9" name="矩形 8"/>
              <p:cNvSpPr/>
              <p:nvPr/>
            </p:nvSpPr>
            <p:spPr bwMode="auto">
              <a:xfrm>
                <a:off x="571500" y="3257549"/>
                <a:ext cx="1000125" cy="885825"/>
              </a:xfrm>
              <a:prstGeom prst="rect">
                <a:avLst/>
              </a:prstGeom>
              <a:ln w="12700">
                <a:solidFill>
                  <a:schemeClr val="tx1"/>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10" name="直接连接符 9"/>
              <p:cNvCxnSpPr/>
              <p:nvPr/>
            </p:nvCxnSpPr>
            <p:spPr bwMode="auto">
              <a:xfrm>
                <a:off x="895350" y="3257550"/>
                <a:ext cx="0" cy="885825"/>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bwMode="auto">
              <a:xfrm>
                <a:off x="1238250" y="3257550"/>
                <a:ext cx="0" cy="895350"/>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bwMode="auto">
              <a:xfrm>
                <a:off x="561975" y="3552825"/>
                <a:ext cx="1000125" cy="0"/>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bwMode="auto">
              <a:xfrm>
                <a:off x="581025" y="3838575"/>
                <a:ext cx="990600" cy="0"/>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609599" y="3276600"/>
                <a:ext cx="219075" cy="276999"/>
              </a:xfrm>
              <a:prstGeom prst="rect">
                <a:avLst/>
              </a:prstGeom>
              <a:noFill/>
            </p:spPr>
            <p:txBody>
              <a:bodyPr wrap="square" rtlCol="0">
                <a:spAutoFit/>
              </a:bodyPr>
              <a:lstStyle/>
              <a:p>
                <a:pPr algn="ctr"/>
                <a:r>
                  <a:rPr lang="en-US" altLang="zh-CN" sz="1200" dirty="0" smtClean="0">
                    <a:latin typeface="+mn-lt"/>
                  </a:rPr>
                  <a:t>1</a:t>
                </a:r>
                <a:endParaRPr lang="zh-CN" altLang="en-US" sz="1200" dirty="0">
                  <a:latin typeface="+mn-lt"/>
                </a:endParaRPr>
              </a:p>
            </p:txBody>
          </p:sp>
          <p:sp>
            <p:nvSpPr>
              <p:cNvPr id="15" name="TextBox 14"/>
              <p:cNvSpPr txBox="1"/>
              <p:nvPr/>
            </p:nvSpPr>
            <p:spPr>
              <a:xfrm>
                <a:off x="933449" y="3276600"/>
                <a:ext cx="219075" cy="276999"/>
              </a:xfrm>
              <a:prstGeom prst="rect">
                <a:avLst/>
              </a:prstGeom>
              <a:noFill/>
            </p:spPr>
            <p:txBody>
              <a:bodyPr wrap="square" rtlCol="0">
                <a:spAutoFit/>
              </a:bodyPr>
              <a:lstStyle/>
              <a:p>
                <a:pPr algn="ctr"/>
                <a:r>
                  <a:rPr lang="en-US" altLang="zh-CN" sz="1200" dirty="0" smtClean="0">
                    <a:latin typeface="+mn-lt"/>
                  </a:rPr>
                  <a:t>2</a:t>
                </a:r>
                <a:endParaRPr lang="zh-CN" altLang="en-US" sz="1200" dirty="0">
                  <a:latin typeface="+mn-lt"/>
                </a:endParaRPr>
              </a:p>
            </p:txBody>
          </p:sp>
          <p:sp>
            <p:nvSpPr>
              <p:cNvPr id="16" name="TextBox 15"/>
              <p:cNvSpPr txBox="1"/>
              <p:nvPr/>
            </p:nvSpPr>
            <p:spPr>
              <a:xfrm>
                <a:off x="1285874" y="3276600"/>
                <a:ext cx="219075" cy="276999"/>
              </a:xfrm>
              <a:prstGeom prst="rect">
                <a:avLst/>
              </a:prstGeom>
              <a:noFill/>
            </p:spPr>
            <p:txBody>
              <a:bodyPr wrap="square" rtlCol="0">
                <a:spAutoFit/>
              </a:bodyPr>
              <a:lstStyle/>
              <a:p>
                <a:pPr algn="ctr"/>
                <a:r>
                  <a:rPr lang="en-US" altLang="zh-CN" sz="1200" dirty="0" smtClean="0">
                    <a:latin typeface="+mn-lt"/>
                  </a:rPr>
                  <a:t>3</a:t>
                </a:r>
                <a:endParaRPr lang="zh-CN" altLang="en-US" sz="1200" dirty="0">
                  <a:latin typeface="+mn-lt"/>
                </a:endParaRPr>
              </a:p>
            </p:txBody>
          </p:sp>
          <p:sp>
            <p:nvSpPr>
              <p:cNvPr id="17" name="TextBox 16"/>
              <p:cNvSpPr txBox="1"/>
              <p:nvPr/>
            </p:nvSpPr>
            <p:spPr>
              <a:xfrm>
                <a:off x="628649" y="3552825"/>
                <a:ext cx="219075" cy="276999"/>
              </a:xfrm>
              <a:prstGeom prst="rect">
                <a:avLst/>
              </a:prstGeom>
              <a:noFill/>
            </p:spPr>
            <p:txBody>
              <a:bodyPr wrap="square" rtlCol="0">
                <a:spAutoFit/>
              </a:bodyPr>
              <a:lstStyle/>
              <a:p>
                <a:pPr algn="ctr"/>
                <a:r>
                  <a:rPr lang="en-US" altLang="zh-CN" sz="1200" dirty="0" smtClean="0">
                    <a:latin typeface="+mn-lt"/>
                  </a:rPr>
                  <a:t>4</a:t>
                </a:r>
                <a:endParaRPr lang="zh-CN" altLang="en-US" sz="1200" dirty="0">
                  <a:latin typeface="+mn-lt"/>
                </a:endParaRPr>
              </a:p>
            </p:txBody>
          </p:sp>
          <p:sp>
            <p:nvSpPr>
              <p:cNvPr id="18" name="TextBox 17"/>
              <p:cNvSpPr txBox="1"/>
              <p:nvPr/>
            </p:nvSpPr>
            <p:spPr>
              <a:xfrm>
                <a:off x="942974" y="3562350"/>
                <a:ext cx="219075" cy="276999"/>
              </a:xfrm>
              <a:prstGeom prst="rect">
                <a:avLst/>
              </a:prstGeom>
              <a:noFill/>
            </p:spPr>
            <p:txBody>
              <a:bodyPr wrap="square" rtlCol="0">
                <a:spAutoFit/>
              </a:bodyPr>
              <a:lstStyle/>
              <a:p>
                <a:pPr algn="ctr"/>
                <a:r>
                  <a:rPr lang="en-US" altLang="zh-CN" sz="1200" dirty="0" smtClean="0">
                    <a:latin typeface="+mn-lt"/>
                  </a:rPr>
                  <a:t>5</a:t>
                </a:r>
                <a:endParaRPr lang="zh-CN" altLang="en-US" sz="1200" dirty="0">
                  <a:latin typeface="+mn-lt"/>
                </a:endParaRPr>
              </a:p>
            </p:txBody>
          </p:sp>
          <p:sp>
            <p:nvSpPr>
              <p:cNvPr id="19" name="TextBox 18"/>
              <p:cNvSpPr txBox="1"/>
              <p:nvPr/>
            </p:nvSpPr>
            <p:spPr>
              <a:xfrm>
                <a:off x="1276349" y="3562350"/>
                <a:ext cx="219075" cy="276999"/>
              </a:xfrm>
              <a:prstGeom prst="rect">
                <a:avLst/>
              </a:prstGeom>
              <a:noFill/>
            </p:spPr>
            <p:txBody>
              <a:bodyPr wrap="square" rtlCol="0">
                <a:spAutoFit/>
              </a:bodyPr>
              <a:lstStyle/>
              <a:p>
                <a:pPr algn="ctr"/>
                <a:r>
                  <a:rPr lang="en-US" altLang="zh-CN" sz="1200" dirty="0" smtClean="0">
                    <a:latin typeface="+mn-lt"/>
                  </a:rPr>
                  <a:t>6</a:t>
                </a:r>
                <a:endParaRPr lang="zh-CN" altLang="en-US" sz="1200" dirty="0">
                  <a:latin typeface="+mn-lt"/>
                </a:endParaRPr>
              </a:p>
            </p:txBody>
          </p:sp>
          <p:sp>
            <p:nvSpPr>
              <p:cNvPr id="20" name="TextBox 19"/>
              <p:cNvSpPr txBox="1"/>
              <p:nvPr/>
            </p:nvSpPr>
            <p:spPr>
              <a:xfrm>
                <a:off x="619124" y="3848100"/>
                <a:ext cx="219075" cy="276999"/>
              </a:xfrm>
              <a:prstGeom prst="rect">
                <a:avLst/>
              </a:prstGeom>
              <a:noFill/>
            </p:spPr>
            <p:txBody>
              <a:bodyPr wrap="square" rtlCol="0">
                <a:spAutoFit/>
              </a:bodyPr>
              <a:lstStyle/>
              <a:p>
                <a:pPr algn="ctr"/>
                <a:r>
                  <a:rPr lang="en-US" altLang="zh-CN" sz="1200" dirty="0" smtClean="0">
                    <a:latin typeface="+mn-lt"/>
                  </a:rPr>
                  <a:t>7</a:t>
                </a:r>
                <a:endParaRPr lang="zh-CN" altLang="en-US" sz="1200" dirty="0">
                  <a:latin typeface="+mn-lt"/>
                </a:endParaRPr>
              </a:p>
            </p:txBody>
          </p:sp>
          <p:sp>
            <p:nvSpPr>
              <p:cNvPr id="21" name="TextBox 20"/>
              <p:cNvSpPr txBox="1"/>
              <p:nvPr/>
            </p:nvSpPr>
            <p:spPr>
              <a:xfrm>
                <a:off x="933449" y="3848100"/>
                <a:ext cx="219075" cy="276999"/>
              </a:xfrm>
              <a:prstGeom prst="rect">
                <a:avLst/>
              </a:prstGeom>
              <a:noFill/>
            </p:spPr>
            <p:txBody>
              <a:bodyPr wrap="square" rtlCol="0">
                <a:spAutoFit/>
              </a:bodyPr>
              <a:lstStyle/>
              <a:p>
                <a:pPr algn="ctr"/>
                <a:r>
                  <a:rPr lang="en-US" altLang="zh-CN" sz="1200" dirty="0" smtClean="0">
                    <a:latin typeface="+mn-lt"/>
                  </a:rPr>
                  <a:t>8</a:t>
                </a:r>
                <a:endParaRPr lang="zh-CN" altLang="en-US" sz="1200" dirty="0">
                  <a:latin typeface="+mn-lt"/>
                </a:endParaRPr>
              </a:p>
            </p:txBody>
          </p:sp>
          <p:sp>
            <p:nvSpPr>
              <p:cNvPr id="22" name="TextBox 21"/>
              <p:cNvSpPr txBox="1"/>
              <p:nvPr/>
            </p:nvSpPr>
            <p:spPr>
              <a:xfrm>
                <a:off x="1276349" y="3848100"/>
                <a:ext cx="219075" cy="276999"/>
              </a:xfrm>
              <a:prstGeom prst="rect">
                <a:avLst/>
              </a:prstGeom>
              <a:noFill/>
            </p:spPr>
            <p:txBody>
              <a:bodyPr wrap="square" rtlCol="0">
                <a:spAutoFit/>
              </a:bodyPr>
              <a:lstStyle/>
              <a:p>
                <a:pPr algn="ctr"/>
                <a:r>
                  <a:rPr lang="en-US" altLang="zh-CN" sz="1200" dirty="0" smtClean="0">
                    <a:latin typeface="+mn-lt"/>
                  </a:rPr>
                  <a:t>9</a:t>
                </a:r>
                <a:endParaRPr lang="zh-CN" altLang="en-US" sz="1200" dirty="0">
                  <a:latin typeface="+mn-lt"/>
                </a:endParaRPr>
              </a:p>
            </p:txBody>
          </p:sp>
        </p:grpSp>
        <p:grpSp>
          <p:nvGrpSpPr>
            <p:cNvPr id="23" name="组合 22"/>
            <p:cNvGrpSpPr/>
            <p:nvPr/>
          </p:nvGrpSpPr>
          <p:grpSpPr>
            <a:xfrm>
              <a:off x="2057400" y="3803103"/>
              <a:ext cx="1009650" cy="895351"/>
              <a:chOff x="2066925" y="2352674"/>
              <a:chExt cx="1009650" cy="895351"/>
            </a:xfrm>
          </p:grpSpPr>
          <p:sp>
            <p:nvSpPr>
              <p:cNvPr id="24" name="矩形 23"/>
              <p:cNvSpPr/>
              <p:nvPr/>
            </p:nvSpPr>
            <p:spPr bwMode="auto">
              <a:xfrm>
                <a:off x="2076450" y="2352674"/>
                <a:ext cx="1000125" cy="885825"/>
              </a:xfrm>
              <a:prstGeom prst="rect">
                <a:avLst/>
              </a:prstGeom>
              <a:ln w="12700">
                <a:solidFill>
                  <a:schemeClr val="tx1"/>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25" name="直接连接符 24"/>
              <p:cNvCxnSpPr/>
              <p:nvPr/>
            </p:nvCxnSpPr>
            <p:spPr bwMode="auto">
              <a:xfrm>
                <a:off x="2400300" y="2352675"/>
                <a:ext cx="0" cy="885825"/>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6" name="直接连接符 25"/>
              <p:cNvCxnSpPr/>
              <p:nvPr/>
            </p:nvCxnSpPr>
            <p:spPr bwMode="auto">
              <a:xfrm>
                <a:off x="2743200" y="2352675"/>
                <a:ext cx="0" cy="895350"/>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bwMode="auto">
              <a:xfrm>
                <a:off x="2066925" y="2647950"/>
                <a:ext cx="1000125" cy="0"/>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8" name="直接连接符 27"/>
              <p:cNvCxnSpPr/>
              <p:nvPr/>
            </p:nvCxnSpPr>
            <p:spPr bwMode="auto">
              <a:xfrm>
                <a:off x="2085975" y="2933700"/>
                <a:ext cx="990600" cy="0"/>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2114549" y="2371725"/>
                <a:ext cx="219075" cy="276999"/>
              </a:xfrm>
              <a:prstGeom prst="rect">
                <a:avLst/>
              </a:prstGeom>
              <a:noFill/>
            </p:spPr>
            <p:txBody>
              <a:bodyPr wrap="square" rtlCol="0">
                <a:spAutoFit/>
              </a:bodyPr>
              <a:lstStyle/>
              <a:p>
                <a:pPr algn="ctr"/>
                <a:r>
                  <a:rPr lang="en-US" altLang="zh-CN" sz="1200" dirty="0" smtClean="0">
                    <a:latin typeface="+mn-lt"/>
                  </a:rPr>
                  <a:t>1</a:t>
                </a:r>
                <a:endParaRPr lang="zh-CN" altLang="en-US" sz="1200" dirty="0">
                  <a:latin typeface="+mn-lt"/>
                </a:endParaRPr>
              </a:p>
            </p:txBody>
          </p:sp>
          <p:sp>
            <p:nvSpPr>
              <p:cNvPr id="30" name="TextBox 29"/>
              <p:cNvSpPr txBox="1"/>
              <p:nvPr/>
            </p:nvSpPr>
            <p:spPr>
              <a:xfrm>
                <a:off x="2438399" y="2371725"/>
                <a:ext cx="219075" cy="276999"/>
              </a:xfrm>
              <a:prstGeom prst="rect">
                <a:avLst/>
              </a:prstGeom>
              <a:noFill/>
            </p:spPr>
            <p:txBody>
              <a:bodyPr wrap="square" rtlCol="0">
                <a:spAutoFit/>
              </a:bodyPr>
              <a:lstStyle/>
              <a:p>
                <a:pPr algn="ctr"/>
                <a:r>
                  <a:rPr lang="en-US" altLang="zh-CN" sz="1200" dirty="0" smtClean="0">
                    <a:latin typeface="+mn-lt"/>
                  </a:rPr>
                  <a:t>2</a:t>
                </a:r>
                <a:endParaRPr lang="zh-CN" altLang="en-US" sz="1200" dirty="0">
                  <a:latin typeface="+mn-lt"/>
                </a:endParaRPr>
              </a:p>
            </p:txBody>
          </p:sp>
          <p:sp>
            <p:nvSpPr>
              <p:cNvPr id="31" name="TextBox 30"/>
              <p:cNvSpPr txBox="1"/>
              <p:nvPr/>
            </p:nvSpPr>
            <p:spPr>
              <a:xfrm>
                <a:off x="2790824" y="2371725"/>
                <a:ext cx="219075" cy="276999"/>
              </a:xfrm>
              <a:prstGeom prst="rect">
                <a:avLst/>
              </a:prstGeom>
              <a:noFill/>
            </p:spPr>
            <p:txBody>
              <a:bodyPr wrap="square" rtlCol="0">
                <a:spAutoFit/>
              </a:bodyPr>
              <a:lstStyle/>
              <a:p>
                <a:pPr algn="ctr"/>
                <a:r>
                  <a:rPr lang="en-US" altLang="zh-CN" sz="1200" dirty="0" smtClean="0">
                    <a:latin typeface="+mn-lt"/>
                  </a:rPr>
                  <a:t>3</a:t>
                </a:r>
                <a:endParaRPr lang="zh-CN" altLang="en-US" sz="1200" dirty="0">
                  <a:latin typeface="+mn-lt"/>
                </a:endParaRPr>
              </a:p>
            </p:txBody>
          </p:sp>
          <p:sp>
            <p:nvSpPr>
              <p:cNvPr id="32" name="TextBox 31"/>
              <p:cNvSpPr txBox="1"/>
              <p:nvPr/>
            </p:nvSpPr>
            <p:spPr>
              <a:xfrm>
                <a:off x="2133599" y="2647950"/>
                <a:ext cx="219075" cy="276999"/>
              </a:xfrm>
              <a:prstGeom prst="rect">
                <a:avLst/>
              </a:prstGeom>
              <a:noFill/>
            </p:spPr>
            <p:txBody>
              <a:bodyPr wrap="square" rtlCol="0">
                <a:spAutoFit/>
              </a:bodyPr>
              <a:lstStyle/>
              <a:p>
                <a:pPr algn="ctr"/>
                <a:r>
                  <a:rPr lang="en-US" altLang="zh-CN" sz="1200" dirty="0" smtClean="0">
                    <a:latin typeface="+mn-lt"/>
                  </a:rPr>
                  <a:t>4</a:t>
                </a:r>
                <a:endParaRPr lang="zh-CN" altLang="en-US" sz="1200" dirty="0">
                  <a:latin typeface="+mn-lt"/>
                </a:endParaRPr>
              </a:p>
            </p:txBody>
          </p:sp>
          <p:sp>
            <p:nvSpPr>
              <p:cNvPr id="33" name="TextBox 32"/>
              <p:cNvSpPr txBox="1"/>
              <p:nvPr/>
            </p:nvSpPr>
            <p:spPr>
              <a:xfrm>
                <a:off x="2447924" y="2657475"/>
                <a:ext cx="219075" cy="276999"/>
              </a:xfrm>
              <a:prstGeom prst="rect">
                <a:avLst/>
              </a:prstGeom>
              <a:noFill/>
            </p:spPr>
            <p:txBody>
              <a:bodyPr wrap="square" rtlCol="0">
                <a:spAutoFit/>
              </a:bodyPr>
              <a:lstStyle/>
              <a:p>
                <a:pPr algn="ctr"/>
                <a:r>
                  <a:rPr lang="en-US" altLang="zh-CN" sz="1200" dirty="0" smtClean="0">
                    <a:latin typeface="+mn-lt"/>
                  </a:rPr>
                  <a:t>5</a:t>
                </a:r>
                <a:endParaRPr lang="zh-CN" altLang="en-US" sz="1200" dirty="0">
                  <a:latin typeface="+mn-lt"/>
                </a:endParaRPr>
              </a:p>
            </p:txBody>
          </p:sp>
          <p:sp>
            <p:nvSpPr>
              <p:cNvPr id="34" name="TextBox 33"/>
              <p:cNvSpPr txBox="1"/>
              <p:nvPr/>
            </p:nvSpPr>
            <p:spPr>
              <a:xfrm>
                <a:off x="2781299" y="2657475"/>
                <a:ext cx="219075" cy="276999"/>
              </a:xfrm>
              <a:prstGeom prst="rect">
                <a:avLst/>
              </a:prstGeom>
              <a:noFill/>
            </p:spPr>
            <p:txBody>
              <a:bodyPr wrap="square" rtlCol="0">
                <a:spAutoFit/>
              </a:bodyPr>
              <a:lstStyle/>
              <a:p>
                <a:pPr algn="ctr"/>
                <a:r>
                  <a:rPr lang="en-US" altLang="zh-CN" sz="1200" dirty="0" smtClean="0">
                    <a:latin typeface="+mn-lt"/>
                  </a:rPr>
                  <a:t>6</a:t>
                </a:r>
                <a:endParaRPr lang="zh-CN" altLang="en-US" sz="1200" dirty="0">
                  <a:latin typeface="+mn-lt"/>
                </a:endParaRPr>
              </a:p>
            </p:txBody>
          </p:sp>
          <p:sp>
            <p:nvSpPr>
              <p:cNvPr id="35" name="TextBox 34"/>
              <p:cNvSpPr txBox="1"/>
              <p:nvPr/>
            </p:nvSpPr>
            <p:spPr>
              <a:xfrm>
                <a:off x="2124074" y="2943225"/>
                <a:ext cx="219075" cy="276999"/>
              </a:xfrm>
              <a:prstGeom prst="rect">
                <a:avLst/>
              </a:prstGeom>
              <a:noFill/>
            </p:spPr>
            <p:txBody>
              <a:bodyPr wrap="square" rtlCol="0">
                <a:spAutoFit/>
              </a:bodyPr>
              <a:lstStyle/>
              <a:p>
                <a:pPr algn="ctr"/>
                <a:r>
                  <a:rPr lang="en-US" altLang="zh-CN" sz="1200" dirty="0" smtClean="0">
                    <a:latin typeface="+mn-lt"/>
                  </a:rPr>
                  <a:t>7</a:t>
                </a:r>
                <a:endParaRPr lang="zh-CN" altLang="en-US" sz="1200" dirty="0">
                  <a:latin typeface="+mn-lt"/>
                </a:endParaRPr>
              </a:p>
            </p:txBody>
          </p:sp>
          <p:sp>
            <p:nvSpPr>
              <p:cNvPr id="36" name="TextBox 35"/>
              <p:cNvSpPr txBox="1"/>
              <p:nvPr/>
            </p:nvSpPr>
            <p:spPr>
              <a:xfrm>
                <a:off x="2438399" y="2943225"/>
                <a:ext cx="219075" cy="276999"/>
              </a:xfrm>
              <a:prstGeom prst="rect">
                <a:avLst/>
              </a:prstGeom>
              <a:noFill/>
            </p:spPr>
            <p:txBody>
              <a:bodyPr wrap="square" rtlCol="0">
                <a:spAutoFit/>
              </a:bodyPr>
              <a:lstStyle/>
              <a:p>
                <a:pPr algn="ctr"/>
                <a:r>
                  <a:rPr lang="en-US" altLang="zh-CN" sz="1200" dirty="0" smtClean="0">
                    <a:latin typeface="+mn-lt"/>
                  </a:rPr>
                  <a:t>8</a:t>
                </a:r>
                <a:endParaRPr lang="zh-CN" altLang="en-US" sz="1200" dirty="0">
                  <a:latin typeface="+mn-lt"/>
                </a:endParaRPr>
              </a:p>
            </p:txBody>
          </p:sp>
          <p:sp>
            <p:nvSpPr>
              <p:cNvPr id="37" name="TextBox 36"/>
              <p:cNvSpPr txBox="1"/>
              <p:nvPr/>
            </p:nvSpPr>
            <p:spPr>
              <a:xfrm>
                <a:off x="2781299" y="2943225"/>
                <a:ext cx="219075" cy="276999"/>
              </a:xfrm>
              <a:prstGeom prst="rect">
                <a:avLst/>
              </a:prstGeom>
              <a:noFill/>
            </p:spPr>
            <p:txBody>
              <a:bodyPr wrap="square" rtlCol="0">
                <a:spAutoFit/>
              </a:bodyPr>
              <a:lstStyle/>
              <a:p>
                <a:pPr algn="ctr"/>
                <a:r>
                  <a:rPr lang="en-US" altLang="zh-CN" sz="1200" dirty="0" smtClean="0">
                    <a:latin typeface="+mn-lt"/>
                  </a:rPr>
                  <a:t>9</a:t>
                </a:r>
                <a:endParaRPr lang="zh-CN" altLang="en-US" sz="1200" dirty="0">
                  <a:latin typeface="+mn-lt"/>
                </a:endParaRPr>
              </a:p>
            </p:txBody>
          </p:sp>
        </p:grpSp>
        <p:grpSp>
          <p:nvGrpSpPr>
            <p:cNvPr id="38" name="组合 37"/>
            <p:cNvGrpSpPr/>
            <p:nvPr/>
          </p:nvGrpSpPr>
          <p:grpSpPr>
            <a:xfrm>
              <a:off x="2057400" y="4898478"/>
              <a:ext cx="1009650" cy="895351"/>
              <a:chOff x="2066925" y="2352674"/>
              <a:chExt cx="1009650" cy="895351"/>
            </a:xfrm>
          </p:grpSpPr>
          <p:sp>
            <p:nvSpPr>
              <p:cNvPr id="39" name="矩形 38"/>
              <p:cNvSpPr/>
              <p:nvPr/>
            </p:nvSpPr>
            <p:spPr bwMode="auto">
              <a:xfrm>
                <a:off x="2076450" y="2352674"/>
                <a:ext cx="1000125" cy="885825"/>
              </a:xfrm>
              <a:prstGeom prst="rect">
                <a:avLst/>
              </a:prstGeom>
              <a:ln w="12700">
                <a:solidFill>
                  <a:schemeClr val="tx1"/>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40" name="直接连接符 39"/>
              <p:cNvCxnSpPr/>
              <p:nvPr/>
            </p:nvCxnSpPr>
            <p:spPr bwMode="auto">
              <a:xfrm>
                <a:off x="2400300" y="2352675"/>
                <a:ext cx="0" cy="885825"/>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bwMode="auto">
              <a:xfrm>
                <a:off x="2743200" y="2352675"/>
                <a:ext cx="0" cy="895350"/>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2" name="直接连接符 41"/>
              <p:cNvCxnSpPr/>
              <p:nvPr/>
            </p:nvCxnSpPr>
            <p:spPr bwMode="auto">
              <a:xfrm>
                <a:off x="2066925" y="2647950"/>
                <a:ext cx="1000125" cy="0"/>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3" name="直接连接符 42"/>
              <p:cNvCxnSpPr/>
              <p:nvPr/>
            </p:nvCxnSpPr>
            <p:spPr bwMode="auto">
              <a:xfrm>
                <a:off x="2085975" y="2933700"/>
                <a:ext cx="990600" cy="0"/>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4" name="TextBox 43"/>
              <p:cNvSpPr txBox="1"/>
              <p:nvPr/>
            </p:nvSpPr>
            <p:spPr>
              <a:xfrm>
                <a:off x="2114549" y="2371725"/>
                <a:ext cx="219075" cy="276999"/>
              </a:xfrm>
              <a:prstGeom prst="rect">
                <a:avLst/>
              </a:prstGeom>
              <a:noFill/>
            </p:spPr>
            <p:txBody>
              <a:bodyPr wrap="square" rtlCol="0">
                <a:spAutoFit/>
              </a:bodyPr>
              <a:lstStyle/>
              <a:p>
                <a:pPr algn="ctr"/>
                <a:endParaRPr lang="zh-CN" altLang="en-US" sz="1200" dirty="0">
                  <a:latin typeface="+mn-lt"/>
                </a:endParaRPr>
              </a:p>
            </p:txBody>
          </p:sp>
          <p:sp>
            <p:nvSpPr>
              <p:cNvPr id="45" name="TextBox 44"/>
              <p:cNvSpPr txBox="1"/>
              <p:nvPr/>
            </p:nvSpPr>
            <p:spPr>
              <a:xfrm>
                <a:off x="2466974" y="2362200"/>
                <a:ext cx="219075" cy="276999"/>
              </a:xfrm>
              <a:prstGeom prst="rect">
                <a:avLst/>
              </a:prstGeom>
              <a:noFill/>
            </p:spPr>
            <p:txBody>
              <a:bodyPr wrap="square" rtlCol="0">
                <a:spAutoFit/>
              </a:bodyPr>
              <a:lstStyle/>
              <a:p>
                <a:pPr algn="ctr"/>
                <a:endParaRPr lang="zh-CN" altLang="en-US" sz="1200" dirty="0">
                  <a:latin typeface="+mn-lt"/>
                </a:endParaRPr>
              </a:p>
            </p:txBody>
          </p:sp>
          <p:sp>
            <p:nvSpPr>
              <p:cNvPr id="46" name="TextBox 45"/>
              <p:cNvSpPr txBox="1"/>
              <p:nvPr/>
            </p:nvSpPr>
            <p:spPr>
              <a:xfrm>
                <a:off x="2790824" y="2371725"/>
                <a:ext cx="219075" cy="276999"/>
              </a:xfrm>
              <a:prstGeom prst="rect">
                <a:avLst/>
              </a:prstGeom>
              <a:noFill/>
            </p:spPr>
            <p:txBody>
              <a:bodyPr wrap="square" rtlCol="0">
                <a:spAutoFit/>
              </a:bodyPr>
              <a:lstStyle/>
              <a:p>
                <a:pPr algn="ctr"/>
                <a:endParaRPr lang="zh-CN" altLang="en-US" sz="1200" dirty="0">
                  <a:latin typeface="+mn-lt"/>
                </a:endParaRPr>
              </a:p>
            </p:txBody>
          </p:sp>
          <p:sp>
            <p:nvSpPr>
              <p:cNvPr id="47" name="TextBox 46"/>
              <p:cNvSpPr txBox="1"/>
              <p:nvPr/>
            </p:nvSpPr>
            <p:spPr>
              <a:xfrm>
                <a:off x="2133599" y="2647950"/>
                <a:ext cx="219075" cy="276999"/>
              </a:xfrm>
              <a:prstGeom prst="rect">
                <a:avLst/>
              </a:prstGeom>
              <a:noFill/>
            </p:spPr>
            <p:txBody>
              <a:bodyPr wrap="square" rtlCol="0">
                <a:spAutoFit/>
              </a:bodyPr>
              <a:lstStyle/>
              <a:p>
                <a:pPr algn="ctr"/>
                <a:endParaRPr lang="zh-CN" altLang="en-US" sz="1200" dirty="0">
                  <a:latin typeface="+mn-lt"/>
                </a:endParaRPr>
              </a:p>
            </p:txBody>
          </p:sp>
          <p:sp>
            <p:nvSpPr>
              <p:cNvPr id="48" name="TextBox 47"/>
              <p:cNvSpPr txBox="1"/>
              <p:nvPr/>
            </p:nvSpPr>
            <p:spPr>
              <a:xfrm>
                <a:off x="2447924" y="2657475"/>
                <a:ext cx="219075" cy="276999"/>
              </a:xfrm>
              <a:prstGeom prst="rect">
                <a:avLst/>
              </a:prstGeom>
              <a:noFill/>
            </p:spPr>
            <p:txBody>
              <a:bodyPr wrap="square" rtlCol="0">
                <a:spAutoFit/>
              </a:bodyPr>
              <a:lstStyle/>
              <a:p>
                <a:pPr algn="ctr"/>
                <a:endParaRPr lang="zh-CN" altLang="en-US" sz="1200" dirty="0">
                  <a:latin typeface="+mn-lt"/>
                </a:endParaRPr>
              </a:p>
            </p:txBody>
          </p:sp>
          <p:sp>
            <p:nvSpPr>
              <p:cNvPr id="49" name="TextBox 48"/>
              <p:cNvSpPr txBox="1"/>
              <p:nvPr/>
            </p:nvSpPr>
            <p:spPr>
              <a:xfrm>
                <a:off x="2781299" y="2657475"/>
                <a:ext cx="219075" cy="276999"/>
              </a:xfrm>
              <a:prstGeom prst="rect">
                <a:avLst/>
              </a:prstGeom>
              <a:noFill/>
            </p:spPr>
            <p:txBody>
              <a:bodyPr wrap="square" rtlCol="0">
                <a:spAutoFit/>
              </a:bodyPr>
              <a:lstStyle/>
              <a:p>
                <a:pPr algn="ctr"/>
                <a:endParaRPr lang="zh-CN" altLang="en-US" sz="1200" dirty="0">
                  <a:latin typeface="+mn-lt"/>
                </a:endParaRPr>
              </a:p>
            </p:txBody>
          </p:sp>
          <p:sp>
            <p:nvSpPr>
              <p:cNvPr id="50" name="TextBox 49"/>
              <p:cNvSpPr txBox="1"/>
              <p:nvPr/>
            </p:nvSpPr>
            <p:spPr>
              <a:xfrm>
                <a:off x="2124074" y="2943225"/>
                <a:ext cx="219075" cy="276999"/>
              </a:xfrm>
              <a:prstGeom prst="rect">
                <a:avLst/>
              </a:prstGeom>
              <a:noFill/>
            </p:spPr>
            <p:txBody>
              <a:bodyPr wrap="square" rtlCol="0">
                <a:spAutoFit/>
              </a:bodyPr>
              <a:lstStyle/>
              <a:p>
                <a:pPr algn="ctr"/>
                <a:endParaRPr lang="zh-CN" altLang="en-US" sz="1200" dirty="0">
                  <a:latin typeface="+mn-lt"/>
                </a:endParaRPr>
              </a:p>
            </p:txBody>
          </p:sp>
          <p:sp>
            <p:nvSpPr>
              <p:cNvPr id="51" name="TextBox 50"/>
              <p:cNvSpPr txBox="1"/>
              <p:nvPr/>
            </p:nvSpPr>
            <p:spPr>
              <a:xfrm>
                <a:off x="2438399" y="2943225"/>
                <a:ext cx="219075" cy="276999"/>
              </a:xfrm>
              <a:prstGeom prst="rect">
                <a:avLst/>
              </a:prstGeom>
              <a:noFill/>
            </p:spPr>
            <p:txBody>
              <a:bodyPr wrap="square" rtlCol="0">
                <a:spAutoFit/>
              </a:bodyPr>
              <a:lstStyle/>
              <a:p>
                <a:pPr algn="ctr"/>
                <a:endParaRPr lang="zh-CN" altLang="en-US" sz="1200" dirty="0">
                  <a:latin typeface="+mn-lt"/>
                </a:endParaRPr>
              </a:p>
            </p:txBody>
          </p:sp>
          <p:sp>
            <p:nvSpPr>
              <p:cNvPr id="52" name="TextBox 51"/>
              <p:cNvSpPr txBox="1"/>
              <p:nvPr/>
            </p:nvSpPr>
            <p:spPr>
              <a:xfrm>
                <a:off x="2781299" y="2943225"/>
                <a:ext cx="219075" cy="276999"/>
              </a:xfrm>
              <a:prstGeom prst="rect">
                <a:avLst/>
              </a:prstGeom>
              <a:noFill/>
            </p:spPr>
            <p:txBody>
              <a:bodyPr wrap="square" rtlCol="0">
                <a:spAutoFit/>
              </a:bodyPr>
              <a:lstStyle/>
              <a:p>
                <a:pPr algn="ctr"/>
                <a:endParaRPr lang="zh-CN" altLang="en-US" sz="1200" dirty="0">
                  <a:latin typeface="+mn-lt"/>
                </a:endParaRPr>
              </a:p>
            </p:txBody>
          </p:sp>
        </p:grpSp>
        <p:sp>
          <p:nvSpPr>
            <p:cNvPr id="53" name="TextBox 52"/>
            <p:cNvSpPr txBox="1"/>
            <p:nvPr/>
          </p:nvSpPr>
          <p:spPr>
            <a:xfrm>
              <a:off x="695454" y="5875601"/>
              <a:ext cx="838201" cy="308714"/>
            </a:xfrm>
            <a:prstGeom prst="rect">
              <a:avLst/>
            </a:prstGeom>
            <a:noFill/>
          </p:spPr>
          <p:txBody>
            <a:bodyPr wrap="square" rtlCol="0">
              <a:spAutoFit/>
            </a:bodyPr>
            <a:lstStyle/>
            <a:p>
              <a:pPr algn="ctr"/>
              <a:r>
                <a:rPr lang="zh-CN" altLang="en-US" sz="1400" b="1" dirty="0" smtClean="0">
                  <a:latin typeface="+mn-ea"/>
                  <a:ea typeface="+mn-ea"/>
                </a:rPr>
                <a:t>初始卷</a:t>
              </a:r>
              <a:endParaRPr lang="zh-CN" altLang="en-US" sz="1400" b="1" dirty="0">
                <a:latin typeface="+mn-ea"/>
                <a:ea typeface="+mn-ea"/>
              </a:endParaRPr>
            </a:p>
          </p:txBody>
        </p:sp>
        <p:sp>
          <p:nvSpPr>
            <p:cNvPr id="54" name="矩形 53"/>
            <p:cNvSpPr/>
            <p:nvPr/>
          </p:nvSpPr>
          <p:spPr bwMode="auto">
            <a:xfrm>
              <a:off x="3362320" y="3765004"/>
              <a:ext cx="1181100" cy="2409825"/>
            </a:xfrm>
            <a:prstGeom prst="rect">
              <a:avLst/>
            </a:prstGeom>
            <a:solidFill>
              <a:schemeClr val="bg1">
                <a:lumMod val="75000"/>
              </a:schemeClr>
            </a:solidFill>
            <a:ln w="12700">
              <a:solidFill>
                <a:schemeClr val="tx1"/>
              </a:solidFill>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5" name="TextBox 54"/>
            <p:cNvSpPr txBox="1"/>
            <p:nvPr/>
          </p:nvSpPr>
          <p:spPr>
            <a:xfrm>
              <a:off x="3191420" y="5880856"/>
              <a:ext cx="1561014" cy="304722"/>
            </a:xfrm>
            <a:prstGeom prst="rect">
              <a:avLst/>
            </a:prstGeom>
            <a:noFill/>
          </p:spPr>
          <p:txBody>
            <a:bodyPr wrap="square" rtlCol="0">
              <a:spAutoFit/>
            </a:bodyPr>
            <a:lstStyle/>
            <a:p>
              <a:pPr algn="ctr"/>
              <a:r>
                <a:rPr lang="zh-CN" altLang="en-US" sz="1400" b="1" dirty="0" smtClean="0">
                  <a:latin typeface="+mn-ea"/>
                  <a:ea typeface="+mn-ea"/>
                </a:rPr>
                <a:t>新数据写</a:t>
              </a:r>
              <a:endParaRPr lang="zh-CN" altLang="en-US" sz="1400" b="1" dirty="0">
                <a:latin typeface="+mn-ea"/>
                <a:ea typeface="+mn-ea"/>
              </a:endParaRPr>
            </a:p>
          </p:txBody>
        </p:sp>
        <p:grpSp>
          <p:nvGrpSpPr>
            <p:cNvPr id="56" name="组合 55"/>
            <p:cNvGrpSpPr/>
            <p:nvPr/>
          </p:nvGrpSpPr>
          <p:grpSpPr>
            <a:xfrm>
              <a:off x="3457575" y="3803103"/>
              <a:ext cx="1009650" cy="895351"/>
              <a:chOff x="2066925" y="2352674"/>
              <a:chExt cx="1009650" cy="895351"/>
            </a:xfrm>
          </p:grpSpPr>
          <p:sp>
            <p:nvSpPr>
              <p:cNvPr id="57" name="矩形 56"/>
              <p:cNvSpPr/>
              <p:nvPr/>
            </p:nvSpPr>
            <p:spPr bwMode="auto">
              <a:xfrm>
                <a:off x="2076450" y="2352674"/>
                <a:ext cx="1000125" cy="885825"/>
              </a:xfrm>
              <a:prstGeom prst="rect">
                <a:avLst/>
              </a:prstGeom>
              <a:ln w="12700">
                <a:solidFill>
                  <a:schemeClr val="tx1"/>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58" name="直接连接符 57"/>
              <p:cNvCxnSpPr/>
              <p:nvPr/>
            </p:nvCxnSpPr>
            <p:spPr bwMode="auto">
              <a:xfrm>
                <a:off x="2400300" y="2352675"/>
                <a:ext cx="0" cy="885825"/>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9" name="直接连接符 58"/>
              <p:cNvCxnSpPr/>
              <p:nvPr/>
            </p:nvCxnSpPr>
            <p:spPr bwMode="auto">
              <a:xfrm>
                <a:off x="2743200" y="2352675"/>
                <a:ext cx="0" cy="895350"/>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60" name="直接连接符 59"/>
              <p:cNvCxnSpPr/>
              <p:nvPr/>
            </p:nvCxnSpPr>
            <p:spPr bwMode="auto">
              <a:xfrm>
                <a:off x="2066925" y="2647950"/>
                <a:ext cx="1000125" cy="0"/>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61" name="直接连接符 60"/>
              <p:cNvCxnSpPr/>
              <p:nvPr/>
            </p:nvCxnSpPr>
            <p:spPr bwMode="auto">
              <a:xfrm>
                <a:off x="2085975" y="2933700"/>
                <a:ext cx="990600" cy="0"/>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62" name="TextBox 61"/>
              <p:cNvSpPr txBox="1"/>
              <p:nvPr/>
            </p:nvSpPr>
            <p:spPr>
              <a:xfrm>
                <a:off x="2114549" y="2371725"/>
                <a:ext cx="219075" cy="276999"/>
              </a:xfrm>
              <a:prstGeom prst="rect">
                <a:avLst/>
              </a:prstGeom>
              <a:noFill/>
            </p:spPr>
            <p:txBody>
              <a:bodyPr wrap="square" rtlCol="0">
                <a:spAutoFit/>
              </a:bodyPr>
              <a:lstStyle/>
              <a:p>
                <a:pPr algn="ctr"/>
                <a:r>
                  <a:rPr lang="en-US" altLang="zh-CN" sz="1200" dirty="0" smtClean="0">
                    <a:latin typeface="+mn-lt"/>
                  </a:rPr>
                  <a:t>1</a:t>
                </a:r>
                <a:endParaRPr lang="zh-CN" altLang="en-US" sz="1200" dirty="0">
                  <a:latin typeface="+mn-lt"/>
                </a:endParaRPr>
              </a:p>
            </p:txBody>
          </p:sp>
          <p:sp>
            <p:nvSpPr>
              <p:cNvPr id="63" name="TextBox 62"/>
              <p:cNvSpPr txBox="1"/>
              <p:nvPr/>
            </p:nvSpPr>
            <p:spPr>
              <a:xfrm>
                <a:off x="2438399" y="2371725"/>
                <a:ext cx="219075" cy="276999"/>
              </a:xfrm>
              <a:prstGeom prst="rect">
                <a:avLst/>
              </a:prstGeom>
              <a:noFill/>
            </p:spPr>
            <p:txBody>
              <a:bodyPr wrap="square" rtlCol="0">
                <a:spAutoFit/>
              </a:bodyPr>
              <a:lstStyle/>
              <a:p>
                <a:pPr algn="ctr"/>
                <a:r>
                  <a:rPr lang="en-US" altLang="zh-CN" sz="1200" dirty="0" smtClean="0">
                    <a:latin typeface="+mn-lt"/>
                  </a:rPr>
                  <a:t>2</a:t>
                </a:r>
                <a:endParaRPr lang="zh-CN" altLang="en-US" sz="1200" dirty="0">
                  <a:latin typeface="+mn-lt"/>
                </a:endParaRPr>
              </a:p>
            </p:txBody>
          </p:sp>
          <p:sp>
            <p:nvSpPr>
              <p:cNvPr id="64" name="TextBox 63"/>
              <p:cNvSpPr txBox="1"/>
              <p:nvPr/>
            </p:nvSpPr>
            <p:spPr>
              <a:xfrm>
                <a:off x="2790824" y="2371725"/>
                <a:ext cx="219075" cy="276999"/>
              </a:xfrm>
              <a:prstGeom prst="rect">
                <a:avLst/>
              </a:prstGeom>
              <a:noFill/>
            </p:spPr>
            <p:txBody>
              <a:bodyPr wrap="square" rtlCol="0">
                <a:spAutoFit/>
              </a:bodyPr>
              <a:lstStyle/>
              <a:p>
                <a:pPr algn="ctr"/>
                <a:r>
                  <a:rPr lang="en-US" altLang="zh-CN" sz="1200" dirty="0" smtClean="0">
                    <a:latin typeface="+mn-lt"/>
                  </a:rPr>
                  <a:t>3</a:t>
                </a:r>
                <a:endParaRPr lang="zh-CN" altLang="en-US" sz="1200" dirty="0">
                  <a:latin typeface="+mn-lt"/>
                </a:endParaRPr>
              </a:p>
            </p:txBody>
          </p:sp>
          <p:sp>
            <p:nvSpPr>
              <p:cNvPr id="65" name="TextBox 64"/>
              <p:cNvSpPr txBox="1"/>
              <p:nvPr/>
            </p:nvSpPr>
            <p:spPr>
              <a:xfrm>
                <a:off x="2133599" y="2647950"/>
                <a:ext cx="219075" cy="276999"/>
              </a:xfrm>
              <a:prstGeom prst="rect">
                <a:avLst/>
              </a:prstGeom>
              <a:noFill/>
            </p:spPr>
            <p:txBody>
              <a:bodyPr wrap="square" rtlCol="0">
                <a:spAutoFit/>
              </a:bodyPr>
              <a:lstStyle/>
              <a:p>
                <a:pPr algn="ctr"/>
                <a:r>
                  <a:rPr lang="en-US" altLang="zh-CN" sz="1200" dirty="0" smtClean="0">
                    <a:latin typeface="+mn-lt"/>
                  </a:rPr>
                  <a:t>4</a:t>
                </a:r>
                <a:endParaRPr lang="zh-CN" altLang="en-US" sz="1200" dirty="0">
                  <a:latin typeface="+mn-lt"/>
                </a:endParaRPr>
              </a:p>
            </p:txBody>
          </p:sp>
          <p:sp>
            <p:nvSpPr>
              <p:cNvPr id="66" name="TextBox 65"/>
              <p:cNvSpPr txBox="1"/>
              <p:nvPr/>
            </p:nvSpPr>
            <p:spPr>
              <a:xfrm>
                <a:off x="2447924" y="2657475"/>
                <a:ext cx="219075" cy="276999"/>
              </a:xfrm>
              <a:prstGeom prst="rect">
                <a:avLst/>
              </a:prstGeom>
              <a:noFill/>
            </p:spPr>
            <p:txBody>
              <a:bodyPr wrap="square" rtlCol="0">
                <a:spAutoFit/>
              </a:bodyPr>
              <a:lstStyle/>
              <a:p>
                <a:pPr algn="ctr"/>
                <a:r>
                  <a:rPr lang="en-US" altLang="zh-CN" sz="1200" dirty="0" smtClean="0">
                    <a:latin typeface="+mn-lt"/>
                  </a:rPr>
                  <a:t>5</a:t>
                </a:r>
                <a:endParaRPr lang="zh-CN" altLang="en-US" sz="1200" dirty="0">
                  <a:latin typeface="+mn-lt"/>
                </a:endParaRPr>
              </a:p>
            </p:txBody>
          </p:sp>
          <p:sp>
            <p:nvSpPr>
              <p:cNvPr id="67" name="TextBox 66"/>
              <p:cNvSpPr txBox="1"/>
              <p:nvPr/>
            </p:nvSpPr>
            <p:spPr>
              <a:xfrm>
                <a:off x="2781299" y="2657475"/>
                <a:ext cx="219075" cy="276999"/>
              </a:xfrm>
              <a:prstGeom prst="rect">
                <a:avLst/>
              </a:prstGeom>
              <a:noFill/>
            </p:spPr>
            <p:txBody>
              <a:bodyPr wrap="square" rtlCol="0">
                <a:spAutoFit/>
              </a:bodyPr>
              <a:lstStyle/>
              <a:p>
                <a:pPr algn="ctr"/>
                <a:r>
                  <a:rPr lang="en-US" altLang="zh-CN" sz="1200" dirty="0" smtClean="0">
                    <a:latin typeface="+mn-lt"/>
                  </a:rPr>
                  <a:t>6</a:t>
                </a:r>
                <a:endParaRPr lang="zh-CN" altLang="en-US" sz="1200" dirty="0">
                  <a:latin typeface="+mn-lt"/>
                </a:endParaRPr>
              </a:p>
            </p:txBody>
          </p:sp>
          <p:sp>
            <p:nvSpPr>
              <p:cNvPr id="68" name="TextBox 67"/>
              <p:cNvSpPr txBox="1"/>
              <p:nvPr/>
            </p:nvSpPr>
            <p:spPr>
              <a:xfrm>
                <a:off x="2124074" y="2943225"/>
                <a:ext cx="219075" cy="276999"/>
              </a:xfrm>
              <a:prstGeom prst="rect">
                <a:avLst/>
              </a:prstGeom>
              <a:noFill/>
            </p:spPr>
            <p:txBody>
              <a:bodyPr wrap="square" rtlCol="0">
                <a:spAutoFit/>
              </a:bodyPr>
              <a:lstStyle/>
              <a:p>
                <a:pPr algn="ctr"/>
                <a:r>
                  <a:rPr lang="en-US" altLang="zh-CN" sz="1200" dirty="0" smtClean="0">
                    <a:latin typeface="+mn-lt"/>
                  </a:rPr>
                  <a:t>7</a:t>
                </a:r>
                <a:endParaRPr lang="zh-CN" altLang="en-US" sz="1200" dirty="0">
                  <a:latin typeface="+mn-lt"/>
                </a:endParaRPr>
              </a:p>
            </p:txBody>
          </p:sp>
          <p:sp>
            <p:nvSpPr>
              <p:cNvPr id="69" name="TextBox 68"/>
              <p:cNvSpPr txBox="1"/>
              <p:nvPr/>
            </p:nvSpPr>
            <p:spPr>
              <a:xfrm>
                <a:off x="2438399" y="2943225"/>
                <a:ext cx="219075" cy="276999"/>
              </a:xfrm>
              <a:prstGeom prst="rect">
                <a:avLst/>
              </a:prstGeom>
              <a:noFill/>
            </p:spPr>
            <p:txBody>
              <a:bodyPr wrap="square" rtlCol="0">
                <a:spAutoFit/>
              </a:bodyPr>
              <a:lstStyle/>
              <a:p>
                <a:pPr algn="ctr"/>
                <a:r>
                  <a:rPr lang="en-US" altLang="zh-CN" sz="1200" dirty="0" smtClean="0">
                    <a:latin typeface="+mn-lt"/>
                  </a:rPr>
                  <a:t>8</a:t>
                </a:r>
                <a:endParaRPr lang="zh-CN" altLang="en-US" sz="1200" dirty="0">
                  <a:latin typeface="+mn-lt"/>
                </a:endParaRPr>
              </a:p>
            </p:txBody>
          </p:sp>
          <p:sp>
            <p:nvSpPr>
              <p:cNvPr id="70" name="TextBox 69"/>
              <p:cNvSpPr txBox="1"/>
              <p:nvPr/>
            </p:nvSpPr>
            <p:spPr>
              <a:xfrm>
                <a:off x="2781299" y="2943225"/>
                <a:ext cx="219075" cy="276999"/>
              </a:xfrm>
              <a:prstGeom prst="rect">
                <a:avLst/>
              </a:prstGeom>
              <a:noFill/>
            </p:spPr>
            <p:txBody>
              <a:bodyPr wrap="square" rtlCol="0">
                <a:spAutoFit/>
              </a:bodyPr>
              <a:lstStyle/>
              <a:p>
                <a:pPr algn="ctr"/>
                <a:r>
                  <a:rPr lang="en-US" altLang="zh-CN" sz="1200" dirty="0" smtClean="0">
                    <a:latin typeface="+mn-lt"/>
                  </a:rPr>
                  <a:t>9</a:t>
                </a:r>
                <a:endParaRPr lang="zh-CN" altLang="en-US" sz="1200" dirty="0">
                  <a:latin typeface="+mn-lt"/>
                </a:endParaRPr>
              </a:p>
            </p:txBody>
          </p:sp>
        </p:grpSp>
        <p:grpSp>
          <p:nvGrpSpPr>
            <p:cNvPr id="71" name="组合 70"/>
            <p:cNvGrpSpPr/>
            <p:nvPr/>
          </p:nvGrpSpPr>
          <p:grpSpPr>
            <a:xfrm>
              <a:off x="3467100" y="4898478"/>
              <a:ext cx="1066800" cy="895351"/>
              <a:chOff x="2076450" y="2352674"/>
              <a:chExt cx="1066800" cy="895351"/>
            </a:xfrm>
          </p:grpSpPr>
          <p:sp>
            <p:nvSpPr>
              <p:cNvPr id="72" name="矩形 71"/>
              <p:cNvSpPr/>
              <p:nvPr/>
            </p:nvSpPr>
            <p:spPr bwMode="auto">
              <a:xfrm>
                <a:off x="2076450" y="2352674"/>
                <a:ext cx="1000125" cy="885825"/>
              </a:xfrm>
              <a:prstGeom prst="rect">
                <a:avLst/>
              </a:prstGeom>
              <a:ln w="12700">
                <a:solidFill>
                  <a:schemeClr val="tx1"/>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73" name="直接连接符 72"/>
              <p:cNvCxnSpPr/>
              <p:nvPr/>
            </p:nvCxnSpPr>
            <p:spPr bwMode="auto">
              <a:xfrm>
                <a:off x="2400300" y="2352675"/>
                <a:ext cx="0" cy="885825"/>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74" name="直接连接符 73"/>
              <p:cNvCxnSpPr/>
              <p:nvPr/>
            </p:nvCxnSpPr>
            <p:spPr bwMode="auto">
              <a:xfrm>
                <a:off x="2743200" y="2352675"/>
                <a:ext cx="0" cy="895350"/>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75" name="直接连接符 74"/>
              <p:cNvCxnSpPr/>
              <p:nvPr/>
            </p:nvCxnSpPr>
            <p:spPr bwMode="auto">
              <a:xfrm>
                <a:off x="2085975" y="2647950"/>
                <a:ext cx="1000125" cy="0"/>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76" name="直接连接符 75"/>
              <p:cNvCxnSpPr/>
              <p:nvPr/>
            </p:nvCxnSpPr>
            <p:spPr bwMode="auto">
              <a:xfrm>
                <a:off x="2085975" y="2933700"/>
                <a:ext cx="990600" cy="0"/>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77" name="TextBox 76"/>
              <p:cNvSpPr txBox="1"/>
              <p:nvPr/>
            </p:nvSpPr>
            <p:spPr>
              <a:xfrm>
                <a:off x="2104269" y="2362199"/>
                <a:ext cx="381756" cy="276999"/>
              </a:xfrm>
              <a:prstGeom prst="rect">
                <a:avLst/>
              </a:prstGeom>
              <a:noFill/>
            </p:spPr>
            <p:txBody>
              <a:bodyPr wrap="square" rtlCol="0">
                <a:spAutoFit/>
              </a:bodyPr>
              <a:lstStyle/>
              <a:p>
                <a:pPr algn="ctr"/>
                <a:r>
                  <a:rPr lang="en-US" altLang="zh-CN" sz="1200" dirty="0" smtClean="0">
                    <a:latin typeface="+mn-lt"/>
                  </a:rPr>
                  <a:t>11</a:t>
                </a:r>
                <a:endParaRPr lang="zh-CN" altLang="en-US" sz="1200" dirty="0">
                  <a:latin typeface="+mn-lt"/>
                </a:endParaRPr>
              </a:p>
            </p:txBody>
          </p:sp>
          <p:sp>
            <p:nvSpPr>
              <p:cNvPr id="78" name="TextBox 77"/>
              <p:cNvSpPr txBox="1"/>
              <p:nvPr/>
            </p:nvSpPr>
            <p:spPr>
              <a:xfrm>
                <a:off x="2390774" y="2371725"/>
                <a:ext cx="428629" cy="276999"/>
              </a:xfrm>
              <a:prstGeom prst="rect">
                <a:avLst/>
              </a:prstGeom>
              <a:noFill/>
            </p:spPr>
            <p:txBody>
              <a:bodyPr wrap="square" rtlCol="0">
                <a:spAutoFit/>
              </a:bodyPr>
              <a:lstStyle/>
              <a:p>
                <a:pPr algn="ctr"/>
                <a:r>
                  <a:rPr lang="en-US" altLang="zh-CN" sz="1200" dirty="0" smtClean="0">
                    <a:latin typeface="+mn-lt"/>
                  </a:rPr>
                  <a:t>12</a:t>
                </a:r>
                <a:endParaRPr lang="zh-CN" altLang="en-US" sz="1200" dirty="0">
                  <a:latin typeface="+mn-lt"/>
                </a:endParaRPr>
              </a:p>
            </p:txBody>
          </p:sp>
          <p:sp>
            <p:nvSpPr>
              <p:cNvPr id="79" name="TextBox 78"/>
              <p:cNvSpPr txBox="1"/>
              <p:nvPr/>
            </p:nvSpPr>
            <p:spPr>
              <a:xfrm>
                <a:off x="2752724" y="2371725"/>
                <a:ext cx="390526" cy="276999"/>
              </a:xfrm>
              <a:prstGeom prst="rect">
                <a:avLst/>
              </a:prstGeom>
              <a:noFill/>
            </p:spPr>
            <p:txBody>
              <a:bodyPr wrap="square" rtlCol="0">
                <a:spAutoFit/>
              </a:bodyPr>
              <a:lstStyle/>
              <a:p>
                <a:pPr algn="ctr"/>
                <a:r>
                  <a:rPr lang="en-US" altLang="zh-CN" sz="1200" dirty="0" smtClean="0">
                    <a:latin typeface="+mn-lt"/>
                  </a:rPr>
                  <a:t>13</a:t>
                </a:r>
                <a:endParaRPr lang="zh-CN" altLang="en-US" sz="1200" dirty="0">
                  <a:latin typeface="+mn-lt"/>
                </a:endParaRPr>
              </a:p>
            </p:txBody>
          </p:sp>
          <p:sp>
            <p:nvSpPr>
              <p:cNvPr id="80" name="TextBox 79"/>
              <p:cNvSpPr txBox="1"/>
              <p:nvPr/>
            </p:nvSpPr>
            <p:spPr>
              <a:xfrm>
                <a:off x="2781299" y="2657475"/>
                <a:ext cx="219075" cy="276999"/>
              </a:xfrm>
              <a:prstGeom prst="rect">
                <a:avLst/>
              </a:prstGeom>
              <a:noFill/>
            </p:spPr>
            <p:txBody>
              <a:bodyPr wrap="square" rtlCol="0">
                <a:spAutoFit/>
              </a:bodyPr>
              <a:lstStyle/>
              <a:p>
                <a:pPr algn="ctr"/>
                <a:endParaRPr lang="zh-CN" altLang="en-US" sz="1200" dirty="0">
                  <a:latin typeface="+mn-lt"/>
                </a:endParaRPr>
              </a:p>
            </p:txBody>
          </p:sp>
          <p:sp>
            <p:nvSpPr>
              <p:cNvPr id="81" name="TextBox 80"/>
              <p:cNvSpPr txBox="1"/>
              <p:nvPr/>
            </p:nvSpPr>
            <p:spPr>
              <a:xfrm>
                <a:off x="2124074" y="2943225"/>
                <a:ext cx="219075" cy="276999"/>
              </a:xfrm>
              <a:prstGeom prst="rect">
                <a:avLst/>
              </a:prstGeom>
              <a:noFill/>
            </p:spPr>
            <p:txBody>
              <a:bodyPr wrap="square" rtlCol="0">
                <a:spAutoFit/>
              </a:bodyPr>
              <a:lstStyle/>
              <a:p>
                <a:pPr algn="ctr"/>
                <a:endParaRPr lang="zh-CN" altLang="en-US" sz="1200" dirty="0">
                  <a:latin typeface="+mn-lt"/>
                </a:endParaRPr>
              </a:p>
            </p:txBody>
          </p:sp>
          <p:sp>
            <p:nvSpPr>
              <p:cNvPr id="82" name="TextBox 81"/>
              <p:cNvSpPr txBox="1"/>
              <p:nvPr/>
            </p:nvSpPr>
            <p:spPr>
              <a:xfrm>
                <a:off x="2438399" y="2943225"/>
                <a:ext cx="219075" cy="276999"/>
              </a:xfrm>
              <a:prstGeom prst="rect">
                <a:avLst/>
              </a:prstGeom>
              <a:noFill/>
            </p:spPr>
            <p:txBody>
              <a:bodyPr wrap="square" rtlCol="0">
                <a:spAutoFit/>
              </a:bodyPr>
              <a:lstStyle/>
              <a:p>
                <a:pPr algn="ctr"/>
                <a:endParaRPr lang="zh-CN" altLang="en-US" sz="1200" dirty="0">
                  <a:latin typeface="+mn-lt"/>
                </a:endParaRPr>
              </a:p>
            </p:txBody>
          </p:sp>
          <p:sp>
            <p:nvSpPr>
              <p:cNvPr id="83" name="TextBox 82"/>
              <p:cNvSpPr txBox="1"/>
              <p:nvPr/>
            </p:nvSpPr>
            <p:spPr>
              <a:xfrm>
                <a:off x="2781299" y="2943225"/>
                <a:ext cx="219075" cy="276999"/>
              </a:xfrm>
              <a:prstGeom prst="rect">
                <a:avLst/>
              </a:prstGeom>
              <a:noFill/>
            </p:spPr>
            <p:txBody>
              <a:bodyPr wrap="square" rtlCol="0">
                <a:spAutoFit/>
              </a:bodyPr>
              <a:lstStyle/>
              <a:p>
                <a:pPr algn="ctr"/>
                <a:endParaRPr lang="zh-CN" altLang="en-US" sz="1200" dirty="0">
                  <a:latin typeface="+mn-lt"/>
                </a:endParaRPr>
              </a:p>
            </p:txBody>
          </p:sp>
        </p:grpSp>
        <p:sp>
          <p:nvSpPr>
            <p:cNvPr id="84" name="矩形 83"/>
            <p:cNvSpPr/>
            <p:nvPr/>
          </p:nvSpPr>
          <p:spPr bwMode="auto">
            <a:xfrm>
              <a:off x="4752976" y="2574379"/>
              <a:ext cx="1181100" cy="3581400"/>
            </a:xfrm>
            <a:prstGeom prst="rect">
              <a:avLst/>
            </a:prstGeom>
            <a:solidFill>
              <a:schemeClr val="bg1">
                <a:lumMod val="75000"/>
              </a:schemeClr>
            </a:solidFill>
            <a:ln w="12700">
              <a:solidFill>
                <a:schemeClr val="tx1"/>
              </a:solidFill>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85" name="TextBox 84"/>
            <p:cNvSpPr txBox="1"/>
            <p:nvPr/>
          </p:nvSpPr>
          <p:spPr>
            <a:xfrm>
              <a:off x="4693836" y="5869076"/>
              <a:ext cx="1377365" cy="304722"/>
            </a:xfrm>
            <a:prstGeom prst="rect">
              <a:avLst/>
            </a:prstGeom>
            <a:noFill/>
          </p:spPr>
          <p:txBody>
            <a:bodyPr wrap="square" rtlCol="0">
              <a:spAutoFit/>
            </a:bodyPr>
            <a:lstStyle/>
            <a:p>
              <a:pPr algn="ctr"/>
              <a:r>
                <a:rPr lang="zh-CN" altLang="en-US" sz="1400" b="1" dirty="0" smtClean="0">
                  <a:latin typeface="+mn-ea"/>
                  <a:ea typeface="+mn-ea"/>
                </a:rPr>
                <a:t>第二次快照</a:t>
              </a:r>
              <a:endParaRPr lang="zh-CN" altLang="en-US" sz="1400" b="1" dirty="0">
                <a:latin typeface="+mn-ea"/>
                <a:ea typeface="+mn-ea"/>
              </a:endParaRPr>
            </a:p>
          </p:txBody>
        </p:sp>
        <p:grpSp>
          <p:nvGrpSpPr>
            <p:cNvPr id="86" name="组合 85"/>
            <p:cNvGrpSpPr/>
            <p:nvPr/>
          </p:nvGrpSpPr>
          <p:grpSpPr>
            <a:xfrm>
              <a:off x="4848225" y="2641053"/>
              <a:ext cx="1009650" cy="895351"/>
              <a:chOff x="2066925" y="2352674"/>
              <a:chExt cx="1009650" cy="895351"/>
            </a:xfrm>
          </p:grpSpPr>
          <p:sp>
            <p:nvSpPr>
              <p:cNvPr id="87" name="矩形 86"/>
              <p:cNvSpPr/>
              <p:nvPr/>
            </p:nvSpPr>
            <p:spPr bwMode="auto">
              <a:xfrm>
                <a:off x="2076450" y="2352674"/>
                <a:ext cx="1000125" cy="885825"/>
              </a:xfrm>
              <a:prstGeom prst="rect">
                <a:avLst/>
              </a:prstGeom>
              <a:ln w="12700">
                <a:solidFill>
                  <a:schemeClr val="tx1"/>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88" name="直接连接符 87"/>
              <p:cNvCxnSpPr/>
              <p:nvPr/>
            </p:nvCxnSpPr>
            <p:spPr bwMode="auto">
              <a:xfrm>
                <a:off x="2400300" y="2352675"/>
                <a:ext cx="0" cy="885825"/>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89" name="直接连接符 88"/>
              <p:cNvCxnSpPr/>
              <p:nvPr/>
            </p:nvCxnSpPr>
            <p:spPr bwMode="auto">
              <a:xfrm>
                <a:off x="2743200" y="2352675"/>
                <a:ext cx="0" cy="895350"/>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90" name="直接连接符 89"/>
              <p:cNvCxnSpPr/>
              <p:nvPr/>
            </p:nvCxnSpPr>
            <p:spPr bwMode="auto">
              <a:xfrm>
                <a:off x="2066925" y="2647950"/>
                <a:ext cx="1000125" cy="0"/>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91" name="直接连接符 90"/>
              <p:cNvCxnSpPr/>
              <p:nvPr/>
            </p:nvCxnSpPr>
            <p:spPr bwMode="auto">
              <a:xfrm>
                <a:off x="2085975" y="2933700"/>
                <a:ext cx="990600" cy="0"/>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92" name="TextBox 91"/>
              <p:cNvSpPr txBox="1"/>
              <p:nvPr/>
            </p:nvSpPr>
            <p:spPr>
              <a:xfrm>
                <a:off x="2114549" y="2371725"/>
                <a:ext cx="219075" cy="276999"/>
              </a:xfrm>
              <a:prstGeom prst="rect">
                <a:avLst/>
              </a:prstGeom>
              <a:noFill/>
            </p:spPr>
            <p:txBody>
              <a:bodyPr wrap="square" rtlCol="0">
                <a:spAutoFit/>
              </a:bodyPr>
              <a:lstStyle/>
              <a:p>
                <a:pPr algn="ctr"/>
                <a:r>
                  <a:rPr lang="en-US" altLang="zh-CN" sz="1200" dirty="0" smtClean="0">
                    <a:latin typeface="+mn-lt"/>
                  </a:rPr>
                  <a:t>1</a:t>
                </a:r>
                <a:endParaRPr lang="zh-CN" altLang="en-US" sz="1200" dirty="0">
                  <a:latin typeface="+mn-lt"/>
                </a:endParaRPr>
              </a:p>
            </p:txBody>
          </p:sp>
          <p:sp>
            <p:nvSpPr>
              <p:cNvPr id="93" name="TextBox 92"/>
              <p:cNvSpPr txBox="1"/>
              <p:nvPr/>
            </p:nvSpPr>
            <p:spPr>
              <a:xfrm>
                <a:off x="2438399" y="2371725"/>
                <a:ext cx="219075" cy="276999"/>
              </a:xfrm>
              <a:prstGeom prst="rect">
                <a:avLst/>
              </a:prstGeom>
              <a:noFill/>
            </p:spPr>
            <p:txBody>
              <a:bodyPr wrap="square" rtlCol="0">
                <a:spAutoFit/>
              </a:bodyPr>
              <a:lstStyle/>
              <a:p>
                <a:pPr algn="ctr"/>
                <a:r>
                  <a:rPr lang="en-US" altLang="zh-CN" sz="1200" dirty="0" smtClean="0">
                    <a:latin typeface="+mn-lt"/>
                  </a:rPr>
                  <a:t>2</a:t>
                </a:r>
                <a:endParaRPr lang="zh-CN" altLang="en-US" sz="1200" dirty="0">
                  <a:latin typeface="+mn-lt"/>
                </a:endParaRPr>
              </a:p>
            </p:txBody>
          </p:sp>
          <p:sp>
            <p:nvSpPr>
              <p:cNvPr id="94" name="TextBox 93"/>
              <p:cNvSpPr txBox="1"/>
              <p:nvPr/>
            </p:nvSpPr>
            <p:spPr>
              <a:xfrm>
                <a:off x="2790824" y="2371725"/>
                <a:ext cx="219075" cy="276999"/>
              </a:xfrm>
              <a:prstGeom prst="rect">
                <a:avLst/>
              </a:prstGeom>
              <a:noFill/>
            </p:spPr>
            <p:txBody>
              <a:bodyPr wrap="square" rtlCol="0">
                <a:spAutoFit/>
              </a:bodyPr>
              <a:lstStyle/>
              <a:p>
                <a:pPr algn="ctr"/>
                <a:r>
                  <a:rPr lang="en-US" altLang="zh-CN" sz="1200" dirty="0" smtClean="0">
                    <a:latin typeface="+mn-lt"/>
                  </a:rPr>
                  <a:t>3</a:t>
                </a:r>
                <a:endParaRPr lang="zh-CN" altLang="en-US" sz="1200" dirty="0">
                  <a:latin typeface="+mn-lt"/>
                </a:endParaRPr>
              </a:p>
            </p:txBody>
          </p:sp>
          <p:sp>
            <p:nvSpPr>
              <p:cNvPr id="95" name="TextBox 94"/>
              <p:cNvSpPr txBox="1"/>
              <p:nvPr/>
            </p:nvSpPr>
            <p:spPr>
              <a:xfrm>
                <a:off x="2133599" y="2647950"/>
                <a:ext cx="219075" cy="276999"/>
              </a:xfrm>
              <a:prstGeom prst="rect">
                <a:avLst/>
              </a:prstGeom>
              <a:noFill/>
            </p:spPr>
            <p:txBody>
              <a:bodyPr wrap="square" rtlCol="0">
                <a:spAutoFit/>
              </a:bodyPr>
              <a:lstStyle/>
              <a:p>
                <a:pPr algn="ctr"/>
                <a:r>
                  <a:rPr lang="en-US" altLang="zh-CN" sz="1200" dirty="0" smtClean="0">
                    <a:latin typeface="+mn-lt"/>
                  </a:rPr>
                  <a:t>4</a:t>
                </a:r>
                <a:endParaRPr lang="zh-CN" altLang="en-US" sz="1200" dirty="0">
                  <a:latin typeface="+mn-lt"/>
                </a:endParaRPr>
              </a:p>
            </p:txBody>
          </p:sp>
          <p:sp>
            <p:nvSpPr>
              <p:cNvPr id="96" name="TextBox 95"/>
              <p:cNvSpPr txBox="1"/>
              <p:nvPr/>
            </p:nvSpPr>
            <p:spPr>
              <a:xfrm>
                <a:off x="2447924" y="2657475"/>
                <a:ext cx="219075" cy="276999"/>
              </a:xfrm>
              <a:prstGeom prst="rect">
                <a:avLst/>
              </a:prstGeom>
              <a:noFill/>
            </p:spPr>
            <p:txBody>
              <a:bodyPr wrap="square" rtlCol="0">
                <a:spAutoFit/>
              </a:bodyPr>
              <a:lstStyle/>
              <a:p>
                <a:pPr algn="ctr"/>
                <a:r>
                  <a:rPr lang="en-US" altLang="zh-CN" sz="1200" dirty="0" smtClean="0">
                    <a:latin typeface="+mn-lt"/>
                  </a:rPr>
                  <a:t>5</a:t>
                </a:r>
                <a:endParaRPr lang="zh-CN" altLang="en-US" sz="1200" dirty="0">
                  <a:latin typeface="+mn-lt"/>
                </a:endParaRPr>
              </a:p>
            </p:txBody>
          </p:sp>
          <p:sp>
            <p:nvSpPr>
              <p:cNvPr id="97" name="TextBox 96"/>
              <p:cNvSpPr txBox="1"/>
              <p:nvPr/>
            </p:nvSpPr>
            <p:spPr>
              <a:xfrm>
                <a:off x="2781299" y="2657475"/>
                <a:ext cx="219075" cy="276999"/>
              </a:xfrm>
              <a:prstGeom prst="rect">
                <a:avLst/>
              </a:prstGeom>
              <a:noFill/>
            </p:spPr>
            <p:txBody>
              <a:bodyPr wrap="square" rtlCol="0">
                <a:spAutoFit/>
              </a:bodyPr>
              <a:lstStyle/>
              <a:p>
                <a:pPr algn="ctr"/>
                <a:r>
                  <a:rPr lang="en-US" altLang="zh-CN" sz="1200" dirty="0" smtClean="0">
                    <a:latin typeface="+mn-lt"/>
                  </a:rPr>
                  <a:t>6</a:t>
                </a:r>
                <a:endParaRPr lang="zh-CN" altLang="en-US" sz="1200" dirty="0">
                  <a:latin typeface="+mn-lt"/>
                </a:endParaRPr>
              </a:p>
            </p:txBody>
          </p:sp>
          <p:sp>
            <p:nvSpPr>
              <p:cNvPr id="98" name="TextBox 97"/>
              <p:cNvSpPr txBox="1"/>
              <p:nvPr/>
            </p:nvSpPr>
            <p:spPr>
              <a:xfrm>
                <a:off x="2124074" y="2943225"/>
                <a:ext cx="219075" cy="276999"/>
              </a:xfrm>
              <a:prstGeom prst="rect">
                <a:avLst/>
              </a:prstGeom>
              <a:noFill/>
            </p:spPr>
            <p:txBody>
              <a:bodyPr wrap="square" rtlCol="0">
                <a:spAutoFit/>
              </a:bodyPr>
              <a:lstStyle/>
              <a:p>
                <a:pPr algn="ctr"/>
                <a:r>
                  <a:rPr lang="en-US" altLang="zh-CN" sz="1200" dirty="0" smtClean="0">
                    <a:latin typeface="+mn-lt"/>
                  </a:rPr>
                  <a:t>7</a:t>
                </a:r>
                <a:endParaRPr lang="zh-CN" altLang="en-US" sz="1200" dirty="0">
                  <a:latin typeface="+mn-lt"/>
                </a:endParaRPr>
              </a:p>
            </p:txBody>
          </p:sp>
          <p:sp>
            <p:nvSpPr>
              <p:cNvPr id="99" name="TextBox 98"/>
              <p:cNvSpPr txBox="1"/>
              <p:nvPr/>
            </p:nvSpPr>
            <p:spPr>
              <a:xfrm>
                <a:off x="2438399" y="2943225"/>
                <a:ext cx="219075" cy="276999"/>
              </a:xfrm>
              <a:prstGeom prst="rect">
                <a:avLst/>
              </a:prstGeom>
              <a:noFill/>
            </p:spPr>
            <p:txBody>
              <a:bodyPr wrap="square" rtlCol="0">
                <a:spAutoFit/>
              </a:bodyPr>
              <a:lstStyle/>
              <a:p>
                <a:pPr algn="ctr"/>
                <a:r>
                  <a:rPr lang="en-US" altLang="zh-CN" sz="1200" dirty="0" smtClean="0">
                    <a:latin typeface="+mn-lt"/>
                  </a:rPr>
                  <a:t>8</a:t>
                </a:r>
                <a:endParaRPr lang="zh-CN" altLang="en-US" sz="1200" dirty="0">
                  <a:latin typeface="+mn-lt"/>
                </a:endParaRPr>
              </a:p>
            </p:txBody>
          </p:sp>
          <p:sp>
            <p:nvSpPr>
              <p:cNvPr id="100" name="TextBox 99"/>
              <p:cNvSpPr txBox="1"/>
              <p:nvPr/>
            </p:nvSpPr>
            <p:spPr>
              <a:xfrm>
                <a:off x="2781299" y="2943225"/>
                <a:ext cx="219075" cy="276999"/>
              </a:xfrm>
              <a:prstGeom prst="rect">
                <a:avLst/>
              </a:prstGeom>
              <a:noFill/>
            </p:spPr>
            <p:txBody>
              <a:bodyPr wrap="square" rtlCol="0">
                <a:spAutoFit/>
              </a:bodyPr>
              <a:lstStyle/>
              <a:p>
                <a:pPr algn="ctr"/>
                <a:r>
                  <a:rPr lang="en-US" altLang="zh-CN" sz="1200" dirty="0" smtClean="0">
                    <a:latin typeface="+mn-lt"/>
                  </a:rPr>
                  <a:t>9</a:t>
                </a:r>
                <a:endParaRPr lang="zh-CN" altLang="en-US" sz="1200" dirty="0">
                  <a:latin typeface="+mn-lt"/>
                </a:endParaRPr>
              </a:p>
            </p:txBody>
          </p:sp>
        </p:grpSp>
        <p:grpSp>
          <p:nvGrpSpPr>
            <p:cNvPr id="101" name="组合 100"/>
            <p:cNvGrpSpPr/>
            <p:nvPr/>
          </p:nvGrpSpPr>
          <p:grpSpPr>
            <a:xfrm>
              <a:off x="3505200" y="3121350"/>
              <a:ext cx="2409827" cy="1510429"/>
              <a:chOff x="723900" y="1737596"/>
              <a:chExt cx="2409827" cy="1510429"/>
            </a:xfrm>
          </p:grpSpPr>
          <p:sp>
            <p:nvSpPr>
              <p:cNvPr id="102" name="矩形 101"/>
              <p:cNvSpPr/>
              <p:nvPr/>
            </p:nvSpPr>
            <p:spPr bwMode="auto">
              <a:xfrm>
                <a:off x="2076450" y="2352674"/>
                <a:ext cx="1000125" cy="885825"/>
              </a:xfrm>
              <a:prstGeom prst="rect">
                <a:avLst/>
              </a:prstGeom>
              <a:ln w="12700">
                <a:solidFill>
                  <a:schemeClr val="tx1"/>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103" name="直接连接符 102"/>
              <p:cNvCxnSpPr/>
              <p:nvPr/>
            </p:nvCxnSpPr>
            <p:spPr bwMode="auto">
              <a:xfrm>
                <a:off x="2400300" y="2352675"/>
                <a:ext cx="0" cy="885825"/>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04" name="直接连接符 103"/>
              <p:cNvCxnSpPr/>
              <p:nvPr/>
            </p:nvCxnSpPr>
            <p:spPr bwMode="auto">
              <a:xfrm>
                <a:off x="2743200" y="2352675"/>
                <a:ext cx="0" cy="895350"/>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05" name="直接连接符 104"/>
              <p:cNvCxnSpPr/>
              <p:nvPr/>
            </p:nvCxnSpPr>
            <p:spPr bwMode="auto">
              <a:xfrm>
                <a:off x="2076448" y="2677437"/>
                <a:ext cx="1000125" cy="0"/>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06" name="直接连接符 105"/>
              <p:cNvCxnSpPr/>
              <p:nvPr/>
            </p:nvCxnSpPr>
            <p:spPr bwMode="auto">
              <a:xfrm>
                <a:off x="2114550" y="2934473"/>
                <a:ext cx="990600" cy="0"/>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07" name="TextBox 106"/>
              <p:cNvSpPr txBox="1"/>
              <p:nvPr/>
            </p:nvSpPr>
            <p:spPr>
              <a:xfrm>
                <a:off x="2043114" y="2370841"/>
                <a:ext cx="447669" cy="276999"/>
              </a:xfrm>
              <a:prstGeom prst="rect">
                <a:avLst/>
              </a:prstGeom>
              <a:noFill/>
            </p:spPr>
            <p:txBody>
              <a:bodyPr wrap="square" rtlCol="0">
                <a:spAutoFit/>
              </a:bodyPr>
              <a:lstStyle/>
              <a:p>
                <a:pPr algn="ctr"/>
                <a:r>
                  <a:rPr lang="en-US" altLang="zh-CN" sz="1200" dirty="0" smtClean="0">
                    <a:latin typeface="+mn-lt"/>
                  </a:rPr>
                  <a:t>11</a:t>
                </a:r>
                <a:endParaRPr lang="zh-CN" altLang="en-US" sz="1200" dirty="0">
                  <a:latin typeface="+mn-lt"/>
                </a:endParaRPr>
              </a:p>
            </p:txBody>
          </p:sp>
          <p:sp>
            <p:nvSpPr>
              <p:cNvPr id="108" name="TextBox 107"/>
              <p:cNvSpPr txBox="1"/>
              <p:nvPr/>
            </p:nvSpPr>
            <p:spPr>
              <a:xfrm>
                <a:off x="2378074" y="2371656"/>
                <a:ext cx="392780" cy="276999"/>
              </a:xfrm>
              <a:prstGeom prst="rect">
                <a:avLst/>
              </a:prstGeom>
              <a:noFill/>
            </p:spPr>
            <p:txBody>
              <a:bodyPr wrap="square" rtlCol="0">
                <a:spAutoFit/>
              </a:bodyPr>
              <a:lstStyle/>
              <a:p>
                <a:pPr algn="ctr"/>
                <a:r>
                  <a:rPr lang="en-US" altLang="zh-CN" sz="1200" dirty="0" smtClean="0">
                    <a:latin typeface="+mn-lt"/>
                  </a:rPr>
                  <a:t>12</a:t>
                </a:r>
                <a:endParaRPr lang="zh-CN" altLang="en-US" sz="1200" dirty="0">
                  <a:latin typeface="+mn-lt"/>
                </a:endParaRPr>
              </a:p>
            </p:txBody>
          </p:sp>
          <p:sp>
            <p:nvSpPr>
              <p:cNvPr id="109" name="TextBox 108"/>
              <p:cNvSpPr txBox="1"/>
              <p:nvPr/>
            </p:nvSpPr>
            <p:spPr>
              <a:xfrm>
                <a:off x="2743199" y="2371725"/>
                <a:ext cx="390528" cy="276999"/>
              </a:xfrm>
              <a:prstGeom prst="rect">
                <a:avLst/>
              </a:prstGeom>
              <a:noFill/>
            </p:spPr>
            <p:txBody>
              <a:bodyPr wrap="square" rtlCol="0">
                <a:spAutoFit/>
              </a:bodyPr>
              <a:lstStyle/>
              <a:p>
                <a:pPr algn="ctr"/>
                <a:r>
                  <a:rPr lang="en-US" altLang="zh-CN" sz="1200" dirty="0" smtClean="0">
                    <a:latin typeface="+mn-lt"/>
                  </a:rPr>
                  <a:t>13</a:t>
                </a:r>
                <a:endParaRPr lang="zh-CN" altLang="en-US" sz="1200" dirty="0">
                  <a:latin typeface="+mn-lt"/>
                </a:endParaRPr>
              </a:p>
            </p:txBody>
          </p:sp>
          <p:sp>
            <p:nvSpPr>
              <p:cNvPr id="110" name="TextBox 109"/>
              <p:cNvSpPr txBox="1"/>
              <p:nvPr/>
            </p:nvSpPr>
            <p:spPr>
              <a:xfrm>
                <a:off x="723900" y="1737596"/>
                <a:ext cx="219075" cy="276999"/>
              </a:xfrm>
              <a:prstGeom prst="rect">
                <a:avLst/>
              </a:prstGeom>
              <a:noFill/>
            </p:spPr>
            <p:txBody>
              <a:bodyPr wrap="square" rtlCol="0">
                <a:spAutoFit/>
              </a:bodyPr>
              <a:lstStyle/>
              <a:p>
                <a:pPr algn="ctr"/>
                <a:endParaRPr lang="zh-CN" altLang="en-US" sz="1200" dirty="0">
                  <a:latin typeface="+mn-lt"/>
                </a:endParaRPr>
              </a:p>
            </p:txBody>
          </p:sp>
          <p:sp>
            <p:nvSpPr>
              <p:cNvPr id="112" name="TextBox 111"/>
              <p:cNvSpPr txBox="1"/>
              <p:nvPr/>
            </p:nvSpPr>
            <p:spPr>
              <a:xfrm>
                <a:off x="2781299" y="2657475"/>
                <a:ext cx="219075" cy="276999"/>
              </a:xfrm>
              <a:prstGeom prst="rect">
                <a:avLst/>
              </a:prstGeom>
              <a:noFill/>
            </p:spPr>
            <p:txBody>
              <a:bodyPr wrap="square" rtlCol="0">
                <a:spAutoFit/>
              </a:bodyPr>
              <a:lstStyle/>
              <a:p>
                <a:pPr algn="ctr"/>
                <a:endParaRPr lang="zh-CN" altLang="en-US" sz="1200" dirty="0">
                  <a:latin typeface="+mn-lt"/>
                </a:endParaRPr>
              </a:p>
            </p:txBody>
          </p:sp>
          <p:sp>
            <p:nvSpPr>
              <p:cNvPr id="113" name="TextBox 112"/>
              <p:cNvSpPr txBox="1"/>
              <p:nvPr/>
            </p:nvSpPr>
            <p:spPr>
              <a:xfrm>
                <a:off x="2124074" y="2943225"/>
                <a:ext cx="219075" cy="276999"/>
              </a:xfrm>
              <a:prstGeom prst="rect">
                <a:avLst/>
              </a:prstGeom>
              <a:noFill/>
            </p:spPr>
            <p:txBody>
              <a:bodyPr wrap="square" rtlCol="0">
                <a:spAutoFit/>
              </a:bodyPr>
              <a:lstStyle/>
              <a:p>
                <a:pPr algn="ctr"/>
                <a:endParaRPr lang="zh-CN" altLang="en-US" sz="1200" dirty="0">
                  <a:latin typeface="+mn-lt"/>
                </a:endParaRPr>
              </a:p>
            </p:txBody>
          </p:sp>
          <p:sp>
            <p:nvSpPr>
              <p:cNvPr id="114" name="TextBox 113"/>
              <p:cNvSpPr txBox="1"/>
              <p:nvPr/>
            </p:nvSpPr>
            <p:spPr>
              <a:xfrm>
                <a:off x="2438399" y="2943225"/>
                <a:ext cx="219075" cy="276999"/>
              </a:xfrm>
              <a:prstGeom prst="rect">
                <a:avLst/>
              </a:prstGeom>
              <a:noFill/>
            </p:spPr>
            <p:txBody>
              <a:bodyPr wrap="square" rtlCol="0">
                <a:spAutoFit/>
              </a:bodyPr>
              <a:lstStyle/>
              <a:p>
                <a:pPr algn="ctr"/>
                <a:endParaRPr lang="zh-CN" altLang="en-US" sz="1200" dirty="0">
                  <a:latin typeface="+mn-lt"/>
                </a:endParaRPr>
              </a:p>
            </p:txBody>
          </p:sp>
          <p:sp>
            <p:nvSpPr>
              <p:cNvPr id="115" name="TextBox 114"/>
              <p:cNvSpPr txBox="1"/>
              <p:nvPr/>
            </p:nvSpPr>
            <p:spPr>
              <a:xfrm>
                <a:off x="2781299" y="2943225"/>
                <a:ext cx="219075" cy="276999"/>
              </a:xfrm>
              <a:prstGeom prst="rect">
                <a:avLst/>
              </a:prstGeom>
              <a:noFill/>
            </p:spPr>
            <p:txBody>
              <a:bodyPr wrap="square" rtlCol="0">
                <a:spAutoFit/>
              </a:bodyPr>
              <a:lstStyle/>
              <a:p>
                <a:pPr algn="ctr"/>
                <a:endParaRPr lang="zh-CN" altLang="en-US" sz="1200" dirty="0">
                  <a:latin typeface="+mn-lt"/>
                </a:endParaRPr>
              </a:p>
            </p:txBody>
          </p:sp>
        </p:grpSp>
        <p:grpSp>
          <p:nvGrpSpPr>
            <p:cNvPr id="116" name="组合 115"/>
            <p:cNvGrpSpPr/>
            <p:nvPr/>
          </p:nvGrpSpPr>
          <p:grpSpPr>
            <a:xfrm>
              <a:off x="4848225" y="4908003"/>
              <a:ext cx="1009650" cy="895351"/>
              <a:chOff x="2066925" y="2352674"/>
              <a:chExt cx="1009650" cy="895351"/>
            </a:xfrm>
          </p:grpSpPr>
          <p:sp>
            <p:nvSpPr>
              <p:cNvPr id="117" name="矩形 116"/>
              <p:cNvSpPr/>
              <p:nvPr/>
            </p:nvSpPr>
            <p:spPr bwMode="auto">
              <a:xfrm>
                <a:off x="2076450" y="2352674"/>
                <a:ext cx="1000125" cy="885825"/>
              </a:xfrm>
              <a:prstGeom prst="rect">
                <a:avLst/>
              </a:prstGeom>
              <a:ln w="12700">
                <a:solidFill>
                  <a:schemeClr val="tx1"/>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118" name="直接连接符 117"/>
              <p:cNvCxnSpPr/>
              <p:nvPr/>
            </p:nvCxnSpPr>
            <p:spPr bwMode="auto">
              <a:xfrm>
                <a:off x="2400300" y="2352675"/>
                <a:ext cx="0" cy="885825"/>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19" name="直接连接符 118"/>
              <p:cNvCxnSpPr/>
              <p:nvPr/>
            </p:nvCxnSpPr>
            <p:spPr bwMode="auto">
              <a:xfrm>
                <a:off x="2743200" y="2352675"/>
                <a:ext cx="0" cy="895350"/>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20" name="直接连接符 119"/>
              <p:cNvCxnSpPr/>
              <p:nvPr/>
            </p:nvCxnSpPr>
            <p:spPr bwMode="auto">
              <a:xfrm>
                <a:off x="2066925" y="2647950"/>
                <a:ext cx="1000125" cy="0"/>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21" name="直接连接符 120"/>
              <p:cNvCxnSpPr/>
              <p:nvPr/>
            </p:nvCxnSpPr>
            <p:spPr bwMode="auto">
              <a:xfrm>
                <a:off x="2085975" y="2933700"/>
                <a:ext cx="990600" cy="0"/>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22" name="TextBox 121"/>
              <p:cNvSpPr txBox="1"/>
              <p:nvPr/>
            </p:nvSpPr>
            <p:spPr>
              <a:xfrm>
                <a:off x="2114549" y="2371725"/>
                <a:ext cx="219075" cy="276999"/>
              </a:xfrm>
              <a:prstGeom prst="rect">
                <a:avLst/>
              </a:prstGeom>
              <a:noFill/>
            </p:spPr>
            <p:txBody>
              <a:bodyPr wrap="square" rtlCol="0">
                <a:spAutoFit/>
              </a:bodyPr>
              <a:lstStyle/>
              <a:p>
                <a:pPr algn="ctr"/>
                <a:endParaRPr lang="zh-CN" altLang="en-US" sz="1200" dirty="0">
                  <a:latin typeface="+mn-lt"/>
                </a:endParaRPr>
              </a:p>
            </p:txBody>
          </p:sp>
          <p:sp>
            <p:nvSpPr>
              <p:cNvPr id="123" name="TextBox 122"/>
              <p:cNvSpPr txBox="1"/>
              <p:nvPr/>
            </p:nvSpPr>
            <p:spPr>
              <a:xfrm>
                <a:off x="2466974" y="2362200"/>
                <a:ext cx="219075" cy="276999"/>
              </a:xfrm>
              <a:prstGeom prst="rect">
                <a:avLst/>
              </a:prstGeom>
              <a:noFill/>
            </p:spPr>
            <p:txBody>
              <a:bodyPr wrap="square" rtlCol="0">
                <a:spAutoFit/>
              </a:bodyPr>
              <a:lstStyle/>
              <a:p>
                <a:pPr algn="ctr"/>
                <a:endParaRPr lang="zh-CN" altLang="en-US" sz="1200" dirty="0">
                  <a:latin typeface="+mn-lt"/>
                </a:endParaRPr>
              </a:p>
            </p:txBody>
          </p:sp>
          <p:sp>
            <p:nvSpPr>
              <p:cNvPr id="124" name="TextBox 123"/>
              <p:cNvSpPr txBox="1"/>
              <p:nvPr/>
            </p:nvSpPr>
            <p:spPr>
              <a:xfrm>
                <a:off x="2790824" y="2371725"/>
                <a:ext cx="219075" cy="276999"/>
              </a:xfrm>
              <a:prstGeom prst="rect">
                <a:avLst/>
              </a:prstGeom>
              <a:noFill/>
            </p:spPr>
            <p:txBody>
              <a:bodyPr wrap="square" rtlCol="0">
                <a:spAutoFit/>
              </a:bodyPr>
              <a:lstStyle/>
              <a:p>
                <a:pPr algn="ctr"/>
                <a:endParaRPr lang="zh-CN" altLang="en-US" sz="1200" dirty="0">
                  <a:latin typeface="+mn-lt"/>
                </a:endParaRPr>
              </a:p>
            </p:txBody>
          </p:sp>
          <p:sp>
            <p:nvSpPr>
              <p:cNvPr id="125" name="TextBox 124"/>
              <p:cNvSpPr txBox="1"/>
              <p:nvPr/>
            </p:nvSpPr>
            <p:spPr>
              <a:xfrm>
                <a:off x="2133599" y="2647950"/>
                <a:ext cx="219075" cy="276999"/>
              </a:xfrm>
              <a:prstGeom prst="rect">
                <a:avLst/>
              </a:prstGeom>
              <a:noFill/>
            </p:spPr>
            <p:txBody>
              <a:bodyPr wrap="square" rtlCol="0">
                <a:spAutoFit/>
              </a:bodyPr>
              <a:lstStyle/>
              <a:p>
                <a:pPr algn="ctr"/>
                <a:endParaRPr lang="zh-CN" altLang="en-US" sz="1200" dirty="0">
                  <a:latin typeface="+mn-lt"/>
                </a:endParaRPr>
              </a:p>
            </p:txBody>
          </p:sp>
          <p:sp>
            <p:nvSpPr>
              <p:cNvPr id="126" name="TextBox 125"/>
              <p:cNvSpPr txBox="1"/>
              <p:nvPr/>
            </p:nvSpPr>
            <p:spPr>
              <a:xfrm>
                <a:off x="2447924" y="2657475"/>
                <a:ext cx="219075" cy="276999"/>
              </a:xfrm>
              <a:prstGeom prst="rect">
                <a:avLst/>
              </a:prstGeom>
              <a:noFill/>
            </p:spPr>
            <p:txBody>
              <a:bodyPr wrap="square" rtlCol="0">
                <a:spAutoFit/>
              </a:bodyPr>
              <a:lstStyle/>
              <a:p>
                <a:pPr algn="ctr"/>
                <a:endParaRPr lang="zh-CN" altLang="en-US" sz="1200" dirty="0">
                  <a:latin typeface="+mn-lt"/>
                </a:endParaRPr>
              </a:p>
            </p:txBody>
          </p:sp>
          <p:sp>
            <p:nvSpPr>
              <p:cNvPr id="127" name="TextBox 126"/>
              <p:cNvSpPr txBox="1"/>
              <p:nvPr/>
            </p:nvSpPr>
            <p:spPr>
              <a:xfrm>
                <a:off x="2781299" y="2657475"/>
                <a:ext cx="219075" cy="276999"/>
              </a:xfrm>
              <a:prstGeom prst="rect">
                <a:avLst/>
              </a:prstGeom>
              <a:noFill/>
            </p:spPr>
            <p:txBody>
              <a:bodyPr wrap="square" rtlCol="0">
                <a:spAutoFit/>
              </a:bodyPr>
              <a:lstStyle/>
              <a:p>
                <a:pPr algn="ctr"/>
                <a:endParaRPr lang="zh-CN" altLang="en-US" sz="1200" dirty="0">
                  <a:latin typeface="+mn-lt"/>
                </a:endParaRPr>
              </a:p>
            </p:txBody>
          </p:sp>
          <p:sp>
            <p:nvSpPr>
              <p:cNvPr id="128" name="TextBox 127"/>
              <p:cNvSpPr txBox="1"/>
              <p:nvPr/>
            </p:nvSpPr>
            <p:spPr>
              <a:xfrm>
                <a:off x="2124074" y="2943225"/>
                <a:ext cx="219075" cy="276999"/>
              </a:xfrm>
              <a:prstGeom prst="rect">
                <a:avLst/>
              </a:prstGeom>
              <a:noFill/>
            </p:spPr>
            <p:txBody>
              <a:bodyPr wrap="square" rtlCol="0">
                <a:spAutoFit/>
              </a:bodyPr>
              <a:lstStyle/>
              <a:p>
                <a:pPr algn="ctr"/>
                <a:endParaRPr lang="zh-CN" altLang="en-US" sz="1200" dirty="0">
                  <a:latin typeface="+mn-lt"/>
                </a:endParaRPr>
              </a:p>
            </p:txBody>
          </p:sp>
          <p:sp>
            <p:nvSpPr>
              <p:cNvPr id="129" name="TextBox 128"/>
              <p:cNvSpPr txBox="1"/>
              <p:nvPr/>
            </p:nvSpPr>
            <p:spPr>
              <a:xfrm>
                <a:off x="2438399" y="2943225"/>
                <a:ext cx="219075" cy="276999"/>
              </a:xfrm>
              <a:prstGeom prst="rect">
                <a:avLst/>
              </a:prstGeom>
              <a:noFill/>
            </p:spPr>
            <p:txBody>
              <a:bodyPr wrap="square" rtlCol="0">
                <a:spAutoFit/>
              </a:bodyPr>
              <a:lstStyle/>
              <a:p>
                <a:pPr algn="ctr"/>
                <a:endParaRPr lang="zh-CN" altLang="en-US" sz="1200" dirty="0">
                  <a:latin typeface="+mn-lt"/>
                </a:endParaRPr>
              </a:p>
            </p:txBody>
          </p:sp>
          <p:sp>
            <p:nvSpPr>
              <p:cNvPr id="130" name="TextBox 129"/>
              <p:cNvSpPr txBox="1"/>
              <p:nvPr/>
            </p:nvSpPr>
            <p:spPr>
              <a:xfrm>
                <a:off x="2781299" y="2943225"/>
                <a:ext cx="219075" cy="276999"/>
              </a:xfrm>
              <a:prstGeom prst="rect">
                <a:avLst/>
              </a:prstGeom>
              <a:noFill/>
            </p:spPr>
            <p:txBody>
              <a:bodyPr wrap="square" rtlCol="0">
                <a:spAutoFit/>
              </a:bodyPr>
              <a:lstStyle/>
              <a:p>
                <a:pPr algn="ctr"/>
                <a:endParaRPr lang="zh-CN" altLang="en-US" sz="1200" dirty="0">
                  <a:latin typeface="+mn-lt"/>
                </a:endParaRPr>
              </a:p>
            </p:txBody>
          </p:sp>
        </p:grpSp>
        <p:sp>
          <p:nvSpPr>
            <p:cNvPr id="131" name="矩形 130"/>
            <p:cNvSpPr/>
            <p:nvPr/>
          </p:nvSpPr>
          <p:spPr bwMode="auto">
            <a:xfrm>
              <a:off x="6162676" y="2583904"/>
              <a:ext cx="1181100" cy="3581400"/>
            </a:xfrm>
            <a:prstGeom prst="rect">
              <a:avLst/>
            </a:prstGeom>
            <a:solidFill>
              <a:schemeClr val="bg1">
                <a:lumMod val="75000"/>
              </a:schemeClr>
            </a:solidFill>
            <a:ln w="12700">
              <a:solidFill>
                <a:schemeClr val="tx1"/>
              </a:solidFill>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32" name="TextBox 131"/>
            <p:cNvSpPr txBox="1"/>
            <p:nvPr/>
          </p:nvSpPr>
          <p:spPr>
            <a:xfrm>
              <a:off x="5944522" y="5879593"/>
              <a:ext cx="1665953" cy="304722"/>
            </a:xfrm>
            <a:prstGeom prst="rect">
              <a:avLst/>
            </a:prstGeom>
            <a:noFill/>
          </p:spPr>
          <p:txBody>
            <a:bodyPr wrap="square" rtlCol="0">
              <a:spAutoFit/>
            </a:bodyPr>
            <a:lstStyle/>
            <a:p>
              <a:pPr algn="ctr"/>
              <a:r>
                <a:rPr lang="zh-CN" altLang="en-US" sz="1400" b="1" dirty="0" smtClean="0">
                  <a:latin typeface="+mn-ea"/>
                  <a:ea typeface="+mn-ea"/>
                </a:rPr>
                <a:t>新数据写</a:t>
              </a:r>
              <a:endParaRPr lang="zh-CN" altLang="en-US" sz="1400" b="1" dirty="0">
                <a:latin typeface="+mn-ea"/>
                <a:ea typeface="+mn-ea"/>
              </a:endParaRPr>
            </a:p>
          </p:txBody>
        </p:sp>
        <p:grpSp>
          <p:nvGrpSpPr>
            <p:cNvPr id="133" name="组合 132"/>
            <p:cNvGrpSpPr/>
            <p:nvPr/>
          </p:nvGrpSpPr>
          <p:grpSpPr>
            <a:xfrm>
              <a:off x="6257925" y="2650578"/>
              <a:ext cx="1009650" cy="895351"/>
              <a:chOff x="2066925" y="2352674"/>
              <a:chExt cx="1009650" cy="895351"/>
            </a:xfrm>
          </p:grpSpPr>
          <p:sp>
            <p:nvSpPr>
              <p:cNvPr id="134" name="矩形 133"/>
              <p:cNvSpPr/>
              <p:nvPr/>
            </p:nvSpPr>
            <p:spPr bwMode="auto">
              <a:xfrm>
                <a:off x="2076450" y="2352674"/>
                <a:ext cx="1000125" cy="885825"/>
              </a:xfrm>
              <a:prstGeom prst="rect">
                <a:avLst/>
              </a:prstGeom>
              <a:ln w="12700">
                <a:solidFill>
                  <a:schemeClr val="tx1"/>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135" name="直接连接符 134"/>
              <p:cNvCxnSpPr/>
              <p:nvPr/>
            </p:nvCxnSpPr>
            <p:spPr bwMode="auto">
              <a:xfrm>
                <a:off x="2400300" y="2352675"/>
                <a:ext cx="0" cy="885825"/>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36" name="直接连接符 135"/>
              <p:cNvCxnSpPr/>
              <p:nvPr/>
            </p:nvCxnSpPr>
            <p:spPr bwMode="auto">
              <a:xfrm>
                <a:off x="2743200" y="2352675"/>
                <a:ext cx="0" cy="895350"/>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37" name="直接连接符 136"/>
              <p:cNvCxnSpPr/>
              <p:nvPr/>
            </p:nvCxnSpPr>
            <p:spPr bwMode="auto">
              <a:xfrm>
                <a:off x="2066925" y="2647950"/>
                <a:ext cx="1000125" cy="0"/>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38" name="直接连接符 137"/>
              <p:cNvCxnSpPr/>
              <p:nvPr/>
            </p:nvCxnSpPr>
            <p:spPr bwMode="auto">
              <a:xfrm>
                <a:off x="2085975" y="2933700"/>
                <a:ext cx="990600" cy="0"/>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39" name="TextBox 138"/>
              <p:cNvSpPr txBox="1"/>
              <p:nvPr/>
            </p:nvSpPr>
            <p:spPr>
              <a:xfrm>
                <a:off x="2114549" y="2371725"/>
                <a:ext cx="219075" cy="276999"/>
              </a:xfrm>
              <a:prstGeom prst="rect">
                <a:avLst/>
              </a:prstGeom>
              <a:noFill/>
            </p:spPr>
            <p:txBody>
              <a:bodyPr wrap="square" rtlCol="0">
                <a:spAutoFit/>
              </a:bodyPr>
              <a:lstStyle/>
              <a:p>
                <a:pPr algn="ctr"/>
                <a:r>
                  <a:rPr lang="en-US" altLang="zh-CN" sz="1200" dirty="0" smtClean="0">
                    <a:latin typeface="+mn-lt"/>
                  </a:rPr>
                  <a:t>1</a:t>
                </a:r>
                <a:endParaRPr lang="zh-CN" altLang="en-US" sz="1200" dirty="0">
                  <a:latin typeface="+mn-lt"/>
                </a:endParaRPr>
              </a:p>
            </p:txBody>
          </p:sp>
          <p:sp>
            <p:nvSpPr>
              <p:cNvPr id="140" name="TextBox 139"/>
              <p:cNvSpPr txBox="1"/>
              <p:nvPr/>
            </p:nvSpPr>
            <p:spPr>
              <a:xfrm>
                <a:off x="2438399" y="2371725"/>
                <a:ext cx="219075" cy="276999"/>
              </a:xfrm>
              <a:prstGeom prst="rect">
                <a:avLst/>
              </a:prstGeom>
              <a:noFill/>
            </p:spPr>
            <p:txBody>
              <a:bodyPr wrap="square" rtlCol="0">
                <a:spAutoFit/>
              </a:bodyPr>
              <a:lstStyle/>
              <a:p>
                <a:pPr algn="ctr"/>
                <a:r>
                  <a:rPr lang="en-US" altLang="zh-CN" sz="1200" dirty="0" smtClean="0">
                    <a:latin typeface="+mn-lt"/>
                  </a:rPr>
                  <a:t>2</a:t>
                </a:r>
                <a:endParaRPr lang="zh-CN" altLang="en-US" sz="1200" dirty="0">
                  <a:latin typeface="+mn-lt"/>
                </a:endParaRPr>
              </a:p>
            </p:txBody>
          </p:sp>
          <p:sp>
            <p:nvSpPr>
              <p:cNvPr id="141" name="TextBox 140"/>
              <p:cNvSpPr txBox="1"/>
              <p:nvPr/>
            </p:nvSpPr>
            <p:spPr>
              <a:xfrm>
                <a:off x="2790824" y="2371725"/>
                <a:ext cx="219075" cy="276999"/>
              </a:xfrm>
              <a:prstGeom prst="rect">
                <a:avLst/>
              </a:prstGeom>
              <a:noFill/>
            </p:spPr>
            <p:txBody>
              <a:bodyPr wrap="square" rtlCol="0">
                <a:spAutoFit/>
              </a:bodyPr>
              <a:lstStyle/>
              <a:p>
                <a:pPr algn="ctr"/>
                <a:r>
                  <a:rPr lang="en-US" altLang="zh-CN" sz="1200" dirty="0" smtClean="0">
                    <a:latin typeface="+mn-lt"/>
                  </a:rPr>
                  <a:t>3</a:t>
                </a:r>
                <a:endParaRPr lang="zh-CN" altLang="en-US" sz="1200" dirty="0">
                  <a:latin typeface="+mn-lt"/>
                </a:endParaRPr>
              </a:p>
            </p:txBody>
          </p:sp>
          <p:sp>
            <p:nvSpPr>
              <p:cNvPr id="142" name="TextBox 141"/>
              <p:cNvSpPr txBox="1"/>
              <p:nvPr/>
            </p:nvSpPr>
            <p:spPr>
              <a:xfrm>
                <a:off x="2133599" y="2647950"/>
                <a:ext cx="219075" cy="276999"/>
              </a:xfrm>
              <a:prstGeom prst="rect">
                <a:avLst/>
              </a:prstGeom>
              <a:noFill/>
            </p:spPr>
            <p:txBody>
              <a:bodyPr wrap="square" rtlCol="0">
                <a:spAutoFit/>
              </a:bodyPr>
              <a:lstStyle/>
              <a:p>
                <a:pPr algn="ctr"/>
                <a:r>
                  <a:rPr lang="en-US" altLang="zh-CN" sz="1200" dirty="0" smtClean="0">
                    <a:latin typeface="+mn-lt"/>
                  </a:rPr>
                  <a:t>4</a:t>
                </a:r>
                <a:endParaRPr lang="zh-CN" altLang="en-US" sz="1200" dirty="0">
                  <a:latin typeface="+mn-lt"/>
                </a:endParaRPr>
              </a:p>
            </p:txBody>
          </p:sp>
          <p:sp>
            <p:nvSpPr>
              <p:cNvPr id="143" name="TextBox 142"/>
              <p:cNvSpPr txBox="1"/>
              <p:nvPr/>
            </p:nvSpPr>
            <p:spPr>
              <a:xfrm>
                <a:off x="2447924" y="2657475"/>
                <a:ext cx="219075" cy="276999"/>
              </a:xfrm>
              <a:prstGeom prst="rect">
                <a:avLst/>
              </a:prstGeom>
              <a:noFill/>
            </p:spPr>
            <p:txBody>
              <a:bodyPr wrap="square" rtlCol="0">
                <a:spAutoFit/>
              </a:bodyPr>
              <a:lstStyle/>
              <a:p>
                <a:pPr algn="ctr"/>
                <a:r>
                  <a:rPr lang="en-US" altLang="zh-CN" sz="1200" dirty="0" smtClean="0">
                    <a:latin typeface="+mn-lt"/>
                  </a:rPr>
                  <a:t>5</a:t>
                </a:r>
                <a:endParaRPr lang="zh-CN" altLang="en-US" sz="1200" dirty="0">
                  <a:latin typeface="+mn-lt"/>
                </a:endParaRPr>
              </a:p>
            </p:txBody>
          </p:sp>
          <p:sp>
            <p:nvSpPr>
              <p:cNvPr id="144" name="TextBox 143"/>
              <p:cNvSpPr txBox="1"/>
              <p:nvPr/>
            </p:nvSpPr>
            <p:spPr>
              <a:xfrm>
                <a:off x="2781299" y="2657475"/>
                <a:ext cx="219075" cy="276999"/>
              </a:xfrm>
              <a:prstGeom prst="rect">
                <a:avLst/>
              </a:prstGeom>
              <a:noFill/>
            </p:spPr>
            <p:txBody>
              <a:bodyPr wrap="square" rtlCol="0">
                <a:spAutoFit/>
              </a:bodyPr>
              <a:lstStyle/>
              <a:p>
                <a:pPr algn="ctr"/>
                <a:r>
                  <a:rPr lang="en-US" altLang="zh-CN" sz="1200" dirty="0" smtClean="0">
                    <a:latin typeface="+mn-lt"/>
                  </a:rPr>
                  <a:t>6</a:t>
                </a:r>
                <a:endParaRPr lang="zh-CN" altLang="en-US" sz="1200" dirty="0">
                  <a:latin typeface="+mn-lt"/>
                </a:endParaRPr>
              </a:p>
            </p:txBody>
          </p:sp>
          <p:sp>
            <p:nvSpPr>
              <p:cNvPr id="145" name="TextBox 144"/>
              <p:cNvSpPr txBox="1"/>
              <p:nvPr/>
            </p:nvSpPr>
            <p:spPr>
              <a:xfrm>
                <a:off x="2124074" y="2943225"/>
                <a:ext cx="219075" cy="276999"/>
              </a:xfrm>
              <a:prstGeom prst="rect">
                <a:avLst/>
              </a:prstGeom>
              <a:noFill/>
            </p:spPr>
            <p:txBody>
              <a:bodyPr wrap="square" rtlCol="0">
                <a:spAutoFit/>
              </a:bodyPr>
              <a:lstStyle/>
              <a:p>
                <a:pPr algn="ctr"/>
                <a:r>
                  <a:rPr lang="en-US" altLang="zh-CN" sz="1200" dirty="0" smtClean="0">
                    <a:latin typeface="+mn-lt"/>
                  </a:rPr>
                  <a:t>7</a:t>
                </a:r>
                <a:endParaRPr lang="zh-CN" altLang="en-US" sz="1200" dirty="0">
                  <a:latin typeface="+mn-lt"/>
                </a:endParaRPr>
              </a:p>
            </p:txBody>
          </p:sp>
          <p:sp>
            <p:nvSpPr>
              <p:cNvPr id="146" name="TextBox 145"/>
              <p:cNvSpPr txBox="1"/>
              <p:nvPr/>
            </p:nvSpPr>
            <p:spPr>
              <a:xfrm>
                <a:off x="2438399" y="2943225"/>
                <a:ext cx="219075" cy="276999"/>
              </a:xfrm>
              <a:prstGeom prst="rect">
                <a:avLst/>
              </a:prstGeom>
              <a:noFill/>
            </p:spPr>
            <p:txBody>
              <a:bodyPr wrap="square" rtlCol="0">
                <a:spAutoFit/>
              </a:bodyPr>
              <a:lstStyle/>
              <a:p>
                <a:pPr algn="ctr"/>
                <a:r>
                  <a:rPr lang="en-US" altLang="zh-CN" sz="1200" dirty="0" smtClean="0">
                    <a:latin typeface="+mn-lt"/>
                  </a:rPr>
                  <a:t>8</a:t>
                </a:r>
                <a:endParaRPr lang="zh-CN" altLang="en-US" sz="1200" dirty="0">
                  <a:latin typeface="+mn-lt"/>
                </a:endParaRPr>
              </a:p>
            </p:txBody>
          </p:sp>
          <p:sp>
            <p:nvSpPr>
              <p:cNvPr id="147" name="TextBox 146"/>
              <p:cNvSpPr txBox="1"/>
              <p:nvPr/>
            </p:nvSpPr>
            <p:spPr>
              <a:xfrm>
                <a:off x="2781299" y="2943225"/>
                <a:ext cx="219075" cy="276999"/>
              </a:xfrm>
              <a:prstGeom prst="rect">
                <a:avLst/>
              </a:prstGeom>
              <a:noFill/>
            </p:spPr>
            <p:txBody>
              <a:bodyPr wrap="square" rtlCol="0">
                <a:spAutoFit/>
              </a:bodyPr>
              <a:lstStyle/>
              <a:p>
                <a:pPr algn="ctr"/>
                <a:r>
                  <a:rPr lang="en-US" altLang="zh-CN" sz="1200" dirty="0" smtClean="0">
                    <a:latin typeface="+mn-lt"/>
                  </a:rPr>
                  <a:t>9</a:t>
                </a:r>
                <a:endParaRPr lang="zh-CN" altLang="en-US" sz="1200" dirty="0">
                  <a:latin typeface="+mn-lt"/>
                </a:endParaRPr>
              </a:p>
            </p:txBody>
          </p:sp>
        </p:grpSp>
        <p:grpSp>
          <p:nvGrpSpPr>
            <p:cNvPr id="148" name="组合 147"/>
            <p:cNvGrpSpPr/>
            <p:nvPr/>
          </p:nvGrpSpPr>
          <p:grpSpPr>
            <a:xfrm>
              <a:off x="6250418" y="3745953"/>
              <a:ext cx="1028872" cy="895351"/>
              <a:chOff x="2059418" y="2352674"/>
              <a:chExt cx="1028872" cy="895351"/>
            </a:xfrm>
          </p:grpSpPr>
          <p:sp>
            <p:nvSpPr>
              <p:cNvPr id="149" name="矩形 148"/>
              <p:cNvSpPr/>
              <p:nvPr/>
            </p:nvSpPr>
            <p:spPr bwMode="auto">
              <a:xfrm>
                <a:off x="2076450" y="2352674"/>
                <a:ext cx="1000125" cy="885825"/>
              </a:xfrm>
              <a:prstGeom prst="rect">
                <a:avLst/>
              </a:prstGeom>
              <a:ln w="12700">
                <a:solidFill>
                  <a:schemeClr val="tx1"/>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150" name="直接连接符 149"/>
              <p:cNvCxnSpPr/>
              <p:nvPr/>
            </p:nvCxnSpPr>
            <p:spPr bwMode="auto">
              <a:xfrm>
                <a:off x="2400300" y="2352675"/>
                <a:ext cx="0" cy="885825"/>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51" name="直接连接符 150"/>
              <p:cNvCxnSpPr/>
              <p:nvPr/>
            </p:nvCxnSpPr>
            <p:spPr bwMode="auto">
              <a:xfrm>
                <a:off x="2743200" y="2352675"/>
                <a:ext cx="0" cy="895350"/>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52" name="直接连接符 151"/>
              <p:cNvCxnSpPr/>
              <p:nvPr/>
            </p:nvCxnSpPr>
            <p:spPr bwMode="auto">
              <a:xfrm>
                <a:off x="2085975" y="2650055"/>
                <a:ext cx="1000125" cy="0"/>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53" name="直接连接符 152"/>
              <p:cNvCxnSpPr/>
              <p:nvPr/>
            </p:nvCxnSpPr>
            <p:spPr bwMode="auto">
              <a:xfrm>
                <a:off x="2085975" y="2933700"/>
                <a:ext cx="990600" cy="0"/>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54" name="TextBox 153"/>
              <p:cNvSpPr txBox="1"/>
              <p:nvPr/>
            </p:nvSpPr>
            <p:spPr>
              <a:xfrm>
                <a:off x="2338763" y="2370564"/>
                <a:ext cx="456447" cy="276999"/>
              </a:xfrm>
              <a:prstGeom prst="rect">
                <a:avLst/>
              </a:prstGeom>
              <a:noFill/>
            </p:spPr>
            <p:txBody>
              <a:bodyPr wrap="square" rtlCol="0">
                <a:spAutoFit/>
              </a:bodyPr>
              <a:lstStyle/>
              <a:p>
                <a:pPr algn="ctr"/>
                <a:r>
                  <a:rPr lang="en-US" altLang="zh-CN" sz="1200" dirty="0" smtClean="0">
                    <a:latin typeface="+mn-lt"/>
                  </a:rPr>
                  <a:t>12</a:t>
                </a:r>
                <a:endParaRPr lang="zh-CN" altLang="en-US" sz="1200" dirty="0">
                  <a:latin typeface="+mn-lt"/>
                </a:endParaRPr>
              </a:p>
            </p:txBody>
          </p:sp>
          <p:sp>
            <p:nvSpPr>
              <p:cNvPr id="155" name="TextBox 154"/>
              <p:cNvSpPr txBox="1"/>
              <p:nvPr/>
            </p:nvSpPr>
            <p:spPr>
              <a:xfrm>
                <a:off x="2059418" y="2371725"/>
                <a:ext cx="378981" cy="276999"/>
              </a:xfrm>
              <a:prstGeom prst="rect">
                <a:avLst/>
              </a:prstGeom>
              <a:noFill/>
            </p:spPr>
            <p:txBody>
              <a:bodyPr wrap="square" rtlCol="0">
                <a:spAutoFit/>
              </a:bodyPr>
              <a:lstStyle/>
              <a:p>
                <a:pPr algn="ctr"/>
                <a:r>
                  <a:rPr lang="en-US" altLang="zh-CN" sz="1200" dirty="0" smtClean="0">
                    <a:latin typeface="+mn-lt"/>
                  </a:rPr>
                  <a:t>11</a:t>
                </a:r>
                <a:endParaRPr lang="zh-CN" altLang="en-US" sz="1200" dirty="0">
                  <a:latin typeface="+mn-lt"/>
                </a:endParaRPr>
              </a:p>
            </p:txBody>
          </p:sp>
          <p:sp>
            <p:nvSpPr>
              <p:cNvPr id="156" name="TextBox 155"/>
              <p:cNvSpPr txBox="1"/>
              <p:nvPr/>
            </p:nvSpPr>
            <p:spPr>
              <a:xfrm>
                <a:off x="2712430" y="2391997"/>
                <a:ext cx="375860" cy="276999"/>
              </a:xfrm>
              <a:prstGeom prst="rect">
                <a:avLst/>
              </a:prstGeom>
              <a:noFill/>
            </p:spPr>
            <p:txBody>
              <a:bodyPr wrap="square" rtlCol="0">
                <a:spAutoFit/>
              </a:bodyPr>
              <a:lstStyle/>
              <a:p>
                <a:pPr algn="ctr"/>
                <a:r>
                  <a:rPr lang="en-US" altLang="zh-CN" sz="1200" dirty="0" smtClean="0">
                    <a:latin typeface="+mn-lt"/>
                  </a:rPr>
                  <a:t>13</a:t>
                </a:r>
                <a:endParaRPr lang="zh-CN" altLang="en-US" sz="1200" dirty="0">
                  <a:latin typeface="+mn-lt"/>
                </a:endParaRPr>
              </a:p>
            </p:txBody>
          </p:sp>
        </p:grpSp>
        <p:grpSp>
          <p:nvGrpSpPr>
            <p:cNvPr id="163" name="组合 162"/>
            <p:cNvGrpSpPr/>
            <p:nvPr/>
          </p:nvGrpSpPr>
          <p:grpSpPr>
            <a:xfrm>
              <a:off x="6257925" y="4917528"/>
              <a:ext cx="1038224" cy="895351"/>
              <a:chOff x="2066925" y="2352674"/>
              <a:chExt cx="1038224" cy="895351"/>
            </a:xfrm>
          </p:grpSpPr>
          <p:sp>
            <p:nvSpPr>
              <p:cNvPr id="164" name="矩形 163"/>
              <p:cNvSpPr/>
              <p:nvPr/>
            </p:nvSpPr>
            <p:spPr bwMode="auto">
              <a:xfrm>
                <a:off x="2076450" y="2352674"/>
                <a:ext cx="1000125" cy="885825"/>
              </a:xfrm>
              <a:prstGeom prst="rect">
                <a:avLst/>
              </a:prstGeom>
              <a:ln w="12700">
                <a:solidFill>
                  <a:schemeClr val="tx1"/>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165" name="直接连接符 164"/>
              <p:cNvCxnSpPr/>
              <p:nvPr/>
            </p:nvCxnSpPr>
            <p:spPr bwMode="auto">
              <a:xfrm>
                <a:off x="2400300" y="2352675"/>
                <a:ext cx="0" cy="885825"/>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66" name="直接连接符 165"/>
              <p:cNvCxnSpPr/>
              <p:nvPr/>
            </p:nvCxnSpPr>
            <p:spPr bwMode="auto">
              <a:xfrm>
                <a:off x="2743200" y="2352675"/>
                <a:ext cx="0" cy="895350"/>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67" name="直接连接符 166"/>
              <p:cNvCxnSpPr/>
              <p:nvPr/>
            </p:nvCxnSpPr>
            <p:spPr bwMode="auto">
              <a:xfrm>
                <a:off x="2066925" y="2647950"/>
                <a:ext cx="1000125" cy="0"/>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68" name="直接连接符 167"/>
              <p:cNvCxnSpPr/>
              <p:nvPr/>
            </p:nvCxnSpPr>
            <p:spPr bwMode="auto">
              <a:xfrm>
                <a:off x="2085975" y="2933700"/>
                <a:ext cx="990600" cy="0"/>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69" name="TextBox 168"/>
              <p:cNvSpPr txBox="1"/>
              <p:nvPr/>
            </p:nvSpPr>
            <p:spPr>
              <a:xfrm>
                <a:off x="2114549" y="2371725"/>
                <a:ext cx="219075" cy="276999"/>
              </a:xfrm>
              <a:prstGeom prst="rect">
                <a:avLst/>
              </a:prstGeom>
              <a:noFill/>
            </p:spPr>
            <p:txBody>
              <a:bodyPr wrap="square" rtlCol="0">
                <a:spAutoFit/>
              </a:bodyPr>
              <a:lstStyle/>
              <a:p>
                <a:pPr algn="ctr"/>
                <a:endParaRPr lang="zh-CN" altLang="en-US" sz="1200" dirty="0">
                  <a:latin typeface="+mn-lt"/>
                </a:endParaRPr>
              </a:p>
            </p:txBody>
          </p:sp>
          <p:sp>
            <p:nvSpPr>
              <p:cNvPr id="170" name="TextBox 169"/>
              <p:cNvSpPr txBox="1"/>
              <p:nvPr/>
            </p:nvSpPr>
            <p:spPr>
              <a:xfrm>
                <a:off x="2409824" y="2362200"/>
                <a:ext cx="374952" cy="276999"/>
              </a:xfrm>
              <a:prstGeom prst="rect">
                <a:avLst/>
              </a:prstGeom>
              <a:noFill/>
            </p:spPr>
            <p:txBody>
              <a:bodyPr wrap="square" rtlCol="0">
                <a:spAutoFit/>
              </a:bodyPr>
              <a:lstStyle/>
              <a:p>
                <a:pPr algn="ctr"/>
                <a:r>
                  <a:rPr lang="en-US" altLang="zh-CN" sz="1200" dirty="0" smtClean="0">
                    <a:latin typeface="+mn-lt"/>
                  </a:rPr>
                  <a:t>15</a:t>
                </a:r>
                <a:endParaRPr lang="zh-CN" altLang="en-US" sz="1200" dirty="0">
                  <a:latin typeface="+mn-lt"/>
                </a:endParaRPr>
              </a:p>
            </p:txBody>
          </p:sp>
          <p:sp>
            <p:nvSpPr>
              <p:cNvPr id="171" name="TextBox 170"/>
              <p:cNvSpPr txBox="1"/>
              <p:nvPr/>
            </p:nvSpPr>
            <p:spPr>
              <a:xfrm>
                <a:off x="2790824" y="2371725"/>
                <a:ext cx="219075" cy="276999"/>
              </a:xfrm>
              <a:prstGeom prst="rect">
                <a:avLst/>
              </a:prstGeom>
              <a:noFill/>
            </p:spPr>
            <p:txBody>
              <a:bodyPr wrap="square" rtlCol="0">
                <a:spAutoFit/>
              </a:bodyPr>
              <a:lstStyle/>
              <a:p>
                <a:pPr algn="ctr"/>
                <a:endParaRPr lang="zh-CN" altLang="en-US" sz="1200" dirty="0">
                  <a:latin typeface="+mn-lt"/>
                </a:endParaRPr>
              </a:p>
            </p:txBody>
          </p:sp>
          <p:sp>
            <p:nvSpPr>
              <p:cNvPr id="172" name="TextBox 171"/>
              <p:cNvSpPr txBox="1"/>
              <p:nvPr/>
            </p:nvSpPr>
            <p:spPr>
              <a:xfrm>
                <a:off x="2133599" y="2647950"/>
                <a:ext cx="219075" cy="276999"/>
              </a:xfrm>
              <a:prstGeom prst="rect">
                <a:avLst/>
              </a:prstGeom>
              <a:noFill/>
            </p:spPr>
            <p:txBody>
              <a:bodyPr wrap="square" rtlCol="0">
                <a:spAutoFit/>
              </a:bodyPr>
              <a:lstStyle/>
              <a:p>
                <a:pPr algn="ctr"/>
                <a:endParaRPr lang="zh-CN" altLang="en-US" sz="1200" dirty="0">
                  <a:latin typeface="+mn-lt"/>
                </a:endParaRPr>
              </a:p>
            </p:txBody>
          </p:sp>
          <p:sp>
            <p:nvSpPr>
              <p:cNvPr id="173" name="TextBox 172"/>
              <p:cNvSpPr txBox="1"/>
              <p:nvPr/>
            </p:nvSpPr>
            <p:spPr>
              <a:xfrm>
                <a:off x="2447924" y="2657475"/>
                <a:ext cx="219075" cy="276999"/>
              </a:xfrm>
              <a:prstGeom prst="rect">
                <a:avLst/>
              </a:prstGeom>
              <a:noFill/>
            </p:spPr>
            <p:txBody>
              <a:bodyPr wrap="square" rtlCol="0">
                <a:spAutoFit/>
              </a:bodyPr>
              <a:lstStyle/>
              <a:p>
                <a:pPr algn="ctr"/>
                <a:endParaRPr lang="zh-CN" altLang="en-US" sz="1200" dirty="0">
                  <a:latin typeface="+mn-lt"/>
                </a:endParaRPr>
              </a:p>
            </p:txBody>
          </p:sp>
          <p:sp>
            <p:nvSpPr>
              <p:cNvPr id="174" name="TextBox 173"/>
              <p:cNvSpPr txBox="1"/>
              <p:nvPr/>
            </p:nvSpPr>
            <p:spPr>
              <a:xfrm>
                <a:off x="2781299" y="2657475"/>
                <a:ext cx="219075" cy="276999"/>
              </a:xfrm>
              <a:prstGeom prst="rect">
                <a:avLst/>
              </a:prstGeom>
              <a:noFill/>
            </p:spPr>
            <p:txBody>
              <a:bodyPr wrap="square" rtlCol="0">
                <a:spAutoFit/>
              </a:bodyPr>
              <a:lstStyle/>
              <a:p>
                <a:pPr algn="ctr"/>
                <a:endParaRPr lang="zh-CN" altLang="en-US" sz="1200" dirty="0">
                  <a:latin typeface="+mn-lt"/>
                </a:endParaRPr>
              </a:p>
            </p:txBody>
          </p:sp>
          <p:sp>
            <p:nvSpPr>
              <p:cNvPr id="175" name="TextBox 174"/>
              <p:cNvSpPr txBox="1"/>
              <p:nvPr/>
            </p:nvSpPr>
            <p:spPr>
              <a:xfrm>
                <a:off x="2124074" y="2943225"/>
                <a:ext cx="219075" cy="276999"/>
              </a:xfrm>
              <a:prstGeom prst="rect">
                <a:avLst/>
              </a:prstGeom>
              <a:noFill/>
            </p:spPr>
            <p:txBody>
              <a:bodyPr wrap="square" rtlCol="0">
                <a:spAutoFit/>
              </a:bodyPr>
              <a:lstStyle/>
              <a:p>
                <a:pPr algn="ctr"/>
                <a:endParaRPr lang="zh-CN" altLang="en-US" sz="1200" dirty="0">
                  <a:latin typeface="+mn-lt"/>
                </a:endParaRPr>
              </a:p>
            </p:txBody>
          </p:sp>
          <p:sp>
            <p:nvSpPr>
              <p:cNvPr id="176" name="TextBox 175"/>
              <p:cNvSpPr txBox="1"/>
              <p:nvPr/>
            </p:nvSpPr>
            <p:spPr>
              <a:xfrm>
                <a:off x="2438399" y="2943225"/>
                <a:ext cx="219075" cy="276999"/>
              </a:xfrm>
              <a:prstGeom prst="rect">
                <a:avLst/>
              </a:prstGeom>
              <a:noFill/>
            </p:spPr>
            <p:txBody>
              <a:bodyPr wrap="square" rtlCol="0">
                <a:spAutoFit/>
              </a:bodyPr>
              <a:lstStyle/>
              <a:p>
                <a:pPr algn="ctr"/>
                <a:endParaRPr lang="zh-CN" altLang="en-US" sz="1200" dirty="0">
                  <a:latin typeface="+mn-lt"/>
                </a:endParaRPr>
              </a:p>
            </p:txBody>
          </p:sp>
          <p:sp>
            <p:nvSpPr>
              <p:cNvPr id="177" name="TextBox 176"/>
              <p:cNvSpPr txBox="1"/>
              <p:nvPr/>
            </p:nvSpPr>
            <p:spPr>
              <a:xfrm>
                <a:off x="2705098" y="2943225"/>
                <a:ext cx="400051" cy="276999"/>
              </a:xfrm>
              <a:prstGeom prst="rect">
                <a:avLst/>
              </a:prstGeom>
              <a:noFill/>
            </p:spPr>
            <p:txBody>
              <a:bodyPr wrap="square" rtlCol="0">
                <a:spAutoFit/>
              </a:bodyPr>
              <a:lstStyle/>
              <a:p>
                <a:pPr algn="ctr"/>
                <a:r>
                  <a:rPr lang="en-US" altLang="zh-CN" sz="1200" dirty="0" smtClean="0">
                    <a:latin typeface="+mn-lt"/>
                  </a:rPr>
                  <a:t>18</a:t>
                </a:r>
                <a:endParaRPr lang="zh-CN" altLang="en-US" sz="1200" dirty="0">
                  <a:latin typeface="+mn-lt"/>
                </a:endParaRPr>
              </a:p>
            </p:txBody>
          </p:sp>
        </p:grpSp>
        <p:sp>
          <p:nvSpPr>
            <p:cNvPr id="178" name="矩形 177"/>
            <p:cNvSpPr/>
            <p:nvPr/>
          </p:nvSpPr>
          <p:spPr bwMode="auto">
            <a:xfrm>
              <a:off x="7496176" y="4812754"/>
              <a:ext cx="1181100" cy="1343025"/>
            </a:xfrm>
            <a:prstGeom prst="rect">
              <a:avLst/>
            </a:prstGeom>
            <a:solidFill>
              <a:schemeClr val="bg1">
                <a:lumMod val="75000"/>
              </a:schemeClr>
            </a:solidFill>
            <a:ln w="12700">
              <a:solidFill>
                <a:schemeClr val="tx1"/>
              </a:solidFill>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grpSp>
          <p:nvGrpSpPr>
            <p:cNvPr id="179" name="组合 178"/>
            <p:cNvGrpSpPr/>
            <p:nvPr/>
          </p:nvGrpSpPr>
          <p:grpSpPr>
            <a:xfrm>
              <a:off x="7567309" y="4917528"/>
              <a:ext cx="1100440" cy="895351"/>
              <a:chOff x="528334" y="3257549"/>
              <a:chExt cx="1100440" cy="895351"/>
            </a:xfrm>
          </p:grpSpPr>
          <p:sp>
            <p:nvSpPr>
              <p:cNvPr id="180" name="矩形 179"/>
              <p:cNvSpPr/>
              <p:nvPr/>
            </p:nvSpPr>
            <p:spPr bwMode="auto">
              <a:xfrm>
                <a:off x="571500" y="3257549"/>
                <a:ext cx="1000125" cy="885825"/>
              </a:xfrm>
              <a:prstGeom prst="rect">
                <a:avLst/>
              </a:prstGeom>
              <a:ln w="12700">
                <a:solidFill>
                  <a:schemeClr val="tx1"/>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181" name="直接连接符 180"/>
              <p:cNvCxnSpPr/>
              <p:nvPr/>
            </p:nvCxnSpPr>
            <p:spPr bwMode="auto">
              <a:xfrm>
                <a:off x="895350" y="3257550"/>
                <a:ext cx="0" cy="885825"/>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82" name="直接连接符 181"/>
              <p:cNvCxnSpPr/>
              <p:nvPr/>
            </p:nvCxnSpPr>
            <p:spPr bwMode="auto">
              <a:xfrm>
                <a:off x="1238250" y="3257550"/>
                <a:ext cx="0" cy="895350"/>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83" name="直接连接符 182"/>
              <p:cNvCxnSpPr/>
              <p:nvPr/>
            </p:nvCxnSpPr>
            <p:spPr bwMode="auto">
              <a:xfrm>
                <a:off x="561975" y="3552825"/>
                <a:ext cx="1000125" cy="0"/>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84" name="直接连接符 183"/>
              <p:cNvCxnSpPr/>
              <p:nvPr/>
            </p:nvCxnSpPr>
            <p:spPr bwMode="auto">
              <a:xfrm>
                <a:off x="581025" y="3838575"/>
                <a:ext cx="990600" cy="0"/>
              </a:xfrm>
              <a:prstGeom prst="line">
                <a:avLst/>
              </a:prstGeom>
              <a:ln>
                <a:tailEnd type="non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85" name="TextBox 184"/>
              <p:cNvSpPr txBox="1"/>
              <p:nvPr/>
            </p:nvSpPr>
            <p:spPr>
              <a:xfrm>
                <a:off x="528334" y="3276600"/>
                <a:ext cx="390960" cy="274249"/>
              </a:xfrm>
              <a:prstGeom prst="rect">
                <a:avLst/>
              </a:prstGeom>
              <a:noFill/>
            </p:spPr>
            <p:txBody>
              <a:bodyPr wrap="square" rtlCol="0">
                <a:spAutoFit/>
              </a:bodyPr>
              <a:lstStyle/>
              <a:p>
                <a:pPr algn="ctr"/>
                <a:r>
                  <a:rPr lang="en-US" altLang="zh-CN" sz="1200" dirty="0" smtClean="0">
                    <a:latin typeface="+mn-lt"/>
                  </a:rPr>
                  <a:t>11</a:t>
                </a:r>
                <a:endParaRPr lang="zh-CN" altLang="en-US" sz="1200" dirty="0">
                  <a:latin typeface="+mn-lt"/>
                </a:endParaRPr>
              </a:p>
            </p:txBody>
          </p:sp>
          <p:sp>
            <p:nvSpPr>
              <p:cNvPr id="186" name="TextBox 185"/>
              <p:cNvSpPr txBox="1"/>
              <p:nvPr/>
            </p:nvSpPr>
            <p:spPr>
              <a:xfrm>
                <a:off x="824101" y="3276600"/>
                <a:ext cx="436819" cy="274249"/>
              </a:xfrm>
              <a:prstGeom prst="rect">
                <a:avLst/>
              </a:prstGeom>
              <a:noFill/>
            </p:spPr>
            <p:txBody>
              <a:bodyPr wrap="square" rtlCol="0">
                <a:spAutoFit/>
              </a:bodyPr>
              <a:lstStyle/>
              <a:p>
                <a:pPr algn="ctr"/>
                <a:r>
                  <a:rPr lang="en-US" altLang="zh-CN" sz="1200" dirty="0" smtClean="0">
                    <a:latin typeface="+mn-lt"/>
                  </a:rPr>
                  <a:t>15</a:t>
                </a:r>
                <a:endParaRPr lang="zh-CN" altLang="en-US" sz="1200" dirty="0">
                  <a:latin typeface="+mn-lt"/>
                </a:endParaRPr>
              </a:p>
            </p:txBody>
          </p:sp>
          <p:sp>
            <p:nvSpPr>
              <p:cNvPr id="187" name="TextBox 186"/>
              <p:cNvSpPr txBox="1"/>
              <p:nvPr/>
            </p:nvSpPr>
            <p:spPr>
              <a:xfrm>
                <a:off x="1209674" y="3276600"/>
                <a:ext cx="386067" cy="276999"/>
              </a:xfrm>
              <a:prstGeom prst="rect">
                <a:avLst/>
              </a:prstGeom>
              <a:noFill/>
            </p:spPr>
            <p:txBody>
              <a:bodyPr wrap="square" rtlCol="0">
                <a:spAutoFit/>
              </a:bodyPr>
              <a:lstStyle/>
              <a:p>
                <a:pPr algn="ctr"/>
                <a:r>
                  <a:rPr lang="en-US" altLang="zh-CN" sz="1200" dirty="0" smtClean="0">
                    <a:latin typeface="+mn-lt"/>
                  </a:rPr>
                  <a:t>13</a:t>
                </a:r>
                <a:endParaRPr lang="zh-CN" altLang="en-US" sz="1200" dirty="0">
                  <a:latin typeface="+mn-lt"/>
                </a:endParaRPr>
              </a:p>
            </p:txBody>
          </p:sp>
          <p:sp>
            <p:nvSpPr>
              <p:cNvPr id="188" name="TextBox 187"/>
              <p:cNvSpPr txBox="1"/>
              <p:nvPr/>
            </p:nvSpPr>
            <p:spPr>
              <a:xfrm>
                <a:off x="628649" y="3552825"/>
                <a:ext cx="219075" cy="276999"/>
              </a:xfrm>
              <a:prstGeom prst="rect">
                <a:avLst/>
              </a:prstGeom>
              <a:noFill/>
            </p:spPr>
            <p:txBody>
              <a:bodyPr wrap="square" rtlCol="0">
                <a:spAutoFit/>
              </a:bodyPr>
              <a:lstStyle/>
              <a:p>
                <a:pPr algn="ctr"/>
                <a:r>
                  <a:rPr lang="en-US" altLang="zh-CN" sz="1200" dirty="0" smtClean="0">
                    <a:latin typeface="+mn-lt"/>
                  </a:rPr>
                  <a:t>4</a:t>
                </a:r>
                <a:endParaRPr lang="zh-CN" altLang="en-US" sz="1200" dirty="0">
                  <a:latin typeface="+mn-lt"/>
                </a:endParaRPr>
              </a:p>
            </p:txBody>
          </p:sp>
          <p:sp>
            <p:nvSpPr>
              <p:cNvPr id="189" name="TextBox 188"/>
              <p:cNvSpPr txBox="1"/>
              <p:nvPr/>
            </p:nvSpPr>
            <p:spPr>
              <a:xfrm>
                <a:off x="942974" y="3562350"/>
                <a:ext cx="219075" cy="276999"/>
              </a:xfrm>
              <a:prstGeom prst="rect">
                <a:avLst/>
              </a:prstGeom>
              <a:noFill/>
            </p:spPr>
            <p:txBody>
              <a:bodyPr wrap="square" rtlCol="0">
                <a:spAutoFit/>
              </a:bodyPr>
              <a:lstStyle/>
              <a:p>
                <a:pPr algn="ctr"/>
                <a:r>
                  <a:rPr lang="en-US" altLang="zh-CN" sz="1200" dirty="0" smtClean="0">
                    <a:latin typeface="+mn-lt"/>
                  </a:rPr>
                  <a:t>5</a:t>
                </a:r>
                <a:endParaRPr lang="zh-CN" altLang="en-US" sz="1200" dirty="0">
                  <a:latin typeface="+mn-lt"/>
                </a:endParaRPr>
              </a:p>
            </p:txBody>
          </p:sp>
          <p:sp>
            <p:nvSpPr>
              <p:cNvPr id="190" name="TextBox 189"/>
              <p:cNvSpPr txBox="1"/>
              <p:nvPr/>
            </p:nvSpPr>
            <p:spPr>
              <a:xfrm>
                <a:off x="1276349" y="3562350"/>
                <a:ext cx="219075" cy="276999"/>
              </a:xfrm>
              <a:prstGeom prst="rect">
                <a:avLst/>
              </a:prstGeom>
              <a:noFill/>
            </p:spPr>
            <p:txBody>
              <a:bodyPr wrap="square" rtlCol="0">
                <a:spAutoFit/>
              </a:bodyPr>
              <a:lstStyle/>
              <a:p>
                <a:pPr algn="ctr"/>
                <a:r>
                  <a:rPr lang="en-US" altLang="zh-CN" sz="1200" dirty="0" smtClean="0">
                    <a:latin typeface="+mn-lt"/>
                  </a:rPr>
                  <a:t>6</a:t>
                </a:r>
                <a:endParaRPr lang="zh-CN" altLang="en-US" sz="1200" dirty="0">
                  <a:latin typeface="+mn-lt"/>
                </a:endParaRPr>
              </a:p>
            </p:txBody>
          </p:sp>
          <p:sp>
            <p:nvSpPr>
              <p:cNvPr id="191" name="TextBox 190"/>
              <p:cNvSpPr txBox="1"/>
              <p:nvPr/>
            </p:nvSpPr>
            <p:spPr>
              <a:xfrm>
                <a:off x="619124" y="3848100"/>
                <a:ext cx="219075" cy="276999"/>
              </a:xfrm>
              <a:prstGeom prst="rect">
                <a:avLst/>
              </a:prstGeom>
              <a:noFill/>
            </p:spPr>
            <p:txBody>
              <a:bodyPr wrap="square" rtlCol="0">
                <a:spAutoFit/>
              </a:bodyPr>
              <a:lstStyle/>
              <a:p>
                <a:pPr algn="ctr"/>
                <a:r>
                  <a:rPr lang="en-US" altLang="zh-CN" sz="1200" dirty="0" smtClean="0">
                    <a:latin typeface="+mn-lt"/>
                  </a:rPr>
                  <a:t>7</a:t>
                </a:r>
                <a:endParaRPr lang="zh-CN" altLang="en-US" sz="1200" dirty="0">
                  <a:latin typeface="+mn-lt"/>
                </a:endParaRPr>
              </a:p>
            </p:txBody>
          </p:sp>
          <p:sp>
            <p:nvSpPr>
              <p:cNvPr id="192" name="TextBox 191"/>
              <p:cNvSpPr txBox="1"/>
              <p:nvPr/>
            </p:nvSpPr>
            <p:spPr>
              <a:xfrm>
                <a:off x="933449" y="3848100"/>
                <a:ext cx="219075" cy="276999"/>
              </a:xfrm>
              <a:prstGeom prst="rect">
                <a:avLst/>
              </a:prstGeom>
              <a:noFill/>
            </p:spPr>
            <p:txBody>
              <a:bodyPr wrap="square" rtlCol="0">
                <a:spAutoFit/>
              </a:bodyPr>
              <a:lstStyle/>
              <a:p>
                <a:pPr algn="ctr"/>
                <a:r>
                  <a:rPr lang="en-US" altLang="zh-CN" sz="1200" dirty="0" smtClean="0">
                    <a:latin typeface="+mn-lt"/>
                  </a:rPr>
                  <a:t>8</a:t>
                </a:r>
                <a:endParaRPr lang="zh-CN" altLang="en-US" sz="1200" dirty="0">
                  <a:latin typeface="+mn-lt"/>
                </a:endParaRPr>
              </a:p>
            </p:txBody>
          </p:sp>
          <p:sp>
            <p:nvSpPr>
              <p:cNvPr id="193" name="TextBox 192"/>
              <p:cNvSpPr txBox="1"/>
              <p:nvPr/>
            </p:nvSpPr>
            <p:spPr>
              <a:xfrm>
                <a:off x="1200148" y="3848100"/>
                <a:ext cx="428626" cy="276999"/>
              </a:xfrm>
              <a:prstGeom prst="rect">
                <a:avLst/>
              </a:prstGeom>
              <a:noFill/>
            </p:spPr>
            <p:txBody>
              <a:bodyPr wrap="square" rtlCol="0">
                <a:spAutoFit/>
              </a:bodyPr>
              <a:lstStyle/>
              <a:p>
                <a:pPr algn="ctr"/>
                <a:r>
                  <a:rPr lang="en-US" altLang="zh-CN" sz="1200" dirty="0" smtClean="0">
                    <a:latin typeface="+mn-lt"/>
                  </a:rPr>
                  <a:t>18</a:t>
                </a:r>
                <a:endParaRPr lang="zh-CN" altLang="en-US" sz="1200" dirty="0">
                  <a:latin typeface="+mn-lt"/>
                </a:endParaRPr>
              </a:p>
            </p:txBody>
          </p:sp>
        </p:grpSp>
        <p:sp>
          <p:nvSpPr>
            <p:cNvPr id="194" name="TextBox 193"/>
            <p:cNvSpPr txBox="1"/>
            <p:nvPr/>
          </p:nvSpPr>
          <p:spPr>
            <a:xfrm>
              <a:off x="7629255" y="5879592"/>
              <a:ext cx="1023185" cy="304722"/>
            </a:xfrm>
            <a:prstGeom prst="rect">
              <a:avLst/>
            </a:prstGeom>
            <a:noFill/>
          </p:spPr>
          <p:txBody>
            <a:bodyPr wrap="square" rtlCol="0">
              <a:spAutoFit/>
            </a:bodyPr>
            <a:lstStyle/>
            <a:p>
              <a:pPr algn="ctr"/>
              <a:r>
                <a:rPr lang="zh-CN" altLang="en-US" sz="1400" b="1" dirty="0" smtClean="0">
                  <a:latin typeface="+mn-ea"/>
                  <a:ea typeface="+mn-ea"/>
                </a:rPr>
                <a:t>等效内容</a:t>
              </a:r>
              <a:endParaRPr lang="zh-CN" altLang="en-US" sz="1400" b="1" dirty="0">
                <a:latin typeface="+mn-ea"/>
                <a:ea typeface="+mn-ea"/>
              </a:endParaRPr>
            </a:p>
          </p:txBody>
        </p:sp>
        <p:cxnSp>
          <p:nvCxnSpPr>
            <p:cNvPr id="195" name="直接箭头连接符 194"/>
            <p:cNvCxnSpPr>
              <a:stCxn id="9" idx="3"/>
            </p:cNvCxnSpPr>
            <p:nvPr/>
          </p:nvCxnSpPr>
          <p:spPr bwMode="auto">
            <a:xfrm flipV="1">
              <a:off x="1657350" y="4450804"/>
              <a:ext cx="419100" cy="881062"/>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96" name="直接箭头连接符 195"/>
            <p:cNvCxnSpPr/>
            <p:nvPr/>
          </p:nvCxnSpPr>
          <p:spPr bwMode="auto">
            <a:xfrm flipV="1">
              <a:off x="4457700" y="4288879"/>
              <a:ext cx="419100" cy="881062"/>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093232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mtClean="0">
                <a:sym typeface="Lucida Grande"/>
              </a:rPr>
              <a:t>FusionStorage</a:t>
            </a:r>
            <a:r>
              <a:rPr lang="zh-CN" altLang="en-US" smtClean="0">
                <a:sym typeface="Lucida Grande"/>
              </a:rPr>
              <a:t>故障容忍</a:t>
            </a:r>
            <a:endParaRPr lang="zh-CN" altLang="en-US" dirty="0"/>
          </a:p>
        </p:txBody>
      </p:sp>
      <p:sp>
        <p:nvSpPr>
          <p:cNvPr id="3" name="文本占位符 2"/>
          <p:cNvSpPr>
            <a:spLocks noGrp="1"/>
          </p:cNvSpPr>
          <p:nvPr>
            <p:ph type="body" sz="quarter" idx="10"/>
          </p:nvPr>
        </p:nvSpPr>
        <p:spPr>
          <a:xfrm>
            <a:off x="684213" y="1376363"/>
            <a:ext cx="3545097" cy="3924300"/>
          </a:xfrm>
        </p:spPr>
        <p:txBody>
          <a:bodyPr/>
          <a:lstStyle/>
          <a:p>
            <a:r>
              <a:rPr lang="zh-CN" altLang="en-US" sz="2000" dirty="0" smtClean="0">
                <a:sym typeface="+mn-lt"/>
              </a:rPr>
              <a:t>数据可靠是第一位的，</a:t>
            </a:r>
            <a:r>
              <a:rPr lang="en-US" altLang="zh-CN" sz="2000" dirty="0" smtClean="0">
                <a:sym typeface="+mn-lt"/>
              </a:rPr>
              <a:t>FusionStorage</a:t>
            </a:r>
            <a:r>
              <a:rPr lang="zh-CN" altLang="en-US" sz="2000" dirty="0" smtClean="0">
                <a:sym typeface="+mn-lt"/>
              </a:rPr>
              <a:t>建议</a:t>
            </a:r>
            <a:r>
              <a:rPr lang="en-US" altLang="zh-CN" sz="2000" dirty="0" smtClean="0">
                <a:sym typeface="+mn-lt"/>
              </a:rPr>
              <a:t>3</a:t>
            </a:r>
            <a:r>
              <a:rPr lang="zh-CN" altLang="en-US" sz="2000" dirty="0" smtClean="0">
                <a:sym typeface="+mn-lt"/>
              </a:rPr>
              <a:t>副本配置部署。</a:t>
            </a:r>
            <a:endParaRPr lang="en-US" altLang="zh-CN" sz="2000" dirty="0" smtClean="0">
              <a:sym typeface="+mn-lt"/>
            </a:endParaRPr>
          </a:p>
          <a:p>
            <a:r>
              <a:rPr lang="zh-CN" altLang="en-US" sz="2000" dirty="0" smtClean="0"/>
              <a:t>如果两副本故障，仍可保障数据不丢失。</a:t>
            </a:r>
            <a:endParaRPr lang="en-US" altLang="zh-CN" sz="2000" dirty="0" smtClean="0"/>
          </a:p>
          <a:p>
            <a:r>
              <a:rPr lang="zh-CN" altLang="en-US" sz="2000" dirty="0" smtClean="0"/>
              <a:t>故障容忍根据环境规模可以支持：</a:t>
            </a:r>
            <a:endParaRPr lang="en-US" altLang="zh-CN" sz="2000" dirty="0" smtClean="0"/>
          </a:p>
          <a:p>
            <a:pPr lvl="1"/>
            <a:r>
              <a:rPr lang="zh-CN" altLang="en-US" sz="1800" dirty="0" smtClean="0"/>
              <a:t>跨服务器故障容忍</a:t>
            </a:r>
            <a:endParaRPr lang="en-US" altLang="zh-CN" sz="1800" dirty="0" smtClean="0"/>
          </a:p>
          <a:p>
            <a:pPr lvl="1"/>
            <a:r>
              <a:rPr lang="zh-CN" altLang="en-US" sz="1800" dirty="0" smtClean="0"/>
              <a:t>跨机柜故障容忍</a:t>
            </a:r>
            <a:endParaRPr lang="en-US" altLang="zh-CN" sz="1800" dirty="0" smtClean="0"/>
          </a:p>
          <a:p>
            <a:pPr lvl="1"/>
            <a:r>
              <a:rPr lang="zh-CN" altLang="en-US" sz="1800" dirty="0" smtClean="0"/>
              <a:t>跨机房故障容忍</a:t>
            </a:r>
            <a:endParaRPr lang="zh-CN" altLang="en-US" sz="1800" dirty="0"/>
          </a:p>
        </p:txBody>
      </p:sp>
      <p:grpSp>
        <p:nvGrpSpPr>
          <p:cNvPr id="2" name="组合 66"/>
          <p:cNvGrpSpPr/>
          <p:nvPr/>
        </p:nvGrpSpPr>
        <p:grpSpPr>
          <a:xfrm>
            <a:off x="4535488" y="1484784"/>
            <a:ext cx="3918277" cy="4644516"/>
            <a:chOff x="2699792" y="2228136"/>
            <a:chExt cx="3299832" cy="2893052"/>
          </a:xfrm>
        </p:grpSpPr>
        <p:sp>
          <p:nvSpPr>
            <p:cNvPr id="24" name="Text Box 49"/>
            <p:cNvSpPr txBox="1">
              <a:spLocks noChangeArrowheads="1"/>
            </p:cNvSpPr>
            <p:nvPr/>
          </p:nvSpPr>
          <p:spPr bwMode="auto">
            <a:xfrm>
              <a:off x="2699792" y="4689321"/>
              <a:ext cx="3299831" cy="431867"/>
            </a:xfrm>
            <a:prstGeom prst="round2SameRect">
              <a:avLst>
                <a:gd name="adj1" fmla="val 0"/>
                <a:gd name="adj2" fmla="val 22931"/>
              </a:avLst>
            </a:prstGeom>
            <a:solidFill>
              <a:srgbClr val="CF6B63"/>
            </a:solidFill>
            <a:ln>
              <a:no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12" tIns="45706" rIns="91412" bIns="45706" numCol="1" spcCol="0" rtlCol="0" fromWordArt="0" anchor="ctr" anchorCtr="0" forceAA="0" compatLnSpc="1">
              <a:prstTxWarp prst="textNoShape">
                <a:avLst/>
              </a:prstTxWarp>
              <a:noAutofit/>
            </a:bodyPr>
            <a:lstStyle>
              <a:defPPr>
                <a:defRPr lang="zh-CN"/>
              </a:defPPr>
              <a:lvl1pPr algn="ctr">
                <a:defRPr sz="1600">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914037" fontAlgn="auto">
                <a:spcBef>
                  <a:spcPts val="0"/>
                </a:spcBef>
                <a:spcAft>
                  <a:spcPts val="0"/>
                </a:spcAft>
              </a:pPr>
              <a:r>
                <a:rPr lang="zh-CN" altLang="en-US" dirty="0">
                  <a:solidFill>
                    <a:prstClr val="white"/>
                  </a:solidFill>
                  <a:cs typeface="+mn-ea"/>
                  <a:sym typeface="+mn-lt"/>
                </a:rPr>
                <a:t>容忍同时</a:t>
              </a:r>
              <a:r>
                <a:rPr lang="en-US" altLang="zh-CN" dirty="0">
                  <a:solidFill>
                    <a:prstClr val="white"/>
                  </a:solidFill>
                  <a:cs typeface="+mn-ea"/>
                  <a:sym typeface="+mn-lt"/>
                </a:rPr>
                <a:t>2</a:t>
              </a:r>
              <a:r>
                <a:rPr lang="zh-CN" altLang="en-US" dirty="0" smtClean="0">
                  <a:solidFill>
                    <a:prstClr val="white"/>
                  </a:solidFill>
                  <a:cs typeface="+mn-ea"/>
                  <a:sym typeface="+mn-lt"/>
                </a:rPr>
                <a:t>机房故</a:t>
              </a:r>
              <a:r>
                <a:rPr lang="zh-CN" altLang="en-US" dirty="0">
                  <a:solidFill>
                    <a:prstClr val="white"/>
                  </a:solidFill>
                  <a:cs typeface="+mn-ea"/>
                  <a:sym typeface="+mn-lt"/>
                </a:rPr>
                <a:t>障</a:t>
              </a:r>
              <a:endParaRPr lang="en-US" altLang="zh-CN" dirty="0">
                <a:solidFill>
                  <a:prstClr val="white"/>
                </a:solidFill>
                <a:cs typeface="+mn-ea"/>
                <a:sym typeface="+mn-lt"/>
              </a:endParaRPr>
            </a:p>
          </p:txBody>
        </p:sp>
        <p:sp>
          <p:nvSpPr>
            <p:cNvPr id="29" name="同侧圆角矩形 28"/>
            <p:cNvSpPr/>
            <p:nvPr/>
          </p:nvSpPr>
          <p:spPr>
            <a:xfrm>
              <a:off x="2718956" y="2228136"/>
              <a:ext cx="3280668" cy="431867"/>
            </a:xfrm>
            <a:prstGeom prst="round2SameRect">
              <a:avLst/>
            </a:prstGeom>
            <a:solidFill>
              <a:srgbClr val="CF6B63"/>
            </a:solidFill>
            <a:ln>
              <a:no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12" tIns="45706" rIns="91412" bIns="45706" numCol="1" spcCol="0" rtlCol="0" fromWordArt="0" anchor="ctr" anchorCtr="0" forceAA="0" compatLnSpc="1">
              <a:prstTxWarp prst="textNoShape">
                <a:avLst/>
              </a:prstTxWarp>
              <a:noAutofit/>
            </a:bodyPr>
            <a:lstStyle/>
            <a:p>
              <a:pPr algn="ctr" defTabSz="914037" fontAlgn="auto">
                <a:spcBef>
                  <a:spcPts val="0"/>
                </a:spcBef>
                <a:spcAft>
                  <a:spcPts val="0"/>
                </a:spcAft>
              </a:pPr>
              <a:endParaRPr lang="zh-CN" altLang="en-US" sz="1600" dirty="0">
                <a:solidFill>
                  <a:prstClr val="white"/>
                </a:solidFill>
                <a:cs typeface="+mn-ea"/>
                <a:sym typeface="+mn-lt"/>
              </a:endParaRPr>
            </a:p>
          </p:txBody>
        </p:sp>
        <p:sp>
          <p:nvSpPr>
            <p:cNvPr id="30" name="Text Box 49"/>
            <p:cNvSpPr txBox="1">
              <a:spLocks noChangeArrowheads="1"/>
            </p:cNvSpPr>
            <p:nvPr/>
          </p:nvSpPr>
          <p:spPr bwMode="auto">
            <a:xfrm>
              <a:off x="3733974" y="2312054"/>
              <a:ext cx="1209593" cy="230056"/>
            </a:xfrm>
            <a:prstGeom prst="rect">
              <a:avLst/>
            </a:prstGeom>
            <a:noFill/>
            <a:ln w="9525">
              <a:noFill/>
              <a:miter lim="800000"/>
              <a:headEnd/>
              <a:tailEnd/>
            </a:ln>
          </p:spPr>
          <p:txBody>
            <a:bodyPr wrap="none" lIns="0" tIns="0" rIns="0" bIns="0">
              <a:spAutoFit/>
            </a:bodyPr>
            <a:lstStyle/>
            <a:p>
              <a:pPr marL="87268" indent="-87268" algn="ctr" defTabSz="914037" eaLnBrk="0" fontAlgn="auto" hangingPunct="0">
                <a:lnSpc>
                  <a:spcPct val="150000"/>
                </a:lnSpc>
                <a:spcBef>
                  <a:spcPts val="0"/>
                </a:spcBef>
                <a:spcAft>
                  <a:spcPts val="0"/>
                </a:spcAft>
                <a:buClr>
                  <a:srgbClr val="0070C0"/>
                </a:buClr>
                <a:buSzPct val="70000"/>
                <a:defRPr/>
              </a:pPr>
              <a:r>
                <a:rPr lang="zh-CN" altLang="en-US" sz="1600" kern="0" dirty="0">
                  <a:solidFill>
                    <a:prstClr val="white"/>
                  </a:solidFill>
                  <a:latin typeface="+mn-lt"/>
                  <a:ea typeface="+mn-ea"/>
                  <a:cs typeface="+mn-ea"/>
                  <a:sym typeface="+mn-lt"/>
                </a:rPr>
                <a:t>支</a:t>
              </a:r>
              <a:r>
                <a:rPr lang="zh-CN" altLang="en-US" sz="1600" kern="0" dirty="0" smtClean="0">
                  <a:solidFill>
                    <a:prstClr val="white"/>
                  </a:solidFill>
                  <a:latin typeface="+mn-lt"/>
                  <a:ea typeface="+mn-ea"/>
                  <a:cs typeface="+mn-ea"/>
                  <a:sym typeface="+mn-lt"/>
                </a:rPr>
                <a:t>持机房级</a:t>
              </a:r>
              <a:r>
                <a:rPr lang="zh-CN" altLang="en-US" sz="1600" kern="0" dirty="0">
                  <a:solidFill>
                    <a:prstClr val="white"/>
                  </a:solidFill>
                  <a:latin typeface="+mn-lt"/>
                  <a:ea typeface="+mn-ea"/>
                  <a:cs typeface="+mn-ea"/>
                  <a:sym typeface="+mn-lt"/>
                </a:rPr>
                <a:t>安全</a:t>
              </a:r>
              <a:endParaRPr lang="en-US" altLang="zh-CN" sz="1600" kern="0" dirty="0">
                <a:solidFill>
                  <a:prstClr val="white"/>
                </a:solidFill>
                <a:latin typeface="+mn-lt"/>
                <a:ea typeface="+mn-ea"/>
                <a:cs typeface="+mn-ea"/>
                <a:sym typeface="+mn-lt"/>
              </a:endParaRPr>
            </a:p>
          </p:txBody>
        </p:sp>
        <p:pic>
          <p:nvPicPr>
            <p:cNvPr id="31" name="Picture 126" descr="ICON_Server_flat_Q408.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38385" y="3026198"/>
              <a:ext cx="1040688" cy="298957"/>
            </a:xfrm>
            <a:prstGeom prst="rect">
              <a:avLst/>
            </a:prstGeom>
            <a:noFill/>
            <a:ln w="9525">
              <a:noFill/>
              <a:miter lim="800000"/>
              <a:headEnd/>
              <a:tailEnd/>
            </a:ln>
          </p:spPr>
        </p:pic>
        <p:pic>
          <p:nvPicPr>
            <p:cNvPr id="33" name="Picture 126" descr="ICON_Server_flat_Q408.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38965" y="3376669"/>
              <a:ext cx="1040688" cy="298957"/>
            </a:xfrm>
            <a:prstGeom prst="rect">
              <a:avLst/>
            </a:prstGeom>
            <a:noFill/>
            <a:ln w="9525">
              <a:noFill/>
              <a:miter lim="800000"/>
              <a:headEnd/>
              <a:tailEnd/>
            </a:ln>
          </p:spPr>
        </p:pic>
        <p:pic>
          <p:nvPicPr>
            <p:cNvPr id="34" name="Picture 126" descr="ICON_Server_flat_Q408.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3571" y="2679803"/>
              <a:ext cx="1040688" cy="298957"/>
            </a:xfrm>
            <a:prstGeom prst="rect">
              <a:avLst/>
            </a:prstGeom>
            <a:noFill/>
            <a:ln w="9525">
              <a:noFill/>
              <a:miter lim="800000"/>
              <a:headEnd/>
              <a:tailEnd/>
            </a:ln>
          </p:spPr>
        </p:pic>
        <p:pic>
          <p:nvPicPr>
            <p:cNvPr id="35" name="Picture 126" descr="ICON_Server_flat_Q408.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2092" y="4032995"/>
              <a:ext cx="1040688" cy="298957"/>
            </a:xfrm>
            <a:prstGeom prst="rect">
              <a:avLst/>
            </a:prstGeom>
            <a:noFill/>
            <a:ln w="9525">
              <a:noFill/>
              <a:miter lim="800000"/>
              <a:headEnd/>
              <a:tailEnd/>
            </a:ln>
          </p:spPr>
        </p:pic>
        <p:pic>
          <p:nvPicPr>
            <p:cNvPr id="37" name="Picture 126" descr="ICON_Server_flat_Q408.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2671" y="4383466"/>
              <a:ext cx="1040688" cy="298957"/>
            </a:xfrm>
            <a:prstGeom prst="rect">
              <a:avLst/>
            </a:prstGeom>
            <a:noFill/>
            <a:ln w="9525">
              <a:noFill/>
              <a:miter lim="800000"/>
              <a:headEnd/>
              <a:tailEnd/>
            </a:ln>
          </p:spPr>
        </p:pic>
        <p:pic>
          <p:nvPicPr>
            <p:cNvPr id="38" name="Picture 126" descr="ICON_Server_flat_Q408.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0246" y="3702209"/>
              <a:ext cx="1040688" cy="298957"/>
            </a:xfrm>
            <a:prstGeom prst="rect">
              <a:avLst/>
            </a:prstGeom>
            <a:noFill/>
            <a:ln w="9525">
              <a:noFill/>
              <a:miter lim="800000"/>
              <a:headEnd/>
              <a:tailEnd/>
            </a:ln>
          </p:spPr>
        </p:pic>
        <p:pic>
          <p:nvPicPr>
            <p:cNvPr id="39" name="Picture 126" descr="ICON_Server_flat_Q408.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3770" y="3029072"/>
              <a:ext cx="1040688" cy="298957"/>
            </a:xfrm>
            <a:prstGeom prst="rect">
              <a:avLst/>
            </a:prstGeom>
            <a:noFill/>
            <a:ln w="9525">
              <a:noFill/>
              <a:miter lim="800000"/>
              <a:headEnd/>
              <a:tailEnd/>
            </a:ln>
          </p:spPr>
        </p:pic>
        <p:pic>
          <p:nvPicPr>
            <p:cNvPr id="43" name="Picture 126" descr="ICON_Server_flat_Q408.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4350" y="3379543"/>
              <a:ext cx="1040688" cy="298957"/>
            </a:xfrm>
            <a:prstGeom prst="rect">
              <a:avLst/>
            </a:prstGeom>
            <a:noFill/>
            <a:ln w="9525">
              <a:noFill/>
              <a:miter lim="800000"/>
              <a:headEnd/>
              <a:tailEnd/>
            </a:ln>
          </p:spPr>
        </p:pic>
        <p:pic>
          <p:nvPicPr>
            <p:cNvPr id="45" name="Picture 126" descr="ICON_Server_flat_Q408.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8956" y="2682677"/>
              <a:ext cx="1040688" cy="298957"/>
            </a:xfrm>
            <a:prstGeom prst="rect">
              <a:avLst/>
            </a:prstGeom>
            <a:noFill/>
            <a:ln w="9525">
              <a:noFill/>
              <a:miter lim="800000"/>
              <a:headEnd/>
              <a:tailEnd/>
            </a:ln>
          </p:spPr>
        </p:pic>
        <p:pic>
          <p:nvPicPr>
            <p:cNvPr id="46" name="Picture 126" descr="ICON_Server_flat_Q408.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7477" y="4035869"/>
              <a:ext cx="1040688" cy="298957"/>
            </a:xfrm>
            <a:prstGeom prst="rect">
              <a:avLst/>
            </a:prstGeom>
            <a:noFill/>
            <a:ln w="9525">
              <a:noFill/>
              <a:miter lim="800000"/>
              <a:headEnd/>
              <a:tailEnd/>
            </a:ln>
          </p:spPr>
        </p:pic>
        <p:pic>
          <p:nvPicPr>
            <p:cNvPr id="47" name="Picture 126" descr="ICON_Server_flat_Q408.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8057" y="4386340"/>
              <a:ext cx="1040688" cy="298957"/>
            </a:xfrm>
            <a:prstGeom prst="rect">
              <a:avLst/>
            </a:prstGeom>
            <a:noFill/>
            <a:ln w="9525">
              <a:noFill/>
              <a:miter lim="800000"/>
              <a:headEnd/>
              <a:tailEnd/>
            </a:ln>
          </p:spPr>
        </p:pic>
        <p:pic>
          <p:nvPicPr>
            <p:cNvPr id="48" name="Picture 126" descr="ICON_Server_flat_Q408.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5631" y="3705084"/>
              <a:ext cx="1040688" cy="298957"/>
            </a:xfrm>
            <a:prstGeom prst="rect">
              <a:avLst/>
            </a:prstGeom>
            <a:noFill/>
            <a:ln w="9525">
              <a:noFill/>
              <a:miter lim="800000"/>
              <a:headEnd/>
              <a:tailEnd/>
            </a:ln>
          </p:spPr>
        </p:pic>
        <p:sp>
          <p:nvSpPr>
            <p:cNvPr id="66" name="乘号 65"/>
            <p:cNvSpPr/>
            <p:nvPr/>
          </p:nvSpPr>
          <p:spPr>
            <a:xfrm>
              <a:off x="4033928" y="3730729"/>
              <a:ext cx="604724" cy="372679"/>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7" fontAlgn="auto">
                <a:spcBef>
                  <a:spcPts val="0"/>
                </a:spcBef>
                <a:spcAft>
                  <a:spcPts val="0"/>
                </a:spcAft>
              </a:pPr>
              <a:endParaRPr lang="zh-CN" altLang="en-US">
                <a:solidFill>
                  <a:prstClr val="white"/>
                </a:solidFill>
                <a:cs typeface="+mn-ea"/>
                <a:sym typeface="+mn-lt"/>
              </a:endParaRPr>
            </a:p>
          </p:txBody>
        </p:sp>
      </p:grpSp>
      <p:pic>
        <p:nvPicPr>
          <p:cNvPr id="40" name="Picture 126" descr="ICON_Server_flat_Q408.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82031" y="2770907"/>
            <a:ext cx="1235731" cy="479947"/>
          </a:xfrm>
          <a:prstGeom prst="rect">
            <a:avLst/>
          </a:prstGeom>
          <a:noFill/>
          <a:ln w="9525">
            <a:noFill/>
            <a:miter lim="800000"/>
            <a:headEnd/>
            <a:tailEnd/>
          </a:ln>
        </p:spPr>
      </p:pic>
      <p:pic>
        <p:nvPicPr>
          <p:cNvPr id="41" name="Picture 126" descr="ICON_Server_flat_Q408.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82720" y="3333554"/>
            <a:ext cx="1235731" cy="479947"/>
          </a:xfrm>
          <a:prstGeom prst="rect">
            <a:avLst/>
          </a:prstGeom>
          <a:noFill/>
          <a:ln w="9525">
            <a:noFill/>
            <a:miter lim="800000"/>
            <a:headEnd/>
            <a:tailEnd/>
          </a:ln>
        </p:spPr>
      </p:pic>
      <p:pic>
        <p:nvPicPr>
          <p:cNvPr id="42" name="Picture 126" descr="ICON_Server_flat_Q408.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88189" y="2214803"/>
            <a:ext cx="1235731" cy="479947"/>
          </a:xfrm>
          <a:prstGeom prst="rect">
            <a:avLst/>
          </a:prstGeom>
          <a:noFill/>
          <a:ln w="9525">
            <a:noFill/>
            <a:miter lim="800000"/>
            <a:headEnd/>
            <a:tailEnd/>
          </a:ln>
        </p:spPr>
      </p:pic>
      <p:pic>
        <p:nvPicPr>
          <p:cNvPr id="44" name="Picture 126" descr="ICON_Server_flat_Q408.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86433" y="4387222"/>
            <a:ext cx="1235731" cy="479947"/>
          </a:xfrm>
          <a:prstGeom prst="rect">
            <a:avLst/>
          </a:prstGeom>
          <a:noFill/>
          <a:ln w="9525">
            <a:noFill/>
            <a:miter lim="800000"/>
            <a:headEnd/>
            <a:tailEnd/>
          </a:ln>
        </p:spPr>
      </p:pic>
      <p:pic>
        <p:nvPicPr>
          <p:cNvPr id="67" name="Picture 126" descr="ICON_Server_flat_Q408.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87120" y="4949869"/>
            <a:ext cx="1235731" cy="479947"/>
          </a:xfrm>
          <a:prstGeom prst="rect">
            <a:avLst/>
          </a:prstGeom>
          <a:noFill/>
          <a:ln w="9525">
            <a:noFill/>
            <a:miter lim="800000"/>
            <a:headEnd/>
            <a:tailEnd/>
          </a:ln>
        </p:spPr>
      </p:pic>
      <p:pic>
        <p:nvPicPr>
          <p:cNvPr id="69" name="Picture 126" descr="ICON_Server_flat_Q408.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84241" y="3856177"/>
            <a:ext cx="1235731" cy="479947"/>
          </a:xfrm>
          <a:prstGeom prst="rect">
            <a:avLst/>
          </a:prstGeom>
          <a:noFill/>
          <a:ln w="9525">
            <a:noFill/>
            <a:miter lim="800000"/>
            <a:headEnd/>
            <a:tailEnd/>
          </a:ln>
        </p:spPr>
      </p:pic>
      <p:sp>
        <p:nvSpPr>
          <p:cNvPr id="70" name="圆角矩形 69"/>
          <p:cNvSpPr/>
          <p:nvPr/>
        </p:nvSpPr>
        <p:spPr bwMode="auto">
          <a:xfrm>
            <a:off x="4427476" y="2168860"/>
            <a:ext cx="1476164" cy="3276364"/>
          </a:xfrm>
          <a:prstGeom prst="roundRect">
            <a:avLst/>
          </a:prstGeom>
          <a:solidFill>
            <a:srgbClr val="FFC000">
              <a:alpha val="2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mn-lt"/>
                <a:ea typeface="+mn-ea"/>
              </a:rPr>
              <a:t>机房</a:t>
            </a:r>
            <a:r>
              <a:rPr kumimoji="0" lang="en-US" altLang="zh-CN" sz="2800" b="0" i="0" u="none" strike="noStrike" cap="none" normalizeH="0" baseline="0" dirty="0" smtClean="0">
                <a:ln>
                  <a:noFill/>
                </a:ln>
                <a:solidFill>
                  <a:schemeClr val="tx1"/>
                </a:solidFill>
                <a:effectLst/>
                <a:latin typeface="+mn-lt"/>
                <a:ea typeface="+mn-ea"/>
              </a:rPr>
              <a:t>A</a:t>
            </a:r>
            <a:endParaRPr kumimoji="0" lang="zh-CN" altLang="en-US" sz="2800" b="0" i="0" u="none" strike="noStrike" cap="none" normalizeH="0" baseline="0" dirty="0" smtClean="0">
              <a:ln>
                <a:noFill/>
              </a:ln>
              <a:solidFill>
                <a:schemeClr val="tx1"/>
              </a:solidFill>
              <a:effectLst/>
              <a:latin typeface="+mn-lt"/>
              <a:ea typeface="+mn-ea"/>
            </a:endParaRPr>
          </a:p>
        </p:txBody>
      </p:sp>
      <p:sp>
        <p:nvSpPr>
          <p:cNvPr id="71" name="圆角矩形 70"/>
          <p:cNvSpPr/>
          <p:nvPr/>
        </p:nvSpPr>
        <p:spPr bwMode="auto">
          <a:xfrm>
            <a:off x="5739746" y="2168860"/>
            <a:ext cx="1476164" cy="3276364"/>
          </a:xfrm>
          <a:prstGeom prst="roundRect">
            <a:avLst/>
          </a:prstGeom>
          <a:solidFill>
            <a:srgbClr val="FFC000">
              <a:alpha val="2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mn-lt"/>
                <a:ea typeface="+mn-ea"/>
              </a:rPr>
              <a:t>机房</a:t>
            </a:r>
            <a:r>
              <a:rPr kumimoji="0" lang="en-US" altLang="zh-CN" sz="2800" b="0" i="0" u="none" strike="noStrike" cap="none" normalizeH="0" baseline="0" dirty="0" smtClean="0">
                <a:ln>
                  <a:noFill/>
                </a:ln>
                <a:solidFill>
                  <a:schemeClr val="tx1"/>
                </a:solidFill>
                <a:effectLst/>
                <a:latin typeface="+mn-lt"/>
                <a:ea typeface="+mn-ea"/>
              </a:rPr>
              <a:t>B</a:t>
            </a:r>
            <a:endParaRPr kumimoji="0" lang="zh-CN" altLang="en-US" sz="2800" b="0" i="0" u="none" strike="noStrike" cap="none" normalizeH="0" baseline="0" dirty="0" smtClean="0">
              <a:ln>
                <a:noFill/>
              </a:ln>
              <a:solidFill>
                <a:schemeClr val="tx1"/>
              </a:solidFill>
              <a:effectLst/>
              <a:latin typeface="+mn-lt"/>
              <a:ea typeface="+mn-ea"/>
            </a:endParaRPr>
          </a:p>
        </p:txBody>
      </p:sp>
      <p:sp>
        <p:nvSpPr>
          <p:cNvPr id="72" name="圆角矩形 71"/>
          <p:cNvSpPr/>
          <p:nvPr/>
        </p:nvSpPr>
        <p:spPr bwMode="auto">
          <a:xfrm>
            <a:off x="7055768" y="2168860"/>
            <a:ext cx="1476164" cy="3276364"/>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2800" b="1" i="0" u="none" strike="noStrike" cap="none" normalizeH="0" baseline="0" dirty="0" smtClean="0">
                <a:ln>
                  <a:noFill/>
                </a:ln>
                <a:effectLst/>
                <a:latin typeface="+mn-ea"/>
                <a:ea typeface="+mn-ea"/>
              </a:rPr>
              <a:t>机房</a:t>
            </a:r>
            <a:r>
              <a:rPr kumimoji="0" lang="en-US" altLang="zh-CN" sz="2800" b="1" i="0" u="none" strike="noStrike" cap="none" normalizeH="0" baseline="0" dirty="0" smtClean="0">
                <a:ln>
                  <a:noFill/>
                </a:ln>
                <a:effectLst/>
                <a:latin typeface="+mn-ea"/>
                <a:ea typeface="+mn-ea"/>
              </a:rPr>
              <a:t>C</a:t>
            </a:r>
            <a:endParaRPr kumimoji="0" lang="zh-CN" altLang="en-US" sz="2800" b="1" i="0" u="none" strike="noStrike" cap="none" normalizeH="0" baseline="0" dirty="0" smtClean="0">
              <a:ln>
                <a:noFill/>
              </a:ln>
              <a:effectLst/>
              <a:latin typeface="+mn-ea"/>
              <a:ea typeface="+mn-ea"/>
            </a:endParaRPr>
          </a:p>
        </p:txBody>
      </p:sp>
      <p:sp>
        <p:nvSpPr>
          <p:cNvPr id="74" name="乘号 73"/>
          <p:cNvSpPr/>
          <p:nvPr/>
        </p:nvSpPr>
        <p:spPr>
          <a:xfrm>
            <a:off x="4823520" y="3910820"/>
            <a:ext cx="718060" cy="59830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7" fontAlgn="auto">
              <a:spcBef>
                <a:spcPts val="0"/>
              </a:spcBef>
              <a:spcAft>
                <a:spcPts val="0"/>
              </a:spcAft>
            </a:pPr>
            <a:endParaRPr lang="zh-CN" altLang="en-US">
              <a:solidFill>
                <a:prstClr val="white"/>
              </a:solidFill>
              <a:cs typeface="+mn-ea"/>
              <a:sym typeface="+mn-lt"/>
            </a:endParaRPr>
          </a:p>
        </p:txBody>
      </p:sp>
    </p:spTree>
    <p:extLst>
      <p:ext uri="{BB962C8B-B14F-4D97-AF65-F5344CB8AC3E}">
        <p14:creationId xmlns:p14="http://schemas.microsoft.com/office/powerpoint/2010/main" val="10974504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mtClean="0">
                <a:sym typeface="Lucida Grande"/>
              </a:rPr>
              <a:t>FusionStorage</a:t>
            </a:r>
            <a:r>
              <a:rPr lang="zh-CN" altLang="en-US" smtClean="0">
                <a:sym typeface="Lucida Grande"/>
              </a:rPr>
              <a:t>快速数据重建</a:t>
            </a:r>
            <a:endParaRPr lang="zh-CN" altLang="en-US" dirty="0"/>
          </a:p>
        </p:txBody>
      </p:sp>
      <p:sp>
        <p:nvSpPr>
          <p:cNvPr id="8" name="文本占位符 7"/>
          <p:cNvSpPr>
            <a:spLocks noGrp="1"/>
          </p:cNvSpPr>
          <p:nvPr>
            <p:ph type="body" sz="quarter" idx="10"/>
          </p:nvPr>
        </p:nvSpPr>
        <p:spPr/>
        <p:txBody>
          <a:bodyPr/>
          <a:lstStyle/>
          <a:p>
            <a:r>
              <a:rPr lang="en-US" altLang="zh-CN" sz="1600" dirty="0"/>
              <a:t>FusionStorage</a:t>
            </a:r>
            <a:r>
              <a:rPr lang="zh-CN" altLang="en-US" sz="1600" dirty="0"/>
              <a:t>中的每个硬盘都保存了多个</a:t>
            </a:r>
            <a:r>
              <a:rPr lang="en-US" altLang="zh-CN" sz="1600" dirty="0"/>
              <a:t>DHT</a:t>
            </a:r>
            <a:r>
              <a:rPr lang="zh-CN" altLang="en-US" sz="1600" dirty="0"/>
              <a:t>分区（</a:t>
            </a:r>
            <a:r>
              <a:rPr lang="en-US" altLang="zh-CN" sz="1600" dirty="0"/>
              <a:t>Partition</a:t>
            </a:r>
            <a:r>
              <a:rPr lang="zh-CN" altLang="en-US" sz="1600" dirty="0"/>
              <a:t>），这些分区的副本按照策略分散在系统中的其他节点。当</a:t>
            </a:r>
            <a:r>
              <a:rPr lang="en-US" altLang="zh-CN" sz="1600" dirty="0"/>
              <a:t>FusionStorage</a:t>
            </a:r>
            <a:r>
              <a:rPr lang="zh-CN" altLang="en-US" sz="1600" dirty="0"/>
              <a:t>检测到硬盘或者节点硬件发生故障时，自动在后台启动数据</a:t>
            </a:r>
            <a:r>
              <a:rPr lang="zh-CN" altLang="en-US" sz="1600" dirty="0" smtClean="0"/>
              <a:t>修复。</a:t>
            </a:r>
            <a:endParaRPr lang="zh-CN" altLang="en-US" sz="1600" dirty="0"/>
          </a:p>
          <a:p>
            <a:r>
              <a:rPr lang="zh-CN" altLang="en-US" sz="1600" dirty="0"/>
              <a:t>由于分区的副本被分散到多个不同的存储节点上，数据修复时，将会在不同的节点上同时启动数据重建，每个节点上只需重建一小部分数据，多个节点并行工作，有效避免单个节点重建大量数据所产生的性能瓶颈，对上层业务的影响做到最小</a:t>
            </a:r>
            <a:r>
              <a:rPr lang="zh-CN" altLang="en-US" sz="1600" dirty="0" smtClean="0"/>
              <a:t>化。</a:t>
            </a:r>
            <a:endParaRPr lang="zh-CN" altLang="en-US" sz="1600" dirty="0"/>
          </a:p>
          <a:p>
            <a:endParaRPr lang="en-US" sz="1600" dirty="0"/>
          </a:p>
        </p:txBody>
      </p:sp>
      <p:grpSp>
        <p:nvGrpSpPr>
          <p:cNvPr id="2" name="组合 103"/>
          <p:cNvGrpSpPr/>
          <p:nvPr/>
        </p:nvGrpSpPr>
        <p:grpSpPr>
          <a:xfrm>
            <a:off x="1457654" y="3638376"/>
            <a:ext cx="6228692" cy="2592288"/>
            <a:chOff x="2343150" y="3844838"/>
            <a:chExt cx="4562476" cy="1276350"/>
          </a:xfrm>
        </p:grpSpPr>
        <p:sp>
          <p:nvSpPr>
            <p:cNvPr id="77" name="圆角矩形 76"/>
            <p:cNvSpPr/>
            <p:nvPr/>
          </p:nvSpPr>
          <p:spPr bwMode="auto">
            <a:xfrm>
              <a:off x="2352675" y="3854363"/>
              <a:ext cx="1352550" cy="342900"/>
            </a:xfrm>
            <a:prstGeom prst="roundRect">
              <a:avLst/>
            </a:prstGeom>
            <a:ln w="19050">
              <a:solidFill>
                <a:schemeClr val="tx1"/>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zh-CN" altLang="en-US" sz="1400" b="1" dirty="0" smtClean="0">
                  <a:latin typeface="+mn-ea"/>
                </a:rPr>
                <a:t>数据分片存储</a:t>
              </a:r>
              <a:endParaRPr lang="zh-CN" altLang="en-US" sz="1400" b="1" dirty="0">
                <a:latin typeface="+mn-ea"/>
              </a:endParaRPr>
            </a:p>
          </p:txBody>
        </p:sp>
        <p:sp>
          <p:nvSpPr>
            <p:cNvPr id="87" name="圆角矩形 86"/>
            <p:cNvSpPr/>
            <p:nvPr/>
          </p:nvSpPr>
          <p:spPr bwMode="auto">
            <a:xfrm>
              <a:off x="4114800" y="3854363"/>
              <a:ext cx="1057275" cy="342900"/>
            </a:xfrm>
            <a:prstGeom prst="roundRect">
              <a:avLst/>
            </a:prstGeom>
            <a:ln w="19050">
              <a:solidFill>
                <a:schemeClr val="tx1"/>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zh-CN" altLang="en-US" sz="1400" b="1" dirty="0" smtClean="0">
                  <a:latin typeface="+mn-ea"/>
                </a:rPr>
                <a:t>硬件故障</a:t>
              </a:r>
              <a:endParaRPr lang="zh-CN" altLang="en-US" sz="1400" b="1" dirty="0">
                <a:latin typeface="+mn-ea"/>
              </a:endParaRPr>
            </a:p>
          </p:txBody>
        </p:sp>
        <p:sp>
          <p:nvSpPr>
            <p:cNvPr id="97" name="圆角矩形 96"/>
            <p:cNvSpPr/>
            <p:nvPr/>
          </p:nvSpPr>
          <p:spPr bwMode="auto">
            <a:xfrm>
              <a:off x="5581650" y="3844838"/>
              <a:ext cx="1304925" cy="342900"/>
            </a:xfrm>
            <a:prstGeom prst="roundRect">
              <a:avLst/>
            </a:prstGeom>
            <a:ln w="19050">
              <a:solidFill>
                <a:schemeClr val="tx1"/>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zh-CN" altLang="en-US" sz="1400" b="1" dirty="0" smtClean="0">
                  <a:latin typeface="+mn-ea"/>
                </a:rPr>
                <a:t>故障自动检测</a:t>
              </a:r>
              <a:endParaRPr lang="zh-CN" altLang="en-US" sz="1400" b="1" dirty="0">
                <a:latin typeface="+mn-ea"/>
              </a:endParaRPr>
            </a:p>
          </p:txBody>
        </p:sp>
        <p:sp>
          <p:nvSpPr>
            <p:cNvPr id="98" name="圆角矩形 97"/>
            <p:cNvSpPr/>
            <p:nvPr/>
          </p:nvSpPr>
          <p:spPr bwMode="auto">
            <a:xfrm>
              <a:off x="5210176" y="4778288"/>
              <a:ext cx="1695450" cy="342900"/>
            </a:xfrm>
            <a:prstGeom prst="roundRect">
              <a:avLst/>
            </a:prstGeom>
            <a:ln w="19050">
              <a:solidFill>
                <a:schemeClr val="tx1"/>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zh-CN" altLang="en-US" sz="1400" b="1" dirty="0" smtClean="0">
                  <a:latin typeface="+mn-ea"/>
                </a:rPr>
                <a:t>自动重建数据副本</a:t>
              </a:r>
              <a:endParaRPr lang="zh-CN" altLang="en-US" sz="1400" b="1" dirty="0">
                <a:latin typeface="+mn-ea"/>
              </a:endParaRPr>
            </a:p>
          </p:txBody>
        </p:sp>
        <p:sp>
          <p:nvSpPr>
            <p:cNvPr id="99" name="圆角矩形 98"/>
            <p:cNvSpPr/>
            <p:nvPr/>
          </p:nvSpPr>
          <p:spPr bwMode="auto">
            <a:xfrm>
              <a:off x="2343150" y="4778288"/>
              <a:ext cx="1581150" cy="342900"/>
            </a:xfrm>
            <a:prstGeom prst="roundRect">
              <a:avLst/>
            </a:prstGeom>
            <a:ln w="19050">
              <a:solidFill>
                <a:schemeClr val="tx1"/>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zh-CN" altLang="en-US" sz="1400" b="1" dirty="0" smtClean="0">
                  <a:latin typeface="+mn-ea"/>
                </a:rPr>
                <a:t>多节点并行恢复</a:t>
              </a:r>
              <a:endParaRPr lang="zh-CN" altLang="en-US" sz="1400" b="1" dirty="0">
                <a:latin typeface="+mn-ea"/>
              </a:endParaRPr>
            </a:p>
          </p:txBody>
        </p:sp>
        <p:cxnSp>
          <p:nvCxnSpPr>
            <p:cNvPr id="100" name="直接箭头连接符 99"/>
            <p:cNvCxnSpPr>
              <a:stCxn id="77" idx="3"/>
              <a:endCxn id="87" idx="1"/>
            </p:cNvCxnSpPr>
            <p:nvPr/>
          </p:nvCxnSpPr>
          <p:spPr bwMode="auto">
            <a:xfrm>
              <a:off x="3705225" y="4025813"/>
              <a:ext cx="409575" cy="0"/>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01" name="直接箭头连接符 100"/>
            <p:cNvCxnSpPr/>
            <p:nvPr/>
          </p:nvCxnSpPr>
          <p:spPr bwMode="auto">
            <a:xfrm>
              <a:off x="5162550" y="4035338"/>
              <a:ext cx="409575" cy="0"/>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02" name="直接箭头连接符 101"/>
            <p:cNvCxnSpPr>
              <a:stCxn id="98" idx="1"/>
              <a:endCxn id="99" idx="3"/>
            </p:cNvCxnSpPr>
            <p:nvPr/>
          </p:nvCxnSpPr>
          <p:spPr bwMode="auto">
            <a:xfrm flipH="1">
              <a:off x="3924300" y="4949738"/>
              <a:ext cx="1285876" cy="0"/>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03" name="直接箭头连接符 102"/>
            <p:cNvCxnSpPr/>
            <p:nvPr/>
          </p:nvCxnSpPr>
          <p:spPr bwMode="auto">
            <a:xfrm>
              <a:off x="6191250" y="4197263"/>
              <a:ext cx="0" cy="600075"/>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0587520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ym typeface="Lucida Grande"/>
              </a:rPr>
              <a:t>FusionStorage</a:t>
            </a:r>
            <a:r>
              <a:rPr lang="zh-CN" altLang="en-US" smtClean="0">
                <a:sym typeface="Lucida Grande"/>
              </a:rPr>
              <a:t>弹性扩展</a:t>
            </a:r>
            <a:endParaRPr lang="zh-CN" altLang="en-US" dirty="0"/>
          </a:p>
        </p:txBody>
      </p:sp>
      <p:sp>
        <p:nvSpPr>
          <p:cNvPr id="106" name="文本占位符 105"/>
          <p:cNvSpPr>
            <a:spLocks noGrp="1"/>
          </p:cNvSpPr>
          <p:nvPr>
            <p:ph type="body" sz="quarter" idx="10"/>
          </p:nvPr>
        </p:nvSpPr>
        <p:spPr/>
        <p:txBody>
          <a:bodyPr/>
          <a:lstStyle/>
          <a:p>
            <a:r>
              <a:rPr lang="en-US" altLang="zh-CN" smtClean="0"/>
              <a:t>FusionStorage</a:t>
            </a:r>
            <a:r>
              <a:rPr lang="zh-CN" altLang="en-US" smtClean="0"/>
              <a:t>扩容后，容量、性能、带宽、缓存等整体提升。</a:t>
            </a:r>
            <a:endParaRPr lang="zh-CN" altLang="en-US" dirty="0"/>
          </a:p>
        </p:txBody>
      </p:sp>
      <p:sp>
        <p:nvSpPr>
          <p:cNvPr id="4" name="矩形 3"/>
          <p:cNvSpPr/>
          <p:nvPr/>
        </p:nvSpPr>
        <p:spPr bwMode="auto">
          <a:xfrm>
            <a:off x="986748" y="2830241"/>
            <a:ext cx="1188132" cy="2880320"/>
          </a:xfrm>
          <a:prstGeom prst="rect">
            <a:avLst/>
          </a:prstGeom>
          <a:noFill/>
          <a:ln w="28575" cap="flat" cmpd="sng" algn="ctr">
            <a:solidFill>
              <a:schemeClr val="accent1">
                <a:lumMod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
        <p:nvSpPr>
          <p:cNvPr id="7" name="矩形 6"/>
          <p:cNvSpPr/>
          <p:nvPr/>
        </p:nvSpPr>
        <p:spPr bwMode="auto">
          <a:xfrm>
            <a:off x="986748" y="2830241"/>
            <a:ext cx="864096" cy="252028"/>
          </a:xfrm>
          <a:prstGeom prst="rect">
            <a:avLst/>
          </a:prstGeom>
          <a:solidFill>
            <a:schemeClr val="accent1">
              <a:lumMod val="2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bg1"/>
                </a:solidFill>
                <a:effectLst/>
                <a:latin typeface="+mn-lt"/>
                <a:ea typeface="+mn-ea"/>
              </a:rPr>
              <a:t>Server</a:t>
            </a:r>
            <a:endParaRPr kumimoji="0" lang="zh-CN" altLang="en-US" sz="1600" b="1" i="0" u="none" strike="noStrike" cap="none" normalizeH="0" baseline="0" dirty="0" smtClean="0">
              <a:ln>
                <a:noFill/>
              </a:ln>
              <a:solidFill>
                <a:schemeClr val="bg1"/>
              </a:solidFill>
              <a:effectLst/>
              <a:latin typeface="+mn-lt"/>
              <a:ea typeface="+mn-ea"/>
            </a:endParaRPr>
          </a:p>
        </p:txBody>
      </p:sp>
      <p:sp>
        <p:nvSpPr>
          <p:cNvPr id="8" name="圆角矩形 7"/>
          <p:cNvSpPr/>
          <p:nvPr/>
        </p:nvSpPr>
        <p:spPr bwMode="auto">
          <a:xfrm>
            <a:off x="1084454" y="3190281"/>
            <a:ext cx="432048" cy="612068"/>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lt"/>
                <a:ea typeface="+mn-ea"/>
              </a:rPr>
              <a:t>APP</a:t>
            </a:r>
            <a:endParaRPr kumimoji="0" lang="zh-CN" altLang="en-US" sz="1600" b="0" i="0" u="none" strike="noStrike" cap="none" normalizeH="0" baseline="0" dirty="0" smtClean="0">
              <a:ln>
                <a:noFill/>
              </a:ln>
              <a:solidFill>
                <a:schemeClr val="tx1"/>
              </a:solidFill>
              <a:effectLst/>
              <a:latin typeface="+mn-lt"/>
              <a:ea typeface="+mn-ea"/>
            </a:endParaRPr>
          </a:p>
        </p:txBody>
      </p:sp>
      <p:sp>
        <p:nvSpPr>
          <p:cNvPr id="9" name="圆角矩形 8"/>
          <p:cNvSpPr/>
          <p:nvPr/>
        </p:nvSpPr>
        <p:spPr bwMode="auto">
          <a:xfrm>
            <a:off x="1634820" y="3190281"/>
            <a:ext cx="432048" cy="612068"/>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lt"/>
                <a:ea typeface="+mn-ea"/>
              </a:rPr>
              <a:t>APP</a:t>
            </a:r>
            <a:endParaRPr kumimoji="0" lang="zh-CN" altLang="en-US" sz="1600" b="0" i="0" u="none" strike="noStrike" cap="none" normalizeH="0" baseline="0" dirty="0" smtClean="0">
              <a:ln>
                <a:noFill/>
              </a:ln>
              <a:solidFill>
                <a:schemeClr val="tx1"/>
              </a:solidFill>
              <a:effectLst/>
              <a:latin typeface="+mn-lt"/>
              <a:ea typeface="+mn-ea"/>
            </a:endParaRPr>
          </a:p>
        </p:txBody>
      </p:sp>
      <p:sp>
        <p:nvSpPr>
          <p:cNvPr id="11" name="圆角矩形 10"/>
          <p:cNvSpPr/>
          <p:nvPr/>
        </p:nvSpPr>
        <p:spPr bwMode="auto">
          <a:xfrm>
            <a:off x="1040754" y="4468749"/>
            <a:ext cx="1080120" cy="288032"/>
          </a:xfrm>
          <a:prstGeom prst="round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lt"/>
                <a:ea typeface="+mn-ea"/>
              </a:rPr>
              <a:t>Memory</a:t>
            </a:r>
            <a:endParaRPr kumimoji="0" lang="zh-CN" altLang="en-US" sz="1600" b="0" i="0" u="none" strike="noStrike" cap="none" normalizeH="0" baseline="0" dirty="0" smtClean="0">
              <a:ln>
                <a:noFill/>
              </a:ln>
              <a:solidFill>
                <a:schemeClr val="tx1"/>
              </a:solidFill>
              <a:effectLst/>
              <a:latin typeface="+mn-lt"/>
              <a:ea typeface="+mn-ea"/>
            </a:endParaRPr>
          </a:p>
        </p:txBody>
      </p:sp>
      <p:sp>
        <p:nvSpPr>
          <p:cNvPr id="12" name="圆角矩形 11"/>
          <p:cNvSpPr/>
          <p:nvPr/>
        </p:nvSpPr>
        <p:spPr bwMode="auto">
          <a:xfrm>
            <a:off x="1040754" y="4882469"/>
            <a:ext cx="1080120" cy="288032"/>
          </a:xfrm>
          <a:prstGeom prst="round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lt"/>
                <a:ea typeface="+mn-ea"/>
              </a:rPr>
              <a:t>SSD</a:t>
            </a:r>
            <a:endParaRPr kumimoji="0" lang="zh-CN" altLang="en-US" sz="1600" b="0" i="0" u="none" strike="noStrike" cap="none" normalizeH="0" baseline="0" dirty="0" smtClean="0">
              <a:ln>
                <a:noFill/>
              </a:ln>
              <a:solidFill>
                <a:schemeClr val="tx1"/>
              </a:solidFill>
              <a:effectLst/>
              <a:latin typeface="+mn-lt"/>
              <a:ea typeface="+mn-ea"/>
            </a:endParaRPr>
          </a:p>
        </p:txBody>
      </p:sp>
      <p:grpSp>
        <p:nvGrpSpPr>
          <p:cNvPr id="14" name="组合 13"/>
          <p:cNvGrpSpPr/>
          <p:nvPr/>
        </p:nvGrpSpPr>
        <p:grpSpPr>
          <a:xfrm>
            <a:off x="1623042" y="5217229"/>
            <a:ext cx="428319" cy="447256"/>
            <a:chOff x="8407400" y="2055813"/>
            <a:chExt cx="360363" cy="458788"/>
          </a:xfrm>
          <a:solidFill>
            <a:srgbClr val="15B0E8"/>
          </a:solidFill>
        </p:grpSpPr>
        <p:sp>
          <p:nvSpPr>
            <p:cNvPr id="15"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6"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7"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8"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grpSp>
      <p:grpSp>
        <p:nvGrpSpPr>
          <p:cNvPr id="19" name="组合 18"/>
          <p:cNvGrpSpPr/>
          <p:nvPr/>
        </p:nvGrpSpPr>
        <p:grpSpPr>
          <a:xfrm>
            <a:off x="1141296" y="5217576"/>
            <a:ext cx="428319" cy="447256"/>
            <a:chOff x="8407400" y="2055813"/>
            <a:chExt cx="360363" cy="458788"/>
          </a:xfrm>
          <a:solidFill>
            <a:srgbClr val="15B0E8"/>
          </a:solidFill>
        </p:grpSpPr>
        <p:sp>
          <p:nvSpPr>
            <p:cNvPr id="20"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1"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2"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3"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grpSp>
      <p:sp>
        <p:nvSpPr>
          <p:cNvPr id="25" name="文本框 24"/>
          <p:cNvSpPr txBox="1"/>
          <p:nvPr/>
        </p:nvSpPr>
        <p:spPr bwMode="auto">
          <a:xfrm>
            <a:off x="974970" y="5340696"/>
            <a:ext cx="1296144"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600" b="1" dirty="0" smtClean="0">
                <a:solidFill>
                  <a:srgbClr val="000000"/>
                </a:solidFill>
                <a:latin typeface="+mn-lt"/>
                <a:ea typeface="+mn-ea"/>
                <a:cs typeface="Arial" pitchFamily="34" charset="0"/>
              </a:rPr>
              <a:t>HDDs</a:t>
            </a:r>
            <a:endParaRPr lang="zh-CN" altLang="en-US" sz="1600" b="1" dirty="0" smtClean="0">
              <a:solidFill>
                <a:srgbClr val="000000"/>
              </a:solidFill>
              <a:latin typeface="+mn-lt"/>
              <a:ea typeface="+mn-ea"/>
              <a:cs typeface="Arial" pitchFamily="34" charset="0"/>
            </a:endParaRPr>
          </a:p>
        </p:txBody>
      </p:sp>
      <p:sp>
        <p:nvSpPr>
          <p:cNvPr id="26" name="矩形 25"/>
          <p:cNvSpPr/>
          <p:nvPr/>
        </p:nvSpPr>
        <p:spPr bwMode="auto">
          <a:xfrm>
            <a:off x="2472096" y="2806860"/>
            <a:ext cx="1188132" cy="2880320"/>
          </a:xfrm>
          <a:prstGeom prst="rect">
            <a:avLst/>
          </a:prstGeom>
          <a:noFill/>
          <a:ln w="28575" cap="flat" cmpd="sng" algn="ctr">
            <a:solidFill>
              <a:schemeClr val="accent1">
                <a:lumMod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
        <p:nvSpPr>
          <p:cNvPr id="27" name="矩形 26"/>
          <p:cNvSpPr/>
          <p:nvPr/>
        </p:nvSpPr>
        <p:spPr bwMode="auto">
          <a:xfrm>
            <a:off x="2472096" y="2806860"/>
            <a:ext cx="864096" cy="252028"/>
          </a:xfrm>
          <a:prstGeom prst="rect">
            <a:avLst/>
          </a:prstGeom>
          <a:solidFill>
            <a:schemeClr val="accent1">
              <a:lumMod val="2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bg1"/>
                </a:solidFill>
                <a:effectLst/>
                <a:latin typeface="+mn-lt"/>
                <a:ea typeface="+mn-ea"/>
              </a:rPr>
              <a:t>Server</a:t>
            </a:r>
            <a:endParaRPr kumimoji="0" lang="zh-CN" altLang="en-US" sz="1600" b="1" i="0" u="none" strike="noStrike" cap="none" normalizeH="0" baseline="0" dirty="0" smtClean="0">
              <a:ln>
                <a:noFill/>
              </a:ln>
              <a:solidFill>
                <a:schemeClr val="bg1"/>
              </a:solidFill>
              <a:effectLst/>
              <a:latin typeface="+mn-lt"/>
              <a:ea typeface="+mn-ea"/>
            </a:endParaRPr>
          </a:p>
        </p:txBody>
      </p:sp>
      <p:sp>
        <p:nvSpPr>
          <p:cNvPr id="28" name="圆角矩形 27"/>
          <p:cNvSpPr/>
          <p:nvPr/>
        </p:nvSpPr>
        <p:spPr bwMode="auto">
          <a:xfrm>
            <a:off x="2569802" y="3166900"/>
            <a:ext cx="432048" cy="612068"/>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lt"/>
                <a:ea typeface="+mn-ea"/>
              </a:rPr>
              <a:t>APP</a:t>
            </a:r>
            <a:endParaRPr kumimoji="0" lang="zh-CN" altLang="en-US" sz="1600" b="0" i="0" u="none" strike="noStrike" cap="none" normalizeH="0" baseline="0" dirty="0" smtClean="0">
              <a:ln>
                <a:noFill/>
              </a:ln>
              <a:solidFill>
                <a:schemeClr val="tx1"/>
              </a:solidFill>
              <a:effectLst/>
              <a:latin typeface="+mn-lt"/>
              <a:ea typeface="+mn-ea"/>
            </a:endParaRPr>
          </a:p>
        </p:txBody>
      </p:sp>
      <p:sp>
        <p:nvSpPr>
          <p:cNvPr id="29" name="圆角矩形 28"/>
          <p:cNvSpPr/>
          <p:nvPr/>
        </p:nvSpPr>
        <p:spPr bwMode="auto">
          <a:xfrm>
            <a:off x="3120168" y="3166900"/>
            <a:ext cx="432048" cy="612068"/>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lt"/>
                <a:ea typeface="+mn-ea"/>
              </a:rPr>
              <a:t>APP</a:t>
            </a:r>
            <a:endParaRPr kumimoji="0" lang="zh-CN" altLang="en-US" sz="1600" b="0" i="0" u="none" strike="noStrike" cap="none" normalizeH="0" baseline="0" dirty="0" smtClean="0">
              <a:ln>
                <a:noFill/>
              </a:ln>
              <a:solidFill>
                <a:schemeClr val="tx1"/>
              </a:solidFill>
              <a:effectLst/>
              <a:latin typeface="+mn-lt"/>
              <a:ea typeface="+mn-ea"/>
            </a:endParaRPr>
          </a:p>
        </p:txBody>
      </p:sp>
      <p:sp>
        <p:nvSpPr>
          <p:cNvPr id="30" name="圆角矩形 29"/>
          <p:cNvSpPr/>
          <p:nvPr/>
        </p:nvSpPr>
        <p:spPr bwMode="auto">
          <a:xfrm>
            <a:off x="2526102" y="4445368"/>
            <a:ext cx="1080120" cy="288032"/>
          </a:xfrm>
          <a:prstGeom prst="round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lt"/>
                <a:ea typeface="+mn-ea"/>
              </a:rPr>
              <a:t>Memory</a:t>
            </a:r>
            <a:endParaRPr kumimoji="0" lang="zh-CN" altLang="en-US" sz="1600" b="0" i="0" u="none" strike="noStrike" cap="none" normalizeH="0" baseline="0" dirty="0" smtClean="0">
              <a:ln>
                <a:noFill/>
              </a:ln>
              <a:solidFill>
                <a:schemeClr val="tx1"/>
              </a:solidFill>
              <a:effectLst/>
              <a:latin typeface="+mn-lt"/>
              <a:ea typeface="+mn-ea"/>
            </a:endParaRPr>
          </a:p>
        </p:txBody>
      </p:sp>
      <p:sp>
        <p:nvSpPr>
          <p:cNvPr id="31" name="圆角矩形 30"/>
          <p:cNvSpPr/>
          <p:nvPr/>
        </p:nvSpPr>
        <p:spPr bwMode="auto">
          <a:xfrm>
            <a:off x="2526102" y="4859088"/>
            <a:ext cx="1080120" cy="288032"/>
          </a:xfrm>
          <a:prstGeom prst="round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lt"/>
                <a:ea typeface="+mn-ea"/>
              </a:rPr>
              <a:t>SSD</a:t>
            </a:r>
            <a:endParaRPr kumimoji="0" lang="zh-CN" altLang="en-US" sz="1600" b="0" i="0" u="none" strike="noStrike" cap="none" normalizeH="0" baseline="0" dirty="0" smtClean="0">
              <a:ln>
                <a:noFill/>
              </a:ln>
              <a:solidFill>
                <a:schemeClr val="tx1"/>
              </a:solidFill>
              <a:effectLst/>
              <a:latin typeface="+mn-lt"/>
              <a:ea typeface="+mn-ea"/>
            </a:endParaRPr>
          </a:p>
        </p:txBody>
      </p:sp>
      <p:grpSp>
        <p:nvGrpSpPr>
          <p:cNvPr id="32" name="组合 31"/>
          <p:cNvGrpSpPr/>
          <p:nvPr/>
        </p:nvGrpSpPr>
        <p:grpSpPr>
          <a:xfrm>
            <a:off x="3108390" y="5193848"/>
            <a:ext cx="428319" cy="447256"/>
            <a:chOff x="8407400" y="2055813"/>
            <a:chExt cx="360363" cy="458788"/>
          </a:xfrm>
          <a:solidFill>
            <a:srgbClr val="15B0E8"/>
          </a:solidFill>
        </p:grpSpPr>
        <p:sp>
          <p:nvSpPr>
            <p:cNvPr id="33"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4"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5"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6"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grpSp>
      <p:grpSp>
        <p:nvGrpSpPr>
          <p:cNvPr id="37" name="组合 36"/>
          <p:cNvGrpSpPr/>
          <p:nvPr/>
        </p:nvGrpSpPr>
        <p:grpSpPr>
          <a:xfrm>
            <a:off x="2626644" y="5194195"/>
            <a:ext cx="428319" cy="447256"/>
            <a:chOff x="8407400" y="2055813"/>
            <a:chExt cx="360363" cy="458788"/>
          </a:xfrm>
          <a:solidFill>
            <a:srgbClr val="15B0E8"/>
          </a:solidFill>
        </p:grpSpPr>
        <p:sp>
          <p:nvSpPr>
            <p:cNvPr id="38"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9"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40"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41"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grpSp>
      <p:sp>
        <p:nvSpPr>
          <p:cNvPr id="42" name="文本框 41"/>
          <p:cNvSpPr txBox="1"/>
          <p:nvPr/>
        </p:nvSpPr>
        <p:spPr bwMode="auto">
          <a:xfrm>
            <a:off x="2460318" y="5317315"/>
            <a:ext cx="1296144"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600" b="1" dirty="0" smtClean="0">
                <a:solidFill>
                  <a:srgbClr val="000000"/>
                </a:solidFill>
                <a:latin typeface="+mn-lt"/>
                <a:ea typeface="+mn-ea"/>
                <a:cs typeface="Arial" pitchFamily="34" charset="0"/>
              </a:rPr>
              <a:t>HDDs</a:t>
            </a:r>
            <a:endParaRPr lang="zh-CN" altLang="en-US" sz="1600" b="1" dirty="0" smtClean="0">
              <a:solidFill>
                <a:srgbClr val="000000"/>
              </a:solidFill>
              <a:latin typeface="+mn-lt"/>
              <a:ea typeface="+mn-ea"/>
              <a:cs typeface="Arial" pitchFamily="34" charset="0"/>
            </a:endParaRPr>
          </a:p>
        </p:txBody>
      </p:sp>
      <p:sp>
        <p:nvSpPr>
          <p:cNvPr id="43" name="矩形 42"/>
          <p:cNvSpPr/>
          <p:nvPr/>
        </p:nvSpPr>
        <p:spPr bwMode="auto">
          <a:xfrm>
            <a:off x="3957444" y="2830241"/>
            <a:ext cx="1188132" cy="2880320"/>
          </a:xfrm>
          <a:prstGeom prst="rect">
            <a:avLst/>
          </a:prstGeom>
          <a:noFill/>
          <a:ln w="28575" cap="flat" cmpd="sng" algn="ctr">
            <a:solidFill>
              <a:schemeClr val="accent1">
                <a:lumMod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
        <p:nvSpPr>
          <p:cNvPr id="44" name="矩形 43"/>
          <p:cNvSpPr/>
          <p:nvPr/>
        </p:nvSpPr>
        <p:spPr bwMode="auto">
          <a:xfrm>
            <a:off x="3957444" y="2830241"/>
            <a:ext cx="864096" cy="252028"/>
          </a:xfrm>
          <a:prstGeom prst="rect">
            <a:avLst/>
          </a:prstGeom>
          <a:solidFill>
            <a:schemeClr val="accent1">
              <a:lumMod val="2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bg1"/>
                </a:solidFill>
                <a:effectLst/>
                <a:latin typeface="+mn-lt"/>
                <a:ea typeface="+mn-ea"/>
              </a:rPr>
              <a:t>Server</a:t>
            </a:r>
            <a:endParaRPr kumimoji="0" lang="zh-CN" altLang="en-US" sz="1600" b="1" i="0" u="none" strike="noStrike" cap="none" normalizeH="0" baseline="0" dirty="0" smtClean="0">
              <a:ln>
                <a:noFill/>
              </a:ln>
              <a:solidFill>
                <a:schemeClr val="bg1"/>
              </a:solidFill>
              <a:effectLst/>
              <a:latin typeface="+mn-lt"/>
              <a:ea typeface="+mn-ea"/>
            </a:endParaRPr>
          </a:p>
        </p:txBody>
      </p:sp>
      <p:sp>
        <p:nvSpPr>
          <p:cNvPr id="45" name="圆角矩形 44"/>
          <p:cNvSpPr/>
          <p:nvPr/>
        </p:nvSpPr>
        <p:spPr bwMode="auto">
          <a:xfrm>
            <a:off x="4055150" y="3190281"/>
            <a:ext cx="432048" cy="612068"/>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lt"/>
                <a:ea typeface="+mn-ea"/>
              </a:rPr>
              <a:t>APP</a:t>
            </a:r>
            <a:endParaRPr kumimoji="0" lang="zh-CN" altLang="en-US" sz="1600" b="0" i="0" u="none" strike="noStrike" cap="none" normalizeH="0" baseline="0" dirty="0" smtClean="0">
              <a:ln>
                <a:noFill/>
              </a:ln>
              <a:solidFill>
                <a:schemeClr val="tx1"/>
              </a:solidFill>
              <a:effectLst/>
              <a:latin typeface="+mn-lt"/>
              <a:ea typeface="+mn-ea"/>
            </a:endParaRPr>
          </a:p>
        </p:txBody>
      </p:sp>
      <p:sp>
        <p:nvSpPr>
          <p:cNvPr id="46" name="圆角矩形 45"/>
          <p:cNvSpPr/>
          <p:nvPr/>
        </p:nvSpPr>
        <p:spPr bwMode="auto">
          <a:xfrm>
            <a:off x="4605516" y="3190281"/>
            <a:ext cx="432048" cy="612068"/>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lt"/>
                <a:ea typeface="+mn-ea"/>
              </a:rPr>
              <a:t>APP</a:t>
            </a:r>
            <a:endParaRPr kumimoji="0" lang="zh-CN" altLang="en-US" sz="1600" b="0" i="0" u="none" strike="noStrike" cap="none" normalizeH="0" baseline="0" dirty="0" smtClean="0">
              <a:ln>
                <a:noFill/>
              </a:ln>
              <a:solidFill>
                <a:schemeClr val="tx1"/>
              </a:solidFill>
              <a:effectLst/>
              <a:latin typeface="+mn-lt"/>
              <a:ea typeface="+mn-ea"/>
            </a:endParaRPr>
          </a:p>
        </p:txBody>
      </p:sp>
      <p:sp>
        <p:nvSpPr>
          <p:cNvPr id="47" name="圆角矩形 46"/>
          <p:cNvSpPr/>
          <p:nvPr/>
        </p:nvSpPr>
        <p:spPr bwMode="auto">
          <a:xfrm>
            <a:off x="4011450" y="4468749"/>
            <a:ext cx="1080120" cy="288032"/>
          </a:xfrm>
          <a:prstGeom prst="round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lt"/>
                <a:ea typeface="+mn-ea"/>
              </a:rPr>
              <a:t>Memory</a:t>
            </a:r>
            <a:endParaRPr kumimoji="0" lang="zh-CN" altLang="en-US" sz="1600" b="0" i="0" u="none" strike="noStrike" cap="none" normalizeH="0" baseline="0" dirty="0" smtClean="0">
              <a:ln>
                <a:noFill/>
              </a:ln>
              <a:solidFill>
                <a:schemeClr val="tx1"/>
              </a:solidFill>
              <a:effectLst/>
              <a:latin typeface="+mn-lt"/>
              <a:ea typeface="+mn-ea"/>
            </a:endParaRPr>
          </a:p>
        </p:txBody>
      </p:sp>
      <p:sp>
        <p:nvSpPr>
          <p:cNvPr id="48" name="圆角矩形 47"/>
          <p:cNvSpPr/>
          <p:nvPr/>
        </p:nvSpPr>
        <p:spPr bwMode="auto">
          <a:xfrm>
            <a:off x="4011450" y="4882469"/>
            <a:ext cx="1080120" cy="288032"/>
          </a:xfrm>
          <a:prstGeom prst="round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lt"/>
                <a:ea typeface="+mn-ea"/>
              </a:rPr>
              <a:t>SSD</a:t>
            </a:r>
            <a:endParaRPr kumimoji="0" lang="zh-CN" altLang="en-US" sz="1600" b="0" i="0" u="none" strike="noStrike" cap="none" normalizeH="0" baseline="0" dirty="0" smtClean="0">
              <a:ln>
                <a:noFill/>
              </a:ln>
              <a:solidFill>
                <a:schemeClr val="tx1"/>
              </a:solidFill>
              <a:effectLst/>
              <a:latin typeface="+mn-lt"/>
              <a:ea typeface="+mn-ea"/>
            </a:endParaRPr>
          </a:p>
        </p:txBody>
      </p:sp>
      <p:grpSp>
        <p:nvGrpSpPr>
          <p:cNvPr id="49" name="组合 48"/>
          <p:cNvGrpSpPr/>
          <p:nvPr/>
        </p:nvGrpSpPr>
        <p:grpSpPr>
          <a:xfrm>
            <a:off x="4593738" y="5217229"/>
            <a:ext cx="428319" cy="447256"/>
            <a:chOff x="8407400" y="2055813"/>
            <a:chExt cx="360363" cy="458788"/>
          </a:xfrm>
          <a:solidFill>
            <a:srgbClr val="15B0E8"/>
          </a:solidFill>
        </p:grpSpPr>
        <p:sp>
          <p:nvSpPr>
            <p:cNvPr id="50"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51"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52"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53"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grpSp>
      <p:grpSp>
        <p:nvGrpSpPr>
          <p:cNvPr id="54" name="组合 53"/>
          <p:cNvGrpSpPr/>
          <p:nvPr/>
        </p:nvGrpSpPr>
        <p:grpSpPr>
          <a:xfrm>
            <a:off x="4111992" y="5217576"/>
            <a:ext cx="428319" cy="447256"/>
            <a:chOff x="8407400" y="2055813"/>
            <a:chExt cx="360363" cy="458788"/>
          </a:xfrm>
          <a:solidFill>
            <a:srgbClr val="15B0E8"/>
          </a:solidFill>
        </p:grpSpPr>
        <p:sp>
          <p:nvSpPr>
            <p:cNvPr id="55"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56"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57"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58"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grpSp>
      <p:sp>
        <p:nvSpPr>
          <p:cNvPr id="59" name="文本框 58"/>
          <p:cNvSpPr txBox="1"/>
          <p:nvPr/>
        </p:nvSpPr>
        <p:spPr bwMode="auto">
          <a:xfrm>
            <a:off x="3945666" y="5340696"/>
            <a:ext cx="1296144"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600" b="1" dirty="0" smtClean="0">
                <a:solidFill>
                  <a:srgbClr val="000000"/>
                </a:solidFill>
                <a:latin typeface="+mn-lt"/>
                <a:ea typeface="+mn-ea"/>
                <a:cs typeface="Arial" pitchFamily="34" charset="0"/>
              </a:rPr>
              <a:t>HDDs</a:t>
            </a:r>
            <a:endParaRPr lang="zh-CN" altLang="en-US" sz="1600" b="1" dirty="0" smtClean="0">
              <a:solidFill>
                <a:srgbClr val="000000"/>
              </a:solidFill>
              <a:latin typeface="+mn-lt"/>
              <a:ea typeface="+mn-ea"/>
              <a:cs typeface="Arial" pitchFamily="34" charset="0"/>
            </a:endParaRPr>
          </a:p>
        </p:txBody>
      </p:sp>
      <p:sp>
        <p:nvSpPr>
          <p:cNvPr id="60" name="矩形 59"/>
          <p:cNvSpPr/>
          <p:nvPr/>
        </p:nvSpPr>
        <p:spPr bwMode="auto">
          <a:xfrm>
            <a:off x="5457834" y="2832709"/>
            <a:ext cx="1188132" cy="2880320"/>
          </a:xfrm>
          <a:prstGeom prst="rect">
            <a:avLst/>
          </a:prstGeom>
          <a:noFill/>
          <a:ln w="28575" cap="flat" cmpd="sng" algn="ctr">
            <a:solidFill>
              <a:schemeClr val="accent1">
                <a:lumMod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
        <p:nvSpPr>
          <p:cNvPr id="61" name="矩形 60"/>
          <p:cNvSpPr/>
          <p:nvPr/>
        </p:nvSpPr>
        <p:spPr bwMode="auto">
          <a:xfrm>
            <a:off x="5457834" y="2832709"/>
            <a:ext cx="864096" cy="252028"/>
          </a:xfrm>
          <a:prstGeom prst="rect">
            <a:avLst/>
          </a:prstGeom>
          <a:solidFill>
            <a:schemeClr val="accent1">
              <a:lumMod val="2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bg1"/>
                </a:solidFill>
                <a:effectLst/>
                <a:latin typeface="+mn-lt"/>
                <a:ea typeface="+mn-ea"/>
              </a:rPr>
              <a:t>Server</a:t>
            </a:r>
            <a:endParaRPr kumimoji="0" lang="zh-CN" altLang="en-US" sz="1600" b="1" i="0" u="none" strike="noStrike" cap="none" normalizeH="0" baseline="0" dirty="0" smtClean="0">
              <a:ln>
                <a:noFill/>
              </a:ln>
              <a:solidFill>
                <a:schemeClr val="bg1"/>
              </a:solidFill>
              <a:effectLst/>
              <a:latin typeface="+mn-lt"/>
              <a:ea typeface="+mn-ea"/>
            </a:endParaRPr>
          </a:p>
        </p:txBody>
      </p:sp>
      <p:sp>
        <p:nvSpPr>
          <p:cNvPr id="64" name="圆角矩形 63"/>
          <p:cNvSpPr/>
          <p:nvPr/>
        </p:nvSpPr>
        <p:spPr bwMode="auto">
          <a:xfrm>
            <a:off x="5511840" y="4471217"/>
            <a:ext cx="1080120" cy="288032"/>
          </a:xfrm>
          <a:prstGeom prst="round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lt"/>
                <a:ea typeface="+mn-ea"/>
              </a:rPr>
              <a:t>Memory</a:t>
            </a:r>
            <a:endParaRPr kumimoji="0" lang="zh-CN" altLang="en-US" sz="1600" b="0" i="0" u="none" strike="noStrike" cap="none" normalizeH="0" baseline="0" dirty="0" smtClean="0">
              <a:ln>
                <a:noFill/>
              </a:ln>
              <a:solidFill>
                <a:schemeClr val="tx1"/>
              </a:solidFill>
              <a:effectLst/>
              <a:latin typeface="+mn-lt"/>
              <a:ea typeface="+mn-ea"/>
            </a:endParaRPr>
          </a:p>
        </p:txBody>
      </p:sp>
      <p:sp>
        <p:nvSpPr>
          <p:cNvPr id="65" name="圆角矩形 64"/>
          <p:cNvSpPr/>
          <p:nvPr/>
        </p:nvSpPr>
        <p:spPr bwMode="auto">
          <a:xfrm>
            <a:off x="5511840" y="4884937"/>
            <a:ext cx="1080120" cy="288032"/>
          </a:xfrm>
          <a:prstGeom prst="round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lt"/>
                <a:ea typeface="+mn-ea"/>
              </a:rPr>
              <a:t>SSD</a:t>
            </a:r>
            <a:endParaRPr kumimoji="0" lang="zh-CN" altLang="en-US" sz="1600" b="0" i="0" u="none" strike="noStrike" cap="none" normalizeH="0" baseline="0" dirty="0" smtClean="0">
              <a:ln>
                <a:noFill/>
              </a:ln>
              <a:solidFill>
                <a:schemeClr val="tx1"/>
              </a:solidFill>
              <a:effectLst/>
              <a:latin typeface="+mn-lt"/>
              <a:ea typeface="+mn-ea"/>
            </a:endParaRPr>
          </a:p>
        </p:txBody>
      </p:sp>
      <p:grpSp>
        <p:nvGrpSpPr>
          <p:cNvPr id="66" name="组合 65"/>
          <p:cNvGrpSpPr/>
          <p:nvPr/>
        </p:nvGrpSpPr>
        <p:grpSpPr>
          <a:xfrm>
            <a:off x="6094128" y="5219697"/>
            <a:ext cx="428319" cy="447256"/>
            <a:chOff x="8407400" y="2055813"/>
            <a:chExt cx="360363" cy="458788"/>
          </a:xfrm>
          <a:solidFill>
            <a:srgbClr val="15B0E8"/>
          </a:solidFill>
        </p:grpSpPr>
        <p:sp>
          <p:nvSpPr>
            <p:cNvPr id="67"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68"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69"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70"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grpSp>
      <p:grpSp>
        <p:nvGrpSpPr>
          <p:cNvPr id="71" name="组合 70"/>
          <p:cNvGrpSpPr/>
          <p:nvPr/>
        </p:nvGrpSpPr>
        <p:grpSpPr>
          <a:xfrm>
            <a:off x="5612382" y="5220044"/>
            <a:ext cx="428319" cy="447256"/>
            <a:chOff x="8407400" y="2055813"/>
            <a:chExt cx="360363" cy="458788"/>
          </a:xfrm>
          <a:solidFill>
            <a:srgbClr val="15B0E8"/>
          </a:solidFill>
        </p:grpSpPr>
        <p:sp>
          <p:nvSpPr>
            <p:cNvPr id="72"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73"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74"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75"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grpSp>
      <p:sp>
        <p:nvSpPr>
          <p:cNvPr id="76" name="文本框 75"/>
          <p:cNvSpPr txBox="1"/>
          <p:nvPr/>
        </p:nvSpPr>
        <p:spPr bwMode="auto">
          <a:xfrm>
            <a:off x="5446056" y="5343164"/>
            <a:ext cx="1296144"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600" b="1" dirty="0" smtClean="0">
                <a:solidFill>
                  <a:srgbClr val="000000"/>
                </a:solidFill>
                <a:latin typeface="+mn-lt"/>
                <a:ea typeface="+mn-ea"/>
                <a:cs typeface="Arial" pitchFamily="34" charset="0"/>
              </a:rPr>
              <a:t>HDDs</a:t>
            </a:r>
            <a:endParaRPr lang="zh-CN" altLang="en-US" sz="1600" b="1" dirty="0" smtClean="0">
              <a:solidFill>
                <a:srgbClr val="000000"/>
              </a:solidFill>
              <a:latin typeface="+mn-lt"/>
              <a:ea typeface="+mn-ea"/>
              <a:cs typeface="Arial" pitchFamily="34" charset="0"/>
            </a:endParaRPr>
          </a:p>
        </p:txBody>
      </p:sp>
      <p:sp>
        <p:nvSpPr>
          <p:cNvPr id="77" name="矩形 76"/>
          <p:cNvSpPr/>
          <p:nvPr/>
        </p:nvSpPr>
        <p:spPr bwMode="auto">
          <a:xfrm>
            <a:off x="6973114" y="2830241"/>
            <a:ext cx="1188132" cy="2880320"/>
          </a:xfrm>
          <a:prstGeom prst="rect">
            <a:avLst/>
          </a:prstGeom>
          <a:noFill/>
          <a:ln w="28575" cap="flat" cmpd="sng" algn="ctr">
            <a:solidFill>
              <a:schemeClr val="accent1">
                <a:lumMod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
        <p:nvSpPr>
          <p:cNvPr id="78" name="矩形 77"/>
          <p:cNvSpPr/>
          <p:nvPr/>
        </p:nvSpPr>
        <p:spPr bwMode="auto">
          <a:xfrm>
            <a:off x="6973114" y="2830241"/>
            <a:ext cx="864096" cy="252028"/>
          </a:xfrm>
          <a:prstGeom prst="rect">
            <a:avLst/>
          </a:prstGeom>
          <a:solidFill>
            <a:schemeClr val="accent1">
              <a:lumMod val="2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bg1"/>
                </a:solidFill>
                <a:effectLst/>
                <a:latin typeface="+mn-lt"/>
                <a:ea typeface="+mn-ea"/>
              </a:rPr>
              <a:t>Server</a:t>
            </a:r>
            <a:endParaRPr kumimoji="0" lang="zh-CN" altLang="en-US" sz="1600" b="1" i="0" u="none" strike="noStrike" cap="none" normalizeH="0" baseline="0" dirty="0" smtClean="0">
              <a:ln>
                <a:noFill/>
              </a:ln>
              <a:solidFill>
                <a:schemeClr val="bg1"/>
              </a:solidFill>
              <a:effectLst/>
              <a:latin typeface="+mn-lt"/>
              <a:ea typeface="+mn-ea"/>
            </a:endParaRPr>
          </a:p>
        </p:txBody>
      </p:sp>
      <p:sp>
        <p:nvSpPr>
          <p:cNvPr id="81" name="圆角矩形 80"/>
          <p:cNvSpPr/>
          <p:nvPr/>
        </p:nvSpPr>
        <p:spPr bwMode="auto">
          <a:xfrm>
            <a:off x="7027120" y="4468749"/>
            <a:ext cx="1080120" cy="288032"/>
          </a:xfrm>
          <a:prstGeom prst="round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lt"/>
                <a:ea typeface="+mn-ea"/>
              </a:rPr>
              <a:t>Memory</a:t>
            </a:r>
            <a:endParaRPr kumimoji="0" lang="zh-CN" altLang="en-US" sz="1600" b="0" i="0" u="none" strike="noStrike" cap="none" normalizeH="0" baseline="0" dirty="0" smtClean="0">
              <a:ln>
                <a:noFill/>
              </a:ln>
              <a:solidFill>
                <a:schemeClr val="tx1"/>
              </a:solidFill>
              <a:effectLst/>
              <a:latin typeface="+mn-lt"/>
              <a:ea typeface="+mn-ea"/>
            </a:endParaRPr>
          </a:p>
        </p:txBody>
      </p:sp>
      <p:sp>
        <p:nvSpPr>
          <p:cNvPr id="82" name="圆角矩形 81"/>
          <p:cNvSpPr/>
          <p:nvPr/>
        </p:nvSpPr>
        <p:spPr bwMode="auto">
          <a:xfrm>
            <a:off x="7027120" y="4882469"/>
            <a:ext cx="1080120" cy="288032"/>
          </a:xfrm>
          <a:prstGeom prst="round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lt"/>
                <a:ea typeface="+mn-ea"/>
              </a:rPr>
              <a:t>SSD</a:t>
            </a:r>
            <a:endParaRPr kumimoji="0" lang="zh-CN" altLang="en-US" sz="1600" b="0" i="0" u="none" strike="noStrike" cap="none" normalizeH="0" baseline="0" dirty="0" smtClean="0">
              <a:ln>
                <a:noFill/>
              </a:ln>
              <a:solidFill>
                <a:schemeClr val="tx1"/>
              </a:solidFill>
              <a:effectLst/>
              <a:latin typeface="+mn-lt"/>
              <a:ea typeface="+mn-ea"/>
            </a:endParaRPr>
          </a:p>
        </p:txBody>
      </p:sp>
      <p:grpSp>
        <p:nvGrpSpPr>
          <p:cNvPr id="83" name="组合 82"/>
          <p:cNvGrpSpPr/>
          <p:nvPr/>
        </p:nvGrpSpPr>
        <p:grpSpPr>
          <a:xfrm>
            <a:off x="7609408" y="5217229"/>
            <a:ext cx="428319" cy="447256"/>
            <a:chOff x="8407400" y="2055813"/>
            <a:chExt cx="360363" cy="458788"/>
          </a:xfrm>
          <a:solidFill>
            <a:srgbClr val="15B0E8"/>
          </a:solidFill>
        </p:grpSpPr>
        <p:sp>
          <p:nvSpPr>
            <p:cNvPr id="84"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5"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6"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7"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grpSp>
      <p:grpSp>
        <p:nvGrpSpPr>
          <p:cNvPr id="88" name="组合 87"/>
          <p:cNvGrpSpPr/>
          <p:nvPr/>
        </p:nvGrpSpPr>
        <p:grpSpPr>
          <a:xfrm>
            <a:off x="7127662" y="5217576"/>
            <a:ext cx="428319" cy="447256"/>
            <a:chOff x="8407400" y="2055813"/>
            <a:chExt cx="360363" cy="458788"/>
          </a:xfrm>
          <a:solidFill>
            <a:srgbClr val="15B0E8"/>
          </a:solidFill>
        </p:grpSpPr>
        <p:sp>
          <p:nvSpPr>
            <p:cNvPr id="89"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0"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1"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2"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grpSp>
      <p:sp>
        <p:nvSpPr>
          <p:cNvPr id="93" name="文本框 92"/>
          <p:cNvSpPr txBox="1"/>
          <p:nvPr/>
        </p:nvSpPr>
        <p:spPr bwMode="auto">
          <a:xfrm>
            <a:off x="6961336" y="5340696"/>
            <a:ext cx="1296144"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600" b="1" dirty="0" smtClean="0">
                <a:solidFill>
                  <a:srgbClr val="000000"/>
                </a:solidFill>
                <a:latin typeface="+mn-lt"/>
                <a:ea typeface="+mn-ea"/>
                <a:cs typeface="Arial" pitchFamily="34" charset="0"/>
              </a:rPr>
              <a:t>HDDs</a:t>
            </a:r>
            <a:endParaRPr lang="zh-CN" altLang="en-US" sz="1600" b="1" dirty="0" smtClean="0">
              <a:solidFill>
                <a:srgbClr val="000000"/>
              </a:solidFill>
              <a:latin typeface="+mn-lt"/>
              <a:ea typeface="+mn-ea"/>
              <a:cs typeface="Arial" pitchFamily="34" charset="0"/>
            </a:endParaRPr>
          </a:p>
        </p:txBody>
      </p:sp>
      <p:sp>
        <p:nvSpPr>
          <p:cNvPr id="94" name="文本框 93"/>
          <p:cNvSpPr txBox="1"/>
          <p:nvPr/>
        </p:nvSpPr>
        <p:spPr bwMode="auto">
          <a:xfrm>
            <a:off x="5403828" y="3585868"/>
            <a:ext cx="1296144" cy="593391"/>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b="1" dirty="0" smtClean="0">
                <a:solidFill>
                  <a:srgbClr val="000000"/>
                </a:solidFill>
                <a:latin typeface="+mn-lt"/>
                <a:ea typeface="+mn-ea"/>
                <a:cs typeface="Arial" pitchFamily="34" charset="0"/>
              </a:rPr>
              <a:t>待扩容加入节点</a:t>
            </a:r>
            <a:r>
              <a:rPr lang="en-US" altLang="zh-CN" sz="1600" b="1" dirty="0" smtClean="0">
                <a:solidFill>
                  <a:srgbClr val="000000"/>
                </a:solidFill>
                <a:latin typeface="+mn-lt"/>
                <a:ea typeface="+mn-ea"/>
                <a:cs typeface="Arial" pitchFamily="34" charset="0"/>
              </a:rPr>
              <a:t>1</a:t>
            </a:r>
            <a:endParaRPr lang="zh-CN" altLang="en-US" sz="1600" b="1" dirty="0" smtClean="0">
              <a:solidFill>
                <a:srgbClr val="000000"/>
              </a:solidFill>
              <a:latin typeface="+mn-lt"/>
              <a:ea typeface="+mn-ea"/>
              <a:cs typeface="Arial" pitchFamily="34" charset="0"/>
            </a:endParaRPr>
          </a:p>
        </p:txBody>
      </p:sp>
      <p:sp>
        <p:nvSpPr>
          <p:cNvPr id="96" name="文本框 95"/>
          <p:cNvSpPr txBox="1"/>
          <p:nvPr/>
        </p:nvSpPr>
        <p:spPr bwMode="auto">
          <a:xfrm>
            <a:off x="6928140" y="3585868"/>
            <a:ext cx="1296144" cy="593391"/>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b="1" dirty="0" smtClean="0">
                <a:solidFill>
                  <a:srgbClr val="000000"/>
                </a:solidFill>
                <a:latin typeface="+mn-lt"/>
                <a:ea typeface="+mn-ea"/>
                <a:cs typeface="Arial" pitchFamily="34" charset="0"/>
              </a:rPr>
              <a:t>待扩容加入节点</a:t>
            </a:r>
            <a:r>
              <a:rPr lang="en-US" altLang="zh-CN" sz="1600" b="1" dirty="0" smtClean="0">
                <a:solidFill>
                  <a:srgbClr val="000000"/>
                </a:solidFill>
                <a:latin typeface="+mn-lt"/>
                <a:ea typeface="+mn-ea"/>
                <a:cs typeface="Arial" pitchFamily="34" charset="0"/>
              </a:rPr>
              <a:t>2</a:t>
            </a:r>
            <a:endParaRPr lang="zh-CN" altLang="en-US" sz="1600" b="1" dirty="0" smtClean="0">
              <a:solidFill>
                <a:srgbClr val="000000"/>
              </a:solidFill>
              <a:latin typeface="+mn-lt"/>
              <a:ea typeface="+mn-ea"/>
              <a:cs typeface="Arial" pitchFamily="34" charset="0"/>
            </a:endParaRPr>
          </a:p>
        </p:txBody>
      </p:sp>
      <p:sp>
        <p:nvSpPr>
          <p:cNvPr id="98" name="圆角矩形 94"/>
          <p:cNvSpPr>
            <a:spLocks noChangeArrowheads="1"/>
          </p:cNvSpPr>
          <p:nvPr/>
        </p:nvSpPr>
        <p:spPr bwMode="auto">
          <a:xfrm>
            <a:off x="998772" y="3900573"/>
            <a:ext cx="4134781" cy="360896"/>
          </a:xfrm>
          <a:prstGeom prst="roundRect">
            <a:avLst>
              <a:gd name="adj" fmla="val 16667"/>
            </a:avLst>
          </a:prstGeom>
          <a:solidFill>
            <a:srgbClr val="FFC000"/>
          </a:solidFill>
          <a:ln w="9525" algn="ctr">
            <a:noFill/>
            <a:round/>
            <a:headEnd/>
            <a:tailEnd/>
          </a:ln>
        </p:spPr>
        <p:txBody>
          <a:bodyPr lIns="79200" tIns="39600" rIns="79200" bIns="39600" anchor="ctr">
            <a:spAutoFit/>
          </a:bodyPr>
          <a:lstStyle/>
          <a:p>
            <a:pPr algn="ctr" defTabSz="801688" fontAlgn="auto">
              <a:spcBef>
                <a:spcPts val="0"/>
              </a:spcBef>
              <a:spcAft>
                <a:spcPts val="0"/>
              </a:spcAft>
              <a:defRPr/>
            </a:pPr>
            <a:r>
              <a:rPr lang="en-US" altLang="zh-CN" sz="1600" b="1" kern="0" dirty="0" smtClean="0">
                <a:latin typeface="+mn-lt"/>
                <a:ea typeface="+mn-ea"/>
              </a:rPr>
              <a:t>FusionStorage </a:t>
            </a:r>
            <a:r>
              <a:rPr lang="zh-CN" altLang="en-US" sz="1600" b="1" kern="0" dirty="0" smtClean="0">
                <a:latin typeface="+mn-lt"/>
                <a:ea typeface="+mn-ea"/>
              </a:rPr>
              <a:t>分布式一体化存储</a:t>
            </a:r>
            <a:endParaRPr lang="zh-CN" altLang="en-US" sz="1600" b="1" kern="0" dirty="0">
              <a:latin typeface="+mn-lt"/>
              <a:ea typeface="+mn-ea"/>
            </a:endParaRPr>
          </a:p>
        </p:txBody>
      </p:sp>
      <p:sp>
        <p:nvSpPr>
          <p:cNvPr id="100" name="上下箭头 99"/>
          <p:cNvSpPr/>
          <p:nvPr/>
        </p:nvSpPr>
        <p:spPr bwMode="auto">
          <a:xfrm>
            <a:off x="1318537" y="2587950"/>
            <a:ext cx="200517" cy="252028"/>
          </a:xfrm>
          <a:prstGeom prst="upDownArrow">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
        <p:nvSpPr>
          <p:cNvPr id="101" name="上下箭头 100"/>
          <p:cNvSpPr/>
          <p:nvPr/>
        </p:nvSpPr>
        <p:spPr bwMode="auto">
          <a:xfrm>
            <a:off x="2870516" y="2587950"/>
            <a:ext cx="200517" cy="252028"/>
          </a:xfrm>
          <a:prstGeom prst="upDownArrow">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
        <p:nvSpPr>
          <p:cNvPr id="102" name="上下箭头 101"/>
          <p:cNvSpPr/>
          <p:nvPr/>
        </p:nvSpPr>
        <p:spPr bwMode="auto">
          <a:xfrm>
            <a:off x="4281480" y="2606003"/>
            <a:ext cx="200517" cy="252028"/>
          </a:xfrm>
          <a:prstGeom prst="upDownArrow">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
        <p:nvSpPr>
          <p:cNvPr id="103" name="上下箭头 102"/>
          <p:cNvSpPr/>
          <p:nvPr/>
        </p:nvSpPr>
        <p:spPr bwMode="auto">
          <a:xfrm>
            <a:off x="5796760" y="2606003"/>
            <a:ext cx="200517" cy="252028"/>
          </a:xfrm>
          <a:prstGeom prst="upDownArrow">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
        <p:nvSpPr>
          <p:cNvPr id="104" name="上下箭头 103"/>
          <p:cNvSpPr/>
          <p:nvPr/>
        </p:nvSpPr>
        <p:spPr bwMode="auto">
          <a:xfrm>
            <a:off x="7296813" y="2607531"/>
            <a:ext cx="200517" cy="252028"/>
          </a:xfrm>
          <a:prstGeom prst="upDownArrow">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
        <p:nvSpPr>
          <p:cNvPr id="105" name="圆角矩形 94"/>
          <p:cNvSpPr>
            <a:spLocks noChangeArrowheads="1"/>
          </p:cNvSpPr>
          <p:nvPr/>
        </p:nvSpPr>
        <p:spPr bwMode="auto">
          <a:xfrm>
            <a:off x="986748" y="2224229"/>
            <a:ext cx="4134781" cy="360896"/>
          </a:xfrm>
          <a:prstGeom prst="roundRect">
            <a:avLst>
              <a:gd name="adj" fmla="val 16667"/>
            </a:avLst>
          </a:prstGeom>
          <a:solidFill>
            <a:srgbClr val="FFC000"/>
          </a:solidFill>
          <a:ln w="9525" algn="ctr">
            <a:noFill/>
            <a:round/>
            <a:headEnd/>
            <a:tailEnd/>
          </a:ln>
        </p:spPr>
        <p:txBody>
          <a:bodyPr lIns="79200" tIns="39600" rIns="79200" bIns="39600" anchor="ctr">
            <a:spAutoFit/>
          </a:bodyPr>
          <a:lstStyle/>
          <a:p>
            <a:pPr algn="ctr" defTabSz="801688" fontAlgn="auto">
              <a:spcBef>
                <a:spcPts val="0"/>
              </a:spcBef>
              <a:spcAft>
                <a:spcPts val="0"/>
              </a:spcAft>
              <a:defRPr/>
            </a:pPr>
            <a:r>
              <a:rPr lang="zh-CN" altLang="en-US" sz="1600" b="1" kern="0" dirty="0" smtClean="0">
                <a:latin typeface="+mn-lt"/>
                <a:ea typeface="+mn-ea"/>
              </a:rPr>
              <a:t>计算网络（</a:t>
            </a:r>
            <a:r>
              <a:rPr lang="en-US" altLang="zh-CN" sz="1600" b="1" kern="0" dirty="0" smtClean="0">
                <a:latin typeface="+mn-lt"/>
                <a:ea typeface="+mn-ea"/>
              </a:rPr>
              <a:t>10GE</a:t>
            </a:r>
            <a:r>
              <a:rPr lang="zh-CN" altLang="en-US" sz="1600" b="1" kern="0" dirty="0" smtClean="0">
                <a:latin typeface="+mn-lt"/>
                <a:ea typeface="+mn-ea"/>
              </a:rPr>
              <a:t>）</a:t>
            </a:r>
            <a:endParaRPr lang="zh-CN" altLang="en-US" sz="1600" b="1" kern="0" dirty="0">
              <a:latin typeface="+mn-lt"/>
              <a:ea typeface="+mn-ea"/>
            </a:endParaRPr>
          </a:p>
        </p:txBody>
      </p:sp>
    </p:spTree>
    <p:extLst>
      <p:ext uri="{BB962C8B-B14F-4D97-AF65-F5344CB8AC3E}">
        <p14:creationId xmlns:p14="http://schemas.microsoft.com/office/powerpoint/2010/main" val="8580799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标题 253"/>
          <p:cNvSpPr>
            <a:spLocks noGrp="1"/>
          </p:cNvSpPr>
          <p:nvPr>
            <p:ph type="title"/>
          </p:nvPr>
        </p:nvSpPr>
        <p:spPr/>
        <p:txBody>
          <a:bodyPr/>
          <a:lstStyle/>
          <a:p>
            <a:r>
              <a:rPr lang="en-US" altLang="zh-CN" smtClean="0">
                <a:sym typeface="Lucida Grande"/>
              </a:rPr>
              <a:t>FusionStorage</a:t>
            </a:r>
            <a:r>
              <a:rPr lang="zh-CN" altLang="en-US" smtClean="0">
                <a:sym typeface="Lucida Grande"/>
              </a:rPr>
              <a:t>跨资源池的卷冷迁移</a:t>
            </a:r>
            <a:endParaRPr lang="zh-CN" altLang="en-US" dirty="0"/>
          </a:p>
        </p:txBody>
      </p:sp>
      <p:sp>
        <p:nvSpPr>
          <p:cNvPr id="256" name="文本占位符 255"/>
          <p:cNvSpPr>
            <a:spLocks noGrp="1"/>
          </p:cNvSpPr>
          <p:nvPr>
            <p:ph type="body" sz="quarter" idx="10"/>
          </p:nvPr>
        </p:nvSpPr>
        <p:spPr/>
        <p:txBody>
          <a:bodyPr/>
          <a:lstStyle/>
          <a:p>
            <a:r>
              <a:rPr lang="zh-CN" altLang="en-US" sz="1800" dirty="0" smtClean="0"/>
              <a:t>跨资源池卷冷迁移：把卷从源资源池</a:t>
            </a:r>
            <a:r>
              <a:rPr lang="en-US" altLang="zh-CN" sz="1800" dirty="0" smtClean="0"/>
              <a:t> </a:t>
            </a:r>
            <a:r>
              <a:rPr lang="zh-CN" altLang="en-US" sz="1800" dirty="0" smtClean="0"/>
              <a:t>迁移到目的资源池，即</a:t>
            </a:r>
            <a:r>
              <a:rPr lang="en-US" altLang="zh-CN" sz="1800" dirty="0" smtClean="0"/>
              <a:t>【</a:t>
            </a:r>
            <a:r>
              <a:rPr lang="zh-CN" altLang="en-US" sz="1800" dirty="0" smtClean="0"/>
              <a:t>创建目标卷</a:t>
            </a:r>
            <a:r>
              <a:rPr lang="en-US" altLang="zh-CN" sz="1800" dirty="0" smtClean="0"/>
              <a:t>】</a:t>
            </a:r>
            <a:r>
              <a:rPr lang="en-US" altLang="zh-CN" sz="1800" dirty="0" smtClean="0">
                <a:sym typeface="Wingdings" panose="05000000000000000000" pitchFamily="2" charset="2"/>
              </a:rPr>
              <a:t>  【</a:t>
            </a:r>
            <a:r>
              <a:rPr lang="zh-CN" altLang="en-US" sz="1800" dirty="0" smtClean="0">
                <a:sym typeface="Wingdings" panose="05000000000000000000" pitchFamily="2" charset="2"/>
              </a:rPr>
              <a:t>卷数据复制</a:t>
            </a:r>
            <a:r>
              <a:rPr lang="en-US" altLang="zh-CN" sz="1800" dirty="0" smtClean="0">
                <a:sym typeface="Wingdings" panose="05000000000000000000" pitchFamily="2" charset="2"/>
              </a:rPr>
              <a:t>】 【</a:t>
            </a:r>
            <a:r>
              <a:rPr lang="zh-CN" altLang="en-US" sz="1800" dirty="0" smtClean="0">
                <a:sym typeface="Wingdings" panose="05000000000000000000" pitchFamily="2" charset="2"/>
              </a:rPr>
              <a:t>删除源卷</a:t>
            </a:r>
            <a:r>
              <a:rPr lang="en-US" altLang="zh-CN" sz="1800" dirty="0" smtClean="0">
                <a:sym typeface="Wingdings" panose="05000000000000000000" pitchFamily="2" charset="2"/>
              </a:rPr>
              <a:t>】 【</a:t>
            </a:r>
            <a:r>
              <a:rPr lang="zh-CN" altLang="en-US" sz="1800" dirty="0" smtClean="0">
                <a:sym typeface="Wingdings" panose="05000000000000000000" pitchFamily="2" charset="2"/>
              </a:rPr>
              <a:t>目标卷改名</a:t>
            </a:r>
            <a:r>
              <a:rPr lang="en-US" altLang="zh-CN" sz="1800" dirty="0" smtClean="0">
                <a:sym typeface="Wingdings" panose="05000000000000000000" pitchFamily="2" charset="2"/>
              </a:rPr>
              <a:t>】 【</a:t>
            </a:r>
            <a:r>
              <a:rPr lang="zh-CN" altLang="en-US" sz="1800" dirty="0" smtClean="0">
                <a:sym typeface="Wingdings" panose="05000000000000000000" pitchFamily="2" charset="2"/>
              </a:rPr>
              <a:t>完成</a:t>
            </a:r>
            <a:r>
              <a:rPr lang="en-US" altLang="zh-CN" sz="1800" dirty="0" smtClean="0">
                <a:sym typeface="Wingdings" panose="05000000000000000000" pitchFamily="2" charset="2"/>
              </a:rPr>
              <a:t>】</a:t>
            </a:r>
            <a:r>
              <a:rPr lang="zh-CN" altLang="en-US" sz="1800" dirty="0" smtClean="0">
                <a:sym typeface="Wingdings" panose="05000000000000000000" pitchFamily="2" charset="2"/>
              </a:rPr>
              <a:t>整个过程的实现。</a:t>
            </a:r>
            <a:endParaRPr lang="en-US" altLang="zh-CN" sz="1800" dirty="0" smtClean="0">
              <a:sym typeface="Wingdings" panose="05000000000000000000" pitchFamily="2" charset="2"/>
            </a:endParaRPr>
          </a:p>
          <a:p>
            <a:pPr lvl="1"/>
            <a:r>
              <a:rPr lang="zh-CN" altLang="en-US" sz="1600" dirty="0" smtClean="0"/>
              <a:t>迁移过程中，源卷不能有写数据的操作，所以叫做“冷”迁移。</a:t>
            </a:r>
            <a:endParaRPr lang="en-US" altLang="zh-CN" sz="1600" dirty="0" smtClean="0"/>
          </a:p>
          <a:p>
            <a:pPr lvl="1"/>
            <a:r>
              <a:rPr lang="zh-CN" altLang="en-US" sz="1600" dirty="0" smtClean="0"/>
              <a:t>亦可通过工具调用复制接口。</a:t>
            </a:r>
            <a:endParaRPr lang="en-US" altLang="zh-CN" sz="1600" dirty="0" smtClean="0"/>
          </a:p>
          <a:p>
            <a:r>
              <a:rPr lang="zh-CN" altLang="en-US" sz="1800" dirty="0" smtClean="0"/>
              <a:t>场景</a:t>
            </a:r>
            <a:r>
              <a:rPr lang="en-US" altLang="zh-CN" sz="1800" dirty="0" smtClean="0"/>
              <a:t>1</a:t>
            </a:r>
            <a:r>
              <a:rPr lang="zh-CN" altLang="en-US" sz="1800" dirty="0" smtClean="0"/>
              <a:t>：资源池之间的容量平衡，容量满的池 迁移到一个空闲的池。</a:t>
            </a:r>
            <a:endParaRPr lang="en-US" altLang="zh-CN" sz="1800" dirty="0" smtClean="0"/>
          </a:p>
          <a:p>
            <a:r>
              <a:rPr lang="zh-CN" altLang="en-US" sz="1800" dirty="0" smtClean="0"/>
              <a:t>场景</a:t>
            </a:r>
            <a:r>
              <a:rPr lang="en-US" altLang="zh-CN" sz="1800" dirty="0" smtClean="0"/>
              <a:t>2</a:t>
            </a:r>
            <a:r>
              <a:rPr lang="zh-CN" altLang="en-US" sz="1800" dirty="0" smtClean="0"/>
              <a:t>：</a:t>
            </a:r>
            <a:r>
              <a:rPr lang="en-US" altLang="zh-CN" sz="1800" dirty="0" smtClean="0"/>
              <a:t> </a:t>
            </a:r>
            <a:r>
              <a:rPr lang="zh-CN" altLang="en-US" sz="1800" dirty="0" smtClean="0"/>
              <a:t>卷在不同性能的资源池池之间的迁移，从低性能的池向高性能的池迁移。</a:t>
            </a:r>
            <a:endParaRPr lang="en-US" altLang="zh-CN" sz="1800" dirty="0" smtClean="0"/>
          </a:p>
          <a:p>
            <a:endParaRPr lang="zh-CN" altLang="en-US" sz="1800" dirty="0"/>
          </a:p>
        </p:txBody>
      </p:sp>
      <p:grpSp>
        <p:nvGrpSpPr>
          <p:cNvPr id="4" name="组合 3"/>
          <p:cNvGrpSpPr/>
          <p:nvPr/>
        </p:nvGrpSpPr>
        <p:grpSpPr>
          <a:xfrm>
            <a:off x="2159035" y="4761148"/>
            <a:ext cx="464349" cy="876741"/>
            <a:chOff x="7499351" y="736601"/>
            <a:chExt cx="227013" cy="428625"/>
          </a:xfrm>
          <a:solidFill>
            <a:srgbClr val="15B0E8"/>
          </a:solidFill>
        </p:grpSpPr>
        <p:sp>
          <p:nvSpPr>
            <p:cNvPr id="5"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6"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7"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8"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9"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10"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11"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12"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13"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14"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15"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16"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17"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grpSp>
        <p:nvGrpSpPr>
          <p:cNvPr id="18" name="组合 17"/>
          <p:cNvGrpSpPr/>
          <p:nvPr/>
        </p:nvGrpSpPr>
        <p:grpSpPr>
          <a:xfrm>
            <a:off x="2772752" y="4761148"/>
            <a:ext cx="464349" cy="876741"/>
            <a:chOff x="7499351" y="736601"/>
            <a:chExt cx="227013" cy="428625"/>
          </a:xfrm>
          <a:solidFill>
            <a:srgbClr val="15B0E8"/>
          </a:solidFill>
        </p:grpSpPr>
        <p:sp>
          <p:nvSpPr>
            <p:cNvPr id="19"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20"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21"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22"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23"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24"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25"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26"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27"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28"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29"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30"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31"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grpSp>
        <p:nvGrpSpPr>
          <p:cNvPr id="32" name="组合 31"/>
          <p:cNvGrpSpPr/>
          <p:nvPr/>
        </p:nvGrpSpPr>
        <p:grpSpPr>
          <a:xfrm>
            <a:off x="3386793" y="4761148"/>
            <a:ext cx="464349" cy="876741"/>
            <a:chOff x="7499351" y="736601"/>
            <a:chExt cx="227013" cy="428625"/>
          </a:xfrm>
          <a:solidFill>
            <a:srgbClr val="15B0E8"/>
          </a:solidFill>
        </p:grpSpPr>
        <p:sp>
          <p:nvSpPr>
            <p:cNvPr id="33"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34"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35"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36"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37"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38"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39"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40"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41"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42"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43"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44"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45"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grpSp>
        <p:nvGrpSpPr>
          <p:cNvPr id="46" name="组合 45"/>
          <p:cNvGrpSpPr/>
          <p:nvPr/>
        </p:nvGrpSpPr>
        <p:grpSpPr>
          <a:xfrm>
            <a:off x="4034621" y="4761148"/>
            <a:ext cx="464349" cy="876741"/>
            <a:chOff x="7499351" y="736601"/>
            <a:chExt cx="227013" cy="428625"/>
          </a:xfrm>
          <a:solidFill>
            <a:srgbClr val="15B0E8"/>
          </a:solidFill>
        </p:grpSpPr>
        <p:sp>
          <p:nvSpPr>
            <p:cNvPr id="47"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48"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49"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50"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51"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52"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53"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54"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55"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56"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57"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58"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59"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grpSp>
        <p:nvGrpSpPr>
          <p:cNvPr id="74" name="组合 73"/>
          <p:cNvGrpSpPr/>
          <p:nvPr/>
        </p:nvGrpSpPr>
        <p:grpSpPr>
          <a:xfrm>
            <a:off x="4676634" y="4761148"/>
            <a:ext cx="464349" cy="876741"/>
            <a:chOff x="7499351" y="736601"/>
            <a:chExt cx="227013" cy="428625"/>
          </a:xfrm>
          <a:solidFill>
            <a:srgbClr val="15B0E8"/>
          </a:solidFill>
        </p:grpSpPr>
        <p:sp>
          <p:nvSpPr>
            <p:cNvPr id="75"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76"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77"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78"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79"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80"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81"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82"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83"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84"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85"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86"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87"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grpSp>
        <p:nvGrpSpPr>
          <p:cNvPr id="88" name="组合 87"/>
          <p:cNvGrpSpPr/>
          <p:nvPr/>
        </p:nvGrpSpPr>
        <p:grpSpPr>
          <a:xfrm>
            <a:off x="5290351" y="4761148"/>
            <a:ext cx="464349" cy="876741"/>
            <a:chOff x="7499351" y="736601"/>
            <a:chExt cx="227013" cy="428625"/>
          </a:xfrm>
          <a:solidFill>
            <a:srgbClr val="15B0E8"/>
          </a:solidFill>
        </p:grpSpPr>
        <p:sp>
          <p:nvSpPr>
            <p:cNvPr id="89"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90"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91"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92"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93"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94"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95"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96"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97"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98"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99"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100"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101"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grpSp>
        <p:nvGrpSpPr>
          <p:cNvPr id="102" name="组合 101"/>
          <p:cNvGrpSpPr/>
          <p:nvPr/>
        </p:nvGrpSpPr>
        <p:grpSpPr>
          <a:xfrm>
            <a:off x="5904392" y="4761148"/>
            <a:ext cx="464349" cy="876741"/>
            <a:chOff x="7499351" y="736601"/>
            <a:chExt cx="227013" cy="428625"/>
          </a:xfrm>
          <a:solidFill>
            <a:srgbClr val="15B0E8"/>
          </a:solidFill>
        </p:grpSpPr>
        <p:sp>
          <p:nvSpPr>
            <p:cNvPr id="103"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104"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105"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106"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107"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108"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109"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110"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111"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112"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113"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114"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115"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grpSp>
        <p:nvGrpSpPr>
          <p:cNvPr id="116" name="组合 115"/>
          <p:cNvGrpSpPr/>
          <p:nvPr/>
        </p:nvGrpSpPr>
        <p:grpSpPr>
          <a:xfrm>
            <a:off x="6552220" y="4761148"/>
            <a:ext cx="464349" cy="876741"/>
            <a:chOff x="7499351" y="736601"/>
            <a:chExt cx="227013" cy="428625"/>
          </a:xfrm>
          <a:solidFill>
            <a:srgbClr val="15B0E8"/>
          </a:solidFill>
        </p:grpSpPr>
        <p:sp>
          <p:nvSpPr>
            <p:cNvPr id="117"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118"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119"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120"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121"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122"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123"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124"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125"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126"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127"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128"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129"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sp>
        <p:nvSpPr>
          <p:cNvPr id="242" name="矩形 241"/>
          <p:cNvSpPr/>
          <p:nvPr/>
        </p:nvSpPr>
        <p:spPr bwMode="auto">
          <a:xfrm>
            <a:off x="2181764" y="4780971"/>
            <a:ext cx="3575351" cy="255218"/>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652371" fontAlgn="auto">
              <a:spcBef>
                <a:spcPts val="0"/>
              </a:spcBef>
              <a:spcAft>
                <a:spcPts val="0"/>
              </a:spcAft>
              <a:defRPr/>
            </a:pPr>
            <a:r>
              <a:rPr lang="zh-CN" altLang="en-US" sz="1600" dirty="0" smtClean="0">
                <a:solidFill>
                  <a:prstClr val="black"/>
                </a:solidFill>
                <a:cs typeface="+mn-ea"/>
                <a:sym typeface="+mn-lt"/>
              </a:rPr>
              <a:t>资源池</a:t>
            </a:r>
            <a:r>
              <a:rPr lang="en-US" altLang="zh-CN" sz="1600" dirty="0" smtClean="0">
                <a:solidFill>
                  <a:prstClr val="black"/>
                </a:solidFill>
                <a:cs typeface="+mn-ea"/>
                <a:sym typeface="+mn-lt"/>
              </a:rPr>
              <a:t>A</a:t>
            </a:r>
            <a:endParaRPr lang="zh-CN" altLang="en-US" sz="1600" dirty="0">
              <a:solidFill>
                <a:prstClr val="black"/>
              </a:solidFill>
              <a:cs typeface="+mn-ea"/>
              <a:sym typeface="+mn-lt"/>
            </a:endParaRPr>
          </a:p>
        </p:txBody>
      </p:sp>
      <p:sp>
        <p:nvSpPr>
          <p:cNvPr id="243" name="矩形 242"/>
          <p:cNvSpPr/>
          <p:nvPr/>
        </p:nvSpPr>
        <p:spPr bwMode="auto">
          <a:xfrm>
            <a:off x="3409522" y="5139132"/>
            <a:ext cx="3575351" cy="255218"/>
          </a:xfrm>
          <a:prstGeom prst="rect">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652371" fontAlgn="auto">
              <a:spcBef>
                <a:spcPts val="0"/>
              </a:spcBef>
              <a:spcAft>
                <a:spcPts val="0"/>
              </a:spcAft>
              <a:defRPr/>
            </a:pPr>
            <a:r>
              <a:rPr lang="zh-CN" altLang="en-US" sz="1600" dirty="0" smtClean="0">
                <a:solidFill>
                  <a:prstClr val="black"/>
                </a:solidFill>
                <a:cs typeface="+mn-ea"/>
                <a:sym typeface="+mn-lt"/>
              </a:rPr>
              <a:t>资源池</a:t>
            </a:r>
            <a:r>
              <a:rPr lang="en-US" altLang="zh-CN" sz="1600" dirty="0" smtClean="0">
                <a:solidFill>
                  <a:prstClr val="black"/>
                </a:solidFill>
                <a:cs typeface="+mn-ea"/>
                <a:sym typeface="+mn-lt"/>
              </a:rPr>
              <a:t>B</a:t>
            </a:r>
            <a:endParaRPr lang="zh-CN" altLang="en-US" sz="1600" dirty="0">
              <a:solidFill>
                <a:prstClr val="black"/>
              </a:solidFill>
              <a:cs typeface="+mn-ea"/>
              <a:sym typeface="+mn-lt"/>
            </a:endParaRPr>
          </a:p>
        </p:txBody>
      </p:sp>
      <p:grpSp>
        <p:nvGrpSpPr>
          <p:cNvPr id="244" name="组合 243"/>
          <p:cNvGrpSpPr/>
          <p:nvPr/>
        </p:nvGrpSpPr>
        <p:grpSpPr>
          <a:xfrm>
            <a:off x="2457346" y="4396717"/>
            <a:ext cx="428319" cy="546273"/>
            <a:chOff x="8407400" y="2055813"/>
            <a:chExt cx="360363" cy="458788"/>
          </a:xfrm>
          <a:solidFill>
            <a:srgbClr val="15B0E8"/>
          </a:solidFill>
        </p:grpSpPr>
        <p:sp>
          <p:nvSpPr>
            <p:cNvPr id="245"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noFill/>
              <a:prstDash val="solid"/>
              <a:round/>
              <a:headEnd/>
              <a:tailEnd/>
            </a:ln>
          </p:spPr>
          <p:txBody>
            <a:bodyPr/>
            <a:lstStyle/>
            <a:p>
              <a:pPr defTabSz="543689">
                <a:defRPr/>
              </a:pPr>
              <a:endParaRPr lang="zh-CN" altLang="en-US" sz="3201"/>
            </a:p>
          </p:txBody>
        </p:sp>
        <p:sp>
          <p:nvSpPr>
            <p:cNvPr id="246"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noFill/>
              <a:prstDash val="solid"/>
              <a:round/>
              <a:headEnd/>
              <a:tailEnd/>
            </a:ln>
          </p:spPr>
          <p:txBody>
            <a:bodyPr/>
            <a:lstStyle/>
            <a:p>
              <a:pPr defTabSz="543689">
                <a:defRPr/>
              </a:pPr>
              <a:endParaRPr lang="zh-CN" altLang="en-US" sz="3201"/>
            </a:p>
          </p:txBody>
        </p:sp>
        <p:sp>
          <p:nvSpPr>
            <p:cNvPr id="247"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noFill/>
              <a:prstDash val="solid"/>
              <a:round/>
              <a:headEnd/>
              <a:tailEnd/>
            </a:ln>
          </p:spPr>
          <p:txBody>
            <a:bodyPr/>
            <a:lstStyle/>
            <a:p>
              <a:pPr defTabSz="543689">
                <a:defRPr/>
              </a:pPr>
              <a:endParaRPr lang="zh-CN" altLang="en-US" sz="3201"/>
            </a:p>
          </p:txBody>
        </p:sp>
        <p:sp>
          <p:nvSpPr>
            <p:cNvPr id="248"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noFill/>
              <a:prstDash val="solid"/>
              <a:round/>
              <a:headEnd/>
              <a:tailEnd/>
            </a:ln>
          </p:spPr>
          <p:txBody>
            <a:bodyPr/>
            <a:lstStyle/>
            <a:p>
              <a:pPr defTabSz="543689">
                <a:defRPr/>
              </a:pPr>
              <a:endParaRPr lang="zh-CN" altLang="en-US" sz="3201"/>
            </a:p>
          </p:txBody>
        </p:sp>
      </p:grpSp>
    </p:spTree>
    <p:extLst>
      <p:ext uri="{BB962C8B-B14F-4D97-AF65-F5344CB8AC3E}">
        <p14:creationId xmlns:p14="http://schemas.microsoft.com/office/powerpoint/2010/main" val="1593816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2.5E-6 1.48148E-6 C 0.0217 0.01342 0.06892 -0.03125 0.09236 -0.0463 C 0.11684 -0.05949 0.13437 -0.05463 0.16528 -0.05278 C 0.19583 -0.05093 0.2625 -0.04051 0.27604 -0.03519 C 0.3033 -0.01898 0.39149 0.06088 0.41423 0.04745 " pathEditMode="relative" rAng="0" ptsTypes="AAAAA">
                                      <p:cBhvr>
                                        <p:cTn id="6" dur="2000" fill="hold"/>
                                        <p:tgtEl>
                                          <p:spTgt spid="244"/>
                                        </p:tgtEl>
                                        <p:attrNameLst>
                                          <p:attrName>ppt_x</p:attrName>
                                          <p:attrName>ppt_y</p:attrName>
                                        </p:attrNameLst>
                                      </p:cBhvr>
                                      <p:rCtr x="20712" y="-3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buClr>
                <a:schemeClr val="bg1">
                  <a:lumMod val="50000"/>
                </a:schemeClr>
              </a:buClr>
            </a:pPr>
            <a:r>
              <a:rPr lang="en-US" altLang="zh-CN" dirty="0">
                <a:solidFill>
                  <a:schemeClr val="bg1">
                    <a:lumMod val="50000"/>
                  </a:schemeClr>
                </a:solidFill>
              </a:rPr>
              <a:t>FusionStorage</a:t>
            </a:r>
            <a:r>
              <a:rPr lang="zh-CN" altLang="en-US" dirty="0">
                <a:solidFill>
                  <a:schemeClr val="bg1">
                    <a:lumMod val="50000"/>
                  </a:schemeClr>
                </a:solidFill>
              </a:rPr>
              <a:t>方案介绍</a:t>
            </a:r>
            <a:endParaRPr lang="en-US" altLang="zh-CN" dirty="0">
              <a:solidFill>
                <a:schemeClr val="bg1">
                  <a:lumMod val="50000"/>
                </a:schemeClr>
              </a:solidFill>
            </a:endParaRPr>
          </a:p>
          <a:p>
            <a:pPr>
              <a:buClr>
                <a:schemeClr val="bg1">
                  <a:lumMod val="50000"/>
                </a:schemeClr>
              </a:buClr>
            </a:pPr>
            <a:r>
              <a:rPr lang="en-US" altLang="zh-CN" dirty="0">
                <a:solidFill>
                  <a:schemeClr val="bg1">
                    <a:lumMod val="50000"/>
                  </a:schemeClr>
                </a:solidFill>
              </a:rPr>
              <a:t>FusionStorage</a:t>
            </a:r>
            <a:r>
              <a:rPr lang="zh-CN" altLang="en-US" dirty="0">
                <a:solidFill>
                  <a:schemeClr val="bg1">
                    <a:lumMod val="50000"/>
                  </a:schemeClr>
                </a:solidFill>
              </a:rPr>
              <a:t>架构原理</a:t>
            </a:r>
            <a:endParaRPr lang="en-US" altLang="zh-CN" dirty="0">
              <a:solidFill>
                <a:schemeClr val="bg1">
                  <a:lumMod val="50000"/>
                </a:schemeClr>
              </a:solidFill>
            </a:endParaRPr>
          </a:p>
          <a:p>
            <a:r>
              <a:rPr lang="en-US" altLang="zh-CN" b="1" dirty="0"/>
              <a:t>FusionStorage</a:t>
            </a:r>
            <a:r>
              <a:rPr lang="zh-CN" altLang="en-US" b="1" dirty="0"/>
              <a:t>部署配置</a:t>
            </a:r>
          </a:p>
        </p:txBody>
      </p:sp>
    </p:spTree>
    <p:extLst>
      <p:ext uri="{BB962C8B-B14F-4D97-AF65-F5344CB8AC3E}">
        <p14:creationId xmlns:p14="http://schemas.microsoft.com/office/powerpoint/2010/main" val="1197383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t>本章节介绍华为分布式存储产品</a:t>
            </a:r>
            <a:r>
              <a:rPr lang="en-US" altLang="zh-CN" dirty="0" smtClean="0"/>
              <a:t>FusionStorage</a:t>
            </a:r>
            <a:r>
              <a:rPr lang="zh-CN" altLang="en-US" dirty="0" smtClean="0"/>
              <a:t>，该产品也是华为的软件定义存储产品，广泛应用于华为虚拟化及云计算解决方案中。</a:t>
            </a:r>
            <a:endParaRPr lang="en-US" altLang="zh-CN" dirty="0" smtClean="0"/>
          </a:p>
        </p:txBody>
      </p:sp>
    </p:spTree>
    <p:extLst>
      <p:ext uri="{BB962C8B-B14F-4D97-AF65-F5344CB8AC3E}">
        <p14:creationId xmlns:p14="http://schemas.microsoft.com/office/powerpoint/2010/main" val="13485561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与</a:t>
            </a:r>
            <a:r>
              <a:rPr lang="en-US" altLang="zh-CN" dirty="0" err="1" smtClean="0"/>
              <a:t>FusionSphere</a:t>
            </a:r>
            <a:r>
              <a:rPr lang="zh-CN" altLang="en-US" dirty="0" smtClean="0"/>
              <a:t>联合安装部署 </a:t>
            </a:r>
            <a:r>
              <a:rPr lang="en-US" altLang="zh-CN" dirty="0" smtClean="0"/>
              <a:t>(1/4)</a:t>
            </a:r>
            <a:endParaRPr lang="zh-CN" altLang="en-US" dirty="0"/>
          </a:p>
        </p:txBody>
      </p:sp>
      <p:sp>
        <p:nvSpPr>
          <p:cNvPr id="5" name="文本占位符 3"/>
          <p:cNvSpPr>
            <a:spLocks noGrp="1"/>
          </p:cNvSpPr>
          <p:nvPr>
            <p:ph type="body" sz="quarter" idx="10"/>
          </p:nvPr>
        </p:nvSpPr>
        <p:spPr/>
        <p:txBody>
          <a:bodyPr/>
          <a:lstStyle/>
          <a:p>
            <a:r>
              <a:rPr lang="en-US" altLang="zh-CN" smtClean="0">
                <a:sym typeface="+mn-lt"/>
              </a:rPr>
              <a:t>FusionStorage</a:t>
            </a:r>
            <a:r>
              <a:rPr lang="zh-CN" altLang="en-US" smtClean="0">
                <a:sym typeface="+mn-lt"/>
              </a:rPr>
              <a:t>安装前对虚拟化环境的要求：</a:t>
            </a:r>
            <a:endParaRPr lang="en-US" altLang="zh-CN" dirty="0" smtClean="0">
              <a:sym typeface="+mn-lt"/>
            </a:endParaRPr>
          </a:p>
        </p:txBody>
      </p:sp>
      <p:graphicFrame>
        <p:nvGraphicFramePr>
          <p:cNvPr id="9" name="表格 8"/>
          <p:cNvGraphicFramePr>
            <a:graphicFrameLocks noGrp="1"/>
          </p:cNvGraphicFramePr>
          <p:nvPr>
            <p:extLst>
              <p:ext uri="{D42A27DB-BD31-4B8C-83A1-F6EECF244321}">
                <p14:modId xmlns:p14="http://schemas.microsoft.com/office/powerpoint/2010/main" val="4005617482"/>
              </p:ext>
            </p:extLst>
          </p:nvPr>
        </p:nvGraphicFramePr>
        <p:xfrm>
          <a:off x="756250" y="1988840"/>
          <a:ext cx="7848000" cy="4248000"/>
        </p:xfrm>
        <a:graphic>
          <a:graphicData uri="http://schemas.openxmlformats.org/drawingml/2006/table">
            <a:tbl>
              <a:tblPr firstRow="1" bandRow="1"/>
              <a:tblGrid>
                <a:gridCol w="2340000"/>
                <a:gridCol w="5508000"/>
              </a:tblGrid>
              <a:tr h="540000">
                <a:tc>
                  <a:txBody>
                    <a:bodyPr/>
                    <a:lstStyle/>
                    <a:p>
                      <a:pPr algn="ctr"/>
                      <a:r>
                        <a:rPr lang="zh-CN" altLang="en-US" sz="2000" b="1" dirty="0" smtClean="0"/>
                        <a:t>项目</a:t>
                      </a:r>
                      <a:endParaRPr lang="en-US" sz="2000" b="1" dirty="0"/>
                    </a:p>
                  </a:txBody>
                  <a:tcPr marL="72000" marR="72000" marT="36000" marB="3600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t>说明</a:t>
                      </a:r>
                      <a:endParaRPr lang="zh-CN" altLang="en-US" sz="2000" b="1" dirty="0" smtClean="0">
                        <a:latin typeface="+mn-lt"/>
                        <a:ea typeface="+mn-ea"/>
                      </a:endParaRPr>
                    </a:p>
                  </a:txBody>
                  <a:tcPr marL="72000" marR="72000" marT="36000" marB="3600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792000">
                <a:tc>
                  <a:txBody>
                    <a:bodyPr/>
                    <a:lstStyle/>
                    <a:p>
                      <a:pPr algn="l"/>
                      <a:r>
                        <a:rPr lang="en-US" dirty="0" smtClean="0"/>
                        <a:t>Domain0</a:t>
                      </a:r>
                      <a:r>
                        <a:rPr lang="zh-CN" altLang="en-US" dirty="0" smtClean="0"/>
                        <a:t>资源</a:t>
                      </a:r>
                    </a:p>
                  </a:txBody>
                  <a:tcPr marL="72000" marR="72000" marT="36000" marB="36000" anchor="ctr">
                    <a:lnL w="28575" cap="flat" cmpd="sng" algn="ctr">
                      <a:solidFill>
                        <a:schemeClr val="tx1"/>
                      </a:solidFill>
                      <a:prstDash val="solid"/>
                      <a:round/>
                      <a:headEnd type="none" w="med" len="med"/>
                      <a:tailEnd type="none" w="med" len="med"/>
                    </a:lnL>
                  </a:tcPr>
                </a:tc>
                <a:tc>
                  <a:txBody>
                    <a:bodyPr/>
                    <a:lstStyle/>
                    <a:p>
                      <a:pPr algn="l"/>
                      <a:r>
                        <a:rPr lang="zh-CN" altLang="en-US" dirty="0" smtClean="0"/>
                        <a:t>按照</a:t>
                      </a:r>
                      <a:r>
                        <a:rPr lang="en-US" dirty="0" smtClean="0"/>
                        <a:t>FusionStorage</a:t>
                      </a:r>
                      <a:r>
                        <a:rPr lang="zh-CN" altLang="en-US" dirty="0" smtClean="0"/>
                        <a:t>的要求配置</a:t>
                      </a:r>
                      <a:r>
                        <a:rPr lang="en-US" dirty="0" smtClean="0"/>
                        <a:t>Domain 0</a:t>
                      </a:r>
                      <a:r>
                        <a:rPr lang="zh-CN" altLang="en-US" dirty="0" smtClean="0"/>
                        <a:t>规格</a:t>
                      </a:r>
                    </a:p>
                    <a:p>
                      <a:pPr algn="l"/>
                      <a:r>
                        <a:rPr lang="zh-CN" altLang="en-US" dirty="0" smtClean="0"/>
                        <a:t>每台主机操作系统的时间，必须确保与当地时间一致</a:t>
                      </a:r>
                    </a:p>
                  </a:txBody>
                  <a:tcPr marL="72000" marR="72000" marT="36000" marB="36000" anchor="ctr">
                    <a:lnR w="28575" cap="flat" cmpd="sng" algn="ctr">
                      <a:solidFill>
                        <a:schemeClr val="tx1"/>
                      </a:solidFill>
                      <a:prstDash val="solid"/>
                      <a:round/>
                      <a:headEnd type="none" w="med" len="med"/>
                      <a:tailEnd type="none" w="med" len="med"/>
                    </a:lnR>
                  </a:tcPr>
                </a:tc>
              </a:tr>
              <a:tr h="792000">
                <a:tc>
                  <a:txBody>
                    <a:bodyPr/>
                    <a:lstStyle/>
                    <a:p>
                      <a:pPr algn="l"/>
                      <a:r>
                        <a:rPr lang="zh-CN" altLang="en-US" dirty="0" smtClean="0"/>
                        <a:t>服务器加入</a:t>
                      </a:r>
                      <a:r>
                        <a:rPr lang="en-US" altLang="zh-CN" dirty="0" smtClean="0"/>
                        <a:t>VRM</a:t>
                      </a:r>
                      <a:r>
                        <a:rPr lang="zh-CN" altLang="en-US" dirty="0" smtClean="0"/>
                        <a:t>集群</a:t>
                      </a:r>
                    </a:p>
                  </a:txBody>
                  <a:tcPr marL="72000" marR="72000" marT="36000" marB="36000" anchor="ctr">
                    <a:lnL w="28575" cap="flat" cmpd="sng" algn="ctr">
                      <a:solidFill>
                        <a:schemeClr val="tx1"/>
                      </a:solidFill>
                      <a:prstDash val="solid"/>
                      <a:round/>
                      <a:headEnd type="none" w="med" len="med"/>
                      <a:tailEnd type="none" w="med" len="med"/>
                    </a:lnL>
                  </a:tcPr>
                </a:tc>
                <a:tc>
                  <a:txBody>
                    <a:bodyPr/>
                    <a:lstStyle/>
                    <a:p>
                      <a:pPr algn="l"/>
                      <a:r>
                        <a:rPr lang="zh-CN" altLang="en-US" dirty="0" smtClean="0"/>
                        <a:t>确保待安装</a:t>
                      </a:r>
                      <a:r>
                        <a:rPr lang="en-US" dirty="0" smtClean="0"/>
                        <a:t>FusionStorage</a:t>
                      </a:r>
                      <a:r>
                        <a:rPr lang="zh-CN" altLang="en-US" dirty="0" smtClean="0"/>
                        <a:t>软件的服务器已加入</a:t>
                      </a:r>
                      <a:r>
                        <a:rPr lang="en-US" dirty="0" smtClean="0"/>
                        <a:t>VRM</a:t>
                      </a:r>
                      <a:r>
                        <a:rPr lang="zh-CN" altLang="en-US" dirty="0" smtClean="0"/>
                        <a:t>站点下的集群</a:t>
                      </a:r>
                    </a:p>
                  </a:txBody>
                  <a:tcPr marL="72000" marR="72000" marT="36000" marB="36000" anchor="ctr">
                    <a:lnR w="28575" cap="flat" cmpd="sng" algn="ctr">
                      <a:solidFill>
                        <a:schemeClr val="tx1"/>
                      </a:solidFill>
                      <a:prstDash val="solid"/>
                      <a:round/>
                      <a:headEnd type="none" w="med" len="med"/>
                      <a:tailEnd type="none" w="med" len="med"/>
                    </a:lnR>
                  </a:tcPr>
                </a:tc>
              </a:tr>
              <a:tr h="792000">
                <a:tc>
                  <a:txBody>
                    <a:bodyPr/>
                    <a:lstStyle/>
                    <a:p>
                      <a:pPr algn="l"/>
                      <a:r>
                        <a:rPr lang="zh-CN" altLang="en-US" dirty="0" smtClean="0"/>
                        <a:t>为主机添加管理接口</a:t>
                      </a:r>
                    </a:p>
                  </a:txBody>
                  <a:tcPr marL="72000" marR="72000" marT="36000" marB="36000" anchor="ctr">
                    <a:lnL w="28575" cap="flat" cmpd="sng" algn="ctr">
                      <a:solidFill>
                        <a:schemeClr val="tx1"/>
                      </a:solidFill>
                      <a:prstDash val="solid"/>
                      <a:round/>
                      <a:headEnd type="none" w="med" len="med"/>
                      <a:tailEnd type="none" w="med" len="med"/>
                    </a:lnL>
                  </a:tcPr>
                </a:tc>
                <a:tc>
                  <a:txBody>
                    <a:bodyPr/>
                    <a:lstStyle/>
                    <a:p>
                      <a:pPr algn="l"/>
                      <a:r>
                        <a:rPr lang="zh-CN" altLang="en-US" dirty="0" smtClean="0"/>
                        <a:t>确保</a:t>
                      </a:r>
                      <a:r>
                        <a:rPr lang="en-US" dirty="0" smtClean="0"/>
                        <a:t>FusionStorage Agent</a:t>
                      </a:r>
                      <a:r>
                        <a:rPr lang="zh-CN" altLang="en-US" dirty="0" smtClean="0"/>
                        <a:t>软件所在主机已配置管理</a:t>
                      </a:r>
                      <a:r>
                        <a:rPr lang="en-US" dirty="0" smtClean="0"/>
                        <a:t>IP，</a:t>
                      </a:r>
                      <a:r>
                        <a:rPr lang="zh-CN" altLang="en-US" dirty="0" smtClean="0"/>
                        <a:t>用于</a:t>
                      </a:r>
                      <a:r>
                        <a:rPr lang="en-US" dirty="0" smtClean="0"/>
                        <a:t>CNA</a:t>
                      </a:r>
                      <a:r>
                        <a:rPr lang="zh-CN" altLang="en-US" dirty="0" smtClean="0"/>
                        <a:t>与</a:t>
                      </a:r>
                      <a:r>
                        <a:rPr lang="en-US" dirty="0" smtClean="0"/>
                        <a:t>VRM</a:t>
                      </a:r>
                      <a:r>
                        <a:rPr lang="zh-CN" altLang="en-US" dirty="0" smtClean="0"/>
                        <a:t>间、</a:t>
                      </a:r>
                      <a:r>
                        <a:rPr lang="en-US" dirty="0" smtClean="0"/>
                        <a:t>FSA</a:t>
                      </a:r>
                      <a:r>
                        <a:rPr lang="zh-CN" altLang="en-US" dirty="0" smtClean="0"/>
                        <a:t>与</a:t>
                      </a:r>
                      <a:r>
                        <a:rPr lang="en-US" dirty="0" smtClean="0"/>
                        <a:t>FSM</a:t>
                      </a:r>
                      <a:r>
                        <a:rPr lang="zh-CN" altLang="en-US" dirty="0" smtClean="0"/>
                        <a:t>间通信</a:t>
                      </a:r>
                    </a:p>
                  </a:txBody>
                  <a:tcPr marL="72000" marR="72000" marT="36000" marB="36000" anchor="ctr">
                    <a:lnR w="28575" cap="flat" cmpd="sng" algn="ctr">
                      <a:solidFill>
                        <a:schemeClr val="tx1"/>
                      </a:solidFill>
                      <a:prstDash val="solid"/>
                      <a:round/>
                      <a:headEnd type="none" w="med" len="med"/>
                      <a:tailEnd type="none" w="med" len="med"/>
                    </a:lnR>
                  </a:tcPr>
                </a:tc>
              </a:tr>
              <a:tr h="1332000">
                <a:tc>
                  <a:txBody>
                    <a:bodyPr/>
                    <a:lstStyle/>
                    <a:p>
                      <a:pPr algn="l"/>
                      <a:r>
                        <a:rPr lang="zh-CN" altLang="en-US" dirty="0" smtClean="0"/>
                        <a:t>为主机添加存储接口</a:t>
                      </a:r>
                    </a:p>
                  </a:txBody>
                  <a:tcPr marL="72000" marR="72000" marT="36000" marB="3600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l"/>
                      <a:r>
                        <a:rPr lang="zh-CN" altLang="en-US" dirty="0" smtClean="0"/>
                        <a:t>使用</a:t>
                      </a:r>
                      <a:r>
                        <a:rPr lang="en-US" altLang="zh-CN" dirty="0" smtClean="0"/>
                        <a:t>FusionStorage</a:t>
                      </a:r>
                      <a:r>
                        <a:rPr lang="zh-CN" altLang="en-US" dirty="0" smtClean="0"/>
                        <a:t>提供共享存储，需在每个主机上添加存储接口</a:t>
                      </a:r>
                    </a:p>
                    <a:p>
                      <a:pPr algn="l"/>
                      <a:r>
                        <a:rPr lang="zh-CN" altLang="en-US" dirty="0" smtClean="0"/>
                        <a:t>若系统存储平面使用</a:t>
                      </a:r>
                      <a:r>
                        <a:rPr lang="en-US" altLang="zh-CN" dirty="0" smtClean="0"/>
                        <a:t>IB</a:t>
                      </a:r>
                      <a:r>
                        <a:rPr lang="zh-CN" altLang="en-US" dirty="0" smtClean="0"/>
                        <a:t>网络通信，则不需要为主机添加存储接口</a:t>
                      </a:r>
                    </a:p>
                  </a:txBody>
                  <a:tcPr marL="72000" marR="72000" marT="36000" marB="3600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956114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与</a:t>
            </a:r>
            <a:r>
              <a:rPr lang="en-US" altLang="zh-CN" dirty="0" err="1" smtClean="0"/>
              <a:t>FusionSphere</a:t>
            </a:r>
            <a:r>
              <a:rPr lang="zh-CN" altLang="en-US" dirty="0" smtClean="0"/>
              <a:t>联合安装部署 </a:t>
            </a:r>
            <a:r>
              <a:rPr lang="en-US" altLang="zh-CN" dirty="0" smtClean="0"/>
              <a:t>(2/4)</a:t>
            </a:r>
            <a:endParaRPr lang="zh-CN" altLang="en-US" dirty="0"/>
          </a:p>
        </p:txBody>
      </p:sp>
      <p:sp>
        <p:nvSpPr>
          <p:cNvPr id="5" name="文本占位符 3"/>
          <p:cNvSpPr>
            <a:spLocks noGrp="1"/>
          </p:cNvSpPr>
          <p:nvPr>
            <p:ph type="body" sz="quarter" idx="10"/>
          </p:nvPr>
        </p:nvSpPr>
        <p:spPr/>
        <p:txBody>
          <a:bodyPr/>
          <a:lstStyle/>
          <a:p>
            <a:r>
              <a:rPr lang="zh-CN" altLang="en-US" smtClean="0">
                <a:sym typeface="+mn-lt"/>
              </a:rPr>
              <a:t>安装</a:t>
            </a:r>
            <a:r>
              <a:rPr lang="en-US" altLang="zh-CN" smtClean="0">
                <a:sym typeface="+mn-lt"/>
              </a:rPr>
              <a:t>FSM</a:t>
            </a:r>
            <a:r>
              <a:rPr lang="zh-CN" altLang="en-US" smtClean="0">
                <a:sym typeface="+mn-lt"/>
              </a:rPr>
              <a:t>主备</a:t>
            </a:r>
            <a:r>
              <a:rPr lang="en-US" altLang="zh-CN" smtClean="0">
                <a:sym typeface="+mn-lt"/>
              </a:rPr>
              <a:t>VM</a:t>
            </a:r>
            <a:r>
              <a:rPr lang="zh-CN" altLang="en-US" smtClean="0">
                <a:sym typeface="+mn-lt"/>
              </a:rPr>
              <a:t>规格要求：</a:t>
            </a:r>
            <a:endParaRPr lang="en-US" altLang="zh-CN" dirty="0" smtClean="0">
              <a:sym typeface="+mn-lt"/>
            </a:endParaRPr>
          </a:p>
        </p:txBody>
      </p:sp>
      <p:graphicFrame>
        <p:nvGraphicFramePr>
          <p:cNvPr id="6" name="表格 5"/>
          <p:cNvGraphicFramePr>
            <a:graphicFrameLocks noGrp="1"/>
          </p:cNvGraphicFramePr>
          <p:nvPr>
            <p:extLst>
              <p:ext uri="{D42A27DB-BD31-4B8C-83A1-F6EECF244321}">
                <p14:modId xmlns:p14="http://schemas.microsoft.com/office/powerpoint/2010/main" val="2153887533"/>
              </p:ext>
            </p:extLst>
          </p:nvPr>
        </p:nvGraphicFramePr>
        <p:xfrm>
          <a:off x="755650" y="1930415"/>
          <a:ext cx="7848600" cy="4291542"/>
        </p:xfrm>
        <a:graphic>
          <a:graphicData uri="http://schemas.openxmlformats.org/drawingml/2006/table">
            <a:tbl>
              <a:tblPr/>
              <a:tblGrid>
                <a:gridCol w="1540258"/>
                <a:gridCol w="6308342"/>
              </a:tblGrid>
              <a:tr h="360000">
                <a:tc>
                  <a:txBody>
                    <a:bodyPr/>
                    <a:lstStyle/>
                    <a:p>
                      <a:pPr marL="0" algn="ctr" defTabSz="914400" rtl="0" eaLnBrk="1" latinLnBrk="0" hangingPunct="1">
                        <a:buFont typeface="Arial"/>
                        <a:buNone/>
                      </a:pPr>
                      <a:r>
                        <a:rPr lang="zh-CN" altLang="en-US" sz="1800" b="1" kern="1200" dirty="0"/>
                        <a:t>项目</a:t>
                      </a:r>
                      <a:endParaRPr lang="zh-CN" altLang="en-US" sz="1800" b="1" kern="1200" dirty="0">
                        <a:solidFill>
                          <a:schemeClr val="tx1"/>
                        </a:solidFill>
                        <a:latin typeface="+mn-lt"/>
                        <a:ea typeface="+mn-ea"/>
                        <a:cs typeface="+mn-cs"/>
                      </a:endParaRPr>
                    </a:p>
                  </a:txBody>
                  <a:tcPr marL="72000" marR="7200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marL="0" algn="ctr" defTabSz="914400" rtl="0" eaLnBrk="1" latinLnBrk="0" hangingPunct="1">
                        <a:buFont typeface="Arial"/>
                        <a:buNone/>
                      </a:pPr>
                      <a:r>
                        <a:rPr lang="zh-CN" altLang="en-US" sz="1800" b="1" kern="1200" dirty="0"/>
                        <a:t>规格</a:t>
                      </a:r>
                      <a:endParaRPr lang="zh-CN" altLang="en-US" sz="1800" b="1" kern="1200" dirty="0">
                        <a:solidFill>
                          <a:schemeClr val="tx1"/>
                        </a:solidFill>
                        <a:latin typeface="+mn-lt"/>
                        <a:ea typeface="+mn-ea"/>
                        <a:cs typeface="+mn-cs"/>
                      </a:endParaRPr>
                    </a:p>
                  </a:txBody>
                  <a:tcPr marL="72000" marR="7200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248714">
                <a:tc>
                  <a:txBody>
                    <a:bodyPr/>
                    <a:lstStyle/>
                    <a:p>
                      <a:pPr marL="0" algn="ctr" defTabSz="914400" rtl="0" eaLnBrk="1" latinLnBrk="0" hangingPunct="1">
                        <a:buFont typeface="Arial"/>
                        <a:buNone/>
                      </a:pPr>
                      <a:r>
                        <a:rPr lang="zh-CN" altLang="en-US" sz="1400" kern="1200" dirty="0"/>
                        <a:t>是否与主机绑定</a:t>
                      </a:r>
                      <a:endParaRPr lang="zh-CN" altLang="en-US" sz="1400" b="1" kern="1200" dirty="0">
                        <a:solidFill>
                          <a:schemeClr val="tx1"/>
                        </a:solidFill>
                        <a:latin typeface="+mn-lt"/>
                        <a:ea typeface="+mn-ea"/>
                        <a:cs typeface="+mn-cs"/>
                      </a:endParaRPr>
                    </a:p>
                  </a:txBody>
                  <a:tcPr marL="72000" marR="72000" marT="0" marB="0" anchor="ctr">
                    <a:lnL w="28575" cap="flat" cmpd="sng" algn="ctr">
                      <a:solidFill>
                        <a:schemeClr val="tx1"/>
                      </a:solidFill>
                      <a:prstDash val="solid"/>
                      <a:round/>
                      <a:headEnd type="none" w="med" len="med"/>
                      <a:tailEnd type="none" w="med" len="med"/>
                    </a:lnL>
                  </a:tcPr>
                </a:tc>
                <a:tc>
                  <a:txBody>
                    <a:bodyPr/>
                    <a:lstStyle/>
                    <a:p>
                      <a:pPr marL="285750" indent="-285750" algn="l" defTabSz="914400" rtl="0" eaLnBrk="1" latinLnBrk="0" hangingPunct="1">
                        <a:buClr>
                          <a:schemeClr val="bg1">
                            <a:lumMod val="50000"/>
                          </a:schemeClr>
                        </a:buClr>
                        <a:buFont typeface="Arial" panose="020B0604020202020204" pitchFamily="34" charset="0"/>
                        <a:buChar char="•"/>
                      </a:pPr>
                      <a:r>
                        <a:rPr lang="zh-CN" altLang="en-US" sz="1400" kern="1200" dirty="0"/>
                        <a:t>是，并选择“始终为虚拟机预留资源”</a:t>
                      </a:r>
                      <a:endParaRPr lang="zh-CN" altLang="en-US" sz="1400" kern="1200" dirty="0">
                        <a:solidFill>
                          <a:schemeClr val="tx1"/>
                        </a:solidFill>
                        <a:latin typeface="+mn-lt"/>
                        <a:ea typeface="+mn-ea"/>
                        <a:cs typeface="+mn-cs"/>
                      </a:endParaRPr>
                    </a:p>
                  </a:txBody>
                  <a:tcPr marL="72000" marR="72000" marT="0" marB="0" anchor="ctr">
                    <a:lnR w="28575" cap="flat" cmpd="sng" algn="ctr">
                      <a:solidFill>
                        <a:schemeClr val="tx1"/>
                      </a:solidFill>
                      <a:prstDash val="solid"/>
                      <a:round/>
                      <a:headEnd type="none" w="med" len="med"/>
                      <a:tailEnd type="none" w="med" len="med"/>
                    </a:lnR>
                  </a:tcPr>
                </a:tc>
              </a:tr>
              <a:tr h="248714">
                <a:tc>
                  <a:txBody>
                    <a:bodyPr/>
                    <a:lstStyle/>
                    <a:p>
                      <a:pPr marL="0" algn="ctr" defTabSz="914400" rtl="0" eaLnBrk="1" latinLnBrk="0" hangingPunct="1">
                        <a:buFont typeface="Arial"/>
                        <a:buNone/>
                      </a:pPr>
                      <a:r>
                        <a:rPr lang="zh-CN" altLang="en-US" sz="1400" kern="1200" dirty="0"/>
                        <a:t>操作系统</a:t>
                      </a:r>
                      <a:endParaRPr lang="zh-CN" altLang="en-US" sz="1400" b="1" kern="1200" dirty="0">
                        <a:solidFill>
                          <a:schemeClr val="tx1"/>
                        </a:solidFill>
                        <a:latin typeface="+mn-lt"/>
                        <a:ea typeface="+mn-ea"/>
                        <a:cs typeface="+mn-cs"/>
                      </a:endParaRPr>
                    </a:p>
                  </a:txBody>
                  <a:tcPr marL="72000" marR="72000" marT="0" marB="0" anchor="ctr">
                    <a:lnL w="28575" cap="flat" cmpd="sng" algn="ctr">
                      <a:solidFill>
                        <a:schemeClr val="tx1"/>
                      </a:solidFill>
                      <a:prstDash val="solid"/>
                      <a:round/>
                      <a:headEnd type="none" w="med" len="med"/>
                      <a:tailEnd type="none" w="med" len="med"/>
                    </a:lnL>
                  </a:tcPr>
                </a:tc>
                <a:tc>
                  <a:txBody>
                    <a:bodyPr/>
                    <a:lstStyle/>
                    <a:p>
                      <a:pPr marL="285750" indent="-285750" algn="l" defTabSz="914400" rtl="0" eaLnBrk="1" latinLnBrk="0" hangingPunct="1">
                        <a:buClr>
                          <a:schemeClr val="bg1">
                            <a:lumMod val="50000"/>
                          </a:schemeClr>
                        </a:buClr>
                        <a:buFont typeface="Arial" panose="020B0604020202020204" pitchFamily="34" charset="0"/>
                        <a:buChar char="•"/>
                      </a:pPr>
                      <a:r>
                        <a:rPr lang="fr-FR" altLang="en-US" sz="1400" kern="1200" dirty="0"/>
                        <a:t>Novell SUSE Linux Enterprise Server 11 SP3 (64位)</a:t>
                      </a:r>
                      <a:endParaRPr lang="fr-FR" altLang="en-US" sz="1400" kern="1200" dirty="0">
                        <a:solidFill>
                          <a:schemeClr val="tx1"/>
                        </a:solidFill>
                        <a:latin typeface="+mn-lt"/>
                        <a:ea typeface="+mn-ea"/>
                        <a:cs typeface="+mn-cs"/>
                      </a:endParaRPr>
                    </a:p>
                  </a:txBody>
                  <a:tcPr marL="72000" marR="72000" marT="0" marB="0" anchor="ctr">
                    <a:lnR w="28575" cap="flat" cmpd="sng" algn="ctr">
                      <a:solidFill>
                        <a:schemeClr val="tx1"/>
                      </a:solidFill>
                      <a:prstDash val="solid"/>
                      <a:round/>
                      <a:headEnd type="none" w="med" len="med"/>
                      <a:tailEnd type="none" w="med" len="med"/>
                    </a:lnR>
                  </a:tcPr>
                </a:tc>
              </a:tr>
              <a:tr h="504000">
                <a:tc>
                  <a:txBody>
                    <a:bodyPr/>
                    <a:lstStyle/>
                    <a:p>
                      <a:pPr marL="0" algn="ctr" defTabSz="914400" rtl="0" eaLnBrk="1" latinLnBrk="0" hangingPunct="1">
                        <a:buFont typeface="Arial"/>
                        <a:buNone/>
                      </a:pPr>
                      <a:r>
                        <a:rPr lang="en-US" altLang="en-US" sz="1400" kern="1200" dirty="0"/>
                        <a:t>CPU</a:t>
                      </a:r>
                      <a:endParaRPr lang="en-US" altLang="en-US" sz="1400" b="1" kern="1200" dirty="0">
                        <a:solidFill>
                          <a:schemeClr val="tx1"/>
                        </a:solidFill>
                        <a:latin typeface="+mn-lt"/>
                        <a:ea typeface="+mn-ea"/>
                        <a:cs typeface="+mn-cs"/>
                      </a:endParaRPr>
                    </a:p>
                  </a:txBody>
                  <a:tcPr marL="72000" marR="72000" marT="0" marB="0" anchor="ctr">
                    <a:lnL w="28575" cap="flat" cmpd="sng" algn="ctr">
                      <a:solidFill>
                        <a:schemeClr val="tx1"/>
                      </a:solidFill>
                      <a:prstDash val="solid"/>
                      <a:round/>
                      <a:headEnd type="none" w="med" len="med"/>
                      <a:tailEnd type="none" w="med" len="med"/>
                    </a:lnL>
                  </a:tcPr>
                </a:tc>
                <a:tc>
                  <a:txBody>
                    <a:bodyPr/>
                    <a:lstStyle/>
                    <a:p>
                      <a:pPr marL="285750" indent="-285750" algn="l" defTabSz="914400" rtl="0" eaLnBrk="1" latinLnBrk="0" hangingPunct="1">
                        <a:buClr>
                          <a:schemeClr val="bg1">
                            <a:lumMod val="50000"/>
                          </a:schemeClr>
                        </a:buClr>
                        <a:buFont typeface="Arial" panose="020B0604020202020204" pitchFamily="34" charset="0"/>
                        <a:buChar char="•"/>
                      </a:pPr>
                      <a:r>
                        <a:rPr lang="en-US" altLang="zh-CN" sz="1400" kern="1200" dirty="0" smtClean="0"/>
                        <a:t>3</a:t>
                      </a:r>
                      <a:r>
                        <a:rPr lang="zh-CN" altLang="en-US" sz="1400" kern="1200" dirty="0"/>
                        <a:t>个～</a:t>
                      </a:r>
                      <a:r>
                        <a:rPr lang="en-US" altLang="zh-CN" sz="1400" kern="1200" dirty="0"/>
                        <a:t>64</a:t>
                      </a:r>
                      <a:r>
                        <a:rPr lang="zh-CN" altLang="en-US" sz="1400" kern="1200" dirty="0"/>
                        <a:t>个主机：设置</a:t>
                      </a:r>
                      <a:r>
                        <a:rPr lang="en-US" altLang="zh-CN" sz="1400" kern="1200" dirty="0"/>
                        <a:t>CPU</a:t>
                      </a:r>
                      <a:r>
                        <a:rPr lang="zh-CN" altLang="en-US" sz="1400" kern="1200" dirty="0"/>
                        <a:t>数量为</a:t>
                      </a:r>
                      <a:r>
                        <a:rPr lang="en-US" altLang="zh-CN" sz="1400" kern="1200" dirty="0"/>
                        <a:t>4</a:t>
                      </a:r>
                      <a:r>
                        <a:rPr lang="zh-CN" altLang="en-US" sz="1400" kern="1200" dirty="0"/>
                        <a:t>个 </a:t>
                      </a:r>
                    </a:p>
                    <a:p>
                      <a:pPr marL="285750" indent="-285750" algn="l" defTabSz="914400" rtl="0" eaLnBrk="1" latinLnBrk="0" hangingPunct="1">
                        <a:buClr>
                          <a:schemeClr val="bg1">
                            <a:lumMod val="50000"/>
                          </a:schemeClr>
                        </a:buClr>
                        <a:buFont typeface="Arial" panose="020B0604020202020204" pitchFamily="34" charset="0"/>
                        <a:buChar char="•"/>
                      </a:pPr>
                      <a:r>
                        <a:rPr lang="en-US" altLang="zh-CN" sz="1400" kern="1200" dirty="0"/>
                        <a:t>65</a:t>
                      </a:r>
                      <a:r>
                        <a:rPr lang="zh-CN" altLang="en-US" sz="1400" kern="1200" dirty="0"/>
                        <a:t>个～</a:t>
                      </a:r>
                      <a:r>
                        <a:rPr lang="en-US" altLang="zh-CN" sz="1400" kern="1200" dirty="0"/>
                        <a:t>4096</a:t>
                      </a:r>
                      <a:r>
                        <a:rPr lang="zh-CN" altLang="en-US" sz="1400" kern="1200" dirty="0"/>
                        <a:t>个主机：设置</a:t>
                      </a:r>
                      <a:r>
                        <a:rPr lang="en-US" altLang="zh-CN" sz="1400" kern="1200" dirty="0"/>
                        <a:t>CPU</a:t>
                      </a:r>
                      <a:r>
                        <a:rPr lang="zh-CN" altLang="en-US" sz="1400" kern="1200" dirty="0"/>
                        <a:t>数量为</a:t>
                      </a:r>
                      <a:r>
                        <a:rPr lang="en-US" altLang="zh-CN" sz="1400" kern="1200" dirty="0"/>
                        <a:t>16</a:t>
                      </a:r>
                      <a:r>
                        <a:rPr lang="zh-CN" altLang="en-US" sz="1400" kern="1200" dirty="0"/>
                        <a:t>个</a:t>
                      </a:r>
                      <a:endParaRPr lang="zh-CN" altLang="en-US" sz="1400" kern="1200" dirty="0">
                        <a:solidFill>
                          <a:schemeClr val="dk1"/>
                        </a:solidFill>
                        <a:latin typeface="+mn-lt"/>
                        <a:ea typeface="+mn-ea"/>
                        <a:cs typeface="+mn-cs"/>
                      </a:endParaRPr>
                    </a:p>
                  </a:txBody>
                  <a:tcPr marL="72000" marR="72000" marT="0" marB="0" anchor="ctr">
                    <a:lnR w="28575" cap="flat" cmpd="sng" algn="ctr">
                      <a:solidFill>
                        <a:schemeClr val="tx1"/>
                      </a:solidFill>
                      <a:prstDash val="solid"/>
                      <a:round/>
                      <a:headEnd type="none" w="med" len="med"/>
                      <a:tailEnd type="none" w="med" len="med"/>
                    </a:lnR>
                  </a:tcPr>
                </a:tc>
              </a:tr>
              <a:tr h="504000">
                <a:tc>
                  <a:txBody>
                    <a:bodyPr/>
                    <a:lstStyle/>
                    <a:p>
                      <a:pPr marL="0" algn="ctr" defTabSz="914400" rtl="0" eaLnBrk="1" latinLnBrk="0" hangingPunct="1">
                        <a:buFont typeface="Arial"/>
                        <a:buNone/>
                      </a:pPr>
                      <a:r>
                        <a:rPr lang="zh-CN" altLang="en-US" sz="1400" kern="1200" dirty="0"/>
                        <a:t>内存</a:t>
                      </a:r>
                      <a:endParaRPr lang="zh-CN" altLang="en-US" sz="1400" b="1" kern="1200" dirty="0">
                        <a:solidFill>
                          <a:schemeClr val="tx1"/>
                        </a:solidFill>
                        <a:latin typeface="+mn-lt"/>
                        <a:ea typeface="+mn-ea"/>
                        <a:cs typeface="+mn-cs"/>
                      </a:endParaRPr>
                    </a:p>
                  </a:txBody>
                  <a:tcPr marL="72000" marR="72000" marT="0" marB="0" anchor="ctr">
                    <a:lnL w="28575" cap="flat" cmpd="sng" algn="ctr">
                      <a:solidFill>
                        <a:schemeClr val="tx1"/>
                      </a:solidFill>
                      <a:prstDash val="solid"/>
                      <a:round/>
                      <a:headEnd type="none" w="med" len="med"/>
                      <a:tailEnd type="none" w="med" len="med"/>
                    </a:lnL>
                  </a:tcPr>
                </a:tc>
                <a:tc>
                  <a:txBody>
                    <a:bodyPr/>
                    <a:lstStyle/>
                    <a:p>
                      <a:pPr marL="285750" indent="-285750" algn="l" defTabSz="914400" rtl="0" eaLnBrk="1" latinLnBrk="0" hangingPunct="1">
                        <a:buClr>
                          <a:schemeClr val="bg1">
                            <a:lumMod val="50000"/>
                          </a:schemeClr>
                        </a:buClr>
                        <a:buFont typeface="Arial" panose="020B0604020202020204" pitchFamily="34" charset="0"/>
                        <a:buChar char="•"/>
                      </a:pPr>
                      <a:r>
                        <a:rPr lang="en-US" altLang="zh-CN" sz="1400" kern="1200" dirty="0" smtClean="0"/>
                        <a:t>3</a:t>
                      </a:r>
                      <a:r>
                        <a:rPr lang="zh-CN" altLang="en-US" sz="1400" kern="1200" dirty="0"/>
                        <a:t>个～</a:t>
                      </a:r>
                      <a:r>
                        <a:rPr lang="en-US" altLang="zh-CN" sz="1400" kern="1200" dirty="0"/>
                        <a:t>64</a:t>
                      </a:r>
                      <a:r>
                        <a:rPr lang="zh-CN" altLang="en-US" sz="1400" kern="1200" dirty="0"/>
                        <a:t>个主机：设置内存为</a:t>
                      </a:r>
                      <a:r>
                        <a:rPr lang="en-US" altLang="zh-CN" sz="1400" kern="1200" dirty="0"/>
                        <a:t>16GB </a:t>
                      </a:r>
                    </a:p>
                    <a:p>
                      <a:pPr marL="285750" indent="-285750" algn="l" defTabSz="914400" rtl="0" eaLnBrk="1" latinLnBrk="0" hangingPunct="1">
                        <a:buClr>
                          <a:schemeClr val="bg1">
                            <a:lumMod val="50000"/>
                          </a:schemeClr>
                        </a:buClr>
                        <a:buFont typeface="Arial" panose="020B0604020202020204" pitchFamily="34" charset="0"/>
                        <a:buChar char="•"/>
                      </a:pPr>
                      <a:r>
                        <a:rPr lang="en-US" altLang="zh-CN" sz="1400" kern="1200" dirty="0"/>
                        <a:t>65</a:t>
                      </a:r>
                      <a:r>
                        <a:rPr lang="zh-CN" altLang="en-US" sz="1400" kern="1200" dirty="0"/>
                        <a:t>个～</a:t>
                      </a:r>
                      <a:r>
                        <a:rPr lang="en-US" altLang="zh-CN" sz="1400" kern="1200" dirty="0"/>
                        <a:t>4096</a:t>
                      </a:r>
                      <a:r>
                        <a:rPr lang="zh-CN" altLang="en-US" sz="1400" kern="1200" dirty="0"/>
                        <a:t>个主机：设置内存为</a:t>
                      </a:r>
                      <a:r>
                        <a:rPr lang="en-US" altLang="zh-CN" sz="1400" kern="1200" dirty="0"/>
                        <a:t>32GB</a:t>
                      </a:r>
                      <a:endParaRPr lang="en-US" altLang="zh-CN" sz="1400" kern="1200" dirty="0">
                        <a:solidFill>
                          <a:schemeClr val="dk1"/>
                        </a:solidFill>
                        <a:latin typeface="+mn-lt"/>
                        <a:ea typeface="+mn-ea"/>
                        <a:cs typeface="+mn-cs"/>
                      </a:endParaRPr>
                    </a:p>
                  </a:txBody>
                  <a:tcPr marL="72000" marR="72000" marT="0" marB="0" anchor="ctr">
                    <a:lnR w="28575" cap="flat" cmpd="sng" algn="ctr">
                      <a:solidFill>
                        <a:schemeClr val="tx1"/>
                      </a:solidFill>
                      <a:prstDash val="solid"/>
                      <a:round/>
                      <a:headEnd type="none" w="med" len="med"/>
                      <a:tailEnd type="none" w="med" len="med"/>
                    </a:lnR>
                  </a:tcPr>
                </a:tc>
              </a:tr>
              <a:tr h="248714">
                <a:tc>
                  <a:txBody>
                    <a:bodyPr/>
                    <a:lstStyle/>
                    <a:p>
                      <a:pPr marL="0" algn="ctr" defTabSz="914400" rtl="0" eaLnBrk="1" latinLnBrk="0" hangingPunct="1">
                        <a:buFont typeface="Arial"/>
                        <a:buNone/>
                      </a:pPr>
                      <a:r>
                        <a:rPr lang="zh-CN" altLang="en-US" sz="1400" kern="1200" dirty="0"/>
                        <a:t>网卡</a:t>
                      </a:r>
                      <a:endParaRPr lang="zh-CN" altLang="en-US" sz="1400" b="1" kern="1200" dirty="0">
                        <a:solidFill>
                          <a:schemeClr val="tx1"/>
                        </a:solidFill>
                        <a:latin typeface="+mn-lt"/>
                        <a:ea typeface="+mn-ea"/>
                        <a:cs typeface="+mn-cs"/>
                      </a:endParaRPr>
                    </a:p>
                  </a:txBody>
                  <a:tcPr marL="72000" marR="72000" marT="0" marB="0" anchor="ctr">
                    <a:lnL w="28575" cap="flat" cmpd="sng" algn="ctr">
                      <a:solidFill>
                        <a:schemeClr val="tx1"/>
                      </a:solidFill>
                      <a:prstDash val="solid"/>
                      <a:round/>
                      <a:headEnd type="none" w="med" len="med"/>
                      <a:tailEnd type="none" w="med" len="med"/>
                    </a:lnL>
                  </a:tcPr>
                </a:tc>
                <a:tc>
                  <a:txBody>
                    <a:bodyPr/>
                    <a:lstStyle/>
                    <a:p>
                      <a:pPr marL="285750" indent="-285750" algn="l" defTabSz="914400" rtl="0" eaLnBrk="1" latinLnBrk="0" hangingPunct="1">
                        <a:buClr>
                          <a:schemeClr val="bg1">
                            <a:lumMod val="50000"/>
                          </a:schemeClr>
                        </a:buClr>
                        <a:buFont typeface="Arial" panose="020B0604020202020204" pitchFamily="34" charset="0"/>
                        <a:buChar char="•"/>
                      </a:pPr>
                      <a:r>
                        <a:rPr lang="en-US" altLang="zh-CN" sz="1400" kern="1200" dirty="0"/>
                        <a:t>1</a:t>
                      </a:r>
                      <a:r>
                        <a:rPr lang="zh-CN" altLang="en-US" sz="1400" kern="1200" dirty="0"/>
                        <a:t>个，使用管理平面的分布式交换机和端口组</a:t>
                      </a:r>
                      <a:endParaRPr lang="zh-CN" altLang="en-US" sz="1400" kern="1200" dirty="0">
                        <a:solidFill>
                          <a:schemeClr val="dk1"/>
                        </a:solidFill>
                        <a:latin typeface="+mn-lt"/>
                        <a:ea typeface="+mn-ea"/>
                        <a:cs typeface="+mn-cs"/>
                      </a:endParaRPr>
                    </a:p>
                  </a:txBody>
                  <a:tcPr marL="72000" marR="72000" marT="0" marB="0" anchor="ctr">
                    <a:lnR w="28575" cap="flat" cmpd="sng" algn="ctr">
                      <a:solidFill>
                        <a:schemeClr val="tx1"/>
                      </a:solidFill>
                      <a:prstDash val="solid"/>
                      <a:round/>
                      <a:headEnd type="none" w="med" len="med"/>
                      <a:tailEnd type="none" w="med" len="med"/>
                    </a:lnR>
                  </a:tcPr>
                </a:tc>
              </a:tr>
              <a:tr h="684000">
                <a:tc>
                  <a:txBody>
                    <a:bodyPr/>
                    <a:lstStyle/>
                    <a:p>
                      <a:pPr marL="0" algn="ctr" defTabSz="914400" rtl="0" eaLnBrk="1" latinLnBrk="0" hangingPunct="1">
                        <a:buFont typeface="Arial"/>
                        <a:buNone/>
                      </a:pPr>
                      <a:r>
                        <a:rPr lang="zh-CN" altLang="en-US" sz="1400" kern="1200" dirty="0"/>
                        <a:t>磁盘</a:t>
                      </a:r>
                      <a:endParaRPr lang="zh-CN" altLang="en-US" sz="1400" b="1" kern="1200" dirty="0">
                        <a:solidFill>
                          <a:schemeClr val="tx1"/>
                        </a:solidFill>
                        <a:latin typeface="+mn-lt"/>
                        <a:ea typeface="+mn-ea"/>
                        <a:cs typeface="+mn-cs"/>
                      </a:endParaRPr>
                    </a:p>
                  </a:txBody>
                  <a:tcPr marL="72000" marR="72000" marT="0" marB="0" anchor="ctr">
                    <a:lnL w="28575" cap="flat" cmpd="sng" algn="ctr">
                      <a:solidFill>
                        <a:schemeClr val="tx1"/>
                      </a:solidFill>
                      <a:prstDash val="solid"/>
                      <a:round/>
                      <a:headEnd type="none" w="med" len="med"/>
                      <a:tailEnd type="none" w="med" len="med"/>
                    </a:lnL>
                  </a:tcPr>
                </a:tc>
                <a:tc>
                  <a:txBody>
                    <a:bodyPr/>
                    <a:lstStyle/>
                    <a:p>
                      <a:pPr marL="285750" indent="-285750" algn="l" defTabSz="914400" rtl="0" eaLnBrk="1" latinLnBrk="0" hangingPunct="1">
                        <a:buClr>
                          <a:schemeClr val="bg1">
                            <a:lumMod val="50000"/>
                          </a:schemeClr>
                        </a:buClr>
                        <a:buFont typeface="Arial" panose="020B0604020202020204" pitchFamily="34" charset="0"/>
                        <a:buChar char="•"/>
                      </a:pPr>
                      <a:r>
                        <a:rPr lang="zh-CN" altLang="en-US" sz="1400" kern="1200" dirty="0" smtClean="0"/>
                        <a:t>数量</a:t>
                      </a:r>
                      <a:r>
                        <a:rPr lang="en-US" altLang="zh-CN" sz="1400" kern="1200" dirty="0" smtClean="0"/>
                        <a:t>1</a:t>
                      </a:r>
                      <a:r>
                        <a:rPr lang="zh-CN" altLang="en-US" sz="1400" kern="1200" dirty="0" smtClean="0"/>
                        <a:t>个</a:t>
                      </a:r>
                      <a:endParaRPr lang="en-US" altLang="zh-CN" sz="1400" kern="1200" dirty="0" smtClean="0"/>
                    </a:p>
                    <a:p>
                      <a:pPr marL="285750" indent="-285750" algn="l" defTabSz="914400" rtl="0" eaLnBrk="1" latinLnBrk="0" hangingPunct="1">
                        <a:buClr>
                          <a:schemeClr val="bg1">
                            <a:lumMod val="50000"/>
                          </a:schemeClr>
                        </a:buClr>
                        <a:buFont typeface="Arial" panose="020B0604020202020204" pitchFamily="34" charset="0"/>
                        <a:buChar char="•"/>
                      </a:pPr>
                      <a:r>
                        <a:rPr lang="en-US" altLang="zh-CN" sz="1400" kern="1200" dirty="0" smtClean="0"/>
                        <a:t>3</a:t>
                      </a:r>
                      <a:r>
                        <a:rPr lang="zh-CN" altLang="en-US" sz="1400" kern="1200" dirty="0"/>
                        <a:t>个～</a:t>
                      </a:r>
                      <a:r>
                        <a:rPr lang="en-US" altLang="zh-CN" sz="1400" kern="1200" dirty="0"/>
                        <a:t>64</a:t>
                      </a:r>
                      <a:r>
                        <a:rPr lang="zh-CN" altLang="en-US" sz="1400" kern="1200" dirty="0"/>
                        <a:t>个主机：设置磁盘为</a:t>
                      </a:r>
                      <a:r>
                        <a:rPr lang="en-US" altLang="zh-CN" sz="1400" kern="1200" dirty="0"/>
                        <a:t>100GB </a:t>
                      </a:r>
                    </a:p>
                    <a:p>
                      <a:pPr marL="285750" indent="-285750" algn="l" defTabSz="914400" rtl="0" eaLnBrk="1" latinLnBrk="0" hangingPunct="1">
                        <a:buClr>
                          <a:schemeClr val="bg1">
                            <a:lumMod val="50000"/>
                          </a:schemeClr>
                        </a:buClr>
                        <a:buFont typeface="Arial" panose="020B0604020202020204" pitchFamily="34" charset="0"/>
                        <a:buChar char="•"/>
                      </a:pPr>
                      <a:r>
                        <a:rPr lang="en-US" altLang="zh-CN" sz="1400" kern="1200" dirty="0"/>
                        <a:t>65</a:t>
                      </a:r>
                      <a:r>
                        <a:rPr lang="zh-CN" altLang="en-US" sz="1400" kern="1200" dirty="0"/>
                        <a:t>个～</a:t>
                      </a:r>
                      <a:r>
                        <a:rPr lang="en-US" altLang="zh-CN" sz="1400" kern="1200" dirty="0"/>
                        <a:t>4096</a:t>
                      </a:r>
                      <a:r>
                        <a:rPr lang="zh-CN" altLang="en-US" sz="1400" kern="1200" dirty="0"/>
                        <a:t>个主机：设置磁盘为</a:t>
                      </a:r>
                      <a:r>
                        <a:rPr lang="en-US" altLang="zh-CN" sz="1400" kern="1200" dirty="0"/>
                        <a:t>300GB</a:t>
                      </a:r>
                      <a:endParaRPr lang="en-US" altLang="zh-CN" sz="1400" kern="1200" dirty="0">
                        <a:solidFill>
                          <a:schemeClr val="dk1"/>
                        </a:solidFill>
                        <a:latin typeface="+mn-lt"/>
                        <a:ea typeface="+mn-ea"/>
                        <a:cs typeface="+mn-cs"/>
                      </a:endParaRPr>
                    </a:p>
                  </a:txBody>
                  <a:tcPr marL="72000" marR="72000" marT="0" marB="0" anchor="ctr">
                    <a:lnR w="28575" cap="flat" cmpd="sng" algn="ctr">
                      <a:solidFill>
                        <a:schemeClr val="tx1"/>
                      </a:solidFill>
                      <a:prstDash val="solid"/>
                      <a:round/>
                      <a:headEnd type="none" w="med" len="med"/>
                      <a:tailEnd type="none" w="med" len="med"/>
                    </a:lnR>
                  </a:tcPr>
                </a:tc>
              </a:tr>
              <a:tr h="504000">
                <a:tc>
                  <a:txBody>
                    <a:bodyPr/>
                    <a:lstStyle/>
                    <a:p>
                      <a:pPr marL="0" algn="ctr" defTabSz="914400" rtl="0" eaLnBrk="1" latinLnBrk="0" hangingPunct="1">
                        <a:buFont typeface="Arial"/>
                        <a:buNone/>
                      </a:pPr>
                      <a:r>
                        <a:rPr lang="en-US" altLang="en-US" sz="1400" kern="1200" dirty="0"/>
                        <a:t>QoS</a:t>
                      </a:r>
                      <a:r>
                        <a:rPr lang="zh-CN" altLang="en-US" sz="1400" kern="1200" dirty="0"/>
                        <a:t>设置</a:t>
                      </a:r>
                      <a:endParaRPr lang="zh-CN" altLang="en-US" sz="1400" b="1" kern="1200" dirty="0">
                        <a:solidFill>
                          <a:schemeClr val="tx1"/>
                        </a:solidFill>
                        <a:latin typeface="+mn-lt"/>
                        <a:ea typeface="+mn-ea"/>
                        <a:cs typeface="+mn-cs"/>
                      </a:endParaRPr>
                    </a:p>
                  </a:txBody>
                  <a:tcPr marL="72000" marR="72000" marT="0" marB="0" anchor="ctr">
                    <a:lnL w="28575" cap="flat" cmpd="sng" algn="ctr">
                      <a:solidFill>
                        <a:schemeClr val="tx1"/>
                      </a:solidFill>
                      <a:prstDash val="solid"/>
                      <a:round/>
                      <a:headEnd type="none" w="med" len="med"/>
                      <a:tailEnd type="none" w="med" len="med"/>
                    </a:lnL>
                  </a:tcPr>
                </a:tc>
                <a:tc>
                  <a:txBody>
                    <a:bodyPr/>
                    <a:lstStyle/>
                    <a:p>
                      <a:pPr marL="285750" indent="-285750" algn="l" defTabSz="914400" rtl="0" eaLnBrk="1" latinLnBrk="0" hangingPunct="1">
                        <a:buClr>
                          <a:schemeClr val="bg1">
                            <a:lumMod val="50000"/>
                          </a:schemeClr>
                        </a:buClr>
                        <a:buFont typeface="Arial" panose="020B0604020202020204" pitchFamily="34" charset="0"/>
                        <a:buChar char="•"/>
                      </a:pPr>
                      <a:r>
                        <a:rPr lang="zh-CN" altLang="en-US" sz="1400" kern="1200" dirty="0"/>
                        <a:t>在“</a:t>
                      </a:r>
                      <a:r>
                        <a:rPr lang="en-US" altLang="zh-CN" sz="1400" kern="1200" dirty="0"/>
                        <a:t>CPU</a:t>
                      </a:r>
                      <a:r>
                        <a:rPr lang="zh-CN" altLang="en-US" sz="1400" kern="1200" dirty="0"/>
                        <a:t>资源控制”中将“预留（</a:t>
                      </a:r>
                      <a:r>
                        <a:rPr lang="en-US" altLang="zh-CN" sz="1400" kern="1200" dirty="0"/>
                        <a:t>MHz</a:t>
                      </a:r>
                      <a:r>
                        <a:rPr lang="zh-CN" altLang="en-US" sz="1400" kern="1200" dirty="0"/>
                        <a:t>）”拖动到最大值 </a:t>
                      </a:r>
                    </a:p>
                    <a:p>
                      <a:pPr marL="285750" indent="-285750" algn="l" defTabSz="914400" rtl="0" eaLnBrk="1" latinLnBrk="0" hangingPunct="1">
                        <a:buClr>
                          <a:schemeClr val="bg1">
                            <a:lumMod val="50000"/>
                          </a:schemeClr>
                        </a:buClr>
                        <a:buFont typeface="Arial" panose="020B0604020202020204" pitchFamily="34" charset="0"/>
                        <a:buChar char="•"/>
                      </a:pPr>
                      <a:r>
                        <a:rPr lang="zh-CN" altLang="en-US" sz="1400" kern="1200" dirty="0"/>
                        <a:t>在“内存资源控制”中将“预留（</a:t>
                      </a:r>
                      <a:r>
                        <a:rPr lang="en-US" altLang="zh-CN" sz="1400" kern="1200" dirty="0"/>
                        <a:t>MB</a:t>
                      </a:r>
                      <a:r>
                        <a:rPr lang="zh-CN" altLang="en-US" sz="1400" kern="1200" dirty="0"/>
                        <a:t>）”拖动到最大值</a:t>
                      </a:r>
                      <a:endParaRPr lang="zh-CN" altLang="en-US" sz="1400" kern="1200" dirty="0">
                        <a:solidFill>
                          <a:schemeClr val="dk1"/>
                        </a:solidFill>
                        <a:latin typeface="+mn-lt"/>
                        <a:ea typeface="+mn-ea"/>
                        <a:cs typeface="+mn-cs"/>
                      </a:endParaRPr>
                    </a:p>
                  </a:txBody>
                  <a:tcPr marL="72000" marR="72000" marT="0" marB="0" anchor="ctr">
                    <a:lnR w="28575" cap="flat" cmpd="sng" algn="ctr">
                      <a:solidFill>
                        <a:schemeClr val="tx1"/>
                      </a:solidFill>
                      <a:prstDash val="solid"/>
                      <a:round/>
                      <a:headEnd type="none" w="med" len="med"/>
                      <a:tailEnd type="none" w="med" len="med"/>
                    </a:lnR>
                  </a:tcPr>
                </a:tc>
              </a:tr>
              <a:tr h="247350">
                <a:tc>
                  <a:txBody>
                    <a:bodyPr/>
                    <a:lstStyle/>
                    <a:p>
                      <a:pPr marL="0" algn="ctr" defTabSz="914400" rtl="0" eaLnBrk="1" latinLnBrk="0" hangingPunct="1">
                        <a:buFont typeface="Arial"/>
                        <a:buNone/>
                      </a:pPr>
                      <a:r>
                        <a:rPr lang="en-US" altLang="en-US" sz="1400" kern="1200" dirty="0"/>
                        <a:t>HA</a:t>
                      </a:r>
                      <a:endParaRPr lang="en-US" altLang="en-US" sz="1400" b="1" kern="1200" dirty="0">
                        <a:solidFill>
                          <a:schemeClr val="tx1"/>
                        </a:solidFill>
                        <a:latin typeface="+mn-lt"/>
                        <a:ea typeface="+mn-ea"/>
                        <a:cs typeface="+mn-cs"/>
                      </a:endParaRPr>
                    </a:p>
                  </a:txBody>
                  <a:tcPr marL="72000" marR="72000" marT="0" marB="0" anchor="ctr">
                    <a:lnL w="28575" cap="flat" cmpd="sng" algn="ctr">
                      <a:solidFill>
                        <a:schemeClr val="tx1"/>
                      </a:solidFill>
                      <a:prstDash val="solid"/>
                      <a:round/>
                      <a:headEnd type="none" w="med" len="med"/>
                      <a:tailEnd type="none" w="med" len="med"/>
                    </a:lnL>
                  </a:tcPr>
                </a:tc>
                <a:tc>
                  <a:txBody>
                    <a:bodyPr/>
                    <a:lstStyle/>
                    <a:p>
                      <a:pPr marL="285750" indent="-285750" algn="l" defTabSz="914400" rtl="0" eaLnBrk="1" latinLnBrk="0" hangingPunct="1">
                        <a:buClr>
                          <a:schemeClr val="bg1">
                            <a:lumMod val="50000"/>
                          </a:schemeClr>
                        </a:buClr>
                        <a:buFont typeface="Arial" panose="020B0604020202020204" pitchFamily="34" charset="0"/>
                        <a:buChar char="•"/>
                      </a:pPr>
                      <a:r>
                        <a:rPr lang="zh-CN" altLang="en-US" sz="1400" kern="1200" dirty="0"/>
                        <a:t>启用</a:t>
                      </a:r>
                      <a:endParaRPr lang="zh-CN" altLang="en-US" sz="1400" kern="1200" dirty="0">
                        <a:solidFill>
                          <a:schemeClr val="dk1"/>
                        </a:solidFill>
                        <a:latin typeface="+mn-lt"/>
                        <a:ea typeface="+mn-ea"/>
                        <a:cs typeface="+mn-cs"/>
                      </a:endParaRPr>
                    </a:p>
                  </a:txBody>
                  <a:tcPr marL="72000" marR="72000" marT="0" marB="0" anchor="ctr">
                    <a:lnR w="28575" cap="flat" cmpd="sng" algn="ctr">
                      <a:solidFill>
                        <a:schemeClr val="tx1"/>
                      </a:solidFill>
                      <a:prstDash val="solid"/>
                      <a:round/>
                      <a:headEnd type="none" w="med" len="med"/>
                      <a:tailEnd type="none" w="med" len="med"/>
                    </a:lnR>
                  </a:tcPr>
                </a:tc>
              </a:tr>
              <a:tr h="247350">
                <a:tc>
                  <a:txBody>
                    <a:bodyPr/>
                    <a:lstStyle/>
                    <a:p>
                      <a:pPr marL="0" algn="ctr" defTabSz="914400" rtl="0" eaLnBrk="1" latinLnBrk="0" hangingPunct="1">
                        <a:buFont typeface="Arial"/>
                        <a:buNone/>
                      </a:pPr>
                      <a:r>
                        <a:rPr lang="zh-CN" altLang="en-US" sz="1400" kern="1200" dirty="0"/>
                        <a:t>启动方式</a:t>
                      </a:r>
                      <a:endParaRPr lang="zh-CN" altLang="en-US" sz="1400" b="1" kern="1200" dirty="0">
                        <a:solidFill>
                          <a:schemeClr val="tx1"/>
                        </a:solidFill>
                        <a:latin typeface="+mn-lt"/>
                        <a:ea typeface="+mn-ea"/>
                        <a:cs typeface="+mn-cs"/>
                      </a:endParaRPr>
                    </a:p>
                  </a:txBody>
                  <a:tcPr marL="72000" marR="72000" marT="0" marB="0" anchor="ctr">
                    <a:lnL w="28575" cap="flat" cmpd="sng" algn="ctr">
                      <a:solidFill>
                        <a:schemeClr val="tx1"/>
                      </a:solidFill>
                      <a:prstDash val="solid"/>
                      <a:round/>
                      <a:headEnd type="none" w="med" len="med"/>
                      <a:tailEnd type="none" w="med" len="med"/>
                    </a:lnL>
                  </a:tcPr>
                </a:tc>
                <a:tc>
                  <a:txBody>
                    <a:bodyPr/>
                    <a:lstStyle/>
                    <a:p>
                      <a:pPr marL="285750" indent="-285750" algn="l" defTabSz="914400" rtl="0" eaLnBrk="1" latinLnBrk="0" hangingPunct="1">
                        <a:buClr>
                          <a:schemeClr val="bg1">
                            <a:lumMod val="50000"/>
                          </a:schemeClr>
                        </a:buClr>
                        <a:buFont typeface="Arial" panose="020B0604020202020204" pitchFamily="34" charset="0"/>
                        <a:buChar char="•"/>
                      </a:pPr>
                      <a:r>
                        <a:rPr lang="zh-CN" altLang="en-US" sz="1400" kern="1200" dirty="0"/>
                        <a:t>硬盘启动</a:t>
                      </a:r>
                      <a:endParaRPr lang="zh-CN" altLang="en-US" sz="1400" kern="1200" dirty="0">
                        <a:solidFill>
                          <a:schemeClr val="dk1"/>
                        </a:solidFill>
                        <a:latin typeface="+mn-lt"/>
                        <a:ea typeface="+mn-ea"/>
                        <a:cs typeface="+mn-cs"/>
                      </a:endParaRPr>
                    </a:p>
                  </a:txBody>
                  <a:tcPr marL="72000" marR="72000" marT="0" marB="0" anchor="ctr">
                    <a:lnR w="28575" cap="flat" cmpd="sng" algn="ctr">
                      <a:solidFill>
                        <a:schemeClr val="tx1"/>
                      </a:solidFill>
                      <a:prstDash val="solid"/>
                      <a:round/>
                      <a:headEnd type="none" w="med" len="med"/>
                      <a:tailEnd type="none" w="med" len="med"/>
                    </a:lnR>
                  </a:tcPr>
                </a:tc>
              </a:tr>
              <a:tr h="247350">
                <a:tc>
                  <a:txBody>
                    <a:bodyPr/>
                    <a:lstStyle/>
                    <a:p>
                      <a:pPr marL="0" algn="ctr" defTabSz="914400" rtl="0" eaLnBrk="1" latinLnBrk="0" hangingPunct="1">
                        <a:buFont typeface="Arial"/>
                        <a:buNone/>
                      </a:pPr>
                      <a:r>
                        <a:rPr lang="zh-CN" altLang="en-US" sz="1400" kern="1200" dirty="0"/>
                        <a:t>高级设置</a:t>
                      </a:r>
                      <a:endParaRPr lang="zh-CN" altLang="en-US" sz="1400" b="1" kern="1200" dirty="0">
                        <a:solidFill>
                          <a:schemeClr val="tx1"/>
                        </a:solidFill>
                        <a:latin typeface="+mn-lt"/>
                        <a:ea typeface="+mn-ea"/>
                        <a:cs typeface="+mn-cs"/>
                      </a:endParaRPr>
                    </a:p>
                  </a:txBody>
                  <a:tcPr marL="72000" marR="72000" marT="0" marB="0" anchor="ctr">
                    <a:lnL w="28575" cap="flat" cmpd="sng" algn="ctr">
                      <a:solidFill>
                        <a:schemeClr val="tx1"/>
                      </a:solidFill>
                      <a:prstDash val="solid"/>
                      <a:round/>
                      <a:headEnd type="none" w="med" len="med"/>
                      <a:tailEnd type="none" w="med" len="med"/>
                    </a:lnL>
                  </a:tcPr>
                </a:tc>
                <a:tc>
                  <a:txBody>
                    <a:bodyPr/>
                    <a:lstStyle/>
                    <a:p>
                      <a:pPr marL="285750" indent="-285750" algn="l" defTabSz="914400" rtl="0" eaLnBrk="1" latinLnBrk="0" hangingPunct="1">
                        <a:buClr>
                          <a:schemeClr val="bg1">
                            <a:lumMod val="50000"/>
                          </a:schemeClr>
                        </a:buClr>
                        <a:buFont typeface="Arial" panose="020B0604020202020204" pitchFamily="34" charset="0"/>
                        <a:buChar char="•"/>
                      </a:pPr>
                      <a:r>
                        <a:rPr lang="zh-CN" altLang="en-US" sz="1400" kern="1200" dirty="0"/>
                        <a:t>取消勾选“内存交换磁盘”</a:t>
                      </a:r>
                      <a:endParaRPr lang="zh-CN" altLang="en-US" sz="1400" kern="1200" dirty="0">
                        <a:solidFill>
                          <a:schemeClr val="dk1"/>
                        </a:solidFill>
                        <a:latin typeface="+mn-lt"/>
                        <a:ea typeface="+mn-ea"/>
                        <a:cs typeface="+mn-cs"/>
                      </a:endParaRPr>
                    </a:p>
                  </a:txBody>
                  <a:tcPr marL="72000" marR="72000" marT="0" marB="0" anchor="ctr">
                    <a:lnR w="28575" cap="flat" cmpd="sng" algn="ctr">
                      <a:solidFill>
                        <a:schemeClr val="tx1"/>
                      </a:solidFill>
                      <a:prstDash val="solid"/>
                      <a:round/>
                      <a:headEnd type="none" w="med" len="med"/>
                      <a:tailEnd type="none" w="med" len="med"/>
                    </a:lnR>
                  </a:tcPr>
                </a:tc>
              </a:tr>
              <a:tr h="247350">
                <a:tc>
                  <a:txBody>
                    <a:bodyPr/>
                    <a:lstStyle/>
                    <a:p>
                      <a:pPr algn="ctr"/>
                      <a:r>
                        <a:rPr lang="zh-CN" altLang="en-US" sz="1400" dirty="0" smtClean="0"/>
                        <a:t>其他选项</a:t>
                      </a:r>
                      <a:endParaRPr lang="zh-CN" altLang="en-US" sz="1400" b="1" dirty="0">
                        <a:latin typeface="+mn-lt"/>
                        <a:ea typeface="+mn-ea"/>
                      </a:endParaRPr>
                    </a:p>
                  </a:txBody>
                  <a:tcPr marL="72000" marR="7200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285750" marR="0" indent="-285750" algn="l" defTabSz="914400" rtl="0" eaLnBrk="1" fontAlgn="auto" latinLnBrk="0" hangingPunct="1">
                        <a:lnSpc>
                          <a:spcPct val="100000"/>
                        </a:lnSpc>
                        <a:spcBef>
                          <a:spcPts val="0"/>
                        </a:spcBef>
                        <a:spcAft>
                          <a:spcPts val="0"/>
                        </a:spcAft>
                        <a:buClr>
                          <a:schemeClr val="bg1">
                            <a:lumMod val="50000"/>
                          </a:schemeClr>
                        </a:buClr>
                        <a:buSzTx/>
                        <a:buFont typeface="Arial" panose="020B0604020202020204" pitchFamily="34" charset="0"/>
                        <a:buChar char="•"/>
                        <a:tabLst/>
                        <a:defRPr/>
                      </a:pPr>
                      <a:r>
                        <a:rPr lang="zh-CN" altLang="en-US" sz="1400" kern="1200" dirty="0" smtClean="0"/>
                        <a:t>均保持默认即可</a:t>
                      </a:r>
                      <a:endParaRPr lang="zh-CN" altLang="en-US" sz="1400" kern="1200" dirty="0" smtClean="0">
                        <a:solidFill>
                          <a:schemeClr val="tx1"/>
                        </a:solidFill>
                        <a:latin typeface="+mn-lt"/>
                        <a:ea typeface="+mn-ea"/>
                        <a:cs typeface="+mn-cs"/>
                      </a:endParaRPr>
                    </a:p>
                  </a:txBody>
                  <a:tcPr marL="72000" marR="7200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845480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与</a:t>
            </a:r>
            <a:r>
              <a:rPr lang="en-US" altLang="zh-CN" smtClean="0"/>
              <a:t>FusionSphere</a:t>
            </a:r>
            <a:r>
              <a:rPr lang="zh-CN" altLang="en-US" smtClean="0"/>
              <a:t>联合安装部署 </a:t>
            </a:r>
            <a:r>
              <a:rPr lang="en-US" altLang="zh-CN" smtClean="0"/>
              <a:t>(3/4)</a:t>
            </a:r>
            <a:endParaRPr lang="zh-CN" altLang="en-US" dirty="0"/>
          </a:p>
        </p:txBody>
      </p:sp>
      <p:sp>
        <p:nvSpPr>
          <p:cNvPr id="5" name="文本占位符 3"/>
          <p:cNvSpPr>
            <a:spLocks noGrp="1"/>
          </p:cNvSpPr>
          <p:nvPr>
            <p:ph type="body" sz="quarter" idx="10"/>
          </p:nvPr>
        </p:nvSpPr>
        <p:spPr/>
        <p:txBody>
          <a:bodyPr/>
          <a:lstStyle/>
          <a:p>
            <a:r>
              <a:rPr lang="zh-CN" altLang="en-US" sz="1400" dirty="0" smtClean="0">
                <a:sym typeface="+mn-lt"/>
              </a:rPr>
              <a:t>安装</a:t>
            </a:r>
            <a:r>
              <a:rPr lang="en-US" altLang="zh-CN" sz="1400" dirty="0" smtClean="0">
                <a:sym typeface="+mn-lt"/>
              </a:rPr>
              <a:t>FSM</a:t>
            </a:r>
            <a:r>
              <a:rPr lang="zh-CN" altLang="en-US" sz="1400" dirty="0" smtClean="0">
                <a:sym typeface="+mn-lt"/>
              </a:rPr>
              <a:t>主备虚拟机</a:t>
            </a:r>
            <a:endParaRPr lang="en-US" altLang="zh-CN" sz="1400" dirty="0" smtClean="0">
              <a:sym typeface="+mn-lt"/>
            </a:endParaRPr>
          </a:p>
          <a:p>
            <a:r>
              <a:rPr lang="zh-CN" altLang="en-US" sz="1400" dirty="0" smtClean="0">
                <a:sym typeface="+mn-lt"/>
              </a:rPr>
              <a:t>配置</a:t>
            </a:r>
            <a:r>
              <a:rPr lang="en-US" altLang="zh-CN" sz="1400" dirty="0" smtClean="0">
                <a:sym typeface="+mn-lt"/>
              </a:rPr>
              <a:t>FSM</a:t>
            </a:r>
            <a:r>
              <a:rPr lang="zh-CN" altLang="en-US" sz="1400" dirty="0" smtClean="0">
                <a:sym typeface="+mn-lt"/>
              </a:rPr>
              <a:t>主备</a:t>
            </a:r>
            <a:r>
              <a:rPr lang="en-US" altLang="zh-CN" sz="1400" dirty="0" smtClean="0">
                <a:sym typeface="+mn-lt"/>
              </a:rPr>
              <a:t>HA</a:t>
            </a:r>
            <a:r>
              <a:rPr lang="zh-CN" altLang="en-US" sz="1400" dirty="0" smtClean="0">
                <a:sym typeface="+mn-lt"/>
              </a:rPr>
              <a:t>关系</a:t>
            </a:r>
            <a:endParaRPr lang="en-US" altLang="zh-CN" sz="1400" dirty="0" smtClean="0">
              <a:sym typeface="+mn-lt"/>
            </a:endParaRPr>
          </a:p>
          <a:p>
            <a:r>
              <a:rPr lang="zh-CN" altLang="en-US" sz="1400" dirty="0" smtClean="0">
                <a:sym typeface="+mn-lt"/>
              </a:rPr>
              <a:t>登录</a:t>
            </a:r>
            <a:r>
              <a:rPr lang="en-US" altLang="zh-CN" sz="1400" dirty="0" smtClean="0">
                <a:sym typeface="+mn-lt"/>
              </a:rPr>
              <a:t>FSM</a:t>
            </a:r>
            <a:r>
              <a:rPr lang="zh-CN" altLang="en-US" sz="1400" dirty="0" smtClean="0">
                <a:sym typeface="+mn-lt"/>
              </a:rPr>
              <a:t>管理界面</a:t>
            </a:r>
            <a:endParaRPr lang="en-US" altLang="zh-CN" sz="1400" dirty="0" smtClean="0">
              <a:sym typeface="+mn-lt"/>
            </a:endParaRPr>
          </a:p>
          <a:p>
            <a:r>
              <a:rPr lang="zh-CN" altLang="en-US" sz="1400" dirty="0" smtClean="0">
                <a:sym typeface="+mn-lt"/>
              </a:rPr>
              <a:t>导入服务器列表</a:t>
            </a:r>
          </a:p>
          <a:p>
            <a:endParaRPr lang="zh-CN" altLang="en-US" sz="1400" dirty="0" smtClean="0">
              <a:sym typeface="+mn-lt"/>
            </a:endParaRPr>
          </a:p>
          <a:p>
            <a:endParaRPr lang="zh-CN" altLang="en-US" sz="1400" dirty="0" smtClean="0">
              <a:sym typeface="+mn-lt"/>
            </a:endParaRPr>
          </a:p>
          <a:p>
            <a:endParaRPr lang="en-US" altLang="zh-CN" sz="1400" dirty="0" smtClean="0">
              <a:sym typeface="+mn-lt"/>
            </a:endParaRPr>
          </a:p>
        </p:txBody>
      </p:sp>
      <p:pic>
        <p:nvPicPr>
          <p:cNvPr id="8" name="Picture 9"/>
          <p:cNvPicPr>
            <a:picLocks noChangeAspect="1" noChangeArrowheads="1"/>
          </p:cNvPicPr>
          <p:nvPr/>
        </p:nvPicPr>
        <p:blipFill>
          <a:blip r:embed="rId3" cstate="print"/>
          <a:srcRect/>
          <a:stretch>
            <a:fillRect/>
          </a:stretch>
        </p:blipFill>
        <p:spPr bwMode="auto">
          <a:xfrm>
            <a:off x="2467028" y="2266050"/>
            <a:ext cx="2048374" cy="1908212"/>
          </a:xfrm>
          <a:prstGeom prst="rect">
            <a:avLst/>
          </a:prstGeom>
          <a:noFill/>
          <a:ln w="9525">
            <a:solidFill>
              <a:schemeClr val="bg1">
                <a:lumMod val="50000"/>
              </a:schemeClr>
            </a:solidFill>
            <a:miter lim="800000"/>
            <a:headEnd/>
            <a:tailEnd/>
          </a:ln>
        </p:spPr>
      </p:pic>
      <p:pic>
        <p:nvPicPr>
          <p:cNvPr id="9" name="Picture 12"/>
          <p:cNvPicPr>
            <a:picLocks noChangeAspect="1" noChangeArrowheads="1"/>
          </p:cNvPicPr>
          <p:nvPr/>
        </p:nvPicPr>
        <p:blipFill>
          <a:blip r:embed="rId4" cstate="print"/>
          <a:srcRect/>
          <a:stretch>
            <a:fillRect/>
          </a:stretch>
        </p:blipFill>
        <p:spPr bwMode="auto">
          <a:xfrm>
            <a:off x="4544009" y="1856475"/>
            <a:ext cx="4056901" cy="2318514"/>
          </a:xfrm>
          <a:prstGeom prst="rect">
            <a:avLst/>
          </a:prstGeom>
          <a:noFill/>
          <a:ln w="9525">
            <a:solidFill>
              <a:schemeClr val="bg1">
                <a:lumMod val="50000"/>
              </a:schemeClr>
            </a:solidFill>
            <a:miter lim="800000"/>
            <a:headEnd/>
            <a:tailEnd/>
          </a:ln>
        </p:spPr>
      </p:pic>
      <p:pic>
        <p:nvPicPr>
          <p:cNvPr id="10" name="Picture 11"/>
          <p:cNvPicPr>
            <a:picLocks noChangeAspect="1" noChangeArrowheads="1"/>
          </p:cNvPicPr>
          <p:nvPr/>
        </p:nvPicPr>
        <p:blipFill>
          <a:blip r:embed="rId5" cstate="print"/>
          <a:srcRect/>
          <a:stretch>
            <a:fillRect/>
          </a:stretch>
        </p:blipFill>
        <p:spPr bwMode="auto">
          <a:xfrm>
            <a:off x="755650" y="4257092"/>
            <a:ext cx="7848600" cy="1925618"/>
          </a:xfrm>
          <a:prstGeom prst="rect">
            <a:avLst/>
          </a:prstGeom>
          <a:noFill/>
          <a:ln w="9525">
            <a:solidFill>
              <a:schemeClr val="bg1">
                <a:lumMod val="50000"/>
              </a:schemeClr>
            </a:solidFill>
            <a:miter lim="800000"/>
            <a:headEnd/>
            <a:tailEnd/>
          </a:ln>
        </p:spPr>
      </p:pic>
      <p:sp>
        <p:nvSpPr>
          <p:cNvPr id="11" name="矩形 10"/>
          <p:cNvSpPr/>
          <p:nvPr/>
        </p:nvSpPr>
        <p:spPr bwMode="auto">
          <a:xfrm>
            <a:off x="2051720" y="5049180"/>
            <a:ext cx="468052" cy="216024"/>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cxnSp>
        <p:nvCxnSpPr>
          <p:cNvPr id="13" name="直接箭头连接符 12"/>
          <p:cNvCxnSpPr>
            <a:stCxn id="11" idx="0"/>
          </p:cNvCxnSpPr>
          <p:nvPr/>
        </p:nvCxnSpPr>
        <p:spPr bwMode="auto">
          <a:xfrm flipV="1">
            <a:off x="2285746" y="2456892"/>
            <a:ext cx="378042" cy="2592288"/>
          </a:xfrm>
          <a:prstGeom prst="straightConnector1">
            <a:avLst/>
          </a:prstGeom>
          <a:solidFill>
            <a:schemeClr val="accent1"/>
          </a:solidFill>
          <a:ln w="6350" cap="flat" cmpd="sng" algn="ctr">
            <a:solidFill>
              <a:srgbClr val="00B0F0"/>
            </a:solidFill>
            <a:prstDash val="solid"/>
            <a:round/>
            <a:headEnd type="none" w="med" len="med"/>
            <a:tailEnd type="arrow"/>
          </a:ln>
          <a:effectLst/>
        </p:spPr>
      </p:cxnSp>
      <p:sp>
        <p:nvSpPr>
          <p:cNvPr id="16" name="矩形 15"/>
          <p:cNvSpPr/>
          <p:nvPr/>
        </p:nvSpPr>
        <p:spPr bwMode="auto">
          <a:xfrm>
            <a:off x="2555776" y="5056309"/>
            <a:ext cx="468052" cy="216024"/>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cxnSp>
        <p:nvCxnSpPr>
          <p:cNvPr id="18" name="直接箭头连接符 17"/>
          <p:cNvCxnSpPr>
            <a:stCxn id="16" idx="0"/>
          </p:cNvCxnSpPr>
          <p:nvPr/>
        </p:nvCxnSpPr>
        <p:spPr bwMode="auto">
          <a:xfrm flipV="1">
            <a:off x="2789802" y="2024844"/>
            <a:ext cx="1926214" cy="3031465"/>
          </a:xfrm>
          <a:prstGeom prst="straightConnector1">
            <a:avLst/>
          </a:prstGeom>
          <a:solidFill>
            <a:schemeClr val="accent1"/>
          </a:solidFill>
          <a:ln w="6350" cap="flat" cmpd="sng" algn="ctr">
            <a:solidFill>
              <a:srgbClr val="00B0F0"/>
            </a:solidFill>
            <a:prstDash val="solid"/>
            <a:round/>
            <a:headEnd type="none" w="med" len="med"/>
            <a:tailEnd type="arrow"/>
          </a:ln>
          <a:effectLst/>
        </p:spPr>
      </p:cxnSp>
    </p:spTree>
    <p:extLst>
      <p:ext uri="{BB962C8B-B14F-4D97-AF65-F5344CB8AC3E}">
        <p14:creationId xmlns:p14="http://schemas.microsoft.com/office/powerpoint/2010/main" val="37307278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与</a:t>
            </a:r>
            <a:r>
              <a:rPr lang="en-US" altLang="zh-CN" smtClean="0"/>
              <a:t>FusionSphere</a:t>
            </a:r>
            <a:r>
              <a:rPr lang="zh-CN" altLang="en-US" smtClean="0"/>
              <a:t>联合安装部署 </a:t>
            </a:r>
            <a:r>
              <a:rPr lang="en-US" altLang="zh-CN" smtClean="0"/>
              <a:t>(4/4)</a:t>
            </a:r>
            <a:endParaRPr lang="zh-CN" altLang="en-US" dirty="0"/>
          </a:p>
        </p:txBody>
      </p:sp>
      <p:sp>
        <p:nvSpPr>
          <p:cNvPr id="5" name="文本占位符 3"/>
          <p:cNvSpPr>
            <a:spLocks noGrp="1"/>
          </p:cNvSpPr>
          <p:nvPr>
            <p:ph type="body" sz="quarter" idx="10"/>
          </p:nvPr>
        </p:nvSpPr>
        <p:spPr/>
        <p:txBody>
          <a:bodyPr/>
          <a:lstStyle/>
          <a:p>
            <a:r>
              <a:rPr lang="zh-CN" altLang="en-US" smtClean="0">
                <a:sym typeface="+mn-lt"/>
              </a:rPr>
              <a:t>批量安装</a:t>
            </a:r>
            <a:r>
              <a:rPr lang="en-US" altLang="zh-CN" smtClean="0">
                <a:sym typeface="+mn-lt"/>
              </a:rPr>
              <a:t>FSA</a:t>
            </a:r>
          </a:p>
          <a:p>
            <a:endParaRPr lang="en-US" altLang="zh-CN" smtClean="0">
              <a:sym typeface="+mn-lt"/>
            </a:endParaRPr>
          </a:p>
          <a:p>
            <a:endParaRPr lang="zh-CN" altLang="en-US" smtClean="0">
              <a:sym typeface="+mn-lt"/>
            </a:endParaRPr>
          </a:p>
          <a:p>
            <a:endParaRPr lang="zh-CN" altLang="en-US" smtClean="0">
              <a:sym typeface="+mn-lt"/>
            </a:endParaRPr>
          </a:p>
          <a:p>
            <a:endParaRPr lang="en-US" altLang="zh-CN" dirty="0" smtClean="0">
              <a:sym typeface="+mn-lt"/>
            </a:endParaRPr>
          </a:p>
        </p:txBody>
      </p:sp>
      <p:grpSp>
        <p:nvGrpSpPr>
          <p:cNvPr id="25" name="组合 24"/>
          <p:cNvGrpSpPr/>
          <p:nvPr/>
        </p:nvGrpSpPr>
        <p:grpSpPr>
          <a:xfrm>
            <a:off x="755650" y="1844824"/>
            <a:ext cx="7824320" cy="2916324"/>
            <a:chOff x="849186" y="1772816"/>
            <a:chExt cx="7498723" cy="3603821"/>
          </a:xfrm>
        </p:grpSpPr>
        <p:pic>
          <p:nvPicPr>
            <p:cNvPr id="15" name="Picture 7"/>
            <p:cNvPicPr>
              <a:picLocks noChangeAspect="1" noChangeArrowheads="1"/>
            </p:cNvPicPr>
            <p:nvPr/>
          </p:nvPicPr>
          <p:blipFill>
            <a:blip r:embed="rId3" cstate="print"/>
            <a:srcRect/>
            <a:stretch>
              <a:fillRect/>
            </a:stretch>
          </p:blipFill>
          <p:spPr bwMode="auto">
            <a:xfrm>
              <a:off x="849186" y="1772816"/>
              <a:ext cx="7498723" cy="3603821"/>
            </a:xfrm>
            <a:prstGeom prst="rect">
              <a:avLst/>
            </a:prstGeom>
            <a:noFill/>
            <a:ln w="9525">
              <a:solidFill>
                <a:schemeClr val="bg1">
                  <a:lumMod val="50000"/>
                </a:schemeClr>
              </a:solidFill>
              <a:miter lim="800000"/>
              <a:headEnd/>
              <a:tailEnd/>
            </a:ln>
          </p:spPr>
        </p:pic>
        <p:sp>
          <p:nvSpPr>
            <p:cNvPr id="11" name="矩形 10"/>
            <p:cNvSpPr/>
            <p:nvPr/>
          </p:nvSpPr>
          <p:spPr bwMode="auto">
            <a:xfrm>
              <a:off x="2195736" y="2312876"/>
              <a:ext cx="468052" cy="216024"/>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cxnSp>
          <p:nvCxnSpPr>
            <p:cNvPr id="13" name="直接箭头连接符 12"/>
            <p:cNvCxnSpPr/>
            <p:nvPr/>
          </p:nvCxnSpPr>
          <p:spPr bwMode="auto">
            <a:xfrm flipH="1">
              <a:off x="2159732" y="2564904"/>
              <a:ext cx="252028" cy="504057"/>
            </a:xfrm>
            <a:prstGeom prst="straightConnector1">
              <a:avLst/>
            </a:prstGeom>
            <a:solidFill>
              <a:schemeClr val="accent1"/>
            </a:solidFill>
            <a:ln w="6350" cap="flat" cmpd="sng" algn="ctr">
              <a:solidFill>
                <a:srgbClr val="00B0F0"/>
              </a:solidFill>
              <a:prstDash val="solid"/>
              <a:round/>
              <a:headEnd type="none" w="med" len="med"/>
              <a:tailEnd type="arrow"/>
            </a:ln>
            <a:effectLst/>
          </p:spPr>
        </p:cxnSp>
        <p:sp>
          <p:nvSpPr>
            <p:cNvPr id="16" name="矩形 15"/>
            <p:cNvSpPr/>
            <p:nvPr/>
          </p:nvSpPr>
          <p:spPr bwMode="auto">
            <a:xfrm>
              <a:off x="1655676" y="3176972"/>
              <a:ext cx="504056" cy="720080"/>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cxnSp>
          <p:nvCxnSpPr>
            <p:cNvPr id="22" name="直接箭头连接符 21"/>
            <p:cNvCxnSpPr/>
            <p:nvPr/>
          </p:nvCxnSpPr>
          <p:spPr bwMode="auto">
            <a:xfrm>
              <a:off x="2879812" y="3320988"/>
              <a:ext cx="396044" cy="36004"/>
            </a:xfrm>
            <a:prstGeom prst="straightConnector1">
              <a:avLst/>
            </a:prstGeom>
            <a:solidFill>
              <a:schemeClr val="accent1"/>
            </a:solidFill>
            <a:ln w="6350" cap="flat" cmpd="sng" algn="ctr">
              <a:solidFill>
                <a:srgbClr val="00B0F0"/>
              </a:solidFill>
              <a:prstDash val="solid"/>
              <a:round/>
              <a:headEnd type="none" w="med" len="med"/>
              <a:tailEnd type="arrow"/>
            </a:ln>
            <a:effectLst/>
          </p:spPr>
        </p:cxnSp>
      </p:grpSp>
      <p:pic>
        <p:nvPicPr>
          <p:cNvPr id="26" name="Picture 10"/>
          <p:cNvPicPr>
            <a:picLocks noChangeAspect="1" noChangeArrowheads="1"/>
          </p:cNvPicPr>
          <p:nvPr/>
        </p:nvPicPr>
        <p:blipFill>
          <a:blip r:embed="rId4" cstate="print"/>
          <a:srcRect/>
          <a:stretch>
            <a:fillRect/>
          </a:stretch>
        </p:blipFill>
        <p:spPr bwMode="auto">
          <a:xfrm>
            <a:off x="755650" y="4123770"/>
            <a:ext cx="7824320" cy="2113518"/>
          </a:xfrm>
          <a:prstGeom prst="rect">
            <a:avLst/>
          </a:prstGeom>
          <a:noFill/>
          <a:ln w="9525">
            <a:solidFill>
              <a:schemeClr val="bg1">
                <a:lumMod val="50000"/>
              </a:schemeClr>
            </a:solidFill>
            <a:miter lim="800000"/>
            <a:headEnd/>
            <a:tailEnd/>
          </a:ln>
        </p:spPr>
      </p:pic>
      <p:sp>
        <p:nvSpPr>
          <p:cNvPr id="27" name="矩形 26"/>
          <p:cNvSpPr/>
          <p:nvPr/>
        </p:nvSpPr>
        <p:spPr bwMode="auto">
          <a:xfrm>
            <a:off x="3497680" y="5464701"/>
            <a:ext cx="2340260" cy="432968"/>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cxnSp>
        <p:nvCxnSpPr>
          <p:cNvPr id="28" name="直接箭头连接符 27"/>
          <p:cNvCxnSpPr/>
          <p:nvPr/>
        </p:nvCxnSpPr>
        <p:spPr bwMode="auto">
          <a:xfrm>
            <a:off x="3497680" y="3927750"/>
            <a:ext cx="714280" cy="1409462"/>
          </a:xfrm>
          <a:prstGeom prst="straightConnector1">
            <a:avLst/>
          </a:prstGeom>
          <a:solidFill>
            <a:schemeClr val="accent1"/>
          </a:solidFill>
          <a:ln w="6350" cap="flat" cmpd="sng" algn="ctr">
            <a:solidFill>
              <a:srgbClr val="00B0F0"/>
            </a:solidFill>
            <a:prstDash val="solid"/>
            <a:round/>
            <a:headEnd type="none" w="med" len="med"/>
            <a:tailEnd type="arrow"/>
          </a:ln>
          <a:effectLst/>
        </p:spPr>
      </p:cxnSp>
    </p:spTree>
    <p:extLst>
      <p:ext uri="{BB962C8B-B14F-4D97-AF65-F5344CB8AC3E}">
        <p14:creationId xmlns:p14="http://schemas.microsoft.com/office/powerpoint/2010/main" val="15176053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华为</a:t>
            </a:r>
            <a:r>
              <a:rPr lang="en-US" altLang="zh-CN" smtClean="0"/>
              <a:t>FusionStorage</a:t>
            </a:r>
            <a:r>
              <a:rPr lang="zh-CN" altLang="en-US" smtClean="0"/>
              <a:t>基础配置</a:t>
            </a:r>
            <a:endParaRPr lang="zh-CN" altLang="en-US" dirty="0"/>
          </a:p>
        </p:txBody>
      </p:sp>
      <p:pic>
        <p:nvPicPr>
          <p:cNvPr id="91" name="Picture 9"/>
          <p:cNvPicPr>
            <a:picLocks noChangeAspect="1" noChangeArrowheads="1"/>
          </p:cNvPicPr>
          <p:nvPr/>
        </p:nvPicPr>
        <p:blipFill>
          <a:blip r:embed="rId3" cstate="print"/>
          <a:srcRect/>
          <a:stretch>
            <a:fillRect/>
          </a:stretch>
        </p:blipFill>
        <p:spPr bwMode="auto">
          <a:xfrm>
            <a:off x="758699" y="1376362"/>
            <a:ext cx="7848600" cy="4860925"/>
          </a:xfrm>
          <a:prstGeom prst="rect">
            <a:avLst/>
          </a:prstGeom>
          <a:noFill/>
          <a:ln w="9525">
            <a:noFill/>
            <a:miter lim="800000"/>
            <a:headEnd/>
            <a:tailEnd/>
          </a:ln>
        </p:spPr>
      </p:pic>
    </p:spTree>
    <p:extLst>
      <p:ext uri="{BB962C8B-B14F-4D97-AF65-F5344CB8AC3E}">
        <p14:creationId xmlns:p14="http://schemas.microsoft.com/office/powerpoint/2010/main" val="16793779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华为</a:t>
            </a:r>
            <a:r>
              <a:rPr lang="en-US" altLang="zh-CN" smtClean="0"/>
              <a:t>FusionStorage</a:t>
            </a:r>
            <a:r>
              <a:rPr lang="zh-CN" altLang="en-US" smtClean="0"/>
              <a:t>创建控制集群</a:t>
            </a:r>
            <a:endParaRPr lang="zh-CN" altLang="en-US" dirty="0"/>
          </a:p>
        </p:txBody>
      </p:sp>
      <p:pic>
        <p:nvPicPr>
          <p:cNvPr id="4" name="Picture 14"/>
          <p:cNvPicPr>
            <a:picLocks noChangeAspect="1" noChangeArrowheads="1"/>
          </p:cNvPicPr>
          <p:nvPr/>
        </p:nvPicPr>
        <p:blipFill>
          <a:blip r:embed="rId3" cstate="print"/>
          <a:srcRect/>
          <a:stretch>
            <a:fillRect/>
          </a:stretch>
        </p:blipFill>
        <p:spPr bwMode="auto">
          <a:xfrm>
            <a:off x="791579" y="1376362"/>
            <a:ext cx="7812670" cy="4860925"/>
          </a:xfrm>
          <a:prstGeom prst="rect">
            <a:avLst/>
          </a:prstGeom>
          <a:noFill/>
          <a:ln w="9525">
            <a:noFill/>
            <a:miter lim="800000"/>
            <a:headEnd/>
            <a:tailEnd/>
          </a:ln>
        </p:spPr>
      </p:pic>
    </p:spTree>
    <p:extLst>
      <p:ext uri="{BB962C8B-B14F-4D97-AF65-F5344CB8AC3E}">
        <p14:creationId xmlns:p14="http://schemas.microsoft.com/office/powerpoint/2010/main" val="38593159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华为</a:t>
            </a:r>
            <a:r>
              <a:rPr lang="en-US" altLang="zh-CN" smtClean="0"/>
              <a:t>FusionStorage</a:t>
            </a:r>
            <a:r>
              <a:rPr lang="zh-CN" altLang="en-US" smtClean="0"/>
              <a:t>创建存储资源池</a:t>
            </a:r>
            <a:endParaRPr lang="zh-CN" altLang="en-US" dirty="0"/>
          </a:p>
        </p:txBody>
      </p:sp>
      <p:pic>
        <p:nvPicPr>
          <p:cNvPr id="5" name="Picture 15"/>
          <p:cNvPicPr>
            <a:picLocks noChangeAspect="1" noChangeArrowheads="1"/>
          </p:cNvPicPr>
          <p:nvPr/>
        </p:nvPicPr>
        <p:blipFill>
          <a:blip r:embed="rId3" cstate="print"/>
          <a:srcRect/>
          <a:stretch>
            <a:fillRect/>
          </a:stretch>
        </p:blipFill>
        <p:spPr bwMode="auto">
          <a:xfrm>
            <a:off x="772404" y="1376363"/>
            <a:ext cx="7812596" cy="4824945"/>
          </a:xfrm>
          <a:prstGeom prst="rect">
            <a:avLst/>
          </a:prstGeom>
          <a:noFill/>
          <a:ln w="9525">
            <a:noFill/>
            <a:miter lim="800000"/>
            <a:headEnd/>
            <a:tailEnd/>
          </a:ln>
        </p:spPr>
      </p:pic>
    </p:spTree>
    <p:extLst>
      <p:ext uri="{BB962C8B-B14F-4D97-AF65-F5344CB8AC3E}">
        <p14:creationId xmlns:p14="http://schemas.microsoft.com/office/powerpoint/2010/main" val="3008802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华为</a:t>
            </a:r>
            <a:r>
              <a:rPr lang="en-US" altLang="zh-CN" smtClean="0"/>
              <a:t>FusionStorage</a:t>
            </a:r>
            <a:r>
              <a:rPr lang="zh-CN" altLang="en-US" smtClean="0"/>
              <a:t>创建块客户端</a:t>
            </a:r>
            <a:endParaRPr lang="zh-CN" altLang="en-US" dirty="0"/>
          </a:p>
        </p:txBody>
      </p:sp>
      <p:pic>
        <p:nvPicPr>
          <p:cNvPr id="4" name="Picture 16"/>
          <p:cNvPicPr>
            <a:picLocks noChangeAspect="1" noChangeArrowheads="1"/>
          </p:cNvPicPr>
          <p:nvPr/>
        </p:nvPicPr>
        <p:blipFill>
          <a:blip r:embed="rId3" cstate="print"/>
          <a:srcRect/>
          <a:stretch>
            <a:fillRect/>
          </a:stretch>
        </p:blipFill>
        <p:spPr bwMode="auto">
          <a:xfrm>
            <a:off x="768686" y="1376363"/>
            <a:ext cx="7841728" cy="4860925"/>
          </a:xfrm>
          <a:prstGeom prst="rect">
            <a:avLst/>
          </a:prstGeom>
          <a:noFill/>
          <a:ln w="9525">
            <a:noFill/>
            <a:miter lim="800000"/>
            <a:headEnd/>
            <a:tailEnd/>
          </a:ln>
        </p:spPr>
      </p:pic>
    </p:spTree>
    <p:extLst>
      <p:ext uri="{BB962C8B-B14F-4D97-AF65-F5344CB8AC3E}">
        <p14:creationId xmlns:p14="http://schemas.microsoft.com/office/powerpoint/2010/main" val="20197359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华为</a:t>
            </a:r>
            <a:r>
              <a:rPr lang="en-US" altLang="zh-CN" smtClean="0"/>
              <a:t>FusionStorage</a:t>
            </a:r>
            <a:r>
              <a:rPr lang="zh-CN" altLang="en-US" smtClean="0"/>
              <a:t>创建卷</a:t>
            </a:r>
            <a:endParaRPr lang="zh-CN" altLang="en-US" dirty="0"/>
          </a:p>
        </p:txBody>
      </p:sp>
      <p:pic>
        <p:nvPicPr>
          <p:cNvPr id="5" name="Picture 4"/>
          <p:cNvPicPr>
            <a:picLocks noChangeAspect="1" noChangeArrowheads="1"/>
          </p:cNvPicPr>
          <p:nvPr/>
        </p:nvPicPr>
        <p:blipFill>
          <a:blip r:embed="rId3" cstate="print"/>
          <a:srcRect/>
          <a:stretch>
            <a:fillRect/>
          </a:stretch>
        </p:blipFill>
        <p:spPr bwMode="auto">
          <a:xfrm>
            <a:off x="755650" y="1376363"/>
            <a:ext cx="7856605" cy="4860925"/>
          </a:xfrm>
          <a:prstGeom prst="rect">
            <a:avLst/>
          </a:prstGeom>
          <a:noFill/>
          <a:ln w="9525">
            <a:noFill/>
            <a:miter lim="800000"/>
            <a:headEnd/>
            <a:tailEnd/>
          </a:ln>
        </p:spPr>
      </p:pic>
      <p:pic>
        <p:nvPicPr>
          <p:cNvPr id="6" name="Picture 5"/>
          <p:cNvPicPr>
            <a:picLocks noChangeAspect="1" noChangeArrowheads="1"/>
          </p:cNvPicPr>
          <p:nvPr/>
        </p:nvPicPr>
        <p:blipFill>
          <a:blip r:embed="rId4" cstate="print"/>
          <a:srcRect/>
          <a:stretch>
            <a:fillRect/>
          </a:stretch>
        </p:blipFill>
        <p:spPr bwMode="auto">
          <a:xfrm>
            <a:off x="2195736" y="3716338"/>
            <a:ext cx="2207383" cy="1764197"/>
          </a:xfrm>
          <a:prstGeom prst="rect">
            <a:avLst/>
          </a:prstGeom>
          <a:noFill/>
          <a:ln w="9525">
            <a:noFill/>
            <a:miter lim="800000"/>
            <a:headEnd/>
            <a:tailEnd/>
          </a:ln>
        </p:spPr>
      </p:pic>
      <p:pic>
        <p:nvPicPr>
          <p:cNvPr id="7" name="Picture 6"/>
          <p:cNvPicPr>
            <a:picLocks noChangeAspect="1" noChangeArrowheads="1"/>
          </p:cNvPicPr>
          <p:nvPr/>
        </p:nvPicPr>
        <p:blipFill>
          <a:blip r:embed="rId5" cstate="print"/>
          <a:srcRect/>
          <a:stretch>
            <a:fillRect/>
          </a:stretch>
        </p:blipFill>
        <p:spPr bwMode="auto">
          <a:xfrm>
            <a:off x="4572000" y="3735587"/>
            <a:ext cx="2005071" cy="1725698"/>
          </a:xfrm>
          <a:prstGeom prst="rect">
            <a:avLst/>
          </a:prstGeom>
          <a:noFill/>
          <a:ln w="9525">
            <a:solidFill>
              <a:schemeClr val="tx1"/>
            </a:solidFill>
            <a:miter lim="800000"/>
            <a:headEnd/>
            <a:tailEnd/>
          </a:ln>
        </p:spPr>
      </p:pic>
      <p:sp>
        <p:nvSpPr>
          <p:cNvPr id="8" name="矩形 7"/>
          <p:cNvSpPr/>
          <p:nvPr/>
        </p:nvSpPr>
        <p:spPr bwMode="auto">
          <a:xfrm>
            <a:off x="2177661" y="2636912"/>
            <a:ext cx="407005" cy="213828"/>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cxnSp>
        <p:nvCxnSpPr>
          <p:cNvPr id="10" name="直接箭头连接符 9"/>
          <p:cNvCxnSpPr>
            <a:stCxn id="8" idx="2"/>
            <a:endCxn id="6" idx="0"/>
          </p:cNvCxnSpPr>
          <p:nvPr/>
        </p:nvCxnSpPr>
        <p:spPr bwMode="auto">
          <a:xfrm>
            <a:off x="2381164" y="2850740"/>
            <a:ext cx="918264" cy="865598"/>
          </a:xfrm>
          <a:prstGeom prst="straightConnector1">
            <a:avLst/>
          </a:prstGeom>
          <a:solidFill>
            <a:schemeClr val="accent1"/>
          </a:solidFill>
          <a:ln w="6350" cap="flat" cmpd="sng" algn="ctr">
            <a:solidFill>
              <a:srgbClr val="00B0F0"/>
            </a:solidFill>
            <a:prstDash val="solid"/>
            <a:round/>
            <a:headEnd type="none" w="med" len="med"/>
            <a:tailEnd type="arrow"/>
          </a:ln>
          <a:effectLst/>
        </p:spPr>
      </p:cxnSp>
      <p:cxnSp>
        <p:nvCxnSpPr>
          <p:cNvPr id="11" name="直接箭头连接符 10"/>
          <p:cNvCxnSpPr>
            <a:endCxn id="7" idx="1"/>
          </p:cNvCxnSpPr>
          <p:nvPr/>
        </p:nvCxnSpPr>
        <p:spPr bwMode="auto">
          <a:xfrm flipV="1">
            <a:off x="3275856" y="4598436"/>
            <a:ext cx="1296144" cy="323482"/>
          </a:xfrm>
          <a:prstGeom prst="straightConnector1">
            <a:avLst/>
          </a:prstGeom>
          <a:solidFill>
            <a:schemeClr val="accent1"/>
          </a:solidFill>
          <a:ln w="6350" cap="flat" cmpd="sng" algn="ctr">
            <a:solidFill>
              <a:srgbClr val="00B0F0"/>
            </a:solidFill>
            <a:prstDash val="solid"/>
            <a:round/>
            <a:headEnd type="none" w="med" len="med"/>
            <a:tailEnd type="arrow"/>
          </a:ln>
          <a:effectLst/>
        </p:spPr>
      </p:cxnSp>
    </p:spTree>
    <p:extLst>
      <p:ext uri="{BB962C8B-B14F-4D97-AF65-F5344CB8AC3E}">
        <p14:creationId xmlns:p14="http://schemas.microsoft.com/office/powerpoint/2010/main" val="21792554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p:nvPr/>
        </p:nvPicPr>
        <p:blipFill>
          <a:blip r:embed="rId3" cstate="print"/>
          <a:srcRect/>
          <a:stretch>
            <a:fillRect/>
          </a:stretch>
        </p:blipFill>
        <p:spPr bwMode="auto">
          <a:xfrm>
            <a:off x="755576" y="3376242"/>
            <a:ext cx="7848674" cy="2844316"/>
          </a:xfrm>
          <a:prstGeom prst="rect">
            <a:avLst/>
          </a:prstGeom>
          <a:noFill/>
          <a:ln w="9525">
            <a:noFill/>
            <a:miter lim="800000"/>
            <a:headEnd/>
            <a:tailEnd/>
          </a:ln>
        </p:spPr>
      </p:pic>
      <p:sp>
        <p:nvSpPr>
          <p:cNvPr id="3" name="标题 2"/>
          <p:cNvSpPr>
            <a:spLocks noGrp="1"/>
          </p:cNvSpPr>
          <p:nvPr>
            <p:ph type="title"/>
          </p:nvPr>
        </p:nvSpPr>
        <p:spPr/>
        <p:txBody>
          <a:bodyPr/>
          <a:lstStyle/>
          <a:p>
            <a:r>
              <a:rPr lang="zh-CN" altLang="en-US" smtClean="0"/>
              <a:t>华为</a:t>
            </a:r>
            <a:r>
              <a:rPr lang="en-US" altLang="zh-CN" smtClean="0"/>
              <a:t>FusionStorage</a:t>
            </a:r>
            <a:r>
              <a:rPr lang="zh-CN" altLang="en-US" smtClean="0"/>
              <a:t>挂载卷</a:t>
            </a:r>
            <a:endParaRPr lang="zh-CN" altLang="en-US" dirty="0"/>
          </a:p>
        </p:txBody>
      </p:sp>
      <p:pic>
        <p:nvPicPr>
          <p:cNvPr id="12" name="图片 11"/>
          <p:cNvPicPr/>
          <p:nvPr/>
        </p:nvPicPr>
        <p:blipFill>
          <a:blip r:embed="rId4" cstate="print"/>
          <a:srcRect/>
          <a:stretch>
            <a:fillRect/>
          </a:stretch>
        </p:blipFill>
        <p:spPr bwMode="auto">
          <a:xfrm>
            <a:off x="755650" y="1376363"/>
            <a:ext cx="7848600" cy="2988741"/>
          </a:xfrm>
          <a:prstGeom prst="rect">
            <a:avLst/>
          </a:prstGeom>
          <a:noFill/>
          <a:ln w="9525">
            <a:noFill/>
            <a:miter lim="800000"/>
            <a:headEnd/>
            <a:tailEnd/>
          </a:ln>
        </p:spPr>
      </p:pic>
      <p:sp>
        <p:nvSpPr>
          <p:cNvPr id="13" name="矩形 12"/>
          <p:cNvSpPr/>
          <p:nvPr/>
        </p:nvSpPr>
        <p:spPr bwMode="auto">
          <a:xfrm>
            <a:off x="6984268" y="2564904"/>
            <a:ext cx="360040" cy="144016"/>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cxnSp>
        <p:nvCxnSpPr>
          <p:cNvPr id="14" name="直接箭头连接符 13"/>
          <p:cNvCxnSpPr>
            <a:stCxn id="13" idx="2"/>
          </p:cNvCxnSpPr>
          <p:nvPr/>
        </p:nvCxnSpPr>
        <p:spPr bwMode="auto">
          <a:xfrm flipH="1">
            <a:off x="2843808" y="2708920"/>
            <a:ext cx="4320480" cy="432048"/>
          </a:xfrm>
          <a:prstGeom prst="straightConnector1">
            <a:avLst/>
          </a:prstGeom>
          <a:solidFill>
            <a:schemeClr val="accent1"/>
          </a:solidFill>
          <a:ln w="6350" cap="flat" cmpd="sng" algn="ctr">
            <a:solidFill>
              <a:srgbClr val="00B0F0"/>
            </a:solidFill>
            <a:prstDash val="solid"/>
            <a:round/>
            <a:headEnd type="none" w="med" len="med"/>
            <a:tailEnd type="arrow"/>
          </a:ln>
          <a:effectLst/>
        </p:spPr>
      </p:cxnSp>
      <p:cxnSp>
        <p:nvCxnSpPr>
          <p:cNvPr id="17" name="直接箭头连接符 16"/>
          <p:cNvCxnSpPr>
            <a:endCxn id="27" idx="1"/>
          </p:cNvCxnSpPr>
          <p:nvPr/>
        </p:nvCxnSpPr>
        <p:spPr bwMode="auto">
          <a:xfrm>
            <a:off x="2879812" y="3248980"/>
            <a:ext cx="1908212" cy="288032"/>
          </a:xfrm>
          <a:prstGeom prst="straightConnector1">
            <a:avLst/>
          </a:prstGeom>
          <a:solidFill>
            <a:schemeClr val="accent1"/>
          </a:solidFill>
          <a:ln w="6350" cap="flat" cmpd="sng" algn="ctr">
            <a:solidFill>
              <a:srgbClr val="00B0F0"/>
            </a:solidFill>
            <a:prstDash val="solid"/>
            <a:round/>
            <a:headEnd type="none" w="med" len="med"/>
            <a:tailEnd type="arrow"/>
          </a:ln>
          <a:effectLst/>
        </p:spPr>
      </p:cxnSp>
      <p:sp>
        <p:nvSpPr>
          <p:cNvPr id="26" name="矩形 25"/>
          <p:cNvSpPr/>
          <p:nvPr/>
        </p:nvSpPr>
        <p:spPr bwMode="auto">
          <a:xfrm>
            <a:off x="2483768" y="3140968"/>
            <a:ext cx="360040" cy="144016"/>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7" name="矩形 26"/>
          <p:cNvSpPr/>
          <p:nvPr/>
        </p:nvSpPr>
        <p:spPr bwMode="auto">
          <a:xfrm>
            <a:off x="4788024" y="3465004"/>
            <a:ext cx="792088" cy="144016"/>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cxnSp>
        <p:nvCxnSpPr>
          <p:cNvPr id="28" name="直接箭头连接符 27"/>
          <p:cNvCxnSpPr>
            <a:stCxn id="27" idx="2"/>
          </p:cNvCxnSpPr>
          <p:nvPr/>
        </p:nvCxnSpPr>
        <p:spPr bwMode="auto">
          <a:xfrm flipH="1">
            <a:off x="1223628" y="3609020"/>
            <a:ext cx="3960440" cy="1224136"/>
          </a:xfrm>
          <a:prstGeom prst="straightConnector1">
            <a:avLst/>
          </a:prstGeom>
          <a:solidFill>
            <a:schemeClr val="accent1"/>
          </a:solidFill>
          <a:ln w="6350" cap="flat" cmpd="sng" algn="ctr">
            <a:solidFill>
              <a:srgbClr val="00B0F0"/>
            </a:solidFill>
            <a:prstDash val="solid"/>
            <a:round/>
            <a:headEnd type="none" w="med" len="med"/>
            <a:tailEnd type="arrow"/>
          </a:ln>
          <a:effectLst/>
        </p:spPr>
      </p:cxnSp>
      <p:sp>
        <p:nvSpPr>
          <p:cNvPr id="34" name="矩形 33"/>
          <p:cNvSpPr/>
          <p:nvPr/>
        </p:nvSpPr>
        <p:spPr bwMode="auto">
          <a:xfrm>
            <a:off x="827658" y="4751523"/>
            <a:ext cx="503982" cy="180020"/>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cxnSp>
        <p:nvCxnSpPr>
          <p:cNvPr id="35" name="直接箭头连接符 34"/>
          <p:cNvCxnSpPr/>
          <p:nvPr/>
        </p:nvCxnSpPr>
        <p:spPr bwMode="auto">
          <a:xfrm flipV="1">
            <a:off x="1403648" y="4761148"/>
            <a:ext cx="5364596" cy="144016"/>
          </a:xfrm>
          <a:prstGeom prst="straightConnector1">
            <a:avLst/>
          </a:prstGeom>
          <a:solidFill>
            <a:schemeClr val="accent1"/>
          </a:solidFill>
          <a:ln w="6350" cap="flat" cmpd="sng" algn="ctr">
            <a:solidFill>
              <a:srgbClr val="00B0F0"/>
            </a:solidFill>
            <a:prstDash val="solid"/>
            <a:round/>
            <a:headEnd type="none" w="med" len="med"/>
            <a:tailEnd type="arrow"/>
          </a:ln>
          <a:effectLst/>
        </p:spPr>
      </p:cxnSp>
      <p:sp>
        <p:nvSpPr>
          <p:cNvPr id="38" name="矩形 37"/>
          <p:cNvSpPr/>
          <p:nvPr/>
        </p:nvSpPr>
        <p:spPr bwMode="auto">
          <a:xfrm>
            <a:off x="6804248" y="4653136"/>
            <a:ext cx="360040" cy="144016"/>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41" name="矩形 40"/>
          <p:cNvSpPr/>
          <p:nvPr/>
        </p:nvSpPr>
        <p:spPr bwMode="auto">
          <a:xfrm>
            <a:off x="2771800" y="5301208"/>
            <a:ext cx="360040" cy="144016"/>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cxnSp>
        <p:nvCxnSpPr>
          <p:cNvPr id="42" name="直接箭头连接符 41"/>
          <p:cNvCxnSpPr>
            <a:stCxn id="38" idx="2"/>
            <a:endCxn id="41" idx="3"/>
          </p:cNvCxnSpPr>
          <p:nvPr/>
        </p:nvCxnSpPr>
        <p:spPr bwMode="auto">
          <a:xfrm flipH="1">
            <a:off x="3131840" y="4797152"/>
            <a:ext cx="3852428" cy="576064"/>
          </a:xfrm>
          <a:prstGeom prst="straightConnector1">
            <a:avLst/>
          </a:prstGeom>
          <a:solidFill>
            <a:schemeClr val="accent1"/>
          </a:solidFill>
          <a:ln w="6350" cap="flat" cmpd="sng" algn="ctr">
            <a:solidFill>
              <a:srgbClr val="00B0F0"/>
            </a:solidFill>
            <a:prstDash val="solid"/>
            <a:round/>
            <a:headEnd type="none" w="med" len="med"/>
            <a:tailEnd type="arrow"/>
          </a:ln>
          <a:effectLst/>
        </p:spPr>
      </p:cxnSp>
      <p:cxnSp>
        <p:nvCxnSpPr>
          <p:cNvPr id="45" name="直接箭头连接符 44"/>
          <p:cNvCxnSpPr/>
          <p:nvPr/>
        </p:nvCxnSpPr>
        <p:spPr bwMode="auto">
          <a:xfrm>
            <a:off x="3167844" y="5373216"/>
            <a:ext cx="612068" cy="324036"/>
          </a:xfrm>
          <a:prstGeom prst="straightConnector1">
            <a:avLst/>
          </a:prstGeom>
          <a:solidFill>
            <a:schemeClr val="accent1"/>
          </a:solidFill>
          <a:ln w="6350" cap="flat" cmpd="sng" algn="ctr">
            <a:solidFill>
              <a:srgbClr val="00B0F0"/>
            </a:solidFill>
            <a:prstDash val="solid"/>
            <a:round/>
            <a:headEnd type="none" w="med" len="med"/>
            <a:tailEnd type="arrow"/>
          </a:ln>
          <a:effectLst/>
        </p:spPr>
      </p:cxnSp>
    </p:spTree>
    <p:extLst>
      <p:ext uri="{BB962C8B-B14F-4D97-AF65-F5344CB8AC3E}">
        <p14:creationId xmlns:p14="http://schemas.microsoft.com/office/powerpoint/2010/main" val="3279785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学完本课程后，您将能够：</a:t>
            </a:r>
          </a:p>
          <a:p>
            <a:pPr lvl="1"/>
            <a:r>
              <a:rPr lang="zh-CN" altLang="en-US" dirty="0" smtClean="0"/>
              <a:t>区分传统存储和分布式存储的区别</a:t>
            </a:r>
            <a:endParaRPr lang="en-US" altLang="zh-CN" dirty="0" smtClean="0"/>
          </a:p>
          <a:p>
            <a:pPr lvl="1"/>
            <a:r>
              <a:rPr lang="zh-CN" altLang="en-US" dirty="0" smtClean="0"/>
              <a:t>描述</a:t>
            </a:r>
            <a:r>
              <a:rPr lang="en-US" altLang="zh-CN" dirty="0" err="1"/>
              <a:t>F</a:t>
            </a:r>
            <a:r>
              <a:rPr lang="en-US" altLang="zh-CN" dirty="0" err="1" smtClean="0"/>
              <a:t>usionstorage</a:t>
            </a:r>
            <a:r>
              <a:rPr lang="zh-CN" altLang="en-US" dirty="0" smtClean="0"/>
              <a:t>基础原理和特性</a:t>
            </a:r>
            <a:endParaRPr lang="en-US" altLang="zh-CN" dirty="0" smtClean="0"/>
          </a:p>
          <a:p>
            <a:pPr lvl="1"/>
            <a:r>
              <a:rPr lang="zh-CN" altLang="en-US" dirty="0" smtClean="0"/>
              <a:t>安装和使用</a:t>
            </a:r>
            <a:r>
              <a:rPr lang="en-US" altLang="zh-CN" dirty="0" smtClean="0"/>
              <a:t>FusionStorage</a:t>
            </a:r>
            <a:endParaRPr lang="zh-CN" altLang="en-US" dirty="0" smtClean="0"/>
          </a:p>
          <a:p>
            <a:endParaRPr lang="zh-CN" altLang="en-US" dirty="0"/>
          </a:p>
        </p:txBody>
      </p:sp>
    </p:spTree>
    <p:extLst>
      <p:ext uri="{BB962C8B-B14F-4D97-AF65-F5344CB8AC3E}">
        <p14:creationId xmlns:p14="http://schemas.microsoft.com/office/powerpoint/2010/main" val="3961784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t>物理主机使用</a:t>
            </a:r>
            <a:r>
              <a:rPr lang="en-US" altLang="zh-CN" dirty="0" smtClean="0"/>
              <a:t>FusionStorage</a:t>
            </a:r>
            <a:r>
              <a:rPr lang="zh-CN" altLang="en-US" dirty="0" smtClean="0"/>
              <a:t>的方式是？（     ）</a:t>
            </a:r>
            <a:endParaRPr lang="en-US" altLang="zh-CN" dirty="0" smtClean="0"/>
          </a:p>
          <a:p>
            <a:pPr lvl="1"/>
            <a:r>
              <a:rPr lang="en-US" altLang="zh-CN" dirty="0" smtClean="0"/>
              <a:t>SCSI</a:t>
            </a:r>
          </a:p>
          <a:p>
            <a:pPr lvl="1"/>
            <a:r>
              <a:rPr lang="en-US" altLang="zh-CN" dirty="0" smtClean="0"/>
              <a:t>iSCSI</a:t>
            </a:r>
          </a:p>
          <a:p>
            <a:pPr lvl="1"/>
            <a:r>
              <a:rPr lang="en-US" altLang="zh-CN" dirty="0" err="1" smtClean="0"/>
              <a:t>Infiniband</a:t>
            </a:r>
            <a:endParaRPr lang="en-US" altLang="zh-CN" dirty="0" smtClean="0"/>
          </a:p>
          <a:p>
            <a:pPr lvl="1"/>
            <a:r>
              <a:rPr lang="zh-CN" altLang="en-US" dirty="0" smtClean="0"/>
              <a:t>无法使用</a:t>
            </a:r>
            <a:endParaRPr lang="en-US" altLang="zh-CN" dirty="0" smtClean="0"/>
          </a:p>
          <a:p>
            <a:r>
              <a:rPr lang="zh-CN" altLang="en-US" dirty="0" smtClean="0"/>
              <a:t>在</a:t>
            </a:r>
            <a:r>
              <a:rPr lang="en-US" altLang="zh-CN" dirty="0" smtClean="0"/>
              <a:t>FusionStorage</a:t>
            </a:r>
            <a:r>
              <a:rPr lang="zh-CN" altLang="en-US" dirty="0" smtClean="0"/>
              <a:t>存储节点必须包含的组件是</a:t>
            </a:r>
            <a:r>
              <a:rPr lang="zh-CN" altLang="en-US" dirty="0" smtClean="0">
                <a:sym typeface="Wingdings" panose="05000000000000000000" pitchFamily="2" charset="2"/>
              </a:rPr>
              <a:t>：（     ）</a:t>
            </a:r>
            <a:endParaRPr lang="en-US" altLang="zh-CN" dirty="0" smtClean="0"/>
          </a:p>
          <a:p>
            <a:pPr lvl="1"/>
            <a:r>
              <a:rPr lang="en-US" altLang="zh-CN" dirty="0" smtClean="0"/>
              <a:t>MDC</a:t>
            </a:r>
          </a:p>
          <a:p>
            <a:pPr lvl="1"/>
            <a:r>
              <a:rPr lang="en-US" altLang="zh-CN" dirty="0" smtClean="0"/>
              <a:t>VBS</a:t>
            </a:r>
          </a:p>
          <a:p>
            <a:pPr lvl="1"/>
            <a:r>
              <a:rPr lang="en-US" altLang="zh-CN" dirty="0" smtClean="0"/>
              <a:t>OSD</a:t>
            </a:r>
          </a:p>
          <a:p>
            <a:pPr lvl="1"/>
            <a:r>
              <a:rPr lang="en-US" altLang="zh-CN" dirty="0" smtClean="0"/>
              <a:t>FSA</a:t>
            </a:r>
            <a:endParaRPr lang="zh-CN" altLang="en-US" dirty="0"/>
          </a:p>
        </p:txBody>
      </p:sp>
    </p:spTree>
    <p:extLst>
      <p:ext uri="{BB962C8B-B14F-4D97-AF65-F5344CB8AC3E}">
        <p14:creationId xmlns:p14="http://schemas.microsoft.com/office/powerpoint/2010/main" val="13875201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r>
              <a:rPr lang="zh-CN" altLang="en-US" smtClean="0"/>
              <a:t>分布式存储和传统存储的区别。</a:t>
            </a:r>
            <a:endParaRPr lang="en-US" altLang="zh-CN" smtClean="0"/>
          </a:p>
          <a:p>
            <a:r>
              <a:rPr lang="en-US" altLang="zh-CN" smtClean="0"/>
              <a:t>FusionStorage</a:t>
            </a:r>
            <a:r>
              <a:rPr lang="zh-CN" altLang="en-US" smtClean="0"/>
              <a:t>中各个组件的功能和位置。</a:t>
            </a:r>
            <a:endParaRPr lang="en-US" altLang="zh-CN" smtClean="0"/>
          </a:p>
          <a:p>
            <a:r>
              <a:rPr lang="en-US" altLang="zh-CN" smtClean="0"/>
              <a:t>FusionStorage</a:t>
            </a:r>
            <a:r>
              <a:rPr lang="zh-CN" altLang="en-US" smtClean="0"/>
              <a:t>的功能特性。</a:t>
            </a:r>
            <a:endParaRPr lang="en-US" altLang="zh-CN" smtClean="0"/>
          </a:p>
          <a:p>
            <a:r>
              <a:rPr lang="en-US" altLang="zh-CN" smtClean="0"/>
              <a:t>FusionStorage</a:t>
            </a:r>
            <a:r>
              <a:rPr lang="zh-CN" altLang="en-US" smtClean="0"/>
              <a:t>安装部署过程。</a:t>
            </a:r>
            <a:endParaRPr lang="zh-CN" altLang="en-US" dirty="0"/>
          </a:p>
        </p:txBody>
      </p:sp>
    </p:spTree>
    <p:extLst>
      <p:ext uri="{BB962C8B-B14F-4D97-AF65-F5344CB8AC3E}">
        <p14:creationId xmlns:p14="http://schemas.microsoft.com/office/powerpoint/2010/main" val="35364442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占位符 31"/>
          <p:cNvSpPr>
            <a:spLocks noGrp="1"/>
          </p:cNvSpPr>
          <p:nvPr>
            <p:ph type="body" sz="quarter" idx="10"/>
          </p:nvPr>
        </p:nvSpPr>
        <p:spPr/>
        <p:txBody>
          <a:bodyPr/>
          <a:lstStyle/>
          <a:p>
            <a:r>
              <a:rPr lang="zh-CN" altLang="en-US" smtClean="0"/>
              <a:t>华为</a:t>
            </a:r>
            <a:r>
              <a:rPr lang="en-US" altLang="zh-CN" smtClean="0"/>
              <a:t>Learning</a:t>
            </a:r>
            <a:r>
              <a:rPr lang="zh-CN" altLang="en-US" smtClean="0"/>
              <a:t>网站</a:t>
            </a:r>
            <a:endParaRPr lang="en-US" altLang="zh-CN" smtClean="0"/>
          </a:p>
          <a:p>
            <a:pPr lvl="1"/>
            <a:r>
              <a:rPr lang="en-US" altLang="zh-CN" smtClean="0"/>
              <a:t>http://support.huawei.com/learning/Index!toTrainIndex</a:t>
            </a:r>
          </a:p>
          <a:p>
            <a:r>
              <a:rPr lang="zh-CN" altLang="en-US" smtClean="0"/>
              <a:t>华为</a:t>
            </a:r>
            <a:r>
              <a:rPr lang="en-US" altLang="zh-CN" smtClean="0"/>
              <a:t>Support</a:t>
            </a:r>
            <a:r>
              <a:rPr lang="zh-CN" altLang="en-US" smtClean="0"/>
              <a:t>案例库</a:t>
            </a:r>
            <a:endParaRPr lang="en-US" altLang="zh-CN" smtClean="0"/>
          </a:p>
          <a:p>
            <a:pPr lvl="1"/>
            <a:r>
              <a:rPr lang="en-US" altLang="zh-CN" smtClean="0"/>
              <a:t>http://support.huawei.com/enterprise/servicecenter?lang=zh</a:t>
            </a:r>
            <a:endParaRPr lang="zh-CN" altLang="en-US" smtClean="0"/>
          </a:p>
          <a:p>
            <a:endParaRPr lang="zh-CN" altLang="en-US" dirty="0"/>
          </a:p>
        </p:txBody>
      </p:sp>
    </p:spTree>
    <p:extLst>
      <p:ext uri="{BB962C8B-B14F-4D97-AF65-F5344CB8AC3E}">
        <p14:creationId xmlns:p14="http://schemas.microsoft.com/office/powerpoint/2010/main" val="31790315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5770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b="1" dirty="0" smtClean="0"/>
              <a:t>FusionStorage</a:t>
            </a:r>
            <a:r>
              <a:rPr lang="zh-CN" altLang="en-US" b="1" dirty="0" smtClean="0"/>
              <a:t>方案介绍</a:t>
            </a:r>
            <a:endParaRPr lang="en-US" altLang="zh-CN" b="1" dirty="0" smtClean="0"/>
          </a:p>
          <a:p>
            <a:pPr>
              <a:buClr>
                <a:schemeClr val="bg1">
                  <a:lumMod val="50000"/>
                </a:schemeClr>
              </a:buClr>
            </a:pPr>
            <a:r>
              <a:rPr lang="en-US" altLang="zh-CN" dirty="0" smtClean="0">
                <a:solidFill>
                  <a:schemeClr val="bg1">
                    <a:lumMod val="50000"/>
                  </a:schemeClr>
                </a:solidFill>
              </a:rPr>
              <a:t>FusionStorage</a:t>
            </a:r>
            <a:r>
              <a:rPr lang="zh-CN" altLang="en-US" dirty="0" smtClean="0">
                <a:solidFill>
                  <a:schemeClr val="bg1">
                    <a:lumMod val="50000"/>
                  </a:schemeClr>
                </a:solidFill>
              </a:rPr>
              <a:t>架构原理</a:t>
            </a:r>
            <a:endParaRPr lang="en-US" altLang="zh-CN" dirty="0" smtClean="0">
              <a:solidFill>
                <a:schemeClr val="bg1">
                  <a:lumMod val="50000"/>
                </a:schemeClr>
              </a:solidFill>
            </a:endParaRPr>
          </a:p>
          <a:p>
            <a:pPr>
              <a:buClr>
                <a:schemeClr val="bg1">
                  <a:lumMod val="50000"/>
                </a:schemeClr>
              </a:buClr>
            </a:pPr>
            <a:r>
              <a:rPr lang="en-US" altLang="zh-CN" dirty="0" smtClean="0">
                <a:solidFill>
                  <a:schemeClr val="bg1">
                    <a:lumMod val="50000"/>
                  </a:schemeClr>
                </a:solidFill>
              </a:rPr>
              <a:t>FusionStorage</a:t>
            </a:r>
            <a:r>
              <a:rPr lang="zh-CN" altLang="en-US" dirty="0" smtClean="0">
                <a:solidFill>
                  <a:schemeClr val="bg1">
                    <a:lumMod val="50000"/>
                  </a:schemeClr>
                </a:solidFill>
              </a:rPr>
              <a:t>部署配置</a:t>
            </a:r>
          </a:p>
        </p:txBody>
      </p:sp>
    </p:spTree>
    <p:extLst>
      <p:ext uri="{BB962C8B-B14F-4D97-AF65-F5344CB8AC3E}">
        <p14:creationId xmlns:p14="http://schemas.microsoft.com/office/powerpoint/2010/main" val="37863001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认识</a:t>
            </a:r>
            <a:r>
              <a:rPr lang="en-US" altLang="zh-CN" smtClean="0"/>
              <a:t>Server SAN</a:t>
            </a:r>
            <a:endParaRPr lang="zh-CN" altLang="en-US" dirty="0"/>
          </a:p>
        </p:txBody>
      </p:sp>
      <p:sp>
        <p:nvSpPr>
          <p:cNvPr id="5" name="文本占位符 3"/>
          <p:cNvSpPr>
            <a:spLocks noGrp="1"/>
          </p:cNvSpPr>
          <p:nvPr>
            <p:ph type="body" sz="quarter" idx="10"/>
          </p:nvPr>
        </p:nvSpPr>
        <p:spPr/>
        <p:txBody>
          <a:bodyPr/>
          <a:lstStyle/>
          <a:p>
            <a:r>
              <a:rPr lang="zh-CN" altLang="en-US" dirty="0" smtClean="0"/>
              <a:t>概念</a:t>
            </a:r>
            <a:endParaRPr lang="en-US" altLang="zh-CN" dirty="0" smtClean="0"/>
          </a:p>
          <a:p>
            <a:pPr lvl="1"/>
            <a:r>
              <a:rPr lang="zh-CN" altLang="en-US" dirty="0" smtClean="0">
                <a:sym typeface="+mn-lt"/>
              </a:rPr>
              <a:t>由多个独立服务器自带的存储组成一个存储资源池，同时融合了计算和存储资源</a:t>
            </a:r>
            <a:r>
              <a:rPr lang="zh-CN" altLang="en-US" dirty="0">
                <a:sym typeface="+mn-lt"/>
              </a:rPr>
              <a:t>。</a:t>
            </a:r>
            <a:endParaRPr lang="en-US" altLang="zh-CN" dirty="0" smtClean="0">
              <a:sym typeface="+mn-lt"/>
            </a:endParaRPr>
          </a:p>
          <a:p>
            <a:r>
              <a:rPr lang="zh-CN" altLang="en-US" dirty="0" smtClean="0">
                <a:sym typeface="+mn-lt"/>
              </a:rPr>
              <a:t>特征</a:t>
            </a:r>
            <a:endParaRPr lang="en-US" altLang="zh-CN" dirty="0" smtClean="0">
              <a:sym typeface="+mn-lt"/>
            </a:endParaRPr>
          </a:p>
          <a:p>
            <a:pPr lvl="1"/>
            <a:r>
              <a:rPr lang="zh-CN" altLang="en-US" dirty="0" smtClean="0">
                <a:sym typeface="+mn-lt"/>
              </a:rPr>
              <a:t>专有设备变通用设备</a:t>
            </a:r>
            <a:endParaRPr lang="en-US" altLang="zh-CN" dirty="0" smtClean="0">
              <a:sym typeface="+mn-lt"/>
            </a:endParaRPr>
          </a:p>
          <a:p>
            <a:pPr lvl="1"/>
            <a:r>
              <a:rPr lang="zh-CN" altLang="en-US" dirty="0" smtClean="0">
                <a:sym typeface="+mn-lt"/>
              </a:rPr>
              <a:t>计算与存储线性扩展</a:t>
            </a:r>
          </a:p>
          <a:p>
            <a:pPr lvl="1"/>
            <a:r>
              <a:rPr lang="zh-CN" altLang="en-US" dirty="0" smtClean="0">
                <a:sym typeface="+mn-lt"/>
              </a:rPr>
              <a:t>简单管理、低</a:t>
            </a:r>
            <a:r>
              <a:rPr lang="en-US" altLang="zh-CN" dirty="0" smtClean="0">
                <a:sym typeface="+mn-lt"/>
              </a:rPr>
              <a:t>TCO</a:t>
            </a:r>
            <a:endParaRPr lang="zh-CN" altLang="en-US" dirty="0" smtClean="0">
              <a:sym typeface="+mn-lt"/>
            </a:endParaRPr>
          </a:p>
          <a:p>
            <a:endParaRPr lang="en-US" altLang="zh-CN" dirty="0" smtClean="0"/>
          </a:p>
        </p:txBody>
      </p:sp>
    </p:spTree>
    <p:extLst>
      <p:ext uri="{BB962C8B-B14F-4D97-AF65-F5344CB8AC3E}">
        <p14:creationId xmlns:p14="http://schemas.microsoft.com/office/powerpoint/2010/main" val="10896669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传统</a:t>
            </a:r>
            <a:r>
              <a:rPr lang="en-US" altLang="zh-CN" smtClean="0"/>
              <a:t>SAN</a:t>
            </a:r>
            <a:r>
              <a:rPr lang="zh-CN" altLang="en-US" smtClean="0"/>
              <a:t>架构</a:t>
            </a:r>
            <a:endParaRPr lang="zh-CN" altLang="en-US" dirty="0"/>
          </a:p>
        </p:txBody>
      </p:sp>
      <p:sp>
        <p:nvSpPr>
          <p:cNvPr id="74" name="文本占位符 73"/>
          <p:cNvSpPr>
            <a:spLocks noGrp="1"/>
          </p:cNvSpPr>
          <p:nvPr>
            <p:ph type="body" sz="quarter" idx="4294967295"/>
          </p:nvPr>
        </p:nvSpPr>
        <p:spPr>
          <a:xfrm>
            <a:off x="724080" y="3790500"/>
            <a:ext cx="3851275" cy="1958975"/>
          </a:xfrm>
        </p:spPr>
        <p:txBody>
          <a:bodyPr/>
          <a:lstStyle/>
          <a:p>
            <a:r>
              <a:rPr lang="zh-CN" altLang="en-US" dirty="0" smtClean="0"/>
              <a:t>孤立的存储资源：存储通过专用网络连接到有限数量的服务器。</a:t>
            </a:r>
            <a:endParaRPr lang="zh-CN" altLang="en-US" dirty="0"/>
          </a:p>
        </p:txBody>
      </p:sp>
      <p:grpSp>
        <p:nvGrpSpPr>
          <p:cNvPr id="4" name="组合 3"/>
          <p:cNvGrpSpPr/>
          <p:nvPr/>
        </p:nvGrpSpPr>
        <p:grpSpPr>
          <a:xfrm>
            <a:off x="6289178" y="2815552"/>
            <a:ext cx="905696" cy="398836"/>
            <a:chOff x="2789238" y="1000125"/>
            <a:chExt cx="762000" cy="334963"/>
          </a:xfrm>
          <a:solidFill>
            <a:srgbClr val="15B0E8"/>
          </a:solidFill>
        </p:grpSpPr>
        <p:sp>
          <p:nvSpPr>
            <p:cNvPr id="5" name="Freeform 37"/>
            <p:cNvSpPr>
              <a:spLocks noEditPoints="1"/>
            </p:cNvSpPr>
            <p:nvPr/>
          </p:nvSpPr>
          <p:spPr bwMode="auto">
            <a:xfrm>
              <a:off x="2789238" y="1000125"/>
              <a:ext cx="762000" cy="334963"/>
            </a:xfrm>
            <a:custGeom>
              <a:avLst/>
              <a:gdLst>
                <a:gd name="T0" fmla="*/ 751 w 798"/>
                <a:gd name="T1" fmla="*/ 265 h 350"/>
                <a:gd name="T2" fmla="*/ 783 w 798"/>
                <a:gd name="T3" fmla="*/ 317 h 350"/>
                <a:gd name="T4" fmla="*/ 751 w 798"/>
                <a:gd name="T5" fmla="*/ 265 h 350"/>
                <a:gd name="T6" fmla="*/ 440 w 798"/>
                <a:gd name="T7" fmla="*/ 178 h 350"/>
                <a:gd name="T8" fmla="*/ 56 w 798"/>
                <a:gd name="T9" fmla="*/ 79 h 350"/>
                <a:gd name="T10" fmla="*/ 741 w 798"/>
                <a:gd name="T11" fmla="*/ 189 h 350"/>
                <a:gd name="T12" fmla="*/ 14 w 798"/>
                <a:gd name="T13" fmla="*/ 308 h 350"/>
                <a:gd name="T14" fmla="*/ 47 w 798"/>
                <a:gd name="T15" fmla="*/ 308 h 350"/>
                <a:gd name="T16" fmla="*/ 14 w 798"/>
                <a:gd name="T17" fmla="*/ 317 h 350"/>
                <a:gd name="T18" fmla="*/ 47 w 798"/>
                <a:gd name="T19" fmla="*/ 94 h 350"/>
                <a:gd name="T20" fmla="*/ 14 w 798"/>
                <a:gd name="T21" fmla="*/ 94 h 350"/>
                <a:gd name="T22" fmla="*/ 47 w 798"/>
                <a:gd name="T23" fmla="*/ 79 h 350"/>
                <a:gd name="T24" fmla="*/ 14 w 798"/>
                <a:gd name="T25" fmla="*/ 263 h 350"/>
                <a:gd name="T26" fmla="*/ 47 w 798"/>
                <a:gd name="T27" fmla="*/ 263 h 350"/>
                <a:gd name="T28" fmla="*/ 14 w 798"/>
                <a:gd name="T29" fmla="*/ 304 h 350"/>
                <a:gd name="T30" fmla="*/ 47 w 798"/>
                <a:gd name="T31" fmla="*/ 259 h 350"/>
                <a:gd name="T32" fmla="*/ 14 w 798"/>
                <a:gd name="T33" fmla="*/ 259 h 350"/>
                <a:gd name="T34" fmla="*/ 47 w 798"/>
                <a:gd name="T35" fmla="*/ 236 h 350"/>
                <a:gd name="T36" fmla="*/ 47 w 798"/>
                <a:gd name="T37" fmla="*/ 129 h 350"/>
                <a:gd name="T38" fmla="*/ 14 w 798"/>
                <a:gd name="T39" fmla="*/ 129 h 350"/>
                <a:gd name="T40" fmla="*/ 47 w 798"/>
                <a:gd name="T41" fmla="*/ 98 h 350"/>
                <a:gd name="T42" fmla="*/ 14 w 798"/>
                <a:gd name="T43" fmla="*/ 161 h 350"/>
                <a:gd name="T44" fmla="*/ 47 w 798"/>
                <a:gd name="T45" fmla="*/ 161 h 350"/>
                <a:gd name="T46" fmla="*/ 14 w 798"/>
                <a:gd name="T47" fmla="*/ 232 h 350"/>
                <a:gd name="T48" fmla="*/ 47 w 798"/>
                <a:gd name="T49" fmla="*/ 157 h 350"/>
                <a:gd name="T50" fmla="*/ 14 w 798"/>
                <a:gd name="T51" fmla="*/ 157 h 350"/>
                <a:gd name="T52" fmla="*/ 47 w 798"/>
                <a:gd name="T53" fmla="*/ 133 h 350"/>
                <a:gd name="T54" fmla="*/ 751 w 798"/>
                <a:gd name="T55" fmla="*/ 102 h 350"/>
                <a:gd name="T56" fmla="*/ 783 w 798"/>
                <a:gd name="T57" fmla="*/ 102 h 350"/>
                <a:gd name="T58" fmla="*/ 751 w 798"/>
                <a:gd name="T59" fmla="*/ 261 h 350"/>
                <a:gd name="T60" fmla="*/ 783 w 798"/>
                <a:gd name="T61" fmla="*/ 98 h 350"/>
                <a:gd name="T62" fmla="*/ 751 w 798"/>
                <a:gd name="T63" fmla="*/ 98 h 350"/>
                <a:gd name="T64" fmla="*/ 783 w 798"/>
                <a:gd name="T65" fmla="*/ 79 h 350"/>
                <a:gd name="T66" fmla="*/ 47 w 798"/>
                <a:gd name="T67" fmla="*/ 46 h 350"/>
                <a:gd name="T68" fmla="*/ 734 w 798"/>
                <a:gd name="T69" fmla="*/ 46 h 350"/>
                <a:gd name="T70" fmla="*/ 19 w 798"/>
                <a:gd name="T71" fmla="*/ 65 h 350"/>
                <a:gd name="T72" fmla="*/ 173 w 798"/>
                <a:gd name="T73" fmla="*/ 10 h 350"/>
                <a:gd name="T74" fmla="*/ 620 w 798"/>
                <a:gd name="T75" fmla="*/ 10 h 350"/>
                <a:gd name="T76" fmla="*/ 114 w 798"/>
                <a:gd name="T77" fmla="*/ 36 h 350"/>
                <a:gd name="T78" fmla="*/ 798 w 798"/>
                <a:gd name="T79" fmla="*/ 65 h 350"/>
                <a:gd name="T80" fmla="*/ 797 w 798"/>
                <a:gd name="T81" fmla="*/ 65 h 350"/>
                <a:gd name="T82" fmla="*/ 737 w 798"/>
                <a:gd name="T83" fmla="*/ 37 h 350"/>
                <a:gd name="T84" fmla="*/ 622 w 798"/>
                <a:gd name="T85" fmla="*/ 0 h 350"/>
                <a:gd name="T86" fmla="*/ 90 w 798"/>
                <a:gd name="T87" fmla="*/ 36 h 350"/>
                <a:gd name="T88" fmla="*/ 1 w 798"/>
                <a:gd name="T89" fmla="*/ 65 h 350"/>
                <a:gd name="T90" fmla="*/ 0 w 798"/>
                <a:gd name="T91" fmla="*/ 331 h 350"/>
                <a:gd name="T92" fmla="*/ 513 w 798"/>
                <a:gd name="T93" fmla="*/ 350 h 350"/>
                <a:gd name="T94" fmla="*/ 513 w 798"/>
                <a:gd name="T95" fmla="*/ 298 h 350"/>
                <a:gd name="T96" fmla="*/ 56 w 798"/>
                <a:gd name="T97" fmla="*/ 317 h 350"/>
                <a:gd name="T98" fmla="*/ 440 w 798"/>
                <a:gd name="T99" fmla="*/ 193 h 350"/>
                <a:gd name="T100" fmla="*/ 741 w 798"/>
                <a:gd name="T101" fmla="*/ 204 h 350"/>
                <a:gd name="T102" fmla="*/ 616 w 798"/>
                <a:gd name="T103" fmla="*/ 317 h 350"/>
                <a:gd name="T104" fmla="*/ 566 w 798"/>
                <a:gd name="T105" fmla="*/ 324 h 350"/>
                <a:gd name="T106" fmla="*/ 616 w 798"/>
                <a:gd name="T107" fmla="*/ 331 h 350"/>
                <a:gd name="T108" fmla="*/ 798 w 798"/>
                <a:gd name="T109" fmla="*/ 65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98" h="350">
                  <a:moveTo>
                    <a:pt x="751" y="265"/>
                  </a:moveTo>
                  <a:lnTo>
                    <a:pt x="751" y="265"/>
                  </a:lnTo>
                  <a:lnTo>
                    <a:pt x="783" y="265"/>
                  </a:lnTo>
                  <a:lnTo>
                    <a:pt x="783" y="317"/>
                  </a:lnTo>
                  <a:lnTo>
                    <a:pt x="751" y="317"/>
                  </a:lnTo>
                  <a:lnTo>
                    <a:pt x="751" y="265"/>
                  </a:lnTo>
                  <a:close/>
                  <a:moveTo>
                    <a:pt x="440" y="178"/>
                  </a:moveTo>
                  <a:lnTo>
                    <a:pt x="440" y="178"/>
                  </a:lnTo>
                  <a:cubicBezTo>
                    <a:pt x="273" y="178"/>
                    <a:pt x="73" y="188"/>
                    <a:pt x="56" y="189"/>
                  </a:cubicBezTo>
                  <a:lnTo>
                    <a:pt x="56" y="79"/>
                  </a:lnTo>
                  <a:lnTo>
                    <a:pt x="741" y="79"/>
                  </a:lnTo>
                  <a:lnTo>
                    <a:pt x="741" y="189"/>
                  </a:lnTo>
                  <a:cubicBezTo>
                    <a:pt x="732" y="188"/>
                    <a:pt x="608" y="178"/>
                    <a:pt x="440" y="178"/>
                  </a:cubicBezTo>
                  <a:close/>
                  <a:moveTo>
                    <a:pt x="14" y="308"/>
                  </a:moveTo>
                  <a:lnTo>
                    <a:pt x="14" y="308"/>
                  </a:lnTo>
                  <a:lnTo>
                    <a:pt x="47" y="308"/>
                  </a:lnTo>
                  <a:lnTo>
                    <a:pt x="47" y="317"/>
                  </a:lnTo>
                  <a:lnTo>
                    <a:pt x="14" y="317"/>
                  </a:lnTo>
                  <a:lnTo>
                    <a:pt x="14" y="308"/>
                  </a:lnTo>
                  <a:close/>
                  <a:moveTo>
                    <a:pt x="47" y="94"/>
                  </a:moveTo>
                  <a:lnTo>
                    <a:pt x="47" y="94"/>
                  </a:lnTo>
                  <a:lnTo>
                    <a:pt x="14" y="94"/>
                  </a:lnTo>
                  <a:lnTo>
                    <a:pt x="14" y="79"/>
                  </a:lnTo>
                  <a:lnTo>
                    <a:pt x="47" y="79"/>
                  </a:lnTo>
                  <a:lnTo>
                    <a:pt x="47" y="94"/>
                  </a:lnTo>
                  <a:close/>
                  <a:moveTo>
                    <a:pt x="14" y="263"/>
                  </a:moveTo>
                  <a:lnTo>
                    <a:pt x="14" y="263"/>
                  </a:lnTo>
                  <a:lnTo>
                    <a:pt x="47" y="263"/>
                  </a:lnTo>
                  <a:lnTo>
                    <a:pt x="47" y="304"/>
                  </a:lnTo>
                  <a:lnTo>
                    <a:pt x="14" y="304"/>
                  </a:lnTo>
                  <a:lnTo>
                    <a:pt x="14" y="263"/>
                  </a:lnTo>
                  <a:close/>
                  <a:moveTo>
                    <a:pt x="47" y="259"/>
                  </a:moveTo>
                  <a:lnTo>
                    <a:pt x="47" y="259"/>
                  </a:lnTo>
                  <a:lnTo>
                    <a:pt x="14" y="259"/>
                  </a:lnTo>
                  <a:lnTo>
                    <a:pt x="14" y="236"/>
                  </a:lnTo>
                  <a:lnTo>
                    <a:pt x="47" y="236"/>
                  </a:lnTo>
                  <a:lnTo>
                    <a:pt x="47" y="259"/>
                  </a:lnTo>
                  <a:close/>
                  <a:moveTo>
                    <a:pt x="47" y="129"/>
                  </a:moveTo>
                  <a:lnTo>
                    <a:pt x="47" y="129"/>
                  </a:lnTo>
                  <a:lnTo>
                    <a:pt x="14" y="129"/>
                  </a:lnTo>
                  <a:lnTo>
                    <a:pt x="14" y="98"/>
                  </a:lnTo>
                  <a:lnTo>
                    <a:pt x="47" y="98"/>
                  </a:lnTo>
                  <a:lnTo>
                    <a:pt x="47" y="129"/>
                  </a:lnTo>
                  <a:close/>
                  <a:moveTo>
                    <a:pt x="14" y="161"/>
                  </a:moveTo>
                  <a:lnTo>
                    <a:pt x="14" y="161"/>
                  </a:lnTo>
                  <a:lnTo>
                    <a:pt x="47" y="161"/>
                  </a:lnTo>
                  <a:lnTo>
                    <a:pt x="47" y="232"/>
                  </a:lnTo>
                  <a:lnTo>
                    <a:pt x="14" y="232"/>
                  </a:lnTo>
                  <a:lnTo>
                    <a:pt x="14" y="161"/>
                  </a:lnTo>
                  <a:close/>
                  <a:moveTo>
                    <a:pt x="47" y="157"/>
                  </a:moveTo>
                  <a:lnTo>
                    <a:pt x="47" y="157"/>
                  </a:lnTo>
                  <a:lnTo>
                    <a:pt x="14" y="157"/>
                  </a:lnTo>
                  <a:lnTo>
                    <a:pt x="14" y="133"/>
                  </a:lnTo>
                  <a:lnTo>
                    <a:pt x="47" y="133"/>
                  </a:lnTo>
                  <a:lnTo>
                    <a:pt x="47" y="157"/>
                  </a:lnTo>
                  <a:close/>
                  <a:moveTo>
                    <a:pt x="751" y="102"/>
                  </a:moveTo>
                  <a:lnTo>
                    <a:pt x="751" y="102"/>
                  </a:lnTo>
                  <a:lnTo>
                    <a:pt x="783" y="102"/>
                  </a:lnTo>
                  <a:lnTo>
                    <a:pt x="783" y="261"/>
                  </a:lnTo>
                  <a:lnTo>
                    <a:pt x="751" y="261"/>
                  </a:lnTo>
                  <a:lnTo>
                    <a:pt x="751" y="102"/>
                  </a:lnTo>
                  <a:close/>
                  <a:moveTo>
                    <a:pt x="783" y="98"/>
                  </a:moveTo>
                  <a:lnTo>
                    <a:pt x="783" y="98"/>
                  </a:lnTo>
                  <a:lnTo>
                    <a:pt x="751" y="98"/>
                  </a:lnTo>
                  <a:lnTo>
                    <a:pt x="751" y="79"/>
                  </a:lnTo>
                  <a:lnTo>
                    <a:pt x="783" y="79"/>
                  </a:lnTo>
                  <a:lnTo>
                    <a:pt x="783" y="98"/>
                  </a:lnTo>
                  <a:close/>
                  <a:moveTo>
                    <a:pt x="47" y="46"/>
                  </a:moveTo>
                  <a:lnTo>
                    <a:pt x="47" y="46"/>
                  </a:lnTo>
                  <a:lnTo>
                    <a:pt x="734" y="46"/>
                  </a:lnTo>
                  <a:lnTo>
                    <a:pt x="774" y="65"/>
                  </a:lnTo>
                  <a:lnTo>
                    <a:pt x="19" y="65"/>
                  </a:lnTo>
                  <a:lnTo>
                    <a:pt x="47" y="46"/>
                  </a:lnTo>
                  <a:close/>
                  <a:moveTo>
                    <a:pt x="173" y="10"/>
                  </a:moveTo>
                  <a:lnTo>
                    <a:pt x="173" y="10"/>
                  </a:lnTo>
                  <a:lnTo>
                    <a:pt x="620" y="10"/>
                  </a:lnTo>
                  <a:lnTo>
                    <a:pt x="672" y="37"/>
                  </a:lnTo>
                  <a:lnTo>
                    <a:pt x="114" y="36"/>
                  </a:lnTo>
                  <a:lnTo>
                    <a:pt x="173" y="10"/>
                  </a:lnTo>
                  <a:close/>
                  <a:moveTo>
                    <a:pt x="798" y="65"/>
                  </a:moveTo>
                  <a:lnTo>
                    <a:pt x="798" y="65"/>
                  </a:lnTo>
                  <a:lnTo>
                    <a:pt x="797" y="65"/>
                  </a:lnTo>
                  <a:lnTo>
                    <a:pt x="798" y="64"/>
                  </a:lnTo>
                  <a:lnTo>
                    <a:pt x="737" y="37"/>
                  </a:lnTo>
                  <a:lnTo>
                    <a:pt x="693" y="37"/>
                  </a:lnTo>
                  <a:lnTo>
                    <a:pt x="622" y="0"/>
                  </a:lnTo>
                  <a:lnTo>
                    <a:pt x="172" y="0"/>
                  </a:lnTo>
                  <a:lnTo>
                    <a:pt x="90" y="36"/>
                  </a:lnTo>
                  <a:lnTo>
                    <a:pt x="44" y="36"/>
                  </a:lnTo>
                  <a:lnTo>
                    <a:pt x="1" y="65"/>
                  </a:lnTo>
                  <a:lnTo>
                    <a:pt x="0" y="65"/>
                  </a:lnTo>
                  <a:lnTo>
                    <a:pt x="0" y="331"/>
                  </a:lnTo>
                  <a:lnTo>
                    <a:pt x="488" y="331"/>
                  </a:lnTo>
                  <a:cubicBezTo>
                    <a:pt x="491" y="342"/>
                    <a:pt x="501" y="350"/>
                    <a:pt x="513" y="350"/>
                  </a:cubicBezTo>
                  <a:cubicBezTo>
                    <a:pt x="527" y="350"/>
                    <a:pt x="539" y="338"/>
                    <a:pt x="539" y="324"/>
                  </a:cubicBezTo>
                  <a:cubicBezTo>
                    <a:pt x="539" y="310"/>
                    <a:pt x="527" y="298"/>
                    <a:pt x="513" y="298"/>
                  </a:cubicBezTo>
                  <a:cubicBezTo>
                    <a:pt x="501" y="298"/>
                    <a:pt x="492" y="306"/>
                    <a:pt x="488" y="317"/>
                  </a:cubicBezTo>
                  <a:lnTo>
                    <a:pt x="56" y="317"/>
                  </a:lnTo>
                  <a:lnTo>
                    <a:pt x="56" y="204"/>
                  </a:lnTo>
                  <a:cubicBezTo>
                    <a:pt x="66" y="203"/>
                    <a:pt x="269" y="193"/>
                    <a:pt x="440" y="193"/>
                  </a:cubicBezTo>
                  <a:cubicBezTo>
                    <a:pt x="613" y="193"/>
                    <a:pt x="740" y="204"/>
                    <a:pt x="741" y="204"/>
                  </a:cubicBezTo>
                  <a:cubicBezTo>
                    <a:pt x="741" y="204"/>
                    <a:pt x="741" y="204"/>
                    <a:pt x="741" y="204"/>
                  </a:cubicBezTo>
                  <a:lnTo>
                    <a:pt x="741" y="317"/>
                  </a:lnTo>
                  <a:lnTo>
                    <a:pt x="616" y="317"/>
                  </a:lnTo>
                  <a:cubicBezTo>
                    <a:pt x="613" y="306"/>
                    <a:pt x="603" y="298"/>
                    <a:pt x="592" y="298"/>
                  </a:cubicBezTo>
                  <a:cubicBezTo>
                    <a:pt x="577" y="298"/>
                    <a:pt x="566" y="310"/>
                    <a:pt x="566" y="324"/>
                  </a:cubicBezTo>
                  <a:cubicBezTo>
                    <a:pt x="566" y="338"/>
                    <a:pt x="577" y="350"/>
                    <a:pt x="592" y="350"/>
                  </a:cubicBezTo>
                  <a:cubicBezTo>
                    <a:pt x="603" y="350"/>
                    <a:pt x="613" y="342"/>
                    <a:pt x="616" y="331"/>
                  </a:cubicBezTo>
                  <a:lnTo>
                    <a:pt x="798" y="331"/>
                  </a:lnTo>
                  <a:lnTo>
                    <a:pt x="798" y="65"/>
                  </a:lnTo>
                  <a:close/>
                </a:path>
              </a:pathLst>
            </a:custGeom>
            <a:grpFill/>
            <a:ln w="0">
              <a:noFill/>
              <a:prstDash val="solid"/>
              <a:round/>
              <a:headEnd/>
              <a:tailEnd/>
            </a:ln>
          </p:spPr>
          <p:txBody>
            <a:bodyPr/>
            <a:lstStyle/>
            <a:p>
              <a:pPr defTabSz="543689">
                <a:defRPr/>
              </a:pPr>
              <a:endParaRPr lang="zh-CN" altLang="en-US" sz="3201"/>
            </a:p>
          </p:txBody>
        </p:sp>
        <p:sp>
          <p:nvSpPr>
            <p:cNvPr id="6" name="Freeform 38"/>
            <p:cNvSpPr>
              <a:spLocks/>
            </p:cNvSpPr>
            <p:nvPr/>
          </p:nvSpPr>
          <p:spPr bwMode="auto">
            <a:xfrm>
              <a:off x="3514725" y="1104900"/>
              <a:ext cx="12700" cy="12700"/>
            </a:xfrm>
            <a:custGeom>
              <a:avLst/>
              <a:gdLst>
                <a:gd name="T0" fmla="*/ 13 w 13"/>
                <a:gd name="T1" fmla="*/ 0 h 13"/>
                <a:gd name="T2" fmla="*/ 13 w 13"/>
                <a:gd name="T3" fmla="*/ 0 h 13"/>
                <a:gd name="T4" fmla="*/ 0 w 13"/>
                <a:gd name="T5" fmla="*/ 0 h 13"/>
                <a:gd name="T6" fmla="*/ 0 w 13"/>
                <a:gd name="T7" fmla="*/ 13 h 13"/>
                <a:gd name="T8" fmla="*/ 13 w 13"/>
                <a:gd name="T9" fmla="*/ 13 h 13"/>
                <a:gd name="T10" fmla="*/ 13 w 13"/>
                <a:gd name="T11" fmla="*/ 0 h 13"/>
              </a:gdLst>
              <a:ahLst/>
              <a:cxnLst>
                <a:cxn ang="0">
                  <a:pos x="T0" y="T1"/>
                </a:cxn>
                <a:cxn ang="0">
                  <a:pos x="T2" y="T3"/>
                </a:cxn>
                <a:cxn ang="0">
                  <a:pos x="T4" y="T5"/>
                </a:cxn>
                <a:cxn ang="0">
                  <a:pos x="T6" y="T7"/>
                </a:cxn>
                <a:cxn ang="0">
                  <a:pos x="T8" y="T9"/>
                </a:cxn>
                <a:cxn ang="0">
                  <a:pos x="T10" y="T11"/>
                </a:cxn>
              </a:cxnLst>
              <a:rect l="0" t="0" r="r" b="b"/>
              <a:pathLst>
                <a:path w="13" h="13">
                  <a:moveTo>
                    <a:pt x="13" y="0"/>
                  </a:moveTo>
                  <a:lnTo>
                    <a:pt x="13" y="0"/>
                  </a:lnTo>
                  <a:lnTo>
                    <a:pt x="0" y="0"/>
                  </a:lnTo>
                  <a:lnTo>
                    <a:pt x="0" y="13"/>
                  </a:lnTo>
                  <a:lnTo>
                    <a:pt x="13" y="13"/>
                  </a:lnTo>
                  <a:lnTo>
                    <a:pt x="13" y="0"/>
                  </a:lnTo>
                  <a:close/>
                </a:path>
              </a:pathLst>
            </a:custGeom>
            <a:grpFill/>
            <a:ln w="0">
              <a:noFill/>
              <a:prstDash val="solid"/>
              <a:round/>
              <a:headEnd/>
              <a:tailEnd/>
            </a:ln>
          </p:spPr>
          <p:txBody>
            <a:bodyPr/>
            <a:lstStyle/>
            <a:p>
              <a:pPr defTabSz="543689">
                <a:defRPr/>
              </a:pPr>
              <a:endParaRPr lang="zh-CN" altLang="en-US" sz="3201"/>
            </a:p>
          </p:txBody>
        </p:sp>
        <p:sp>
          <p:nvSpPr>
            <p:cNvPr id="7" name="Freeform 39"/>
            <p:cNvSpPr>
              <a:spLocks/>
            </p:cNvSpPr>
            <p:nvPr/>
          </p:nvSpPr>
          <p:spPr bwMode="auto">
            <a:xfrm>
              <a:off x="3514725" y="1125538"/>
              <a:ext cx="12700" cy="12700"/>
            </a:xfrm>
            <a:custGeom>
              <a:avLst/>
              <a:gdLst>
                <a:gd name="T0" fmla="*/ 13 w 13"/>
                <a:gd name="T1" fmla="*/ 0 h 13"/>
                <a:gd name="T2" fmla="*/ 13 w 13"/>
                <a:gd name="T3" fmla="*/ 0 h 13"/>
                <a:gd name="T4" fmla="*/ 0 w 13"/>
                <a:gd name="T5" fmla="*/ 0 h 13"/>
                <a:gd name="T6" fmla="*/ 0 w 13"/>
                <a:gd name="T7" fmla="*/ 13 h 13"/>
                <a:gd name="T8" fmla="*/ 13 w 13"/>
                <a:gd name="T9" fmla="*/ 13 h 13"/>
                <a:gd name="T10" fmla="*/ 13 w 13"/>
                <a:gd name="T11" fmla="*/ 0 h 13"/>
              </a:gdLst>
              <a:ahLst/>
              <a:cxnLst>
                <a:cxn ang="0">
                  <a:pos x="T0" y="T1"/>
                </a:cxn>
                <a:cxn ang="0">
                  <a:pos x="T2" y="T3"/>
                </a:cxn>
                <a:cxn ang="0">
                  <a:pos x="T4" y="T5"/>
                </a:cxn>
                <a:cxn ang="0">
                  <a:pos x="T6" y="T7"/>
                </a:cxn>
                <a:cxn ang="0">
                  <a:pos x="T8" y="T9"/>
                </a:cxn>
                <a:cxn ang="0">
                  <a:pos x="T10" y="T11"/>
                </a:cxn>
              </a:cxnLst>
              <a:rect l="0" t="0" r="r" b="b"/>
              <a:pathLst>
                <a:path w="13" h="13">
                  <a:moveTo>
                    <a:pt x="13" y="0"/>
                  </a:moveTo>
                  <a:lnTo>
                    <a:pt x="13" y="0"/>
                  </a:lnTo>
                  <a:lnTo>
                    <a:pt x="0" y="0"/>
                  </a:lnTo>
                  <a:lnTo>
                    <a:pt x="0" y="13"/>
                  </a:lnTo>
                  <a:lnTo>
                    <a:pt x="13" y="13"/>
                  </a:lnTo>
                  <a:lnTo>
                    <a:pt x="13" y="0"/>
                  </a:lnTo>
                  <a:close/>
                </a:path>
              </a:pathLst>
            </a:custGeom>
            <a:grpFill/>
            <a:ln w="0">
              <a:noFill/>
              <a:prstDash val="solid"/>
              <a:round/>
              <a:headEnd/>
              <a:tailEnd/>
            </a:ln>
          </p:spPr>
          <p:txBody>
            <a:bodyPr/>
            <a:lstStyle/>
            <a:p>
              <a:pPr defTabSz="543689">
                <a:defRPr/>
              </a:pPr>
              <a:endParaRPr lang="zh-CN" altLang="en-US" sz="3201"/>
            </a:p>
          </p:txBody>
        </p:sp>
        <p:sp>
          <p:nvSpPr>
            <p:cNvPr id="8" name="Freeform 40"/>
            <p:cNvSpPr>
              <a:spLocks/>
            </p:cNvSpPr>
            <p:nvPr/>
          </p:nvSpPr>
          <p:spPr bwMode="auto">
            <a:xfrm>
              <a:off x="3513138" y="1146175"/>
              <a:ext cx="15875" cy="15875"/>
            </a:xfrm>
            <a:custGeom>
              <a:avLst/>
              <a:gdLst>
                <a:gd name="T0" fmla="*/ 0 w 17"/>
                <a:gd name="T1" fmla="*/ 17 h 17"/>
                <a:gd name="T2" fmla="*/ 0 w 17"/>
                <a:gd name="T3" fmla="*/ 17 h 17"/>
                <a:gd name="T4" fmla="*/ 17 w 17"/>
                <a:gd name="T5" fmla="*/ 17 h 17"/>
                <a:gd name="T6" fmla="*/ 17 w 17"/>
                <a:gd name="T7" fmla="*/ 0 h 17"/>
                <a:gd name="T8" fmla="*/ 0 w 17"/>
                <a:gd name="T9" fmla="*/ 0 h 17"/>
                <a:gd name="T10" fmla="*/ 0 w 17"/>
                <a:gd name="T11" fmla="*/ 17 h 17"/>
              </a:gdLst>
              <a:ahLst/>
              <a:cxnLst>
                <a:cxn ang="0">
                  <a:pos x="T0" y="T1"/>
                </a:cxn>
                <a:cxn ang="0">
                  <a:pos x="T2" y="T3"/>
                </a:cxn>
                <a:cxn ang="0">
                  <a:pos x="T4" y="T5"/>
                </a:cxn>
                <a:cxn ang="0">
                  <a:pos x="T6" y="T7"/>
                </a:cxn>
                <a:cxn ang="0">
                  <a:pos x="T8" y="T9"/>
                </a:cxn>
                <a:cxn ang="0">
                  <a:pos x="T10" y="T11"/>
                </a:cxn>
              </a:cxnLst>
              <a:rect l="0" t="0" r="r" b="b"/>
              <a:pathLst>
                <a:path w="17" h="17">
                  <a:moveTo>
                    <a:pt x="0" y="17"/>
                  </a:moveTo>
                  <a:lnTo>
                    <a:pt x="0" y="17"/>
                  </a:lnTo>
                  <a:lnTo>
                    <a:pt x="17" y="17"/>
                  </a:lnTo>
                  <a:lnTo>
                    <a:pt x="17" y="0"/>
                  </a:lnTo>
                  <a:lnTo>
                    <a:pt x="0" y="0"/>
                  </a:lnTo>
                  <a:lnTo>
                    <a:pt x="0" y="17"/>
                  </a:lnTo>
                  <a:close/>
                </a:path>
              </a:pathLst>
            </a:custGeom>
            <a:grpFill/>
            <a:ln w="0">
              <a:noFill/>
              <a:prstDash val="solid"/>
              <a:round/>
              <a:headEnd/>
              <a:tailEnd/>
            </a:ln>
          </p:spPr>
          <p:txBody>
            <a:bodyPr/>
            <a:lstStyle/>
            <a:p>
              <a:pPr defTabSz="543689">
                <a:defRPr/>
              </a:pPr>
              <a:endParaRPr lang="zh-CN" altLang="en-US" sz="3201"/>
            </a:p>
          </p:txBody>
        </p:sp>
        <p:sp>
          <p:nvSpPr>
            <p:cNvPr id="9" name="Freeform 41"/>
            <p:cNvSpPr>
              <a:spLocks/>
            </p:cNvSpPr>
            <p:nvPr/>
          </p:nvSpPr>
          <p:spPr bwMode="auto">
            <a:xfrm>
              <a:off x="2809875" y="1277938"/>
              <a:ext cx="1588" cy="3175"/>
            </a:xfrm>
            <a:custGeom>
              <a:avLst/>
              <a:gdLst>
                <a:gd name="T0" fmla="*/ 3 w 3"/>
                <a:gd name="T1" fmla="*/ 1 h 3"/>
                <a:gd name="T2" fmla="*/ 3 w 3"/>
                <a:gd name="T3" fmla="*/ 1 h 3"/>
                <a:gd name="T4" fmla="*/ 1 w 3"/>
                <a:gd name="T5" fmla="*/ 1 h 3"/>
                <a:gd name="T6" fmla="*/ 1 w 3"/>
                <a:gd name="T7" fmla="*/ 0 h 3"/>
                <a:gd name="T8" fmla="*/ 0 w 3"/>
                <a:gd name="T9" fmla="*/ 0 h 3"/>
                <a:gd name="T10" fmla="*/ 0 w 3"/>
                <a:gd name="T11" fmla="*/ 3 h 3"/>
                <a:gd name="T12" fmla="*/ 1 w 3"/>
                <a:gd name="T13" fmla="*/ 3 h 3"/>
                <a:gd name="T14" fmla="*/ 1 w 3"/>
                <a:gd name="T15" fmla="*/ 2 h 3"/>
                <a:gd name="T16" fmla="*/ 3 w 3"/>
                <a:gd name="T17" fmla="*/ 2 h 3"/>
                <a:gd name="T18" fmla="*/ 3 w 3"/>
                <a:gd name="T19" fmla="*/ 3 h 3"/>
                <a:gd name="T20" fmla="*/ 3 w 3"/>
                <a:gd name="T21" fmla="*/ 3 h 3"/>
                <a:gd name="T22" fmla="*/ 3 w 3"/>
                <a:gd name="T23" fmla="*/ 0 h 3"/>
                <a:gd name="T24" fmla="*/ 3 w 3"/>
                <a:gd name="T25" fmla="*/ 0 h 3"/>
                <a:gd name="T26" fmla="*/ 3 w 3"/>
                <a:gd name="T2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3" y="1"/>
                  </a:moveTo>
                  <a:lnTo>
                    <a:pt x="3" y="1"/>
                  </a:lnTo>
                  <a:lnTo>
                    <a:pt x="1" y="1"/>
                  </a:lnTo>
                  <a:lnTo>
                    <a:pt x="1" y="0"/>
                  </a:lnTo>
                  <a:lnTo>
                    <a:pt x="0" y="0"/>
                  </a:lnTo>
                  <a:lnTo>
                    <a:pt x="0" y="3"/>
                  </a:lnTo>
                  <a:lnTo>
                    <a:pt x="1" y="3"/>
                  </a:lnTo>
                  <a:lnTo>
                    <a:pt x="1" y="2"/>
                  </a:lnTo>
                  <a:lnTo>
                    <a:pt x="3" y="2"/>
                  </a:lnTo>
                  <a:lnTo>
                    <a:pt x="3" y="3"/>
                  </a:lnTo>
                  <a:lnTo>
                    <a:pt x="3" y="3"/>
                  </a:lnTo>
                  <a:lnTo>
                    <a:pt x="3" y="0"/>
                  </a:lnTo>
                  <a:lnTo>
                    <a:pt x="3" y="0"/>
                  </a:lnTo>
                  <a:lnTo>
                    <a:pt x="3" y="1"/>
                  </a:lnTo>
                  <a:close/>
                </a:path>
              </a:pathLst>
            </a:custGeom>
            <a:grpFill/>
            <a:ln w="0">
              <a:noFill/>
              <a:prstDash val="solid"/>
              <a:round/>
              <a:headEnd/>
              <a:tailEnd/>
            </a:ln>
          </p:spPr>
          <p:txBody>
            <a:bodyPr/>
            <a:lstStyle/>
            <a:p>
              <a:pPr defTabSz="543689">
                <a:defRPr/>
              </a:pPr>
              <a:endParaRPr lang="zh-CN" altLang="en-US" sz="3201"/>
            </a:p>
          </p:txBody>
        </p:sp>
        <p:sp>
          <p:nvSpPr>
            <p:cNvPr id="10" name="Freeform 42"/>
            <p:cNvSpPr>
              <a:spLocks/>
            </p:cNvSpPr>
            <p:nvPr/>
          </p:nvSpPr>
          <p:spPr bwMode="auto">
            <a:xfrm>
              <a:off x="2813050" y="1277938"/>
              <a:ext cx="3175" cy="3175"/>
            </a:xfrm>
            <a:custGeom>
              <a:avLst/>
              <a:gdLst>
                <a:gd name="T0" fmla="*/ 2 w 3"/>
                <a:gd name="T1" fmla="*/ 2 h 3"/>
                <a:gd name="T2" fmla="*/ 2 w 3"/>
                <a:gd name="T3" fmla="*/ 2 h 3"/>
                <a:gd name="T4" fmla="*/ 1 w 3"/>
                <a:gd name="T5" fmla="*/ 3 h 3"/>
                <a:gd name="T6" fmla="*/ 1 w 3"/>
                <a:gd name="T7" fmla="*/ 2 h 3"/>
                <a:gd name="T8" fmla="*/ 1 w 3"/>
                <a:gd name="T9" fmla="*/ 0 h 3"/>
                <a:gd name="T10" fmla="*/ 0 w 3"/>
                <a:gd name="T11" fmla="*/ 0 h 3"/>
                <a:gd name="T12" fmla="*/ 0 w 3"/>
                <a:gd name="T13" fmla="*/ 2 h 3"/>
                <a:gd name="T14" fmla="*/ 0 w 3"/>
                <a:gd name="T15" fmla="*/ 3 h 3"/>
                <a:gd name="T16" fmla="*/ 1 w 3"/>
                <a:gd name="T17" fmla="*/ 3 h 3"/>
                <a:gd name="T18" fmla="*/ 3 w 3"/>
                <a:gd name="T19" fmla="*/ 3 h 3"/>
                <a:gd name="T20" fmla="*/ 3 w 3"/>
                <a:gd name="T21" fmla="*/ 2 h 3"/>
                <a:gd name="T22" fmla="*/ 3 w 3"/>
                <a:gd name="T23" fmla="*/ 0 h 3"/>
                <a:gd name="T24" fmla="*/ 2 w 3"/>
                <a:gd name="T25" fmla="*/ 0 h 3"/>
                <a:gd name="T26" fmla="*/ 2 w 3"/>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2" y="2"/>
                  </a:moveTo>
                  <a:lnTo>
                    <a:pt x="2" y="2"/>
                  </a:lnTo>
                  <a:cubicBezTo>
                    <a:pt x="2" y="2"/>
                    <a:pt x="2" y="3"/>
                    <a:pt x="1" y="3"/>
                  </a:cubicBezTo>
                  <a:cubicBezTo>
                    <a:pt x="1" y="3"/>
                    <a:pt x="1" y="2"/>
                    <a:pt x="1" y="2"/>
                  </a:cubicBezTo>
                  <a:lnTo>
                    <a:pt x="1" y="0"/>
                  </a:lnTo>
                  <a:lnTo>
                    <a:pt x="0" y="0"/>
                  </a:lnTo>
                  <a:lnTo>
                    <a:pt x="0" y="2"/>
                  </a:lnTo>
                  <a:cubicBezTo>
                    <a:pt x="0" y="2"/>
                    <a:pt x="0" y="3"/>
                    <a:pt x="0" y="3"/>
                  </a:cubicBezTo>
                  <a:cubicBezTo>
                    <a:pt x="0" y="3"/>
                    <a:pt x="1" y="3"/>
                    <a:pt x="1" y="3"/>
                  </a:cubicBezTo>
                  <a:cubicBezTo>
                    <a:pt x="2" y="3"/>
                    <a:pt x="2" y="3"/>
                    <a:pt x="3" y="3"/>
                  </a:cubicBezTo>
                  <a:cubicBezTo>
                    <a:pt x="3" y="3"/>
                    <a:pt x="3" y="2"/>
                    <a:pt x="3" y="2"/>
                  </a:cubicBezTo>
                  <a:lnTo>
                    <a:pt x="3" y="0"/>
                  </a:lnTo>
                  <a:lnTo>
                    <a:pt x="2" y="0"/>
                  </a:lnTo>
                  <a:lnTo>
                    <a:pt x="2" y="2"/>
                  </a:lnTo>
                  <a:close/>
                </a:path>
              </a:pathLst>
            </a:custGeom>
            <a:grpFill/>
            <a:ln w="0">
              <a:noFill/>
              <a:prstDash val="solid"/>
              <a:round/>
              <a:headEnd/>
              <a:tailEnd/>
            </a:ln>
          </p:spPr>
          <p:txBody>
            <a:bodyPr/>
            <a:lstStyle/>
            <a:p>
              <a:pPr defTabSz="543689">
                <a:defRPr/>
              </a:pPr>
              <a:endParaRPr lang="zh-CN" altLang="en-US" sz="3201"/>
            </a:p>
          </p:txBody>
        </p:sp>
        <p:sp>
          <p:nvSpPr>
            <p:cNvPr id="11" name="Freeform 43"/>
            <p:cNvSpPr>
              <a:spLocks noEditPoints="1"/>
            </p:cNvSpPr>
            <p:nvPr/>
          </p:nvSpPr>
          <p:spPr bwMode="auto">
            <a:xfrm>
              <a:off x="2816225" y="1277938"/>
              <a:ext cx="3175" cy="3175"/>
            </a:xfrm>
            <a:custGeom>
              <a:avLst/>
              <a:gdLst>
                <a:gd name="T0" fmla="*/ 1 w 4"/>
                <a:gd name="T1" fmla="*/ 2 h 3"/>
                <a:gd name="T2" fmla="*/ 1 w 4"/>
                <a:gd name="T3" fmla="*/ 2 h 3"/>
                <a:gd name="T4" fmla="*/ 2 w 4"/>
                <a:gd name="T5" fmla="*/ 1 h 3"/>
                <a:gd name="T6" fmla="*/ 2 w 4"/>
                <a:gd name="T7" fmla="*/ 2 h 3"/>
                <a:gd name="T8" fmla="*/ 1 w 4"/>
                <a:gd name="T9" fmla="*/ 2 h 3"/>
                <a:gd name="T10" fmla="*/ 1 w 4"/>
                <a:gd name="T11" fmla="*/ 0 h 3"/>
                <a:gd name="T12" fmla="*/ 1 w 4"/>
                <a:gd name="T13" fmla="*/ 0 h 3"/>
                <a:gd name="T14" fmla="*/ 0 w 4"/>
                <a:gd name="T15" fmla="*/ 3 h 3"/>
                <a:gd name="T16" fmla="*/ 1 w 4"/>
                <a:gd name="T17" fmla="*/ 3 h 3"/>
                <a:gd name="T18" fmla="*/ 1 w 4"/>
                <a:gd name="T19" fmla="*/ 2 h 3"/>
                <a:gd name="T20" fmla="*/ 3 w 4"/>
                <a:gd name="T21" fmla="*/ 2 h 3"/>
                <a:gd name="T22" fmla="*/ 3 w 4"/>
                <a:gd name="T23" fmla="*/ 3 h 3"/>
                <a:gd name="T24" fmla="*/ 4 w 4"/>
                <a:gd name="T25" fmla="*/ 3 h 3"/>
                <a:gd name="T26" fmla="*/ 2 w 4"/>
                <a:gd name="T27" fmla="*/ 0 h 3"/>
                <a:gd name="T28" fmla="*/ 1 w 4"/>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3">
                  <a:moveTo>
                    <a:pt x="1" y="2"/>
                  </a:moveTo>
                  <a:lnTo>
                    <a:pt x="1" y="2"/>
                  </a:lnTo>
                  <a:lnTo>
                    <a:pt x="2" y="1"/>
                  </a:lnTo>
                  <a:lnTo>
                    <a:pt x="2" y="2"/>
                  </a:lnTo>
                  <a:lnTo>
                    <a:pt x="1" y="2"/>
                  </a:lnTo>
                  <a:close/>
                  <a:moveTo>
                    <a:pt x="1" y="0"/>
                  </a:moveTo>
                  <a:lnTo>
                    <a:pt x="1" y="0"/>
                  </a:lnTo>
                  <a:lnTo>
                    <a:pt x="0" y="3"/>
                  </a:lnTo>
                  <a:lnTo>
                    <a:pt x="1" y="3"/>
                  </a:lnTo>
                  <a:lnTo>
                    <a:pt x="1" y="2"/>
                  </a:lnTo>
                  <a:lnTo>
                    <a:pt x="3" y="2"/>
                  </a:lnTo>
                  <a:lnTo>
                    <a:pt x="3" y="3"/>
                  </a:lnTo>
                  <a:lnTo>
                    <a:pt x="4" y="3"/>
                  </a:lnTo>
                  <a:lnTo>
                    <a:pt x="2" y="0"/>
                  </a:lnTo>
                  <a:lnTo>
                    <a:pt x="1" y="0"/>
                  </a:lnTo>
                  <a:close/>
                </a:path>
              </a:pathLst>
            </a:custGeom>
            <a:grpFill/>
            <a:ln w="0">
              <a:noFill/>
              <a:prstDash val="solid"/>
              <a:round/>
              <a:headEnd/>
              <a:tailEnd/>
            </a:ln>
          </p:spPr>
          <p:txBody>
            <a:bodyPr/>
            <a:lstStyle/>
            <a:p>
              <a:pPr defTabSz="543689">
                <a:defRPr/>
              </a:pPr>
              <a:endParaRPr lang="zh-CN" altLang="en-US" sz="3201"/>
            </a:p>
          </p:txBody>
        </p:sp>
        <p:sp>
          <p:nvSpPr>
            <p:cNvPr id="12" name="Freeform 44"/>
            <p:cNvSpPr>
              <a:spLocks/>
            </p:cNvSpPr>
            <p:nvPr/>
          </p:nvSpPr>
          <p:spPr bwMode="auto">
            <a:xfrm>
              <a:off x="2819400" y="1277938"/>
              <a:ext cx="4763" cy="3175"/>
            </a:xfrm>
            <a:custGeom>
              <a:avLst/>
              <a:gdLst>
                <a:gd name="T0" fmla="*/ 4 w 5"/>
                <a:gd name="T1" fmla="*/ 2 h 3"/>
                <a:gd name="T2" fmla="*/ 4 w 5"/>
                <a:gd name="T3" fmla="*/ 2 h 3"/>
                <a:gd name="T4" fmla="*/ 3 w 5"/>
                <a:gd name="T5" fmla="*/ 0 h 3"/>
                <a:gd name="T6" fmla="*/ 2 w 5"/>
                <a:gd name="T7" fmla="*/ 0 h 3"/>
                <a:gd name="T8" fmla="*/ 2 w 5"/>
                <a:gd name="T9" fmla="*/ 2 h 3"/>
                <a:gd name="T10" fmla="*/ 1 w 5"/>
                <a:gd name="T11" fmla="*/ 0 h 3"/>
                <a:gd name="T12" fmla="*/ 0 w 5"/>
                <a:gd name="T13" fmla="*/ 0 h 3"/>
                <a:gd name="T14" fmla="*/ 1 w 5"/>
                <a:gd name="T15" fmla="*/ 3 h 3"/>
                <a:gd name="T16" fmla="*/ 2 w 5"/>
                <a:gd name="T17" fmla="*/ 3 h 3"/>
                <a:gd name="T18" fmla="*/ 3 w 5"/>
                <a:gd name="T19" fmla="*/ 1 h 3"/>
                <a:gd name="T20" fmla="*/ 3 w 5"/>
                <a:gd name="T21" fmla="*/ 3 h 3"/>
                <a:gd name="T22" fmla="*/ 4 w 5"/>
                <a:gd name="T23" fmla="*/ 3 h 3"/>
                <a:gd name="T24" fmla="*/ 5 w 5"/>
                <a:gd name="T25" fmla="*/ 0 h 3"/>
                <a:gd name="T26" fmla="*/ 5 w 5"/>
                <a:gd name="T27" fmla="*/ 0 h 3"/>
                <a:gd name="T28" fmla="*/ 4 w 5"/>
                <a:gd name="T2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3">
                  <a:moveTo>
                    <a:pt x="4" y="2"/>
                  </a:moveTo>
                  <a:lnTo>
                    <a:pt x="4" y="2"/>
                  </a:lnTo>
                  <a:lnTo>
                    <a:pt x="3" y="0"/>
                  </a:lnTo>
                  <a:lnTo>
                    <a:pt x="2" y="0"/>
                  </a:lnTo>
                  <a:lnTo>
                    <a:pt x="2" y="2"/>
                  </a:lnTo>
                  <a:lnTo>
                    <a:pt x="1" y="0"/>
                  </a:lnTo>
                  <a:lnTo>
                    <a:pt x="0" y="0"/>
                  </a:lnTo>
                  <a:lnTo>
                    <a:pt x="1" y="3"/>
                  </a:lnTo>
                  <a:lnTo>
                    <a:pt x="2" y="3"/>
                  </a:lnTo>
                  <a:lnTo>
                    <a:pt x="3" y="1"/>
                  </a:lnTo>
                  <a:lnTo>
                    <a:pt x="3" y="3"/>
                  </a:lnTo>
                  <a:lnTo>
                    <a:pt x="4" y="3"/>
                  </a:lnTo>
                  <a:lnTo>
                    <a:pt x="5" y="0"/>
                  </a:lnTo>
                  <a:lnTo>
                    <a:pt x="5" y="0"/>
                  </a:lnTo>
                  <a:lnTo>
                    <a:pt x="4" y="2"/>
                  </a:lnTo>
                  <a:close/>
                </a:path>
              </a:pathLst>
            </a:custGeom>
            <a:grpFill/>
            <a:ln w="0">
              <a:noFill/>
              <a:prstDash val="solid"/>
              <a:round/>
              <a:headEnd/>
              <a:tailEnd/>
            </a:ln>
          </p:spPr>
          <p:txBody>
            <a:bodyPr/>
            <a:lstStyle/>
            <a:p>
              <a:pPr defTabSz="543689">
                <a:defRPr/>
              </a:pPr>
              <a:endParaRPr lang="zh-CN" altLang="en-US" sz="3201"/>
            </a:p>
          </p:txBody>
        </p:sp>
        <p:sp>
          <p:nvSpPr>
            <p:cNvPr id="13" name="Freeform 45"/>
            <p:cNvSpPr>
              <a:spLocks/>
            </p:cNvSpPr>
            <p:nvPr/>
          </p:nvSpPr>
          <p:spPr bwMode="auto">
            <a:xfrm>
              <a:off x="2824163" y="1277938"/>
              <a:ext cx="1588" cy="3175"/>
            </a:xfrm>
            <a:custGeom>
              <a:avLst/>
              <a:gdLst>
                <a:gd name="T0" fmla="*/ 0 w 2"/>
                <a:gd name="T1" fmla="*/ 2 h 3"/>
                <a:gd name="T2" fmla="*/ 0 w 2"/>
                <a:gd name="T3" fmla="*/ 2 h 3"/>
                <a:gd name="T4" fmla="*/ 0 w 2"/>
                <a:gd name="T5" fmla="*/ 3 h 3"/>
                <a:gd name="T6" fmla="*/ 1 w 2"/>
                <a:gd name="T7" fmla="*/ 3 h 3"/>
                <a:gd name="T8" fmla="*/ 2 w 2"/>
                <a:gd name="T9" fmla="*/ 3 h 3"/>
                <a:gd name="T10" fmla="*/ 2 w 2"/>
                <a:gd name="T11" fmla="*/ 3 h 3"/>
                <a:gd name="T12" fmla="*/ 1 w 2"/>
                <a:gd name="T13" fmla="*/ 3 h 3"/>
                <a:gd name="T14" fmla="*/ 0 w 2"/>
                <a:gd name="T15" fmla="*/ 2 h 3"/>
                <a:gd name="T16" fmla="*/ 2 w 2"/>
                <a:gd name="T17" fmla="*/ 2 h 3"/>
                <a:gd name="T18" fmla="*/ 2 w 2"/>
                <a:gd name="T19" fmla="*/ 1 h 3"/>
                <a:gd name="T20" fmla="*/ 0 w 2"/>
                <a:gd name="T21" fmla="*/ 1 h 3"/>
                <a:gd name="T22" fmla="*/ 1 w 2"/>
                <a:gd name="T23" fmla="*/ 1 h 3"/>
                <a:gd name="T24" fmla="*/ 2 w 2"/>
                <a:gd name="T25" fmla="*/ 1 h 3"/>
                <a:gd name="T26" fmla="*/ 2 w 2"/>
                <a:gd name="T27" fmla="*/ 0 h 3"/>
                <a:gd name="T28" fmla="*/ 1 w 2"/>
                <a:gd name="T29" fmla="*/ 0 h 3"/>
                <a:gd name="T30" fmla="*/ 0 w 2"/>
                <a:gd name="T31"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3">
                  <a:moveTo>
                    <a:pt x="0" y="2"/>
                  </a:moveTo>
                  <a:lnTo>
                    <a:pt x="0" y="2"/>
                  </a:lnTo>
                  <a:cubicBezTo>
                    <a:pt x="0" y="2"/>
                    <a:pt x="0" y="3"/>
                    <a:pt x="0" y="3"/>
                  </a:cubicBezTo>
                  <a:cubicBezTo>
                    <a:pt x="0" y="3"/>
                    <a:pt x="1" y="3"/>
                    <a:pt x="1" y="3"/>
                  </a:cubicBezTo>
                  <a:lnTo>
                    <a:pt x="2" y="3"/>
                  </a:lnTo>
                  <a:lnTo>
                    <a:pt x="2" y="3"/>
                  </a:lnTo>
                  <a:lnTo>
                    <a:pt x="1" y="3"/>
                  </a:lnTo>
                  <a:cubicBezTo>
                    <a:pt x="0" y="3"/>
                    <a:pt x="0" y="2"/>
                    <a:pt x="0" y="2"/>
                  </a:cubicBezTo>
                  <a:lnTo>
                    <a:pt x="2" y="2"/>
                  </a:lnTo>
                  <a:lnTo>
                    <a:pt x="2" y="1"/>
                  </a:lnTo>
                  <a:lnTo>
                    <a:pt x="0" y="1"/>
                  </a:lnTo>
                  <a:cubicBezTo>
                    <a:pt x="0" y="1"/>
                    <a:pt x="1" y="1"/>
                    <a:pt x="1" y="1"/>
                  </a:cubicBezTo>
                  <a:lnTo>
                    <a:pt x="2" y="1"/>
                  </a:lnTo>
                  <a:lnTo>
                    <a:pt x="2" y="0"/>
                  </a:lnTo>
                  <a:lnTo>
                    <a:pt x="1" y="0"/>
                  </a:lnTo>
                  <a:cubicBezTo>
                    <a:pt x="0"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14" name="Freeform 46"/>
            <p:cNvSpPr>
              <a:spLocks/>
            </p:cNvSpPr>
            <p:nvPr/>
          </p:nvSpPr>
          <p:spPr bwMode="auto">
            <a:xfrm>
              <a:off x="2827338" y="1277938"/>
              <a:ext cx="1588" cy="3175"/>
            </a:xfrm>
            <a:custGeom>
              <a:avLst/>
              <a:gdLst>
                <a:gd name="T0" fmla="*/ 0 w 1"/>
                <a:gd name="T1" fmla="*/ 3 h 3"/>
                <a:gd name="T2" fmla="*/ 0 w 1"/>
                <a:gd name="T3" fmla="*/ 3 h 3"/>
                <a:gd name="T4" fmla="*/ 1 w 1"/>
                <a:gd name="T5" fmla="*/ 3 h 3"/>
                <a:gd name="T6" fmla="*/ 1 w 1"/>
                <a:gd name="T7" fmla="*/ 0 h 3"/>
                <a:gd name="T8" fmla="*/ 0 w 1"/>
                <a:gd name="T9" fmla="*/ 0 h 3"/>
                <a:gd name="T10" fmla="*/ 0 w 1"/>
                <a:gd name="T11" fmla="*/ 3 h 3"/>
              </a:gdLst>
              <a:ahLst/>
              <a:cxnLst>
                <a:cxn ang="0">
                  <a:pos x="T0" y="T1"/>
                </a:cxn>
                <a:cxn ang="0">
                  <a:pos x="T2" y="T3"/>
                </a:cxn>
                <a:cxn ang="0">
                  <a:pos x="T4" y="T5"/>
                </a:cxn>
                <a:cxn ang="0">
                  <a:pos x="T6" y="T7"/>
                </a:cxn>
                <a:cxn ang="0">
                  <a:pos x="T8" y="T9"/>
                </a:cxn>
                <a:cxn ang="0">
                  <a:pos x="T10" y="T11"/>
                </a:cxn>
              </a:cxnLst>
              <a:rect l="0" t="0" r="r" b="b"/>
              <a:pathLst>
                <a:path w="1" h="3">
                  <a:moveTo>
                    <a:pt x="0" y="3"/>
                  </a:moveTo>
                  <a:lnTo>
                    <a:pt x="0" y="3"/>
                  </a:lnTo>
                  <a:lnTo>
                    <a:pt x="1" y="3"/>
                  </a:lnTo>
                  <a:lnTo>
                    <a:pt x="1" y="0"/>
                  </a:lnTo>
                  <a:lnTo>
                    <a:pt x="0" y="0"/>
                  </a:lnTo>
                  <a:lnTo>
                    <a:pt x="0" y="3"/>
                  </a:lnTo>
                  <a:close/>
                </a:path>
              </a:pathLst>
            </a:custGeom>
            <a:grpFill/>
            <a:ln w="0">
              <a:noFill/>
              <a:prstDash val="solid"/>
              <a:round/>
              <a:headEnd/>
              <a:tailEnd/>
            </a:ln>
          </p:spPr>
          <p:txBody>
            <a:bodyPr/>
            <a:lstStyle/>
            <a:p>
              <a:pPr defTabSz="543689">
                <a:defRPr/>
              </a:pPr>
              <a:endParaRPr lang="zh-CN" altLang="en-US" sz="3201"/>
            </a:p>
          </p:txBody>
        </p:sp>
        <p:sp>
          <p:nvSpPr>
            <p:cNvPr id="15" name="Freeform 47"/>
            <p:cNvSpPr>
              <a:spLocks/>
            </p:cNvSpPr>
            <p:nvPr/>
          </p:nvSpPr>
          <p:spPr bwMode="auto">
            <a:xfrm>
              <a:off x="2811463" y="1266825"/>
              <a:ext cx="6350" cy="6350"/>
            </a:xfrm>
            <a:custGeom>
              <a:avLst/>
              <a:gdLst>
                <a:gd name="T0" fmla="*/ 7 w 7"/>
                <a:gd name="T1" fmla="*/ 8 h 8"/>
                <a:gd name="T2" fmla="*/ 7 w 7"/>
                <a:gd name="T3" fmla="*/ 8 h 8"/>
                <a:gd name="T4" fmla="*/ 7 w 7"/>
                <a:gd name="T5" fmla="*/ 8 h 8"/>
                <a:gd name="T6" fmla="*/ 7 w 7"/>
                <a:gd name="T7" fmla="*/ 8 h 8"/>
                <a:gd name="T8" fmla="*/ 1 w 7"/>
                <a:gd name="T9" fmla="*/ 0 h 8"/>
                <a:gd name="T10" fmla="*/ 0 w 7"/>
                <a:gd name="T11" fmla="*/ 3 h 8"/>
                <a:gd name="T12" fmla="*/ 1 w 7"/>
                <a:gd name="T13" fmla="*/ 5 h 8"/>
                <a:gd name="T14" fmla="*/ 7 w 7"/>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8">
                  <a:moveTo>
                    <a:pt x="7" y="8"/>
                  </a:moveTo>
                  <a:lnTo>
                    <a:pt x="7" y="8"/>
                  </a:lnTo>
                  <a:cubicBezTo>
                    <a:pt x="7" y="8"/>
                    <a:pt x="7" y="8"/>
                    <a:pt x="7" y="8"/>
                  </a:cubicBezTo>
                  <a:cubicBezTo>
                    <a:pt x="7" y="8"/>
                    <a:pt x="7" y="8"/>
                    <a:pt x="7" y="8"/>
                  </a:cubicBezTo>
                  <a:cubicBezTo>
                    <a:pt x="4" y="3"/>
                    <a:pt x="1" y="0"/>
                    <a:pt x="1" y="0"/>
                  </a:cubicBezTo>
                  <a:cubicBezTo>
                    <a:pt x="1" y="0"/>
                    <a:pt x="0" y="1"/>
                    <a:pt x="0" y="3"/>
                  </a:cubicBezTo>
                  <a:cubicBezTo>
                    <a:pt x="0" y="4"/>
                    <a:pt x="1" y="5"/>
                    <a:pt x="1" y="5"/>
                  </a:cubicBezTo>
                  <a:cubicBezTo>
                    <a:pt x="2" y="6"/>
                    <a:pt x="6" y="8"/>
                    <a:pt x="7" y="8"/>
                  </a:cubicBezTo>
                  <a:close/>
                </a:path>
              </a:pathLst>
            </a:custGeom>
            <a:grpFill/>
            <a:ln w="0">
              <a:noFill/>
              <a:prstDash val="solid"/>
              <a:round/>
              <a:headEnd/>
              <a:tailEnd/>
            </a:ln>
          </p:spPr>
          <p:txBody>
            <a:bodyPr/>
            <a:lstStyle/>
            <a:p>
              <a:pPr defTabSz="543689">
                <a:defRPr/>
              </a:pPr>
              <a:endParaRPr lang="zh-CN" altLang="en-US" sz="3201"/>
            </a:p>
          </p:txBody>
        </p:sp>
        <p:sp>
          <p:nvSpPr>
            <p:cNvPr id="16" name="Freeform 48"/>
            <p:cNvSpPr>
              <a:spLocks/>
            </p:cNvSpPr>
            <p:nvPr/>
          </p:nvSpPr>
          <p:spPr bwMode="auto">
            <a:xfrm>
              <a:off x="2811463" y="1274763"/>
              <a:ext cx="4763" cy="3175"/>
            </a:xfrm>
            <a:custGeom>
              <a:avLst/>
              <a:gdLst>
                <a:gd name="T0" fmla="*/ 6 w 6"/>
                <a:gd name="T1" fmla="*/ 1 h 3"/>
                <a:gd name="T2" fmla="*/ 6 w 6"/>
                <a:gd name="T3" fmla="*/ 1 h 3"/>
                <a:gd name="T4" fmla="*/ 6 w 6"/>
                <a:gd name="T5" fmla="*/ 1 h 3"/>
                <a:gd name="T6" fmla="*/ 6 w 6"/>
                <a:gd name="T7" fmla="*/ 0 h 3"/>
                <a:gd name="T8" fmla="*/ 0 w 6"/>
                <a:gd name="T9" fmla="*/ 1 h 3"/>
                <a:gd name="T10" fmla="*/ 3 w 6"/>
                <a:gd name="T11" fmla="*/ 2 h 3"/>
                <a:gd name="T12" fmla="*/ 6 w 6"/>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6" y="1"/>
                  </a:moveTo>
                  <a:lnTo>
                    <a:pt x="6" y="1"/>
                  </a:lnTo>
                  <a:cubicBezTo>
                    <a:pt x="6" y="1"/>
                    <a:pt x="6" y="1"/>
                    <a:pt x="6" y="1"/>
                  </a:cubicBezTo>
                  <a:cubicBezTo>
                    <a:pt x="6" y="0"/>
                    <a:pt x="6" y="0"/>
                    <a:pt x="6" y="0"/>
                  </a:cubicBezTo>
                  <a:lnTo>
                    <a:pt x="0" y="1"/>
                  </a:lnTo>
                  <a:cubicBezTo>
                    <a:pt x="1" y="2"/>
                    <a:pt x="2" y="3"/>
                    <a:pt x="3" y="2"/>
                  </a:cubicBezTo>
                  <a:cubicBezTo>
                    <a:pt x="4" y="2"/>
                    <a:pt x="6" y="1"/>
                    <a:pt x="6" y="1"/>
                  </a:cubicBezTo>
                  <a:close/>
                </a:path>
              </a:pathLst>
            </a:custGeom>
            <a:grpFill/>
            <a:ln w="0">
              <a:noFill/>
              <a:prstDash val="solid"/>
              <a:round/>
              <a:headEnd/>
              <a:tailEnd/>
            </a:ln>
          </p:spPr>
          <p:txBody>
            <a:bodyPr/>
            <a:lstStyle/>
            <a:p>
              <a:pPr defTabSz="543689">
                <a:defRPr/>
              </a:pPr>
              <a:endParaRPr lang="zh-CN" altLang="en-US" sz="3201"/>
            </a:p>
          </p:txBody>
        </p:sp>
        <p:sp>
          <p:nvSpPr>
            <p:cNvPr id="17" name="Freeform 49"/>
            <p:cNvSpPr>
              <a:spLocks/>
            </p:cNvSpPr>
            <p:nvPr/>
          </p:nvSpPr>
          <p:spPr bwMode="auto">
            <a:xfrm>
              <a:off x="2809875" y="1271588"/>
              <a:ext cx="6350" cy="3175"/>
            </a:xfrm>
            <a:custGeom>
              <a:avLst/>
              <a:gdLst>
                <a:gd name="T0" fmla="*/ 3 w 8"/>
                <a:gd name="T1" fmla="*/ 4 h 4"/>
                <a:gd name="T2" fmla="*/ 3 w 8"/>
                <a:gd name="T3" fmla="*/ 4 h 4"/>
                <a:gd name="T4" fmla="*/ 4 w 8"/>
                <a:gd name="T5" fmla="*/ 4 h 4"/>
                <a:gd name="T6" fmla="*/ 8 w 8"/>
                <a:gd name="T7" fmla="*/ 4 h 4"/>
                <a:gd name="T8" fmla="*/ 8 w 8"/>
                <a:gd name="T9" fmla="*/ 4 h 4"/>
                <a:gd name="T10" fmla="*/ 8 w 8"/>
                <a:gd name="T11" fmla="*/ 4 h 4"/>
                <a:gd name="T12" fmla="*/ 1 w 8"/>
                <a:gd name="T13" fmla="*/ 0 h 4"/>
                <a:gd name="T14" fmla="*/ 0 w 8"/>
                <a:gd name="T15" fmla="*/ 0 h 4"/>
                <a:gd name="T16" fmla="*/ 0 w 8"/>
                <a:gd name="T17" fmla="*/ 1 h 4"/>
                <a:gd name="T18" fmla="*/ 1 w 8"/>
                <a:gd name="T19" fmla="*/ 2 h 4"/>
                <a:gd name="T20" fmla="*/ 3 w 8"/>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4">
                  <a:moveTo>
                    <a:pt x="3" y="4"/>
                  </a:moveTo>
                  <a:lnTo>
                    <a:pt x="3" y="4"/>
                  </a:lnTo>
                  <a:cubicBezTo>
                    <a:pt x="3" y="4"/>
                    <a:pt x="4" y="4"/>
                    <a:pt x="4" y="4"/>
                  </a:cubicBezTo>
                  <a:lnTo>
                    <a:pt x="8" y="4"/>
                  </a:lnTo>
                  <a:cubicBezTo>
                    <a:pt x="8" y="4"/>
                    <a:pt x="8" y="4"/>
                    <a:pt x="8" y="4"/>
                  </a:cubicBezTo>
                  <a:cubicBezTo>
                    <a:pt x="8" y="4"/>
                    <a:pt x="8" y="4"/>
                    <a:pt x="8" y="4"/>
                  </a:cubicBezTo>
                  <a:cubicBezTo>
                    <a:pt x="6" y="2"/>
                    <a:pt x="1" y="0"/>
                    <a:pt x="1" y="0"/>
                  </a:cubicBezTo>
                  <a:cubicBezTo>
                    <a:pt x="1" y="0"/>
                    <a:pt x="1" y="0"/>
                    <a:pt x="0" y="0"/>
                  </a:cubicBezTo>
                  <a:lnTo>
                    <a:pt x="0" y="1"/>
                  </a:lnTo>
                  <a:cubicBezTo>
                    <a:pt x="1" y="2"/>
                    <a:pt x="1" y="2"/>
                    <a:pt x="1" y="2"/>
                  </a:cubicBezTo>
                  <a:cubicBezTo>
                    <a:pt x="1" y="3"/>
                    <a:pt x="3" y="4"/>
                    <a:pt x="3" y="4"/>
                  </a:cubicBezTo>
                  <a:close/>
                </a:path>
              </a:pathLst>
            </a:custGeom>
            <a:grpFill/>
            <a:ln w="0">
              <a:noFill/>
              <a:prstDash val="solid"/>
              <a:round/>
              <a:headEnd/>
              <a:tailEnd/>
            </a:ln>
          </p:spPr>
          <p:txBody>
            <a:bodyPr/>
            <a:lstStyle/>
            <a:p>
              <a:pPr defTabSz="543689">
                <a:defRPr/>
              </a:pPr>
              <a:endParaRPr lang="zh-CN" altLang="en-US" sz="3201"/>
            </a:p>
          </p:txBody>
        </p:sp>
        <p:sp>
          <p:nvSpPr>
            <p:cNvPr id="18" name="Freeform 50"/>
            <p:cNvSpPr>
              <a:spLocks/>
            </p:cNvSpPr>
            <p:nvPr/>
          </p:nvSpPr>
          <p:spPr bwMode="auto">
            <a:xfrm>
              <a:off x="2814638" y="1263650"/>
              <a:ext cx="4763" cy="9525"/>
            </a:xfrm>
            <a:custGeom>
              <a:avLst/>
              <a:gdLst>
                <a:gd name="T0" fmla="*/ 3 w 4"/>
                <a:gd name="T1" fmla="*/ 11 h 11"/>
                <a:gd name="T2" fmla="*/ 3 w 4"/>
                <a:gd name="T3" fmla="*/ 11 h 11"/>
                <a:gd name="T4" fmla="*/ 3 w 4"/>
                <a:gd name="T5" fmla="*/ 11 h 11"/>
                <a:gd name="T6" fmla="*/ 4 w 4"/>
                <a:gd name="T7" fmla="*/ 11 h 11"/>
                <a:gd name="T8" fmla="*/ 3 w 4"/>
                <a:gd name="T9" fmla="*/ 0 h 11"/>
                <a:gd name="T10" fmla="*/ 2 w 4"/>
                <a:gd name="T11" fmla="*/ 0 h 11"/>
                <a:gd name="T12" fmla="*/ 0 w 4"/>
                <a:gd name="T13" fmla="*/ 2 h 11"/>
                <a:gd name="T14" fmla="*/ 0 w 4"/>
                <a:gd name="T15" fmla="*/ 4 h 11"/>
                <a:gd name="T16" fmla="*/ 3 w 4"/>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1">
                  <a:moveTo>
                    <a:pt x="3" y="11"/>
                  </a:moveTo>
                  <a:lnTo>
                    <a:pt x="3" y="11"/>
                  </a:lnTo>
                  <a:cubicBezTo>
                    <a:pt x="3" y="11"/>
                    <a:pt x="3" y="11"/>
                    <a:pt x="3" y="11"/>
                  </a:cubicBezTo>
                  <a:lnTo>
                    <a:pt x="4" y="11"/>
                  </a:lnTo>
                  <a:cubicBezTo>
                    <a:pt x="4" y="2"/>
                    <a:pt x="3" y="0"/>
                    <a:pt x="3" y="0"/>
                  </a:cubicBezTo>
                  <a:cubicBezTo>
                    <a:pt x="2" y="0"/>
                    <a:pt x="2" y="0"/>
                    <a:pt x="2" y="0"/>
                  </a:cubicBezTo>
                  <a:cubicBezTo>
                    <a:pt x="0" y="1"/>
                    <a:pt x="0" y="2"/>
                    <a:pt x="0" y="2"/>
                  </a:cubicBezTo>
                  <a:cubicBezTo>
                    <a:pt x="0" y="3"/>
                    <a:pt x="0" y="4"/>
                    <a:pt x="0" y="4"/>
                  </a:cubicBezTo>
                  <a:cubicBezTo>
                    <a:pt x="0" y="6"/>
                    <a:pt x="3" y="10"/>
                    <a:pt x="3" y="11"/>
                  </a:cubicBezTo>
                  <a:close/>
                </a:path>
              </a:pathLst>
            </a:custGeom>
            <a:grpFill/>
            <a:ln w="0">
              <a:noFill/>
              <a:prstDash val="solid"/>
              <a:round/>
              <a:headEnd/>
              <a:tailEnd/>
            </a:ln>
          </p:spPr>
          <p:txBody>
            <a:bodyPr/>
            <a:lstStyle/>
            <a:p>
              <a:pPr defTabSz="543689">
                <a:defRPr/>
              </a:pPr>
              <a:endParaRPr lang="zh-CN" altLang="en-US" sz="3201"/>
            </a:p>
          </p:txBody>
        </p:sp>
        <p:sp>
          <p:nvSpPr>
            <p:cNvPr id="19" name="Freeform 51"/>
            <p:cNvSpPr>
              <a:spLocks/>
            </p:cNvSpPr>
            <p:nvPr/>
          </p:nvSpPr>
          <p:spPr bwMode="auto">
            <a:xfrm>
              <a:off x="2819400" y="1263650"/>
              <a:ext cx="4763" cy="9525"/>
            </a:xfrm>
            <a:custGeom>
              <a:avLst/>
              <a:gdLst>
                <a:gd name="T0" fmla="*/ 1 w 5"/>
                <a:gd name="T1" fmla="*/ 11 h 11"/>
                <a:gd name="T2" fmla="*/ 1 w 5"/>
                <a:gd name="T3" fmla="*/ 11 h 11"/>
                <a:gd name="T4" fmla="*/ 1 w 5"/>
                <a:gd name="T5" fmla="*/ 11 h 11"/>
                <a:gd name="T6" fmla="*/ 4 w 5"/>
                <a:gd name="T7" fmla="*/ 4 h 11"/>
                <a:gd name="T8" fmla="*/ 4 w 5"/>
                <a:gd name="T9" fmla="*/ 2 h 11"/>
                <a:gd name="T10" fmla="*/ 2 w 5"/>
                <a:gd name="T11" fmla="*/ 0 h 11"/>
                <a:gd name="T12" fmla="*/ 1 w 5"/>
                <a:gd name="T13" fmla="*/ 0 h 11"/>
                <a:gd name="T14" fmla="*/ 1 w 5"/>
                <a:gd name="T15" fmla="*/ 11 h 11"/>
                <a:gd name="T16" fmla="*/ 1 w 5"/>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1">
                  <a:moveTo>
                    <a:pt x="1" y="11"/>
                  </a:moveTo>
                  <a:lnTo>
                    <a:pt x="1" y="11"/>
                  </a:lnTo>
                  <a:cubicBezTo>
                    <a:pt x="1" y="11"/>
                    <a:pt x="1" y="11"/>
                    <a:pt x="1" y="11"/>
                  </a:cubicBezTo>
                  <a:cubicBezTo>
                    <a:pt x="1" y="10"/>
                    <a:pt x="4" y="6"/>
                    <a:pt x="4" y="4"/>
                  </a:cubicBezTo>
                  <a:cubicBezTo>
                    <a:pt x="4" y="4"/>
                    <a:pt x="5" y="3"/>
                    <a:pt x="4" y="2"/>
                  </a:cubicBezTo>
                  <a:cubicBezTo>
                    <a:pt x="4" y="2"/>
                    <a:pt x="4" y="1"/>
                    <a:pt x="2" y="0"/>
                  </a:cubicBezTo>
                  <a:cubicBezTo>
                    <a:pt x="2" y="0"/>
                    <a:pt x="2" y="0"/>
                    <a:pt x="1" y="0"/>
                  </a:cubicBezTo>
                  <a:cubicBezTo>
                    <a:pt x="1" y="0"/>
                    <a:pt x="0" y="2"/>
                    <a:pt x="1" y="11"/>
                  </a:cubicBezTo>
                  <a:cubicBezTo>
                    <a:pt x="1" y="11"/>
                    <a:pt x="1" y="11"/>
                    <a:pt x="1" y="11"/>
                  </a:cubicBezTo>
                  <a:close/>
                </a:path>
              </a:pathLst>
            </a:custGeom>
            <a:grpFill/>
            <a:ln w="0">
              <a:noFill/>
              <a:prstDash val="solid"/>
              <a:round/>
              <a:headEnd/>
              <a:tailEnd/>
            </a:ln>
          </p:spPr>
          <p:txBody>
            <a:bodyPr/>
            <a:lstStyle/>
            <a:p>
              <a:pPr defTabSz="543689">
                <a:defRPr/>
              </a:pPr>
              <a:endParaRPr lang="zh-CN" altLang="en-US" sz="3201"/>
            </a:p>
          </p:txBody>
        </p:sp>
        <p:sp>
          <p:nvSpPr>
            <p:cNvPr id="20" name="Freeform 52"/>
            <p:cNvSpPr>
              <a:spLocks/>
            </p:cNvSpPr>
            <p:nvPr/>
          </p:nvSpPr>
          <p:spPr bwMode="auto">
            <a:xfrm>
              <a:off x="2820988" y="1274763"/>
              <a:ext cx="4763" cy="3175"/>
            </a:xfrm>
            <a:custGeom>
              <a:avLst/>
              <a:gdLst>
                <a:gd name="T0" fmla="*/ 6 w 6"/>
                <a:gd name="T1" fmla="*/ 1 h 3"/>
                <a:gd name="T2" fmla="*/ 6 w 6"/>
                <a:gd name="T3" fmla="*/ 1 h 3"/>
                <a:gd name="T4" fmla="*/ 0 w 6"/>
                <a:gd name="T5" fmla="*/ 0 h 3"/>
                <a:gd name="T6" fmla="*/ 0 w 6"/>
                <a:gd name="T7" fmla="*/ 1 h 3"/>
                <a:gd name="T8" fmla="*/ 0 w 6"/>
                <a:gd name="T9" fmla="*/ 1 h 3"/>
                <a:gd name="T10" fmla="*/ 3 w 6"/>
                <a:gd name="T11" fmla="*/ 2 h 3"/>
                <a:gd name="T12" fmla="*/ 6 w 6"/>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6" y="1"/>
                  </a:moveTo>
                  <a:lnTo>
                    <a:pt x="6" y="1"/>
                  </a:lnTo>
                  <a:lnTo>
                    <a:pt x="0" y="0"/>
                  </a:lnTo>
                  <a:cubicBezTo>
                    <a:pt x="0" y="0"/>
                    <a:pt x="0" y="0"/>
                    <a:pt x="0" y="1"/>
                  </a:cubicBezTo>
                  <a:cubicBezTo>
                    <a:pt x="0" y="1"/>
                    <a:pt x="0" y="1"/>
                    <a:pt x="0" y="1"/>
                  </a:cubicBezTo>
                  <a:cubicBezTo>
                    <a:pt x="1" y="1"/>
                    <a:pt x="2" y="2"/>
                    <a:pt x="3" y="2"/>
                  </a:cubicBezTo>
                  <a:cubicBezTo>
                    <a:pt x="3" y="2"/>
                    <a:pt x="4" y="3"/>
                    <a:pt x="6" y="1"/>
                  </a:cubicBezTo>
                  <a:close/>
                </a:path>
              </a:pathLst>
            </a:custGeom>
            <a:grpFill/>
            <a:ln w="0">
              <a:noFill/>
              <a:prstDash val="solid"/>
              <a:round/>
              <a:headEnd/>
              <a:tailEnd/>
            </a:ln>
          </p:spPr>
          <p:txBody>
            <a:bodyPr/>
            <a:lstStyle/>
            <a:p>
              <a:pPr defTabSz="543689">
                <a:defRPr/>
              </a:pPr>
              <a:endParaRPr lang="zh-CN" altLang="en-US" sz="3201"/>
            </a:p>
          </p:txBody>
        </p:sp>
        <p:sp>
          <p:nvSpPr>
            <p:cNvPr id="21" name="Freeform 53"/>
            <p:cNvSpPr>
              <a:spLocks/>
            </p:cNvSpPr>
            <p:nvPr/>
          </p:nvSpPr>
          <p:spPr bwMode="auto">
            <a:xfrm>
              <a:off x="2820988" y="1271588"/>
              <a:ext cx="7938" cy="3175"/>
            </a:xfrm>
            <a:custGeom>
              <a:avLst/>
              <a:gdLst>
                <a:gd name="T0" fmla="*/ 7 w 8"/>
                <a:gd name="T1" fmla="*/ 0 h 4"/>
                <a:gd name="T2" fmla="*/ 7 w 8"/>
                <a:gd name="T3" fmla="*/ 0 h 4"/>
                <a:gd name="T4" fmla="*/ 0 w 8"/>
                <a:gd name="T5" fmla="*/ 4 h 4"/>
                <a:gd name="T6" fmla="*/ 0 w 8"/>
                <a:gd name="T7" fmla="*/ 4 h 4"/>
                <a:gd name="T8" fmla="*/ 0 w 8"/>
                <a:gd name="T9" fmla="*/ 4 h 4"/>
                <a:gd name="T10" fmla="*/ 4 w 8"/>
                <a:gd name="T11" fmla="*/ 4 h 4"/>
                <a:gd name="T12" fmla="*/ 5 w 8"/>
                <a:gd name="T13" fmla="*/ 4 h 4"/>
                <a:gd name="T14" fmla="*/ 7 w 8"/>
                <a:gd name="T15" fmla="*/ 2 h 4"/>
                <a:gd name="T16" fmla="*/ 8 w 8"/>
                <a:gd name="T17" fmla="*/ 1 h 4"/>
                <a:gd name="T18" fmla="*/ 8 w 8"/>
                <a:gd name="T19" fmla="*/ 0 h 4"/>
                <a:gd name="T20" fmla="*/ 7 w 8"/>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4">
                  <a:moveTo>
                    <a:pt x="7" y="0"/>
                  </a:moveTo>
                  <a:lnTo>
                    <a:pt x="7" y="0"/>
                  </a:lnTo>
                  <a:cubicBezTo>
                    <a:pt x="7" y="0"/>
                    <a:pt x="2" y="2"/>
                    <a:pt x="0" y="4"/>
                  </a:cubicBezTo>
                  <a:lnTo>
                    <a:pt x="0" y="4"/>
                  </a:lnTo>
                  <a:cubicBezTo>
                    <a:pt x="0" y="4"/>
                    <a:pt x="0" y="4"/>
                    <a:pt x="0" y="4"/>
                  </a:cubicBezTo>
                  <a:cubicBezTo>
                    <a:pt x="1" y="4"/>
                    <a:pt x="4" y="4"/>
                    <a:pt x="4" y="4"/>
                  </a:cubicBezTo>
                  <a:cubicBezTo>
                    <a:pt x="4" y="4"/>
                    <a:pt x="5" y="4"/>
                    <a:pt x="5" y="4"/>
                  </a:cubicBezTo>
                  <a:cubicBezTo>
                    <a:pt x="5" y="4"/>
                    <a:pt x="7" y="3"/>
                    <a:pt x="7" y="2"/>
                  </a:cubicBezTo>
                  <a:cubicBezTo>
                    <a:pt x="7" y="2"/>
                    <a:pt x="7" y="2"/>
                    <a:pt x="8" y="1"/>
                  </a:cubicBezTo>
                  <a:lnTo>
                    <a:pt x="8" y="0"/>
                  </a:lnTo>
                  <a:cubicBezTo>
                    <a:pt x="8" y="0"/>
                    <a:pt x="7" y="0"/>
                    <a:pt x="7" y="0"/>
                  </a:cubicBezTo>
                  <a:close/>
                </a:path>
              </a:pathLst>
            </a:custGeom>
            <a:grpFill/>
            <a:ln w="0">
              <a:noFill/>
              <a:prstDash val="solid"/>
              <a:round/>
              <a:headEnd/>
              <a:tailEnd/>
            </a:ln>
          </p:spPr>
          <p:txBody>
            <a:bodyPr/>
            <a:lstStyle/>
            <a:p>
              <a:pPr defTabSz="543689">
                <a:defRPr/>
              </a:pPr>
              <a:endParaRPr lang="zh-CN" altLang="en-US" sz="3201"/>
            </a:p>
          </p:txBody>
        </p:sp>
        <p:sp>
          <p:nvSpPr>
            <p:cNvPr id="22" name="Freeform 54"/>
            <p:cNvSpPr>
              <a:spLocks/>
            </p:cNvSpPr>
            <p:nvPr/>
          </p:nvSpPr>
          <p:spPr bwMode="auto">
            <a:xfrm>
              <a:off x="2819400" y="1266825"/>
              <a:ext cx="6350" cy="6350"/>
            </a:xfrm>
            <a:custGeom>
              <a:avLst/>
              <a:gdLst>
                <a:gd name="T0" fmla="*/ 0 w 7"/>
                <a:gd name="T1" fmla="*/ 8 h 8"/>
                <a:gd name="T2" fmla="*/ 0 w 7"/>
                <a:gd name="T3" fmla="*/ 8 h 8"/>
                <a:gd name="T4" fmla="*/ 0 w 7"/>
                <a:gd name="T5" fmla="*/ 8 h 8"/>
                <a:gd name="T6" fmla="*/ 6 w 7"/>
                <a:gd name="T7" fmla="*/ 5 h 8"/>
                <a:gd name="T8" fmla="*/ 7 w 7"/>
                <a:gd name="T9" fmla="*/ 3 h 8"/>
                <a:gd name="T10" fmla="*/ 6 w 7"/>
                <a:gd name="T11" fmla="*/ 0 h 8"/>
                <a:gd name="T12" fmla="*/ 0 w 7"/>
                <a:gd name="T13" fmla="*/ 8 h 8"/>
                <a:gd name="T14" fmla="*/ 0 w 7"/>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8">
                  <a:moveTo>
                    <a:pt x="0" y="8"/>
                  </a:moveTo>
                  <a:lnTo>
                    <a:pt x="0" y="8"/>
                  </a:lnTo>
                  <a:cubicBezTo>
                    <a:pt x="0" y="8"/>
                    <a:pt x="0" y="8"/>
                    <a:pt x="0" y="8"/>
                  </a:cubicBezTo>
                  <a:cubicBezTo>
                    <a:pt x="1" y="8"/>
                    <a:pt x="5" y="6"/>
                    <a:pt x="6" y="5"/>
                  </a:cubicBezTo>
                  <a:cubicBezTo>
                    <a:pt x="6" y="5"/>
                    <a:pt x="7" y="4"/>
                    <a:pt x="7" y="3"/>
                  </a:cubicBezTo>
                  <a:cubicBezTo>
                    <a:pt x="7" y="1"/>
                    <a:pt x="6" y="0"/>
                    <a:pt x="6" y="0"/>
                  </a:cubicBezTo>
                  <a:cubicBezTo>
                    <a:pt x="6" y="0"/>
                    <a:pt x="3" y="3"/>
                    <a:pt x="0" y="8"/>
                  </a:cubicBezTo>
                  <a:cubicBezTo>
                    <a:pt x="0" y="8"/>
                    <a:pt x="0" y="8"/>
                    <a:pt x="0" y="8"/>
                  </a:cubicBezTo>
                  <a:close/>
                </a:path>
              </a:pathLst>
            </a:custGeom>
            <a:grpFill/>
            <a:ln w="0">
              <a:noFill/>
              <a:prstDash val="solid"/>
              <a:round/>
              <a:headEnd/>
              <a:tailEnd/>
            </a:ln>
          </p:spPr>
          <p:txBody>
            <a:bodyPr/>
            <a:lstStyle/>
            <a:p>
              <a:pPr defTabSz="543689">
                <a:defRPr/>
              </a:pPr>
              <a:endParaRPr lang="zh-CN" altLang="en-US" sz="3201"/>
            </a:p>
          </p:txBody>
        </p:sp>
        <p:sp>
          <p:nvSpPr>
            <p:cNvPr id="23" name="Freeform 55"/>
            <p:cNvSpPr>
              <a:spLocks/>
            </p:cNvSpPr>
            <p:nvPr/>
          </p:nvSpPr>
          <p:spPr bwMode="auto">
            <a:xfrm>
              <a:off x="3416300" y="1100138"/>
              <a:ext cx="9525" cy="9525"/>
            </a:xfrm>
            <a:custGeom>
              <a:avLst/>
              <a:gdLst>
                <a:gd name="T0" fmla="*/ 8 w 10"/>
                <a:gd name="T1" fmla="*/ 4 h 10"/>
                <a:gd name="T2" fmla="*/ 8 w 10"/>
                <a:gd name="T3" fmla="*/ 4 h 10"/>
                <a:gd name="T4" fmla="*/ 3 w 10"/>
                <a:gd name="T5" fmla="*/ 4 h 10"/>
                <a:gd name="T6" fmla="*/ 3 w 10"/>
                <a:gd name="T7" fmla="*/ 0 h 10"/>
                <a:gd name="T8" fmla="*/ 0 w 10"/>
                <a:gd name="T9" fmla="*/ 0 h 10"/>
                <a:gd name="T10" fmla="*/ 0 w 10"/>
                <a:gd name="T11" fmla="*/ 10 h 10"/>
                <a:gd name="T12" fmla="*/ 3 w 10"/>
                <a:gd name="T13" fmla="*/ 10 h 10"/>
                <a:gd name="T14" fmla="*/ 3 w 10"/>
                <a:gd name="T15" fmla="*/ 6 h 10"/>
                <a:gd name="T16" fmla="*/ 8 w 10"/>
                <a:gd name="T17" fmla="*/ 6 h 10"/>
                <a:gd name="T18" fmla="*/ 8 w 10"/>
                <a:gd name="T19" fmla="*/ 10 h 10"/>
                <a:gd name="T20" fmla="*/ 10 w 10"/>
                <a:gd name="T21" fmla="*/ 10 h 10"/>
                <a:gd name="T22" fmla="*/ 10 w 10"/>
                <a:gd name="T23" fmla="*/ 0 h 10"/>
                <a:gd name="T24" fmla="*/ 8 w 10"/>
                <a:gd name="T25" fmla="*/ 0 h 10"/>
                <a:gd name="T26" fmla="*/ 8 w 10"/>
                <a:gd name="T2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8" y="4"/>
                  </a:moveTo>
                  <a:lnTo>
                    <a:pt x="8" y="4"/>
                  </a:lnTo>
                  <a:lnTo>
                    <a:pt x="3" y="4"/>
                  </a:lnTo>
                  <a:lnTo>
                    <a:pt x="3" y="0"/>
                  </a:lnTo>
                  <a:lnTo>
                    <a:pt x="0" y="0"/>
                  </a:lnTo>
                  <a:lnTo>
                    <a:pt x="0" y="10"/>
                  </a:lnTo>
                  <a:lnTo>
                    <a:pt x="3" y="10"/>
                  </a:lnTo>
                  <a:lnTo>
                    <a:pt x="3" y="6"/>
                  </a:lnTo>
                  <a:lnTo>
                    <a:pt x="8" y="6"/>
                  </a:lnTo>
                  <a:lnTo>
                    <a:pt x="8" y="10"/>
                  </a:lnTo>
                  <a:lnTo>
                    <a:pt x="10" y="10"/>
                  </a:lnTo>
                  <a:lnTo>
                    <a:pt x="10" y="0"/>
                  </a:lnTo>
                  <a:lnTo>
                    <a:pt x="8" y="0"/>
                  </a:lnTo>
                  <a:lnTo>
                    <a:pt x="8" y="4"/>
                  </a:lnTo>
                  <a:close/>
                </a:path>
              </a:pathLst>
            </a:custGeom>
            <a:grpFill/>
            <a:ln w="0">
              <a:noFill/>
              <a:prstDash val="solid"/>
              <a:round/>
              <a:headEnd/>
              <a:tailEnd/>
            </a:ln>
          </p:spPr>
          <p:txBody>
            <a:bodyPr/>
            <a:lstStyle/>
            <a:p>
              <a:pPr defTabSz="543689">
                <a:defRPr/>
              </a:pPr>
              <a:endParaRPr lang="zh-CN" altLang="en-US" sz="3201"/>
            </a:p>
          </p:txBody>
        </p:sp>
        <p:sp>
          <p:nvSpPr>
            <p:cNvPr id="24" name="Freeform 56"/>
            <p:cNvSpPr>
              <a:spLocks/>
            </p:cNvSpPr>
            <p:nvPr/>
          </p:nvSpPr>
          <p:spPr bwMode="auto">
            <a:xfrm>
              <a:off x="3427413" y="1100138"/>
              <a:ext cx="9525" cy="9525"/>
            </a:xfrm>
            <a:custGeom>
              <a:avLst/>
              <a:gdLst>
                <a:gd name="T0" fmla="*/ 8 w 10"/>
                <a:gd name="T1" fmla="*/ 6 h 10"/>
                <a:gd name="T2" fmla="*/ 8 w 10"/>
                <a:gd name="T3" fmla="*/ 6 h 10"/>
                <a:gd name="T4" fmla="*/ 5 w 10"/>
                <a:gd name="T5" fmla="*/ 8 h 10"/>
                <a:gd name="T6" fmla="*/ 3 w 10"/>
                <a:gd name="T7" fmla="*/ 6 h 10"/>
                <a:gd name="T8" fmla="*/ 3 w 10"/>
                <a:gd name="T9" fmla="*/ 0 h 10"/>
                <a:gd name="T10" fmla="*/ 0 w 10"/>
                <a:gd name="T11" fmla="*/ 0 h 10"/>
                <a:gd name="T12" fmla="*/ 0 w 10"/>
                <a:gd name="T13" fmla="*/ 6 h 10"/>
                <a:gd name="T14" fmla="*/ 1 w 10"/>
                <a:gd name="T15" fmla="*/ 9 h 10"/>
                <a:gd name="T16" fmla="*/ 5 w 10"/>
                <a:gd name="T17" fmla="*/ 10 h 10"/>
                <a:gd name="T18" fmla="*/ 9 w 10"/>
                <a:gd name="T19" fmla="*/ 9 h 10"/>
                <a:gd name="T20" fmla="*/ 10 w 10"/>
                <a:gd name="T21" fmla="*/ 6 h 10"/>
                <a:gd name="T22" fmla="*/ 10 w 10"/>
                <a:gd name="T23" fmla="*/ 0 h 10"/>
                <a:gd name="T24" fmla="*/ 8 w 10"/>
                <a:gd name="T25" fmla="*/ 0 h 10"/>
                <a:gd name="T26" fmla="*/ 8 w 10"/>
                <a:gd name="T2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8" y="6"/>
                  </a:moveTo>
                  <a:lnTo>
                    <a:pt x="8" y="6"/>
                  </a:lnTo>
                  <a:cubicBezTo>
                    <a:pt x="8" y="8"/>
                    <a:pt x="7" y="8"/>
                    <a:pt x="5" y="8"/>
                  </a:cubicBezTo>
                  <a:cubicBezTo>
                    <a:pt x="3" y="8"/>
                    <a:pt x="3" y="8"/>
                    <a:pt x="3" y="6"/>
                  </a:cubicBezTo>
                  <a:lnTo>
                    <a:pt x="3" y="0"/>
                  </a:lnTo>
                  <a:lnTo>
                    <a:pt x="0" y="0"/>
                  </a:lnTo>
                  <a:lnTo>
                    <a:pt x="0" y="6"/>
                  </a:lnTo>
                  <a:cubicBezTo>
                    <a:pt x="0" y="7"/>
                    <a:pt x="0" y="8"/>
                    <a:pt x="1" y="9"/>
                  </a:cubicBezTo>
                  <a:cubicBezTo>
                    <a:pt x="2" y="10"/>
                    <a:pt x="3" y="10"/>
                    <a:pt x="5" y="10"/>
                  </a:cubicBezTo>
                  <a:cubicBezTo>
                    <a:pt x="7" y="10"/>
                    <a:pt x="8" y="10"/>
                    <a:pt x="9" y="9"/>
                  </a:cubicBezTo>
                  <a:cubicBezTo>
                    <a:pt x="10" y="8"/>
                    <a:pt x="10" y="7"/>
                    <a:pt x="10" y="6"/>
                  </a:cubicBezTo>
                  <a:lnTo>
                    <a:pt x="10" y="0"/>
                  </a:lnTo>
                  <a:lnTo>
                    <a:pt x="8" y="0"/>
                  </a:lnTo>
                  <a:lnTo>
                    <a:pt x="8" y="6"/>
                  </a:lnTo>
                  <a:close/>
                </a:path>
              </a:pathLst>
            </a:custGeom>
            <a:grpFill/>
            <a:ln w="0">
              <a:noFill/>
              <a:prstDash val="solid"/>
              <a:round/>
              <a:headEnd/>
              <a:tailEnd/>
            </a:ln>
          </p:spPr>
          <p:txBody>
            <a:bodyPr/>
            <a:lstStyle/>
            <a:p>
              <a:pPr defTabSz="543689">
                <a:defRPr/>
              </a:pPr>
              <a:endParaRPr lang="zh-CN" altLang="en-US" sz="3201"/>
            </a:p>
          </p:txBody>
        </p:sp>
        <p:sp>
          <p:nvSpPr>
            <p:cNvPr id="25" name="Freeform 57"/>
            <p:cNvSpPr>
              <a:spLocks noEditPoints="1"/>
            </p:cNvSpPr>
            <p:nvPr/>
          </p:nvSpPr>
          <p:spPr bwMode="auto">
            <a:xfrm>
              <a:off x="3438525" y="1100138"/>
              <a:ext cx="9525" cy="9525"/>
            </a:xfrm>
            <a:custGeom>
              <a:avLst/>
              <a:gdLst>
                <a:gd name="T0" fmla="*/ 4 w 11"/>
                <a:gd name="T1" fmla="*/ 6 h 10"/>
                <a:gd name="T2" fmla="*/ 4 w 11"/>
                <a:gd name="T3" fmla="*/ 6 h 10"/>
                <a:gd name="T4" fmla="*/ 5 w 11"/>
                <a:gd name="T5" fmla="*/ 2 h 10"/>
                <a:gd name="T6" fmla="*/ 7 w 11"/>
                <a:gd name="T7" fmla="*/ 6 h 10"/>
                <a:gd name="T8" fmla="*/ 4 w 11"/>
                <a:gd name="T9" fmla="*/ 6 h 10"/>
                <a:gd name="T10" fmla="*/ 4 w 11"/>
                <a:gd name="T11" fmla="*/ 0 h 10"/>
                <a:gd name="T12" fmla="*/ 4 w 11"/>
                <a:gd name="T13" fmla="*/ 0 h 10"/>
                <a:gd name="T14" fmla="*/ 0 w 11"/>
                <a:gd name="T15" fmla="*/ 10 h 10"/>
                <a:gd name="T16" fmla="*/ 2 w 11"/>
                <a:gd name="T17" fmla="*/ 10 h 10"/>
                <a:gd name="T18" fmla="*/ 3 w 11"/>
                <a:gd name="T19" fmla="*/ 7 h 10"/>
                <a:gd name="T20" fmla="*/ 8 w 11"/>
                <a:gd name="T21" fmla="*/ 7 h 10"/>
                <a:gd name="T22" fmla="*/ 9 w 11"/>
                <a:gd name="T23" fmla="*/ 10 h 10"/>
                <a:gd name="T24" fmla="*/ 11 w 11"/>
                <a:gd name="T25" fmla="*/ 10 h 10"/>
                <a:gd name="T26" fmla="*/ 7 w 11"/>
                <a:gd name="T27" fmla="*/ 0 h 10"/>
                <a:gd name="T28" fmla="*/ 4 w 11"/>
                <a:gd name="T2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0">
                  <a:moveTo>
                    <a:pt x="4" y="6"/>
                  </a:moveTo>
                  <a:lnTo>
                    <a:pt x="4" y="6"/>
                  </a:lnTo>
                  <a:lnTo>
                    <a:pt x="5" y="2"/>
                  </a:lnTo>
                  <a:lnTo>
                    <a:pt x="7" y="6"/>
                  </a:lnTo>
                  <a:lnTo>
                    <a:pt x="4" y="6"/>
                  </a:lnTo>
                  <a:close/>
                  <a:moveTo>
                    <a:pt x="4" y="0"/>
                  </a:moveTo>
                  <a:lnTo>
                    <a:pt x="4" y="0"/>
                  </a:lnTo>
                  <a:lnTo>
                    <a:pt x="0" y="10"/>
                  </a:lnTo>
                  <a:lnTo>
                    <a:pt x="2" y="10"/>
                  </a:lnTo>
                  <a:lnTo>
                    <a:pt x="3" y="7"/>
                  </a:lnTo>
                  <a:lnTo>
                    <a:pt x="8" y="7"/>
                  </a:lnTo>
                  <a:lnTo>
                    <a:pt x="9" y="10"/>
                  </a:lnTo>
                  <a:lnTo>
                    <a:pt x="11" y="10"/>
                  </a:lnTo>
                  <a:lnTo>
                    <a:pt x="7" y="0"/>
                  </a:lnTo>
                  <a:lnTo>
                    <a:pt x="4" y="0"/>
                  </a:lnTo>
                  <a:close/>
                </a:path>
              </a:pathLst>
            </a:custGeom>
            <a:grpFill/>
            <a:ln w="0">
              <a:noFill/>
              <a:prstDash val="solid"/>
              <a:round/>
              <a:headEnd/>
              <a:tailEnd/>
            </a:ln>
          </p:spPr>
          <p:txBody>
            <a:bodyPr/>
            <a:lstStyle/>
            <a:p>
              <a:pPr defTabSz="543689">
                <a:defRPr/>
              </a:pPr>
              <a:endParaRPr lang="zh-CN" altLang="en-US" sz="3201"/>
            </a:p>
          </p:txBody>
        </p:sp>
        <p:sp>
          <p:nvSpPr>
            <p:cNvPr id="26" name="Freeform 58"/>
            <p:cNvSpPr>
              <a:spLocks/>
            </p:cNvSpPr>
            <p:nvPr/>
          </p:nvSpPr>
          <p:spPr bwMode="auto">
            <a:xfrm>
              <a:off x="3448050" y="1100138"/>
              <a:ext cx="15875" cy="9525"/>
            </a:xfrm>
            <a:custGeom>
              <a:avLst/>
              <a:gdLst>
                <a:gd name="T0" fmla="*/ 13 w 17"/>
                <a:gd name="T1" fmla="*/ 7 h 10"/>
                <a:gd name="T2" fmla="*/ 13 w 17"/>
                <a:gd name="T3" fmla="*/ 7 h 10"/>
                <a:gd name="T4" fmla="*/ 10 w 17"/>
                <a:gd name="T5" fmla="*/ 0 h 10"/>
                <a:gd name="T6" fmla="*/ 7 w 17"/>
                <a:gd name="T7" fmla="*/ 0 h 10"/>
                <a:gd name="T8" fmla="*/ 5 w 17"/>
                <a:gd name="T9" fmla="*/ 7 h 10"/>
                <a:gd name="T10" fmla="*/ 3 w 17"/>
                <a:gd name="T11" fmla="*/ 0 h 10"/>
                <a:gd name="T12" fmla="*/ 0 w 17"/>
                <a:gd name="T13" fmla="*/ 0 h 10"/>
                <a:gd name="T14" fmla="*/ 4 w 17"/>
                <a:gd name="T15" fmla="*/ 10 h 10"/>
                <a:gd name="T16" fmla="*/ 7 w 17"/>
                <a:gd name="T17" fmla="*/ 10 h 10"/>
                <a:gd name="T18" fmla="*/ 9 w 17"/>
                <a:gd name="T19" fmla="*/ 2 h 10"/>
                <a:gd name="T20" fmla="*/ 11 w 17"/>
                <a:gd name="T21" fmla="*/ 10 h 10"/>
                <a:gd name="T22" fmla="*/ 14 w 17"/>
                <a:gd name="T23" fmla="*/ 10 h 10"/>
                <a:gd name="T24" fmla="*/ 17 w 17"/>
                <a:gd name="T25" fmla="*/ 0 h 10"/>
                <a:gd name="T26" fmla="*/ 15 w 17"/>
                <a:gd name="T27" fmla="*/ 0 h 10"/>
                <a:gd name="T28" fmla="*/ 13 w 17"/>
                <a:gd name="T29"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0">
                  <a:moveTo>
                    <a:pt x="13" y="7"/>
                  </a:moveTo>
                  <a:lnTo>
                    <a:pt x="13" y="7"/>
                  </a:lnTo>
                  <a:lnTo>
                    <a:pt x="10" y="0"/>
                  </a:lnTo>
                  <a:lnTo>
                    <a:pt x="7" y="0"/>
                  </a:lnTo>
                  <a:lnTo>
                    <a:pt x="5" y="7"/>
                  </a:lnTo>
                  <a:lnTo>
                    <a:pt x="3" y="0"/>
                  </a:lnTo>
                  <a:lnTo>
                    <a:pt x="0" y="0"/>
                  </a:lnTo>
                  <a:lnTo>
                    <a:pt x="4" y="10"/>
                  </a:lnTo>
                  <a:lnTo>
                    <a:pt x="7" y="10"/>
                  </a:lnTo>
                  <a:lnTo>
                    <a:pt x="9" y="2"/>
                  </a:lnTo>
                  <a:lnTo>
                    <a:pt x="11" y="10"/>
                  </a:lnTo>
                  <a:lnTo>
                    <a:pt x="14" y="10"/>
                  </a:lnTo>
                  <a:lnTo>
                    <a:pt x="17" y="0"/>
                  </a:lnTo>
                  <a:lnTo>
                    <a:pt x="15" y="0"/>
                  </a:lnTo>
                  <a:lnTo>
                    <a:pt x="13" y="7"/>
                  </a:lnTo>
                  <a:close/>
                </a:path>
              </a:pathLst>
            </a:custGeom>
            <a:grpFill/>
            <a:ln w="0">
              <a:noFill/>
              <a:prstDash val="solid"/>
              <a:round/>
              <a:headEnd/>
              <a:tailEnd/>
            </a:ln>
          </p:spPr>
          <p:txBody>
            <a:bodyPr/>
            <a:lstStyle/>
            <a:p>
              <a:pPr defTabSz="543689">
                <a:defRPr/>
              </a:pPr>
              <a:endParaRPr lang="zh-CN" altLang="en-US" sz="3201"/>
            </a:p>
          </p:txBody>
        </p:sp>
        <p:sp>
          <p:nvSpPr>
            <p:cNvPr id="27" name="Freeform 59"/>
            <p:cNvSpPr>
              <a:spLocks/>
            </p:cNvSpPr>
            <p:nvPr/>
          </p:nvSpPr>
          <p:spPr bwMode="auto">
            <a:xfrm>
              <a:off x="3465513" y="1100138"/>
              <a:ext cx="7938" cy="9525"/>
            </a:xfrm>
            <a:custGeom>
              <a:avLst/>
              <a:gdLst>
                <a:gd name="T0" fmla="*/ 0 w 9"/>
                <a:gd name="T1" fmla="*/ 5 h 10"/>
                <a:gd name="T2" fmla="*/ 0 w 9"/>
                <a:gd name="T3" fmla="*/ 5 h 10"/>
                <a:gd name="T4" fmla="*/ 2 w 9"/>
                <a:gd name="T5" fmla="*/ 9 h 10"/>
                <a:gd name="T6" fmla="*/ 5 w 9"/>
                <a:gd name="T7" fmla="*/ 10 h 10"/>
                <a:gd name="T8" fmla="*/ 9 w 9"/>
                <a:gd name="T9" fmla="*/ 10 h 10"/>
                <a:gd name="T10" fmla="*/ 9 w 9"/>
                <a:gd name="T11" fmla="*/ 8 h 10"/>
                <a:gd name="T12" fmla="*/ 5 w 9"/>
                <a:gd name="T13" fmla="*/ 8 h 10"/>
                <a:gd name="T14" fmla="*/ 3 w 9"/>
                <a:gd name="T15" fmla="*/ 6 h 10"/>
                <a:gd name="T16" fmla="*/ 9 w 9"/>
                <a:gd name="T17" fmla="*/ 6 h 10"/>
                <a:gd name="T18" fmla="*/ 9 w 9"/>
                <a:gd name="T19" fmla="*/ 4 h 10"/>
                <a:gd name="T20" fmla="*/ 3 w 9"/>
                <a:gd name="T21" fmla="*/ 4 h 10"/>
                <a:gd name="T22" fmla="*/ 5 w 9"/>
                <a:gd name="T23" fmla="*/ 1 h 10"/>
                <a:gd name="T24" fmla="*/ 9 w 9"/>
                <a:gd name="T25" fmla="*/ 1 h 10"/>
                <a:gd name="T26" fmla="*/ 9 w 9"/>
                <a:gd name="T27" fmla="*/ 0 h 10"/>
                <a:gd name="T28" fmla="*/ 5 w 9"/>
                <a:gd name="T29" fmla="*/ 0 h 10"/>
                <a:gd name="T30" fmla="*/ 0 w 9"/>
                <a:gd name="T3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0">
                  <a:moveTo>
                    <a:pt x="0" y="5"/>
                  </a:moveTo>
                  <a:lnTo>
                    <a:pt x="0" y="5"/>
                  </a:lnTo>
                  <a:cubicBezTo>
                    <a:pt x="0" y="7"/>
                    <a:pt x="0" y="8"/>
                    <a:pt x="2" y="9"/>
                  </a:cubicBezTo>
                  <a:cubicBezTo>
                    <a:pt x="3" y="10"/>
                    <a:pt x="4" y="10"/>
                    <a:pt x="5" y="10"/>
                  </a:cubicBezTo>
                  <a:lnTo>
                    <a:pt x="9" y="10"/>
                  </a:lnTo>
                  <a:lnTo>
                    <a:pt x="9" y="8"/>
                  </a:lnTo>
                  <a:lnTo>
                    <a:pt x="5" y="8"/>
                  </a:lnTo>
                  <a:cubicBezTo>
                    <a:pt x="3" y="8"/>
                    <a:pt x="3" y="7"/>
                    <a:pt x="3" y="6"/>
                  </a:cubicBezTo>
                  <a:lnTo>
                    <a:pt x="9" y="6"/>
                  </a:lnTo>
                  <a:lnTo>
                    <a:pt x="9" y="4"/>
                  </a:lnTo>
                  <a:lnTo>
                    <a:pt x="3" y="4"/>
                  </a:lnTo>
                  <a:cubicBezTo>
                    <a:pt x="3" y="2"/>
                    <a:pt x="4" y="1"/>
                    <a:pt x="5" y="1"/>
                  </a:cubicBezTo>
                  <a:lnTo>
                    <a:pt x="9" y="1"/>
                  </a:lnTo>
                  <a:lnTo>
                    <a:pt x="9" y="0"/>
                  </a:lnTo>
                  <a:lnTo>
                    <a:pt x="5" y="0"/>
                  </a:lnTo>
                  <a:cubicBezTo>
                    <a:pt x="2" y="0"/>
                    <a:pt x="0" y="1"/>
                    <a:pt x="0" y="5"/>
                  </a:cubicBezTo>
                  <a:close/>
                </a:path>
              </a:pathLst>
            </a:custGeom>
            <a:grpFill/>
            <a:ln w="0">
              <a:noFill/>
              <a:prstDash val="solid"/>
              <a:round/>
              <a:headEnd/>
              <a:tailEnd/>
            </a:ln>
          </p:spPr>
          <p:txBody>
            <a:bodyPr/>
            <a:lstStyle/>
            <a:p>
              <a:pPr defTabSz="543689">
                <a:defRPr/>
              </a:pPr>
              <a:endParaRPr lang="zh-CN" altLang="en-US" sz="3201"/>
            </a:p>
          </p:txBody>
        </p:sp>
        <p:sp>
          <p:nvSpPr>
            <p:cNvPr id="28" name="Freeform 60"/>
            <p:cNvSpPr>
              <a:spLocks/>
            </p:cNvSpPr>
            <p:nvPr/>
          </p:nvSpPr>
          <p:spPr bwMode="auto">
            <a:xfrm>
              <a:off x="3475038" y="1100138"/>
              <a:ext cx="3175" cy="9525"/>
            </a:xfrm>
            <a:custGeom>
              <a:avLst/>
              <a:gdLst>
                <a:gd name="T0" fmla="*/ 0 w 3"/>
                <a:gd name="T1" fmla="*/ 10 h 10"/>
                <a:gd name="T2" fmla="*/ 0 w 3"/>
                <a:gd name="T3" fmla="*/ 10 h 10"/>
                <a:gd name="T4" fmla="*/ 3 w 3"/>
                <a:gd name="T5" fmla="*/ 10 h 10"/>
                <a:gd name="T6" fmla="*/ 3 w 3"/>
                <a:gd name="T7" fmla="*/ 0 h 10"/>
                <a:gd name="T8" fmla="*/ 0 w 3"/>
                <a:gd name="T9" fmla="*/ 0 h 10"/>
                <a:gd name="T10" fmla="*/ 0 w 3"/>
                <a:gd name="T11" fmla="*/ 10 h 10"/>
              </a:gdLst>
              <a:ahLst/>
              <a:cxnLst>
                <a:cxn ang="0">
                  <a:pos x="T0" y="T1"/>
                </a:cxn>
                <a:cxn ang="0">
                  <a:pos x="T2" y="T3"/>
                </a:cxn>
                <a:cxn ang="0">
                  <a:pos x="T4" y="T5"/>
                </a:cxn>
                <a:cxn ang="0">
                  <a:pos x="T6" y="T7"/>
                </a:cxn>
                <a:cxn ang="0">
                  <a:pos x="T8" y="T9"/>
                </a:cxn>
                <a:cxn ang="0">
                  <a:pos x="T10" y="T11"/>
                </a:cxn>
              </a:cxnLst>
              <a:rect l="0" t="0" r="r" b="b"/>
              <a:pathLst>
                <a:path w="3" h="10">
                  <a:moveTo>
                    <a:pt x="0" y="10"/>
                  </a:moveTo>
                  <a:lnTo>
                    <a:pt x="0" y="10"/>
                  </a:lnTo>
                  <a:lnTo>
                    <a:pt x="3" y="10"/>
                  </a:lnTo>
                  <a:lnTo>
                    <a:pt x="3" y="0"/>
                  </a:lnTo>
                  <a:lnTo>
                    <a:pt x="0" y="0"/>
                  </a:lnTo>
                  <a:lnTo>
                    <a:pt x="0" y="10"/>
                  </a:lnTo>
                  <a:close/>
                </a:path>
              </a:pathLst>
            </a:custGeom>
            <a:grpFill/>
            <a:ln w="0">
              <a:noFill/>
              <a:prstDash val="solid"/>
              <a:round/>
              <a:headEnd/>
              <a:tailEnd/>
            </a:ln>
          </p:spPr>
          <p:txBody>
            <a:bodyPr/>
            <a:lstStyle/>
            <a:p>
              <a:pPr defTabSz="543689">
                <a:defRPr/>
              </a:pPr>
              <a:endParaRPr lang="zh-CN" altLang="en-US" sz="3201"/>
            </a:p>
          </p:txBody>
        </p:sp>
        <p:sp>
          <p:nvSpPr>
            <p:cNvPr id="29" name="Freeform 61"/>
            <p:cNvSpPr>
              <a:spLocks/>
            </p:cNvSpPr>
            <p:nvPr/>
          </p:nvSpPr>
          <p:spPr bwMode="auto">
            <a:xfrm>
              <a:off x="3381375" y="1093788"/>
              <a:ext cx="12700" cy="14288"/>
            </a:xfrm>
            <a:custGeom>
              <a:avLst/>
              <a:gdLst>
                <a:gd name="T0" fmla="*/ 0 w 12"/>
                <a:gd name="T1" fmla="*/ 5 h 15"/>
                <a:gd name="T2" fmla="*/ 0 w 12"/>
                <a:gd name="T3" fmla="*/ 5 h 15"/>
                <a:gd name="T4" fmla="*/ 2 w 12"/>
                <a:gd name="T5" fmla="*/ 9 h 15"/>
                <a:gd name="T6" fmla="*/ 12 w 12"/>
                <a:gd name="T7" fmla="*/ 15 h 15"/>
                <a:gd name="T8" fmla="*/ 12 w 12"/>
                <a:gd name="T9" fmla="*/ 15 h 15"/>
                <a:gd name="T10" fmla="*/ 12 w 12"/>
                <a:gd name="T11" fmla="*/ 14 h 15"/>
                <a:gd name="T12" fmla="*/ 12 w 12"/>
                <a:gd name="T13" fmla="*/ 14 h 15"/>
                <a:gd name="T14" fmla="*/ 3 w 12"/>
                <a:gd name="T15" fmla="*/ 0 h 15"/>
                <a:gd name="T16" fmla="*/ 0 w 12"/>
                <a:gd name="T17"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0" y="5"/>
                  </a:moveTo>
                  <a:lnTo>
                    <a:pt x="0" y="5"/>
                  </a:lnTo>
                  <a:cubicBezTo>
                    <a:pt x="0" y="7"/>
                    <a:pt x="2" y="9"/>
                    <a:pt x="2" y="9"/>
                  </a:cubicBezTo>
                  <a:cubicBezTo>
                    <a:pt x="4" y="11"/>
                    <a:pt x="10" y="14"/>
                    <a:pt x="12" y="15"/>
                  </a:cubicBezTo>
                  <a:cubicBezTo>
                    <a:pt x="12" y="15"/>
                    <a:pt x="12" y="15"/>
                    <a:pt x="12" y="15"/>
                  </a:cubicBezTo>
                  <a:cubicBezTo>
                    <a:pt x="12" y="15"/>
                    <a:pt x="12" y="15"/>
                    <a:pt x="12" y="14"/>
                  </a:cubicBezTo>
                  <a:lnTo>
                    <a:pt x="12" y="14"/>
                  </a:lnTo>
                  <a:cubicBezTo>
                    <a:pt x="8" y="6"/>
                    <a:pt x="3" y="0"/>
                    <a:pt x="3" y="0"/>
                  </a:cubicBezTo>
                  <a:cubicBezTo>
                    <a:pt x="3" y="0"/>
                    <a:pt x="0" y="3"/>
                    <a:pt x="0" y="5"/>
                  </a:cubicBezTo>
                  <a:close/>
                </a:path>
              </a:pathLst>
            </a:custGeom>
            <a:grpFill/>
            <a:ln w="0">
              <a:noFill/>
              <a:prstDash val="solid"/>
              <a:round/>
              <a:headEnd/>
              <a:tailEnd/>
            </a:ln>
          </p:spPr>
          <p:txBody>
            <a:bodyPr/>
            <a:lstStyle/>
            <a:p>
              <a:pPr defTabSz="543689">
                <a:defRPr/>
              </a:pPr>
              <a:endParaRPr lang="zh-CN" altLang="en-US" sz="3201"/>
            </a:p>
          </p:txBody>
        </p:sp>
        <p:sp>
          <p:nvSpPr>
            <p:cNvPr id="30" name="Freeform 62"/>
            <p:cNvSpPr>
              <a:spLocks/>
            </p:cNvSpPr>
            <p:nvPr/>
          </p:nvSpPr>
          <p:spPr bwMode="auto">
            <a:xfrm>
              <a:off x="3382963" y="1109663"/>
              <a:ext cx="9525" cy="3175"/>
            </a:xfrm>
            <a:custGeom>
              <a:avLst/>
              <a:gdLst>
                <a:gd name="T0" fmla="*/ 0 w 10"/>
                <a:gd name="T1" fmla="*/ 0 h 3"/>
                <a:gd name="T2" fmla="*/ 0 w 10"/>
                <a:gd name="T3" fmla="*/ 0 h 3"/>
                <a:gd name="T4" fmla="*/ 5 w 10"/>
                <a:gd name="T5" fmla="*/ 3 h 3"/>
                <a:gd name="T6" fmla="*/ 10 w 10"/>
                <a:gd name="T7" fmla="*/ 0 h 3"/>
                <a:gd name="T8" fmla="*/ 10 w 10"/>
                <a:gd name="T9" fmla="*/ 0 h 3"/>
                <a:gd name="T10" fmla="*/ 10 w 10"/>
                <a:gd name="T11" fmla="*/ 0 h 3"/>
                <a:gd name="T12" fmla="*/ 0 w 1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0" y="0"/>
                  </a:moveTo>
                  <a:lnTo>
                    <a:pt x="0" y="0"/>
                  </a:lnTo>
                  <a:cubicBezTo>
                    <a:pt x="1" y="2"/>
                    <a:pt x="3" y="3"/>
                    <a:pt x="5" y="3"/>
                  </a:cubicBezTo>
                  <a:cubicBezTo>
                    <a:pt x="6" y="2"/>
                    <a:pt x="9" y="0"/>
                    <a:pt x="10" y="0"/>
                  </a:cubicBezTo>
                  <a:cubicBezTo>
                    <a:pt x="10" y="0"/>
                    <a:pt x="10" y="0"/>
                    <a:pt x="10" y="0"/>
                  </a:cubicBezTo>
                  <a:cubicBezTo>
                    <a:pt x="10" y="0"/>
                    <a:pt x="10" y="0"/>
                    <a:pt x="10"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31" name="Freeform 63"/>
            <p:cNvSpPr>
              <a:spLocks/>
            </p:cNvSpPr>
            <p:nvPr/>
          </p:nvSpPr>
          <p:spPr bwMode="auto">
            <a:xfrm>
              <a:off x="3379788" y="1101725"/>
              <a:ext cx="12700" cy="7938"/>
            </a:xfrm>
            <a:custGeom>
              <a:avLst/>
              <a:gdLst>
                <a:gd name="T0" fmla="*/ 1 w 13"/>
                <a:gd name="T1" fmla="*/ 4 h 8"/>
                <a:gd name="T2" fmla="*/ 1 w 13"/>
                <a:gd name="T3" fmla="*/ 4 h 8"/>
                <a:gd name="T4" fmla="*/ 4 w 13"/>
                <a:gd name="T5" fmla="*/ 7 h 8"/>
                <a:gd name="T6" fmla="*/ 6 w 13"/>
                <a:gd name="T7" fmla="*/ 8 h 8"/>
                <a:gd name="T8" fmla="*/ 13 w 13"/>
                <a:gd name="T9" fmla="*/ 8 h 8"/>
                <a:gd name="T10" fmla="*/ 13 w 13"/>
                <a:gd name="T11" fmla="*/ 8 h 8"/>
                <a:gd name="T12" fmla="*/ 13 w 13"/>
                <a:gd name="T13" fmla="*/ 8 h 8"/>
                <a:gd name="T14" fmla="*/ 0 w 13"/>
                <a:gd name="T15" fmla="*/ 0 h 8"/>
                <a:gd name="T16" fmla="*/ 1 w 13"/>
                <a:gd name="T1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 y="4"/>
                  </a:moveTo>
                  <a:lnTo>
                    <a:pt x="1" y="4"/>
                  </a:lnTo>
                  <a:cubicBezTo>
                    <a:pt x="2" y="7"/>
                    <a:pt x="4" y="7"/>
                    <a:pt x="4" y="7"/>
                  </a:cubicBezTo>
                  <a:cubicBezTo>
                    <a:pt x="5" y="8"/>
                    <a:pt x="6" y="8"/>
                    <a:pt x="6" y="8"/>
                  </a:cubicBezTo>
                  <a:cubicBezTo>
                    <a:pt x="6" y="8"/>
                    <a:pt x="11" y="8"/>
                    <a:pt x="13" y="8"/>
                  </a:cubicBezTo>
                  <a:cubicBezTo>
                    <a:pt x="13" y="8"/>
                    <a:pt x="13" y="8"/>
                    <a:pt x="13" y="8"/>
                  </a:cubicBezTo>
                  <a:cubicBezTo>
                    <a:pt x="13" y="8"/>
                    <a:pt x="13" y="8"/>
                    <a:pt x="13" y="8"/>
                  </a:cubicBezTo>
                  <a:cubicBezTo>
                    <a:pt x="9" y="5"/>
                    <a:pt x="0" y="0"/>
                    <a:pt x="0" y="0"/>
                  </a:cubicBezTo>
                  <a:cubicBezTo>
                    <a:pt x="0" y="3"/>
                    <a:pt x="1" y="4"/>
                    <a:pt x="1" y="4"/>
                  </a:cubicBezTo>
                  <a:close/>
                </a:path>
              </a:pathLst>
            </a:custGeom>
            <a:grpFill/>
            <a:ln w="0">
              <a:noFill/>
              <a:prstDash val="solid"/>
              <a:round/>
              <a:headEnd/>
              <a:tailEnd/>
            </a:ln>
          </p:spPr>
          <p:txBody>
            <a:bodyPr/>
            <a:lstStyle/>
            <a:p>
              <a:pPr defTabSz="543689">
                <a:defRPr/>
              </a:pPr>
              <a:endParaRPr lang="zh-CN" altLang="en-US" sz="3201"/>
            </a:p>
          </p:txBody>
        </p:sp>
        <p:sp>
          <p:nvSpPr>
            <p:cNvPr id="32" name="Freeform 64"/>
            <p:cNvSpPr>
              <a:spLocks/>
            </p:cNvSpPr>
            <p:nvPr/>
          </p:nvSpPr>
          <p:spPr bwMode="auto">
            <a:xfrm>
              <a:off x="3387725" y="1090613"/>
              <a:ext cx="7938" cy="17463"/>
            </a:xfrm>
            <a:custGeom>
              <a:avLst/>
              <a:gdLst>
                <a:gd name="T0" fmla="*/ 4 w 9"/>
                <a:gd name="T1" fmla="*/ 0 h 18"/>
                <a:gd name="T2" fmla="*/ 4 w 9"/>
                <a:gd name="T3" fmla="*/ 0 h 18"/>
                <a:gd name="T4" fmla="*/ 1 w 9"/>
                <a:gd name="T5" fmla="*/ 3 h 18"/>
                <a:gd name="T6" fmla="*/ 1 w 9"/>
                <a:gd name="T7" fmla="*/ 6 h 18"/>
                <a:gd name="T8" fmla="*/ 7 w 9"/>
                <a:gd name="T9" fmla="*/ 18 h 18"/>
                <a:gd name="T10" fmla="*/ 7 w 9"/>
                <a:gd name="T11" fmla="*/ 18 h 18"/>
                <a:gd name="T12" fmla="*/ 7 w 9"/>
                <a:gd name="T13" fmla="*/ 18 h 18"/>
                <a:gd name="T14" fmla="*/ 6 w 9"/>
                <a:gd name="T15" fmla="*/ 0 h 18"/>
                <a:gd name="T16" fmla="*/ 4 w 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4" y="0"/>
                  </a:moveTo>
                  <a:lnTo>
                    <a:pt x="4" y="0"/>
                  </a:lnTo>
                  <a:cubicBezTo>
                    <a:pt x="1" y="1"/>
                    <a:pt x="1" y="3"/>
                    <a:pt x="1" y="3"/>
                  </a:cubicBezTo>
                  <a:cubicBezTo>
                    <a:pt x="0" y="5"/>
                    <a:pt x="1" y="6"/>
                    <a:pt x="1" y="6"/>
                  </a:cubicBezTo>
                  <a:cubicBezTo>
                    <a:pt x="2" y="10"/>
                    <a:pt x="6" y="16"/>
                    <a:pt x="7" y="18"/>
                  </a:cubicBezTo>
                  <a:cubicBezTo>
                    <a:pt x="7" y="18"/>
                    <a:pt x="7" y="18"/>
                    <a:pt x="7" y="18"/>
                  </a:cubicBezTo>
                  <a:cubicBezTo>
                    <a:pt x="7" y="18"/>
                    <a:pt x="7" y="18"/>
                    <a:pt x="7" y="18"/>
                  </a:cubicBezTo>
                  <a:cubicBezTo>
                    <a:pt x="9" y="4"/>
                    <a:pt x="6" y="0"/>
                    <a:pt x="6" y="0"/>
                  </a:cubicBezTo>
                  <a:cubicBezTo>
                    <a:pt x="5" y="0"/>
                    <a:pt x="4" y="0"/>
                    <a:pt x="4" y="0"/>
                  </a:cubicBezTo>
                  <a:close/>
                </a:path>
              </a:pathLst>
            </a:custGeom>
            <a:grpFill/>
            <a:ln w="0">
              <a:noFill/>
              <a:prstDash val="solid"/>
              <a:round/>
              <a:headEnd/>
              <a:tailEnd/>
            </a:ln>
          </p:spPr>
          <p:txBody>
            <a:bodyPr/>
            <a:lstStyle/>
            <a:p>
              <a:pPr defTabSz="543689">
                <a:defRPr/>
              </a:pPr>
              <a:endParaRPr lang="zh-CN" altLang="en-US" sz="3201"/>
            </a:p>
          </p:txBody>
        </p:sp>
        <p:sp>
          <p:nvSpPr>
            <p:cNvPr id="33" name="Freeform 65"/>
            <p:cNvSpPr>
              <a:spLocks/>
            </p:cNvSpPr>
            <p:nvPr/>
          </p:nvSpPr>
          <p:spPr bwMode="auto">
            <a:xfrm>
              <a:off x="3394075" y="1090613"/>
              <a:ext cx="9525" cy="17463"/>
            </a:xfrm>
            <a:custGeom>
              <a:avLst/>
              <a:gdLst>
                <a:gd name="T0" fmla="*/ 8 w 9"/>
                <a:gd name="T1" fmla="*/ 3 h 18"/>
                <a:gd name="T2" fmla="*/ 8 w 9"/>
                <a:gd name="T3" fmla="*/ 3 h 18"/>
                <a:gd name="T4" fmla="*/ 5 w 9"/>
                <a:gd name="T5" fmla="*/ 0 h 18"/>
                <a:gd name="T6" fmla="*/ 3 w 9"/>
                <a:gd name="T7" fmla="*/ 0 h 18"/>
                <a:gd name="T8" fmla="*/ 2 w 9"/>
                <a:gd name="T9" fmla="*/ 18 h 18"/>
                <a:gd name="T10" fmla="*/ 2 w 9"/>
                <a:gd name="T11" fmla="*/ 18 h 18"/>
                <a:gd name="T12" fmla="*/ 2 w 9"/>
                <a:gd name="T13" fmla="*/ 18 h 18"/>
                <a:gd name="T14" fmla="*/ 8 w 9"/>
                <a:gd name="T15" fmla="*/ 6 h 18"/>
                <a:gd name="T16" fmla="*/ 8 w 9"/>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8" y="3"/>
                  </a:moveTo>
                  <a:lnTo>
                    <a:pt x="8" y="3"/>
                  </a:lnTo>
                  <a:cubicBezTo>
                    <a:pt x="8" y="3"/>
                    <a:pt x="8" y="1"/>
                    <a:pt x="5" y="0"/>
                  </a:cubicBezTo>
                  <a:cubicBezTo>
                    <a:pt x="5" y="0"/>
                    <a:pt x="4" y="0"/>
                    <a:pt x="3" y="0"/>
                  </a:cubicBezTo>
                  <a:cubicBezTo>
                    <a:pt x="3" y="0"/>
                    <a:pt x="0" y="3"/>
                    <a:pt x="2" y="18"/>
                  </a:cubicBezTo>
                  <a:cubicBezTo>
                    <a:pt x="2" y="18"/>
                    <a:pt x="2" y="18"/>
                    <a:pt x="2" y="18"/>
                  </a:cubicBezTo>
                  <a:cubicBezTo>
                    <a:pt x="2" y="18"/>
                    <a:pt x="2" y="18"/>
                    <a:pt x="2" y="18"/>
                  </a:cubicBezTo>
                  <a:cubicBezTo>
                    <a:pt x="3" y="16"/>
                    <a:pt x="7" y="10"/>
                    <a:pt x="8" y="6"/>
                  </a:cubicBezTo>
                  <a:cubicBezTo>
                    <a:pt x="8" y="6"/>
                    <a:pt x="9" y="4"/>
                    <a:pt x="8" y="3"/>
                  </a:cubicBezTo>
                  <a:close/>
                </a:path>
              </a:pathLst>
            </a:custGeom>
            <a:grpFill/>
            <a:ln w="0">
              <a:noFill/>
              <a:prstDash val="solid"/>
              <a:round/>
              <a:headEnd/>
              <a:tailEnd/>
            </a:ln>
          </p:spPr>
          <p:txBody>
            <a:bodyPr/>
            <a:lstStyle/>
            <a:p>
              <a:pPr defTabSz="543689">
                <a:defRPr/>
              </a:pPr>
              <a:endParaRPr lang="zh-CN" altLang="en-US" sz="3201"/>
            </a:p>
          </p:txBody>
        </p:sp>
        <p:sp>
          <p:nvSpPr>
            <p:cNvPr id="34" name="Freeform 66"/>
            <p:cNvSpPr>
              <a:spLocks/>
            </p:cNvSpPr>
            <p:nvPr/>
          </p:nvSpPr>
          <p:spPr bwMode="auto">
            <a:xfrm>
              <a:off x="3398838" y="1109663"/>
              <a:ext cx="9525" cy="4763"/>
            </a:xfrm>
            <a:custGeom>
              <a:avLst/>
              <a:gdLst>
                <a:gd name="T0" fmla="*/ 0 w 10"/>
                <a:gd name="T1" fmla="*/ 0 h 4"/>
                <a:gd name="T2" fmla="*/ 0 w 10"/>
                <a:gd name="T3" fmla="*/ 0 h 4"/>
                <a:gd name="T4" fmla="*/ 0 w 10"/>
                <a:gd name="T5" fmla="*/ 0 h 4"/>
                <a:gd name="T6" fmla="*/ 5 w 10"/>
                <a:gd name="T7" fmla="*/ 3 h 4"/>
                <a:gd name="T8" fmla="*/ 10 w 10"/>
                <a:gd name="T9" fmla="*/ 0 h 4"/>
                <a:gd name="T10" fmla="*/ 0 w 10"/>
                <a:gd name="T11" fmla="*/ 0 h 4"/>
                <a:gd name="T12" fmla="*/ 0 w 1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0" y="0"/>
                  </a:moveTo>
                  <a:lnTo>
                    <a:pt x="0" y="0"/>
                  </a:lnTo>
                  <a:cubicBezTo>
                    <a:pt x="0" y="0"/>
                    <a:pt x="0" y="0"/>
                    <a:pt x="0" y="0"/>
                  </a:cubicBezTo>
                  <a:cubicBezTo>
                    <a:pt x="1" y="0"/>
                    <a:pt x="4" y="2"/>
                    <a:pt x="5" y="3"/>
                  </a:cubicBezTo>
                  <a:cubicBezTo>
                    <a:pt x="5" y="3"/>
                    <a:pt x="8" y="4"/>
                    <a:pt x="10"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35" name="Freeform 67"/>
            <p:cNvSpPr>
              <a:spLocks/>
            </p:cNvSpPr>
            <p:nvPr/>
          </p:nvSpPr>
          <p:spPr bwMode="auto">
            <a:xfrm>
              <a:off x="3398838" y="1101725"/>
              <a:ext cx="11113" cy="7938"/>
            </a:xfrm>
            <a:custGeom>
              <a:avLst/>
              <a:gdLst>
                <a:gd name="T0" fmla="*/ 0 w 13"/>
                <a:gd name="T1" fmla="*/ 8 h 8"/>
                <a:gd name="T2" fmla="*/ 0 w 13"/>
                <a:gd name="T3" fmla="*/ 8 h 8"/>
                <a:gd name="T4" fmla="*/ 0 w 13"/>
                <a:gd name="T5" fmla="*/ 8 h 8"/>
                <a:gd name="T6" fmla="*/ 0 w 13"/>
                <a:gd name="T7" fmla="*/ 8 h 8"/>
                <a:gd name="T8" fmla="*/ 8 w 13"/>
                <a:gd name="T9" fmla="*/ 8 h 8"/>
                <a:gd name="T10" fmla="*/ 9 w 13"/>
                <a:gd name="T11" fmla="*/ 7 h 8"/>
                <a:gd name="T12" fmla="*/ 13 w 13"/>
                <a:gd name="T13" fmla="*/ 4 h 8"/>
                <a:gd name="T14" fmla="*/ 13 w 13"/>
                <a:gd name="T15" fmla="*/ 0 h 8"/>
                <a:gd name="T16" fmla="*/ 0 w 13"/>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0" y="8"/>
                  </a:moveTo>
                  <a:lnTo>
                    <a:pt x="0" y="8"/>
                  </a:lnTo>
                  <a:cubicBezTo>
                    <a:pt x="0" y="8"/>
                    <a:pt x="0" y="8"/>
                    <a:pt x="0" y="8"/>
                  </a:cubicBezTo>
                  <a:cubicBezTo>
                    <a:pt x="0" y="8"/>
                    <a:pt x="0" y="8"/>
                    <a:pt x="0" y="8"/>
                  </a:cubicBezTo>
                  <a:cubicBezTo>
                    <a:pt x="2" y="8"/>
                    <a:pt x="8" y="8"/>
                    <a:pt x="8" y="8"/>
                  </a:cubicBezTo>
                  <a:cubicBezTo>
                    <a:pt x="8" y="8"/>
                    <a:pt x="8" y="8"/>
                    <a:pt x="9" y="7"/>
                  </a:cubicBezTo>
                  <a:cubicBezTo>
                    <a:pt x="9" y="7"/>
                    <a:pt x="11" y="7"/>
                    <a:pt x="13" y="4"/>
                  </a:cubicBezTo>
                  <a:cubicBezTo>
                    <a:pt x="13" y="4"/>
                    <a:pt x="13" y="2"/>
                    <a:pt x="13" y="0"/>
                  </a:cubicBezTo>
                  <a:cubicBezTo>
                    <a:pt x="13" y="0"/>
                    <a:pt x="4" y="5"/>
                    <a:pt x="0" y="8"/>
                  </a:cubicBezTo>
                  <a:close/>
                </a:path>
              </a:pathLst>
            </a:custGeom>
            <a:grpFill/>
            <a:ln w="0">
              <a:noFill/>
              <a:prstDash val="solid"/>
              <a:round/>
              <a:headEnd/>
              <a:tailEnd/>
            </a:ln>
          </p:spPr>
          <p:txBody>
            <a:bodyPr/>
            <a:lstStyle/>
            <a:p>
              <a:pPr defTabSz="543689">
                <a:defRPr/>
              </a:pPr>
              <a:endParaRPr lang="zh-CN" altLang="en-US" sz="3201"/>
            </a:p>
          </p:txBody>
        </p:sp>
        <p:sp>
          <p:nvSpPr>
            <p:cNvPr id="36" name="Freeform 68"/>
            <p:cNvSpPr>
              <a:spLocks/>
            </p:cNvSpPr>
            <p:nvPr/>
          </p:nvSpPr>
          <p:spPr bwMode="auto">
            <a:xfrm>
              <a:off x="3397250" y="1093788"/>
              <a:ext cx="11113" cy="14288"/>
            </a:xfrm>
            <a:custGeom>
              <a:avLst/>
              <a:gdLst>
                <a:gd name="T0" fmla="*/ 12 w 12"/>
                <a:gd name="T1" fmla="*/ 5 h 15"/>
                <a:gd name="T2" fmla="*/ 12 w 12"/>
                <a:gd name="T3" fmla="*/ 5 h 15"/>
                <a:gd name="T4" fmla="*/ 9 w 12"/>
                <a:gd name="T5" fmla="*/ 0 h 15"/>
                <a:gd name="T6" fmla="*/ 0 w 12"/>
                <a:gd name="T7" fmla="*/ 14 h 15"/>
                <a:gd name="T8" fmla="*/ 0 w 12"/>
                <a:gd name="T9" fmla="*/ 15 h 15"/>
                <a:gd name="T10" fmla="*/ 0 w 12"/>
                <a:gd name="T11" fmla="*/ 15 h 15"/>
                <a:gd name="T12" fmla="*/ 10 w 12"/>
                <a:gd name="T13" fmla="*/ 9 h 15"/>
                <a:gd name="T14" fmla="*/ 12 w 12"/>
                <a:gd name="T15" fmla="*/ 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5">
                  <a:moveTo>
                    <a:pt x="12" y="5"/>
                  </a:moveTo>
                  <a:lnTo>
                    <a:pt x="12" y="5"/>
                  </a:lnTo>
                  <a:cubicBezTo>
                    <a:pt x="12" y="3"/>
                    <a:pt x="9" y="0"/>
                    <a:pt x="9" y="0"/>
                  </a:cubicBezTo>
                  <a:cubicBezTo>
                    <a:pt x="9" y="0"/>
                    <a:pt x="4" y="6"/>
                    <a:pt x="0" y="14"/>
                  </a:cubicBezTo>
                  <a:cubicBezTo>
                    <a:pt x="0" y="14"/>
                    <a:pt x="0" y="15"/>
                    <a:pt x="0" y="15"/>
                  </a:cubicBezTo>
                  <a:cubicBezTo>
                    <a:pt x="0" y="15"/>
                    <a:pt x="0" y="15"/>
                    <a:pt x="0" y="15"/>
                  </a:cubicBezTo>
                  <a:cubicBezTo>
                    <a:pt x="2" y="14"/>
                    <a:pt x="8" y="11"/>
                    <a:pt x="10" y="9"/>
                  </a:cubicBezTo>
                  <a:cubicBezTo>
                    <a:pt x="10" y="9"/>
                    <a:pt x="12" y="7"/>
                    <a:pt x="12" y="5"/>
                  </a:cubicBezTo>
                  <a:close/>
                </a:path>
              </a:pathLst>
            </a:custGeom>
            <a:grpFill/>
            <a:ln w="0">
              <a:noFill/>
              <a:prstDash val="solid"/>
              <a:round/>
              <a:headEnd/>
              <a:tailEnd/>
            </a:ln>
          </p:spPr>
          <p:txBody>
            <a:bodyPr/>
            <a:lstStyle/>
            <a:p>
              <a:pPr defTabSz="543689">
                <a:defRPr/>
              </a:pPr>
              <a:endParaRPr lang="zh-CN" altLang="en-US" sz="3201"/>
            </a:p>
          </p:txBody>
        </p:sp>
      </p:grpSp>
      <p:sp>
        <p:nvSpPr>
          <p:cNvPr id="38" name="Freeform 47"/>
          <p:cNvSpPr>
            <a:spLocks/>
          </p:cNvSpPr>
          <p:nvPr/>
        </p:nvSpPr>
        <p:spPr bwMode="auto">
          <a:xfrm>
            <a:off x="2106353" y="2506856"/>
            <a:ext cx="724423" cy="466170"/>
          </a:xfrm>
          <a:custGeom>
            <a:avLst/>
            <a:gdLst>
              <a:gd name="T0" fmla="*/ 104 w 137"/>
              <a:gd name="T1" fmla="*/ 87 h 87"/>
              <a:gd name="T2" fmla="*/ 83 w 137"/>
              <a:gd name="T3" fmla="*/ 87 h 87"/>
              <a:gd name="T4" fmla="*/ 81 w 137"/>
              <a:gd name="T5" fmla="*/ 85 h 87"/>
              <a:gd name="T6" fmla="*/ 83 w 137"/>
              <a:gd name="T7" fmla="*/ 82 h 87"/>
              <a:gd name="T8" fmla="*/ 104 w 137"/>
              <a:gd name="T9" fmla="*/ 82 h 87"/>
              <a:gd name="T10" fmla="*/ 131 w 137"/>
              <a:gd name="T11" fmla="*/ 55 h 87"/>
              <a:gd name="T12" fmla="*/ 104 w 137"/>
              <a:gd name="T13" fmla="*/ 27 h 87"/>
              <a:gd name="T14" fmla="*/ 103 w 137"/>
              <a:gd name="T15" fmla="*/ 27 h 87"/>
              <a:gd name="T16" fmla="*/ 102 w 137"/>
              <a:gd name="T17" fmla="*/ 27 h 87"/>
              <a:gd name="T18" fmla="*/ 100 w 137"/>
              <a:gd name="T19" fmla="*/ 26 h 87"/>
              <a:gd name="T20" fmla="*/ 66 w 137"/>
              <a:gd name="T21" fmla="*/ 6 h 87"/>
              <a:gd name="T22" fmla="*/ 28 w 137"/>
              <a:gd name="T23" fmla="*/ 36 h 87"/>
              <a:gd name="T24" fmla="*/ 26 w 137"/>
              <a:gd name="T25" fmla="*/ 38 h 87"/>
              <a:gd name="T26" fmla="*/ 6 w 137"/>
              <a:gd name="T27" fmla="*/ 60 h 87"/>
              <a:gd name="T28" fmla="*/ 28 w 137"/>
              <a:gd name="T29" fmla="*/ 82 h 87"/>
              <a:gd name="T30" fmla="*/ 67 w 137"/>
              <a:gd name="T31" fmla="*/ 82 h 87"/>
              <a:gd name="T32" fmla="*/ 69 w 137"/>
              <a:gd name="T33" fmla="*/ 85 h 87"/>
              <a:gd name="T34" fmla="*/ 67 w 137"/>
              <a:gd name="T35" fmla="*/ 87 h 87"/>
              <a:gd name="T36" fmla="*/ 28 w 137"/>
              <a:gd name="T37" fmla="*/ 87 h 87"/>
              <a:gd name="T38" fmla="*/ 0 w 137"/>
              <a:gd name="T39" fmla="*/ 60 h 87"/>
              <a:gd name="T40" fmla="*/ 24 w 137"/>
              <a:gd name="T41" fmla="*/ 34 h 87"/>
              <a:gd name="T42" fmla="*/ 66 w 137"/>
              <a:gd name="T43" fmla="*/ 0 h 87"/>
              <a:gd name="T44" fmla="*/ 103 w 137"/>
              <a:gd name="T45" fmla="*/ 22 h 87"/>
              <a:gd name="T46" fmla="*/ 104 w 137"/>
              <a:gd name="T47" fmla="*/ 22 h 87"/>
              <a:gd name="T48" fmla="*/ 137 w 137"/>
              <a:gd name="T49" fmla="*/ 55 h 87"/>
              <a:gd name="T50" fmla="*/ 104 w 137"/>
              <a:gd name="T51"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7" h="87">
                <a:moveTo>
                  <a:pt x="104" y="87"/>
                </a:moveTo>
                <a:cubicBezTo>
                  <a:pt x="83" y="87"/>
                  <a:pt x="83" y="87"/>
                  <a:pt x="83" y="87"/>
                </a:cubicBezTo>
                <a:cubicBezTo>
                  <a:pt x="82" y="87"/>
                  <a:pt x="81" y="86"/>
                  <a:pt x="81" y="85"/>
                </a:cubicBezTo>
                <a:cubicBezTo>
                  <a:pt x="81" y="83"/>
                  <a:pt x="82" y="82"/>
                  <a:pt x="83" y="82"/>
                </a:cubicBezTo>
                <a:cubicBezTo>
                  <a:pt x="104" y="82"/>
                  <a:pt x="104" y="82"/>
                  <a:pt x="104" y="82"/>
                </a:cubicBezTo>
                <a:cubicBezTo>
                  <a:pt x="119" y="82"/>
                  <a:pt x="131" y="70"/>
                  <a:pt x="131" y="55"/>
                </a:cubicBezTo>
                <a:cubicBezTo>
                  <a:pt x="131" y="40"/>
                  <a:pt x="119" y="27"/>
                  <a:pt x="104" y="27"/>
                </a:cubicBezTo>
                <a:cubicBezTo>
                  <a:pt x="104" y="27"/>
                  <a:pt x="103" y="27"/>
                  <a:pt x="103" y="27"/>
                </a:cubicBezTo>
                <a:cubicBezTo>
                  <a:pt x="102" y="27"/>
                  <a:pt x="102" y="27"/>
                  <a:pt x="102" y="27"/>
                </a:cubicBezTo>
                <a:cubicBezTo>
                  <a:pt x="101" y="28"/>
                  <a:pt x="100" y="27"/>
                  <a:pt x="100" y="26"/>
                </a:cubicBezTo>
                <a:cubicBezTo>
                  <a:pt x="93" y="13"/>
                  <a:pt x="80" y="6"/>
                  <a:pt x="66" y="6"/>
                </a:cubicBezTo>
                <a:cubicBezTo>
                  <a:pt x="48" y="6"/>
                  <a:pt x="32" y="19"/>
                  <a:pt x="28" y="36"/>
                </a:cubicBezTo>
                <a:cubicBezTo>
                  <a:pt x="28" y="38"/>
                  <a:pt x="27" y="38"/>
                  <a:pt x="26" y="38"/>
                </a:cubicBezTo>
                <a:cubicBezTo>
                  <a:pt x="15" y="39"/>
                  <a:pt x="6" y="49"/>
                  <a:pt x="6" y="60"/>
                </a:cubicBezTo>
                <a:cubicBezTo>
                  <a:pt x="6" y="72"/>
                  <a:pt x="15" y="82"/>
                  <a:pt x="28" y="82"/>
                </a:cubicBezTo>
                <a:cubicBezTo>
                  <a:pt x="67" y="82"/>
                  <a:pt x="67" y="82"/>
                  <a:pt x="67" y="82"/>
                </a:cubicBezTo>
                <a:cubicBezTo>
                  <a:pt x="68" y="82"/>
                  <a:pt x="69" y="83"/>
                  <a:pt x="69" y="85"/>
                </a:cubicBezTo>
                <a:cubicBezTo>
                  <a:pt x="69" y="86"/>
                  <a:pt x="68" y="87"/>
                  <a:pt x="67" y="87"/>
                </a:cubicBezTo>
                <a:cubicBezTo>
                  <a:pt x="28" y="87"/>
                  <a:pt x="28" y="87"/>
                  <a:pt x="28" y="87"/>
                </a:cubicBezTo>
                <a:cubicBezTo>
                  <a:pt x="13" y="87"/>
                  <a:pt x="0" y="75"/>
                  <a:pt x="0" y="60"/>
                </a:cubicBezTo>
                <a:cubicBezTo>
                  <a:pt x="0" y="47"/>
                  <a:pt x="10" y="35"/>
                  <a:pt x="24" y="34"/>
                </a:cubicBezTo>
                <a:cubicBezTo>
                  <a:pt x="28" y="14"/>
                  <a:pt x="46" y="0"/>
                  <a:pt x="66" y="0"/>
                </a:cubicBezTo>
                <a:cubicBezTo>
                  <a:pt x="81" y="0"/>
                  <a:pt x="96" y="9"/>
                  <a:pt x="103" y="22"/>
                </a:cubicBezTo>
                <a:cubicBezTo>
                  <a:pt x="104" y="22"/>
                  <a:pt x="104" y="22"/>
                  <a:pt x="104" y="22"/>
                </a:cubicBezTo>
                <a:cubicBezTo>
                  <a:pt x="122" y="22"/>
                  <a:pt x="137" y="37"/>
                  <a:pt x="137" y="55"/>
                </a:cubicBezTo>
                <a:cubicBezTo>
                  <a:pt x="137" y="73"/>
                  <a:pt x="122" y="87"/>
                  <a:pt x="104" y="87"/>
                </a:cubicBez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45" name="文本框 44"/>
          <p:cNvSpPr txBox="1"/>
          <p:nvPr/>
        </p:nvSpPr>
        <p:spPr bwMode="auto">
          <a:xfrm>
            <a:off x="2186509" y="2656634"/>
            <a:ext cx="577016"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smtClean="0">
                <a:solidFill>
                  <a:srgbClr val="000000"/>
                </a:solidFill>
                <a:latin typeface="+mn-lt"/>
                <a:ea typeface="+mn-ea"/>
                <a:cs typeface="Arial" pitchFamily="34" charset="0"/>
              </a:rPr>
              <a:t>FC/IP</a:t>
            </a:r>
            <a:endParaRPr lang="zh-CN" altLang="en-US" sz="1400" dirty="0" smtClean="0">
              <a:solidFill>
                <a:srgbClr val="000000"/>
              </a:solidFill>
              <a:latin typeface="+mn-lt"/>
              <a:ea typeface="+mn-ea"/>
              <a:cs typeface="Arial" pitchFamily="34" charset="0"/>
            </a:endParaRPr>
          </a:p>
        </p:txBody>
      </p:sp>
      <p:sp>
        <p:nvSpPr>
          <p:cNvPr id="47" name="右箭头 46"/>
          <p:cNvSpPr/>
          <p:nvPr/>
        </p:nvSpPr>
        <p:spPr bwMode="auto">
          <a:xfrm rot="16200000">
            <a:off x="2324548" y="3011695"/>
            <a:ext cx="288032" cy="252028"/>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48" name="组合 47"/>
          <p:cNvGrpSpPr/>
          <p:nvPr/>
        </p:nvGrpSpPr>
        <p:grpSpPr>
          <a:xfrm>
            <a:off x="2209349" y="1646105"/>
            <a:ext cx="535640" cy="573750"/>
            <a:chOff x="7445376" y="1757363"/>
            <a:chExt cx="401637" cy="430213"/>
          </a:xfrm>
          <a:solidFill>
            <a:srgbClr val="15B0E8"/>
          </a:solidFill>
        </p:grpSpPr>
        <p:sp>
          <p:nvSpPr>
            <p:cNvPr id="49" name="Freeform 964"/>
            <p:cNvSpPr>
              <a:spLocks noEditPoints="1"/>
            </p:cNvSpPr>
            <p:nvPr/>
          </p:nvSpPr>
          <p:spPr bwMode="auto">
            <a:xfrm>
              <a:off x="7445376" y="1757363"/>
              <a:ext cx="188913" cy="417513"/>
            </a:xfrm>
            <a:custGeom>
              <a:avLst/>
              <a:gdLst>
                <a:gd name="T0" fmla="*/ 25 w 221"/>
                <a:gd name="T1" fmla="*/ 466 h 490"/>
                <a:gd name="T2" fmla="*/ 25 w 221"/>
                <a:gd name="T3" fmla="*/ 466 h 490"/>
                <a:gd name="T4" fmla="*/ 196 w 221"/>
                <a:gd name="T5" fmla="*/ 466 h 490"/>
                <a:gd name="T6" fmla="*/ 196 w 221"/>
                <a:gd name="T7" fmla="*/ 25 h 490"/>
                <a:gd name="T8" fmla="*/ 25 w 221"/>
                <a:gd name="T9" fmla="*/ 25 h 490"/>
                <a:gd name="T10" fmla="*/ 25 w 221"/>
                <a:gd name="T11" fmla="*/ 466 h 490"/>
                <a:gd name="T12" fmla="*/ 208 w 221"/>
                <a:gd name="T13" fmla="*/ 490 h 490"/>
                <a:gd name="T14" fmla="*/ 208 w 221"/>
                <a:gd name="T15" fmla="*/ 490 h 490"/>
                <a:gd name="T16" fmla="*/ 12 w 221"/>
                <a:gd name="T17" fmla="*/ 490 h 490"/>
                <a:gd name="T18" fmla="*/ 0 w 221"/>
                <a:gd name="T19" fmla="*/ 478 h 490"/>
                <a:gd name="T20" fmla="*/ 0 w 221"/>
                <a:gd name="T21" fmla="*/ 12 h 490"/>
                <a:gd name="T22" fmla="*/ 12 w 221"/>
                <a:gd name="T23" fmla="*/ 0 h 490"/>
                <a:gd name="T24" fmla="*/ 208 w 221"/>
                <a:gd name="T25" fmla="*/ 0 h 490"/>
                <a:gd name="T26" fmla="*/ 221 w 221"/>
                <a:gd name="T27" fmla="*/ 12 h 490"/>
                <a:gd name="T28" fmla="*/ 221 w 221"/>
                <a:gd name="T29" fmla="*/ 478 h 490"/>
                <a:gd name="T30" fmla="*/ 208 w 221"/>
                <a:gd name="T31"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1" h="490">
                  <a:moveTo>
                    <a:pt x="25" y="466"/>
                  </a:moveTo>
                  <a:lnTo>
                    <a:pt x="25" y="466"/>
                  </a:lnTo>
                  <a:lnTo>
                    <a:pt x="196" y="466"/>
                  </a:lnTo>
                  <a:lnTo>
                    <a:pt x="196" y="25"/>
                  </a:lnTo>
                  <a:lnTo>
                    <a:pt x="25" y="25"/>
                  </a:lnTo>
                  <a:lnTo>
                    <a:pt x="25" y="466"/>
                  </a:lnTo>
                  <a:close/>
                  <a:moveTo>
                    <a:pt x="208" y="490"/>
                  </a:moveTo>
                  <a:lnTo>
                    <a:pt x="208" y="490"/>
                  </a:lnTo>
                  <a:lnTo>
                    <a:pt x="12" y="490"/>
                  </a:lnTo>
                  <a:cubicBezTo>
                    <a:pt x="5" y="490"/>
                    <a:pt x="0" y="485"/>
                    <a:pt x="0" y="478"/>
                  </a:cubicBezTo>
                  <a:lnTo>
                    <a:pt x="0" y="12"/>
                  </a:lnTo>
                  <a:cubicBezTo>
                    <a:pt x="0" y="6"/>
                    <a:pt x="5" y="0"/>
                    <a:pt x="12" y="0"/>
                  </a:cubicBezTo>
                  <a:lnTo>
                    <a:pt x="208" y="0"/>
                  </a:lnTo>
                  <a:cubicBezTo>
                    <a:pt x="215" y="0"/>
                    <a:pt x="221" y="6"/>
                    <a:pt x="221" y="12"/>
                  </a:cubicBezTo>
                  <a:lnTo>
                    <a:pt x="221" y="478"/>
                  </a:lnTo>
                  <a:cubicBezTo>
                    <a:pt x="221" y="485"/>
                    <a:pt x="215" y="490"/>
                    <a:pt x="208" y="490"/>
                  </a:cubicBezTo>
                  <a:close/>
                </a:path>
              </a:pathLst>
            </a:custGeom>
            <a:grpFill/>
            <a:ln w="0">
              <a:noFill/>
              <a:prstDash val="solid"/>
              <a:round/>
              <a:headEnd/>
              <a:tailEnd/>
            </a:ln>
          </p:spPr>
          <p:txBody>
            <a:bodyPr/>
            <a:lstStyle/>
            <a:p>
              <a:pPr defTabSz="543689">
                <a:defRPr/>
              </a:pPr>
              <a:endParaRPr lang="zh-CN" altLang="en-US" sz="3201"/>
            </a:p>
          </p:txBody>
        </p:sp>
        <p:sp>
          <p:nvSpPr>
            <p:cNvPr id="50" name="Freeform 965"/>
            <p:cNvSpPr>
              <a:spLocks/>
            </p:cNvSpPr>
            <p:nvPr/>
          </p:nvSpPr>
          <p:spPr bwMode="auto">
            <a:xfrm>
              <a:off x="7659688" y="1757363"/>
              <a:ext cx="187325" cy="417513"/>
            </a:xfrm>
            <a:custGeom>
              <a:avLst/>
              <a:gdLst>
                <a:gd name="T0" fmla="*/ 209 w 221"/>
                <a:gd name="T1" fmla="*/ 490 h 490"/>
                <a:gd name="T2" fmla="*/ 209 w 221"/>
                <a:gd name="T3" fmla="*/ 490 h 490"/>
                <a:gd name="T4" fmla="*/ 167 w 221"/>
                <a:gd name="T5" fmla="*/ 490 h 490"/>
                <a:gd name="T6" fmla="*/ 167 w 221"/>
                <a:gd name="T7" fmla="*/ 466 h 490"/>
                <a:gd name="T8" fmla="*/ 197 w 221"/>
                <a:gd name="T9" fmla="*/ 466 h 490"/>
                <a:gd name="T10" fmla="*/ 197 w 221"/>
                <a:gd name="T11" fmla="*/ 25 h 490"/>
                <a:gd name="T12" fmla="*/ 25 w 221"/>
                <a:gd name="T13" fmla="*/ 25 h 490"/>
                <a:gd name="T14" fmla="*/ 25 w 221"/>
                <a:gd name="T15" fmla="*/ 466 h 490"/>
                <a:gd name="T16" fmla="*/ 83 w 221"/>
                <a:gd name="T17" fmla="*/ 466 h 490"/>
                <a:gd name="T18" fmla="*/ 83 w 221"/>
                <a:gd name="T19" fmla="*/ 490 h 490"/>
                <a:gd name="T20" fmla="*/ 13 w 221"/>
                <a:gd name="T21" fmla="*/ 490 h 490"/>
                <a:gd name="T22" fmla="*/ 0 w 221"/>
                <a:gd name="T23" fmla="*/ 478 h 490"/>
                <a:gd name="T24" fmla="*/ 0 w 221"/>
                <a:gd name="T25" fmla="*/ 12 h 490"/>
                <a:gd name="T26" fmla="*/ 13 w 221"/>
                <a:gd name="T27" fmla="*/ 0 h 490"/>
                <a:gd name="T28" fmla="*/ 209 w 221"/>
                <a:gd name="T29" fmla="*/ 0 h 490"/>
                <a:gd name="T30" fmla="*/ 221 w 221"/>
                <a:gd name="T31" fmla="*/ 12 h 490"/>
                <a:gd name="T32" fmla="*/ 221 w 221"/>
                <a:gd name="T33" fmla="*/ 478 h 490"/>
                <a:gd name="T34" fmla="*/ 209 w 221"/>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1" h="490">
                  <a:moveTo>
                    <a:pt x="209" y="490"/>
                  </a:moveTo>
                  <a:lnTo>
                    <a:pt x="209" y="490"/>
                  </a:lnTo>
                  <a:lnTo>
                    <a:pt x="167" y="490"/>
                  </a:lnTo>
                  <a:lnTo>
                    <a:pt x="167" y="466"/>
                  </a:lnTo>
                  <a:lnTo>
                    <a:pt x="197" y="466"/>
                  </a:lnTo>
                  <a:lnTo>
                    <a:pt x="197" y="25"/>
                  </a:lnTo>
                  <a:lnTo>
                    <a:pt x="25" y="25"/>
                  </a:lnTo>
                  <a:lnTo>
                    <a:pt x="25" y="466"/>
                  </a:lnTo>
                  <a:lnTo>
                    <a:pt x="83" y="466"/>
                  </a:lnTo>
                  <a:lnTo>
                    <a:pt x="83" y="490"/>
                  </a:lnTo>
                  <a:lnTo>
                    <a:pt x="13" y="490"/>
                  </a:lnTo>
                  <a:cubicBezTo>
                    <a:pt x="6" y="490"/>
                    <a:pt x="0" y="485"/>
                    <a:pt x="0" y="478"/>
                  </a:cubicBezTo>
                  <a:lnTo>
                    <a:pt x="0" y="12"/>
                  </a:lnTo>
                  <a:cubicBezTo>
                    <a:pt x="0" y="6"/>
                    <a:pt x="6" y="0"/>
                    <a:pt x="13" y="0"/>
                  </a:cubicBezTo>
                  <a:lnTo>
                    <a:pt x="209" y="0"/>
                  </a:lnTo>
                  <a:cubicBezTo>
                    <a:pt x="216" y="0"/>
                    <a:pt x="221" y="6"/>
                    <a:pt x="221" y="12"/>
                  </a:cubicBezTo>
                  <a:lnTo>
                    <a:pt x="221" y="478"/>
                  </a:lnTo>
                  <a:cubicBezTo>
                    <a:pt x="221" y="485"/>
                    <a:pt x="216" y="490"/>
                    <a:pt x="209" y="490"/>
                  </a:cubicBezTo>
                  <a:close/>
                </a:path>
              </a:pathLst>
            </a:custGeom>
            <a:grpFill/>
            <a:ln w="0">
              <a:noFill/>
              <a:prstDash val="solid"/>
              <a:round/>
              <a:headEnd/>
              <a:tailEnd/>
            </a:ln>
          </p:spPr>
          <p:txBody>
            <a:bodyPr/>
            <a:lstStyle/>
            <a:p>
              <a:pPr defTabSz="543689">
                <a:defRPr/>
              </a:pPr>
              <a:endParaRPr lang="zh-CN" altLang="en-US" sz="3201"/>
            </a:p>
          </p:txBody>
        </p:sp>
        <p:sp>
          <p:nvSpPr>
            <p:cNvPr id="51" name="Freeform 966"/>
            <p:cNvSpPr>
              <a:spLocks noEditPoints="1"/>
            </p:cNvSpPr>
            <p:nvPr/>
          </p:nvSpPr>
          <p:spPr bwMode="auto">
            <a:xfrm>
              <a:off x="7488238" y="1792288"/>
              <a:ext cx="104775" cy="33338"/>
            </a:xfrm>
            <a:custGeom>
              <a:avLst/>
              <a:gdLst>
                <a:gd name="T0" fmla="*/ 15 w 125"/>
                <a:gd name="T1" fmla="*/ 24 h 39"/>
                <a:gd name="T2" fmla="*/ 15 w 125"/>
                <a:gd name="T3" fmla="*/ 24 h 39"/>
                <a:gd name="T4" fmla="*/ 17 w 125"/>
                <a:gd name="T5" fmla="*/ 24 h 39"/>
                <a:gd name="T6" fmla="*/ 108 w 125"/>
                <a:gd name="T7" fmla="*/ 24 h 39"/>
                <a:gd name="T8" fmla="*/ 110 w 125"/>
                <a:gd name="T9" fmla="*/ 24 h 39"/>
                <a:gd name="T10" fmla="*/ 110 w 125"/>
                <a:gd name="T11" fmla="*/ 15 h 39"/>
                <a:gd name="T12" fmla="*/ 108 w 125"/>
                <a:gd name="T13" fmla="*/ 15 h 39"/>
                <a:gd name="T14" fmla="*/ 17 w 125"/>
                <a:gd name="T15" fmla="*/ 15 h 39"/>
                <a:gd name="T16" fmla="*/ 15 w 125"/>
                <a:gd name="T17" fmla="*/ 15 h 39"/>
                <a:gd name="T18" fmla="*/ 15 w 125"/>
                <a:gd name="T19" fmla="*/ 24 h 39"/>
                <a:gd name="T20" fmla="*/ 108 w 125"/>
                <a:gd name="T21" fmla="*/ 39 h 39"/>
                <a:gd name="T22" fmla="*/ 108 w 125"/>
                <a:gd name="T23" fmla="*/ 39 h 39"/>
                <a:gd name="T24" fmla="*/ 17 w 125"/>
                <a:gd name="T25" fmla="*/ 39 h 39"/>
                <a:gd name="T26" fmla="*/ 0 w 125"/>
                <a:gd name="T27" fmla="*/ 27 h 39"/>
                <a:gd name="T28" fmla="*/ 0 w 125"/>
                <a:gd name="T29" fmla="*/ 12 h 39"/>
                <a:gd name="T30" fmla="*/ 17 w 125"/>
                <a:gd name="T31" fmla="*/ 0 h 39"/>
                <a:gd name="T32" fmla="*/ 108 w 125"/>
                <a:gd name="T33" fmla="*/ 0 h 39"/>
                <a:gd name="T34" fmla="*/ 125 w 125"/>
                <a:gd name="T35" fmla="*/ 12 h 39"/>
                <a:gd name="T36" fmla="*/ 125 w 125"/>
                <a:gd name="T37" fmla="*/ 27 h 39"/>
                <a:gd name="T38" fmla="*/ 108 w 125"/>
                <a:gd name="T39"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39">
                  <a:moveTo>
                    <a:pt x="15" y="24"/>
                  </a:moveTo>
                  <a:lnTo>
                    <a:pt x="15" y="24"/>
                  </a:lnTo>
                  <a:cubicBezTo>
                    <a:pt x="15" y="24"/>
                    <a:pt x="16" y="24"/>
                    <a:pt x="17" y="24"/>
                  </a:cubicBezTo>
                  <a:lnTo>
                    <a:pt x="108" y="24"/>
                  </a:lnTo>
                  <a:cubicBezTo>
                    <a:pt x="109" y="24"/>
                    <a:pt x="109" y="24"/>
                    <a:pt x="110" y="24"/>
                  </a:cubicBezTo>
                  <a:lnTo>
                    <a:pt x="110" y="15"/>
                  </a:lnTo>
                  <a:cubicBezTo>
                    <a:pt x="109" y="15"/>
                    <a:pt x="109" y="15"/>
                    <a:pt x="108" y="15"/>
                  </a:cubicBezTo>
                  <a:lnTo>
                    <a:pt x="17" y="15"/>
                  </a:lnTo>
                  <a:cubicBezTo>
                    <a:pt x="16" y="15"/>
                    <a:pt x="15" y="15"/>
                    <a:pt x="15" y="15"/>
                  </a:cubicBezTo>
                  <a:lnTo>
                    <a:pt x="15" y="24"/>
                  </a:lnTo>
                  <a:close/>
                  <a:moveTo>
                    <a:pt x="108" y="39"/>
                  </a:moveTo>
                  <a:lnTo>
                    <a:pt x="108" y="39"/>
                  </a:lnTo>
                  <a:lnTo>
                    <a:pt x="17" y="39"/>
                  </a:lnTo>
                  <a:cubicBezTo>
                    <a:pt x="7" y="39"/>
                    <a:pt x="0" y="34"/>
                    <a:pt x="0" y="27"/>
                  </a:cubicBezTo>
                  <a:lnTo>
                    <a:pt x="0" y="12"/>
                  </a:lnTo>
                  <a:cubicBezTo>
                    <a:pt x="0" y="5"/>
                    <a:pt x="7" y="0"/>
                    <a:pt x="17" y="0"/>
                  </a:cubicBezTo>
                  <a:lnTo>
                    <a:pt x="108" y="0"/>
                  </a:lnTo>
                  <a:cubicBezTo>
                    <a:pt x="118" y="0"/>
                    <a:pt x="125" y="5"/>
                    <a:pt x="125" y="12"/>
                  </a:cubicBezTo>
                  <a:lnTo>
                    <a:pt x="125" y="27"/>
                  </a:lnTo>
                  <a:cubicBezTo>
                    <a:pt x="125" y="34"/>
                    <a:pt x="118" y="39"/>
                    <a:pt x="108" y="39"/>
                  </a:cubicBezTo>
                  <a:close/>
                </a:path>
              </a:pathLst>
            </a:custGeom>
            <a:grpFill/>
            <a:ln w="0">
              <a:noFill/>
              <a:prstDash val="solid"/>
              <a:round/>
              <a:headEnd/>
              <a:tailEnd/>
            </a:ln>
          </p:spPr>
          <p:txBody>
            <a:bodyPr/>
            <a:lstStyle/>
            <a:p>
              <a:pPr defTabSz="543689">
                <a:defRPr/>
              </a:pPr>
              <a:endParaRPr lang="zh-CN" altLang="en-US" sz="3201"/>
            </a:p>
          </p:txBody>
        </p:sp>
        <p:sp>
          <p:nvSpPr>
            <p:cNvPr id="52" name="Freeform 967"/>
            <p:cNvSpPr>
              <a:spLocks noEditPoints="1"/>
            </p:cNvSpPr>
            <p:nvPr/>
          </p:nvSpPr>
          <p:spPr bwMode="auto">
            <a:xfrm>
              <a:off x="7488238" y="1831976"/>
              <a:ext cx="104775" cy="33338"/>
            </a:xfrm>
            <a:custGeom>
              <a:avLst/>
              <a:gdLst>
                <a:gd name="T0" fmla="*/ 15 w 125"/>
                <a:gd name="T1" fmla="*/ 24 h 39"/>
                <a:gd name="T2" fmla="*/ 15 w 125"/>
                <a:gd name="T3" fmla="*/ 24 h 39"/>
                <a:gd name="T4" fmla="*/ 17 w 125"/>
                <a:gd name="T5" fmla="*/ 24 h 39"/>
                <a:gd name="T6" fmla="*/ 108 w 125"/>
                <a:gd name="T7" fmla="*/ 24 h 39"/>
                <a:gd name="T8" fmla="*/ 110 w 125"/>
                <a:gd name="T9" fmla="*/ 24 h 39"/>
                <a:gd name="T10" fmla="*/ 110 w 125"/>
                <a:gd name="T11" fmla="*/ 15 h 39"/>
                <a:gd name="T12" fmla="*/ 108 w 125"/>
                <a:gd name="T13" fmla="*/ 15 h 39"/>
                <a:gd name="T14" fmla="*/ 17 w 125"/>
                <a:gd name="T15" fmla="*/ 15 h 39"/>
                <a:gd name="T16" fmla="*/ 15 w 125"/>
                <a:gd name="T17" fmla="*/ 15 h 39"/>
                <a:gd name="T18" fmla="*/ 15 w 125"/>
                <a:gd name="T19" fmla="*/ 24 h 39"/>
                <a:gd name="T20" fmla="*/ 108 w 125"/>
                <a:gd name="T21" fmla="*/ 39 h 39"/>
                <a:gd name="T22" fmla="*/ 108 w 125"/>
                <a:gd name="T23" fmla="*/ 39 h 39"/>
                <a:gd name="T24" fmla="*/ 17 w 125"/>
                <a:gd name="T25" fmla="*/ 39 h 39"/>
                <a:gd name="T26" fmla="*/ 0 w 125"/>
                <a:gd name="T27" fmla="*/ 27 h 39"/>
                <a:gd name="T28" fmla="*/ 0 w 125"/>
                <a:gd name="T29" fmla="*/ 12 h 39"/>
                <a:gd name="T30" fmla="*/ 17 w 125"/>
                <a:gd name="T31" fmla="*/ 0 h 39"/>
                <a:gd name="T32" fmla="*/ 108 w 125"/>
                <a:gd name="T33" fmla="*/ 0 h 39"/>
                <a:gd name="T34" fmla="*/ 125 w 125"/>
                <a:gd name="T35" fmla="*/ 12 h 39"/>
                <a:gd name="T36" fmla="*/ 125 w 125"/>
                <a:gd name="T37" fmla="*/ 27 h 39"/>
                <a:gd name="T38" fmla="*/ 108 w 125"/>
                <a:gd name="T39"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39">
                  <a:moveTo>
                    <a:pt x="15" y="24"/>
                  </a:moveTo>
                  <a:lnTo>
                    <a:pt x="15" y="24"/>
                  </a:lnTo>
                  <a:cubicBezTo>
                    <a:pt x="15" y="24"/>
                    <a:pt x="16" y="24"/>
                    <a:pt x="17" y="24"/>
                  </a:cubicBezTo>
                  <a:lnTo>
                    <a:pt x="108" y="24"/>
                  </a:lnTo>
                  <a:cubicBezTo>
                    <a:pt x="109" y="24"/>
                    <a:pt x="109" y="24"/>
                    <a:pt x="110" y="24"/>
                  </a:cubicBezTo>
                  <a:lnTo>
                    <a:pt x="110" y="15"/>
                  </a:lnTo>
                  <a:cubicBezTo>
                    <a:pt x="109" y="15"/>
                    <a:pt x="109" y="15"/>
                    <a:pt x="108" y="15"/>
                  </a:cubicBezTo>
                  <a:lnTo>
                    <a:pt x="17" y="15"/>
                  </a:lnTo>
                  <a:cubicBezTo>
                    <a:pt x="16" y="15"/>
                    <a:pt x="15" y="15"/>
                    <a:pt x="15" y="15"/>
                  </a:cubicBezTo>
                  <a:lnTo>
                    <a:pt x="15" y="24"/>
                  </a:lnTo>
                  <a:close/>
                  <a:moveTo>
                    <a:pt x="108" y="39"/>
                  </a:moveTo>
                  <a:lnTo>
                    <a:pt x="108" y="39"/>
                  </a:lnTo>
                  <a:lnTo>
                    <a:pt x="17" y="39"/>
                  </a:lnTo>
                  <a:cubicBezTo>
                    <a:pt x="7" y="39"/>
                    <a:pt x="0" y="34"/>
                    <a:pt x="0" y="27"/>
                  </a:cubicBezTo>
                  <a:lnTo>
                    <a:pt x="0" y="12"/>
                  </a:lnTo>
                  <a:cubicBezTo>
                    <a:pt x="0" y="5"/>
                    <a:pt x="7" y="0"/>
                    <a:pt x="17" y="0"/>
                  </a:cubicBezTo>
                  <a:lnTo>
                    <a:pt x="108" y="0"/>
                  </a:lnTo>
                  <a:cubicBezTo>
                    <a:pt x="118" y="0"/>
                    <a:pt x="125" y="5"/>
                    <a:pt x="125" y="12"/>
                  </a:cubicBezTo>
                  <a:lnTo>
                    <a:pt x="125" y="27"/>
                  </a:lnTo>
                  <a:cubicBezTo>
                    <a:pt x="125" y="34"/>
                    <a:pt x="118" y="39"/>
                    <a:pt x="108" y="39"/>
                  </a:cubicBezTo>
                  <a:close/>
                </a:path>
              </a:pathLst>
            </a:custGeom>
            <a:grpFill/>
            <a:ln w="0">
              <a:noFill/>
              <a:prstDash val="solid"/>
              <a:round/>
              <a:headEnd/>
              <a:tailEnd/>
            </a:ln>
          </p:spPr>
          <p:txBody>
            <a:bodyPr/>
            <a:lstStyle/>
            <a:p>
              <a:pPr defTabSz="543689">
                <a:defRPr/>
              </a:pPr>
              <a:endParaRPr lang="zh-CN" altLang="en-US" sz="3201"/>
            </a:p>
          </p:txBody>
        </p:sp>
        <p:sp>
          <p:nvSpPr>
            <p:cNvPr id="53" name="Freeform 968"/>
            <p:cNvSpPr>
              <a:spLocks noEditPoints="1"/>
            </p:cNvSpPr>
            <p:nvPr/>
          </p:nvSpPr>
          <p:spPr bwMode="auto">
            <a:xfrm>
              <a:off x="7488238" y="1887538"/>
              <a:ext cx="104775" cy="33338"/>
            </a:xfrm>
            <a:custGeom>
              <a:avLst/>
              <a:gdLst>
                <a:gd name="T0" fmla="*/ 15 w 125"/>
                <a:gd name="T1" fmla="*/ 24 h 39"/>
                <a:gd name="T2" fmla="*/ 15 w 125"/>
                <a:gd name="T3" fmla="*/ 24 h 39"/>
                <a:gd name="T4" fmla="*/ 17 w 125"/>
                <a:gd name="T5" fmla="*/ 24 h 39"/>
                <a:gd name="T6" fmla="*/ 108 w 125"/>
                <a:gd name="T7" fmla="*/ 24 h 39"/>
                <a:gd name="T8" fmla="*/ 110 w 125"/>
                <a:gd name="T9" fmla="*/ 24 h 39"/>
                <a:gd name="T10" fmla="*/ 110 w 125"/>
                <a:gd name="T11" fmla="*/ 15 h 39"/>
                <a:gd name="T12" fmla="*/ 108 w 125"/>
                <a:gd name="T13" fmla="*/ 15 h 39"/>
                <a:gd name="T14" fmla="*/ 17 w 125"/>
                <a:gd name="T15" fmla="*/ 15 h 39"/>
                <a:gd name="T16" fmla="*/ 15 w 125"/>
                <a:gd name="T17" fmla="*/ 15 h 39"/>
                <a:gd name="T18" fmla="*/ 15 w 125"/>
                <a:gd name="T19" fmla="*/ 24 h 39"/>
                <a:gd name="T20" fmla="*/ 108 w 125"/>
                <a:gd name="T21" fmla="*/ 39 h 39"/>
                <a:gd name="T22" fmla="*/ 108 w 125"/>
                <a:gd name="T23" fmla="*/ 39 h 39"/>
                <a:gd name="T24" fmla="*/ 17 w 125"/>
                <a:gd name="T25" fmla="*/ 39 h 39"/>
                <a:gd name="T26" fmla="*/ 0 w 125"/>
                <a:gd name="T27" fmla="*/ 27 h 39"/>
                <a:gd name="T28" fmla="*/ 0 w 125"/>
                <a:gd name="T29" fmla="*/ 12 h 39"/>
                <a:gd name="T30" fmla="*/ 17 w 125"/>
                <a:gd name="T31" fmla="*/ 0 h 39"/>
                <a:gd name="T32" fmla="*/ 108 w 125"/>
                <a:gd name="T33" fmla="*/ 0 h 39"/>
                <a:gd name="T34" fmla="*/ 125 w 125"/>
                <a:gd name="T35" fmla="*/ 12 h 39"/>
                <a:gd name="T36" fmla="*/ 125 w 125"/>
                <a:gd name="T37" fmla="*/ 27 h 39"/>
                <a:gd name="T38" fmla="*/ 108 w 125"/>
                <a:gd name="T39"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39">
                  <a:moveTo>
                    <a:pt x="15" y="24"/>
                  </a:moveTo>
                  <a:lnTo>
                    <a:pt x="15" y="24"/>
                  </a:lnTo>
                  <a:cubicBezTo>
                    <a:pt x="15" y="24"/>
                    <a:pt x="16" y="24"/>
                    <a:pt x="17" y="24"/>
                  </a:cubicBezTo>
                  <a:lnTo>
                    <a:pt x="108" y="24"/>
                  </a:lnTo>
                  <a:cubicBezTo>
                    <a:pt x="109" y="24"/>
                    <a:pt x="109" y="24"/>
                    <a:pt x="110" y="24"/>
                  </a:cubicBezTo>
                  <a:lnTo>
                    <a:pt x="110" y="15"/>
                  </a:lnTo>
                  <a:cubicBezTo>
                    <a:pt x="109" y="15"/>
                    <a:pt x="109" y="15"/>
                    <a:pt x="108" y="15"/>
                  </a:cubicBezTo>
                  <a:lnTo>
                    <a:pt x="17" y="15"/>
                  </a:lnTo>
                  <a:cubicBezTo>
                    <a:pt x="16" y="15"/>
                    <a:pt x="15" y="15"/>
                    <a:pt x="15" y="15"/>
                  </a:cubicBezTo>
                  <a:lnTo>
                    <a:pt x="15" y="24"/>
                  </a:lnTo>
                  <a:close/>
                  <a:moveTo>
                    <a:pt x="108" y="39"/>
                  </a:moveTo>
                  <a:lnTo>
                    <a:pt x="108" y="39"/>
                  </a:lnTo>
                  <a:lnTo>
                    <a:pt x="17" y="39"/>
                  </a:lnTo>
                  <a:cubicBezTo>
                    <a:pt x="7" y="39"/>
                    <a:pt x="0" y="34"/>
                    <a:pt x="0" y="27"/>
                  </a:cubicBezTo>
                  <a:lnTo>
                    <a:pt x="0" y="12"/>
                  </a:lnTo>
                  <a:cubicBezTo>
                    <a:pt x="0" y="5"/>
                    <a:pt x="7" y="0"/>
                    <a:pt x="17" y="0"/>
                  </a:cubicBezTo>
                  <a:lnTo>
                    <a:pt x="108" y="0"/>
                  </a:lnTo>
                  <a:cubicBezTo>
                    <a:pt x="118" y="0"/>
                    <a:pt x="125" y="5"/>
                    <a:pt x="125" y="12"/>
                  </a:cubicBezTo>
                  <a:lnTo>
                    <a:pt x="125" y="27"/>
                  </a:lnTo>
                  <a:cubicBezTo>
                    <a:pt x="125" y="34"/>
                    <a:pt x="118" y="39"/>
                    <a:pt x="108" y="39"/>
                  </a:cubicBezTo>
                  <a:close/>
                </a:path>
              </a:pathLst>
            </a:custGeom>
            <a:grpFill/>
            <a:ln w="0">
              <a:noFill/>
              <a:prstDash val="solid"/>
              <a:round/>
              <a:headEnd/>
              <a:tailEnd/>
            </a:ln>
          </p:spPr>
          <p:txBody>
            <a:bodyPr/>
            <a:lstStyle/>
            <a:p>
              <a:pPr defTabSz="543689">
                <a:defRPr/>
              </a:pPr>
              <a:endParaRPr lang="zh-CN" altLang="en-US" sz="3201"/>
            </a:p>
          </p:txBody>
        </p:sp>
        <p:sp>
          <p:nvSpPr>
            <p:cNvPr id="54" name="Freeform 969"/>
            <p:cNvSpPr>
              <a:spLocks noEditPoints="1"/>
            </p:cNvSpPr>
            <p:nvPr/>
          </p:nvSpPr>
          <p:spPr bwMode="auto">
            <a:xfrm>
              <a:off x="7488238" y="1927226"/>
              <a:ext cx="104775" cy="33338"/>
            </a:xfrm>
            <a:custGeom>
              <a:avLst/>
              <a:gdLst>
                <a:gd name="T0" fmla="*/ 15 w 125"/>
                <a:gd name="T1" fmla="*/ 24 h 39"/>
                <a:gd name="T2" fmla="*/ 15 w 125"/>
                <a:gd name="T3" fmla="*/ 24 h 39"/>
                <a:gd name="T4" fmla="*/ 17 w 125"/>
                <a:gd name="T5" fmla="*/ 24 h 39"/>
                <a:gd name="T6" fmla="*/ 108 w 125"/>
                <a:gd name="T7" fmla="*/ 24 h 39"/>
                <a:gd name="T8" fmla="*/ 110 w 125"/>
                <a:gd name="T9" fmla="*/ 24 h 39"/>
                <a:gd name="T10" fmla="*/ 110 w 125"/>
                <a:gd name="T11" fmla="*/ 15 h 39"/>
                <a:gd name="T12" fmla="*/ 108 w 125"/>
                <a:gd name="T13" fmla="*/ 15 h 39"/>
                <a:gd name="T14" fmla="*/ 17 w 125"/>
                <a:gd name="T15" fmla="*/ 15 h 39"/>
                <a:gd name="T16" fmla="*/ 15 w 125"/>
                <a:gd name="T17" fmla="*/ 15 h 39"/>
                <a:gd name="T18" fmla="*/ 15 w 125"/>
                <a:gd name="T19" fmla="*/ 24 h 39"/>
                <a:gd name="T20" fmla="*/ 108 w 125"/>
                <a:gd name="T21" fmla="*/ 39 h 39"/>
                <a:gd name="T22" fmla="*/ 108 w 125"/>
                <a:gd name="T23" fmla="*/ 39 h 39"/>
                <a:gd name="T24" fmla="*/ 17 w 125"/>
                <a:gd name="T25" fmla="*/ 39 h 39"/>
                <a:gd name="T26" fmla="*/ 0 w 125"/>
                <a:gd name="T27" fmla="*/ 27 h 39"/>
                <a:gd name="T28" fmla="*/ 0 w 125"/>
                <a:gd name="T29" fmla="*/ 12 h 39"/>
                <a:gd name="T30" fmla="*/ 17 w 125"/>
                <a:gd name="T31" fmla="*/ 0 h 39"/>
                <a:gd name="T32" fmla="*/ 108 w 125"/>
                <a:gd name="T33" fmla="*/ 0 h 39"/>
                <a:gd name="T34" fmla="*/ 125 w 125"/>
                <a:gd name="T35" fmla="*/ 12 h 39"/>
                <a:gd name="T36" fmla="*/ 125 w 125"/>
                <a:gd name="T37" fmla="*/ 27 h 39"/>
                <a:gd name="T38" fmla="*/ 108 w 125"/>
                <a:gd name="T39"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39">
                  <a:moveTo>
                    <a:pt x="15" y="24"/>
                  </a:moveTo>
                  <a:lnTo>
                    <a:pt x="15" y="24"/>
                  </a:lnTo>
                  <a:cubicBezTo>
                    <a:pt x="15" y="24"/>
                    <a:pt x="16" y="24"/>
                    <a:pt x="17" y="24"/>
                  </a:cubicBezTo>
                  <a:lnTo>
                    <a:pt x="108" y="24"/>
                  </a:lnTo>
                  <a:cubicBezTo>
                    <a:pt x="109" y="24"/>
                    <a:pt x="109" y="24"/>
                    <a:pt x="110" y="24"/>
                  </a:cubicBezTo>
                  <a:lnTo>
                    <a:pt x="110" y="15"/>
                  </a:lnTo>
                  <a:cubicBezTo>
                    <a:pt x="109" y="15"/>
                    <a:pt x="109" y="15"/>
                    <a:pt x="108" y="15"/>
                  </a:cubicBezTo>
                  <a:lnTo>
                    <a:pt x="17" y="15"/>
                  </a:lnTo>
                  <a:cubicBezTo>
                    <a:pt x="16" y="15"/>
                    <a:pt x="15" y="15"/>
                    <a:pt x="15" y="15"/>
                  </a:cubicBezTo>
                  <a:lnTo>
                    <a:pt x="15" y="24"/>
                  </a:lnTo>
                  <a:close/>
                  <a:moveTo>
                    <a:pt x="108" y="39"/>
                  </a:moveTo>
                  <a:lnTo>
                    <a:pt x="108" y="39"/>
                  </a:lnTo>
                  <a:lnTo>
                    <a:pt x="17" y="39"/>
                  </a:lnTo>
                  <a:cubicBezTo>
                    <a:pt x="7" y="39"/>
                    <a:pt x="0" y="34"/>
                    <a:pt x="0" y="27"/>
                  </a:cubicBezTo>
                  <a:lnTo>
                    <a:pt x="0" y="12"/>
                  </a:lnTo>
                  <a:cubicBezTo>
                    <a:pt x="0" y="5"/>
                    <a:pt x="7" y="0"/>
                    <a:pt x="17" y="0"/>
                  </a:cubicBezTo>
                  <a:lnTo>
                    <a:pt x="108" y="0"/>
                  </a:lnTo>
                  <a:cubicBezTo>
                    <a:pt x="118" y="0"/>
                    <a:pt x="125" y="5"/>
                    <a:pt x="125" y="12"/>
                  </a:cubicBezTo>
                  <a:lnTo>
                    <a:pt x="125" y="27"/>
                  </a:lnTo>
                  <a:cubicBezTo>
                    <a:pt x="125" y="34"/>
                    <a:pt x="118" y="39"/>
                    <a:pt x="108" y="39"/>
                  </a:cubicBezTo>
                  <a:close/>
                </a:path>
              </a:pathLst>
            </a:custGeom>
            <a:grpFill/>
            <a:ln w="0">
              <a:noFill/>
              <a:prstDash val="solid"/>
              <a:round/>
              <a:headEnd/>
              <a:tailEnd/>
            </a:ln>
          </p:spPr>
          <p:txBody>
            <a:bodyPr/>
            <a:lstStyle/>
            <a:p>
              <a:pPr defTabSz="543689">
                <a:defRPr/>
              </a:pPr>
              <a:endParaRPr lang="zh-CN" altLang="en-US" sz="3201"/>
            </a:p>
          </p:txBody>
        </p:sp>
        <p:sp>
          <p:nvSpPr>
            <p:cNvPr id="55" name="Freeform 970"/>
            <p:cNvSpPr>
              <a:spLocks noEditPoints="1"/>
            </p:cNvSpPr>
            <p:nvPr/>
          </p:nvSpPr>
          <p:spPr bwMode="auto">
            <a:xfrm>
              <a:off x="7488238" y="1978026"/>
              <a:ext cx="104775" cy="33338"/>
            </a:xfrm>
            <a:custGeom>
              <a:avLst/>
              <a:gdLst>
                <a:gd name="T0" fmla="*/ 15 w 125"/>
                <a:gd name="T1" fmla="*/ 24 h 39"/>
                <a:gd name="T2" fmla="*/ 15 w 125"/>
                <a:gd name="T3" fmla="*/ 24 h 39"/>
                <a:gd name="T4" fmla="*/ 17 w 125"/>
                <a:gd name="T5" fmla="*/ 24 h 39"/>
                <a:gd name="T6" fmla="*/ 108 w 125"/>
                <a:gd name="T7" fmla="*/ 24 h 39"/>
                <a:gd name="T8" fmla="*/ 110 w 125"/>
                <a:gd name="T9" fmla="*/ 24 h 39"/>
                <a:gd name="T10" fmla="*/ 110 w 125"/>
                <a:gd name="T11" fmla="*/ 15 h 39"/>
                <a:gd name="T12" fmla="*/ 108 w 125"/>
                <a:gd name="T13" fmla="*/ 15 h 39"/>
                <a:gd name="T14" fmla="*/ 17 w 125"/>
                <a:gd name="T15" fmla="*/ 15 h 39"/>
                <a:gd name="T16" fmla="*/ 15 w 125"/>
                <a:gd name="T17" fmla="*/ 15 h 39"/>
                <a:gd name="T18" fmla="*/ 15 w 125"/>
                <a:gd name="T19" fmla="*/ 24 h 39"/>
                <a:gd name="T20" fmla="*/ 108 w 125"/>
                <a:gd name="T21" fmla="*/ 39 h 39"/>
                <a:gd name="T22" fmla="*/ 108 w 125"/>
                <a:gd name="T23" fmla="*/ 39 h 39"/>
                <a:gd name="T24" fmla="*/ 17 w 125"/>
                <a:gd name="T25" fmla="*/ 39 h 39"/>
                <a:gd name="T26" fmla="*/ 0 w 125"/>
                <a:gd name="T27" fmla="*/ 27 h 39"/>
                <a:gd name="T28" fmla="*/ 0 w 125"/>
                <a:gd name="T29" fmla="*/ 12 h 39"/>
                <a:gd name="T30" fmla="*/ 17 w 125"/>
                <a:gd name="T31" fmla="*/ 0 h 39"/>
                <a:gd name="T32" fmla="*/ 108 w 125"/>
                <a:gd name="T33" fmla="*/ 0 h 39"/>
                <a:gd name="T34" fmla="*/ 125 w 125"/>
                <a:gd name="T35" fmla="*/ 12 h 39"/>
                <a:gd name="T36" fmla="*/ 125 w 125"/>
                <a:gd name="T37" fmla="*/ 27 h 39"/>
                <a:gd name="T38" fmla="*/ 108 w 125"/>
                <a:gd name="T39"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39">
                  <a:moveTo>
                    <a:pt x="15" y="24"/>
                  </a:moveTo>
                  <a:lnTo>
                    <a:pt x="15" y="24"/>
                  </a:lnTo>
                  <a:cubicBezTo>
                    <a:pt x="15" y="24"/>
                    <a:pt x="16" y="24"/>
                    <a:pt x="17" y="24"/>
                  </a:cubicBezTo>
                  <a:lnTo>
                    <a:pt x="108" y="24"/>
                  </a:lnTo>
                  <a:cubicBezTo>
                    <a:pt x="109" y="24"/>
                    <a:pt x="109" y="24"/>
                    <a:pt x="110" y="24"/>
                  </a:cubicBezTo>
                  <a:lnTo>
                    <a:pt x="110" y="15"/>
                  </a:lnTo>
                  <a:cubicBezTo>
                    <a:pt x="109" y="15"/>
                    <a:pt x="109" y="15"/>
                    <a:pt x="108" y="15"/>
                  </a:cubicBezTo>
                  <a:lnTo>
                    <a:pt x="17" y="15"/>
                  </a:lnTo>
                  <a:cubicBezTo>
                    <a:pt x="16" y="15"/>
                    <a:pt x="15" y="15"/>
                    <a:pt x="15" y="15"/>
                  </a:cubicBezTo>
                  <a:lnTo>
                    <a:pt x="15" y="24"/>
                  </a:lnTo>
                  <a:close/>
                  <a:moveTo>
                    <a:pt x="108" y="39"/>
                  </a:moveTo>
                  <a:lnTo>
                    <a:pt x="108" y="39"/>
                  </a:lnTo>
                  <a:lnTo>
                    <a:pt x="17" y="39"/>
                  </a:lnTo>
                  <a:cubicBezTo>
                    <a:pt x="7" y="39"/>
                    <a:pt x="0" y="34"/>
                    <a:pt x="0" y="27"/>
                  </a:cubicBezTo>
                  <a:lnTo>
                    <a:pt x="0" y="12"/>
                  </a:lnTo>
                  <a:cubicBezTo>
                    <a:pt x="0" y="5"/>
                    <a:pt x="7" y="0"/>
                    <a:pt x="17" y="0"/>
                  </a:cubicBezTo>
                  <a:lnTo>
                    <a:pt x="108" y="0"/>
                  </a:lnTo>
                  <a:cubicBezTo>
                    <a:pt x="118" y="0"/>
                    <a:pt x="125" y="5"/>
                    <a:pt x="125" y="12"/>
                  </a:cubicBezTo>
                  <a:lnTo>
                    <a:pt x="125" y="27"/>
                  </a:lnTo>
                  <a:cubicBezTo>
                    <a:pt x="125" y="34"/>
                    <a:pt x="118" y="39"/>
                    <a:pt x="108" y="39"/>
                  </a:cubicBezTo>
                  <a:close/>
                </a:path>
              </a:pathLst>
            </a:custGeom>
            <a:grpFill/>
            <a:ln w="0">
              <a:noFill/>
              <a:prstDash val="solid"/>
              <a:round/>
              <a:headEnd/>
              <a:tailEnd/>
            </a:ln>
          </p:spPr>
          <p:txBody>
            <a:bodyPr/>
            <a:lstStyle/>
            <a:p>
              <a:pPr defTabSz="543689">
                <a:defRPr/>
              </a:pPr>
              <a:endParaRPr lang="zh-CN" altLang="en-US" sz="3201"/>
            </a:p>
          </p:txBody>
        </p:sp>
        <p:sp>
          <p:nvSpPr>
            <p:cNvPr id="56" name="Freeform 971"/>
            <p:cNvSpPr>
              <a:spLocks noEditPoints="1"/>
            </p:cNvSpPr>
            <p:nvPr/>
          </p:nvSpPr>
          <p:spPr bwMode="auto">
            <a:xfrm>
              <a:off x="7488238" y="2017713"/>
              <a:ext cx="104775" cy="33338"/>
            </a:xfrm>
            <a:custGeom>
              <a:avLst/>
              <a:gdLst>
                <a:gd name="T0" fmla="*/ 15 w 125"/>
                <a:gd name="T1" fmla="*/ 24 h 39"/>
                <a:gd name="T2" fmla="*/ 15 w 125"/>
                <a:gd name="T3" fmla="*/ 24 h 39"/>
                <a:gd name="T4" fmla="*/ 17 w 125"/>
                <a:gd name="T5" fmla="*/ 24 h 39"/>
                <a:gd name="T6" fmla="*/ 108 w 125"/>
                <a:gd name="T7" fmla="*/ 24 h 39"/>
                <a:gd name="T8" fmla="*/ 110 w 125"/>
                <a:gd name="T9" fmla="*/ 24 h 39"/>
                <a:gd name="T10" fmla="*/ 110 w 125"/>
                <a:gd name="T11" fmla="*/ 15 h 39"/>
                <a:gd name="T12" fmla="*/ 108 w 125"/>
                <a:gd name="T13" fmla="*/ 15 h 39"/>
                <a:gd name="T14" fmla="*/ 17 w 125"/>
                <a:gd name="T15" fmla="*/ 15 h 39"/>
                <a:gd name="T16" fmla="*/ 15 w 125"/>
                <a:gd name="T17" fmla="*/ 15 h 39"/>
                <a:gd name="T18" fmla="*/ 15 w 125"/>
                <a:gd name="T19" fmla="*/ 24 h 39"/>
                <a:gd name="T20" fmla="*/ 108 w 125"/>
                <a:gd name="T21" fmla="*/ 39 h 39"/>
                <a:gd name="T22" fmla="*/ 108 w 125"/>
                <a:gd name="T23" fmla="*/ 39 h 39"/>
                <a:gd name="T24" fmla="*/ 17 w 125"/>
                <a:gd name="T25" fmla="*/ 39 h 39"/>
                <a:gd name="T26" fmla="*/ 0 w 125"/>
                <a:gd name="T27" fmla="*/ 27 h 39"/>
                <a:gd name="T28" fmla="*/ 0 w 125"/>
                <a:gd name="T29" fmla="*/ 12 h 39"/>
                <a:gd name="T30" fmla="*/ 17 w 125"/>
                <a:gd name="T31" fmla="*/ 0 h 39"/>
                <a:gd name="T32" fmla="*/ 108 w 125"/>
                <a:gd name="T33" fmla="*/ 0 h 39"/>
                <a:gd name="T34" fmla="*/ 125 w 125"/>
                <a:gd name="T35" fmla="*/ 12 h 39"/>
                <a:gd name="T36" fmla="*/ 125 w 125"/>
                <a:gd name="T37" fmla="*/ 27 h 39"/>
                <a:gd name="T38" fmla="*/ 108 w 125"/>
                <a:gd name="T39"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39">
                  <a:moveTo>
                    <a:pt x="15" y="24"/>
                  </a:moveTo>
                  <a:lnTo>
                    <a:pt x="15" y="24"/>
                  </a:lnTo>
                  <a:cubicBezTo>
                    <a:pt x="15" y="24"/>
                    <a:pt x="16" y="24"/>
                    <a:pt x="17" y="24"/>
                  </a:cubicBezTo>
                  <a:lnTo>
                    <a:pt x="108" y="24"/>
                  </a:lnTo>
                  <a:cubicBezTo>
                    <a:pt x="109" y="24"/>
                    <a:pt x="109" y="24"/>
                    <a:pt x="110" y="24"/>
                  </a:cubicBezTo>
                  <a:lnTo>
                    <a:pt x="110" y="15"/>
                  </a:lnTo>
                  <a:cubicBezTo>
                    <a:pt x="109" y="15"/>
                    <a:pt x="109" y="15"/>
                    <a:pt x="108" y="15"/>
                  </a:cubicBezTo>
                  <a:lnTo>
                    <a:pt x="17" y="15"/>
                  </a:lnTo>
                  <a:cubicBezTo>
                    <a:pt x="16" y="15"/>
                    <a:pt x="15" y="15"/>
                    <a:pt x="15" y="15"/>
                  </a:cubicBezTo>
                  <a:lnTo>
                    <a:pt x="15" y="24"/>
                  </a:lnTo>
                  <a:close/>
                  <a:moveTo>
                    <a:pt x="108" y="39"/>
                  </a:moveTo>
                  <a:lnTo>
                    <a:pt x="108" y="39"/>
                  </a:lnTo>
                  <a:lnTo>
                    <a:pt x="17" y="39"/>
                  </a:lnTo>
                  <a:cubicBezTo>
                    <a:pt x="7" y="39"/>
                    <a:pt x="0" y="34"/>
                    <a:pt x="0" y="27"/>
                  </a:cubicBezTo>
                  <a:lnTo>
                    <a:pt x="0" y="12"/>
                  </a:lnTo>
                  <a:cubicBezTo>
                    <a:pt x="0" y="5"/>
                    <a:pt x="7" y="0"/>
                    <a:pt x="17" y="0"/>
                  </a:cubicBezTo>
                  <a:lnTo>
                    <a:pt x="108" y="0"/>
                  </a:lnTo>
                  <a:cubicBezTo>
                    <a:pt x="118" y="0"/>
                    <a:pt x="125" y="5"/>
                    <a:pt x="125" y="12"/>
                  </a:cubicBezTo>
                  <a:lnTo>
                    <a:pt x="125" y="27"/>
                  </a:lnTo>
                  <a:cubicBezTo>
                    <a:pt x="125" y="34"/>
                    <a:pt x="118" y="39"/>
                    <a:pt x="108" y="39"/>
                  </a:cubicBezTo>
                  <a:close/>
                </a:path>
              </a:pathLst>
            </a:custGeom>
            <a:grpFill/>
            <a:ln w="0">
              <a:noFill/>
              <a:prstDash val="solid"/>
              <a:round/>
              <a:headEnd/>
              <a:tailEnd/>
            </a:ln>
          </p:spPr>
          <p:txBody>
            <a:bodyPr/>
            <a:lstStyle/>
            <a:p>
              <a:pPr defTabSz="543689">
                <a:defRPr/>
              </a:pPr>
              <a:endParaRPr lang="zh-CN" altLang="en-US" sz="3201"/>
            </a:p>
          </p:txBody>
        </p:sp>
        <p:sp>
          <p:nvSpPr>
            <p:cNvPr id="57" name="Freeform 972"/>
            <p:cNvSpPr>
              <a:spLocks noEditPoints="1"/>
            </p:cNvSpPr>
            <p:nvPr/>
          </p:nvSpPr>
          <p:spPr bwMode="auto">
            <a:xfrm>
              <a:off x="7700963" y="1792288"/>
              <a:ext cx="104775" cy="33338"/>
            </a:xfrm>
            <a:custGeom>
              <a:avLst/>
              <a:gdLst>
                <a:gd name="T0" fmla="*/ 14 w 124"/>
                <a:gd name="T1" fmla="*/ 24 h 39"/>
                <a:gd name="T2" fmla="*/ 14 w 124"/>
                <a:gd name="T3" fmla="*/ 24 h 39"/>
                <a:gd name="T4" fmla="*/ 16 w 124"/>
                <a:gd name="T5" fmla="*/ 24 h 39"/>
                <a:gd name="T6" fmla="*/ 107 w 124"/>
                <a:gd name="T7" fmla="*/ 24 h 39"/>
                <a:gd name="T8" fmla="*/ 109 w 124"/>
                <a:gd name="T9" fmla="*/ 24 h 39"/>
                <a:gd name="T10" fmla="*/ 109 w 124"/>
                <a:gd name="T11" fmla="*/ 15 h 39"/>
                <a:gd name="T12" fmla="*/ 107 w 124"/>
                <a:gd name="T13" fmla="*/ 15 h 39"/>
                <a:gd name="T14" fmla="*/ 16 w 124"/>
                <a:gd name="T15" fmla="*/ 15 h 39"/>
                <a:gd name="T16" fmla="*/ 14 w 124"/>
                <a:gd name="T17" fmla="*/ 15 h 39"/>
                <a:gd name="T18" fmla="*/ 14 w 124"/>
                <a:gd name="T19" fmla="*/ 24 h 39"/>
                <a:gd name="T20" fmla="*/ 107 w 124"/>
                <a:gd name="T21" fmla="*/ 39 h 39"/>
                <a:gd name="T22" fmla="*/ 107 w 124"/>
                <a:gd name="T23" fmla="*/ 39 h 39"/>
                <a:gd name="T24" fmla="*/ 16 w 124"/>
                <a:gd name="T25" fmla="*/ 39 h 39"/>
                <a:gd name="T26" fmla="*/ 0 w 124"/>
                <a:gd name="T27" fmla="*/ 27 h 39"/>
                <a:gd name="T28" fmla="*/ 0 w 124"/>
                <a:gd name="T29" fmla="*/ 12 h 39"/>
                <a:gd name="T30" fmla="*/ 16 w 124"/>
                <a:gd name="T31" fmla="*/ 0 h 39"/>
                <a:gd name="T32" fmla="*/ 107 w 124"/>
                <a:gd name="T33" fmla="*/ 0 h 39"/>
                <a:gd name="T34" fmla="*/ 124 w 124"/>
                <a:gd name="T35" fmla="*/ 12 h 39"/>
                <a:gd name="T36" fmla="*/ 124 w 124"/>
                <a:gd name="T37" fmla="*/ 27 h 39"/>
                <a:gd name="T38" fmla="*/ 107 w 124"/>
                <a:gd name="T39"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 h="39">
                  <a:moveTo>
                    <a:pt x="14" y="24"/>
                  </a:moveTo>
                  <a:lnTo>
                    <a:pt x="14" y="24"/>
                  </a:lnTo>
                  <a:cubicBezTo>
                    <a:pt x="15" y="24"/>
                    <a:pt x="16" y="24"/>
                    <a:pt x="16" y="24"/>
                  </a:cubicBezTo>
                  <a:lnTo>
                    <a:pt x="107" y="24"/>
                  </a:lnTo>
                  <a:cubicBezTo>
                    <a:pt x="108" y="24"/>
                    <a:pt x="109" y="24"/>
                    <a:pt x="109" y="24"/>
                  </a:cubicBezTo>
                  <a:lnTo>
                    <a:pt x="109" y="15"/>
                  </a:lnTo>
                  <a:cubicBezTo>
                    <a:pt x="109" y="15"/>
                    <a:pt x="108" y="15"/>
                    <a:pt x="107" y="15"/>
                  </a:cubicBezTo>
                  <a:lnTo>
                    <a:pt x="16" y="15"/>
                  </a:lnTo>
                  <a:cubicBezTo>
                    <a:pt x="16" y="15"/>
                    <a:pt x="15" y="15"/>
                    <a:pt x="14" y="15"/>
                  </a:cubicBezTo>
                  <a:lnTo>
                    <a:pt x="14" y="24"/>
                  </a:lnTo>
                  <a:close/>
                  <a:moveTo>
                    <a:pt x="107" y="39"/>
                  </a:moveTo>
                  <a:lnTo>
                    <a:pt x="107" y="39"/>
                  </a:lnTo>
                  <a:lnTo>
                    <a:pt x="16" y="39"/>
                  </a:lnTo>
                  <a:cubicBezTo>
                    <a:pt x="6" y="39"/>
                    <a:pt x="0" y="34"/>
                    <a:pt x="0" y="27"/>
                  </a:cubicBezTo>
                  <a:lnTo>
                    <a:pt x="0" y="12"/>
                  </a:lnTo>
                  <a:cubicBezTo>
                    <a:pt x="0" y="5"/>
                    <a:pt x="6" y="0"/>
                    <a:pt x="16" y="0"/>
                  </a:cubicBezTo>
                  <a:lnTo>
                    <a:pt x="107" y="0"/>
                  </a:lnTo>
                  <a:cubicBezTo>
                    <a:pt x="117" y="0"/>
                    <a:pt x="124" y="5"/>
                    <a:pt x="124" y="12"/>
                  </a:cubicBezTo>
                  <a:lnTo>
                    <a:pt x="124" y="27"/>
                  </a:lnTo>
                  <a:cubicBezTo>
                    <a:pt x="124" y="34"/>
                    <a:pt x="117" y="39"/>
                    <a:pt x="107" y="39"/>
                  </a:cubicBezTo>
                  <a:close/>
                </a:path>
              </a:pathLst>
            </a:custGeom>
            <a:grpFill/>
            <a:ln w="0">
              <a:noFill/>
              <a:prstDash val="solid"/>
              <a:round/>
              <a:headEnd/>
              <a:tailEnd/>
            </a:ln>
          </p:spPr>
          <p:txBody>
            <a:bodyPr/>
            <a:lstStyle/>
            <a:p>
              <a:pPr defTabSz="543689">
                <a:defRPr/>
              </a:pPr>
              <a:endParaRPr lang="zh-CN" altLang="en-US" sz="3201"/>
            </a:p>
          </p:txBody>
        </p:sp>
        <p:sp>
          <p:nvSpPr>
            <p:cNvPr id="58" name="Freeform 973"/>
            <p:cNvSpPr>
              <a:spLocks noEditPoints="1"/>
            </p:cNvSpPr>
            <p:nvPr/>
          </p:nvSpPr>
          <p:spPr bwMode="auto">
            <a:xfrm>
              <a:off x="7700963" y="1831976"/>
              <a:ext cx="104775" cy="33338"/>
            </a:xfrm>
            <a:custGeom>
              <a:avLst/>
              <a:gdLst>
                <a:gd name="T0" fmla="*/ 14 w 124"/>
                <a:gd name="T1" fmla="*/ 24 h 39"/>
                <a:gd name="T2" fmla="*/ 14 w 124"/>
                <a:gd name="T3" fmla="*/ 24 h 39"/>
                <a:gd name="T4" fmla="*/ 16 w 124"/>
                <a:gd name="T5" fmla="*/ 24 h 39"/>
                <a:gd name="T6" fmla="*/ 107 w 124"/>
                <a:gd name="T7" fmla="*/ 24 h 39"/>
                <a:gd name="T8" fmla="*/ 109 w 124"/>
                <a:gd name="T9" fmla="*/ 24 h 39"/>
                <a:gd name="T10" fmla="*/ 109 w 124"/>
                <a:gd name="T11" fmla="*/ 15 h 39"/>
                <a:gd name="T12" fmla="*/ 107 w 124"/>
                <a:gd name="T13" fmla="*/ 15 h 39"/>
                <a:gd name="T14" fmla="*/ 16 w 124"/>
                <a:gd name="T15" fmla="*/ 15 h 39"/>
                <a:gd name="T16" fmla="*/ 14 w 124"/>
                <a:gd name="T17" fmla="*/ 15 h 39"/>
                <a:gd name="T18" fmla="*/ 14 w 124"/>
                <a:gd name="T19" fmla="*/ 24 h 39"/>
                <a:gd name="T20" fmla="*/ 107 w 124"/>
                <a:gd name="T21" fmla="*/ 39 h 39"/>
                <a:gd name="T22" fmla="*/ 107 w 124"/>
                <a:gd name="T23" fmla="*/ 39 h 39"/>
                <a:gd name="T24" fmla="*/ 16 w 124"/>
                <a:gd name="T25" fmla="*/ 39 h 39"/>
                <a:gd name="T26" fmla="*/ 0 w 124"/>
                <a:gd name="T27" fmla="*/ 27 h 39"/>
                <a:gd name="T28" fmla="*/ 0 w 124"/>
                <a:gd name="T29" fmla="*/ 12 h 39"/>
                <a:gd name="T30" fmla="*/ 16 w 124"/>
                <a:gd name="T31" fmla="*/ 0 h 39"/>
                <a:gd name="T32" fmla="*/ 107 w 124"/>
                <a:gd name="T33" fmla="*/ 0 h 39"/>
                <a:gd name="T34" fmla="*/ 124 w 124"/>
                <a:gd name="T35" fmla="*/ 12 h 39"/>
                <a:gd name="T36" fmla="*/ 124 w 124"/>
                <a:gd name="T37" fmla="*/ 27 h 39"/>
                <a:gd name="T38" fmla="*/ 107 w 124"/>
                <a:gd name="T39"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 h="39">
                  <a:moveTo>
                    <a:pt x="14" y="24"/>
                  </a:moveTo>
                  <a:lnTo>
                    <a:pt x="14" y="24"/>
                  </a:lnTo>
                  <a:cubicBezTo>
                    <a:pt x="15" y="24"/>
                    <a:pt x="16" y="24"/>
                    <a:pt x="16" y="24"/>
                  </a:cubicBezTo>
                  <a:lnTo>
                    <a:pt x="107" y="24"/>
                  </a:lnTo>
                  <a:cubicBezTo>
                    <a:pt x="108" y="24"/>
                    <a:pt x="109" y="24"/>
                    <a:pt x="109" y="24"/>
                  </a:cubicBezTo>
                  <a:lnTo>
                    <a:pt x="109" y="15"/>
                  </a:lnTo>
                  <a:cubicBezTo>
                    <a:pt x="109" y="15"/>
                    <a:pt x="108" y="15"/>
                    <a:pt x="107" y="15"/>
                  </a:cubicBezTo>
                  <a:lnTo>
                    <a:pt x="16" y="15"/>
                  </a:lnTo>
                  <a:cubicBezTo>
                    <a:pt x="16" y="15"/>
                    <a:pt x="15" y="15"/>
                    <a:pt x="14" y="15"/>
                  </a:cubicBezTo>
                  <a:lnTo>
                    <a:pt x="14" y="24"/>
                  </a:lnTo>
                  <a:close/>
                  <a:moveTo>
                    <a:pt x="107" y="39"/>
                  </a:moveTo>
                  <a:lnTo>
                    <a:pt x="107" y="39"/>
                  </a:lnTo>
                  <a:lnTo>
                    <a:pt x="16" y="39"/>
                  </a:lnTo>
                  <a:cubicBezTo>
                    <a:pt x="6" y="39"/>
                    <a:pt x="0" y="34"/>
                    <a:pt x="0" y="27"/>
                  </a:cubicBezTo>
                  <a:lnTo>
                    <a:pt x="0" y="12"/>
                  </a:lnTo>
                  <a:cubicBezTo>
                    <a:pt x="0" y="5"/>
                    <a:pt x="6" y="0"/>
                    <a:pt x="16" y="0"/>
                  </a:cubicBezTo>
                  <a:lnTo>
                    <a:pt x="107" y="0"/>
                  </a:lnTo>
                  <a:cubicBezTo>
                    <a:pt x="117" y="0"/>
                    <a:pt x="124" y="5"/>
                    <a:pt x="124" y="12"/>
                  </a:cubicBezTo>
                  <a:lnTo>
                    <a:pt x="124" y="27"/>
                  </a:lnTo>
                  <a:cubicBezTo>
                    <a:pt x="124" y="34"/>
                    <a:pt x="117" y="39"/>
                    <a:pt x="107" y="39"/>
                  </a:cubicBezTo>
                  <a:close/>
                </a:path>
              </a:pathLst>
            </a:custGeom>
            <a:grpFill/>
            <a:ln w="0">
              <a:noFill/>
              <a:prstDash val="solid"/>
              <a:round/>
              <a:headEnd/>
              <a:tailEnd/>
            </a:ln>
          </p:spPr>
          <p:txBody>
            <a:bodyPr/>
            <a:lstStyle/>
            <a:p>
              <a:pPr defTabSz="543689">
                <a:defRPr/>
              </a:pPr>
              <a:endParaRPr lang="zh-CN" altLang="en-US" sz="3201"/>
            </a:p>
          </p:txBody>
        </p:sp>
        <p:sp>
          <p:nvSpPr>
            <p:cNvPr id="59" name="Freeform 974"/>
            <p:cNvSpPr>
              <a:spLocks noEditPoints="1"/>
            </p:cNvSpPr>
            <p:nvPr/>
          </p:nvSpPr>
          <p:spPr bwMode="auto">
            <a:xfrm>
              <a:off x="7700963" y="1887538"/>
              <a:ext cx="104775" cy="33338"/>
            </a:xfrm>
            <a:custGeom>
              <a:avLst/>
              <a:gdLst>
                <a:gd name="T0" fmla="*/ 14 w 124"/>
                <a:gd name="T1" fmla="*/ 24 h 39"/>
                <a:gd name="T2" fmla="*/ 14 w 124"/>
                <a:gd name="T3" fmla="*/ 24 h 39"/>
                <a:gd name="T4" fmla="*/ 16 w 124"/>
                <a:gd name="T5" fmla="*/ 24 h 39"/>
                <a:gd name="T6" fmla="*/ 107 w 124"/>
                <a:gd name="T7" fmla="*/ 24 h 39"/>
                <a:gd name="T8" fmla="*/ 109 w 124"/>
                <a:gd name="T9" fmla="*/ 24 h 39"/>
                <a:gd name="T10" fmla="*/ 109 w 124"/>
                <a:gd name="T11" fmla="*/ 15 h 39"/>
                <a:gd name="T12" fmla="*/ 107 w 124"/>
                <a:gd name="T13" fmla="*/ 15 h 39"/>
                <a:gd name="T14" fmla="*/ 16 w 124"/>
                <a:gd name="T15" fmla="*/ 15 h 39"/>
                <a:gd name="T16" fmla="*/ 14 w 124"/>
                <a:gd name="T17" fmla="*/ 15 h 39"/>
                <a:gd name="T18" fmla="*/ 14 w 124"/>
                <a:gd name="T19" fmla="*/ 24 h 39"/>
                <a:gd name="T20" fmla="*/ 107 w 124"/>
                <a:gd name="T21" fmla="*/ 39 h 39"/>
                <a:gd name="T22" fmla="*/ 107 w 124"/>
                <a:gd name="T23" fmla="*/ 39 h 39"/>
                <a:gd name="T24" fmla="*/ 16 w 124"/>
                <a:gd name="T25" fmla="*/ 39 h 39"/>
                <a:gd name="T26" fmla="*/ 0 w 124"/>
                <a:gd name="T27" fmla="*/ 27 h 39"/>
                <a:gd name="T28" fmla="*/ 0 w 124"/>
                <a:gd name="T29" fmla="*/ 12 h 39"/>
                <a:gd name="T30" fmla="*/ 16 w 124"/>
                <a:gd name="T31" fmla="*/ 0 h 39"/>
                <a:gd name="T32" fmla="*/ 107 w 124"/>
                <a:gd name="T33" fmla="*/ 0 h 39"/>
                <a:gd name="T34" fmla="*/ 124 w 124"/>
                <a:gd name="T35" fmla="*/ 12 h 39"/>
                <a:gd name="T36" fmla="*/ 124 w 124"/>
                <a:gd name="T37" fmla="*/ 27 h 39"/>
                <a:gd name="T38" fmla="*/ 107 w 124"/>
                <a:gd name="T39"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 h="39">
                  <a:moveTo>
                    <a:pt x="14" y="24"/>
                  </a:moveTo>
                  <a:lnTo>
                    <a:pt x="14" y="24"/>
                  </a:lnTo>
                  <a:cubicBezTo>
                    <a:pt x="15" y="24"/>
                    <a:pt x="16" y="24"/>
                    <a:pt x="16" y="24"/>
                  </a:cubicBezTo>
                  <a:lnTo>
                    <a:pt x="107" y="24"/>
                  </a:lnTo>
                  <a:cubicBezTo>
                    <a:pt x="108" y="24"/>
                    <a:pt x="109" y="24"/>
                    <a:pt x="109" y="24"/>
                  </a:cubicBezTo>
                  <a:lnTo>
                    <a:pt x="109" y="15"/>
                  </a:lnTo>
                  <a:cubicBezTo>
                    <a:pt x="109" y="15"/>
                    <a:pt x="108" y="15"/>
                    <a:pt x="107" y="15"/>
                  </a:cubicBezTo>
                  <a:lnTo>
                    <a:pt x="16" y="15"/>
                  </a:lnTo>
                  <a:cubicBezTo>
                    <a:pt x="16" y="15"/>
                    <a:pt x="15" y="15"/>
                    <a:pt x="14" y="15"/>
                  </a:cubicBezTo>
                  <a:lnTo>
                    <a:pt x="14" y="24"/>
                  </a:lnTo>
                  <a:close/>
                  <a:moveTo>
                    <a:pt x="107" y="39"/>
                  </a:moveTo>
                  <a:lnTo>
                    <a:pt x="107" y="39"/>
                  </a:lnTo>
                  <a:lnTo>
                    <a:pt x="16" y="39"/>
                  </a:lnTo>
                  <a:cubicBezTo>
                    <a:pt x="6" y="39"/>
                    <a:pt x="0" y="34"/>
                    <a:pt x="0" y="27"/>
                  </a:cubicBezTo>
                  <a:lnTo>
                    <a:pt x="0" y="12"/>
                  </a:lnTo>
                  <a:cubicBezTo>
                    <a:pt x="0" y="5"/>
                    <a:pt x="6" y="0"/>
                    <a:pt x="16" y="0"/>
                  </a:cubicBezTo>
                  <a:lnTo>
                    <a:pt x="107" y="0"/>
                  </a:lnTo>
                  <a:cubicBezTo>
                    <a:pt x="117" y="0"/>
                    <a:pt x="124" y="5"/>
                    <a:pt x="124" y="12"/>
                  </a:cubicBezTo>
                  <a:lnTo>
                    <a:pt x="124" y="27"/>
                  </a:lnTo>
                  <a:cubicBezTo>
                    <a:pt x="124" y="34"/>
                    <a:pt x="117" y="39"/>
                    <a:pt x="107" y="39"/>
                  </a:cubicBezTo>
                  <a:close/>
                </a:path>
              </a:pathLst>
            </a:custGeom>
            <a:grpFill/>
            <a:ln w="0">
              <a:noFill/>
              <a:prstDash val="solid"/>
              <a:round/>
              <a:headEnd/>
              <a:tailEnd/>
            </a:ln>
          </p:spPr>
          <p:txBody>
            <a:bodyPr/>
            <a:lstStyle/>
            <a:p>
              <a:pPr defTabSz="543689">
                <a:defRPr/>
              </a:pPr>
              <a:endParaRPr lang="zh-CN" altLang="en-US" sz="3201"/>
            </a:p>
          </p:txBody>
        </p:sp>
        <p:sp>
          <p:nvSpPr>
            <p:cNvPr id="60" name="Freeform 975"/>
            <p:cNvSpPr>
              <a:spLocks noEditPoints="1"/>
            </p:cNvSpPr>
            <p:nvPr/>
          </p:nvSpPr>
          <p:spPr bwMode="auto">
            <a:xfrm>
              <a:off x="7700963" y="1927226"/>
              <a:ext cx="104775" cy="33338"/>
            </a:xfrm>
            <a:custGeom>
              <a:avLst/>
              <a:gdLst>
                <a:gd name="T0" fmla="*/ 14 w 124"/>
                <a:gd name="T1" fmla="*/ 24 h 39"/>
                <a:gd name="T2" fmla="*/ 14 w 124"/>
                <a:gd name="T3" fmla="*/ 24 h 39"/>
                <a:gd name="T4" fmla="*/ 16 w 124"/>
                <a:gd name="T5" fmla="*/ 24 h 39"/>
                <a:gd name="T6" fmla="*/ 107 w 124"/>
                <a:gd name="T7" fmla="*/ 24 h 39"/>
                <a:gd name="T8" fmla="*/ 109 w 124"/>
                <a:gd name="T9" fmla="*/ 24 h 39"/>
                <a:gd name="T10" fmla="*/ 109 w 124"/>
                <a:gd name="T11" fmla="*/ 15 h 39"/>
                <a:gd name="T12" fmla="*/ 107 w 124"/>
                <a:gd name="T13" fmla="*/ 15 h 39"/>
                <a:gd name="T14" fmla="*/ 16 w 124"/>
                <a:gd name="T15" fmla="*/ 15 h 39"/>
                <a:gd name="T16" fmla="*/ 14 w 124"/>
                <a:gd name="T17" fmla="*/ 15 h 39"/>
                <a:gd name="T18" fmla="*/ 14 w 124"/>
                <a:gd name="T19" fmla="*/ 24 h 39"/>
                <a:gd name="T20" fmla="*/ 107 w 124"/>
                <a:gd name="T21" fmla="*/ 39 h 39"/>
                <a:gd name="T22" fmla="*/ 107 w 124"/>
                <a:gd name="T23" fmla="*/ 39 h 39"/>
                <a:gd name="T24" fmla="*/ 16 w 124"/>
                <a:gd name="T25" fmla="*/ 39 h 39"/>
                <a:gd name="T26" fmla="*/ 0 w 124"/>
                <a:gd name="T27" fmla="*/ 27 h 39"/>
                <a:gd name="T28" fmla="*/ 0 w 124"/>
                <a:gd name="T29" fmla="*/ 12 h 39"/>
                <a:gd name="T30" fmla="*/ 16 w 124"/>
                <a:gd name="T31" fmla="*/ 0 h 39"/>
                <a:gd name="T32" fmla="*/ 107 w 124"/>
                <a:gd name="T33" fmla="*/ 0 h 39"/>
                <a:gd name="T34" fmla="*/ 124 w 124"/>
                <a:gd name="T35" fmla="*/ 12 h 39"/>
                <a:gd name="T36" fmla="*/ 124 w 124"/>
                <a:gd name="T37" fmla="*/ 27 h 39"/>
                <a:gd name="T38" fmla="*/ 107 w 124"/>
                <a:gd name="T39"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 h="39">
                  <a:moveTo>
                    <a:pt x="14" y="24"/>
                  </a:moveTo>
                  <a:lnTo>
                    <a:pt x="14" y="24"/>
                  </a:lnTo>
                  <a:cubicBezTo>
                    <a:pt x="15" y="24"/>
                    <a:pt x="16" y="24"/>
                    <a:pt x="16" y="24"/>
                  </a:cubicBezTo>
                  <a:lnTo>
                    <a:pt x="107" y="24"/>
                  </a:lnTo>
                  <a:cubicBezTo>
                    <a:pt x="108" y="24"/>
                    <a:pt x="109" y="24"/>
                    <a:pt x="109" y="24"/>
                  </a:cubicBezTo>
                  <a:lnTo>
                    <a:pt x="109" y="15"/>
                  </a:lnTo>
                  <a:cubicBezTo>
                    <a:pt x="109" y="15"/>
                    <a:pt x="108" y="15"/>
                    <a:pt x="107" y="15"/>
                  </a:cubicBezTo>
                  <a:lnTo>
                    <a:pt x="16" y="15"/>
                  </a:lnTo>
                  <a:cubicBezTo>
                    <a:pt x="16" y="15"/>
                    <a:pt x="15" y="15"/>
                    <a:pt x="14" y="15"/>
                  </a:cubicBezTo>
                  <a:lnTo>
                    <a:pt x="14" y="24"/>
                  </a:lnTo>
                  <a:close/>
                  <a:moveTo>
                    <a:pt x="107" y="39"/>
                  </a:moveTo>
                  <a:lnTo>
                    <a:pt x="107" y="39"/>
                  </a:lnTo>
                  <a:lnTo>
                    <a:pt x="16" y="39"/>
                  </a:lnTo>
                  <a:cubicBezTo>
                    <a:pt x="6" y="39"/>
                    <a:pt x="0" y="34"/>
                    <a:pt x="0" y="27"/>
                  </a:cubicBezTo>
                  <a:lnTo>
                    <a:pt x="0" y="12"/>
                  </a:lnTo>
                  <a:cubicBezTo>
                    <a:pt x="0" y="5"/>
                    <a:pt x="6" y="0"/>
                    <a:pt x="16" y="0"/>
                  </a:cubicBezTo>
                  <a:lnTo>
                    <a:pt x="107" y="0"/>
                  </a:lnTo>
                  <a:cubicBezTo>
                    <a:pt x="117" y="0"/>
                    <a:pt x="124" y="5"/>
                    <a:pt x="124" y="12"/>
                  </a:cubicBezTo>
                  <a:lnTo>
                    <a:pt x="124" y="27"/>
                  </a:lnTo>
                  <a:cubicBezTo>
                    <a:pt x="124" y="34"/>
                    <a:pt x="117" y="39"/>
                    <a:pt x="107" y="39"/>
                  </a:cubicBezTo>
                  <a:close/>
                </a:path>
              </a:pathLst>
            </a:custGeom>
            <a:grpFill/>
            <a:ln w="0">
              <a:noFill/>
              <a:prstDash val="solid"/>
              <a:round/>
              <a:headEnd/>
              <a:tailEnd/>
            </a:ln>
          </p:spPr>
          <p:txBody>
            <a:bodyPr/>
            <a:lstStyle/>
            <a:p>
              <a:pPr defTabSz="543689">
                <a:defRPr/>
              </a:pPr>
              <a:endParaRPr lang="zh-CN" altLang="en-US" sz="3201"/>
            </a:p>
          </p:txBody>
        </p:sp>
        <p:sp>
          <p:nvSpPr>
            <p:cNvPr id="61" name="Freeform 976"/>
            <p:cNvSpPr>
              <a:spLocks noEditPoints="1"/>
            </p:cNvSpPr>
            <p:nvPr/>
          </p:nvSpPr>
          <p:spPr bwMode="auto">
            <a:xfrm>
              <a:off x="7700963" y="1978026"/>
              <a:ext cx="104775" cy="33338"/>
            </a:xfrm>
            <a:custGeom>
              <a:avLst/>
              <a:gdLst>
                <a:gd name="T0" fmla="*/ 14 w 124"/>
                <a:gd name="T1" fmla="*/ 24 h 39"/>
                <a:gd name="T2" fmla="*/ 14 w 124"/>
                <a:gd name="T3" fmla="*/ 24 h 39"/>
                <a:gd name="T4" fmla="*/ 16 w 124"/>
                <a:gd name="T5" fmla="*/ 24 h 39"/>
                <a:gd name="T6" fmla="*/ 107 w 124"/>
                <a:gd name="T7" fmla="*/ 24 h 39"/>
                <a:gd name="T8" fmla="*/ 109 w 124"/>
                <a:gd name="T9" fmla="*/ 24 h 39"/>
                <a:gd name="T10" fmla="*/ 109 w 124"/>
                <a:gd name="T11" fmla="*/ 15 h 39"/>
                <a:gd name="T12" fmla="*/ 107 w 124"/>
                <a:gd name="T13" fmla="*/ 15 h 39"/>
                <a:gd name="T14" fmla="*/ 16 w 124"/>
                <a:gd name="T15" fmla="*/ 15 h 39"/>
                <a:gd name="T16" fmla="*/ 14 w 124"/>
                <a:gd name="T17" fmla="*/ 15 h 39"/>
                <a:gd name="T18" fmla="*/ 14 w 124"/>
                <a:gd name="T19" fmla="*/ 24 h 39"/>
                <a:gd name="T20" fmla="*/ 107 w 124"/>
                <a:gd name="T21" fmla="*/ 39 h 39"/>
                <a:gd name="T22" fmla="*/ 107 w 124"/>
                <a:gd name="T23" fmla="*/ 39 h 39"/>
                <a:gd name="T24" fmla="*/ 16 w 124"/>
                <a:gd name="T25" fmla="*/ 39 h 39"/>
                <a:gd name="T26" fmla="*/ 0 w 124"/>
                <a:gd name="T27" fmla="*/ 27 h 39"/>
                <a:gd name="T28" fmla="*/ 0 w 124"/>
                <a:gd name="T29" fmla="*/ 12 h 39"/>
                <a:gd name="T30" fmla="*/ 16 w 124"/>
                <a:gd name="T31" fmla="*/ 0 h 39"/>
                <a:gd name="T32" fmla="*/ 107 w 124"/>
                <a:gd name="T33" fmla="*/ 0 h 39"/>
                <a:gd name="T34" fmla="*/ 124 w 124"/>
                <a:gd name="T35" fmla="*/ 12 h 39"/>
                <a:gd name="T36" fmla="*/ 124 w 124"/>
                <a:gd name="T37" fmla="*/ 27 h 39"/>
                <a:gd name="T38" fmla="*/ 107 w 124"/>
                <a:gd name="T39"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 h="39">
                  <a:moveTo>
                    <a:pt x="14" y="24"/>
                  </a:moveTo>
                  <a:lnTo>
                    <a:pt x="14" y="24"/>
                  </a:lnTo>
                  <a:cubicBezTo>
                    <a:pt x="15" y="24"/>
                    <a:pt x="16" y="24"/>
                    <a:pt x="16" y="24"/>
                  </a:cubicBezTo>
                  <a:lnTo>
                    <a:pt x="107" y="24"/>
                  </a:lnTo>
                  <a:cubicBezTo>
                    <a:pt x="108" y="24"/>
                    <a:pt x="109" y="24"/>
                    <a:pt x="109" y="24"/>
                  </a:cubicBezTo>
                  <a:lnTo>
                    <a:pt x="109" y="15"/>
                  </a:lnTo>
                  <a:cubicBezTo>
                    <a:pt x="109" y="15"/>
                    <a:pt x="108" y="15"/>
                    <a:pt x="107" y="15"/>
                  </a:cubicBezTo>
                  <a:lnTo>
                    <a:pt x="16" y="15"/>
                  </a:lnTo>
                  <a:cubicBezTo>
                    <a:pt x="16" y="15"/>
                    <a:pt x="15" y="15"/>
                    <a:pt x="14" y="15"/>
                  </a:cubicBezTo>
                  <a:lnTo>
                    <a:pt x="14" y="24"/>
                  </a:lnTo>
                  <a:close/>
                  <a:moveTo>
                    <a:pt x="107" y="39"/>
                  </a:moveTo>
                  <a:lnTo>
                    <a:pt x="107" y="39"/>
                  </a:lnTo>
                  <a:lnTo>
                    <a:pt x="16" y="39"/>
                  </a:lnTo>
                  <a:cubicBezTo>
                    <a:pt x="6" y="39"/>
                    <a:pt x="0" y="34"/>
                    <a:pt x="0" y="27"/>
                  </a:cubicBezTo>
                  <a:lnTo>
                    <a:pt x="0" y="12"/>
                  </a:lnTo>
                  <a:cubicBezTo>
                    <a:pt x="0" y="5"/>
                    <a:pt x="6" y="0"/>
                    <a:pt x="16" y="0"/>
                  </a:cubicBezTo>
                  <a:lnTo>
                    <a:pt x="107" y="0"/>
                  </a:lnTo>
                  <a:cubicBezTo>
                    <a:pt x="117" y="0"/>
                    <a:pt x="124" y="5"/>
                    <a:pt x="124" y="12"/>
                  </a:cubicBezTo>
                  <a:lnTo>
                    <a:pt x="124" y="27"/>
                  </a:lnTo>
                  <a:cubicBezTo>
                    <a:pt x="124" y="34"/>
                    <a:pt x="117" y="39"/>
                    <a:pt x="107" y="39"/>
                  </a:cubicBezTo>
                  <a:close/>
                </a:path>
              </a:pathLst>
            </a:custGeom>
            <a:grpFill/>
            <a:ln w="0">
              <a:noFill/>
              <a:prstDash val="solid"/>
              <a:round/>
              <a:headEnd/>
              <a:tailEnd/>
            </a:ln>
          </p:spPr>
          <p:txBody>
            <a:bodyPr/>
            <a:lstStyle/>
            <a:p>
              <a:pPr defTabSz="543689">
                <a:defRPr/>
              </a:pPr>
              <a:endParaRPr lang="zh-CN" altLang="en-US" sz="3201"/>
            </a:p>
          </p:txBody>
        </p:sp>
        <p:sp>
          <p:nvSpPr>
            <p:cNvPr id="62" name="Freeform 977"/>
            <p:cNvSpPr>
              <a:spLocks noEditPoints="1"/>
            </p:cNvSpPr>
            <p:nvPr/>
          </p:nvSpPr>
          <p:spPr bwMode="auto">
            <a:xfrm>
              <a:off x="7700963" y="2017713"/>
              <a:ext cx="104775" cy="33338"/>
            </a:xfrm>
            <a:custGeom>
              <a:avLst/>
              <a:gdLst>
                <a:gd name="T0" fmla="*/ 14 w 124"/>
                <a:gd name="T1" fmla="*/ 24 h 39"/>
                <a:gd name="T2" fmla="*/ 14 w 124"/>
                <a:gd name="T3" fmla="*/ 24 h 39"/>
                <a:gd name="T4" fmla="*/ 16 w 124"/>
                <a:gd name="T5" fmla="*/ 24 h 39"/>
                <a:gd name="T6" fmla="*/ 107 w 124"/>
                <a:gd name="T7" fmla="*/ 24 h 39"/>
                <a:gd name="T8" fmla="*/ 109 w 124"/>
                <a:gd name="T9" fmla="*/ 24 h 39"/>
                <a:gd name="T10" fmla="*/ 109 w 124"/>
                <a:gd name="T11" fmla="*/ 15 h 39"/>
                <a:gd name="T12" fmla="*/ 107 w 124"/>
                <a:gd name="T13" fmla="*/ 15 h 39"/>
                <a:gd name="T14" fmla="*/ 16 w 124"/>
                <a:gd name="T15" fmla="*/ 15 h 39"/>
                <a:gd name="T16" fmla="*/ 14 w 124"/>
                <a:gd name="T17" fmla="*/ 15 h 39"/>
                <a:gd name="T18" fmla="*/ 14 w 124"/>
                <a:gd name="T19" fmla="*/ 24 h 39"/>
                <a:gd name="T20" fmla="*/ 107 w 124"/>
                <a:gd name="T21" fmla="*/ 39 h 39"/>
                <a:gd name="T22" fmla="*/ 107 w 124"/>
                <a:gd name="T23" fmla="*/ 39 h 39"/>
                <a:gd name="T24" fmla="*/ 16 w 124"/>
                <a:gd name="T25" fmla="*/ 39 h 39"/>
                <a:gd name="T26" fmla="*/ 0 w 124"/>
                <a:gd name="T27" fmla="*/ 27 h 39"/>
                <a:gd name="T28" fmla="*/ 0 w 124"/>
                <a:gd name="T29" fmla="*/ 12 h 39"/>
                <a:gd name="T30" fmla="*/ 16 w 124"/>
                <a:gd name="T31" fmla="*/ 0 h 39"/>
                <a:gd name="T32" fmla="*/ 107 w 124"/>
                <a:gd name="T33" fmla="*/ 0 h 39"/>
                <a:gd name="T34" fmla="*/ 124 w 124"/>
                <a:gd name="T35" fmla="*/ 12 h 39"/>
                <a:gd name="T36" fmla="*/ 124 w 124"/>
                <a:gd name="T37" fmla="*/ 27 h 39"/>
                <a:gd name="T38" fmla="*/ 107 w 124"/>
                <a:gd name="T39"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 h="39">
                  <a:moveTo>
                    <a:pt x="14" y="24"/>
                  </a:moveTo>
                  <a:lnTo>
                    <a:pt x="14" y="24"/>
                  </a:lnTo>
                  <a:cubicBezTo>
                    <a:pt x="15" y="24"/>
                    <a:pt x="16" y="24"/>
                    <a:pt x="16" y="24"/>
                  </a:cubicBezTo>
                  <a:lnTo>
                    <a:pt x="107" y="24"/>
                  </a:lnTo>
                  <a:cubicBezTo>
                    <a:pt x="108" y="24"/>
                    <a:pt x="109" y="24"/>
                    <a:pt x="109" y="24"/>
                  </a:cubicBezTo>
                  <a:lnTo>
                    <a:pt x="109" y="15"/>
                  </a:lnTo>
                  <a:cubicBezTo>
                    <a:pt x="109" y="15"/>
                    <a:pt x="108" y="15"/>
                    <a:pt x="107" y="15"/>
                  </a:cubicBezTo>
                  <a:lnTo>
                    <a:pt x="16" y="15"/>
                  </a:lnTo>
                  <a:cubicBezTo>
                    <a:pt x="16" y="15"/>
                    <a:pt x="15" y="15"/>
                    <a:pt x="14" y="15"/>
                  </a:cubicBezTo>
                  <a:lnTo>
                    <a:pt x="14" y="24"/>
                  </a:lnTo>
                  <a:close/>
                  <a:moveTo>
                    <a:pt x="107" y="39"/>
                  </a:moveTo>
                  <a:lnTo>
                    <a:pt x="107" y="39"/>
                  </a:lnTo>
                  <a:lnTo>
                    <a:pt x="16" y="39"/>
                  </a:lnTo>
                  <a:cubicBezTo>
                    <a:pt x="6" y="39"/>
                    <a:pt x="0" y="34"/>
                    <a:pt x="0" y="27"/>
                  </a:cubicBezTo>
                  <a:lnTo>
                    <a:pt x="0" y="12"/>
                  </a:lnTo>
                  <a:cubicBezTo>
                    <a:pt x="0" y="5"/>
                    <a:pt x="6" y="0"/>
                    <a:pt x="16" y="0"/>
                  </a:cubicBezTo>
                  <a:lnTo>
                    <a:pt x="107" y="0"/>
                  </a:lnTo>
                  <a:cubicBezTo>
                    <a:pt x="117" y="0"/>
                    <a:pt x="124" y="5"/>
                    <a:pt x="124" y="12"/>
                  </a:cubicBezTo>
                  <a:lnTo>
                    <a:pt x="124" y="27"/>
                  </a:lnTo>
                  <a:cubicBezTo>
                    <a:pt x="124" y="34"/>
                    <a:pt x="117" y="39"/>
                    <a:pt x="107" y="39"/>
                  </a:cubicBezTo>
                  <a:close/>
                </a:path>
              </a:pathLst>
            </a:custGeom>
            <a:grpFill/>
            <a:ln w="0">
              <a:noFill/>
              <a:prstDash val="solid"/>
              <a:round/>
              <a:headEnd/>
              <a:tailEnd/>
            </a:ln>
          </p:spPr>
          <p:txBody>
            <a:bodyPr/>
            <a:lstStyle/>
            <a:p>
              <a:pPr defTabSz="543689">
                <a:defRPr/>
              </a:pPr>
              <a:endParaRPr lang="zh-CN" altLang="en-US" sz="3201"/>
            </a:p>
          </p:txBody>
        </p:sp>
        <p:sp>
          <p:nvSpPr>
            <p:cNvPr id="63" name="Freeform 978"/>
            <p:cNvSpPr>
              <a:spLocks/>
            </p:cNvSpPr>
            <p:nvPr/>
          </p:nvSpPr>
          <p:spPr bwMode="auto">
            <a:xfrm>
              <a:off x="7488238" y="2078038"/>
              <a:ext cx="103188" cy="17463"/>
            </a:xfrm>
            <a:custGeom>
              <a:avLst/>
              <a:gdLst>
                <a:gd name="T0" fmla="*/ 121 w 121"/>
                <a:gd name="T1" fmla="*/ 10 h 21"/>
                <a:gd name="T2" fmla="*/ 121 w 121"/>
                <a:gd name="T3" fmla="*/ 10 h 21"/>
                <a:gd name="T4" fmla="*/ 110 w 121"/>
                <a:gd name="T5" fmla="*/ 21 h 21"/>
                <a:gd name="T6" fmla="*/ 10 w 121"/>
                <a:gd name="T7" fmla="*/ 21 h 21"/>
                <a:gd name="T8" fmla="*/ 0 w 121"/>
                <a:gd name="T9" fmla="*/ 10 h 21"/>
                <a:gd name="T10" fmla="*/ 10 w 121"/>
                <a:gd name="T11" fmla="*/ 0 h 21"/>
                <a:gd name="T12" fmla="*/ 110 w 121"/>
                <a:gd name="T13" fmla="*/ 0 h 21"/>
                <a:gd name="T14" fmla="*/ 121 w 121"/>
                <a:gd name="T15" fmla="*/ 1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0"/>
                  </a:moveTo>
                  <a:lnTo>
                    <a:pt x="121" y="10"/>
                  </a:lnTo>
                  <a:cubicBezTo>
                    <a:pt x="121" y="16"/>
                    <a:pt x="116" y="21"/>
                    <a:pt x="110" y="21"/>
                  </a:cubicBezTo>
                  <a:lnTo>
                    <a:pt x="10" y="21"/>
                  </a:lnTo>
                  <a:cubicBezTo>
                    <a:pt x="4" y="21"/>
                    <a:pt x="0" y="16"/>
                    <a:pt x="0" y="10"/>
                  </a:cubicBezTo>
                  <a:cubicBezTo>
                    <a:pt x="0" y="5"/>
                    <a:pt x="4" y="0"/>
                    <a:pt x="10" y="0"/>
                  </a:cubicBezTo>
                  <a:lnTo>
                    <a:pt x="110" y="0"/>
                  </a:lnTo>
                  <a:cubicBezTo>
                    <a:pt x="116" y="0"/>
                    <a:pt x="121" y="5"/>
                    <a:pt x="121" y="10"/>
                  </a:cubicBezTo>
                  <a:close/>
                </a:path>
              </a:pathLst>
            </a:custGeom>
            <a:grpFill/>
            <a:ln w="0">
              <a:noFill/>
              <a:prstDash val="solid"/>
              <a:round/>
              <a:headEnd/>
              <a:tailEnd/>
            </a:ln>
          </p:spPr>
          <p:txBody>
            <a:bodyPr/>
            <a:lstStyle/>
            <a:p>
              <a:pPr defTabSz="543689">
                <a:defRPr/>
              </a:pPr>
              <a:endParaRPr lang="zh-CN" altLang="en-US" sz="3201"/>
            </a:p>
          </p:txBody>
        </p:sp>
        <p:sp>
          <p:nvSpPr>
            <p:cNvPr id="64" name="Freeform 979"/>
            <p:cNvSpPr>
              <a:spLocks/>
            </p:cNvSpPr>
            <p:nvPr/>
          </p:nvSpPr>
          <p:spPr bwMode="auto">
            <a:xfrm>
              <a:off x="7702551" y="2078038"/>
              <a:ext cx="103188" cy="17463"/>
            </a:xfrm>
            <a:custGeom>
              <a:avLst/>
              <a:gdLst>
                <a:gd name="T0" fmla="*/ 121 w 121"/>
                <a:gd name="T1" fmla="*/ 10 h 21"/>
                <a:gd name="T2" fmla="*/ 121 w 121"/>
                <a:gd name="T3" fmla="*/ 10 h 21"/>
                <a:gd name="T4" fmla="*/ 111 w 121"/>
                <a:gd name="T5" fmla="*/ 21 h 21"/>
                <a:gd name="T6" fmla="*/ 11 w 121"/>
                <a:gd name="T7" fmla="*/ 21 h 21"/>
                <a:gd name="T8" fmla="*/ 0 w 121"/>
                <a:gd name="T9" fmla="*/ 10 h 21"/>
                <a:gd name="T10" fmla="*/ 11 w 121"/>
                <a:gd name="T11" fmla="*/ 0 h 21"/>
                <a:gd name="T12" fmla="*/ 111 w 121"/>
                <a:gd name="T13" fmla="*/ 0 h 21"/>
                <a:gd name="T14" fmla="*/ 121 w 121"/>
                <a:gd name="T15" fmla="*/ 1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0"/>
                  </a:moveTo>
                  <a:lnTo>
                    <a:pt x="121" y="10"/>
                  </a:lnTo>
                  <a:cubicBezTo>
                    <a:pt x="121" y="16"/>
                    <a:pt x="117" y="21"/>
                    <a:pt x="111" y="21"/>
                  </a:cubicBezTo>
                  <a:lnTo>
                    <a:pt x="11" y="21"/>
                  </a:lnTo>
                  <a:cubicBezTo>
                    <a:pt x="5" y="21"/>
                    <a:pt x="0" y="16"/>
                    <a:pt x="0" y="10"/>
                  </a:cubicBezTo>
                  <a:cubicBezTo>
                    <a:pt x="0" y="5"/>
                    <a:pt x="5" y="0"/>
                    <a:pt x="11" y="0"/>
                  </a:cubicBezTo>
                  <a:lnTo>
                    <a:pt x="111" y="0"/>
                  </a:lnTo>
                  <a:cubicBezTo>
                    <a:pt x="117" y="0"/>
                    <a:pt x="121" y="5"/>
                    <a:pt x="121" y="10"/>
                  </a:cubicBezTo>
                  <a:close/>
                </a:path>
              </a:pathLst>
            </a:custGeom>
            <a:grpFill/>
            <a:ln w="0">
              <a:noFill/>
              <a:prstDash val="solid"/>
              <a:round/>
              <a:headEnd/>
              <a:tailEnd/>
            </a:ln>
          </p:spPr>
          <p:txBody>
            <a:bodyPr/>
            <a:lstStyle/>
            <a:p>
              <a:pPr defTabSz="543689">
                <a:defRPr/>
              </a:pPr>
              <a:endParaRPr lang="zh-CN" altLang="en-US" sz="3201"/>
            </a:p>
          </p:txBody>
        </p:sp>
        <p:sp>
          <p:nvSpPr>
            <p:cNvPr id="65" name="Freeform 980"/>
            <p:cNvSpPr>
              <a:spLocks/>
            </p:cNvSpPr>
            <p:nvPr/>
          </p:nvSpPr>
          <p:spPr bwMode="auto">
            <a:xfrm>
              <a:off x="7456488" y="1874838"/>
              <a:ext cx="166688" cy="4763"/>
            </a:xfrm>
            <a:custGeom>
              <a:avLst/>
              <a:gdLst>
                <a:gd name="T0" fmla="*/ 196 w 196"/>
                <a:gd name="T1" fmla="*/ 5 h 5"/>
                <a:gd name="T2" fmla="*/ 196 w 196"/>
                <a:gd name="T3" fmla="*/ 5 h 5"/>
                <a:gd name="T4" fmla="*/ 0 w 196"/>
                <a:gd name="T5" fmla="*/ 5 h 5"/>
                <a:gd name="T6" fmla="*/ 0 w 196"/>
                <a:gd name="T7" fmla="*/ 0 h 5"/>
                <a:gd name="T8" fmla="*/ 196 w 196"/>
                <a:gd name="T9" fmla="*/ 0 h 5"/>
                <a:gd name="T10" fmla="*/ 196 w 196"/>
                <a:gd name="T11" fmla="*/ 5 h 5"/>
              </a:gdLst>
              <a:ahLst/>
              <a:cxnLst>
                <a:cxn ang="0">
                  <a:pos x="T0" y="T1"/>
                </a:cxn>
                <a:cxn ang="0">
                  <a:pos x="T2" y="T3"/>
                </a:cxn>
                <a:cxn ang="0">
                  <a:pos x="T4" y="T5"/>
                </a:cxn>
                <a:cxn ang="0">
                  <a:pos x="T6" y="T7"/>
                </a:cxn>
                <a:cxn ang="0">
                  <a:pos x="T8" y="T9"/>
                </a:cxn>
                <a:cxn ang="0">
                  <a:pos x="T10" y="T11"/>
                </a:cxn>
              </a:cxnLst>
              <a:rect l="0" t="0" r="r" b="b"/>
              <a:pathLst>
                <a:path w="196" h="5">
                  <a:moveTo>
                    <a:pt x="196" y="5"/>
                  </a:moveTo>
                  <a:lnTo>
                    <a:pt x="196" y="5"/>
                  </a:lnTo>
                  <a:lnTo>
                    <a:pt x="0" y="5"/>
                  </a:lnTo>
                  <a:lnTo>
                    <a:pt x="0" y="0"/>
                  </a:lnTo>
                  <a:lnTo>
                    <a:pt x="196" y="0"/>
                  </a:lnTo>
                  <a:lnTo>
                    <a:pt x="196" y="5"/>
                  </a:lnTo>
                  <a:close/>
                </a:path>
              </a:pathLst>
            </a:custGeom>
            <a:grpFill/>
            <a:ln w="0">
              <a:noFill/>
              <a:prstDash val="solid"/>
              <a:round/>
              <a:headEnd/>
              <a:tailEnd/>
            </a:ln>
          </p:spPr>
          <p:txBody>
            <a:bodyPr/>
            <a:lstStyle/>
            <a:p>
              <a:pPr defTabSz="543689">
                <a:defRPr/>
              </a:pPr>
              <a:endParaRPr lang="zh-CN" altLang="en-US" sz="3201"/>
            </a:p>
          </p:txBody>
        </p:sp>
        <p:sp>
          <p:nvSpPr>
            <p:cNvPr id="66" name="Freeform 981"/>
            <p:cNvSpPr>
              <a:spLocks/>
            </p:cNvSpPr>
            <p:nvPr/>
          </p:nvSpPr>
          <p:spPr bwMode="auto">
            <a:xfrm>
              <a:off x="7456488" y="1966913"/>
              <a:ext cx="166688" cy="3175"/>
            </a:xfrm>
            <a:custGeom>
              <a:avLst/>
              <a:gdLst>
                <a:gd name="T0" fmla="*/ 196 w 196"/>
                <a:gd name="T1" fmla="*/ 5 h 5"/>
                <a:gd name="T2" fmla="*/ 196 w 196"/>
                <a:gd name="T3" fmla="*/ 5 h 5"/>
                <a:gd name="T4" fmla="*/ 0 w 196"/>
                <a:gd name="T5" fmla="*/ 5 h 5"/>
                <a:gd name="T6" fmla="*/ 0 w 196"/>
                <a:gd name="T7" fmla="*/ 0 h 5"/>
                <a:gd name="T8" fmla="*/ 196 w 196"/>
                <a:gd name="T9" fmla="*/ 0 h 5"/>
                <a:gd name="T10" fmla="*/ 196 w 196"/>
                <a:gd name="T11" fmla="*/ 5 h 5"/>
              </a:gdLst>
              <a:ahLst/>
              <a:cxnLst>
                <a:cxn ang="0">
                  <a:pos x="T0" y="T1"/>
                </a:cxn>
                <a:cxn ang="0">
                  <a:pos x="T2" y="T3"/>
                </a:cxn>
                <a:cxn ang="0">
                  <a:pos x="T4" y="T5"/>
                </a:cxn>
                <a:cxn ang="0">
                  <a:pos x="T6" y="T7"/>
                </a:cxn>
                <a:cxn ang="0">
                  <a:pos x="T8" y="T9"/>
                </a:cxn>
                <a:cxn ang="0">
                  <a:pos x="T10" y="T11"/>
                </a:cxn>
              </a:cxnLst>
              <a:rect l="0" t="0" r="r" b="b"/>
              <a:pathLst>
                <a:path w="196" h="5">
                  <a:moveTo>
                    <a:pt x="196" y="5"/>
                  </a:moveTo>
                  <a:lnTo>
                    <a:pt x="196" y="5"/>
                  </a:lnTo>
                  <a:lnTo>
                    <a:pt x="0" y="5"/>
                  </a:lnTo>
                  <a:lnTo>
                    <a:pt x="0" y="0"/>
                  </a:lnTo>
                  <a:lnTo>
                    <a:pt x="196" y="0"/>
                  </a:lnTo>
                  <a:lnTo>
                    <a:pt x="196" y="5"/>
                  </a:lnTo>
                  <a:close/>
                </a:path>
              </a:pathLst>
            </a:custGeom>
            <a:grpFill/>
            <a:ln w="0">
              <a:noFill/>
              <a:prstDash val="solid"/>
              <a:round/>
              <a:headEnd/>
              <a:tailEnd/>
            </a:ln>
          </p:spPr>
          <p:txBody>
            <a:bodyPr/>
            <a:lstStyle/>
            <a:p>
              <a:pPr defTabSz="543689">
                <a:defRPr/>
              </a:pPr>
              <a:endParaRPr lang="zh-CN" altLang="en-US" sz="3201"/>
            </a:p>
          </p:txBody>
        </p:sp>
        <p:sp>
          <p:nvSpPr>
            <p:cNvPr id="67" name="Freeform 982"/>
            <p:cNvSpPr>
              <a:spLocks/>
            </p:cNvSpPr>
            <p:nvPr/>
          </p:nvSpPr>
          <p:spPr bwMode="auto">
            <a:xfrm>
              <a:off x="7456488" y="2058988"/>
              <a:ext cx="166688" cy="3175"/>
            </a:xfrm>
            <a:custGeom>
              <a:avLst/>
              <a:gdLst>
                <a:gd name="T0" fmla="*/ 196 w 196"/>
                <a:gd name="T1" fmla="*/ 5 h 5"/>
                <a:gd name="T2" fmla="*/ 196 w 196"/>
                <a:gd name="T3" fmla="*/ 5 h 5"/>
                <a:gd name="T4" fmla="*/ 0 w 196"/>
                <a:gd name="T5" fmla="*/ 5 h 5"/>
                <a:gd name="T6" fmla="*/ 0 w 196"/>
                <a:gd name="T7" fmla="*/ 0 h 5"/>
                <a:gd name="T8" fmla="*/ 196 w 196"/>
                <a:gd name="T9" fmla="*/ 0 h 5"/>
                <a:gd name="T10" fmla="*/ 196 w 196"/>
                <a:gd name="T11" fmla="*/ 5 h 5"/>
              </a:gdLst>
              <a:ahLst/>
              <a:cxnLst>
                <a:cxn ang="0">
                  <a:pos x="T0" y="T1"/>
                </a:cxn>
                <a:cxn ang="0">
                  <a:pos x="T2" y="T3"/>
                </a:cxn>
                <a:cxn ang="0">
                  <a:pos x="T4" y="T5"/>
                </a:cxn>
                <a:cxn ang="0">
                  <a:pos x="T6" y="T7"/>
                </a:cxn>
                <a:cxn ang="0">
                  <a:pos x="T8" y="T9"/>
                </a:cxn>
                <a:cxn ang="0">
                  <a:pos x="T10" y="T11"/>
                </a:cxn>
              </a:cxnLst>
              <a:rect l="0" t="0" r="r" b="b"/>
              <a:pathLst>
                <a:path w="196" h="5">
                  <a:moveTo>
                    <a:pt x="196" y="5"/>
                  </a:moveTo>
                  <a:lnTo>
                    <a:pt x="196" y="5"/>
                  </a:lnTo>
                  <a:lnTo>
                    <a:pt x="0" y="5"/>
                  </a:lnTo>
                  <a:lnTo>
                    <a:pt x="0" y="0"/>
                  </a:lnTo>
                  <a:lnTo>
                    <a:pt x="196" y="0"/>
                  </a:lnTo>
                  <a:lnTo>
                    <a:pt x="196" y="5"/>
                  </a:lnTo>
                  <a:close/>
                </a:path>
              </a:pathLst>
            </a:custGeom>
            <a:grpFill/>
            <a:ln w="0">
              <a:noFill/>
              <a:prstDash val="solid"/>
              <a:round/>
              <a:headEnd/>
              <a:tailEnd/>
            </a:ln>
          </p:spPr>
          <p:txBody>
            <a:bodyPr/>
            <a:lstStyle/>
            <a:p>
              <a:pPr defTabSz="543689">
                <a:defRPr/>
              </a:pPr>
              <a:endParaRPr lang="zh-CN" altLang="en-US" sz="3201"/>
            </a:p>
          </p:txBody>
        </p:sp>
        <p:sp>
          <p:nvSpPr>
            <p:cNvPr id="68" name="Freeform 983"/>
            <p:cNvSpPr>
              <a:spLocks/>
            </p:cNvSpPr>
            <p:nvPr/>
          </p:nvSpPr>
          <p:spPr bwMode="auto">
            <a:xfrm>
              <a:off x="7670801" y="1874838"/>
              <a:ext cx="166688" cy="4763"/>
            </a:xfrm>
            <a:custGeom>
              <a:avLst/>
              <a:gdLst>
                <a:gd name="T0" fmla="*/ 196 w 196"/>
                <a:gd name="T1" fmla="*/ 5 h 5"/>
                <a:gd name="T2" fmla="*/ 196 w 196"/>
                <a:gd name="T3" fmla="*/ 5 h 5"/>
                <a:gd name="T4" fmla="*/ 0 w 196"/>
                <a:gd name="T5" fmla="*/ 5 h 5"/>
                <a:gd name="T6" fmla="*/ 0 w 196"/>
                <a:gd name="T7" fmla="*/ 0 h 5"/>
                <a:gd name="T8" fmla="*/ 196 w 196"/>
                <a:gd name="T9" fmla="*/ 0 h 5"/>
                <a:gd name="T10" fmla="*/ 196 w 196"/>
                <a:gd name="T11" fmla="*/ 5 h 5"/>
              </a:gdLst>
              <a:ahLst/>
              <a:cxnLst>
                <a:cxn ang="0">
                  <a:pos x="T0" y="T1"/>
                </a:cxn>
                <a:cxn ang="0">
                  <a:pos x="T2" y="T3"/>
                </a:cxn>
                <a:cxn ang="0">
                  <a:pos x="T4" y="T5"/>
                </a:cxn>
                <a:cxn ang="0">
                  <a:pos x="T6" y="T7"/>
                </a:cxn>
                <a:cxn ang="0">
                  <a:pos x="T8" y="T9"/>
                </a:cxn>
                <a:cxn ang="0">
                  <a:pos x="T10" y="T11"/>
                </a:cxn>
              </a:cxnLst>
              <a:rect l="0" t="0" r="r" b="b"/>
              <a:pathLst>
                <a:path w="196" h="5">
                  <a:moveTo>
                    <a:pt x="196" y="5"/>
                  </a:moveTo>
                  <a:lnTo>
                    <a:pt x="196" y="5"/>
                  </a:lnTo>
                  <a:lnTo>
                    <a:pt x="0" y="5"/>
                  </a:lnTo>
                  <a:lnTo>
                    <a:pt x="0" y="0"/>
                  </a:lnTo>
                  <a:lnTo>
                    <a:pt x="196" y="0"/>
                  </a:lnTo>
                  <a:lnTo>
                    <a:pt x="196" y="5"/>
                  </a:lnTo>
                  <a:close/>
                </a:path>
              </a:pathLst>
            </a:custGeom>
            <a:grpFill/>
            <a:ln w="0">
              <a:noFill/>
              <a:prstDash val="solid"/>
              <a:round/>
              <a:headEnd/>
              <a:tailEnd/>
            </a:ln>
          </p:spPr>
          <p:txBody>
            <a:bodyPr/>
            <a:lstStyle/>
            <a:p>
              <a:pPr defTabSz="543689">
                <a:defRPr/>
              </a:pPr>
              <a:endParaRPr lang="zh-CN" altLang="en-US" sz="3201"/>
            </a:p>
          </p:txBody>
        </p:sp>
        <p:sp>
          <p:nvSpPr>
            <p:cNvPr id="69" name="Freeform 984"/>
            <p:cNvSpPr>
              <a:spLocks/>
            </p:cNvSpPr>
            <p:nvPr/>
          </p:nvSpPr>
          <p:spPr bwMode="auto">
            <a:xfrm>
              <a:off x="7670801" y="1966913"/>
              <a:ext cx="166688" cy="3175"/>
            </a:xfrm>
            <a:custGeom>
              <a:avLst/>
              <a:gdLst>
                <a:gd name="T0" fmla="*/ 196 w 196"/>
                <a:gd name="T1" fmla="*/ 5 h 5"/>
                <a:gd name="T2" fmla="*/ 196 w 196"/>
                <a:gd name="T3" fmla="*/ 5 h 5"/>
                <a:gd name="T4" fmla="*/ 0 w 196"/>
                <a:gd name="T5" fmla="*/ 5 h 5"/>
                <a:gd name="T6" fmla="*/ 0 w 196"/>
                <a:gd name="T7" fmla="*/ 0 h 5"/>
                <a:gd name="T8" fmla="*/ 196 w 196"/>
                <a:gd name="T9" fmla="*/ 0 h 5"/>
                <a:gd name="T10" fmla="*/ 196 w 196"/>
                <a:gd name="T11" fmla="*/ 5 h 5"/>
              </a:gdLst>
              <a:ahLst/>
              <a:cxnLst>
                <a:cxn ang="0">
                  <a:pos x="T0" y="T1"/>
                </a:cxn>
                <a:cxn ang="0">
                  <a:pos x="T2" y="T3"/>
                </a:cxn>
                <a:cxn ang="0">
                  <a:pos x="T4" y="T5"/>
                </a:cxn>
                <a:cxn ang="0">
                  <a:pos x="T6" y="T7"/>
                </a:cxn>
                <a:cxn ang="0">
                  <a:pos x="T8" y="T9"/>
                </a:cxn>
                <a:cxn ang="0">
                  <a:pos x="T10" y="T11"/>
                </a:cxn>
              </a:cxnLst>
              <a:rect l="0" t="0" r="r" b="b"/>
              <a:pathLst>
                <a:path w="196" h="5">
                  <a:moveTo>
                    <a:pt x="196" y="5"/>
                  </a:moveTo>
                  <a:lnTo>
                    <a:pt x="196" y="5"/>
                  </a:lnTo>
                  <a:lnTo>
                    <a:pt x="0" y="5"/>
                  </a:lnTo>
                  <a:lnTo>
                    <a:pt x="0" y="0"/>
                  </a:lnTo>
                  <a:lnTo>
                    <a:pt x="196" y="0"/>
                  </a:lnTo>
                  <a:lnTo>
                    <a:pt x="196" y="5"/>
                  </a:lnTo>
                  <a:close/>
                </a:path>
              </a:pathLst>
            </a:custGeom>
            <a:grpFill/>
            <a:ln w="0">
              <a:noFill/>
              <a:prstDash val="solid"/>
              <a:round/>
              <a:headEnd/>
              <a:tailEnd/>
            </a:ln>
          </p:spPr>
          <p:txBody>
            <a:bodyPr/>
            <a:lstStyle/>
            <a:p>
              <a:pPr defTabSz="543689">
                <a:defRPr/>
              </a:pPr>
              <a:endParaRPr lang="zh-CN" altLang="en-US" sz="3201"/>
            </a:p>
          </p:txBody>
        </p:sp>
        <p:sp>
          <p:nvSpPr>
            <p:cNvPr id="70" name="Freeform 985"/>
            <p:cNvSpPr>
              <a:spLocks/>
            </p:cNvSpPr>
            <p:nvPr/>
          </p:nvSpPr>
          <p:spPr bwMode="auto">
            <a:xfrm>
              <a:off x="7670801" y="2058988"/>
              <a:ext cx="166688" cy="3175"/>
            </a:xfrm>
            <a:custGeom>
              <a:avLst/>
              <a:gdLst>
                <a:gd name="T0" fmla="*/ 196 w 196"/>
                <a:gd name="T1" fmla="*/ 5 h 5"/>
                <a:gd name="T2" fmla="*/ 196 w 196"/>
                <a:gd name="T3" fmla="*/ 5 h 5"/>
                <a:gd name="T4" fmla="*/ 0 w 196"/>
                <a:gd name="T5" fmla="*/ 5 h 5"/>
                <a:gd name="T6" fmla="*/ 0 w 196"/>
                <a:gd name="T7" fmla="*/ 0 h 5"/>
                <a:gd name="T8" fmla="*/ 196 w 196"/>
                <a:gd name="T9" fmla="*/ 0 h 5"/>
                <a:gd name="T10" fmla="*/ 196 w 196"/>
                <a:gd name="T11" fmla="*/ 5 h 5"/>
              </a:gdLst>
              <a:ahLst/>
              <a:cxnLst>
                <a:cxn ang="0">
                  <a:pos x="T0" y="T1"/>
                </a:cxn>
                <a:cxn ang="0">
                  <a:pos x="T2" y="T3"/>
                </a:cxn>
                <a:cxn ang="0">
                  <a:pos x="T4" y="T5"/>
                </a:cxn>
                <a:cxn ang="0">
                  <a:pos x="T6" y="T7"/>
                </a:cxn>
                <a:cxn ang="0">
                  <a:pos x="T8" y="T9"/>
                </a:cxn>
                <a:cxn ang="0">
                  <a:pos x="T10" y="T11"/>
                </a:cxn>
              </a:cxnLst>
              <a:rect l="0" t="0" r="r" b="b"/>
              <a:pathLst>
                <a:path w="196" h="5">
                  <a:moveTo>
                    <a:pt x="196" y="5"/>
                  </a:moveTo>
                  <a:lnTo>
                    <a:pt x="196" y="5"/>
                  </a:lnTo>
                  <a:lnTo>
                    <a:pt x="0" y="5"/>
                  </a:lnTo>
                  <a:lnTo>
                    <a:pt x="0" y="0"/>
                  </a:lnTo>
                  <a:lnTo>
                    <a:pt x="196" y="0"/>
                  </a:lnTo>
                  <a:lnTo>
                    <a:pt x="196" y="5"/>
                  </a:lnTo>
                  <a:close/>
                </a:path>
              </a:pathLst>
            </a:custGeom>
            <a:grpFill/>
            <a:ln w="0">
              <a:noFill/>
              <a:prstDash val="solid"/>
              <a:round/>
              <a:headEnd/>
              <a:tailEnd/>
            </a:ln>
          </p:spPr>
          <p:txBody>
            <a:bodyPr/>
            <a:lstStyle/>
            <a:p>
              <a:pPr defTabSz="543689">
                <a:defRPr/>
              </a:pPr>
              <a:endParaRPr lang="zh-CN" altLang="en-US" sz="3201"/>
            </a:p>
          </p:txBody>
        </p:sp>
        <p:sp>
          <p:nvSpPr>
            <p:cNvPr id="71" name="Freeform 986"/>
            <p:cNvSpPr>
              <a:spLocks/>
            </p:cNvSpPr>
            <p:nvPr/>
          </p:nvSpPr>
          <p:spPr bwMode="auto">
            <a:xfrm>
              <a:off x="7707313" y="2143126"/>
              <a:ext cx="44450" cy="44450"/>
            </a:xfrm>
            <a:custGeom>
              <a:avLst/>
              <a:gdLst>
                <a:gd name="T0" fmla="*/ 26 w 52"/>
                <a:gd name="T1" fmla="*/ 51 h 51"/>
                <a:gd name="T2" fmla="*/ 26 w 52"/>
                <a:gd name="T3" fmla="*/ 51 h 51"/>
                <a:gd name="T4" fmla="*/ 0 w 52"/>
                <a:gd name="T5" fmla="*/ 25 h 51"/>
                <a:gd name="T6" fmla="*/ 26 w 52"/>
                <a:gd name="T7" fmla="*/ 0 h 51"/>
                <a:gd name="T8" fmla="*/ 52 w 52"/>
                <a:gd name="T9" fmla="*/ 25 h 51"/>
                <a:gd name="T10" fmla="*/ 26 w 52"/>
                <a:gd name="T11" fmla="*/ 51 h 51"/>
              </a:gdLst>
              <a:ahLst/>
              <a:cxnLst>
                <a:cxn ang="0">
                  <a:pos x="T0" y="T1"/>
                </a:cxn>
                <a:cxn ang="0">
                  <a:pos x="T2" y="T3"/>
                </a:cxn>
                <a:cxn ang="0">
                  <a:pos x="T4" y="T5"/>
                </a:cxn>
                <a:cxn ang="0">
                  <a:pos x="T6" y="T7"/>
                </a:cxn>
                <a:cxn ang="0">
                  <a:pos x="T8" y="T9"/>
                </a:cxn>
                <a:cxn ang="0">
                  <a:pos x="T10" y="T11"/>
                </a:cxn>
              </a:cxnLst>
              <a:rect l="0" t="0" r="r" b="b"/>
              <a:pathLst>
                <a:path w="52" h="51">
                  <a:moveTo>
                    <a:pt x="26" y="51"/>
                  </a:moveTo>
                  <a:lnTo>
                    <a:pt x="26" y="51"/>
                  </a:lnTo>
                  <a:cubicBezTo>
                    <a:pt x="12" y="51"/>
                    <a:pt x="0" y="39"/>
                    <a:pt x="0" y="25"/>
                  </a:cubicBezTo>
                  <a:cubicBezTo>
                    <a:pt x="0" y="11"/>
                    <a:pt x="12" y="0"/>
                    <a:pt x="26" y="0"/>
                  </a:cubicBezTo>
                  <a:cubicBezTo>
                    <a:pt x="40" y="0"/>
                    <a:pt x="52" y="11"/>
                    <a:pt x="52" y="25"/>
                  </a:cubicBezTo>
                  <a:cubicBezTo>
                    <a:pt x="52" y="39"/>
                    <a:pt x="40" y="51"/>
                    <a:pt x="26" y="51"/>
                  </a:cubicBezTo>
                  <a:close/>
                </a:path>
              </a:pathLst>
            </a:custGeom>
            <a:grpFill/>
            <a:ln w="0">
              <a:noFill/>
              <a:prstDash val="solid"/>
              <a:round/>
              <a:headEnd/>
              <a:tailEnd/>
            </a:ln>
          </p:spPr>
          <p:txBody>
            <a:bodyPr/>
            <a:lstStyle/>
            <a:p>
              <a:pPr defTabSz="543689">
                <a:defRPr/>
              </a:pPr>
              <a:endParaRPr lang="zh-CN" altLang="en-US" sz="3201"/>
            </a:p>
          </p:txBody>
        </p:sp>
        <p:sp>
          <p:nvSpPr>
            <p:cNvPr id="72" name="Freeform 987"/>
            <p:cNvSpPr>
              <a:spLocks/>
            </p:cNvSpPr>
            <p:nvPr/>
          </p:nvSpPr>
          <p:spPr bwMode="auto">
            <a:xfrm>
              <a:off x="7775576" y="2143126"/>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grpSp>
      <p:sp>
        <p:nvSpPr>
          <p:cNvPr id="73" name="右箭头 72"/>
          <p:cNvSpPr/>
          <p:nvPr/>
        </p:nvSpPr>
        <p:spPr bwMode="auto">
          <a:xfrm rot="16200000">
            <a:off x="2317275" y="2228873"/>
            <a:ext cx="288032" cy="252028"/>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110" name="组合 109"/>
          <p:cNvGrpSpPr/>
          <p:nvPr/>
        </p:nvGrpSpPr>
        <p:grpSpPr>
          <a:xfrm>
            <a:off x="1993622" y="3313791"/>
            <a:ext cx="905696" cy="398836"/>
            <a:chOff x="2789238" y="1000125"/>
            <a:chExt cx="762000" cy="334963"/>
          </a:xfrm>
          <a:solidFill>
            <a:srgbClr val="15B0E8"/>
          </a:solidFill>
        </p:grpSpPr>
        <p:sp>
          <p:nvSpPr>
            <p:cNvPr id="111" name="Freeform 37"/>
            <p:cNvSpPr>
              <a:spLocks noEditPoints="1"/>
            </p:cNvSpPr>
            <p:nvPr/>
          </p:nvSpPr>
          <p:spPr bwMode="auto">
            <a:xfrm>
              <a:off x="2789238" y="1000125"/>
              <a:ext cx="762000" cy="334963"/>
            </a:xfrm>
            <a:custGeom>
              <a:avLst/>
              <a:gdLst>
                <a:gd name="T0" fmla="*/ 751 w 798"/>
                <a:gd name="T1" fmla="*/ 265 h 350"/>
                <a:gd name="T2" fmla="*/ 783 w 798"/>
                <a:gd name="T3" fmla="*/ 317 h 350"/>
                <a:gd name="T4" fmla="*/ 751 w 798"/>
                <a:gd name="T5" fmla="*/ 265 h 350"/>
                <a:gd name="T6" fmla="*/ 440 w 798"/>
                <a:gd name="T7" fmla="*/ 178 h 350"/>
                <a:gd name="T8" fmla="*/ 56 w 798"/>
                <a:gd name="T9" fmla="*/ 79 h 350"/>
                <a:gd name="T10" fmla="*/ 741 w 798"/>
                <a:gd name="T11" fmla="*/ 189 h 350"/>
                <a:gd name="T12" fmla="*/ 14 w 798"/>
                <a:gd name="T13" fmla="*/ 308 h 350"/>
                <a:gd name="T14" fmla="*/ 47 w 798"/>
                <a:gd name="T15" fmla="*/ 308 h 350"/>
                <a:gd name="T16" fmla="*/ 14 w 798"/>
                <a:gd name="T17" fmla="*/ 317 h 350"/>
                <a:gd name="T18" fmla="*/ 47 w 798"/>
                <a:gd name="T19" fmla="*/ 94 h 350"/>
                <a:gd name="T20" fmla="*/ 14 w 798"/>
                <a:gd name="T21" fmla="*/ 94 h 350"/>
                <a:gd name="T22" fmla="*/ 47 w 798"/>
                <a:gd name="T23" fmla="*/ 79 h 350"/>
                <a:gd name="T24" fmla="*/ 14 w 798"/>
                <a:gd name="T25" fmla="*/ 263 h 350"/>
                <a:gd name="T26" fmla="*/ 47 w 798"/>
                <a:gd name="T27" fmla="*/ 263 h 350"/>
                <a:gd name="T28" fmla="*/ 14 w 798"/>
                <a:gd name="T29" fmla="*/ 304 h 350"/>
                <a:gd name="T30" fmla="*/ 47 w 798"/>
                <a:gd name="T31" fmla="*/ 259 h 350"/>
                <a:gd name="T32" fmla="*/ 14 w 798"/>
                <a:gd name="T33" fmla="*/ 259 h 350"/>
                <a:gd name="T34" fmla="*/ 47 w 798"/>
                <a:gd name="T35" fmla="*/ 236 h 350"/>
                <a:gd name="T36" fmla="*/ 47 w 798"/>
                <a:gd name="T37" fmla="*/ 129 h 350"/>
                <a:gd name="T38" fmla="*/ 14 w 798"/>
                <a:gd name="T39" fmla="*/ 129 h 350"/>
                <a:gd name="T40" fmla="*/ 47 w 798"/>
                <a:gd name="T41" fmla="*/ 98 h 350"/>
                <a:gd name="T42" fmla="*/ 14 w 798"/>
                <a:gd name="T43" fmla="*/ 161 h 350"/>
                <a:gd name="T44" fmla="*/ 47 w 798"/>
                <a:gd name="T45" fmla="*/ 161 h 350"/>
                <a:gd name="T46" fmla="*/ 14 w 798"/>
                <a:gd name="T47" fmla="*/ 232 h 350"/>
                <a:gd name="T48" fmla="*/ 47 w 798"/>
                <a:gd name="T49" fmla="*/ 157 h 350"/>
                <a:gd name="T50" fmla="*/ 14 w 798"/>
                <a:gd name="T51" fmla="*/ 157 h 350"/>
                <a:gd name="T52" fmla="*/ 47 w 798"/>
                <a:gd name="T53" fmla="*/ 133 h 350"/>
                <a:gd name="T54" fmla="*/ 751 w 798"/>
                <a:gd name="T55" fmla="*/ 102 h 350"/>
                <a:gd name="T56" fmla="*/ 783 w 798"/>
                <a:gd name="T57" fmla="*/ 102 h 350"/>
                <a:gd name="T58" fmla="*/ 751 w 798"/>
                <a:gd name="T59" fmla="*/ 261 h 350"/>
                <a:gd name="T60" fmla="*/ 783 w 798"/>
                <a:gd name="T61" fmla="*/ 98 h 350"/>
                <a:gd name="T62" fmla="*/ 751 w 798"/>
                <a:gd name="T63" fmla="*/ 98 h 350"/>
                <a:gd name="T64" fmla="*/ 783 w 798"/>
                <a:gd name="T65" fmla="*/ 79 h 350"/>
                <a:gd name="T66" fmla="*/ 47 w 798"/>
                <a:gd name="T67" fmla="*/ 46 h 350"/>
                <a:gd name="T68" fmla="*/ 734 w 798"/>
                <a:gd name="T69" fmla="*/ 46 h 350"/>
                <a:gd name="T70" fmla="*/ 19 w 798"/>
                <a:gd name="T71" fmla="*/ 65 h 350"/>
                <a:gd name="T72" fmla="*/ 173 w 798"/>
                <a:gd name="T73" fmla="*/ 10 h 350"/>
                <a:gd name="T74" fmla="*/ 620 w 798"/>
                <a:gd name="T75" fmla="*/ 10 h 350"/>
                <a:gd name="T76" fmla="*/ 114 w 798"/>
                <a:gd name="T77" fmla="*/ 36 h 350"/>
                <a:gd name="T78" fmla="*/ 798 w 798"/>
                <a:gd name="T79" fmla="*/ 65 h 350"/>
                <a:gd name="T80" fmla="*/ 797 w 798"/>
                <a:gd name="T81" fmla="*/ 65 h 350"/>
                <a:gd name="T82" fmla="*/ 737 w 798"/>
                <a:gd name="T83" fmla="*/ 37 h 350"/>
                <a:gd name="T84" fmla="*/ 622 w 798"/>
                <a:gd name="T85" fmla="*/ 0 h 350"/>
                <a:gd name="T86" fmla="*/ 90 w 798"/>
                <a:gd name="T87" fmla="*/ 36 h 350"/>
                <a:gd name="T88" fmla="*/ 1 w 798"/>
                <a:gd name="T89" fmla="*/ 65 h 350"/>
                <a:gd name="T90" fmla="*/ 0 w 798"/>
                <a:gd name="T91" fmla="*/ 331 h 350"/>
                <a:gd name="T92" fmla="*/ 513 w 798"/>
                <a:gd name="T93" fmla="*/ 350 h 350"/>
                <a:gd name="T94" fmla="*/ 513 w 798"/>
                <a:gd name="T95" fmla="*/ 298 h 350"/>
                <a:gd name="T96" fmla="*/ 56 w 798"/>
                <a:gd name="T97" fmla="*/ 317 h 350"/>
                <a:gd name="T98" fmla="*/ 440 w 798"/>
                <a:gd name="T99" fmla="*/ 193 h 350"/>
                <a:gd name="T100" fmla="*/ 741 w 798"/>
                <a:gd name="T101" fmla="*/ 204 h 350"/>
                <a:gd name="T102" fmla="*/ 616 w 798"/>
                <a:gd name="T103" fmla="*/ 317 h 350"/>
                <a:gd name="T104" fmla="*/ 566 w 798"/>
                <a:gd name="T105" fmla="*/ 324 h 350"/>
                <a:gd name="T106" fmla="*/ 616 w 798"/>
                <a:gd name="T107" fmla="*/ 331 h 350"/>
                <a:gd name="T108" fmla="*/ 798 w 798"/>
                <a:gd name="T109" fmla="*/ 65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98" h="350">
                  <a:moveTo>
                    <a:pt x="751" y="265"/>
                  </a:moveTo>
                  <a:lnTo>
                    <a:pt x="751" y="265"/>
                  </a:lnTo>
                  <a:lnTo>
                    <a:pt x="783" y="265"/>
                  </a:lnTo>
                  <a:lnTo>
                    <a:pt x="783" y="317"/>
                  </a:lnTo>
                  <a:lnTo>
                    <a:pt x="751" y="317"/>
                  </a:lnTo>
                  <a:lnTo>
                    <a:pt x="751" y="265"/>
                  </a:lnTo>
                  <a:close/>
                  <a:moveTo>
                    <a:pt x="440" y="178"/>
                  </a:moveTo>
                  <a:lnTo>
                    <a:pt x="440" y="178"/>
                  </a:lnTo>
                  <a:cubicBezTo>
                    <a:pt x="273" y="178"/>
                    <a:pt x="73" y="188"/>
                    <a:pt x="56" y="189"/>
                  </a:cubicBezTo>
                  <a:lnTo>
                    <a:pt x="56" y="79"/>
                  </a:lnTo>
                  <a:lnTo>
                    <a:pt x="741" y="79"/>
                  </a:lnTo>
                  <a:lnTo>
                    <a:pt x="741" y="189"/>
                  </a:lnTo>
                  <a:cubicBezTo>
                    <a:pt x="732" y="188"/>
                    <a:pt x="608" y="178"/>
                    <a:pt x="440" y="178"/>
                  </a:cubicBezTo>
                  <a:close/>
                  <a:moveTo>
                    <a:pt x="14" y="308"/>
                  </a:moveTo>
                  <a:lnTo>
                    <a:pt x="14" y="308"/>
                  </a:lnTo>
                  <a:lnTo>
                    <a:pt x="47" y="308"/>
                  </a:lnTo>
                  <a:lnTo>
                    <a:pt x="47" y="317"/>
                  </a:lnTo>
                  <a:lnTo>
                    <a:pt x="14" y="317"/>
                  </a:lnTo>
                  <a:lnTo>
                    <a:pt x="14" y="308"/>
                  </a:lnTo>
                  <a:close/>
                  <a:moveTo>
                    <a:pt x="47" y="94"/>
                  </a:moveTo>
                  <a:lnTo>
                    <a:pt x="47" y="94"/>
                  </a:lnTo>
                  <a:lnTo>
                    <a:pt x="14" y="94"/>
                  </a:lnTo>
                  <a:lnTo>
                    <a:pt x="14" y="79"/>
                  </a:lnTo>
                  <a:lnTo>
                    <a:pt x="47" y="79"/>
                  </a:lnTo>
                  <a:lnTo>
                    <a:pt x="47" y="94"/>
                  </a:lnTo>
                  <a:close/>
                  <a:moveTo>
                    <a:pt x="14" y="263"/>
                  </a:moveTo>
                  <a:lnTo>
                    <a:pt x="14" y="263"/>
                  </a:lnTo>
                  <a:lnTo>
                    <a:pt x="47" y="263"/>
                  </a:lnTo>
                  <a:lnTo>
                    <a:pt x="47" y="304"/>
                  </a:lnTo>
                  <a:lnTo>
                    <a:pt x="14" y="304"/>
                  </a:lnTo>
                  <a:lnTo>
                    <a:pt x="14" y="263"/>
                  </a:lnTo>
                  <a:close/>
                  <a:moveTo>
                    <a:pt x="47" y="259"/>
                  </a:moveTo>
                  <a:lnTo>
                    <a:pt x="47" y="259"/>
                  </a:lnTo>
                  <a:lnTo>
                    <a:pt x="14" y="259"/>
                  </a:lnTo>
                  <a:lnTo>
                    <a:pt x="14" y="236"/>
                  </a:lnTo>
                  <a:lnTo>
                    <a:pt x="47" y="236"/>
                  </a:lnTo>
                  <a:lnTo>
                    <a:pt x="47" y="259"/>
                  </a:lnTo>
                  <a:close/>
                  <a:moveTo>
                    <a:pt x="47" y="129"/>
                  </a:moveTo>
                  <a:lnTo>
                    <a:pt x="47" y="129"/>
                  </a:lnTo>
                  <a:lnTo>
                    <a:pt x="14" y="129"/>
                  </a:lnTo>
                  <a:lnTo>
                    <a:pt x="14" y="98"/>
                  </a:lnTo>
                  <a:lnTo>
                    <a:pt x="47" y="98"/>
                  </a:lnTo>
                  <a:lnTo>
                    <a:pt x="47" y="129"/>
                  </a:lnTo>
                  <a:close/>
                  <a:moveTo>
                    <a:pt x="14" y="161"/>
                  </a:moveTo>
                  <a:lnTo>
                    <a:pt x="14" y="161"/>
                  </a:lnTo>
                  <a:lnTo>
                    <a:pt x="47" y="161"/>
                  </a:lnTo>
                  <a:lnTo>
                    <a:pt x="47" y="232"/>
                  </a:lnTo>
                  <a:lnTo>
                    <a:pt x="14" y="232"/>
                  </a:lnTo>
                  <a:lnTo>
                    <a:pt x="14" y="161"/>
                  </a:lnTo>
                  <a:close/>
                  <a:moveTo>
                    <a:pt x="47" y="157"/>
                  </a:moveTo>
                  <a:lnTo>
                    <a:pt x="47" y="157"/>
                  </a:lnTo>
                  <a:lnTo>
                    <a:pt x="14" y="157"/>
                  </a:lnTo>
                  <a:lnTo>
                    <a:pt x="14" y="133"/>
                  </a:lnTo>
                  <a:lnTo>
                    <a:pt x="47" y="133"/>
                  </a:lnTo>
                  <a:lnTo>
                    <a:pt x="47" y="157"/>
                  </a:lnTo>
                  <a:close/>
                  <a:moveTo>
                    <a:pt x="751" y="102"/>
                  </a:moveTo>
                  <a:lnTo>
                    <a:pt x="751" y="102"/>
                  </a:lnTo>
                  <a:lnTo>
                    <a:pt x="783" y="102"/>
                  </a:lnTo>
                  <a:lnTo>
                    <a:pt x="783" y="261"/>
                  </a:lnTo>
                  <a:lnTo>
                    <a:pt x="751" y="261"/>
                  </a:lnTo>
                  <a:lnTo>
                    <a:pt x="751" y="102"/>
                  </a:lnTo>
                  <a:close/>
                  <a:moveTo>
                    <a:pt x="783" y="98"/>
                  </a:moveTo>
                  <a:lnTo>
                    <a:pt x="783" y="98"/>
                  </a:lnTo>
                  <a:lnTo>
                    <a:pt x="751" y="98"/>
                  </a:lnTo>
                  <a:lnTo>
                    <a:pt x="751" y="79"/>
                  </a:lnTo>
                  <a:lnTo>
                    <a:pt x="783" y="79"/>
                  </a:lnTo>
                  <a:lnTo>
                    <a:pt x="783" y="98"/>
                  </a:lnTo>
                  <a:close/>
                  <a:moveTo>
                    <a:pt x="47" y="46"/>
                  </a:moveTo>
                  <a:lnTo>
                    <a:pt x="47" y="46"/>
                  </a:lnTo>
                  <a:lnTo>
                    <a:pt x="734" y="46"/>
                  </a:lnTo>
                  <a:lnTo>
                    <a:pt x="774" y="65"/>
                  </a:lnTo>
                  <a:lnTo>
                    <a:pt x="19" y="65"/>
                  </a:lnTo>
                  <a:lnTo>
                    <a:pt x="47" y="46"/>
                  </a:lnTo>
                  <a:close/>
                  <a:moveTo>
                    <a:pt x="173" y="10"/>
                  </a:moveTo>
                  <a:lnTo>
                    <a:pt x="173" y="10"/>
                  </a:lnTo>
                  <a:lnTo>
                    <a:pt x="620" y="10"/>
                  </a:lnTo>
                  <a:lnTo>
                    <a:pt x="672" y="37"/>
                  </a:lnTo>
                  <a:lnTo>
                    <a:pt x="114" y="36"/>
                  </a:lnTo>
                  <a:lnTo>
                    <a:pt x="173" y="10"/>
                  </a:lnTo>
                  <a:close/>
                  <a:moveTo>
                    <a:pt x="798" y="65"/>
                  </a:moveTo>
                  <a:lnTo>
                    <a:pt x="798" y="65"/>
                  </a:lnTo>
                  <a:lnTo>
                    <a:pt x="797" y="65"/>
                  </a:lnTo>
                  <a:lnTo>
                    <a:pt x="798" y="64"/>
                  </a:lnTo>
                  <a:lnTo>
                    <a:pt x="737" y="37"/>
                  </a:lnTo>
                  <a:lnTo>
                    <a:pt x="693" y="37"/>
                  </a:lnTo>
                  <a:lnTo>
                    <a:pt x="622" y="0"/>
                  </a:lnTo>
                  <a:lnTo>
                    <a:pt x="172" y="0"/>
                  </a:lnTo>
                  <a:lnTo>
                    <a:pt x="90" y="36"/>
                  </a:lnTo>
                  <a:lnTo>
                    <a:pt x="44" y="36"/>
                  </a:lnTo>
                  <a:lnTo>
                    <a:pt x="1" y="65"/>
                  </a:lnTo>
                  <a:lnTo>
                    <a:pt x="0" y="65"/>
                  </a:lnTo>
                  <a:lnTo>
                    <a:pt x="0" y="331"/>
                  </a:lnTo>
                  <a:lnTo>
                    <a:pt x="488" y="331"/>
                  </a:lnTo>
                  <a:cubicBezTo>
                    <a:pt x="491" y="342"/>
                    <a:pt x="501" y="350"/>
                    <a:pt x="513" y="350"/>
                  </a:cubicBezTo>
                  <a:cubicBezTo>
                    <a:pt x="527" y="350"/>
                    <a:pt x="539" y="338"/>
                    <a:pt x="539" y="324"/>
                  </a:cubicBezTo>
                  <a:cubicBezTo>
                    <a:pt x="539" y="310"/>
                    <a:pt x="527" y="298"/>
                    <a:pt x="513" y="298"/>
                  </a:cubicBezTo>
                  <a:cubicBezTo>
                    <a:pt x="501" y="298"/>
                    <a:pt x="492" y="306"/>
                    <a:pt x="488" y="317"/>
                  </a:cubicBezTo>
                  <a:lnTo>
                    <a:pt x="56" y="317"/>
                  </a:lnTo>
                  <a:lnTo>
                    <a:pt x="56" y="204"/>
                  </a:lnTo>
                  <a:cubicBezTo>
                    <a:pt x="66" y="203"/>
                    <a:pt x="269" y="193"/>
                    <a:pt x="440" y="193"/>
                  </a:cubicBezTo>
                  <a:cubicBezTo>
                    <a:pt x="613" y="193"/>
                    <a:pt x="740" y="204"/>
                    <a:pt x="741" y="204"/>
                  </a:cubicBezTo>
                  <a:cubicBezTo>
                    <a:pt x="741" y="204"/>
                    <a:pt x="741" y="204"/>
                    <a:pt x="741" y="204"/>
                  </a:cubicBezTo>
                  <a:lnTo>
                    <a:pt x="741" y="317"/>
                  </a:lnTo>
                  <a:lnTo>
                    <a:pt x="616" y="317"/>
                  </a:lnTo>
                  <a:cubicBezTo>
                    <a:pt x="613" y="306"/>
                    <a:pt x="603" y="298"/>
                    <a:pt x="592" y="298"/>
                  </a:cubicBezTo>
                  <a:cubicBezTo>
                    <a:pt x="577" y="298"/>
                    <a:pt x="566" y="310"/>
                    <a:pt x="566" y="324"/>
                  </a:cubicBezTo>
                  <a:cubicBezTo>
                    <a:pt x="566" y="338"/>
                    <a:pt x="577" y="350"/>
                    <a:pt x="592" y="350"/>
                  </a:cubicBezTo>
                  <a:cubicBezTo>
                    <a:pt x="603" y="350"/>
                    <a:pt x="613" y="342"/>
                    <a:pt x="616" y="331"/>
                  </a:cubicBezTo>
                  <a:lnTo>
                    <a:pt x="798" y="331"/>
                  </a:lnTo>
                  <a:lnTo>
                    <a:pt x="798" y="65"/>
                  </a:lnTo>
                  <a:close/>
                </a:path>
              </a:pathLst>
            </a:custGeom>
            <a:grpFill/>
            <a:ln w="0">
              <a:noFill/>
              <a:prstDash val="solid"/>
              <a:round/>
              <a:headEnd/>
              <a:tailEnd/>
            </a:ln>
          </p:spPr>
          <p:txBody>
            <a:bodyPr/>
            <a:lstStyle/>
            <a:p>
              <a:pPr defTabSz="543689">
                <a:defRPr/>
              </a:pPr>
              <a:endParaRPr lang="zh-CN" altLang="en-US" sz="3201"/>
            </a:p>
          </p:txBody>
        </p:sp>
        <p:sp>
          <p:nvSpPr>
            <p:cNvPr id="112" name="Freeform 38"/>
            <p:cNvSpPr>
              <a:spLocks/>
            </p:cNvSpPr>
            <p:nvPr/>
          </p:nvSpPr>
          <p:spPr bwMode="auto">
            <a:xfrm>
              <a:off x="3514725" y="1104900"/>
              <a:ext cx="12700" cy="12700"/>
            </a:xfrm>
            <a:custGeom>
              <a:avLst/>
              <a:gdLst>
                <a:gd name="T0" fmla="*/ 13 w 13"/>
                <a:gd name="T1" fmla="*/ 0 h 13"/>
                <a:gd name="T2" fmla="*/ 13 w 13"/>
                <a:gd name="T3" fmla="*/ 0 h 13"/>
                <a:gd name="T4" fmla="*/ 0 w 13"/>
                <a:gd name="T5" fmla="*/ 0 h 13"/>
                <a:gd name="T6" fmla="*/ 0 w 13"/>
                <a:gd name="T7" fmla="*/ 13 h 13"/>
                <a:gd name="T8" fmla="*/ 13 w 13"/>
                <a:gd name="T9" fmla="*/ 13 h 13"/>
                <a:gd name="T10" fmla="*/ 13 w 13"/>
                <a:gd name="T11" fmla="*/ 0 h 13"/>
              </a:gdLst>
              <a:ahLst/>
              <a:cxnLst>
                <a:cxn ang="0">
                  <a:pos x="T0" y="T1"/>
                </a:cxn>
                <a:cxn ang="0">
                  <a:pos x="T2" y="T3"/>
                </a:cxn>
                <a:cxn ang="0">
                  <a:pos x="T4" y="T5"/>
                </a:cxn>
                <a:cxn ang="0">
                  <a:pos x="T6" y="T7"/>
                </a:cxn>
                <a:cxn ang="0">
                  <a:pos x="T8" y="T9"/>
                </a:cxn>
                <a:cxn ang="0">
                  <a:pos x="T10" y="T11"/>
                </a:cxn>
              </a:cxnLst>
              <a:rect l="0" t="0" r="r" b="b"/>
              <a:pathLst>
                <a:path w="13" h="13">
                  <a:moveTo>
                    <a:pt x="13" y="0"/>
                  </a:moveTo>
                  <a:lnTo>
                    <a:pt x="13" y="0"/>
                  </a:lnTo>
                  <a:lnTo>
                    <a:pt x="0" y="0"/>
                  </a:lnTo>
                  <a:lnTo>
                    <a:pt x="0" y="13"/>
                  </a:lnTo>
                  <a:lnTo>
                    <a:pt x="13" y="13"/>
                  </a:lnTo>
                  <a:lnTo>
                    <a:pt x="13" y="0"/>
                  </a:lnTo>
                  <a:close/>
                </a:path>
              </a:pathLst>
            </a:custGeom>
            <a:grpFill/>
            <a:ln w="0">
              <a:noFill/>
              <a:prstDash val="solid"/>
              <a:round/>
              <a:headEnd/>
              <a:tailEnd/>
            </a:ln>
          </p:spPr>
          <p:txBody>
            <a:bodyPr/>
            <a:lstStyle/>
            <a:p>
              <a:pPr defTabSz="543689">
                <a:defRPr/>
              </a:pPr>
              <a:endParaRPr lang="zh-CN" altLang="en-US" sz="3201"/>
            </a:p>
          </p:txBody>
        </p:sp>
        <p:sp>
          <p:nvSpPr>
            <p:cNvPr id="113" name="Freeform 39"/>
            <p:cNvSpPr>
              <a:spLocks/>
            </p:cNvSpPr>
            <p:nvPr/>
          </p:nvSpPr>
          <p:spPr bwMode="auto">
            <a:xfrm>
              <a:off x="3514725" y="1125538"/>
              <a:ext cx="12700" cy="12700"/>
            </a:xfrm>
            <a:custGeom>
              <a:avLst/>
              <a:gdLst>
                <a:gd name="T0" fmla="*/ 13 w 13"/>
                <a:gd name="T1" fmla="*/ 0 h 13"/>
                <a:gd name="T2" fmla="*/ 13 w 13"/>
                <a:gd name="T3" fmla="*/ 0 h 13"/>
                <a:gd name="T4" fmla="*/ 0 w 13"/>
                <a:gd name="T5" fmla="*/ 0 h 13"/>
                <a:gd name="T6" fmla="*/ 0 w 13"/>
                <a:gd name="T7" fmla="*/ 13 h 13"/>
                <a:gd name="T8" fmla="*/ 13 w 13"/>
                <a:gd name="T9" fmla="*/ 13 h 13"/>
                <a:gd name="T10" fmla="*/ 13 w 13"/>
                <a:gd name="T11" fmla="*/ 0 h 13"/>
              </a:gdLst>
              <a:ahLst/>
              <a:cxnLst>
                <a:cxn ang="0">
                  <a:pos x="T0" y="T1"/>
                </a:cxn>
                <a:cxn ang="0">
                  <a:pos x="T2" y="T3"/>
                </a:cxn>
                <a:cxn ang="0">
                  <a:pos x="T4" y="T5"/>
                </a:cxn>
                <a:cxn ang="0">
                  <a:pos x="T6" y="T7"/>
                </a:cxn>
                <a:cxn ang="0">
                  <a:pos x="T8" y="T9"/>
                </a:cxn>
                <a:cxn ang="0">
                  <a:pos x="T10" y="T11"/>
                </a:cxn>
              </a:cxnLst>
              <a:rect l="0" t="0" r="r" b="b"/>
              <a:pathLst>
                <a:path w="13" h="13">
                  <a:moveTo>
                    <a:pt x="13" y="0"/>
                  </a:moveTo>
                  <a:lnTo>
                    <a:pt x="13" y="0"/>
                  </a:lnTo>
                  <a:lnTo>
                    <a:pt x="0" y="0"/>
                  </a:lnTo>
                  <a:lnTo>
                    <a:pt x="0" y="13"/>
                  </a:lnTo>
                  <a:lnTo>
                    <a:pt x="13" y="13"/>
                  </a:lnTo>
                  <a:lnTo>
                    <a:pt x="13" y="0"/>
                  </a:lnTo>
                  <a:close/>
                </a:path>
              </a:pathLst>
            </a:custGeom>
            <a:grpFill/>
            <a:ln w="0">
              <a:noFill/>
              <a:prstDash val="solid"/>
              <a:round/>
              <a:headEnd/>
              <a:tailEnd/>
            </a:ln>
          </p:spPr>
          <p:txBody>
            <a:bodyPr/>
            <a:lstStyle/>
            <a:p>
              <a:pPr defTabSz="543689">
                <a:defRPr/>
              </a:pPr>
              <a:endParaRPr lang="zh-CN" altLang="en-US" sz="3201"/>
            </a:p>
          </p:txBody>
        </p:sp>
        <p:sp>
          <p:nvSpPr>
            <p:cNvPr id="114" name="Freeform 40"/>
            <p:cNvSpPr>
              <a:spLocks/>
            </p:cNvSpPr>
            <p:nvPr/>
          </p:nvSpPr>
          <p:spPr bwMode="auto">
            <a:xfrm>
              <a:off x="3513138" y="1146175"/>
              <a:ext cx="15875" cy="15875"/>
            </a:xfrm>
            <a:custGeom>
              <a:avLst/>
              <a:gdLst>
                <a:gd name="T0" fmla="*/ 0 w 17"/>
                <a:gd name="T1" fmla="*/ 17 h 17"/>
                <a:gd name="T2" fmla="*/ 0 w 17"/>
                <a:gd name="T3" fmla="*/ 17 h 17"/>
                <a:gd name="T4" fmla="*/ 17 w 17"/>
                <a:gd name="T5" fmla="*/ 17 h 17"/>
                <a:gd name="T6" fmla="*/ 17 w 17"/>
                <a:gd name="T7" fmla="*/ 0 h 17"/>
                <a:gd name="T8" fmla="*/ 0 w 17"/>
                <a:gd name="T9" fmla="*/ 0 h 17"/>
                <a:gd name="T10" fmla="*/ 0 w 17"/>
                <a:gd name="T11" fmla="*/ 17 h 17"/>
              </a:gdLst>
              <a:ahLst/>
              <a:cxnLst>
                <a:cxn ang="0">
                  <a:pos x="T0" y="T1"/>
                </a:cxn>
                <a:cxn ang="0">
                  <a:pos x="T2" y="T3"/>
                </a:cxn>
                <a:cxn ang="0">
                  <a:pos x="T4" y="T5"/>
                </a:cxn>
                <a:cxn ang="0">
                  <a:pos x="T6" y="T7"/>
                </a:cxn>
                <a:cxn ang="0">
                  <a:pos x="T8" y="T9"/>
                </a:cxn>
                <a:cxn ang="0">
                  <a:pos x="T10" y="T11"/>
                </a:cxn>
              </a:cxnLst>
              <a:rect l="0" t="0" r="r" b="b"/>
              <a:pathLst>
                <a:path w="17" h="17">
                  <a:moveTo>
                    <a:pt x="0" y="17"/>
                  </a:moveTo>
                  <a:lnTo>
                    <a:pt x="0" y="17"/>
                  </a:lnTo>
                  <a:lnTo>
                    <a:pt x="17" y="17"/>
                  </a:lnTo>
                  <a:lnTo>
                    <a:pt x="17" y="0"/>
                  </a:lnTo>
                  <a:lnTo>
                    <a:pt x="0" y="0"/>
                  </a:lnTo>
                  <a:lnTo>
                    <a:pt x="0" y="17"/>
                  </a:lnTo>
                  <a:close/>
                </a:path>
              </a:pathLst>
            </a:custGeom>
            <a:grpFill/>
            <a:ln w="0">
              <a:noFill/>
              <a:prstDash val="solid"/>
              <a:round/>
              <a:headEnd/>
              <a:tailEnd/>
            </a:ln>
          </p:spPr>
          <p:txBody>
            <a:bodyPr/>
            <a:lstStyle/>
            <a:p>
              <a:pPr defTabSz="543689">
                <a:defRPr/>
              </a:pPr>
              <a:endParaRPr lang="zh-CN" altLang="en-US" sz="3201"/>
            </a:p>
          </p:txBody>
        </p:sp>
        <p:sp>
          <p:nvSpPr>
            <p:cNvPr id="115" name="Freeform 41"/>
            <p:cNvSpPr>
              <a:spLocks/>
            </p:cNvSpPr>
            <p:nvPr/>
          </p:nvSpPr>
          <p:spPr bwMode="auto">
            <a:xfrm>
              <a:off x="2809875" y="1277938"/>
              <a:ext cx="1588" cy="3175"/>
            </a:xfrm>
            <a:custGeom>
              <a:avLst/>
              <a:gdLst>
                <a:gd name="T0" fmla="*/ 3 w 3"/>
                <a:gd name="T1" fmla="*/ 1 h 3"/>
                <a:gd name="T2" fmla="*/ 3 w 3"/>
                <a:gd name="T3" fmla="*/ 1 h 3"/>
                <a:gd name="T4" fmla="*/ 1 w 3"/>
                <a:gd name="T5" fmla="*/ 1 h 3"/>
                <a:gd name="T6" fmla="*/ 1 w 3"/>
                <a:gd name="T7" fmla="*/ 0 h 3"/>
                <a:gd name="T8" fmla="*/ 0 w 3"/>
                <a:gd name="T9" fmla="*/ 0 h 3"/>
                <a:gd name="T10" fmla="*/ 0 w 3"/>
                <a:gd name="T11" fmla="*/ 3 h 3"/>
                <a:gd name="T12" fmla="*/ 1 w 3"/>
                <a:gd name="T13" fmla="*/ 3 h 3"/>
                <a:gd name="T14" fmla="*/ 1 w 3"/>
                <a:gd name="T15" fmla="*/ 2 h 3"/>
                <a:gd name="T16" fmla="*/ 3 w 3"/>
                <a:gd name="T17" fmla="*/ 2 h 3"/>
                <a:gd name="T18" fmla="*/ 3 w 3"/>
                <a:gd name="T19" fmla="*/ 3 h 3"/>
                <a:gd name="T20" fmla="*/ 3 w 3"/>
                <a:gd name="T21" fmla="*/ 3 h 3"/>
                <a:gd name="T22" fmla="*/ 3 w 3"/>
                <a:gd name="T23" fmla="*/ 0 h 3"/>
                <a:gd name="T24" fmla="*/ 3 w 3"/>
                <a:gd name="T25" fmla="*/ 0 h 3"/>
                <a:gd name="T26" fmla="*/ 3 w 3"/>
                <a:gd name="T2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3" y="1"/>
                  </a:moveTo>
                  <a:lnTo>
                    <a:pt x="3" y="1"/>
                  </a:lnTo>
                  <a:lnTo>
                    <a:pt x="1" y="1"/>
                  </a:lnTo>
                  <a:lnTo>
                    <a:pt x="1" y="0"/>
                  </a:lnTo>
                  <a:lnTo>
                    <a:pt x="0" y="0"/>
                  </a:lnTo>
                  <a:lnTo>
                    <a:pt x="0" y="3"/>
                  </a:lnTo>
                  <a:lnTo>
                    <a:pt x="1" y="3"/>
                  </a:lnTo>
                  <a:lnTo>
                    <a:pt x="1" y="2"/>
                  </a:lnTo>
                  <a:lnTo>
                    <a:pt x="3" y="2"/>
                  </a:lnTo>
                  <a:lnTo>
                    <a:pt x="3" y="3"/>
                  </a:lnTo>
                  <a:lnTo>
                    <a:pt x="3" y="3"/>
                  </a:lnTo>
                  <a:lnTo>
                    <a:pt x="3" y="0"/>
                  </a:lnTo>
                  <a:lnTo>
                    <a:pt x="3" y="0"/>
                  </a:lnTo>
                  <a:lnTo>
                    <a:pt x="3" y="1"/>
                  </a:lnTo>
                  <a:close/>
                </a:path>
              </a:pathLst>
            </a:custGeom>
            <a:grpFill/>
            <a:ln w="0">
              <a:noFill/>
              <a:prstDash val="solid"/>
              <a:round/>
              <a:headEnd/>
              <a:tailEnd/>
            </a:ln>
          </p:spPr>
          <p:txBody>
            <a:bodyPr/>
            <a:lstStyle/>
            <a:p>
              <a:pPr defTabSz="543689">
                <a:defRPr/>
              </a:pPr>
              <a:endParaRPr lang="zh-CN" altLang="en-US" sz="3201"/>
            </a:p>
          </p:txBody>
        </p:sp>
        <p:sp>
          <p:nvSpPr>
            <p:cNvPr id="116" name="Freeform 42"/>
            <p:cNvSpPr>
              <a:spLocks/>
            </p:cNvSpPr>
            <p:nvPr/>
          </p:nvSpPr>
          <p:spPr bwMode="auto">
            <a:xfrm>
              <a:off x="2813050" y="1277938"/>
              <a:ext cx="3175" cy="3175"/>
            </a:xfrm>
            <a:custGeom>
              <a:avLst/>
              <a:gdLst>
                <a:gd name="T0" fmla="*/ 2 w 3"/>
                <a:gd name="T1" fmla="*/ 2 h 3"/>
                <a:gd name="T2" fmla="*/ 2 w 3"/>
                <a:gd name="T3" fmla="*/ 2 h 3"/>
                <a:gd name="T4" fmla="*/ 1 w 3"/>
                <a:gd name="T5" fmla="*/ 3 h 3"/>
                <a:gd name="T6" fmla="*/ 1 w 3"/>
                <a:gd name="T7" fmla="*/ 2 h 3"/>
                <a:gd name="T8" fmla="*/ 1 w 3"/>
                <a:gd name="T9" fmla="*/ 0 h 3"/>
                <a:gd name="T10" fmla="*/ 0 w 3"/>
                <a:gd name="T11" fmla="*/ 0 h 3"/>
                <a:gd name="T12" fmla="*/ 0 w 3"/>
                <a:gd name="T13" fmla="*/ 2 h 3"/>
                <a:gd name="T14" fmla="*/ 0 w 3"/>
                <a:gd name="T15" fmla="*/ 3 h 3"/>
                <a:gd name="T16" fmla="*/ 1 w 3"/>
                <a:gd name="T17" fmla="*/ 3 h 3"/>
                <a:gd name="T18" fmla="*/ 3 w 3"/>
                <a:gd name="T19" fmla="*/ 3 h 3"/>
                <a:gd name="T20" fmla="*/ 3 w 3"/>
                <a:gd name="T21" fmla="*/ 2 h 3"/>
                <a:gd name="T22" fmla="*/ 3 w 3"/>
                <a:gd name="T23" fmla="*/ 0 h 3"/>
                <a:gd name="T24" fmla="*/ 2 w 3"/>
                <a:gd name="T25" fmla="*/ 0 h 3"/>
                <a:gd name="T26" fmla="*/ 2 w 3"/>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2" y="2"/>
                  </a:moveTo>
                  <a:lnTo>
                    <a:pt x="2" y="2"/>
                  </a:lnTo>
                  <a:cubicBezTo>
                    <a:pt x="2" y="2"/>
                    <a:pt x="2" y="3"/>
                    <a:pt x="1" y="3"/>
                  </a:cubicBezTo>
                  <a:cubicBezTo>
                    <a:pt x="1" y="3"/>
                    <a:pt x="1" y="2"/>
                    <a:pt x="1" y="2"/>
                  </a:cubicBezTo>
                  <a:lnTo>
                    <a:pt x="1" y="0"/>
                  </a:lnTo>
                  <a:lnTo>
                    <a:pt x="0" y="0"/>
                  </a:lnTo>
                  <a:lnTo>
                    <a:pt x="0" y="2"/>
                  </a:lnTo>
                  <a:cubicBezTo>
                    <a:pt x="0" y="2"/>
                    <a:pt x="0" y="3"/>
                    <a:pt x="0" y="3"/>
                  </a:cubicBezTo>
                  <a:cubicBezTo>
                    <a:pt x="0" y="3"/>
                    <a:pt x="1" y="3"/>
                    <a:pt x="1" y="3"/>
                  </a:cubicBezTo>
                  <a:cubicBezTo>
                    <a:pt x="2" y="3"/>
                    <a:pt x="2" y="3"/>
                    <a:pt x="3" y="3"/>
                  </a:cubicBezTo>
                  <a:cubicBezTo>
                    <a:pt x="3" y="3"/>
                    <a:pt x="3" y="2"/>
                    <a:pt x="3" y="2"/>
                  </a:cubicBezTo>
                  <a:lnTo>
                    <a:pt x="3" y="0"/>
                  </a:lnTo>
                  <a:lnTo>
                    <a:pt x="2" y="0"/>
                  </a:lnTo>
                  <a:lnTo>
                    <a:pt x="2" y="2"/>
                  </a:lnTo>
                  <a:close/>
                </a:path>
              </a:pathLst>
            </a:custGeom>
            <a:grpFill/>
            <a:ln w="0">
              <a:noFill/>
              <a:prstDash val="solid"/>
              <a:round/>
              <a:headEnd/>
              <a:tailEnd/>
            </a:ln>
          </p:spPr>
          <p:txBody>
            <a:bodyPr/>
            <a:lstStyle/>
            <a:p>
              <a:pPr defTabSz="543689">
                <a:defRPr/>
              </a:pPr>
              <a:endParaRPr lang="zh-CN" altLang="en-US" sz="3201"/>
            </a:p>
          </p:txBody>
        </p:sp>
        <p:sp>
          <p:nvSpPr>
            <p:cNvPr id="117" name="Freeform 43"/>
            <p:cNvSpPr>
              <a:spLocks noEditPoints="1"/>
            </p:cNvSpPr>
            <p:nvPr/>
          </p:nvSpPr>
          <p:spPr bwMode="auto">
            <a:xfrm>
              <a:off x="2816225" y="1277938"/>
              <a:ext cx="3175" cy="3175"/>
            </a:xfrm>
            <a:custGeom>
              <a:avLst/>
              <a:gdLst>
                <a:gd name="T0" fmla="*/ 1 w 4"/>
                <a:gd name="T1" fmla="*/ 2 h 3"/>
                <a:gd name="T2" fmla="*/ 1 w 4"/>
                <a:gd name="T3" fmla="*/ 2 h 3"/>
                <a:gd name="T4" fmla="*/ 2 w 4"/>
                <a:gd name="T5" fmla="*/ 1 h 3"/>
                <a:gd name="T6" fmla="*/ 2 w 4"/>
                <a:gd name="T7" fmla="*/ 2 h 3"/>
                <a:gd name="T8" fmla="*/ 1 w 4"/>
                <a:gd name="T9" fmla="*/ 2 h 3"/>
                <a:gd name="T10" fmla="*/ 1 w 4"/>
                <a:gd name="T11" fmla="*/ 0 h 3"/>
                <a:gd name="T12" fmla="*/ 1 w 4"/>
                <a:gd name="T13" fmla="*/ 0 h 3"/>
                <a:gd name="T14" fmla="*/ 0 w 4"/>
                <a:gd name="T15" fmla="*/ 3 h 3"/>
                <a:gd name="T16" fmla="*/ 1 w 4"/>
                <a:gd name="T17" fmla="*/ 3 h 3"/>
                <a:gd name="T18" fmla="*/ 1 w 4"/>
                <a:gd name="T19" fmla="*/ 2 h 3"/>
                <a:gd name="T20" fmla="*/ 3 w 4"/>
                <a:gd name="T21" fmla="*/ 2 h 3"/>
                <a:gd name="T22" fmla="*/ 3 w 4"/>
                <a:gd name="T23" fmla="*/ 3 h 3"/>
                <a:gd name="T24" fmla="*/ 4 w 4"/>
                <a:gd name="T25" fmla="*/ 3 h 3"/>
                <a:gd name="T26" fmla="*/ 2 w 4"/>
                <a:gd name="T27" fmla="*/ 0 h 3"/>
                <a:gd name="T28" fmla="*/ 1 w 4"/>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3">
                  <a:moveTo>
                    <a:pt x="1" y="2"/>
                  </a:moveTo>
                  <a:lnTo>
                    <a:pt x="1" y="2"/>
                  </a:lnTo>
                  <a:lnTo>
                    <a:pt x="2" y="1"/>
                  </a:lnTo>
                  <a:lnTo>
                    <a:pt x="2" y="2"/>
                  </a:lnTo>
                  <a:lnTo>
                    <a:pt x="1" y="2"/>
                  </a:lnTo>
                  <a:close/>
                  <a:moveTo>
                    <a:pt x="1" y="0"/>
                  </a:moveTo>
                  <a:lnTo>
                    <a:pt x="1" y="0"/>
                  </a:lnTo>
                  <a:lnTo>
                    <a:pt x="0" y="3"/>
                  </a:lnTo>
                  <a:lnTo>
                    <a:pt x="1" y="3"/>
                  </a:lnTo>
                  <a:lnTo>
                    <a:pt x="1" y="2"/>
                  </a:lnTo>
                  <a:lnTo>
                    <a:pt x="3" y="2"/>
                  </a:lnTo>
                  <a:lnTo>
                    <a:pt x="3" y="3"/>
                  </a:lnTo>
                  <a:lnTo>
                    <a:pt x="4" y="3"/>
                  </a:lnTo>
                  <a:lnTo>
                    <a:pt x="2" y="0"/>
                  </a:lnTo>
                  <a:lnTo>
                    <a:pt x="1" y="0"/>
                  </a:lnTo>
                  <a:close/>
                </a:path>
              </a:pathLst>
            </a:custGeom>
            <a:grpFill/>
            <a:ln w="0">
              <a:noFill/>
              <a:prstDash val="solid"/>
              <a:round/>
              <a:headEnd/>
              <a:tailEnd/>
            </a:ln>
          </p:spPr>
          <p:txBody>
            <a:bodyPr/>
            <a:lstStyle/>
            <a:p>
              <a:pPr defTabSz="543689">
                <a:defRPr/>
              </a:pPr>
              <a:endParaRPr lang="zh-CN" altLang="en-US" sz="3201"/>
            </a:p>
          </p:txBody>
        </p:sp>
        <p:sp>
          <p:nvSpPr>
            <p:cNvPr id="118" name="Freeform 44"/>
            <p:cNvSpPr>
              <a:spLocks/>
            </p:cNvSpPr>
            <p:nvPr/>
          </p:nvSpPr>
          <p:spPr bwMode="auto">
            <a:xfrm>
              <a:off x="2819400" y="1277938"/>
              <a:ext cx="4763" cy="3175"/>
            </a:xfrm>
            <a:custGeom>
              <a:avLst/>
              <a:gdLst>
                <a:gd name="T0" fmla="*/ 4 w 5"/>
                <a:gd name="T1" fmla="*/ 2 h 3"/>
                <a:gd name="T2" fmla="*/ 4 w 5"/>
                <a:gd name="T3" fmla="*/ 2 h 3"/>
                <a:gd name="T4" fmla="*/ 3 w 5"/>
                <a:gd name="T5" fmla="*/ 0 h 3"/>
                <a:gd name="T6" fmla="*/ 2 w 5"/>
                <a:gd name="T7" fmla="*/ 0 h 3"/>
                <a:gd name="T8" fmla="*/ 2 w 5"/>
                <a:gd name="T9" fmla="*/ 2 h 3"/>
                <a:gd name="T10" fmla="*/ 1 w 5"/>
                <a:gd name="T11" fmla="*/ 0 h 3"/>
                <a:gd name="T12" fmla="*/ 0 w 5"/>
                <a:gd name="T13" fmla="*/ 0 h 3"/>
                <a:gd name="T14" fmla="*/ 1 w 5"/>
                <a:gd name="T15" fmla="*/ 3 h 3"/>
                <a:gd name="T16" fmla="*/ 2 w 5"/>
                <a:gd name="T17" fmla="*/ 3 h 3"/>
                <a:gd name="T18" fmla="*/ 3 w 5"/>
                <a:gd name="T19" fmla="*/ 1 h 3"/>
                <a:gd name="T20" fmla="*/ 3 w 5"/>
                <a:gd name="T21" fmla="*/ 3 h 3"/>
                <a:gd name="T22" fmla="*/ 4 w 5"/>
                <a:gd name="T23" fmla="*/ 3 h 3"/>
                <a:gd name="T24" fmla="*/ 5 w 5"/>
                <a:gd name="T25" fmla="*/ 0 h 3"/>
                <a:gd name="T26" fmla="*/ 5 w 5"/>
                <a:gd name="T27" fmla="*/ 0 h 3"/>
                <a:gd name="T28" fmla="*/ 4 w 5"/>
                <a:gd name="T2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3">
                  <a:moveTo>
                    <a:pt x="4" y="2"/>
                  </a:moveTo>
                  <a:lnTo>
                    <a:pt x="4" y="2"/>
                  </a:lnTo>
                  <a:lnTo>
                    <a:pt x="3" y="0"/>
                  </a:lnTo>
                  <a:lnTo>
                    <a:pt x="2" y="0"/>
                  </a:lnTo>
                  <a:lnTo>
                    <a:pt x="2" y="2"/>
                  </a:lnTo>
                  <a:lnTo>
                    <a:pt x="1" y="0"/>
                  </a:lnTo>
                  <a:lnTo>
                    <a:pt x="0" y="0"/>
                  </a:lnTo>
                  <a:lnTo>
                    <a:pt x="1" y="3"/>
                  </a:lnTo>
                  <a:lnTo>
                    <a:pt x="2" y="3"/>
                  </a:lnTo>
                  <a:lnTo>
                    <a:pt x="3" y="1"/>
                  </a:lnTo>
                  <a:lnTo>
                    <a:pt x="3" y="3"/>
                  </a:lnTo>
                  <a:lnTo>
                    <a:pt x="4" y="3"/>
                  </a:lnTo>
                  <a:lnTo>
                    <a:pt x="5" y="0"/>
                  </a:lnTo>
                  <a:lnTo>
                    <a:pt x="5" y="0"/>
                  </a:lnTo>
                  <a:lnTo>
                    <a:pt x="4" y="2"/>
                  </a:lnTo>
                  <a:close/>
                </a:path>
              </a:pathLst>
            </a:custGeom>
            <a:grpFill/>
            <a:ln w="0">
              <a:noFill/>
              <a:prstDash val="solid"/>
              <a:round/>
              <a:headEnd/>
              <a:tailEnd/>
            </a:ln>
          </p:spPr>
          <p:txBody>
            <a:bodyPr/>
            <a:lstStyle/>
            <a:p>
              <a:pPr defTabSz="543689">
                <a:defRPr/>
              </a:pPr>
              <a:endParaRPr lang="zh-CN" altLang="en-US" sz="3201"/>
            </a:p>
          </p:txBody>
        </p:sp>
        <p:sp>
          <p:nvSpPr>
            <p:cNvPr id="119" name="Freeform 45"/>
            <p:cNvSpPr>
              <a:spLocks/>
            </p:cNvSpPr>
            <p:nvPr/>
          </p:nvSpPr>
          <p:spPr bwMode="auto">
            <a:xfrm>
              <a:off x="2824163" y="1277938"/>
              <a:ext cx="1588" cy="3175"/>
            </a:xfrm>
            <a:custGeom>
              <a:avLst/>
              <a:gdLst>
                <a:gd name="T0" fmla="*/ 0 w 2"/>
                <a:gd name="T1" fmla="*/ 2 h 3"/>
                <a:gd name="T2" fmla="*/ 0 w 2"/>
                <a:gd name="T3" fmla="*/ 2 h 3"/>
                <a:gd name="T4" fmla="*/ 0 w 2"/>
                <a:gd name="T5" fmla="*/ 3 h 3"/>
                <a:gd name="T6" fmla="*/ 1 w 2"/>
                <a:gd name="T7" fmla="*/ 3 h 3"/>
                <a:gd name="T8" fmla="*/ 2 w 2"/>
                <a:gd name="T9" fmla="*/ 3 h 3"/>
                <a:gd name="T10" fmla="*/ 2 w 2"/>
                <a:gd name="T11" fmla="*/ 3 h 3"/>
                <a:gd name="T12" fmla="*/ 1 w 2"/>
                <a:gd name="T13" fmla="*/ 3 h 3"/>
                <a:gd name="T14" fmla="*/ 0 w 2"/>
                <a:gd name="T15" fmla="*/ 2 h 3"/>
                <a:gd name="T16" fmla="*/ 2 w 2"/>
                <a:gd name="T17" fmla="*/ 2 h 3"/>
                <a:gd name="T18" fmla="*/ 2 w 2"/>
                <a:gd name="T19" fmla="*/ 1 h 3"/>
                <a:gd name="T20" fmla="*/ 0 w 2"/>
                <a:gd name="T21" fmla="*/ 1 h 3"/>
                <a:gd name="T22" fmla="*/ 1 w 2"/>
                <a:gd name="T23" fmla="*/ 1 h 3"/>
                <a:gd name="T24" fmla="*/ 2 w 2"/>
                <a:gd name="T25" fmla="*/ 1 h 3"/>
                <a:gd name="T26" fmla="*/ 2 w 2"/>
                <a:gd name="T27" fmla="*/ 0 h 3"/>
                <a:gd name="T28" fmla="*/ 1 w 2"/>
                <a:gd name="T29" fmla="*/ 0 h 3"/>
                <a:gd name="T30" fmla="*/ 0 w 2"/>
                <a:gd name="T31"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3">
                  <a:moveTo>
                    <a:pt x="0" y="2"/>
                  </a:moveTo>
                  <a:lnTo>
                    <a:pt x="0" y="2"/>
                  </a:lnTo>
                  <a:cubicBezTo>
                    <a:pt x="0" y="2"/>
                    <a:pt x="0" y="3"/>
                    <a:pt x="0" y="3"/>
                  </a:cubicBezTo>
                  <a:cubicBezTo>
                    <a:pt x="0" y="3"/>
                    <a:pt x="1" y="3"/>
                    <a:pt x="1" y="3"/>
                  </a:cubicBezTo>
                  <a:lnTo>
                    <a:pt x="2" y="3"/>
                  </a:lnTo>
                  <a:lnTo>
                    <a:pt x="2" y="3"/>
                  </a:lnTo>
                  <a:lnTo>
                    <a:pt x="1" y="3"/>
                  </a:lnTo>
                  <a:cubicBezTo>
                    <a:pt x="0" y="3"/>
                    <a:pt x="0" y="2"/>
                    <a:pt x="0" y="2"/>
                  </a:cubicBezTo>
                  <a:lnTo>
                    <a:pt x="2" y="2"/>
                  </a:lnTo>
                  <a:lnTo>
                    <a:pt x="2" y="1"/>
                  </a:lnTo>
                  <a:lnTo>
                    <a:pt x="0" y="1"/>
                  </a:lnTo>
                  <a:cubicBezTo>
                    <a:pt x="0" y="1"/>
                    <a:pt x="1" y="1"/>
                    <a:pt x="1" y="1"/>
                  </a:cubicBezTo>
                  <a:lnTo>
                    <a:pt x="2" y="1"/>
                  </a:lnTo>
                  <a:lnTo>
                    <a:pt x="2" y="0"/>
                  </a:lnTo>
                  <a:lnTo>
                    <a:pt x="1" y="0"/>
                  </a:lnTo>
                  <a:cubicBezTo>
                    <a:pt x="0"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120" name="Freeform 46"/>
            <p:cNvSpPr>
              <a:spLocks/>
            </p:cNvSpPr>
            <p:nvPr/>
          </p:nvSpPr>
          <p:spPr bwMode="auto">
            <a:xfrm>
              <a:off x="2827338" y="1277938"/>
              <a:ext cx="1588" cy="3175"/>
            </a:xfrm>
            <a:custGeom>
              <a:avLst/>
              <a:gdLst>
                <a:gd name="T0" fmla="*/ 0 w 1"/>
                <a:gd name="T1" fmla="*/ 3 h 3"/>
                <a:gd name="T2" fmla="*/ 0 w 1"/>
                <a:gd name="T3" fmla="*/ 3 h 3"/>
                <a:gd name="T4" fmla="*/ 1 w 1"/>
                <a:gd name="T5" fmla="*/ 3 h 3"/>
                <a:gd name="T6" fmla="*/ 1 w 1"/>
                <a:gd name="T7" fmla="*/ 0 h 3"/>
                <a:gd name="T8" fmla="*/ 0 w 1"/>
                <a:gd name="T9" fmla="*/ 0 h 3"/>
                <a:gd name="T10" fmla="*/ 0 w 1"/>
                <a:gd name="T11" fmla="*/ 3 h 3"/>
              </a:gdLst>
              <a:ahLst/>
              <a:cxnLst>
                <a:cxn ang="0">
                  <a:pos x="T0" y="T1"/>
                </a:cxn>
                <a:cxn ang="0">
                  <a:pos x="T2" y="T3"/>
                </a:cxn>
                <a:cxn ang="0">
                  <a:pos x="T4" y="T5"/>
                </a:cxn>
                <a:cxn ang="0">
                  <a:pos x="T6" y="T7"/>
                </a:cxn>
                <a:cxn ang="0">
                  <a:pos x="T8" y="T9"/>
                </a:cxn>
                <a:cxn ang="0">
                  <a:pos x="T10" y="T11"/>
                </a:cxn>
              </a:cxnLst>
              <a:rect l="0" t="0" r="r" b="b"/>
              <a:pathLst>
                <a:path w="1" h="3">
                  <a:moveTo>
                    <a:pt x="0" y="3"/>
                  </a:moveTo>
                  <a:lnTo>
                    <a:pt x="0" y="3"/>
                  </a:lnTo>
                  <a:lnTo>
                    <a:pt x="1" y="3"/>
                  </a:lnTo>
                  <a:lnTo>
                    <a:pt x="1" y="0"/>
                  </a:lnTo>
                  <a:lnTo>
                    <a:pt x="0" y="0"/>
                  </a:lnTo>
                  <a:lnTo>
                    <a:pt x="0" y="3"/>
                  </a:lnTo>
                  <a:close/>
                </a:path>
              </a:pathLst>
            </a:custGeom>
            <a:grpFill/>
            <a:ln w="0">
              <a:noFill/>
              <a:prstDash val="solid"/>
              <a:round/>
              <a:headEnd/>
              <a:tailEnd/>
            </a:ln>
          </p:spPr>
          <p:txBody>
            <a:bodyPr/>
            <a:lstStyle/>
            <a:p>
              <a:pPr defTabSz="543689">
                <a:defRPr/>
              </a:pPr>
              <a:endParaRPr lang="zh-CN" altLang="en-US" sz="3201"/>
            </a:p>
          </p:txBody>
        </p:sp>
        <p:sp>
          <p:nvSpPr>
            <p:cNvPr id="121" name="Freeform 47"/>
            <p:cNvSpPr>
              <a:spLocks/>
            </p:cNvSpPr>
            <p:nvPr/>
          </p:nvSpPr>
          <p:spPr bwMode="auto">
            <a:xfrm>
              <a:off x="2811463" y="1266825"/>
              <a:ext cx="6350" cy="6350"/>
            </a:xfrm>
            <a:custGeom>
              <a:avLst/>
              <a:gdLst>
                <a:gd name="T0" fmla="*/ 7 w 7"/>
                <a:gd name="T1" fmla="*/ 8 h 8"/>
                <a:gd name="T2" fmla="*/ 7 w 7"/>
                <a:gd name="T3" fmla="*/ 8 h 8"/>
                <a:gd name="T4" fmla="*/ 7 w 7"/>
                <a:gd name="T5" fmla="*/ 8 h 8"/>
                <a:gd name="T6" fmla="*/ 7 w 7"/>
                <a:gd name="T7" fmla="*/ 8 h 8"/>
                <a:gd name="T8" fmla="*/ 1 w 7"/>
                <a:gd name="T9" fmla="*/ 0 h 8"/>
                <a:gd name="T10" fmla="*/ 0 w 7"/>
                <a:gd name="T11" fmla="*/ 3 h 8"/>
                <a:gd name="T12" fmla="*/ 1 w 7"/>
                <a:gd name="T13" fmla="*/ 5 h 8"/>
                <a:gd name="T14" fmla="*/ 7 w 7"/>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8">
                  <a:moveTo>
                    <a:pt x="7" y="8"/>
                  </a:moveTo>
                  <a:lnTo>
                    <a:pt x="7" y="8"/>
                  </a:lnTo>
                  <a:cubicBezTo>
                    <a:pt x="7" y="8"/>
                    <a:pt x="7" y="8"/>
                    <a:pt x="7" y="8"/>
                  </a:cubicBezTo>
                  <a:cubicBezTo>
                    <a:pt x="7" y="8"/>
                    <a:pt x="7" y="8"/>
                    <a:pt x="7" y="8"/>
                  </a:cubicBezTo>
                  <a:cubicBezTo>
                    <a:pt x="4" y="3"/>
                    <a:pt x="1" y="0"/>
                    <a:pt x="1" y="0"/>
                  </a:cubicBezTo>
                  <a:cubicBezTo>
                    <a:pt x="1" y="0"/>
                    <a:pt x="0" y="1"/>
                    <a:pt x="0" y="3"/>
                  </a:cubicBezTo>
                  <a:cubicBezTo>
                    <a:pt x="0" y="4"/>
                    <a:pt x="1" y="5"/>
                    <a:pt x="1" y="5"/>
                  </a:cubicBezTo>
                  <a:cubicBezTo>
                    <a:pt x="2" y="6"/>
                    <a:pt x="6" y="8"/>
                    <a:pt x="7" y="8"/>
                  </a:cubicBezTo>
                  <a:close/>
                </a:path>
              </a:pathLst>
            </a:custGeom>
            <a:grpFill/>
            <a:ln w="0">
              <a:noFill/>
              <a:prstDash val="solid"/>
              <a:round/>
              <a:headEnd/>
              <a:tailEnd/>
            </a:ln>
          </p:spPr>
          <p:txBody>
            <a:bodyPr/>
            <a:lstStyle/>
            <a:p>
              <a:pPr defTabSz="543689">
                <a:defRPr/>
              </a:pPr>
              <a:endParaRPr lang="zh-CN" altLang="en-US" sz="3201"/>
            </a:p>
          </p:txBody>
        </p:sp>
        <p:sp>
          <p:nvSpPr>
            <p:cNvPr id="122" name="Freeform 48"/>
            <p:cNvSpPr>
              <a:spLocks/>
            </p:cNvSpPr>
            <p:nvPr/>
          </p:nvSpPr>
          <p:spPr bwMode="auto">
            <a:xfrm>
              <a:off x="2811463" y="1274763"/>
              <a:ext cx="4763" cy="3175"/>
            </a:xfrm>
            <a:custGeom>
              <a:avLst/>
              <a:gdLst>
                <a:gd name="T0" fmla="*/ 6 w 6"/>
                <a:gd name="T1" fmla="*/ 1 h 3"/>
                <a:gd name="T2" fmla="*/ 6 w 6"/>
                <a:gd name="T3" fmla="*/ 1 h 3"/>
                <a:gd name="T4" fmla="*/ 6 w 6"/>
                <a:gd name="T5" fmla="*/ 1 h 3"/>
                <a:gd name="T6" fmla="*/ 6 w 6"/>
                <a:gd name="T7" fmla="*/ 0 h 3"/>
                <a:gd name="T8" fmla="*/ 0 w 6"/>
                <a:gd name="T9" fmla="*/ 1 h 3"/>
                <a:gd name="T10" fmla="*/ 3 w 6"/>
                <a:gd name="T11" fmla="*/ 2 h 3"/>
                <a:gd name="T12" fmla="*/ 6 w 6"/>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6" y="1"/>
                  </a:moveTo>
                  <a:lnTo>
                    <a:pt x="6" y="1"/>
                  </a:lnTo>
                  <a:cubicBezTo>
                    <a:pt x="6" y="1"/>
                    <a:pt x="6" y="1"/>
                    <a:pt x="6" y="1"/>
                  </a:cubicBezTo>
                  <a:cubicBezTo>
                    <a:pt x="6" y="0"/>
                    <a:pt x="6" y="0"/>
                    <a:pt x="6" y="0"/>
                  </a:cubicBezTo>
                  <a:lnTo>
                    <a:pt x="0" y="1"/>
                  </a:lnTo>
                  <a:cubicBezTo>
                    <a:pt x="1" y="2"/>
                    <a:pt x="2" y="3"/>
                    <a:pt x="3" y="2"/>
                  </a:cubicBezTo>
                  <a:cubicBezTo>
                    <a:pt x="4" y="2"/>
                    <a:pt x="6" y="1"/>
                    <a:pt x="6" y="1"/>
                  </a:cubicBezTo>
                  <a:close/>
                </a:path>
              </a:pathLst>
            </a:custGeom>
            <a:grpFill/>
            <a:ln w="0">
              <a:noFill/>
              <a:prstDash val="solid"/>
              <a:round/>
              <a:headEnd/>
              <a:tailEnd/>
            </a:ln>
          </p:spPr>
          <p:txBody>
            <a:bodyPr/>
            <a:lstStyle/>
            <a:p>
              <a:pPr defTabSz="543689">
                <a:defRPr/>
              </a:pPr>
              <a:endParaRPr lang="zh-CN" altLang="en-US" sz="3201"/>
            </a:p>
          </p:txBody>
        </p:sp>
        <p:sp>
          <p:nvSpPr>
            <p:cNvPr id="123" name="Freeform 49"/>
            <p:cNvSpPr>
              <a:spLocks/>
            </p:cNvSpPr>
            <p:nvPr/>
          </p:nvSpPr>
          <p:spPr bwMode="auto">
            <a:xfrm>
              <a:off x="2809875" y="1271588"/>
              <a:ext cx="6350" cy="3175"/>
            </a:xfrm>
            <a:custGeom>
              <a:avLst/>
              <a:gdLst>
                <a:gd name="T0" fmla="*/ 3 w 8"/>
                <a:gd name="T1" fmla="*/ 4 h 4"/>
                <a:gd name="T2" fmla="*/ 3 w 8"/>
                <a:gd name="T3" fmla="*/ 4 h 4"/>
                <a:gd name="T4" fmla="*/ 4 w 8"/>
                <a:gd name="T5" fmla="*/ 4 h 4"/>
                <a:gd name="T6" fmla="*/ 8 w 8"/>
                <a:gd name="T7" fmla="*/ 4 h 4"/>
                <a:gd name="T8" fmla="*/ 8 w 8"/>
                <a:gd name="T9" fmla="*/ 4 h 4"/>
                <a:gd name="T10" fmla="*/ 8 w 8"/>
                <a:gd name="T11" fmla="*/ 4 h 4"/>
                <a:gd name="T12" fmla="*/ 1 w 8"/>
                <a:gd name="T13" fmla="*/ 0 h 4"/>
                <a:gd name="T14" fmla="*/ 0 w 8"/>
                <a:gd name="T15" fmla="*/ 0 h 4"/>
                <a:gd name="T16" fmla="*/ 0 w 8"/>
                <a:gd name="T17" fmla="*/ 1 h 4"/>
                <a:gd name="T18" fmla="*/ 1 w 8"/>
                <a:gd name="T19" fmla="*/ 2 h 4"/>
                <a:gd name="T20" fmla="*/ 3 w 8"/>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4">
                  <a:moveTo>
                    <a:pt x="3" y="4"/>
                  </a:moveTo>
                  <a:lnTo>
                    <a:pt x="3" y="4"/>
                  </a:lnTo>
                  <a:cubicBezTo>
                    <a:pt x="3" y="4"/>
                    <a:pt x="4" y="4"/>
                    <a:pt x="4" y="4"/>
                  </a:cubicBezTo>
                  <a:lnTo>
                    <a:pt x="8" y="4"/>
                  </a:lnTo>
                  <a:cubicBezTo>
                    <a:pt x="8" y="4"/>
                    <a:pt x="8" y="4"/>
                    <a:pt x="8" y="4"/>
                  </a:cubicBezTo>
                  <a:cubicBezTo>
                    <a:pt x="8" y="4"/>
                    <a:pt x="8" y="4"/>
                    <a:pt x="8" y="4"/>
                  </a:cubicBezTo>
                  <a:cubicBezTo>
                    <a:pt x="6" y="2"/>
                    <a:pt x="1" y="0"/>
                    <a:pt x="1" y="0"/>
                  </a:cubicBezTo>
                  <a:cubicBezTo>
                    <a:pt x="1" y="0"/>
                    <a:pt x="1" y="0"/>
                    <a:pt x="0" y="0"/>
                  </a:cubicBezTo>
                  <a:lnTo>
                    <a:pt x="0" y="1"/>
                  </a:lnTo>
                  <a:cubicBezTo>
                    <a:pt x="1" y="2"/>
                    <a:pt x="1" y="2"/>
                    <a:pt x="1" y="2"/>
                  </a:cubicBezTo>
                  <a:cubicBezTo>
                    <a:pt x="1" y="3"/>
                    <a:pt x="3" y="4"/>
                    <a:pt x="3" y="4"/>
                  </a:cubicBezTo>
                  <a:close/>
                </a:path>
              </a:pathLst>
            </a:custGeom>
            <a:grpFill/>
            <a:ln w="0">
              <a:noFill/>
              <a:prstDash val="solid"/>
              <a:round/>
              <a:headEnd/>
              <a:tailEnd/>
            </a:ln>
          </p:spPr>
          <p:txBody>
            <a:bodyPr/>
            <a:lstStyle/>
            <a:p>
              <a:pPr defTabSz="543689">
                <a:defRPr/>
              </a:pPr>
              <a:endParaRPr lang="zh-CN" altLang="en-US" sz="3201"/>
            </a:p>
          </p:txBody>
        </p:sp>
        <p:sp>
          <p:nvSpPr>
            <p:cNvPr id="124" name="Freeform 50"/>
            <p:cNvSpPr>
              <a:spLocks/>
            </p:cNvSpPr>
            <p:nvPr/>
          </p:nvSpPr>
          <p:spPr bwMode="auto">
            <a:xfrm>
              <a:off x="2814638" y="1263650"/>
              <a:ext cx="4763" cy="9525"/>
            </a:xfrm>
            <a:custGeom>
              <a:avLst/>
              <a:gdLst>
                <a:gd name="T0" fmla="*/ 3 w 4"/>
                <a:gd name="T1" fmla="*/ 11 h 11"/>
                <a:gd name="T2" fmla="*/ 3 w 4"/>
                <a:gd name="T3" fmla="*/ 11 h 11"/>
                <a:gd name="T4" fmla="*/ 3 w 4"/>
                <a:gd name="T5" fmla="*/ 11 h 11"/>
                <a:gd name="T6" fmla="*/ 4 w 4"/>
                <a:gd name="T7" fmla="*/ 11 h 11"/>
                <a:gd name="T8" fmla="*/ 3 w 4"/>
                <a:gd name="T9" fmla="*/ 0 h 11"/>
                <a:gd name="T10" fmla="*/ 2 w 4"/>
                <a:gd name="T11" fmla="*/ 0 h 11"/>
                <a:gd name="T12" fmla="*/ 0 w 4"/>
                <a:gd name="T13" fmla="*/ 2 h 11"/>
                <a:gd name="T14" fmla="*/ 0 w 4"/>
                <a:gd name="T15" fmla="*/ 4 h 11"/>
                <a:gd name="T16" fmla="*/ 3 w 4"/>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1">
                  <a:moveTo>
                    <a:pt x="3" y="11"/>
                  </a:moveTo>
                  <a:lnTo>
                    <a:pt x="3" y="11"/>
                  </a:lnTo>
                  <a:cubicBezTo>
                    <a:pt x="3" y="11"/>
                    <a:pt x="3" y="11"/>
                    <a:pt x="3" y="11"/>
                  </a:cubicBezTo>
                  <a:lnTo>
                    <a:pt x="4" y="11"/>
                  </a:lnTo>
                  <a:cubicBezTo>
                    <a:pt x="4" y="2"/>
                    <a:pt x="3" y="0"/>
                    <a:pt x="3" y="0"/>
                  </a:cubicBezTo>
                  <a:cubicBezTo>
                    <a:pt x="2" y="0"/>
                    <a:pt x="2" y="0"/>
                    <a:pt x="2" y="0"/>
                  </a:cubicBezTo>
                  <a:cubicBezTo>
                    <a:pt x="0" y="1"/>
                    <a:pt x="0" y="2"/>
                    <a:pt x="0" y="2"/>
                  </a:cubicBezTo>
                  <a:cubicBezTo>
                    <a:pt x="0" y="3"/>
                    <a:pt x="0" y="4"/>
                    <a:pt x="0" y="4"/>
                  </a:cubicBezTo>
                  <a:cubicBezTo>
                    <a:pt x="0" y="6"/>
                    <a:pt x="3" y="10"/>
                    <a:pt x="3" y="11"/>
                  </a:cubicBezTo>
                  <a:close/>
                </a:path>
              </a:pathLst>
            </a:custGeom>
            <a:grpFill/>
            <a:ln w="0">
              <a:noFill/>
              <a:prstDash val="solid"/>
              <a:round/>
              <a:headEnd/>
              <a:tailEnd/>
            </a:ln>
          </p:spPr>
          <p:txBody>
            <a:bodyPr/>
            <a:lstStyle/>
            <a:p>
              <a:pPr defTabSz="543689">
                <a:defRPr/>
              </a:pPr>
              <a:endParaRPr lang="zh-CN" altLang="en-US" sz="3201"/>
            </a:p>
          </p:txBody>
        </p:sp>
        <p:sp>
          <p:nvSpPr>
            <p:cNvPr id="125" name="Freeform 51"/>
            <p:cNvSpPr>
              <a:spLocks/>
            </p:cNvSpPr>
            <p:nvPr/>
          </p:nvSpPr>
          <p:spPr bwMode="auto">
            <a:xfrm>
              <a:off x="2819400" y="1263650"/>
              <a:ext cx="4763" cy="9525"/>
            </a:xfrm>
            <a:custGeom>
              <a:avLst/>
              <a:gdLst>
                <a:gd name="T0" fmla="*/ 1 w 5"/>
                <a:gd name="T1" fmla="*/ 11 h 11"/>
                <a:gd name="T2" fmla="*/ 1 w 5"/>
                <a:gd name="T3" fmla="*/ 11 h 11"/>
                <a:gd name="T4" fmla="*/ 1 w 5"/>
                <a:gd name="T5" fmla="*/ 11 h 11"/>
                <a:gd name="T6" fmla="*/ 4 w 5"/>
                <a:gd name="T7" fmla="*/ 4 h 11"/>
                <a:gd name="T8" fmla="*/ 4 w 5"/>
                <a:gd name="T9" fmla="*/ 2 h 11"/>
                <a:gd name="T10" fmla="*/ 2 w 5"/>
                <a:gd name="T11" fmla="*/ 0 h 11"/>
                <a:gd name="T12" fmla="*/ 1 w 5"/>
                <a:gd name="T13" fmla="*/ 0 h 11"/>
                <a:gd name="T14" fmla="*/ 1 w 5"/>
                <a:gd name="T15" fmla="*/ 11 h 11"/>
                <a:gd name="T16" fmla="*/ 1 w 5"/>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1">
                  <a:moveTo>
                    <a:pt x="1" y="11"/>
                  </a:moveTo>
                  <a:lnTo>
                    <a:pt x="1" y="11"/>
                  </a:lnTo>
                  <a:cubicBezTo>
                    <a:pt x="1" y="11"/>
                    <a:pt x="1" y="11"/>
                    <a:pt x="1" y="11"/>
                  </a:cubicBezTo>
                  <a:cubicBezTo>
                    <a:pt x="1" y="10"/>
                    <a:pt x="4" y="6"/>
                    <a:pt x="4" y="4"/>
                  </a:cubicBezTo>
                  <a:cubicBezTo>
                    <a:pt x="4" y="4"/>
                    <a:pt x="5" y="3"/>
                    <a:pt x="4" y="2"/>
                  </a:cubicBezTo>
                  <a:cubicBezTo>
                    <a:pt x="4" y="2"/>
                    <a:pt x="4" y="1"/>
                    <a:pt x="2" y="0"/>
                  </a:cubicBezTo>
                  <a:cubicBezTo>
                    <a:pt x="2" y="0"/>
                    <a:pt x="2" y="0"/>
                    <a:pt x="1" y="0"/>
                  </a:cubicBezTo>
                  <a:cubicBezTo>
                    <a:pt x="1" y="0"/>
                    <a:pt x="0" y="2"/>
                    <a:pt x="1" y="11"/>
                  </a:cubicBezTo>
                  <a:cubicBezTo>
                    <a:pt x="1" y="11"/>
                    <a:pt x="1" y="11"/>
                    <a:pt x="1" y="11"/>
                  </a:cubicBezTo>
                  <a:close/>
                </a:path>
              </a:pathLst>
            </a:custGeom>
            <a:grpFill/>
            <a:ln w="0">
              <a:noFill/>
              <a:prstDash val="solid"/>
              <a:round/>
              <a:headEnd/>
              <a:tailEnd/>
            </a:ln>
          </p:spPr>
          <p:txBody>
            <a:bodyPr/>
            <a:lstStyle/>
            <a:p>
              <a:pPr defTabSz="543689">
                <a:defRPr/>
              </a:pPr>
              <a:endParaRPr lang="zh-CN" altLang="en-US" sz="3201"/>
            </a:p>
          </p:txBody>
        </p:sp>
        <p:sp>
          <p:nvSpPr>
            <p:cNvPr id="126" name="Freeform 52"/>
            <p:cNvSpPr>
              <a:spLocks/>
            </p:cNvSpPr>
            <p:nvPr/>
          </p:nvSpPr>
          <p:spPr bwMode="auto">
            <a:xfrm>
              <a:off x="2820988" y="1274763"/>
              <a:ext cx="4763" cy="3175"/>
            </a:xfrm>
            <a:custGeom>
              <a:avLst/>
              <a:gdLst>
                <a:gd name="T0" fmla="*/ 6 w 6"/>
                <a:gd name="T1" fmla="*/ 1 h 3"/>
                <a:gd name="T2" fmla="*/ 6 w 6"/>
                <a:gd name="T3" fmla="*/ 1 h 3"/>
                <a:gd name="T4" fmla="*/ 0 w 6"/>
                <a:gd name="T5" fmla="*/ 0 h 3"/>
                <a:gd name="T6" fmla="*/ 0 w 6"/>
                <a:gd name="T7" fmla="*/ 1 h 3"/>
                <a:gd name="T8" fmla="*/ 0 w 6"/>
                <a:gd name="T9" fmla="*/ 1 h 3"/>
                <a:gd name="T10" fmla="*/ 3 w 6"/>
                <a:gd name="T11" fmla="*/ 2 h 3"/>
                <a:gd name="T12" fmla="*/ 6 w 6"/>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6" y="1"/>
                  </a:moveTo>
                  <a:lnTo>
                    <a:pt x="6" y="1"/>
                  </a:lnTo>
                  <a:lnTo>
                    <a:pt x="0" y="0"/>
                  </a:lnTo>
                  <a:cubicBezTo>
                    <a:pt x="0" y="0"/>
                    <a:pt x="0" y="0"/>
                    <a:pt x="0" y="1"/>
                  </a:cubicBezTo>
                  <a:cubicBezTo>
                    <a:pt x="0" y="1"/>
                    <a:pt x="0" y="1"/>
                    <a:pt x="0" y="1"/>
                  </a:cubicBezTo>
                  <a:cubicBezTo>
                    <a:pt x="1" y="1"/>
                    <a:pt x="2" y="2"/>
                    <a:pt x="3" y="2"/>
                  </a:cubicBezTo>
                  <a:cubicBezTo>
                    <a:pt x="3" y="2"/>
                    <a:pt x="4" y="3"/>
                    <a:pt x="6" y="1"/>
                  </a:cubicBezTo>
                  <a:close/>
                </a:path>
              </a:pathLst>
            </a:custGeom>
            <a:grpFill/>
            <a:ln w="0">
              <a:noFill/>
              <a:prstDash val="solid"/>
              <a:round/>
              <a:headEnd/>
              <a:tailEnd/>
            </a:ln>
          </p:spPr>
          <p:txBody>
            <a:bodyPr/>
            <a:lstStyle/>
            <a:p>
              <a:pPr defTabSz="543689">
                <a:defRPr/>
              </a:pPr>
              <a:endParaRPr lang="zh-CN" altLang="en-US" sz="3201"/>
            </a:p>
          </p:txBody>
        </p:sp>
        <p:sp>
          <p:nvSpPr>
            <p:cNvPr id="127" name="Freeform 53"/>
            <p:cNvSpPr>
              <a:spLocks/>
            </p:cNvSpPr>
            <p:nvPr/>
          </p:nvSpPr>
          <p:spPr bwMode="auto">
            <a:xfrm>
              <a:off x="2820988" y="1271588"/>
              <a:ext cx="7938" cy="3175"/>
            </a:xfrm>
            <a:custGeom>
              <a:avLst/>
              <a:gdLst>
                <a:gd name="T0" fmla="*/ 7 w 8"/>
                <a:gd name="T1" fmla="*/ 0 h 4"/>
                <a:gd name="T2" fmla="*/ 7 w 8"/>
                <a:gd name="T3" fmla="*/ 0 h 4"/>
                <a:gd name="T4" fmla="*/ 0 w 8"/>
                <a:gd name="T5" fmla="*/ 4 h 4"/>
                <a:gd name="T6" fmla="*/ 0 w 8"/>
                <a:gd name="T7" fmla="*/ 4 h 4"/>
                <a:gd name="T8" fmla="*/ 0 w 8"/>
                <a:gd name="T9" fmla="*/ 4 h 4"/>
                <a:gd name="T10" fmla="*/ 4 w 8"/>
                <a:gd name="T11" fmla="*/ 4 h 4"/>
                <a:gd name="T12" fmla="*/ 5 w 8"/>
                <a:gd name="T13" fmla="*/ 4 h 4"/>
                <a:gd name="T14" fmla="*/ 7 w 8"/>
                <a:gd name="T15" fmla="*/ 2 h 4"/>
                <a:gd name="T16" fmla="*/ 8 w 8"/>
                <a:gd name="T17" fmla="*/ 1 h 4"/>
                <a:gd name="T18" fmla="*/ 8 w 8"/>
                <a:gd name="T19" fmla="*/ 0 h 4"/>
                <a:gd name="T20" fmla="*/ 7 w 8"/>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4">
                  <a:moveTo>
                    <a:pt x="7" y="0"/>
                  </a:moveTo>
                  <a:lnTo>
                    <a:pt x="7" y="0"/>
                  </a:lnTo>
                  <a:cubicBezTo>
                    <a:pt x="7" y="0"/>
                    <a:pt x="2" y="2"/>
                    <a:pt x="0" y="4"/>
                  </a:cubicBezTo>
                  <a:lnTo>
                    <a:pt x="0" y="4"/>
                  </a:lnTo>
                  <a:cubicBezTo>
                    <a:pt x="0" y="4"/>
                    <a:pt x="0" y="4"/>
                    <a:pt x="0" y="4"/>
                  </a:cubicBezTo>
                  <a:cubicBezTo>
                    <a:pt x="1" y="4"/>
                    <a:pt x="4" y="4"/>
                    <a:pt x="4" y="4"/>
                  </a:cubicBezTo>
                  <a:cubicBezTo>
                    <a:pt x="4" y="4"/>
                    <a:pt x="5" y="4"/>
                    <a:pt x="5" y="4"/>
                  </a:cubicBezTo>
                  <a:cubicBezTo>
                    <a:pt x="5" y="4"/>
                    <a:pt x="7" y="3"/>
                    <a:pt x="7" y="2"/>
                  </a:cubicBezTo>
                  <a:cubicBezTo>
                    <a:pt x="7" y="2"/>
                    <a:pt x="7" y="2"/>
                    <a:pt x="8" y="1"/>
                  </a:cubicBezTo>
                  <a:lnTo>
                    <a:pt x="8" y="0"/>
                  </a:lnTo>
                  <a:cubicBezTo>
                    <a:pt x="8" y="0"/>
                    <a:pt x="7" y="0"/>
                    <a:pt x="7" y="0"/>
                  </a:cubicBezTo>
                  <a:close/>
                </a:path>
              </a:pathLst>
            </a:custGeom>
            <a:grpFill/>
            <a:ln w="0">
              <a:noFill/>
              <a:prstDash val="solid"/>
              <a:round/>
              <a:headEnd/>
              <a:tailEnd/>
            </a:ln>
          </p:spPr>
          <p:txBody>
            <a:bodyPr/>
            <a:lstStyle/>
            <a:p>
              <a:pPr defTabSz="543689">
                <a:defRPr/>
              </a:pPr>
              <a:endParaRPr lang="zh-CN" altLang="en-US" sz="3201"/>
            </a:p>
          </p:txBody>
        </p:sp>
        <p:sp>
          <p:nvSpPr>
            <p:cNvPr id="128" name="Freeform 54"/>
            <p:cNvSpPr>
              <a:spLocks/>
            </p:cNvSpPr>
            <p:nvPr/>
          </p:nvSpPr>
          <p:spPr bwMode="auto">
            <a:xfrm>
              <a:off x="2819400" y="1266825"/>
              <a:ext cx="6350" cy="6350"/>
            </a:xfrm>
            <a:custGeom>
              <a:avLst/>
              <a:gdLst>
                <a:gd name="T0" fmla="*/ 0 w 7"/>
                <a:gd name="T1" fmla="*/ 8 h 8"/>
                <a:gd name="T2" fmla="*/ 0 w 7"/>
                <a:gd name="T3" fmla="*/ 8 h 8"/>
                <a:gd name="T4" fmla="*/ 0 w 7"/>
                <a:gd name="T5" fmla="*/ 8 h 8"/>
                <a:gd name="T6" fmla="*/ 6 w 7"/>
                <a:gd name="T7" fmla="*/ 5 h 8"/>
                <a:gd name="T8" fmla="*/ 7 w 7"/>
                <a:gd name="T9" fmla="*/ 3 h 8"/>
                <a:gd name="T10" fmla="*/ 6 w 7"/>
                <a:gd name="T11" fmla="*/ 0 h 8"/>
                <a:gd name="T12" fmla="*/ 0 w 7"/>
                <a:gd name="T13" fmla="*/ 8 h 8"/>
                <a:gd name="T14" fmla="*/ 0 w 7"/>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8">
                  <a:moveTo>
                    <a:pt x="0" y="8"/>
                  </a:moveTo>
                  <a:lnTo>
                    <a:pt x="0" y="8"/>
                  </a:lnTo>
                  <a:cubicBezTo>
                    <a:pt x="0" y="8"/>
                    <a:pt x="0" y="8"/>
                    <a:pt x="0" y="8"/>
                  </a:cubicBezTo>
                  <a:cubicBezTo>
                    <a:pt x="1" y="8"/>
                    <a:pt x="5" y="6"/>
                    <a:pt x="6" y="5"/>
                  </a:cubicBezTo>
                  <a:cubicBezTo>
                    <a:pt x="6" y="5"/>
                    <a:pt x="7" y="4"/>
                    <a:pt x="7" y="3"/>
                  </a:cubicBezTo>
                  <a:cubicBezTo>
                    <a:pt x="7" y="1"/>
                    <a:pt x="6" y="0"/>
                    <a:pt x="6" y="0"/>
                  </a:cubicBezTo>
                  <a:cubicBezTo>
                    <a:pt x="6" y="0"/>
                    <a:pt x="3" y="3"/>
                    <a:pt x="0" y="8"/>
                  </a:cubicBezTo>
                  <a:cubicBezTo>
                    <a:pt x="0" y="8"/>
                    <a:pt x="0" y="8"/>
                    <a:pt x="0" y="8"/>
                  </a:cubicBezTo>
                  <a:close/>
                </a:path>
              </a:pathLst>
            </a:custGeom>
            <a:grpFill/>
            <a:ln w="0">
              <a:noFill/>
              <a:prstDash val="solid"/>
              <a:round/>
              <a:headEnd/>
              <a:tailEnd/>
            </a:ln>
          </p:spPr>
          <p:txBody>
            <a:bodyPr/>
            <a:lstStyle/>
            <a:p>
              <a:pPr defTabSz="543689">
                <a:defRPr/>
              </a:pPr>
              <a:endParaRPr lang="zh-CN" altLang="en-US" sz="3201"/>
            </a:p>
          </p:txBody>
        </p:sp>
        <p:sp>
          <p:nvSpPr>
            <p:cNvPr id="129" name="Freeform 55"/>
            <p:cNvSpPr>
              <a:spLocks/>
            </p:cNvSpPr>
            <p:nvPr/>
          </p:nvSpPr>
          <p:spPr bwMode="auto">
            <a:xfrm>
              <a:off x="3416300" y="1100138"/>
              <a:ext cx="9525" cy="9525"/>
            </a:xfrm>
            <a:custGeom>
              <a:avLst/>
              <a:gdLst>
                <a:gd name="T0" fmla="*/ 8 w 10"/>
                <a:gd name="T1" fmla="*/ 4 h 10"/>
                <a:gd name="T2" fmla="*/ 8 w 10"/>
                <a:gd name="T3" fmla="*/ 4 h 10"/>
                <a:gd name="T4" fmla="*/ 3 w 10"/>
                <a:gd name="T5" fmla="*/ 4 h 10"/>
                <a:gd name="T6" fmla="*/ 3 w 10"/>
                <a:gd name="T7" fmla="*/ 0 h 10"/>
                <a:gd name="T8" fmla="*/ 0 w 10"/>
                <a:gd name="T9" fmla="*/ 0 h 10"/>
                <a:gd name="T10" fmla="*/ 0 w 10"/>
                <a:gd name="T11" fmla="*/ 10 h 10"/>
                <a:gd name="T12" fmla="*/ 3 w 10"/>
                <a:gd name="T13" fmla="*/ 10 h 10"/>
                <a:gd name="T14" fmla="*/ 3 w 10"/>
                <a:gd name="T15" fmla="*/ 6 h 10"/>
                <a:gd name="T16" fmla="*/ 8 w 10"/>
                <a:gd name="T17" fmla="*/ 6 h 10"/>
                <a:gd name="T18" fmla="*/ 8 w 10"/>
                <a:gd name="T19" fmla="*/ 10 h 10"/>
                <a:gd name="T20" fmla="*/ 10 w 10"/>
                <a:gd name="T21" fmla="*/ 10 h 10"/>
                <a:gd name="T22" fmla="*/ 10 w 10"/>
                <a:gd name="T23" fmla="*/ 0 h 10"/>
                <a:gd name="T24" fmla="*/ 8 w 10"/>
                <a:gd name="T25" fmla="*/ 0 h 10"/>
                <a:gd name="T26" fmla="*/ 8 w 10"/>
                <a:gd name="T2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8" y="4"/>
                  </a:moveTo>
                  <a:lnTo>
                    <a:pt x="8" y="4"/>
                  </a:lnTo>
                  <a:lnTo>
                    <a:pt x="3" y="4"/>
                  </a:lnTo>
                  <a:lnTo>
                    <a:pt x="3" y="0"/>
                  </a:lnTo>
                  <a:lnTo>
                    <a:pt x="0" y="0"/>
                  </a:lnTo>
                  <a:lnTo>
                    <a:pt x="0" y="10"/>
                  </a:lnTo>
                  <a:lnTo>
                    <a:pt x="3" y="10"/>
                  </a:lnTo>
                  <a:lnTo>
                    <a:pt x="3" y="6"/>
                  </a:lnTo>
                  <a:lnTo>
                    <a:pt x="8" y="6"/>
                  </a:lnTo>
                  <a:lnTo>
                    <a:pt x="8" y="10"/>
                  </a:lnTo>
                  <a:lnTo>
                    <a:pt x="10" y="10"/>
                  </a:lnTo>
                  <a:lnTo>
                    <a:pt x="10" y="0"/>
                  </a:lnTo>
                  <a:lnTo>
                    <a:pt x="8" y="0"/>
                  </a:lnTo>
                  <a:lnTo>
                    <a:pt x="8" y="4"/>
                  </a:lnTo>
                  <a:close/>
                </a:path>
              </a:pathLst>
            </a:custGeom>
            <a:grpFill/>
            <a:ln w="0">
              <a:noFill/>
              <a:prstDash val="solid"/>
              <a:round/>
              <a:headEnd/>
              <a:tailEnd/>
            </a:ln>
          </p:spPr>
          <p:txBody>
            <a:bodyPr/>
            <a:lstStyle/>
            <a:p>
              <a:pPr defTabSz="543689">
                <a:defRPr/>
              </a:pPr>
              <a:endParaRPr lang="zh-CN" altLang="en-US" sz="3201"/>
            </a:p>
          </p:txBody>
        </p:sp>
        <p:sp>
          <p:nvSpPr>
            <p:cNvPr id="130" name="Freeform 56"/>
            <p:cNvSpPr>
              <a:spLocks/>
            </p:cNvSpPr>
            <p:nvPr/>
          </p:nvSpPr>
          <p:spPr bwMode="auto">
            <a:xfrm>
              <a:off x="3427413" y="1100138"/>
              <a:ext cx="9525" cy="9525"/>
            </a:xfrm>
            <a:custGeom>
              <a:avLst/>
              <a:gdLst>
                <a:gd name="T0" fmla="*/ 8 w 10"/>
                <a:gd name="T1" fmla="*/ 6 h 10"/>
                <a:gd name="T2" fmla="*/ 8 w 10"/>
                <a:gd name="T3" fmla="*/ 6 h 10"/>
                <a:gd name="T4" fmla="*/ 5 w 10"/>
                <a:gd name="T5" fmla="*/ 8 h 10"/>
                <a:gd name="T6" fmla="*/ 3 w 10"/>
                <a:gd name="T7" fmla="*/ 6 h 10"/>
                <a:gd name="T8" fmla="*/ 3 w 10"/>
                <a:gd name="T9" fmla="*/ 0 h 10"/>
                <a:gd name="T10" fmla="*/ 0 w 10"/>
                <a:gd name="T11" fmla="*/ 0 h 10"/>
                <a:gd name="T12" fmla="*/ 0 w 10"/>
                <a:gd name="T13" fmla="*/ 6 h 10"/>
                <a:gd name="T14" fmla="*/ 1 w 10"/>
                <a:gd name="T15" fmla="*/ 9 h 10"/>
                <a:gd name="T16" fmla="*/ 5 w 10"/>
                <a:gd name="T17" fmla="*/ 10 h 10"/>
                <a:gd name="T18" fmla="*/ 9 w 10"/>
                <a:gd name="T19" fmla="*/ 9 h 10"/>
                <a:gd name="T20" fmla="*/ 10 w 10"/>
                <a:gd name="T21" fmla="*/ 6 h 10"/>
                <a:gd name="T22" fmla="*/ 10 w 10"/>
                <a:gd name="T23" fmla="*/ 0 h 10"/>
                <a:gd name="T24" fmla="*/ 8 w 10"/>
                <a:gd name="T25" fmla="*/ 0 h 10"/>
                <a:gd name="T26" fmla="*/ 8 w 10"/>
                <a:gd name="T2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8" y="6"/>
                  </a:moveTo>
                  <a:lnTo>
                    <a:pt x="8" y="6"/>
                  </a:lnTo>
                  <a:cubicBezTo>
                    <a:pt x="8" y="8"/>
                    <a:pt x="7" y="8"/>
                    <a:pt x="5" y="8"/>
                  </a:cubicBezTo>
                  <a:cubicBezTo>
                    <a:pt x="3" y="8"/>
                    <a:pt x="3" y="8"/>
                    <a:pt x="3" y="6"/>
                  </a:cubicBezTo>
                  <a:lnTo>
                    <a:pt x="3" y="0"/>
                  </a:lnTo>
                  <a:lnTo>
                    <a:pt x="0" y="0"/>
                  </a:lnTo>
                  <a:lnTo>
                    <a:pt x="0" y="6"/>
                  </a:lnTo>
                  <a:cubicBezTo>
                    <a:pt x="0" y="7"/>
                    <a:pt x="0" y="8"/>
                    <a:pt x="1" y="9"/>
                  </a:cubicBezTo>
                  <a:cubicBezTo>
                    <a:pt x="2" y="10"/>
                    <a:pt x="3" y="10"/>
                    <a:pt x="5" y="10"/>
                  </a:cubicBezTo>
                  <a:cubicBezTo>
                    <a:pt x="7" y="10"/>
                    <a:pt x="8" y="10"/>
                    <a:pt x="9" y="9"/>
                  </a:cubicBezTo>
                  <a:cubicBezTo>
                    <a:pt x="10" y="8"/>
                    <a:pt x="10" y="7"/>
                    <a:pt x="10" y="6"/>
                  </a:cubicBezTo>
                  <a:lnTo>
                    <a:pt x="10" y="0"/>
                  </a:lnTo>
                  <a:lnTo>
                    <a:pt x="8" y="0"/>
                  </a:lnTo>
                  <a:lnTo>
                    <a:pt x="8" y="6"/>
                  </a:lnTo>
                  <a:close/>
                </a:path>
              </a:pathLst>
            </a:custGeom>
            <a:grpFill/>
            <a:ln w="0">
              <a:noFill/>
              <a:prstDash val="solid"/>
              <a:round/>
              <a:headEnd/>
              <a:tailEnd/>
            </a:ln>
          </p:spPr>
          <p:txBody>
            <a:bodyPr/>
            <a:lstStyle/>
            <a:p>
              <a:pPr defTabSz="543689">
                <a:defRPr/>
              </a:pPr>
              <a:endParaRPr lang="zh-CN" altLang="en-US" sz="3201"/>
            </a:p>
          </p:txBody>
        </p:sp>
        <p:sp>
          <p:nvSpPr>
            <p:cNvPr id="131" name="Freeform 57"/>
            <p:cNvSpPr>
              <a:spLocks noEditPoints="1"/>
            </p:cNvSpPr>
            <p:nvPr/>
          </p:nvSpPr>
          <p:spPr bwMode="auto">
            <a:xfrm>
              <a:off x="3438525" y="1100138"/>
              <a:ext cx="9525" cy="9525"/>
            </a:xfrm>
            <a:custGeom>
              <a:avLst/>
              <a:gdLst>
                <a:gd name="T0" fmla="*/ 4 w 11"/>
                <a:gd name="T1" fmla="*/ 6 h 10"/>
                <a:gd name="T2" fmla="*/ 4 w 11"/>
                <a:gd name="T3" fmla="*/ 6 h 10"/>
                <a:gd name="T4" fmla="*/ 5 w 11"/>
                <a:gd name="T5" fmla="*/ 2 h 10"/>
                <a:gd name="T6" fmla="*/ 7 w 11"/>
                <a:gd name="T7" fmla="*/ 6 h 10"/>
                <a:gd name="T8" fmla="*/ 4 w 11"/>
                <a:gd name="T9" fmla="*/ 6 h 10"/>
                <a:gd name="T10" fmla="*/ 4 w 11"/>
                <a:gd name="T11" fmla="*/ 0 h 10"/>
                <a:gd name="T12" fmla="*/ 4 w 11"/>
                <a:gd name="T13" fmla="*/ 0 h 10"/>
                <a:gd name="T14" fmla="*/ 0 w 11"/>
                <a:gd name="T15" fmla="*/ 10 h 10"/>
                <a:gd name="T16" fmla="*/ 2 w 11"/>
                <a:gd name="T17" fmla="*/ 10 h 10"/>
                <a:gd name="T18" fmla="*/ 3 w 11"/>
                <a:gd name="T19" fmla="*/ 7 h 10"/>
                <a:gd name="T20" fmla="*/ 8 w 11"/>
                <a:gd name="T21" fmla="*/ 7 h 10"/>
                <a:gd name="T22" fmla="*/ 9 w 11"/>
                <a:gd name="T23" fmla="*/ 10 h 10"/>
                <a:gd name="T24" fmla="*/ 11 w 11"/>
                <a:gd name="T25" fmla="*/ 10 h 10"/>
                <a:gd name="T26" fmla="*/ 7 w 11"/>
                <a:gd name="T27" fmla="*/ 0 h 10"/>
                <a:gd name="T28" fmla="*/ 4 w 11"/>
                <a:gd name="T2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0">
                  <a:moveTo>
                    <a:pt x="4" y="6"/>
                  </a:moveTo>
                  <a:lnTo>
                    <a:pt x="4" y="6"/>
                  </a:lnTo>
                  <a:lnTo>
                    <a:pt x="5" y="2"/>
                  </a:lnTo>
                  <a:lnTo>
                    <a:pt x="7" y="6"/>
                  </a:lnTo>
                  <a:lnTo>
                    <a:pt x="4" y="6"/>
                  </a:lnTo>
                  <a:close/>
                  <a:moveTo>
                    <a:pt x="4" y="0"/>
                  </a:moveTo>
                  <a:lnTo>
                    <a:pt x="4" y="0"/>
                  </a:lnTo>
                  <a:lnTo>
                    <a:pt x="0" y="10"/>
                  </a:lnTo>
                  <a:lnTo>
                    <a:pt x="2" y="10"/>
                  </a:lnTo>
                  <a:lnTo>
                    <a:pt x="3" y="7"/>
                  </a:lnTo>
                  <a:lnTo>
                    <a:pt x="8" y="7"/>
                  </a:lnTo>
                  <a:lnTo>
                    <a:pt x="9" y="10"/>
                  </a:lnTo>
                  <a:lnTo>
                    <a:pt x="11" y="10"/>
                  </a:lnTo>
                  <a:lnTo>
                    <a:pt x="7" y="0"/>
                  </a:lnTo>
                  <a:lnTo>
                    <a:pt x="4" y="0"/>
                  </a:lnTo>
                  <a:close/>
                </a:path>
              </a:pathLst>
            </a:custGeom>
            <a:grpFill/>
            <a:ln w="0">
              <a:noFill/>
              <a:prstDash val="solid"/>
              <a:round/>
              <a:headEnd/>
              <a:tailEnd/>
            </a:ln>
          </p:spPr>
          <p:txBody>
            <a:bodyPr/>
            <a:lstStyle/>
            <a:p>
              <a:pPr defTabSz="543689">
                <a:defRPr/>
              </a:pPr>
              <a:endParaRPr lang="zh-CN" altLang="en-US" sz="3201"/>
            </a:p>
          </p:txBody>
        </p:sp>
        <p:sp>
          <p:nvSpPr>
            <p:cNvPr id="132" name="Freeform 58"/>
            <p:cNvSpPr>
              <a:spLocks/>
            </p:cNvSpPr>
            <p:nvPr/>
          </p:nvSpPr>
          <p:spPr bwMode="auto">
            <a:xfrm>
              <a:off x="3448050" y="1100138"/>
              <a:ext cx="15875" cy="9525"/>
            </a:xfrm>
            <a:custGeom>
              <a:avLst/>
              <a:gdLst>
                <a:gd name="T0" fmla="*/ 13 w 17"/>
                <a:gd name="T1" fmla="*/ 7 h 10"/>
                <a:gd name="T2" fmla="*/ 13 w 17"/>
                <a:gd name="T3" fmla="*/ 7 h 10"/>
                <a:gd name="T4" fmla="*/ 10 w 17"/>
                <a:gd name="T5" fmla="*/ 0 h 10"/>
                <a:gd name="T6" fmla="*/ 7 w 17"/>
                <a:gd name="T7" fmla="*/ 0 h 10"/>
                <a:gd name="T8" fmla="*/ 5 w 17"/>
                <a:gd name="T9" fmla="*/ 7 h 10"/>
                <a:gd name="T10" fmla="*/ 3 w 17"/>
                <a:gd name="T11" fmla="*/ 0 h 10"/>
                <a:gd name="T12" fmla="*/ 0 w 17"/>
                <a:gd name="T13" fmla="*/ 0 h 10"/>
                <a:gd name="T14" fmla="*/ 4 w 17"/>
                <a:gd name="T15" fmla="*/ 10 h 10"/>
                <a:gd name="T16" fmla="*/ 7 w 17"/>
                <a:gd name="T17" fmla="*/ 10 h 10"/>
                <a:gd name="T18" fmla="*/ 9 w 17"/>
                <a:gd name="T19" fmla="*/ 2 h 10"/>
                <a:gd name="T20" fmla="*/ 11 w 17"/>
                <a:gd name="T21" fmla="*/ 10 h 10"/>
                <a:gd name="T22" fmla="*/ 14 w 17"/>
                <a:gd name="T23" fmla="*/ 10 h 10"/>
                <a:gd name="T24" fmla="*/ 17 w 17"/>
                <a:gd name="T25" fmla="*/ 0 h 10"/>
                <a:gd name="T26" fmla="*/ 15 w 17"/>
                <a:gd name="T27" fmla="*/ 0 h 10"/>
                <a:gd name="T28" fmla="*/ 13 w 17"/>
                <a:gd name="T29"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0">
                  <a:moveTo>
                    <a:pt x="13" y="7"/>
                  </a:moveTo>
                  <a:lnTo>
                    <a:pt x="13" y="7"/>
                  </a:lnTo>
                  <a:lnTo>
                    <a:pt x="10" y="0"/>
                  </a:lnTo>
                  <a:lnTo>
                    <a:pt x="7" y="0"/>
                  </a:lnTo>
                  <a:lnTo>
                    <a:pt x="5" y="7"/>
                  </a:lnTo>
                  <a:lnTo>
                    <a:pt x="3" y="0"/>
                  </a:lnTo>
                  <a:lnTo>
                    <a:pt x="0" y="0"/>
                  </a:lnTo>
                  <a:lnTo>
                    <a:pt x="4" y="10"/>
                  </a:lnTo>
                  <a:lnTo>
                    <a:pt x="7" y="10"/>
                  </a:lnTo>
                  <a:lnTo>
                    <a:pt x="9" y="2"/>
                  </a:lnTo>
                  <a:lnTo>
                    <a:pt x="11" y="10"/>
                  </a:lnTo>
                  <a:lnTo>
                    <a:pt x="14" y="10"/>
                  </a:lnTo>
                  <a:lnTo>
                    <a:pt x="17" y="0"/>
                  </a:lnTo>
                  <a:lnTo>
                    <a:pt x="15" y="0"/>
                  </a:lnTo>
                  <a:lnTo>
                    <a:pt x="13" y="7"/>
                  </a:lnTo>
                  <a:close/>
                </a:path>
              </a:pathLst>
            </a:custGeom>
            <a:grpFill/>
            <a:ln w="0">
              <a:noFill/>
              <a:prstDash val="solid"/>
              <a:round/>
              <a:headEnd/>
              <a:tailEnd/>
            </a:ln>
          </p:spPr>
          <p:txBody>
            <a:bodyPr/>
            <a:lstStyle/>
            <a:p>
              <a:pPr defTabSz="543689">
                <a:defRPr/>
              </a:pPr>
              <a:endParaRPr lang="zh-CN" altLang="en-US" sz="3201"/>
            </a:p>
          </p:txBody>
        </p:sp>
        <p:sp>
          <p:nvSpPr>
            <p:cNvPr id="133" name="Freeform 59"/>
            <p:cNvSpPr>
              <a:spLocks/>
            </p:cNvSpPr>
            <p:nvPr/>
          </p:nvSpPr>
          <p:spPr bwMode="auto">
            <a:xfrm>
              <a:off x="3465513" y="1100138"/>
              <a:ext cx="7938" cy="9525"/>
            </a:xfrm>
            <a:custGeom>
              <a:avLst/>
              <a:gdLst>
                <a:gd name="T0" fmla="*/ 0 w 9"/>
                <a:gd name="T1" fmla="*/ 5 h 10"/>
                <a:gd name="T2" fmla="*/ 0 w 9"/>
                <a:gd name="T3" fmla="*/ 5 h 10"/>
                <a:gd name="T4" fmla="*/ 2 w 9"/>
                <a:gd name="T5" fmla="*/ 9 h 10"/>
                <a:gd name="T6" fmla="*/ 5 w 9"/>
                <a:gd name="T7" fmla="*/ 10 h 10"/>
                <a:gd name="T8" fmla="*/ 9 w 9"/>
                <a:gd name="T9" fmla="*/ 10 h 10"/>
                <a:gd name="T10" fmla="*/ 9 w 9"/>
                <a:gd name="T11" fmla="*/ 8 h 10"/>
                <a:gd name="T12" fmla="*/ 5 w 9"/>
                <a:gd name="T13" fmla="*/ 8 h 10"/>
                <a:gd name="T14" fmla="*/ 3 w 9"/>
                <a:gd name="T15" fmla="*/ 6 h 10"/>
                <a:gd name="T16" fmla="*/ 9 w 9"/>
                <a:gd name="T17" fmla="*/ 6 h 10"/>
                <a:gd name="T18" fmla="*/ 9 w 9"/>
                <a:gd name="T19" fmla="*/ 4 h 10"/>
                <a:gd name="T20" fmla="*/ 3 w 9"/>
                <a:gd name="T21" fmla="*/ 4 h 10"/>
                <a:gd name="T22" fmla="*/ 5 w 9"/>
                <a:gd name="T23" fmla="*/ 1 h 10"/>
                <a:gd name="T24" fmla="*/ 9 w 9"/>
                <a:gd name="T25" fmla="*/ 1 h 10"/>
                <a:gd name="T26" fmla="*/ 9 w 9"/>
                <a:gd name="T27" fmla="*/ 0 h 10"/>
                <a:gd name="T28" fmla="*/ 5 w 9"/>
                <a:gd name="T29" fmla="*/ 0 h 10"/>
                <a:gd name="T30" fmla="*/ 0 w 9"/>
                <a:gd name="T3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0">
                  <a:moveTo>
                    <a:pt x="0" y="5"/>
                  </a:moveTo>
                  <a:lnTo>
                    <a:pt x="0" y="5"/>
                  </a:lnTo>
                  <a:cubicBezTo>
                    <a:pt x="0" y="7"/>
                    <a:pt x="0" y="8"/>
                    <a:pt x="2" y="9"/>
                  </a:cubicBezTo>
                  <a:cubicBezTo>
                    <a:pt x="3" y="10"/>
                    <a:pt x="4" y="10"/>
                    <a:pt x="5" y="10"/>
                  </a:cubicBezTo>
                  <a:lnTo>
                    <a:pt x="9" y="10"/>
                  </a:lnTo>
                  <a:lnTo>
                    <a:pt x="9" y="8"/>
                  </a:lnTo>
                  <a:lnTo>
                    <a:pt x="5" y="8"/>
                  </a:lnTo>
                  <a:cubicBezTo>
                    <a:pt x="3" y="8"/>
                    <a:pt x="3" y="7"/>
                    <a:pt x="3" y="6"/>
                  </a:cubicBezTo>
                  <a:lnTo>
                    <a:pt x="9" y="6"/>
                  </a:lnTo>
                  <a:lnTo>
                    <a:pt x="9" y="4"/>
                  </a:lnTo>
                  <a:lnTo>
                    <a:pt x="3" y="4"/>
                  </a:lnTo>
                  <a:cubicBezTo>
                    <a:pt x="3" y="2"/>
                    <a:pt x="4" y="1"/>
                    <a:pt x="5" y="1"/>
                  </a:cubicBezTo>
                  <a:lnTo>
                    <a:pt x="9" y="1"/>
                  </a:lnTo>
                  <a:lnTo>
                    <a:pt x="9" y="0"/>
                  </a:lnTo>
                  <a:lnTo>
                    <a:pt x="5" y="0"/>
                  </a:lnTo>
                  <a:cubicBezTo>
                    <a:pt x="2" y="0"/>
                    <a:pt x="0" y="1"/>
                    <a:pt x="0" y="5"/>
                  </a:cubicBezTo>
                  <a:close/>
                </a:path>
              </a:pathLst>
            </a:custGeom>
            <a:grpFill/>
            <a:ln w="0">
              <a:noFill/>
              <a:prstDash val="solid"/>
              <a:round/>
              <a:headEnd/>
              <a:tailEnd/>
            </a:ln>
          </p:spPr>
          <p:txBody>
            <a:bodyPr/>
            <a:lstStyle/>
            <a:p>
              <a:pPr defTabSz="543689">
                <a:defRPr/>
              </a:pPr>
              <a:endParaRPr lang="zh-CN" altLang="en-US" sz="3201"/>
            </a:p>
          </p:txBody>
        </p:sp>
        <p:sp>
          <p:nvSpPr>
            <p:cNvPr id="134" name="Freeform 60"/>
            <p:cNvSpPr>
              <a:spLocks/>
            </p:cNvSpPr>
            <p:nvPr/>
          </p:nvSpPr>
          <p:spPr bwMode="auto">
            <a:xfrm>
              <a:off x="3475038" y="1100138"/>
              <a:ext cx="3175" cy="9525"/>
            </a:xfrm>
            <a:custGeom>
              <a:avLst/>
              <a:gdLst>
                <a:gd name="T0" fmla="*/ 0 w 3"/>
                <a:gd name="T1" fmla="*/ 10 h 10"/>
                <a:gd name="T2" fmla="*/ 0 w 3"/>
                <a:gd name="T3" fmla="*/ 10 h 10"/>
                <a:gd name="T4" fmla="*/ 3 w 3"/>
                <a:gd name="T5" fmla="*/ 10 h 10"/>
                <a:gd name="T6" fmla="*/ 3 w 3"/>
                <a:gd name="T7" fmla="*/ 0 h 10"/>
                <a:gd name="T8" fmla="*/ 0 w 3"/>
                <a:gd name="T9" fmla="*/ 0 h 10"/>
                <a:gd name="T10" fmla="*/ 0 w 3"/>
                <a:gd name="T11" fmla="*/ 10 h 10"/>
              </a:gdLst>
              <a:ahLst/>
              <a:cxnLst>
                <a:cxn ang="0">
                  <a:pos x="T0" y="T1"/>
                </a:cxn>
                <a:cxn ang="0">
                  <a:pos x="T2" y="T3"/>
                </a:cxn>
                <a:cxn ang="0">
                  <a:pos x="T4" y="T5"/>
                </a:cxn>
                <a:cxn ang="0">
                  <a:pos x="T6" y="T7"/>
                </a:cxn>
                <a:cxn ang="0">
                  <a:pos x="T8" y="T9"/>
                </a:cxn>
                <a:cxn ang="0">
                  <a:pos x="T10" y="T11"/>
                </a:cxn>
              </a:cxnLst>
              <a:rect l="0" t="0" r="r" b="b"/>
              <a:pathLst>
                <a:path w="3" h="10">
                  <a:moveTo>
                    <a:pt x="0" y="10"/>
                  </a:moveTo>
                  <a:lnTo>
                    <a:pt x="0" y="10"/>
                  </a:lnTo>
                  <a:lnTo>
                    <a:pt x="3" y="10"/>
                  </a:lnTo>
                  <a:lnTo>
                    <a:pt x="3" y="0"/>
                  </a:lnTo>
                  <a:lnTo>
                    <a:pt x="0" y="0"/>
                  </a:lnTo>
                  <a:lnTo>
                    <a:pt x="0" y="10"/>
                  </a:lnTo>
                  <a:close/>
                </a:path>
              </a:pathLst>
            </a:custGeom>
            <a:grpFill/>
            <a:ln w="0">
              <a:noFill/>
              <a:prstDash val="solid"/>
              <a:round/>
              <a:headEnd/>
              <a:tailEnd/>
            </a:ln>
          </p:spPr>
          <p:txBody>
            <a:bodyPr/>
            <a:lstStyle/>
            <a:p>
              <a:pPr defTabSz="543689">
                <a:defRPr/>
              </a:pPr>
              <a:endParaRPr lang="zh-CN" altLang="en-US" sz="3201"/>
            </a:p>
          </p:txBody>
        </p:sp>
        <p:sp>
          <p:nvSpPr>
            <p:cNvPr id="135" name="Freeform 61"/>
            <p:cNvSpPr>
              <a:spLocks/>
            </p:cNvSpPr>
            <p:nvPr/>
          </p:nvSpPr>
          <p:spPr bwMode="auto">
            <a:xfrm>
              <a:off x="3381375" y="1093788"/>
              <a:ext cx="12700" cy="14288"/>
            </a:xfrm>
            <a:custGeom>
              <a:avLst/>
              <a:gdLst>
                <a:gd name="T0" fmla="*/ 0 w 12"/>
                <a:gd name="T1" fmla="*/ 5 h 15"/>
                <a:gd name="T2" fmla="*/ 0 w 12"/>
                <a:gd name="T3" fmla="*/ 5 h 15"/>
                <a:gd name="T4" fmla="*/ 2 w 12"/>
                <a:gd name="T5" fmla="*/ 9 h 15"/>
                <a:gd name="T6" fmla="*/ 12 w 12"/>
                <a:gd name="T7" fmla="*/ 15 h 15"/>
                <a:gd name="T8" fmla="*/ 12 w 12"/>
                <a:gd name="T9" fmla="*/ 15 h 15"/>
                <a:gd name="T10" fmla="*/ 12 w 12"/>
                <a:gd name="T11" fmla="*/ 14 h 15"/>
                <a:gd name="T12" fmla="*/ 12 w 12"/>
                <a:gd name="T13" fmla="*/ 14 h 15"/>
                <a:gd name="T14" fmla="*/ 3 w 12"/>
                <a:gd name="T15" fmla="*/ 0 h 15"/>
                <a:gd name="T16" fmla="*/ 0 w 12"/>
                <a:gd name="T17"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0" y="5"/>
                  </a:moveTo>
                  <a:lnTo>
                    <a:pt x="0" y="5"/>
                  </a:lnTo>
                  <a:cubicBezTo>
                    <a:pt x="0" y="7"/>
                    <a:pt x="2" y="9"/>
                    <a:pt x="2" y="9"/>
                  </a:cubicBezTo>
                  <a:cubicBezTo>
                    <a:pt x="4" y="11"/>
                    <a:pt x="10" y="14"/>
                    <a:pt x="12" y="15"/>
                  </a:cubicBezTo>
                  <a:cubicBezTo>
                    <a:pt x="12" y="15"/>
                    <a:pt x="12" y="15"/>
                    <a:pt x="12" y="15"/>
                  </a:cubicBezTo>
                  <a:cubicBezTo>
                    <a:pt x="12" y="15"/>
                    <a:pt x="12" y="15"/>
                    <a:pt x="12" y="14"/>
                  </a:cubicBezTo>
                  <a:lnTo>
                    <a:pt x="12" y="14"/>
                  </a:lnTo>
                  <a:cubicBezTo>
                    <a:pt x="8" y="6"/>
                    <a:pt x="3" y="0"/>
                    <a:pt x="3" y="0"/>
                  </a:cubicBezTo>
                  <a:cubicBezTo>
                    <a:pt x="3" y="0"/>
                    <a:pt x="0" y="3"/>
                    <a:pt x="0" y="5"/>
                  </a:cubicBezTo>
                  <a:close/>
                </a:path>
              </a:pathLst>
            </a:custGeom>
            <a:grpFill/>
            <a:ln w="0">
              <a:noFill/>
              <a:prstDash val="solid"/>
              <a:round/>
              <a:headEnd/>
              <a:tailEnd/>
            </a:ln>
          </p:spPr>
          <p:txBody>
            <a:bodyPr/>
            <a:lstStyle/>
            <a:p>
              <a:pPr defTabSz="543689">
                <a:defRPr/>
              </a:pPr>
              <a:endParaRPr lang="zh-CN" altLang="en-US" sz="3201"/>
            </a:p>
          </p:txBody>
        </p:sp>
        <p:sp>
          <p:nvSpPr>
            <p:cNvPr id="136" name="Freeform 62"/>
            <p:cNvSpPr>
              <a:spLocks/>
            </p:cNvSpPr>
            <p:nvPr/>
          </p:nvSpPr>
          <p:spPr bwMode="auto">
            <a:xfrm>
              <a:off x="3382963" y="1109663"/>
              <a:ext cx="9525" cy="3175"/>
            </a:xfrm>
            <a:custGeom>
              <a:avLst/>
              <a:gdLst>
                <a:gd name="T0" fmla="*/ 0 w 10"/>
                <a:gd name="T1" fmla="*/ 0 h 3"/>
                <a:gd name="T2" fmla="*/ 0 w 10"/>
                <a:gd name="T3" fmla="*/ 0 h 3"/>
                <a:gd name="T4" fmla="*/ 5 w 10"/>
                <a:gd name="T5" fmla="*/ 3 h 3"/>
                <a:gd name="T6" fmla="*/ 10 w 10"/>
                <a:gd name="T7" fmla="*/ 0 h 3"/>
                <a:gd name="T8" fmla="*/ 10 w 10"/>
                <a:gd name="T9" fmla="*/ 0 h 3"/>
                <a:gd name="T10" fmla="*/ 10 w 10"/>
                <a:gd name="T11" fmla="*/ 0 h 3"/>
                <a:gd name="T12" fmla="*/ 0 w 1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0" y="0"/>
                  </a:moveTo>
                  <a:lnTo>
                    <a:pt x="0" y="0"/>
                  </a:lnTo>
                  <a:cubicBezTo>
                    <a:pt x="1" y="2"/>
                    <a:pt x="3" y="3"/>
                    <a:pt x="5" y="3"/>
                  </a:cubicBezTo>
                  <a:cubicBezTo>
                    <a:pt x="6" y="2"/>
                    <a:pt x="9" y="0"/>
                    <a:pt x="10" y="0"/>
                  </a:cubicBezTo>
                  <a:cubicBezTo>
                    <a:pt x="10" y="0"/>
                    <a:pt x="10" y="0"/>
                    <a:pt x="10" y="0"/>
                  </a:cubicBezTo>
                  <a:cubicBezTo>
                    <a:pt x="10" y="0"/>
                    <a:pt x="10" y="0"/>
                    <a:pt x="10"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137" name="Freeform 63"/>
            <p:cNvSpPr>
              <a:spLocks/>
            </p:cNvSpPr>
            <p:nvPr/>
          </p:nvSpPr>
          <p:spPr bwMode="auto">
            <a:xfrm>
              <a:off x="3379788" y="1101725"/>
              <a:ext cx="12700" cy="7938"/>
            </a:xfrm>
            <a:custGeom>
              <a:avLst/>
              <a:gdLst>
                <a:gd name="T0" fmla="*/ 1 w 13"/>
                <a:gd name="T1" fmla="*/ 4 h 8"/>
                <a:gd name="T2" fmla="*/ 1 w 13"/>
                <a:gd name="T3" fmla="*/ 4 h 8"/>
                <a:gd name="T4" fmla="*/ 4 w 13"/>
                <a:gd name="T5" fmla="*/ 7 h 8"/>
                <a:gd name="T6" fmla="*/ 6 w 13"/>
                <a:gd name="T7" fmla="*/ 8 h 8"/>
                <a:gd name="T8" fmla="*/ 13 w 13"/>
                <a:gd name="T9" fmla="*/ 8 h 8"/>
                <a:gd name="T10" fmla="*/ 13 w 13"/>
                <a:gd name="T11" fmla="*/ 8 h 8"/>
                <a:gd name="T12" fmla="*/ 13 w 13"/>
                <a:gd name="T13" fmla="*/ 8 h 8"/>
                <a:gd name="T14" fmla="*/ 0 w 13"/>
                <a:gd name="T15" fmla="*/ 0 h 8"/>
                <a:gd name="T16" fmla="*/ 1 w 13"/>
                <a:gd name="T1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 y="4"/>
                  </a:moveTo>
                  <a:lnTo>
                    <a:pt x="1" y="4"/>
                  </a:lnTo>
                  <a:cubicBezTo>
                    <a:pt x="2" y="7"/>
                    <a:pt x="4" y="7"/>
                    <a:pt x="4" y="7"/>
                  </a:cubicBezTo>
                  <a:cubicBezTo>
                    <a:pt x="5" y="8"/>
                    <a:pt x="6" y="8"/>
                    <a:pt x="6" y="8"/>
                  </a:cubicBezTo>
                  <a:cubicBezTo>
                    <a:pt x="6" y="8"/>
                    <a:pt x="11" y="8"/>
                    <a:pt x="13" y="8"/>
                  </a:cubicBezTo>
                  <a:cubicBezTo>
                    <a:pt x="13" y="8"/>
                    <a:pt x="13" y="8"/>
                    <a:pt x="13" y="8"/>
                  </a:cubicBezTo>
                  <a:cubicBezTo>
                    <a:pt x="13" y="8"/>
                    <a:pt x="13" y="8"/>
                    <a:pt x="13" y="8"/>
                  </a:cubicBezTo>
                  <a:cubicBezTo>
                    <a:pt x="9" y="5"/>
                    <a:pt x="0" y="0"/>
                    <a:pt x="0" y="0"/>
                  </a:cubicBezTo>
                  <a:cubicBezTo>
                    <a:pt x="0" y="3"/>
                    <a:pt x="1" y="4"/>
                    <a:pt x="1" y="4"/>
                  </a:cubicBezTo>
                  <a:close/>
                </a:path>
              </a:pathLst>
            </a:custGeom>
            <a:grpFill/>
            <a:ln w="0">
              <a:noFill/>
              <a:prstDash val="solid"/>
              <a:round/>
              <a:headEnd/>
              <a:tailEnd/>
            </a:ln>
          </p:spPr>
          <p:txBody>
            <a:bodyPr/>
            <a:lstStyle/>
            <a:p>
              <a:pPr defTabSz="543689">
                <a:defRPr/>
              </a:pPr>
              <a:endParaRPr lang="zh-CN" altLang="en-US" sz="3201"/>
            </a:p>
          </p:txBody>
        </p:sp>
        <p:sp>
          <p:nvSpPr>
            <p:cNvPr id="138" name="Freeform 64"/>
            <p:cNvSpPr>
              <a:spLocks/>
            </p:cNvSpPr>
            <p:nvPr/>
          </p:nvSpPr>
          <p:spPr bwMode="auto">
            <a:xfrm>
              <a:off x="3387725" y="1090613"/>
              <a:ext cx="7938" cy="17463"/>
            </a:xfrm>
            <a:custGeom>
              <a:avLst/>
              <a:gdLst>
                <a:gd name="T0" fmla="*/ 4 w 9"/>
                <a:gd name="T1" fmla="*/ 0 h 18"/>
                <a:gd name="T2" fmla="*/ 4 w 9"/>
                <a:gd name="T3" fmla="*/ 0 h 18"/>
                <a:gd name="T4" fmla="*/ 1 w 9"/>
                <a:gd name="T5" fmla="*/ 3 h 18"/>
                <a:gd name="T6" fmla="*/ 1 w 9"/>
                <a:gd name="T7" fmla="*/ 6 h 18"/>
                <a:gd name="T8" fmla="*/ 7 w 9"/>
                <a:gd name="T9" fmla="*/ 18 h 18"/>
                <a:gd name="T10" fmla="*/ 7 w 9"/>
                <a:gd name="T11" fmla="*/ 18 h 18"/>
                <a:gd name="T12" fmla="*/ 7 w 9"/>
                <a:gd name="T13" fmla="*/ 18 h 18"/>
                <a:gd name="T14" fmla="*/ 6 w 9"/>
                <a:gd name="T15" fmla="*/ 0 h 18"/>
                <a:gd name="T16" fmla="*/ 4 w 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4" y="0"/>
                  </a:moveTo>
                  <a:lnTo>
                    <a:pt x="4" y="0"/>
                  </a:lnTo>
                  <a:cubicBezTo>
                    <a:pt x="1" y="1"/>
                    <a:pt x="1" y="3"/>
                    <a:pt x="1" y="3"/>
                  </a:cubicBezTo>
                  <a:cubicBezTo>
                    <a:pt x="0" y="5"/>
                    <a:pt x="1" y="6"/>
                    <a:pt x="1" y="6"/>
                  </a:cubicBezTo>
                  <a:cubicBezTo>
                    <a:pt x="2" y="10"/>
                    <a:pt x="6" y="16"/>
                    <a:pt x="7" y="18"/>
                  </a:cubicBezTo>
                  <a:cubicBezTo>
                    <a:pt x="7" y="18"/>
                    <a:pt x="7" y="18"/>
                    <a:pt x="7" y="18"/>
                  </a:cubicBezTo>
                  <a:cubicBezTo>
                    <a:pt x="7" y="18"/>
                    <a:pt x="7" y="18"/>
                    <a:pt x="7" y="18"/>
                  </a:cubicBezTo>
                  <a:cubicBezTo>
                    <a:pt x="9" y="4"/>
                    <a:pt x="6" y="0"/>
                    <a:pt x="6" y="0"/>
                  </a:cubicBezTo>
                  <a:cubicBezTo>
                    <a:pt x="5" y="0"/>
                    <a:pt x="4" y="0"/>
                    <a:pt x="4" y="0"/>
                  </a:cubicBezTo>
                  <a:close/>
                </a:path>
              </a:pathLst>
            </a:custGeom>
            <a:grpFill/>
            <a:ln w="0">
              <a:noFill/>
              <a:prstDash val="solid"/>
              <a:round/>
              <a:headEnd/>
              <a:tailEnd/>
            </a:ln>
          </p:spPr>
          <p:txBody>
            <a:bodyPr/>
            <a:lstStyle/>
            <a:p>
              <a:pPr defTabSz="543689">
                <a:defRPr/>
              </a:pPr>
              <a:endParaRPr lang="zh-CN" altLang="en-US" sz="3201"/>
            </a:p>
          </p:txBody>
        </p:sp>
        <p:sp>
          <p:nvSpPr>
            <p:cNvPr id="139" name="Freeform 65"/>
            <p:cNvSpPr>
              <a:spLocks/>
            </p:cNvSpPr>
            <p:nvPr/>
          </p:nvSpPr>
          <p:spPr bwMode="auto">
            <a:xfrm>
              <a:off x="3394075" y="1090613"/>
              <a:ext cx="9525" cy="17463"/>
            </a:xfrm>
            <a:custGeom>
              <a:avLst/>
              <a:gdLst>
                <a:gd name="T0" fmla="*/ 8 w 9"/>
                <a:gd name="T1" fmla="*/ 3 h 18"/>
                <a:gd name="T2" fmla="*/ 8 w 9"/>
                <a:gd name="T3" fmla="*/ 3 h 18"/>
                <a:gd name="T4" fmla="*/ 5 w 9"/>
                <a:gd name="T5" fmla="*/ 0 h 18"/>
                <a:gd name="T6" fmla="*/ 3 w 9"/>
                <a:gd name="T7" fmla="*/ 0 h 18"/>
                <a:gd name="T8" fmla="*/ 2 w 9"/>
                <a:gd name="T9" fmla="*/ 18 h 18"/>
                <a:gd name="T10" fmla="*/ 2 w 9"/>
                <a:gd name="T11" fmla="*/ 18 h 18"/>
                <a:gd name="T12" fmla="*/ 2 w 9"/>
                <a:gd name="T13" fmla="*/ 18 h 18"/>
                <a:gd name="T14" fmla="*/ 8 w 9"/>
                <a:gd name="T15" fmla="*/ 6 h 18"/>
                <a:gd name="T16" fmla="*/ 8 w 9"/>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8" y="3"/>
                  </a:moveTo>
                  <a:lnTo>
                    <a:pt x="8" y="3"/>
                  </a:lnTo>
                  <a:cubicBezTo>
                    <a:pt x="8" y="3"/>
                    <a:pt x="8" y="1"/>
                    <a:pt x="5" y="0"/>
                  </a:cubicBezTo>
                  <a:cubicBezTo>
                    <a:pt x="5" y="0"/>
                    <a:pt x="4" y="0"/>
                    <a:pt x="3" y="0"/>
                  </a:cubicBezTo>
                  <a:cubicBezTo>
                    <a:pt x="3" y="0"/>
                    <a:pt x="0" y="3"/>
                    <a:pt x="2" y="18"/>
                  </a:cubicBezTo>
                  <a:cubicBezTo>
                    <a:pt x="2" y="18"/>
                    <a:pt x="2" y="18"/>
                    <a:pt x="2" y="18"/>
                  </a:cubicBezTo>
                  <a:cubicBezTo>
                    <a:pt x="2" y="18"/>
                    <a:pt x="2" y="18"/>
                    <a:pt x="2" y="18"/>
                  </a:cubicBezTo>
                  <a:cubicBezTo>
                    <a:pt x="3" y="16"/>
                    <a:pt x="7" y="10"/>
                    <a:pt x="8" y="6"/>
                  </a:cubicBezTo>
                  <a:cubicBezTo>
                    <a:pt x="8" y="6"/>
                    <a:pt x="9" y="4"/>
                    <a:pt x="8" y="3"/>
                  </a:cubicBezTo>
                  <a:close/>
                </a:path>
              </a:pathLst>
            </a:custGeom>
            <a:grpFill/>
            <a:ln w="0">
              <a:noFill/>
              <a:prstDash val="solid"/>
              <a:round/>
              <a:headEnd/>
              <a:tailEnd/>
            </a:ln>
          </p:spPr>
          <p:txBody>
            <a:bodyPr/>
            <a:lstStyle/>
            <a:p>
              <a:pPr defTabSz="543689">
                <a:defRPr/>
              </a:pPr>
              <a:endParaRPr lang="zh-CN" altLang="en-US" sz="3201"/>
            </a:p>
          </p:txBody>
        </p:sp>
        <p:sp>
          <p:nvSpPr>
            <p:cNvPr id="140" name="Freeform 66"/>
            <p:cNvSpPr>
              <a:spLocks/>
            </p:cNvSpPr>
            <p:nvPr/>
          </p:nvSpPr>
          <p:spPr bwMode="auto">
            <a:xfrm>
              <a:off x="3398838" y="1109663"/>
              <a:ext cx="9525" cy="4763"/>
            </a:xfrm>
            <a:custGeom>
              <a:avLst/>
              <a:gdLst>
                <a:gd name="T0" fmla="*/ 0 w 10"/>
                <a:gd name="T1" fmla="*/ 0 h 4"/>
                <a:gd name="T2" fmla="*/ 0 w 10"/>
                <a:gd name="T3" fmla="*/ 0 h 4"/>
                <a:gd name="T4" fmla="*/ 0 w 10"/>
                <a:gd name="T5" fmla="*/ 0 h 4"/>
                <a:gd name="T6" fmla="*/ 5 w 10"/>
                <a:gd name="T7" fmla="*/ 3 h 4"/>
                <a:gd name="T8" fmla="*/ 10 w 10"/>
                <a:gd name="T9" fmla="*/ 0 h 4"/>
                <a:gd name="T10" fmla="*/ 0 w 10"/>
                <a:gd name="T11" fmla="*/ 0 h 4"/>
                <a:gd name="T12" fmla="*/ 0 w 1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0" y="0"/>
                  </a:moveTo>
                  <a:lnTo>
                    <a:pt x="0" y="0"/>
                  </a:lnTo>
                  <a:cubicBezTo>
                    <a:pt x="0" y="0"/>
                    <a:pt x="0" y="0"/>
                    <a:pt x="0" y="0"/>
                  </a:cubicBezTo>
                  <a:cubicBezTo>
                    <a:pt x="1" y="0"/>
                    <a:pt x="4" y="2"/>
                    <a:pt x="5" y="3"/>
                  </a:cubicBezTo>
                  <a:cubicBezTo>
                    <a:pt x="5" y="3"/>
                    <a:pt x="8" y="4"/>
                    <a:pt x="10"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141" name="Freeform 67"/>
            <p:cNvSpPr>
              <a:spLocks/>
            </p:cNvSpPr>
            <p:nvPr/>
          </p:nvSpPr>
          <p:spPr bwMode="auto">
            <a:xfrm>
              <a:off x="3398838" y="1101725"/>
              <a:ext cx="11113" cy="7938"/>
            </a:xfrm>
            <a:custGeom>
              <a:avLst/>
              <a:gdLst>
                <a:gd name="T0" fmla="*/ 0 w 13"/>
                <a:gd name="T1" fmla="*/ 8 h 8"/>
                <a:gd name="T2" fmla="*/ 0 w 13"/>
                <a:gd name="T3" fmla="*/ 8 h 8"/>
                <a:gd name="T4" fmla="*/ 0 w 13"/>
                <a:gd name="T5" fmla="*/ 8 h 8"/>
                <a:gd name="T6" fmla="*/ 0 w 13"/>
                <a:gd name="T7" fmla="*/ 8 h 8"/>
                <a:gd name="T8" fmla="*/ 8 w 13"/>
                <a:gd name="T9" fmla="*/ 8 h 8"/>
                <a:gd name="T10" fmla="*/ 9 w 13"/>
                <a:gd name="T11" fmla="*/ 7 h 8"/>
                <a:gd name="T12" fmla="*/ 13 w 13"/>
                <a:gd name="T13" fmla="*/ 4 h 8"/>
                <a:gd name="T14" fmla="*/ 13 w 13"/>
                <a:gd name="T15" fmla="*/ 0 h 8"/>
                <a:gd name="T16" fmla="*/ 0 w 13"/>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0" y="8"/>
                  </a:moveTo>
                  <a:lnTo>
                    <a:pt x="0" y="8"/>
                  </a:lnTo>
                  <a:cubicBezTo>
                    <a:pt x="0" y="8"/>
                    <a:pt x="0" y="8"/>
                    <a:pt x="0" y="8"/>
                  </a:cubicBezTo>
                  <a:cubicBezTo>
                    <a:pt x="0" y="8"/>
                    <a:pt x="0" y="8"/>
                    <a:pt x="0" y="8"/>
                  </a:cubicBezTo>
                  <a:cubicBezTo>
                    <a:pt x="2" y="8"/>
                    <a:pt x="8" y="8"/>
                    <a:pt x="8" y="8"/>
                  </a:cubicBezTo>
                  <a:cubicBezTo>
                    <a:pt x="8" y="8"/>
                    <a:pt x="8" y="8"/>
                    <a:pt x="9" y="7"/>
                  </a:cubicBezTo>
                  <a:cubicBezTo>
                    <a:pt x="9" y="7"/>
                    <a:pt x="11" y="7"/>
                    <a:pt x="13" y="4"/>
                  </a:cubicBezTo>
                  <a:cubicBezTo>
                    <a:pt x="13" y="4"/>
                    <a:pt x="13" y="2"/>
                    <a:pt x="13" y="0"/>
                  </a:cubicBezTo>
                  <a:cubicBezTo>
                    <a:pt x="13" y="0"/>
                    <a:pt x="4" y="5"/>
                    <a:pt x="0" y="8"/>
                  </a:cubicBezTo>
                  <a:close/>
                </a:path>
              </a:pathLst>
            </a:custGeom>
            <a:grpFill/>
            <a:ln w="0">
              <a:noFill/>
              <a:prstDash val="solid"/>
              <a:round/>
              <a:headEnd/>
              <a:tailEnd/>
            </a:ln>
          </p:spPr>
          <p:txBody>
            <a:bodyPr/>
            <a:lstStyle/>
            <a:p>
              <a:pPr defTabSz="543689">
                <a:defRPr/>
              </a:pPr>
              <a:endParaRPr lang="zh-CN" altLang="en-US" sz="3201"/>
            </a:p>
          </p:txBody>
        </p:sp>
        <p:sp>
          <p:nvSpPr>
            <p:cNvPr id="142" name="Freeform 68"/>
            <p:cNvSpPr>
              <a:spLocks/>
            </p:cNvSpPr>
            <p:nvPr/>
          </p:nvSpPr>
          <p:spPr bwMode="auto">
            <a:xfrm>
              <a:off x="3397250" y="1093788"/>
              <a:ext cx="11113" cy="14288"/>
            </a:xfrm>
            <a:custGeom>
              <a:avLst/>
              <a:gdLst>
                <a:gd name="T0" fmla="*/ 12 w 12"/>
                <a:gd name="T1" fmla="*/ 5 h 15"/>
                <a:gd name="T2" fmla="*/ 12 w 12"/>
                <a:gd name="T3" fmla="*/ 5 h 15"/>
                <a:gd name="T4" fmla="*/ 9 w 12"/>
                <a:gd name="T5" fmla="*/ 0 h 15"/>
                <a:gd name="T6" fmla="*/ 0 w 12"/>
                <a:gd name="T7" fmla="*/ 14 h 15"/>
                <a:gd name="T8" fmla="*/ 0 w 12"/>
                <a:gd name="T9" fmla="*/ 15 h 15"/>
                <a:gd name="T10" fmla="*/ 0 w 12"/>
                <a:gd name="T11" fmla="*/ 15 h 15"/>
                <a:gd name="T12" fmla="*/ 10 w 12"/>
                <a:gd name="T13" fmla="*/ 9 h 15"/>
                <a:gd name="T14" fmla="*/ 12 w 12"/>
                <a:gd name="T15" fmla="*/ 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5">
                  <a:moveTo>
                    <a:pt x="12" y="5"/>
                  </a:moveTo>
                  <a:lnTo>
                    <a:pt x="12" y="5"/>
                  </a:lnTo>
                  <a:cubicBezTo>
                    <a:pt x="12" y="3"/>
                    <a:pt x="9" y="0"/>
                    <a:pt x="9" y="0"/>
                  </a:cubicBezTo>
                  <a:cubicBezTo>
                    <a:pt x="9" y="0"/>
                    <a:pt x="4" y="6"/>
                    <a:pt x="0" y="14"/>
                  </a:cubicBezTo>
                  <a:cubicBezTo>
                    <a:pt x="0" y="14"/>
                    <a:pt x="0" y="15"/>
                    <a:pt x="0" y="15"/>
                  </a:cubicBezTo>
                  <a:cubicBezTo>
                    <a:pt x="0" y="15"/>
                    <a:pt x="0" y="15"/>
                    <a:pt x="0" y="15"/>
                  </a:cubicBezTo>
                  <a:cubicBezTo>
                    <a:pt x="2" y="14"/>
                    <a:pt x="8" y="11"/>
                    <a:pt x="10" y="9"/>
                  </a:cubicBezTo>
                  <a:cubicBezTo>
                    <a:pt x="10" y="9"/>
                    <a:pt x="12" y="7"/>
                    <a:pt x="12" y="5"/>
                  </a:cubicBezTo>
                  <a:close/>
                </a:path>
              </a:pathLst>
            </a:custGeom>
            <a:grpFill/>
            <a:ln w="0">
              <a:noFill/>
              <a:prstDash val="solid"/>
              <a:round/>
              <a:headEnd/>
              <a:tailEnd/>
            </a:ln>
          </p:spPr>
          <p:txBody>
            <a:bodyPr/>
            <a:lstStyle/>
            <a:p>
              <a:pPr defTabSz="543689">
                <a:defRPr/>
              </a:pPr>
              <a:endParaRPr lang="zh-CN" altLang="en-US" sz="3201"/>
            </a:p>
          </p:txBody>
        </p:sp>
      </p:grpSp>
      <p:sp>
        <p:nvSpPr>
          <p:cNvPr id="143" name="Freeform 1264"/>
          <p:cNvSpPr>
            <a:spLocks noEditPoints="1"/>
          </p:cNvSpPr>
          <p:nvPr/>
        </p:nvSpPr>
        <p:spPr bwMode="auto">
          <a:xfrm>
            <a:off x="6264188" y="2498903"/>
            <a:ext cx="955675" cy="280988"/>
          </a:xfrm>
          <a:custGeom>
            <a:avLst/>
            <a:gdLst>
              <a:gd name="T0" fmla="*/ 0 w 602"/>
              <a:gd name="T1" fmla="*/ 15 h 177"/>
              <a:gd name="T2" fmla="*/ 18 w 602"/>
              <a:gd name="T3" fmla="*/ 177 h 177"/>
              <a:gd name="T4" fmla="*/ 602 w 602"/>
              <a:gd name="T5" fmla="*/ 163 h 177"/>
              <a:gd name="T6" fmla="*/ 586 w 602"/>
              <a:gd name="T7" fmla="*/ 0 h 177"/>
              <a:gd name="T8" fmla="*/ 531 w 602"/>
              <a:gd name="T9" fmla="*/ 16 h 177"/>
              <a:gd name="T10" fmla="*/ 464 w 602"/>
              <a:gd name="T11" fmla="*/ 58 h 177"/>
              <a:gd name="T12" fmla="*/ 460 w 602"/>
              <a:gd name="T13" fmla="*/ 69 h 177"/>
              <a:gd name="T14" fmla="*/ 552 w 602"/>
              <a:gd name="T15" fmla="*/ 106 h 177"/>
              <a:gd name="T16" fmla="*/ 460 w 602"/>
              <a:gd name="T17" fmla="*/ 107 h 177"/>
              <a:gd name="T18" fmla="*/ 387 w 602"/>
              <a:gd name="T19" fmla="*/ 15 h 177"/>
              <a:gd name="T20" fmla="*/ 410 w 602"/>
              <a:gd name="T21" fmla="*/ 57 h 177"/>
              <a:gd name="T22" fmla="*/ 319 w 602"/>
              <a:gd name="T23" fmla="*/ 71 h 177"/>
              <a:gd name="T24" fmla="*/ 391 w 602"/>
              <a:gd name="T25" fmla="*/ 69 h 177"/>
              <a:gd name="T26" fmla="*/ 323 w 602"/>
              <a:gd name="T27" fmla="*/ 110 h 177"/>
              <a:gd name="T28" fmla="*/ 180 w 602"/>
              <a:gd name="T29" fmla="*/ 16 h 177"/>
              <a:gd name="T30" fmla="*/ 271 w 602"/>
              <a:gd name="T31" fmla="*/ 54 h 177"/>
              <a:gd name="T32" fmla="*/ 179 w 602"/>
              <a:gd name="T33" fmla="*/ 54 h 177"/>
              <a:gd name="T34" fmla="*/ 246 w 602"/>
              <a:gd name="T35" fmla="*/ 67 h 177"/>
              <a:gd name="T36" fmla="*/ 267 w 602"/>
              <a:gd name="T37" fmla="*/ 110 h 177"/>
              <a:gd name="T38" fmla="*/ 38 w 602"/>
              <a:gd name="T39" fmla="*/ 19 h 177"/>
              <a:gd name="T40" fmla="*/ 111 w 602"/>
              <a:gd name="T41" fmla="*/ 19 h 177"/>
              <a:gd name="T42" fmla="*/ 39 w 602"/>
              <a:gd name="T43" fmla="*/ 57 h 177"/>
              <a:gd name="T44" fmla="*/ 42 w 602"/>
              <a:gd name="T45" fmla="*/ 67 h 177"/>
              <a:gd name="T46" fmla="*/ 130 w 602"/>
              <a:gd name="T47" fmla="*/ 107 h 177"/>
              <a:gd name="T48" fmla="*/ 38 w 602"/>
              <a:gd name="T49" fmla="*/ 71 h 177"/>
              <a:gd name="T50" fmla="*/ 38 w 602"/>
              <a:gd name="T51" fmla="*/ 124 h 177"/>
              <a:gd name="T52" fmla="*/ 111 w 602"/>
              <a:gd name="T53" fmla="*/ 124 h 177"/>
              <a:gd name="T54" fmla="*/ 150 w 602"/>
              <a:gd name="T55" fmla="*/ 157 h 177"/>
              <a:gd name="T56" fmla="*/ 123 w 602"/>
              <a:gd name="T57" fmla="*/ 125 h 177"/>
              <a:gd name="T58" fmla="*/ 150 w 602"/>
              <a:gd name="T59" fmla="*/ 104 h 177"/>
              <a:gd name="T60" fmla="*/ 123 w 602"/>
              <a:gd name="T61" fmla="*/ 72 h 177"/>
              <a:gd name="T62" fmla="*/ 150 w 602"/>
              <a:gd name="T63" fmla="*/ 52 h 177"/>
              <a:gd name="T64" fmla="*/ 123 w 602"/>
              <a:gd name="T65" fmla="*/ 20 h 177"/>
              <a:gd name="T66" fmla="*/ 183 w 602"/>
              <a:gd name="T67" fmla="*/ 162 h 177"/>
              <a:gd name="T68" fmla="*/ 180 w 602"/>
              <a:gd name="T69" fmla="*/ 121 h 177"/>
              <a:gd name="T70" fmla="*/ 271 w 602"/>
              <a:gd name="T71" fmla="*/ 159 h 177"/>
              <a:gd name="T72" fmla="*/ 289 w 602"/>
              <a:gd name="T73" fmla="*/ 158 h 177"/>
              <a:gd name="T74" fmla="*/ 289 w 602"/>
              <a:gd name="T75" fmla="*/ 124 h 177"/>
              <a:gd name="T76" fmla="*/ 289 w 602"/>
              <a:gd name="T77" fmla="*/ 105 h 177"/>
              <a:gd name="T78" fmla="*/ 289 w 602"/>
              <a:gd name="T79" fmla="*/ 71 h 177"/>
              <a:gd name="T80" fmla="*/ 289 w 602"/>
              <a:gd name="T81" fmla="*/ 53 h 177"/>
              <a:gd name="T82" fmla="*/ 289 w 602"/>
              <a:gd name="T83" fmla="*/ 20 h 177"/>
              <a:gd name="T84" fmla="*/ 321 w 602"/>
              <a:gd name="T85" fmla="*/ 161 h 177"/>
              <a:gd name="T86" fmla="*/ 387 w 602"/>
              <a:gd name="T87" fmla="*/ 120 h 177"/>
              <a:gd name="T88" fmla="*/ 410 w 602"/>
              <a:gd name="T89" fmla="*/ 161 h 177"/>
              <a:gd name="T90" fmla="*/ 422 w 602"/>
              <a:gd name="T91" fmla="*/ 158 h 177"/>
              <a:gd name="T92" fmla="*/ 431 w 602"/>
              <a:gd name="T93" fmla="*/ 125 h 177"/>
              <a:gd name="T94" fmla="*/ 422 w 602"/>
              <a:gd name="T95" fmla="*/ 105 h 177"/>
              <a:gd name="T96" fmla="*/ 431 w 602"/>
              <a:gd name="T97" fmla="*/ 72 h 177"/>
              <a:gd name="T98" fmla="*/ 422 w 602"/>
              <a:gd name="T99" fmla="*/ 53 h 177"/>
              <a:gd name="T100" fmla="*/ 431 w 602"/>
              <a:gd name="T101" fmla="*/ 20 h 177"/>
              <a:gd name="T102" fmla="*/ 460 w 602"/>
              <a:gd name="T103" fmla="*/ 159 h 177"/>
              <a:gd name="T104" fmla="*/ 531 w 602"/>
              <a:gd name="T105" fmla="*/ 121 h 177"/>
              <a:gd name="T106" fmla="*/ 548 w 602"/>
              <a:gd name="T107" fmla="*/ 162 h 177"/>
              <a:gd name="T108" fmla="*/ 545 w 602"/>
              <a:gd name="T109" fmla="*/ 125 h 177"/>
              <a:gd name="T110" fmla="*/ 572 w 602"/>
              <a:gd name="T111" fmla="*/ 157 h 177"/>
              <a:gd name="T112" fmla="*/ 545 w 602"/>
              <a:gd name="T113" fmla="*/ 72 h 177"/>
              <a:gd name="T114" fmla="*/ 572 w 602"/>
              <a:gd name="T115" fmla="*/ 104 h 177"/>
              <a:gd name="T116" fmla="*/ 545 w 602"/>
              <a:gd name="T117" fmla="*/ 21 h 177"/>
              <a:gd name="T118" fmla="*/ 572 w 602"/>
              <a:gd name="T119" fmla="*/ 5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02" h="177">
                <a:moveTo>
                  <a:pt x="586" y="0"/>
                </a:moveTo>
                <a:lnTo>
                  <a:pt x="18" y="0"/>
                </a:lnTo>
                <a:lnTo>
                  <a:pt x="18" y="0"/>
                </a:lnTo>
                <a:lnTo>
                  <a:pt x="12" y="1"/>
                </a:lnTo>
                <a:lnTo>
                  <a:pt x="5" y="4"/>
                </a:lnTo>
                <a:lnTo>
                  <a:pt x="2" y="10"/>
                </a:lnTo>
                <a:lnTo>
                  <a:pt x="1" y="12"/>
                </a:lnTo>
                <a:lnTo>
                  <a:pt x="0" y="15"/>
                </a:lnTo>
                <a:lnTo>
                  <a:pt x="0" y="163"/>
                </a:lnTo>
                <a:lnTo>
                  <a:pt x="0" y="163"/>
                </a:lnTo>
                <a:lnTo>
                  <a:pt x="1" y="165"/>
                </a:lnTo>
                <a:lnTo>
                  <a:pt x="2" y="168"/>
                </a:lnTo>
                <a:lnTo>
                  <a:pt x="5" y="173"/>
                </a:lnTo>
                <a:lnTo>
                  <a:pt x="12" y="176"/>
                </a:lnTo>
                <a:lnTo>
                  <a:pt x="15" y="177"/>
                </a:lnTo>
                <a:lnTo>
                  <a:pt x="18" y="177"/>
                </a:lnTo>
                <a:lnTo>
                  <a:pt x="586" y="177"/>
                </a:lnTo>
                <a:lnTo>
                  <a:pt x="586" y="177"/>
                </a:lnTo>
                <a:lnTo>
                  <a:pt x="589" y="177"/>
                </a:lnTo>
                <a:lnTo>
                  <a:pt x="592" y="176"/>
                </a:lnTo>
                <a:lnTo>
                  <a:pt x="598" y="173"/>
                </a:lnTo>
                <a:lnTo>
                  <a:pt x="601" y="168"/>
                </a:lnTo>
                <a:lnTo>
                  <a:pt x="602" y="165"/>
                </a:lnTo>
                <a:lnTo>
                  <a:pt x="602" y="163"/>
                </a:lnTo>
                <a:lnTo>
                  <a:pt x="602" y="15"/>
                </a:lnTo>
                <a:lnTo>
                  <a:pt x="602" y="15"/>
                </a:lnTo>
                <a:lnTo>
                  <a:pt x="602" y="12"/>
                </a:lnTo>
                <a:lnTo>
                  <a:pt x="601" y="10"/>
                </a:lnTo>
                <a:lnTo>
                  <a:pt x="598" y="4"/>
                </a:lnTo>
                <a:lnTo>
                  <a:pt x="592" y="1"/>
                </a:lnTo>
                <a:lnTo>
                  <a:pt x="586" y="0"/>
                </a:lnTo>
                <a:lnTo>
                  <a:pt x="586" y="0"/>
                </a:lnTo>
                <a:close/>
                <a:moveTo>
                  <a:pt x="460" y="19"/>
                </a:moveTo>
                <a:lnTo>
                  <a:pt x="460" y="19"/>
                </a:lnTo>
                <a:lnTo>
                  <a:pt x="460" y="17"/>
                </a:lnTo>
                <a:lnTo>
                  <a:pt x="461" y="16"/>
                </a:lnTo>
                <a:lnTo>
                  <a:pt x="464" y="15"/>
                </a:lnTo>
                <a:lnTo>
                  <a:pt x="528" y="15"/>
                </a:lnTo>
                <a:lnTo>
                  <a:pt x="528" y="15"/>
                </a:lnTo>
                <a:lnTo>
                  <a:pt x="531" y="16"/>
                </a:lnTo>
                <a:lnTo>
                  <a:pt x="532" y="17"/>
                </a:lnTo>
                <a:lnTo>
                  <a:pt x="533" y="19"/>
                </a:lnTo>
                <a:lnTo>
                  <a:pt x="552" y="54"/>
                </a:lnTo>
                <a:lnTo>
                  <a:pt x="552" y="54"/>
                </a:lnTo>
                <a:lnTo>
                  <a:pt x="552" y="55"/>
                </a:lnTo>
                <a:lnTo>
                  <a:pt x="551" y="57"/>
                </a:lnTo>
                <a:lnTo>
                  <a:pt x="548" y="58"/>
                </a:lnTo>
                <a:lnTo>
                  <a:pt x="464" y="58"/>
                </a:lnTo>
                <a:lnTo>
                  <a:pt x="464" y="58"/>
                </a:lnTo>
                <a:lnTo>
                  <a:pt x="461" y="57"/>
                </a:lnTo>
                <a:lnTo>
                  <a:pt x="460" y="55"/>
                </a:lnTo>
                <a:lnTo>
                  <a:pt x="460" y="54"/>
                </a:lnTo>
                <a:lnTo>
                  <a:pt x="460" y="19"/>
                </a:lnTo>
                <a:close/>
                <a:moveTo>
                  <a:pt x="460" y="71"/>
                </a:moveTo>
                <a:lnTo>
                  <a:pt x="460" y="71"/>
                </a:lnTo>
                <a:lnTo>
                  <a:pt x="460" y="69"/>
                </a:lnTo>
                <a:lnTo>
                  <a:pt x="461" y="68"/>
                </a:lnTo>
                <a:lnTo>
                  <a:pt x="464" y="67"/>
                </a:lnTo>
                <a:lnTo>
                  <a:pt x="528" y="67"/>
                </a:lnTo>
                <a:lnTo>
                  <a:pt x="528" y="67"/>
                </a:lnTo>
                <a:lnTo>
                  <a:pt x="531" y="68"/>
                </a:lnTo>
                <a:lnTo>
                  <a:pt x="532" y="69"/>
                </a:lnTo>
                <a:lnTo>
                  <a:pt x="533" y="71"/>
                </a:lnTo>
                <a:lnTo>
                  <a:pt x="552" y="106"/>
                </a:lnTo>
                <a:lnTo>
                  <a:pt x="552" y="106"/>
                </a:lnTo>
                <a:lnTo>
                  <a:pt x="552" y="107"/>
                </a:lnTo>
                <a:lnTo>
                  <a:pt x="551" y="108"/>
                </a:lnTo>
                <a:lnTo>
                  <a:pt x="548" y="110"/>
                </a:lnTo>
                <a:lnTo>
                  <a:pt x="464" y="110"/>
                </a:lnTo>
                <a:lnTo>
                  <a:pt x="464" y="110"/>
                </a:lnTo>
                <a:lnTo>
                  <a:pt x="461" y="108"/>
                </a:lnTo>
                <a:lnTo>
                  <a:pt x="460" y="107"/>
                </a:lnTo>
                <a:lnTo>
                  <a:pt x="460" y="106"/>
                </a:lnTo>
                <a:lnTo>
                  <a:pt x="460" y="71"/>
                </a:lnTo>
                <a:close/>
                <a:moveTo>
                  <a:pt x="319" y="19"/>
                </a:moveTo>
                <a:lnTo>
                  <a:pt x="319" y="19"/>
                </a:lnTo>
                <a:lnTo>
                  <a:pt x="320" y="17"/>
                </a:lnTo>
                <a:lnTo>
                  <a:pt x="321" y="16"/>
                </a:lnTo>
                <a:lnTo>
                  <a:pt x="323" y="15"/>
                </a:lnTo>
                <a:lnTo>
                  <a:pt x="387" y="15"/>
                </a:lnTo>
                <a:lnTo>
                  <a:pt x="387" y="15"/>
                </a:lnTo>
                <a:lnTo>
                  <a:pt x="390" y="16"/>
                </a:lnTo>
                <a:lnTo>
                  <a:pt x="391" y="17"/>
                </a:lnTo>
                <a:lnTo>
                  <a:pt x="392" y="19"/>
                </a:lnTo>
                <a:lnTo>
                  <a:pt x="411" y="54"/>
                </a:lnTo>
                <a:lnTo>
                  <a:pt x="411" y="54"/>
                </a:lnTo>
                <a:lnTo>
                  <a:pt x="411" y="55"/>
                </a:lnTo>
                <a:lnTo>
                  <a:pt x="410" y="57"/>
                </a:lnTo>
                <a:lnTo>
                  <a:pt x="407" y="58"/>
                </a:lnTo>
                <a:lnTo>
                  <a:pt x="323" y="58"/>
                </a:lnTo>
                <a:lnTo>
                  <a:pt x="323" y="58"/>
                </a:lnTo>
                <a:lnTo>
                  <a:pt x="321" y="57"/>
                </a:lnTo>
                <a:lnTo>
                  <a:pt x="320" y="55"/>
                </a:lnTo>
                <a:lnTo>
                  <a:pt x="319" y="54"/>
                </a:lnTo>
                <a:lnTo>
                  <a:pt x="319" y="19"/>
                </a:lnTo>
                <a:close/>
                <a:moveTo>
                  <a:pt x="319" y="71"/>
                </a:moveTo>
                <a:lnTo>
                  <a:pt x="319" y="71"/>
                </a:lnTo>
                <a:lnTo>
                  <a:pt x="320" y="69"/>
                </a:lnTo>
                <a:lnTo>
                  <a:pt x="321" y="68"/>
                </a:lnTo>
                <a:lnTo>
                  <a:pt x="323" y="67"/>
                </a:lnTo>
                <a:lnTo>
                  <a:pt x="387" y="67"/>
                </a:lnTo>
                <a:lnTo>
                  <a:pt x="387" y="67"/>
                </a:lnTo>
                <a:lnTo>
                  <a:pt x="390" y="68"/>
                </a:lnTo>
                <a:lnTo>
                  <a:pt x="391" y="69"/>
                </a:lnTo>
                <a:lnTo>
                  <a:pt x="392" y="71"/>
                </a:lnTo>
                <a:lnTo>
                  <a:pt x="411" y="106"/>
                </a:lnTo>
                <a:lnTo>
                  <a:pt x="411" y="106"/>
                </a:lnTo>
                <a:lnTo>
                  <a:pt x="411" y="107"/>
                </a:lnTo>
                <a:lnTo>
                  <a:pt x="410" y="108"/>
                </a:lnTo>
                <a:lnTo>
                  <a:pt x="407" y="110"/>
                </a:lnTo>
                <a:lnTo>
                  <a:pt x="323" y="110"/>
                </a:lnTo>
                <a:lnTo>
                  <a:pt x="323" y="110"/>
                </a:lnTo>
                <a:lnTo>
                  <a:pt x="321" y="108"/>
                </a:lnTo>
                <a:lnTo>
                  <a:pt x="320" y="107"/>
                </a:lnTo>
                <a:lnTo>
                  <a:pt x="319" y="106"/>
                </a:lnTo>
                <a:lnTo>
                  <a:pt x="319" y="71"/>
                </a:lnTo>
                <a:close/>
                <a:moveTo>
                  <a:pt x="179" y="19"/>
                </a:moveTo>
                <a:lnTo>
                  <a:pt x="179" y="19"/>
                </a:lnTo>
                <a:lnTo>
                  <a:pt x="179" y="17"/>
                </a:lnTo>
                <a:lnTo>
                  <a:pt x="180" y="16"/>
                </a:lnTo>
                <a:lnTo>
                  <a:pt x="183" y="15"/>
                </a:lnTo>
                <a:lnTo>
                  <a:pt x="246" y="15"/>
                </a:lnTo>
                <a:lnTo>
                  <a:pt x="246" y="15"/>
                </a:lnTo>
                <a:lnTo>
                  <a:pt x="250" y="16"/>
                </a:lnTo>
                <a:lnTo>
                  <a:pt x="251" y="17"/>
                </a:lnTo>
                <a:lnTo>
                  <a:pt x="251" y="19"/>
                </a:lnTo>
                <a:lnTo>
                  <a:pt x="271" y="54"/>
                </a:lnTo>
                <a:lnTo>
                  <a:pt x="271" y="54"/>
                </a:lnTo>
                <a:lnTo>
                  <a:pt x="270" y="55"/>
                </a:lnTo>
                <a:lnTo>
                  <a:pt x="270" y="57"/>
                </a:lnTo>
                <a:lnTo>
                  <a:pt x="267" y="58"/>
                </a:lnTo>
                <a:lnTo>
                  <a:pt x="183" y="58"/>
                </a:lnTo>
                <a:lnTo>
                  <a:pt x="183" y="58"/>
                </a:lnTo>
                <a:lnTo>
                  <a:pt x="180" y="57"/>
                </a:lnTo>
                <a:lnTo>
                  <a:pt x="179" y="55"/>
                </a:lnTo>
                <a:lnTo>
                  <a:pt x="179" y="54"/>
                </a:lnTo>
                <a:lnTo>
                  <a:pt x="179" y="19"/>
                </a:lnTo>
                <a:close/>
                <a:moveTo>
                  <a:pt x="179" y="71"/>
                </a:moveTo>
                <a:lnTo>
                  <a:pt x="179" y="71"/>
                </a:lnTo>
                <a:lnTo>
                  <a:pt x="179" y="69"/>
                </a:lnTo>
                <a:lnTo>
                  <a:pt x="180" y="68"/>
                </a:lnTo>
                <a:lnTo>
                  <a:pt x="183" y="67"/>
                </a:lnTo>
                <a:lnTo>
                  <a:pt x="246" y="67"/>
                </a:lnTo>
                <a:lnTo>
                  <a:pt x="246" y="67"/>
                </a:lnTo>
                <a:lnTo>
                  <a:pt x="250" y="68"/>
                </a:lnTo>
                <a:lnTo>
                  <a:pt x="251" y="69"/>
                </a:lnTo>
                <a:lnTo>
                  <a:pt x="251" y="71"/>
                </a:lnTo>
                <a:lnTo>
                  <a:pt x="271" y="106"/>
                </a:lnTo>
                <a:lnTo>
                  <a:pt x="271" y="106"/>
                </a:lnTo>
                <a:lnTo>
                  <a:pt x="270" y="107"/>
                </a:lnTo>
                <a:lnTo>
                  <a:pt x="270" y="108"/>
                </a:lnTo>
                <a:lnTo>
                  <a:pt x="267" y="110"/>
                </a:lnTo>
                <a:lnTo>
                  <a:pt x="183" y="110"/>
                </a:lnTo>
                <a:lnTo>
                  <a:pt x="183" y="110"/>
                </a:lnTo>
                <a:lnTo>
                  <a:pt x="180" y="108"/>
                </a:lnTo>
                <a:lnTo>
                  <a:pt x="179" y="107"/>
                </a:lnTo>
                <a:lnTo>
                  <a:pt x="179" y="106"/>
                </a:lnTo>
                <a:lnTo>
                  <a:pt x="179" y="71"/>
                </a:lnTo>
                <a:close/>
                <a:moveTo>
                  <a:pt x="38" y="19"/>
                </a:moveTo>
                <a:lnTo>
                  <a:pt x="38" y="19"/>
                </a:lnTo>
                <a:lnTo>
                  <a:pt x="38" y="17"/>
                </a:lnTo>
                <a:lnTo>
                  <a:pt x="39" y="16"/>
                </a:lnTo>
                <a:lnTo>
                  <a:pt x="42" y="15"/>
                </a:lnTo>
                <a:lnTo>
                  <a:pt x="106" y="15"/>
                </a:lnTo>
                <a:lnTo>
                  <a:pt x="106" y="15"/>
                </a:lnTo>
                <a:lnTo>
                  <a:pt x="109" y="16"/>
                </a:lnTo>
                <a:lnTo>
                  <a:pt x="110" y="17"/>
                </a:lnTo>
                <a:lnTo>
                  <a:pt x="111" y="19"/>
                </a:lnTo>
                <a:lnTo>
                  <a:pt x="130" y="54"/>
                </a:lnTo>
                <a:lnTo>
                  <a:pt x="130" y="54"/>
                </a:lnTo>
                <a:lnTo>
                  <a:pt x="130" y="55"/>
                </a:lnTo>
                <a:lnTo>
                  <a:pt x="129" y="57"/>
                </a:lnTo>
                <a:lnTo>
                  <a:pt x="126" y="58"/>
                </a:lnTo>
                <a:lnTo>
                  <a:pt x="42" y="58"/>
                </a:lnTo>
                <a:lnTo>
                  <a:pt x="42" y="58"/>
                </a:lnTo>
                <a:lnTo>
                  <a:pt x="39" y="57"/>
                </a:lnTo>
                <a:lnTo>
                  <a:pt x="38" y="55"/>
                </a:lnTo>
                <a:lnTo>
                  <a:pt x="38" y="54"/>
                </a:lnTo>
                <a:lnTo>
                  <a:pt x="38" y="19"/>
                </a:lnTo>
                <a:close/>
                <a:moveTo>
                  <a:pt x="38" y="71"/>
                </a:moveTo>
                <a:lnTo>
                  <a:pt x="38" y="71"/>
                </a:lnTo>
                <a:lnTo>
                  <a:pt x="38" y="69"/>
                </a:lnTo>
                <a:lnTo>
                  <a:pt x="39" y="68"/>
                </a:lnTo>
                <a:lnTo>
                  <a:pt x="42" y="67"/>
                </a:lnTo>
                <a:lnTo>
                  <a:pt x="106" y="67"/>
                </a:lnTo>
                <a:lnTo>
                  <a:pt x="106" y="67"/>
                </a:lnTo>
                <a:lnTo>
                  <a:pt x="109" y="68"/>
                </a:lnTo>
                <a:lnTo>
                  <a:pt x="110" y="69"/>
                </a:lnTo>
                <a:lnTo>
                  <a:pt x="111" y="71"/>
                </a:lnTo>
                <a:lnTo>
                  <a:pt x="130" y="106"/>
                </a:lnTo>
                <a:lnTo>
                  <a:pt x="130" y="106"/>
                </a:lnTo>
                <a:lnTo>
                  <a:pt x="130" y="107"/>
                </a:lnTo>
                <a:lnTo>
                  <a:pt x="129" y="108"/>
                </a:lnTo>
                <a:lnTo>
                  <a:pt x="126" y="110"/>
                </a:lnTo>
                <a:lnTo>
                  <a:pt x="42" y="110"/>
                </a:lnTo>
                <a:lnTo>
                  <a:pt x="42" y="110"/>
                </a:lnTo>
                <a:lnTo>
                  <a:pt x="39" y="108"/>
                </a:lnTo>
                <a:lnTo>
                  <a:pt x="38" y="107"/>
                </a:lnTo>
                <a:lnTo>
                  <a:pt x="38" y="106"/>
                </a:lnTo>
                <a:lnTo>
                  <a:pt x="38" y="71"/>
                </a:lnTo>
                <a:close/>
                <a:moveTo>
                  <a:pt x="126" y="162"/>
                </a:moveTo>
                <a:lnTo>
                  <a:pt x="42" y="162"/>
                </a:lnTo>
                <a:lnTo>
                  <a:pt x="42" y="162"/>
                </a:lnTo>
                <a:lnTo>
                  <a:pt x="39" y="161"/>
                </a:lnTo>
                <a:lnTo>
                  <a:pt x="38" y="160"/>
                </a:lnTo>
                <a:lnTo>
                  <a:pt x="38" y="159"/>
                </a:lnTo>
                <a:lnTo>
                  <a:pt x="38" y="124"/>
                </a:lnTo>
                <a:lnTo>
                  <a:pt x="38" y="124"/>
                </a:lnTo>
                <a:lnTo>
                  <a:pt x="38" y="122"/>
                </a:lnTo>
                <a:lnTo>
                  <a:pt x="39" y="121"/>
                </a:lnTo>
                <a:lnTo>
                  <a:pt x="42" y="120"/>
                </a:lnTo>
                <a:lnTo>
                  <a:pt x="106" y="120"/>
                </a:lnTo>
                <a:lnTo>
                  <a:pt x="106" y="120"/>
                </a:lnTo>
                <a:lnTo>
                  <a:pt x="109" y="121"/>
                </a:lnTo>
                <a:lnTo>
                  <a:pt x="110" y="122"/>
                </a:lnTo>
                <a:lnTo>
                  <a:pt x="111" y="124"/>
                </a:lnTo>
                <a:lnTo>
                  <a:pt x="130" y="159"/>
                </a:lnTo>
                <a:lnTo>
                  <a:pt x="130" y="159"/>
                </a:lnTo>
                <a:lnTo>
                  <a:pt x="130" y="160"/>
                </a:lnTo>
                <a:lnTo>
                  <a:pt x="129" y="161"/>
                </a:lnTo>
                <a:lnTo>
                  <a:pt x="126" y="162"/>
                </a:lnTo>
                <a:lnTo>
                  <a:pt x="126" y="162"/>
                </a:lnTo>
                <a:close/>
                <a:moveTo>
                  <a:pt x="150" y="157"/>
                </a:moveTo>
                <a:lnTo>
                  <a:pt x="150" y="157"/>
                </a:lnTo>
                <a:lnTo>
                  <a:pt x="150" y="157"/>
                </a:lnTo>
                <a:lnTo>
                  <a:pt x="149" y="158"/>
                </a:lnTo>
                <a:lnTo>
                  <a:pt x="140" y="158"/>
                </a:lnTo>
                <a:lnTo>
                  <a:pt x="140" y="158"/>
                </a:lnTo>
                <a:lnTo>
                  <a:pt x="139" y="157"/>
                </a:lnTo>
                <a:lnTo>
                  <a:pt x="123" y="125"/>
                </a:lnTo>
                <a:lnTo>
                  <a:pt x="123" y="125"/>
                </a:lnTo>
                <a:lnTo>
                  <a:pt x="123" y="125"/>
                </a:lnTo>
                <a:lnTo>
                  <a:pt x="124" y="124"/>
                </a:lnTo>
                <a:lnTo>
                  <a:pt x="149" y="124"/>
                </a:lnTo>
                <a:lnTo>
                  <a:pt x="149" y="124"/>
                </a:lnTo>
                <a:lnTo>
                  <a:pt x="150" y="125"/>
                </a:lnTo>
                <a:lnTo>
                  <a:pt x="150" y="126"/>
                </a:lnTo>
                <a:lnTo>
                  <a:pt x="150" y="157"/>
                </a:lnTo>
                <a:close/>
                <a:moveTo>
                  <a:pt x="150" y="104"/>
                </a:moveTo>
                <a:lnTo>
                  <a:pt x="150" y="104"/>
                </a:lnTo>
                <a:lnTo>
                  <a:pt x="150" y="104"/>
                </a:lnTo>
                <a:lnTo>
                  <a:pt x="149" y="105"/>
                </a:lnTo>
                <a:lnTo>
                  <a:pt x="140" y="105"/>
                </a:lnTo>
                <a:lnTo>
                  <a:pt x="140" y="105"/>
                </a:lnTo>
                <a:lnTo>
                  <a:pt x="139" y="104"/>
                </a:lnTo>
                <a:lnTo>
                  <a:pt x="123" y="72"/>
                </a:lnTo>
                <a:lnTo>
                  <a:pt x="123" y="72"/>
                </a:lnTo>
                <a:lnTo>
                  <a:pt x="123" y="72"/>
                </a:lnTo>
                <a:lnTo>
                  <a:pt x="124" y="71"/>
                </a:lnTo>
                <a:lnTo>
                  <a:pt x="149" y="71"/>
                </a:lnTo>
                <a:lnTo>
                  <a:pt x="149" y="71"/>
                </a:lnTo>
                <a:lnTo>
                  <a:pt x="150" y="72"/>
                </a:lnTo>
                <a:lnTo>
                  <a:pt x="150" y="73"/>
                </a:lnTo>
                <a:lnTo>
                  <a:pt x="150" y="104"/>
                </a:lnTo>
                <a:close/>
                <a:moveTo>
                  <a:pt x="150" y="52"/>
                </a:moveTo>
                <a:lnTo>
                  <a:pt x="150" y="52"/>
                </a:lnTo>
                <a:lnTo>
                  <a:pt x="150" y="52"/>
                </a:lnTo>
                <a:lnTo>
                  <a:pt x="149" y="53"/>
                </a:lnTo>
                <a:lnTo>
                  <a:pt x="140" y="53"/>
                </a:lnTo>
                <a:lnTo>
                  <a:pt x="140" y="53"/>
                </a:lnTo>
                <a:lnTo>
                  <a:pt x="139" y="52"/>
                </a:lnTo>
                <a:lnTo>
                  <a:pt x="123" y="21"/>
                </a:lnTo>
                <a:lnTo>
                  <a:pt x="123" y="21"/>
                </a:lnTo>
                <a:lnTo>
                  <a:pt x="123" y="20"/>
                </a:lnTo>
                <a:lnTo>
                  <a:pt x="124" y="20"/>
                </a:lnTo>
                <a:lnTo>
                  <a:pt x="149" y="20"/>
                </a:lnTo>
                <a:lnTo>
                  <a:pt x="149" y="20"/>
                </a:lnTo>
                <a:lnTo>
                  <a:pt x="150" y="20"/>
                </a:lnTo>
                <a:lnTo>
                  <a:pt x="150" y="21"/>
                </a:lnTo>
                <a:lnTo>
                  <a:pt x="150" y="52"/>
                </a:lnTo>
                <a:close/>
                <a:moveTo>
                  <a:pt x="267" y="162"/>
                </a:moveTo>
                <a:lnTo>
                  <a:pt x="183" y="162"/>
                </a:lnTo>
                <a:lnTo>
                  <a:pt x="183" y="162"/>
                </a:lnTo>
                <a:lnTo>
                  <a:pt x="180" y="161"/>
                </a:lnTo>
                <a:lnTo>
                  <a:pt x="179" y="160"/>
                </a:lnTo>
                <a:lnTo>
                  <a:pt x="179" y="159"/>
                </a:lnTo>
                <a:lnTo>
                  <a:pt x="179" y="124"/>
                </a:lnTo>
                <a:lnTo>
                  <a:pt x="179" y="124"/>
                </a:lnTo>
                <a:lnTo>
                  <a:pt x="179" y="122"/>
                </a:lnTo>
                <a:lnTo>
                  <a:pt x="180" y="121"/>
                </a:lnTo>
                <a:lnTo>
                  <a:pt x="183" y="120"/>
                </a:lnTo>
                <a:lnTo>
                  <a:pt x="246" y="120"/>
                </a:lnTo>
                <a:lnTo>
                  <a:pt x="246" y="120"/>
                </a:lnTo>
                <a:lnTo>
                  <a:pt x="250" y="121"/>
                </a:lnTo>
                <a:lnTo>
                  <a:pt x="251" y="122"/>
                </a:lnTo>
                <a:lnTo>
                  <a:pt x="251" y="124"/>
                </a:lnTo>
                <a:lnTo>
                  <a:pt x="271" y="159"/>
                </a:lnTo>
                <a:lnTo>
                  <a:pt x="271" y="159"/>
                </a:lnTo>
                <a:lnTo>
                  <a:pt x="270" y="160"/>
                </a:lnTo>
                <a:lnTo>
                  <a:pt x="270" y="161"/>
                </a:lnTo>
                <a:lnTo>
                  <a:pt x="267" y="162"/>
                </a:lnTo>
                <a:lnTo>
                  <a:pt x="267" y="162"/>
                </a:lnTo>
                <a:close/>
                <a:moveTo>
                  <a:pt x="291" y="157"/>
                </a:moveTo>
                <a:lnTo>
                  <a:pt x="291" y="157"/>
                </a:lnTo>
                <a:lnTo>
                  <a:pt x="290" y="157"/>
                </a:lnTo>
                <a:lnTo>
                  <a:pt x="289" y="158"/>
                </a:lnTo>
                <a:lnTo>
                  <a:pt x="281" y="158"/>
                </a:lnTo>
                <a:lnTo>
                  <a:pt x="281" y="158"/>
                </a:lnTo>
                <a:lnTo>
                  <a:pt x="279" y="157"/>
                </a:lnTo>
                <a:lnTo>
                  <a:pt x="264" y="125"/>
                </a:lnTo>
                <a:lnTo>
                  <a:pt x="264" y="125"/>
                </a:lnTo>
                <a:lnTo>
                  <a:pt x="264" y="125"/>
                </a:lnTo>
                <a:lnTo>
                  <a:pt x="264" y="124"/>
                </a:lnTo>
                <a:lnTo>
                  <a:pt x="289" y="124"/>
                </a:lnTo>
                <a:lnTo>
                  <a:pt x="289" y="124"/>
                </a:lnTo>
                <a:lnTo>
                  <a:pt x="290" y="125"/>
                </a:lnTo>
                <a:lnTo>
                  <a:pt x="291" y="126"/>
                </a:lnTo>
                <a:lnTo>
                  <a:pt x="291" y="157"/>
                </a:lnTo>
                <a:close/>
                <a:moveTo>
                  <a:pt x="291" y="104"/>
                </a:moveTo>
                <a:lnTo>
                  <a:pt x="291" y="104"/>
                </a:lnTo>
                <a:lnTo>
                  <a:pt x="290" y="104"/>
                </a:lnTo>
                <a:lnTo>
                  <a:pt x="289" y="105"/>
                </a:lnTo>
                <a:lnTo>
                  <a:pt x="281" y="105"/>
                </a:lnTo>
                <a:lnTo>
                  <a:pt x="281" y="105"/>
                </a:lnTo>
                <a:lnTo>
                  <a:pt x="279" y="104"/>
                </a:lnTo>
                <a:lnTo>
                  <a:pt x="264" y="72"/>
                </a:lnTo>
                <a:lnTo>
                  <a:pt x="264" y="72"/>
                </a:lnTo>
                <a:lnTo>
                  <a:pt x="264" y="72"/>
                </a:lnTo>
                <a:lnTo>
                  <a:pt x="264" y="71"/>
                </a:lnTo>
                <a:lnTo>
                  <a:pt x="289" y="71"/>
                </a:lnTo>
                <a:lnTo>
                  <a:pt x="289" y="71"/>
                </a:lnTo>
                <a:lnTo>
                  <a:pt x="290" y="72"/>
                </a:lnTo>
                <a:lnTo>
                  <a:pt x="291" y="73"/>
                </a:lnTo>
                <a:lnTo>
                  <a:pt x="291" y="104"/>
                </a:lnTo>
                <a:close/>
                <a:moveTo>
                  <a:pt x="291" y="52"/>
                </a:moveTo>
                <a:lnTo>
                  <a:pt x="291" y="52"/>
                </a:lnTo>
                <a:lnTo>
                  <a:pt x="290" y="52"/>
                </a:lnTo>
                <a:lnTo>
                  <a:pt x="289" y="53"/>
                </a:lnTo>
                <a:lnTo>
                  <a:pt x="281" y="53"/>
                </a:lnTo>
                <a:lnTo>
                  <a:pt x="281" y="53"/>
                </a:lnTo>
                <a:lnTo>
                  <a:pt x="279" y="52"/>
                </a:lnTo>
                <a:lnTo>
                  <a:pt x="264" y="21"/>
                </a:lnTo>
                <a:lnTo>
                  <a:pt x="264" y="21"/>
                </a:lnTo>
                <a:lnTo>
                  <a:pt x="264" y="20"/>
                </a:lnTo>
                <a:lnTo>
                  <a:pt x="264" y="20"/>
                </a:lnTo>
                <a:lnTo>
                  <a:pt x="289" y="20"/>
                </a:lnTo>
                <a:lnTo>
                  <a:pt x="289" y="20"/>
                </a:lnTo>
                <a:lnTo>
                  <a:pt x="290" y="20"/>
                </a:lnTo>
                <a:lnTo>
                  <a:pt x="291" y="21"/>
                </a:lnTo>
                <a:lnTo>
                  <a:pt x="291" y="52"/>
                </a:lnTo>
                <a:close/>
                <a:moveTo>
                  <a:pt x="407" y="162"/>
                </a:moveTo>
                <a:lnTo>
                  <a:pt x="323" y="162"/>
                </a:lnTo>
                <a:lnTo>
                  <a:pt x="323" y="162"/>
                </a:lnTo>
                <a:lnTo>
                  <a:pt x="321" y="161"/>
                </a:lnTo>
                <a:lnTo>
                  <a:pt x="320" y="160"/>
                </a:lnTo>
                <a:lnTo>
                  <a:pt x="319" y="159"/>
                </a:lnTo>
                <a:lnTo>
                  <a:pt x="319" y="124"/>
                </a:lnTo>
                <a:lnTo>
                  <a:pt x="319" y="124"/>
                </a:lnTo>
                <a:lnTo>
                  <a:pt x="320" y="122"/>
                </a:lnTo>
                <a:lnTo>
                  <a:pt x="321" y="121"/>
                </a:lnTo>
                <a:lnTo>
                  <a:pt x="323" y="120"/>
                </a:lnTo>
                <a:lnTo>
                  <a:pt x="387" y="120"/>
                </a:lnTo>
                <a:lnTo>
                  <a:pt x="387" y="120"/>
                </a:lnTo>
                <a:lnTo>
                  <a:pt x="390" y="121"/>
                </a:lnTo>
                <a:lnTo>
                  <a:pt x="391" y="122"/>
                </a:lnTo>
                <a:lnTo>
                  <a:pt x="392" y="124"/>
                </a:lnTo>
                <a:lnTo>
                  <a:pt x="411" y="159"/>
                </a:lnTo>
                <a:lnTo>
                  <a:pt x="411" y="159"/>
                </a:lnTo>
                <a:lnTo>
                  <a:pt x="411" y="160"/>
                </a:lnTo>
                <a:lnTo>
                  <a:pt x="410" y="161"/>
                </a:lnTo>
                <a:lnTo>
                  <a:pt x="407" y="162"/>
                </a:lnTo>
                <a:lnTo>
                  <a:pt x="407" y="162"/>
                </a:lnTo>
                <a:close/>
                <a:moveTo>
                  <a:pt x="431" y="157"/>
                </a:moveTo>
                <a:lnTo>
                  <a:pt x="431" y="157"/>
                </a:lnTo>
                <a:lnTo>
                  <a:pt x="431" y="157"/>
                </a:lnTo>
                <a:lnTo>
                  <a:pt x="430" y="158"/>
                </a:lnTo>
                <a:lnTo>
                  <a:pt x="422" y="158"/>
                </a:lnTo>
                <a:lnTo>
                  <a:pt x="422" y="158"/>
                </a:lnTo>
                <a:lnTo>
                  <a:pt x="420" y="157"/>
                </a:lnTo>
                <a:lnTo>
                  <a:pt x="404" y="125"/>
                </a:lnTo>
                <a:lnTo>
                  <a:pt x="404" y="125"/>
                </a:lnTo>
                <a:lnTo>
                  <a:pt x="404" y="125"/>
                </a:lnTo>
                <a:lnTo>
                  <a:pt x="405" y="124"/>
                </a:lnTo>
                <a:lnTo>
                  <a:pt x="430" y="124"/>
                </a:lnTo>
                <a:lnTo>
                  <a:pt x="430" y="124"/>
                </a:lnTo>
                <a:lnTo>
                  <a:pt x="431" y="125"/>
                </a:lnTo>
                <a:lnTo>
                  <a:pt x="431" y="126"/>
                </a:lnTo>
                <a:lnTo>
                  <a:pt x="431" y="157"/>
                </a:lnTo>
                <a:close/>
                <a:moveTo>
                  <a:pt x="431" y="104"/>
                </a:moveTo>
                <a:lnTo>
                  <a:pt x="431" y="104"/>
                </a:lnTo>
                <a:lnTo>
                  <a:pt x="431" y="104"/>
                </a:lnTo>
                <a:lnTo>
                  <a:pt x="430" y="105"/>
                </a:lnTo>
                <a:lnTo>
                  <a:pt x="422" y="105"/>
                </a:lnTo>
                <a:lnTo>
                  <a:pt x="422" y="105"/>
                </a:lnTo>
                <a:lnTo>
                  <a:pt x="420" y="104"/>
                </a:lnTo>
                <a:lnTo>
                  <a:pt x="404" y="72"/>
                </a:lnTo>
                <a:lnTo>
                  <a:pt x="404" y="72"/>
                </a:lnTo>
                <a:lnTo>
                  <a:pt x="404" y="72"/>
                </a:lnTo>
                <a:lnTo>
                  <a:pt x="405" y="71"/>
                </a:lnTo>
                <a:lnTo>
                  <a:pt x="430" y="71"/>
                </a:lnTo>
                <a:lnTo>
                  <a:pt x="430" y="71"/>
                </a:lnTo>
                <a:lnTo>
                  <a:pt x="431" y="72"/>
                </a:lnTo>
                <a:lnTo>
                  <a:pt x="431" y="73"/>
                </a:lnTo>
                <a:lnTo>
                  <a:pt x="431" y="104"/>
                </a:lnTo>
                <a:close/>
                <a:moveTo>
                  <a:pt x="431" y="52"/>
                </a:moveTo>
                <a:lnTo>
                  <a:pt x="431" y="52"/>
                </a:lnTo>
                <a:lnTo>
                  <a:pt x="431" y="52"/>
                </a:lnTo>
                <a:lnTo>
                  <a:pt x="430" y="53"/>
                </a:lnTo>
                <a:lnTo>
                  <a:pt x="422" y="53"/>
                </a:lnTo>
                <a:lnTo>
                  <a:pt x="422" y="53"/>
                </a:lnTo>
                <a:lnTo>
                  <a:pt x="420" y="52"/>
                </a:lnTo>
                <a:lnTo>
                  <a:pt x="404" y="21"/>
                </a:lnTo>
                <a:lnTo>
                  <a:pt x="404" y="21"/>
                </a:lnTo>
                <a:lnTo>
                  <a:pt x="404" y="20"/>
                </a:lnTo>
                <a:lnTo>
                  <a:pt x="405" y="20"/>
                </a:lnTo>
                <a:lnTo>
                  <a:pt x="430" y="20"/>
                </a:lnTo>
                <a:lnTo>
                  <a:pt x="430" y="20"/>
                </a:lnTo>
                <a:lnTo>
                  <a:pt x="431" y="20"/>
                </a:lnTo>
                <a:lnTo>
                  <a:pt x="431" y="21"/>
                </a:lnTo>
                <a:lnTo>
                  <a:pt x="431" y="52"/>
                </a:lnTo>
                <a:close/>
                <a:moveTo>
                  <a:pt x="548" y="162"/>
                </a:moveTo>
                <a:lnTo>
                  <a:pt x="464" y="162"/>
                </a:lnTo>
                <a:lnTo>
                  <a:pt x="464" y="162"/>
                </a:lnTo>
                <a:lnTo>
                  <a:pt x="461" y="161"/>
                </a:lnTo>
                <a:lnTo>
                  <a:pt x="460" y="160"/>
                </a:lnTo>
                <a:lnTo>
                  <a:pt x="460" y="159"/>
                </a:lnTo>
                <a:lnTo>
                  <a:pt x="460" y="124"/>
                </a:lnTo>
                <a:lnTo>
                  <a:pt x="460" y="124"/>
                </a:lnTo>
                <a:lnTo>
                  <a:pt x="460" y="122"/>
                </a:lnTo>
                <a:lnTo>
                  <a:pt x="461" y="121"/>
                </a:lnTo>
                <a:lnTo>
                  <a:pt x="464" y="120"/>
                </a:lnTo>
                <a:lnTo>
                  <a:pt x="528" y="120"/>
                </a:lnTo>
                <a:lnTo>
                  <a:pt x="528" y="120"/>
                </a:lnTo>
                <a:lnTo>
                  <a:pt x="531" y="121"/>
                </a:lnTo>
                <a:lnTo>
                  <a:pt x="532" y="122"/>
                </a:lnTo>
                <a:lnTo>
                  <a:pt x="533" y="124"/>
                </a:lnTo>
                <a:lnTo>
                  <a:pt x="552" y="159"/>
                </a:lnTo>
                <a:lnTo>
                  <a:pt x="552" y="159"/>
                </a:lnTo>
                <a:lnTo>
                  <a:pt x="552" y="160"/>
                </a:lnTo>
                <a:lnTo>
                  <a:pt x="551" y="161"/>
                </a:lnTo>
                <a:lnTo>
                  <a:pt x="548" y="162"/>
                </a:lnTo>
                <a:lnTo>
                  <a:pt x="548" y="162"/>
                </a:lnTo>
                <a:close/>
                <a:moveTo>
                  <a:pt x="572" y="157"/>
                </a:moveTo>
                <a:lnTo>
                  <a:pt x="572" y="157"/>
                </a:lnTo>
                <a:lnTo>
                  <a:pt x="572" y="157"/>
                </a:lnTo>
                <a:lnTo>
                  <a:pt x="571" y="158"/>
                </a:lnTo>
                <a:lnTo>
                  <a:pt x="562" y="158"/>
                </a:lnTo>
                <a:lnTo>
                  <a:pt x="562" y="158"/>
                </a:lnTo>
                <a:lnTo>
                  <a:pt x="561" y="157"/>
                </a:lnTo>
                <a:lnTo>
                  <a:pt x="545" y="125"/>
                </a:lnTo>
                <a:lnTo>
                  <a:pt x="545" y="125"/>
                </a:lnTo>
                <a:lnTo>
                  <a:pt x="545" y="125"/>
                </a:lnTo>
                <a:lnTo>
                  <a:pt x="546" y="124"/>
                </a:lnTo>
                <a:lnTo>
                  <a:pt x="571" y="124"/>
                </a:lnTo>
                <a:lnTo>
                  <a:pt x="571" y="124"/>
                </a:lnTo>
                <a:lnTo>
                  <a:pt x="572" y="125"/>
                </a:lnTo>
                <a:lnTo>
                  <a:pt x="572" y="126"/>
                </a:lnTo>
                <a:lnTo>
                  <a:pt x="572" y="157"/>
                </a:lnTo>
                <a:close/>
                <a:moveTo>
                  <a:pt x="572" y="104"/>
                </a:moveTo>
                <a:lnTo>
                  <a:pt x="572" y="104"/>
                </a:lnTo>
                <a:lnTo>
                  <a:pt x="572" y="104"/>
                </a:lnTo>
                <a:lnTo>
                  <a:pt x="571" y="105"/>
                </a:lnTo>
                <a:lnTo>
                  <a:pt x="562" y="105"/>
                </a:lnTo>
                <a:lnTo>
                  <a:pt x="562" y="105"/>
                </a:lnTo>
                <a:lnTo>
                  <a:pt x="561" y="104"/>
                </a:lnTo>
                <a:lnTo>
                  <a:pt x="545" y="72"/>
                </a:lnTo>
                <a:lnTo>
                  <a:pt x="545" y="72"/>
                </a:lnTo>
                <a:lnTo>
                  <a:pt x="545" y="72"/>
                </a:lnTo>
                <a:lnTo>
                  <a:pt x="546" y="71"/>
                </a:lnTo>
                <a:lnTo>
                  <a:pt x="571" y="71"/>
                </a:lnTo>
                <a:lnTo>
                  <a:pt x="571" y="71"/>
                </a:lnTo>
                <a:lnTo>
                  <a:pt x="572" y="72"/>
                </a:lnTo>
                <a:lnTo>
                  <a:pt x="572" y="73"/>
                </a:lnTo>
                <a:lnTo>
                  <a:pt x="572" y="104"/>
                </a:lnTo>
                <a:close/>
                <a:moveTo>
                  <a:pt x="572" y="52"/>
                </a:moveTo>
                <a:lnTo>
                  <a:pt x="572" y="52"/>
                </a:lnTo>
                <a:lnTo>
                  <a:pt x="572" y="52"/>
                </a:lnTo>
                <a:lnTo>
                  <a:pt x="571" y="53"/>
                </a:lnTo>
                <a:lnTo>
                  <a:pt x="562" y="53"/>
                </a:lnTo>
                <a:lnTo>
                  <a:pt x="562" y="53"/>
                </a:lnTo>
                <a:lnTo>
                  <a:pt x="561" y="52"/>
                </a:lnTo>
                <a:lnTo>
                  <a:pt x="545" y="21"/>
                </a:lnTo>
                <a:lnTo>
                  <a:pt x="545" y="21"/>
                </a:lnTo>
                <a:lnTo>
                  <a:pt x="545" y="20"/>
                </a:lnTo>
                <a:lnTo>
                  <a:pt x="546" y="20"/>
                </a:lnTo>
                <a:lnTo>
                  <a:pt x="571" y="20"/>
                </a:lnTo>
                <a:lnTo>
                  <a:pt x="571" y="20"/>
                </a:lnTo>
                <a:lnTo>
                  <a:pt x="572" y="20"/>
                </a:lnTo>
                <a:lnTo>
                  <a:pt x="572" y="21"/>
                </a:lnTo>
                <a:lnTo>
                  <a:pt x="572" y="52"/>
                </a:lnTo>
                <a:close/>
              </a:path>
            </a:pathLst>
          </a:custGeom>
          <a:solidFill>
            <a:srgbClr val="00B0F0"/>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1264"/>
          <p:cNvSpPr>
            <a:spLocks noEditPoints="1"/>
          </p:cNvSpPr>
          <p:nvPr/>
        </p:nvSpPr>
        <p:spPr bwMode="auto">
          <a:xfrm>
            <a:off x="6264188" y="2195792"/>
            <a:ext cx="955675" cy="280988"/>
          </a:xfrm>
          <a:custGeom>
            <a:avLst/>
            <a:gdLst>
              <a:gd name="T0" fmla="*/ 0 w 602"/>
              <a:gd name="T1" fmla="*/ 15 h 177"/>
              <a:gd name="T2" fmla="*/ 18 w 602"/>
              <a:gd name="T3" fmla="*/ 177 h 177"/>
              <a:gd name="T4" fmla="*/ 602 w 602"/>
              <a:gd name="T5" fmla="*/ 163 h 177"/>
              <a:gd name="T6" fmla="*/ 586 w 602"/>
              <a:gd name="T7" fmla="*/ 0 h 177"/>
              <a:gd name="T8" fmla="*/ 531 w 602"/>
              <a:gd name="T9" fmla="*/ 16 h 177"/>
              <a:gd name="T10" fmla="*/ 464 w 602"/>
              <a:gd name="T11" fmla="*/ 58 h 177"/>
              <a:gd name="T12" fmla="*/ 460 w 602"/>
              <a:gd name="T13" fmla="*/ 69 h 177"/>
              <a:gd name="T14" fmla="*/ 552 w 602"/>
              <a:gd name="T15" fmla="*/ 106 h 177"/>
              <a:gd name="T16" fmla="*/ 460 w 602"/>
              <a:gd name="T17" fmla="*/ 107 h 177"/>
              <a:gd name="T18" fmla="*/ 387 w 602"/>
              <a:gd name="T19" fmla="*/ 15 h 177"/>
              <a:gd name="T20" fmla="*/ 410 w 602"/>
              <a:gd name="T21" fmla="*/ 57 h 177"/>
              <a:gd name="T22" fmla="*/ 319 w 602"/>
              <a:gd name="T23" fmla="*/ 71 h 177"/>
              <a:gd name="T24" fmla="*/ 391 w 602"/>
              <a:gd name="T25" fmla="*/ 69 h 177"/>
              <a:gd name="T26" fmla="*/ 323 w 602"/>
              <a:gd name="T27" fmla="*/ 110 h 177"/>
              <a:gd name="T28" fmla="*/ 180 w 602"/>
              <a:gd name="T29" fmla="*/ 16 h 177"/>
              <a:gd name="T30" fmla="*/ 271 w 602"/>
              <a:gd name="T31" fmla="*/ 54 h 177"/>
              <a:gd name="T32" fmla="*/ 179 w 602"/>
              <a:gd name="T33" fmla="*/ 54 h 177"/>
              <a:gd name="T34" fmla="*/ 246 w 602"/>
              <a:gd name="T35" fmla="*/ 67 h 177"/>
              <a:gd name="T36" fmla="*/ 267 w 602"/>
              <a:gd name="T37" fmla="*/ 110 h 177"/>
              <a:gd name="T38" fmla="*/ 38 w 602"/>
              <a:gd name="T39" fmla="*/ 19 h 177"/>
              <a:gd name="T40" fmla="*/ 111 w 602"/>
              <a:gd name="T41" fmla="*/ 19 h 177"/>
              <a:gd name="T42" fmla="*/ 39 w 602"/>
              <a:gd name="T43" fmla="*/ 57 h 177"/>
              <a:gd name="T44" fmla="*/ 42 w 602"/>
              <a:gd name="T45" fmla="*/ 67 h 177"/>
              <a:gd name="T46" fmla="*/ 130 w 602"/>
              <a:gd name="T47" fmla="*/ 107 h 177"/>
              <a:gd name="T48" fmla="*/ 38 w 602"/>
              <a:gd name="T49" fmla="*/ 71 h 177"/>
              <a:gd name="T50" fmla="*/ 38 w 602"/>
              <a:gd name="T51" fmla="*/ 124 h 177"/>
              <a:gd name="T52" fmla="*/ 111 w 602"/>
              <a:gd name="T53" fmla="*/ 124 h 177"/>
              <a:gd name="T54" fmla="*/ 150 w 602"/>
              <a:gd name="T55" fmla="*/ 157 h 177"/>
              <a:gd name="T56" fmla="*/ 123 w 602"/>
              <a:gd name="T57" fmla="*/ 125 h 177"/>
              <a:gd name="T58" fmla="*/ 150 w 602"/>
              <a:gd name="T59" fmla="*/ 104 h 177"/>
              <a:gd name="T60" fmla="*/ 123 w 602"/>
              <a:gd name="T61" fmla="*/ 72 h 177"/>
              <a:gd name="T62" fmla="*/ 150 w 602"/>
              <a:gd name="T63" fmla="*/ 52 h 177"/>
              <a:gd name="T64" fmla="*/ 123 w 602"/>
              <a:gd name="T65" fmla="*/ 20 h 177"/>
              <a:gd name="T66" fmla="*/ 183 w 602"/>
              <a:gd name="T67" fmla="*/ 162 h 177"/>
              <a:gd name="T68" fmla="*/ 180 w 602"/>
              <a:gd name="T69" fmla="*/ 121 h 177"/>
              <a:gd name="T70" fmla="*/ 271 w 602"/>
              <a:gd name="T71" fmla="*/ 159 h 177"/>
              <a:gd name="T72" fmla="*/ 289 w 602"/>
              <a:gd name="T73" fmla="*/ 158 h 177"/>
              <a:gd name="T74" fmla="*/ 289 w 602"/>
              <a:gd name="T75" fmla="*/ 124 h 177"/>
              <a:gd name="T76" fmla="*/ 289 w 602"/>
              <a:gd name="T77" fmla="*/ 105 h 177"/>
              <a:gd name="T78" fmla="*/ 289 w 602"/>
              <a:gd name="T79" fmla="*/ 71 h 177"/>
              <a:gd name="T80" fmla="*/ 289 w 602"/>
              <a:gd name="T81" fmla="*/ 53 h 177"/>
              <a:gd name="T82" fmla="*/ 289 w 602"/>
              <a:gd name="T83" fmla="*/ 20 h 177"/>
              <a:gd name="T84" fmla="*/ 321 w 602"/>
              <a:gd name="T85" fmla="*/ 161 h 177"/>
              <a:gd name="T86" fmla="*/ 387 w 602"/>
              <a:gd name="T87" fmla="*/ 120 h 177"/>
              <a:gd name="T88" fmla="*/ 410 w 602"/>
              <a:gd name="T89" fmla="*/ 161 h 177"/>
              <a:gd name="T90" fmla="*/ 422 w 602"/>
              <a:gd name="T91" fmla="*/ 158 h 177"/>
              <a:gd name="T92" fmla="*/ 431 w 602"/>
              <a:gd name="T93" fmla="*/ 125 h 177"/>
              <a:gd name="T94" fmla="*/ 422 w 602"/>
              <a:gd name="T95" fmla="*/ 105 h 177"/>
              <a:gd name="T96" fmla="*/ 431 w 602"/>
              <a:gd name="T97" fmla="*/ 72 h 177"/>
              <a:gd name="T98" fmla="*/ 422 w 602"/>
              <a:gd name="T99" fmla="*/ 53 h 177"/>
              <a:gd name="T100" fmla="*/ 431 w 602"/>
              <a:gd name="T101" fmla="*/ 20 h 177"/>
              <a:gd name="T102" fmla="*/ 460 w 602"/>
              <a:gd name="T103" fmla="*/ 159 h 177"/>
              <a:gd name="T104" fmla="*/ 531 w 602"/>
              <a:gd name="T105" fmla="*/ 121 h 177"/>
              <a:gd name="T106" fmla="*/ 548 w 602"/>
              <a:gd name="T107" fmla="*/ 162 h 177"/>
              <a:gd name="T108" fmla="*/ 545 w 602"/>
              <a:gd name="T109" fmla="*/ 125 h 177"/>
              <a:gd name="T110" fmla="*/ 572 w 602"/>
              <a:gd name="T111" fmla="*/ 157 h 177"/>
              <a:gd name="T112" fmla="*/ 545 w 602"/>
              <a:gd name="T113" fmla="*/ 72 h 177"/>
              <a:gd name="T114" fmla="*/ 572 w 602"/>
              <a:gd name="T115" fmla="*/ 104 h 177"/>
              <a:gd name="T116" fmla="*/ 545 w 602"/>
              <a:gd name="T117" fmla="*/ 21 h 177"/>
              <a:gd name="T118" fmla="*/ 572 w 602"/>
              <a:gd name="T119" fmla="*/ 5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02" h="177">
                <a:moveTo>
                  <a:pt x="586" y="0"/>
                </a:moveTo>
                <a:lnTo>
                  <a:pt x="18" y="0"/>
                </a:lnTo>
                <a:lnTo>
                  <a:pt x="18" y="0"/>
                </a:lnTo>
                <a:lnTo>
                  <a:pt x="12" y="1"/>
                </a:lnTo>
                <a:lnTo>
                  <a:pt x="5" y="4"/>
                </a:lnTo>
                <a:lnTo>
                  <a:pt x="2" y="10"/>
                </a:lnTo>
                <a:lnTo>
                  <a:pt x="1" y="12"/>
                </a:lnTo>
                <a:lnTo>
                  <a:pt x="0" y="15"/>
                </a:lnTo>
                <a:lnTo>
                  <a:pt x="0" y="163"/>
                </a:lnTo>
                <a:lnTo>
                  <a:pt x="0" y="163"/>
                </a:lnTo>
                <a:lnTo>
                  <a:pt x="1" y="165"/>
                </a:lnTo>
                <a:lnTo>
                  <a:pt x="2" y="168"/>
                </a:lnTo>
                <a:lnTo>
                  <a:pt x="5" y="173"/>
                </a:lnTo>
                <a:lnTo>
                  <a:pt x="12" y="176"/>
                </a:lnTo>
                <a:lnTo>
                  <a:pt x="15" y="177"/>
                </a:lnTo>
                <a:lnTo>
                  <a:pt x="18" y="177"/>
                </a:lnTo>
                <a:lnTo>
                  <a:pt x="586" y="177"/>
                </a:lnTo>
                <a:lnTo>
                  <a:pt x="586" y="177"/>
                </a:lnTo>
                <a:lnTo>
                  <a:pt x="589" y="177"/>
                </a:lnTo>
                <a:lnTo>
                  <a:pt x="592" y="176"/>
                </a:lnTo>
                <a:lnTo>
                  <a:pt x="598" y="173"/>
                </a:lnTo>
                <a:lnTo>
                  <a:pt x="601" y="168"/>
                </a:lnTo>
                <a:lnTo>
                  <a:pt x="602" y="165"/>
                </a:lnTo>
                <a:lnTo>
                  <a:pt x="602" y="163"/>
                </a:lnTo>
                <a:lnTo>
                  <a:pt x="602" y="15"/>
                </a:lnTo>
                <a:lnTo>
                  <a:pt x="602" y="15"/>
                </a:lnTo>
                <a:lnTo>
                  <a:pt x="602" y="12"/>
                </a:lnTo>
                <a:lnTo>
                  <a:pt x="601" y="10"/>
                </a:lnTo>
                <a:lnTo>
                  <a:pt x="598" y="4"/>
                </a:lnTo>
                <a:lnTo>
                  <a:pt x="592" y="1"/>
                </a:lnTo>
                <a:lnTo>
                  <a:pt x="586" y="0"/>
                </a:lnTo>
                <a:lnTo>
                  <a:pt x="586" y="0"/>
                </a:lnTo>
                <a:close/>
                <a:moveTo>
                  <a:pt x="460" y="19"/>
                </a:moveTo>
                <a:lnTo>
                  <a:pt x="460" y="19"/>
                </a:lnTo>
                <a:lnTo>
                  <a:pt x="460" y="17"/>
                </a:lnTo>
                <a:lnTo>
                  <a:pt x="461" y="16"/>
                </a:lnTo>
                <a:lnTo>
                  <a:pt x="464" y="15"/>
                </a:lnTo>
                <a:lnTo>
                  <a:pt x="528" y="15"/>
                </a:lnTo>
                <a:lnTo>
                  <a:pt x="528" y="15"/>
                </a:lnTo>
                <a:lnTo>
                  <a:pt x="531" y="16"/>
                </a:lnTo>
                <a:lnTo>
                  <a:pt x="532" y="17"/>
                </a:lnTo>
                <a:lnTo>
                  <a:pt x="533" y="19"/>
                </a:lnTo>
                <a:lnTo>
                  <a:pt x="552" y="54"/>
                </a:lnTo>
                <a:lnTo>
                  <a:pt x="552" y="54"/>
                </a:lnTo>
                <a:lnTo>
                  <a:pt x="552" y="55"/>
                </a:lnTo>
                <a:lnTo>
                  <a:pt x="551" y="57"/>
                </a:lnTo>
                <a:lnTo>
                  <a:pt x="548" y="58"/>
                </a:lnTo>
                <a:lnTo>
                  <a:pt x="464" y="58"/>
                </a:lnTo>
                <a:lnTo>
                  <a:pt x="464" y="58"/>
                </a:lnTo>
                <a:lnTo>
                  <a:pt x="461" y="57"/>
                </a:lnTo>
                <a:lnTo>
                  <a:pt x="460" y="55"/>
                </a:lnTo>
                <a:lnTo>
                  <a:pt x="460" y="54"/>
                </a:lnTo>
                <a:lnTo>
                  <a:pt x="460" y="19"/>
                </a:lnTo>
                <a:close/>
                <a:moveTo>
                  <a:pt x="460" y="71"/>
                </a:moveTo>
                <a:lnTo>
                  <a:pt x="460" y="71"/>
                </a:lnTo>
                <a:lnTo>
                  <a:pt x="460" y="69"/>
                </a:lnTo>
                <a:lnTo>
                  <a:pt x="461" y="68"/>
                </a:lnTo>
                <a:lnTo>
                  <a:pt x="464" y="67"/>
                </a:lnTo>
                <a:lnTo>
                  <a:pt x="528" y="67"/>
                </a:lnTo>
                <a:lnTo>
                  <a:pt x="528" y="67"/>
                </a:lnTo>
                <a:lnTo>
                  <a:pt x="531" y="68"/>
                </a:lnTo>
                <a:lnTo>
                  <a:pt x="532" y="69"/>
                </a:lnTo>
                <a:lnTo>
                  <a:pt x="533" y="71"/>
                </a:lnTo>
                <a:lnTo>
                  <a:pt x="552" y="106"/>
                </a:lnTo>
                <a:lnTo>
                  <a:pt x="552" y="106"/>
                </a:lnTo>
                <a:lnTo>
                  <a:pt x="552" y="107"/>
                </a:lnTo>
                <a:lnTo>
                  <a:pt x="551" y="108"/>
                </a:lnTo>
                <a:lnTo>
                  <a:pt x="548" y="110"/>
                </a:lnTo>
                <a:lnTo>
                  <a:pt x="464" y="110"/>
                </a:lnTo>
                <a:lnTo>
                  <a:pt x="464" y="110"/>
                </a:lnTo>
                <a:lnTo>
                  <a:pt x="461" y="108"/>
                </a:lnTo>
                <a:lnTo>
                  <a:pt x="460" y="107"/>
                </a:lnTo>
                <a:lnTo>
                  <a:pt x="460" y="106"/>
                </a:lnTo>
                <a:lnTo>
                  <a:pt x="460" y="71"/>
                </a:lnTo>
                <a:close/>
                <a:moveTo>
                  <a:pt x="319" y="19"/>
                </a:moveTo>
                <a:lnTo>
                  <a:pt x="319" y="19"/>
                </a:lnTo>
                <a:lnTo>
                  <a:pt x="320" y="17"/>
                </a:lnTo>
                <a:lnTo>
                  <a:pt x="321" y="16"/>
                </a:lnTo>
                <a:lnTo>
                  <a:pt x="323" y="15"/>
                </a:lnTo>
                <a:lnTo>
                  <a:pt x="387" y="15"/>
                </a:lnTo>
                <a:lnTo>
                  <a:pt x="387" y="15"/>
                </a:lnTo>
                <a:lnTo>
                  <a:pt x="390" y="16"/>
                </a:lnTo>
                <a:lnTo>
                  <a:pt x="391" y="17"/>
                </a:lnTo>
                <a:lnTo>
                  <a:pt x="392" y="19"/>
                </a:lnTo>
                <a:lnTo>
                  <a:pt x="411" y="54"/>
                </a:lnTo>
                <a:lnTo>
                  <a:pt x="411" y="54"/>
                </a:lnTo>
                <a:lnTo>
                  <a:pt x="411" y="55"/>
                </a:lnTo>
                <a:lnTo>
                  <a:pt x="410" y="57"/>
                </a:lnTo>
                <a:lnTo>
                  <a:pt x="407" y="58"/>
                </a:lnTo>
                <a:lnTo>
                  <a:pt x="323" y="58"/>
                </a:lnTo>
                <a:lnTo>
                  <a:pt x="323" y="58"/>
                </a:lnTo>
                <a:lnTo>
                  <a:pt x="321" y="57"/>
                </a:lnTo>
                <a:lnTo>
                  <a:pt x="320" y="55"/>
                </a:lnTo>
                <a:lnTo>
                  <a:pt x="319" y="54"/>
                </a:lnTo>
                <a:lnTo>
                  <a:pt x="319" y="19"/>
                </a:lnTo>
                <a:close/>
                <a:moveTo>
                  <a:pt x="319" y="71"/>
                </a:moveTo>
                <a:lnTo>
                  <a:pt x="319" y="71"/>
                </a:lnTo>
                <a:lnTo>
                  <a:pt x="320" y="69"/>
                </a:lnTo>
                <a:lnTo>
                  <a:pt x="321" y="68"/>
                </a:lnTo>
                <a:lnTo>
                  <a:pt x="323" y="67"/>
                </a:lnTo>
                <a:lnTo>
                  <a:pt x="387" y="67"/>
                </a:lnTo>
                <a:lnTo>
                  <a:pt x="387" y="67"/>
                </a:lnTo>
                <a:lnTo>
                  <a:pt x="390" y="68"/>
                </a:lnTo>
                <a:lnTo>
                  <a:pt x="391" y="69"/>
                </a:lnTo>
                <a:lnTo>
                  <a:pt x="392" y="71"/>
                </a:lnTo>
                <a:lnTo>
                  <a:pt x="411" y="106"/>
                </a:lnTo>
                <a:lnTo>
                  <a:pt x="411" y="106"/>
                </a:lnTo>
                <a:lnTo>
                  <a:pt x="411" y="107"/>
                </a:lnTo>
                <a:lnTo>
                  <a:pt x="410" y="108"/>
                </a:lnTo>
                <a:lnTo>
                  <a:pt x="407" y="110"/>
                </a:lnTo>
                <a:lnTo>
                  <a:pt x="323" y="110"/>
                </a:lnTo>
                <a:lnTo>
                  <a:pt x="323" y="110"/>
                </a:lnTo>
                <a:lnTo>
                  <a:pt x="321" y="108"/>
                </a:lnTo>
                <a:lnTo>
                  <a:pt x="320" y="107"/>
                </a:lnTo>
                <a:lnTo>
                  <a:pt x="319" y="106"/>
                </a:lnTo>
                <a:lnTo>
                  <a:pt x="319" y="71"/>
                </a:lnTo>
                <a:close/>
                <a:moveTo>
                  <a:pt x="179" y="19"/>
                </a:moveTo>
                <a:lnTo>
                  <a:pt x="179" y="19"/>
                </a:lnTo>
                <a:lnTo>
                  <a:pt x="179" y="17"/>
                </a:lnTo>
                <a:lnTo>
                  <a:pt x="180" y="16"/>
                </a:lnTo>
                <a:lnTo>
                  <a:pt x="183" y="15"/>
                </a:lnTo>
                <a:lnTo>
                  <a:pt x="246" y="15"/>
                </a:lnTo>
                <a:lnTo>
                  <a:pt x="246" y="15"/>
                </a:lnTo>
                <a:lnTo>
                  <a:pt x="250" y="16"/>
                </a:lnTo>
                <a:lnTo>
                  <a:pt x="251" y="17"/>
                </a:lnTo>
                <a:lnTo>
                  <a:pt x="251" y="19"/>
                </a:lnTo>
                <a:lnTo>
                  <a:pt x="271" y="54"/>
                </a:lnTo>
                <a:lnTo>
                  <a:pt x="271" y="54"/>
                </a:lnTo>
                <a:lnTo>
                  <a:pt x="270" y="55"/>
                </a:lnTo>
                <a:lnTo>
                  <a:pt x="270" y="57"/>
                </a:lnTo>
                <a:lnTo>
                  <a:pt x="267" y="58"/>
                </a:lnTo>
                <a:lnTo>
                  <a:pt x="183" y="58"/>
                </a:lnTo>
                <a:lnTo>
                  <a:pt x="183" y="58"/>
                </a:lnTo>
                <a:lnTo>
                  <a:pt x="180" y="57"/>
                </a:lnTo>
                <a:lnTo>
                  <a:pt x="179" y="55"/>
                </a:lnTo>
                <a:lnTo>
                  <a:pt x="179" y="54"/>
                </a:lnTo>
                <a:lnTo>
                  <a:pt x="179" y="19"/>
                </a:lnTo>
                <a:close/>
                <a:moveTo>
                  <a:pt x="179" y="71"/>
                </a:moveTo>
                <a:lnTo>
                  <a:pt x="179" y="71"/>
                </a:lnTo>
                <a:lnTo>
                  <a:pt x="179" y="69"/>
                </a:lnTo>
                <a:lnTo>
                  <a:pt x="180" y="68"/>
                </a:lnTo>
                <a:lnTo>
                  <a:pt x="183" y="67"/>
                </a:lnTo>
                <a:lnTo>
                  <a:pt x="246" y="67"/>
                </a:lnTo>
                <a:lnTo>
                  <a:pt x="246" y="67"/>
                </a:lnTo>
                <a:lnTo>
                  <a:pt x="250" y="68"/>
                </a:lnTo>
                <a:lnTo>
                  <a:pt x="251" y="69"/>
                </a:lnTo>
                <a:lnTo>
                  <a:pt x="251" y="71"/>
                </a:lnTo>
                <a:lnTo>
                  <a:pt x="271" y="106"/>
                </a:lnTo>
                <a:lnTo>
                  <a:pt x="271" y="106"/>
                </a:lnTo>
                <a:lnTo>
                  <a:pt x="270" y="107"/>
                </a:lnTo>
                <a:lnTo>
                  <a:pt x="270" y="108"/>
                </a:lnTo>
                <a:lnTo>
                  <a:pt x="267" y="110"/>
                </a:lnTo>
                <a:lnTo>
                  <a:pt x="183" y="110"/>
                </a:lnTo>
                <a:lnTo>
                  <a:pt x="183" y="110"/>
                </a:lnTo>
                <a:lnTo>
                  <a:pt x="180" y="108"/>
                </a:lnTo>
                <a:lnTo>
                  <a:pt x="179" y="107"/>
                </a:lnTo>
                <a:lnTo>
                  <a:pt x="179" y="106"/>
                </a:lnTo>
                <a:lnTo>
                  <a:pt x="179" y="71"/>
                </a:lnTo>
                <a:close/>
                <a:moveTo>
                  <a:pt x="38" y="19"/>
                </a:moveTo>
                <a:lnTo>
                  <a:pt x="38" y="19"/>
                </a:lnTo>
                <a:lnTo>
                  <a:pt x="38" y="17"/>
                </a:lnTo>
                <a:lnTo>
                  <a:pt x="39" y="16"/>
                </a:lnTo>
                <a:lnTo>
                  <a:pt x="42" y="15"/>
                </a:lnTo>
                <a:lnTo>
                  <a:pt x="106" y="15"/>
                </a:lnTo>
                <a:lnTo>
                  <a:pt x="106" y="15"/>
                </a:lnTo>
                <a:lnTo>
                  <a:pt x="109" y="16"/>
                </a:lnTo>
                <a:lnTo>
                  <a:pt x="110" y="17"/>
                </a:lnTo>
                <a:lnTo>
                  <a:pt x="111" y="19"/>
                </a:lnTo>
                <a:lnTo>
                  <a:pt x="130" y="54"/>
                </a:lnTo>
                <a:lnTo>
                  <a:pt x="130" y="54"/>
                </a:lnTo>
                <a:lnTo>
                  <a:pt x="130" y="55"/>
                </a:lnTo>
                <a:lnTo>
                  <a:pt x="129" y="57"/>
                </a:lnTo>
                <a:lnTo>
                  <a:pt x="126" y="58"/>
                </a:lnTo>
                <a:lnTo>
                  <a:pt x="42" y="58"/>
                </a:lnTo>
                <a:lnTo>
                  <a:pt x="42" y="58"/>
                </a:lnTo>
                <a:lnTo>
                  <a:pt x="39" y="57"/>
                </a:lnTo>
                <a:lnTo>
                  <a:pt x="38" y="55"/>
                </a:lnTo>
                <a:lnTo>
                  <a:pt x="38" y="54"/>
                </a:lnTo>
                <a:lnTo>
                  <a:pt x="38" y="19"/>
                </a:lnTo>
                <a:close/>
                <a:moveTo>
                  <a:pt x="38" y="71"/>
                </a:moveTo>
                <a:lnTo>
                  <a:pt x="38" y="71"/>
                </a:lnTo>
                <a:lnTo>
                  <a:pt x="38" y="69"/>
                </a:lnTo>
                <a:lnTo>
                  <a:pt x="39" y="68"/>
                </a:lnTo>
                <a:lnTo>
                  <a:pt x="42" y="67"/>
                </a:lnTo>
                <a:lnTo>
                  <a:pt x="106" y="67"/>
                </a:lnTo>
                <a:lnTo>
                  <a:pt x="106" y="67"/>
                </a:lnTo>
                <a:lnTo>
                  <a:pt x="109" y="68"/>
                </a:lnTo>
                <a:lnTo>
                  <a:pt x="110" y="69"/>
                </a:lnTo>
                <a:lnTo>
                  <a:pt x="111" y="71"/>
                </a:lnTo>
                <a:lnTo>
                  <a:pt x="130" y="106"/>
                </a:lnTo>
                <a:lnTo>
                  <a:pt x="130" y="106"/>
                </a:lnTo>
                <a:lnTo>
                  <a:pt x="130" y="107"/>
                </a:lnTo>
                <a:lnTo>
                  <a:pt x="129" y="108"/>
                </a:lnTo>
                <a:lnTo>
                  <a:pt x="126" y="110"/>
                </a:lnTo>
                <a:lnTo>
                  <a:pt x="42" y="110"/>
                </a:lnTo>
                <a:lnTo>
                  <a:pt x="42" y="110"/>
                </a:lnTo>
                <a:lnTo>
                  <a:pt x="39" y="108"/>
                </a:lnTo>
                <a:lnTo>
                  <a:pt x="38" y="107"/>
                </a:lnTo>
                <a:lnTo>
                  <a:pt x="38" y="106"/>
                </a:lnTo>
                <a:lnTo>
                  <a:pt x="38" y="71"/>
                </a:lnTo>
                <a:close/>
                <a:moveTo>
                  <a:pt x="126" y="162"/>
                </a:moveTo>
                <a:lnTo>
                  <a:pt x="42" y="162"/>
                </a:lnTo>
                <a:lnTo>
                  <a:pt x="42" y="162"/>
                </a:lnTo>
                <a:lnTo>
                  <a:pt x="39" y="161"/>
                </a:lnTo>
                <a:lnTo>
                  <a:pt x="38" y="160"/>
                </a:lnTo>
                <a:lnTo>
                  <a:pt x="38" y="159"/>
                </a:lnTo>
                <a:lnTo>
                  <a:pt x="38" y="124"/>
                </a:lnTo>
                <a:lnTo>
                  <a:pt x="38" y="124"/>
                </a:lnTo>
                <a:lnTo>
                  <a:pt x="38" y="122"/>
                </a:lnTo>
                <a:lnTo>
                  <a:pt x="39" y="121"/>
                </a:lnTo>
                <a:lnTo>
                  <a:pt x="42" y="120"/>
                </a:lnTo>
                <a:lnTo>
                  <a:pt x="106" y="120"/>
                </a:lnTo>
                <a:lnTo>
                  <a:pt x="106" y="120"/>
                </a:lnTo>
                <a:lnTo>
                  <a:pt x="109" y="121"/>
                </a:lnTo>
                <a:lnTo>
                  <a:pt x="110" y="122"/>
                </a:lnTo>
                <a:lnTo>
                  <a:pt x="111" y="124"/>
                </a:lnTo>
                <a:lnTo>
                  <a:pt x="130" y="159"/>
                </a:lnTo>
                <a:lnTo>
                  <a:pt x="130" y="159"/>
                </a:lnTo>
                <a:lnTo>
                  <a:pt x="130" y="160"/>
                </a:lnTo>
                <a:lnTo>
                  <a:pt x="129" y="161"/>
                </a:lnTo>
                <a:lnTo>
                  <a:pt x="126" y="162"/>
                </a:lnTo>
                <a:lnTo>
                  <a:pt x="126" y="162"/>
                </a:lnTo>
                <a:close/>
                <a:moveTo>
                  <a:pt x="150" y="157"/>
                </a:moveTo>
                <a:lnTo>
                  <a:pt x="150" y="157"/>
                </a:lnTo>
                <a:lnTo>
                  <a:pt x="150" y="157"/>
                </a:lnTo>
                <a:lnTo>
                  <a:pt x="149" y="158"/>
                </a:lnTo>
                <a:lnTo>
                  <a:pt x="140" y="158"/>
                </a:lnTo>
                <a:lnTo>
                  <a:pt x="140" y="158"/>
                </a:lnTo>
                <a:lnTo>
                  <a:pt x="139" y="157"/>
                </a:lnTo>
                <a:lnTo>
                  <a:pt x="123" y="125"/>
                </a:lnTo>
                <a:lnTo>
                  <a:pt x="123" y="125"/>
                </a:lnTo>
                <a:lnTo>
                  <a:pt x="123" y="125"/>
                </a:lnTo>
                <a:lnTo>
                  <a:pt x="124" y="124"/>
                </a:lnTo>
                <a:lnTo>
                  <a:pt x="149" y="124"/>
                </a:lnTo>
                <a:lnTo>
                  <a:pt x="149" y="124"/>
                </a:lnTo>
                <a:lnTo>
                  <a:pt x="150" y="125"/>
                </a:lnTo>
                <a:lnTo>
                  <a:pt x="150" y="126"/>
                </a:lnTo>
                <a:lnTo>
                  <a:pt x="150" y="157"/>
                </a:lnTo>
                <a:close/>
                <a:moveTo>
                  <a:pt x="150" y="104"/>
                </a:moveTo>
                <a:lnTo>
                  <a:pt x="150" y="104"/>
                </a:lnTo>
                <a:lnTo>
                  <a:pt x="150" y="104"/>
                </a:lnTo>
                <a:lnTo>
                  <a:pt x="149" y="105"/>
                </a:lnTo>
                <a:lnTo>
                  <a:pt x="140" y="105"/>
                </a:lnTo>
                <a:lnTo>
                  <a:pt x="140" y="105"/>
                </a:lnTo>
                <a:lnTo>
                  <a:pt x="139" y="104"/>
                </a:lnTo>
                <a:lnTo>
                  <a:pt x="123" y="72"/>
                </a:lnTo>
                <a:lnTo>
                  <a:pt x="123" y="72"/>
                </a:lnTo>
                <a:lnTo>
                  <a:pt x="123" y="72"/>
                </a:lnTo>
                <a:lnTo>
                  <a:pt x="124" y="71"/>
                </a:lnTo>
                <a:lnTo>
                  <a:pt x="149" y="71"/>
                </a:lnTo>
                <a:lnTo>
                  <a:pt x="149" y="71"/>
                </a:lnTo>
                <a:lnTo>
                  <a:pt x="150" y="72"/>
                </a:lnTo>
                <a:lnTo>
                  <a:pt x="150" y="73"/>
                </a:lnTo>
                <a:lnTo>
                  <a:pt x="150" y="104"/>
                </a:lnTo>
                <a:close/>
                <a:moveTo>
                  <a:pt x="150" y="52"/>
                </a:moveTo>
                <a:lnTo>
                  <a:pt x="150" y="52"/>
                </a:lnTo>
                <a:lnTo>
                  <a:pt x="150" y="52"/>
                </a:lnTo>
                <a:lnTo>
                  <a:pt x="149" y="53"/>
                </a:lnTo>
                <a:lnTo>
                  <a:pt x="140" y="53"/>
                </a:lnTo>
                <a:lnTo>
                  <a:pt x="140" y="53"/>
                </a:lnTo>
                <a:lnTo>
                  <a:pt x="139" y="52"/>
                </a:lnTo>
                <a:lnTo>
                  <a:pt x="123" y="21"/>
                </a:lnTo>
                <a:lnTo>
                  <a:pt x="123" y="21"/>
                </a:lnTo>
                <a:lnTo>
                  <a:pt x="123" y="20"/>
                </a:lnTo>
                <a:lnTo>
                  <a:pt x="124" y="20"/>
                </a:lnTo>
                <a:lnTo>
                  <a:pt x="149" y="20"/>
                </a:lnTo>
                <a:lnTo>
                  <a:pt x="149" y="20"/>
                </a:lnTo>
                <a:lnTo>
                  <a:pt x="150" y="20"/>
                </a:lnTo>
                <a:lnTo>
                  <a:pt x="150" y="21"/>
                </a:lnTo>
                <a:lnTo>
                  <a:pt x="150" y="52"/>
                </a:lnTo>
                <a:close/>
                <a:moveTo>
                  <a:pt x="267" y="162"/>
                </a:moveTo>
                <a:lnTo>
                  <a:pt x="183" y="162"/>
                </a:lnTo>
                <a:lnTo>
                  <a:pt x="183" y="162"/>
                </a:lnTo>
                <a:lnTo>
                  <a:pt x="180" y="161"/>
                </a:lnTo>
                <a:lnTo>
                  <a:pt x="179" y="160"/>
                </a:lnTo>
                <a:lnTo>
                  <a:pt x="179" y="159"/>
                </a:lnTo>
                <a:lnTo>
                  <a:pt x="179" y="124"/>
                </a:lnTo>
                <a:lnTo>
                  <a:pt x="179" y="124"/>
                </a:lnTo>
                <a:lnTo>
                  <a:pt x="179" y="122"/>
                </a:lnTo>
                <a:lnTo>
                  <a:pt x="180" y="121"/>
                </a:lnTo>
                <a:lnTo>
                  <a:pt x="183" y="120"/>
                </a:lnTo>
                <a:lnTo>
                  <a:pt x="246" y="120"/>
                </a:lnTo>
                <a:lnTo>
                  <a:pt x="246" y="120"/>
                </a:lnTo>
                <a:lnTo>
                  <a:pt x="250" y="121"/>
                </a:lnTo>
                <a:lnTo>
                  <a:pt x="251" y="122"/>
                </a:lnTo>
                <a:lnTo>
                  <a:pt x="251" y="124"/>
                </a:lnTo>
                <a:lnTo>
                  <a:pt x="271" y="159"/>
                </a:lnTo>
                <a:lnTo>
                  <a:pt x="271" y="159"/>
                </a:lnTo>
                <a:lnTo>
                  <a:pt x="270" y="160"/>
                </a:lnTo>
                <a:lnTo>
                  <a:pt x="270" y="161"/>
                </a:lnTo>
                <a:lnTo>
                  <a:pt x="267" y="162"/>
                </a:lnTo>
                <a:lnTo>
                  <a:pt x="267" y="162"/>
                </a:lnTo>
                <a:close/>
                <a:moveTo>
                  <a:pt x="291" y="157"/>
                </a:moveTo>
                <a:lnTo>
                  <a:pt x="291" y="157"/>
                </a:lnTo>
                <a:lnTo>
                  <a:pt x="290" y="157"/>
                </a:lnTo>
                <a:lnTo>
                  <a:pt x="289" y="158"/>
                </a:lnTo>
                <a:lnTo>
                  <a:pt x="281" y="158"/>
                </a:lnTo>
                <a:lnTo>
                  <a:pt x="281" y="158"/>
                </a:lnTo>
                <a:lnTo>
                  <a:pt x="279" y="157"/>
                </a:lnTo>
                <a:lnTo>
                  <a:pt x="264" y="125"/>
                </a:lnTo>
                <a:lnTo>
                  <a:pt x="264" y="125"/>
                </a:lnTo>
                <a:lnTo>
                  <a:pt x="264" y="125"/>
                </a:lnTo>
                <a:lnTo>
                  <a:pt x="264" y="124"/>
                </a:lnTo>
                <a:lnTo>
                  <a:pt x="289" y="124"/>
                </a:lnTo>
                <a:lnTo>
                  <a:pt x="289" y="124"/>
                </a:lnTo>
                <a:lnTo>
                  <a:pt x="290" y="125"/>
                </a:lnTo>
                <a:lnTo>
                  <a:pt x="291" y="126"/>
                </a:lnTo>
                <a:lnTo>
                  <a:pt x="291" y="157"/>
                </a:lnTo>
                <a:close/>
                <a:moveTo>
                  <a:pt x="291" y="104"/>
                </a:moveTo>
                <a:lnTo>
                  <a:pt x="291" y="104"/>
                </a:lnTo>
                <a:lnTo>
                  <a:pt x="290" y="104"/>
                </a:lnTo>
                <a:lnTo>
                  <a:pt x="289" y="105"/>
                </a:lnTo>
                <a:lnTo>
                  <a:pt x="281" y="105"/>
                </a:lnTo>
                <a:lnTo>
                  <a:pt x="281" y="105"/>
                </a:lnTo>
                <a:lnTo>
                  <a:pt x="279" y="104"/>
                </a:lnTo>
                <a:lnTo>
                  <a:pt x="264" y="72"/>
                </a:lnTo>
                <a:lnTo>
                  <a:pt x="264" y="72"/>
                </a:lnTo>
                <a:lnTo>
                  <a:pt x="264" y="72"/>
                </a:lnTo>
                <a:lnTo>
                  <a:pt x="264" y="71"/>
                </a:lnTo>
                <a:lnTo>
                  <a:pt x="289" y="71"/>
                </a:lnTo>
                <a:lnTo>
                  <a:pt x="289" y="71"/>
                </a:lnTo>
                <a:lnTo>
                  <a:pt x="290" y="72"/>
                </a:lnTo>
                <a:lnTo>
                  <a:pt x="291" y="73"/>
                </a:lnTo>
                <a:lnTo>
                  <a:pt x="291" y="104"/>
                </a:lnTo>
                <a:close/>
                <a:moveTo>
                  <a:pt x="291" y="52"/>
                </a:moveTo>
                <a:lnTo>
                  <a:pt x="291" y="52"/>
                </a:lnTo>
                <a:lnTo>
                  <a:pt x="290" y="52"/>
                </a:lnTo>
                <a:lnTo>
                  <a:pt x="289" y="53"/>
                </a:lnTo>
                <a:lnTo>
                  <a:pt x="281" y="53"/>
                </a:lnTo>
                <a:lnTo>
                  <a:pt x="281" y="53"/>
                </a:lnTo>
                <a:lnTo>
                  <a:pt x="279" y="52"/>
                </a:lnTo>
                <a:lnTo>
                  <a:pt x="264" y="21"/>
                </a:lnTo>
                <a:lnTo>
                  <a:pt x="264" y="21"/>
                </a:lnTo>
                <a:lnTo>
                  <a:pt x="264" y="20"/>
                </a:lnTo>
                <a:lnTo>
                  <a:pt x="264" y="20"/>
                </a:lnTo>
                <a:lnTo>
                  <a:pt x="289" y="20"/>
                </a:lnTo>
                <a:lnTo>
                  <a:pt x="289" y="20"/>
                </a:lnTo>
                <a:lnTo>
                  <a:pt x="290" y="20"/>
                </a:lnTo>
                <a:lnTo>
                  <a:pt x="291" y="21"/>
                </a:lnTo>
                <a:lnTo>
                  <a:pt x="291" y="52"/>
                </a:lnTo>
                <a:close/>
                <a:moveTo>
                  <a:pt x="407" y="162"/>
                </a:moveTo>
                <a:lnTo>
                  <a:pt x="323" y="162"/>
                </a:lnTo>
                <a:lnTo>
                  <a:pt x="323" y="162"/>
                </a:lnTo>
                <a:lnTo>
                  <a:pt x="321" y="161"/>
                </a:lnTo>
                <a:lnTo>
                  <a:pt x="320" y="160"/>
                </a:lnTo>
                <a:lnTo>
                  <a:pt x="319" y="159"/>
                </a:lnTo>
                <a:lnTo>
                  <a:pt x="319" y="124"/>
                </a:lnTo>
                <a:lnTo>
                  <a:pt x="319" y="124"/>
                </a:lnTo>
                <a:lnTo>
                  <a:pt x="320" y="122"/>
                </a:lnTo>
                <a:lnTo>
                  <a:pt x="321" y="121"/>
                </a:lnTo>
                <a:lnTo>
                  <a:pt x="323" y="120"/>
                </a:lnTo>
                <a:lnTo>
                  <a:pt x="387" y="120"/>
                </a:lnTo>
                <a:lnTo>
                  <a:pt x="387" y="120"/>
                </a:lnTo>
                <a:lnTo>
                  <a:pt x="390" y="121"/>
                </a:lnTo>
                <a:lnTo>
                  <a:pt x="391" y="122"/>
                </a:lnTo>
                <a:lnTo>
                  <a:pt x="392" y="124"/>
                </a:lnTo>
                <a:lnTo>
                  <a:pt x="411" y="159"/>
                </a:lnTo>
                <a:lnTo>
                  <a:pt x="411" y="159"/>
                </a:lnTo>
                <a:lnTo>
                  <a:pt x="411" y="160"/>
                </a:lnTo>
                <a:lnTo>
                  <a:pt x="410" y="161"/>
                </a:lnTo>
                <a:lnTo>
                  <a:pt x="407" y="162"/>
                </a:lnTo>
                <a:lnTo>
                  <a:pt x="407" y="162"/>
                </a:lnTo>
                <a:close/>
                <a:moveTo>
                  <a:pt x="431" y="157"/>
                </a:moveTo>
                <a:lnTo>
                  <a:pt x="431" y="157"/>
                </a:lnTo>
                <a:lnTo>
                  <a:pt x="431" y="157"/>
                </a:lnTo>
                <a:lnTo>
                  <a:pt x="430" y="158"/>
                </a:lnTo>
                <a:lnTo>
                  <a:pt x="422" y="158"/>
                </a:lnTo>
                <a:lnTo>
                  <a:pt x="422" y="158"/>
                </a:lnTo>
                <a:lnTo>
                  <a:pt x="420" y="157"/>
                </a:lnTo>
                <a:lnTo>
                  <a:pt x="404" y="125"/>
                </a:lnTo>
                <a:lnTo>
                  <a:pt x="404" y="125"/>
                </a:lnTo>
                <a:lnTo>
                  <a:pt x="404" y="125"/>
                </a:lnTo>
                <a:lnTo>
                  <a:pt x="405" y="124"/>
                </a:lnTo>
                <a:lnTo>
                  <a:pt x="430" y="124"/>
                </a:lnTo>
                <a:lnTo>
                  <a:pt x="430" y="124"/>
                </a:lnTo>
                <a:lnTo>
                  <a:pt x="431" y="125"/>
                </a:lnTo>
                <a:lnTo>
                  <a:pt x="431" y="126"/>
                </a:lnTo>
                <a:lnTo>
                  <a:pt x="431" y="157"/>
                </a:lnTo>
                <a:close/>
                <a:moveTo>
                  <a:pt x="431" y="104"/>
                </a:moveTo>
                <a:lnTo>
                  <a:pt x="431" y="104"/>
                </a:lnTo>
                <a:lnTo>
                  <a:pt x="431" y="104"/>
                </a:lnTo>
                <a:lnTo>
                  <a:pt x="430" y="105"/>
                </a:lnTo>
                <a:lnTo>
                  <a:pt x="422" y="105"/>
                </a:lnTo>
                <a:lnTo>
                  <a:pt x="422" y="105"/>
                </a:lnTo>
                <a:lnTo>
                  <a:pt x="420" y="104"/>
                </a:lnTo>
                <a:lnTo>
                  <a:pt x="404" y="72"/>
                </a:lnTo>
                <a:lnTo>
                  <a:pt x="404" y="72"/>
                </a:lnTo>
                <a:lnTo>
                  <a:pt x="404" y="72"/>
                </a:lnTo>
                <a:lnTo>
                  <a:pt x="405" y="71"/>
                </a:lnTo>
                <a:lnTo>
                  <a:pt x="430" y="71"/>
                </a:lnTo>
                <a:lnTo>
                  <a:pt x="430" y="71"/>
                </a:lnTo>
                <a:lnTo>
                  <a:pt x="431" y="72"/>
                </a:lnTo>
                <a:lnTo>
                  <a:pt x="431" y="73"/>
                </a:lnTo>
                <a:lnTo>
                  <a:pt x="431" y="104"/>
                </a:lnTo>
                <a:close/>
                <a:moveTo>
                  <a:pt x="431" y="52"/>
                </a:moveTo>
                <a:lnTo>
                  <a:pt x="431" y="52"/>
                </a:lnTo>
                <a:lnTo>
                  <a:pt x="431" y="52"/>
                </a:lnTo>
                <a:lnTo>
                  <a:pt x="430" y="53"/>
                </a:lnTo>
                <a:lnTo>
                  <a:pt x="422" y="53"/>
                </a:lnTo>
                <a:lnTo>
                  <a:pt x="422" y="53"/>
                </a:lnTo>
                <a:lnTo>
                  <a:pt x="420" y="52"/>
                </a:lnTo>
                <a:lnTo>
                  <a:pt x="404" y="21"/>
                </a:lnTo>
                <a:lnTo>
                  <a:pt x="404" y="21"/>
                </a:lnTo>
                <a:lnTo>
                  <a:pt x="404" y="20"/>
                </a:lnTo>
                <a:lnTo>
                  <a:pt x="405" y="20"/>
                </a:lnTo>
                <a:lnTo>
                  <a:pt x="430" y="20"/>
                </a:lnTo>
                <a:lnTo>
                  <a:pt x="430" y="20"/>
                </a:lnTo>
                <a:lnTo>
                  <a:pt x="431" y="20"/>
                </a:lnTo>
                <a:lnTo>
                  <a:pt x="431" y="21"/>
                </a:lnTo>
                <a:lnTo>
                  <a:pt x="431" y="52"/>
                </a:lnTo>
                <a:close/>
                <a:moveTo>
                  <a:pt x="548" y="162"/>
                </a:moveTo>
                <a:lnTo>
                  <a:pt x="464" y="162"/>
                </a:lnTo>
                <a:lnTo>
                  <a:pt x="464" y="162"/>
                </a:lnTo>
                <a:lnTo>
                  <a:pt x="461" y="161"/>
                </a:lnTo>
                <a:lnTo>
                  <a:pt x="460" y="160"/>
                </a:lnTo>
                <a:lnTo>
                  <a:pt x="460" y="159"/>
                </a:lnTo>
                <a:lnTo>
                  <a:pt x="460" y="124"/>
                </a:lnTo>
                <a:lnTo>
                  <a:pt x="460" y="124"/>
                </a:lnTo>
                <a:lnTo>
                  <a:pt x="460" y="122"/>
                </a:lnTo>
                <a:lnTo>
                  <a:pt x="461" y="121"/>
                </a:lnTo>
                <a:lnTo>
                  <a:pt x="464" y="120"/>
                </a:lnTo>
                <a:lnTo>
                  <a:pt x="528" y="120"/>
                </a:lnTo>
                <a:lnTo>
                  <a:pt x="528" y="120"/>
                </a:lnTo>
                <a:lnTo>
                  <a:pt x="531" y="121"/>
                </a:lnTo>
                <a:lnTo>
                  <a:pt x="532" y="122"/>
                </a:lnTo>
                <a:lnTo>
                  <a:pt x="533" y="124"/>
                </a:lnTo>
                <a:lnTo>
                  <a:pt x="552" y="159"/>
                </a:lnTo>
                <a:lnTo>
                  <a:pt x="552" y="159"/>
                </a:lnTo>
                <a:lnTo>
                  <a:pt x="552" y="160"/>
                </a:lnTo>
                <a:lnTo>
                  <a:pt x="551" y="161"/>
                </a:lnTo>
                <a:lnTo>
                  <a:pt x="548" y="162"/>
                </a:lnTo>
                <a:lnTo>
                  <a:pt x="548" y="162"/>
                </a:lnTo>
                <a:close/>
                <a:moveTo>
                  <a:pt x="572" y="157"/>
                </a:moveTo>
                <a:lnTo>
                  <a:pt x="572" y="157"/>
                </a:lnTo>
                <a:lnTo>
                  <a:pt x="572" y="157"/>
                </a:lnTo>
                <a:lnTo>
                  <a:pt x="571" y="158"/>
                </a:lnTo>
                <a:lnTo>
                  <a:pt x="562" y="158"/>
                </a:lnTo>
                <a:lnTo>
                  <a:pt x="562" y="158"/>
                </a:lnTo>
                <a:lnTo>
                  <a:pt x="561" y="157"/>
                </a:lnTo>
                <a:lnTo>
                  <a:pt x="545" y="125"/>
                </a:lnTo>
                <a:lnTo>
                  <a:pt x="545" y="125"/>
                </a:lnTo>
                <a:lnTo>
                  <a:pt x="545" y="125"/>
                </a:lnTo>
                <a:lnTo>
                  <a:pt x="546" y="124"/>
                </a:lnTo>
                <a:lnTo>
                  <a:pt x="571" y="124"/>
                </a:lnTo>
                <a:lnTo>
                  <a:pt x="571" y="124"/>
                </a:lnTo>
                <a:lnTo>
                  <a:pt x="572" y="125"/>
                </a:lnTo>
                <a:lnTo>
                  <a:pt x="572" y="126"/>
                </a:lnTo>
                <a:lnTo>
                  <a:pt x="572" y="157"/>
                </a:lnTo>
                <a:close/>
                <a:moveTo>
                  <a:pt x="572" y="104"/>
                </a:moveTo>
                <a:lnTo>
                  <a:pt x="572" y="104"/>
                </a:lnTo>
                <a:lnTo>
                  <a:pt x="572" y="104"/>
                </a:lnTo>
                <a:lnTo>
                  <a:pt x="571" y="105"/>
                </a:lnTo>
                <a:lnTo>
                  <a:pt x="562" y="105"/>
                </a:lnTo>
                <a:lnTo>
                  <a:pt x="562" y="105"/>
                </a:lnTo>
                <a:lnTo>
                  <a:pt x="561" y="104"/>
                </a:lnTo>
                <a:lnTo>
                  <a:pt x="545" y="72"/>
                </a:lnTo>
                <a:lnTo>
                  <a:pt x="545" y="72"/>
                </a:lnTo>
                <a:lnTo>
                  <a:pt x="545" y="72"/>
                </a:lnTo>
                <a:lnTo>
                  <a:pt x="546" y="71"/>
                </a:lnTo>
                <a:lnTo>
                  <a:pt x="571" y="71"/>
                </a:lnTo>
                <a:lnTo>
                  <a:pt x="571" y="71"/>
                </a:lnTo>
                <a:lnTo>
                  <a:pt x="572" y="72"/>
                </a:lnTo>
                <a:lnTo>
                  <a:pt x="572" y="73"/>
                </a:lnTo>
                <a:lnTo>
                  <a:pt x="572" y="104"/>
                </a:lnTo>
                <a:close/>
                <a:moveTo>
                  <a:pt x="572" y="52"/>
                </a:moveTo>
                <a:lnTo>
                  <a:pt x="572" y="52"/>
                </a:lnTo>
                <a:lnTo>
                  <a:pt x="572" y="52"/>
                </a:lnTo>
                <a:lnTo>
                  <a:pt x="571" y="53"/>
                </a:lnTo>
                <a:lnTo>
                  <a:pt x="562" y="53"/>
                </a:lnTo>
                <a:lnTo>
                  <a:pt x="562" y="53"/>
                </a:lnTo>
                <a:lnTo>
                  <a:pt x="561" y="52"/>
                </a:lnTo>
                <a:lnTo>
                  <a:pt x="545" y="21"/>
                </a:lnTo>
                <a:lnTo>
                  <a:pt x="545" y="21"/>
                </a:lnTo>
                <a:lnTo>
                  <a:pt x="545" y="20"/>
                </a:lnTo>
                <a:lnTo>
                  <a:pt x="546" y="20"/>
                </a:lnTo>
                <a:lnTo>
                  <a:pt x="571" y="20"/>
                </a:lnTo>
                <a:lnTo>
                  <a:pt x="571" y="20"/>
                </a:lnTo>
                <a:lnTo>
                  <a:pt x="572" y="20"/>
                </a:lnTo>
                <a:lnTo>
                  <a:pt x="572" y="21"/>
                </a:lnTo>
                <a:lnTo>
                  <a:pt x="572" y="52"/>
                </a:lnTo>
                <a:close/>
              </a:path>
            </a:pathLst>
          </a:custGeom>
          <a:solidFill>
            <a:srgbClr val="00B0F0"/>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45" name="下箭头 139"/>
          <p:cNvSpPr>
            <a:spLocks noChangeArrowheads="1"/>
          </p:cNvSpPr>
          <p:nvPr/>
        </p:nvSpPr>
        <p:spPr bwMode="auto">
          <a:xfrm rot="10800000">
            <a:off x="6314054" y="1887949"/>
            <a:ext cx="135329" cy="234124"/>
          </a:xfrm>
          <a:prstGeom prst="downArrow">
            <a:avLst>
              <a:gd name="adj1" fmla="val 50000"/>
              <a:gd name="adj2" fmla="val 50000"/>
            </a:avLst>
          </a:prstGeom>
          <a:noFill/>
          <a:ln w="9525" algn="ctr">
            <a:solidFill>
              <a:schemeClr val="tx1"/>
            </a:solidFill>
            <a:round/>
            <a:headEnd/>
            <a:tailEnd/>
          </a:ln>
        </p:spPr>
        <p:txBody>
          <a:bodyPr lIns="79176" tIns="39588" rIns="79176" bIns="39588"/>
          <a:lstStyle/>
          <a:p>
            <a:pPr defTabSz="801447" fontAlgn="auto">
              <a:spcBef>
                <a:spcPts val="0"/>
              </a:spcBef>
              <a:spcAft>
                <a:spcPts val="0"/>
              </a:spcAft>
            </a:pPr>
            <a:endParaRPr lang="zh-CN" altLang="en-US" sz="1100">
              <a:solidFill>
                <a:srgbClr val="FFFFFF"/>
              </a:solidFill>
              <a:latin typeface="+mn-lt"/>
              <a:ea typeface="+mn-ea"/>
            </a:endParaRPr>
          </a:p>
        </p:txBody>
      </p:sp>
      <p:sp>
        <p:nvSpPr>
          <p:cNvPr id="146" name="下箭头 139"/>
          <p:cNvSpPr>
            <a:spLocks noChangeArrowheads="1"/>
          </p:cNvSpPr>
          <p:nvPr/>
        </p:nvSpPr>
        <p:spPr bwMode="auto">
          <a:xfrm rot="10800000">
            <a:off x="6548205" y="1887949"/>
            <a:ext cx="135329" cy="234124"/>
          </a:xfrm>
          <a:prstGeom prst="downArrow">
            <a:avLst>
              <a:gd name="adj1" fmla="val 50000"/>
              <a:gd name="adj2" fmla="val 50000"/>
            </a:avLst>
          </a:prstGeom>
          <a:noFill/>
          <a:ln w="9525" algn="ctr">
            <a:solidFill>
              <a:schemeClr val="tx1"/>
            </a:solidFill>
            <a:round/>
            <a:headEnd/>
            <a:tailEnd/>
          </a:ln>
        </p:spPr>
        <p:txBody>
          <a:bodyPr lIns="79176" tIns="39588" rIns="79176" bIns="39588"/>
          <a:lstStyle/>
          <a:p>
            <a:pPr defTabSz="801447" fontAlgn="auto">
              <a:spcBef>
                <a:spcPts val="0"/>
              </a:spcBef>
              <a:spcAft>
                <a:spcPts val="0"/>
              </a:spcAft>
            </a:pPr>
            <a:endParaRPr lang="zh-CN" altLang="en-US" sz="1100">
              <a:solidFill>
                <a:srgbClr val="FFFFFF"/>
              </a:solidFill>
              <a:latin typeface="+mn-lt"/>
              <a:ea typeface="+mn-ea"/>
            </a:endParaRPr>
          </a:p>
        </p:txBody>
      </p:sp>
      <p:sp>
        <p:nvSpPr>
          <p:cNvPr id="147" name="下箭头 139"/>
          <p:cNvSpPr>
            <a:spLocks noChangeArrowheads="1"/>
          </p:cNvSpPr>
          <p:nvPr/>
        </p:nvSpPr>
        <p:spPr bwMode="auto">
          <a:xfrm rot="10800000">
            <a:off x="6782356" y="1887949"/>
            <a:ext cx="135329" cy="234124"/>
          </a:xfrm>
          <a:prstGeom prst="downArrow">
            <a:avLst>
              <a:gd name="adj1" fmla="val 50000"/>
              <a:gd name="adj2" fmla="val 50000"/>
            </a:avLst>
          </a:prstGeom>
          <a:noFill/>
          <a:ln w="9525" algn="ctr">
            <a:solidFill>
              <a:schemeClr val="tx1"/>
            </a:solidFill>
            <a:round/>
            <a:headEnd/>
            <a:tailEnd/>
          </a:ln>
        </p:spPr>
        <p:txBody>
          <a:bodyPr lIns="79176" tIns="39588" rIns="79176" bIns="39588"/>
          <a:lstStyle/>
          <a:p>
            <a:pPr defTabSz="801447" fontAlgn="auto">
              <a:spcBef>
                <a:spcPts val="0"/>
              </a:spcBef>
              <a:spcAft>
                <a:spcPts val="0"/>
              </a:spcAft>
            </a:pPr>
            <a:endParaRPr lang="zh-CN" altLang="en-US" sz="1100">
              <a:solidFill>
                <a:srgbClr val="FFFFFF"/>
              </a:solidFill>
              <a:latin typeface="+mn-lt"/>
              <a:ea typeface="+mn-ea"/>
            </a:endParaRPr>
          </a:p>
        </p:txBody>
      </p:sp>
      <p:sp>
        <p:nvSpPr>
          <p:cNvPr id="148" name="下箭头 139"/>
          <p:cNvSpPr>
            <a:spLocks noChangeArrowheads="1"/>
          </p:cNvSpPr>
          <p:nvPr/>
        </p:nvSpPr>
        <p:spPr bwMode="auto">
          <a:xfrm rot="10800000">
            <a:off x="7000431" y="1887949"/>
            <a:ext cx="135329" cy="234124"/>
          </a:xfrm>
          <a:prstGeom prst="downArrow">
            <a:avLst>
              <a:gd name="adj1" fmla="val 50000"/>
              <a:gd name="adj2" fmla="val 50000"/>
            </a:avLst>
          </a:prstGeom>
          <a:noFill/>
          <a:ln w="9525" algn="ctr">
            <a:solidFill>
              <a:schemeClr val="tx1"/>
            </a:solidFill>
            <a:round/>
            <a:headEnd/>
            <a:tailEnd/>
          </a:ln>
        </p:spPr>
        <p:txBody>
          <a:bodyPr lIns="79176" tIns="39588" rIns="79176" bIns="39588"/>
          <a:lstStyle/>
          <a:p>
            <a:pPr defTabSz="801447" fontAlgn="auto">
              <a:spcBef>
                <a:spcPts val="0"/>
              </a:spcBef>
              <a:spcAft>
                <a:spcPts val="0"/>
              </a:spcAft>
            </a:pPr>
            <a:endParaRPr lang="zh-CN" altLang="en-US" sz="1100">
              <a:solidFill>
                <a:srgbClr val="FFFFFF"/>
              </a:solidFill>
              <a:latin typeface="+mn-lt"/>
              <a:ea typeface="+mn-ea"/>
            </a:endParaRPr>
          </a:p>
        </p:txBody>
      </p:sp>
      <p:sp>
        <p:nvSpPr>
          <p:cNvPr id="149" name="文本占位符 73"/>
          <p:cNvSpPr txBox="1">
            <a:spLocks/>
          </p:cNvSpPr>
          <p:nvPr/>
        </p:nvSpPr>
        <p:spPr bwMode="auto">
          <a:xfrm>
            <a:off x="4793435" y="3790500"/>
            <a:ext cx="3780198" cy="1957838"/>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r>
              <a:rPr lang="zh-CN" altLang="en-US" kern="0" dirty="0" smtClean="0"/>
              <a:t>存储设备通过添加硬盘框增加容量，控制器性能成为瓶颈。</a:t>
            </a:r>
            <a:endParaRPr lang="zh-CN" altLang="en-US" kern="0" dirty="0"/>
          </a:p>
        </p:txBody>
      </p:sp>
    </p:spTree>
    <p:extLst>
      <p:ext uri="{BB962C8B-B14F-4D97-AF65-F5344CB8AC3E}">
        <p14:creationId xmlns:p14="http://schemas.microsoft.com/office/powerpoint/2010/main" val="18984296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标题 363"/>
          <p:cNvSpPr>
            <a:spLocks noGrp="1"/>
          </p:cNvSpPr>
          <p:nvPr>
            <p:ph type="title"/>
          </p:nvPr>
        </p:nvSpPr>
        <p:spPr/>
        <p:txBody>
          <a:bodyPr/>
          <a:lstStyle/>
          <a:p>
            <a:r>
              <a:rPr lang="zh-CN" altLang="en-US" smtClean="0"/>
              <a:t>分布式</a:t>
            </a:r>
            <a:r>
              <a:rPr lang="en-US" altLang="zh-CN" smtClean="0"/>
              <a:t>Server SAN</a:t>
            </a:r>
            <a:r>
              <a:rPr lang="zh-CN" altLang="en-US" smtClean="0"/>
              <a:t>架构</a:t>
            </a:r>
            <a:endParaRPr lang="zh-CN" altLang="en-US" dirty="0"/>
          </a:p>
        </p:txBody>
      </p:sp>
      <p:sp>
        <p:nvSpPr>
          <p:cNvPr id="365" name="文本占位符 364"/>
          <p:cNvSpPr>
            <a:spLocks noGrp="1"/>
          </p:cNvSpPr>
          <p:nvPr>
            <p:ph type="body" sz="quarter" idx="4294967295"/>
          </p:nvPr>
        </p:nvSpPr>
        <p:spPr>
          <a:xfrm>
            <a:off x="985519" y="4939615"/>
            <a:ext cx="3827463" cy="1247775"/>
          </a:xfrm>
        </p:spPr>
        <p:txBody>
          <a:bodyPr/>
          <a:lstStyle/>
          <a:p>
            <a:r>
              <a:rPr lang="zh-CN" altLang="en-US" dirty="0" smtClean="0"/>
              <a:t>共享式存储资源池</a:t>
            </a:r>
            <a:endParaRPr lang="en-US" altLang="zh-CN" dirty="0" smtClean="0"/>
          </a:p>
          <a:p>
            <a:r>
              <a:rPr lang="zh-CN" altLang="en-US" dirty="0" smtClean="0"/>
              <a:t>计算、存储融合部署</a:t>
            </a:r>
            <a:endParaRPr lang="zh-CN" altLang="en-US" dirty="0"/>
          </a:p>
        </p:txBody>
      </p:sp>
      <p:grpSp>
        <p:nvGrpSpPr>
          <p:cNvPr id="13" name="组合 12"/>
          <p:cNvGrpSpPr/>
          <p:nvPr/>
        </p:nvGrpSpPr>
        <p:grpSpPr>
          <a:xfrm>
            <a:off x="1199500" y="3726757"/>
            <a:ext cx="268843" cy="360040"/>
            <a:chOff x="2087724" y="3897052"/>
            <a:chExt cx="623849" cy="835472"/>
          </a:xfrm>
          <a:solidFill>
            <a:srgbClr val="00B0F0"/>
          </a:solidFill>
        </p:grpSpPr>
        <p:sp>
          <p:nvSpPr>
            <p:cNvPr id="5"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4" name="组合 13"/>
          <p:cNvGrpSpPr/>
          <p:nvPr/>
        </p:nvGrpSpPr>
        <p:grpSpPr>
          <a:xfrm>
            <a:off x="1541965" y="3725466"/>
            <a:ext cx="268843" cy="360040"/>
            <a:chOff x="2087724" y="3897052"/>
            <a:chExt cx="623849" cy="835472"/>
          </a:xfrm>
          <a:solidFill>
            <a:srgbClr val="00B0F0"/>
          </a:solidFill>
        </p:grpSpPr>
        <p:sp>
          <p:nvSpPr>
            <p:cNvPr id="15"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0" name="组合 19"/>
          <p:cNvGrpSpPr/>
          <p:nvPr/>
        </p:nvGrpSpPr>
        <p:grpSpPr>
          <a:xfrm>
            <a:off x="1848807" y="3725466"/>
            <a:ext cx="268843" cy="360040"/>
            <a:chOff x="2087724" y="3897052"/>
            <a:chExt cx="623849" cy="835472"/>
          </a:xfrm>
          <a:solidFill>
            <a:srgbClr val="00B0F0"/>
          </a:solidFill>
        </p:grpSpPr>
        <p:sp>
          <p:nvSpPr>
            <p:cNvPr id="21"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6" name="组合 25"/>
          <p:cNvGrpSpPr/>
          <p:nvPr/>
        </p:nvGrpSpPr>
        <p:grpSpPr>
          <a:xfrm>
            <a:off x="1198074" y="4118113"/>
            <a:ext cx="268843" cy="360040"/>
            <a:chOff x="2087724" y="3897052"/>
            <a:chExt cx="623849" cy="835472"/>
          </a:xfrm>
          <a:solidFill>
            <a:srgbClr val="00B0F0"/>
          </a:solidFill>
        </p:grpSpPr>
        <p:sp>
          <p:nvSpPr>
            <p:cNvPr id="27"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2" name="组合 31"/>
          <p:cNvGrpSpPr/>
          <p:nvPr/>
        </p:nvGrpSpPr>
        <p:grpSpPr>
          <a:xfrm>
            <a:off x="1529456" y="4112889"/>
            <a:ext cx="268843" cy="360040"/>
            <a:chOff x="2087724" y="3897052"/>
            <a:chExt cx="623849" cy="835472"/>
          </a:xfrm>
          <a:solidFill>
            <a:srgbClr val="00B0F0"/>
          </a:solidFill>
        </p:grpSpPr>
        <p:sp>
          <p:nvSpPr>
            <p:cNvPr id="33"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8" name="组合 37"/>
          <p:cNvGrpSpPr/>
          <p:nvPr/>
        </p:nvGrpSpPr>
        <p:grpSpPr>
          <a:xfrm>
            <a:off x="1858424" y="4128255"/>
            <a:ext cx="268843" cy="360040"/>
            <a:chOff x="2087724" y="3897052"/>
            <a:chExt cx="623849" cy="835472"/>
          </a:xfrm>
          <a:solidFill>
            <a:srgbClr val="00B0F0"/>
          </a:solidFill>
        </p:grpSpPr>
        <p:sp>
          <p:nvSpPr>
            <p:cNvPr id="39"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2" name="组合 61"/>
          <p:cNvGrpSpPr/>
          <p:nvPr/>
        </p:nvGrpSpPr>
        <p:grpSpPr>
          <a:xfrm>
            <a:off x="1374706" y="2477417"/>
            <a:ext cx="464349" cy="876741"/>
            <a:chOff x="7499351" y="736601"/>
            <a:chExt cx="227013" cy="428625"/>
          </a:xfrm>
          <a:solidFill>
            <a:srgbClr val="15B0E8"/>
          </a:solidFill>
        </p:grpSpPr>
        <p:sp>
          <p:nvSpPr>
            <p:cNvPr id="63"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64"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65"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66"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67"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68"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69"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70"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71"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72"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73"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74"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75"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grpSp>
        <p:nvGrpSpPr>
          <p:cNvPr id="76" name="组合 75"/>
          <p:cNvGrpSpPr/>
          <p:nvPr/>
        </p:nvGrpSpPr>
        <p:grpSpPr>
          <a:xfrm>
            <a:off x="2362041" y="3726757"/>
            <a:ext cx="268843" cy="360040"/>
            <a:chOff x="2087724" y="3897052"/>
            <a:chExt cx="623849" cy="835472"/>
          </a:xfrm>
          <a:solidFill>
            <a:srgbClr val="00B0F0"/>
          </a:solidFill>
        </p:grpSpPr>
        <p:sp>
          <p:nvSpPr>
            <p:cNvPr id="77"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2" name="组合 81"/>
          <p:cNvGrpSpPr/>
          <p:nvPr/>
        </p:nvGrpSpPr>
        <p:grpSpPr>
          <a:xfrm>
            <a:off x="2704506" y="3725466"/>
            <a:ext cx="268843" cy="360040"/>
            <a:chOff x="2087724" y="3897052"/>
            <a:chExt cx="623849" cy="835472"/>
          </a:xfrm>
          <a:solidFill>
            <a:srgbClr val="00B0F0"/>
          </a:solidFill>
        </p:grpSpPr>
        <p:sp>
          <p:nvSpPr>
            <p:cNvPr id="83"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8" name="组合 87"/>
          <p:cNvGrpSpPr/>
          <p:nvPr/>
        </p:nvGrpSpPr>
        <p:grpSpPr>
          <a:xfrm>
            <a:off x="3011348" y="3725466"/>
            <a:ext cx="268843" cy="360040"/>
            <a:chOff x="2087724" y="3897052"/>
            <a:chExt cx="623849" cy="835472"/>
          </a:xfrm>
          <a:solidFill>
            <a:srgbClr val="00B0F0"/>
          </a:solidFill>
        </p:grpSpPr>
        <p:sp>
          <p:nvSpPr>
            <p:cNvPr id="89"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4" name="组合 93"/>
          <p:cNvGrpSpPr/>
          <p:nvPr/>
        </p:nvGrpSpPr>
        <p:grpSpPr>
          <a:xfrm>
            <a:off x="2360615" y="4118113"/>
            <a:ext cx="268843" cy="360040"/>
            <a:chOff x="2087724" y="3897052"/>
            <a:chExt cx="623849" cy="835472"/>
          </a:xfrm>
          <a:solidFill>
            <a:srgbClr val="00B0F0"/>
          </a:solidFill>
        </p:grpSpPr>
        <p:sp>
          <p:nvSpPr>
            <p:cNvPr id="95"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0" name="组合 99"/>
          <p:cNvGrpSpPr/>
          <p:nvPr/>
        </p:nvGrpSpPr>
        <p:grpSpPr>
          <a:xfrm>
            <a:off x="2691997" y="4112889"/>
            <a:ext cx="268843" cy="360040"/>
            <a:chOff x="2087724" y="3897052"/>
            <a:chExt cx="623849" cy="835472"/>
          </a:xfrm>
          <a:solidFill>
            <a:srgbClr val="00B0F0"/>
          </a:solidFill>
        </p:grpSpPr>
        <p:sp>
          <p:nvSpPr>
            <p:cNvPr id="101"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6" name="组合 105"/>
          <p:cNvGrpSpPr/>
          <p:nvPr/>
        </p:nvGrpSpPr>
        <p:grpSpPr>
          <a:xfrm>
            <a:off x="3020965" y="4128255"/>
            <a:ext cx="268843" cy="360040"/>
            <a:chOff x="2087724" y="3897052"/>
            <a:chExt cx="623849" cy="835472"/>
          </a:xfrm>
          <a:solidFill>
            <a:srgbClr val="00B0F0"/>
          </a:solidFill>
        </p:grpSpPr>
        <p:sp>
          <p:nvSpPr>
            <p:cNvPr id="107"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2" name="组合 111"/>
          <p:cNvGrpSpPr/>
          <p:nvPr/>
        </p:nvGrpSpPr>
        <p:grpSpPr>
          <a:xfrm>
            <a:off x="2537247" y="2477417"/>
            <a:ext cx="464349" cy="876741"/>
            <a:chOff x="7499351" y="736601"/>
            <a:chExt cx="227013" cy="428625"/>
          </a:xfrm>
          <a:solidFill>
            <a:srgbClr val="15B0E8"/>
          </a:solidFill>
        </p:grpSpPr>
        <p:sp>
          <p:nvSpPr>
            <p:cNvPr id="113"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114"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115"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116"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117"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118"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119"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120"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121"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122"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123"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124"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125"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grpSp>
        <p:nvGrpSpPr>
          <p:cNvPr id="126" name="组合 125"/>
          <p:cNvGrpSpPr/>
          <p:nvPr/>
        </p:nvGrpSpPr>
        <p:grpSpPr>
          <a:xfrm>
            <a:off x="3546893" y="3725466"/>
            <a:ext cx="268843" cy="360040"/>
            <a:chOff x="2087724" y="3897052"/>
            <a:chExt cx="623849" cy="835472"/>
          </a:xfrm>
          <a:solidFill>
            <a:srgbClr val="00B0F0"/>
          </a:solidFill>
        </p:grpSpPr>
        <p:sp>
          <p:nvSpPr>
            <p:cNvPr id="127"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32" name="组合 131"/>
          <p:cNvGrpSpPr/>
          <p:nvPr/>
        </p:nvGrpSpPr>
        <p:grpSpPr>
          <a:xfrm>
            <a:off x="3889358" y="3724175"/>
            <a:ext cx="268843" cy="360040"/>
            <a:chOff x="2087724" y="3897052"/>
            <a:chExt cx="623849" cy="835472"/>
          </a:xfrm>
          <a:solidFill>
            <a:srgbClr val="00B0F0"/>
          </a:solidFill>
        </p:grpSpPr>
        <p:sp>
          <p:nvSpPr>
            <p:cNvPr id="133"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38" name="组合 137"/>
          <p:cNvGrpSpPr/>
          <p:nvPr/>
        </p:nvGrpSpPr>
        <p:grpSpPr>
          <a:xfrm>
            <a:off x="4196200" y="3724175"/>
            <a:ext cx="268843" cy="360040"/>
            <a:chOff x="2087724" y="3897052"/>
            <a:chExt cx="623849" cy="835472"/>
          </a:xfrm>
          <a:solidFill>
            <a:srgbClr val="00B0F0"/>
          </a:solidFill>
        </p:grpSpPr>
        <p:sp>
          <p:nvSpPr>
            <p:cNvPr id="139"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44" name="组合 143"/>
          <p:cNvGrpSpPr/>
          <p:nvPr/>
        </p:nvGrpSpPr>
        <p:grpSpPr>
          <a:xfrm>
            <a:off x="3545467" y="4116822"/>
            <a:ext cx="268843" cy="360040"/>
            <a:chOff x="2087724" y="3897052"/>
            <a:chExt cx="623849" cy="835472"/>
          </a:xfrm>
          <a:solidFill>
            <a:srgbClr val="00B0F0"/>
          </a:solidFill>
        </p:grpSpPr>
        <p:sp>
          <p:nvSpPr>
            <p:cNvPr id="145"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50" name="组合 149"/>
          <p:cNvGrpSpPr/>
          <p:nvPr/>
        </p:nvGrpSpPr>
        <p:grpSpPr>
          <a:xfrm>
            <a:off x="3876849" y="4111598"/>
            <a:ext cx="268843" cy="360040"/>
            <a:chOff x="2087724" y="3897052"/>
            <a:chExt cx="623849" cy="835472"/>
          </a:xfrm>
          <a:solidFill>
            <a:srgbClr val="00B0F0"/>
          </a:solidFill>
        </p:grpSpPr>
        <p:sp>
          <p:nvSpPr>
            <p:cNvPr id="151"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56" name="组合 155"/>
          <p:cNvGrpSpPr/>
          <p:nvPr/>
        </p:nvGrpSpPr>
        <p:grpSpPr>
          <a:xfrm>
            <a:off x="4205817" y="4126964"/>
            <a:ext cx="268843" cy="360040"/>
            <a:chOff x="2087724" y="3897052"/>
            <a:chExt cx="623849" cy="835472"/>
          </a:xfrm>
          <a:solidFill>
            <a:srgbClr val="00B0F0"/>
          </a:solidFill>
        </p:grpSpPr>
        <p:sp>
          <p:nvSpPr>
            <p:cNvPr id="157"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62" name="组合 161"/>
          <p:cNvGrpSpPr/>
          <p:nvPr/>
        </p:nvGrpSpPr>
        <p:grpSpPr>
          <a:xfrm>
            <a:off x="3722099" y="2476126"/>
            <a:ext cx="464349" cy="876741"/>
            <a:chOff x="7499351" y="736601"/>
            <a:chExt cx="227013" cy="428625"/>
          </a:xfrm>
          <a:solidFill>
            <a:srgbClr val="15B0E8"/>
          </a:solidFill>
        </p:grpSpPr>
        <p:sp>
          <p:nvSpPr>
            <p:cNvPr id="163"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164"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165"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166"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167"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168"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169"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170"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171"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172"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173"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174"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175"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sp>
        <p:nvSpPr>
          <p:cNvPr id="176" name="圆角矩形 175"/>
          <p:cNvSpPr/>
          <p:nvPr/>
        </p:nvSpPr>
        <p:spPr bwMode="auto">
          <a:xfrm>
            <a:off x="953847" y="3639574"/>
            <a:ext cx="3708412" cy="1230072"/>
          </a:xfrm>
          <a:prstGeom prst="roundRect">
            <a:avLst/>
          </a:prstGeom>
          <a:noFill/>
          <a:ln w="28575" cap="flat" cmpd="sng" algn="ctr">
            <a:solidFill>
              <a:srgbClr val="00B05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77" name="矩形 176"/>
          <p:cNvSpPr/>
          <p:nvPr/>
        </p:nvSpPr>
        <p:spPr bwMode="auto">
          <a:xfrm>
            <a:off x="909851" y="3323045"/>
            <a:ext cx="3575351" cy="255218"/>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652371" fontAlgn="auto">
              <a:spcBef>
                <a:spcPts val="0"/>
              </a:spcBef>
              <a:spcAft>
                <a:spcPts val="0"/>
              </a:spcAft>
              <a:defRPr/>
            </a:pPr>
            <a:r>
              <a:rPr lang="en-US" altLang="zh-CN" sz="1600" dirty="0">
                <a:solidFill>
                  <a:prstClr val="black"/>
                </a:solidFill>
                <a:cs typeface="+mn-ea"/>
                <a:sym typeface="+mn-lt"/>
              </a:rPr>
              <a:t>InfiniBand /10GE Network</a:t>
            </a:r>
            <a:endParaRPr lang="zh-CN" altLang="en-US" sz="1600" dirty="0">
              <a:solidFill>
                <a:prstClr val="black"/>
              </a:solidFill>
              <a:cs typeface="+mn-ea"/>
              <a:sym typeface="+mn-lt"/>
            </a:endParaRPr>
          </a:p>
        </p:txBody>
      </p:sp>
      <p:sp>
        <p:nvSpPr>
          <p:cNvPr id="178" name="矩形 177"/>
          <p:cNvSpPr/>
          <p:nvPr/>
        </p:nvSpPr>
        <p:spPr bwMode="auto">
          <a:xfrm>
            <a:off x="1301621" y="2148548"/>
            <a:ext cx="2936970" cy="288032"/>
          </a:xfrm>
          <a:prstGeom prst="rect">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600" dirty="0">
                <a:latin typeface="+mn-ea"/>
                <a:ea typeface="+mn-ea"/>
              </a:rPr>
              <a:t>虚拟</a:t>
            </a:r>
            <a:r>
              <a:rPr lang="zh-CN" altLang="en-US" sz="1600" dirty="0" smtClean="0">
                <a:latin typeface="+mn-ea"/>
                <a:ea typeface="+mn-ea"/>
              </a:rPr>
              <a:t>化</a:t>
            </a:r>
            <a:r>
              <a:rPr lang="en-US" altLang="zh-CN" sz="1600" dirty="0" smtClean="0">
                <a:latin typeface="+mn-ea"/>
                <a:ea typeface="+mn-ea"/>
              </a:rPr>
              <a:t>/</a:t>
            </a:r>
            <a:r>
              <a:rPr lang="zh-CN" altLang="en-US" sz="1600" dirty="0" smtClean="0">
                <a:latin typeface="+mn-ea"/>
                <a:ea typeface="+mn-ea"/>
              </a:rPr>
              <a:t>操作系统</a:t>
            </a:r>
            <a:endParaRPr kumimoji="0" lang="zh-CN" altLang="en-US" sz="1600" b="0" i="0" u="none" strike="noStrike" cap="none" normalizeH="0" baseline="0" dirty="0" smtClean="0">
              <a:ln>
                <a:noFill/>
              </a:ln>
              <a:solidFill>
                <a:schemeClr val="tx1"/>
              </a:solidFill>
              <a:effectLst/>
              <a:latin typeface="+mn-ea"/>
              <a:ea typeface="+mn-ea"/>
            </a:endParaRPr>
          </a:p>
        </p:txBody>
      </p:sp>
      <p:grpSp>
        <p:nvGrpSpPr>
          <p:cNvPr id="179" name="组合 178"/>
          <p:cNvGrpSpPr/>
          <p:nvPr/>
        </p:nvGrpSpPr>
        <p:grpSpPr>
          <a:xfrm>
            <a:off x="1683188" y="1598840"/>
            <a:ext cx="736771" cy="463658"/>
            <a:chOff x="2470151" y="4192589"/>
            <a:chExt cx="552450" cy="347663"/>
          </a:xfrm>
          <a:solidFill>
            <a:srgbClr val="15B0E8"/>
          </a:solidFill>
        </p:grpSpPr>
        <p:sp>
          <p:nvSpPr>
            <p:cNvPr id="180" name="Freeform 656"/>
            <p:cNvSpPr>
              <a:spLocks/>
            </p:cNvSpPr>
            <p:nvPr/>
          </p:nvSpPr>
          <p:spPr bwMode="auto">
            <a:xfrm>
              <a:off x="2470151" y="4192589"/>
              <a:ext cx="552450" cy="336550"/>
            </a:xfrm>
            <a:custGeom>
              <a:avLst/>
              <a:gdLst>
                <a:gd name="T0" fmla="*/ 555 w 651"/>
                <a:gd name="T1" fmla="*/ 396 h 396"/>
                <a:gd name="T2" fmla="*/ 555 w 651"/>
                <a:gd name="T3" fmla="*/ 396 h 396"/>
                <a:gd name="T4" fmla="*/ 516 w 651"/>
                <a:gd name="T5" fmla="*/ 396 h 396"/>
                <a:gd name="T6" fmla="*/ 516 w 651"/>
                <a:gd name="T7" fmla="*/ 371 h 396"/>
                <a:gd name="T8" fmla="*/ 555 w 651"/>
                <a:gd name="T9" fmla="*/ 371 h 396"/>
                <a:gd name="T10" fmla="*/ 577 w 651"/>
                <a:gd name="T11" fmla="*/ 364 h 396"/>
                <a:gd name="T12" fmla="*/ 627 w 651"/>
                <a:gd name="T13" fmla="*/ 264 h 396"/>
                <a:gd name="T14" fmla="*/ 500 w 651"/>
                <a:gd name="T15" fmla="*/ 136 h 396"/>
                <a:gd name="T16" fmla="*/ 490 w 651"/>
                <a:gd name="T17" fmla="*/ 129 h 396"/>
                <a:gd name="T18" fmla="*/ 311 w 651"/>
                <a:gd name="T19" fmla="*/ 24 h 396"/>
                <a:gd name="T20" fmla="*/ 114 w 651"/>
                <a:gd name="T21" fmla="*/ 177 h 396"/>
                <a:gd name="T22" fmla="*/ 104 w 651"/>
                <a:gd name="T23" fmla="*/ 186 h 396"/>
                <a:gd name="T24" fmla="*/ 24 w 651"/>
                <a:gd name="T25" fmla="*/ 278 h 396"/>
                <a:gd name="T26" fmla="*/ 117 w 651"/>
                <a:gd name="T27" fmla="*/ 371 h 396"/>
                <a:gd name="T28" fmla="*/ 439 w 651"/>
                <a:gd name="T29" fmla="*/ 371 h 396"/>
                <a:gd name="T30" fmla="*/ 439 w 651"/>
                <a:gd name="T31" fmla="*/ 396 h 396"/>
                <a:gd name="T32" fmla="*/ 117 w 651"/>
                <a:gd name="T33" fmla="*/ 396 h 396"/>
                <a:gd name="T34" fmla="*/ 0 w 651"/>
                <a:gd name="T35" fmla="*/ 278 h 396"/>
                <a:gd name="T36" fmla="*/ 92 w 651"/>
                <a:gd name="T37" fmla="*/ 163 h 396"/>
                <a:gd name="T38" fmla="*/ 311 w 651"/>
                <a:gd name="T39" fmla="*/ 0 h 396"/>
                <a:gd name="T40" fmla="*/ 508 w 651"/>
                <a:gd name="T41" fmla="*/ 111 h 396"/>
                <a:gd name="T42" fmla="*/ 651 w 651"/>
                <a:gd name="T43" fmla="*/ 264 h 396"/>
                <a:gd name="T44" fmla="*/ 593 w 651"/>
                <a:gd name="T45" fmla="*/ 384 h 396"/>
                <a:gd name="T46" fmla="*/ 555 w 651"/>
                <a:gd name="T47" fmla="*/ 39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1" h="396">
                  <a:moveTo>
                    <a:pt x="555" y="396"/>
                  </a:moveTo>
                  <a:lnTo>
                    <a:pt x="555" y="396"/>
                  </a:lnTo>
                  <a:lnTo>
                    <a:pt x="516" y="396"/>
                  </a:lnTo>
                  <a:lnTo>
                    <a:pt x="516" y="371"/>
                  </a:lnTo>
                  <a:lnTo>
                    <a:pt x="555" y="371"/>
                  </a:lnTo>
                  <a:cubicBezTo>
                    <a:pt x="564" y="371"/>
                    <a:pt x="572" y="369"/>
                    <a:pt x="577" y="364"/>
                  </a:cubicBezTo>
                  <a:cubicBezTo>
                    <a:pt x="609" y="339"/>
                    <a:pt x="627" y="302"/>
                    <a:pt x="627" y="264"/>
                  </a:cubicBezTo>
                  <a:cubicBezTo>
                    <a:pt x="627" y="194"/>
                    <a:pt x="570" y="137"/>
                    <a:pt x="500" y="136"/>
                  </a:cubicBezTo>
                  <a:cubicBezTo>
                    <a:pt x="496" y="136"/>
                    <a:pt x="492" y="133"/>
                    <a:pt x="490" y="129"/>
                  </a:cubicBezTo>
                  <a:cubicBezTo>
                    <a:pt x="454" y="65"/>
                    <a:pt x="385" y="24"/>
                    <a:pt x="311" y="24"/>
                  </a:cubicBezTo>
                  <a:cubicBezTo>
                    <a:pt x="218" y="24"/>
                    <a:pt x="137" y="87"/>
                    <a:pt x="114" y="177"/>
                  </a:cubicBezTo>
                  <a:cubicBezTo>
                    <a:pt x="112" y="182"/>
                    <a:pt x="108" y="186"/>
                    <a:pt x="104" y="186"/>
                  </a:cubicBezTo>
                  <a:cubicBezTo>
                    <a:pt x="58" y="193"/>
                    <a:pt x="24" y="232"/>
                    <a:pt x="24" y="278"/>
                  </a:cubicBezTo>
                  <a:cubicBezTo>
                    <a:pt x="24" y="329"/>
                    <a:pt x="66" y="371"/>
                    <a:pt x="117" y="371"/>
                  </a:cubicBezTo>
                  <a:lnTo>
                    <a:pt x="439" y="371"/>
                  </a:lnTo>
                  <a:lnTo>
                    <a:pt x="439" y="396"/>
                  </a:lnTo>
                  <a:lnTo>
                    <a:pt x="117" y="396"/>
                  </a:lnTo>
                  <a:cubicBezTo>
                    <a:pt x="52" y="396"/>
                    <a:pt x="0" y="343"/>
                    <a:pt x="0" y="278"/>
                  </a:cubicBezTo>
                  <a:cubicBezTo>
                    <a:pt x="0" y="223"/>
                    <a:pt x="39" y="175"/>
                    <a:pt x="92" y="163"/>
                  </a:cubicBezTo>
                  <a:cubicBezTo>
                    <a:pt x="121" y="67"/>
                    <a:pt x="210" y="0"/>
                    <a:pt x="311" y="0"/>
                  </a:cubicBezTo>
                  <a:cubicBezTo>
                    <a:pt x="392" y="0"/>
                    <a:pt x="466" y="42"/>
                    <a:pt x="508" y="111"/>
                  </a:cubicBezTo>
                  <a:cubicBezTo>
                    <a:pt x="588" y="116"/>
                    <a:pt x="651" y="183"/>
                    <a:pt x="651" y="264"/>
                  </a:cubicBezTo>
                  <a:cubicBezTo>
                    <a:pt x="651" y="310"/>
                    <a:pt x="630" y="353"/>
                    <a:pt x="593" y="384"/>
                  </a:cubicBezTo>
                  <a:cubicBezTo>
                    <a:pt x="583" y="391"/>
                    <a:pt x="570" y="396"/>
                    <a:pt x="555" y="396"/>
                  </a:cubicBezTo>
                  <a:close/>
                </a:path>
              </a:pathLst>
            </a:custGeom>
            <a:grpFill/>
            <a:ln w="0">
              <a:noFill/>
              <a:prstDash val="solid"/>
              <a:round/>
              <a:headEnd/>
              <a:tailEnd/>
            </a:ln>
          </p:spPr>
          <p:txBody>
            <a:bodyPr/>
            <a:lstStyle/>
            <a:p>
              <a:pPr defTabSz="543689">
                <a:defRPr/>
              </a:pPr>
              <a:endParaRPr lang="zh-CN" altLang="en-US" sz="3201"/>
            </a:p>
          </p:txBody>
        </p:sp>
        <p:sp>
          <p:nvSpPr>
            <p:cNvPr id="181" name="Freeform 657"/>
            <p:cNvSpPr>
              <a:spLocks/>
            </p:cNvSpPr>
            <p:nvPr/>
          </p:nvSpPr>
          <p:spPr bwMode="auto">
            <a:xfrm>
              <a:off x="2824164" y="4497389"/>
              <a:ext cx="42863" cy="42863"/>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40" y="0"/>
                    <a:pt x="51" y="11"/>
                    <a:pt x="51" y="25"/>
                  </a:cubicBezTo>
                  <a:cubicBezTo>
                    <a:pt x="51" y="40"/>
                    <a:pt x="40" y="51"/>
                    <a:pt x="25" y="51"/>
                  </a:cubicBezTo>
                  <a:close/>
                </a:path>
              </a:pathLst>
            </a:custGeom>
            <a:grpFill/>
            <a:ln w="0">
              <a:noFill/>
              <a:prstDash val="solid"/>
              <a:round/>
              <a:headEnd/>
              <a:tailEnd/>
            </a:ln>
          </p:spPr>
          <p:txBody>
            <a:bodyPr/>
            <a:lstStyle/>
            <a:p>
              <a:pPr defTabSz="543689">
                <a:defRPr/>
              </a:pPr>
              <a:endParaRPr lang="zh-CN" altLang="en-US" sz="3201"/>
            </a:p>
          </p:txBody>
        </p:sp>
        <p:sp>
          <p:nvSpPr>
            <p:cNvPr id="182" name="Freeform 658"/>
            <p:cNvSpPr>
              <a:spLocks/>
            </p:cNvSpPr>
            <p:nvPr/>
          </p:nvSpPr>
          <p:spPr bwMode="auto">
            <a:xfrm>
              <a:off x="2890839" y="4495801"/>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183" name="Freeform 659"/>
            <p:cNvSpPr>
              <a:spLocks noEditPoints="1"/>
            </p:cNvSpPr>
            <p:nvPr/>
          </p:nvSpPr>
          <p:spPr bwMode="auto">
            <a:xfrm>
              <a:off x="2625726" y="4337051"/>
              <a:ext cx="152400" cy="149225"/>
            </a:xfrm>
            <a:custGeom>
              <a:avLst/>
              <a:gdLst>
                <a:gd name="T0" fmla="*/ 20 w 178"/>
                <a:gd name="T1" fmla="*/ 140 h 174"/>
                <a:gd name="T2" fmla="*/ 20 w 178"/>
                <a:gd name="T3" fmla="*/ 140 h 174"/>
                <a:gd name="T4" fmla="*/ 158 w 178"/>
                <a:gd name="T5" fmla="*/ 153 h 174"/>
                <a:gd name="T6" fmla="*/ 158 w 178"/>
                <a:gd name="T7" fmla="*/ 33 h 174"/>
                <a:gd name="T8" fmla="*/ 20 w 178"/>
                <a:gd name="T9" fmla="*/ 20 h 174"/>
                <a:gd name="T10" fmla="*/ 20 w 178"/>
                <a:gd name="T11" fmla="*/ 140 h 174"/>
                <a:gd name="T12" fmla="*/ 162 w 178"/>
                <a:gd name="T13" fmla="*/ 174 h 174"/>
                <a:gd name="T14" fmla="*/ 162 w 178"/>
                <a:gd name="T15" fmla="*/ 174 h 174"/>
                <a:gd name="T16" fmla="*/ 160 w 178"/>
                <a:gd name="T17" fmla="*/ 174 h 174"/>
                <a:gd name="T18" fmla="*/ 15 w 178"/>
                <a:gd name="T19" fmla="*/ 159 h 174"/>
                <a:gd name="T20" fmla="*/ 0 w 178"/>
                <a:gd name="T21" fmla="*/ 142 h 174"/>
                <a:gd name="T22" fmla="*/ 0 w 178"/>
                <a:gd name="T23" fmla="*/ 16 h 174"/>
                <a:gd name="T24" fmla="*/ 16 w 178"/>
                <a:gd name="T25" fmla="*/ 0 h 174"/>
                <a:gd name="T26" fmla="*/ 17 w 178"/>
                <a:gd name="T27" fmla="*/ 0 h 174"/>
                <a:gd name="T28" fmla="*/ 162 w 178"/>
                <a:gd name="T29" fmla="*/ 14 h 174"/>
                <a:gd name="T30" fmla="*/ 178 w 178"/>
                <a:gd name="T31" fmla="*/ 31 h 174"/>
                <a:gd name="T32" fmla="*/ 178 w 178"/>
                <a:gd name="T33" fmla="*/ 158 h 174"/>
                <a:gd name="T34" fmla="*/ 162 w 178"/>
                <a:gd name="T3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8" h="174">
                  <a:moveTo>
                    <a:pt x="20" y="140"/>
                  </a:moveTo>
                  <a:lnTo>
                    <a:pt x="20" y="140"/>
                  </a:lnTo>
                  <a:lnTo>
                    <a:pt x="158" y="153"/>
                  </a:lnTo>
                  <a:lnTo>
                    <a:pt x="158" y="33"/>
                  </a:lnTo>
                  <a:lnTo>
                    <a:pt x="20" y="20"/>
                  </a:lnTo>
                  <a:lnTo>
                    <a:pt x="20" y="140"/>
                  </a:lnTo>
                  <a:close/>
                  <a:moveTo>
                    <a:pt x="162" y="174"/>
                  </a:moveTo>
                  <a:lnTo>
                    <a:pt x="162" y="174"/>
                  </a:lnTo>
                  <a:cubicBezTo>
                    <a:pt x="161" y="174"/>
                    <a:pt x="160" y="174"/>
                    <a:pt x="160" y="174"/>
                  </a:cubicBezTo>
                  <a:lnTo>
                    <a:pt x="15" y="159"/>
                  </a:lnTo>
                  <a:cubicBezTo>
                    <a:pt x="7" y="158"/>
                    <a:pt x="0" y="151"/>
                    <a:pt x="0" y="142"/>
                  </a:cubicBezTo>
                  <a:lnTo>
                    <a:pt x="0" y="16"/>
                  </a:lnTo>
                  <a:cubicBezTo>
                    <a:pt x="0" y="7"/>
                    <a:pt x="7" y="0"/>
                    <a:pt x="16" y="0"/>
                  </a:cubicBezTo>
                  <a:cubicBezTo>
                    <a:pt x="16" y="0"/>
                    <a:pt x="17" y="0"/>
                    <a:pt x="17" y="0"/>
                  </a:cubicBezTo>
                  <a:lnTo>
                    <a:pt x="162" y="14"/>
                  </a:lnTo>
                  <a:cubicBezTo>
                    <a:pt x="171" y="15"/>
                    <a:pt x="178" y="22"/>
                    <a:pt x="178" y="31"/>
                  </a:cubicBezTo>
                  <a:lnTo>
                    <a:pt x="178" y="158"/>
                  </a:lnTo>
                  <a:cubicBezTo>
                    <a:pt x="178" y="167"/>
                    <a:pt x="171" y="174"/>
                    <a:pt x="162" y="174"/>
                  </a:cubicBezTo>
                  <a:close/>
                </a:path>
              </a:pathLst>
            </a:custGeom>
            <a:grpFill/>
            <a:ln w="0">
              <a:noFill/>
              <a:prstDash val="solid"/>
              <a:round/>
              <a:headEnd/>
              <a:tailEnd/>
            </a:ln>
          </p:spPr>
          <p:txBody>
            <a:bodyPr/>
            <a:lstStyle/>
            <a:p>
              <a:pPr defTabSz="543689">
                <a:defRPr/>
              </a:pPr>
              <a:endParaRPr lang="zh-CN" altLang="en-US" sz="3201"/>
            </a:p>
          </p:txBody>
        </p:sp>
        <p:sp>
          <p:nvSpPr>
            <p:cNvPr id="184" name="Freeform 660"/>
            <p:cNvSpPr>
              <a:spLocks/>
            </p:cNvSpPr>
            <p:nvPr/>
          </p:nvSpPr>
          <p:spPr bwMode="auto">
            <a:xfrm>
              <a:off x="2660651" y="4310064"/>
              <a:ext cx="152400" cy="149225"/>
            </a:xfrm>
            <a:custGeom>
              <a:avLst/>
              <a:gdLst>
                <a:gd name="T0" fmla="*/ 162 w 178"/>
                <a:gd name="T1" fmla="*/ 174 h 174"/>
                <a:gd name="T2" fmla="*/ 162 w 178"/>
                <a:gd name="T3" fmla="*/ 174 h 174"/>
                <a:gd name="T4" fmla="*/ 160 w 178"/>
                <a:gd name="T5" fmla="*/ 174 h 174"/>
                <a:gd name="T6" fmla="*/ 126 w 178"/>
                <a:gd name="T7" fmla="*/ 170 h 174"/>
                <a:gd name="T8" fmla="*/ 117 w 178"/>
                <a:gd name="T9" fmla="*/ 160 h 174"/>
                <a:gd name="T10" fmla="*/ 128 w 178"/>
                <a:gd name="T11" fmla="*/ 151 h 174"/>
                <a:gd name="T12" fmla="*/ 158 w 178"/>
                <a:gd name="T13" fmla="*/ 154 h 174"/>
                <a:gd name="T14" fmla="*/ 158 w 178"/>
                <a:gd name="T15" fmla="*/ 34 h 174"/>
                <a:gd name="T16" fmla="*/ 20 w 178"/>
                <a:gd name="T17" fmla="*/ 20 h 174"/>
                <a:gd name="T18" fmla="*/ 20 w 178"/>
                <a:gd name="T19" fmla="*/ 45 h 174"/>
                <a:gd name="T20" fmla="*/ 10 w 178"/>
                <a:gd name="T21" fmla="*/ 55 h 174"/>
                <a:gd name="T22" fmla="*/ 0 w 178"/>
                <a:gd name="T23" fmla="*/ 45 h 174"/>
                <a:gd name="T24" fmla="*/ 0 w 178"/>
                <a:gd name="T25" fmla="*/ 16 h 174"/>
                <a:gd name="T26" fmla="*/ 6 w 178"/>
                <a:gd name="T27" fmla="*/ 4 h 174"/>
                <a:gd name="T28" fmla="*/ 18 w 178"/>
                <a:gd name="T29" fmla="*/ 0 h 174"/>
                <a:gd name="T30" fmla="*/ 162 w 178"/>
                <a:gd name="T31" fmla="*/ 14 h 174"/>
                <a:gd name="T32" fmla="*/ 178 w 178"/>
                <a:gd name="T33" fmla="*/ 32 h 174"/>
                <a:gd name="T34" fmla="*/ 178 w 178"/>
                <a:gd name="T35" fmla="*/ 158 h 174"/>
                <a:gd name="T36" fmla="*/ 173 w 178"/>
                <a:gd name="T37" fmla="*/ 170 h 174"/>
                <a:gd name="T38" fmla="*/ 162 w 178"/>
                <a:gd name="T39"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8" h="174">
                  <a:moveTo>
                    <a:pt x="162" y="174"/>
                  </a:moveTo>
                  <a:lnTo>
                    <a:pt x="162" y="174"/>
                  </a:lnTo>
                  <a:cubicBezTo>
                    <a:pt x="162" y="174"/>
                    <a:pt x="161" y="174"/>
                    <a:pt x="160" y="174"/>
                  </a:cubicBezTo>
                  <a:lnTo>
                    <a:pt x="126" y="170"/>
                  </a:lnTo>
                  <a:cubicBezTo>
                    <a:pt x="120" y="170"/>
                    <a:pt x="116" y="165"/>
                    <a:pt x="117" y="160"/>
                  </a:cubicBezTo>
                  <a:cubicBezTo>
                    <a:pt x="117" y="154"/>
                    <a:pt x="122" y="150"/>
                    <a:pt x="128" y="151"/>
                  </a:cubicBezTo>
                  <a:lnTo>
                    <a:pt x="158" y="154"/>
                  </a:lnTo>
                  <a:lnTo>
                    <a:pt x="158" y="34"/>
                  </a:lnTo>
                  <a:lnTo>
                    <a:pt x="20" y="20"/>
                  </a:lnTo>
                  <a:lnTo>
                    <a:pt x="20" y="45"/>
                  </a:lnTo>
                  <a:cubicBezTo>
                    <a:pt x="20" y="50"/>
                    <a:pt x="16" y="55"/>
                    <a:pt x="10" y="55"/>
                  </a:cubicBezTo>
                  <a:cubicBezTo>
                    <a:pt x="5" y="55"/>
                    <a:pt x="0" y="50"/>
                    <a:pt x="0" y="45"/>
                  </a:cubicBezTo>
                  <a:lnTo>
                    <a:pt x="0" y="16"/>
                  </a:lnTo>
                  <a:cubicBezTo>
                    <a:pt x="0" y="11"/>
                    <a:pt x="2" y="7"/>
                    <a:pt x="6" y="4"/>
                  </a:cubicBezTo>
                  <a:cubicBezTo>
                    <a:pt x="9" y="1"/>
                    <a:pt x="13" y="0"/>
                    <a:pt x="18" y="0"/>
                  </a:cubicBezTo>
                  <a:lnTo>
                    <a:pt x="162" y="14"/>
                  </a:lnTo>
                  <a:cubicBezTo>
                    <a:pt x="171" y="15"/>
                    <a:pt x="178" y="23"/>
                    <a:pt x="178" y="32"/>
                  </a:cubicBezTo>
                  <a:lnTo>
                    <a:pt x="178" y="158"/>
                  </a:lnTo>
                  <a:cubicBezTo>
                    <a:pt x="178" y="163"/>
                    <a:pt x="176" y="167"/>
                    <a:pt x="173" y="170"/>
                  </a:cubicBezTo>
                  <a:cubicBezTo>
                    <a:pt x="170" y="173"/>
                    <a:pt x="166" y="174"/>
                    <a:pt x="162" y="174"/>
                  </a:cubicBezTo>
                  <a:close/>
                </a:path>
              </a:pathLst>
            </a:custGeom>
            <a:grpFill/>
            <a:ln w="0">
              <a:noFill/>
              <a:prstDash val="solid"/>
              <a:round/>
              <a:headEnd/>
              <a:tailEnd/>
            </a:ln>
          </p:spPr>
          <p:txBody>
            <a:bodyPr/>
            <a:lstStyle/>
            <a:p>
              <a:pPr defTabSz="543689">
                <a:defRPr/>
              </a:pPr>
              <a:endParaRPr lang="zh-CN" altLang="en-US" sz="3201"/>
            </a:p>
          </p:txBody>
        </p:sp>
        <p:sp>
          <p:nvSpPr>
            <p:cNvPr id="185" name="Freeform 661"/>
            <p:cNvSpPr>
              <a:spLocks/>
            </p:cNvSpPr>
            <p:nvPr/>
          </p:nvSpPr>
          <p:spPr bwMode="auto">
            <a:xfrm>
              <a:off x="2697164" y="4279901"/>
              <a:ext cx="150813" cy="149225"/>
            </a:xfrm>
            <a:custGeom>
              <a:avLst/>
              <a:gdLst>
                <a:gd name="T0" fmla="*/ 162 w 178"/>
                <a:gd name="T1" fmla="*/ 175 h 175"/>
                <a:gd name="T2" fmla="*/ 162 w 178"/>
                <a:gd name="T3" fmla="*/ 175 h 175"/>
                <a:gd name="T4" fmla="*/ 160 w 178"/>
                <a:gd name="T5" fmla="*/ 175 h 175"/>
                <a:gd name="T6" fmla="*/ 125 w 178"/>
                <a:gd name="T7" fmla="*/ 171 h 175"/>
                <a:gd name="T8" fmla="*/ 116 w 178"/>
                <a:gd name="T9" fmla="*/ 160 h 175"/>
                <a:gd name="T10" fmla="*/ 127 w 178"/>
                <a:gd name="T11" fmla="*/ 151 h 175"/>
                <a:gd name="T12" fmla="*/ 158 w 178"/>
                <a:gd name="T13" fmla="*/ 154 h 175"/>
                <a:gd name="T14" fmla="*/ 158 w 178"/>
                <a:gd name="T15" fmla="*/ 34 h 175"/>
                <a:gd name="T16" fmla="*/ 20 w 178"/>
                <a:gd name="T17" fmla="*/ 21 h 175"/>
                <a:gd name="T18" fmla="*/ 20 w 178"/>
                <a:gd name="T19" fmla="*/ 49 h 175"/>
                <a:gd name="T20" fmla="*/ 10 w 178"/>
                <a:gd name="T21" fmla="*/ 59 h 175"/>
                <a:gd name="T22" fmla="*/ 0 w 178"/>
                <a:gd name="T23" fmla="*/ 49 h 175"/>
                <a:gd name="T24" fmla="*/ 0 w 178"/>
                <a:gd name="T25" fmla="*/ 17 h 175"/>
                <a:gd name="T26" fmla="*/ 5 w 178"/>
                <a:gd name="T27" fmla="*/ 5 h 175"/>
                <a:gd name="T28" fmla="*/ 17 w 178"/>
                <a:gd name="T29" fmla="*/ 1 h 175"/>
                <a:gd name="T30" fmla="*/ 162 w 178"/>
                <a:gd name="T31" fmla="*/ 15 h 175"/>
                <a:gd name="T32" fmla="*/ 178 w 178"/>
                <a:gd name="T33" fmla="*/ 32 h 175"/>
                <a:gd name="T34" fmla="*/ 178 w 178"/>
                <a:gd name="T35" fmla="*/ 159 h 175"/>
                <a:gd name="T36" fmla="*/ 172 w 178"/>
                <a:gd name="T37" fmla="*/ 171 h 175"/>
                <a:gd name="T38" fmla="*/ 162 w 178"/>
                <a:gd name="T39"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8" h="175">
                  <a:moveTo>
                    <a:pt x="162" y="175"/>
                  </a:moveTo>
                  <a:lnTo>
                    <a:pt x="162" y="175"/>
                  </a:lnTo>
                  <a:cubicBezTo>
                    <a:pt x="161" y="175"/>
                    <a:pt x="160" y="175"/>
                    <a:pt x="160" y="175"/>
                  </a:cubicBezTo>
                  <a:lnTo>
                    <a:pt x="125" y="171"/>
                  </a:lnTo>
                  <a:cubicBezTo>
                    <a:pt x="120" y="171"/>
                    <a:pt x="116" y="166"/>
                    <a:pt x="116" y="160"/>
                  </a:cubicBezTo>
                  <a:cubicBezTo>
                    <a:pt x="117" y="155"/>
                    <a:pt x="122" y="151"/>
                    <a:pt x="127" y="151"/>
                  </a:cubicBezTo>
                  <a:lnTo>
                    <a:pt x="158" y="154"/>
                  </a:lnTo>
                  <a:lnTo>
                    <a:pt x="158" y="34"/>
                  </a:lnTo>
                  <a:lnTo>
                    <a:pt x="20" y="21"/>
                  </a:lnTo>
                  <a:lnTo>
                    <a:pt x="20" y="49"/>
                  </a:lnTo>
                  <a:cubicBezTo>
                    <a:pt x="20" y="55"/>
                    <a:pt x="15" y="59"/>
                    <a:pt x="10" y="59"/>
                  </a:cubicBezTo>
                  <a:cubicBezTo>
                    <a:pt x="4" y="59"/>
                    <a:pt x="0" y="55"/>
                    <a:pt x="0" y="49"/>
                  </a:cubicBezTo>
                  <a:lnTo>
                    <a:pt x="0" y="17"/>
                  </a:lnTo>
                  <a:cubicBezTo>
                    <a:pt x="0" y="12"/>
                    <a:pt x="2" y="8"/>
                    <a:pt x="5" y="5"/>
                  </a:cubicBezTo>
                  <a:cubicBezTo>
                    <a:pt x="8" y="2"/>
                    <a:pt x="13" y="0"/>
                    <a:pt x="17" y="1"/>
                  </a:cubicBezTo>
                  <a:lnTo>
                    <a:pt x="162" y="15"/>
                  </a:lnTo>
                  <a:cubicBezTo>
                    <a:pt x="171" y="16"/>
                    <a:pt x="178" y="23"/>
                    <a:pt x="178" y="32"/>
                  </a:cubicBezTo>
                  <a:lnTo>
                    <a:pt x="178" y="159"/>
                  </a:lnTo>
                  <a:cubicBezTo>
                    <a:pt x="178" y="163"/>
                    <a:pt x="176" y="168"/>
                    <a:pt x="172" y="171"/>
                  </a:cubicBezTo>
                  <a:cubicBezTo>
                    <a:pt x="169" y="173"/>
                    <a:pt x="166" y="175"/>
                    <a:pt x="162" y="175"/>
                  </a:cubicBezTo>
                  <a:close/>
                </a:path>
              </a:pathLst>
            </a:custGeom>
            <a:grpFill/>
            <a:ln w="0">
              <a:noFill/>
              <a:prstDash val="solid"/>
              <a:round/>
              <a:headEnd/>
              <a:tailEnd/>
            </a:ln>
          </p:spPr>
          <p:txBody>
            <a:bodyPr/>
            <a:lstStyle/>
            <a:p>
              <a:pPr defTabSz="543689">
                <a:defRPr/>
              </a:pPr>
              <a:endParaRPr lang="zh-CN" altLang="en-US" sz="3201"/>
            </a:p>
          </p:txBody>
        </p:sp>
        <p:sp>
          <p:nvSpPr>
            <p:cNvPr id="186" name="Freeform 662"/>
            <p:cNvSpPr>
              <a:spLocks/>
            </p:cNvSpPr>
            <p:nvPr/>
          </p:nvSpPr>
          <p:spPr bwMode="auto">
            <a:xfrm>
              <a:off x="2662239" y="4392614"/>
              <a:ext cx="31750" cy="36513"/>
            </a:xfrm>
            <a:custGeom>
              <a:avLst/>
              <a:gdLst>
                <a:gd name="T0" fmla="*/ 38 w 38"/>
                <a:gd name="T1" fmla="*/ 4 h 42"/>
                <a:gd name="T2" fmla="*/ 38 w 38"/>
                <a:gd name="T3" fmla="*/ 4 h 42"/>
                <a:gd name="T4" fmla="*/ 24 w 38"/>
                <a:gd name="T5" fmla="*/ 42 h 42"/>
                <a:gd name="T6" fmla="*/ 14 w 38"/>
                <a:gd name="T7" fmla="*/ 41 h 42"/>
                <a:gd name="T8" fmla="*/ 0 w 38"/>
                <a:gd name="T9" fmla="*/ 0 h 42"/>
                <a:gd name="T10" fmla="*/ 9 w 38"/>
                <a:gd name="T11" fmla="*/ 1 h 42"/>
                <a:gd name="T12" fmla="*/ 18 w 38"/>
                <a:gd name="T13" fmla="*/ 30 h 42"/>
                <a:gd name="T14" fmla="*/ 19 w 38"/>
                <a:gd name="T15" fmla="*/ 34 h 42"/>
                <a:gd name="T16" fmla="*/ 19 w 38"/>
                <a:gd name="T17" fmla="*/ 34 h 42"/>
                <a:gd name="T18" fmla="*/ 20 w 38"/>
                <a:gd name="T19" fmla="*/ 30 h 42"/>
                <a:gd name="T20" fmla="*/ 29 w 38"/>
                <a:gd name="T21" fmla="*/ 3 h 42"/>
                <a:gd name="T22" fmla="*/ 38 w 38"/>
                <a:gd name="T23" fmla="*/ 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42">
                  <a:moveTo>
                    <a:pt x="38" y="4"/>
                  </a:moveTo>
                  <a:lnTo>
                    <a:pt x="38" y="4"/>
                  </a:lnTo>
                  <a:lnTo>
                    <a:pt x="24" y="42"/>
                  </a:lnTo>
                  <a:lnTo>
                    <a:pt x="14" y="41"/>
                  </a:lnTo>
                  <a:lnTo>
                    <a:pt x="0" y="0"/>
                  </a:lnTo>
                  <a:lnTo>
                    <a:pt x="9" y="1"/>
                  </a:lnTo>
                  <a:lnTo>
                    <a:pt x="18" y="30"/>
                  </a:lnTo>
                  <a:cubicBezTo>
                    <a:pt x="19" y="31"/>
                    <a:pt x="19" y="33"/>
                    <a:pt x="19" y="34"/>
                  </a:cubicBezTo>
                  <a:lnTo>
                    <a:pt x="19" y="34"/>
                  </a:lnTo>
                  <a:cubicBezTo>
                    <a:pt x="19" y="33"/>
                    <a:pt x="20" y="31"/>
                    <a:pt x="20" y="30"/>
                  </a:cubicBezTo>
                  <a:lnTo>
                    <a:pt x="29" y="3"/>
                  </a:lnTo>
                  <a:lnTo>
                    <a:pt x="38" y="4"/>
                  </a:lnTo>
                  <a:close/>
                </a:path>
              </a:pathLst>
            </a:custGeom>
            <a:grpFill/>
            <a:ln w="0">
              <a:noFill/>
              <a:prstDash val="solid"/>
              <a:round/>
              <a:headEnd/>
              <a:tailEnd/>
            </a:ln>
          </p:spPr>
          <p:txBody>
            <a:bodyPr/>
            <a:lstStyle/>
            <a:p>
              <a:pPr defTabSz="543689">
                <a:defRPr/>
              </a:pPr>
              <a:endParaRPr lang="zh-CN" altLang="en-US" sz="3201"/>
            </a:p>
          </p:txBody>
        </p:sp>
        <p:sp>
          <p:nvSpPr>
            <p:cNvPr id="187" name="Freeform 663"/>
            <p:cNvSpPr>
              <a:spLocks/>
            </p:cNvSpPr>
            <p:nvPr/>
          </p:nvSpPr>
          <p:spPr bwMode="auto">
            <a:xfrm>
              <a:off x="2698751" y="4395789"/>
              <a:ext cx="39688" cy="39688"/>
            </a:xfrm>
            <a:custGeom>
              <a:avLst/>
              <a:gdLst>
                <a:gd name="T0" fmla="*/ 37 w 46"/>
                <a:gd name="T1" fmla="*/ 44 h 45"/>
                <a:gd name="T2" fmla="*/ 37 w 46"/>
                <a:gd name="T3" fmla="*/ 44 h 45"/>
                <a:gd name="T4" fmla="*/ 37 w 46"/>
                <a:gd name="T5" fmla="*/ 20 h 45"/>
                <a:gd name="T6" fmla="*/ 38 w 46"/>
                <a:gd name="T7" fmla="*/ 11 h 45"/>
                <a:gd name="T8" fmla="*/ 37 w 46"/>
                <a:gd name="T9" fmla="*/ 11 h 45"/>
                <a:gd name="T10" fmla="*/ 36 w 46"/>
                <a:gd name="T11" fmla="*/ 16 h 45"/>
                <a:gd name="T12" fmla="*/ 26 w 46"/>
                <a:gd name="T13" fmla="*/ 43 h 45"/>
                <a:gd name="T14" fmla="*/ 19 w 46"/>
                <a:gd name="T15" fmla="*/ 42 h 45"/>
                <a:gd name="T16" fmla="*/ 9 w 46"/>
                <a:gd name="T17" fmla="*/ 14 h 45"/>
                <a:gd name="T18" fmla="*/ 8 w 46"/>
                <a:gd name="T19" fmla="*/ 8 h 45"/>
                <a:gd name="T20" fmla="*/ 7 w 46"/>
                <a:gd name="T21" fmla="*/ 8 h 45"/>
                <a:gd name="T22" fmla="*/ 8 w 46"/>
                <a:gd name="T23" fmla="*/ 18 h 45"/>
                <a:gd name="T24" fmla="*/ 8 w 46"/>
                <a:gd name="T25" fmla="*/ 41 h 45"/>
                <a:gd name="T26" fmla="*/ 0 w 46"/>
                <a:gd name="T27" fmla="*/ 40 h 45"/>
                <a:gd name="T28" fmla="*/ 0 w 46"/>
                <a:gd name="T29" fmla="*/ 0 h 45"/>
                <a:gd name="T30" fmla="*/ 13 w 46"/>
                <a:gd name="T31" fmla="*/ 1 h 45"/>
                <a:gd name="T32" fmla="*/ 21 w 46"/>
                <a:gd name="T33" fmla="*/ 27 h 45"/>
                <a:gd name="T34" fmla="*/ 23 w 46"/>
                <a:gd name="T35" fmla="*/ 33 h 45"/>
                <a:gd name="T36" fmla="*/ 23 w 46"/>
                <a:gd name="T37" fmla="*/ 33 h 45"/>
                <a:gd name="T38" fmla="*/ 25 w 46"/>
                <a:gd name="T39" fmla="*/ 27 h 45"/>
                <a:gd name="T40" fmla="*/ 34 w 46"/>
                <a:gd name="T41" fmla="*/ 3 h 45"/>
                <a:gd name="T42" fmla="*/ 46 w 46"/>
                <a:gd name="T43" fmla="*/ 5 h 45"/>
                <a:gd name="T44" fmla="*/ 46 w 46"/>
                <a:gd name="T45" fmla="*/ 45 h 45"/>
                <a:gd name="T46" fmla="*/ 37 w 46"/>
                <a:gd name="T4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5">
                  <a:moveTo>
                    <a:pt x="37" y="44"/>
                  </a:moveTo>
                  <a:lnTo>
                    <a:pt x="37" y="44"/>
                  </a:lnTo>
                  <a:lnTo>
                    <a:pt x="37" y="20"/>
                  </a:lnTo>
                  <a:cubicBezTo>
                    <a:pt x="37" y="17"/>
                    <a:pt x="37" y="15"/>
                    <a:pt x="38" y="11"/>
                  </a:cubicBezTo>
                  <a:lnTo>
                    <a:pt x="37" y="11"/>
                  </a:lnTo>
                  <a:cubicBezTo>
                    <a:pt x="37" y="14"/>
                    <a:pt x="36" y="15"/>
                    <a:pt x="36" y="16"/>
                  </a:cubicBezTo>
                  <a:lnTo>
                    <a:pt x="26" y="43"/>
                  </a:lnTo>
                  <a:lnTo>
                    <a:pt x="19" y="42"/>
                  </a:lnTo>
                  <a:lnTo>
                    <a:pt x="9" y="14"/>
                  </a:lnTo>
                  <a:cubicBezTo>
                    <a:pt x="9" y="13"/>
                    <a:pt x="8" y="11"/>
                    <a:pt x="8" y="8"/>
                  </a:cubicBezTo>
                  <a:lnTo>
                    <a:pt x="7" y="8"/>
                  </a:lnTo>
                  <a:cubicBezTo>
                    <a:pt x="8" y="12"/>
                    <a:pt x="8" y="15"/>
                    <a:pt x="8" y="18"/>
                  </a:cubicBezTo>
                  <a:lnTo>
                    <a:pt x="8" y="41"/>
                  </a:lnTo>
                  <a:lnTo>
                    <a:pt x="0" y="40"/>
                  </a:lnTo>
                  <a:lnTo>
                    <a:pt x="0" y="0"/>
                  </a:lnTo>
                  <a:lnTo>
                    <a:pt x="13" y="1"/>
                  </a:lnTo>
                  <a:lnTo>
                    <a:pt x="21" y="27"/>
                  </a:lnTo>
                  <a:cubicBezTo>
                    <a:pt x="22" y="29"/>
                    <a:pt x="23" y="31"/>
                    <a:pt x="23" y="33"/>
                  </a:cubicBezTo>
                  <a:lnTo>
                    <a:pt x="23" y="33"/>
                  </a:lnTo>
                  <a:cubicBezTo>
                    <a:pt x="24" y="30"/>
                    <a:pt x="24" y="29"/>
                    <a:pt x="25" y="27"/>
                  </a:cubicBezTo>
                  <a:lnTo>
                    <a:pt x="34" y="3"/>
                  </a:lnTo>
                  <a:lnTo>
                    <a:pt x="46" y="5"/>
                  </a:lnTo>
                  <a:lnTo>
                    <a:pt x="46" y="45"/>
                  </a:lnTo>
                  <a:lnTo>
                    <a:pt x="37" y="44"/>
                  </a:lnTo>
                  <a:close/>
                </a:path>
              </a:pathLst>
            </a:custGeom>
            <a:grpFill/>
            <a:ln w="0">
              <a:noFill/>
              <a:prstDash val="solid"/>
              <a:round/>
              <a:headEnd/>
              <a:tailEnd/>
            </a:ln>
          </p:spPr>
          <p:txBody>
            <a:bodyPr/>
            <a:lstStyle/>
            <a:p>
              <a:pPr defTabSz="543689">
                <a:defRPr/>
              </a:pPr>
              <a:endParaRPr lang="zh-CN" altLang="en-US" sz="3201"/>
            </a:p>
          </p:txBody>
        </p:sp>
      </p:grpSp>
      <p:grpSp>
        <p:nvGrpSpPr>
          <p:cNvPr id="188" name="组合 187"/>
          <p:cNvGrpSpPr/>
          <p:nvPr/>
        </p:nvGrpSpPr>
        <p:grpSpPr>
          <a:xfrm>
            <a:off x="2808053" y="1585384"/>
            <a:ext cx="720046" cy="477112"/>
            <a:chOff x="1004888" y="1765300"/>
            <a:chExt cx="522288" cy="346075"/>
          </a:xfrm>
          <a:solidFill>
            <a:srgbClr val="15B0E8"/>
          </a:solidFill>
        </p:grpSpPr>
        <p:sp>
          <p:nvSpPr>
            <p:cNvPr id="189" name="Freeform 5"/>
            <p:cNvSpPr>
              <a:spLocks/>
            </p:cNvSpPr>
            <p:nvPr/>
          </p:nvSpPr>
          <p:spPr bwMode="auto">
            <a:xfrm>
              <a:off x="1004888" y="1765300"/>
              <a:ext cx="522288" cy="334962"/>
            </a:xfrm>
            <a:custGeom>
              <a:avLst/>
              <a:gdLst>
                <a:gd name="T0" fmla="*/ 103 w 136"/>
                <a:gd name="T1" fmla="*/ 87 h 87"/>
                <a:gd name="T2" fmla="*/ 83 w 136"/>
                <a:gd name="T3" fmla="*/ 87 h 87"/>
                <a:gd name="T4" fmla="*/ 80 w 136"/>
                <a:gd name="T5" fmla="*/ 85 h 87"/>
                <a:gd name="T6" fmla="*/ 83 w 136"/>
                <a:gd name="T7" fmla="*/ 82 h 87"/>
                <a:gd name="T8" fmla="*/ 103 w 136"/>
                <a:gd name="T9" fmla="*/ 82 h 87"/>
                <a:gd name="T10" fmla="*/ 131 w 136"/>
                <a:gd name="T11" fmla="*/ 55 h 87"/>
                <a:gd name="T12" fmla="*/ 103 w 136"/>
                <a:gd name="T13" fmla="*/ 27 h 87"/>
                <a:gd name="T14" fmla="*/ 102 w 136"/>
                <a:gd name="T15" fmla="*/ 27 h 87"/>
                <a:gd name="T16" fmla="*/ 102 w 136"/>
                <a:gd name="T17" fmla="*/ 27 h 87"/>
                <a:gd name="T18" fmla="*/ 99 w 136"/>
                <a:gd name="T19" fmla="*/ 26 h 87"/>
                <a:gd name="T20" fmla="*/ 65 w 136"/>
                <a:gd name="T21" fmla="*/ 6 h 87"/>
                <a:gd name="T22" fmla="*/ 28 w 136"/>
                <a:gd name="T23" fmla="*/ 36 h 87"/>
                <a:gd name="T24" fmla="*/ 25 w 136"/>
                <a:gd name="T25" fmla="*/ 38 h 87"/>
                <a:gd name="T26" fmla="*/ 5 w 136"/>
                <a:gd name="T27" fmla="*/ 60 h 87"/>
                <a:gd name="T28" fmla="*/ 27 w 136"/>
                <a:gd name="T29" fmla="*/ 82 h 87"/>
                <a:gd name="T30" fmla="*/ 66 w 136"/>
                <a:gd name="T31" fmla="*/ 82 h 87"/>
                <a:gd name="T32" fmla="*/ 69 w 136"/>
                <a:gd name="T33" fmla="*/ 85 h 87"/>
                <a:gd name="T34" fmla="*/ 66 w 136"/>
                <a:gd name="T35" fmla="*/ 87 h 87"/>
                <a:gd name="T36" fmla="*/ 27 w 136"/>
                <a:gd name="T37" fmla="*/ 87 h 87"/>
                <a:gd name="T38" fmla="*/ 0 w 136"/>
                <a:gd name="T39" fmla="*/ 60 h 87"/>
                <a:gd name="T40" fmla="*/ 23 w 136"/>
                <a:gd name="T41" fmla="*/ 34 h 87"/>
                <a:gd name="T42" fmla="*/ 65 w 136"/>
                <a:gd name="T43" fmla="*/ 0 h 87"/>
                <a:gd name="T44" fmla="*/ 103 w 136"/>
                <a:gd name="T45" fmla="*/ 22 h 87"/>
                <a:gd name="T46" fmla="*/ 103 w 136"/>
                <a:gd name="T47" fmla="*/ 22 h 87"/>
                <a:gd name="T48" fmla="*/ 136 w 136"/>
                <a:gd name="T49" fmla="*/ 55 h 87"/>
                <a:gd name="T50" fmla="*/ 103 w 136"/>
                <a:gd name="T51"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 h="87">
                  <a:moveTo>
                    <a:pt x="103" y="87"/>
                  </a:moveTo>
                  <a:cubicBezTo>
                    <a:pt x="83" y="87"/>
                    <a:pt x="83" y="87"/>
                    <a:pt x="83" y="87"/>
                  </a:cubicBezTo>
                  <a:cubicBezTo>
                    <a:pt x="81" y="87"/>
                    <a:pt x="80" y="86"/>
                    <a:pt x="80" y="85"/>
                  </a:cubicBezTo>
                  <a:cubicBezTo>
                    <a:pt x="80" y="83"/>
                    <a:pt x="81" y="82"/>
                    <a:pt x="83" y="82"/>
                  </a:cubicBezTo>
                  <a:cubicBezTo>
                    <a:pt x="103" y="82"/>
                    <a:pt x="103" y="82"/>
                    <a:pt x="103" y="82"/>
                  </a:cubicBezTo>
                  <a:cubicBezTo>
                    <a:pt x="119" y="82"/>
                    <a:pt x="131" y="70"/>
                    <a:pt x="131" y="55"/>
                  </a:cubicBezTo>
                  <a:cubicBezTo>
                    <a:pt x="131" y="40"/>
                    <a:pt x="119" y="27"/>
                    <a:pt x="103" y="27"/>
                  </a:cubicBezTo>
                  <a:cubicBezTo>
                    <a:pt x="103" y="27"/>
                    <a:pt x="103" y="27"/>
                    <a:pt x="102" y="27"/>
                  </a:cubicBezTo>
                  <a:cubicBezTo>
                    <a:pt x="102" y="27"/>
                    <a:pt x="102" y="27"/>
                    <a:pt x="102" y="27"/>
                  </a:cubicBezTo>
                  <a:cubicBezTo>
                    <a:pt x="101" y="28"/>
                    <a:pt x="100" y="27"/>
                    <a:pt x="99" y="26"/>
                  </a:cubicBezTo>
                  <a:cubicBezTo>
                    <a:pt x="92" y="13"/>
                    <a:pt x="79" y="6"/>
                    <a:pt x="65" y="6"/>
                  </a:cubicBezTo>
                  <a:cubicBezTo>
                    <a:pt x="47" y="6"/>
                    <a:pt x="31" y="19"/>
                    <a:pt x="28" y="36"/>
                  </a:cubicBezTo>
                  <a:cubicBezTo>
                    <a:pt x="27" y="38"/>
                    <a:pt x="26" y="38"/>
                    <a:pt x="25" y="38"/>
                  </a:cubicBezTo>
                  <a:cubicBezTo>
                    <a:pt x="14" y="39"/>
                    <a:pt x="5" y="49"/>
                    <a:pt x="5" y="60"/>
                  </a:cubicBezTo>
                  <a:cubicBezTo>
                    <a:pt x="5" y="72"/>
                    <a:pt x="15" y="82"/>
                    <a:pt x="27" y="82"/>
                  </a:cubicBezTo>
                  <a:cubicBezTo>
                    <a:pt x="66" y="82"/>
                    <a:pt x="66" y="82"/>
                    <a:pt x="66" y="82"/>
                  </a:cubicBezTo>
                  <a:cubicBezTo>
                    <a:pt x="67" y="82"/>
                    <a:pt x="69" y="83"/>
                    <a:pt x="69" y="85"/>
                  </a:cubicBezTo>
                  <a:cubicBezTo>
                    <a:pt x="69" y="86"/>
                    <a:pt x="67" y="87"/>
                    <a:pt x="66" y="87"/>
                  </a:cubicBezTo>
                  <a:cubicBezTo>
                    <a:pt x="27" y="87"/>
                    <a:pt x="27" y="87"/>
                    <a:pt x="27" y="87"/>
                  </a:cubicBezTo>
                  <a:cubicBezTo>
                    <a:pt x="12" y="87"/>
                    <a:pt x="0" y="75"/>
                    <a:pt x="0" y="60"/>
                  </a:cubicBezTo>
                  <a:cubicBezTo>
                    <a:pt x="0" y="47"/>
                    <a:pt x="10" y="35"/>
                    <a:pt x="23" y="34"/>
                  </a:cubicBezTo>
                  <a:cubicBezTo>
                    <a:pt x="28" y="14"/>
                    <a:pt x="45" y="0"/>
                    <a:pt x="65" y="0"/>
                  </a:cubicBezTo>
                  <a:cubicBezTo>
                    <a:pt x="81" y="0"/>
                    <a:pt x="95" y="9"/>
                    <a:pt x="103" y="22"/>
                  </a:cubicBezTo>
                  <a:cubicBezTo>
                    <a:pt x="103" y="22"/>
                    <a:pt x="103" y="22"/>
                    <a:pt x="103" y="22"/>
                  </a:cubicBezTo>
                  <a:cubicBezTo>
                    <a:pt x="121" y="22"/>
                    <a:pt x="136" y="37"/>
                    <a:pt x="136" y="55"/>
                  </a:cubicBezTo>
                  <a:cubicBezTo>
                    <a:pt x="136" y="73"/>
                    <a:pt x="121" y="87"/>
                    <a:pt x="103"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90" name="Freeform 6"/>
            <p:cNvSpPr>
              <a:spLocks/>
            </p:cNvSpPr>
            <p:nvPr/>
          </p:nvSpPr>
          <p:spPr bwMode="auto">
            <a:xfrm>
              <a:off x="1296988" y="1811338"/>
              <a:ext cx="76200" cy="65087"/>
            </a:xfrm>
            <a:custGeom>
              <a:avLst/>
              <a:gdLst>
                <a:gd name="T0" fmla="*/ 18 w 20"/>
                <a:gd name="T1" fmla="*/ 17 h 17"/>
                <a:gd name="T2" fmla="*/ 17 w 20"/>
                <a:gd name="T3" fmla="*/ 17 h 17"/>
                <a:gd name="T4" fmla="*/ 1 w 20"/>
                <a:gd name="T5" fmla="*/ 3 h 17"/>
                <a:gd name="T6" fmla="*/ 0 w 20"/>
                <a:gd name="T7" fmla="*/ 1 h 17"/>
                <a:gd name="T8" fmla="*/ 2 w 20"/>
                <a:gd name="T9" fmla="*/ 0 h 17"/>
                <a:gd name="T10" fmla="*/ 19 w 20"/>
                <a:gd name="T11" fmla="*/ 15 h 17"/>
                <a:gd name="T12" fmla="*/ 19 w 20"/>
                <a:gd name="T13" fmla="*/ 17 h 17"/>
                <a:gd name="T14" fmla="*/ 18 w 20"/>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7">
                  <a:moveTo>
                    <a:pt x="18" y="17"/>
                  </a:moveTo>
                  <a:cubicBezTo>
                    <a:pt x="18" y="17"/>
                    <a:pt x="18" y="17"/>
                    <a:pt x="17" y="17"/>
                  </a:cubicBezTo>
                  <a:cubicBezTo>
                    <a:pt x="13" y="11"/>
                    <a:pt x="8" y="6"/>
                    <a:pt x="1" y="3"/>
                  </a:cubicBezTo>
                  <a:cubicBezTo>
                    <a:pt x="0" y="2"/>
                    <a:pt x="0" y="2"/>
                    <a:pt x="0" y="1"/>
                  </a:cubicBezTo>
                  <a:cubicBezTo>
                    <a:pt x="1" y="0"/>
                    <a:pt x="1" y="0"/>
                    <a:pt x="2" y="0"/>
                  </a:cubicBezTo>
                  <a:cubicBezTo>
                    <a:pt x="9" y="4"/>
                    <a:pt x="15" y="9"/>
                    <a:pt x="19" y="15"/>
                  </a:cubicBezTo>
                  <a:cubicBezTo>
                    <a:pt x="20" y="16"/>
                    <a:pt x="20" y="17"/>
                    <a:pt x="19" y="17"/>
                  </a:cubicBezTo>
                  <a:cubicBezTo>
                    <a:pt x="19" y="17"/>
                    <a:pt x="19" y="17"/>
                    <a:pt x="18"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91" name="Freeform 7"/>
            <p:cNvSpPr>
              <a:spLocks/>
            </p:cNvSpPr>
            <p:nvPr/>
          </p:nvSpPr>
          <p:spPr bwMode="auto">
            <a:xfrm>
              <a:off x="1392238" y="1884363"/>
              <a:ext cx="69850" cy="34925"/>
            </a:xfrm>
            <a:custGeom>
              <a:avLst/>
              <a:gdLst>
                <a:gd name="T0" fmla="*/ 17 w 18"/>
                <a:gd name="T1" fmla="*/ 9 h 9"/>
                <a:gd name="T2" fmla="*/ 16 w 18"/>
                <a:gd name="T3" fmla="*/ 9 h 9"/>
                <a:gd name="T4" fmla="*/ 1 w 18"/>
                <a:gd name="T5" fmla="*/ 2 h 9"/>
                <a:gd name="T6" fmla="*/ 0 w 18"/>
                <a:gd name="T7" fmla="*/ 1 h 9"/>
                <a:gd name="T8" fmla="*/ 2 w 18"/>
                <a:gd name="T9" fmla="*/ 0 h 9"/>
                <a:gd name="T10" fmla="*/ 18 w 18"/>
                <a:gd name="T11" fmla="*/ 7 h 9"/>
                <a:gd name="T12" fmla="*/ 18 w 18"/>
                <a:gd name="T13" fmla="*/ 9 h 9"/>
                <a:gd name="T14" fmla="*/ 17 w 18"/>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9">
                  <a:moveTo>
                    <a:pt x="17" y="9"/>
                  </a:moveTo>
                  <a:cubicBezTo>
                    <a:pt x="17" y="9"/>
                    <a:pt x="17" y="9"/>
                    <a:pt x="16" y="9"/>
                  </a:cubicBezTo>
                  <a:cubicBezTo>
                    <a:pt x="12" y="5"/>
                    <a:pt x="7" y="3"/>
                    <a:pt x="1" y="2"/>
                  </a:cubicBezTo>
                  <a:cubicBezTo>
                    <a:pt x="1" y="2"/>
                    <a:pt x="0" y="1"/>
                    <a:pt x="0" y="1"/>
                  </a:cubicBezTo>
                  <a:cubicBezTo>
                    <a:pt x="1" y="0"/>
                    <a:pt x="1" y="0"/>
                    <a:pt x="2" y="0"/>
                  </a:cubicBezTo>
                  <a:cubicBezTo>
                    <a:pt x="8" y="1"/>
                    <a:pt x="13" y="3"/>
                    <a:pt x="18" y="7"/>
                  </a:cubicBezTo>
                  <a:cubicBezTo>
                    <a:pt x="18" y="7"/>
                    <a:pt x="18" y="8"/>
                    <a:pt x="18" y="9"/>
                  </a:cubicBezTo>
                  <a:cubicBezTo>
                    <a:pt x="18" y="9"/>
                    <a:pt x="17" y="9"/>
                    <a:pt x="1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92" name="Oval 8"/>
            <p:cNvSpPr>
              <a:spLocks noChangeArrowheads="1"/>
            </p:cNvSpPr>
            <p:nvPr/>
          </p:nvSpPr>
          <p:spPr bwMode="auto">
            <a:xfrm>
              <a:off x="1235075" y="2070100"/>
              <a:ext cx="46038" cy="412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93" name="Oval 9"/>
            <p:cNvSpPr>
              <a:spLocks noChangeArrowheads="1"/>
            </p:cNvSpPr>
            <p:nvPr/>
          </p:nvSpPr>
          <p:spPr bwMode="auto">
            <a:xfrm>
              <a:off x="1300163" y="2070100"/>
              <a:ext cx="42863" cy="412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94" name="Freeform 10"/>
            <p:cNvSpPr>
              <a:spLocks/>
            </p:cNvSpPr>
            <p:nvPr/>
          </p:nvSpPr>
          <p:spPr bwMode="auto">
            <a:xfrm>
              <a:off x="1109663" y="1919288"/>
              <a:ext cx="103188" cy="134937"/>
            </a:xfrm>
            <a:custGeom>
              <a:avLst/>
              <a:gdLst>
                <a:gd name="T0" fmla="*/ 24 w 27"/>
                <a:gd name="T1" fmla="*/ 31 h 35"/>
                <a:gd name="T2" fmla="*/ 13 w 27"/>
                <a:gd name="T3" fmla="*/ 35 h 35"/>
                <a:gd name="T4" fmla="*/ 3 w 27"/>
                <a:gd name="T5" fmla="*/ 31 h 35"/>
                <a:gd name="T6" fmla="*/ 0 w 27"/>
                <a:gd name="T7" fmla="*/ 23 h 35"/>
                <a:gd name="T8" fmla="*/ 6 w 27"/>
                <a:gd name="T9" fmla="*/ 23 h 35"/>
                <a:gd name="T10" fmla="*/ 8 w 27"/>
                <a:gd name="T11" fmla="*/ 28 h 35"/>
                <a:gd name="T12" fmla="*/ 14 w 27"/>
                <a:gd name="T13" fmla="*/ 29 h 35"/>
                <a:gd name="T14" fmla="*/ 19 w 27"/>
                <a:gd name="T15" fmla="*/ 28 h 35"/>
                <a:gd name="T16" fmla="*/ 21 w 27"/>
                <a:gd name="T17" fmla="*/ 24 h 35"/>
                <a:gd name="T18" fmla="*/ 17 w 27"/>
                <a:gd name="T19" fmla="*/ 20 h 35"/>
                <a:gd name="T20" fmla="*/ 9 w 27"/>
                <a:gd name="T21" fmla="*/ 19 h 35"/>
                <a:gd name="T22" fmla="*/ 1 w 27"/>
                <a:gd name="T23" fmla="*/ 10 h 35"/>
                <a:gd name="T24" fmla="*/ 4 w 27"/>
                <a:gd name="T25" fmla="*/ 4 h 35"/>
                <a:gd name="T26" fmla="*/ 14 w 27"/>
                <a:gd name="T27" fmla="*/ 0 h 35"/>
                <a:gd name="T28" fmla="*/ 23 w 27"/>
                <a:gd name="T29" fmla="*/ 3 h 35"/>
                <a:gd name="T30" fmla="*/ 26 w 27"/>
                <a:gd name="T31" fmla="*/ 10 h 35"/>
                <a:gd name="T32" fmla="*/ 20 w 27"/>
                <a:gd name="T33" fmla="*/ 10 h 35"/>
                <a:gd name="T34" fmla="*/ 19 w 27"/>
                <a:gd name="T35" fmla="*/ 7 h 35"/>
                <a:gd name="T36" fmla="*/ 13 w 27"/>
                <a:gd name="T37" fmla="*/ 5 h 35"/>
                <a:gd name="T38" fmla="*/ 8 w 27"/>
                <a:gd name="T39" fmla="*/ 7 h 35"/>
                <a:gd name="T40" fmla="*/ 7 w 27"/>
                <a:gd name="T41" fmla="*/ 10 h 35"/>
                <a:gd name="T42" fmla="*/ 10 w 27"/>
                <a:gd name="T43" fmla="*/ 14 h 35"/>
                <a:gd name="T44" fmla="*/ 18 w 27"/>
                <a:gd name="T45" fmla="*/ 14 h 35"/>
                <a:gd name="T46" fmla="*/ 27 w 27"/>
                <a:gd name="T47" fmla="*/ 24 h 35"/>
                <a:gd name="T48" fmla="*/ 24 w 27"/>
                <a:gd name="T49"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 h="35">
                  <a:moveTo>
                    <a:pt x="24" y="31"/>
                  </a:moveTo>
                  <a:cubicBezTo>
                    <a:pt x="21" y="34"/>
                    <a:pt x="18" y="35"/>
                    <a:pt x="13" y="35"/>
                  </a:cubicBezTo>
                  <a:cubicBezTo>
                    <a:pt x="10" y="35"/>
                    <a:pt x="6" y="34"/>
                    <a:pt x="3" y="31"/>
                  </a:cubicBezTo>
                  <a:cubicBezTo>
                    <a:pt x="1" y="29"/>
                    <a:pt x="0" y="27"/>
                    <a:pt x="0" y="23"/>
                  </a:cubicBezTo>
                  <a:cubicBezTo>
                    <a:pt x="6" y="23"/>
                    <a:pt x="6" y="23"/>
                    <a:pt x="6" y="23"/>
                  </a:cubicBezTo>
                  <a:cubicBezTo>
                    <a:pt x="6" y="25"/>
                    <a:pt x="7" y="27"/>
                    <a:pt x="8" y="28"/>
                  </a:cubicBezTo>
                  <a:cubicBezTo>
                    <a:pt x="9" y="29"/>
                    <a:pt x="12" y="29"/>
                    <a:pt x="14" y="29"/>
                  </a:cubicBezTo>
                  <a:cubicBezTo>
                    <a:pt x="16" y="29"/>
                    <a:pt x="18" y="29"/>
                    <a:pt x="19" y="28"/>
                  </a:cubicBezTo>
                  <a:cubicBezTo>
                    <a:pt x="20" y="27"/>
                    <a:pt x="21" y="26"/>
                    <a:pt x="21" y="24"/>
                  </a:cubicBezTo>
                  <a:cubicBezTo>
                    <a:pt x="21" y="22"/>
                    <a:pt x="19" y="21"/>
                    <a:pt x="17" y="20"/>
                  </a:cubicBezTo>
                  <a:cubicBezTo>
                    <a:pt x="14" y="20"/>
                    <a:pt x="11" y="20"/>
                    <a:pt x="9" y="19"/>
                  </a:cubicBezTo>
                  <a:cubicBezTo>
                    <a:pt x="5" y="19"/>
                    <a:pt x="1" y="16"/>
                    <a:pt x="1" y="10"/>
                  </a:cubicBezTo>
                  <a:cubicBezTo>
                    <a:pt x="1" y="8"/>
                    <a:pt x="2" y="5"/>
                    <a:pt x="4" y="4"/>
                  </a:cubicBezTo>
                  <a:cubicBezTo>
                    <a:pt x="6" y="1"/>
                    <a:pt x="10" y="0"/>
                    <a:pt x="14" y="0"/>
                  </a:cubicBezTo>
                  <a:cubicBezTo>
                    <a:pt x="17" y="0"/>
                    <a:pt x="21" y="1"/>
                    <a:pt x="23" y="3"/>
                  </a:cubicBezTo>
                  <a:cubicBezTo>
                    <a:pt x="25" y="5"/>
                    <a:pt x="26" y="8"/>
                    <a:pt x="26" y="10"/>
                  </a:cubicBezTo>
                  <a:cubicBezTo>
                    <a:pt x="20" y="10"/>
                    <a:pt x="20" y="10"/>
                    <a:pt x="20" y="10"/>
                  </a:cubicBezTo>
                  <a:cubicBezTo>
                    <a:pt x="20" y="9"/>
                    <a:pt x="19" y="8"/>
                    <a:pt x="19" y="7"/>
                  </a:cubicBezTo>
                  <a:cubicBezTo>
                    <a:pt x="17" y="6"/>
                    <a:pt x="15" y="5"/>
                    <a:pt x="13" y="5"/>
                  </a:cubicBezTo>
                  <a:cubicBezTo>
                    <a:pt x="12" y="5"/>
                    <a:pt x="9" y="6"/>
                    <a:pt x="8" y="7"/>
                  </a:cubicBezTo>
                  <a:cubicBezTo>
                    <a:pt x="7" y="8"/>
                    <a:pt x="7" y="9"/>
                    <a:pt x="7" y="10"/>
                  </a:cubicBezTo>
                  <a:cubicBezTo>
                    <a:pt x="7" y="12"/>
                    <a:pt x="8" y="13"/>
                    <a:pt x="10" y="14"/>
                  </a:cubicBezTo>
                  <a:cubicBezTo>
                    <a:pt x="12" y="14"/>
                    <a:pt x="15" y="14"/>
                    <a:pt x="18" y="14"/>
                  </a:cubicBezTo>
                  <a:cubicBezTo>
                    <a:pt x="23" y="15"/>
                    <a:pt x="27" y="18"/>
                    <a:pt x="27" y="24"/>
                  </a:cubicBezTo>
                  <a:cubicBezTo>
                    <a:pt x="27" y="27"/>
                    <a:pt x="26" y="29"/>
                    <a:pt x="24"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95" name="Freeform 11"/>
            <p:cNvSpPr>
              <a:spLocks noEditPoints="1"/>
            </p:cNvSpPr>
            <p:nvPr/>
          </p:nvSpPr>
          <p:spPr bwMode="auto">
            <a:xfrm>
              <a:off x="1216025" y="1922463"/>
              <a:ext cx="115888" cy="127000"/>
            </a:xfrm>
            <a:custGeom>
              <a:avLst/>
              <a:gdLst>
                <a:gd name="T0" fmla="*/ 58 w 73"/>
                <a:gd name="T1" fmla="*/ 80 h 80"/>
                <a:gd name="T2" fmla="*/ 53 w 73"/>
                <a:gd name="T3" fmla="*/ 66 h 80"/>
                <a:gd name="T4" fmla="*/ 20 w 73"/>
                <a:gd name="T5" fmla="*/ 66 h 80"/>
                <a:gd name="T6" fmla="*/ 15 w 73"/>
                <a:gd name="T7" fmla="*/ 80 h 80"/>
                <a:gd name="T8" fmla="*/ 0 w 73"/>
                <a:gd name="T9" fmla="*/ 80 h 80"/>
                <a:gd name="T10" fmla="*/ 29 w 73"/>
                <a:gd name="T11" fmla="*/ 0 h 80"/>
                <a:gd name="T12" fmla="*/ 44 w 73"/>
                <a:gd name="T13" fmla="*/ 0 h 80"/>
                <a:gd name="T14" fmla="*/ 73 w 73"/>
                <a:gd name="T15" fmla="*/ 80 h 80"/>
                <a:gd name="T16" fmla="*/ 58 w 73"/>
                <a:gd name="T17" fmla="*/ 80 h 80"/>
                <a:gd name="T18" fmla="*/ 37 w 73"/>
                <a:gd name="T19" fmla="*/ 17 h 80"/>
                <a:gd name="T20" fmla="*/ 24 w 73"/>
                <a:gd name="T21" fmla="*/ 51 h 80"/>
                <a:gd name="T22" fmla="*/ 49 w 73"/>
                <a:gd name="T23" fmla="*/ 51 h 80"/>
                <a:gd name="T24" fmla="*/ 37 w 73"/>
                <a:gd name="T25" fmla="*/ 1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80">
                  <a:moveTo>
                    <a:pt x="58" y="80"/>
                  </a:moveTo>
                  <a:lnTo>
                    <a:pt x="53" y="66"/>
                  </a:lnTo>
                  <a:lnTo>
                    <a:pt x="20" y="66"/>
                  </a:lnTo>
                  <a:lnTo>
                    <a:pt x="15" y="80"/>
                  </a:lnTo>
                  <a:lnTo>
                    <a:pt x="0" y="80"/>
                  </a:lnTo>
                  <a:lnTo>
                    <a:pt x="29" y="0"/>
                  </a:lnTo>
                  <a:lnTo>
                    <a:pt x="44" y="0"/>
                  </a:lnTo>
                  <a:lnTo>
                    <a:pt x="73" y="80"/>
                  </a:lnTo>
                  <a:lnTo>
                    <a:pt x="58" y="80"/>
                  </a:lnTo>
                  <a:close/>
                  <a:moveTo>
                    <a:pt x="37" y="17"/>
                  </a:moveTo>
                  <a:lnTo>
                    <a:pt x="24" y="51"/>
                  </a:lnTo>
                  <a:lnTo>
                    <a:pt x="49" y="51"/>
                  </a:lnTo>
                  <a:lnTo>
                    <a:pt x="3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96" name="Freeform 12"/>
            <p:cNvSpPr>
              <a:spLocks noEditPoints="1"/>
            </p:cNvSpPr>
            <p:nvPr/>
          </p:nvSpPr>
          <p:spPr bwMode="auto">
            <a:xfrm>
              <a:off x="1346200" y="1922463"/>
              <a:ext cx="96838" cy="127000"/>
            </a:xfrm>
            <a:custGeom>
              <a:avLst/>
              <a:gdLst>
                <a:gd name="T0" fmla="*/ 13 w 25"/>
                <a:gd name="T1" fmla="*/ 21 h 33"/>
                <a:gd name="T2" fmla="*/ 6 w 25"/>
                <a:gd name="T3" fmla="*/ 21 h 33"/>
                <a:gd name="T4" fmla="*/ 6 w 25"/>
                <a:gd name="T5" fmla="*/ 33 h 33"/>
                <a:gd name="T6" fmla="*/ 0 w 25"/>
                <a:gd name="T7" fmla="*/ 33 h 33"/>
                <a:gd name="T8" fmla="*/ 0 w 25"/>
                <a:gd name="T9" fmla="*/ 0 h 33"/>
                <a:gd name="T10" fmla="*/ 13 w 25"/>
                <a:gd name="T11" fmla="*/ 0 h 33"/>
                <a:gd name="T12" fmla="*/ 25 w 25"/>
                <a:gd name="T13" fmla="*/ 10 h 33"/>
                <a:gd name="T14" fmla="*/ 13 w 25"/>
                <a:gd name="T15" fmla="*/ 21 h 33"/>
                <a:gd name="T16" fmla="*/ 13 w 25"/>
                <a:gd name="T17" fmla="*/ 5 h 33"/>
                <a:gd name="T18" fmla="*/ 6 w 25"/>
                <a:gd name="T19" fmla="*/ 5 h 33"/>
                <a:gd name="T20" fmla="*/ 6 w 25"/>
                <a:gd name="T21" fmla="*/ 16 h 33"/>
                <a:gd name="T22" fmla="*/ 13 w 25"/>
                <a:gd name="T23" fmla="*/ 16 h 33"/>
                <a:gd name="T24" fmla="*/ 19 w 25"/>
                <a:gd name="T25" fmla="*/ 10 h 33"/>
                <a:gd name="T26" fmla="*/ 13 w 25"/>
                <a:gd name="T27" fmla="*/ 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3">
                  <a:moveTo>
                    <a:pt x="13" y="21"/>
                  </a:moveTo>
                  <a:cubicBezTo>
                    <a:pt x="6" y="21"/>
                    <a:pt x="6" y="21"/>
                    <a:pt x="6" y="21"/>
                  </a:cubicBezTo>
                  <a:cubicBezTo>
                    <a:pt x="6" y="33"/>
                    <a:pt x="6" y="33"/>
                    <a:pt x="6" y="33"/>
                  </a:cubicBezTo>
                  <a:cubicBezTo>
                    <a:pt x="0" y="33"/>
                    <a:pt x="0" y="33"/>
                    <a:pt x="0" y="33"/>
                  </a:cubicBezTo>
                  <a:cubicBezTo>
                    <a:pt x="0" y="0"/>
                    <a:pt x="0" y="0"/>
                    <a:pt x="0" y="0"/>
                  </a:cubicBezTo>
                  <a:cubicBezTo>
                    <a:pt x="13" y="0"/>
                    <a:pt x="13" y="0"/>
                    <a:pt x="13" y="0"/>
                  </a:cubicBezTo>
                  <a:cubicBezTo>
                    <a:pt x="21" y="0"/>
                    <a:pt x="25" y="4"/>
                    <a:pt x="25" y="10"/>
                  </a:cubicBezTo>
                  <a:cubicBezTo>
                    <a:pt x="25" y="17"/>
                    <a:pt x="21" y="21"/>
                    <a:pt x="13" y="21"/>
                  </a:cubicBezTo>
                  <a:close/>
                  <a:moveTo>
                    <a:pt x="13" y="5"/>
                  </a:moveTo>
                  <a:cubicBezTo>
                    <a:pt x="6" y="5"/>
                    <a:pt x="6" y="5"/>
                    <a:pt x="6" y="5"/>
                  </a:cubicBezTo>
                  <a:cubicBezTo>
                    <a:pt x="6" y="16"/>
                    <a:pt x="6" y="16"/>
                    <a:pt x="6" y="16"/>
                  </a:cubicBezTo>
                  <a:cubicBezTo>
                    <a:pt x="13" y="16"/>
                    <a:pt x="13" y="16"/>
                    <a:pt x="13" y="16"/>
                  </a:cubicBezTo>
                  <a:cubicBezTo>
                    <a:pt x="17" y="16"/>
                    <a:pt x="19" y="14"/>
                    <a:pt x="19" y="10"/>
                  </a:cubicBezTo>
                  <a:cubicBezTo>
                    <a:pt x="19" y="7"/>
                    <a:pt x="17" y="5"/>
                    <a:pt x="1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grpSp>
      <p:grpSp>
        <p:nvGrpSpPr>
          <p:cNvPr id="197" name="组合 196"/>
          <p:cNvGrpSpPr/>
          <p:nvPr/>
        </p:nvGrpSpPr>
        <p:grpSpPr>
          <a:xfrm>
            <a:off x="5119747" y="3678726"/>
            <a:ext cx="268843" cy="360040"/>
            <a:chOff x="2087724" y="3897052"/>
            <a:chExt cx="623849" cy="835472"/>
          </a:xfrm>
          <a:solidFill>
            <a:srgbClr val="00B0F0"/>
          </a:solidFill>
        </p:grpSpPr>
        <p:sp>
          <p:nvSpPr>
            <p:cNvPr id="198"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03" name="组合 202"/>
          <p:cNvGrpSpPr/>
          <p:nvPr/>
        </p:nvGrpSpPr>
        <p:grpSpPr>
          <a:xfrm>
            <a:off x="5462212" y="3677435"/>
            <a:ext cx="268843" cy="360040"/>
            <a:chOff x="2087724" y="3897052"/>
            <a:chExt cx="623849" cy="835472"/>
          </a:xfrm>
          <a:solidFill>
            <a:srgbClr val="00B0F0"/>
          </a:solidFill>
        </p:grpSpPr>
        <p:sp>
          <p:nvSpPr>
            <p:cNvPr id="204"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09" name="组合 208"/>
          <p:cNvGrpSpPr/>
          <p:nvPr/>
        </p:nvGrpSpPr>
        <p:grpSpPr>
          <a:xfrm>
            <a:off x="5769054" y="3677435"/>
            <a:ext cx="268843" cy="360040"/>
            <a:chOff x="2087724" y="3897052"/>
            <a:chExt cx="623849" cy="835472"/>
          </a:xfrm>
          <a:solidFill>
            <a:srgbClr val="00B0F0"/>
          </a:solidFill>
        </p:grpSpPr>
        <p:sp>
          <p:nvSpPr>
            <p:cNvPr id="210"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15" name="组合 214"/>
          <p:cNvGrpSpPr/>
          <p:nvPr/>
        </p:nvGrpSpPr>
        <p:grpSpPr>
          <a:xfrm>
            <a:off x="5118321" y="4070082"/>
            <a:ext cx="268843" cy="360040"/>
            <a:chOff x="2087724" y="3897052"/>
            <a:chExt cx="623849" cy="835472"/>
          </a:xfrm>
          <a:solidFill>
            <a:srgbClr val="00B0F0"/>
          </a:solidFill>
        </p:grpSpPr>
        <p:sp>
          <p:nvSpPr>
            <p:cNvPr id="216"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21" name="组合 220"/>
          <p:cNvGrpSpPr/>
          <p:nvPr/>
        </p:nvGrpSpPr>
        <p:grpSpPr>
          <a:xfrm>
            <a:off x="5449703" y="4064858"/>
            <a:ext cx="268843" cy="360040"/>
            <a:chOff x="2087724" y="3897052"/>
            <a:chExt cx="623849" cy="835472"/>
          </a:xfrm>
          <a:solidFill>
            <a:srgbClr val="00B0F0"/>
          </a:solidFill>
        </p:grpSpPr>
        <p:sp>
          <p:nvSpPr>
            <p:cNvPr id="222"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27" name="组合 226"/>
          <p:cNvGrpSpPr/>
          <p:nvPr/>
        </p:nvGrpSpPr>
        <p:grpSpPr>
          <a:xfrm>
            <a:off x="5778671" y="4080224"/>
            <a:ext cx="268843" cy="360040"/>
            <a:chOff x="2087724" y="3897052"/>
            <a:chExt cx="623849" cy="835472"/>
          </a:xfrm>
          <a:solidFill>
            <a:srgbClr val="00B0F0"/>
          </a:solidFill>
        </p:grpSpPr>
        <p:sp>
          <p:nvSpPr>
            <p:cNvPr id="228"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33" name="组合 232"/>
          <p:cNvGrpSpPr/>
          <p:nvPr/>
        </p:nvGrpSpPr>
        <p:grpSpPr>
          <a:xfrm>
            <a:off x="5239520" y="2538069"/>
            <a:ext cx="464349" cy="876741"/>
            <a:chOff x="7499351" y="736601"/>
            <a:chExt cx="227013" cy="428625"/>
          </a:xfrm>
          <a:solidFill>
            <a:srgbClr val="15B0E8"/>
          </a:solidFill>
        </p:grpSpPr>
        <p:sp>
          <p:nvSpPr>
            <p:cNvPr id="234"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235"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236"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237"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238"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239"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240"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241"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242"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243"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244"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245"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246"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grpSp>
        <p:nvGrpSpPr>
          <p:cNvPr id="247" name="组合 246"/>
          <p:cNvGrpSpPr/>
          <p:nvPr/>
        </p:nvGrpSpPr>
        <p:grpSpPr>
          <a:xfrm>
            <a:off x="6106887" y="3677860"/>
            <a:ext cx="268843" cy="360040"/>
            <a:chOff x="2087724" y="3897052"/>
            <a:chExt cx="623849" cy="835472"/>
          </a:xfrm>
          <a:solidFill>
            <a:srgbClr val="00B0F0"/>
          </a:solidFill>
        </p:grpSpPr>
        <p:sp>
          <p:nvSpPr>
            <p:cNvPr id="248"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53" name="组合 252"/>
          <p:cNvGrpSpPr/>
          <p:nvPr/>
        </p:nvGrpSpPr>
        <p:grpSpPr>
          <a:xfrm>
            <a:off x="6449352" y="3676569"/>
            <a:ext cx="268843" cy="360040"/>
            <a:chOff x="2087724" y="3897052"/>
            <a:chExt cx="623849" cy="835472"/>
          </a:xfrm>
          <a:solidFill>
            <a:srgbClr val="00B0F0"/>
          </a:solidFill>
        </p:grpSpPr>
        <p:sp>
          <p:nvSpPr>
            <p:cNvPr id="254"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59" name="组合 258"/>
          <p:cNvGrpSpPr/>
          <p:nvPr/>
        </p:nvGrpSpPr>
        <p:grpSpPr>
          <a:xfrm>
            <a:off x="6756194" y="3676569"/>
            <a:ext cx="268843" cy="360040"/>
            <a:chOff x="2087724" y="3897052"/>
            <a:chExt cx="623849" cy="835472"/>
          </a:xfrm>
          <a:solidFill>
            <a:srgbClr val="00B0F0"/>
          </a:solidFill>
        </p:grpSpPr>
        <p:sp>
          <p:nvSpPr>
            <p:cNvPr id="260"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65" name="组合 264"/>
          <p:cNvGrpSpPr/>
          <p:nvPr/>
        </p:nvGrpSpPr>
        <p:grpSpPr>
          <a:xfrm>
            <a:off x="6105461" y="4069216"/>
            <a:ext cx="268843" cy="360040"/>
            <a:chOff x="2087724" y="3897052"/>
            <a:chExt cx="623849" cy="835472"/>
          </a:xfrm>
          <a:solidFill>
            <a:srgbClr val="00B0F0"/>
          </a:solidFill>
        </p:grpSpPr>
        <p:sp>
          <p:nvSpPr>
            <p:cNvPr id="266"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71" name="组合 270"/>
          <p:cNvGrpSpPr/>
          <p:nvPr/>
        </p:nvGrpSpPr>
        <p:grpSpPr>
          <a:xfrm>
            <a:off x="6436843" y="4063992"/>
            <a:ext cx="268843" cy="360040"/>
            <a:chOff x="2087724" y="3897052"/>
            <a:chExt cx="623849" cy="835472"/>
          </a:xfrm>
          <a:solidFill>
            <a:srgbClr val="00B0F0"/>
          </a:solidFill>
        </p:grpSpPr>
        <p:sp>
          <p:nvSpPr>
            <p:cNvPr id="272"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77" name="组合 276"/>
          <p:cNvGrpSpPr/>
          <p:nvPr/>
        </p:nvGrpSpPr>
        <p:grpSpPr>
          <a:xfrm>
            <a:off x="6765811" y="4079358"/>
            <a:ext cx="268843" cy="360040"/>
            <a:chOff x="2087724" y="3897052"/>
            <a:chExt cx="623849" cy="835472"/>
          </a:xfrm>
          <a:solidFill>
            <a:srgbClr val="00B0F0"/>
          </a:solidFill>
        </p:grpSpPr>
        <p:sp>
          <p:nvSpPr>
            <p:cNvPr id="278"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83" name="组合 282"/>
          <p:cNvGrpSpPr/>
          <p:nvPr/>
        </p:nvGrpSpPr>
        <p:grpSpPr>
          <a:xfrm>
            <a:off x="5830523" y="2550418"/>
            <a:ext cx="464349" cy="876741"/>
            <a:chOff x="7499351" y="736601"/>
            <a:chExt cx="227013" cy="428625"/>
          </a:xfrm>
          <a:solidFill>
            <a:srgbClr val="15B0E8"/>
          </a:solidFill>
        </p:grpSpPr>
        <p:sp>
          <p:nvSpPr>
            <p:cNvPr id="284"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285"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286"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287"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288"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289"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290"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291"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292"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293"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294"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295"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296"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grpSp>
        <p:nvGrpSpPr>
          <p:cNvPr id="297" name="组合 296"/>
          <p:cNvGrpSpPr/>
          <p:nvPr/>
        </p:nvGrpSpPr>
        <p:grpSpPr>
          <a:xfrm>
            <a:off x="7467140" y="3677435"/>
            <a:ext cx="268843" cy="360040"/>
            <a:chOff x="2087724" y="3897052"/>
            <a:chExt cx="623849" cy="835472"/>
          </a:xfrm>
          <a:solidFill>
            <a:srgbClr val="00B0F0"/>
          </a:solidFill>
        </p:grpSpPr>
        <p:sp>
          <p:nvSpPr>
            <p:cNvPr id="298"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03" name="组合 302"/>
          <p:cNvGrpSpPr/>
          <p:nvPr/>
        </p:nvGrpSpPr>
        <p:grpSpPr>
          <a:xfrm>
            <a:off x="7809605" y="3676144"/>
            <a:ext cx="268843" cy="360040"/>
            <a:chOff x="2087724" y="3897052"/>
            <a:chExt cx="623849" cy="835472"/>
          </a:xfrm>
          <a:solidFill>
            <a:srgbClr val="00B0F0"/>
          </a:solidFill>
        </p:grpSpPr>
        <p:sp>
          <p:nvSpPr>
            <p:cNvPr id="304"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09" name="组合 308"/>
          <p:cNvGrpSpPr/>
          <p:nvPr/>
        </p:nvGrpSpPr>
        <p:grpSpPr>
          <a:xfrm>
            <a:off x="8116447" y="3676144"/>
            <a:ext cx="268843" cy="360040"/>
            <a:chOff x="2087724" y="3897052"/>
            <a:chExt cx="623849" cy="835472"/>
          </a:xfrm>
          <a:solidFill>
            <a:srgbClr val="00B0F0"/>
          </a:solidFill>
        </p:grpSpPr>
        <p:sp>
          <p:nvSpPr>
            <p:cNvPr id="310"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15" name="组合 314"/>
          <p:cNvGrpSpPr/>
          <p:nvPr/>
        </p:nvGrpSpPr>
        <p:grpSpPr>
          <a:xfrm>
            <a:off x="7465714" y="4068791"/>
            <a:ext cx="268843" cy="360040"/>
            <a:chOff x="2087724" y="3897052"/>
            <a:chExt cx="623849" cy="835472"/>
          </a:xfrm>
          <a:solidFill>
            <a:srgbClr val="00B0F0"/>
          </a:solidFill>
        </p:grpSpPr>
        <p:sp>
          <p:nvSpPr>
            <p:cNvPr id="316"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21" name="组合 320"/>
          <p:cNvGrpSpPr/>
          <p:nvPr/>
        </p:nvGrpSpPr>
        <p:grpSpPr>
          <a:xfrm>
            <a:off x="7797096" y="4063567"/>
            <a:ext cx="268843" cy="360040"/>
            <a:chOff x="2087724" y="3897052"/>
            <a:chExt cx="623849" cy="835472"/>
          </a:xfrm>
          <a:solidFill>
            <a:srgbClr val="00B0F0"/>
          </a:solidFill>
        </p:grpSpPr>
        <p:sp>
          <p:nvSpPr>
            <p:cNvPr id="322"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27" name="组合 326"/>
          <p:cNvGrpSpPr/>
          <p:nvPr/>
        </p:nvGrpSpPr>
        <p:grpSpPr>
          <a:xfrm>
            <a:off x="8126064" y="4078933"/>
            <a:ext cx="268843" cy="360040"/>
            <a:chOff x="2087724" y="3897052"/>
            <a:chExt cx="623849" cy="835472"/>
          </a:xfrm>
          <a:solidFill>
            <a:srgbClr val="00B0F0"/>
          </a:solidFill>
        </p:grpSpPr>
        <p:sp>
          <p:nvSpPr>
            <p:cNvPr id="328"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0"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33" name="组合 332"/>
          <p:cNvGrpSpPr/>
          <p:nvPr/>
        </p:nvGrpSpPr>
        <p:grpSpPr>
          <a:xfrm>
            <a:off x="6406911" y="2537203"/>
            <a:ext cx="464349" cy="876741"/>
            <a:chOff x="7499351" y="736601"/>
            <a:chExt cx="227013" cy="428625"/>
          </a:xfrm>
          <a:solidFill>
            <a:srgbClr val="15B0E8"/>
          </a:solidFill>
        </p:grpSpPr>
        <p:sp>
          <p:nvSpPr>
            <p:cNvPr id="334"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335"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336"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337"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338"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339"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340"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341"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342"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343"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344"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345"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346"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sp>
        <p:nvSpPr>
          <p:cNvPr id="347" name="圆角矩形 346"/>
          <p:cNvSpPr/>
          <p:nvPr/>
        </p:nvSpPr>
        <p:spPr bwMode="auto">
          <a:xfrm>
            <a:off x="7191282" y="2436580"/>
            <a:ext cx="1391223" cy="2385035"/>
          </a:xfrm>
          <a:prstGeom prst="roundRect">
            <a:avLst/>
          </a:prstGeom>
          <a:noFill/>
          <a:ln w="28575" cap="flat" cmpd="sng" algn="ctr">
            <a:solidFill>
              <a:srgbClr val="00B05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349" name="组合 348"/>
          <p:cNvGrpSpPr/>
          <p:nvPr/>
        </p:nvGrpSpPr>
        <p:grpSpPr>
          <a:xfrm>
            <a:off x="7657451" y="2550418"/>
            <a:ext cx="464349" cy="876741"/>
            <a:chOff x="7499351" y="736601"/>
            <a:chExt cx="227013" cy="428625"/>
          </a:xfrm>
          <a:solidFill>
            <a:srgbClr val="15B0E8"/>
          </a:solidFill>
        </p:grpSpPr>
        <p:sp>
          <p:nvSpPr>
            <p:cNvPr id="350"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351"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352"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353"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354"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355"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356"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357"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358"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359"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360"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361"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362"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sp>
        <p:nvSpPr>
          <p:cNvPr id="366" name="文本占位符 364"/>
          <p:cNvSpPr txBox="1">
            <a:spLocks/>
          </p:cNvSpPr>
          <p:nvPr/>
        </p:nvSpPr>
        <p:spPr bwMode="auto">
          <a:xfrm>
            <a:off x="4945866" y="4939615"/>
            <a:ext cx="3827750" cy="1246995"/>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r>
              <a:rPr lang="zh-CN" altLang="en-US" kern="0" dirty="0" smtClean="0"/>
              <a:t>容量和性能线性增长</a:t>
            </a:r>
            <a:endParaRPr lang="zh-CN" altLang="en-US" kern="0" dirty="0"/>
          </a:p>
        </p:txBody>
      </p:sp>
      <p:sp>
        <p:nvSpPr>
          <p:cNvPr id="348" name="矩形 347"/>
          <p:cNvSpPr/>
          <p:nvPr/>
        </p:nvSpPr>
        <p:spPr bwMode="auto">
          <a:xfrm>
            <a:off x="4927717" y="3434567"/>
            <a:ext cx="3575351" cy="255218"/>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652371" fontAlgn="auto">
              <a:spcBef>
                <a:spcPts val="0"/>
              </a:spcBef>
              <a:spcAft>
                <a:spcPts val="0"/>
              </a:spcAft>
              <a:defRPr/>
            </a:pPr>
            <a:r>
              <a:rPr lang="en-US" altLang="zh-CN" sz="1600" dirty="0">
                <a:solidFill>
                  <a:prstClr val="black"/>
                </a:solidFill>
                <a:cs typeface="+mn-ea"/>
                <a:sym typeface="+mn-lt"/>
              </a:rPr>
              <a:t>InfiniBand /10GE Network</a:t>
            </a:r>
            <a:endParaRPr lang="zh-CN" altLang="en-US" sz="1600" dirty="0">
              <a:solidFill>
                <a:prstClr val="black"/>
              </a:solidFill>
              <a:cs typeface="+mn-ea"/>
              <a:sym typeface="+mn-lt"/>
            </a:endParaRPr>
          </a:p>
        </p:txBody>
      </p:sp>
    </p:spTree>
    <p:extLst>
      <p:ext uri="{BB962C8B-B14F-4D97-AF65-F5344CB8AC3E}">
        <p14:creationId xmlns:p14="http://schemas.microsoft.com/office/powerpoint/2010/main" val="3123481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4" name="标题 363"/>
          <p:cNvSpPr>
            <a:spLocks noGrp="1"/>
          </p:cNvSpPr>
          <p:nvPr>
            <p:ph type="title"/>
          </p:nvPr>
        </p:nvSpPr>
        <p:spPr/>
        <p:txBody>
          <a:bodyPr/>
          <a:lstStyle/>
          <a:p>
            <a:r>
              <a:rPr lang="zh-CN" altLang="en-US" smtClean="0"/>
              <a:t>分布式</a:t>
            </a:r>
            <a:r>
              <a:rPr lang="en-US" altLang="zh-CN" smtClean="0"/>
              <a:t>Server SAN</a:t>
            </a:r>
            <a:r>
              <a:rPr lang="zh-CN" altLang="en-US" smtClean="0"/>
              <a:t>架构</a:t>
            </a:r>
            <a:endParaRPr lang="zh-CN" altLang="en-US" dirty="0"/>
          </a:p>
        </p:txBody>
      </p:sp>
      <p:sp>
        <p:nvSpPr>
          <p:cNvPr id="365" name="文本占位符 364"/>
          <p:cNvSpPr>
            <a:spLocks noGrp="1"/>
          </p:cNvSpPr>
          <p:nvPr>
            <p:ph type="body" sz="quarter" idx="4294967295"/>
          </p:nvPr>
        </p:nvSpPr>
        <p:spPr>
          <a:xfrm>
            <a:off x="985519" y="4939615"/>
            <a:ext cx="3827463" cy="1247775"/>
          </a:xfrm>
        </p:spPr>
        <p:txBody>
          <a:bodyPr/>
          <a:lstStyle/>
          <a:p>
            <a:r>
              <a:rPr lang="zh-CN" altLang="en-US" dirty="0" smtClean="0"/>
              <a:t>共享式存储资源池</a:t>
            </a:r>
            <a:endParaRPr lang="en-US" altLang="zh-CN" dirty="0" smtClean="0"/>
          </a:p>
          <a:p>
            <a:r>
              <a:rPr lang="zh-CN" altLang="en-US" dirty="0" smtClean="0"/>
              <a:t>计算、存储融合部署</a:t>
            </a:r>
            <a:endParaRPr lang="zh-CN" altLang="en-US" dirty="0"/>
          </a:p>
        </p:txBody>
      </p:sp>
      <p:grpSp>
        <p:nvGrpSpPr>
          <p:cNvPr id="13" name="组合 12"/>
          <p:cNvGrpSpPr/>
          <p:nvPr/>
        </p:nvGrpSpPr>
        <p:grpSpPr>
          <a:xfrm>
            <a:off x="1199500" y="3726757"/>
            <a:ext cx="268843" cy="360040"/>
            <a:chOff x="2087724" y="3897052"/>
            <a:chExt cx="623849" cy="835472"/>
          </a:xfrm>
          <a:solidFill>
            <a:srgbClr val="00B0F0"/>
          </a:solidFill>
        </p:grpSpPr>
        <p:sp>
          <p:nvSpPr>
            <p:cNvPr id="5"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4" name="组合 13"/>
          <p:cNvGrpSpPr/>
          <p:nvPr/>
        </p:nvGrpSpPr>
        <p:grpSpPr>
          <a:xfrm>
            <a:off x="1541965" y="3725466"/>
            <a:ext cx="268843" cy="360040"/>
            <a:chOff x="2087724" y="3897052"/>
            <a:chExt cx="623849" cy="835472"/>
          </a:xfrm>
          <a:solidFill>
            <a:srgbClr val="00B0F0"/>
          </a:solidFill>
        </p:grpSpPr>
        <p:sp>
          <p:nvSpPr>
            <p:cNvPr id="15"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0" name="组合 19"/>
          <p:cNvGrpSpPr/>
          <p:nvPr/>
        </p:nvGrpSpPr>
        <p:grpSpPr>
          <a:xfrm>
            <a:off x="1848807" y="3725466"/>
            <a:ext cx="268843" cy="360040"/>
            <a:chOff x="2087724" y="3897052"/>
            <a:chExt cx="623849" cy="835472"/>
          </a:xfrm>
          <a:solidFill>
            <a:srgbClr val="00B0F0"/>
          </a:solidFill>
        </p:grpSpPr>
        <p:sp>
          <p:nvSpPr>
            <p:cNvPr id="21"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6" name="组合 25"/>
          <p:cNvGrpSpPr/>
          <p:nvPr/>
        </p:nvGrpSpPr>
        <p:grpSpPr>
          <a:xfrm>
            <a:off x="1198074" y="4118113"/>
            <a:ext cx="268843" cy="360040"/>
            <a:chOff x="2087724" y="3897052"/>
            <a:chExt cx="623849" cy="835472"/>
          </a:xfrm>
          <a:solidFill>
            <a:srgbClr val="00B0F0"/>
          </a:solidFill>
        </p:grpSpPr>
        <p:sp>
          <p:nvSpPr>
            <p:cNvPr id="27"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2" name="组合 31"/>
          <p:cNvGrpSpPr/>
          <p:nvPr/>
        </p:nvGrpSpPr>
        <p:grpSpPr>
          <a:xfrm>
            <a:off x="1529456" y="4112889"/>
            <a:ext cx="268843" cy="360040"/>
            <a:chOff x="2087724" y="3897052"/>
            <a:chExt cx="623849" cy="835472"/>
          </a:xfrm>
          <a:solidFill>
            <a:srgbClr val="00B0F0"/>
          </a:solidFill>
        </p:grpSpPr>
        <p:sp>
          <p:nvSpPr>
            <p:cNvPr id="33"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8" name="组合 37"/>
          <p:cNvGrpSpPr/>
          <p:nvPr/>
        </p:nvGrpSpPr>
        <p:grpSpPr>
          <a:xfrm>
            <a:off x="1858424" y="4128255"/>
            <a:ext cx="268843" cy="360040"/>
            <a:chOff x="2087724" y="3897052"/>
            <a:chExt cx="623849" cy="835472"/>
          </a:xfrm>
          <a:solidFill>
            <a:srgbClr val="00B0F0"/>
          </a:solidFill>
        </p:grpSpPr>
        <p:sp>
          <p:nvSpPr>
            <p:cNvPr id="39"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2" name="组合 61"/>
          <p:cNvGrpSpPr/>
          <p:nvPr/>
        </p:nvGrpSpPr>
        <p:grpSpPr>
          <a:xfrm>
            <a:off x="1374706" y="2477417"/>
            <a:ext cx="464349" cy="876741"/>
            <a:chOff x="7499351" y="736601"/>
            <a:chExt cx="227013" cy="428625"/>
          </a:xfrm>
          <a:solidFill>
            <a:srgbClr val="15B0E8"/>
          </a:solidFill>
        </p:grpSpPr>
        <p:sp>
          <p:nvSpPr>
            <p:cNvPr id="63"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64"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65"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66"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67"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68"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69"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70"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71"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72"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73"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74"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75"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grpSp>
        <p:nvGrpSpPr>
          <p:cNvPr id="76" name="组合 75"/>
          <p:cNvGrpSpPr/>
          <p:nvPr/>
        </p:nvGrpSpPr>
        <p:grpSpPr>
          <a:xfrm>
            <a:off x="2362041" y="3726757"/>
            <a:ext cx="268843" cy="360040"/>
            <a:chOff x="2087724" y="3897052"/>
            <a:chExt cx="623849" cy="835472"/>
          </a:xfrm>
          <a:solidFill>
            <a:srgbClr val="00B0F0"/>
          </a:solidFill>
        </p:grpSpPr>
        <p:sp>
          <p:nvSpPr>
            <p:cNvPr id="77"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2" name="组合 81"/>
          <p:cNvGrpSpPr/>
          <p:nvPr/>
        </p:nvGrpSpPr>
        <p:grpSpPr>
          <a:xfrm>
            <a:off x="2704506" y="3725466"/>
            <a:ext cx="268843" cy="360040"/>
            <a:chOff x="2087724" y="3897052"/>
            <a:chExt cx="623849" cy="835472"/>
          </a:xfrm>
          <a:solidFill>
            <a:srgbClr val="00B0F0"/>
          </a:solidFill>
        </p:grpSpPr>
        <p:sp>
          <p:nvSpPr>
            <p:cNvPr id="83"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8" name="组合 87"/>
          <p:cNvGrpSpPr/>
          <p:nvPr/>
        </p:nvGrpSpPr>
        <p:grpSpPr>
          <a:xfrm>
            <a:off x="3011348" y="3725466"/>
            <a:ext cx="268843" cy="360040"/>
            <a:chOff x="2087724" y="3897052"/>
            <a:chExt cx="623849" cy="835472"/>
          </a:xfrm>
          <a:solidFill>
            <a:srgbClr val="00B0F0"/>
          </a:solidFill>
        </p:grpSpPr>
        <p:sp>
          <p:nvSpPr>
            <p:cNvPr id="89"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4" name="组合 93"/>
          <p:cNvGrpSpPr/>
          <p:nvPr/>
        </p:nvGrpSpPr>
        <p:grpSpPr>
          <a:xfrm>
            <a:off x="2360615" y="4118113"/>
            <a:ext cx="268843" cy="360040"/>
            <a:chOff x="2087724" y="3897052"/>
            <a:chExt cx="623849" cy="835472"/>
          </a:xfrm>
          <a:solidFill>
            <a:srgbClr val="00B0F0"/>
          </a:solidFill>
        </p:grpSpPr>
        <p:sp>
          <p:nvSpPr>
            <p:cNvPr id="95"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0" name="组合 99"/>
          <p:cNvGrpSpPr/>
          <p:nvPr/>
        </p:nvGrpSpPr>
        <p:grpSpPr>
          <a:xfrm>
            <a:off x="2691997" y="4112889"/>
            <a:ext cx="268843" cy="360040"/>
            <a:chOff x="2087724" y="3897052"/>
            <a:chExt cx="623849" cy="835472"/>
          </a:xfrm>
          <a:solidFill>
            <a:srgbClr val="00B0F0"/>
          </a:solidFill>
        </p:grpSpPr>
        <p:sp>
          <p:nvSpPr>
            <p:cNvPr id="101"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6" name="组合 105"/>
          <p:cNvGrpSpPr/>
          <p:nvPr/>
        </p:nvGrpSpPr>
        <p:grpSpPr>
          <a:xfrm>
            <a:off x="3020965" y="4128255"/>
            <a:ext cx="268843" cy="360040"/>
            <a:chOff x="2087724" y="3897052"/>
            <a:chExt cx="623849" cy="835472"/>
          </a:xfrm>
          <a:solidFill>
            <a:srgbClr val="00B0F0"/>
          </a:solidFill>
        </p:grpSpPr>
        <p:sp>
          <p:nvSpPr>
            <p:cNvPr id="107"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2" name="组合 111"/>
          <p:cNvGrpSpPr/>
          <p:nvPr/>
        </p:nvGrpSpPr>
        <p:grpSpPr>
          <a:xfrm>
            <a:off x="2537247" y="2477417"/>
            <a:ext cx="464349" cy="876741"/>
            <a:chOff x="7499351" y="736601"/>
            <a:chExt cx="227013" cy="428625"/>
          </a:xfrm>
          <a:solidFill>
            <a:srgbClr val="15B0E8"/>
          </a:solidFill>
        </p:grpSpPr>
        <p:sp>
          <p:nvSpPr>
            <p:cNvPr id="113"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114"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115"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116"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117"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118"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119"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120"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121"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122"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123"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124"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125"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grpSp>
        <p:nvGrpSpPr>
          <p:cNvPr id="126" name="组合 125"/>
          <p:cNvGrpSpPr/>
          <p:nvPr/>
        </p:nvGrpSpPr>
        <p:grpSpPr>
          <a:xfrm>
            <a:off x="3546893" y="3725466"/>
            <a:ext cx="268843" cy="360040"/>
            <a:chOff x="2087724" y="3897052"/>
            <a:chExt cx="623849" cy="835472"/>
          </a:xfrm>
          <a:solidFill>
            <a:srgbClr val="00B0F0"/>
          </a:solidFill>
        </p:grpSpPr>
        <p:sp>
          <p:nvSpPr>
            <p:cNvPr id="127"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32" name="组合 131"/>
          <p:cNvGrpSpPr/>
          <p:nvPr/>
        </p:nvGrpSpPr>
        <p:grpSpPr>
          <a:xfrm>
            <a:off x="3889358" y="3724175"/>
            <a:ext cx="268843" cy="360040"/>
            <a:chOff x="2087724" y="3897052"/>
            <a:chExt cx="623849" cy="835472"/>
          </a:xfrm>
          <a:solidFill>
            <a:srgbClr val="00B0F0"/>
          </a:solidFill>
        </p:grpSpPr>
        <p:sp>
          <p:nvSpPr>
            <p:cNvPr id="133"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38" name="组合 137"/>
          <p:cNvGrpSpPr/>
          <p:nvPr/>
        </p:nvGrpSpPr>
        <p:grpSpPr>
          <a:xfrm>
            <a:off x="4196200" y="3724175"/>
            <a:ext cx="268843" cy="360040"/>
            <a:chOff x="2087724" y="3897052"/>
            <a:chExt cx="623849" cy="835472"/>
          </a:xfrm>
          <a:solidFill>
            <a:srgbClr val="00B0F0"/>
          </a:solidFill>
        </p:grpSpPr>
        <p:sp>
          <p:nvSpPr>
            <p:cNvPr id="139"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44" name="组合 143"/>
          <p:cNvGrpSpPr/>
          <p:nvPr/>
        </p:nvGrpSpPr>
        <p:grpSpPr>
          <a:xfrm>
            <a:off x="3545467" y="4116822"/>
            <a:ext cx="268843" cy="360040"/>
            <a:chOff x="2087724" y="3897052"/>
            <a:chExt cx="623849" cy="835472"/>
          </a:xfrm>
          <a:solidFill>
            <a:srgbClr val="00B0F0"/>
          </a:solidFill>
        </p:grpSpPr>
        <p:sp>
          <p:nvSpPr>
            <p:cNvPr id="145"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50" name="组合 149"/>
          <p:cNvGrpSpPr/>
          <p:nvPr/>
        </p:nvGrpSpPr>
        <p:grpSpPr>
          <a:xfrm>
            <a:off x="3876849" y="4111598"/>
            <a:ext cx="268843" cy="360040"/>
            <a:chOff x="2087724" y="3897052"/>
            <a:chExt cx="623849" cy="835472"/>
          </a:xfrm>
          <a:solidFill>
            <a:srgbClr val="00B0F0"/>
          </a:solidFill>
        </p:grpSpPr>
        <p:sp>
          <p:nvSpPr>
            <p:cNvPr id="151"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56" name="组合 155"/>
          <p:cNvGrpSpPr/>
          <p:nvPr/>
        </p:nvGrpSpPr>
        <p:grpSpPr>
          <a:xfrm>
            <a:off x="4205817" y="4126964"/>
            <a:ext cx="268843" cy="360040"/>
            <a:chOff x="2087724" y="3897052"/>
            <a:chExt cx="623849" cy="835472"/>
          </a:xfrm>
          <a:solidFill>
            <a:srgbClr val="00B0F0"/>
          </a:solidFill>
        </p:grpSpPr>
        <p:sp>
          <p:nvSpPr>
            <p:cNvPr id="157"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62" name="组合 161"/>
          <p:cNvGrpSpPr/>
          <p:nvPr/>
        </p:nvGrpSpPr>
        <p:grpSpPr>
          <a:xfrm>
            <a:off x="3722099" y="2476126"/>
            <a:ext cx="464349" cy="876741"/>
            <a:chOff x="7499351" y="736601"/>
            <a:chExt cx="227013" cy="428625"/>
          </a:xfrm>
          <a:solidFill>
            <a:srgbClr val="15B0E8"/>
          </a:solidFill>
        </p:grpSpPr>
        <p:sp>
          <p:nvSpPr>
            <p:cNvPr id="163"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164"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165"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166"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167"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168"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169"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170"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171"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172"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173"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174"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175"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sp>
        <p:nvSpPr>
          <p:cNvPr id="176" name="圆角矩形 175"/>
          <p:cNvSpPr/>
          <p:nvPr/>
        </p:nvSpPr>
        <p:spPr bwMode="auto">
          <a:xfrm>
            <a:off x="953847" y="3639574"/>
            <a:ext cx="3708412" cy="1230072"/>
          </a:xfrm>
          <a:prstGeom prst="roundRect">
            <a:avLst/>
          </a:prstGeom>
          <a:noFill/>
          <a:ln w="28575" cap="flat" cmpd="sng" algn="ctr">
            <a:solidFill>
              <a:srgbClr val="00B05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77" name="矩形 176"/>
          <p:cNvSpPr/>
          <p:nvPr/>
        </p:nvSpPr>
        <p:spPr bwMode="auto">
          <a:xfrm>
            <a:off x="909851" y="3323045"/>
            <a:ext cx="3575351" cy="255218"/>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652371" fontAlgn="auto">
              <a:spcBef>
                <a:spcPts val="0"/>
              </a:spcBef>
              <a:spcAft>
                <a:spcPts val="0"/>
              </a:spcAft>
              <a:defRPr/>
            </a:pPr>
            <a:r>
              <a:rPr lang="en-US" altLang="zh-CN" sz="1600" dirty="0">
                <a:solidFill>
                  <a:prstClr val="black"/>
                </a:solidFill>
                <a:cs typeface="+mn-ea"/>
                <a:sym typeface="+mn-lt"/>
              </a:rPr>
              <a:t>InfiniBand /10GE Network</a:t>
            </a:r>
            <a:endParaRPr lang="zh-CN" altLang="en-US" sz="1600" dirty="0">
              <a:solidFill>
                <a:prstClr val="black"/>
              </a:solidFill>
              <a:cs typeface="+mn-ea"/>
              <a:sym typeface="+mn-lt"/>
            </a:endParaRPr>
          </a:p>
        </p:txBody>
      </p:sp>
      <p:sp>
        <p:nvSpPr>
          <p:cNvPr id="178" name="矩形 177"/>
          <p:cNvSpPr/>
          <p:nvPr/>
        </p:nvSpPr>
        <p:spPr bwMode="auto">
          <a:xfrm>
            <a:off x="1301621" y="2148548"/>
            <a:ext cx="2936970" cy="288032"/>
          </a:xfrm>
          <a:prstGeom prst="rect">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600" dirty="0">
                <a:latin typeface="+mn-ea"/>
                <a:ea typeface="+mn-ea"/>
              </a:rPr>
              <a:t>虚拟</a:t>
            </a:r>
            <a:r>
              <a:rPr lang="zh-CN" altLang="en-US" sz="1600" dirty="0" smtClean="0">
                <a:latin typeface="+mn-ea"/>
                <a:ea typeface="+mn-ea"/>
              </a:rPr>
              <a:t>化</a:t>
            </a:r>
            <a:r>
              <a:rPr lang="en-US" altLang="zh-CN" sz="1600" dirty="0" smtClean="0">
                <a:latin typeface="+mn-ea"/>
                <a:ea typeface="+mn-ea"/>
              </a:rPr>
              <a:t>/</a:t>
            </a:r>
            <a:r>
              <a:rPr lang="zh-CN" altLang="en-US" sz="1600" dirty="0" smtClean="0">
                <a:latin typeface="+mn-ea"/>
                <a:ea typeface="+mn-ea"/>
              </a:rPr>
              <a:t>操作系统</a:t>
            </a:r>
            <a:endParaRPr kumimoji="0" lang="zh-CN" altLang="en-US" sz="1600" b="0" i="0" u="none" strike="noStrike" cap="none" normalizeH="0" baseline="0" dirty="0" smtClean="0">
              <a:ln>
                <a:noFill/>
              </a:ln>
              <a:solidFill>
                <a:schemeClr val="tx1"/>
              </a:solidFill>
              <a:effectLst/>
              <a:latin typeface="+mn-ea"/>
              <a:ea typeface="+mn-ea"/>
            </a:endParaRPr>
          </a:p>
        </p:txBody>
      </p:sp>
      <p:grpSp>
        <p:nvGrpSpPr>
          <p:cNvPr id="179" name="组合 178"/>
          <p:cNvGrpSpPr/>
          <p:nvPr/>
        </p:nvGrpSpPr>
        <p:grpSpPr>
          <a:xfrm>
            <a:off x="1683188" y="1598840"/>
            <a:ext cx="736771" cy="463658"/>
            <a:chOff x="2470151" y="4192589"/>
            <a:chExt cx="552450" cy="347663"/>
          </a:xfrm>
          <a:solidFill>
            <a:srgbClr val="15B0E8"/>
          </a:solidFill>
        </p:grpSpPr>
        <p:sp>
          <p:nvSpPr>
            <p:cNvPr id="180" name="Freeform 656"/>
            <p:cNvSpPr>
              <a:spLocks/>
            </p:cNvSpPr>
            <p:nvPr/>
          </p:nvSpPr>
          <p:spPr bwMode="auto">
            <a:xfrm>
              <a:off x="2470151" y="4192589"/>
              <a:ext cx="552450" cy="336550"/>
            </a:xfrm>
            <a:custGeom>
              <a:avLst/>
              <a:gdLst>
                <a:gd name="T0" fmla="*/ 555 w 651"/>
                <a:gd name="T1" fmla="*/ 396 h 396"/>
                <a:gd name="T2" fmla="*/ 555 w 651"/>
                <a:gd name="T3" fmla="*/ 396 h 396"/>
                <a:gd name="T4" fmla="*/ 516 w 651"/>
                <a:gd name="T5" fmla="*/ 396 h 396"/>
                <a:gd name="T6" fmla="*/ 516 w 651"/>
                <a:gd name="T7" fmla="*/ 371 h 396"/>
                <a:gd name="T8" fmla="*/ 555 w 651"/>
                <a:gd name="T9" fmla="*/ 371 h 396"/>
                <a:gd name="T10" fmla="*/ 577 w 651"/>
                <a:gd name="T11" fmla="*/ 364 h 396"/>
                <a:gd name="T12" fmla="*/ 627 w 651"/>
                <a:gd name="T13" fmla="*/ 264 h 396"/>
                <a:gd name="T14" fmla="*/ 500 w 651"/>
                <a:gd name="T15" fmla="*/ 136 h 396"/>
                <a:gd name="T16" fmla="*/ 490 w 651"/>
                <a:gd name="T17" fmla="*/ 129 h 396"/>
                <a:gd name="T18" fmla="*/ 311 w 651"/>
                <a:gd name="T19" fmla="*/ 24 h 396"/>
                <a:gd name="T20" fmla="*/ 114 w 651"/>
                <a:gd name="T21" fmla="*/ 177 h 396"/>
                <a:gd name="T22" fmla="*/ 104 w 651"/>
                <a:gd name="T23" fmla="*/ 186 h 396"/>
                <a:gd name="T24" fmla="*/ 24 w 651"/>
                <a:gd name="T25" fmla="*/ 278 h 396"/>
                <a:gd name="T26" fmla="*/ 117 w 651"/>
                <a:gd name="T27" fmla="*/ 371 h 396"/>
                <a:gd name="T28" fmla="*/ 439 w 651"/>
                <a:gd name="T29" fmla="*/ 371 h 396"/>
                <a:gd name="T30" fmla="*/ 439 w 651"/>
                <a:gd name="T31" fmla="*/ 396 h 396"/>
                <a:gd name="T32" fmla="*/ 117 w 651"/>
                <a:gd name="T33" fmla="*/ 396 h 396"/>
                <a:gd name="T34" fmla="*/ 0 w 651"/>
                <a:gd name="T35" fmla="*/ 278 h 396"/>
                <a:gd name="T36" fmla="*/ 92 w 651"/>
                <a:gd name="T37" fmla="*/ 163 h 396"/>
                <a:gd name="T38" fmla="*/ 311 w 651"/>
                <a:gd name="T39" fmla="*/ 0 h 396"/>
                <a:gd name="T40" fmla="*/ 508 w 651"/>
                <a:gd name="T41" fmla="*/ 111 h 396"/>
                <a:gd name="T42" fmla="*/ 651 w 651"/>
                <a:gd name="T43" fmla="*/ 264 h 396"/>
                <a:gd name="T44" fmla="*/ 593 w 651"/>
                <a:gd name="T45" fmla="*/ 384 h 396"/>
                <a:gd name="T46" fmla="*/ 555 w 651"/>
                <a:gd name="T47" fmla="*/ 39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1" h="396">
                  <a:moveTo>
                    <a:pt x="555" y="396"/>
                  </a:moveTo>
                  <a:lnTo>
                    <a:pt x="555" y="396"/>
                  </a:lnTo>
                  <a:lnTo>
                    <a:pt x="516" y="396"/>
                  </a:lnTo>
                  <a:lnTo>
                    <a:pt x="516" y="371"/>
                  </a:lnTo>
                  <a:lnTo>
                    <a:pt x="555" y="371"/>
                  </a:lnTo>
                  <a:cubicBezTo>
                    <a:pt x="564" y="371"/>
                    <a:pt x="572" y="369"/>
                    <a:pt x="577" y="364"/>
                  </a:cubicBezTo>
                  <a:cubicBezTo>
                    <a:pt x="609" y="339"/>
                    <a:pt x="627" y="302"/>
                    <a:pt x="627" y="264"/>
                  </a:cubicBezTo>
                  <a:cubicBezTo>
                    <a:pt x="627" y="194"/>
                    <a:pt x="570" y="137"/>
                    <a:pt x="500" y="136"/>
                  </a:cubicBezTo>
                  <a:cubicBezTo>
                    <a:pt x="496" y="136"/>
                    <a:pt x="492" y="133"/>
                    <a:pt x="490" y="129"/>
                  </a:cubicBezTo>
                  <a:cubicBezTo>
                    <a:pt x="454" y="65"/>
                    <a:pt x="385" y="24"/>
                    <a:pt x="311" y="24"/>
                  </a:cubicBezTo>
                  <a:cubicBezTo>
                    <a:pt x="218" y="24"/>
                    <a:pt x="137" y="87"/>
                    <a:pt x="114" y="177"/>
                  </a:cubicBezTo>
                  <a:cubicBezTo>
                    <a:pt x="112" y="182"/>
                    <a:pt x="108" y="186"/>
                    <a:pt x="104" y="186"/>
                  </a:cubicBezTo>
                  <a:cubicBezTo>
                    <a:pt x="58" y="193"/>
                    <a:pt x="24" y="232"/>
                    <a:pt x="24" y="278"/>
                  </a:cubicBezTo>
                  <a:cubicBezTo>
                    <a:pt x="24" y="329"/>
                    <a:pt x="66" y="371"/>
                    <a:pt x="117" y="371"/>
                  </a:cubicBezTo>
                  <a:lnTo>
                    <a:pt x="439" y="371"/>
                  </a:lnTo>
                  <a:lnTo>
                    <a:pt x="439" y="396"/>
                  </a:lnTo>
                  <a:lnTo>
                    <a:pt x="117" y="396"/>
                  </a:lnTo>
                  <a:cubicBezTo>
                    <a:pt x="52" y="396"/>
                    <a:pt x="0" y="343"/>
                    <a:pt x="0" y="278"/>
                  </a:cubicBezTo>
                  <a:cubicBezTo>
                    <a:pt x="0" y="223"/>
                    <a:pt x="39" y="175"/>
                    <a:pt x="92" y="163"/>
                  </a:cubicBezTo>
                  <a:cubicBezTo>
                    <a:pt x="121" y="67"/>
                    <a:pt x="210" y="0"/>
                    <a:pt x="311" y="0"/>
                  </a:cubicBezTo>
                  <a:cubicBezTo>
                    <a:pt x="392" y="0"/>
                    <a:pt x="466" y="42"/>
                    <a:pt x="508" y="111"/>
                  </a:cubicBezTo>
                  <a:cubicBezTo>
                    <a:pt x="588" y="116"/>
                    <a:pt x="651" y="183"/>
                    <a:pt x="651" y="264"/>
                  </a:cubicBezTo>
                  <a:cubicBezTo>
                    <a:pt x="651" y="310"/>
                    <a:pt x="630" y="353"/>
                    <a:pt x="593" y="384"/>
                  </a:cubicBezTo>
                  <a:cubicBezTo>
                    <a:pt x="583" y="391"/>
                    <a:pt x="570" y="396"/>
                    <a:pt x="555" y="396"/>
                  </a:cubicBezTo>
                  <a:close/>
                </a:path>
              </a:pathLst>
            </a:custGeom>
            <a:grpFill/>
            <a:ln w="0">
              <a:noFill/>
              <a:prstDash val="solid"/>
              <a:round/>
              <a:headEnd/>
              <a:tailEnd/>
            </a:ln>
          </p:spPr>
          <p:txBody>
            <a:bodyPr/>
            <a:lstStyle/>
            <a:p>
              <a:pPr defTabSz="543689">
                <a:defRPr/>
              </a:pPr>
              <a:endParaRPr lang="zh-CN" altLang="en-US" sz="3201"/>
            </a:p>
          </p:txBody>
        </p:sp>
        <p:sp>
          <p:nvSpPr>
            <p:cNvPr id="181" name="Freeform 657"/>
            <p:cNvSpPr>
              <a:spLocks/>
            </p:cNvSpPr>
            <p:nvPr/>
          </p:nvSpPr>
          <p:spPr bwMode="auto">
            <a:xfrm>
              <a:off x="2824164" y="4497389"/>
              <a:ext cx="42863" cy="42863"/>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40" y="0"/>
                    <a:pt x="51" y="11"/>
                    <a:pt x="51" y="25"/>
                  </a:cubicBezTo>
                  <a:cubicBezTo>
                    <a:pt x="51" y="40"/>
                    <a:pt x="40" y="51"/>
                    <a:pt x="25" y="51"/>
                  </a:cubicBezTo>
                  <a:close/>
                </a:path>
              </a:pathLst>
            </a:custGeom>
            <a:grpFill/>
            <a:ln w="0">
              <a:noFill/>
              <a:prstDash val="solid"/>
              <a:round/>
              <a:headEnd/>
              <a:tailEnd/>
            </a:ln>
          </p:spPr>
          <p:txBody>
            <a:bodyPr/>
            <a:lstStyle/>
            <a:p>
              <a:pPr defTabSz="543689">
                <a:defRPr/>
              </a:pPr>
              <a:endParaRPr lang="zh-CN" altLang="en-US" sz="3201"/>
            </a:p>
          </p:txBody>
        </p:sp>
        <p:sp>
          <p:nvSpPr>
            <p:cNvPr id="182" name="Freeform 658"/>
            <p:cNvSpPr>
              <a:spLocks/>
            </p:cNvSpPr>
            <p:nvPr/>
          </p:nvSpPr>
          <p:spPr bwMode="auto">
            <a:xfrm>
              <a:off x="2890839" y="4495801"/>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183" name="Freeform 659"/>
            <p:cNvSpPr>
              <a:spLocks noEditPoints="1"/>
            </p:cNvSpPr>
            <p:nvPr/>
          </p:nvSpPr>
          <p:spPr bwMode="auto">
            <a:xfrm>
              <a:off x="2625726" y="4337051"/>
              <a:ext cx="152400" cy="149225"/>
            </a:xfrm>
            <a:custGeom>
              <a:avLst/>
              <a:gdLst>
                <a:gd name="T0" fmla="*/ 20 w 178"/>
                <a:gd name="T1" fmla="*/ 140 h 174"/>
                <a:gd name="T2" fmla="*/ 20 w 178"/>
                <a:gd name="T3" fmla="*/ 140 h 174"/>
                <a:gd name="T4" fmla="*/ 158 w 178"/>
                <a:gd name="T5" fmla="*/ 153 h 174"/>
                <a:gd name="T6" fmla="*/ 158 w 178"/>
                <a:gd name="T7" fmla="*/ 33 h 174"/>
                <a:gd name="T8" fmla="*/ 20 w 178"/>
                <a:gd name="T9" fmla="*/ 20 h 174"/>
                <a:gd name="T10" fmla="*/ 20 w 178"/>
                <a:gd name="T11" fmla="*/ 140 h 174"/>
                <a:gd name="T12" fmla="*/ 162 w 178"/>
                <a:gd name="T13" fmla="*/ 174 h 174"/>
                <a:gd name="T14" fmla="*/ 162 w 178"/>
                <a:gd name="T15" fmla="*/ 174 h 174"/>
                <a:gd name="T16" fmla="*/ 160 w 178"/>
                <a:gd name="T17" fmla="*/ 174 h 174"/>
                <a:gd name="T18" fmla="*/ 15 w 178"/>
                <a:gd name="T19" fmla="*/ 159 h 174"/>
                <a:gd name="T20" fmla="*/ 0 w 178"/>
                <a:gd name="T21" fmla="*/ 142 h 174"/>
                <a:gd name="T22" fmla="*/ 0 w 178"/>
                <a:gd name="T23" fmla="*/ 16 h 174"/>
                <a:gd name="T24" fmla="*/ 16 w 178"/>
                <a:gd name="T25" fmla="*/ 0 h 174"/>
                <a:gd name="T26" fmla="*/ 17 w 178"/>
                <a:gd name="T27" fmla="*/ 0 h 174"/>
                <a:gd name="T28" fmla="*/ 162 w 178"/>
                <a:gd name="T29" fmla="*/ 14 h 174"/>
                <a:gd name="T30" fmla="*/ 178 w 178"/>
                <a:gd name="T31" fmla="*/ 31 h 174"/>
                <a:gd name="T32" fmla="*/ 178 w 178"/>
                <a:gd name="T33" fmla="*/ 158 h 174"/>
                <a:gd name="T34" fmla="*/ 162 w 178"/>
                <a:gd name="T3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8" h="174">
                  <a:moveTo>
                    <a:pt x="20" y="140"/>
                  </a:moveTo>
                  <a:lnTo>
                    <a:pt x="20" y="140"/>
                  </a:lnTo>
                  <a:lnTo>
                    <a:pt x="158" y="153"/>
                  </a:lnTo>
                  <a:lnTo>
                    <a:pt x="158" y="33"/>
                  </a:lnTo>
                  <a:lnTo>
                    <a:pt x="20" y="20"/>
                  </a:lnTo>
                  <a:lnTo>
                    <a:pt x="20" y="140"/>
                  </a:lnTo>
                  <a:close/>
                  <a:moveTo>
                    <a:pt x="162" y="174"/>
                  </a:moveTo>
                  <a:lnTo>
                    <a:pt x="162" y="174"/>
                  </a:lnTo>
                  <a:cubicBezTo>
                    <a:pt x="161" y="174"/>
                    <a:pt x="160" y="174"/>
                    <a:pt x="160" y="174"/>
                  </a:cubicBezTo>
                  <a:lnTo>
                    <a:pt x="15" y="159"/>
                  </a:lnTo>
                  <a:cubicBezTo>
                    <a:pt x="7" y="158"/>
                    <a:pt x="0" y="151"/>
                    <a:pt x="0" y="142"/>
                  </a:cubicBezTo>
                  <a:lnTo>
                    <a:pt x="0" y="16"/>
                  </a:lnTo>
                  <a:cubicBezTo>
                    <a:pt x="0" y="7"/>
                    <a:pt x="7" y="0"/>
                    <a:pt x="16" y="0"/>
                  </a:cubicBezTo>
                  <a:cubicBezTo>
                    <a:pt x="16" y="0"/>
                    <a:pt x="17" y="0"/>
                    <a:pt x="17" y="0"/>
                  </a:cubicBezTo>
                  <a:lnTo>
                    <a:pt x="162" y="14"/>
                  </a:lnTo>
                  <a:cubicBezTo>
                    <a:pt x="171" y="15"/>
                    <a:pt x="178" y="22"/>
                    <a:pt x="178" y="31"/>
                  </a:cubicBezTo>
                  <a:lnTo>
                    <a:pt x="178" y="158"/>
                  </a:lnTo>
                  <a:cubicBezTo>
                    <a:pt x="178" y="167"/>
                    <a:pt x="171" y="174"/>
                    <a:pt x="162" y="174"/>
                  </a:cubicBezTo>
                  <a:close/>
                </a:path>
              </a:pathLst>
            </a:custGeom>
            <a:grpFill/>
            <a:ln w="0">
              <a:noFill/>
              <a:prstDash val="solid"/>
              <a:round/>
              <a:headEnd/>
              <a:tailEnd/>
            </a:ln>
          </p:spPr>
          <p:txBody>
            <a:bodyPr/>
            <a:lstStyle/>
            <a:p>
              <a:pPr defTabSz="543689">
                <a:defRPr/>
              </a:pPr>
              <a:endParaRPr lang="zh-CN" altLang="en-US" sz="3201"/>
            </a:p>
          </p:txBody>
        </p:sp>
        <p:sp>
          <p:nvSpPr>
            <p:cNvPr id="184" name="Freeform 660"/>
            <p:cNvSpPr>
              <a:spLocks/>
            </p:cNvSpPr>
            <p:nvPr/>
          </p:nvSpPr>
          <p:spPr bwMode="auto">
            <a:xfrm>
              <a:off x="2660651" y="4310064"/>
              <a:ext cx="152400" cy="149225"/>
            </a:xfrm>
            <a:custGeom>
              <a:avLst/>
              <a:gdLst>
                <a:gd name="T0" fmla="*/ 162 w 178"/>
                <a:gd name="T1" fmla="*/ 174 h 174"/>
                <a:gd name="T2" fmla="*/ 162 w 178"/>
                <a:gd name="T3" fmla="*/ 174 h 174"/>
                <a:gd name="T4" fmla="*/ 160 w 178"/>
                <a:gd name="T5" fmla="*/ 174 h 174"/>
                <a:gd name="T6" fmla="*/ 126 w 178"/>
                <a:gd name="T7" fmla="*/ 170 h 174"/>
                <a:gd name="T8" fmla="*/ 117 w 178"/>
                <a:gd name="T9" fmla="*/ 160 h 174"/>
                <a:gd name="T10" fmla="*/ 128 w 178"/>
                <a:gd name="T11" fmla="*/ 151 h 174"/>
                <a:gd name="T12" fmla="*/ 158 w 178"/>
                <a:gd name="T13" fmla="*/ 154 h 174"/>
                <a:gd name="T14" fmla="*/ 158 w 178"/>
                <a:gd name="T15" fmla="*/ 34 h 174"/>
                <a:gd name="T16" fmla="*/ 20 w 178"/>
                <a:gd name="T17" fmla="*/ 20 h 174"/>
                <a:gd name="T18" fmla="*/ 20 w 178"/>
                <a:gd name="T19" fmla="*/ 45 h 174"/>
                <a:gd name="T20" fmla="*/ 10 w 178"/>
                <a:gd name="T21" fmla="*/ 55 h 174"/>
                <a:gd name="T22" fmla="*/ 0 w 178"/>
                <a:gd name="T23" fmla="*/ 45 h 174"/>
                <a:gd name="T24" fmla="*/ 0 w 178"/>
                <a:gd name="T25" fmla="*/ 16 h 174"/>
                <a:gd name="T26" fmla="*/ 6 w 178"/>
                <a:gd name="T27" fmla="*/ 4 h 174"/>
                <a:gd name="T28" fmla="*/ 18 w 178"/>
                <a:gd name="T29" fmla="*/ 0 h 174"/>
                <a:gd name="T30" fmla="*/ 162 w 178"/>
                <a:gd name="T31" fmla="*/ 14 h 174"/>
                <a:gd name="T32" fmla="*/ 178 w 178"/>
                <a:gd name="T33" fmla="*/ 32 h 174"/>
                <a:gd name="T34" fmla="*/ 178 w 178"/>
                <a:gd name="T35" fmla="*/ 158 h 174"/>
                <a:gd name="T36" fmla="*/ 173 w 178"/>
                <a:gd name="T37" fmla="*/ 170 h 174"/>
                <a:gd name="T38" fmla="*/ 162 w 178"/>
                <a:gd name="T39"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8" h="174">
                  <a:moveTo>
                    <a:pt x="162" y="174"/>
                  </a:moveTo>
                  <a:lnTo>
                    <a:pt x="162" y="174"/>
                  </a:lnTo>
                  <a:cubicBezTo>
                    <a:pt x="162" y="174"/>
                    <a:pt x="161" y="174"/>
                    <a:pt x="160" y="174"/>
                  </a:cubicBezTo>
                  <a:lnTo>
                    <a:pt x="126" y="170"/>
                  </a:lnTo>
                  <a:cubicBezTo>
                    <a:pt x="120" y="170"/>
                    <a:pt x="116" y="165"/>
                    <a:pt x="117" y="160"/>
                  </a:cubicBezTo>
                  <a:cubicBezTo>
                    <a:pt x="117" y="154"/>
                    <a:pt x="122" y="150"/>
                    <a:pt x="128" y="151"/>
                  </a:cubicBezTo>
                  <a:lnTo>
                    <a:pt x="158" y="154"/>
                  </a:lnTo>
                  <a:lnTo>
                    <a:pt x="158" y="34"/>
                  </a:lnTo>
                  <a:lnTo>
                    <a:pt x="20" y="20"/>
                  </a:lnTo>
                  <a:lnTo>
                    <a:pt x="20" y="45"/>
                  </a:lnTo>
                  <a:cubicBezTo>
                    <a:pt x="20" y="50"/>
                    <a:pt x="16" y="55"/>
                    <a:pt x="10" y="55"/>
                  </a:cubicBezTo>
                  <a:cubicBezTo>
                    <a:pt x="5" y="55"/>
                    <a:pt x="0" y="50"/>
                    <a:pt x="0" y="45"/>
                  </a:cubicBezTo>
                  <a:lnTo>
                    <a:pt x="0" y="16"/>
                  </a:lnTo>
                  <a:cubicBezTo>
                    <a:pt x="0" y="11"/>
                    <a:pt x="2" y="7"/>
                    <a:pt x="6" y="4"/>
                  </a:cubicBezTo>
                  <a:cubicBezTo>
                    <a:pt x="9" y="1"/>
                    <a:pt x="13" y="0"/>
                    <a:pt x="18" y="0"/>
                  </a:cubicBezTo>
                  <a:lnTo>
                    <a:pt x="162" y="14"/>
                  </a:lnTo>
                  <a:cubicBezTo>
                    <a:pt x="171" y="15"/>
                    <a:pt x="178" y="23"/>
                    <a:pt x="178" y="32"/>
                  </a:cubicBezTo>
                  <a:lnTo>
                    <a:pt x="178" y="158"/>
                  </a:lnTo>
                  <a:cubicBezTo>
                    <a:pt x="178" y="163"/>
                    <a:pt x="176" y="167"/>
                    <a:pt x="173" y="170"/>
                  </a:cubicBezTo>
                  <a:cubicBezTo>
                    <a:pt x="170" y="173"/>
                    <a:pt x="166" y="174"/>
                    <a:pt x="162" y="174"/>
                  </a:cubicBezTo>
                  <a:close/>
                </a:path>
              </a:pathLst>
            </a:custGeom>
            <a:grpFill/>
            <a:ln w="0">
              <a:noFill/>
              <a:prstDash val="solid"/>
              <a:round/>
              <a:headEnd/>
              <a:tailEnd/>
            </a:ln>
          </p:spPr>
          <p:txBody>
            <a:bodyPr/>
            <a:lstStyle/>
            <a:p>
              <a:pPr defTabSz="543689">
                <a:defRPr/>
              </a:pPr>
              <a:endParaRPr lang="zh-CN" altLang="en-US" sz="3201"/>
            </a:p>
          </p:txBody>
        </p:sp>
        <p:sp>
          <p:nvSpPr>
            <p:cNvPr id="185" name="Freeform 661"/>
            <p:cNvSpPr>
              <a:spLocks/>
            </p:cNvSpPr>
            <p:nvPr/>
          </p:nvSpPr>
          <p:spPr bwMode="auto">
            <a:xfrm>
              <a:off x="2697164" y="4279901"/>
              <a:ext cx="150813" cy="149225"/>
            </a:xfrm>
            <a:custGeom>
              <a:avLst/>
              <a:gdLst>
                <a:gd name="T0" fmla="*/ 162 w 178"/>
                <a:gd name="T1" fmla="*/ 175 h 175"/>
                <a:gd name="T2" fmla="*/ 162 w 178"/>
                <a:gd name="T3" fmla="*/ 175 h 175"/>
                <a:gd name="T4" fmla="*/ 160 w 178"/>
                <a:gd name="T5" fmla="*/ 175 h 175"/>
                <a:gd name="T6" fmla="*/ 125 w 178"/>
                <a:gd name="T7" fmla="*/ 171 h 175"/>
                <a:gd name="T8" fmla="*/ 116 w 178"/>
                <a:gd name="T9" fmla="*/ 160 h 175"/>
                <a:gd name="T10" fmla="*/ 127 w 178"/>
                <a:gd name="T11" fmla="*/ 151 h 175"/>
                <a:gd name="T12" fmla="*/ 158 w 178"/>
                <a:gd name="T13" fmla="*/ 154 h 175"/>
                <a:gd name="T14" fmla="*/ 158 w 178"/>
                <a:gd name="T15" fmla="*/ 34 h 175"/>
                <a:gd name="T16" fmla="*/ 20 w 178"/>
                <a:gd name="T17" fmla="*/ 21 h 175"/>
                <a:gd name="T18" fmla="*/ 20 w 178"/>
                <a:gd name="T19" fmla="*/ 49 h 175"/>
                <a:gd name="T20" fmla="*/ 10 w 178"/>
                <a:gd name="T21" fmla="*/ 59 h 175"/>
                <a:gd name="T22" fmla="*/ 0 w 178"/>
                <a:gd name="T23" fmla="*/ 49 h 175"/>
                <a:gd name="T24" fmla="*/ 0 w 178"/>
                <a:gd name="T25" fmla="*/ 17 h 175"/>
                <a:gd name="T26" fmla="*/ 5 w 178"/>
                <a:gd name="T27" fmla="*/ 5 h 175"/>
                <a:gd name="T28" fmla="*/ 17 w 178"/>
                <a:gd name="T29" fmla="*/ 1 h 175"/>
                <a:gd name="T30" fmla="*/ 162 w 178"/>
                <a:gd name="T31" fmla="*/ 15 h 175"/>
                <a:gd name="T32" fmla="*/ 178 w 178"/>
                <a:gd name="T33" fmla="*/ 32 h 175"/>
                <a:gd name="T34" fmla="*/ 178 w 178"/>
                <a:gd name="T35" fmla="*/ 159 h 175"/>
                <a:gd name="T36" fmla="*/ 172 w 178"/>
                <a:gd name="T37" fmla="*/ 171 h 175"/>
                <a:gd name="T38" fmla="*/ 162 w 178"/>
                <a:gd name="T39"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8" h="175">
                  <a:moveTo>
                    <a:pt x="162" y="175"/>
                  </a:moveTo>
                  <a:lnTo>
                    <a:pt x="162" y="175"/>
                  </a:lnTo>
                  <a:cubicBezTo>
                    <a:pt x="161" y="175"/>
                    <a:pt x="160" y="175"/>
                    <a:pt x="160" y="175"/>
                  </a:cubicBezTo>
                  <a:lnTo>
                    <a:pt x="125" y="171"/>
                  </a:lnTo>
                  <a:cubicBezTo>
                    <a:pt x="120" y="171"/>
                    <a:pt x="116" y="166"/>
                    <a:pt x="116" y="160"/>
                  </a:cubicBezTo>
                  <a:cubicBezTo>
                    <a:pt x="117" y="155"/>
                    <a:pt x="122" y="151"/>
                    <a:pt x="127" y="151"/>
                  </a:cubicBezTo>
                  <a:lnTo>
                    <a:pt x="158" y="154"/>
                  </a:lnTo>
                  <a:lnTo>
                    <a:pt x="158" y="34"/>
                  </a:lnTo>
                  <a:lnTo>
                    <a:pt x="20" y="21"/>
                  </a:lnTo>
                  <a:lnTo>
                    <a:pt x="20" y="49"/>
                  </a:lnTo>
                  <a:cubicBezTo>
                    <a:pt x="20" y="55"/>
                    <a:pt x="15" y="59"/>
                    <a:pt x="10" y="59"/>
                  </a:cubicBezTo>
                  <a:cubicBezTo>
                    <a:pt x="4" y="59"/>
                    <a:pt x="0" y="55"/>
                    <a:pt x="0" y="49"/>
                  </a:cubicBezTo>
                  <a:lnTo>
                    <a:pt x="0" y="17"/>
                  </a:lnTo>
                  <a:cubicBezTo>
                    <a:pt x="0" y="12"/>
                    <a:pt x="2" y="8"/>
                    <a:pt x="5" y="5"/>
                  </a:cubicBezTo>
                  <a:cubicBezTo>
                    <a:pt x="8" y="2"/>
                    <a:pt x="13" y="0"/>
                    <a:pt x="17" y="1"/>
                  </a:cubicBezTo>
                  <a:lnTo>
                    <a:pt x="162" y="15"/>
                  </a:lnTo>
                  <a:cubicBezTo>
                    <a:pt x="171" y="16"/>
                    <a:pt x="178" y="23"/>
                    <a:pt x="178" y="32"/>
                  </a:cubicBezTo>
                  <a:lnTo>
                    <a:pt x="178" y="159"/>
                  </a:lnTo>
                  <a:cubicBezTo>
                    <a:pt x="178" y="163"/>
                    <a:pt x="176" y="168"/>
                    <a:pt x="172" y="171"/>
                  </a:cubicBezTo>
                  <a:cubicBezTo>
                    <a:pt x="169" y="173"/>
                    <a:pt x="166" y="175"/>
                    <a:pt x="162" y="175"/>
                  </a:cubicBezTo>
                  <a:close/>
                </a:path>
              </a:pathLst>
            </a:custGeom>
            <a:grpFill/>
            <a:ln w="0">
              <a:noFill/>
              <a:prstDash val="solid"/>
              <a:round/>
              <a:headEnd/>
              <a:tailEnd/>
            </a:ln>
          </p:spPr>
          <p:txBody>
            <a:bodyPr/>
            <a:lstStyle/>
            <a:p>
              <a:pPr defTabSz="543689">
                <a:defRPr/>
              </a:pPr>
              <a:endParaRPr lang="zh-CN" altLang="en-US" sz="3201"/>
            </a:p>
          </p:txBody>
        </p:sp>
        <p:sp>
          <p:nvSpPr>
            <p:cNvPr id="186" name="Freeform 662"/>
            <p:cNvSpPr>
              <a:spLocks/>
            </p:cNvSpPr>
            <p:nvPr/>
          </p:nvSpPr>
          <p:spPr bwMode="auto">
            <a:xfrm>
              <a:off x="2662239" y="4392614"/>
              <a:ext cx="31750" cy="36513"/>
            </a:xfrm>
            <a:custGeom>
              <a:avLst/>
              <a:gdLst>
                <a:gd name="T0" fmla="*/ 38 w 38"/>
                <a:gd name="T1" fmla="*/ 4 h 42"/>
                <a:gd name="T2" fmla="*/ 38 w 38"/>
                <a:gd name="T3" fmla="*/ 4 h 42"/>
                <a:gd name="T4" fmla="*/ 24 w 38"/>
                <a:gd name="T5" fmla="*/ 42 h 42"/>
                <a:gd name="T6" fmla="*/ 14 w 38"/>
                <a:gd name="T7" fmla="*/ 41 h 42"/>
                <a:gd name="T8" fmla="*/ 0 w 38"/>
                <a:gd name="T9" fmla="*/ 0 h 42"/>
                <a:gd name="T10" fmla="*/ 9 w 38"/>
                <a:gd name="T11" fmla="*/ 1 h 42"/>
                <a:gd name="T12" fmla="*/ 18 w 38"/>
                <a:gd name="T13" fmla="*/ 30 h 42"/>
                <a:gd name="T14" fmla="*/ 19 w 38"/>
                <a:gd name="T15" fmla="*/ 34 h 42"/>
                <a:gd name="T16" fmla="*/ 19 w 38"/>
                <a:gd name="T17" fmla="*/ 34 h 42"/>
                <a:gd name="T18" fmla="*/ 20 w 38"/>
                <a:gd name="T19" fmla="*/ 30 h 42"/>
                <a:gd name="T20" fmla="*/ 29 w 38"/>
                <a:gd name="T21" fmla="*/ 3 h 42"/>
                <a:gd name="T22" fmla="*/ 38 w 38"/>
                <a:gd name="T23" fmla="*/ 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42">
                  <a:moveTo>
                    <a:pt x="38" y="4"/>
                  </a:moveTo>
                  <a:lnTo>
                    <a:pt x="38" y="4"/>
                  </a:lnTo>
                  <a:lnTo>
                    <a:pt x="24" y="42"/>
                  </a:lnTo>
                  <a:lnTo>
                    <a:pt x="14" y="41"/>
                  </a:lnTo>
                  <a:lnTo>
                    <a:pt x="0" y="0"/>
                  </a:lnTo>
                  <a:lnTo>
                    <a:pt x="9" y="1"/>
                  </a:lnTo>
                  <a:lnTo>
                    <a:pt x="18" y="30"/>
                  </a:lnTo>
                  <a:cubicBezTo>
                    <a:pt x="19" y="31"/>
                    <a:pt x="19" y="33"/>
                    <a:pt x="19" y="34"/>
                  </a:cubicBezTo>
                  <a:lnTo>
                    <a:pt x="19" y="34"/>
                  </a:lnTo>
                  <a:cubicBezTo>
                    <a:pt x="19" y="33"/>
                    <a:pt x="20" y="31"/>
                    <a:pt x="20" y="30"/>
                  </a:cubicBezTo>
                  <a:lnTo>
                    <a:pt x="29" y="3"/>
                  </a:lnTo>
                  <a:lnTo>
                    <a:pt x="38" y="4"/>
                  </a:lnTo>
                  <a:close/>
                </a:path>
              </a:pathLst>
            </a:custGeom>
            <a:grpFill/>
            <a:ln w="0">
              <a:noFill/>
              <a:prstDash val="solid"/>
              <a:round/>
              <a:headEnd/>
              <a:tailEnd/>
            </a:ln>
          </p:spPr>
          <p:txBody>
            <a:bodyPr/>
            <a:lstStyle/>
            <a:p>
              <a:pPr defTabSz="543689">
                <a:defRPr/>
              </a:pPr>
              <a:endParaRPr lang="zh-CN" altLang="en-US" sz="3201"/>
            </a:p>
          </p:txBody>
        </p:sp>
        <p:sp>
          <p:nvSpPr>
            <p:cNvPr id="187" name="Freeform 663"/>
            <p:cNvSpPr>
              <a:spLocks/>
            </p:cNvSpPr>
            <p:nvPr/>
          </p:nvSpPr>
          <p:spPr bwMode="auto">
            <a:xfrm>
              <a:off x="2698751" y="4395789"/>
              <a:ext cx="39688" cy="39688"/>
            </a:xfrm>
            <a:custGeom>
              <a:avLst/>
              <a:gdLst>
                <a:gd name="T0" fmla="*/ 37 w 46"/>
                <a:gd name="T1" fmla="*/ 44 h 45"/>
                <a:gd name="T2" fmla="*/ 37 w 46"/>
                <a:gd name="T3" fmla="*/ 44 h 45"/>
                <a:gd name="T4" fmla="*/ 37 w 46"/>
                <a:gd name="T5" fmla="*/ 20 h 45"/>
                <a:gd name="T6" fmla="*/ 38 w 46"/>
                <a:gd name="T7" fmla="*/ 11 h 45"/>
                <a:gd name="T8" fmla="*/ 37 w 46"/>
                <a:gd name="T9" fmla="*/ 11 h 45"/>
                <a:gd name="T10" fmla="*/ 36 w 46"/>
                <a:gd name="T11" fmla="*/ 16 h 45"/>
                <a:gd name="T12" fmla="*/ 26 w 46"/>
                <a:gd name="T13" fmla="*/ 43 h 45"/>
                <a:gd name="T14" fmla="*/ 19 w 46"/>
                <a:gd name="T15" fmla="*/ 42 h 45"/>
                <a:gd name="T16" fmla="*/ 9 w 46"/>
                <a:gd name="T17" fmla="*/ 14 h 45"/>
                <a:gd name="T18" fmla="*/ 8 w 46"/>
                <a:gd name="T19" fmla="*/ 8 h 45"/>
                <a:gd name="T20" fmla="*/ 7 w 46"/>
                <a:gd name="T21" fmla="*/ 8 h 45"/>
                <a:gd name="T22" fmla="*/ 8 w 46"/>
                <a:gd name="T23" fmla="*/ 18 h 45"/>
                <a:gd name="T24" fmla="*/ 8 w 46"/>
                <a:gd name="T25" fmla="*/ 41 h 45"/>
                <a:gd name="T26" fmla="*/ 0 w 46"/>
                <a:gd name="T27" fmla="*/ 40 h 45"/>
                <a:gd name="T28" fmla="*/ 0 w 46"/>
                <a:gd name="T29" fmla="*/ 0 h 45"/>
                <a:gd name="T30" fmla="*/ 13 w 46"/>
                <a:gd name="T31" fmla="*/ 1 h 45"/>
                <a:gd name="T32" fmla="*/ 21 w 46"/>
                <a:gd name="T33" fmla="*/ 27 h 45"/>
                <a:gd name="T34" fmla="*/ 23 w 46"/>
                <a:gd name="T35" fmla="*/ 33 h 45"/>
                <a:gd name="T36" fmla="*/ 23 w 46"/>
                <a:gd name="T37" fmla="*/ 33 h 45"/>
                <a:gd name="T38" fmla="*/ 25 w 46"/>
                <a:gd name="T39" fmla="*/ 27 h 45"/>
                <a:gd name="T40" fmla="*/ 34 w 46"/>
                <a:gd name="T41" fmla="*/ 3 h 45"/>
                <a:gd name="T42" fmla="*/ 46 w 46"/>
                <a:gd name="T43" fmla="*/ 5 h 45"/>
                <a:gd name="T44" fmla="*/ 46 w 46"/>
                <a:gd name="T45" fmla="*/ 45 h 45"/>
                <a:gd name="T46" fmla="*/ 37 w 46"/>
                <a:gd name="T4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5">
                  <a:moveTo>
                    <a:pt x="37" y="44"/>
                  </a:moveTo>
                  <a:lnTo>
                    <a:pt x="37" y="44"/>
                  </a:lnTo>
                  <a:lnTo>
                    <a:pt x="37" y="20"/>
                  </a:lnTo>
                  <a:cubicBezTo>
                    <a:pt x="37" y="17"/>
                    <a:pt x="37" y="15"/>
                    <a:pt x="38" y="11"/>
                  </a:cubicBezTo>
                  <a:lnTo>
                    <a:pt x="37" y="11"/>
                  </a:lnTo>
                  <a:cubicBezTo>
                    <a:pt x="37" y="14"/>
                    <a:pt x="36" y="15"/>
                    <a:pt x="36" y="16"/>
                  </a:cubicBezTo>
                  <a:lnTo>
                    <a:pt x="26" y="43"/>
                  </a:lnTo>
                  <a:lnTo>
                    <a:pt x="19" y="42"/>
                  </a:lnTo>
                  <a:lnTo>
                    <a:pt x="9" y="14"/>
                  </a:lnTo>
                  <a:cubicBezTo>
                    <a:pt x="9" y="13"/>
                    <a:pt x="8" y="11"/>
                    <a:pt x="8" y="8"/>
                  </a:cubicBezTo>
                  <a:lnTo>
                    <a:pt x="7" y="8"/>
                  </a:lnTo>
                  <a:cubicBezTo>
                    <a:pt x="8" y="12"/>
                    <a:pt x="8" y="15"/>
                    <a:pt x="8" y="18"/>
                  </a:cubicBezTo>
                  <a:lnTo>
                    <a:pt x="8" y="41"/>
                  </a:lnTo>
                  <a:lnTo>
                    <a:pt x="0" y="40"/>
                  </a:lnTo>
                  <a:lnTo>
                    <a:pt x="0" y="0"/>
                  </a:lnTo>
                  <a:lnTo>
                    <a:pt x="13" y="1"/>
                  </a:lnTo>
                  <a:lnTo>
                    <a:pt x="21" y="27"/>
                  </a:lnTo>
                  <a:cubicBezTo>
                    <a:pt x="22" y="29"/>
                    <a:pt x="23" y="31"/>
                    <a:pt x="23" y="33"/>
                  </a:cubicBezTo>
                  <a:lnTo>
                    <a:pt x="23" y="33"/>
                  </a:lnTo>
                  <a:cubicBezTo>
                    <a:pt x="24" y="30"/>
                    <a:pt x="24" y="29"/>
                    <a:pt x="25" y="27"/>
                  </a:cubicBezTo>
                  <a:lnTo>
                    <a:pt x="34" y="3"/>
                  </a:lnTo>
                  <a:lnTo>
                    <a:pt x="46" y="5"/>
                  </a:lnTo>
                  <a:lnTo>
                    <a:pt x="46" y="45"/>
                  </a:lnTo>
                  <a:lnTo>
                    <a:pt x="37" y="44"/>
                  </a:lnTo>
                  <a:close/>
                </a:path>
              </a:pathLst>
            </a:custGeom>
            <a:grpFill/>
            <a:ln w="0">
              <a:noFill/>
              <a:prstDash val="solid"/>
              <a:round/>
              <a:headEnd/>
              <a:tailEnd/>
            </a:ln>
          </p:spPr>
          <p:txBody>
            <a:bodyPr/>
            <a:lstStyle/>
            <a:p>
              <a:pPr defTabSz="543689">
                <a:defRPr/>
              </a:pPr>
              <a:endParaRPr lang="zh-CN" altLang="en-US" sz="3201"/>
            </a:p>
          </p:txBody>
        </p:sp>
      </p:grpSp>
      <p:grpSp>
        <p:nvGrpSpPr>
          <p:cNvPr id="188" name="组合 187"/>
          <p:cNvGrpSpPr/>
          <p:nvPr/>
        </p:nvGrpSpPr>
        <p:grpSpPr>
          <a:xfrm>
            <a:off x="2808053" y="1585384"/>
            <a:ext cx="720046" cy="477112"/>
            <a:chOff x="1004888" y="1765300"/>
            <a:chExt cx="522288" cy="346075"/>
          </a:xfrm>
          <a:solidFill>
            <a:srgbClr val="15B0E8"/>
          </a:solidFill>
        </p:grpSpPr>
        <p:sp>
          <p:nvSpPr>
            <p:cNvPr id="189" name="Freeform 5"/>
            <p:cNvSpPr>
              <a:spLocks/>
            </p:cNvSpPr>
            <p:nvPr/>
          </p:nvSpPr>
          <p:spPr bwMode="auto">
            <a:xfrm>
              <a:off x="1004888" y="1765300"/>
              <a:ext cx="522288" cy="334962"/>
            </a:xfrm>
            <a:custGeom>
              <a:avLst/>
              <a:gdLst>
                <a:gd name="T0" fmla="*/ 103 w 136"/>
                <a:gd name="T1" fmla="*/ 87 h 87"/>
                <a:gd name="T2" fmla="*/ 83 w 136"/>
                <a:gd name="T3" fmla="*/ 87 h 87"/>
                <a:gd name="T4" fmla="*/ 80 w 136"/>
                <a:gd name="T5" fmla="*/ 85 h 87"/>
                <a:gd name="T6" fmla="*/ 83 w 136"/>
                <a:gd name="T7" fmla="*/ 82 h 87"/>
                <a:gd name="T8" fmla="*/ 103 w 136"/>
                <a:gd name="T9" fmla="*/ 82 h 87"/>
                <a:gd name="T10" fmla="*/ 131 w 136"/>
                <a:gd name="T11" fmla="*/ 55 h 87"/>
                <a:gd name="T12" fmla="*/ 103 w 136"/>
                <a:gd name="T13" fmla="*/ 27 h 87"/>
                <a:gd name="T14" fmla="*/ 102 w 136"/>
                <a:gd name="T15" fmla="*/ 27 h 87"/>
                <a:gd name="T16" fmla="*/ 102 w 136"/>
                <a:gd name="T17" fmla="*/ 27 h 87"/>
                <a:gd name="T18" fmla="*/ 99 w 136"/>
                <a:gd name="T19" fmla="*/ 26 h 87"/>
                <a:gd name="T20" fmla="*/ 65 w 136"/>
                <a:gd name="T21" fmla="*/ 6 h 87"/>
                <a:gd name="T22" fmla="*/ 28 w 136"/>
                <a:gd name="T23" fmla="*/ 36 h 87"/>
                <a:gd name="T24" fmla="*/ 25 w 136"/>
                <a:gd name="T25" fmla="*/ 38 h 87"/>
                <a:gd name="T26" fmla="*/ 5 w 136"/>
                <a:gd name="T27" fmla="*/ 60 h 87"/>
                <a:gd name="T28" fmla="*/ 27 w 136"/>
                <a:gd name="T29" fmla="*/ 82 h 87"/>
                <a:gd name="T30" fmla="*/ 66 w 136"/>
                <a:gd name="T31" fmla="*/ 82 h 87"/>
                <a:gd name="T32" fmla="*/ 69 w 136"/>
                <a:gd name="T33" fmla="*/ 85 h 87"/>
                <a:gd name="T34" fmla="*/ 66 w 136"/>
                <a:gd name="T35" fmla="*/ 87 h 87"/>
                <a:gd name="T36" fmla="*/ 27 w 136"/>
                <a:gd name="T37" fmla="*/ 87 h 87"/>
                <a:gd name="T38" fmla="*/ 0 w 136"/>
                <a:gd name="T39" fmla="*/ 60 h 87"/>
                <a:gd name="T40" fmla="*/ 23 w 136"/>
                <a:gd name="T41" fmla="*/ 34 h 87"/>
                <a:gd name="T42" fmla="*/ 65 w 136"/>
                <a:gd name="T43" fmla="*/ 0 h 87"/>
                <a:gd name="T44" fmla="*/ 103 w 136"/>
                <a:gd name="T45" fmla="*/ 22 h 87"/>
                <a:gd name="T46" fmla="*/ 103 w 136"/>
                <a:gd name="T47" fmla="*/ 22 h 87"/>
                <a:gd name="T48" fmla="*/ 136 w 136"/>
                <a:gd name="T49" fmla="*/ 55 h 87"/>
                <a:gd name="T50" fmla="*/ 103 w 136"/>
                <a:gd name="T51"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 h="87">
                  <a:moveTo>
                    <a:pt x="103" y="87"/>
                  </a:moveTo>
                  <a:cubicBezTo>
                    <a:pt x="83" y="87"/>
                    <a:pt x="83" y="87"/>
                    <a:pt x="83" y="87"/>
                  </a:cubicBezTo>
                  <a:cubicBezTo>
                    <a:pt x="81" y="87"/>
                    <a:pt x="80" y="86"/>
                    <a:pt x="80" y="85"/>
                  </a:cubicBezTo>
                  <a:cubicBezTo>
                    <a:pt x="80" y="83"/>
                    <a:pt x="81" y="82"/>
                    <a:pt x="83" y="82"/>
                  </a:cubicBezTo>
                  <a:cubicBezTo>
                    <a:pt x="103" y="82"/>
                    <a:pt x="103" y="82"/>
                    <a:pt x="103" y="82"/>
                  </a:cubicBezTo>
                  <a:cubicBezTo>
                    <a:pt x="119" y="82"/>
                    <a:pt x="131" y="70"/>
                    <a:pt x="131" y="55"/>
                  </a:cubicBezTo>
                  <a:cubicBezTo>
                    <a:pt x="131" y="40"/>
                    <a:pt x="119" y="27"/>
                    <a:pt x="103" y="27"/>
                  </a:cubicBezTo>
                  <a:cubicBezTo>
                    <a:pt x="103" y="27"/>
                    <a:pt x="103" y="27"/>
                    <a:pt x="102" y="27"/>
                  </a:cubicBezTo>
                  <a:cubicBezTo>
                    <a:pt x="102" y="27"/>
                    <a:pt x="102" y="27"/>
                    <a:pt x="102" y="27"/>
                  </a:cubicBezTo>
                  <a:cubicBezTo>
                    <a:pt x="101" y="28"/>
                    <a:pt x="100" y="27"/>
                    <a:pt x="99" y="26"/>
                  </a:cubicBezTo>
                  <a:cubicBezTo>
                    <a:pt x="92" y="13"/>
                    <a:pt x="79" y="6"/>
                    <a:pt x="65" y="6"/>
                  </a:cubicBezTo>
                  <a:cubicBezTo>
                    <a:pt x="47" y="6"/>
                    <a:pt x="31" y="19"/>
                    <a:pt x="28" y="36"/>
                  </a:cubicBezTo>
                  <a:cubicBezTo>
                    <a:pt x="27" y="38"/>
                    <a:pt x="26" y="38"/>
                    <a:pt x="25" y="38"/>
                  </a:cubicBezTo>
                  <a:cubicBezTo>
                    <a:pt x="14" y="39"/>
                    <a:pt x="5" y="49"/>
                    <a:pt x="5" y="60"/>
                  </a:cubicBezTo>
                  <a:cubicBezTo>
                    <a:pt x="5" y="72"/>
                    <a:pt x="15" y="82"/>
                    <a:pt x="27" y="82"/>
                  </a:cubicBezTo>
                  <a:cubicBezTo>
                    <a:pt x="66" y="82"/>
                    <a:pt x="66" y="82"/>
                    <a:pt x="66" y="82"/>
                  </a:cubicBezTo>
                  <a:cubicBezTo>
                    <a:pt x="67" y="82"/>
                    <a:pt x="69" y="83"/>
                    <a:pt x="69" y="85"/>
                  </a:cubicBezTo>
                  <a:cubicBezTo>
                    <a:pt x="69" y="86"/>
                    <a:pt x="67" y="87"/>
                    <a:pt x="66" y="87"/>
                  </a:cubicBezTo>
                  <a:cubicBezTo>
                    <a:pt x="27" y="87"/>
                    <a:pt x="27" y="87"/>
                    <a:pt x="27" y="87"/>
                  </a:cubicBezTo>
                  <a:cubicBezTo>
                    <a:pt x="12" y="87"/>
                    <a:pt x="0" y="75"/>
                    <a:pt x="0" y="60"/>
                  </a:cubicBezTo>
                  <a:cubicBezTo>
                    <a:pt x="0" y="47"/>
                    <a:pt x="10" y="35"/>
                    <a:pt x="23" y="34"/>
                  </a:cubicBezTo>
                  <a:cubicBezTo>
                    <a:pt x="28" y="14"/>
                    <a:pt x="45" y="0"/>
                    <a:pt x="65" y="0"/>
                  </a:cubicBezTo>
                  <a:cubicBezTo>
                    <a:pt x="81" y="0"/>
                    <a:pt x="95" y="9"/>
                    <a:pt x="103" y="22"/>
                  </a:cubicBezTo>
                  <a:cubicBezTo>
                    <a:pt x="103" y="22"/>
                    <a:pt x="103" y="22"/>
                    <a:pt x="103" y="22"/>
                  </a:cubicBezTo>
                  <a:cubicBezTo>
                    <a:pt x="121" y="22"/>
                    <a:pt x="136" y="37"/>
                    <a:pt x="136" y="55"/>
                  </a:cubicBezTo>
                  <a:cubicBezTo>
                    <a:pt x="136" y="73"/>
                    <a:pt x="121" y="87"/>
                    <a:pt x="103"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90" name="Freeform 6"/>
            <p:cNvSpPr>
              <a:spLocks/>
            </p:cNvSpPr>
            <p:nvPr/>
          </p:nvSpPr>
          <p:spPr bwMode="auto">
            <a:xfrm>
              <a:off x="1296988" y="1811338"/>
              <a:ext cx="76200" cy="65087"/>
            </a:xfrm>
            <a:custGeom>
              <a:avLst/>
              <a:gdLst>
                <a:gd name="T0" fmla="*/ 18 w 20"/>
                <a:gd name="T1" fmla="*/ 17 h 17"/>
                <a:gd name="T2" fmla="*/ 17 w 20"/>
                <a:gd name="T3" fmla="*/ 17 h 17"/>
                <a:gd name="T4" fmla="*/ 1 w 20"/>
                <a:gd name="T5" fmla="*/ 3 h 17"/>
                <a:gd name="T6" fmla="*/ 0 w 20"/>
                <a:gd name="T7" fmla="*/ 1 h 17"/>
                <a:gd name="T8" fmla="*/ 2 w 20"/>
                <a:gd name="T9" fmla="*/ 0 h 17"/>
                <a:gd name="T10" fmla="*/ 19 w 20"/>
                <a:gd name="T11" fmla="*/ 15 h 17"/>
                <a:gd name="T12" fmla="*/ 19 w 20"/>
                <a:gd name="T13" fmla="*/ 17 h 17"/>
                <a:gd name="T14" fmla="*/ 18 w 20"/>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7">
                  <a:moveTo>
                    <a:pt x="18" y="17"/>
                  </a:moveTo>
                  <a:cubicBezTo>
                    <a:pt x="18" y="17"/>
                    <a:pt x="18" y="17"/>
                    <a:pt x="17" y="17"/>
                  </a:cubicBezTo>
                  <a:cubicBezTo>
                    <a:pt x="13" y="11"/>
                    <a:pt x="8" y="6"/>
                    <a:pt x="1" y="3"/>
                  </a:cubicBezTo>
                  <a:cubicBezTo>
                    <a:pt x="0" y="2"/>
                    <a:pt x="0" y="2"/>
                    <a:pt x="0" y="1"/>
                  </a:cubicBezTo>
                  <a:cubicBezTo>
                    <a:pt x="1" y="0"/>
                    <a:pt x="1" y="0"/>
                    <a:pt x="2" y="0"/>
                  </a:cubicBezTo>
                  <a:cubicBezTo>
                    <a:pt x="9" y="4"/>
                    <a:pt x="15" y="9"/>
                    <a:pt x="19" y="15"/>
                  </a:cubicBezTo>
                  <a:cubicBezTo>
                    <a:pt x="20" y="16"/>
                    <a:pt x="20" y="17"/>
                    <a:pt x="19" y="17"/>
                  </a:cubicBezTo>
                  <a:cubicBezTo>
                    <a:pt x="19" y="17"/>
                    <a:pt x="19" y="17"/>
                    <a:pt x="18"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91" name="Freeform 7"/>
            <p:cNvSpPr>
              <a:spLocks/>
            </p:cNvSpPr>
            <p:nvPr/>
          </p:nvSpPr>
          <p:spPr bwMode="auto">
            <a:xfrm>
              <a:off x="1392238" y="1884363"/>
              <a:ext cx="69850" cy="34925"/>
            </a:xfrm>
            <a:custGeom>
              <a:avLst/>
              <a:gdLst>
                <a:gd name="T0" fmla="*/ 17 w 18"/>
                <a:gd name="T1" fmla="*/ 9 h 9"/>
                <a:gd name="T2" fmla="*/ 16 w 18"/>
                <a:gd name="T3" fmla="*/ 9 h 9"/>
                <a:gd name="T4" fmla="*/ 1 w 18"/>
                <a:gd name="T5" fmla="*/ 2 h 9"/>
                <a:gd name="T6" fmla="*/ 0 w 18"/>
                <a:gd name="T7" fmla="*/ 1 h 9"/>
                <a:gd name="T8" fmla="*/ 2 w 18"/>
                <a:gd name="T9" fmla="*/ 0 h 9"/>
                <a:gd name="T10" fmla="*/ 18 w 18"/>
                <a:gd name="T11" fmla="*/ 7 h 9"/>
                <a:gd name="T12" fmla="*/ 18 w 18"/>
                <a:gd name="T13" fmla="*/ 9 h 9"/>
                <a:gd name="T14" fmla="*/ 17 w 18"/>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9">
                  <a:moveTo>
                    <a:pt x="17" y="9"/>
                  </a:moveTo>
                  <a:cubicBezTo>
                    <a:pt x="17" y="9"/>
                    <a:pt x="17" y="9"/>
                    <a:pt x="16" y="9"/>
                  </a:cubicBezTo>
                  <a:cubicBezTo>
                    <a:pt x="12" y="5"/>
                    <a:pt x="7" y="3"/>
                    <a:pt x="1" y="2"/>
                  </a:cubicBezTo>
                  <a:cubicBezTo>
                    <a:pt x="1" y="2"/>
                    <a:pt x="0" y="1"/>
                    <a:pt x="0" y="1"/>
                  </a:cubicBezTo>
                  <a:cubicBezTo>
                    <a:pt x="1" y="0"/>
                    <a:pt x="1" y="0"/>
                    <a:pt x="2" y="0"/>
                  </a:cubicBezTo>
                  <a:cubicBezTo>
                    <a:pt x="8" y="1"/>
                    <a:pt x="13" y="3"/>
                    <a:pt x="18" y="7"/>
                  </a:cubicBezTo>
                  <a:cubicBezTo>
                    <a:pt x="18" y="7"/>
                    <a:pt x="18" y="8"/>
                    <a:pt x="18" y="9"/>
                  </a:cubicBezTo>
                  <a:cubicBezTo>
                    <a:pt x="18" y="9"/>
                    <a:pt x="17" y="9"/>
                    <a:pt x="1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92" name="Oval 8"/>
            <p:cNvSpPr>
              <a:spLocks noChangeArrowheads="1"/>
            </p:cNvSpPr>
            <p:nvPr/>
          </p:nvSpPr>
          <p:spPr bwMode="auto">
            <a:xfrm>
              <a:off x="1235075" y="2070100"/>
              <a:ext cx="46038" cy="412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93" name="Oval 9"/>
            <p:cNvSpPr>
              <a:spLocks noChangeArrowheads="1"/>
            </p:cNvSpPr>
            <p:nvPr/>
          </p:nvSpPr>
          <p:spPr bwMode="auto">
            <a:xfrm>
              <a:off x="1300163" y="2070100"/>
              <a:ext cx="42863" cy="412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94" name="Freeform 10"/>
            <p:cNvSpPr>
              <a:spLocks/>
            </p:cNvSpPr>
            <p:nvPr/>
          </p:nvSpPr>
          <p:spPr bwMode="auto">
            <a:xfrm>
              <a:off x="1109663" y="1919288"/>
              <a:ext cx="103188" cy="134937"/>
            </a:xfrm>
            <a:custGeom>
              <a:avLst/>
              <a:gdLst>
                <a:gd name="T0" fmla="*/ 24 w 27"/>
                <a:gd name="T1" fmla="*/ 31 h 35"/>
                <a:gd name="T2" fmla="*/ 13 w 27"/>
                <a:gd name="T3" fmla="*/ 35 h 35"/>
                <a:gd name="T4" fmla="*/ 3 w 27"/>
                <a:gd name="T5" fmla="*/ 31 h 35"/>
                <a:gd name="T6" fmla="*/ 0 w 27"/>
                <a:gd name="T7" fmla="*/ 23 h 35"/>
                <a:gd name="T8" fmla="*/ 6 w 27"/>
                <a:gd name="T9" fmla="*/ 23 h 35"/>
                <a:gd name="T10" fmla="*/ 8 w 27"/>
                <a:gd name="T11" fmla="*/ 28 h 35"/>
                <a:gd name="T12" fmla="*/ 14 w 27"/>
                <a:gd name="T13" fmla="*/ 29 h 35"/>
                <a:gd name="T14" fmla="*/ 19 w 27"/>
                <a:gd name="T15" fmla="*/ 28 h 35"/>
                <a:gd name="T16" fmla="*/ 21 w 27"/>
                <a:gd name="T17" fmla="*/ 24 h 35"/>
                <a:gd name="T18" fmla="*/ 17 w 27"/>
                <a:gd name="T19" fmla="*/ 20 h 35"/>
                <a:gd name="T20" fmla="*/ 9 w 27"/>
                <a:gd name="T21" fmla="*/ 19 h 35"/>
                <a:gd name="T22" fmla="*/ 1 w 27"/>
                <a:gd name="T23" fmla="*/ 10 h 35"/>
                <a:gd name="T24" fmla="*/ 4 w 27"/>
                <a:gd name="T25" fmla="*/ 4 h 35"/>
                <a:gd name="T26" fmla="*/ 14 w 27"/>
                <a:gd name="T27" fmla="*/ 0 h 35"/>
                <a:gd name="T28" fmla="*/ 23 w 27"/>
                <a:gd name="T29" fmla="*/ 3 h 35"/>
                <a:gd name="T30" fmla="*/ 26 w 27"/>
                <a:gd name="T31" fmla="*/ 10 h 35"/>
                <a:gd name="T32" fmla="*/ 20 w 27"/>
                <a:gd name="T33" fmla="*/ 10 h 35"/>
                <a:gd name="T34" fmla="*/ 19 w 27"/>
                <a:gd name="T35" fmla="*/ 7 h 35"/>
                <a:gd name="T36" fmla="*/ 13 w 27"/>
                <a:gd name="T37" fmla="*/ 5 h 35"/>
                <a:gd name="T38" fmla="*/ 8 w 27"/>
                <a:gd name="T39" fmla="*/ 7 h 35"/>
                <a:gd name="T40" fmla="*/ 7 w 27"/>
                <a:gd name="T41" fmla="*/ 10 h 35"/>
                <a:gd name="T42" fmla="*/ 10 w 27"/>
                <a:gd name="T43" fmla="*/ 14 h 35"/>
                <a:gd name="T44" fmla="*/ 18 w 27"/>
                <a:gd name="T45" fmla="*/ 14 h 35"/>
                <a:gd name="T46" fmla="*/ 27 w 27"/>
                <a:gd name="T47" fmla="*/ 24 h 35"/>
                <a:gd name="T48" fmla="*/ 24 w 27"/>
                <a:gd name="T49"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 h="35">
                  <a:moveTo>
                    <a:pt x="24" y="31"/>
                  </a:moveTo>
                  <a:cubicBezTo>
                    <a:pt x="21" y="34"/>
                    <a:pt x="18" y="35"/>
                    <a:pt x="13" y="35"/>
                  </a:cubicBezTo>
                  <a:cubicBezTo>
                    <a:pt x="10" y="35"/>
                    <a:pt x="6" y="34"/>
                    <a:pt x="3" y="31"/>
                  </a:cubicBezTo>
                  <a:cubicBezTo>
                    <a:pt x="1" y="29"/>
                    <a:pt x="0" y="27"/>
                    <a:pt x="0" y="23"/>
                  </a:cubicBezTo>
                  <a:cubicBezTo>
                    <a:pt x="6" y="23"/>
                    <a:pt x="6" y="23"/>
                    <a:pt x="6" y="23"/>
                  </a:cubicBezTo>
                  <a:cubicBezTo>
                    <a:pt x="6" y="25"/>
                    <a:pt x="7" y="27"/>
                    <a:pt x="8" y="28"/>
                  </a:cubicBezTo>
                  <a:cubicBezTo>
                    <a:pt x="9" y="29"/>
                    <a:pt x="12" y="29"/>
                    <a:pt x="14" y="29"/>
                  </a:cubicBezTo>
                  <a:cubicBezTo>
                    <a:pt x="16" y="29"/>
                    <a:pt x="18" y="29"/>
                    <a:pt x="19" y="28"/>
                  </a:cubicBezTo>
                  <a:cubicBezTo>
                    <a:pt x="20" y="27"/>
                    <a:pt x="21" y="26"/>
                    <a:pt x="21" y="24"/>
                  </a:cubicBezTo>
                  <a:cubicBezTo>
                    <a:pt x="21" y="22"/>
                    <a:pt x="19" y="21"/>
                    <a:pt x="17" y="20"/>
                  </a:cubicBezTo>
                  <a:cubicBezTo>
                    <a:pt x="14" y="20"/>
                    <a:pt x="11" y="20"/>
                    <a:pt x="9" y="19"/>
                  </a:cubicBezTo>
                  <a:cubicBezTo>
                    <a:pt x="5" y="19"/>
                    <a:pt x="1" y="16"/>
                    <a:pt x="1" y="10"/>
                  </a:cubicBezTo>
                  <a:cubicBezTo>
                    <a:pt x="1" y="8"/>
                    <a:pt x="2" y="5"/>
                    <a:pt x="4" y="4"/>
                  </a:cubicBezTo>
                  <a:cubicBezTo>
                    <a:pt x="6" y="1"/>
                    <a:pt x="10" y="0"/>
                    <a:pt x="14" y="0"/>
                  </a:cubicBezTo>
                  <a:cubicBezTo>
                    <a:pt x="17" y="0"/>
                    <a:pt x="21" y="1"/>
                    <a:pt x="23" y="3"/>
                  </a:cubicBezTo>
                  <a:cubicBezTo>
                    <a:pt x="25" y="5"/>
                    <a:pt x="26" y="8"/>
                    <a:pt x="26" y="10"/>
                  </a:cubicBezTo>
                  <a:cubicBezTo>
                    <a:pt x="20" y="10"/>
                    <a:pt x="20" y="10"/>
                    <a:pt x="20" y="10"/>
                  </a:cubicBezTo>
                  <a:cubicBezTo>
                    <a:pt x="20" y="9"/>
                    <a:pt x="19" y="8"/>
                    <a:pt x="19" y="7"/>
                  </a:cubicBezTo>
                  <a:cubicBezTo>
                    <a:pt x="17" y="6"/>
                    <a:pt x="15" y="5"/>
                    <a:pt x="13" y="5"/>
                  </a:cubicBezTo>
                  <a:cubicBezTo>
                    <a:pt x="12" y="5"/>
                    <a:pt x="9" y="6"/>
                    <a:pt x="8" y="7"/>
                  </a:cubicBezTo>
                  <a:cubicBezTo>
                    <a:pt x="7" y="8"/>
                    <a:pt x="7" y="9"/>
                    <a:pt x="7" y="10"/>
                  </a:cubicBezTo>
                  <a:cubicBezTo>
                    <a:pt x="7" y="12"/>
                    <a:pt x="8" y="13"/>
                    <a:pt x="10" y="14"/>
                  </a:cubicBezTo>
                  <a:cubicBezTo>
                    <a:pt x="12" y="14"/>
                    <a:pt x="15" y="14"/>
                    <a:pt x="18" y="14"/>
                  </a:cubicBezTo>
                  <a:cubicBezTo>
                    <a:pt x="23" y="15"/>
                    <a:pt x="27" y="18"/>
                    <a:pt x="27" y="24"/>
                  </a:cubicBezTo>
                  <a:cubicBezTo>
                    <a:pt x="27" y="27"/>
                    <a:pt x="26" y="29"/>
                    <a:pt x="24"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95" name="Freeform 11"/>
            <p:cNvSpPr>
              <a:spLocks noEditPoints="1"/>
            </p:cNvSpPr>
            <p:nvPr/>
          </p:nvSpPr>
          <p:spPr bwMode="auto">
            <a:xfrm>
              <a:off x="1216025" y="1922463"/>
              <a:ext cx="115888" cy="127000"/>
            </a:xfrm>
            <a:custGeom>
              <a:avLst/>
              <a:gdLst>
                <a:gd name="T0" fmla="*/ 58 w 73"/>
                <a:gd name="T1" fmla="*/ 80 h 80"/>
                <a:gd name="T2" fmla="*/ 53 w 73"/>
                <a:gd name="T3" fmla="*/ 66 h 80"/>
                <a:gd name="T4" fmla="*/ 20 w 73"/>
                <a:gd name="T5" fmla="*/ 66 h 80"/>
                <a:gd name="T6" fmla="*/ 15 w 73"/>
                <a:gd name="T7" fmla="*/ 80 h 80"/>
                <a:gd name="T8" fmla="*/ 0 w 73"/>
                <a:gd name="T9" fmla="*/ 80 h 80"/>
                <a:gd name="T10" fmla="*/ 29 w 73"/>
                <a:gd name="T11" fmla="*/ 0 h 80"/>
                <a:gd name="T12" fmla="*/ 44 w 73"/>
                <a:gd name="T13" fmla="*/ 0 h 80"/>
                <a:gd name="T14" fmla="*/ 73 w 73"/>
                <a:gd name="T15" fmla="*/ 80 h 80"/>
                <a:gd name="T16" fmla="*/ 58 w 73"/>
                <a:gd name="T17" fmla="*/ 80 h 80"/>
                <a:gd name="T18" fmla="*/ 37 w 73"/>
                <a:gd name="T19" fmla="*/ 17 h 80"/>
                <a:gd name="T20" fmla="*/ 24 w 73"/>
                <a:gd name="T21" fmla="*/ 51 h 80"/>
                <a:gd name="T22" fmla="*/ 49 w 73"/>
                <a:gd name="T23" fmla="*/ 51 h 80"/>
                <a:gd name="T24" fmla="*/ 37 w 73"/>
                <a:gd name="T25" fmla="*/ 1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80">
                  <a:moveTo>
                    <a:pt x="58" y="80"/>
                  </a:moveTo>
                  <a:lnTo>
                    <a:pt x="53" y="66"/>
                  </a:lnTo>
                  <a:lnTo>
                    <a:pt x="20" y="66"/>
                  </a:lnTo>
                  <a:lnTo>
                    <a:pt x="15" y="80"/>
                  </a:lnTo>
                  <a:lnTo>
                    <a:pt x="0" y="80"/>
                  </a:lnTo>
                  <a:lnTo>
                    <a:pt x="29" y="0"/>
                  </a:lnTo>
                  <a:lnTo>
                    <a:pt x="44" y="0"/>
                  </a:lnTo>
                  <a:lnTo>
                    <a:pt x="73" y="80"/>
                  </a:lnTo>
                  <a:lnTo>
                    <a:pt x="58" y="80"/>
                  </a:lnTo>
                  <a:close/>
                  <a:moveTo>
                    <a:pt x="37" y="17"/>
                  </a:moveTo>
                  <a:lnTo>
                    <a:pt x="24" y="51"/>
                  </a:lnTo>
                  <a:lnTo>
                    <a:pt x="49" y="51"/>
                  </a:lnTo>
                  <a:lnTo>
                    <a:pt x="3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96" name="Freeform 12"/>
            <p:cNvSpPr>
              <a:spLocks noEditPoints="1"/>
            </p:cNvSpPr>
            <p:nvPr/>
          </p:nvSpPr>
          <p:spPr bwMode="auto">
            <a:xfrm>
              <a:off x="1346200" y="1922463"/>
              <a:ext cx="96838" cy="127000"/>
            </a:xfrm>
            <a:custGeom>
              <a:avLst/>
              <a:gdLst>
                <a:gd name="T0" fmla="*/ 13 w 25"/>
                <a:gd name="T1" fmla="*/ 21 h 33"/>
                <a:gd name="T2" fmla="*/ 6 w 25"/>
                <a:gd name="T3" fmla="*/ 21 h 33"/>
                <a:gd name="T4" fmla="*/ 6 w 25"/>
                <a:gd name="T5" fmla="*/ 33 h 33"/>
                <a:gd name="T6" fmla="*/ 0 w 25"/>
                <a:gd name="T7" fmla="*/ 33 h 33"/>
                <a:gd name="T8" fmla="*/ 0 w 25"/>
                <a:gd name="T9" fmla="*/ 0 h 33"/>
                <a:gd name="T10" fmla="*/ 13 w 25"/>
                <a:gd name="T11" fmla="*/ 0 h 33"/>
                <a:gd name="T12" fmla="*/ 25 w 25"/>
                <a:gd name="T13" fmla="*/ 10 h 33"/>
                <a:gd name="T14" fmla="*/ 13 w 25"/>
                <a:gd name="T15" fmla="*/ 21 h 33"/>
                <a:gd name="T16" fmla="*/ 13 w 25"/>
                <a:gd name="T17" fmla="*/ 5 h 33"/>
                <a:gd name="T18" fmla="*/ 6 w 25"/>
                <a:gd name="T19" fmla="*/ 5 h 33"/>
                <a:gd name="T20" fmla="*/ 6 w 25"/>
                <a:gd name="T21" fmla="*/ 16 h 33"/>
                <a:gd name="T22" fmla="*/ 13 w 25"/>
                <a:gd name="T23" fmla="*/ 16 h 33"/>
                <a:gd name="T24" fmla="*/ 19 w 25"/>
                <a:gd name="T25" fmla="*/ 10 h 33"/>
                <a:gd name="T26" fmla="*/ 13 w 25"/>
                <a:gd name="T27" fmla="*/ 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3">
                  <a:moveTo>
                    <a:pt x="13" y="21"/>
                  </a:moveTo>
                  <a:cubicBezTo>
                    <a:pt x="6" y="21"/>
                    <a:pt x="6" y="21"/>
                    <a:pt x="6" y="21"/>
                  </a:cubicBezTo>
                  <a:cubicBezTo>
                    <a:pt x="6" y="33"/>
                    <a:pt x="6" y="33"/>
                    <a:pt x="6" y="33"/>
                  </a:cubicBezTo>
                  <a:cubicBezTo>
                    <a:pt x="0" y="33"/>
                    <a:pt x="0" y="33"/>
                    <a:pt x="0" y="33"/>
                  </a:cubicBezTo>
                  <a:cubicBezTo>
                    <a:pt x="0" y="0"/>
                    <a:pt x="0" y="0"/>
                    <a:pt x="0" y="0"/>
                  </a:cubicBezTo>
                  <a:cubicBezTo>
                    <a:pt x="13" y="0"/>
                    <a:pt x="13" y="0"/>
                    <a:pt x="13" y="0"/>
                  </a:cubicBezTo>
                  <a:cubicBezTo>
                    <a:pt x="21" y="0"/>
                    <a:pt x="25" y="4"/>
                    <a:pt x="25" y="10"/>
                  </a:cubicBezTo>
                  <a:cubicBezTo>
                    <a:pt x="25" y="17"/>
                    <a:pt x="21" y="21"/>
                    <a:pt x="13" y="21"/>
                  </a:cubicBezTo>
                  <a:close/>
                  <a:moveTo>
                    <a:pt x="13" y="5"/>
                  </a:moveTo>
                  <a:cubicBezTo>
                    <a:pt x="6" y="5"/>
                    <a:pt x="6" y="5"/>
                    <a:pt x="6" y="5"/>
                  </a:cubicBezTo>
                  <a:cubicBezTo>
                    <a:pt x="6" y="16"/>
                    <a:pt x="6" y="16"/>
                    <a:pt x="6" y="16"/>
                  </a:cubicBezTo>
                  <a:cubicBezTo>
                    <a:pt x="13" y="16"/>
                    <a:pt x="13" y="16"/>
                    <a:pt x="13" y="16"/>
                  </a:cubicBezTo>
                  <a:cubicBezTo>
                    <a:pt x="17" y="16"/>
                    <a:pt x="19" y="14"/>
                    <a:pt x="19" y="10"/>
                  </a:cubicBezTo>
                  <a:cubicBezTo>
                    <a:pt x="19" y="7"/>
                    <a:pt x="17" y="5"/>
                    <a:pt x="1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grpSp>
      <p:grpSp>
        <p:nvGrpSpPr>
          <p:cNvPr id="197" name="组合 196"/>
          <p:cNvGrpSpPr/>
          <p:nvPr/>
        </p:nvGrpSpPr>
        <p:grpSpPr>
          <a:xfrm>
            <a:off x="5119747" y="3678726"/>
            <a:ext cx="268843" cy="360040"/>
            <a:chOff x="2087724" y="3897052"/>
            <a:chExt cx="623849" cy="835472"/>
          </a:xfrm>
          <a:solidFill>
            <a:srgbClr val="00B0F0"/>
          </a:solidFill>
        </p:grpSpPr>
        <p:sp>
          <p:nvSpPr>
            <p:cNvPr id="198"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03" name="组合 202"/>
          <p:cNvGrpSpPr/>
          <p:nvPr/>
        </p:nvGrpSpPr>
        <p:grpSpPr>
          <a:xfrm>
            <a:off x="5462212" y="3677435"/>
            <a:ext cx="268843" cy="360040"/>
            <a:chOff x="2087724" y="3897052"/>
            <a:chExt cx="623849" cy="835472"/>
          </a:xfrm>
          <a:solidFill>
            <a:srgbClr val="00B0F0"/>
          </a:solidFill>
        </p:grpSpPr>
        <p:sp>
          <p:nvSpPr>
            <p:cNvPr id="204"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09" name="组合 208"/>
          <p:cNvGrpSpPr/>
          <p:nvPr/>
        </p:nvGrpSpPr>
        <p:grpSpPr>
          <a:xfrm>
            <a:off x="5769054" y="3677435"/>
            <a:ext cx="268843" cy="360040"/>
            <a:chOff x="2087724" y="3897052"/>
            <a:chExt cx="623849" cy="835472"/>
          </a:xfrm>
          <a:solidFill>
            <a:srgbClr val="00B0F0"/>
          </a:solidFill>
        </p:grpSpPr>
        <p:sp>
          <p:nvSpPr>
            <p:cNvPr id="210"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15" name="组合 214"/>
          <p:cNvGrpSpPr/>
          <p:nvPr/>
        </p:nvGrpSpPr>
        <p:grpSpPr>
          <a:xfrm>
            <a:off x="5118321" y="4070082"/>
            <a:ext cx="268843" cy="360040"/>
            <a:chOff x="2087724" y="3897052"/>
            <a:chExt cx="623849" cy="835472"/>
          </a:xfrm>
          <a:solidFill>
            <a:srgbClr val="00B0F0"/>
          </a:solidFill>
        </p:grpSpPr>
        <p:sp>
          <p:nvSpPr>
            <p:cNvPr id="216"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21" name="组合 220"/>
          <p:cNvGrpSpPr/>
          <p:nvPr/>
        </p:nvGrpSpPr>
        <p:grpSpPr>
          <a:xfrm>
            <a:off x="5449703" y="4064858"/>
            <a:ext cx="268843" cy="360040"/>
            <a:chOff x="2087724" y="3897052"/>
            <a:chExt cx="623849" cy="835472"/>
          </a:xfrm>
          <a:solidFill>
            <a:srgbClr val="00B0F0"/>
          </a:solidFill>
        </p:grpSpPr>
        <p:sp>
          <p:nvSpPr>
            <p:cNvPr id="222"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27" name="组合 226"/>
          <p:cNvGrpSpPr/>
          <p:nvPr/>
        </p:nvGrpSpPr>
        <p:grpSpPr>
          <a:xfrm>
            <a:off x="5778671" y="4080224"/>
            <a:ext cx="268843" cy="360040"/>
            <a:chOff x="2087724" y="3897052"/>
            <a:chExt cx="623849" cy="835472"/>
          </a:xfrm>
          <a:solidFill>
            <a:srgbClr val="00B0F0"/>
          </a:solidFill>
        </p:grpSpPr>
        <p:sp>
          <p:nvSpPr>
            <p:cNvPr id="228"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33" name="组合 232"/>
          <p:cNvGrpSpPr/>
          <p:nvPr/>
        </p:nvGrpSpPr>
        <p:grpSpPr>
          <a:xfrm>
            <a:off x="5239520" y="2538069"/>
            <a:ext cx="464349" cy="876741"/>
            <a:chOff x="7499351" y="736601"/>
            <a:chExt cx="227013" cy="428625"/>
          </a:xfrm>
          <a:solidFill>
            <a:srgbClr val="15B0E8"/>
          </a:solidFill>
        </p:grpSpPr>
        <p:sp>
          <p:nvSpPr>
            <p:cNvPr id="234"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235"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236"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237"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238"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239"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240"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241"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242"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243"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244"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245"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246"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grpSp>
        <p:nvGrpSpPr>
          <p:cNvPr id="247" name="组合 246"/>
          <p:cNvGrpSpPr/>
          <p:nvPr/>
        </p:nvGrpSpPr>
        <p:grpSpPr>
          <a:xfrm>
            <a:off x="6106887" y="3677860"/>
            <a:ext cx="268843" cy="360040"/>
            <a:chOff x="2087724" y="3897052"/>
            <a:chExt cx="623849" cy="835472"/>
          </a:xfrm>
          <a:solidFill>
            <a:srgbClr val="00B0F0"/>
          </a:solidFill>
        </p:grpSpPr>
        <p:sp>
          <p:nvSpPr>
            <p:cNvPr id="248"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53" name="组合 252"/>
          <p:cNvGrpSpPr/>
          <p:nvPr/>
        </p:nvGrpSpPr>
        <p:grpSpPr>
          <a:xfrm>
            <a:off x="6449352" y="3676569"/>
            <a:ext cx="268843" cy="360040"/>
            <a:chOff x="2087724" y="3897052"/>
            <a:chExt cx="623849" cy="835472"/>
          </a:xfrm>
          <a:solidFill>
            <a:srgbClr val="00B0F0"/>
          </a:solidFill>
        </p:grpSpPr>
        <p:sp>
          <p:nvSpPr>
            <p:cNvPr id="254"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59" name="组合 258"/>
          <p:cNvGrpSpPr/>
          <p:nvPr/>
        </p:nvGrpSpPr>
        <p:grpSpPr>
          <a:xfrm>
            <a:off x="6756194" y="3676569"/>
            <a:ext cx="268843" cy="360040"/>
            <a:chOff x="2087724" y="3897052"/>
            <a:chExt cx="623849" cy="835472"/>
          </a:xfrm>
          <a:solidFill>
            <a:srgbClr val="00B0F0"/>
          </a:solidFill>
        </p:grpSpPr>
        <p:sp>
          <p:nvSpPr>
            <p:cNvPr id="260"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65" name="组合 264"/>
          <p:cNvGrpSpPr/>
          <p:nvPr/>
        </p:nvGrpSpPr>
        <p:grpSpPr>
          <a:xfrm>
            <a:off x="6105461" y="4069216"/>
            <a:ext cx="268843" cy="360040"/>
            <a:chOff x="2087724" y="3897052"/>
            <a:chExt cx="623849" cy="835472"/>
          </a:xfrm>
          <a:solidFill>
            <a:srgbClr val="00B0F0"/>
          </a:solidFill>
        </p:grpSpPr>
        <p:sp>
          <p:nvSpPr>
            <p:cNvPr id="266"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71" name="组合 270"/>
          <p:cNvGrpSpPr/>
          <p:nvPr/>
        </p:nvGrpSpPr>
        <p:grpSpPr>
          <a:xfrm>
            <a:off x="6436843" y="4063992"/>
            <a:ext cx="268843" cy="360040"/>
            <a:chOff x="2087724" y="3897052"/>
            <a:chExt cx="623849" cy="835472"/>
          </a:xfrm>
          <a:solidFill>
            <a:srgbClr val="00B0F0"/>
          </a:solidFill>
        </p:grpSpPr>
        <p:sp>
          <p:nvSpPr>
            <p:cNvPr id="272"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77" name="组合 276"/>
          <p:cNvGrpSpPr/>
          <p:nvPr/>
        </p:nvGrpSpPr>
        <p:grpSpPr>
          <a:xfrm>
            <a:off x="6765811" y="4079358"/>
            <a:ext cx="268843" cy="360040"/>
            <a:chOff x="2087724" y="3897052"/>
            <a:chExt cx="623849" cy="835472"/>
          </a:xfrm>
          <a:solidFill>
            <a:srgbClr val="00B0F0"/>
          </a:solidFill>
        </p:grpSpPr>
        <p:sp>
          <p:nvSpPr>
            <p:cNvPr id="278"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83" name="组合 282"/>
          <p:cNvGrpSpPr/>
          <p:nvPr/>
        </p:nvGrpSpPr>
        <p:grpSpPr>
          <a:xfrm>
            <a:off x="5830523" y="2550418"/>
            <a:ext cx="464349" cy="876741"/>
            <a:chOff x="7499351" y="736601"/>
            <a:chExt cx="227013" cy="428625"/>
          </a:xfrm>
          <a:solidFill>
            <a:srgbClr val="15B0E8"/>
          </a:solidFill>
        </p:grpSpPr>
        <p:sp>
          <p:nvSpPr>
            <p:cNvPr id="284"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285"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286"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287"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288"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289"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290"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291"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292"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293"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294"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295"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296"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grpSp>
        <p:nvGrpSpPr>
          <p:cNvPr id="297" name="组合 296"/>
          <p:cNvGrpSpPr/>
          <p:nvPr/>
        </p:nvGrpSpPr>
        <p:grpSpPr>
          <a:xfrm>
            <a:off x="7467140" y="3677435"/>
            <a:ext cx="268843" cy="360040"/>
            <a:chOff x="2087724" y="3897052"/>
            <a:chExt cx="623849" cy="835472"/>
          </a:xfrm>
          <a:solidFill>
            <a:srgbClr val="00B0F0"/>
          </a:solidFill>
        </p:grpSpPr>
        <p:sp>
          <p:nvSpPr>
            <p:cNvPr id="298"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03" name="组合 302"/>
          <p:cNvGrpSpPr/>
          <p:nvPr/>
        </p:nvGrpSpPr>
        <p:grpSpPr>
          <a:xfrm>
            <a:off x="7809605" y="3676144"/>
            <a:ext cx="268843" cy="360040"/>
            <a:chOff x="2087724" y="3897052"/>
            <a:chExt cx="623849" cy="835472"/>
          </a:xfrm>
          <a:solidFill>
            <a:srgbClr val="00B0F0"/>
          </a:solidFill>
        </p:grpSpPr>
        <p:sp>
          <p:nvSpPr>
            <p:cNvPr id="304"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09" name="组合 308"/>
          <p:cNvGrpSpPr/>
          <p:nvPr/>
        </p:nvGrpSpPr>
        <p:grpSpPr>
          <a:xfrm>
            <a:off x="8116447" y="3676144"/>
            <a:ext cx="268843" cy="360040"/>
            <a:chOff x="2087724" y="3897052"/>
            <a:chExt cx="623849" cy="835472"/>
          </a:xfrm>
          <a:solidFill>
            <a:srgbClr val="00B0F0"/>
          </a:solidFill>
        </p:grpSpPr>
        <p:sp>
          <p:nvSpPr>
            <p:cNvPr id="310"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15" name="组合 314"/>
          <p:cNvGrpSpPr/>
          <p:nvPr/>
        </p:nvGrpSpPr>
        <p:grpSpPr>
          <a:xfrm>
            <a:off x="7465714" y="4068791"/>
            <a:ext cx="268843" cy="360040"/>
            <a:chOff x="2087724" y="3897052"/>
            <a:chExt cx="623849" cy="835472"/>
          </a:xfrm>
          <a:solidFill>
            <a:srgbClr val="00B0F0"/>
          </a:solidFill>
        </p:grpSpPr>
        <p:sp>
          <p:nvSpPr>
            <p:cNvPr id="316"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21" name="组合 320"/>
          <p:cNvGrpSpPr/>
          <p:nvPr/>
        </p:nvGrpSpPr>
        <p:grpSpPr>
          <a:xfrm>
            <a:off x="7797096" y="4063567"/>
            <a:ext cx="268843" cy="360040"/>
            <a:chOff x="2087724" y="3897052"/>
            <a:chExt cx="623849" cy="835472"/>
          </a:xfrm>
          <a:solidFill>
            <a:srgbClr val="00B0F0"/>
          </a:solidFill>
        </p:grpSpPr>
        <p:sp>
          <p:nvSpPr>
            <p:cNvPr id="322"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27" name="组合 326"/>
          <p:cNvGrpSpPr/>
          <p:nvPr/>
        </p:nvGrpSpPr>
        <p:grpSpPr>
          <a:xfrm>
            <a:off x="8126064" y="4078933"/>
            <a:ext cx="268843" cy="360040"/>
            <a:chOff x="2087724" y="3897052"/>
            <a:chExt cx="623849" cy="835472"/>
          </a:xfrm>
          <a:solidFill>
            <a:srgbClr val="00B0F0"/>
          </a:solidFill>
        </p:grpSpPr>
        <p:sp>
          <p:nvSpPr>
            <p:cNvPr id="328" name="Freeform 1228"/>
            <p:cNvSpPr>
              <a:spLocks noEditPoints="1"/>
            </p:cNvSpPr>
            <p:nvPr/>
          </p:nvSpPr>
          <p:spPr bwMode="auto">
            <a:xfrm>
              <a:off x="2087724" y="3897052"/>
              <a:ext cx="623849" cy="835472"/>
            </a:xfrm>
            <a:custGeom>
              <a:avLst/>
              <a:gdLst>
                <a:gd name="T0" fmla="*/ 245 w 283"/>
                <a:gd name="T1" fmla="*/ 0 h 379"/>
                <a:gd name="T2" fmla="*/ 238 w 283"/>
                <a:gd name="T3" fmla="*/ 4 h 379"/>
                <a:gd name="T4" fmla="*/ 237 w 283"/>
                <a:gd name="T5" fmla="*/ 11 h 379"/>
                <a:gd name="T6" fmla="*/ 229 w 283"/>
                <a:gd name="T7" fmla="*/ 16 h 379"/>
                <a:gd name="T8" fmla="*/ 180 w 283"/>
                <a:gd name="T9" fmla="*/ 15 h 379"/>
                <a:gd name="T10" fmla="*/ 175 w 283"/>
                <a:gd name="T11" fmla="*/ 8 h 379"/>
                <a:gd name="T12" fmla="*/ 173 w 283"/>
                <a:gd name="T13" fmla="*/ 2 h 379"/>
                <a:gd name="T14" fmla="*/ 18 w 283"/>
                <a:gd name="T15" fmla="*/ 0 h 379"/>
                <a:gd name="T16" fmla="*/ 12 w 283"/>
                <a:gd name="T17" fmla="*/ 1 h 379"/>
                <a:gd name="T18" fmla="*/ 3 w 283"/>
                <a:gd name="T19" fmla="*/ 7 h 379"/>
                <a:gd name="T20" fmla="*/ 0 w 283"/>
                <a:gd name="T21" fmla="*/ 16 h 379"/>
                <a:gd name="T22" fmla="*/ 1 w 283"/>
                <a:gd name="T23" fmla="*/ 345 h 379"/>
                <a:gd name="T24" fmla="*/ 13 w 283"/>
                <a:gd name="T25" fmla="*/ 367 h 379"/>
                <a:gd name="T26" fmla="*/ 35 w 283"/>
                <a:gd name="T27" fmla="*/ 378 h 379"/>
                <a:gd name="T28" fmla="*/ 239 w 283"/>
                <a:gd name="T29" fmla="*/ 379 h 379"/>
                <a:gd name="T30" fmla="*/ 264 w 283"/>
                <a:gd name="T31" fmla="*/ 372 h 379"/>
                <a:gd name="T32" fmla="*/ 280 w 283"/>
                <a:gd name="T33" fmla="*/ 354 h 379"/>
                <a:gd name="T34" fmla="*/ 283 w 283"/>
                <a:gd name="T35" fmla="*/ 16 h 379"/>
                <a:gd name="T36" fmla="*/ 282 w 283"/>
                <a:gd name="T37" fmla="*/ 10 h 379"/>
                <a:gd name="T38" fmla="*/ 275 w 283"/>
                <a:gd name="T39" fmla="*/ 2 h 379"/>
                <a:gd name="T40" fmla="*/ 266 w 283"/>
                <a:gd name="T41" fmla="*/ 0 h 379"/>
                <a:gd name="T42" fmla="*/ 140 w 283"/>
                <a:gd name="T43" fmla="*/ 271 h 379"/>
                <a:gd name="T44" fmla="*/ 105 w 283"/>
                <a:gd name="T45" fmla="*/ 266 h 379"/>
                <a:gd name="T46" fmla="*/ 75 w 283"/>
                <a:gd name="T47" fmla="*/ 252 h 379"/>
                <a:gd name="T48" fmla="*/ 51 w 283"/>
                <a:gd name="T49" fmla="*/ 229 h 379"/>
                <a:gd name="T50" fmla="*/ 33 w 283"/>
                <a:gd name="T51" fmla="*/ 200 h 379"/>
                <a:gd name="T52" fmla="*/ 25 w 283"/>
                <a:gd name="T53" fmla="*/ 167 h 379"/>
                <a:gd name="T54" fmla="*/ 25 w 283"/>
                <a:gd name="T55" fmla="*/ 142 h 379"/>
                <a:gd name="T56" fmla="*/ 36 w 283"/>
                <a:gd name="T57" fmla="*/ 105 h 379"/>
                <a:gd name="T58" fmla="*/ 36 w 283"/>
                <a:gd name="T59" fmla="*/ 104 h 379"/>
                <a:gd name="T60" fmla="*/ 23 w 283"/>
                <a:gd name="T61" fmla="*/ 89 h 379"/>
                <a:gd name="T62" fmla="*/ 18 w 283"/>
                <a:gd name="T63" fmla="*/ 70 h 379"/>
                <a:gd name="T64" fmla="*/ 26 w 283"/>
                <a:gd name="T65" fmla="*/ 42 h 379"/>
                <a:gd name="T66" fmla="*/ 39 w 283"/>
                <a:gd name="T67" fmla="*/ 29 h 379"/>
                <a:gd name="T68" fmla="*/ 63 w 283"/>
                <a:gd name="T69" fmla="*/ 22 h 379"/>
                <a:gd name="T70" fmla="*/ 70 w 283"/>
                <a:gd name="T71" fmla="*/ 23 h 379"/>
                <a:gd name="T72" fmla="*/ 96 w 283"/>
                <a:gd name="T73" fmla="*/ 37 h 379"/>
                <a:gd name="T74" fmla="*/ 103 w 283"/>
                <a:gd name="T75" fmla="*/ 46 h 379"/>
                <a:gd name="T76" fmla="*/ 130 w 283"/>
                <a:gd name="T77" fmla="*/ 41 h 379"/>
                <a:gd name="T78" fmla="*/ 152 w 283"/>
                <a:gd name="T79" fmla="*/ 41 h 379"/>
                <a:gd name="T80" fmla="*/ 185 w 283"/>
                <a:gd name="T81" fmla="*/ 49 h 379"/>
                <a:gd name="T82" fmla="*/ 213 w 283"/>
                <a:gd name="T83" fmla="*/ 67 h 379"/>
                <a:gd name="T84" fmla="*/ 236 w 283"/>
                <a:gd name="T85" fmla="*/ 91 h 379"/>
                <a:gd name="T86" fmla="*/ 250 w 283"/>
                <a:gd name="T87" fmla="*/ 121 h 379"/>
                <a:gd name="T88" fmla="*/ 256 w 283"/>
                <a:gd name="T89" fmla="*/ 156 h 379"/>
                <a:gd name="T90" fmla="*/ 253 w 283"/>
                <a:gd name="T91" fmla="*/ 179 h 379"/>
                <a:gd name="T92" fmla="*/ 241 w 283"/>
                <a:gd name="T93" fmla="*/ 211 h 379"/>
                <a:gd name="T94" fmla="*/ 222 w 283"/>
                <a:gd name="T95" fmla="*/ 237 h 379"/>
                <a:gd name="T96" fmla="*/ 195 w 283"/>
                <a:gd name="T97" fmla="*/ 257 h 379"/>
                <a:gd name="T98" fmla="*/ 163 w 283"/>
                <a:gd name="T99" fmla="*/ 268 h 379"/>
                <a:gd name="T100" fmla="*/ 140 w 283"/>
                <a:gd name="T101" fmla="*/ 27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3" h="379">
                  <a:moveTo>
                    <a:pt x="266" y="0"/>
                  </a:moveTo>
                  <a:lnTo>
                    <a:pt x="245" y="0"/>
                  </a:lnTo>
                  <a:lnTo>
                    <a:pt x="245" y="0"/>
                  </a:lnTo>
                  <a:lnTo>
                    <a:pt x="242" y="0"/>
                  </a:lnTo>
                  <a:lnTo>
                    <a:pt x="239" y="2"/>
                  </a:lnTo>
                  <a:lnTo>
                    <a:pt x="238" y="4"/>
                  </a:lnTo>
                  <a:lnTo>
                    <a:pt x="237" y="8"/>
                  </a:lnTo>
                  <a:lnTo>
                    <a:pt x="237" y="8"/>
                  </a:lnTo>
                  <a:lnTo>
                    <a:pt x="237" y="11"/>
                  </a:lnTo>
                  <a:lnTo>
                    <a:pt x="235" y="13"/>
                  </a:lnTo>
                  <a:lnTo>
                    <a:pt x="232" y="15"/>
                  </a:lnTo>
                  <a:lnTo>
                    <a:pt x="229" y="16"/>
                  </a:lnTo>
                  <a:lnTo>
                    <a:pt x="183" y="16"/>
                  </a:lnTo>
                  <a:lnTo>
                    <a:pt x="183" y="16"/>
                  </a:lnTo>
                  <a:lnTo>
                    <a:pt x="180" y="15"/>
                  </a:lnTo>
                  <a:lnTo>
                    <a:pt x="177" y="13"/>
                  </a:lnTo>
                  <a:lnTo>
                    <a:pt x="176" y="11"/>
                  </a:lnTo>
                  <a:lnTo>
                    <a:pt x="175" y="8"/>
                  </a:lnTo>
                  <a:lnTo>
                    <a:pt x="175" y="8"/>
                  </a:lnTo>
                  <a:lnTo>
                    <a:pt x="174" y="4"/>
                  </a:lnTo>
                  <a:lnTo>
                    <a:pt x="173" y="2"/>
                  </a:lnTo>
                  <a:lnTo>
                    <a:pt x="170" y="0"/>
                  </a:lnTo>
                  <a:lnTo>
                    <a:pt x="167" y="0"/>
                  </a:lnTo>
                  <a:lnTo>
                    <a:pt x="18" y="0"/>
                  </a:lnTo>
                  <a:lnTo>
                    <a:pt x="18" y="0"/>
                  </a:lnTo>
                  <a:lnTo>
                    <a:pt x="15" y="0"/>
                  </a:lnTo>
                  <a:lnTo>
                    <a:pt x="12" y="1"/>
                  </a:lnTo>
                  <a:lnTo>
                    <a:pt x="9" y="2"/>
                  </a:lnTo>
                  <a:lnTo>
                    <a:pt x="5" y="5"/>
                  </a:lnTo>
                  <a:lnTo>
                    <a:pt x="3" y="7"/>
                  </a:lnTo>
                  <a:lnTo>
                    <a:pt x="1" y="10"/>
                  </a:lnTo>
                  <a:lnTo>
                    <a:pt x="0" y="13"/>
                  </a:lnTo>
                  <a:lnTo>
                    <a:pt x="0" y="16"/>
                  </a:lnTo>
                  <a:lnTo>
                    <a:pt x="0" y="337"/>
                  </a:lnTo>
                  <a:lnTo>
                    <a:pt x="0" y="337"/>
                  </a:lnTo>
                  <a:lnTo>
                    <a:pt x="1" y="345"/>
                  </a:lnTo>
                  <a:lnTo>
                    <a:pt x="3" y="354"/>
                  </a:lnTo>
                  <a:lnTo>
                    <a:pt x="8" y="361"/>
                  </a:lnTo>
                  <a:lnTo>
                    <a:pt x="13" y="367"/>
                  </a:lnTo>
                  <a:lnTo>
                    <a:pt x="20" y="372"/>
                  </a:lnTo>
                  <a:lnTo>
                    <a:pt x="27" y="376"/>
                  </a:lnTo>
                  <a:lnTo>
                    <a:pt x="35" y="378"/>
                  </a:lnTo>
                  <a:lnTo>
                    <a:pt x="45" y="379"/>
                  </a:lnTo>
                  <a:lnTo>
                    <a:pt x="239" y="379"/>
                  </a:lnTo>
                  <a:lnTo>
                    <a:pt x="239" y="379"/>
                  </a:lnTo>
                  <a:lnTo>
                    <a:pt x="248" y="378"/>
                  </a:lnTo>
                  <a:lnTo>
                    <a:pt x="257" y="376"/>
                  </a:lnTo>
                  <a:lnTo>
                    <a:pt x="264" y="372"/>
                  </a:lnTo>
                  <a:lnTo>
                    <a:pt x="271" y="367"/>
                  </a:lnTo>
                  <a:lnTo>
                    <a:pt x="276" y="361"/>
                  </a:lnTo>
                  <a:lnTo>
                    <a:pt x="280" y="354"/>
                  </a:lnTo>
                  <a:lnTo>
                    <a:pt x="282" y="345"/>
                  </a:lnTo>
                  <a:lnTo>
                    <a:pt x="283" y="337"/>
                  </a:lnTo>
                  <a:lnTo>
                    <a:pt x="283" y="16"/>
                  </a:lnTo>
                  <a:lnTo>
                    <a:pt x="283" y="16"/>
                  </a:lnTo>
                  <a:lnTo>
                    <a:pt x="283" y="13"/>
                  </a:lnTo>
                  <a:lnTo>
                    <a:pt x="282" y="10"/>
                  </a:lnTo>
                  <a:lnTo>
                    <a:pt x="280" y="7"/>
                  </a:lnTo>
                  <a:lnTo>
                    <a:pt x="278" y="5"/>
                  </a:lnTo>
                  <a:lnTo>
                    <a:pt x="275" y="2"/>
                  </a:lnTo>
                  <a:lnTo>
                    <a:pt x="272" y="1"/>
                  </a:lnTo>
                  <a:lnTo>
                    <a:pt x="269" y="0"/>
                  </a:lnTo>
                  <a:lnTo>
                    <a:pt x="266" y="0"/>
                  </a:lnTo>
                  <a:lnTo>
                    <a:pt x="266" y="0"/>
                  </a:lnTo>
                  <a:close/>
                  <a:moveTo>
                    <a:pt x="140" y="271"/>
                  </a:moveTo>
                  <a:lnTo>
                    <a:pt x="140" y="271"/>
                  </a:lnTo>
                  <a:lnTo>
                    <a:pt x="128" y="270"/>
                  </a:lnTo>
                  <a:lnTo>
                    <a:pt x="117" y="268"/>
                  </a:lnTo>
                  <a:lnTo>
                    <a:pt x="105" y="266"/>
                  </a:lnTo>
                  <a:lnTo>
                    <a:pt x="95" y="262"/>
                  </a:lnTo>
                  <a:lnTo>
                    <a:pt x="85" y="257"/>
                  </a:lnTo>
                  <a:lnTo>
                    <a:pt x="75" y="252"/>
                  </a:lnTo>
                  <a:lnTo>
                    <a:pt x="66" y="245"/>
                  </a:lnTo>
                  <a:lnTo>
                    <a:pt x="58" y="237"/>
                  </a:lnTo>
                  <a:lnTo>
                    <a:pt x="51" y="229"/>
                  </a:lnTo>
                  <a:lnTo>
                    <a:pt x="45" y="220"/>
                  </a:lnTo>
                  <a:lnTo>
                    <a:pt x="38" y="211"/>
                  </a:lnTo>
                  <a:lnTo>
                    <a:pt x="33" y="200"/>
                  </a:lnTo>
                  <a:lnTo>
                    <a:pt x="30" y="190"/>
                  </a:lnTo>
                  <a:lnTo>
                    <a:pt x="27" y="179"/>
                  </a:lnTo>
                  <a:lnTo>
                    <a:pt x="25" y="167"/>
                  </a:lnTo>
                  <a:lnTo>
                    <a:pt x="25" y="156"/>
                  </a:lnTo>
                  <a:lnTo>
                    <a:pt x="25" y="156"/>
                  </a:lnTo>
                  <a:lnTo>
                    <a:pt x="25" y="142"/>
                  </a:lnTo>
                  <a:lnTo>
                    <a:pt x="28" y="129"/>
                  </a:lnTo>
                  <a:lnTo>
                    <a:pt x="31" y="116"/>
                  </a:lnTo>
                  <a:lnTo>
                    <a:pt x="36" y="105"/>
                  </a:lnTo>
                  <a:lnTo>
                    <a:pt x="36" y="104"/>
                  </a:lnTo>
                  <a:lnTo>
                    <a:pt x="36" y="104"/>
                  </a:lnTo>
                  <a:lnTo>
                    <a:pt x="36" y="104"/>
                  </a:lnTo>
                  <a:lnTo>
                    <a:pt x="36" y="104"/>
                  </a:lnTo>
                  <a:lnTo>
                    <a:pt x="28" y="97"/>
                  </a:lnTo>
                  <a:lnTo>
                    <a:pt x="23" y="89"/>
                  </a:lnTo>
                  <a:lnTo>
                    <a:pt x="19" y="80"/>
                  </a:lnTo>
                  <a:lnTo>
                    <a:pt x="18" y="70"/>
                  </a:lnTo>
                  <a:lnTo>
                    <a:pt x="18" y="70"/>
                  </a:lnTo>
                  <a:lnTo>
                    <a:pt x="18" y="60"/>
                  </a:lnTo>
                  <a:lnTo>
                    <a:pt x="21" y="50"/>
                  </a:lnTo>
                  <a:lnTo>
                    <a:pt x="26" y="42"/>
                  </a:lnTo>
                  <a:lnTo>
                    <a:pt x="32" y="35"/>
                  </a:lnTo>
                  <a:lnTo>
                    <a:pt x="32" y="35"/>
                  </a:lnTo>
                  <a:lnTo>
                    <a:pt x="39" y="29"/>
                  </a:lnTo>
                  <a:lnTo>
                    <a:pt x="47" y="25"/>
                  </a:lnTo>
                  <a:lnTo>
                    <a:pt x="55" y="23"/>
                  </a:lnTo>
                  <a:lnTo>
                    <a:pt x="63" y="22"/>
                  </a:lnTo>
                  <a:lnTo>
                    <a:pt x="63" y="22"/>
                  </a:lnTo>
                  <a:lnTo>
                    <a:pt x="70" y="23"/>
                  </a:lnTo>
                  <a:lnTo>
                    <a:pt x="70" y="23"/>
                  </a:lnTo>
                  <a:lnTo>
                    <a:pt x="80" y="25"/>
                  </a:lnTo>
                  <a:lnTo>
                    <a:pt x="89" y="30"/>
                  </a:lnTo>
                  <a:lnTo>
                    <a:pt x="96" y="37"/>
                  </a:lnTo>
                  <a:lnTo>
                    <a:pt x="102" y="45"/>
                  </a:lnTo>
                  <a:lnTo>
                    <a:pt x="103" y="46"/>
                  </a:lnTo>
                  <a:lnTo>
                    <a:pt x="103" y="46"/>
                  </a:lnTo>
                  <a:lnTo>
                    <a:pt x="111" y="44"/>
                  </a:lnTo>
                  <a:lnTo>
                    <a:pt x="121" y="42"/>
                  </a:lnTo>
                  <a:lnTo>
                    <a:pt x="130" y="41"/>
                  </a:lnTo>
                  <a:lnTo>
                    <a:pt x="140" y="40"/>
                  </a:lnTo>
                  <a:lnTo>
                    <a:pt x="140" y="40"/>
                  </a:lnTo>
                  <a:lnTo>
                    <a:pt x="152" y="41"/>
                  </a:lnTo>
                  <a:lnTo>
                    <a:pt x="163" y="43"/>
                  </a:lnTo>
                  <a:lnTo>
                    <a:pt x="174" y="45"/>
                  </a:lnTo>
                  <a:lnTo>
                    <a:pt x="185" y="49"/>
                  </a:lnTo>
                  <a:lnTo>
                    <a:pt x="195" y="54"/>
                  </a:lnTo>
                  <a:lnTo>
                    <a:pt x="204" y="60"/>
                  </a:lnTo>
                  <a:lnTo>
                    <a:pt x="213" y="67"/>
                  </a:lnTo>
                  <a:lnTo>
                    <a:pt x="222" y="74"/>
                  </a:lnTo>
                  <a:lnTo>
                    <a:pt x="229" y="82"/>
                  </a:lnTo>
                  <a:lnTo>
                    <a:pt x="236" y="91"/>
                  </a:lnTo>
                  <a:lnTo>
                    <a:pt x="241" y="100"/>
                  </a:lnTo>
                  <a:lnTo>
                    <a:pt x="246" y="111"/>
                  </a:lnTo>
                  <a:lnTo>
                    <a:pt x="250" y="121"/>
                  </a:lnTo>
                  <a:lnTo>
                    <a:pt x="253" y="132"/>
                  </a:lnTo>
                  <a:lnTo>
                    <a:pt x="255" y="144"/>
                  </a:lnTo>
                  <a:lnTo>
                    <a:pt x="256" y="156"/>
                  </a:lnTo>
                  <a:lnTo>
                    <a:pt x="256" y="156"/>
                  </a:lnTo>
                  <a:lnTo>
                    <a:pt x="255" y="167"/>
                  </a:lnTo>
                  <a:lnTo>
                    <a:pt x="253" y="179"/>
                  </a:lnTo>
                  <a:lnTo>
                    <a:pt x="250" y="190"/>
                  </a:lnTo>
                  <a:lnTo>
                    <a:pt x="246" y="200"/>
                  </a:lnTo>
                  <a:lnTo>
                    <a:pt x="241" y="211"/>
                  </a:lnTo>
                  <a:lnTo>
                    <a:pt x="236" y="220"/>
                  </a:lnTo>
                  <a:lnTo>
                    <a:pt x="229" y="229"/>
                  </a:lnTo>
                  <a:lnTo>
                    <a:pt x="222" y="237"/>
                  </a:lnTo>
                  <a:lnTo>
                    <a:pt x="213" y="245"/>
                  </a:lnTo>
                  <a:lnTo>
                    <a:pt x="204" y="252"/>
                  </a:lnTo>
                  <a:lnTo>
                    <a:pt x="195" y="257"/>
                  </a:lnTo>
                  <a:lnTo>
                    <a:pt x="185" y="262"/>
                  </a:lnTo>
                  <a:lnTo>
                    <a:pt x="174" y="266"/>
                  </a:lnTo>
                  <a:lnTo>
                    <a:pt x="163" y="268"/>
                  </a:lnTo>
                  <a:lnTo>
                    <a:pt x="152" y="270"/>
                  </a:lnTo>
                  <a:lnTo>
                    <a:pt x="140" y="271"/>
                  </a:lnTo>
                  <a:lnTo>
                    <a:pt x="14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Freeform 1229"/>
            <p:cNvSpPr>
              <a:spLocks/>
            </p:cNvSpPr>
            <p:nvPr/>
          </p:nvSpPr>
          <p:spPr bwMode="auto">
            <a:xfrm>
              <a:off x="2175900" y="3998455"/>
              <a:ext cx="152105" cy="174149"/>
            </a:xfrm>
            <a:custGeom>
              <a:avLst/>
              <a:gdLst>
                <a:gd name="T0" fmla="*/ 42 w 69"/>
                <a:gd name="T1" fmla="*/ 11 h 79"/>
                <a:gd name="T2" fmla="*/ 42 w 69"/>
                <a:gd name="T3" fmla="*/ 11 h 79"/>
                <a:gd name="T4" fmla="*/ 42 w 69"/>
                <a:gd name="T5" fmla="*/ 10 h 79"/>
                <a:gd name="T6" fmla="*/ 42 w 69"/>
                <a:gd name="T7" fmla="*/ 10 h 79"/>
                <a:gd name="T8" fmla="*/ 39 w 69"/>
                <a:gd name="T9" fmla="*/ 6 h 79"/>
                <a:gd name="T10" fmla="*/ 35 w 69"/>
                <a:gd name="T11" fmla="*/ 3 h 79"/>
                <a:gd name="T12" fmla="*/ 31 w 69"/>
                <a:gd name="T13" fmla="*/ 1 h 79"/>
                <a:gd name="T14" fmla="*/ 26 w 69"/>
                <a:gd name="T15" fmla="*/ 0 h 79"/>
                <a:gd name="T16" fmla="*/ 26 w 69"/>
                <a:gd name="T17" fmla="*/ 0 h 79"/>
                <a:gd name="T18" fmla="*/ 23 w 69"/>
                <a:gd name="T19" fmla="*/ 0 h 79"/>
                <a:gd name="T20" fmla="*/ 23 w 69"/>
                <a:gd name="T21" fmla="*/ 0 h 79"/>
                <a:gd name="T22" fmla="*/ 19 w 69"/>
                <a:gd name="T23" fmla="*/ 0 h 79"/>
                <a:gd name="T24" fmla="*/ 15 w 69"/>
                <a:gd name="T25" fmla="*/ 1 h 79"/>
                <a:gd name="T26" fmla="*/ 12 w 69"/>
                <a:gd name="T27" fmla="*/ 3 h 79"/>
                <a:gd name="T28" fmla="*/ 8 w 69"/>
                <a:gd name="T29" fmla="*/ 5 h 79"/>
                <a:gd name="T30" fmla="*/ 8 w 69"/>
                <a:gd name="T31" fmla="*/ 5 h 79"/>
                <a:gd name="T32" fmla="*/ 5 w 69"/>
                <a:gd name="T33" fmla="*/ 9 h 79"/>
                <a:gd name="T34" fmla="*/ 3 w 69"/>
                <a:gd name="T35" fmla="*/ 13 h 79"/>
                <a:gd name="T36" fmla="*/ 1 w 69"/>
                <a:gd name="T37" fmla="*/ 17 h 79"/>
                <a:gd name="T38" fmla="*/ 0 w 69"/>
                <a:gd name="T39" fmla="*/ 23 h 79"/>
                <a:gd name="T40" fmla="*/ 0 w 69"/>
                <a:gd name="T41" fmla="*/ 23 h 79"/>
                <a:gd name="T42" fmla="*/ 1 w 69"/>
                <a:gd name="T43" fmla="*/ 28 h 79"/>
                <a:gd name="T44" fmla="*/ 4 w 69"/>
                <a:gd name="T45" fmla="*/ 32 h 79"/>
                <a:gd name="T46" fmla="*/ 6 w 69"/>
                <a:gd name="T47" fmla="*/ 35 h 79"/>
                <a:gd name="T48" fmla="*/ 9 w 69"/>
                <a:gd name="T49" fmla="*/ 39 h 79"/>
                <a:gd name="T50" fmla="*/ 9 w 69"/>
                <a:gd name="T51" fmla="*/ 39 h 79"/>
                <a:gd name="T52" fmla="*/ 10 w 69"/>
                <a:gd name="T53" fmla="*/ 39 h 79"/>
                <a:gd name="T54" fmla="*/ 66 w 69"/>
                <a:gd name="T55" fmla="*/ 79 h 79"/>
                <a:gd name="T56" fmla="*/ 66 w 69"/>
                <a:gd name="T57" fmla="*/ 79 h 79"/>
                <a:gd name="T58" fmla="*/ 67 w 69"/>
                <a:gd name="T59" fmla="*/ 79 h 79"/>
                <a:gd name="T60" fmla="*/ 67 w 69"/>
                <a:gd name="T61" fmla="*/ 79 h 79"/>
                <a:gd name="T62" fmla="*/ 68 w 69"/>
                <a:gd name="T63" fmla="*/ 79 h 79"/>
                <a:gd name="T64" fmla="*/ 68 w 69"/>
                <a:gd name="T65" fmla="*/ 79 h 79"/>
                <a:gd name="T66" fmla="*/ 69 w 69"/>
                <a:gd name="T67" fmla="*/ 77 h 79"/>
                <a:gd name="T68" fmla="*/ 69 w 69"/>
                <a:gd name="T69" fmla="*/ 76 h 79"/>
                <a:gd name="T70" fmla="*/ 42 w 69"/>
                <a:gd name="T71"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9">
                  <a:moveTo>
                    <a:pt x="42" y="11"/>
                  </a:moveTo>
                  <a:lnTo>
                    <a:pt x="42" y="11"/>
                  </a:lnTo>
                  <a:lnTo>
                    <a:pt x="42" y="10"/>
                  </a:lnTo>
                  <a:lnTo>
                    <a:pt x="42" y="10"/>
                  </a:lnTo>
                  <a:lnTo>
                    <a:pt x="39" y="6"/>
                  </a:lnTo>
                  <a:lnTo>
                    <a:pt x="35" y="3"/>
                  </a:lnTo>
                  <a:lnTo>
                    <a:pt x="31" y="1"/>
                  </a:lnTo>
                  <a:lnTo>
                    <a:pt x="26" y="0"/>
                  </a:lnTo>
                  <a:lnTo>
                    <a:pt x="26" y="0"/>
                  </a:lnTo>
                  <a:lnTo>
                    <a:pt x="23" y="0"/>
                  </a:lnTo>
                  <a:lnTo>
                    <a:pt x="23" y="0"/>
                  </a:lnTo>
                  <a:lnTo>
                    <a:pt x="19" y="0"/>
                  </a:lnTo>
                  <a:lnTo>
                    <a:pt x="15" y="1"/>
                  </a:lnTo>
                  <a:lnTo>
                    <a:pt x="12" y="3"/>
                  </a:lnTo>
                  <a:lnTo>
                    <a:pt x="8" y="5"/>
                  </a:lnTo>
                  <a:lnTo>
                    <a:pt x="8" y="5"/>
                  </a:lnTo>
                  <a:lnTo>
                    <a:pt x="5" y="9"/>
                  </a:lnTo>
                  <a:lnTo>
                    <a:pt x="3" y="13"/>
                  </a:lnTo>
                  <a:lnTo>
                    <a:pt x="1" y="17"/>
                  </a:lnTo>
                  <a:lnTo>
                    <a:pt x="0" y="23"/>
                  </a:lnTo>
                  <a:lnTo>
                    <a:pt x="0" y="23"/>
                  </a:lnTo>
                  <a:lnTo>
                    <a:pt x="1" y="28"/>
                  </a:lnTo>
                  <a:lnTo>
                    <a:pt x="4" y="32"/>
                  </a:lnTo>
                  <a:lnTo>
                    <a:pt x="6" y="35"/>
                  </a:lnTo>
                  <a:lnTo>
                    <a:pt x="9" y="39"/>
                  </a:lnTo>
                  <a:lnTo>
                    <a:pt x="9" y="39"/>
                  </a:lnTo>
                  <a:lnTo>
                    <a:pt x="10" y="39"/>
                  </a:lnTo>
                  <a:lnTo>
                    <a:pt x="66" y="79"/>
                  </a:lnTo>
                  <a:lnTo>
                    <a:pt x="66" y="79"/>
                  </a:lnTo>
                  <a:lnTo>
                    <a:pt x="67" y="79"/>
                  </a:lnTo>
                  <a:lnTo>
                    <a:pt x="67" y="79"/>
                  </a:lnTo>
                  <a:lnTo>
                    <a:pt x="68" y="79"/>
                  </a:lnTo>
                  <a:lnTo>
                    <a:pt x="68" y="79"/>
                  </a:lnTo>
                  <a:lnTo>
                    <a:pt x="69" y="77"/>
                  </a:lnTo>
                  <a:lnTo>
                    <a:pt x="69" y="76"/>
                  </a:lnTo>
                  <a:lnTo>
                    <a:pt x="4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0" name="Freeform 1230"/>
            <p:cNvSpPr>
              <a:spLocks/>
            </p:cNvSpPr>
            <p:nvPr/>
          </p:nvSpPr>
          <p:spPr bwMode="auto">
            <a:xfrm>
              <a:off x="2332413" y="4177013"/>
              <a:ext cx="127856" cy="125652"/>
            </a:xfrm>
            <a:custGeom>
              <a:avLst/>
              <a:gdLst>
                <a:gd name="T0" fmla="*/ 29 w 58"/>
                <a:gd name="T1" fmla="*/ 0 h 57"/>
                <a:gd name="T2" fmla="*/ 29 w 58"/>
                <a:gd name="T3" fmla="*/ 0 h 57"/>
                <a:gd name="T4" fmla="*/ 21 w 58"/>
                <a:gd name="T5" fmla="*/ 1 h 57"/>
                <a:gd name="T6" fmla="*/ 21 w 58"/>
                <a:gd name="T7" fmla="*/ 1 h 57"/>
                <a:gd name="T8" fmla="*/ 15 w 58"/>
                <a:gd name="T9" fmla="*/ 4 h 57"/>
                <a:gd name="T10" fmla="*/ 9 w 58"/>
                <a:gd name="T11" fmla="*/ 8 h 57"/>
                <a:gd name="T12" fmla="*/ 5 w 58"/>
                <a:gd name="T13" fmla="*/ 15 h 57"/>
                <a:gd name="T14" fmla="*/ 1 w 58"/>
                <a:gd name="T15" fmla="*/ 21 h 57"/>
                <a:gd name="T16" fmla="*/ 1 w 58"/>
                <a:gd name="T17" fmla="*/ 21 h 57"/>
                <a:gd name="T18" fmla="*/ 0 w 58"/>
                <a:gd name="T19" fmla="*/ 29 h 57"/>
                <a:gd name="T20" fmla="*/ 0 w 58"/>
                <a:gd name="T21" fmla="*/ 29 h 57"/>
                <a:gd name="T22" fmla="*/ 0 w 58"/>
                <a:gd name="T23" fmla="*/ 34 h 57"/>
                <a:gd name="T24" fmla="*/ 3 w 58"/>
                <a:gd name="T25" fmla="*/ 39 h 57"/>
                <a:gd name="T26" fmla="*/ 6 w 58"/>
                <a:gd name="T27" fmla="*/ 44 h 57"/>
                <a:gd name="T28" fmla="*/ 9 w 58"/>
                <a:gd name="T29" fmla="*/ 49 h 57"/>
                <a:gd name="T30" fmla="*/ 13 w 58"/>
                <a:gd name="T31" fmla="*/ 53 h 57"/>
                <a:gd name="T32" fmla="*/ 18 w 58"/>
                <a:gd name="T33" fmla="*/ 55 h 57"/>
                <a:gd name="T34" fmla="*/ 23 w 58"/>
                <a:gd name="T35" fmla="*/ 57 h 57"/>
                <a:gd name="T36" fmla="*/ 29 w 58"/>
                <a:gd name="T37" fmla="*/ 57 h 57"/>
                <a:gd name="T38" fmla="*/ 29 w 58"/>
                <a:gd name="T39" fmla="*/ 57 h 57"/>
                <a:gd name="T40" fmla="*/ 34 w 58"/>
                <a:gd name="T41" fmla="*/ 57 h 57"/>
                <a:gd name="T42" fmla="*/ 41 w 58"/>
                <a:gd name="T43" fmla="*/ 55 h 57"/>
                <a:gd name="T44" fmla="*/ 45 w 58"/>
                <a:gd name="T45" fmla="*/ 53 h 57"/>
                <a:gd name="T46" fmla="*/ 49 w 58"/>
                <a:gd name="T47" fmla="*/ 49 h 57"/>
                <a:gd name="T48" fmla="*/ 53 w 58"/>
                <a:gd name="T49" fmla="*/ 44 h 57"/>
                <a:gd name="T50" fmla="*/ 55 w 58"/>
                <a:gd name="T51" fmla="*/ 39 h 57"/>
                <a:gd name="T52" fmla="*/ 57 w 58"/>
                <a:gd name="T53" fmla="*/ 34 h 57"/>
                <a:gd name="T54" fmla="*/ 58 w 58"/>
                <a:gd name="T55" fmla="*/ 29 h 57"/>
                <a:gd name="T56" fmla="*/ 58 w 58"/>
                <a:gd name="T57" fmla="*/ 29 h 57"/>
                <a:gd name="T58" fmla="*/ 57 w 58"/>
                <a:gd name="T59" fmla="*/ 23 h 57"/>
                <a:gd name="T60" fmla="*/ 55 w 58"/>
                <a:gd name="T61" fmla="*/ 18 h 57"/>
                <a:gd name="T62" fmla="*/ 53 w 58"/>
                <a:gd name="T63" fmla="*/ 13 h 57"/>
                <a:gd name="T64" fmla="*/ 49 w 58"/>
                <a:gd name="T65" fmla="*/ 8 h 57"/>
                <a:gd name="T66" fmla="*/ 45 w 58"/>
                <a:gd name="T67" fmla="*/ 5 h 57"/>
                <a:gd name="T68" fmla="*/ 41 w 58"/>
                <a:gd name="T69" fmla="*/ 2 h 57"/>
                <a:gd name="T70" fmla="*/ 34 w 58"/>
                <a:gd name="T71" fmla="*/ 0 h 57"/>
                <a:gd name="T72" fmla="*/ 29 w 58"/>
                <a:gd name="T73" fmla="*/ 0 h 57"/>
                <a:gd name="T74" fmla="*/ 29 w 58"/>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7">
                  <a:moveTo>
                    <a:pt x="29" y="0"/>
                  </a:moveTo>
                  <a:lnTo>
                    <a:pt x="29" y="0"/>
                  </a:lnTo>
                  <a:lnTo>
                    <a:pt x="21" y="1"/>
                  </a:lnTo>
                  <a:lnTo>
                    <a:pt x="21" y="1"/>
                  </a:lnTo>
                  <a:lnTo>
                    <a:pt x="15" y="4"/>
                  </a:lnTo>
                  <a:lnTo>
                    <a:pt x="9" y="8"/>
                  </a:lnTo>
                  <a:lnTo>
                    <a:pt x="5" y="15"/>
                  </a:lnTo>
                  <a:lnTo>
                    <a:pt x="1" y="21"/>
                  </a:lnTo>
                  <a:lnTo>
                    <a:pt x="1" y="21"/>
                  </a:lnTo>
                  <a:lnTo>
                    <a:pt x="0" y="29"/>
                  </a:lnTo>
                  <a:lnTo>
                    <a:pt x="0" y="29"/>
                  </a:lnTo>
                  <a:lnTo>
                    <a:pt x="0" y="34"/>
                  </a:lnTo>
                  <a:lnTo>
                    <a:pt x="3" y="39"/>
                  </a:lnTo>
                  <a:lnTo>
                    <a:pt x="6" y="44"/>
                  </a:lnTo>
                  <a:lnTo>
                    <a:pt x="9" y="49"/>
                  </a:lnTo>
                  <a:lnTo>
                    <a:pt x="13" y="53"/>
                  </a:lnTo>
                  <a:lnTo>
                    <a:pt x="18" y="55"/>
                  </a:lnTo>
                  <a:lnTo>
                    <a:pt x="23" y="57"/>
                  </a:lnTo>
                  <a:lnTo>
                    <a:pt x="29" y="57"/>
                  </a:lnTo>
                  <a:lnTo>
                    <a:pt x="29" y="57"/>
                  </a:lnTo>
                  <a:lnTo>
                    <a:pt x="34" y="57"/>
                  </a:lnTo>
                  <a:lnTo>
                    <a:pt x="41" y="55"/>
                  </a:lnTo>
                  <a:lnTo>
                    <a:pt x="45" y="53"/>
                  </a:lnTo>
                  <a:lnTo>
                    <a:pt x="49" y="49"/>
                  </a:lnTo>
                  <a:lnTo>
                    <a:pt x="53" y="44"/>
                  </a:lnTo>
                  <a:lnTo>
                    <a:pt x="55" y="39"/>
                  </a:lnTo>
                  <a:lnTo>
                    <a:pt x="57" y="34"/>
                  </a:lnTo>
                  <a:lnTo>
                    <a:pt x="58" y="29"/>
                  </a:lnTo>
                  <a:lnTo>
                    <a:pt x="58" y="29"/>
                  </a:lnTo>
                  <a:lnTo>
                    <a:pt x="57" y="23"/>
                  </a:lnTo>
                  <a:lnTo>
                    <a:pt x="55" y="18"/>
                  </a:lnTo>
                  <a:lnTo>
                    <a:pt x="53" y="13"/>
                  </a:lnTo>
                  <a:lnTo>
                    <a:pt x="49" y="8"/>
                  </a:lnTo>
                  <a:lnTo>
                    <a:pt x="45" y="5"/>
                  </a:lnTo>
                  <a:lnTo>
                    <a:pt x="41" y="2"/>
                  </a:lnTo>
                  <a:lnTo>
                    <a:pt x="34"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1231"/>
            <p:cNvSpPr>
              <a:spLocks/>
            </p:cNvSpPr>
            <p:nvPr/>
          </p:nvSpPr>
          <p:spPr bwMode="auto">
            <a:xfrm>
              <a:off x="2603556" y="3978616"/>
              <a:ext cx="74950" cy="74950"/>
            </a:xfrm>
            <a:custGeom>
              <a:avLst/>
              <a:gdLst>
                <a:gd name="T0" fmla="*/ 16 w 34"/>
                <a:gd name="T1" fmla="*/ 34 h 34"/>
                <a:gd name="T2" fmla="*/ 16 w 34"/>
                <a:gd name="T3" fmla="*/ 34 h 34"/>
                <a:gd name="T4" fmla="*/ 13 w 34"/>
                <a:gd name="T5" fmla="*/ 34 h 34"/>
                <a:gd name="T6" fmla="*/ 10 w 34"/>
                <a:gd name="T7" fmla="*/ 33 h 34"/>
                <a:gd name="T8" fmla="*/ 7 w 34"/>
                <a:gd name="T9" fmla="*/ 31 h 34"/>
                <a:gd name="T10" fmla="*/ 4 w 34"/>
                <a:gd name="T11" fmla="*/ 28 h 34"/>
                <a:gd name="T12" fmla="*/ 2 w 34"/>
                <a:gd name="T13" fmla="*/ 26 h 34"/>
                <a:gd name="T14" fmla="*/ 1 w 34"/>
                <a:gd name="T15" fmla="*/ 23 h 34"/>
                <a:gd name="T16" fmla="*/ 0 w 34"/>
                <a:gd name="T17" fmla="*/ 20 h 34"/>
                <a:gd name="T18" fmla="*/ 0 w 34"/>
                <a:gd name="T19" fmla="*/ 16 h 34"/>
                <a:gd name="T20" fmla="*/ 0 w 34"/>
                <a:gd name="T21" fmla="*/ 16 h 34"/>
                <a:gd name="T22" fmla="*/ 0 w 34"/>
                <a:gd name="T23" fmla="*/ 13 h 34"/>
                <a:gd name="T24" fmla="*/ 1 w 34"/>
                <a:gd name="T25" fmla="*/ 10 h 34"/>
                <a:gd name="T26" fmla="*/ 2 w 34"/>
                <a:gd name="T27" fmla="*/ 7 h 34"/>
                <a:gd name="T28" fmla="*/ 4 w 34"/>
                <a:gd name="T29" fmla="*/ 4 h 34"/>
                <a:gd name="T30" fmla="*/ 7 w 34"/>
                <a:gd name="T31" fmla="*/ 2 h 34"/>
                <a:gd name="T32" fmla="*/ 10 w 34"/>
                <a:gd name="T33" fmla="*/ 1 h 34"/>
                <a:gd name="T34" fmla="*/ 13 w 34"/>
                <a:gd name="T35" fmla="*/ 0 h 34"/>
                <a:gd name="T36" fmla="*/ 16 w 34"/>
                <a:gd name="T37" fmla="*/ 0 h 34"/>
                <a:gd name="T38" fmla="*/ 16 w 34"/>
                <a:gd name="T39" fmla="*/ 0 h 34"/>
                <a:gd name="T40" fmla="*/ 21 w 34"/>
                <a:gd name="T41" fmla="*/ 0 h 34"/>
                <a:gd name="T42" fmla="*/ 24 w 34"/>
                <a:gd name="T43" fmla="*/ 1 h 34"/>
                <a:gd name="T44" fmla="*/ 27 w 34"/>
                <a:gd name="T45" fmla="*/ 2 h 34"/>
                <a:gd name="T46" fmla="*/ 29 w 34"/>
                <a:gd name="T47" fmla="*/ 4 h 34"/>
                <a:gd name="T48" fmla="*/ 31 w 34"/>
                <a:gd name="T49" fmla="*/ 7 h 34"/>
                <a:gd name="T50" fmla="*/ 33 w 34"/>
                <a:gd name="T51" fmla="*/ 10 h 34"/>
                <a:gd name="T52" fmla="*/ 34 w 34"/>
                <a:gd name="T53" fmla="*/ 13 h 34"/>
                <a:gd name="T54" fmla="*/ 34 w 34"/>
                <a:gd name="T55" fmla="*/ 16 h 34"/>
                <a:gd name="T56" fmla="*/ 34 w 34"/>
                <a:gd name="T57" fmla="*/ 16 h 34"/>
                <a:gd name="T58" fmla="*/ 34 w 34"/>
                <a:gd name="T59" fmla="*/ 20 h 34"/>
                <a:gd name="T60" fmla="*/ 33 w 34"/>
                <a:gd name="T61" fmla="*/ 23 h 34"/>
                <a:gd name="T62" fmla="*/ 31 w 34"/>
                <a:gd name="T63" fmla="*/ 26 h 34"/>
                <a:gd name="T64" fmla="*/ 29 w 34"/>
                <a:gd name="T65" fmla="*/ 28 h 34"/>
                <a:gd name="T66" fmla="*/ 27 w 34"/>
                <a:gd name="T67" fmla="*/ 31 h 34"/>
                <a:gd name="T68" fmla="*/ 24 w 34"/>
                <a:gd name="T69" fmla="*/ 33 h 34"/>
                <a:gd name="T70" fmla="*/ 21 w 34"/>
                <a:gd name="T71" fmla="*/ 34 h 34"/>
                <a:gd name="T72" fmla="*/ 16 w 34"/>
                <a:gd name="T73" fmla="*/ 34 h 34"/>
                <a:gd name="T74" fmla="*/ 16 w 34"/>
                <a:gd name="T7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4">
                  <a:moveTo>
                    <a:pt x="16" y="34"/>
                  </a:moveTo>
                  <a:lnTo>
                    <a:pt x="16" y="34"/>
                  </a:lnTo>
                  <a:lnTo>
                    <a:pt x="13" y="34"/>
                  </a:lnTo>
                  <a:lnTo>
                    <a:pt x="10" y="33"/>
                  </a:lnTo>
                  <a:lnTo>
                    <a:pt x="7" y="31"/>
                  </a:lnTo>
                  <a:lnTo>
                    <a:pt x="4" y="28"/>
                  </a:lnTo>
                  <a:lnTo>
                    <a:pt x="2" y="26"/>
                  </a:lnTo>
                  <a:lnTo>
                    <a:pt x="1" y="23"/>
                  </a:lnTo>
                  <a:lnTo>
                    <a:pt x="0" y="20"/>
                  </a:lnTo>
                  <a:lnTo>
                    <a:pt x="0" y="16"/>
                  </a:lnTo>
                  <a:lnTo>
                    <a:pt x="0" y="16"/>
                  </a:lnTo>
                  <a:lnTo>
                    <a:pt x="0" y="13"/>
                  </a:lnTo>
                  <a:lnTo>
                    <a:pt x="1" y="10"/>
                  </a:lnTo>
                  <a:lnTo>
                    <a:pt x="2" y="7"/>
                  </a:lnTo>
                  <a:lnTo>
                    <a:pt x="4" y="4"/>
                  </a:lnTo>
                  <a:lnTo>
                    <a:pt x="7" y="2"/>
                  </a:lnTo>
                  <a:lnTo>
                    <a:pt x="10" y="1"/>
                  </a:lnTo>
                  <a:lnTo>
                    <a:pt x="13" y="0"/>
                  </a:lnTo>
                  <a:lnTo>
                    <a:pt x="16" y="0"/>
                  </a:lnTo>
                  <a:lnTo>
                    <a:pt x="16" y="0"/>
                  </a:lnTo>
                  <a:lnTo>
                    <a:pt x="21" y="0"/>
                  </a:lnTo>
                  <a:lnTo>
                    <a:pt x="24" y="1"/>
                  </a:lnTo>
                  <a:lnTo>
                    <a:pt x="27" y="2"/>
                  </a:lnTo>
                  <a:lnTo>
                    <a:pt x="29" y="4"/>
                  </a:lnTo>
                  <a:lnTo>
                    <a:pt x="31" y="7"/>
                  </a:lnTo>
                  <a:lnTo>
                    <a:pt x="33" y="10"/>
                  </a:lnTo>
                  <a:lnTo>
                    <a:pt x="34" y="13"/>
                  </a:lnTo>
                  <a:lnTo>
                    <a:pt x="34" y="16"/>
                  </a:lnTo>
                  <a:lnTo>
                    <a:pt x="34" y="16"/>
                  </a:lnTo>
                  <a:lnTo>
                    <a:pt x="34" y="20"/>
                  </a:lnTo>
                  <a:lnTo>
                    <a:pt x="33" y="23"/>
                  </a:lnTo>
                  <a:lnTo>
                    <a:pt x="31" y="26"/>
                  </a:lnTo>
                  <a:lnTo>
                    <a:pt x="29" y="28"/>
                  </a:lnTo>
                  <a:lnTo>
                    <a:pt x="27" y="31"/>
                  </a:lnTo>
                  <a:lnTo>
                    <a:pt x="24" y="33"/>
                  </a:lnTo>
                  <a:lnTo>
                    <a:pt x="21" y="34"/>
                  </a:lnTo>
                  <a:lnTo>
                    <a:pt x="16" y="34"/>
                  </a:ln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1232"/>
            <p:cNvSpPr>
              <a:spLocks/>
            </p:cNvSpPr>
            <p:nvPr/>
          </p:nvSpPr>
          <p:spPr bwMode="auto">
            <a:xfrm>
              <a:off x="2539628" y="4556171"/>
              <a:ext cx="105812" cy="108017"/>
            </a:xfrm>
            <a:custGeom>
              <a:avLst/>
              <a:gdLst>
                <a:gd name="T0" fmla="*/ 0 w 48"/>
                <a:gd name="T1" fmla="*/ 49 h 49"/>
                <a:gd name="T2" fmla="*/ 0 w 48"/>
                <a:gd name="T3" fmla="*/ 47 h 49"/>
                <a:gd name="T4" fmla="*/ 47 w 48"/>
                <a:gd name="T5" fmla="*/ 0 h 49"/>
                <a:gd name="T6" fmla="*/ 48 w 48"/>
                <a:gd name="T7" fmla="*/ 0 h 49"/>
                <a:gd name="T8" fmla="*/ 48 w 48"/>
                <a:gd name="T9" fmla="*/ 22 h 49"/>
                <a:gd name="T10" fmla="*/ 48 w 48"/>
                <a:gd name="T11" fmla="*/ 22 h 49"/>
                <a:gd name="T12" fmla="*/ 48 w 48"/>
                <a:gd name="T13" fmla="*/ 28 h 49"/>
                <a:gd name="T14" fmla="*/ 46 w 48"/>
                <a:gd name="T15" fmla="*/ 33 h 49"/>
                <a:gd name="T16" fmla="*/ 44 w 48"/>
                <a:gd name="T17" fmla="*/ 37 h 49"/>
                <a:gd name="T18" fmla="*/ 41 w 48"/>
                <a:gd name="T19" fmla="*/ 41 h 49"/>
                <a:gd name="T20" fmla="*/ 37 w 48"/>
                <a:gd name="T21" fmla="*/ 44 h 49"/>
                <a:gd name="T22" fmla="*/ 32 w 48"/>
                <a:gd name="T23" fmla="*/ 46 h 49"/>
                <a:gd name="T24" fmla="*/ 28 w 48"/>
                <a:gd name="T25" fmla="*/ 48 h 49"/>
                <a:gd name="T26" fmla="*/ 22 w 48"/>
                <a:gd name="T27" fmla="*/ 49 h 49"/>
                <a:gd name="T28" fmla="*/ 0 w 48"/>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9">
                  <a:moveTo>
                    <a:pt x="0" y="49"/>
                  </a:moveTo>
                  <a:lnTo>
                    <a:pt x="0" y="47"/>
                  </a:lnTo>
                  <a:lnTo>
                    <a:pt x="47" y="0"/>
                  </a:lnTo>
                  <a:lnTo>
                    <a:pt x="48" y="0"/>
                  </a:lnTo>
                  <a:lnTo>
                    <a:pt x="48" y="22"/>
                  </a:lnTo>
                  <a:lnTo>
                    <a:pt x="48" y="22"/>
                  </a:lnTo>
                  <a:lnTo>
                    <a:pt x="48" y="28"/>
                  </a:lnTo>
                  <a:lnTo>
                    <a:pt x="46" y="33"/>
                  </a:lnTo>
                  <a:lnTo>
                    <a:pt x="44" y="37"/>
                  </a:lnTo>
                  <a:lnTo>
                    <a:pt x="41" y="41"/>
                  </a:lnTo>
                  <a:lnTo>
                    <a:pt x="37" y="44"/>
                  </a:lnTo>
                  <a:lnTo>
                    <a:pt x="32" y="46"/>
                  </a:lnTo>
                  <a:lnTo>
                    <a:pt x="28" y="48"/>
                  </a:lnTo>
                  <a:lnTo>
                    <a:pt x="22" y="49"/>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33" name="组合 332"/>
          <p:cNvGrpSpPr/>
          <p:nvPr/>
        </p:nvGrpSpPr>
        <p:grpSpPr>
          <a:xfrm>
            <a:off x="6406911" y="2537203"/>
            <a:ext cx="464349" cy="876741"/>
            <a:chOff x="7499351" y="736601"/>
            <a:chExt cx="227013" cy="428625"/>
          </a:xfrm>
          <a:solidFill>
            <a:srgbClr val="15B0E8"/>
          </a:solidFill>
        </p:grpSpPr>
        <p:sp>
          <p:nvSpPr>
            <p:cNvPr id="334"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335"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336"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337"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338"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339"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340"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341"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342"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343"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344"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345"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346"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sp>
        <p:nvSpPr>
          <p:cNvPr id="347" name="圆角矩形 346"/>
          <p:cNvSpPr/>
          <p:nvPr/>
        </p:nvSpPr>
        <p:spPr bwMode="auto">
          <a:xfrm>
            <a:off x="7191282" y="2436580"/>
            <a:ext cx="1391223" cy="2385035"/>
          </a:xfrm>
          <a:prstGeom prst="roundRect">
            <a:avLst/>
          </a:prstGeom>
          <a:noFill/>
          <a:ln w="28575" cap="flat" cmpd="sng" algn="ctr">
            <a:solidFill>
              <a:srgbClr val="00B05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349" name="组合 348"/>
          <p:cNvGrpSpPr/>
          <p:nvPr/>
        </p:nvGrpSpPr>
        <p:grpSpPr>
          <a:xfrm>
            <a:off x="7657451" y="2550418"/>
            <a:ext cx="464349" cy="876741"/>
            <a:chOff x="7499351" y="736601"/>
            <a:chExt cx="227013" cy="428625"/>
          </a:xfrm>
          <a:solidFill>
            <a:srgbClr val="15B0E8"/>
          </a:solidFill>
        </p:grpSpPr>
        <p:sp>
          <p:nvSpPr>
            <p:cNvPr id="350"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351"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352"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353"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354"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355"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356"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357"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358"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359"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360"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361"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362"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sp>
        <p:nvSpPr>
          <p:cNvPr id="366" name="文本占位符 364"/>
          <p:cNvSpPr txBox="1">
            <a:spLocks/>
          </p:cNvSpPr>
          <p:nvPr/>
        </p:nvSpPr>
        <p:spPr bwMode="auto">
          <a:xfrm>
            <a:off x="4945866" y="4939615"/>
            <a:ext cx="3827750" cy="1246995"/>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r>
              <a:rPr lang="zh-CN" altLang="en-US" kern="0" dirty="0" smtClean="0"/>
              <a:t>容量和性能线性增长</a:t>
            </a:r>
            <a:endParaRPr lang="zh-CN" altLang="en-US" kern="0" dirty="0"/>
          </a:p>
        </p:txBody>
      </p:sp>
      <p:sp>
        <p:nvSpPr>
          <p:cNvPr id="348" name="矩形 347"/>
          <p:cNvSpPr/>
          <p:nvPr/>
        </p:nvSpPr>
        <p:spPr bwMode="auto">
          <a:xfrm>
            <a:off x="4927717" y="3434567"/>
            <a:ext cx="3575351" cy="255218"/>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652371" fontAlgn="auto">
              <a:spcBef>
                <a:spcPts val="0"/>
              </a:spcBef>
              <a:spcAft>
                <a:spcPts val="0"/>
              </a:spcAft>
              <a:defRPr/>
            </a:pPr>
            <a:r>
              <a:rPr lang="en-US" altLang="zh-CN" sz="1600" dirty="0">
                <a:solidFill>
                  <a:prstClr val="black"/>
                </a:solidFill>
                <a:cs typeface="+mn-ea"/>
                <a:sym typeface="+mn-lt"/>
              </a:rPr>
              <a:t>InfiniBand /10GE Network</a:t>
            </a:r>
            <a:endParaRPr lang="zh-CN" altLang="en-US" sz="1600" dirty="0">
              <a:solidFill>
                <a:prstClr val="black"/>
              </a:solidFill>
              <a:cs typeface="+mn-ea"/>
              <a:sym typeface="+mn-lt"/>
            </a:endParaRPr>
          </a:p>
        </p:txBody>
      </p:sp>
    </p:spTree>
    <p:extLst>
      <p:ext uri="{BB962C8B-B14F-4D97-AF65-F5344CB8AC3E}">
        <p14:creationId xmlns:p14="http://schemas.microsoft.com/office/powerpoint/2010/main" val="2561260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UC&amp;C母版初稿">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B0F0"/>
        </a:solidFill>
        <a:ln>
          <a:noFill/>
        </a:ln>
        <a:extLst>
          <a:ext uri="{91240B29-F687-4F45-9708-019B960494DF}">
            <a14:hiddenLine xmlns:a14="http://schemas.microsoft.com/office/drawing/2010/main" w="9525">
              <a:solidFill>
                <a:srgbClr val="000000"/>
              </a:solidFill>
              <a:round/>
              <a:headEnd/>
              <a:tailEnd/>
            </a14:hiddenLine>
          </a:ext>
        </a:extLst>
      </a:spPr>
      <a:bodyPr vert="horz" wrap="square" lIns="91412" tIns="45706" rIns="91412" bIns="45706" numCol="1" anchor="t" anchorCtr="0" compatLnSpc="1">
        <a:prstTxWarp prst="textNoShape">
          <a:avLst/>
        </a:prstTxWarp>
      </a:bodyPr>
      <a:lstStyle>
        <a:defPPr defTabSz="914037">
          <a:defRPr sz="1200" dirty="0">
            <a:solidFill>
              <a:srgbClr val="000000"/>
            </a:solidFill>
            <a:latin typeface="+mn-lt"/>
            <a:ea typeface="+mn-ea"/>
            <a:cs typeface="+mn-ea"/>
            <a:sym typeface="+mn-lt"/>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noFill/>
          <a:miter lim="800000"/>
          <a:headEnd/>
          <a:tailEnd/>
        </a:ln>
      </a:spPr>
      <a:bodyPr wrap="none" lIns="99980" tIns="49986" rIns="99980" bIns="49986">
        <a:spAutoFit/>
      </a:bodyPr>
      <a:lstStyle>
        <a:defPPr algn="ctr" defTabSz="1001649" eaLnBrk="0" hangingPunct="0">
          <a:defRPr sz="1400" dirty="0" smtClean="0">
            <a:solidFill>
              <a:srgbClr val="000000"/>
            </a:solidFill>
            <a:latin typeface="+mn-lt"/>
            <a:ea typeface="+mn-ea"/>
            <a:cs typeface="Arial" pitchFamily="34" charset="0"/>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nd">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自定义设计方案 13">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4">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5">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6">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333E8A2F07A74D848136A2C03778F8" ma:contentTypeVersion="0" ma:contentTypeDescription="Create a new document." ma:contentTypeScope="" ma:versionID="23803ba2584bac4d8dcab8923b6ec393">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BFF8D49-5A64-48C8-82A6-A4162EFE2E0A}"/>
</file>

<file path=customXml/itemProps2.xml><?xml version="1.0" encoding="utf-8"?>
<ds:datastoreItem xmlns:ds="http://schemas.openxmlformats.org/officeDocument/2006/customXml" ds:itemID="{EAE3093B-232B-4C15-AB25-7F1FBE134870}"/>
</file>

<file path=customXml/itemProps3.xml><?xml version="1.0" encoding="utf-8"?>
<ds:datastoreItem xmlns:ds="http://schemas.openxmlformats.org/officeDocument/2006/customXml" ds:itemID="{723E6701-3943-4A44-84F3-F772B5088830}"/>
</file>

<file path=docProps/app.xml><?xml version="1.0" encoding="utf-8"?>
<Properties xmlns="http://schemas.openxmlformats.org/officeDocument/2006/extended-properties" xmlns:vt="http://schemas.openxmlformats.org/officeDocument/2006/docPropsVTypes">
  <Template/>
  <TotalTime>62641</TotalTime>
  <Words>4822</Words>
  <Application>Microsoft Office PowerPoint</Application>
  <PresentationFormat>全屏显示(4:3)</PresentationFormat>
  <Paragraphs>628</Paragraphs>
  <Slides>43</Slides>
  <Notes>42</Notes>
  <HiddenSlides>2</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43</vt:i4>
      </vt:variant>
    </vt:vector>
  </HeadingPairs>
  <TitlesOfParts>
    <vt:vector size="57" baseType="lpstr">
      <vt:lpstr>Lucida Grande</vt:lpstr>
      <vt:lpstr>MS PGothic</vt:lpstr>
      <vt:lpstr>黑体</vt:lpstr>
      <vt:lpstr>华文细黑</vt:lpstr>
      <vt:lpstr>宋体</vt:lpstr>
      <vt:lpstr>Arial</vt:lpstr>
      <vt:lpstr>Calibri</vt:lpstr>
      <vt:lpstr>FrutigerNext LT Light</vt:lpstr>
      <vt:lpstr>FrutigerNext LT Medium</vt:lpstr>
      <vt:lpstr>FrutigerNext LT Regular</vt:lpstr>
      <vt:lpstr>Wingdings</vt:lpstr>
      <vt:lpstr>1#UC&amp;C母版初稿</vt:lpstr>
      <vt:lpstr>End</vt:lpstr>
      <vt:lpstr>Visio</vt:lpstr>
      <vt:lpstr>PowerPoint 演示文稿</vt:lpstr>
      <vt:lpstr>华为分布式存储系统</vt:lpstr>
      <vt:lpstr>PowerPoint 演示文稿</vt:lpstr>
      <vt:lpstr>PowerPoint 演示文稿</vt:lpstr>
      <vt:lpstr>PowerPoint 演示文稿</vt:lpstr>
      <vt:lpstr>认识Server SAN</vt:lpstr>
      <vt:lpstr>传统SAN架构</vt:lpstr>
      <vt:lpstr>分布式Server SAN架构</vt:lpstr>
      <vt:lpstr>分布式Server SAN架构</vt:lpstr>
      <vt:lpstr>华为Server SAN产品FusionStorage</vt:lpstr>
      <vt:lpstr>华为FusionStorage两大主要应用场景</vt:lpstr>
      <vt:lpstr>PowerPoint 演示文稿</vt:lpstr>
      <vt:lpstr>FusionStorage逻辑架构 (1/2)</vt:lpstr>
      <vt:lpstr>FusionStorage逻辑架构 (2/2)</vt:lpstr>
      <vt:lpstr>FusionStorage部署方式</vt:lpstr>
      <vt:lpstr>基础概念 (1/2)</vt:lpstr>
      <vt:lpstr>基础概念 (2/2)</vt:lpstr>
      <vt:lpstr>FusionStorage Cache写机制</vt:lpstr>
      <vt:lpstr>FusionStorage Cache读机制</vt:lpstr>
      <vt:lpstr>FusionStorage 分布式Cache</vt:lpstr>
      <vt:lpstr>存储网络</vt:lpstr>
      <vt:lpstr>FusionStorage块存储功能 - SCSI/iSCSI块接口</vt:lpstr>
      <vt:lpstr>FusionStorage精简配置功能</vt:lpstr>
      <vt:lpstr>FusionStorage快照功能</vt:lpstr>
      <vt:lpstr>FusionStorage故障容忍</vt:lpstr>
      <vt:lpstr>FusionStorage快速数据重建</vt:lpstr>
      <vt:lpstr>FusionStorage弹性扩展</vt:lpstr>
      <vt:lpstr>FusionStorage跨资源池的卷冷迁移</vt:lpstr>
      <vt:lpstr>PowerPoint 演示文稿</vt:lpstr>
      <vt:lpstr>与FusionSphere联合安装部署 (1/4)</vt:lpstr>
      <vt:lpstr>与FusionSphere联合安装部署 (2/4)</vt:lpstr>
      <vt:lpstr>与FusionSphere联合安装部署 (3/4)</vt:lpstr>
      <vt:lpstr>与FusionSphere联合安装部署 (4/4)</vt:lpstr>
      <vt:lpstr>华为FusionStorage基础配置</vt:lpstr>
      <vt:lpstr>华为FusionStorage创建控制集群</vt:lpstr>
      <vt:lpstr>华为FusionStorage创建存储资源池</vt:lpstr>
      <vt:lpstr>华为FusionStorage创建块客户端</vt:lpstr>
      <vt:lpstr>华为FusionStorage创建卷</vt:lpstr>
      <vt:lpstr>华为FusionStorage挂载卷</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hongfeilongzjhw</cp:lastModifiedBy>
  <cp:revision>2339</cp:revision>
  <dcterms:created xsi:type="dcterms:W3CDTF">2003-08-21T06:48:56Z</dcterms:created>
  <dcterms:modified xsi:type="dcterms:W3CDTF">2017-12-19T01:56:26Z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(3)Kwmt83s47gqqqY3xtijOigLXIypHJhfOG6gYpjPtbMCDA08AlHc5Iti8lOArjitABTK7lL1R
GSOXQePDilVeqhFq18YY2Q/kkN/AEPX53v+Zu7+ZzvWfW/t4gZpBJ33qikfHZKZvlLWpa2Eu
cb1DAW1zKwMGX6+rnhhBteA/iDwhwmtSJC8RreeX6DcireecdjAxJvefupnvBbdzx3hnXSNm
eOS98snWzYd9oNj/Cg</vt:lpwstr>
  </property>
  <property fmtid="{D5CDD505-2E9C-101B-9397-08002B2CF9AE}" pid="18" name="_2015_ms_pID_7253431">
    <vt:lpwstr>SJz0qkNVdZ+1zQEHWgXkxzCRBcYA8VPHh3+UfbqZ5hN/dDUfNSCVMF
tipSndSsNuAlBHAIY1/AIYxWCNW2n9UnLSiih6HZk73YYU6RShibzWTt0nKZ0bvxl/W4pgXO
EhD+Bi51gCQNitcGntk3EYM/2QVl64O3Xuemo8LBOdT+CEJpeU9nW/c/OnVKpseJImG/76HK
YKDSFWg8hni3vraLprn6vLEfxHKtLB6TM/Vl</vt:lpwstr>
  </property>
  <property fmtid="{D5CDD505-2E9C-101B-9397-08002B2CF9AE}" pid="19" name="_2015_ms_pID_7253432">
    <vt:lpwstr>buC31er2fzDiBz4PO6tcgfCaQEatGxo0ApaW
WLeIbJv7ZKjdmtIbRiR3nXwdp+wHUg==</vt:lpwstr>
  </property>
  <property fmtid="{D5CDD505-2E9C-101B-9397-08002B2CF9AE}" pid="20" name="ContentTypeId">
    <vt:lpwstr>0x01010077333E8A2F07A74D848136A2C03778F8</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1513647854</vt:lpwstr>
  </property>
</Properties>
</file>