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31"/>
  </p:notesMasterIdLst>
  <p:handoutMasterIdLst>
    <p:handoutMasterId r:id="rId32"/>
  </p:handoutMasterIdLst>
  <p:sldIdLst>
    <p:sldId id="285" r:id="rId6"/>
    <p:sldId id="257" r:id="rId7"/>
    <p:sldId id="258" r:id="rId8"/>
    <p:sldId id="284" r:id="rId9"/>
    <p:sldId id="260" r:id="rId10"/>
    <p:sldId id="261" r:id="rId11"/>
    <p:sldId id="262" r:id="rId12"/>
    <p:sldId id="280" r:id="rId13"/>
    <p:sldId id="264" r:id="rId14"/>
    <p:sldId id="283" r:id="rId15"/>
    <p:sldId id="265" r:id="rId16"/>
    <p:sldId id="266" r:id="rId17"/>
    <p:sldId id="267" r:id="rId18"/>
    <p:sldId id="281" r:id="rId19"/>
    <p:sldId id="269" r:id="rId20"/>
    <p:sldId id="270" r:id="rId21"/>
    <p:sldId id="271" r:id="rId22"/>
    <p:sldId id="272" r:id="rId23"/>
    <p:sldId id="282" r:id="rId24"/>
    <p:sldId id="274" r:id="rId25"/>
    <p:sldId id="275" r:id="rId26"/>
    <p:sldId id="276" r:id="rId27"/>
    <p:sldId id="277" r:id="rId28"/>
    <p:sldId id="278" r:id="rId29"/>
    <p:sldId id="279" r:id="rId30"/>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6" autoAdjust="0"/>
    <p:restoredTop sz="94595" autoAdjust="0"/>
  </p:normalViewPr>
  <p:slideViewPr>
    <p:cSldViewPr showGuides="1">
      <p:cViewPr varScale="1">
        <p:scale>
          <a:sx n="97" d="100"/>
          <a:sy n="97" d="100"/>
        </p:scale>
        <p:origin x="1200" y="90"/>
      </p:cViewPr>
      <p:guideLst>
        <p:guide orient="horz" pos="2341"/>
        <p:guide orient="horz" pos="867"/>
        <p:guide orient="horz" pos="3929"/>
        <p:guide pos="2880"/>
        <p:guide pos="476"/>
        <p:guide pos="5420"/>
      </p:guideLst>
    </p:cSldViewPr>
  </p:slideViewPr>
  <p:outlineViewPr>
    <p:cViewPr>
      <p:scale>
        <a:sx n="33" d="100"/>
        <a:sy n="33" d="100"/>
      </p:scale>
      <p:origin x="0" y="-9394"/>
    </p:cViewPr>
  </p:outlineViewPr>
  <p:notesTextViewPr>
    <p:cViewPr>
      <p:scale>
        <a:sx n="75" d="100"/>
        <a:sy n="75" d="100"/>
      </p:scale>
      <p:origin x="0" y="0"/>
    </p:cViewPr>
  </p:notesTextViewPr>
  <p:sorterViewPr>
    <p:cViewPr>
      <p:scale>
        <a:sx n="66" d="100"/>
        <a:sy n="66" d="100"/>
      </p:scale>
      <p:origin x="0" y="3576"/>
    </p:cViewPr>
  </p:sorterViewPr>
  <p:notesViewPr>
    <p:cSldViewPr showGuides="1">
      <p:cViewPr>
        <p:scale>
          <a:sx n="60" d="100"/>
          <a:sy n="60" d="100"/>
        </p:scale>
        <p:origin x="2460" y="342"/>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077.ht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baike.baidu.com/view/175122.htm" TargetMode="External"/><Relationship Id="rId4" Type="http://schemas.openxmlformats.org/officeDocument/2006/relationships/hyperlink" Target="http://baike.baidu.com/view/1360.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8119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35000"/>
              </a:lnSpc>
            </a:pPr>
            <a:r>
              <a:rPr lang="en-US" altLang="zh-CN" dirty="0" err="1" smtClean="0">
                <a:solidFill>
                  <a:schemeClr val="tx1"/>
                </a:solidFill>
              </a:rPr>
              <a:t>OpenFlow</a:t>
            </a:r>
            <a:r>
              <a:rPr lang="zh-CN" altLang="en-US" dirty="0">
                <a:solidFill>
                  <a:schemeClr val="tx1"/>
                </a:solidFill>
                <a:hlinkClick r:id="rId3"/>
              </a:rPr>
              <a:t>交换机</a:t>
            </a:r>
            <a:r>
              <a:rPr lang="zh-CN" altLang="en-US" dirty="0">
                <a:solidFill>
                  <a:schemeClr val="tx1"/>
                </a:solidFill>
              </a:rPr>
              <a:t>将原来完全由交换机</a:t>
            </a:r>
            <a:r>
              <a:rPr lang="en-US" altLang="zh-CN" dirty="0">
                <a:solidFill>
                  <a:schemeClr val="tx1"/>
                </a:solidFill>
              </a:rPr>
              <a:t>/</a:t>
            </a:r>
            <a:r>
              <a:rPr lang="zh-CN" altLang="en-US" dirty="0">
                <a:solidFill>
                  <a:schemeClr val="tx1"/>
                </a:solidFill>
                <a:hlinkClick r:id="rId4"/>
              </a:rPr>
              <a:t>路由器</a:t>
            </a:r>
            <a:r>
              <a:rPr lang="zh-CN" altLang="en-US" dirty="0">
                <a:solidFill>
                  <a:schemeClr val="tx1"/>
                </a:solidFill>
              </a:rPr>
              <a:t>控制的</a:t>
            </a:r>
            <a:r>
              <a:rPr lang="zh-CN" altLang="en-US" dirty="0">
                <a:solidFill>
                  <a:schemeClr val="tx1"/>
                </a:solidFill>
                <a:hlinkClick r:id="rId5"/>
              </a:rPr>
              <a:t>报文</a:t>
            </a:r>
            <a:r>
              <a:rPr lang="zh-CN" altLang="en-US" dirty="0">
                <a:solidFill>
                  <a:schemeClr val="tx1"/>
                </a:solidFill>
              </a:rPr>
              <a:t>转发过程转化为由</a:t>
            </a:r>
            <a:r>
              <a:rPr lang="en-US" altLang="zh-CN" dirty="0" err="1">
                <a:solidFill>
                  <a:schemeClr val="tx1"/>
                </a:solidFill>
              </a:rPr>
              <a:t>OpenFlow</a:t>
            </a:r>
            <a:r>
              <a:rPr lang="zh-CN" altLang="en-US" dirty="0">
                <a:solidFill>
                  <a:schemeClr val="tx1"/>
                </a:solidFill>
              </a:rPr>
              <a:t>交换机（</a:t>
            </a:r>
            <a:r>
              <a:rPr lang="en-US" altLang="zh-CN" dirty="0" err="1">
                <a:solidFill>
                  <a:schemeClr val="tx1"/>
                </a:solidFill>
              </a:rPr>
              <a:t>OpenFlow</a:t>
            </a:r>
            <a:r>
              <a:rPr lang="en-US" altLang="zh-CN" dirty="0">
                <a:solidFill>
                  <a:schemeClr val="tx1"/>
                </a:solidFill>
              </a:rPr>
              <a:t> Switch</a:t>
            </a:r>
            <a:r>
              <a:rPr lang="zh-CN" altLang="en-US" dirty="0">
                <a:solidFill>
                  <a:schemeClr val="tx1"/>
                </a:solidFill>
              </a:rPr>
              <a:t>）和控制服务器（</a:t>
            </a:r>
            <a:r>
              <a:rPr lang="en-US" altLang="zh-CN" dirty="0">
                <a:solidFill>
                  <a:schemeClr val="tx1"/>
                </a:solidFill>
              </a:rPr>
              <a:t>Controller</a:t>
            </a:r>
            <a:r>
              <a:rPr lang="zh-CN" altLang="en-US" dirty="0">
                <a:solidFill>
                  <a:schemeClr val="tx1"/>
                </a:solidFill>
              </a:rPr>
              <a:t>）来共同完成，从而实现了数据转发和路由控制的分离。控制器可以通过事先规定好的接口操作来控制</a:t>
            </a:r>
            <a:r>
              <a:rPr lang="en-US" altLang="zh-CN" dirty="0" err="1">
                <a:solidFill>
                  <a:schemeClr val="tx1"/>
                </a:solidFill>
              </a:rPr>
              <a:t>OpenFlow</a:t>
            </a:r>
            <a:r>
              <a:rPr lang="zh-CN" altLang="en-US" dirty="0">
                <a:solidFill>
                  <a:schemeClr val="tx1"/>
                </a:solidFill>
                <a:hlinkClick r:id="rId3"/>
              </a:rPr>
              <a:t>交换机</a:t>
            </a:r>
            <a:r>
              <a:rPr lang="zh-CN" altLang="en-US" dirty="0">
                <a:solidFill>
                  <a:schemeClr val="tx1"/>
                </a:solidFill>
              </a:rPr>
              <a:t>中的流表，从而达到控制数据转发的目的。</a:t>
            </a:r>
            <a:endParaRPr lang="en-US" altLang="zh-CN" dirty="0">
              <a:solidFill>
                <a:schemeClr val="tx1"/>
              </a:solidFill>
            </a:endParaRPr>
          </a:p>
          <a:p>
            <a:r>
              <a:rPr lang="en-US" altLang="zh-CN" dirty="0" err="1" smtClean="0">
                <a:solidFill>
                  <a:schemeClr val="tx1"/>
                </a:solidFill>
              </a:rPr>
              <a:t>OpenFlow</a:t>
            </a:r>
            <a:r>
              <a:rPr lang="zh-CN" altLang="en-US" dirty="0" smtClean="0">
                <a:solidFill>
                  <a:schemeClr val="tx1"/>
                </a:solidFill>
              </a:rPr>
              <a:t>网络由</a:t>
            </a:r>
            <a:r>
              <a:rPr lang="en-US" altLang="zh-CN" dirty="0" err="1" smtClean="0">
                <a:solidFill>
                  <a:schemeClr val="tx1"/>
                </a:solidFill>
              </a:rPr>
              <a:t>OpenFlow</a:t>
            </a:r>
            <a:r>
              <a:rPr lang="zh-CN" altLang="en-US" dirty="0" smtClean="0">
                <a:solidFill>
                  <a:schemeClr val="tx1"/>
                </a:solidFill>
                <a:hlinkClick r:id="rId3"/>
              </a:rPr>
              <a:t>交换机</a:t>
            </a:r>
            <a:r>
              <a:rPr lang="zh-CN" altLang="en-US" dirty="0" smtClean="0">
                <a:solidFill>
                  <a:schemeClr val="tx1"/>
                </a:solidFill>
              </a:rPr>
              <a:t>、</a:t>
            </a:r>
            <a:r>
              <a:rPr lang="en-US" altLang="zh-CN" dirty="0" err="1" smtClean="0">
                <a:solidFill>
                  <a:schemeClr val="tx1"/>
                </a:solidFill>
              </a:rPr>
              <a:t>FlowVisor</a:t>
            </a:r>
            <a:r>
              <a:rPr lang="zh-CN" altLang="en-US" dirty="0" smtClean="0">
                <a:solidFill>
                  <a:schemeClr val="tx1"/>
                </a:solidFill>
              </a:rPr>
              <a:t>和</a:t>
            </a:r>
            <a:r>
              <a:rPr lang="en-US" altLang="zh-CN" dirty="0" smtClean="0">
                <a:solidFill>
                  <a:schemeClr val="tx1"/>
                </a:solidFill>
              </a:rPr>
              <a:t>Controller</a:t>
            </a:r>
            <a:r>
              <a:rPr lang="zh-CN" altLang="en-US" dirty="0" smtClean="0">
                <a:solidFill>
                  <a:schemeClr val="tx1"/>
                </a:solidFill>
              </a:rPr>
              <a:t>三部分组成。</a:t>
            </a:r>
            <a:r>
              <a:rPr lang="en-US" altLang="zh-CN" dirty="0" err="1" smtClean="0">
                <a:solidFill>
                  <a:schemeClr val="tx1"/>
                </a:solidFill>
              </a:rPr>
              <a:t>OpenFlow</a:t>
            </a:r>
            <a:r>
              <a:rPr lang="zh-CN" altLang="en-US" dirty="0" smtClean="0">
                <a:solidFill>
                  <a:schemeClr val="tx1"/>
                </a:solidFill>
                <a:hlinkClick r:id="rId3"/>
              </a:rPr>
              <a:t>交换机</a:t>
            </a:r>
            <a:r>
              <a:rPr lang="zh-CN" altLang="en-US" dirty="0" smtClean="0">
                <a:solidFill>
                  <a:schemeClr val="tx1"/>
                </a:solidFill>
              </a:rPr>
              <a:t>进行数据层的转发；</a:t>
            </a:r>
            <a:r>
              <a:rPr lang="en-US" altLang="zh-CN" dirty="0" err="1" smtClean="0">
                <a:solidFill>
                  <a:schemeClr val="tx1"/>
                </a:solidFill>
              </a:rPr>
              <a:t>FlowVisor</a:t>
            </a:r>
            <a:r>
              <a:rPr lang="zh-CN" altLang="en-US" dirty="0" smtClean="0">
                <a:solidFill>
                  <a:schemeClr val="tx1"/>
                </a:solidFill>
              </a:rPr>
              <a:t>对网络进行虚拟化；</a:t>
            </a:r>
            <a:r>
              <a:rPr lang="en-US" altLang="zh-CN" dirty="0" smtClean="0">
                <a:solidFill>
                  <a:schemeClr val="tx1"/>
                </a:solidFill>
              </a:rPr>
              <a:t>Controller</a:t>
            </a:r>
            <a:r>
              <a:rPr lang="zh-CN" altLang="en-US" dirty="0" smtClean="0">
                <a:solidFill>
                  <a:schemeClr val="tx1"/>
                </a:solidFill>
              </a:rPr>
              <a:t>对网络进行集中控制，实现控制层的功能。</a:t>
            </a:r>
            <a:endParaRPr lang="en-US" altLang="zh-CN" dirty="0" smtClean="0">
              <a:solidFill>
                <a:schemeClr val="tx1"/>
              </a:solidFill>
            </a:endParaRPr>
          </a:p>
          <a:p>
            <a:r>
              <a:rPr lang="en-US" altLang="zh-CN" dirty="0" err="1" smtClean="0">
                <a:solidFill>
                  <a:schemeClr val="tx1"/>
                </a:solidFill>
              </a:rPr>
              <a:t>OpenFlow</a:t>
            </a:r>
            <a:r>
              <a:rPr lang="zh-CN" altLang="en-US" dirty="0" smtClean="0">
                <a:solidFill>
                  <a:schemeClr val="tx1"/>
                </a:solidFill>
              </a:rPr>
              <a:t>交换机由流表、安全通道和</a:t>
            </a:r>
            <a:r>
              <a:rPr lang="en-US" altLang="zh-CN" dirty="0" err="1" smtClean="0">
                <a:solidFill>
                  <a:schemeClr val="tx1"/>
                </a:solidFill>
              </a:rPr>
              <a:t>OpenFlow</a:t>
            </a:r>
            <a:r>
              <a:rPr lang="zh-CN" altLang="en-US" dirty="0" smtClean="0">
                <a:solidFill>
                  <a:schemeClr val="tx1"/>
                </a:solidFill>
              </a:rPr>
              <a:t>协议三部分组成。</a:t>
            </a:r>
            <a:endParaRPr lang="zh-CN" altLang="en-US" dirty="0">
              <a:solidFill>
                <a:schemeClr val="tx1"/>
              </a:solidFill>
            </a:endParaRPr>
          </a:p>
        </p:txBody>
      </p:sp>
    </p:spTree>
    <p:extLst>
      <p:ext uri="{BB962C8B-B14F-4D97-AF65-F5344CB8AC3E}">
        <p14:creationId xmlns:p14="http://schemas.microsoft.com/office/powerpoint/2010/main" val="83793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297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3744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FrutigerNext LT Regular" pitchFamily="34" charset="0"/>
                <a:ea typeface="华文细黑" pitchFamily="2" charset="-122"/>
                <a:cs typeface="+mn-cs"/>
              </a:rPr>
              <a:t>最初，</a:t>
            </a:r>
            <a:r>
              <a:rPr lang="en-US" altLang="zh-CN" sz="1100" kern="1200" dirty="0" smtClean="0">
                <a:solidFill>
                  <a:schemeClr val="tx1"/>
                </a:solidFill>
                <a:effectLst/>
                <a:latin typeface="FrutigerNext LT Regular" pitchFamily="34" charset="0"/>
                <a:ea typeface="华文细黑" pitchFamily="2" charset="-122"/>
                <a:cs typeface="+mn-cs"/>
              </a:rPr>
              <a:t>OpenStack</a:t>
            </a:r>
            <a:r>
              <a:rPr lang="zh-CN" altLang="zh-CN" sz="1100" kern="1200" dirty="0" smtClean="0">
                <a:solidFill>
                  <a:schemeClr val="tx1"/>
                </a:solidFill>
                <a:effectLst/>
                <a:latin typeface="FrutigerNext LT Regular" pitchFamily="34" charset="0"/>
                <a:ea typeface="华文细黑" pitchFamily="2" charset="-122"/>
                <a:cs typeface="+mn-cs"/>
              </a:rPr>
              <a:t>中的网络服务由</a:t>
            </a:r>
            <a:r>
              <a:rPr lang="en-US" altLang="zh-CN" sz="1100" kern="1200" dirty="0" smtClean="0">
                <a:solidFill>
                  <a:schemeClr val="tx1"/>
                </a:solidFill>
                <a:effectLst/>
                <a:latin typeface="FrutigerNext LT Regular" pitchFamily="34" charset="0"/>
                <a:ea typeface="华文细黑" pitchFamily="2" charset="-122"/>
                <a:cs typeface="+mn-cs"/>
              </a:rPr>
              <a:t>Nova</a:t>
            </a:r>
            <a:r>
              <a:rPr lang="zh-CN" altLang="zh-CN" sz="1100" kern="1200" dirty="0" smtClean="0">
                <a:solidFill>
                  <a:schemeClr val="tx1"/>
                </a:solidFill>
                <a:effectLst/>
                <a:latin typeface="FrutigerNext LT Regular" pitchFamily="34" charset="0"/>
                <a:ea typeface="华文细黑" pitchFamily="2" charset="-122"/>
                <a:cs typeface="+mn-cs"/>
              </a:rPr>
              <a:t>中的</a:t>
            </a:r>
            <a:r>
              <a:rPr lang="en-US" altLang="zh-CN" sz="1100" kern="1200" dirty="0" smtClean="0">
                <a:solidFill>
                  <a:schemeClr val="tx1"/>
                </a:solidFill>
                <a:effectLst/>
                <a:latin typeface="FrutigerNext LT Regular" pitchFamily="34" charset="0"/>
                <a:ea typeface="华文细黑" pitchFamily="2" charset="-122"/>
                <a:cs typeface="+mn-cs"/>
              </a:rPr>
              <a:t>Nova-network</a:t>
            </a:r>
            <a:r>
              <a:rPr lang="zh-CN" altLang="zh-CN" sz="1100" kern="1200" dirty="0" smtClean="0">
                <a:solidFill>
                  <a:schemeClr val="tx1"/>
                </a:solidFill>
                <a:effectLst/>
                <a:latin typeface="FrutigerNext LT Regular" pitchFamily="34" charset="0"/>
                <a:ea typeface="华文细黑" pitchFamily="2" charset="-122"/>
                <a:cs typeface="+mn-cs"/>
              </a:rPr>
              <a:t>模块提供，后来为了提供更为丰富的拓扑结构，支持更多的网络类型，具有更好的扩展性，一个专门的项目</a:t>
            </a:r>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被创建用于取代原有的</a:t>
            </a:r>
            <a:r>
              <a:rPr lang="en-US" altLang="zh-CN" sz="1100" kern="1200" dirty="0" smtClean="0">
                <a:solidFill>
                  <a:schemeClr val="tx1"/>
                </a:solidFill>
                <a:effectLst/>
                <a:latin typeface="FrutigerNext LT Regular" pitchFamily="34" charset="0"/>
                <a:ea typeface="华文细黑" pitchFamily="2" charset="-122"/>
                <a:cs typeface="+mn-cs"/>
              </a:rPr>
              <a:t>nova-network</a:t>
            </a:r>
            <a:r>
              <a:rPr lang="zh-CN" altLang="zh-CN" sz="1100" kern="1200" dirty="0" smtClean="0">
                <a:solidFill>
                  <a:schemeClr val="tx1"/>
                </a:solidFill>
                <a:effectLst/>
                <a:latin typeface="FrutigerNext LT Regular" pitchFamily="34" charset="0"/>
                <a:ea typeface="华文细黑" pitchFamily="2" charset="-122"/>
                <a:cs typeface="+mn-cs"/>
              </a:rPr>
              <a:t>。</a:t>
            </a:r>
            <a:endParaRPr lang="en-US" altLang="zh-CN" sz="1100" kern="1200" dirty="0" smtClean="0">
              <a:solidFill>
                <a:schemeClr val="tx1"/>
              </a:solidFill>
              <a:effectLst/>
              <a:latin typeface="FrutigerNext LT Regular" pitchFamily="34" charset="0"/>
              <a:ea typeface="华文细黑" pitchFamily="2" charset="-122"/>
              <a:cs typeface="+mn-cs"/>
            </a:endParaRPr>
          </a:p>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对于交换机整个系统来说，</a:t>
            </a:r>
            <a:r>
              <a:rPr lang="en-US" altLang="zh-CN" dirty="0" smtClean="0">
                <a:effectLst/>
              </a:rPr>
              <a:t>Neutron</a:t>
            </a:r>
            <a:r>
              <a:rPr lang="zh-CN" altLang="en-US" dirty="0" smtClean="0">
                <a:effectLst/>
              </a:rPr>
              <a:t>其实是系统平台的位置，提供配置命令及参数检查，并把网络功能用一种逻辑组织起来；但是无论底层的</a:t>
            </a:r>
            <a:r>
              <a:rPr lang="en-US" altLang="zh-CN" dirty="0" smtClean="0">
                <a:effectLst/>
              </a:rPr>
              <a:t>plugin</a:t>
            </a:r>
            <a:r>
              <a:rPr lang="zh-CN" altLang="en-US" dirty="0" smtClean="0">
                <a:effectLst/>
              </a:rPr>
              <a:t>最终是用软件</a:t>
            </a:r>
            <a:r>
              <a:rPr lang="en-US" altLang="zh-CN" dirty="0" smtClean="0">
                <a:effectLst/>
              </a:rPr>
              <a:t>SDN</a:t>
            </a:r>
            <a:r>
              <a:rPr lang="zh-CN" altLang="en-US" dirty="0" smtClean="0">
                <a:effectLst/>
              </a:rPr>
              <a:t>还是硬件交换机来加速，</a:t>
            </a:r>
            <a:r>
              <a:rPr lang="en-US" altLang="zh-CN" dirty="0" smtClean="0">
                <a:effectLst/>
              </a:rPr>
              <a:t>Neutron</a:t>
            </a:r>
            <a:r>
              <a:rPr lang="zh-CN" altLang="en-US" dirty="0" smtClean="0">
                <a:effectLst/>
              </a:rPr>
              <a:t>自身并不提供任何网络功能，它只是一个架子。</a:t>
            </a:r>
            <a:r>
              <a:rPr lang="en-US" altLang="zh-CN" dirty="0" smtClean="0">
                <a:effectLst/>
              </a:rPr>
              <a:t>Neutron</a:t>
            </a:r>
            <a:r>
              <a:rPr lang="zh-CN" altLang="en-US" dirty="0" smtClean="0">
                <a:effectLst/>
              </a:rPr>
              <a:t>的网络功能大部分是</a:t>
            </a:r>
            <a:r>
              <a:rPr lang="en-US" altLang="zh-CN" dirty="0" smtClean="0">
                <a:effectLst/>
              </a:rPr>
              <a:t>Plugin</a:t>
            </a:r>
            <a:r>
              <a:rPr lang="zh-CN" altLang="en-US" dirty="0" smtClean="0">
                <a:effectLst/>
              </a:rPr>
              <a:t>提供的，除了</a:t>
            </a:r>
            <a:r>
              <a:rPr lang="en-US" altLang="zh-CN" dirty="0" smtClean="0">
                <a:effectLst/>
              </a:rPr>
              <a:t>DHCP</a:t>
            </a:r>
            <a:r>
              <a:rPr lang="zh-CN" altLang="en-US" dirty="0" smtClean="0">
                <a:effectLst/>
              </a:rPr>
              <a:t>和</a:t>
            </a:r>
            <a:r>
              <a:rPr lang="en-US" altLang="zh-CN" dirty="0" smtClean="0">
                <a:effectLst/>
              </a:rPr>
              <a:t>L3-agent</a:t>
            </a:r>
            <a:r>
              <a:rPr lang="zh-CN" altLang="en-US" dirty="0" smtClean="0">
                <a:effectLst/>
              </a:rPr>
              <a:t>等的某些部分功能。</a:t>
            </a:r>
            <a:endParaRPr lang="zh-CN" altLang="zh-CN" sz="1100" kern="1200" dirty="0" smtClean="0">
              <a:solidFill>
                <a:schemeClr val="tx1"/>
              </a:solidFill>
              <a:effectLst/>
              <a:latin typeface="FrutigerNext LT Regular" pitchFamily="34" charset="0"/>
              <a:ea typeface="华文细黑" pitchFamily="2" charset="-122"/>
              <a:cs typeface="+mn-cs"/>
            </a:endParaRPr>
          </a:p>
          <a:p>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把</a:t>
            </a:r>
            <a:r>
              <a:rPr lang="en-US" altLang="zh-CN" sz="1100" kern="1200" dirty="0" smtClean="0">
                <a:solidFill>
                  <a:schemeClr val="tx1"/>
                </a:solidFill>
                <a:effectLst/>
                <a:latin typeface="FrutigerNext LT Regular" pitchFamily="34" charset="0"/>
                <a:ea typeface="华文细黑" pitchFamily="2" charset="-122"/>
                <a:cs typeface="+mn-cs"/>
              </a:rPr>
              <a:t>OpenStack</a:t>
            </a:r>
            <a:r>
              <a:rPr lang="zh-CN" altLang="zh-CN" sz="1100" kern="1200" dirty="0" smtClean="0">
                <a:solidFill>
                  <a:schemeClr val="tx1"/>
                </a:solidFill>
                <a:effectLst/>
                <a:latin typeface="FrutigerNext LT Regular" pitchFamily="34" charset="0"/>
                <a:ea typeface="华文细黑" pitchFamily="2" charset="-122"/>
                <a:cs typeface="+mn-cs"/>
              </a:rPr>
              <a:t>所在的整个物理网络泛化为网络资源池，通过对物理网络资源的灵活划分和管理，</a:t>
            </a:r>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能够为同一物理网络上的每个租户提供独立的虚拟网络环境。</a:t>
            </a:r>
          </a:p>
          <a:p>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最基础也是核心的工作是对二层物理网络的抽象与管理，虚拟机可以运行与</a:t>
            </a:r>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所构建的</a:t>
            </a:r>
            <a:r>
              <a:rPr lang="en-US" altLang="zh-CN" sz="1100" kern="1200" dirty="0" err="1" smtClean="0">
                <a:solidFill>
                  <a:schemeClr val="tx1"/>
                </a:solidFill>
                <a:effectLst/>
                <a:latin typeface="FrutigerNext LT Regular" pitchFamily="34" charset="0"/>
                <a:ea typeface="华文细黑" pitchFamily="2" charset="-122"/>
                <a:cs typeface="+mn-cs"/>
              </a:rPr>
              <a:t>vSwitch</a:t>
            </a:r>
            <a:r>
              <a:rPr lang="zh-CN" altLang="zh-CN" sz="1100" kern="1200" dirty="0" smtClean="0">
                <a:solidFill>
                  <a:schemeClr val="tx1"/>
                </a:solidFill>
                <a:effectLst/>
                <a:latin typeface="FrutigerNext LT Regular" pitchFamily="34" charset="0"/>
                <a:ea typeface="华文细黑" pitchFamily="2" charset="-122"/>
                <a:cs typeface="+mn-cs"/>
              </a:rPr>
              <a:t>之上。</a:t>
            </a:r>
          </a:p>
          <a:p>
            <a:r>
              <a:rPr lang="en-US" altLang="zh-CN" sz="1100" kern="1200" dirty="0" smtClean="0">
                <a:solidFill>
                  <a:schemeClr val="tx1"/>
                </a:solidFill>
                <a:effectLst/>
                <a:latin typeface="FrutigerNext LT Regular" pitchFamily="34" charset="0"/>
                <a:ea typeface="华文细黑" pitchFamily="2" charset="-122"/>
                <a:cs typeface="+mn-cs"/>
              </a:rPr>
              <a:t>Neutron</a:t>
            </a:r>
            <a:r>
              <a:rPr lang="zh-CN" altLang="zh-CN" sz="1100" kern="1200" dirty="0" smtClean="0">
                <a:solidFill>
                  <a:schemeClr val="tx1"/>
                </a:solidFill>
                <a:effectLst/>
                <a:latin typeface="FrutigerNext LT Regular" pitchFamily="34" charset="0"/>
                <a:ea typeface="华文细黑" pitchFamily="2" charset="-122"/>
                <a:cs typeface="+mn-cs"/>
              </a:rPr>
              <a:t>通过</a:t>
            </a:r>
            <a:r>
              <a:rPr lang="en-US" altLang="zh-CN" sz="1100" kern="1200" dirty="0" smtClean="0">
                <a:solidFill>
                  <a:schemeClr val="tx1"/>
                </a:solidFill>
                <a:effectLst/>
                <a:latin typeface="FrutigerNext LT Regular" pitchFamily="34" charset="0"/>
                <a:ea typeface="华文细黑" pitchFamily="2" charset="-122"/>
                <a:cs typeface="+mn-cs"/>
              </a:rPr>
              <a:t>Plugin</a:t>
            </a:r>
            <a:r>
              <a:rPr lang="zh-CN" altLang="zh-CN" sz="1100" kern="1200" dirty="0" smtClean="0">
                <a:solidFill>
                  <a:schemeClr val="tx1"/>
                </a:solidFill>
                <a:effectLst/>
                <a:latin typeface="FrutigerNext LT Regular" pitchFamily="34" charset="0"/>
                <a:ea typeface="华文细黑" pitchFamily="2" charset="-122"/>
                <a:cs typeface="+mn-cs"/>
              </a:rPr>
              <a:t>的方式组织，一个</a:t>
            </a:r>
            <a:r>
              <a:rPr lang="en-US" altLang="zh-CN" sz="1100" kern="1200" dirty="0" smtClean="0">
                <a:solidFill>
                  <a:schemeClr val="tx1"/>
                </a:solidFill>
                <a:effectLst/>
                <a:latin typeface="FrutigerNext LT Regular" pitchFamily="34" charset="0"/>
                <a:ea typeface="华文细黑" pitchFamily="2" charset="-122"/>
                <a:cs typeface="+mn-cs"/>
              </a:rPr>
              <a:t>plugin</a:t>
            </a:r>
            <a:r>
              <a:rPr lang="zh-CN" altLang="zh-CN" sz="1100" kern="1200" dirty="0" smtClean="0">
                <a:solidFill>
                  <a:schemeClr val="tx1"/>
                </a:solidFill>
                <a:effectLst/>
                <a:latin typeface="FrutigerNext LT Regular" pitchFamily="34" charset="0"/>
                <a:ea typeface="华文细黑" pitchFamily="2" charset="-122"/>
                <a:cs typeface="+mn-cs"/>
              </a:rPr>
              <a:t>支持一组</a:t>
            </a:r>
            <a:r>
              <a:rPr lang="en-US" altLang="zh-CN" sz="1100" kern="1200" dirty="0" smtClean="0">
                <a:solidFill>
                  <a:schemeClr val="tx1"/>
                </a:solidFill>
                <a:effectLst/>
                <a:latin typeface="FrutigerNext LT Regular" pitchFamily="34" charset="0"/>
                <a:ea typeface="华文细黑" pitchFamily="2" charset="-122"/>
                <a:cs typeface="+mn-cs"/>
              </a:rPr>
              <a:t>API</a:t>
            </a:r>
            <a:r>
              <a:rPr lang="zh-CN" altLang="zh-CN" sz="1100" kern="1200" dirty="0" smtClean="0">
                <a:solidFill>
                  <a:schemeClr val="tx1"/>
                </a:solidFill>
                <a:effectLst/>
                <a:latin typeface="FrutigerNext LT Regular" pitchFamily="34" charset="0"/>
                <a:ea typeface="华文细黑" pitchFamily="2" charset="-122"/>
                <a:cs typeface="+mn-cs"/>
              </a:rPr>
              <a:t>资源并完成特定的操作，这些操作最终由</a:t>
            </a:r>
            <a:r>
              <a:rPr lang="en-US" altLang="zh-CN" sz="1100" kern="1200" dirty="0" smtClean="0">
                <a:solidFill>
                  <a:schemeClr val="tx1"/>
                </a:solidFill>
                <a:effectLst/>
                <a:latin typeface="FrutigerNext LT Regular" pitchFamily="34" charset="0"/>
                <a:ea typeface="华文细黑" pitchFamily="2" charset="-122"/>
                <a:cs typeface="+mn-cs"/>
              </a:rPr>
              <a:t>Plugin</a:t>
            </a:r>
            <a:r>
              <a:rPr lang="zh-CN" altLang="zh-CN" sz="1100" kern="1200" dirty="0" smtClean="0">
                <a:solidFill>
                  <a:schemeClr val="tx1"/>
                </a:solidFill>
                <a:effectLst/>
                <a:latin typeface="FrutigerNext LT Regular" pitchFamily="34" charset="0"/>
                <a:ea typeface="华文细黑" pitchFamily="2" charset="-122"/>
                <a:cs typeface="+mn-cs"/>
              </a:rPr>
              <a:t>远程调用相应的</a:t>
            </a:r>
            <a:r>
              <a:rPr lang="en-US" altLang="zh-CN" sz="1100" kern="1200" dirty="0" smtClean="0">
                <a:solidFill>
                  <a:schemeClr val="tx1"/>
                </a:solidFill>
                <a:effectLst/>
                <a:latin typeface="FrutigerNext LT Regular" pitchFamily="34" charset="0"/>
                <a:ea typeface="华文细黑" pitchFamily="2" charset="-122"/>
                <a:cs typeface="+mn-cs"/>
              </a:rPr>
              <a:t>agent</a:t>
            </a:r>
            <a:r>
              <a:rPr lang="zh-CN" altLang="zh-CN" sz="1100" kern="1200" dirty="0" smtClean="0">
                <a:solidFill>
                  <a:schemeClr val="tx1"/>
                </a:solidFill>
                <a:effectLst/>
                <a:latin typeface="FrutigerNext LT Regular" pitchFamily="34" charset="0"/>
                <a:ea typeface="华文细黑" pitchFamily="2" charset="-122"/>
                <a:cs typeface="+mn-cs"/>
              </a:rPr>
              <a:t>来完成。</a:t>
            </a:r>
          </a:p>
          <a:p>
            <a:r>
              <a:rPr lang="zh-CN" altLang="zh-CN" sz="1100" kern="1200" dirty="0" smtClean="0">
                <a:solidFill>
                  <a:schemeClr val="tx1"/>
                </a:solidFill>
                <a:effectLst/>
                <a:latin typeface="FrutigerNext LT Regular" pitchFamily="34" charset="0"/>
                <a:ea typeface="华文细黑" pitchFamily="2" charset="-122"/>
                <a:cs typeface="+mn-cs"/>
              </a:rPr>
              <a:t>一些提供基础二层虚拟网络支持的</a:t>
            </a:r>
            <a:r>
              <a:rPr lang="en-US" altLang="zh-CN" sz="1100" kern="1200" dirty="0" smtClean="0">
                <a:solidFill>
                  <a:schemeClr val="tx1"/>
                </a:solidFill>
                <a:effectLst/>
                <a:latin typeface="FrutigerNext LT Regular" pitchFamily="34" charset="0"/>
                <a:ea typeface="华文细黑" pitchFamily="2" charset="-122"/>
                <a:cs typeface="+mn-cs"/>
              </a:rPr>
              <a:t>plugin</a:t>
            </a:r>
            <a:r>
              <a:rPr lang="zh-CN" altLang="zh-CN" sz="1100" kern="1200" dirty="0" smtClean="0">
                <a:solidFill>
                  <a:schemeClr val="tx1"/>
                </a:solidFill>
                <a:effectLst/>
                <a:latin typeface="FrutigerNext LT Regular" pitchFamily="34" charset="0"/>
                <a:ea typeface="华文细黑" pitchFamily="2" charset="-122"/>
                <a:cs typeface="+mn-cs"/>
              </a:rPr>
              <a:t>被称作</a:t>
            </a:r>
            <a:r>
              <a:rPr lang="en-US" altLang="zh-CN" sz="1100" kern="1200" dirty="0" smtClean="0">
                <a:solidFill>
                  <a:schemeClr val="tx1"/>
                </a:solidFill>
                <a:effectLst/>
                <a:latin typeface="FrutigerNext LT Regular" pitchFamily="34" charset="0"/>
                <a:ea typeface="华文细黑" pitchFamily="2" charset="-122"/>
                <a:cs typeface="+mn-cs"/>
              </a:rPr>
              <a:t>core plugin</a:t>
            </a:r>
            <a:r>
              <a:rPr lang="zh-CN" altLang="zh-CN" sz="1100" kern="1200" dirty="0" smtClean="0">
                <a:solidFill>
                  <a:schemeClr val="tx1"/>
                </a:solidFill>
                <a:effectLst/>
                <a:latin typeface="FrutigerNext LT Regular" pitchFamily="34" charset="0"/>
                <a:ea typeface="华文细黑" pitchFamily="2" charset="-122"/>
                <a:cs typeface="+mn-cs"/>
              </a:rPr>
              <a:t>，除</a:t>
            </a:r>
            <a:r>
              <a:rPr lang="en-US" altLang="zh-CN" sz="1100" kern="1200" dirty="0" smtClean="0">
                <a:solidFill>
                  <a:schemeClr val="tx1"/>
                </a:solidFill>
                <a:effectLst/>
                <a:latin typeface="FrutigerNext LT Regular" pitchFamily="34" charset="0"/>
                <a:ea typeface="华文细黑" pitchFamily="2" charset="-122"/>
                <a:cs typeface="+mn-cs"/>
              </a:rPr>
              <a:t>core plugin</a:t>
            </a:r>
            <a:r>
              <a:rPr lang="zh-CN" altLang="zh-CN" sz="1100" kern="1200" dirty="0" smtClean="0">
                <a:solidFill>
                  <a:schemeClr val="tx1"/>
                </a:solidFill>
                <a:effectLst/>
                <a:latin typeface="FrutigerNext LT Regular" pitchFamily="34" charset="0"/>
                <a:ea typeface="华文细黑" pitchFamily="2" charset="-122"/>
                <a:cs typeface="+mn-cs"/>
              </a:rPr>
              <a:t>之外的被称作</a:t>
            </a:r>
            <a:r>
              <a:rPr lang="en-US" altLang="zh-CN" sz="1100" kern="1200" dirty="0" smtClean="0">
                <a:solidFill>
                  <a:schemeClr val="tx1"/>
                </a:solidFill>
                <a:effectLst/>
                <a:latin typeface="FrutigerNext LT Regular" pitchFamily="34" charset="0"/>
                <a:ea typeface="华文细黑" pitchFamily="2" charset="-122"/>
                <a:cs typeface="+mn-cs"/>
              </a:rPr>
              <a:t>service plugin</a:t>
            </a:r>
            <a:r>
              <a:rPr lang="zh-CN" altLang="zh-CN" sz="1100" kern="1200" dirty="0" smtClean="0">
                <a:solidFill>
                  <a:schemeClr val="tx1"/>
                </a:solidFill>
                <a:effectLst/>
                <a:latin typeface="FrutigerNext LT Regular" pitchFamily="34" charset="0"/>
                <a:ea typeface="华文细黑" pitchFamily="2" charset="-122"/>
                <a:cs typeface="+mn-cs"/>
              </a:rPr>
              <a:t>，包括三层网络、负载均衡、防火墙、</a:t>
            </a:r>
            <a:r>
              <a:rPr lang="en-US" altLang="zh-CN" sz="1100" kern="1200" dirty="0" smtClean="0">
                <a:solidFill>
                  <a:schemeClr val="tx1"/>
                </a:solidFill>
                <a:effectLst/>
                <a:latin typeface="FrutigerNext LT Regular" pitchFamily="34" charset="0"/>
                <a:ea typeface="华文细黑" pitchFamily="2" charset="-122"/>
                <a:cs typeface="+mn-cs"/>
              </a:rPr>
              <a:t>VPN</a:t>
            </a:r>
            <a:r>
              <a:rPr lang="zh-CN" altLang="zh-CN" sz="1100" kern="1200" dirty="0" smtClean="0">
                <a:solidFill>
                  <a:schemeClr val="tx1"/>
                </a:solidFill>
                <a:effectLst/>
                <a:latin typeface="FrutigerNext LT Regular" pitchFamily="34" charset="0"/>
                <a:ea typeface="华文细黑" pitchFamily="2" charset="-122"/>
                <a:cs typeface="+mn-cs"/>
              </a:rPr>
              <a:t>等服务都可以通过</a:t>
            </a:r>
            <a:r>
              <a:rPr lang="en-US" altLang="zh-CN" sz="1100" kern="1200" dirty="0" smtClean="0">
                <a:solidFill>
                  <a:schemeClr val="tx1"/>
                </a:solidFill>
                <a:effectLst/>
                <a:latin typeface="FrutigerNext LT Regular" pitchFamily="34" charset="0"/>
                <a:ea typeface="华文细黑" pitchFamily="2" charset="-122"/>
                <a:cs typeface="+mn-cs"/>
              </a:rPr>
              <a:t>service plugin</a:t>
            </a:r>
            <a:r>
              <a:rPr lang="zh-CN" altLang="zh-CN" sz="1100" kern="1200" dirty="0" smtClean="0">
                <a:solidFill>
                  <a:schemeClr val="tx1"/>
                </a:solidFill>
                <a:effectLst/>
                <a:latin typeface="FrutigerNext LT Regular" pitchFamily="34" charset="0"/>
                <a:ea typeface="华文细黑" pitchFamily="2" charset="-122"/>
                <a:cs typeface="+mn-cs"/>
              </a:rPr>
              <a:t>提供。</a:t>
            </a:r>
          </a:p>
          <a:p>
            <a:r>
              <a:rPr lang="en-US" altLang="zh-CN" sz="1100" kern="1200" dirty="0" smtClean="0">
                <a:solidFill>
                  <a:schemeClr val="tx1"/>
                </a:solidFill>
                <a:effectLst/>
                <a:latin typeface="FrutigerNext LT Regular" pitchFamily="34" charset="0"/>
                <a:ea typeface="华文细黑" pitchFamily="2" charset="-122"/>
                <a:cs typeface="+mn-cs"/>
              </a:rPr>
              <a:t>Agent</a:t>
            </a:r>
            <a:r>
              <a:rPr lang="zh-CN" altLang="zh-CN" sz="1100" kern="1200" dirty="0" smtClean="0">
                <a:solidFill>
                  <a:schemeClr val="tx1"/>
                </a:solidFill>
                <a:effectLst/>
                <a:latin typeface="FrutigerNext LT Regular" pitchFamily="34" charset="0"/>
                <a:ea typeface="华文细黑" pitchFamily="2" charset="-122"/>
                <a:cs typeface="+mn-cs"/>
              </a:rPr>
              <a:t>一般专属于某个功能，用于使用物理网络设备或一些虚拟化技术完成某些实际的操作，如二层网络的</a:t>
            </a:r>
            <a:r>
              <a:rPr lang="en-US" altLang="zh-CN" sz="1100" kern="1200" dirty="0" err="1" smtClean="0">
                <a:solidFill>
                  <a:schemeClr val="tx1"/>
                </a:solidFill>
                <a:effectLst/>
                <a:latin typeface="FrutigerNext LT Regular" pitchFamily="34" charset="0"/>
                <a:ea typeface="华文细黑" pitchFamily="2" charset="-122"/>
                <a:cs typeface="+mn-cs"/>
              </a:rPr>
              <a:t>ovs</a:t>
            </a:r>
            <a:r>
              <a:rPr lang="en-US" altLang="zh-CN" sz="1100" kern="1200" dirty="0" smtClean="0">
                <a:solidFill>
                  <a:schemeClr val="tx1"/>
                </a:solidFill>
                <a:effectLst/>
                <a:latin typeface="FrutigerNext LT Regular" pitchFamily="34" charset="0"/>
                <a:ea typeface="华文细黑" pitchFamily="2" charset="-122"/>
                <a:cs typeface="+mn-cs"/>
              </a:rPr>
              <a:t>-agent</a:t>
            </a:r>
            <a:r>
              <a:rPr lang="zh-CN" altLang="zh-CN" sz="1100" kern="1200" dirty="0" smtClean="0">
                <a:solidFill>
                  <a:schemeClr val="tx1"/>
                </a:solidFill>
                <a:effectLst/>
                <a:latin typeface="FrutigerNext LT Regular" pitchFamily="34" charset="0"/>
                <a:ea typeface="华文细黑" pitchFamily="2" charset="-122"/>
                <a:cs typeface="+mn-cs"/>
              </a:rPr>
              <a:t>，三层网络</a:t>
            </a:r>
            <a:r>
              <a:rPr lang="en-US" altLang="zh-CN" sz="1100" kern="1200" dirty="0" smtClean="0">
                <a:solidFill>
                  <a:schemeClr val="tx1"/>
                </a:solidFill>
                <a:effectLst/>
                <a:latin typeface="FrutigerNext LT Regular" pitchFamily="34" charset="0"/>
                <a:ea typeface="华文细黑" pitchFamily="2" charset="-122"/>
                <a:cs typeface="+mn-cs"/>
              </a:rPr>
              <a:t>agent</a:t>
            </a:r>
            <a:r>
              <a:rPr lang="zh-CN" altLang="zh-CN" sz="1100" kern="1200" dirty="0" smtClean="0">
                <a:solidFill>
                  <a:schemeClr val="tx1"/>
                </a:solidFill>
                <a:effectLst/>
                <a:latin typeface="FrutigerNext LT Regular" pitchFamily="34" charset="0"/>
                <a:ea typeface="华文细黑" pitchFamily="2" charset="-122"/>
                <a:cs typeface="+mn-cs"/>
              </a:rPr>
              <a:t>，</a:t>
            </a:r>
            <a:r>
              <a:rPr lang="en-US" altLang="zh-CN" sz="1100" kern="1200" dirty="0" smtClean="0">
                <a:solidFill>
                  <a:schemeClr val="tx1"/>
                </a:solidFill>
                <a:effectLst/>
                <a:latin typeface="FrutigerNext LT Regular" pitchFamily="34" charset="0"/>
                <a:ea typeface="华文细黑" pitchFamily="2" charset="-122"/>
                <a:cs typeface="+mn-cs"/>
              </a:rPr>
              <a:t>DHCP agent</a:t>
            </a:r>
            <a:r>
              <a:rPr lang="zh-CN" altLang="zh-CN" sz="1100" kern="1200" dirty="0" smtClean="0">
                <a:solidFill>
                  <a:schemeClr val="tx1"/>
                </a:solidFill>
                <a:effectLst/>
                <a:latin typeface="FrutigerNext LT Regular" pitchFamily="34" charset="0"/>
                <a:ea typeface="华文细黑" pitchFamily="2" charset="-122"/>
                <a:cs typeface="+mn-cs"/>
              </a:rPr>
              <a:t>等等。</a:t>
            </a:r>
          </a:p>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B995D499-D529-49AA-B1BC-F36E4A80D28F}" type="slidenum">
              <a:rPr lang="zh-CN" altLang="en-US" smtClean="0"/>
              <a:t>12</a:t>
            </a:fld>
            <a:endParaRPr lang="zh-CN" altLang="en-US"/>
          </a:p>
        </p:txBody>
      </p:sp>
    </p:spTree>
    <p:extLst>
      <p:ext uri="{BB962C8B-B14F-4D97-AF65-F5344CB8AC3E}">
        <p14:creationId xmlns:p14="http://schemas.microsoft.com/office/powerpoint/2010/main" val="50101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65161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近些年来，为了加快推动网络技术的发展，研究者们建设了一系列大规模网络实验基础平台，如美国</a:t>
            </a:r>
            <a:r>
              <a:rPr lang="en-US" altLang="zh-CN" smtClean="0"/>
              <a:t>PlanetLab</a:t>
            </a:r>
            <a:r>
              <a:rPr lang="zh-CN" altLang="en-US" smtClean="0"/>
              <a:t>和</a:t>
            </a:r>
            <a:r>
              <a:rPr lang="en-US" altLang="zh-CN" smtClean="0"/>
              <a:t>Emulab,</a:t>
            </a:r>
            <a:r>
              <a:rPr lang="zh-CN" altLang="en-US" smtClean="0"/>
              <a:t>希望在此之上运行新的协议进行网络创新。出于这些动机，美国国家自然科学基金会</a:t>
            </a:r>
            <a:r>
              <a:rPr lang="en-US" altLang="zh-CN" smtClean="0"/>
              <a:t>(National Science Foundation</a:t>
            </a:r>
            <a:r>
              <a:rPr lang="zh-CN" altLang="en-US" smtClean="0"/>
              <a:t>，</a:t>
            </a:r>
            <a:r>
              <a:rPr lang="en-US" altLang="zh-CN" smtClean="0"/>
              <a:t>NSF)</a:t>
            </a:r>
            <a:r>
              <a:rPr lang="zh-CN" altLang="en-US" smtClean="0"/>
              <a:t>资助启动了全球网络创新实验环境</a:t>
            </a:r>
            <a:r>
              <a:rPr lang="en-US" altLang="zh-CN" smtClean="0"/>
              <a:t>GENI</a:t>
            </a:r>
            <a:r>
              <a:rPr lang="zh-CN" altLang="en-US" smtClean="0"/>
              <a:t>（</a:t>
            </a:r>
            <a:r>
              <a:rPr lang="en-US" altLang="zh-CN" smtClean="0"/>
              <a:t>Global Environment Networking Innovations)</a:t>
            </a:r>
            <a:r>
              <a:rPr lang="zh-CN" altLang="en-US" smtClean="0"/>
              <a:t>计划。</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353964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Arial"/>
              </a:rPr>
              <a:t>是面向数据中心网络的新一代</a:t>
            </a:r>
            <a:r>
              <a:rPr lang="en-US" altLang="zh-CN" smtClean="0">
                <a:sym typeface="Arial"/>
              </a:rPr>
              <a:t>SDN</a:t>
            </a:r>
            <a:r>
              <a:rPr lang="zh-CN" altLang="en-US" smtClean="0">
                <a:sym typeface="Arial"/>
              </a:rPr>
              <a:t>控制器。它基于开放、可靠的全新架构，是数据中心</a:t>
            </a:r>
            <a:r>
              <a:rPr lang="en-US" altLang="zh-CN" smtClean="0">
                <a:sym typeface="Arial"/>
              </a:rPr>
              <a:t>SDN</a:t>
            </a:r>
            <a:r>
              <a:rPr lang="zh-CN" altLang="en-US" smtClean="0">
                <a:sym typeface="Arial"/>
              </a:rPr>
              <a:t>解决方案的核心部件。</a:t>
            </a:r>
            <a:r>
              <a:rPr lang="en-US" altLang="zh-CN" smtClean="0">
                <a:sym typeface="Arial"/>
              </a:rPr>
              <a:t>AC-DCN</a:t>
            </a:r>
            <a:r>
              <a:rPr lang="zh-CN" altLang="en-US" smtClean="0">
                <a:sym typeface="Arial"/>
              </a:rPr>
              <a:t>提供基于应用的网络自动化功能，降低网络部署的复杂性。支持和业界主流的云平台、计算管理平台无缝对接，同时提供高可靠的分布式集群。</a:t>
            </a:r>
            <a:endParaRPr lang="en-US" altLang="zh-CN" smtClean="0">
              <a:sym typeface="Arial"/>
            </a:endParaRPr>
          </a:p>
          <a:p>
            <a:r>
              <a:rPr lang="en-US" altLang="zh-CN" smtClean="0"/>
              <a:t>AC</a:t>
            </a:r>
            <a:r>
              <a:rPr lang="zh-CN" altLang="en-US" smtClean="0"/>
              <a:t>具有如下特点：</a:t>
            </a:r>
          </a:p>
          <a:p>
            <a:r>
              <a:rPr lang="zh-CN" altLang="en-US" smtClean="0"/>
              <a:t>简单灵活：</a:t>
            </a:r>
            <a:r>
              <a:rPr lang="en-US" altLang="zh-CN" smtClean="0"/>
              <a:t>AC</a:t>
            </a:r>
            <a:r>
              <a:rPr lang="zh-CN" altLang="en-US" smtClean="0"/>
              <a:t>支持基于应用的网络自动化能力，客户可以通过自定义应用模板，灵活选择网络模型，实现数据中心网络资源的快速部署。同时支持业务链能力，提供按需、灵活的安全增值服务。</a:t>
            </a:r>
          </a:p>
          <a:p>
            <a:r>
              <a:rPr lang="zh-CN" altLang="en-US" smtClean="0"/>
              <a:t>精细运维：</a:t>
            </a:r>
            <a:r>
              <a:rPr lang="en-US" altLang="zh-CN" smtClean="0"/>
              <a:t>AC</a:t>
            </a:r>
            <a:r>
              <a:rPr lang="zh-CN" altLang="en-US" smtClean="0"/>
              <a:t>支持展示物理、逻辑、应用三层网络拓扑和映射关系，网络整体状态和运行质量直观可视，提升对网络的运维能力。另外，</a:t>
            </a:r>
            <a:r>
              <a:rPr lang="en-US" altLang="zh-CN" smtClean="0"/>
              <a:t>AC-DCN</a:t>
            </a:r>
            <a:r>
              <a:rPr lang="zh-CN" altLang="en-US" smtClean="0"/>
              <a:t>支持多种形式的路径检测，有效协助故障的快速定界。</a:t>
            </a:r>
          </a:p>
          <a:p>
            <a:r>
              <a:rPr lang="zh-CN" altLang="en-US" smtClean="0"/>
              <a:t>开放集成：</a:t>
            </a:r>
            <a:r>
              <a:rPr lang="en-US" altLang="zh-CN" smtClean="0"/>
              <a:t>AC</a:t>
            </a:r>
            <a:r>
              <a:rPr lang="zh-CN" altLang="en-US" smtClean="0"/>
              <a:t>通过北向标准</a:t>
            </a:r>
            <a:r>
              <a:rPr lang="en-US" altLang="zh-CN" smtClean="0"/>
              <a:t>API</a:t>
            </a:r>
            <a:r>
              <a:rPr lang="zh-CN" altLang="en-US" smtClean="0"/>
              <a:t>接口，实现与业界主流的</a:t>
            </a:r>
            <a:r>
              <a:rPr lang="en-US" altLang="zh-CN" smtClean="0"/>
              <a:t>OpenStack</a:t>
            </a:r>
            <a:r>
              <a:rPr lang="zh-CN" altLang="en-US" smtClean="0"/>
              <a:t>云平台对接，同时支持和计算管理平台</a:t>
            </a:r>
            <a:r>
              <a:rPr lang="en-US" altLang="zh-CN" smtClean="0"/>
              <a:t>VMware vCenter</a:t>
            </a:r>
            <a:r>
              <a:rPr lang="zh-CN" altLang="en-US" smtClean="0"/>
              <a:t>协同。南向提供标准</a:t>
            </a:r>
            <a:r>
              <a:rPr lang="en-US" altLang="zh-CN" smtClean="0"/>
              <a:t>OPENFLOW</a:t>
            </a:r>
            <a:r>
              <a:rPr lang="zh-CN" altLang="en-US" smtClean="0"/>
              <a:t>、</a:t>
            </a:r>
            <a:r>
              <a:rPr lang="en-US" altLang="zh-CN" smtClean="0"/>
              <a:t>NETCONF</a:t>
            </a:r>
            <a:r>
              <a:rPr lang="zh-CN" altLang="en-US" smtClean="0"/>
              <a:t>等接口。</a:t>
            </a:r>
          </a:p>
          <a:p>
            <a:r>
              <a:rPr lang="zh-CN" altLang="en-US" smtClean="0"/>
              <a:t>安全可靠：</a:t>
            </a:r>
            <a:r>
              <a:rPr lang="en-US" altLang="zh-CN" smtClean="0"/>
              <a:t>AC</a:t>
            </a:r>
            <a:r>
              <a:rPr lang="zh-CN" altLang="en-US" smtClean="0"/>
              <a:t>支持弹性动态的分布式集群机制。同时在管理面、控制面、转发面提供多层级的安全防护，可满足各种规模数据中心的安全可靠性要求。</a:t>
            </a:r>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3424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5484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VxLAN</a:t>
            </a:r>
            <a:r>
              <a:rPr lang="zh-CN" altLang="zh-CN" dirty="0" smtClean="0"/>
              <a:t>是一种</a:t>
            </a:r>
            <a:r>
              <a:rPr lang="zh-CN" altLang="en-US" dirty="0" smtClean="0"/>
              <a:t>叠加在</a:t>
            </a:r>
            <a:r>
              <a:rPr lang="en-US" altLang="zh-CN" dirty="0" smtClean="0"/>
              <a:t>L3</a:t>
            </a:r>
            <a:r>
              <a:rPr lang="zh-CN" altLang="zh-CN" dirty="0" smtClean="0"/>
              <a:t>网络</a:t>
            </a:r>
            <a:r>
              <a:rPr lang="zh-CN" altLang="en-US" dirty="0" smtClean="0"/>
              <a:t>之上的二层网络</a:t>
            </a:r>
            <a:r>
              <a:rPr lang="zh-CN" altLang="zh-CN" dirty="0" smtClean="0"/>
              <a:t>。每个</a:t>
            </a:r>
            <a:r>
              <a:rPr lang="en-US" altLang="zh-CN" dirty="0" err="1" smtClean="0"/>
              <a:t>VxLAN</a:t>
            </a:r>
            <a:r>
              <a:rPr lang="zh-CN" altLang="zh-CN" dirty="0" smtClean="0"/>
              <a:t>网段</a:t>
            </a:r>
            <a:r>
              <a:rPr lang="zh-CN" altLang="en-US" dirty="0" smtClean="0"/>
              <a:t>由</a:t>
            </a:r>
            <a:r>
              <a:rPr lang="zh-CN" altLang="zh-CN" dirty="0" smtClean="0"/>
              <a:t>一个</a:t>
            </a:r>
            <a:r>
              <a:rPr lang="en-US" altLang="zh-CN" dirty="0" smtClean="0"/>
              <a:t>24bit</a:t>
            </a:r>
            <a:r>
              <a:rPr lang="zh-CN" altLang="zh-CN" dirty="0" smtClean="0"/>
              <a:t>网段</a:t>
            </a:r>
            <a:r>
              <a:rPr lang="en-US" altLang="zh-CN" dirty="0" smtClean="0"/>
              <a:t>ID</a:t>
            </a:r>
            <a:r>
              <a:rPr lang="zh-CN" altLang="en-US" dirty="0" smtClean="0"/>
              <a:t>进行唯一</a:t>
            </a:r>
            <a:r>
              <a:rPr lang="zh-CN" altLang="zh-CN" dirty="0" smtClean="0"/>
              <a:t>标识，称为</a:t>
            </a:r>
            <a:r>
              <a:rPr lang="en-US" altLang="zh-CN" dirty="0" smtClean="0"/>
              <a:t>VNI(</a:t>
            </a:r>
            <a:r>
              <a:rPr lang="en-US" altLang="zh-CN" dirty="0" err="1" smtClean="0"/>
              <a:t>VxLAN</a:t>
            </a:r>
            <a:r>
              <a:rPr lang="en-US" altLang="zh-CN" dirty="0" smtClean="0"/>
              <a:t> Network Identifier)</a:t>
            </a:r>
            <a:r>
              <a:rPr lang="zh-CN" altLang="en-US" dirty="0" smtClean="0"/>
              <a:t>，</a:t>
            </a:r>
            <a:r>
              <a:rPr lang="zh-CN" altLang="zh-CN" dirty="0" smtClean="0"/>
              <a:t>允许多达</a:t>
            </a:r>
            <a:r>
              <a:rPr lang="en-US" altLang="zh-CN" dirty="0" smtClean="0"/>
              <a:t>16M</a:t>
            </a:r>
            <a:r>
              <a:rPr lang="zh-CN" altLang="zh-CN" dirty="0" smtClean="0"/>
              <a:t>的</a:t>
            </a:r>
            <a:r>
              <a:rPr lang="en-US" altLang="zh-CN" dirty="0" smtClean="0"/>
              <a:t>VXLAN</a:t>
            </a:r>
            <a:r>
              <a:rPr lang="zh-CN" altLang="zh-CN" dirty="0" smtClean="0"/>
              <a:t>网段可以在相同的管理域内共存。</a:t>
            </a:r>
            <a:endParaRPr lang="en-US" altLang="zh-CN" dirty="0" smtClean="0"/>
          </a:p>
          <a:p>
            <a:r>
              <a:rPr lang="en-US" altLang="zh-CN" dirty="0" err="1" smtClean="0"/>
              <a:t>VxLAN</a:t>
            </a:r>
            <a:r>
              <a:rPr lang="zh-CN" altLang="zh-CN" dirty="0" smtClean="0"/>
              <a:t>也可以被定义为一种隧道机制，是基于三层物理上的二层叠加网络。隧道是无状态的，每个报文根据一个规则集封装。后续部分的隧道端点（</a:t>
            </a:r>
            <a:r>
              <a:rPr lang="en-US" altLang="zh-CN" dirty="0" smtClean="0"/>
              <a:t>VTEP</a:t>
            </a:r>
            <a:r>
              <a:rPr lang="zh-CN" altLang="zh-CN" dirty="0" smtClean="0"/>
              <a:t>），位于</a:t>
            </a:r>
            <a:r>
              <a:rPr lang="en-US" altLang="zh-CN" dirty="0" smtClean="0"/>
              <a:t>VM</a:t>
            </a:r>
            <a:r>
              <a:rPr lang="zh-CN" altLang="zh-CN" dirty="0" smtClean="0"/>
              <a:t>宿主服务器中的</a:t>
            </a:r>
            <a:r>
              <a:rPr lang="en-US" altLang="zh-CN" dirty="0" smtClean="0"/>
              <a:t>hypervisor</a:t>
            </a:r>
            <a:r>
              <a:rPr lang="zh-CN" altLang="zh-CN" dirty="0" smtClean="0"/>
              <a:t>。因此，</a:t>
            </a:r>
            <a:r>
              <a:rPr lang="en-US" altLang="zh-CN" dirty="0" smtClean="0"/>
              <a:t>VNI</a:t>
            </a:r>
            <a:r>
              <a:rPr lang="zh-CN" altLang="zh-CN" dirty="0" smtClean="0"/>
              <a:t>和</a:t>
            </a:r>
            <a:r>
              <a:rPr lang="en-US" altLang="zh-CN" dirty="0" err="1" smtClean="0"/>
              <a:t>VxLAN</a:t>
            </a:r>
            <a:r>
              <a:rPr lang="zh-CN" altLang="zh-CN" dirty="0" smtClean="0"/>
              <a:t>相关的隧道、外层头封装仅有</a:t>
            </a:r>
            <a:r>
              <a:rPr lang="en-US" altLang="zh-CN" dirty="0" smtClean="0"/>
              <a:t>VTEP</a:t>
            </a:r>
            <a:r>
              <a:rPr lang="zh-CN" altLang="en-US" dirty="0" smtClean="0"/>
              <a:t>感知</a:t>
            </a:r>
            <a:r>
              <a:rPr lang="zh-CN" altLang="zh-CN" dirty="0" smtClean="0"/>
              <a:t>，</a:t>
            </a:r>
            <a:r>
              <a:rPr lang="en-US" altLang="zh-CN" dirty="0" smtClean="0"/>
              <a:t>VM</a:t>
            </a:r>
            <a:r>
              <a:rPr lang="zh-CN" altLang="en-US" dirty="0" smtClean="0"/>
              <a:t>感知不到</a:t>
            </a:r>
            <a:r>
              <a:rPr lang="zh-CN" altLang="zh-CN" dirty="0" smtClean="0"/>
              <a:t>。</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829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9007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724730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lvl="1" defTabSz="658230">
              <a:buClrTx/>
              <a:buSzPct val="60000"/>
              <a:buFont typeface="Wingdings" panose="05000000000000000000" pitchFamily="2" charset="2"/>
              <a:buChar char="l"/>
              <a:defRPr/>
            </a:pPr>
            <a:r>
              <a:rPr lang="zh-CN" altLang="en-US" dirty="0"/>
              <a:t>业务呈现</a:t>
            </a:r>
            <a:r>
              <a:rPr lang="en-US" altLang="zh-CN" dirty="0"/>
              <a:t>/</a:t>
            </a:r>
            <a:r>
              <a:rPr lang="zh-CN" altLang="en-US" dirty="0"/>
              <a:t>协同层</a:t>
            </a:r>
            <a:endParaRPr lang="en-US" altLang="zh-CN" dirty="0"/>
          </a:p>
          <a:p>
            <a:pPr marL="534987" lvl="2">
              <a:buClrTx/>
              <a:buSzPct val="50000"/>
              <a:buFont typeface="Wingdings" panose="05000000000000000000" pitchFamily="2" charset="2"/>
              <a:buChar char="p"/>
              <a:defRPr/>
            </a:pPr>
            <a:r>
              <a:rPr lang="zh-CN" altLang="en-US" dirty="0"/>
              <a:t>面向运营商、企业、</a:t>
            </a:r>
            <a:r>
              <a:rPr lang="en-US" altLang="zh-CN" dirty="0"/>
              <a:t>VPC</a:t>
            </a:r>
            <a:r>
              <a:rPr lang="zh-CN" altLang="en-US" dirty="0"/>
              <a:t>、</a:t>
            </a:r>
            <a:r>
              <a:rPr lang="en-US" altLang="zh-CN" dirty="0"/>
              <a:t>RSP</a:t>
            </a:r>
            <a:r>
              <a:rPr lang="zh-CN" altLang="en-US" dirty="0"/>
              <a:t>的</a:t>
            </a:r>
            <a:r>
              <a:rPr lang="en-US" altLang="zh-CN" dirty="0"/>
              <a:t>Portal</a:t>
            </a:r>
            <a:r>
              <a:rPr lang="zh-CN" altLang="en-US" dirty="0"/>
              <a:t>。</a:t>
            </a:r>
            <a:endParaRPr lang="en-US" altLang="zh-CN" dirty="0"/>
          </a:p>
          <a:p>
            <a:pPr marL="534987" lvl="2">
              <a:buClrTx/>
              <a:buSzPct val="50000"/>
              <a:buFont typeface="Wingdings" panose="05000000000000000000" pitchFamily="2" charset="2"/>
              <a:buChar char="p"/>
              <a:defRPr/>
            </a:pPr>
            <a:r>
              <a:rPr lang="zh-CN" altLang="en-US" dirty="0"/>
              <a:t>提供业务灵活定制化界面。</a:t>
            </a:r>
            <a:endParaRPr lang="en-US" altLang="zh-CN" dirty="0"/>
          </a:p>
          <a:p>
            <a:pPr marL="180975" lvl="1" defTabSz="658230">
              <a:buClrTx/>
              <a:buSzPct val="60000"/>
              <a:buFont typeface="Wingdings" panose="05000000000000000000" pitchFamily="2" charset="2"/>
              <a:buChar char="l"/>
              <a:defRPr/>
            </a:pPr>
            <a:r>
              <a:rPr lang="zh-CN" altLang="en-US" dirty="0"/>
              <a:t>网络控制层</a:t>
            </a:r>
            <a:endParaRPr lang="en-US" altLang="zh-CN" dirty="0"/>
          </a:p>
          <a:p>
            <a:pPr marL="534987" lvl="2">
              <a:buClrTx/>
              <a:buSzPct val="50000"/>
              <a:buFont typeface="Wingdings" panose="05000000000000000000" pitchFamily="2" charset="2"/>
              <a:buChar char="p"/>
              <a:defRPr/>
            </a:pPr>
            <a:r>
              <a:rPr lang="zh-CN" altLang="en-US" dirty="0"/>
              <a:t>网络控制平台即</a:t>
            </a:r>
            <a:r>
              <a:rPr lang="en-US" altLang="zh-CN" dirty="0"/>
              <a:t>SDN Controller – Agile Controller</a:t>
            </a:r>
            <a:r>
              <a:rPr lang="zh-CN" altLang="en-US" dirty="0"/>
              <a:t>，完成网络建模和网络实例化。</a:t>
            </a:r>
            <a:endParaRPr lang="en-US" altLang="zh-CN" dirty="0"/>
          </a:p>
          <a:p>
            <a:pPr marL="534987" lvl="2">
              <a:buClrTx/>
              <a:buSzPct val="50000"/>
              <a:buFont typeface="Wingdings" panose="05000000000000000000" pitchFamily="2" charset="2"/>
              <a:buChar char="p"/>
              <a:defRPr/>
            </a:pPr>
            <a:r>
              <a:rPr lang="zh-CN" altLang="en-US" dirty="0"/>
              <a:t>北向支持开放</a:t>
            </a:r>
            <a:r>
              <a:rPr lang="en-US" altLang="zh-CN" dirty="0"/>
              <a:t>API</a:t>
            </a:r>
            <a:r>
              <a:rPr lang="zh-CN" altLang="en-US" dirty="0"/>
              <a:t>接口，实现业务快速定制和自动发放。</a:t>
            </a:r>
            <a:endParaRPr lang="en-US" altLang="zh-CN" dirty="0"/>
          </a:p>
          <a:p>
            <a:pPr marL="534987" lvl="2">
              <a:buClrTx/>
              <a:buSzPct val="50000"/>
              <a:buFont typeface="Wingdings" panose="05000000000000000000" pitchFamily="2" charset="2"/>
              <a:buChar char="p"/>
              <a:defRPr/>
            </a:pPr>
            <a:r>
              <a:rPr lang="zh-CN" altLang="en-US" dirty="0"/>
              <a:t>南向支持</a:t>
            </a:r>
            <a:r>
              <a:rPr lang="en-US" altLang="zh-CN" dirty="0" err="1"/>
              <a:t>OpenFlow</a:t>
            </a:r>
            <a:r>
              <a:rPr lang="en-US" altLang="zh-CN" dirty="0"/>
              <a:t>/</a:t>
            </a:r>
            <a:r>
              <a:rPr lang="en-US" altLang="zh-CN" dirty="0" err="1"/>
              <a:t>OVSdb</a:t>
            </a:r>
            <a:r>
              <a:rPr lang="en-US" altLang="zh-CN" dirty="0"/>
              <a:t>/</a:t>
            </a:r>
            <a:r>
              <a:rPr lang="en-US" altLang="zh-CN" dirty="0" err="1"/>
              <a:t>Netconf</a:t>
            </a:r>
            <a:r>
              <a:rPr lang="en-US" altLang="zh-CN" dirty="0"/>
              <a:t>/SNMP</a:t>
            </a:r>
            <a:r>
              <a:rPr lang="zh-CN" altLang="en-US" dirty="0"/>
              <a:t>等接口，统一管理控制物理和虚拟网络。</a:t>
            </a:r>
            <a:endParaRPr lang="en-US" altLang="zh-CN" dirty="0"/>
          </a:p>
          <a:p>
            <a:pPr marL="180975" lvl="1" defTabSz="658230">
              <a:buClrTx/>
              <a:buSzPct val="60000"/>
              <a:buFont typeface="Wingdings" panose="05000000000000000000" pitchFamily="2" charset="2"/>
              <a:buChar char="l"/>
              <a:defRPr/>
            </a:pPr>
            <a:r>
              <a:rPr lang="en-US" altLang="zh-CN" dirty="0"/>
              <a:t>Fabric</a:t>
            </a:r>
            <a:r>
              <a:rPr lang="zh-CN" altLang="en-US" dirty="0"/>
              <a:t>网络层（基础网络和业务网络）</a:t>
            </a:r>
            <a:endParaRPr lang="en-US" altLang="zh-CN" dirty="0"/>
          </a:p>
          <a:p>
            <a:pPr marL="534987" lvl="2">
              <a:buClrTx/>
              <a:buSzPct val="50000"/>
              <a:buFont typeface="Wingdings" panose="05000000000000000000" pitchFamily="2" charset="2"/>
              <a:buChar char="p"/>
              <a:defRPr/>
            </a:pPr>
            <a:r>
              <a:rPr lang="zh-CN" altLang="en-US" dirty="0"/>
              <a:t>由物理设备组成的承载</a:t>
            </a:r>
            <a:r>
              <a:rPr lang="en-US" altLang="zh-CN" dirty="0"/>
              <a:t>Overlay</a:t>
            </a:r>
            <a:r>
              <a:rPr lang="zh-CN" altLang="en-US" dirty="0"/>
              <a:t>网络的基础物理组网。</a:t>
            </a:r>
            <a:endParaRPr lang="en-US" altLang="zh-CN" dirty="0"/>
          </a:p>
          <a:p>
            <a:pPr marL="534987" lvl="2">
              <a:buClrTx/>
              <a:buSzPct val="50000"/>
              <a:buFont typeface="Wingdings" panose="05000000000000000000" pitchFamily="2" charset="2"/>
              <a:buChar char="p"/>
              <a:defRPr/>
            </a:pPr>
            <a:r>
              <a:rPr lang="zh-CN" altLang="en-US" dirty="0"/>
              <a:t>基于硬件的</a:t>
            </a:r>
            <a:r>
              <a:rPr lang="en-US" altLang="zh-CN" dirty="0"/>
              <a:t>VXLAN</a:t>
            </a:r>
            <a:r>
              <a:rPr lang="zh-CN" altLang="en-US" dirty="0"/>
              <a:t>网关提高业务性能。</a:t>
            </a:r>
            <a:endParaRPr lang="en-US" altLang="zh-CN" dirty="0"/>
          </a:p>
          <a:p>
            <a:pPr marL="534987" lvl="2">
              <a:buClrTx/>
              <a:buSzPct val="50000"/>
              <a:buFont typeface="Wingdings" panose="05000000000000000000" pitchFamily="2" charset="2"/>
              <a:buChar char="p"/>
              <a:defRPr/>
            </a:pPr>
            <a:r>
              <a:rPr lang="zh-CN" altLang="en-US" dirty="0"/>
              <a:t>支持对传统</a:t>
            </a:r>
            <a:r>
              <a:rPr lang="en-US" altLang="zh-CN" dirty="0"/>
              <a:t>VLAN</a:t>
            </a:r>
            <a:r>
              <a:rPr lang="zh-CN" altLang="en-US" dirty="0"/>
              <a:t>网络的兼容。</a:t>
            </a:r>
            <a:endParaRPr lang="en-US" altLang="zh-CN" dirty="0"/>
          </a:p>
          <a:p>
            <a:pPr marL="180975" lvl="1" defTabSz="658230">
              <a:buClrTx/>
              <a:buSzPct val="60000"/>
              <a:buFont typeface="Wingdings" panose="05000000000000000000" pitchFamily="2" charset="2"/>
              <a:buChar char="l"/>
              <a:defRPr/>
            </a:pPr>
            <a:r>
              <a:rPr lang="zh-CN" altLang="en-US" dirty="0"/>
              <a:t>服务器层</a:t>
            </a:r>
            <a:endParaRPr lang="en-US" altLang="zh-CN" dirty="0"/>
          </a:p>
          <a:p>
            <a:pPr marL="534987" lvl="2">
              <a:buClrTx/>
              <a:buSzPct val="50000"/>
              <a:buFont typeface="Wingdings" panose="05000000000000000000" pitchFamily="2" charset="2"/>
              <a:buChar char="p"/>
              <a:defRPr/>
            </a:pPr>
            <a:r>
              <a:rPr lang="en-US" altLang="zh-CN" dirty="0" err="1"/>
              <a:t>vswitch</a:t>
            </a:r>
            <a:r>
              <a:rPr lang="zh-CN" altLang="en-US" dirty="0"/>
              <a:t>实现虚拟机本地接入的网络配置</a:t>
            </a:r>
            <a:r>
              <a:rPr lang="en-US" altLang="zh-CN" dirty="0"/>
              <a:t>/</a:t>
            </a:r>
            <a:r>
              <a:rPr lang="zh-CN" altLang="en-US" dirty="0"/>
              <a:t>策略</a:t>
            </a:r>
            <a:r>
              <a:rPr lang="zh-CN" altLang="en-US" dirty="0" smtClean="0"/>
              <a:t>管理。</a:t>
            </a:r>
            <a:endParaRPr lang="en-US" altLang="zh-CN" dirty="0"/>
          </a:p>
          <a:p>
            <a:pPr marL="534987" lvl="2">
              <a:buClrTx/>
              <a:buSzPct val="50000"/>
              <a:buFont typeface="Wingdings" panose="05000000000000000000" pitchFamily="2" charset="2"/>
              <a:buChar char="p"/>
              <a:defRPr/>
            </a:pPr>
            <a:r>
              <a:rPr lang="en-US" altLang="zh-CN" dirty="0"/>
              <a:t>VFW</a:t>
            </a:r>
            <a:r>
              <a:rPr lang="zh-CN" altLang="en-US" dirty="0"/>
              <a:t>实现基于软件防火墙的安全策略控制和负载均衡</a:t>
            </a:r>
            <a:r>
              <a:rPr lang="zh-CN" altLang="en-US" dirty="0" smtClean="0"/>
              <a:t>管理。</a:t>
            </a:r>
            <a:endParaRPr lang="zh-CN" altLang="en-US" dirty="0"/>
          </a:p>
          <a:p>
            <a:pPr marL="180975" indent="-180975">
              <a:buClrTx/>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80943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Fusioncompute</a:t>
            </a:r>
            <a:r>
              <a:rPr lang="zh-CN" altLang="en-US" smtClean="0"/>
              <a:t>中包含若干分布式交换机，分布式交换机可以跨服务器或跨机柜。</a:t>
            </a:r>
            <a:endParaRPr lang="en-US" altLang="zh-CN" smtClean="0"/>
          </a:p>
          <a:p>
            <a:r>
              <a:rPr lang="zh-CN" altLang="en-US" smtClean="0"/>
              <a:t>数据中心网络为二层扁平化架构，</a:t>
            </a:r>
            <a:r>
              <a:rPr lang="en-US" altLang="zh-CN" smtClean="0"/>
              <a:t>Spine-Leaf</a:t>
            </a:r>
            <a:r>
              <a:rPr lang="zh-CN" altLang="en-US" smtClean="0"/>
              <a:t>架构。</a:t>
            </a:r>
            <a:endParaRPr lang="en-US" altLang="zh-CN" smtClean="0"/>
          </a:p>
          <a:p>
            <a:pPr lvl="1"/>
            <a:r>
              <a:rPr lang="zh-CN" altLang="en-US" smtClean="0"/>
              <a:t>每一个机柜部署两台柜顶交换机（</a:t>
            </a:r>
            <a:r>
              <a:rPr lang="en-US" altLang="zh-CN" smtClean="0"/>
              <a:t>TOR</a:t>
            </a:r>
            <a:r>
              <a:rPr lang="zh-CN" altLang="en-US" smtClean="0"/>
              <a:t>），两台交换机之间配置堆叠。柜顶交换机作为数据中心网络的</a:t>
            </a:r>
            <a:r>
              <a:rPr lang="en-US" altLang="zh-CN" smtClean="0"/>
              <a:t>Leaf</a:t>
            </a:r>
            <a:r>
              <a:rPr lang="zh-CN" altLang="en-US" smtClean="0"/>
              <a:t>层。</a:t>
            </a:r>
            <a:endParaRPr lang="en-US" altLang="zh-CN" smtClean="0"/>
          </a:p>
          <a:p>
            <a:pPr lvl="1"/>
            <a:r>
              <a:rPr lang="zh-CN" altLang="en-US" smtClean="0"/>
              <a:t>数据中心配置两台核心交换机作为</a:t>
            </a:r>
            <a:r>
              <a:rPr lang="en-US" altLang="zh-CN" smtClean="0"/>
              <a:t>spine</a:t>
            </a:r>
            <a:r>
              <a:rPr lang="zh-CN" altLang="en-US" smtClean="0"/>
              <a:t>层，连接所有的</a:t>
            </a:r>
            <a:r>
              <a:rPr lang="en-US" altLang="zh-CN" smtClean="0"/>
              <a:t>TOR</a:t>
            </a:r>
            <a:r>
              <a:rPr lang="zh-CN" altLang="en-US" smtClean="0"/>
              <a:t>。</a:t>
            </a:r>
            <a:endParaRPr lang="en-US" altLang="zh-CN" smtClean="0"/>
          </a:p>
          <a:p>
            <a:pPr lvl="0"/>
            <a:r>
              <a:rPr lang="en-US" altLang="zh-CN" smtClean="0"/>
              <a:t>Agile Controller</a:t>
            </a:r>
            <a:r>
              <a:rPr lang="zh-CN" altLang="en-US" smtClean="0"/>
              <a:t>南向统一管理物理交换机，防火墙，负载均衡等设备，北向提供与</a:t>
            </a:r>
            <a:r>
              <a:rPr lang="en-US" altLang="zh-CN" smtClean="0"/>
              <a:t>Neutron</a:t>
            </a:r>
            <a:r>
              <a:rPr lang="zh-CN" altLang="en-US" smtClean="0"/>
              <a:t>对接</a:t>
            </a:r>
            <a:r>
              <a:rPr lang="en-US" altLang="zh-CN" smtClean="0"/>
              <a:t>API</a:t>
            </a:r>
            <a:r>
              <a:rPr lang="zh-CN" altLang="en-US" smtClean="0"/>
              <a:t>，接收</a:t>
            </a:r>
            <a:r>
              <a:rPr lang="en-US" altLang="zh-CN" smtClean="0"/>
              <a:t>OpenStack</a:t>
            </a:r>
            <a:r>
              <a:rPr lang="zh-CN" altLang="en-US" smtClean="0"/>
              <a:t>发送的包括</a:t>
            </a:r>
            <a:r>
              <a:rPr lang="en-US" altLang="zh-CN" smtClean="0"/>
              <a:t>L2</a:t>
            </a:r>
            <a:r>
              <a:rPr lang="zh-CN" altLang="en-US" smtClean="0"/>
              <a:t>，</a:t>
            </a:r>
            <a:r>
              <a:rPr lang="en-US" altLang="zh-CN" smtClean="0"/>
              <a:t>L3</a:t>
            </a:r>
            <a:r>
              <a:rPr lang="zh-CN" altLang="en-US" smtClean="0"/>
              <a:t>，</a:t>
            </a:r>
            <a:r>
              <a:rPr lang="en-US" altLang="zh-CN" smtClean="0"/>
              <a:t>Firewall</a:t>
            </a:r>
            <a:r>
              <a:rPr lang="zh-CN" altLang="en-US" smtClean="0"/>
              <a:t>，</a:t>
            </a:r>
            <a:r>
              <a:rPr lang="en-US" altLang="zh-CN" smtClean="0"/>
              <a:t>LB</a:t>
            </a:r>
            <a:r>
              <a:rPr lang="zh-CN" altLang="en-US" smtClean="0"/>
              <a:t>等模型发放的相关参数。</a:t>
            </a:r>
            <a:endParaRPr lang="en-US" altLang="zh-CN" smtClean="0"/>
          </a:p>
          <a:p>
            <a:pPr lvl="0"/>
            <a:r>
              <a:rPr lang="en-US" altLang="zh-CN" smtClean="0"/>
              <a:t>Openstack Neutron </a:t>
            </a:r>
            <a:r>
              <a:rPr lang="zh-CN" altLang="en-US" smtClean="0"/>
              <a:t>网络组件负责云计算环境的网络功能及网络拓扑的实现，并且能够对</a:t>
            </a:r>
            <a:r>
              <a:rPr lang="en-US" altLang="zh-CN" smtClean="0"/>
              <a:t>FusionCompute</a:t>
            </a:r>
            <a:r>
              <a:rPr lang="zh-CN" altLang="en-US" smtClean="0"/>
              <a:t>中的网络功能进行管理。</a:t>
            </a:r>
            <a:endParaRPr lang="en-US" altLang="zh-CN" smtClean="0"/>
          </a:p>
          <a:p>
            <a:pPr lvl="0"/>
            <a:r>
              <a:rPr lang="zh-CN" altLang="en-US" smtClean="0"/>
              <a:t>用户侧直接使用</a:t>
            </a:r>
            <a:r>
              <a:rPr lang="en-US" altLang="zh-CN" smtClean="0"/>
              <a:t>VPC</a:t>
            </a:r>
            <a:r>
              <a:rPr lang="zh-CN" altLang="en-US" smtClean="0"/>
              <a:t>作为私有网络部署业务，不需要关心具体的网络硬件拓扑，只关注逻辑拓扑。</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334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A</a:t>
            </a:r>
          </a:p>
          <a:p>
            <a:pPr lvl="1"/>
            <a:r>
              <a:rPr lang="en-US" altLang="zh-CN" smtClean="0"/>
              <a:t>CD</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1109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62150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52737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00171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6668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5632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2786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4184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南北变东西</a:t>
            </a:r>
            <a:endParaRPr lang="en-US" altLang="zh-CN" smtClean="0"/>
          </a:p>
          <a:p>
            <a:pPr lvl="0"/>
            <a:r>
              <a:rPr lang="zh-CN" altLang="en-US" smtClean="0"/>
              <a:t>灵活架构</a:t>
            </a:r>
            <a:endParaRPr lang="en-US" altLang="zh-CN" smtClean="0"/>
          </a:p>
          <a:p>
            <a:pPr lvl="0"/>
            <a:r>
              <a:rPr lang="zh-CN" altLang="en-US" smtClean="0"/>
              <a:t>控制分离</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47377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6707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Open </a:t>
            </a:r>
            <a:r>
              <a:rPr lang="en-US" altLang="zh-CN" dirty="0" err="1" smtClean="0"/>
              <a:t>vSwitch</a:t>
            </a:r>
            <a:r>
              <a:rPr lang="zh-CN" altLang="en-US" dirty="0" smtClean="0"/>
              <a:t>（</a:t>
            </a:r>
            <a:r>
              <a:rPr lang="en-US" altLang="zh-CN" dirty="0" smtClean="0"/>
              <a:t>OVS</a:t>
            </a:r>
            <a:r>
              <a:rPr lang="zh-CN" altLang="en-US" dirty="0" smtClean="0"/>
              <a:t>）就是一款基于软件实现的开源虚拟交换机。它遵循</a:t>
            </a:r>
            <a:r>
              <a:rPr lang="en-US" altLang="zh-CN" dirty="0" smtClean="0"/>
              <a:t>Apache 2.0</a:t>
            </a:r>
            <a:r>
              <a:rPr lang="zh-CN" altLang="en-US" dirty="0" smtClean="0"/>
              <a:t>许可证。能够支持多种标准的管理接口和协议［例如</a:t>
            </a:r>
            <a:r>
              <a:rPr lang="en-US" altLang="zh-CN" dirty="0" err="1" smtClean="0"/>
              <a:t>NetFlow</a:t>
            </a:r>
            <a:r>
              <a:rPr lang="zh-CN" altLang="en-US" dirty="0" smtClean="0"/>
              <a:t>、</a:t>
            </a:r>
            <a:r>
              <a:rPr lang="en-US" altLang="zh-CN" dirty="0" err="1" smtClean="0"/>
              <a:t>sFlow</a:t>
            </a:r>
            <a:r>
              <a:rPr lang="zh-CN" altLang="en-US" dirty="0" smtClean="0"/>
              <a:t>、</a:t>
            </a:r>
            <a:r>
              <a:rPr lang="en-US" altLang="zh-CN" dirty="0" smtClean="0"/>
              <a:t>SPAN</a:t>
            </a:r>
            <a:r>
              <a:rPr lang="zh-CN" altLang="en-US" dirty="0" smtClean="0"/>
              <a:t>、</a:t>
            </a:r>
            <a:r>
              <a:rPr lang="en-US" altLang="zh-CN" dirty="0" smtClean="0"/>
              <a:t>RSPAN</a:t>
            </a:r>
            <a:r>
              <a:rPr lang="zh-CN" altLang="en-US" dirty="0" smtClean="0"/>
              <a:t>（</a:t>
            </a:r>
            <a:r>
              <a:rPr lang="en-US" altLang="zh-CN" dirty="0" smtClean="0"/>
              <a:t>Remote Switched Port Analyzer</a:t>
            </a:r>
            <a:r>
              <a:rPr lang="zh-CN" altLang="en-US" dirty="0" smtClean="0"/>
              <a:t>，远程交换端口分析器）、</a:t>
            </a:r>
            <a:r>
              <a:rPr lang="en-US" altLang="zh-CN" dirty="0" smtClean="0"/>
              <a:t>CLI</a:t>
            </a:r>
            <a:r>
              <a:rPr lang="zh-CN" altLang="en-US" dirty="0" smtClean="0"/>
              <a:t>（</a:t>
            </a:r>
            <a:r>
              <a:rPr lang="en-US" altLang="zh-CN" dirty="0" smtClean="0"/>
              <a:t>Command Line Interface</a:t>
            </a:r>
            <a:r>
              <a:rPr lang="zh-CN" altLang="en-US" dirty="0" smtClean="0"/>
              <a:t>，命令行接口）、</a:t>
            </a:r>
            <a:r>
              <a:rPr lang="en-US" altLang="zh-CN" dirty="0" smtClean="0"/>
              <a:t>LACP</a:t>
            </a:r>
            <a:r>
              <a:rPr lang="zh-CN" altLang="en-US" dirty="0" smtClean="0"/>
              <a:t>、</a:t>
            </a:r>
            <a:r>
              <a:rPr lang="en-US" altLang="zh-CN" dirty="0" smtClean="0"/>
              <a:t>802.1ag</a:t>
            </a:r>
            <a:r>
              <a:rPr lang="zh-CN" altLang="en-US" dirty="0" smtClean="0"/>
              <a:t>等］，还可以支持跨多个物理服务器的分布式环境（类似于</a:t>
            </a:r>
            <a:r>
              <a:rPr lang="en-US" altLang="zh-CN" dirty="0" smtClean="0"/>
              <a:t>VMware</a:t>
            </a:r>
            <a:r>
              <a:rPr lang="zh-CN" altLang="en-US" dirty="0" smtClean="0"/>
              <a:t>的</a:t>
            </a:r>
            <a:r>
              <a:rPr lang="en-US" altLang="zh-CN" dirty="0" err="1" smtClean="0"/>
              <a:t>vSwitch</a:t>
            </a:r>
            <a:r>
              <a:rPr lang="zh-CN" altLang="en-US" dirty="0" smtClean="0"/>
              <a:t>或</a:t>
            </a:r>
            <a:r>
              <a:rPr lang="en-US" altLang="zh-CN" dirty="0" smtClean="0"/>
              <a:t>Cisco</a:t>
            </a:r>
            <a:r>
              <a:rPr lang="zh-CN" altLang="en-US" dirty="0" smtClean="0"/>
              <a:t>的</a:t>
            </a:r>
            <a:r>
              <a:rPr lang="en-US" altLang="zh-CN" dirty="0" smtClean="0"/>
              <a:t>Nexus 1000V</a:t>
            </a:r>
            <a:r>
              <a:rPr lang="zh-CN" altLang="en-US" dirty="0" smtClean="0"/>
              <a:t>）。</a:t>
            </a:r>
            <a:r>
              <a:rPr lang="en-US" altLang="zh-CN" dirty="0" smtClean="0"/>
              <a:t>OVS</a:t>
            </a:r>
            <a:r>
              <a:rPr lang="zh-CN" altLang="en-US" dirty="0" smtClean="0"/>
              <a:t>提供了对</a:t>
            </a:r>
            <a:r>
              <a:rPr lang="en-US" altLang="zh-CN" dirty="0" err="1" smtClean="0"/>
              <a:t>OpenFlow</a:t>
            </a:r>
            <a:r>
              <a:rPr lang="zh-CN" altLang="en-US" dirty="0" smtClean="0"/>
              <a:t>协议的支持，并且能够与众多开源的虚拟化平台相整合。</a:t>
            </a:r>
            <a:endParaRPr lang="en-US" altLang="zh-CN" dirty="0" smtClean="0"/>
          </a:p>
          <a:p>
            <a:r>
              <a:rPr lang="en-US" altLang="zh-CN" dirty="0" err="1" smtClean="0"/>
              <a:t>OpenFlow</a:t>
            </a:r>
            <a:r>
              <a:rPr lang="en-US" altLang="zh-CN" dirty="0" smtClean="0"/>
              <a:t> </a:t>
            </a:r>
            <a:r>
              <a:rPr lang="zh-CN" altLang="en-US" dirty="0" smtClean="0"/>
              <a:t>是 </a:t>
            </a:r>
            <a:r>
              <a:rPr lang="en-US" altLang="zh-CN" dirty="0" smtClean="0"/>
              <a:t>Software </a:t>
            </a:r>
            <a:r>
              <a:rPr lang="en-US" altLang="zh-CN" dirty="0" err="1" smtClean="0"/>
              <a:t>Definded</a:t>
            </a:r>
            <a:r>
              <a:rPr lang="en-US" altLang="zh-CN" dirty="0" smtClean="0"/>
              <a:t> Network </a:t>
            </a:r>
            <a:r>
              <a:rPr lang="zh-CN" altLang="en-US" dirty="0" smtClean="0"/>
              <a:t>的一种，由斯坦福大学的 </a:t>
            </a:r>
            <a:r>
              <a:rPr lang="en-US" altLang="zh-CN" dirty="0" smtClean="0"/>
              <a:t>Nick </a:t>
            </a:r>
            <a:r>
              <a:rPr lang="en-US" altLang="zh-CN" dirty="0" err="1" smtClean="0"/>
              <a:t>McKeown</a:t>
            </a:r>
            <a:r>
              <a:rPr lang="en-US" altLang="zh-CN" dirty="0" smtClean="0"/>
              <a:t> </a:t>
            </a:r>
            <a:r>
              <a:rPr lang="zh-CN" altLang="en-US" dirty="0" smtClean="0"/>
              <a:t>教授在 </a:t>
            </a:r>
            <a:r>
              <a:rPr lang="en-US" altLang="zh-CN" dirty="0" smtClean="0"/>
              <a:t>2008 </a:t>
            </a:r>
            <a:r>
              <a:rPr lang="zh-CN" altLang="en-US" dirty="0" smtClean="0"/>
              <a:t>年 </a:t>
            </a:r>
            <a:r>
              <a:rPr lang="en-US" altLang="zh-CN" dirty="0" smtClean="0"/>
              <a:t>4 </a:t>
            </a:r>
            <a:r>
              <a:rPr lang="zh-CN" altLang="en-US" dirty="0" smtClean="0"/>
              <a:t>月 </a:t>
            </a:r>
            <a:r>
              <a:rPr lang="en-US" altLang="zh-CN" dirty="0" smtClean="0"/>
              <a:t>ACM Communications Review </a:t>
            </a:r>
            <a:r>
              <a:rPr lang="zh-CN" altLang="en-US" dirty="0" smtClean="0"/>
              <a:t>上发表的一篇论文 </a:t>
            </a:r>
            <a:r>
              <a:rPr lang="en-US" altLang="zh-CN" dirty="0" err="1" smtClean="0"/>
              <a:t>OpenFlow</a:t>
            </a:r>
            <a:r>
              <a:rPr lang="en-US" altLang="zh-CN" dirty="0" smtClean="0"/>
              <a:t>: enabling innovation in campus networks </a:t>
            </a:r>
            <a:r>
              <a:rPr lang="zh-CN" altLang="en-US" dirty="0" smtClean="0"/>
              <a:t>里首先提出来的。它最初的出发点是用于网络研究人员实验其创新网络架构、协议，考虑到实际的网络创新思想需要在实际网络上才能更好地验证，而研究人员又无法修改在网的网络设备，故而提出了 </a:t>
            </a:r>
            <a:r>
              <a:rPr lang="en-US" altLang="zh-CN" dirty="0" err="1" smtClean="0"/>
              <a:t>OpenFlow</a:t>
            </a:r>
            <a:r>
              <a:rPr lang="en-US" altLang="zh-CN" dirty="0" smtClean="0"/>
              <a:t> </a:t>
            </a:r>
            <a:r>
              <a:rPr lang="zh-CN" altLang="en-US" dirty="0" smtClean="0"/>
              <a:t>的控制转发分离架构，将控制逻辑从网络设备盒子中引出来，研究者可以通过一组定义明确的接口对网络设备进行任意的编程从而实现新型的网络协议、拓扑架构而无需改动网络设备本身。</a:t>
            </a:r>
            <a:endParaRPr lang="zh-CN" altLang="en-US" dirty="0"/>
          </a:p>
        </p:txBody>
      </p:sp>
    </p:spTree>
    <p:extLst>
      <p:ext uri="{BB962C8B-B14F-4D97-AF65-F5344CB8AC3E}">
        <p14:creationId xmlns:p14="http://schemas.microsoft.com/office/powerpoint/2010/main" val="331639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smtClean="0"/>
              <a:t>HC12081</a:t>
            </a:r>
            <a:endParaRPr lang="en-US" dirty="0"/>
          </a:p>
        </p:txBody>
      </p:sp>
      <p:sp>
        <p:nvSpPr>
          <p:cNvPr id="10" name="文本占位符 9"/>
          <p:cNvSpPr>
            <a:spLocks noGrp="1"/>
          </p:cNvSpPr>
          <p:nvPr>
            <p:ph type="body" sz="quarter" idx="18"/>
          </p:nvPr>
        </p:nvSpPr>
        <p:spPr/>
        <p:txBody>
          <a:bodyPr/>
          <a:lstStyle/>
          <a:p>
            <a:r>
              <a:rPr lang="en-US" altLang="zh-CN" dirty="0" smtClean="0"/>
              <a:t>FusionSphere</a:t>
            </a:r>
            <a:endParaRPr lang="en-US" altLang="zh-CN" dirty="0" smtClean="0"/>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24572093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OVS</a:t>
            </a:r>
            <a:r>
              <a:rPr lang="zh-CN" altLang="en-US" smtClean="0"/>
              <a:t>概述</a:t>
            </a:r>
            <a:endParaRPr lang="zh-CN" altLang="en-US" dirty="0"/>
          </a:p>
        </p:txBody>
      </p:sp>
      <p:sp>
        <p:nvSpPr>
          <p:cNvPr id="6" name="文本占位符 5"/>
          <p:cNvSpPr>
            <a:spLocks noGrp="1"/>
          </p:cNvSpPr>
          <p:nvPr>
            <p:ph type="body" sz="quarter" idx="10"/>
          </p:nvPr>
        </p:nvSpPr>
        <p:spPr>
          <a:xfrm>
            <a:off x="762199" y="4431890"/>
            <a:ext cx="7848600" cy="1800609"/>
          </a:xfrm>
        </p:spPr>
        <p:txBody>
          <a:bodyPr/>
          <a:lstStyle/>
          <a:p>
            <a:r>
              <a:rPr lang="en-US" altLang="zh-CN" sz="1200" dirty="0"/>
              <a:t>Open </a:t>
            </a:r>
            <a:r>
              <a:rPr lang="en-US" altLang="zh-CN" sz="1200" dirty="0" err="1"/>
              <a:t>vSwitch</a:t>
            </a:r>
            <a:r>
              <a:rPr lang="zh-CN" altLang="en-US" sz="1200" dirty="0"/>
              <a:t>（</a:t>
            </a:r>
            <a:r>
              <a:rPr lang="en-US" altLang="zh-CN" sz="1200" dirty="0"/>
              <a:t>OVS</a:t>
            </a:r>
            <a:r>
              <a:rPr lang="zh-CN" altLang="en-US" sz="1200" dirty="0"/>
              <a:t>）是一款基于软件实现的开源虚拟以太网交换机（以太网桥），它遵循</a:t>
            </a:r>
            <a:r>
              <a:rPr lang="en-US" altLang="zh-CN" sz="1200" dirty="0"/>
              <a:t>Apache 2.0</a:t>
            </a:r>
            <a:r>
              <a:rPr lang="zh-CN" altLang="en-US" sz="1200" dirty="0"/>
              <a:t>许可证。</a:t>
            </a:r>
          </a:p>
          <a:p>
            <a:r>
              <a:rPr lang="en-US" altLang="zh-CN" sz="1200" dirty="0"/>
              <a:t>OVS</a:t>
            </a:r>
            <a:r>
              <a:rPr lang="zh-CN" altLang="en-US" sz="1200" dirty="0"/>
              <a:t>能够支持多种标准的管理接口和协议［例如</a:t>
            </a:r>
            <a:r>
              <a:rPr lang="en-US" altLang="zh-CN" sz="1200" dirty="0" err="1"/>
              <a:t>NetFlow</a:t>
            </a:r>
            <a:r>
              <a:rPr lang="zh-CN" altLang="en-US" sz="1200" dirty="0"/>
              <a:t>、</a:t>
            </a:r>
            <a:r>
              <a:rPr lang="en-US" altLang="zh-CN" sz="1200" dirty="0" err="1"/>
              <a:t>sFlow</a:t>
            </a:r>
            <a:r>
              <a:rPr lang="zh-CN" altLang="en-US" sz="1200" dirty="0"/>
              <a:t>、</a:t>
            </a:r>
            <a:r>
              <a:rPr lang="en-US" altLang="zh-CN" sz="1200" dirty="0"/>
              <a:t>SPAN</a:t>
            </a:r>
            <a:r>
              <a:rPr lang="zh-CN" altLang="en-US" sz="1200" dirty="0"/>
              <a:t>、</a:t>
            </a:r>
            <a:r>
              <a:rPr lang="en-US" altLang="zh-CN" sz="1200" dirty="0"/>
              <a:t>RSPAN</a:t>
            </a:r>
            <a:r>
              <a:rPr lang="zh-CN" altLang="en-US" sz="1200" dirty="0"/>
              <a:t>（</a:t>
            </a:r>
            <a:r>
              <a:rPr lang="en-US" altLang="zh-CN" sz="1200" dirty="0"/>
              <a:t>Remote Switched Port Analyzer</a:t>
            </a:r>
            <a:r>
              <a:rPr lang="zh-CN" altLang="en-US" sz="1200" dirty="0"/>
              <a:t>，远程交换端口分析器）、</a:t>
            </a:r>
            <a:r>
              <a:rPr lang="en-US" altLang="zh-CN" sz="1200" dirty="0"/>
              <a:t>CLI</a:t>
            </a:r>
            <a:r>
              <a:rPr lang="zh-CN" altLang="en-US" sz="1200" dirty="0"/>
              <a:t>（</a:t>
            </a:r>
            <a:r>
              <a:rPr lang="en-US" altLang="zh-CN" sz="1200" dirty="0"/>
              <a:t>Command Line Interface</a:t>
            </a:r>
            <a:r>
              <a:rPr lang="zh-CN" altLang="en-US" sz="1200" dirty="0"/>
              <a:t>，命令行接口）、</a:t>
            </a:r>
            <a:r>
              <a:rPr lang="en-US" altLang="zh-CN" sz="1200" dirty="0"/>
              <a:t>LACP</a:t>
            </a:r>
            <a:r>
              <a:rPr lang="zh-CN" altLang="en-US" sz="1200" dirty="0"/>
              <a:t>、</a:t>
            </a:r>
            <a:r>
              <a:rPr lang="en-US" altLang="zh-CN" sz="1200" dirty="0"/>
              <a:t>802.1ag</a:t>
            </a:r>
            <a:r>
              <a:rPr lang="zh-CN" altLang="en-US" sz="1200" dirty="0"/>
              <a:t>等］，还可以支持跨多个物理服务器的分布式环境。</a:t>
            </a:r>
          </a:p>
          <a:p>
            <a:r>
              <a:rPr lang="en-US" altLang="zh-CN" sz="1200" dirty="0"/>
              <a:t>OVS</a:t>
            </a:r>
            <a:r>
              <a:rPr lang="zh-CN" altLang="en-US" sz="1200" dirty="0"/>
              <a:t>提供了对</a:t>
            </a:r>
            <a:r>
              <a:rPr lang="en-US" altLang="zh-CN" sz="1200" dirty="0" err="1"/>
              <a:t>OpenFlow</a:t>
            </a:r>
            <a:r>
              <a:rPr lang="zh-CN" altLang="en-US" sz="1200" dirty="0"/>
              <a:t>协议的支持，并且能够与众多开源的虚拟化平台相整合。</a:t>
            </a:r>
          </a:p>
          <a:p>
            <a:r>
              <a:rPr lang="zh-CN" altLang="en-US" sz="1200" dirty="0"/>
              <a:t>主要有两个作用：传递虚拟机</a:t>
            </a:r>
            <a:r>
              <a:rPr lang="en-US" altLang="zh-CN" sz="1200" dirty="0"/>
              <a:t>VM</a:t>
            </a:r>
            <a:r>
              <a:rPr lang="zh-CN" altLang="en-US" sz="1200" dirty="0"/>
              <a:t>之间的流量，以及实现</a:t>
            </a:r>
            <a:r>
              <a:rPr lang="en-US" altLang="zh-CN" sz="1200" dirty="0"/>
              <a:t>VM</a:t>
            </a:r>
            <a:r>
              <a:rPr lang="zh-CN" altLang="en-US" sz="1200" dirty="0"/>
              <a:t>和外界网络的通信。</a:t>
            </a:r>
          </a:p>
        </p:txBody>
      </p:sp>
      <p:pic>
        <p:nvPicPr>
          <p:cNvPr id="30722" name="Picture 2" descr="c:\users\L00129~1\appdata\roaming\360se6\USERDA~1\Temp\210920~2.PNG"/>
          <p:cNvPicPr>
            <a:picLocks noChangeAspect="1" noChangeArrowheads="1"/>
          </p:cNvPicPr>
          <p:nvPr/>
        </p:nvPicPr>
        <p:blipFill>
          <a:blip r:embed="rId3" cstate="print"/>
          <a:srcRect/>
          <a:stretch>
            <a:fillRect/>
          </a:stretch>
        </p:blipFill>
        <p:spPr bwMode="auto">
          <a:xfrm>
            <a:off x="4576874" y="1621801"/>
            <a:ext cx="4094583" cy="2808312"/>
          </a:xfrm>
          <a:prstGeom prst="rect">
            <a:avLst/>
          </a:prstGeom>
          <a:noFill/>
        </p:spPr>
      </p:pic>
      <p:pic>
        <p:nvPicPr>
          <p:cNvPr id="16386" name="Picture 2" descr="c:\users\L00129~1\appdata\roaming\360se6\USERDA~1\Temp\FEATUR~1.JPG"/>
          <p:cNvPicPr>
            <a:picLocks noChangeAspect="1" noChangeArrowheads="1"/>
          </p:cNvPicPr>
          <p:nvPr/>
        </p:nvPicPr>
        <p:blipFill>
          <a:blip r:embed="rId4" cstate="print"/>
          <a:srcRect/>
          <a:stretch>
            <a:fillRect/>
          </a:stretch>
        </p:blipFill>
        <p:spPr bwMode="auto">
          <a:xfrm>
            <a:off x="804428" y="1255713"/>
            <a:ext cx="3888432" cy="3234915"/>
          </a:xfrm>
          <a:prstGeom prst="rect">
            <a:avLst/>
          </a:prstGeom>
          <a:noFill/>
        </p:spPr>
      </p:pic>
    </p:spTree>
    <p:extLst>
      <p:ext uri="{BB962C8B-B14F-4D97-AF65-F5344CB8AC3E}">
        <p14:creationId xmlns:p14="http://schemas.microsoft.com/office/powerpoint/2010/main" val="268035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华为分布式虚拟交换机方案</a:t>
            </a:r>
            <a:endParaRPr lang="zh-CN" altLang="en-US" dirty="0"/>
          </a:p>
        </p:txBody>
      </p:sp>
      <p:sp>
        <p:nvSpPr>
          <p:cNvPr id="36" name="文本占位符 35"/>
          <p:cNvSpPr>
            <a:spLocks noGrp="1"/>
          </p:cNvSpPr>
          <p:nvPr>
            <p:ph type="body" sz="quarter" idx="10"/>
          </p:nvPr>
        </p:nvSpPr>
        <p:spPr>
          <a:xfrm>
            <a:off x="684214" y="1376363"/>
            <a:ext cx="3041009" cy="3924300"/>
          </a:xfrm>
        </p:spPr>
        <p:txBody>
          <a:bodyPr/>
          <a:lstStyle/>
          <a:p>
            <a:r>
              <a:rPr lang="zh-CN" altLang="en-US" sz="1800" dirty="0"/>
              <a:t>华为的分布式虚拟交换支持基于开源</a:t>
            </a:r>
            <a:r>
              <a:rPr lang="en-US" altLang="zh-CN" sz="1800" dirty="0"/>
              <a:t>Open </a:t>
            </a:r>
            <a:r>
              <a:rPr lang="en-US" altLang="zh-CN" sz="1800" dirty="0" err="1"/>
              <a:t>vSwitch</a:t>
            </a:r>
            <a:r>
              <a:rPr lang="zh-CN" altLang="en-US" sz="1800" dirty="0"/>
              <a:t>的纯软件的虚拟交换的功能，同时提供支持完整虚拟交换卸载的智能网卡的虚拟</a:t>
            </a:r>
            <a:r>
              <a:rPr lang="zh-CN" altLang="en-US" sz="1800" dirty="0" smtClean="0"/>
              <a:t>交换。</a:t>
            </a:r>
            <a:endParaRPr lang="zh-CN" altLang="en-US" sz="1800" dirty="0"/>
          </a:p>
          <a:p>
            <a:r>
              <a:rPr lang="zh-CN" altLang="en-US" sz="1800" dirty="0"/>
              <a:t>开源</a:t>
            </a:r>
            <a:r>
              <a:rPr lang="en-US" altLang="zh-CN" sz="1800" dirty="0"/>
              <a:t>Open </a:t>
            </a:r>
            <a:r>
              <a:rPr lang="en-US" altLang="zh-CN" sz="1800" dirty="0" err="1"/>
              <a:t>vSwitch</a:t>
            </a:r>
            <a:r>
              <a:rPr lang="zh-CN" altLang="en-US" sz="1800" dirty="0"/>
              <a:t>与智能网卡的虚拟交换提供的功能完全一致，虚拟交换管理通过不同的插件管理</a:t>
            </a:r>
            <a:r>
              <a:rPr lang="en-US" altLang="zh-CN" sz="1800" dirty="0"/>
              <a:t>Open </a:t>
            </a:r>
            <a:r>
              <a:rPr lang="en-US" altLang="zh-CN" sz="1800" dirty="0" err="1"/>
              <a:t>vSwitch</a:t>
            </a:r>
            <a:r>
              <a:rPr lang="zh-CN" altLang="en-US" sz="1800" dirty="0"/>
              <a:t>和智能</a:t>
            </a:r>
            <a:r>
              <a:rPr lang="zh-CN" altLang="en-US" sz="1800" dirty="0" smtClean="0"/>
              <a:t>网卡。</a:t>
            </a:r>
            <a:endParaRPr lang="zh-CN" altLang="en-US" sz="1800" dirty="0"/>
          </a:p>
          <a:p>
            <a:endParaRPr lang="en-US" sz="1800" dirty="0"/>
          </a:p>
        </p:txBody>
      </p:sp>
      <p:grpSp>
        <p:nvGrpSpPr>
          <p:cNvPr id="7" name="组合 30"/>
          <p:cNvGrpSpPr>
            <a:grpSpLocks noChangeAspect="1"/>
          </p:cNvGrpSpPr>
          <p:nvPr/>
        </p:nvGrpSpPr>
        <p:grpSpPr bwMode="auto">
          <a:xfrm>
            <a:off x="3851921" y="1520788"/>
            <a:ext cx="4716326" cy="4392488"/>
            <a:chOff x="1644650" y="1123950"/>
            <a:chExt cx="5854700" cy="4610100"/>
          </a:xfrm>
        </p:grpSpPr>
        <p:sp>
          <p:nvSpPr>
            <p:cNvPr id="8" name="矩形 3"/>
            <p:cNvSpPr>
              <a:spLocks noChangeArrowheads="1"/>
            </p:cNvSpPr>
            <p:nvPr/>
          </p:nvSpPr>
          <p:spPr bwMode="auto">
            <a:xfrm>
              <a:off x="1949450" y="2635250"/>
              <a:ext cx="5549900" cy="3098800"/>
            </a:xfrm>
            <a:prstGeom prst="rect">
              <a:avLst/>
            </a:prstGeom>
            <a:solidFill>
              <a:srgbClr val="CDE9EB"/>
            </a:solidFill>
            <a:ln w="9525" algn="ctr">
              <a:solidFill>
                <a:schemeClr val="tx1"/>
              </a:solidFill>
              <a:round/>
              <a:headEnd/>
              <a:tailEnd/>
            </a:ln>
          </p:spPr>
          <p:txBody>
            <a:bodyPr lIns="91425" tIns="45712" rIns="91425" bIns="45712"/>
            <a:lstStyle/>
            <a:p>
              <a:pPr defTabSz="877888"/>
              <a:endParaRPr lang="zh-CN" altLang="en-US" sz="1600">
                <a:latin typeface="+mn-lt"/>
                <a:ea typeface="+mn-ea"/>
              </a:endParaRPr>
            </a:p>
          </p:txBody>
        </p:sp>
        <p:sp>
          <p:nvSpPr>
            <p:cNvPr id="9" name="矩形 4"/>
            <p:cNvSpPr>
              <a:spLocks noChangeArrowheads="1"/>
            </p:cNvSpPr>
            <p:nvPr/>
          </p:nvSpPr>
          <p:spPr bwMode="auto">
            <a:xfrm>
              <a:off x="1809750" y="2482850"/>
              <a:ext cx="5524500" cy="3111500"/>
            </a:xfrm>
            <a:prstGeom prst="rect">
              <a:avLst/>
            </a:prstGeom>
            <a:solidFill>
              <a:srgbClr val="CDE9EB"/>
            </a:solidFill>
            <a:ln w="9525" algn="ctr">
              <a:solidFill>
                <a:schemeClr val="tx1"/>
              </a:solidFill>
              <a:round/>
              <a:headEnd/>
              <a:tailEnd/>
            </a:ln>
          </p:spPr>
          <p:txBody>
            <a:bodyPr lIns="91425" tIns="45712" rIns="91425" bIns="45712"/>
            <a:lstStyle/>
            <a:p>
              <a:pPr defTabSz="877888"/>
              <a:endParaRPr lang="zh-CN" altLang="en-US" sz="1600">
                <a:latin typeface="+mn-lt"/>
                <a:ea typeface="+mn-ea"/>
              </a:endParaRPr>
            </a:p>
          </p:txBody>
        </p:sp>
        <p:sp>
          <p:nvSpPr>
            <p:cNvPr id="10" name="圆角矩形 9"/>
            <p:cNvSpPr/>
            <p:nvPr/>
          </p:nvSpPr>
          <p:spPr bwMode="auto">
            <a:xfrm>
              <a:off x="1644650" y="1123950"/>
              <a:ext cx="5474376" cy="69826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425" tIns="45712" rIns="91425" bIns="45712" anchor="ctr"/>
            <a:lstStyle>
              <a:lvl1pPr defTabSz="877888">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803040504020204" pitchFamily="34" charset="0"/>
                  <a:ea typeface="华文细黑" panose="02010600040101010101" pitchFamily="2" charset="-122"/>
                </a:defRPr>
              </a:lvl1pPr>
              <a:lvl2pPr marL="455613" indent="-252413" defTabSz="877888">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803040504020204" pitchFamily="34" charset="0"/>
                  <a:ea typeface="华文细黑" panose="02010600040101010101" pitchFamily="2" charset="-122"/>
                </a:defRPr>
              </a:lvl2pPr>
              <a:lvl3pPr marL="912813" indent="-201613" defTabSz="877888">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370013" indent="-198438" defTabSz="877888">
                <a:lnSpc>
                  <a:spcPct val="140000"/>
                </a:lnSpc>
                <a:spcBef>
                  <a:spcPct val="30000"/>
                </a:spcBef>
                <a:buChar char="–"/>
                <a:defRPr sz="1600">
                  <a:solidFill>
                    <a:schemeClr val="tx1"/>
                  </a:solidFill>
                  <a:latin typeface="FrutigerNext LT Medium"/>
                  <a:ea typeface="华文细黑" panose="02010600040101010101" pitchFamily="2" charset="-122"/>
                </a:defRPr>
              </a:lvl4pPr>
              <a:lvl5pPr marL="1827213" indent="-201613" defTabSz="877888">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284413" indent="-201613" defTabSz="8778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741613" indent="-201613" defTabSz="8778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198813" indent="-201613" defTabSz="8778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656013" indent="-201613" defTabSz="8778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a:lnSpc>
                  <a:spcPct val="100000"/>
                </a:lnSpc>
                <a:spcBef>
                  <a:spcPct val="0"/>
                </a:spcBef>
                <a:buClrTx/>
                <a:buSzTx/>
                <a:buFontTx/>
                <a:buNone/>
                <a:defRPr/>
              </a:pPr>
              <a:r>
                <a:rPr lang="en-US" altLang="zh-CN" sz="2000" dirty="0" smtClean="0">
                  <a:latin typeface="+mn-lt"/>
                  <a:ea typeface="+mn-ea"/>
                </a:rPr>
                <a:t>DVSM</a:t>
              </a:r>
              <a:endParaRPr lang="zh-CN" altLang="en-US" sz="2000" dirty="0">
                <a:latin typeface="+mn-lt"/>
                <a:ea typeface="+mn-ea"/>
              </a:endParaRPr>
            </a:p>
          </p:txBody>
        </p:sp>
        <p:sp>
          <p:nvSpPr>
            <p:cNvPr id="11" name="矩形 6"/>
            <p:cNvSpPr>
              <a:spLocks noChangeArrowheads="1"/>
            </p:cNvSpPr>
            <p:nvPr/>
          </p:nvSpPr>
          <p:spPr bwMode="auto">
            <a:xfrm>
              <a:off x="1695452" y="2330450"/>
              <a:ext cx="5426453" cy="3163316"/>
            </a:xfrm>
            <a:prstGeom prst="rect">
              <a:avLst/>
            </a:prstGeom>
            <a:solidFill>
              <a:srgbClr val="CDE9EB"/>
            </a:solidFill>
            <a:ln w="9525" algn="ctr">
              <a:solidFill>
                <a:schemeClr val="tx1"/>
              </a:solidFill>
              <a:round/>
              <a:headEnd/>
              <a:tailEnd/>
            </a:ln>
          </p:spPr>
          <p:txBody>
            <a:bodyPr lIns="91425" tIns="45712" rIns="91425" bIns="45712"/>
            <a:lstStyle/>
            <a:p>
              <a:pPr defTabSz="877888"/>
              <a:endParaRPr lang="zh-CN" altLang="en-US" sz="1600">
                <a:latin typeface="+mn-lt"/>
                <a:ea typeface="+mn-ea"/>
              </a:endParaRPr>
            </a:p>
          </p:txBody>
        </p:sp>
        <p:cxnSp>
          <p:nvCxnSpPr>
            <p:cNvPr id="12" name="直接连接符 7"/>
            <p:cNvCxnSpPr>
              <a:cxnSpLocks noChangeShapeType="1"/>
            </p:cNvCxnSpPr>
            <p:nvPr/>
          </p:nvCxnSpPr>
          <p:spPr bwMode="auto">
            <a:xfrm flipH="1">
              <a:off x="4330702" y="1835150"/>
              <a:ext cx="6350" cy="787400"/>
            </a:xfrm>
            <a:prstGeom prst="line">
              <a:avLst/>
            </a:prstGeom>
            <a:noFill/>
            <a:ln w="9525" algn="ctr">
              <a:solidFill>
                <a:schemeClr val="tx1"/>
              </a:solidFill>
              <a:round/>
              <a:headEnd/>
              <a:tailEnd/>
            </a:ln>
          </p:spPr>
        </p:cxnSp>
        <p:sp>
          <p:nvSpPr>
            <p:cNvPr id="13" name="TextBox 91"/>
            <p:cNvSpPr txBox="1">
              <a:spLocks noChangeArrowheads="1"/>
            </p:cNvSpPr>
            <p:nvPr/>
          </p:nvSpPr>
          <p:spPr bwMode="auto">
            <a:xfrm>
              <a:off x="5048254" y="2305050"/>
              <a:ext cx="1757495" cy="355327"/>
            </a:xfrm>
            <a:prstGeom prst="rect">
              <a:avLst/>
            </a:prstGeom>
            <a:noFill/>
            <a:ln w="9525">
              <a:noFill/>
              <a:miter lim="800000"/>
              <a:headEnd/>
              <a:tailEnd/>
            </a:ln>
          </p:spPr>
          <p:txBody>
            <a:bodyPr wrap="none">
              <a:spAutoFit/>
            </a:bodyPr>
            <a:lstStyle/>
            <a:p>
              <a:r>
                <a:rPr lang="en-US" altLang="zh-CN" sz="1600" dirty="0">
                  <a:latin typeface="+mn-lt"/>
                  <a:ea typeface="+mn-ea"/>
                </a:rPr>
                <a:t>Compute</a:t>
              </a:r>
              <a:r>
                <a:rPr lang="zh-CN" altLang="en-US" sz="1600" dirty="0">
                  <a:latin typeface="+mn-lt"/>
                  <a:ea typeface="+mn-ea"/>
                </a:rPr>
                <a:t> </a:t>
              </a:r>
              <a:r>
                <a:rPr lang="en-US" altLang="zh-CN" sz="1600" dirty="0">
                  <a:latin typeface="+mn-lt"/>
                  <a:ea typeface="+mn-ea"/>
                </a:rPr>
                <a:t>Node</a:t>
              </a:r>
            </a:p>
          </p:txBody>
        </p:sp>
        <p:sp>
          <p:nvSpPr>
            <p:cNvPr id="14" name="圆角矩形 9"/>
            <p:cNvSpPr>
              <a:spLocks noChangeArrowheads="1"/>
            </p:cNvSpPr>
            <p:nvPr/>
          </p:nvSpPr>
          <p:spPr bwMode="auto">
            <a:xfrm>
              <a:off x="2062226" y="2597150"/>
              <a:ext cx="4779264" cy="317500"/>
            </a:xfrm>
            <a:prstGeom prst="roundRect">
              <a:avLst>
                <a:gd name="adj" fmla="val 16667"/>
              </a:avLst>
            </a:prstGeom>
            <a:solidFill>
              <a:schemeClr val="bg1"/>
            </a:solidFill>
            <a:ln w="9525" algn="ctr">
              <a:solidFill>
                <a:schemeClr val="tx1"/>
              </a:solidFill>
              <a:round/>
              <a:headEnd/>
              <a:tailEnd/>
            </a:ln>
          </p:spPr>
          <p:txBody>
            <a:bodyPr lIns="91425" tIns="45712" rIns="91425" bIns="45712"/>
            <a:lstStyle/>
            <a:p>
              <a:pPr algn="ctr" defTabSz="877888"/>
              <a:r>
                <a:rPr lang="en-US" altLang="zh-CN" sz="1600" dirty="0">
                  <a:latin typeface="+mn-lt"/>
                  <a:ea typeface="+mn-ea"/>
                </a:rPr>
                <a:t>Virtual Switch  Agent</a:t>
              </a:r>
              <a:endParaRPr lang="zh-CN" altLang="en-US" sz="1600" dirty="0">
                <a:latin typeface="+mn-lt"/>
                <a:ea typeface="+mn-ea"/>
              </a:endParaRPr>
            </a:p>
          </p:txBody>
        </p:sp>
        <p:sp>
          <p:nvSpPr>
            <p:cNvPr id="15" name="Rectangle 94"/>
            <p:cNvSpPr/>
            <p:nvPr/>
          </p:nvSpPr>
          <p:spPr bwMode="auto">
            <a:xfrm>
              <a:off x="2036500" y="4030058"/>
              <a:ext cx="2316526" cy="1426275"/>
            </a:xfrm>
            <a:prstGeom prst="rect">
              <a:avLst/>
            </a:prstGeom>
            <a:solidFill>
              <a:srgbClr val="CCCCFF"/>
            </a:solidFill>
            <a:ln w="381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1001">
              <a:schemeClr val="dk2"/>
            </a:fillRef>
            <a:effectRef idx="0">
              <a:scrgbClr r="0" g="0" b="0"/>
            </a:effectRef>
            <a:fontRef idx="major"/>
          </p:style>
          <p:txBody>
            <a:bodyPr lIns="79200" tIns="39600" rIns="79200" bIns="39600" anchor="b"/>
            <a:lstStyle>
              <a:lvl1pPr defTabSz="801688">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803040504020204" pitchFamily="34" charset="0"/>
                  <a:ea typeface="华文细黑" panose="02010600040101010101" pitchFamily="2" charset="-122"/>
                </a:defRPr>
              </a:lvl1pPr>
              <a:lvl2pPr marL="455613" indent="-252413" defTabSz="801688">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803040504020204" pitchFamily="34" charset="0"/>
                  <a:ea typeface="华文细黑" panose="02010600040101010101" pitchFamily="2" charset="-122"/>
                </a:defRPr>
              </a:lvl2pPr>
              <a:lvl3pPr marL="912813" indent="-201613" defTabSz="801688">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370013" indent="-198438" defTabSz="801688">
                <a:lnSpc>
                  <a:spcPct val="140000"/>
                </a:lnSpc>
                <a:spcBef>
                  <a:spcPct val="30000"/>
                </a:spcBef>
                <a:buChar char="–"/>
                <a:defRPr sz="1600">
                  <a:solidFill>
                    <a:schemeClr val="tx1"/>
                  </a:solidFill>
                  <a:latin typeface="FrutigerNext LT Medium"/>
                  <a:ea typeface="华文细黑" panose="02010600040101010101" pitchFamily="2" charset="-122"/>
                </a:defRPr>
              </a:lvl4pPr>
              <a:lvl5pPr marL="1827213" indent="-201613" defTabSz="801688">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2844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7416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1988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6560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a:lnSpc>
                  <a:spcPct val="100000"/>
                </a:lnSpc>
                <a:spcBef>
                  <a:spcPct val="0"/>
                </a:spcBef>
                <a:buClrTx/>
                <a:buSzTx/>
                <a:buFontTx/>
                <a:buNone/>
                <a:defRPr/>
              </a:pPr>
              <a:endParaRPr lang="en-US" altLang="zh-CN" sz="1200">
                <a:solidFill>
                  <a:srgbClr val="000000"/>
                </a:solidFill>
                <a:latin typeface="+mn-lt"/>
                <a:ea typeface="+mn-ea"/>
              </a:endParaRPr>
            </a:p>
          </p:txBody>
        </p:sp>
        <p:sp>
          <p:nvSpPr>
            <p:cNvPr id="16" name="圆角矩形 11"/>
            <p:cNvSpPr>
              <a:spLocks noChangeArrowheads="1"/>
            </p:cNvSpPr>
            <p:nvPr/>
          </p:nvSpPr>
          <p:spPr bwMode="auto">
            <a:xfrm>
              <a:off x="3277916" y="4823206"/>
              <a:ext cx="1027637" cy="280415"/>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VXLAN</a:t>
              </a:r>
              <a:endParaRPr lang="en-US" altLang="zh-CN" sz="1100" dirty="0">
                <a:solidFill>
                  <a:srgbClr val="000000"/>
                </a:solidFill>
                <a:latin typeface="+mn-lt"/>
                <a:ea typeface="+mn-ea"/>
              </a:endParaRPr>
            </a:p>
            <a:p>
              <a:pPr algn="ctr">
                <a:buClr>
                  <a:srgbClr val="CC9900"/>
                </a:buClr>
              </a:pPr>
              <a:endParaRPr lang="zh-CN" altLang="en-US" sz="1100" dirty="0">
                <a:solidFill>
                  <a:srgbClr val="000000"/>
                </a:solidFill>
                <a:latin typeface="+mn-lt"/>
                <a:ea typeface="+mn-ea"/>
              </a:endParaRPr>
            </a:p>
          </p:txBody>
        </p:sp>
        <p:sp>
          <p:nvSpPr>
            <p:cNvPr id="17" name="圆角矩形 12"/>
            <p:cNvSpPr>
              <a:spLocks noChangeArrowheads="1"/>
            </p:cNvSpPr>
            <p:nvPr/>
          </p:nvSpPr>
          <p:spPr bwMode="auto">
            <a:xfrm>
              <a:off x="2092271" y="4823206"/>
              <a:ext cx="1116003" cy="280415"/>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VLAN</a:t>
              </a:r>
              <a:endParaRPr lang="zh-CN" altLang="en-US" sz="1050" dirty="0">
                <a:solidFill>
                  <a:srgbClr val="000000"/>
                </a:solidFill>
                <a:latin typeface="+mn-lt"/>
                <a:ea typeface="+mn-ea"/>
              </a:endParaRPr>
            </a:p>
          </p:txBody>
        </p:sp>
        <p:sp>
          <p:nvSpPr>
            <p:cNvPr id="18" name="圆角矩形 13"/>
            <p:cNvSpPr>
              <a:spLocks noChangeArrowheads="1"/>
            </p:cNvSpPr>
            <p:nvPr/>
          </p:nvSpPr>
          <p:spPr bwMode="auto">
            <a:xfrm>
              <a:off x="2062227" y="5143894"/>
              <a:ext cx="1146048" cy="246240"/>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err="1" smtClean="0">
                  <a:solidFill>
                    <a:srgbClr val="000000"/>
                  </a:solidFill>
                  <a:latin typeface="+mn-lt"/>
                  <a:ea typeface="+mn-ea"/>
                </a:rPr>
                <a:t>BondiLACP</a:t>
              </a:r>
              <a:endParaRPr lang="zh-CN" altLang="en-US" sz="1050" dirty="0">
                <a:solidFill>
                  <a:srgbClr val="000000"/>
                </a:solidFill>
                <a:latin typeface="+mn-lt"/>
                <a:ea typeface="+mn-ea"/>
              </a:endParaRPr>
            </a:p>
          </p:txBody>
        </p:sp>
        <p:sp>
          <p:nvSpPr>
            <p:cNvPr id="19" name="圆角矩形 14"/>
            <p:cNvSpPr>
              <a:spLocks noChangeArrowheads="1"/>
            </p:cNvSpPr>
            <p:nvPr/>
          </p:nvSpPr>
          <p:spPr bwMode="auto">
            <a:xfrm>
              <a:off x="2098803" y="4542790"/>
              <a:ext cx="2206752" cy="256032"/>
            </a:xfrm>
            <a:prstGeom prst="roundRect">
              <a:avLst>
                <a:gd name="adj" fmla="val 16667"/>
              </a:avLst>
            </a:prstGeom>
            <a:solidFill>
              <a:schemeClr val="bg1"/>
            </a:solidFill>
            <a:ln w="12700">
              <a:solidFill>
                <a:srgbClr val="0070C0"/>
              </a:solidFill>
              <a:round/>
              <a:headEnd/>
              <a:tailEnd/>
            </a:ln>
          </p:spPr>
          <p:txBody>
            <a:bodyPr anchor="ctr"/>
            <a:lstStyle/>
            <a:p>
              <a:pPr algn="ctr">
                <a:buClr>
                  <a:srgbClr val="CC9900"/>
                </a:buClr>
              </a:pPr>
              <a:r>
                <a:rPr lang="en-US" altLang="zh-CN" sz="1600" dirty="0">
                  <a:solidFill>
                    <a:srgbClr val="000000"/>
                  </a:solidFill>
                  <a:latin typeface="+mn-lt"/>
                  <a:ea typeface="+mn-ea"/>
                </a:rPr>
                <a:t>Switch</a:t>
              </a:r>
              <a:endParaRPr lang="zh-CN" altLang="en-US" sz="1200" dirty="0">
                <a:solidFill>
                  <a:srgbClr val="000000"/>
                </a:solidFill>
                <a:latin typeface="+mn-lt"/>
                <a:ea typeface="+mn-ea"/>
              </a:endParaRPr>
            </a:p>
          </p:txBody>
        </p:sp>
        <p:sp>
          <p:nvSpPr>
            <p:cNvPr id="20" name="圆角矩形 15"/>
            <p:cNvSpPr>
              <a:spLocks noChangeArrowheads="1"/>
            </p:cNvSpPr>
            <p:nvPr/>
          </p:nvSpPr>
          <p:spPr bwMode="auto">
            <a:xfrm>
              <a:off x="3257042" y="5128006"/>
              <a:ext cx="1048512" cy="268223"/>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SHAPING</a:t>
              </a:r>
              <a:endParaRPr lang="zh-CN" altLang="en-US" sz="1050" dirty="0">
                <a:solidFill>
                  <a:srgbClr val="000000"/>
                </a:solidFill>
                <a:latin typeface="+mn-lt"/>
                <a:ea typeface="+mn-ea"/>
              </a:endParaRPr>
            </a:p>
          </p:txBody>
        </p:sp>
        <p:sp>
          <p:nvSpPr>
            <p:cNvPr id="21" name="TextBox 84"/>
            <p:cNvSpPr txBox="1"/>
            <p:nvPr/>
          </p:nvSpPr>
          <p:spPr>
            <a:xfrm>
              <a:off x="2838114" y="3968241"/>
              <a:ext cx="563544" cy="323025"/>
            </a:xfrm>
            <a:prstGeom prst="rect">
              <a:avLst/>
            </a:prstGeom>
            <a:noFill/>
          </p:spPr>
          <p:txBody>
            <a:bodyPr wrap="none">
              <a:spAutoFit/>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en-US" altLang="zh-CN" sz="1400" b="0" dirty="0" smtClean="0">
                  <a:solidFill>
                    <a:srgbClr val="990000"/>
                  </a:solidFill>
                  <a:latin typeface="+mn-lt"/>
                  <a:ea typeface="+mn-ea"/>
                </a:rPr>
                <a:t>OVS</a:t>
              </a:r>
              <a:endParaRPr lang="zh-CN" altLang="en-US" sz="1400" b="0" dirty="0">
                <a:solidFill>
                  <a:srgbClr val="990000"/>
                </a:solidFill>
                <a:latin typeface="+mn-lt"/>
                <a:ea typeface="+mn-ea"/>
              </a:endParaRPr>
            </a:p>
          </p:txBody>
        </p:sp>
        <p:sp>
          <p:nvSpPr>
            <p:cNvPr id="22" name="圆角矩形 17"/>
            <p:cNvSpPr>
              <a:spLocks noChangeArrowheads="1"/>
            </p:cNvSpPr>
            <p:nvPr/>
          </p:nvSpPr>
          <p:spPr bwMode="auto">
            <a:xfrm>
              <a:off x="2092707" y="4256278"/>
              <a:ext cx="2206752" cy="256032"/>
            </a:xfrm>
            <a:prstGeom prst="roundRect">
              <a:avLst>
                <a:gd name="adj" fmla="val 16667"/>
              </a:avLst>
            </a:prstGeom>
            <a:solidFill>
              <a:schemeClr val="bg1"/>
            </a:solidFill>
            <a:ln w="12700">
              <a:solidFill>
                <a:srgbClr val="0070C0"/>
              </a:solidFill>
              <a:round/>
              <a:headEnd/>
              <a:tailEnd/>
            </a:ln>
          </p:spPr>
          <p:txBody>
            <a:bodyPr anchor="ctr"/>
            <a:lstStyle/>
            <a:p>
              <a:pPr algn="ctr">
                <a:buClr>
                  <a:srgbClr val="CC9900"/>
                </a:buClr>
              </a:pPr>
              <a:r>
                <a:rPr lang="en-US" altLang="zh-CN" sz="1600" dirty="0">
                  <a:solidFill>
                    <a:srgbClr val="000000"/>
                  </a:solidFill>
                  <a:latin typeface="+mn-lt"/>
                  <a:ea typeface="+mn-ea"/>
                </a:rPr>
                <a:t>Security</a:t>
              </a:r>
              <a:endParaRPr lang="zh-CN" altLang="en-US" sz="1050" dirty="0">
                <a:solidFill>
                  <a:srgbClr val="000000"/>
                </a:solidFill>
                <a:latin typeface="+mn-lt"/>
                <a:ea typeface="+mn-ea"/>
              </a:endParaRPr>
            </a:p>
          </p:txBody>
        </p:sp>
        <p:sp>
          <p:nvSpPr>
            <p:cNvPr id="23" name="Rectangle 94"/>
            <p:cNvSpPr/>
            <p:nvPr/>
          </p:nvSpPr>
          <p:spPr bwMode="auto">
            <a:xfrm>
              <a:off x="4530510" y="4012205"/>
              <a:ext cx="2318830" cy="1426274"/>
            </a:xfrm>
            <a:prstGeom prst="rect">
              <a:avLst/>
            </a:prstGeom>
            <a:solidFill>
              <a:srgbClr val="CCCCFF"/>
            </a:solidFill>
            <a:ln w="381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1001">
              <a:schemeClr val="dk2"/>
            </a:fillRef>
            <a:effectRef idx="0">
              <a:scrgbClr r="0" g="0" b="0"/>
            </a:effectRef>
            <a:fontRef idx="major"/>
          </p:style>
          <p:txBody>
            <a:bodyPr lIns="79200" tIns="39600" rIns="79200" bIns="39600" anchor="b"/>
            <a:lstStyle>
              <a:lvl1pPr defTabSz="801688">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803040504020204" pitchFamily="34" charset="0"/>
                  <a:ea typeface="华文细黑" panose="02010600040101010101" pitchFamily="2" charset="-122"/>
                </a:defRPr>
              </a:lvl1pPr>
              <a:lvl2pPr marL="455613" indent="-252413" defTabSz="801688">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803040504020204" pitchFamily="34" charset="0"/>
                  <a:ea typeface="华文细黑" panose="02010600040101010101" pitchFamily="2" charset="-122"/>
                </a:defRPr>
              </a:lvl2pPr>
              <a:lvl3pPr marL="912813" indent="-201613" defTabSz="801688">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370013" indent="-198438" defTabSz="801688">
                <a:lnSpc>
                  <a:spcPct val="140000"/>
                </a:lnSpc>
                <a:spcBef>
                  <a:spcPct val="30000"/>
                </a:spcBef>
                <a:buChar char="–"/>
                <a:defRPr sz="1600">
                  <a:solidFill>
                    <a:schemeClr val="tx1"/>
                  </a:solidFill>
                  <a:latin typeface="FrutigerNext LT Medium"/>
                  <a:ea typeface="华文细黑" panose="02010600040101010101" pitchFamily="2" charset="-122"/>
                </a:defRPr>
              </a:lvl4pPr>
              <a:lvl5pPr marL="1827213" indent="-201613" defTabSz="801688">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2844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7416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1988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656013" indent="-201613" defTabSz="801688"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a:lnSpc>
                  <a:spcPct val="100000"/>
                </a:lnSpc>
                <a:spcBef>
                  <a:spcPct val="0"/>
                </a:spcBef>
                <a:buClrTx/>
                <a:buSzTx/>
                <a:buFontTx/>
                <a:buNone/>
                <a:defRPr/>
              </a:pPr>
              <a:endParaRPr lang="en-US" altLang="zh-CN" sz="1200">
                <a:solidFill>
                  <a:srgbClr val="000000"/>
                </a:solidFill>
                <a:latin typeface="+mn-lt"/>
                <a:ea typeface="+mn-ea"/>
              </a:endParaRPr>
            </a:p>
          </p:txBody>
        </p:sp>
        <p:sp>
          <p:nvSpPr>
            <p:cNvPr id="24" name="圆角矩形 19"/>
            <p:cNvSpPr>
              <a:spLocks noChangeArrowheads="1"/>
            </p:cNvSpPr>
            <p:nvPr/>
          </p:nvSpPr>
          <p:spPr bwMode="auto">
            <a:xfrm>
              <a:off x="5771180" y="4804918"/>
              <a:ext cx="1027637" cy="280415"/>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VXLAN</a:t>
              </a:r>
              <a:endParaRPr lang="en-US" altLang="zh-CN" sz="1050" dirty="0">
                <a:solidFill>
                  <a:srgbClr val="000000"/>
                </a:solidFill>
                <a:latin typeface="+mn-lt"/>
                <a:ea typeface="+mn-ea"/>
              </a:endParaRPr>
            </a:p>
            <a:p>
              <a:pPr algn="ctr">
                <a:buClr>
                  <a:srgbClr val="CC9900"/>
                </a:buClr>
              </a:pPr>
              <a:endParaRPr lang="zh-CN" altLang="en-US" sz="1050" dirty="0">
                <a:solidFill>
                  <a:srgbClr val="000000"/>
                </a:solidFill>
                <a:latin typeface="+mn-lt"/>
                <a:ea typeface="+mn-ea"/>
              </a:endParaRPr>
            </a:p>
          </p:txBody>
        </p:sp>
        <p:sp>
          <p:nvSpPr>
            <p:cNvPr id="25" name="圆角矩形 20"/>
            <p:cNvSpPr>
              <a:spLocks noChangeArrowheads="1"/>
            </p:cNvSpPr>
            <p:nvPr/>
          </p:nvSpPr>
          <p:spPr bwMode="auto">
            <a:xfrm>
              <a:off x="4585535" y="4804918"/>
              <a:ext cx="1116003" cy="280415"/>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VLAN</a:t>
              </a:r>
              <a:endParaRPr lang="zh-CN" altLang="en-US" sz="1100" dirty="0">
                <a:solidFill>
                  <a:srgbClr val="000000"/>
                </a:solidFill>
                <a:latin typeface="+mn-lt"/>
                <a:ea typeface="+mn-ea"/>
              </a:endParaRPr>
            </a:p>
          </p:txBody>
        </p:sp>
        <p:sp>
          <p:nvSpPr>
            <p:cNvPr id="26" name="圆角矩形 21"/>
            <p:cNvSpPr>
              <a:spLocks noChangeArrowheads="1"/>
            </p:cNvSpPr>
            <p:nvPr/>
          </p:nvSpPr>
          <p:spPr bwMode="auto">
            <a:xfrm>
              <a:off x="4571999" y="5125606"/>
              <a:ext cx="1164771" cy="252335"/>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smtClean="0">
                  <a:solidFill>
                    <a:srgbClr val="000000"/>
                  </a:solidFill>
                  <a:latin typeface="+mn-lt"/>
                  <a:ea typeface="+mn-ea"/>
                </a:rPr>
                <a:t>Bond/LACP</a:t>
              </a:r>
              <a:endParaRPr lang="zh-CN" altLang="en-US" sz="1050" dirty="0">
                <a:solidFill>
                  <a:srgbClr val="000000"/>
                </a:solidFill>
                <a:latin typeface="+mn-lt"/>
                <a:ea typeface="+mn-ea"/>
              </a:endParaRPr>
            </a:p>
          </p:txBody>
        </p:sp>
        <p:sp>
          <p:nvSpPr>
            <p:cNvPr id="27" name="圆角矩形 22"/>
            <p:cNvSpPr>
              <a:spLocks noChangeArrowheads="1"/>
            </p:cNvSpPr>
            <p:nvPr/>
          </p:nvSpPr>
          <p:spPr bwMode="auto">
            <a:xfrm>
              <a:off x="4592067" y="4524502"/>
              <a:ext cx="2206752" cy="256032"/>
            </a:xfrm>
            <a:prstGeom prst="roundRect">
              <a:avLst>
                <a:gd name="adj" fmla="val 16667"/>
              </a:avLst>
            </a:prstGeom>
            <a:solidFill>
              <a:schemeClr val="bg1"/>
            </a:solidFill>
            <a:ln w="12700">
              <a:solidFill>
                <a:srgbClr val="0070C0"/>
              </a:solidFill>
              <a:round/>
              <a:headEnd/>
              <a:tailEnd/>
            </a:ln>
          </p:spPr>
          <p:txBody>
            <a:bodyPr anchor="ctr"/>
            <a:lstStyle/>
            <a:p>
              <a:pPr algn="ctr">
                <a:buClr>
                  <a:srgbClr val="CC9900"/>
                </a:buClr>
              </a:pPr>
              <a:r>
                <a:rPr lang="en-US" altLang="zh-CN" sz="1600" dirty="0">
                  <a:solidFill>
                    <a:srgbClr val="000000"/>
                  </a:solidFill>
                  <a:latin typeface="+mn-lt"/>
                  <a:ea typeface="+mn-ea"/>
                </a:rPr>
                <a:t>Switch</a:t>
              </a:r>
              <a:endParaRPr lang="zh-CN" altLang="en-US" sz="1200" dirty="0">
                <a:solidFill>
                  <a:srgbClr val="000000"/>
                </a:solidFill>
                <a:latin typeface="+mn-lt"/>
                <a:ea typeface="+mn-ea"/>
              </a:endParaRPr>
            </a:p>
          </p:txBody>
        </p:sp>
        <p:sp>
          <p:nvSpPr>
            <p:cNvPr id="28" name="圆角矩形 23"/>
            <p:cNvSpPr>
              <a:spLocks noChangeArrowheads="1"/>
            </p:cNvSpPr>
            <p:nvPr/>
          </p:nvSpPr>
          <p:spPr bwMode="auto">
            <a:xfrm>
              <a:off x="5750306" y="5109718"/>
              <a:ext cx="1048512" cy="268223"/>
            </a:xfrm>
            <a:prstGeom prst="roundRect">
              <a:avLst>
                <a:gd name="adj" fmla="val 16667"/>
              </a:avLst>
            </a:prstGeom>
            <a:solidFill>
              <a:schemeClr val="bg1"/>
            </a:solidFill>
            <a:ln w="12700">
              <a:solidFill>
                <a:srgbClr val="0070C0"/>
              </a:solidFill>
              <a:round/>
              <a:headEnd/>
              <a:tailEnd/>
            </a:ln>
          </p:spPr>
          <p:txBody>
            <a:bodyPr/>
            <a:lstStyle/>
            <a:p>
              <a:pPr algn="ctr">
                <a:buClr>
                  <a:srgbClr val="CC9900"/>
                </a:buClr>
              </a:pPr>
              <a:r>
                <a:rPr lang="en-US" altLang="zh-CN" sz="1200" dirty="0">
                  <a:solidFill>
                    <a:srgbClr val="000000"/>
                  </a:solidFill>
                  <a:latin typeface="+mn-lt"/>
                  <a:ea typeface="+mn-ea"/>
                </a:rPr>
                <a:t>SHAPING</a:t>
              </a:r>
              <a:endParaRPr lang="zh-CN" altLang="en-US" sz="1050" dirty="0">
                <a:solidFill>
                  <a:srgbClr val="000000"/>
                </a:solidFill>
                <a:latin typeface="+mn-lt"/>
                <a:ea typeface="+mn-ea"/>
              </a:endParaRPr>
            </a:p>
          </p:txBody>
        </p:sp>
        <p:sp>
          <p:nvSpPr>
            <p:cNvPr id="29" name="TextBox 47"/>
            <p:cNvSpPr txBox="1"/>
            <p:nvPr/>
          </p:nvSpPr>
          <p:spPr>
            <a:xfrm>
              <a:off x="5515613" y="3945986"/>
              <a:ext cx="674981" cy="323025"/>
            </a:xfrm>
            <a:prstGeom prst="rect">
              <a:avLst/>
            </a:prstGeom>
            <a:noFill/>
          </p:spPr>
          <p:txBody>
            <a:bodyPr wrap="none">
              <a:spAutoFit/>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en-US" altLang="zh-CN" sz="1400" b="0" dirty="0" err="1" smtClean="0">
                  <a:solidFill>
                    <a:srgbClr val="990000"/>
                  </a:solidFill>
                  <a:latin typeface="+mn-lt"/>
                  <a:ea typeface="+mn-ea"/>
                </a:rPr>
                <a:t>iNIC</a:t>
              </a:r>
              <a:endParaRPr lang="zh-CN" altLang="en-US" sz="1400" b="0" dirty="0">
                <a:solidFill>
                  <a:srgbClr val="990000"/>
                </a:solidFill>
                <a:latin typeface="+mn-lt"/>
                <a:ea typeface="+mn-ea"/>
              </a:endParaRPr>
            </a:p>
          </p:txBody>
        </p:sp>
        <p:sp>
          <p:nvSpPr>
            <p:cNvPr id="30" name="圆角矩形 25"/>
            <p:cNvSpPr>
              <a:spLocks noChangeArrowheads="1"/>
            </p:cNvSpPr>
            <p:nvPr/>
          </p:nvSpPr>
          <p:spPr bwMode="auto">
            <a:xfrm>
              <a:off x="4585971" y="4237990"/>
              <a:ext cx="2206752" cy="256032"/>
            </a:xfrm>
            <a:prstGeom prst="roundRect">
              <a:avLst>
                <a:gd name="adj" fmla="val 16667"/>
              </a:avLst>
            </a:prstGeom>
            <a:solidFill>
              <a:schemeClr val="bg1"/>
            </a:solidFill>
            <a:ln w="12700">
              <a:solidFill>
                <a:srgbClr val="0070C0"/>
              </a:solidFill>
              <a:round/>
              <a:headEnd/>
              <a:tailEnd/>
            </a:ln>
          </p:spPr>
          <p:txBody>
            <a:bodyPr anchor="ctr"/>
            <a:lstStyle/>
            <a:p>
              <a:pPr algn="ctr">
                <a:buClr>
                  <a:srgbClr val="CC9900"/>
                </a:buClr>
              </a:pPr>
              <a:r>
                <a:rPr lang="en-US" altLang="zh-CN" sz="1600" dirty="0">
                  <a:solidFill>
                    <a:srgbClr val="000000"/>
                  </a:solidFill>
                  <a:latin typeface="+mn-lt"/>
                  <a:ea typeface="+mn-ea"/>
                </a:rPr>
                <a:t>Security</a:t>
              </a:r>
              <a:endParaRPr lang="zh-CN" altLang="en-US" sz="1050" dirty="0">
                <a:solidFill>
                  <a:srgbClr val="000000"/>
                </a:solidFill>
                <a:latin typeface="+mn-lt"/>
                <a:ea typeface="+mn-ea"/>
              </a:endParaRPr>
            </a:p>
          </p:txBody>
        </p:sp>
        <p:cxnSp>
          <p:nvCxnSpPr>
            <p:cNvPr id="31" name="直接连接符 26"/>
            <p:cNvCxnSpPr>
              <a:cxnSpLocks noChangeShapeType="1"/>
            </p:cNvCxnSpPr>
            <p:nvPr/>
          </p:nvCxnSpPr>
          <p:spPr bwMode="auto">
            <a:xfrm>
              <a:off x="5549138" y="2921254"/>
              <a:ext cx="0" cy="1109472"/>
            </a:xfrm>
            <a:prstGeom prst="line">
              <a:avLst/>
            </a:prstGeom>
            <a:noFill/>
            <a:ln w="9525" algn="ctr">
              <a:solidFill>
                <a:schemeClr val="tx1"/>
              </a:solidFill>
              <a:round/>
              <a:headEnd/>
              <a:tailEnd/>
            </a:ln>
          </p:spPr>
        </p:cxnSp>
        <p:sp>
          <p:nvSpPr>
            <p:cNvPr id="32" name="圆角矩形 27"/>
            <p:cNvSpPr>
              <a:spLocks noChangeArrowheads="1"/>
            </p:cNvSpPr>
            <p:nvPr/>
          </p:nvSpPr>
          <p:spPr bwMode="auto">
            <a:xfrm>
              <a:off x="4535170" y="3287014"/>
              <a:ext cx="2330704" cy="343916"/>
            </a:xfrm>
            <a:prstGeom prst="roundRect">
              <a:avLst>
                <a:gd name="adj" fmla="val 16667"/>
              </a:avLst>
            </a:prstGeom>
            <a:solidFill>
              <a:schemeClr val="bg1"/>
            </a:solidFill>
            <a:ln w="9525" algn="ctr">
              <a:solidFill>
                <a:schemeClr val="tx1"/>
              </a:solidFill>
              <a:round/>
              <a:headEnd/>
              <a:tailEnd/>
            </a:ln>
          </p:spPr>
          <p:txBody>
            <a:bodyPr lIns="91425" tIns="45712" rIns="91425" bIns="45712"/>
            <a:lstStyle/>
            <a:p>
              <a:pPr algn="ctr" defTabSz="877888"/>
              <a:r>
                <a:rPr lang="en-US" altLang="zh-CN" sz="1600" dirty="0" err="1">
                  <a:latin typeface="+mn-lt"/>
                  <a:ea typeface="+mn-ea"/>
                </a:rPr>
                <a:t>iNIC</a:t>
              </a:r>
              <a:r>
                <a:rPr lang="en-US" altLang="zh-CN" sz="1600" dirty="0">
                  <a:latin typeface="+mn-lt"/>
                  <a:ea typeface="+mn-ea"/>
                </a:rPr>
                <a:t> Plug-in</a:t>
              </a:r>
              <a:endParaRPr lang="zh-CN" altLang="en-US" sz="1600" dirty="0">
                <a:latin typeface="+mn-lt"/>
                <a:ea typeface="+mn-ea"/>
              </a:endParaRPr>
            </a:p>
          </p:txBody>
        </p:sp>
        <p:cxnSp>
          <p:nvCxnSpPr>
            <p:cNvPr id="33" name="直接连接符 28"/>
            <p:cNvCxnSpPr>
              <a:cxnSpLocks noChangeShapeType="1"/>
            </p:cNvCxnSpPr>
            <p:nvPr/>
          </p:nvCxnSpPr>
          <p:spPr bwMode="auto">
            <a:xfrm>
              <a:off x="3238754" y="2927350"/>
              <a:ext cx="0" cy="1109472"/>
            </a:xfrm>
            <a:prstGeom prst="line">
              <a:avLst/>
            </a:prstGeom>
            <a:noFill/>
            <a:ln w="9525" algn="ctr">
              <a:solidFill>
                <a:schemeClr val="tx1"/>
              </a:solidFill>
              <a:round/>
              <a:headEnd/>
              <a:tailEnd/>
            </a:ln>
          </p:spPr>
        </p:cxnSp>
        <p:sp>
          <p:nvSpPr>
            <p:cNvPr id="34" name="圆角矩形 29"/>
            <p:cNvSpPr>
              <a:spLocks noChangeArrowheads="1"/>
            </p:cNvSpPr>
            <p:nvPr/>
          </p:nvSpPr>
          <p:spPr bwMode="auto">
            <a:xfrm>
              <a:off x="2022602" y="3289046"/>
              <a:ext cx="2307336" cy="317500"/>
            </a:xfrm>
            <a:prstGeom prst="roundRect">
              <a:avLst>
                <a:gd name="adj" fmla="val 16667"/>
              </a:avLst>
            </a:prstGeom>
            <a:solidFill>
              <a:schemeClr val="bg1"/>
            </a:solidFill>
            <a:ln w="9525" algn="ctr">
              <a:solidFill>
                <a:schemeClr val="tx1"/>
              </a:solidFill>
              <a:round/>
              <a:headEnd/>
              <a:tailEnd/>
            </a:ln>
          </p:spPr>
          <p:txBody>
            <a:bodyPr lIns="91425" tIns="45712" rIns="91425" bIns="45712"/>
            <a:lstStyle/>
            <a:p>
              <a:pPr algn="ctr" defTabSz="877888"/>
              <a:r>
                <a:rPr lang="en-US" altLang="zh-CN" sz="1600" dirty="0">
                  <a:latin typeface="+mn-lt"/>
                  <a:ea typeface="+mn-ea"/>
                </a:rPr>
                <a:t>EVS Plug-in</a:t>
              </a:r>
              <a:endParaRPr lang="zh-CN" altLang="en-US" sz="1600" dirty="0">
                <a:latin typeface="+mn-lt"/>
                <a:ea typeface="+mn-ea"/>
              </a:endParaRPr>
            </a:p>
          </p:txBody>
        </p:sp>
      </p:grpSp>
    </p:spTree>
    <p:extLst>
      <p:ext uri="{BB962C8B-B14F-4D97-AF65-F5344CB8AC3E}">
        <p14:creationId xmlns:p14="http://schemas.microsoft.com/office/powerpoint/2010/main" val="2433304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虚拟交换机管理</a:t>
            </a:r>
            <a:endParaRPr lang="zh-CN" altLang="en-US" dirty="0"/>
          </a:p>
        </p:txBody>
      </p:sp>
      <p:sp>
        <p:nvSpPr>
          <p:cNvPr id="5" name="文本占位符 4"/>
          <p:cNvSpPr>
            <a:spLocks noGrp="1"/>
          </p:cNvSpPr>
          <p:nvPr>
            <p:ph type="body" sz="quarter" idx="10"/>
          </p:nvPr>
        </p:nvSpPr>
        <p:spPr>
          <a:xfrm>
            <a:off x="684211" y="1124744"/>
            <a:ext cx="7920037" cy="3924300"/>
          </a:xfrm>
        </p:spPr>
        <p:txBody>
          <a:bodyPr/>
          <a:lstStyle/>
          <a:p>
            <a:pPr>
              <a:lnSpc>
                <a:spcPct val="100000"/>
              </a:lnSpc>
            </a:pPr>
            <a:r>
              <a:rPr lang="zh-CN" altLang="en-US" sz="2000" dirty="0"/>
              <a:t>主机</a:t>
            </a:r>
          </a:p>
          <a:p>
            <a:pPr lvl="1">
              <a:lnSpc>
                <a:spcPct val="100000"/>
              </a:lnSpc>
            </a:pPr>
            <a:r>
              <a:rPr lang="en-US" altLang="zh-CN" sz="1400" dirty="0"/>
              <a:t>CNA</a:t>
            </a:r>
            <a:r>
              <a:rPr lang="zh-CN" altLang="en-US" sz="1400" dirty="0"/>
              <a:t>主机，提供虚拟机使用的</a:t>
            </a:r>
            <a:r>
              <a:rPr lang="en-US" altLang="zh-CN" sz="1400" dirty="0"/>
              <a:t>CPU</a:t>
            </a:r>
            <a:r>
              <a:rPr lang="zh-CN" altLang="en-US" sz="1400" dirty="0"/>
              <a:t>和内存资源，并使虚拟机能够访问</a:t>
            </a:r>
            <a:r>
              <a:rPr lang="zh-CN" altLang="en-US" sz="1400" dirty="0" smtClean="0"/>
              <a:t>网络。</a:t>
            </a:r>
            <a:endParaRPr lang="zh-CN" altLang="en-US" sz="1400" dirty="0"/>
          </a:p>
          <a:p>
            <a:pPr>
              <a:lnSpc>
                <a:spcPct val="100000"/>
              </a:lnSpc>
            </a:pPr>
            <a:r>
              <a:rPr lang="zh-CN" altLang="en-US" sz="2000" dirty="0"/>
              <a:t>分布式虚拟交换机</a:t>
            </a:r>
          </a:p>
          <a:p>
            <a:pPr lvl="1">
              <a:lnSpc>
                <a:spcPct val="100000"/>
              </a:lnSpc>
            </a:pPr>
            <a:r>
              <a:rPr lang="zh-CN" altLang="en-US" sz="1400" dirty="0"/>
              <a:t>管理多台主机上的虚拟交换机（基于软件或智能网卡）的虚拟网络管理方式，包括对主机的物理端口和虚拟机虚拟端口的管理。 分布式虚拟机交换机可以保证虚拟机在主机之间迁移时网络配置的</a:t>
            </a:r>
            <a:r>
              <a:rPr lang="zh-CN" altLang="en-US" sz="1400" dirty="0" smtClean="0"/>
              <a:t>一致性。</a:t>
            </a:r>
            <a:endParaRPr lang="zh-CN" altLang="en-US" sz="1400" dirty="0"/>
          </a:p>
          <a:p>
            <a:pPr>
              <a:lnSpc>
                <a:spcPct val="100000"/>
              </a:lnSpc>
            </a:pPr>
            <a:r>
              <a:rPr lang="zh-CN" altLang="en-US" sz="2000" dirty="0" smtClean="0"/>
              <a:t>端口</a:t>
            </a:r>
            <a:r>
              <a:rPr lang="zh-CN" altLang="en-US" sz="2000" dirty="0"/>
              <a:t>组</a:t>
            </a:r>
          </a:p>
          <a:p>
            <a:pPr lvl="1">
              <a:lnSpc>
                <a:spcPct val="100000"/>
              </a:lnSpc>
            </a:pPr>
            <a:r>
              <a:rPr lang="zh-CN" altLang="en-US" sz="1400" dirty="0"/>
              <a:t>端口组是分布式虚拟交换机</a:t>
            </a:r>
            <a:r>
              <a:rPr lang="en-US" altLang="zh-CN" sz="1400" dirty="0"/>
              <a:t>(DVS)</a:t>
            </a:r>
            <a:r>
              <a:rPr lang="zh-CN" altLang="en-US" sz="1400" dirty="0"/>
              <a:t>中虚拟端口的集合。端口组主要是为了方便用户同时对端口组中的多个端口进行配置，以减少重复配置工作。连接在同一端口组的虚拟机网卡，具有相同的网络属性。如：带宽限速、优先级、</a:t>
            </a:r>
            <a:r>
              <a:rPr lang="en-US" altLang="zh-CN" sz="1400" dirty="0"/>
              <a:t>VLAN</a:t>
            </a:r>
            <a:r>
              <a:rPr lang="zh-CN" altLang="en-US" sz="1400" dirty="0"/>
              <a:t>、</a:t>
            </a:r>
            <a:r>
              <a:rPr lang="en-US" altLang="zh-CN" sz="1400" dirty="0"/>
              <a:t>DHCP</a:t>
            </a:r>
            <a:r>
              <a:rPr lang="zh-CN" altLang="en-US" sz="1400" dirty="0"/>
              <a:t>隔离、</a:t>
            </a:r>
            <a:r>
              <a:rPr lang="en-US" altLang="zh-CN" sz="1400" dirty="0"/>
              <a:t>IP</a:t>
            </a:r>
            <a:r>
              <a:rPr lang="zh-CN" altLang="en-US" sz="1400" dirty="0"/>
              <a:t>和</a:t>
            </a:r>
            <a:r>
              <a:rPr lang="en-US" altLang="zh-CN" sz="1400" dirty="0"/>
              <a:t>MAC</a:t>
            </a:r>
            <a:r>
              <a:rPr lang="zh-CN" altLang="en-US" sz="1400" dirty="0"/>
              <a:t>绑定</a:t>
            </a:r>
            <a:r>
              <a:rPr lang="zh-CN" altLang="en-US" sz="1400" dirty="0" smtClean="0"/>
              <a:t>等。</a:t>
            </a:r>
            <a:endParaRPr lang="zh-CN" altLang="en-US" sz="1400" dirty="0"/>
          </a:p>
          <a:p>
            <a:endParaRPr lang="en-US" sz="1400" dirty="0"/>
          </a:p>
        </p:txBody>
      </p:sp>
      <p:pic>
        <p:nvPicPr>
          <p:cNvPr id="8" name="内容占位符 6"/>
          <p:cNvPicPr>
            <a:picLocks noChangeAspect="1"/>
          </p:cNvPicPr>
          <p:nvPr/>
        </p:nvPicPr>
        <p:blipFill>
          <a:blip r:embed="rId3" cstate="print"/>
          <a:srcRect/>
          <a:stretch>
            <a:fillRect/>
          </a:stretch>
        </p:blipFill>
        <p:spPr bwMode="auto">
          <a:xfrm>
            <a:off x="1738640" y="4041068"/>
            <a:ext cx="5569663" cy="2196220"/>
          </a:xfrm>
          <a:prstGeom prst="rect">
            <a:avLst/>
          </a:prstGeom>
          <a:noFill/>
          <a:ln w="9525">
            <a:noFill/>
            <a:miter lim="800000"/>
            <a:headEnd/>
            <a:tailEnd/>
          </a:ln>
        </p:spPr>
      </p:pic>
    </p:spTree>
    <p:extLst>
      <p:ext uri="{BB962C8B-B14F-4D97-AF65-F5344CB8AC3E}">
        <p14:creationId xmlns:p14="http://schemas.microsoft.com/office/powerpoint/2010/main" val="318478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a:t>
            </a:r>
            <a:r>
              <a:rPr lang="zh-CN" altLang="en-US" dirty="0" smtClean="0"/>
              <a:t>网络虚拟化</a:t>
            </a:r>
            <a:endParaRPr lang="zh-CN" altLang="en-US" dirty="0"/>
          </a:p>
        </p:txBody>
      </p:sp>
      <p:sp>
        <p:nvSpPr>
          <p:cNvPr id="4" name="内容占位符 3"/>
          <p:cNvSpPr>
            <a:spLocks noGrp="1"/>
          </p:cNvSpPr>
          <p:nvPr>
            <p:ph type="body" sz="quarter" idx="10"/>
          </p:nvPr>
        </p:nvSpPr>
        <p:spPr/>
        <p:txBody>
          <a:bodyPr/>
          <a:lstStyle/>
          <a:p>
            <a:r>
              <a:rPr lang="en-US" altLang="zh-CN" sz="1600" dirty="0" smtClean="0"/>
              <a:t>Neutron-Server</a:t>
            </a:r>
          </a:p>
          <a:p>
            <a:r>
              <a:rPr lang="en-US" altLang="zh-CN" sz="1600" dirty="0" smtClean="0"/>
              <a:t>Core Plugin</a:t>
            </a:r>
          </a:p>
          <a:p>
            <a:r>
              <a:rPr lang="zh-CN" altLang="en-US" sz="1600" dirty="0" smtClean="0"/>
              <a:t>各种</a:t>
            </a:r>
            <a:r>
              <a:rPr lang="en-US" altLang="zh-CN" sz="1600" dirty="0" smtClean="0"/>
              <a:t>Advanced service Plugin</a:t>
            </a:r>
          </a:p>
          <a:p>
            <a:pPr lvl="1"/>
            <a:r>
              <a:rPr lang="en-US" altLang="zh-CN" sz="1400" dirty="0" smtClean="0"/>
              <a:t>L3 Service Plugin</a:t>
            </a:r>
          </a:p>
          <a:p>
            <a:pPr lvl="1"/>
            <a:r>
              <a:rPr lang="en-US" altLang="zh-CN" sz="1400" dirty="0" smtClean="0"/>
              <a:t>LB Service Plugin</a:t>
            </a:r>
          </a:p>
          <a:p>
            <a:pPr lvl="1"/>
            <a:r>
              <a:rPr lang="en-US" altLang="zh-CN" sz="1400" dirty="0" smtClean="0"/>
              <a:t>Firewall</a:t>
            </a:r>
          </a:p>
          <a:p>
            <a:pPr lvl="1"/>
            <a:r>
              <a:rPr lang="en-US" altLang="zh-CN" sz="1400" dirty="0" smtClean="0"/>
              <a:t>VPN</a:t>
            </a:r>
          </a:p>
          <a:p>
            <a:r>
              <a:rPr lang="zh-CN" altLang="en-US" sz="1600" dirty="0" smtClean="0"/>
              <a:t>各种</a:t>
            </a:r>
            <a:r>
              <a:rPr lang="en-US" altLang="zh-CN" sz="1600" dirty="0" smtClean="0"/>
              <a:t>Agent</a:t>
            </a:r>
          </a:p>
          <a:p>
            <a:pPr lvl="1"/>
            <a:r>
              <a:rPr lang="en-US" altLang="zh-CN" sz="1400" dirty="0" smtClean="0"/>
              <a:t>L2</a:t>
            </a:r>
            <a:r>
              <a:rPr lang="zh-CN" altLang="en-US" sz="1400" dirty="0" smtClean="0"/>
              <a:t>（</a:t>
            </a:r>
            <a:r>
              <a:rPr lang="en-US" altLang="zh-CN" sz="1400" dirty="0" err="1" smtClean="0"/>
              <a:t>ovs</a:t>
            </a:r>
            <a:r>
              <a:rPr lang="en-US" altLang="zh-CN" sz="1400" dirty="0" smtClean="0"/>
              <a:t>-agent</a:t>
            </a:r>
            <a:r>
              <a:rPr lang="zh-CN" altLang="en-US" sz="1400" dirty="0" smtClean="0"/>
              <a:t>）</a:t>
            </a:r>
            <a:endParaRPr lang="en-US" altLang="zh-CN" sz="1400" dirty="0" smtClean="0"/>
          </a:p>
          <a:p>
            <a:pPr lvl="1"/>
            <a:r>
              <a:rPr lang="en-US" altLang="zh-CN" sz="1400" dirty="0" smtClean="0"/>
              <a:t>L3 Agent</a:t>
            </a:r>
          </a:p>
          <a:p>
            <a:pPr lvl="1"/>
            <a:r>
              <a:rPr lang="en-US" altLang="zh-CN" sz="1400" dirty="0" smtClean="0"/>
              <a:t>DHCP Agent</a:t>
            </a:r>
          </a:p>
          <a:p>
            <a:pPr lvl="1"/>
            <a:r>
              <a:rPr lang="en-US" altLang="zh-CN" sz="1400" dirty="0" err="1" smtClean="0"/>
              <a:t>MetaData</a:t>
            </a:r>
            <a:r>
              <a:rPr lang="en-US" altLang="zh-CN" sz="1400" dirty="0" smtClean="0"/>
              <a:t> Agent</a:t>
            </a:r>
            <a:endParaRPr lang="zh-CN" altLang="en-US" sz="1400" dirty="0"/>
          </a:p>
        </p:txBody>
      </p:sp>
      <p:pic>
        <p:nvPicPr>
          <p:cNvPr id="3" name="Picture 2"/>
          <p:cNvPicPr>
            <a:picLocks noChangeAspect="1" noChangeArrowheads="1"/>
          </p:cNvPicPr>
          <p:nvPr/>
        </p:nvPicPr>
        <p:blipFill rotWithShape="1">
          <a:blip r:embed="rId3" cstate="print"/>
          <a:srcRect l="32939"/>
          <a:stretch/>
        </p:blipFill>
        <p:spPr bwMode="auto">
          <a:xfrm>
            <a:off x="3873987" y="2394225"/>
            <a:ext cx="4730263" cy="3728100"/>
          </a:xfrm>
          <a:prstGeom prst="rect">
            <a:avLst/>
          </a:prstGeom>
          <a:noFill/>
          <a:ln w="9525">
            <a:noFill/>
            <a:miter lim="800000"/>
            <a:headEnd/>
            <a:tailEnd/>
          </a:ln>
        </p:spPr>
      </p:pic>
    </p:spTree>
    <p:extLst>
      <p:ext uri="{BB962C8B-B14F-4D97-AF65-F5344CB8AC3E}">
        <p14:creationId xmlns:p14="http://schemas.microsoft.com/office/powerpoint/2010/main" val="36090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网络虚拟化背景</a:t>
            </a:r>
          </a:p>
          <a:p>
            <a:pPr>
              <a:buClr>
                <a:schemeClr val="bg1">
                  <a:lumMod val="50000"/>
                </a:schemeClr>
              </a:buClr>
            </a:pPr>
            <a:r>
              <a:rPr lang="zh-CN" altLang="en-US" dirty="0">
                <a:solidFill>
                  <a:schemeClr val="bg1">
                    <a:lumMod val="50000"/>
                  </a:schemeClr>
                </a:solidFill>
              </a:rPr>
              <a:t>虚拟交换机</a:t>
            </a:r>
            <a:endParaRPr lang="en-US" altLang="zh-CN" dirty="0">
              <a:solidFill>
                <a:schemeClr val="bg1">
                  <a:lumMod val="50000"/>
                </a:schemeClr>
              </a:solidFill>
            </a:endParaRPr>
          </a:p>
          <a:p>
            <a:r>
              <a:rPr lang="zh-CN" altLang="en-US" b="1" dirty="0"/>
              <a:t>软件定义网络</a:t>
            </a:r>
            <a:endParaRPr lang="en-US" altLang="zh-CN" b="1" dirty="0"/>
          </a:p>
          <a:p>
            <a:pPr>
              <a:buClr>
                <a:schemeClr val="bg1">
                  <a:lumMod val="50000"/>
                </a:schemeClr>
              </a:buClr>
            </a:pPr>
            <a:r>
              <a:rPr lang="zh-CN" altLang="en-US" dirty="0" smtClean="0">
                <a:solidFill>
                  <a:schemeClr val="bg1">
                    <a:lumMod val="50000"/>
                  </a:schemeClr>
                </a:solidFill>
              </a:rPr>
              <a:t>典型组网</a:t>
            </a:r>
            <a:endParaRPr lang="zh-CN" altLang="en-US" dirty="0">
              <a:solidFill>
                <a:schemeClr val="bg1">
                  <a:lumMod val="50000"/>
                </a:schemeClr>
              </a:solidFill>
            </a:endParaRPr>
          </a:p>
        </p:txBody>
      </p:sp>
    </p:spTree>
    <p:extLst>
      <p:ext uri="{BB962C8B-B14F-4D97-AF65-F5344CB8AC3E}">
        <p14:creationId xmlns:p14="http://schemas.microsoft.com/office/powerpoint/2010/main" val="202138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的定义</a:t>
            </a:r>
            <a:endParaRPr lang="zh-CN" altLang="en-US" dirty="0"/>
          </a:p>
        </p:txBody>
      </p:sp>
      <p:sp>
        <p:nvSpPr>
          <p:cNvPr id="3" name="文本占位符 2"/>
          <p:cNvSpPr>
            <a:spLocks noGrp="1"/>
          </p:cNvSpPr>
          <p:nvPr>
            <p:ph type="body" sz="quarter" idx="10"/>
          </p:nvPr>
        </p:nvSpPr>
        <p:spPr/>
        <p:txBody>
          <a:bodyPr/>
          <a:lstStyle/>
          <a:p>
            <a:r>
              <a:rPr lang="en-US" altLang="zh-CN" dirty="0" smtClean="0"/>
              <a:t>SDN</a:t>
            </a:r>
            <a:r>
              <a:rPr lang="zh-CN" altLang="zh-CN" dirty="0" smtClean="0"/>
              <a:t>（</a:t>
            </a:r>
            <a:r>
              <a:rPr lang="en-US" altLang="zh-CN" dirty="0" smtClean="0"/>
              <a:t>Software Defined Network</a:t>
            </a:r>
            <a:r>
              <a:rPr lang="zh-CN" altLang="zh-CN" dirty="0" smtClean="0"/>
              <a:t>），即软件定义网络，是由美国斯坦福大学</a:t>
            </a:r>
            <a:r>
              <a:rPr lang="en-US" altLang="zh-CN" dirty="0" smtClean="0"/>
              <a:t>clean slate</a:t>
            </a:r>
            <a:r>
              <a:rPr lang="zh-CN" altLang="zh-CN" dirty="0" smtClean="0"/>
              <a:t>研究组提出的一种</a:t>
            </a:r>
            <a:r>
              <a:rPr lang="zh-CN" altLang="zh-CN" dirty="0" smtClean="0">
                <a:solidFill>
                  <a:srgbClr val="C00000"/>
                </a:solidFill>
              </a:rPr>
              <a:t>新型网络创新架构</a:t>
            </a:r>
            <a:r>
              <a:rPr lang="zh-CN" altLang="zh-CN" dirty="0" smtClean="0"/>
              <a:t>。</a:t>
            </a:r>
          </a:p>
          <a:p>
            <a:r>
              <a:rPr lang="zh-CN" altLang="zh-CN" dirty="0" smtClean="0"/>
              <a:t>其核心技术</a:t>
            </a:r>
            <a:r>
              <a:rPr lang="zh-CN" altLang="en-US" dirty="0" smtClean="0"/>
              <a:t>是</a:t>
            </a:r>
            <a:r>
              <a:rPr lang="zh-CN" altLang="zh-CN" dirty="0" smtClean="0"/>
              <a:t>通过将网络</a:t>
            </a:r>
            <a:r>
              <a:rPr lang="zh-CN" altLang="zh-CN" dirty="0" smtClean="0">
                <a:solidFill>
                  <a:srgbClr val="C00000"/>
                </a:solidFill>
              </a:rPr>
              <a:t>设备控制面</a:t>
            </a:r>
            <a:r>
              <a:rPr lang="zh-CN" altLang="zh-CN" dirty="0" smtClean="0"/>
              <a:t>与</a:t>
            </a:r>
            <a:r>
              <a:rPr lang="zh-CN" altLang="zh-CN" dirty="0" smtClean="0">
                <a:solidFill>
                  <a:srgbClr val="C00000"/>
                </a:solidFill>
              </a:rPr>
              <a:t>数据面</a:t>
            </a:r>
            <a:r>
              <a:rPr lang="zh-CN" altLang="zh-CN" dirty="0" smtClean="0"/>
              <a:t>分离开来，从而实现了网络流量的灵活控制，为核心网络及应用的创新提供了良好的平台。</a:t>
            </a:r>
          </a:p>
          <a:p>
            <a:endParaRPr lang="zh-CN" altLang="en-US" dirty="0"/>
          </a:p>
        </p:txBody>
      </p:sp>
      <p:grpSp>
        <p:nvGrpSpPr>
          <p:cNvPr id="13" name="组合 12"/>
          <p:cNvGrpSpPr/>
          <p:nvPr/>
        </p:nvGrpSpPr>
        <p:grpSpPr>
          <a:xfrm>
            <a:off x="2327563" y="4336473"/>
            <a:ext cx="4973782" cy="1699368"/>
            <a:chOff x="2327563" y="4336473"/>
            <a:chExt cx="4973782" cy="1699368"/>
          </a:xfrm>
        </p:grpSpPr>
        <p:sp>
          <p:nvSpPr>
            <p:cNvPr id="14" name="TextBox 4"/>
            <p:cNvSpPr txBox="1"/>
            <p:nvPr/>
          </p:nvSpPr>
          <p:spPr>
            <a:xfrm>
              <a:off x="2355273" y="4627418"/>
              <a:ext cx="1343891" cy="923330"/>
            </a:xfrm>
            <a:prstGeom prst="rect">
              <a:avLst/>
            </a:prstGeom>
            <a:solidFill>
              <a:srgbClr val="FFFFFF"/>
            </a:solidFill>
            <a:ln w="25400" cap="flat" cmpd="sng" algn="ctr">
              <a:solidFill>
                <a:srgbClr val="990000"/>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FrutigerNext LT Regular"/>
                  <a:ea typeface="华文细黑"/>
                  <a:cs typeface="+mn-cs"/>
                </a:rPr>
                <a:t>控制平面</a:t>
              </a:r>
              <a:endParaRPr kumimoji="0" lang="en-US" altLang="zh-CN" sz="1800" b="0" i="0" u="none" strike="noStrike" kern="0" cap="none" spc="0" normalizeH="0" baseline="0" noProof="0" dirty="0" smtClean="0">
                <a:ln>
                  <a:noFill/>
                </a:ln>
                <a:solidFill>
                  <a:srgbClr val="000000"/>
                </a:solidFill>
                <a:effectLst/>
                <a:uLnTx/>
                <a:uFillTx/>
                <a:latin typeface="FrutigerNext LT Regular"/>
                <a:ea typeface="华文细黑"/>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rgbClr val="000000"/>
                </a:solidFill>
                <a:effectLst/>
                <a:uLnTx/>
                <a:uFillTx/>
                <a:latin typeface="FrutigerNext LT Regular"/>
                <a:ea typeface="华文细黑"/>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FrutigerNext LT Regular"/>
                  <a:ea typeface="华文细黑"/>
                  <a:cs typeface="+mn-cs"/>
                </a:rPr>
                <a:t>数据平面</a:t>
              </a:r>
            </a:p>
          </p:txBody>
        </p:sp>
        <p:cxnSp>
          <p:nvCxnSpPr>
            <p:cNvPr id="15" name="直接连接符 14"/>
            <p:cNvCxnSpPr>
              <a:stCxn id="14" idx="1"/>
              <a:endCxn id="14" idx="3"/>
            </p:cNvCxnSpPr>
            <p:nvPr/>
          </p:nvCxnSpPr>
          <p:spPr bwMode="auto">
            <a:xfrm>
              <a:off x="2355273" y="5089083"/>
              <a:ext cx="1343891" cy="0"/>
            </a:xfrm>
            <a:prstGeom prst="line">
              <a:avLst/>
            </a:prstGeom>
            <a:solidFill>
              <a:srgbClr val="99CCCC"/>
            </a:solidFill>
            <a:ln w="9525" cap="flat" cmpd="sng" algn="ctr">
              <a:solidFill>
                <a:srgbClr val="000000"/>
              </a:solidFill>
              <a:prstDash val="lgDash"/>
              <a:round/>
              <a:headEnd type="none" w="med" len="med"/>
              <a:tailEnd type="none" w="med" len="med"/>
            </a:ln>
            <a:effectLst/>
          </p:spPr>
        </p:cxnSp>
        <p:cxnSp>
          <p:nvCxnSpPr>
            <p:cNvPr id="16" name="直接箭头连接符 15"/>
            <p:cNvCxnSpPr/>
            <p:nvPr/>
          </p:nvCxnSpPr>
          <p:spPr bwMode="auto">
            <a:xfrm flipV="1">
              <a:off x="3699164" y="4475018"/>
              <a:ext cx="1510145" cy="387927"/>
            </a:xfrm>
            <a:prstGeom prst="straightConnector1">
              <a:avLst/>
            </a:prstGeom>
            <a:solidFill>
              <a:srgbClr val="99CCCC"/>
            </a:solidFill>
            <a:ln w="9525" cap="flat" cmpd="sng" algn="ctr">
              <a:solidFill>
                <a:srgbClr val="000000"/>
              </a:solidFill>
              <a:prstDash val="solid"/>
              <a:round/>
              <a:headEnd type="none" w="med" len="med"/>
              <a:tailEnd type="arrow"/>
            </a:ln>
            <a:effectLst/>
          </p:spPr>
        </p:cxnSp>
        <p:cxnSp>
          <p:nvCxnSpPr>
            <p:cNvPr id="17" name="直接箭头连接符 16"/>
            <p:cNvCxnSpPr/>
            <p:nvPr/>
          </p:nvCxnSpPr>
          <p:spPr bwMode="auto">
            <a:xfrm>
              <a:off x="3685310" y="5320145"/>
              <a:ext cx="1537854" cy="360219"/>
            </a:xfrm>
            <a:prstGeom prst="straightConnector1">
              <a:avLst/>
            </a:prstGeom>
            <a:solidFill>
              <a:srgbClr val="99CCCC"/>
            </a:solidFill>
            <a:ln w="9525" cap="flat" cmpd="sng" algn="ctr">
              <a:solidFill>
                <a:srgbClr val="000000"/>
              </a:solidFill>
              <a:prstDash val="solid"/>
              <a:round/>
              <a:headEnd type="none" w="med" len="med"/>
              <a:tailEnd type="arrow"/>
            </a:ln>
            <a:effectLst/>
          </p:spPr>
        </p:cxnSp>
        <p:sp>
          <p:nvSpPr>
            <p:cNvPr id="18" name="TextBox 11"/>
            <p:cNvSpPr txBox="1"/>
            <p:nvPr/>
          </p:nvSpPr>
          <p:spPr>
            <a:xfrm>
              <a:off x="5278581" y="4336473"/>
              <a:ext cx="1482437" cy="369332"/>
            </a:xfrm>
            <a:prstGeom prst="rect">
              <a:avLst/>
            </a:prstGeom>
            <a:gradFill rotWithShape="1">
              <a:gsLst>
                <a:gs pos="0">
                  <a:srgbClr val="990000">
                    <a:tint val="50000"/>
                    <a:satMod val="300000"/>
                  </a:srgbClr>
                </a:gs>
                <a:gs pos="35000">
                  <a:srgbClr val="990000">
                    <a:tint val="37000"/>
                    <a:satMod val="300000"/>
                  </a:srgbClr>
                </a:gs>
                <a:gs pos="100000">
                  <a:srgbClr val="990000">
                    <a:tint val="15000"/>
                    <a:satMod val="350000"/>
                  </a:srgbClr>
                </a:gs>
              </a:gsLst>
              <a:lin ang="16200000" scaled="1"/>
            </a:gradFill>
            <a:ln w="9525" cap="flat" cmpd="sng" algn="ctr">
              <a:solidFill>
                <a:srgbClr val="99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FrutigerNext LT Regular"/>
                  <a:ea typeface="华文细黑"/>
                  <a:cs typeface="+mn-cs"/>
                </a:rPr>
                <a:t>控制平面层</a:t>
              </a:r>
            </a:p>
          </p:txBody>
        </p:sp>
        <p:sp>
          <p:nvSpPr>
            <p:cNvPr id="19" name="TextBox 12"/>
            <p:cNvSpPr txBox="1"/>
            <p:nvPr/>
          </p:nvSpPr>
          <p:spPr>
            <a:xfrm>
              <a:off x="5306290" y="5500255"/>
              <a:ext cx="1482437" cy="369332"/>
            </a:xfrm>
            <a:prstGeom prst="rect">
              <a:avLst/>
            </a:prstGeom>
            <a:gradFill rotWithShape="1">
              <a:gsLst>
                <a:gs pos="0">
                  <a:srgbClr val="99CCCC">
                    <a:tint val="50000"/>
                    <a:satMod val="300000"/>
                  </a:srgbClr>
                </a:gs>
                <a:gs pos="35000">
                  <a:srgbClr val="99CCCC">
                    <a:tint val="37000"/>
                    <a:satMod val="300000"/>
                  </a:srgbClr>
                </a:gs>
                <a:gs pos="100000">
                  <a:srgbClr val="99CCCC">
                    <a:tint val="15000"/>
                    <a:satMod val="350000"/>
                  </a:srgbClr>
                </a:gs>
              </a:gsLst>
              <a:lin ang="16200000" scaled="1"/>
            </a:gradFill>
            <a:ln w="9525" cap="flat" cmpd="sng" algn="ctr">
              <a:solidFill>
                <a:srgbClr val="99CCCC">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FrutigerNext LT Regular"/>
                  <a:ea typeface="华文细黑"/>
                  <a:cs typeface="+mn-cs"/>
                </a:rPr>
                <a:t>数据平面层</a:t>
              </a:r>
            </a:p>
          </p:txBody>
        </p:sp>
        <p:sp>
          <p:nvSpPr>
            <p:cNvPr id="20" name="弧形 19"/>
            <p:cNvSpPr/>
            <p:nvPr/>
          </p:nvSpPr>
          <p:spPr bwMode="auto">
            <a:xfrm>
              <a:off x="5805054" y="4447310"/>
              <a:ext cx="1496291" cy="1246909"/>
            </a:xfrm>
            <a:prstGeom prst="arc">
              <a:avLst>
                <a:gd name="adj1" fmla="val 17965158"/>
                <a:gd name="adj2" fmla="val 3902234"/>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华文细黑" pitchFamily="2" charset="-122"/>
              </a:endParaRPr>
            </a:p>
          </p:txBody>
        </p:sp>
        <p:sp>
          <p:nvSpPr>
            <p:cNvPr id="21" name="TextBox 25"/>
            <p:cNvSpPr txBox="1"/>
            <p:nvPr/>
          </p:nvSpPr>
          <p:spPr>
            <a:xfrm>
              <a:off x="2327563" y="5666509"/>
              <a:ext cx="1316182" cy="369332"/>
            </a:xfrm>
            <a:prstGeom prst="rect">
              <a:avLst/>
            </a:prstGeom>
            <a:solidFill>
              <a:srgbClr val="99CCCC"/>
            </a:solidFill>
            <a:ln w="38100" cap="flat" cmpd="sng" algn="ctr">
              <a:solidFill>
                <a:srgbClr val="FFFFFF"/>
              </a:solidFill>
              <a:prstDash val="solid"/>
            </a:ln>
            <a:effectLst>
              <a:outerShdw blurRad="40000" dist="20000" dir="5400000" rotWithShape="0">
                <a:srgbClr val="000000">
                  <a:alpha val="38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FrutigerNext LT Regular"/>
                  <a:ea typeface="华文细黑"/>
                  <a:cs typeface="+mn-cs"/>
                </a:rPr>
                <a:t>网络设备</a:t>
              </a:r>
            </a:p>
          </p:txBody>
        </p:sp>
      </p:grpSp>
    </p:spTree>
    <p:extLst>
      <p:ext uri="{BB962C8B-B14F-4D97-AF65-F5344CB8AC3E}">
        <p14:creationId xmlns:p14="http://schemas.microsoft.com/office/powerpoint/2010/main" val="234985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002276" y="1376363"/>
            <a:ext cx="7396725" cy="4860925"/>
            <a:chOff x="1290686" y="1754149"/>
            <a:chExt cx="6865696" cy="3979105"/>
          </a:xfrm>
        </p:grpSpPr>
        <p:sp>
          <p:nvSpPr>
            <p:cNvPr id="700" name="矩形 699"/>
            <p:cNvSpPr/>
            <p:nvPr/>
          </p:nvSpPr>
          <p:spPr bwMode="auto">
            <a:xfrm>
              <a:off x="3167839" y="4869158"/>
              <a:ext cx="3672408" cy="864096"/>
            </a:xfrm>
            <a:prstGeom prst="rect">
              <a:avLst/>
            </a:prstGeom>
            <a:solidFill>
              <a:schemeClr val="accent6">
                <a:lumMod val="20000"/>
                <a:lumOff val="80000"/>
              </a:schemeClr>
            </a:solidFill>
            <a:ln w="6350">
              <a:solidFill>
                <a:schemeClr val="tx1"/>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buClr>
                  <a:srgbClr val="CC9900"/>
                </a:buClr>
                <a:buFont typeface="Wingdings" pitchFamily="2" charset="2"/>
                <a:buChar char="n"/>
              </a:pPr>
              <a:endParaRPr lang="zh-CN" altLang="en-US" sz="2400" dirty="0">
                <a:latin typeface="+mn-lt"/>
                <a:ea typeface="+mn-ea"/>
              </a:endParaRPr>
            </a:p>
          </p:txBody>
        </p:sp>
        <p:sp>
          <p:nvSpPr>
            <p:cNvPr id="498" name="圆角矩形 497"/>
            <p:cNvSpPr/>
            <p:nvPr/>
          </p:nvSpPr>
          <p:spPr bwMode="auto">
            <a:xfrm>
              <a:off x="2519767" y="2418467"/>
              <a:ext cx="3960440" cy="813709"/>
            </a:xfrm>
            <a:prstGeom prst="roundRect">
              <a:avLst>
                <a:gd name="adj" fmla="val 8613"/>
              </a:avLst>
            </a:prstGeom>
            <a:solidFill>
              <a:schemeClr val="bg1">
                <a:lumMod val="75000"/>
              </a:scheme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84480" eaLnBrk="0" hangingPunct="0">
                <a:lnSpc>
                  <a:spcPct val="120000"/>
                </a:lnSpc>
                <a:defRPr/>
              </a:pPr>
              <a:endParaRPr lang="zh-CN" altLang="en-US" kern="0" dirty="0">
                <a:solidFill>
                  <a:srgbClr val="000000"/>
                </a:solidFill>
                <a:latin typeface="+mn-lt"/>
                <a:ea typeface="+mn-ea"/>
              </a:endParaRPr>
            </a:p>
          </p:txBody>
        </p:sp>
        <p:sp>
          <p:nvSpPr>
            <p:cNvPr id="532" name="圆角矩形 531"/>
            <p:cNvSpPr/>
            <p:nvPr/>
          </p:nvSpPr>
          <p:spPr bwMode="auto">
            <a:xfrm>
              <a:off x="3311855" y="5445222"/>
              <a:ext cx="1152128" cy="216024"/>
            </a:xfrm>
            <a:prstGeom prst="roundRect">
              <a:avLst>
                <a:gd name="adj" fmla="val 8613"/>
              </a:avLst>
            </a:prstGeom>
            <a:solidFill>
              <a:srgbClr val="CEEAB0"/>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84480" eaLnBrk="0" hangingPunct="0">
                <a:lnSpc>
                  <a:spcPct val="120000"/>
                </a:lnSpc>
                <a:defRPr/>
              </a:pPr>
              <a:endParaRPr lang="zh-CN" altLang="en-US" kern="0" dirty="0">
                <a:solidFill>
                  <a:srgbClr val="000000"/>
                </a:solidFill>
                <a:latin typeface="+mn-lt"/>
                <a:ea typeface="+mn-ea"/>
              </a:endParaRPr>
            </a:p>
          </p:txBody>
        </p:sp>
        <p:grpSp>
          <p:nvGrpSpPr>
            <p:cNvPr id="2" name="组合 8"/>
            <p:cNvGrpSpPr>
              <a:grpSpLocks/>
            </p:cNvGrpSpPr>
            <p:nvPr/>
          </p:nvGrpSpPr>
          <p:grpSpPr bwMode="auto">
            <a:xfrm>
              <a:off x="3546552" y="1754149"/>
              <a:ext cx="2179467" cy="451247"/>
              <a:chOff x="0" y="179"/>
              <a:chExt cx="1831" cy="379"/>
            </a:xfrm>
          </p:grpSpPr>
          <p:sp>
            <p:nvSpPr>
              <p:cNvPr id="458" name="未知"/>
              <p:cNvSpPr>
                <a:spLocks/>
              </p:cNvSpPr>
              <p:nvPr/>
            </p:nvSpPr>
            <p:spPr bwMode="auto">
              <a:xfrm>
                <a:off x="108" y="420"/>
                <a:ext cx="1615" cy="138"/>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sz="1100">
                  <a:latin typeface="+mn-lt"/>
                </a:endParaRPr>
              </a:p>
            </p:txBody>
          </p:sp>
          <p:sp>
            <p:nvSpPr>
              <p:cNvPr id="459" name="矩形 458"/>
              <p:cNvSpPr>
                <a:spLocks noChangeArrowheads="1"/>
              </p:cNvSpPr>
              <p:nvPr/>
            </p:nvSpPr>
            <p:spPr bwMode="auto">
              <a:xfrm>
                <a:off x="0" y="179"/>
                <a:ext cx="1831" cy="316"/>
              </a:xfrm>
              <a:prstGeom prst="rect">
                <a:avLst/>
              </a:prstGeom>
              <a:gradFill rotWithShape="1">
                <a:gsLst>
                  <a:gs pos="0">
                    <a:srgbClr val="D8755A"/>
                  </a:gs>
                  <a:gs pos="50000">
                    <a:srgbClr val="D8755A">
                      <a:gamma/>
                      <a:tint val="39216"/>
                      <a:invGamma/>
                    </a:srgbClr>
                  </a:gs>
                  <a:gs pos="100000">
                    <a:srgbClr val="D8755A"/>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zh-CN" altLang="en-US" sz="1600" b="1" dirty="0">
                    <a:solidFill>
                      <a:schemeClr val="tx1">
                        <a:lumMod val="75000"/>
                        <a:lumOff val="25000"/>
                      </a:schemeClr>
                    </a:solidFill>
                    <a:effectLst>
                      <a:outerShdw blurRad="38100" dist="38100" dir="2700000" algn="tl">
                        <a:srgbClr val="FFFFFF"/>
                      </a:outerShdw>
                    </a:effectLst>
                    <a:latin typeface="+mn-lt"/>
                  </a:rPr>
                  <a:t>第三方云平台或应用</a:t>
                </a:r>
                <a:endParaRPr lang="en-US" sz="1600" b="1" dirty="0">
                  <a:solidFill>
                    <a:schemeClr val="tx1">
                      <a:lumMod val="75000"/>
                      <a:lumOff val="25000"/>
                    </a:schemeClr>
                  </a:solidFill>
                  <a:effectLst>
                    <a:outerShdw blurRad="38100" dist="38100" dir="2700000" algn="tl">
                      <a:srgbClr val="FFFFFF"/>
                    </a:outerShdw>
                  </a:effectLst>
                  <a:latin typeface="+mn-lt"/>
                </a:endParaRPr>
              </a:p>
            </p:txBody>
          </p:sp>
        </p:grpSp>
        <p:grpSp>
          <p:nvGrpSpPr>
            <p:cNvPr id="3" name="组合 15"/>
            <p:cNvGrpSpPr>
              <a:grpSpLocks/>
            </p:cNvGrpSpPr>
            <p:nvPr/>
          </p:nvGrpSpPr>
          <p:grpSpPr bwMode="auto">
            <a:xfrm>
              <a:off x="4213369" y="3861046"/>
              <a:ext cx="1114710" cy="383538"/>
              <a:chOff x="0" y="-20"/>
              <a:chExt cx="679" cy="1235"/>
            </a:xfrm>
            <a:solidFill>
              <a:srgbClr val="C00000"/>
            </a:solidFill>
          </p:grpSpPr>
          <p:sp>
            <p:nvSpPr>
              <p:cNvPr id="461" name="未知"/>
              <p:cNvSpPr>
                <a:spLocks/>
              </p:cNvSpPr>
              <p:nvPr/>
            </p:nvSpPr>
            <p:spPr bwMode="auto">
              <a:xfrm>
                <a:off x="61" y="1124"/>
                <a:ext cx="557" cy="91"/>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sz="1100">
                  <a:latin typeface="+mn-lt"/>
                </a:endParaRPr>
              </a:p>
            </p:txBody>
          </p:sp>
          <p:sp>
            <p:nvSpPr>
              <p:cNvPr id="462" name="矩形 461"/>
              <p:cNvSpPr>
                <a:spLocks noChangeArrowheads="1"/>
              </p:cNvSpPr>
              <p:nvPr/>
            </p:nvSpPr>
            <p:spPr bwMode="auto">
              <a:xfrm>
                <a:off x="0" y="-20"/>
                <a:ext cx="679" cy="117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zh-CN" sz="1600" b="1" dirty="0">
                    <a:solidFill>
                      <a:schemeClr val="bg1"/>
                    </a:solidFill>
                    <a:latin typeface="+mn-lt"/>
                  </a:rPr>
                  <a:t>Agile </a:t>
                </a:r>
              </a:p>
              <a:p>
                <a:r>
                  <a:rPr lang="en-US" altLang="zh-CN" sz="1600" b="1" dirty="0">
                    <a:solidFill>
                      <a:schemeClr val="bg1"/>
                    </a:solidFill>
                    <a:latin typeface="+mn-lt"/>
                  </a:rPr>
                  <a:t>Controller</a:t>
                </a:r>
                <a:endParaRPr lang="zh-CN" altLang="en-US" sz="1600" b="1" dirty="0">
                  <a:solidFill>
                    <a:schemeClr val="bg1"/>
                  </a:solidFill>
                  <a:latin typeface="+mn-lt"/>
                </a:endParaRPr>
              </a:p>
            </p:txBody>
          </p:sp>
        </p:grpSp>
        <p:grpSp>
          <p:nvGrpSpPr>
            <p:cNvPr id="4" name="组合 31"/>
            <p:cNvGrpSpPr>
              <a:grpSpLocks/>
            </p:cNvGrpSpPr>
            <p:nvPr/>
          </p:nvGrpSpPr>
          <p:grpSpPr bwMode="auto">
            <a:xfrm>
              <a:off x="3455872" y="5085185"/>
              <a:ext cx="916329" cy="377327"/>
              <a:chOff x="0" y="0"/>
              <a:chExt cx="679" cy="1215"/>
            </a:xfrm>
          </p:grpSpPr>
          <p:sp>
            <p:nvSpPr>
              <p:cNvPr id="468" name="未知"/>
              <p:cNvSpPr>
                <a:spLocks/>
              </p:cNvSpPr>
              <p:nvPr/>
            </p:nvSpPr>
            <p:spPr bwMode="auto">
              <a:xfrm>
                <a:off x="61" y="1124"/>
                <a:ext cx="557" cy="91"/>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66CCFF">
                      <a:gamma/>
                      <a:tint val="36471"/>
                      <a:invGamma/>
                    </a:srgbClr>
                  </a:gs>
                  <a:gs pos="50000">
                    <a:srgbClr val="66CCFF"/>
                  </a:gs>
                  <a:gs pos="100000">
                    <a:srgbClr val="66CCFF">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endParaRPr lang="zh-CN" altLang="en-US" sz="1050" dirty="0">
                  <a:latin typeface="+mn-lt"/>
                  <a:ea typeface="+mn-ea"/>
                </a:endParaRPr>
              </a:p>
            </p:txBody>
          </p:sp>
          <p:sp>
            <p:nvSpPr>
              <p:cNvPr id="469" name="矩形 468"/>
              <p:cNvSpPr>
                <a:spLocks noChangeArrowheads="1"/>
              </p:cNvSpPr>
              <p:nvPr/>
            </p:nvSpPr>
            <p:spPr bwMode="auto">
              <a:xfrm>
                <a:off x="0" y="0"/>
                <a:ext cx="679" cy="1179"/>
              </a:xfrm>
              <a:prstGeom prst="rect">
                <a:avLst/>
              </a:prstGeom>
              <a:gradFill rotWithShape="1">
                <a:gsLst>
                  <a:gs pos="0">
                    <a:srgbClr val="66CCFF">
                      <a:gamma/>
                      <a:tint val="36471"/>
                      <a:invGamma/>
                    </a:srgbClr>
                  </a:gs>
                  <a:gs pos="50000">
                    <a:srgbClr val="66CCFF"/>
                  </a:gs>
                  <a:gs pos="100000">
                    <a:srgbClr val="66CCFF">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r>
                  <a:rPr lang="en-US" altLang="zh-CN" sz="1400" dirty="0">
                    <a:latin typeface="+mn-lt"/>
                    <a:ea typeface="+mn-ea"/>
                  </a:rPr>
                  <a:t>VSwitch</a:t>
                </a:r>
                <a:endParaRPr lang="zh-CN" altLang="en-US" sz="1400" dirty="0">
                  <a:latin typeface="+mn-lt"/>
                  <a:ea typeface="+mn-ea"/>
                </a:endParaRPr>
              </a:p>
            </p:txBody>
          </p:sp>
        </p:grpSp>
        <p:sp>
          <p:nvSpPr>
            <p:cNvPr id="472" name="矩形 471"/>
            <p:cNvSpPr>
              <a:spLocks noChangeArrowheads="1"/>
            </p:cNvSpPr>
            <p:nvPr/>
          </p:nvSpPr>
          <p:spPr bwMode="auto">
            <a:xfrm>
              <a:off x="6714435" y="3662312"/>
              <a:ext cx="934291" cy="366147"/>
            </a:xfrm>
            <a:prstGeom prst="rect">
              <a:avLst/>
            </a:prstGeom>
            <a:gradFill rotWithShape="1">
              <a:gsLst>
                <a:gs pos="0">
                  <a:srgbClr val="99D549">
                    <a:gamma/>
                    <a:tint val="36471"/>
                    <a:invGamma/>
                  </a:srgbClr>
                </a:gs>
                <a:gs pos="50000">
                  <a:srgbClr val="99D549"/>
                </a:gs>
                <a:gs pos="100000">
                  <a:srgbClr val="99D549">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zh-CN" sz="1400" b="1" dirty="0">
                  <a:latin typeface="+mn-lt"/>
                </a:rPr>
                <a:t>VMM</a:t>
              </a:r>
            </a:p>
          </p:txBody>
        </p:sp>
        <p:grpSp>
          <p:nvGrpSpPr>
            <p:cNvPr id="6" name="组合 38"/>
            <p:cNvGrpSpPr>
              <a:grpSpLocks/>
            </p:cNvGrpSpPr>
            <p:nvPr/>
          </p:nvGrpSpPr>
          <p:grpSpPr bwMode="auto">
            <a:xfrm>
              <a:off x="4489886" y="5006260"/>
              <a:ext cx="597720" cy="377327"/>
              <a:chOff x="0" y="0"/>
              <a:chExt cx="679" cy="1215"/>
            </a:xfrm>
          </p:grpSpPr>
          <p:sp>
            <p:nvSpPr>
              <p:cNvPr id="475" name="未知"/>
              <p:cNvSpPr>
                <a:spLocks/>
              </p:cNvSpPr>
              <p:nvPr/>
            </p:nvSpPr>
            <p:spPr bwMode="auto">
              <a:xfrm>
                <a:off x="61" y="1124"/>
                <a:ext cx="557" cy="91"/>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sz="1100">
                  <a:latin typeface="+mn-lt"/>
                </a:endParaRPr>
              </a:p>
            </p:txBody>
          </p:sp>
          <p:sp>
            <p:nvSpPr>
              <p:cNvPr id="476" name="矩形 475"/>
              <p:cNvSpPr>
                <a:spLocks noChangeArrowheads="1"/>
              </p:cNvSpPr>
              <p:nvPr/>
            </p:nvSpPr>
            <p:spPr bwMode="auto">
              <a:xfrm>
                <a:off x="0" y="0"/>
                <a:ext cx="679" cy="1179"/>
              </a:xfrm>
              <a:prstGeom prst="rect">
                <a:avLst/>
              </a:prstGeom>
              <a:gradFill rotWithShape="1">
                <a:gsLst>
                  <a:gs pos="0">
                    <a:srgbClr val="66CCFF">
                      <a:gamma/>
                      <a:tint val="36471"/>
                      <a:invGamma/>
                    </a:srgbClr>
                  </a:gs>
                  <a:gs pos="50000">
                    <a:srgbClr val="66CCFF"/>
                  </a:gs>
                  <a:gs pos="100000">
                    <a:srgbClr val="66CCFF">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zh-CN" altLang="en-US" sz="1400" dirty="0">
                    <a:latin typeface="+mn-lt"/>
                  </a:rPr>
                  <a:t>交换机</a:t>
                </a:r>
              </a:p>
            </p:txBody>
          </p:sp>
        </p:grpSp>
        <p:grpSp>
          <p:nvGrpSpPr>
            <p:cNvPr id="7" name="组合 41"/>
            <p:cNvGrpSpPr>
              <a:grpSpLocks/>
            </p:cNvGrpSpPr>
            <p:nvPr/>
          </p:nvGrpSpPr>
          <p:grpSpPr bwMode="auto">
            <a:xfrm>
              <a:off x="5226825" y="5006260"/>
              <a:ext cx="597720" cy="377327"/>
              <a:chOff x="0" y="0"/>
              <a:chExt cx="679" cy="1215"/>
            </a:xfrm>
          </p:grpSpPr>
          <p:sp>
            <p:nvSpPr>
              <p:cNvPr id="478" name="未知"/>
              <p:cNvSpPr>
                <a:spLocks/>
              </p:cNvSpPr>
              <p:nvPr/>
            </p:nvSpPr>
            <p:spPr bwMode="auto">
              <a:xfrm>
                <a:off x="61" y="1124"/>
                <a:ext cx="557" cy="91"/>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sz="1100">
                  <a:latin typeface="+mn-lt"/>
                </a:endParaRPr>
              </a:p>
            </p:txBody>
          </p:sp>
          <p:sp>
            <p:nvSpPr>
              <p:cNvPr id="479" name="矩形 478"/>
              <p:cNvSpPr>
                <a:spLocks noChangeArrowheads="1"/>
              </p:cNvSpPr>
              <p:nvPr/>
            </p:nvSpPr>
            <p:spPr bwMode="auto">
              <a:xfrm>
                <a:off x="0" y="0"/>
                <a:ext cx="679" cy="1179"/>
              </a:xfrm>
              <a:prstGeom prst="rect">
                <a:avLst/>
              </a:prstGeom>
              <a:gradFill rotWithShape="1">
                <a:gsLst>
                  <a:gs pos="0">
                    <a:srgbClr val="66CCFF">
                      <a:gamma/>
                      <a:tint val="36471"/>
                      <a:invGamma/>
                    </a:srgbClr>
                  </a:gs>
                  <a:gs pos="50000">
                    <a:srgbClr val="66CCFF"/>
                  </a:gs>
                  <a:gs pos="100000">
                    <a:srgbClr val="66CCFF">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zh-CN" altLang="en-US" sz="1400" dirty="0">
                    <a:latin typeface="+mn-lt"/>
                  </a:rPr>
                  <a:t>防火墙</a:t>
                </a:r>
              </a:p>
            </p:txBody>
          </p:sp>
        </p:grpSp>
        <p:grpSp>
          <p:nvGrpSpPr>
            <p:cNvPr id="9" name="组合 44"/>
            <p:cNvGrpSpPr>
              <a:grpSpLocks/>
            </p:cNvGrpSpPr>
            <p:nvPr/>
          </p:nvGrpSpPr>
          <p:grpSpPr bwMode="auto">
            <a:xfrm>
              <a:off x="5935736" y="5000670"/>
              <a:ext cx="597720" cy="377327"/>
              <a:chOff x="0" y="0"/>
              <a:chExt cx="679" cy="1215"/>
            </a:xfrm>
          </p:grpSpPr>
          <p:sp>
            <p:nvSpPr>
              <p:cNvPr id="481" name="未知"/>
              <p:cNvSpPr>
                <a:spLocks/>
              </p:cNvSpPr>
              <p:nvPr/>
            </p:nvSpPr>
            <p:spPr bwMode="auto">
              <a:xfrm>
                <a:off x="61" y="1124"/>
                <a:ext cx="557" cy="91"/>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sz="1100">
                  <a:latin typeface="+mn-lt"/>
                </a:endParaRPr>
              </a:p>
            </p:txBody>
          </p:sp>
          <p:sp>
            <p:nvSpPr>
              <p:cNvPr id="482" name="矩形 481"/>
              <p:cNvSpPr>
                <a:spLocks noChangeArrowheads="1"/>
              </p:cNvSpPr>
              <p:nvPr/>
            </p:nvSpPr>
            <p:spPr bwMode="auto">
              <a:xfrm>
                <a:off x="0" y="0"/>
                <a:ext cx="679" cy="1179"/>
              </a:xfrm>
              <a:prstGeom prst="rect">
                <a:avLst/>
              </a:prstGeom>
              <a:gradFill rotWithShape="1">
                <a:gsLst>
                  <a:gs pos="0">
                    <a:srgbClr val="66CCFF">
                      <a:gamma/>
                      <a:tint val="36471"/>
                      <a:invGamma/>
                    </a:srgbClr>
                  </a:gs>
                  <a:gs pos="50000">
                    <a:srgbClr val="66CCFF"/>
                  </a:gs>
                  <a:gs pos="100000">
                    <a:srgbClr val="66CCFF">
                      <a:gamma/>
                      <a:tint val="36471"/>
                      <a:invGamma/>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zh-CN" sz="1400" dirty="0">
                    <a:latin typeface="+mn-lt"/>
                  </a:rPr>
                  <a:t>LB</a:t>
                </a:r>
                <a:endParaRPr lang="zh-CN" altLang="en-US" sz="1400" dirty="0">
                  <a:latin typeface="+mn-lt"/>
                </a:endParaRPr>
              </a:p>
            </p:txBody>
          </p:sp>
        </p:grpSp>
        <p:cxnSp>
          <p:nvCxnSpPr>
            <p:cNvPr id="487" name="肘形连接符 486"/>
            <p:cNvCxnSpPr>
              <a:stCxn id="504" idx="2"/>
              <a:endCxn id="462" idx="0"/>
            </p:cNvCxnSpPr>
            <p:nvPr/>
          </p:nvCxnSpPr>
          <p:spPr bwMode="auto">
            <a:xfrm rot="16200000" flipH="1">
              <a:off x="4184559" y="3274881"/>
              <a:ext cx="658921" cy="513409"/>
            </a:xfrm>
            <a:prstGeom prst="bentConnector3">
              <a:avLst>
                <a:gd name="adj1" fmla="val 5000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9" name="肘形连接符 488"/>
            <p:cNvCxnSpPr>
              <a:stCxn id="462" idx="2"/>
              <a:endCxn id="476" idx="0"/>
            </p:cNvCxnSpPr>
            <p:nvPr/>
          </p:nvCxnSpPr>
          <p:spPr bwMode="auto">
            <a:xfrm rot="16200000" flipH="1">
              <a:off x="4390203" y="4607714"/>
              <a:ext cx="779064" cy="18022"/>
            </a:xfrm>
            <a:prstGeom prst="bentConnector3">
              <a:avLst>
                <a:gd name="adj1" fmla="val 49022"/>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0" name="肘形连接符 489"/>
            <p:cNvCxnSpPr>
              <a:stCxn id="462" idx="2"/>
              <a:endCxn id="479" idx="0"/>
            </p:cNvCxnSpPr>
            <p:nvPr/>
          </p:nvCxnSpPr>
          <p:spPr bwMode="auto">
            <a:xfrm rot="16200000" flipH="1">
              <a:off x="4758672" y="4239247"/>
              <a:ext cx="779064" cy="754961"/>
            </a:xfrm>
            <a:prstGeom prst="bentConnector3">
              <a:avLst>
                <a:gd name="adj1" fmla="val 5000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 name="肘形连接符 496"/>
            <p:cNvCxnSpPr>
              <a:stCxn id="462" idx="2"/>
              <a:endCxn id="469" idx="0"/>
            </p:cNvCxnSpPr>
            <p:nvPr/>
          </p:nvCxnSpPr>
          <p:spPr bwMode="auto">
            <a:xfrm rot="5400000">
              <a:off x="3913391" y="4227843"/>
              <a:ext cx="857989" cy="856688"/>
            </a:xfrm>
            <a:prstGeom prst="bentConnector3">
              <a:avLst>
                <a:gd name="adj1" fmla="val 5000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95" name="Picture 21" descr="OpenStack.png"/>
            <p:cNvPicPr>
              <a:picLocks noChangeAspect="1"/>
            </p:cNvPicPr>
            <p:nvPr/>
          </p:nvPicPr>
          <p:blipFill>
            <a:blip r:embed="rId3" cstate="print"/>
            <a:srcRect/>
            <a:stretch>
              <a:fillRect/>
            </a:stretch>
          </p:blipFill>
          <p:spPr bwMode="auto">
            <a:xfrm>
              <a:off x="5832899" y="2348894"/>
              <a:ext cx="646859" cy="562987"/>
            </a:xfrm>
            <a:prstGeom prst="rect">
              <a:avLst/>
            </a:prstGeom>
            <a:noFill/>
            <a:ln w="9525">
              <a:noFill/>
              <a:miter lim="800000"/>
              <a:headEnd/>
              <a:tailEnd/>
            </a:ln>
          </p:spPr>
        </p:pic>
        <p:sp>
          <p:nvSpPr>
            <p:cNvPr id="499" name="圆角矩形 498"/>
            <p:cNvSpPr/>
            <p:nvPr/>
          </p:nvSpPr>
          <p:spPr bwMode="auto">
            <a:xfrm>
              <a:off x="3743908" y="2451056"/>
              <a:ext cx="1026815" cy="21149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Cinder</a:t>
              </a:r>
              <a:endParaRPr lang="zh-CN" altLang="en-US" sz="1200" kern="0" dirty="0">
                <a:solidFill>
                  <a:sysClr val="windowText" lastClr="000000"/>
                </a:solidFill>
                <a:latin typeface="+mn-lt"/>
                <a:ea typeface="+mn-ea"/>
              </a:endParaRPr>
            </a:p>
          </p:txBody>
        </p:sp>
        <p:sp>
          <p:nvSpPr>
            <p:cNvPr id="500" name="圆角矩形 499"/>
            <p:cNvSpPr/>
            <p:nvPr/>
          </p:nvSpPr>
          <p:spPr bwMode="auto">
            <a:xfrm>
              <a:off x="3749920" y="2673734"/>
              <a:ext cx="1020803" cy="21253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Neutron</a:t>
              </a:r>
              <a:endParaRPr lang="zh-CN" altLang="en-US" sz="1200" kern="0" dirty="0">
                <a:solidFill>
                  <a:sysClr val="windowText" lastClr="000000"/>
                </a:solidFill>
                <a:latin typeface="+mn-lt"/>
                <a:ea typeface="+mn-ea"/>
              </a:endParaRPr>
            </a:p>
          </p:txBody>
        </p:sp>
        <p:sp>
          <p:nvSpPr>
            <p:cNvPr id="501" name="圆角矩形 500"/>
            <p:cNvSpPr/>
            <p:nvPr/>
          </p:nvSpPr>
          <p:spPr bwMode="auto">
            <a:xfrm>
              <a:off x="4824027" y="2671697"/>
              <a:ext cx="1016614" cy="21456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Nova</a:t>
              </a:r>
              <a:endParaRPr lang="zh-CN" altLang="en-US" sz="1400" kern="0" dirty="0">
                <a:solidFill>
                  <a:sysClr val="windowText" lastClr="000000"/>
                </a:solidFill>
                <a:latin typeface="+mn-lt"/>
                <a:ea typeface="+mn-ea"/>
              </a:endParaRPr>
            </a:p>
          </p:txBody>
        </p:sp>
        <p:sp>
          <p:nvSpPr>
            <p:cNvPr id="502" name="圆角矩形 501"/>
            <p:cNvSpPr/>
            <p:nvPr/>
          </p:nvSpPr>
          <p:spPr bwMode="auto">
            <a:xfrm>
              <a:off x="4817915" y="2906387"/>
              <a:ext cx="1165406" cy="29095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defRPr/>
              </a:pPr>
              <a:r>
                <a:rPr lang="en-US" altLang="zh-CN" sz="1200" kern="0" dirty="0">
                  <a:solidFill>
                    <a:sysClr val="windowText" lastClr="000000"/>
                  </a:solidFill>
                  <a:latin typeface="+mn-lt"/>
                  <a:ea typeface="+mn-ea"/>
                </a:rPr>
                <a:t>Nova-Compute</a:t>
              </a:r>
            </a:p>
            <a:p>
              <a:pPr algn="ctr" defTabSz="684480" eaLnBrk="0" hangingPunct="0">
                <a:defRPr/>
              </a:pPr>
              <a:r>
                <a:rPr lang="en-US" altLang="zh-CN" sz="1200" kern="0" dirty="0">
                  <a:solidFill>
                    <a:sysClr val="windowText" lastClr="000000"/>
                  </a:solidFill>
                  <a:latin typeface="+mn-lt"/>
                  <a:ea typeface="+mn-ea"/>
                </a:rPr>
                <a:t>Driver</a:t>
              </a:r>
              <a:endParaRPr lang="zh-CN" altLang="en-US" sz="1200" kern="0" dirty="0">
                <a:solidFill>
                  <a:sysClr val="windowText" lastClr="000000"/>
                </a:solidFill>
                <a:latin typeface="+mn-lt"/>
                <a:ea typeface="+mn-ea"/>
              </a:endParaRPr>
            </a:p>
          </p:txBody>
        </p:sp>
        <p:sp>
          <p:nvSpPr>
            <p:cNvPr id="504" name="圆角矩形 503"/>
            <p:cNvSpPr/>
            <p:nvPr/>
          </p:nvSpPr>
          <p:spPr bwMode="auto">
            <a:xfrm>
              <a:off x="3743908" y="2911881"/>
              <a:ext cx="1026815" cy="29024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defRPr/>
              </a:pPr>
              <a:r>
                <a:rPr lang="en-US" altLang="zh-CN" sz="1200" kern="0" dirty="0">
                  <a:solidFill>
                    <a:sysClr val="windowText" lastClr="000000"/>
                  </a:solidFill>
                  <a:latin typeface="+mn-lt"/>
                  <a:ea typeface="+mn-ea"/>
                </a:rPr>
                <a:t>Neutron</a:t>
              </a:r>
            </a:p>
            <a:p>
              <a:pPr algn="ctr" defTabSz="684480" eaLnBrk="0" hangingPunct="0">
                <a:defRPr/>
              </a:pPr>
              <a:r>
                <a:rPr lang="en-US" altLang="zh-CN" sz="1200" kern="0" dirty="0">
                  <a:solidFill>
                    <a:srgbClr val="FF0000"/>
                  </a:solidFill>
                  <a:latin typeface="+mn-lt"/>
                  <a:ea typeface="+mn-ea"/>
                </a:rPr>
                <a:t>Plug-in/agent</a:t>
              </a:r>
              <a:endParaRPr lang="zh-CN" altLang="en-US" sz="1200" kern="0" dirty="0">
                <a:solidFill>
                  <a:srgbClr val="FF0000"/>
                </a:solidFill>
                <a:latin typeface="+mn-lt"/>
                <a:ea typeface="+mn-ea"/>
              </a:endParaRPr>
            </a:p>
          </p:txBody>
        </p:sp>
        <p:sp>
          <p:nvSpPr>
            <p:cNvPr id="505" name="圆角矩形 504"/>
            <p:cNvSpPr/>
            <p:nvPr/>
          </p:nvSpPr>
          <p:spPr bwMode="auto">
            <a:xfrm>
              <a:off x="2728922" y="2450571"/>
              <a:ext cx="942973" cy="212992"/>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rgbClr val="000000"/>
                  </a:solidFill>
                  <a:latin typeface="+mn-lt"/>
                  <a:ea typeface="+mn-ea"/>
                </a:rPr>
                <a:t>Keystone</a:t>
              </a:r>
              <a:endParaRPr lang="zh-CN" altLang="en-US" kern="0" dirty="0">
                <a:solidFill>
                  <a:srgbClr val="000000"/>
                </a:solidFill>
                <a:latin typeface="+mn-lt"/>
                <a:ea typeface="+mn-ea"/>
              </a:endParaRPr>
            </a:p>
          </p:txBody>
        </p:sp>
        <p:sp>
          <p:nvSpPr>
            <p:cNvPr id="506" name="圆角矩形 505"/>
            <p:cNvSpPr/>
            <p:nvPr/>
          </p:nvSpPr>
          <p:spPr bwMode="auto">
            <a:xfrm>
              <a:off x="2722820" y="2680547"/>
              <a:ext cx="942973" cy="212992"/>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Glance</a:t>
              </a:r>
              <a:endParaRPr lang="zh-CN" altLang="en-US" kern="0" dirty="0">
                <a:solidFill>
                  <a:sysClr val="windowText" lastClr="000000"/>
                </a:solidFill>
                <a:latin typeface="+mn-lt"/>
                <a:ea typeface="+mn-ea"/>
              </a:endParaRPr>
            </a:p>
          </p:txBody>
        </p:sp>
        <p:sp>
          <p:nvSpPr>
            <p:cNvPr id="507" name="圆角矩形 506"/>
            <p:cNvSpPr/>
            <p:nvPr/>
          </p:nvSpPr>
          <p:spPr bwMode="auto">
            <a:xfrm>
              <a:off x="2733742" y="2912688"/>
              <a:ext cx="942973" cy="212992"/>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Swift</a:t>
              </a:r>
              <a:endParaRPr lang="zh-CN" altLang="en-US" sz="1200" kern="0" dirty="0">
                <a:solidFill>
                  <a:sysClr val="windowText" lastClr="000000"/>
                </a:solidFill>
                <a:latin typeface="+mn-lt"/>
                <a:ea typeface="+mn-ea"/>
              </a:endParaRPr>
            </a:p>
          </p:txBody>
        </p:sp>
        <p:sp>
          <p:nvSpPr>
            <p:cNvPr id="512" name="上下箭头 511"/>
            <p:cNvSpPr/>
            <p:nvPr/>
          </p:nvSpPr>
          <p:spPr bwMode="auto">
            <a:xfrm>
              <a:off x="4627226" y="2080047"/>
              <a:ext cx="216024" cy="360040"/>
            </a:xfrm>
            <a:prstGeom prst="upDownArrow">
              <a:avLst/>
            </a:prstGeom>
            <a:solidFill>
              <a:schemeClr val="bg1">
                <a:lumMod val="50000"/>
              </a:schemeClr>
            </a:solidFill>
            <a:ln w="19050">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buClr>
                  <a:srgbClr val="CC9900"/>
                </a:buClr>
                <a:buFont typeface="Wingdings" pitchFamily="2" charset="2"/>
                <a:buChar char="n"/>
              </a:pPr>
              <a:endParaRPr lang="zh-CN" altLang="en-US" sz="2400" dirty="0">
                <a:latin typeface="+mn-lt"/>
                <a:ea typeface="+mn-ea"/>
              </a:endParaRPr>
            </a:p>
          </p:txBody>
        </p:sp>
        <p:cxnSp>
          <p:nvCxnSpPr>
            <p:cNvPr id="523" name="肘形连接符 80"/>
            <p:cNvCxnSpPr>
              <a:stCxn id="462" idx="3"/>
              <a:endCxn id="472" idx="1"/>
            </p:cNvCxnSpPr>
            <p:nvPr/>
          </p:nvCxnSpPr>
          <p:spPr bwMode="auto">
            <a:xfrm flipV="1">
              <a:off x="5328080" y="3845386"/>
              <a:ext cx="1386355" cy="198734"/>
            </a:xfrm>
            <a:prstGeom prst="bentConnector3">
              <a:avLst>
                <a:gd name="adj1" fmla="val 5000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8" name="圆角矩形 527"/>
            <p:cNvSpPr/>
            <p:nvPr/>
          </p:nvSpPr>
          <p:spPr bwMode="auto">
            <a:xfrm>
              <a:off x="3489534" y="5457938"/>
              <a:ext cx="237301" cy="102448"/>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685617">
                <a:buClr>
                  <a:srgbClr val="CC9900"/>
                </a:buClr>
              </a:pPr>
              <a:r>
                <a:rPr lang="en-US" altLang="zh-CN" sz="1100" b="1" dirty="0">
                  <a:latin typeface="+mn-lt"/>
                  <a:ea typeface="+mn-ea"/>
                </a:rPr>
                <a:t>VM</a:t>
              </a:r>
              <a:endParaRPr lang="zh-CN" altLang="en-US" sz="1050" b="1" dirty="0">
                <a:latin typeface="+mn-lt"/>
                <a:ea typeface="+mn-ea"/>
              </a:endParaRPr>
            </a:p>
          </p:txBody>
        </p:sp>
        <p:sp>
          <p:nvSpPr>
            <p:cNvPr id="529" name="圆角矩形 528"/>
            <p:cNvSpPr/>
            <p:nvPr/>
          </p:nvSpPr>
          <p:spPr bwMode="auto">
            <a:xfrm>
              <a:off x="3802070" y="5458191"/>
              <a:ext cx="233934" cy="102448"/>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685617">
                <a:buClr>
                  <a:srgbClr val="CC9900"/>
                </a:buClr>
              </a:pPr>
              <a:r>
                <a:rPr lang="en-US" altLang="zh-CN" sz="1100" b="1" dirty="0">
                  <a:latin typeface="+mn-lt"/>
                  <a:ea typeface="+mn-ea"/>
                </a:rPr>
                <a:t>VM</a:t>
              </a:r>
              <a:endParaRPr lang="zh-CN" altLang="en-US" sz="1100" b="1" dirty="0">
                <a:latin typeface="+mn-lt"/>
                <a:ea typeface="+mn-ea"/>
              </a:endParaRPr>
            </a:p>
          </p:txBody>
        </p:sp>
        <p:sp>
          <p:nvSpPr>
            <p:cNvPr id="530" name="圆角矩形 529"/>
            <p:cNvSpPr/>
            <p:nvPr/>
          </p:nvSpPr>
          <p:spPr bwMode="auto">
            <a:xfrm>
              <a:off x="4113739" y="5460764"/>
              <a:ext cx="234303" cy="99875"/>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685617">
                <a:buClr>
                  <a:srgbClr val="CC9900"/>
                </a:buClr>
              </a:pPr>
              <a:r>
                <a:rPr lang="en-US" altLang="zh-CN" sz="1100" b="1" dirty="0">
                  <a:latin typeface="+mn-lt"/>
                  <a:ea typeface="+mn-ea"/>
                </a:rPr>
                <a:t>VM</a:t>
              </a:r>
              <a:endParaRPr lang="zh-CN" altLang="en-US" sz="1100" b="1" dirty="0">
                <a:latin typeface="+mn-lt"/>
                <a:ea typeface="+mn-ea"/>
              </a:endParaRPr>
            </a:p>
          </p:txBody>
        </p:sp>
        <p:sp>
          <p:nvSpPr>
            <p:cNvPr id="545" name="TextBox 544"/>
            <p:cNvSpPr txBox="1"/>
            <p:nvPr/>
          </p:nvSpPr>
          <p:spPr>
            <a:xfrm>
              <a:off x="4496555" y="3316368"/>
              <a:ext cx="831524" cy="251943"/>
            </a:xfrm>
            <a:prstGeom prst="rect">
              <a:avLst/>
            </a:prstGeom>
            <a:noFill/>
          </p:spPr>
          <p:txBody>
            <a:bodyPr wrap="square" rtlCol="0">
              <a:spAutoFit/>
            </a:bodyPr>
            <a:lstStyle/>
            <a:p>
              <a:r>
                <a:rPr lang="en-US" altLang="zh-CN" sz="1400" b="1" dirty="0">
                  <a:latin typeface="+mn-lt"/>
                  <a:ea typeface="+mn-ea"/>
                </a:rPr>
                <a:t>RESTful</a:t>
              </a:r>
              <a:endParaRPr lang="en-US" altLang="zh-CN" sz="2800" b="1" dirty="0">
                <a:latin typeface="+mn-lt"/>
                <a:ea typeface="+mn-ea"/>
              </a:endParaRPr>
            </a:p>
          </p:txBody>
        </p:sp>
        <p:sp>
          <p:nvSpPr>
            <p:cNvPr id="546" name="TextBox 545"/>
            <p:cNvSpPr txBox="1"/>
            <p:nvPr/>
          </p:nvSpPr>
          <p:spPr>
            <a:xfrm>
              <a:off x="3749920" y="4326548"/>
              <a:ext cx="2488020" cy="251943"/>
            </a:xfrm>
            <a:prstGeom prst="rect">
              <a:avLst/>
            </a:prstGeom>
            <a:noFill/>
          </p:spPr>
          <p:txBody>
            <a:bodyPr wrap="square" rtlCol="0">
              <a:spAutoFit/>
            </a:bodyPr>
            <a:lstStyle/>
            <a:p>
              <a:r>
                <a:rPr lang="en-US" altLang="zh-CN" sz="1400" b="1" dirty="0">
                  <a:latin typeface="+mn-lt"/>
                  <a:ea typeface="+mn-ea"/>
                </a:rPr>
                <a:t>OPENFLOW</a:t>
              </a:r>
              <a:r>
                <a:rPr lang="zh-CN" altLang="en-US" sz="1400" b="1" dirty="0">
                  <a:latin typeface="+mn-lt"/>
                  <a:ea typeface="+mn-ea"/>
                </a:rPr>
                <a:t>、</a:t>
              </a:r>
              <a:r>
                <a:rPr lang="en-US" altLang="zh-CN" sz="1400" b="1" dirty="0" err="1">
                  <a:latin typeface="+mn-lt"/>
                  <a:ea typeface="+mn-ea"/>
                </a:rPr>
                <a:t>NetConf</a:t>
              </a:r>
              <a:r>
                <a:rPr lang="zh-CN" altLang="en-US" sz="1400" b="1" dirty="0">
                  <a:latin typeface="+mn-lt"/>
                  <a:ea typeface="+mn-ea"/>
                </a:rPr>
                <a:t>、</a:t>
              </a:r>
              <a:r>
                <a:rPr lang="en-US" altLang="zh-CN" sz="1400" b="1" dirty="0">
                  <a:latin typeface="+mn-lt"/>
                  <a:ea typeface="+mn-ea"/>
                </a:rPr>
                <a:t>SNMP</a:t>
              </a:r>
            </a:p>
          </p:txBody>
        </p:sp>
        <p:cxnSp>
          <p:nvCxnSpPr>
            <p:cNvPr id="660" name="肘形连接符 539"/>
            <p:cNvCxnSpPr>
              <a:stCxn id="472" idx="2"/>
              <a:endCxn id="532" idx="3"/>
            </p:cNvCxnSpPr>
            <p:nvPr/>
          </p:nvCxnSpPr>
          <p:spPr bwMode="auto">
            <a:xfrm rot="5400000">
              <a:off x="5060395" y="3432048"/>
              <a:ext cx="1524775" cy="2717597"/>
            </a:xfrm>
            <a:prstGeom prst="bentConnector2">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3" name="TextBox 662"/>
            <p:cNvSpPr txBox="1"/>
            <p:nvPr/>
          </p:nvSpPr>
          <p:spPr>
            <a:xfrm>
              <a:off x="5811107" y="3630316"/>
              <a:ext cx="887446" cy="251943"/>
            </a:xfrm>
            <a:prstGeom prst="rect">
              <a:avLst/>
            </a:prstGeom>
            <a:noFill/>
          </p:spPr>
          <p:txBody>
            <a:bodyPr wrap="square" rtlCol="0">
              <a:spAutoFit/>
            </a:bodyPr>
            <a:lstStyle/>
            <a:p>
              <a:r>
                <a:rPr lang="en-US" altLang="zh-CN" sz="1400" b="1" dirty="0">
                  <a:latin typeface="+mn-lt"/>
                  <a:ea typeface="+mn-ea"/>
                </a:rPr>
                <a:t>SDK API</a:t>
              </a:r>
            </a:p>
          </p:txBody>
        </p:sp>
        <p:cxnSp>
          <p:nvCxnSpPr>
            <p:cNvPr id="676" name="肘形连接符 80"/>
            <p:cNvCxnSpPr>
              <a:stCxn id="502" idx="2"/>
              <a:endCxn id="472" idx="0"/>
            </p:cNvCxnSpPr>
            <p:nvPr/>
          </p:nvCxnSpPr>
          <p:spPr bwMode="auto">
            <a:xfrm rot="16200000" flipH="1">
              <a:off x="6058612" y="2539343"/>
              <a:ext cx="464975" cy="1780962"/>
            </a:xfrm>
            <a:prstGeom prst="bentConnector3">
              <a:avLst>
                <a:gd name="adj1" fmla="val 50000"/>
              </a:avLst>
            </a:prstGeom>
            <a:noFill/>
            <a:ln w="12700" cap="flat" cmpd="sng" algn="ctr">
              <a:solidFill>
                <a:srgbClr val="B44747"/>
              </a:solidFill>
              <a:prstDash val="sys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2" name="圆角矩形 681"/>
            <p:cNvSpPr/>
            <p:nvPr/>
          </p:nvSpPr>
          <p:spPr bwMode="auto">
            <a:xfrm>
              <a:off x="1439647" y="3596912"/>
              <a:ext cx="1368151" cy="480159"/>
            </a:xfrm>
            <a:prstGeom prst="roundRect">
              <a:avLst/>
            </a:prstGeom>
            <a:gradFill rotWithShape="1">
              <a:gsLst>
                <a:gs pos="0">
                  <a:srgbClr val="99D549">
                    <a:gamma/>
                    <a:tint val="36471"/>
                    <a:invGamma/>
                  </a:srgbClr>
                </a:gs>
                <a:gs pos="50000">
                  <a:srgbClr val="99D549"/>
                </a:gs>
                <a:gs pos="100000">
                  <a:srgbClr val="99D549">
                    <a:gamma/>
                    <a:tint val="36471"/>
                    <a:invGamma/>
                  </a:srgbClr>
                </a:gs>
              </a:gsLst>
              <a:lin ang="27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50000"/>
                </a:lnSpc>
                <a:buClr>
                  <a:srgbClr val="CC9900"/>
                </a:buClr>
              </a:pPr>
              <a:r>
                <a:rPr lang="zh-CN" altLang="en-US" sz="1400" b="1" dirty="0">
                  <a:latin typeface="+mn-lt"/>
                  <a:ea typeface="+mn-ea"/>
                </a:rPr>
                <a:t>第三方其他控制器</a:t>
              </a:r>
              <a:endParaRPr lang="en-US" altLang="zh-CN" sz="1400" b="1" dirty="0">
                <a:latin typeface="+mn-lt"/>
                <a:ea typeface="+mn-ea"/>
              </a:endParaRPr>
            </a:p>
          </p:txBody>
        </p:sp>
        <p:cxnSp>
          <p:nvCxnSpPr>
            <p:cNvPr id="687" name="肘形连接符 686"/>
            <p:cNvCxnSpPr>
              <a:stCxn id="682" idx="3"/>
              <a:endCxn id="462" idx="1"/>
            </p:cNvCxnSpPr>
            <p:nvPr/>
          </p:nvCxnSpPr>
          <p:spPr bwMode="auto">
            <a:xfrm>
              <a:off x="2807798" y="3836991"/>
              <a:ext cx="1405572" cy="207129"/>
            </a:xfrm>
            <a:prstGeom prst="bentConnector3">
              <a:avLst>
                <a:gd name="adj1" fmla="val 5000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7" name="TextBox 696"/>
            <p:cNvSpPr txBox="1"/>
            <p:nvPr/>
          </p:nvSpPr>
          <p:spPr>
            <a:xfrm>
              <a:off x="3232919" y="3621841"/>
              <a:ext cx="720080" cy="251943"/>
            </a:xfrm>
            <a:prstGeom prst="rect">
              <a:avLst/>
            </a:prstGeom>
            <a:noFill/>
          </p:spPr>
          <p:txBody>
            <a:bodyPr wrap="square" rtlCol="0">
              <a:spAutoFit/>
            </a:bodyPr>
            <a:lstStyle/>
            <a:p>
              <a:r>
                <a:rPr lang="en-US" altLang="zh-CN" sz="1400" b="1" dirty="0">
                  <a:latin typeface="+mn-lt"/>
                  <a:ea typeface="+mn-ea"/>
                </a:rPr>
                <a:t>OVSDB</a:t>
              </a:r>
            </a:p>
          </p:txBody>
        </p:sp>
        <p:pic>
          <p:nvPicPr>
            <p:cNvPr id="707" name="Picture 797" descr="图片19"/>
            <p:cNvPicPr>
              <a:picLocks noChangeAspect="1" noChangeArrowheads="1"/>
            </p:cNvPicPr>
            <p:nvPr/>
          </p:nvPicPr>
          <p:blipFill>
            <a:blip r:embed="rId4" cstate="print"/>
            <a:srcRect/>
            <a:stretch>
              <a:fillRect/>
            </a:stretch>
          </p:blipFill>
          <p:spPr bwMode="auto">
            <a:xfrm>
              <a:off x="1439647" y="5013175"/>
              <a:ext cx="889516" cy="396794"/>
            </a:xfrm>
            <a:prstGeom prst="rect">
              <a:avLst/>
            </a:prstGeom>
            <a:noFill/>
          </p:spPr>
        </p:pic>
        <p:sp>
          <p:nvSpPr>
            <p:cNvPr id="708" name="TextBox 707"/>
            <p:cNvSpPr txBox="1"/>
            <p:nvPr/>
          </p:nvSpPr>
          <p:spPr>
            <a:xfrm>
              <a:off x="1290686" y="5431767"/>
              <a:ext cx="1377244" cy="251943"/>
            </a:xfrm>
            <a:prstGeom prst="rect">
              <a:avLst/>
            </a:prstGeom>
            <a:noFill/>
          </p:spPr>
          <p:txBody>
            <a:bodyPr wrap="square" rtlCol="0">
              <a:spAutoFit/>
            </a:bodyPr>
            <a:lstStyle/>
            <a:p>
              <a:r>
                <a:rPr lang="zh-CN" altLang="en-US" sz="1400" b="1" dirty="0">
                  <a:latin typeface="+mn-lt"/>
                  <a:ea typeface="+mn-ea"/>
                </a:rPr>
                <a:t>第三方</a:t>
              </a:r>
              <a:r>
                <a:rPr lang="en-US" altLang="zh-CN" sz="1400" b="1" dirty="0">
                  <a:latin typeface="+mn-lt"/>
                  <a:ea typeface="+mn-ea"/>
                </a:rPr>
                <a:t>OSS</a:t>
              </a:r>
              <a:r>
                <a:rPr lang="zh-CN" altLang="en-US" sz="1400" b="1" dirty="0">
                  <a:latin typeface="+mn-lt"/>
                  <a:ea typeface="+mn-ea"/>
                </a:rPr>
                <a:t>系统</a:t>
              </a:r>
            </a:p>
          </p:txBody>
        </p:sp>
        <p:cxnSp>
          <p:nvCxnSpPr>
            <p:cNvPr id="709" name="肘形连接符 708"/>
            <p:cNvCxnSpPr>
              <a:stCxn id="707" idx="3"/>
            </p:cNvCxnSpPr>
            <p:nvPr/>
          </p:nvCxnSpPr>
          <p:spPr bwMode="auto">
            <a:xfrm flipV="1">
              <a:off x="2329163" y="4149081"/>
              <a:ext cx="1846788" cy="1062493"/>
            </a:xfrm>
            <a:prstGeom prst="bentConnector3">
              <a:avLst>
                <a:gd name="adj1" fmla="val 32670"/>
              </a:avLst>
            </a:prstGeom>
            <a:noFill/>
            <a:ln w="25400" cap="flat" cmpd="sng" algn="ctr">
              <a:solidFill>
                <a:srgbClr val="B44747"/>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 name="TextBox 715"/>
            <p:cNvSpPr txBox="1"/>
            <p:nvPr/>
          </p:nvSpPr>
          <p:spPr>
            <a:xfrm>
              <a:off x="2925911" y="4438799"/>
              <a:ext cx="657395" cy="251943"/>
            </a:xfrm>
            <a:prstGeom prst="rect">
              <a:avLst/>
            </a:prstGeom>
            <a:noFill/>
          </p:spPr>
          <p:txBody>
            <a:bodyPr wrap="square" rtlCol="0">
              <a:spAutoFit/>
            </a:bodyPr>
            <a:lstStyle/>
            <a:p>
              <a:r>
                <a:rPr lang="en-US" altLang="zh-CN" sz="1400" b="1" dirty="0">
                  <a:latin typeface="+mn-lt"/>
                  <a:ea typeface="+mn-ea"/>
                </a:rPr>
                <a:t>SNMP</a:t>
              </a:r>
            </a:p>
          </p:txBody>
        </p:sp>
        <p:cxnSp>
          <p:nvCxnSpPr>
            <p:cNvPr id="717" name="肘形连接符 80"/>
            <p:cNvCxnSpPr>
              <a:endCxn id="700" idx="1"/>
            </p:cNvCxnSpPr>
            <p:nvPr/>
          </p:nvCxnSpPr>
          <p:spPr bwMode="auto">
            <a:xfrm rot="16200000" flipH="1">
              <a:off x="2219233" y="4352600"/>
              <a:ext cx="1224136" cy="673077"/>
            </a:xfrm>
            <a:prstGeom prst="bentConnector2">
              <a:avLst/>
            </a:prstGeom>
            <a:noFill/>
            <a:ln w="12700" cap="flat" cmpd="sng" algn="ctr">
              <a:solidFill>
                <a:srgbClr val="B44747"/>
              </a:solidFill>
              <a:prstDash val="sys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2" name="TextBox 721"/>
            <p:cNvSpPr txBox="1"/>
            <p:nvPr/>
          </p:nvSpPr>
          <p:spPr>
            <a:xfrm>
              <a:off x="6518276" y="1792373"/>
              <a:ext cx="1638106" cy="68024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buFont typeface="Wingdings" pitchFamily="2" charset="2"/>
                <a:buChar char="Ø"/>
              </a:pPr>
              <a:r>
                <a:rPr lang="zh-CN" altLang="en-US" sz="1200" b="1" dirty="0">
                  <a:latin typeface="+mn-lt"/>
                  <a:ea typeface="+mn-ea"/>
                </a:rPr>
                <a:t>开源</a:t>
              </a:r>
              <a:r>
                <a:rPr lang="en-US" altLang="zh-CN" sz="1050" b="1" dirty="0">
                  <a:latin typeface="+mn-lt"/>
                  <a:ea typeface="+mn-ea"/>
                </a:rPr>
                <a:t> </a:t>
              </a:r>
              <a:r>
                <a:rPr lang="en-US" altLang="zh-CN" sz="1200" b="1" dirty="0">
                  <a:latin typeface="+mn-lt"/>
                  <a:ea typeface="+mn-ea"/>
                </a:rPr>
                <a:t>OPENSTACK</a:t>
              </a:r>
              <a:r>
                <a:rPr lang="en-US" altLang="zh-CN" sz="1050" b="1" dirty="0">
                  <a:latin typeface="+mn-lt"/>
                  <a:ea typeface="+mn-ea"/>
                </a:rPr>
                <a:t> </a:t>
              </a:r>
              <a:r>
                <a:rPr lang="en-US" altLang="zh-CN" sz="1200" b="1" dirty="0">
                  <a:latin typeface="+mn-lt"/>
                  <a:ea typeface="+mn-ea"/>
                </a:rPr>
                <a:t>JUNO</a:t>
              </a:r>
            </a:p>
            <a:p>
              <a:pPr>
                <a:buFont typeface="Wingdings" pitchFamily="2" charset="2"/>
                <a:buChar char="Ø"/>
              </a:pPr>
              <a:r>
                <a:rPr lang="en-US" altLang="zh-CN" sz="1050" b="1" dirty="0">
                  <a:latin typeface="+mn-lt"/>
                  <a:ea typeface="+mn-ea"/>
                </a:rPr>
                <a:t> </a:t>
              </a:r>
              <a:r>
                <a:rPr lang="en-US" altLang="zh-CN" sz="1200" b="1" dirty="0">
                  <a:latin typeface="+mn-lt"/>
                  <a:ea typeface="+mn-ea"/>
                </a:rPr>
                <a:t>HUAWEI</a:t>
              </a:r>
              <a:r>
                <a:rPr lang="en-US" altLang="zh-CN" sz="1050" b="1" dirty="0">
                  <a:latin typeface="+mn-lt"/>
                  <a:ea typeface="+mn-ea"/>
                </a:rPr>
                <a:t>  </a:t>
              </a:r>
              <a:r>
                <a:rPr lang="en-US" altLang="zh-CN" sz="1200" b="1" dirty="0" err="1">
                  <a:latin typeface="+mn-lt"/>
                  <a:ea typeface="+mn-ea"/>
                </a:rPr>
                <a:t>FusionManage</a:t>
              </a:r>
              <a:endParaRPr lang="en-US" altLang="zh-CN" sz="1200" b="1" dirty="0">
                <a:latin typeface="+mn-lt"/>
                <a:ea typeface="+mn-ea"/>
              </a:endParaRPr>
            </a:p>
          </p:txBody>
        </p:sp>
        <p:sp>
          <p:nvSpPr>
            <p:cNvPr id="63" name="圆角矩形 62"/>
            <p:cNvSpPr/>
            <p:nvPr/>
          </p:nvSpPr>
          <p:spPr bwMode="auto">
            <a:xfrm>
              <a:off x="5904148" y="4509120"/>
              <a:ext cx="942973" cy="212992"/>
            </a:xfrm>
            <a:prstGeom prst="roundRect">
              <a:avLst/>
            </a:prstGeom>
            <a:solidFill>
              <a:srgbClr val="C6E6A2">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algn="ctr" defTabSz="684480" eaLnBrk="0" hangingPunct="0">
                <a:lnSpc>
                  <a:spcPct val="120000"/>
                </a:lnSpc>
                <a:defRPr/>
              </a:pPr>
              <a:r>
                <a:rPr lang="en-US" altLang="zh-CN" sz="1200" kern="0" dirty="0">
                  <a:solidFill>
                    <a:sysClr val="windowText" lastClr="000000"/>
                  </a:solidFill>
                  <a:latin typeface="+mn-lt"/>
                  <a:ea typeface="+mn-ea"/>
                </a:rPr>
                <a:t>F5 BIG IQ</a:t>
              </a:r>
              <a:endParaRPr lang="zh-CN" altLang="en-US" sz="1200" kern="0" dirty="0">
                <a:solidFill>
                  <a:sysClr val="windowText" lastClr="000000"/>
                </a:solidFill>
                <a:latin typeface="+mn-lt"/>
                <a:ea typeface="+mn-ea"/>
              </a:endParaRPr>
            </a:p>
          </p:txBody>
        </p:sp>
        <p:cxnSp>
          <p:nvCxnSpPr>
            <p:cNvPr id="64" name="肘形连接符 80"/>
            <p:cNvCxnSpPr>
              <a:endCxn id="63" idx="0"/>
            </p:cNvCxnSpPr>
            <p:nvPr/>
          </p:nvCxnSpPr>
          <p:spPr bwMode="auto">
            <a:xfrm>
              <a:off x="5328080" y="4077070"/>
              <a:ext cx="1047551" cy="432048"/>
            </a:xfrm>
            <a:prstGeom prst="bentConnector2">
              <a:avLst/>
            </a:prstGeom>
            <a:noFill/>
            <a:ln w="12700" cap="flat" cmpd="sng" algn="ctr">
              <a:solidFill>
                <a:srgbClr val="B44747"/>
              </a:solidFill>
              <a:prstDash val="sys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肘形连接符 80"/>
            <p:cNvCxnSpPr>
              <a:stCxn id="63" idx="2"/>
              <a:endCxn id="482" idx="0"/>
            </p:cNvCxnSpPr>
            <p:nvPr/>
          </p:nvCxnSpPr>
          <p:spPr bwMode="auto">
            <a:xfrm rot="5400000">
              <a:off x="6165840" y="4790871"/>
              <a:ext cx="278557" cy="141034"/>
            </a:xfrm>
            <a:prstGeom prst="bentConnector3">
              <a:avLst>
                <a:gd name="adj1" fmla="val 50000"/>
              </a:avLst>
            </a:prstGeom>
            <a:noFill/>
            <a:ln w="12700" cap="flat" cmpd="sng" algn="ctr">
              <a:solidFill>
                <a:srgbClr val="B44747"/>
              </a:solidFill>
              <a:prstDash val="sys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68"/>
            <p:cNvSpPr txBox="1"/>
            <p:nvPr/>
          </p:nvSpPr>
          <p:spPr>
            <a:xfrm>
              <a:off x="6365275" y="4175633"/>
              <a:ext cx="792084" cy="251943"/>
            </a:xfrm>
            <a:prstGeom prst="rect">
              <a:avLst/>
            </a:prstGeom>
            <a:noFill/>
          </p:spPr>
          <p:txBody>
            <a:bodyPr wrap="square" rtlCol="0">
              <a:spAutoFit/>
            </a:bodyPr>
            <a:lstStyle/>
            <a:p>
              <a:r>
                <a:rPr lang="en-US" altLang="zh-CN" sz="1400" b="1" dirty="0">
                  <a:latin typeface="+mn-lt"/>
                  <a:ea typeface="+mn-ea"/>
                </a:rPr>
                <a:t>RESTful</a:t>
              </a:r>
            </a:p>
          </p:txBody>
        </p:sp>
      </p:grpSp>
      <p:sp>
        <p:nvSpPr>
          <p:cNvPr id="14" name="标题 13"/>
          <p:cNvSpPr>
            <a:spLocks noGrp="1"/>
          </p:cNvSpPr>
          <p:nvPr>
            <p:ph type="title"/>
          </p:nvPr>
        </p:nvSpPr>
        <p:spPr/>
        <p:txBody>
          <a:bodyPr/>
          <a:lstStyle/>
          <a:p>
            <a:r>
              <a:rPr lang="en-US" dirty="0" smtClean="0"/>
              <a:t>Agile Controller </a:t>
            </a:r>
            <a:r>
              <a:rPr lang="zh-CN" altLang="en-US" dirty="0" smtClean="0"/>
              <a:t>敏捷控制器</a:t>
            </a:r>
            <a:endParaRPr lang="en-US" dirty="0"/>
          </a:p>
        </p:txBody>
      </p:sp>
    </p:spTree>
    <p:extLst>
      <p:ext uri="{BB962C8B-B14F-4D97-AF65-F5344CB8AC3E}">
        <p14:creationId xmlns:p14="http://schemas.microsoft.com/office/powerpoint/2010/main" val="870093287"/>
      </p:ext>
    </p:extLst>
  </p:cSld>
  <p:clrMapOvr>
    <a:masterClrMapping/>
  </p:clrMapOvr>
  <p:transition advTm="8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VxLAN</a:t>
            </a:r>
            <a:r>
              <a:rPr lang="zh-CN" altLang="en-US" smtClean="0"/>
              <a:t>技术</a:t>
            </a:r>
            <a:endParaRPr lang="zh-CN" altLang="en-US" dirty="0"/>
          </a:p>
        </p:txBody>
      </p:sp>
      <p:sp>
        <p:nvSpPr>
          <p:cNvPr id="5" name="文本占位符 4"/>
          <p:cNvSpPr>
            <a:spLocks noGrp="1"/>
          </p:cNvSpPr>
          <p:nvPr>
            <p:ph type="body" sz="quarter" idx="10"/>
          </p:nvPr>
        </p:nvSpPr>
        <p:spPr/>
        <p:txBody>
          <a:bodyPr/>
          <a:lstStyle/>
          <a:p>
            <a:r>
              <a:rPr lang="en-US" altLang="zh-CN" smtClean="0"/>
              <a:t>VxLAN</a:t>
            </a:r>
            <a:r>
              <a:rPr lang="zh-CN" altLang="en-US" smtClean="0"/>
              <a:t>背景</a:t>
            </a:r>
          </a:p>
          <a:p>
            <a:pPr lvl="1"/>
            <a:r>
              <a:rPr lang="zh-CN" altLang="en-US" smtClean="0"/>
              <a:t>现有</a:t>
            </a:r>
            <a:r>
              <a:rPr lang="en-US" altLang="zh-CN" smtClean="0"/>
              <a:t>VLAN</a:t>
            </a:r>
            <a:r>
              <a:rPr lang="zh-CN" altLang="en-US" smtClean="0"/>
              <a:t>只有</a:t>
            </a:r>
            <a:r>
              <a:rPr lang="en-US" altLang="zh-CN" smtClean="0"/>
              <a:t>4094</a:t>
            </a:r>
            <a:r>
              <a:rPr lang="zh-CN" altLang="en-US" smtClean="0"/>
              <a:t>个虚拟网络标识可用。</a:t>
            </a:r>
          </a:p>
          <a:p>
            <a:pPr lvl="1"/>
            <a:r>
              <a:rPr lang="zh-CN" altLang="en-US" smtClean="0"/>
              <a:t>在</a:t>
            </a:r>
            <a:r>
              <a:rPr lang="en-US" altLang="zh-CN" smtClean="0"/>
              <a:t>VLAN</a:t>
            </a:r>
            <a:r>
              <a:rPr lang="zh-CN" altLang="en-US" smtClean="0"/>
              <a:t>网络下，虚拟机只能在二层网络下迁移。</a:t>
            </a:r>
          </a:p>
          <a:p>
            <a:pPr lvl="1"/>
            <a:r>
              <a:rPr lang="en-US" altLang="zh-CN" smtClean="0"/>
              <a:t>VxLAN(Virtual eXtensible Local Area Network</a:t>
            </a:r>
            <a:r>
              <a:rPr lang="zh-CN" altLang="en-US" smtClean="0"/>
              <a:t>，全称虚拟扩展局域网</a:t>
            </a:r>
            <a:r>
              <a:rPr lang="en-US" altLang="zh-CN" smtClean="0"/>
              <a:t>)</a:t>
            </a:r>
            <a:r>
              <a:rPr lang="zh-CN" altLang="en-US" smtClean="0"/>
              <a:t>是一种进行大二层虚拟网络扩展的隧道封装技术，解决了上面的问题。</a:t>
            </a:r>
          </a:p>
          <a:p>
            <a:pPr lvl="1"/>
            <a:r>
              <a:rPr lang="en-US" altLang="zh-CN" smtClean="0"/>
              <a:t>VxLAN</a:t>
            </a:r>
            <a:r>
              <a:rPr lang="zh-CN" altLang="en-US" smtClean="0"/>
              <a:t>引入一个</a:t>
            </a:r>
            <a:r>
              <a:rPr lang="en-US" altLang="zh-CN" smtClean="0"/>
              <a:t>UDP</a:t>
            </a:r>
            <a:r>
              <a:rPr lang="zh-CN" altLang="en-US" smtClean="0"/>
              <a:t>格式的外层隧道，作为数据的链路层，而原有数据报文内容作为隧道净荷来传输。</a:t>
            </a:r>
          </a:p>
          <a:p>
            <a:endParaRPr lang="en-US" dirty="0"/>
          </a:p>
        </p:txBody>
      </p:sp>
    </p:spTree>
    <p:extLst>
      <p:ext uri="{BB962C8B-B14F-4D97-AF65-F5344CB8AC3E}">
        <p14:creationId xmlns:p14="http://schemas.microsoft.com/office/powerpoint/2010/main" val="233607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smtClean="0"/>
              <a:t>VxLAN</a:t>
            </a:r>
            <a:r>
              <a:rPr lang="zh-CN" altLang="en-US" sz="3200" dirty="0" smtClean="0">
                <a:latin typeface="+mj-ea"/>
              </a:rPr>
              <a:t>重要组件</a:t>
            </a:r>
            <a:endParaRPr lang="zh-CN" altLang="en-US" sz="3200" dirty="0">
              <a:latin typeface="+mj-ea"/>
            </a:endParaRPr>
          </a:p>
        </p:txBody>
      </p:sp>
      <p:sp>
        <p:nvSpPr>
          <p:cNvPr id="3" name="文本占位符 2"/>
          <p:cNvSpPr>
            <a:spLocks noGrp="1"/>
          </p:cNvSpPr>
          <p:nvPr>
            <p:ph type="body" sz="quarter" idx="10"/>
          </p:nvPr>
        </p:nvSpPr>
        <p:spPr/>
        <p:txBody>
          <a:bodyPr/>
          <a:lstStyle/>
          <a:p>
            <a:r>
              <a:rPr lang="en-US" altLang="zh-CN" sz="1600" dirty="0"/>
              <a:t>VNI</a:t>
            </a:r>
            <a:r>
              <a:rPr lang="zh-CN" altLang="en-US" sz="1600" dirty="0"/>
              <a:t>：</a:t>
            </a:r>
            <a:r>
              <a:rPr lang="en-US" altLang="zh-CN" sz="1600" dirty="0" err="1"/>
              <a:t>VxLAN</a:t>
            </a:r>
            <a:r>
              <a:rPr lang="en-US" altLang="zh-CN" sz="1600" dirty="0"/>
              <a:t> Network Identifier</a:t>
            </a:r>
            <a:r>
              <a:rPr lang="zh-CN" altLang="en-US" sz="1600" dirty="0"/>
              <a:t>，</a:t>
            </a:r>
            <a:r>
              <a:rPr lang="en-US" altLang="zh-CN" sz="1600" dirty="0"/>
              <a:t>24</a:t>
            </a:r>
            <a:r>
              <a:rPr lang="zh-CN" altLang="en-US" sz="1600" dirty="0"/>
              <a:t>位虚拟网络标识，可支持</a:t>
            </a:r>
            <a:r>
              <a:rPr lang="en-US" altLang="zh-CN" sz="1600" dirty="0"/>
              <a:t>16M</a:t>
            </a:r>
            <a:r>
              <a:rPr lang="zh-CN" altLang="en-US" sz="1600" dirty="0"/>
              <a:t>虚拟</a:t>
            </a:r>
            <a:r>
              <a:rPr lang="zh-CN" altLang="en-US" sz="1600" dirty="0" smtClean="0"/>
              <a:t>网络。</a:t>
            </a:r>
            <a:endParaRPr lang="zh-CN" altLang="en-US" sz="1600" dirty="0"/>
          </a:p>
          <a:p>
            <a:r>
              <a:rPr lang="en-US" altLang="zh-CN" sz="1600" dirty="0"/>
              <a:t>VTEP</a:t>
            </a:r>
            <a:r>
              <a:rPr lang="zh-CN" altLang="en-US" sz="1600" dirty="0"/>
              <a:t>：</a:t>
            </a:r>
            <a:r>
              <a:rPr lang="en-US" altLang="zh-CN" sz="1600" dirty="0" err="1"/>
              <a:t>VxLAN</a:t>
            </a:r>
            <a:r>
              <a:rPr lang="en-US" altLang="zh-CN" sz="1600" dirty="0"/>
              <a:t> Tunnel End Point</a:t>
            </a:r>
            <a:r>
              <a:rPr lang="zh-CN" altLang="en-US" sz="1600" dirty="0"/>
              <a:t>，完成</a:t>
            </a:r>
            <a:r>
              <a:rPr lang="en-US" altLang="zh-CN" sz="1600" dirty="0" err="1"/>
              <a:t>VxLAN</a:t>
            </a:r>
            <a:r>
              <a:rPr lang="zh-CN" altLang="en-US" sz="1600" dirty="0"/>
              <a:t>报文的封装和解封装，</a:t>
            </a:r>
            <a:r>
              <a:rPr lang="en-US" altLang="zh-CN" sz="1600" dirty="0"/>
              <a:t>VTEP</a:t>
            </a:r>
            <a:r>
              <a:rPr lang="zh-CN" altLang="en-US" sz="1600" dirty="0"/>
              <a:t>与物理网络相连，分配有物理网络的</a:t>
            </a:r>
            <a:r>
              <a:rPr lang="en-US" altLang="zh-CN" sz="1600" dirty="0"/>
              <a:t>IP</a:t>
            </a:r>
            <a:r>
              <a:rPr lang="zh-CN" altLang="en-US" sz="1600" dirty="0"/>
              <a:t>地址，该地址与虚拟网络</a:t>
            </a:r>
            <a:r>
              <a:rPr lang="zh-CN" altLang="en-US" sz="1600" dirty="0" smtClean="0"/>
              <a:t>无关。</a:t>
            </a:r>
            <a:endParaRPr lang="zh-CN" altLang="en-US" sz="1600" dirty="0"/>
          </a:p>
          <a:p>
            <a:endParaRPr lang="en-US" sz="1600" dirty="0"/>
          </a:p>
        </p:txBody>
      </p:sp>
      <p:pic>
        <p:nvPicPr>
          <p:cNvPr id="5" name="Picture 4"/>
          <p:cNvPicPr>
            <a:picLocks noChangeAspect="1" noChangeArrowheads="1"/>
          </p:cNvPicPr>
          <p:nvPr/>
        </p:nvPicPr>
        <p:blipFill>
          <a:blip r:embed="rId3" cstate="print"/>
          <a:srcRect/>
          <a:stretch>
            <a:fillRect/>
          </a:stretch>
        </p:blipFill>
        <p:spPr bwMode="auto">
          <a:xfrm>
            <a:off x="1653968" y="2636912"/>
            <a:ext cx="5980523" cy="3456384"/>
          </a:xfrm>
          <a:prstGeom prst="rect">
            <a:avLst/>
          </a:prstGeom>
          <a:noFill/>
          <a:ln w="9525" algn="ctr">
            <a:noFill/>
            <a:miter lim="800000"/>
            <a:headEnd/>
            <a:tailEnd/>
          </a:ln>
        </p:spPr>
      </p:pic>
    </p:spTree>
    <p:extLst>
      <p:ext uri="{BB962C8B-B14F-4D97-AF65-F5344CB8AC3E}">
        <p14:creationId xmlns:p14="http://schemas.microsoft.com/office/powerpoint/2010/main" val="101441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网络虚拟化背景</a:t>
            </a:r>
          </a:p>
          <a:p>
            <a:pPr>
              <a:buClr>
                <a:schemeClr val="bg1">
                  <a:lumMod val="50000"/>
                </a:schemeClr>
              </a:buClr>
            </a:pPr>
            <a:r>
              <a:rPr lang="zh-CN" altLang="en-US" dirty="0">
                <a:solidFill>
                  <a:schemeClr val="bg1">
                    <a:lumMod val="50000"/>
                  </a:schemeClr>
                </a:solidFill>
              </a:rPr>
              <a:t>虚拟交换机</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软件定义网络</a:t>
            </a:r>
            <a:endParaRPr lang="en-US" altLang="zh-CN" dirty="0">
              <a:solidFill>
                <a:schemeClr val="bg1">
                  <a:lumMod val="50000"/>
                </a:schemeClr>
              </a:solidFill>
            </a:endParaRPr>
          </a:p>
          <a:p>
            <a:r>
              <a:rPr lang="zh-CN" altLang="en-US" b="1" dirty="0"/>
              <a:t>典型组网</a:t>
            </a:r>
          </a:p>
        </p:txBody>
      </p:sp>
    </p:spTree>
    <p:extLst>
      <p:ext uri="{BB962C8B-B14F-4D97-AF65-F5344CB8AC3E}">
        <p14:creationId xmlns:p14="http://schemas.microsoft.com/office/powerpoint/2010/main" val="197097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华为网络虚拟化</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31858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sym typeface="Lucida Grande" charset="0"/>
              </a:rPr>
              <a:t>华为云网络数据中心方案整体架构</a:t>
            </a:r>
            <a:endParaRPr lang="zh-CN" altLang="en-US" dirty="0">
              <a:sym typeface="Lucida Grande" charset="0"/>
            </a:endParaRPr>
          </a:p>
        </p:txBody>
      </p:sp>
      <p:grpSp>
        <p:nvGrpSpPr>
          <p:cNvPr id="37" name="组合 36"/>
          <p:cNvGrpSpPr/>
          <p:nvPr/>
        </p:nvGrpSpPr>
        <p:grpSpPr>
          <a:xfrm>
            <a:off x="755650" y="1376363"/>
            <a:ext cx="7848599" cy="4733378"/>
            <a:chOff x="1759845" y="1842048"/>
            <a:chExt cx="5477931" cy="3624444"/>
          </a:xfrm>
        </p:grpSpPr>
        <p:sp>
          <p:nvSpPr>
            <p:cNvPr id="57" name="Rectangle 14"/>
            <p:cNvSpPr/>
            <p:nvPr/>
          </p:nvSpPr>
          <p:spPr>
            <a:xfrm>
              <a:off x="2665384" y="4908033"/>
              <a:ext cx="3765856" cy="500429"/>
            </a:xfrm>
            <a:prstGeom prst="rect">
              <a:avLst/>
            </a:prstGeom>
            <a:noFill/>
            <a:ln w="9525" cap="flat" cmpd="sng" algn="ctr">
              <a:solidFill>
                <a:schemeClr val="tx1">
                  <a:lumMod val="50000"/>
                  <a:lumOff val="50000"/>
                </a:schemeClr>
              </a:solidFill>
              <a:prstDash val="sysDash"/>
            </a:ln>
            <a:effectLst/>
          </p:spPr>
          <p:txBody>
            <a:bodyPr wrap="none" lIns="91414" tIns="45708" rIns="45708" bIns="45708" rtlCol="0" anchor="ctr"/>
            <a:lstStyle/>
            <a:p>
              <a:pPr algn="r" defTabSz="914140" fontAlgn="auto">
                <a:spcBef>
                  <a:spcPts val="0"/>
                </a:spcBef>
                <a:spcAft>
                  <a:spcPts val="0"/>
                </a:spcAft>
                <a:defRPr/>
              </a:pPr>
              <a:endParaRPr lang="en-US" sz="1400" b="1" kern="0" dirty="0">
                <a:solidFill>
                  <a:schemeClr val="bg1"/>
                </a:solidFill>
                <a:effectLst>
                  <a:outerShdw blurRad="38100" dist="38100" dir="2700000" algn="tl">
                    <a:srgbClr val="000000">
                      <a:alpha val="43137"/>
                    </a:srgbClr>
                  </a:outerShdw>
                </a:effectLst>
                <a:latin typeface="+mn-lt"/>
                <a:ea typeface="+mn-ea"/>
              </a:endParaRPr>
            </a:p>
          </p:txBody>
        </p:sp>
        <p:grpSp>
          <p:nvGrpSpPr>
            <p:cNvPr id="2" name="组合 398"/>
            <p:cNvGrpSpPr/>
            <p:nvPr/>
          </p:nvGrpSpPr>
          <p:grpSpPr>
            <a:xfrm>
              <a:off x="3900040" y="2762793"/>
              <a:ext cx="440864" cy="418927"/>
              <a:chOff x="10287403" y="1826574"/>
              <a:chExt cx="2327275" cy="2817813"/>
            </a:xfrm>
            <a:solidFill>
              <a:srgbClr val="C00000"/>
            </a:solidFill>
            <a:effectLst>
              <a:outerShdw blurRad="50800" dist="38100" dir="5400000" algn="t" rotWithShape="0">
                <a:schemeClr val="bg1">
                  <a:lumMod val="85000"/>
                  <a:alpha val="40000"/>
                </a:schemeClr>
              </a:outerShdw>
            </a:effectLst>
          </p:grpSpPr>
          <p:sp>
            <p:nvSpPr>
              <p:cNvPr id="61"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2"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3"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4"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5"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6"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7"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8"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69"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0"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1"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2"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3"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4"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5"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6"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7"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8"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79" name="Freeform 39"/>
              <p:cNvSpPr>
                <a:spLocks/>
              </p:cNvSpPr>
              <p:nvPr/>
            </p:nvSpPr>
            <p:spPr bwMode="auto">
              <a:xfrm>
                <a:off x="11073215" y="3714112"/>
                <a:ext cx="203200" cy="34925"/>
              </a:xfrm>
              <a:custGeom>
                <a:avLst/>
                <a:gdLst/>
                <a:ahLst/>
                <a:cxnLst>
                  <a:cxn ang="0">
                    <a:pos x="1169" y="0"/>
                  </a:cxn>
                  <a:cxn ang="0">
                    <a:pos x="1190" y="2"/>
                  </a:cxn>
                  <a:cxn ang="0">
                    <a:pos x="1212" y="9"/>
                  </a:cxn>
                  <a:cxn ang="0">
                    <a:pos x="1229" y="19"/>
                  </a:cxn>
                  <a:cxn ang="0">
                    <a:pos x="1246" y="32"/>
                  </a:cxn>
                  <a:cxn ang="0">
                    <a:pos x="1259" y="49"/>
                  </a:cxn>
                  <a:cxn ang="0">
                    <a:pos x="1269" y="68"/>
                  </a:cxn>
                  <a:cxn ang="0">
                    <a:pos x="1276" y="88"/>
                  </a:cxn>
                  <a:cxn ang="0">
                    <a:pos x="1278" y="110"/>
                  </a:cxn>
                  <a:cxn ang="0">
                    <a:pos x="1276" y="131"/>
                  </a:cxn>
                  <a:cxn ang="0">
                    <a:pos x="1269" y="152"/>
                  </a:cxn>
                  <a:cxn ang="0">
                    <a:pos x="1259" y="170"/>
                  </a:cxn>
                  <a:cxn ang="0">
                    <a:pos x="1246" y="186"/>
                  </a:cxn>
                  <a:cxn ang="0">
                    <a:pos x="1229" y="200"/>
                  </a:cxn>
                  <a:cxn ang="0">
                    <a:pos x="1212" y="210"/>
                  </a:cxn>
                  <a:cxn ang="0">
                    <a:pos x="1190" y="216"/>
                  </a:cxn>
                  <a:cxn ang="0">
                    <a:pos x="1169" y="219"/>
                  </a:cxn>
                  <a:cxn ang="0">
                    <a:pos x="97" y="218"/>
                  </a:cxn>
                  <a:cxn ang="0">
                    <a:pos x="76" y="213"/>
                  </a:cxn>
                  <a:cxn ang="0">
                    <a:pos x="56" y="205"/>
                  </a:cxn>
                  <a:cxn ang="0">
                    <a:pos x="38" y="193"/>
                  </a:cxn>
                  <a:cxn ang="0">
                    <a:pos x="24" y="179"/>
                  </a:cxn>
                  <a:cxn ang="0">
                    <a:pos x="12" y="161"/>
                  </a:cxn>
                  <a:cxn ang="0">
                    <a:pos x="4" y="142"/>
                  </a:cxn>
                  <a:cxn ang="0">
                    <a:pos x="0" y="121"/>
                  </a:cxn>
                  <a:cxn ang="0">
                    <a:pos x="0" y="99"/>
                  </a:cxn>
                  <a:cxn ang="0">
                    <a:pos x="4" y="78"/>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8"/>
                    </a:lnTo>
                    <a:lnTo>
                      <a:pt x="1272" y="78"/>
                    </a:lnTo>
                    <a:lnTo>
                      <a:pt x="1276" y="88"/>
                    </a:lnTo>
                    <a:lnTo>
                      <a:pt x="1277" y="99"/>
                    </a:lnTo>
                    <a:lnTo>
                      <a:pt x="1278" y="110"/>
                    </a:lnTo>
                    <a:lnTo>
                      <a:pt x="1277" y="121"/>
                    </a:lnTo>
                    <a:lnTo>
                      <a:pt x="1276" y="131"/>
                    </a:lnTo>
                    <a:lnTo>
                      <a:pt x="1272" y="142"/>
                    </a:lnTo>
                    <a:lnTo>
                      <a:pt x="1269" y="152"/>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8"/>
                    </a:lnTo>
                    <a:lnTo>
                      <a:pt x="1169" y="219"/>
                    </a:lnTo>
                    <a:lnTo>
                      <a:pt x="108" y="219"/>
                    </a:lnTo>
                    <a:lnTo>
                      <a:pt x="97" y="218"/>
                    </a:lnTo>
                    <a:lnTo>
                      <a:pt x="86" y="216"/>
                    </a:lnTo>
                    <a:lnTo>
                      <a:pt x="76" y="213"/>
                    </a:lnTo>
                    <a:lnTo>
                      <a:pt x="66" y="210"/>
                    </a:lnTo>
                    <a:lnTo>
                      <a:pt x="56" y="205"/>
                    </a:lnTo>
                    <a:lnTo>
                      <a:pt x="47" y="200"/>
                    </a:lnTo>
                    <a:lnTo>
                      <a:pt x="38" y="193"/>
                    </a:lnTo>
                    <a:lnTo>
                      <a:pt x="31" y="186"/>
                    </a:lnTo>
                    <a:lnTo>
                      <a:pt x="24" y="179"/>
                    </a:lnTo>
                    <a:lnTo>
                      <a:pt x="17" y="170"/>
                    </a:lnTo>
                    <a:lnTo>
                      <a:pt x="12" y="161"/>
                    </a:lnTo>
                    <a:lnTo>
                      <a:pt x="7" y="152"/>
                    </a:lnTo>
                    <a:lnTo>
                      <a:pt x="4" y="142"/>
                    </a:lnTo>
                    <a:lnTo>
                      <a:pt x="2" y="131"/>
                    </a:lnTo>
                    <a:lnTo>
                      <a:pt x="0" y="121"/>
                    </a:lnTo>
                    <a:lnTo>
                      <a:pt x="0" y="110"/>
                    </a:lnTo>
                    <a:lnTo>
                      <a:pt x="0" y="99"/>
                    </a:lnTo>
                    <a:lnTo>
                      <a:pt x="2" y="88"/>
                    </a:lnTo>
                    <a:lnTo>
                      <a:pt x="4" y="78"/>
                    </a:lnTo>
                    <a:lnTo>
                      <a:pt x="7" y="68"/>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0"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1"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2"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3"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4"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5"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6"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7"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8"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89"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0"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1"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2"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3"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4"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5"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6"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7"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8"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99"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0"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1"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2"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3"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4"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5"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6"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7"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8"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09"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0"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1"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2"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3"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4"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5"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6"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7"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8"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19"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0"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1" name="Freeform 81"/>
              <p:cNvSpPr>
                <a:spLocks noEditPoints="1"/>
              </p:cNvSpPr>
              <p:nvPr/>
            </p:nvSpPr>
            <p:spPr bwMode="auto">
              <a:xfrm>
                <a:off x="10287403"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2"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3"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4"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5"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6"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7"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8"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29"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0"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1"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2"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3"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4"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5"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6"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7"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8"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39"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0"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1"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2"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3"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4"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5"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6"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7"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8"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49"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0"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1"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2"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3"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4"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5"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6"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7"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8"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59"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0"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1"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2"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3"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4"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5"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6"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7"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8"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69"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0"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1"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2"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3"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4"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5"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6"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7"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8"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79"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80"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81"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sp>
            <p:nvSpPr>
              <p:cNvPr id="182" name="Freeform 142"/>
              <p:cNvSpPr>
                <a:spLocks noEditPoints="1"/>
              </p:cNvSpPr>
              <p:nvPr/>
            </p:nvSpPr>
            <p:spPr bwMode="auto">
              <a:xfrm>
                <a:off x="11451040"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400">
                  <a:solidFill>
                    <a:srgbClr val="000000"/>
                  </a:solidFill>
                  <a:latin typeface="+mn-lt"/>
                  <a:ea typeface="+mn-ea"/>
                </a:endParaRPr>
              </a:p>
            </p:txBody>
          </p:sp>
        </p:grpSp>
        <p:pic>
          <p:nvPicPr>
            <p:cNvPr id="183"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09612" y="2788207"/>
              <a:ext cx="1206516" cy="326646"/>
            </a:xfrm>
            <a:prstGeom prst="rect">
              <a:avLst/>
            </a:prstGeom>
            <a:noFill/>
            <a:ln w="9525">
              <a:noFill/>
              <a:miter lim="800000"/>
              <a:headEnd/>
              <a:tailEnd/>
            </a:ln>
          </p:spPr>
        </p:pic>
        <p:pic>
          <p:nvPicPr>
            <p:cNvPr id="186" name="图片 185"/>
            <p:cNvPicPr>
              <a:picLocks noChangeAspect="1"/>
            </p:cNvPicPr>
            <p:nvPr/>
          </p:nvPicPr>
          <p:blipFill rotWithShape="1">
            <a:blip r:embed="rId4" cstate="print"/>
            <a:srcRect l="10110"/>
            <a:stretch/>
          </p:blipFill>
          <p:spPr>
            <a:xfrm>
              <a:off x="1854523" y="4905164"/>
              <a:ext cx="479540" cy="372829"/>
            </a:xfrm>
            <a:prstGeom prst="rect">
              <a:avLst/>
            </a:prstGeom>
            <a:solidFill>
              <a:schemeClr val="bg2">
                <a:lumMod val="20000"/>
                <a:lumOff val="80000"/>
              </a:schemeClr>
            </a:solidFill>
            <a:ln>
              <a:solidFill>
                <a:schemeClr val="accent2">
                  <a:lumMod val="90000"/>
                </a:schemeClr>
              </a:solidFill>
            </a:ln>
          </p:spPr>
        </p:pic>
        <p:pic>
          <p:nvPicPr>
            <p:cNvPr id="190" name="Picture 4" descr="http://img3.imgtn.bdimg.com/it/u=3327839292,1942118419&amp;fm=21&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4524" y="4479510"/>
              <a:ext cx="473886" cy="362430"/>
            </a:xfrm>
            <a:prstGeom prst="rect">
              <a:avLst/>
            </a:prstGeom>
            <a:solidFill>
              <a:schemeClr val="bg2">
                <a:lumMod val="20000"/>
                <a:lumOff val="80000"/>
              </a:schemeClr>
            </a:solidFill>
            <a:ln>
              <a:solidFill>
                <a:schemeClr val="accent2">
                  <a:lumMod val="90000"/>
                </a:schemeClr>
              </a:solidFill>
            </a:ln>
          </p:spPr>
        </p:pic>
        <p:sp>
          <p:nvSpPr>
            <p:cNvPr id="191" name="雲形吹き出し 8"/>
            <p:cNvSpPr/>
            <p:nvPr/>
          </p:nvSpPr>
          <p:spPr>
            <a:xfrm>
              <a:off x="3326948" y="3810998"/>
              <a:ext cx="2808312" cy="709145"/>
            </a:xfrm>
            <a:prstGeom prst="cloudCallout">
              <a:avLst>
                <a:gd name="adj1" fmla="val -13626"/>
                <a:gd name="adj2" fmla="val 26195"/>
              </a:avLst>
            </a:prstGeom>
            <a:solidFill>
              <a:schemeClr val="bg1">
                <a:lumMod val="95000"/>
              </a:schemeClr>
            </a:solidFill>
            <a:ln w="25400" cap="flat" cmpd="sng" algn="ctr">
              <a:noFill/>
              <a:prstDash val="solid"/>
            </a:ln>
            <a:effectLst>
              <a:glow rad="101600">
                <a:srgbClr val="B2C9C8">
                  <a:satMod val="175000"/>
                  <a:alpha val="40000"/>
                </a:srgbClr>
              </a:glow>
              <a:outerShdw blurRad="50800" dist="38100" dir="2700000" algn="tl" rotWithShape="0">
                <a:prstClr val="black">
                  <a:alpha val="40000"/>
                </a:prstClr>
              </a:outerShdw>
            </a:effectLst>
          </p:spPr>
          <p:txBody>
            <a:bodyPr wrap="square" lIns="0" tIns="0" rIns="0" bIns="0" rtlCol="0" anchor="ctr" anchorCtr="1">
              <a:normAutofit/>
            </a:bodyPr>
            <a:lstStyle/>
            <a:p>
              <a:pPr algn="ctr" fontAlgn="auto">
                <a:spcBef>
                  <a:spcPts val="0"/>
                </a:spcBef>
                <a:spcAft>
                  <a:spcPts val="0"/>
                </a:spcAft>
                <a:defRPr/>
              </a:pPr>
              <a:r>
                <a:rPr kumimoji="1" lang="en-US" altLang="ja-JP" sz="2000" kern="0" dirty="0">
                  <a:solidFill>
                    <a:srgbClr val="FFFFFF">
                      <a:lumMod val="50000"/>
                    </a:srgbClr>
                  </a:solidFill>
                  <a:latin typeface="+mn-lt"/>
                  <a:ea typeface="+mn-ea"/>
                </a:rPr>
                <a:t>L3 N</a:t>
              </a:r>
              <a:r>
                <a:rPr kumimoji="1" lang="en-US" altLang="zh-CN" sz="2000" kern="0" dirty="0">
                  <a:solidFill>
                    <a:srgbClr val="FFFFFF">
                      <a:lumMod val="50000"/>
                    </a:srgbClr>
                  </a:solidFill>
                  <a:latin typeface="+mn-lt"/>
                  <a:ea typeface="+mn-ea"/>
                </a:rPr>
                <a:t>etwork</a:t>
              </a:r>
              <a:endParaRPr kumimoji="1" lang="ja-JP" altLang="en-US" sz="2000" kern="0" dirty="0">
                <a:solidFill>
                  <a:srgbClr val="FFFFFF">
                    <a:lumMod val="50000"/>
                  </a:srgbClr>
                </a:solidFill>
                <a:latin typeface="+mn-lt"/>
                <a:ea typeface="+mn-ea"/>
              </a:endParaRPr>
            </a:p>
          </p:txBody>
        </p:sp>
        <p:grpSp>
          <p:nvGrpSpPr>
            <p:cNvPr id="3" name="组合 384"/>
            <p:cNvGrpSpPr/>
            <p:nvPr/>
          </p:nvGrpSpPr>
          <p:grpSpPr>
            <a:xfrm>
              <a:off x="4044958" y="4389848"/>
              <a:ext cx="463856" cy="183649"/>
              <a:chOff x="3298897" y="4095287"/>
              <a:chExt cx="1257750" cy="591162"/>
            </a:xfrm>
          </p:grpSpPr>
          <p:sp>
            <p:nvSpPr>
              <p:cNvPr id="193"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194"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4" name="组合 387"/>
            <p:cNvGrpSpPr/>
            <p:nvPr/>
          </p:nvGrpSpPr>
          <p:grpSpPr>
            <a:xfrm>
              <a:off x="4110119" y="3636695"/>
              <a:ext cx="444385" cy="363279"/>
              <a:chOff x="4622166" y="3061494"/>
              <a:chExt cx="489584" cy="615667"/>
            </a:xfrm>
          </p:grpSpPr>
          <p:grpSp>
            <p:nvGrpSpPr>
              <p:cNvPr id="5" name="组合 376"/>
              <p:cNvGrpSpPr/>
              <p:nvPr/>
            </p:nvGrpSpPr>
            <p:grpSpPr>
              <a:xfrm>
                <a:off x="4622166" y="3467100"/>
                <a:ext cx="489584" cy="210061"/>
                <a:chOff x="3298897" y="4095287"/>
                <a:chExt cx="1257750" cy="591162"/>
              </a:xfrm>
            </p:grpSpPr>
            <p:sp>
              <p:nvSpPr>
                <p:cNvPr id="203"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04"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6" name="组合 379"/>
              <p:cNvGrpSpPr/>
              <p:nvPr/>
            </p:nvGrpSpPr>
            <p:grpSpPr>
              <a:xfrm>
                <a:off x="4622166" y="3263900"/>
                <a:ext cx="489584" cy="210061"/>
                <a:chOff x="3298897" y="4095287"/>
                <a:chExt cx="1257750" cy="591162"/>
              </a:xfrm>
            </p:grpSpPr>
            <p:sp>
              <p:nvSpPr>
                <p:cNvPr id="201"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02"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7" name="组合 388"/>
              <p:cNvGrpSpPr/>
              <p:nvPr/>
            </p:nvGrpSpPr>
            <p:grpSpPr>
              <a:xfrm>
                <a:off x="4622166" y="3061494"/>
                <a:ext cx="489584" cy="210061"/>
                <a:chOff x="3298897" y="4095287"/>
                <a:chExt cx="1257750" cy="591162"/>
              </a:xfrm>
            </p:grpSpPr>
            <p:sp>
              <p:nvSpPr>
                <p:cNvPr id="199"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00"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grpSp>
          <p:nvGrpSpPr>
            <p:cNvPr id="9" name="组合 573"/>
            <p:cNvGrpSpPr/>
            <p:nvPr/>
          </p:nvGrpSpPr>
          <p:grpSpPr>
            <a:xfrm>
              <a:off x="3543419" y="3778917"/>
              <a:ext cx="351251" cy="182170"/>
              <a:chOff x="-2159781" y="1401455"/>
              <a:chExt cx="1176337" cy="700088"/>
            </a:xfrm>
            <a:solidFill>
              <a:schemeClr val="tx1">
                <a:lumMod val="50000"/>
                <a:lumOff val="50000"/>
              </a:schemeClr>
            </a:solidFill>
          </p:grpSpPr>
          <p:sp>
            <p:nvSpPr>
              <p:cNvPr id="206" name="Freeform 5"/>
              <p:cNvSpPr>
                <a:spLocks/>
              </p:cNvSpPr>
              <p:nvPr/>
            </p:nvSpPr>
            <p:spPr bwMode="auto">
              <a:xfrm>
                <a:off x="-2159781" y="1547505"/>
                <a:ext cx="217487" cy="117475"/>
              </a:xfrm>
              <a:custGeom>
                <a:avLst/>
                <a:gdLst/>
                <a:ahLst/>
                <a:cxnLst>
                  <a:cxn ang="0">
                    <a:pos x="2757" y="0"/>
                  </a:cxn>
                  <a:cxn ang="0">
                    <a:pos x="2797" y="5"/>
                  </a:cxn>
                  <a:cxn ang="0">
                    <a:pos x="2836" y="17"/>
                  </a:cxn>
                  <a:cxn ang="0">
                    <a:pos x="2871" y="33"/>
                  </a:cxn>
                  <a:cxn ang="0">
                    <a:pos x="2904" y="54"/>
                  </a:cxn>
                  <a:cxn ang="0">
                    <a:pos x="2933" y="80"/>
                  </a:cxn>
                  <a:cxn ang="0">
                    <a:pos x="2959"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59" y="1512"/>
                  </a:cxn>
                  <a:cxn ang="0">
                    <a:pos x="2933" y="1542"/>
                  </a:cxn>
                  <a:cxn ang="0">
                    <a:pos x="2904" y="1567"/>
                  </a:cxn>
                  <a:cxn ang="0">
                    <a:pos x="2871" y="1589"/>
                  </a:cxn>
                  <a:cxn ang="0">
                    <a:pos x="2836" y="1605"/>
                  </a:cxn>
                  <a:cxn ang="0">
                    <a:pos x="2797" y="1616"/>
                  </a:cxn>
                  <a:cxn ang="0">
                    <a:pos x="2757" y="1621"/>
                  </a:cxn>
                  <a:cxn ang="0">
                    <a:pos x="257" y="1621"/>
                  </a:cxn>
                  <a:cxn ang="0">
                    <a:pos x="216" y="1616"/>
                  </a:cxn>
                  <a:cxn ang="0">
                    <a:pos x="177" y="1605"/>
                  </a:cxn>
                  <a:cxn ang="0">
                    <a:pos x="142" y="1589"/>
                  </a:cxn>
                  <a:cxn ang="0">
                    <a:pos x="109" y="1567"/>
                  </a:cxn>
                  <a:cxn ang="0">
                    <a:pos x="79" y="1542"/>
                  </a:cxn>
                  <a:cxn ang="0">
                    <a:pos x="54" y="1512"/>
                  </a:cxn>
                  <a:cxn ang="0">
                    <a:pos x="33" y="1480"/>
                  </a:cxn>
                  <a:cxn ang="0">
                    <a:pos x="16" y="1444"/>
                  </a:cxn>
                  <a:cxn ang="0">
                    <a:pos x="5" y="1405"/>
                  </a:cxn>
                  <a:cxn ang="0">
                    <a:pos x="0" y="1366"/>
                  </a:cxn>
                  <a:cxn ang="0">
                    <a:pos x="0" y="257"/>
                  </a:cxn>
                  <a:cxn ang="0">
                    <a:pos x="5" y="216"/>
                  </a:cxn>
                  <a:cxn ang="0">
                    <a:pos x="16" y="177"/>
                  </a:cxn>
                  <a:cxn ang="0">
                    <a:pos x="33" y="142"/>
                  </a:cxn>
                  <a:cxn ang="0">
                    <a:pos x="54" y="109"/>
                  </a:cxn>
                  <a:cxn ang="0">
                    <a:pos x="79" y="80"/>
                  </a:cxn>
                  <a:cxn ang="0">
                    <a:pos x="109" y="54"/>
                  </a:cxn>
                  <a:cxn ang="0">
                    <a:pos x="142" y="33"/>
                  </a:cxn>
                  <a:cxn ang="0">
                    <a:pos x="177" y="17"/>
                  </a:cxn>
                  <a:cxn ang="0">
                    <a:pos x="216" y="5"/>
                  </a:cxn>
                  <a:cxn ang="0">
                    <a:pos x="257" y="0"/>
                  </a:cxn>
                </a:cxnLst>
                <a:rect l="0" t="0" r="r" b="b"/>
                <a:pathLst>
                  <a:path w="3013" h="1621">
                    <a:moveTo>
                      <a:pt x="270" y="0"/>
                    </a:moveTo>
                    <a:lnTo>
                      <a:pt x="2743" y="0"/>
                    </a:lnTo>
                    <a:lnTo>
                      <a:pt x="2757" y="0"/>
                    </a:lnTo>
                    <a:lnTo>
                      <a:pt x="2770" y="1"/>
                    </a:lnTo>
                    <a:lnTo>
                      <a:pt x="2784" y="3"/>
                    </a:lnTo>
                    <a:lnTo>
                      <a:pt x="2797" y="5"/>
                    </a:lnTo>
                    <a:lnTo>
                      <a:pt x="2810" y="8"/>
                    </a:lnTo>
                    <a:lnTo>
                      <a:pt x="2823" y="12"/>
                    </a:lnTo>
                    <a:lnTo>
                      <a:pt x="2836" y="17"/>
                    </a:lnTo>
                    <a:lnTo>
                      <a:pt x="2848" y="22"/>
                    </a:lnTo>
                    <a:lnTo>
                      <a:pt x="2860" y="27"/>
                    </a:lnTo>
                    <a:lnTo>
                      <a:pt x="2871" y="33"/>
                    </a:lnTo>
                    <a:lnTo>
                      <a:pt x="2882" y="40"/>
                    </a:lnTo>
                    <a:lnTo>
                      <a:pt x="2894" y="46"/>
                    </a:lnTo>
                    <a:lnTo>
                      <a:pt x="2904" y="54"/>
                    </a:lnTo>
                    <a:lnTo>
                      <a:pt x="2914" y="62"/>
                    </a:lnTo>
                    <a:lnTo>
                      <a:pt x="2924" y="70"/>
                    </a:lnTo>
                    <a:lnTo>
                      <a:pt x="2933" y="80"/>
                    </a:lnTo>
                    <a:lnTo>
                      <a:pt x="2943" y="89"/>
                    </a:lnTo>
                    <a:lnTo>
                      <a:pt x="2951" y="99"/>
                    </a:lnTo>
                    <a:lnTo>
                      <a:pt x="2959" y="109"/>
                    </a:lnTo>
                    <a:lnTo>
                      <a:pt x="2967" y="119"/>
                    </a:lnTo>
                    <a:lnTo>
                      <a:pt x="2974" y="131"/>
                    </a:lnTo>
                    <a:lnTo>
                      <a:pt x="2980" y="142"/>
                    </a:lnTo>
                    <a:lnTo>
                      <a:pt x="2986" y="154"/>
                    </a:lnTo>
                    <a:lnTo>
                      <a:pt x="2991" y="165"/>
                    </a:lnTo>
                    <a:lnTo>
                      <a:pt x="2997" y="177"/>
                    </a:lnTo>
                    <a:lnTo>
                      <a:pt x="3001" y="191"/>
                    </a:lnTo>
                    <a:lnTo>
                      <a:pt x="3005" y="203"/>
                    </a:lnTo>
                    <a:lnTo>
                      <a:pt x="3008" y="216"/>
                    </a:lnTo>
                    <a:lnTo>
                      <a:pt x="3010" y="229"/>
                    </a:lnTo>
                    <a:lnTo>
                      <a:pt x="3012" y="243"/>
                    </a:lnTo>
                    <a:lnTo>
                      <a:pt x="3013" y="257"/>
                    </a:lnTo>
                    <a:lnTo>
                      <a:pt x="3013" y="270"/>
                    </a:lnTo>
                    <a:lnTo>
                      <a:pt x="3013" y="1351"/>
                    </a:lnTo>
                    <a:lnTo>
                      <a:pt x="3013" y="1366"/>
                    </a:lnTo>
                    <a:lnTo>
                      <a:pt x="3012" y="1379"/>
                    </a:lnTo>
                    <a:lnTo>
                      <a:pt x="3010" y="1392"/>
                    </a:lnTo>
                    <a:lnTo>
                      <a:pt x="3008" y="1405"/>
                    </a:lnTo>
                    <a:lnTo>
                      <a:pt x="3005" y="1419"/>
                    </a:lnTo>
                    <a:lnTo>
                      <a:pt x="3001" y="1432"/>
                    </a:lnTo>
                    <a:lnTo>
                      <a:pt x="2997" y="1444"/>
                    </a:lnTo>
                    <a:lnTo>
                      <a:pt x="2991" y="1456"/>
                    </a:lnTo>
                    <a:lnTo>
                      <a:pt x="2986" y="1469"/>
                    </a:lnTo>
                    <a:lnTo>
                      <a:pt x="2980" y="1480"/>
                    </a:lnTo>
                    <a:lnTo>
                      <a:pt x="2974" y="1491"/>
                    </a:lnTo>
                    <a:lnTo>
                      <a:pt x="2967" y="1502"/>
                    </a:lnTo>
                    <a:lnTo>
                      <a:pt x="2959" y="1512"/>
                    </a:lnTo>
                    <a:lnTo>
                      <a:pt x="2951" y="1523"/>
                    </a:lnTo>
                    <a:lnTo>
                      <a:pt x="2943" y="1533"/>
                    </a:lnTo>
                    <a:lnTo>
                      <a:pt x="2933" y="1542"/>
                    </a:lnTo>
                    <a:lnTo>
                      <a:pt x="2924" y="1551"/>
                    </a:lnTo>
                    <a:lnTo>
                      <a:pt x="2914" y="1560"/>
                    </a:lnTo>
                    <a:lnTo>
                      <a:pt x="2904" y="1567"/>
                    </a:lnTo>
                    <a:lnTo>
                      <a:pt x="2894" y="1575"/>
                    </a:lnTo>
                    <a:lnTo>
                      <a:pt x="2882" y="1583"/>
                    </a:lnTo>
                    <a:lnTo>
                      <a:pt x="2871" y="1589"/>
                    </a:lnTo>
                    <a:lnTo>
                      <a:pt x="2860" y="1595"/>
                    </a:lnTo>
                    <a:lnTo>
                      <a:pt x="2848" y="1600"/>
                    </a:lnTo>
                    <a:lnTo>
                      <a:pt x="2836" y="1605"/>
                    </a:lnTo>
                    <a:lnTo>
                      <a:pt x="2823" y="1609"/>
                    </a:lnTo>
                    <a:lnTo>
                      <a:pt x="2810" y="1613"/>
                    </a:lnTo>
                    <a:lnTo>
                      <a:pt x="2797" y="1616"/>
                    </a:lnTo>
                    <a:lnTo>
                      <a:pt x="2784" y="1618"/>
                    </a:lnTo>
                    <a:lnTo>
                      <a:pt x="2770" y="1620"/>
                    </a:lnTo>
                    <a:lnTo>
                      <a:pt x="2757" y="1621"/>
                    </a:lnTo>
                    <a:lnTo>
                      <a:pt x="2743" y="1621"/>
                    </a:lnTo>
                    <a:lnTo>
                      <a:pt x="270" y="1621"/>
                    </a:lnTo>
                    <a:lnTo>
                      <a:pt x="257" y="1621"/>
                    </a:lnTo>
                    <a:lnTo>
                      <a:pt x="242" y="1620"/>
                    </a:lnTo>
                    <a:lnTo>
                      <a:pt x="229" y="1618"/>
                    </a:lnTo>
                    <a:lnTo>
                      <a:pt x="216" y="1616"/>
                    </a:lnTo>
                    <a:lnTo>
                      <a:pt x="203" y="1613"/>
                    </a:lnTo>
                    <a:lnTo>
                      <a:pt x="191" y="1609"/>
                    </a:lnTo>
                    <a:lnTo>
                      <a:pt x="177" y="1605"/>
                    </a:lnTo>
                    <a:lnTo>
                      <a:pt x="165" y="1600"/>
                    </a:lnTo>
                    <a:lnTo>
                      <a:pt x="154" y="1595"/>
                    </a:lnTo>
                    <a:lnTo>
                      <a:pt x="142" y="1589"/>
                    </a:lnTo>
                    <a:lnTo>
                      <a:pt x="130" y="1583"/>
                    </a:lnTo>
                    <a:lnTo>
                      <a:pt x="119" y="1575"/>
                    </a:lnTo>
                    <a:lnTo>
                      <a:pt x="109" y="1567"/>
                    </a:lnTo>
                    <a:lnTo>
                      <a:pt x="99" y="1560"/>
                    </a:lnTo>
                    <a:lnTo>
                      <a:pt x="89" y="1551"/>
                    </a:lnTo>
                    <a:lnTo>
                      <a:pt x="79" y="1542"/>
                    </a:lnTo>
                    <a:lnTo>
                      <a:pt x="70" y="1533"/>
                    </a:lnTo>
                    <a:lnTo>
                      <a:pt x="62" y="1523"/>
                    </a:lnTo>
                    <a:lnTo>
                      <a:pt x="54" y="1512"/>
                    </a:lnTo>
                    <a:lnTo>
                      <a:pt x="46" y="1502"/>
                    </a:lnTo>
                    <a:lnTo>
                      <a:pt x="40" y="1491"/>
                    </a:lnTo>
                    <a:lnTo>
                      <a:pt x="33"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3" y="142"/>
                    </a:lnTo>
                    <a:lnTo>
                      <a:pt x="40" y="131"/>
                    </a:lnTo>
                    <a:lnTo>
                      <a:pt x="46" y="119"/>
                    </a:lnTo>
                    <a:lnTo>
                      <a:pt x="54" y="109"/>
                    </a:lnTo>
                    <a:lnTo>
                      <a:pt x="62" y="99"/>
                    </a:lnTo>
                    <a:lnTo>
                      <a:pt x="70" y="89"/>
                    </a:lnTo>
                    <a:lnTo>
                      <a:pt x="79" y="80"/>
                    </a:lnTo>
                    <a:lnTo>
                      <a:pt x="89" y="70"/>
                    </a:lnTo>
                    <a:lnTo>
                      <a:pt x="99" y="62"/>
                    </a:lnTo>
                    <a:lnTo>
                      <a:pt x="109" y="54"/>
                    </a:lnTo>
                    <a:lnTo>
                      <a:pt x="119" y="46"/>
                    </a:lnTo>
                    <a:lnTo>
                      <a:pt x="130" y="40"/>
                    </a:lnTo>
                    <a:lnTo>
                      <a:pt x="142" y="33"/>
                    </a:lnTo>
                    <a:lnTo>
                      <a:pt x="154" y="27"/>
                    </a:lnTo>
                    <a:lnTo>
                      <a:pt x="165" y="22"/>
                    </a:lnTo>
                    <a:lnTo>
                      <a:pt x="177" y="17"/>
                    </a:lnTo>
                    <a:lnTo>
                      <a:pt x="191" y="12"/>
                    </a:lnTo>
                    <a:lnTo>
                      <a:pt x="203" y="8"/>
                    </a:lnTo>
                    <a:lnTo>
                      <a:pt x="216" y="5"/>
                    </a:lnTo>
                    <a:lnTo>
                      <a:pt x="229" y="3"/>
                    </a:lnTo>
                    <a:lnTo>
                      <a:pt x="242"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07" name="Freeform 6"/>
              <p:cNvSpPr>
                <a:spLocks/>
              </p:cNvSpPr>
              <p:nvPr/>
            </p:nvSpPr>
            <p:spPr bwMode="auto">
              <a:xfrm>
                <a:off x="-1920069" y="1547505"/>
                <a:ext cx="217487" cy="117475"/>
              </a:xfrm>
              <a:custGeom>
                <a:avLst/>
                <a:gdLst/>
                <a:ahLst/>
                <a:cxnLst>
                  <a:cxn ang="0">
                    <a:pos x="2756" y="0"/>
                  </a:cxn>
                  <a:cxn ang="0">
                    <a:pos x="2796" y="5"/>
                  </a:cxn>
                  <a:cxn ang="0">
                    <a:pos x="2835" y="17"/>
                  </a:cxn>
                  <a:cxn ang="0">
                    <a:pos x="2871" y="33"/>
                  </a:cxn>
                  <a:cxn ang="0">
                    <a:pos x="2903" y="54"/>
                  </a:cxn>
                  <a:cxn ang="0">
                    <a:pos x="2933" y="80"/>
                  </a:cxn>
                  <a:cxn ang="0">
                    <a:pos x="2958" y="109"/>
                  </a:cxn>
                  <a:cxn ang="0">
                    <a:pos x="2980" y="142"/>
                  </a:cxn>
                  <a:cxn ang="0">
                    <a:pos x="2996" y="177"/>
                  </a:cxn>
                  <a:cxn ang="0">
                    <a:pos x="3007" y="216"/>
                  </a:cxn>
                  <a:cxn ang="0">
                    <a:pos x="3012" y="257"/>
                  </a:cxn>
                  <a:cxn ang="0">
                    <a:pos x="3012" y="1366"/>
                  </a:cxn>
                  <a:cxn ang="0">
                    <a:pos x="3007" y="1405"/>
                  </a:cxn>
                  <a:cxn ang="0">
                    <a:pos x="2996" y="1444"/>
                  </a:cxn>
                  <a:cxn ang="0">
                    <a:pos x="2980" y="1480"/>
                  </a:cxn>
                  <a:cxn ang="0">
                    <a:pos x="2958" y="1512"/>
                  </a:cxn>
                  <a:cxn ang="0">
                    <a:pos x="2933" y="1542"/>
                  </a:cxn>
                  <a:cxn ang="0">
                    <a:pos x="2903" y="1567"/>
                  </a:cxn>
                  <a:cxn ang="0">
                    <a:pos x="2871" y="1589"/>
                  </a:cxn>
                  <a:cxn ang="0">
                    <a:pos x="2835" y="1605"/>
                  </a:cxn>
                  <a:cxn ang="0">
                    <a:pos x="2796" y="1616"/>
                  </a:cxn>
                  <a:cxn ang="0">
                    <a:pos x="2756" y="1621"/>
                  </a:cxn>
                  <a:cxn ang="0">
                    <a:pos x="255" y="1621"/>
                  </a:cxn>
                  <a:cxn ang="0">
                    <a:pos x="216" y="1616"/>
                  </a:cxn>
                  <a:cxn ang="0">
                    <a:pos x="177" y="1605"/>
                  </a:cxn>
                  <a:cxn ang="0">
                    <a:pos x="141" y="1589"/>
                  </a:cxn>
                  <a:cxn ang="0">
                    <a:pos x="108" y="1567"/>
                  </a:cxn>
                  <a:cxn ang="0">
                    <a:pos x="79" y="1542"/>
                  </a:cxn>
                  <a:cxn ang="0">
                    <a:pos x="54" y="1512"/>
                  </a:cxn>
                  <a:cxn ang="0">
                    <a:pos x="32" y="1480"/>
                  </a:cxn>
                  <a:cxn ang="0">
                    <a:pos x="16" y="1444"/>
                  </a:cxn>
                  <a:cxn ang="0">
                    <a:pos x="5" y="1405"/>
                  </a:cxn>
                  <a:cxn ang="0">
                    <a:pos x="0" y="1366"/>
                  </a:cxn>
                  <a:cxn ang="0">
                    <a:pos x="0" y="257"/>
                  </a:cxn>
                  <a:cxn ang="0">
                    <a:pos x="5" y="216"/>
                  </a:cxn>
                  <a:cxn ang="0">
                    <a:pos x="16" y="177"/>
                  </a:cxn>
                  <a:cxn ang="0">
                    <a:pos x="32" y="142"/>
                  </a:cxn>
                  <a:cxn ang="0">
                    <a:pos x="54" y="109"/>
                  </a:cxn>
                  <a:cxn ang="0">
                    <a:pos x="79" y="80"/>
                  </a:cxn>
                  <a:cxn ang="0">
                    <a:pos x="108" y="54"/>
                  </a:cxn>
                  <a:cxn ang="0">
                    <a:pos x="141" y="33"/>
                  </a:cxn>
                  <a:cxn ang="0">
                    <a:pos x="177" y="17"/>
                  </a:cxn>
                  <a:cxn ang="0">
                    <a:pos x="216" y="5"/>
                  </a:cxn>
                  <a:cxn ang="0">
                    <a:pos x="255" y="0"/>
                  </a:cxn>
                </a:cxnLst>
                <a:rect l="0" t="0" r="r" b="b"/>
                <a:pathLst>
                  <a:path w="3012" h="1621">
                    <a:moveTo>
                      <a:pt x="270" y="0"/>
                    </a:moveTo>
                    <a:lnTo>
                      <a:pt x="2742" y="0"/>
                    </a:lnTo>
                    <a:lnTo>
                      <a:pt x="2756" y="0"/>
                    </a:lnTo>
                    <a:lnTo>
                      <a:pt x="2770" y="1"/>
                    </a:lnTo>
                    <a:lnTo>
                      <a:pt x="2783" y="3"/>
                    </a:lnTo>
                    <a:lnTo>
                      <a:pt x="2796" y="5"/>
                    </a:lnTo>
                    <a:lnTo>
                      <a:pt x="2810" y="8"/>
                    </a:lnTo>
                    <a:lnTo>
                      <a:pt x="2822" y="12"/>
                    </a:lnTo>
                    <a:lnTo>
                      <a:pt x="2835" y="17"/>
                    </a:lnTo>
                    <a:lnTo>
                      <a:pt x="2847" y="22"/>
                    </a:lnTo>
                    <a:lnTo>
                      <a:pt x="2859" y="27"/>
                    </a:lnTo>
                    <a:lnTo>
                      <a:pt x="2871" y="33"/>
                    </a:lnTo>
                    <a:lnTo>
                      <a:pt x="2882" y="40"/>
                    </a:lnTo>
                    <a:lnTo>
                      <a:pt x="2893" y="46"/>
                    </a:lnTo>
                    <a:lnTo>
                      <a:pt x="2903" y="54"/>
                    </a:lnTo>
                    <a:lnTo>
                      <a:pt x="2914" y="62"/>
                    </a:lnTo>
                    <a:lnTo>
                      <a:pt x="2924" y="70"/>
                    </a:lnTo>
                    <a:lnTo>
                      <a:pt x="2933" y="80"/>
                    </a:lnTo>
                    <a:lnTo>
                      <a:pt x="2942" y="89"/>
                    </a:lnTo>
                    <a:lnTo>
                      <a:pt x="2950" y="99"/>
                    </a:lnTo>
                    <a:lnTo>
                      <a:pt x="2958" y="109"/>
                    </a:lnTo>
                    <a:lnTo>
                      <a:pt x="2965" y="119"/>
                    </a:lnTo>
                    <a:lnTo>
                      <a:pt x="2973" y="131"/>
                    </a:lnTo>
                    <a:lnTo>
                      <a:pt x="2980" y="142"/>
                    </a:lnTo>
                    <a:lnTo>
                      <a:pt x="2986" y="154"/>
                    </a:lnTo>
                    <a:lnTo>
                      <a:pt x="2991" y="165"/>
                    </a:lnTo>
                    <a:lnTo>
                      <a:pt x="2996" y="177"/>
                    </a:lnTo>
                    <a:lnTo>
                      <a:pt x="3000" y="191"/>
                    </a:lnTo>
                    <a:lnTo>
                      <a:pt x="3004" y="203"/>
                    </a:lnTo>
                    <a:lnTo>
                      <a:pt x="3007" y="216"/>
                    </a:lnTo>
                    <a:lnTo>
                      <a:pt x="3009" y="229"/>
                    </a:lnTo>
                    <a:lnTo>
                      <a:pt x="3011" y="243"/>
                    </a:lnTo>
                    <a:lnTo>
                      <a:pt x="3012" y="257"/>
                    </a:lnTo>
                    <a:lnTo>
                      <a:pt x="3012" y="270"/>
                    </a:lnTo>
                    <a:lnTo>
                      <a:pt x="3012" y="1351"/>
                    </a:lnTo>
                    <a:lnTo>
                      <a:pt x="3012" y="1366"/>
                    </a:lnTo>
                    <a:lnTo>
                      <a:pt x="3011" y="1379"/>
                    </a:lnTo>
                    <a:lnTo>
                      <a:pt x="3009" y="1392"/>
                    </a:lnTo>
                    <a:lnTo>
                      <a:pt x="3007" y="1405"/>
                    </a:lnTo>
                    <a:lnTo>
                      <a:pt x="3004" y="1419"/>
                    </a:lnTo>
                    <a:lnTo>
                      <a:pt x="3000" y="1432"/>
                    </a:lnTo>
                    <a:lnTo>
                      <a:pt x="2996" y="1444"/>
                    </a:lnTo>
                    <a:lnTo>
                      <a:pt x="2991" y="1456"/>
                    </a:lnTo>
                    <a:lnTo>
                      <a:pt x="2986" y="1469"/>
                    </a:lnTo>
                    <a:lnTo>
                      <a:pt x="2980" y="1480"/>
                    </a:lnTo>
                    <a:lnTo>
                      <a:pt x="2973" y="1491"/>
                    </a:lnTo>
                    <a:lnTo>
                      <a:pt x="2965" y="1502"/>
                    </a:lnTo>
                    <a:lnTo>
                      <a:pt x="2958" y="1512"/>
                    </a:lnTo>
                    <a:lnTo>
                      <a:pt x="2950" y="1523"/>
                    </a:lnTo>
                    <a:lnTo>
                      <a:pt x="2942" y="1533"/>
                    </a:lnTo>
                    <a:lnTo>
                      <a:pt x="2933" y="1542"/>
                    </a:lnTo>
                    <a:lnTo>
                      <a:pt x="2924" y="1551"/>
                    </a:lnTo>
                    <a:lnTo>
                      <a:pt x="2914" y="1560"/>
                    </a:lnTo>
                    <a:lnTo>
                      <a:pt x="2903" y="1567"/>
                    </a:lnTo>
                    <a:lnTo>
                      <a:pt x="2893" y="1575"/>
                    </a:lnTo>
                    <a:lnTo>
                      <a:pt x="2882" y="1583"/>
                    </a:lnTo>
                    <a:lnTo>
                      <a:pt x="2871" y="1589"/>
                    </a:lnTo>
                    <a:lnTo>
                      <a:pt x="2859" y="1595"/>
                    </a:lnTo>
                    <a:lnTo>
                      <a:pt x="2847" y="1600"/>
                    </a:lnTo>
                    <a:lnTo>
                      <a:pt x="2835" y="1605"/>
                    </a:lnTo>
                    <a:lnTo>
                      <a:pt x="2822" y="1609"/>
                    </a:lnTo>
                    <a:lnTo>
                      <a:pt x="2810" y="1613"/>
                    </a:lnTo>
                    <a:lnTo>
                      <a:pt x="2796" y="1616"/>
                    </a:lnTo>
                    <a:lnTo>
                      <a:pt x="2783" y="1618"/>
                    </a:lnTo>
                    <a:lnTo>
                      <a:pt x="2770" y="1620"/>
                    </a:lnTo>
                    <a:lnTo>
                      <a:pt x="2756" y="1621"/>
                    </a:lnTo>
                    <a:lnTo>
                      <a:pt x="2742" y="1621"/>
                    </a:lnTo>
                    <a:lnTo>
                      <a:pt x="270" y="1621"/>
                    </a:lnTo>
                    <a:lnTo>
                      <a:pt x="255" y="1621"/>
                    </a:lnTo>
                    <a:lnTo>
                      <a:pt x="242" y="1620"/>
                    </a:lnTo>
                    <a:lnTo>
                      <a:pt x="229" y="1618"/>
                    </a:lnTo>
                    <a:lnTo>
                      <a:pt x="216" y="1616"/>
                    </a:lnTo>
                    <a:lnTo>
                      <a:pt x="202" y="1613"/>
                    </a:lnTo>
                    <a:lnTo>
                      <a:pt x="189" y="1609"/>
                    </a:lnTo>
                    <a:lnTo>
                      <a:pt x="177" y="1605"/>
                    </a:lnTo>
                    <a:lnTo>
                      <a:pt x="165" y="1600"/>
                    </a:lnTo>
                    <a:lnTo>
                      <a:pt x="152" y="1595"/>
                    </a:lnTo>
                    <a:lnTo>
                      <a:pt x="141" y="1589"/>
                    </a:lnTo>
                    <a:lnTo>
                      <a:pt x="130" y="1583"/>
                    </a:lnTo>
                    <a:lnTo>
                      <a:pt x="119" y="1575"/>
                    </a:lnTo>
                    <a:lnTo>
                      <a:pt x="108" y="1567"/>
                    </a:lnTo>
                    <a:lnTo>
                      <a:pt x="97" y="1560"/>
                    </a:lnTo>
                    <a:lnTo>
                      <a:pt x="88" y="1551"/>
                    </a:lnTo>
                    <a:lnTo>
                      <a:pt x="79" y="1542"/>
                    </a:lnTo>
                    <a:lnTo>
                      <a:pt x="70" y="1533"/>
                    </a:lnTo>
                    <a:lnTo>
                      <a:pt x="61" y="1523"/>
                    </a:lnTo>
                    <a:lnTo>
                      <a:pt x="54" y="1512"/>
                    </a:lnTo>
                    <a:lnTo>
                      <a:pt x="45" y="1502"/>
                    </a:lnTo>
                    <a:lnTo>
                      <a:pt x="38" y="1491"/>
                    </a:lnTo>
                    <a:lnTo>
                      <a:pt x="32"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2" y="142"/>
                    </a:lnTo>
                    <a:lnTo>
                      <a:pt x="38" y="131"/>
                    </a:lnTo>
                    <a:lnTo>
                      <a:pt x="45" y="119"/>
                    </a:lnTo>
                    <a:lnTo>
                      <a:pt x="54" y="109"/>
                    </a:lnTo>
                    <a:lnTo>
                      <a:pt x="61" y="99"/>
                    </a:lnTo>
                    <a:lnTo>
                      <a:pt x="70" y="89"/>
                    </a:lnTo>
                    <a:lnTo>
                      <a:pt x="79" y="80"/>
                    </a:lnTo>
                    <a:lnTo>
                      <a:pt x="88" y="70"/>
                    </a:lnTo>
                    <a:lnTo>
                      <a:pt x="97" y="62"/>
                    </a:lnTo>
                    <a:lnTo>
                      <a:pt x="108" y="54"/>
                    </a:lnTo>
                    <a:lnTo>
                      <a:pt x="119" y="46"/>
                    </a:lnTo>
                    <a:lnTo>
                      <a:pt x="130" y="40"/>
                    </a:lnTo>
                    <a:lnTo>
                      <a:pt x="141" y="33"/>
                    </a:lnTo>
                    <a:lnTo>
                      <a:pt x="152" y="27"/>
                    </a:lnTo>
                    <a:lnTo>
                      <a:pt x="165" y="22"/>
                    </a:lnTo>
                    <a:lnTo>
                      <a:pt x="177" y="17"/>
                    </a:lnTo>
                    <a:lnTo>
                      <a:pt x="189" y="12"/>
                    </a:lnTo>
                    <a:lnTo>
                      <a:pt x="202" y="8"/>
                    </a:lnTo>
                    <a:lnTo>
                      <a:pt x="216" y="5"/>
                    </a:lnTo>
                    <a:lnTo>
                      <a:pt x="229" y="3"/>
                    </a:lnTo>
                    <a:lnTo>
                      <a:pt x="242" y="1"/>
                    </a:lnTo>
                    <a:lnTo>
                      <a:pt x="255"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08" name="Freeform 7"/>
              <p:cNvSpPr>
                <a:spLocks/>
              </p:cNvSpPr>
              <p:nvPr/>
            </p:nvSpPr>
            <p:spPr bwMode="auto">
              <a:xfrm>
                <a:off x="-1680356" y="1547505"/>
                <a:ext cx="217487" cy="117475"/>
              </a:xfrm>
              <a:custGeom>
                <a:avLst/>
                <a:gdLst/>
                <a:ahLst/>
                <a:cxnLst>
                  <a:cxn ang="0">
                    <a:pos x="2757" y="0"/>
                  </a:cxn>
                  <a:cxn ang="0">
                    <a:pos x="2798" y="5"/>
                  </a:cxn>
                  <a:cxn ang="0">
                    <a:pos x="2836" y="17"/>
                  </a:cxn>
                  <a:cxn ang="0">
                    <a:pos x="2871" y="33"/>
                  </a:cxn>
                  <a:cxn ang="0">
                    <a:pos x="2905" y="54"/>
                  </a:cxn>
                  <a:cxn ang="0">
                    <a:pos x="2934" y="80"/>
                  </a:cxn>
                  <a:cxn ang="0">
                    <a:pos x="2960"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60" y="1512"/>
                  </a:cxn>
                  <a:cxn ang="0">
                    <a:pos x="2934" y="1542"/>
                  </a:cxn>
                  <a:cxn ang="0">
                    <a:pos x="2905" y="1567"/>
                  </a:cxn>
                  <a:cxn ang="0">
                    <a:pos x="2871" y="1589"/>
                  </a:cxn>
                  <a:cxn ang="0">
                    <a:pos x="2836" y="1605"/>
                  </a:cxn>
                  <a:cxn ang="0">
                    <a:pos x="2798" y="1616"/>
                  </a:cxn>
                  <a:cxn ang="0">
                    <a:pos x="2757" y="1621"/>
                  </a:cxn>
                  <a:cxn ang="0">
                    <a:pos x="257" y="1621"/>
                  </a:cxn>
                  <a:cxn ang="0">
                    <a:pos x="216" y="1616"/>
                  </a:cxn>
                  <a:cxn ang="0">
                    <a:pos x="178" y="1605"/>
                  </a:cxn>
                  <a:cxn ang="0">
                    <a:pos x="142" y="1589"/>
                  </a:cxn>
                  <a:cxn ang="0">
                    <a:pos x="109" y="1567"/>
                  </a:cxn>
                  <a:cxn ang="0">
                    <a:pos x="80" y="1542"/>
                  </a:cxn>
                  <a:cxn ang="0">
                    <a:pos x="54" y="1512"/>
                  </a:cxn>
                  <a:cxn ang="0">
                    <a:pos x="33" y="1480"/>
                  </a:cxn>
                  <a:cxn ang="0">
                    <a:pos x="16" y="1444"/>
                  </a:cxn>
                  <a:cxn ang="0">
                    <a:pos x="6" y="1405"/>
                  </a:cxn>
                  <a:cxn ang="0">
                    <a:pos x="1" y="1366"/>
                  </a:cxn>
                  <a:cxn ang="0">
                    <a:pos x="1" y="257"/>
                  </a:cxn>
                  <a:cxn ang="0">
                    <a:pos x="6" y="216"/>
                  </a:cxn>
                  <a:cxn ang="0">
                    <a:pos x="16" y="177"/>
                  </a:cxn>
                  <a:cxn ang="0">
                    <a:pos x="33" y="142"/>
                  </a:cxn>
                  <a:cxn ang="0">
                    <a:pos x="54" y="109"/>
                  </a:cxn>
                  <a:cxn ang="0">
                    <a:pos x="80" y="80"/>
                  </a:cxn>
                  <a:cxn ang="0">
                    <a:pos x="109" y="54"/>
                  </a:cxn>
                  <a:cxn ang="0">
                    <a:pos x="142" y="33"/>
                  </a:cxn>
                  <a:cxn ang="0">
                    <a:pos x="178" y="17"/>
                  </a:cxn>
                  <a:cxn ang="0">
                    <a:pos x="216" y="5"/>
                  </a:cxn>
                  <a:cxn ang="0">
                    <a:pos x="257" y="0"/>
                  </a:cxn>
                </a:cxnLst>
                <a:rect l="0" t="0" r="r" b="b"/>
                <a:pathLst>
                  <a:path w="3014" h="1621">
                    <a:moveTo>
                      <a:pt x="271" y="0"/>
                    </a:moveTo>
                    <a:lnTo>
                      <a:pt x="2743" y="0"/>
                    </a:lnTo>
                    <a:lnTo>
                      <a:pt x="2757" y="0"/>
                    </a:lnTo>
                    <a:lnTo>
                      <a:pt x="2770" y="1"/>
                    </a:lnTo>
                    <a:lnTo>
                      <a:pt x="2784" y="3"/>
                    </a:lnTo>
                    <a:lnTo>
                      <a:pt x="2798" y="5"/>
                    </a:lnTo>
                    <a:lnTo>
                      <a:pt x="2810" y="8"/>
                    </a:lnTo>
                    <a:lnTo>
                      <a:pt x="2823" y="12"/>
                    </a:lnTo>
                    <a:lnTo>
                      <a:pt x="2836" y="17"/>
                    </a:lnTo>
                    <a:lnTo>
                      <a:pt x="2848" y="22"/>
                    </a:lnTo>
                    <a:lnTo>
                      <a:pt x="2860" y="27"/>
                    </a:lnTo>
                    <a:lnTo>
                      <a:pt x="2871" y="33"/>
                    </a:lnTo>
                    <a:lnTo>
                      <a:pt x="2884" y="40"/>
                    </a:lnTo>
                    <a:lnTo>
                      <a:pt x="2894" y="46"/>
                    </a:lnTo>
                    <a:lnTo>
                      <a:pt x="2905" y="54"/>
                    </a:lnTo>
                    <a:lnTo>
                      <a:pt x="2915" y="62"/>
                    </a:lnTo>
                    <a:lnTo>
                      <a:pt x="2924" y="70"/>
                    </a:lnTo>
                    <a:lnTo>
                      <a:pt x="2934" y="80"/>
                    </a:lnTo>
                    <a:lnTo>
                      <a:pt x="2943" y="89"/>
                    </a:lnTo>
                    <a:lnTo>
                      <a:pt x="2952" y="99"/>
                    </a:lnTo>
                    <a:lnTo>
                      <a:pt x="2960" y="109"/>
                    </a:lnTo>
                    <a:lnTo>
                      <a:pt x="2967" y="119"/>
                    </a:lnTo>
                    <a:lnTo>
                      <a:pt x="2974" y="131"/>
                    </a:lnTo>
                    <a:lnTo>
                      <a:pt x="2980" y="142"/>
                    </a:lnTo>
                    <a:lnTo>
                      <a:pt x="2986" y="154"/>
                    </a:lnTo>
                    <a:lnTo>
                      <a:pt x="2993" y="165"/>
                    </a:lnTo>
                    <a:lnTo>
                      <a:pt x="2997" y="177"/>
                    </a:lnTo>
                    <a:lnTo>
                      <a:pt x="3002" y="191"/>
                    </a:lnTo>
                    <a:lnTo>
                      <a:pt x="3005" y="203"/>
                    </a:lnTo>
                    <a:lnTo>
                      <a:pt x="3008" y="216"/>
                    </a:lnTo>
                    <a:lnTo>
                      <a:pt x="3011" y="229"/>
                    </a:lnTo>
                    <a:lnTo>
                      <a:pt x="3012" y="243"/>
                    </a:lnTo>
                    <a:lnTo>
                      <a:pt x="3013" y="257"/>
                    </a:lnTo>
                    <a:lnTo>
                      <a:pt x="3014" y="270"/>
                    </a:lnTo>
                    <a:lnTo>
                      <a:pt x="3014" y="1351"/>
                    </a:lnTo>
                    <a:lnTo>
                      <a:pt x="3013" y="1366"/>
                    </a:lnTo>
                    <a:lnTo>
                      <a:pt x="3012" y="1379"/>
                    </a:lnTo>
                    <a:lnTo>
                      <a:pt x="3011" y="1392"/>
                    </a:lnTo>
                    <a:lnTo>
                      <a:pt x="3008" y="1405"/>
                    </a:lnTo>
                    <a:lnTo>
                      <a:pt x="3005" y="1419"/>
                    </a:lnTo>
                    <a:lnTo>
                      <a:pt x="3002" y="1432"/>
                    </a:lnTo>
                    <a:lnTo>
                      <a:pt x="2997" y="1444"/>
                    </a:lnTo>
                    <a:lnTo>
                      <a:pt x="2993" y="1456"/>
                    </a:lnTo>
                    <a:lnTo>
                      <a:pt x="2986" y="1469"/>
                    </a:lnTo>
                    <a:lnTo>
                      <a:pt x="2980" y="1480"/>
                    </a:lnTo>
                    <a:lnTo>
                      <a:pt x="2974" y="1491"/>
                    </a:lnTo>
                    <a:lnTo>
                      <a:pt x="2967" y="1502"/>
                    </a:lnTo>
                    <a:lnTo>
                      <a:pt x="2960" y="1512"/>
                    </a:lnTo>
                    <a:lnTo>
                      <a:pt x="2952" y="1523"/>
                    </a:lnTo>
                    <a:lnTo>
                      <a:pt x="2943" y="1533"/>
                    </a:lnTo>
                    <a:lnTo>
                      <a:pt x="2934" y="1542"/>
                    </a:lnTo>
                    <a:lnTo>
                      <a:pt x="2924" y="1551"/>
                    </a:lnTo>
                    <a:lnTo>
                      <a:pt x="2915" y="1560"/>
                    </a:lnTo>
                    <a:lnTo>
                      <a:pt x="2905" y="1567"/>
                    </a:lnTo>
                    <a:lnTo>
                      <a:pt x="2894" y="1575"/>
                    </a:lnTo>
                    <a:lnTo>
                      <a:pt x="2884" y="1583"/>
                    </a:lnTo>
                    <a:lnTo>
                      <a:pt x="2871" y="1589"/>
                    </a:lnTo>
                    <a:lnTo>
                      <a:pt x="2860" y="1595"/>
                    </a:lnTo>
                    <a:lnTo>
                      <a:pt x="2848" y="1600"/>
                    </a:lnTo>
                    <a:lnTo>
                      <a:pt x="2836" y="1605"/>
                    </a:lnTo>
                    <a:lnTo>
                      <a:pt x="2823" y="1609"/>
                    </a:lnTo>
                    <a:lnTo>
                      <a:pt x="2810" y="1613"/>
                    </a:lnTo>
                    <a:lnTo>
                      <a:pt x="2798" y="1616"/>
                    </a:lnTo>
                    <a:lnTo>
                      <a:pt x="2784" y="1618"/>
                    </a:lnTo>
                    <a:lnTo>
                      <a:pt x="2770" y="1620"/>
                    </a:lnTo>
                    <a:lnTo>
                      <a:pt x="2757" y="1621"/>
                    </a:lnTo>
                    <a:lnTo>
                      <a:pt x="2743" y="1621"/>
                    </a:lnTo>
                    <a:lnTo>
                      <a:pt x="271" y="1621"/>
                    </a:lnTo>
                    <a:lnTo>
                      <a:pt x="257" y="1621"/>
                    </a:lnTo>
                    <a:lnTo>
                      <a:pt x="244" y="1620"/>
                    </a:lnTo>
                    <a:lnTo>
                      <a:pt x="229" y="1618"/>
                    </a:lnTo>
                    <a:lnTo>
                      <a:pt x="216" y="1616"/>
                    </a:lnTo>
                    <a:lnTo>
                      <a:pt x="204" y="1613"/>
                    </a:lnTo>
                    <a:lnTo>
                      <a:pt x="191" y="1609"/>
                    </a:lnTo>
                    <a:lnTo>
                      <a:pt x="178" y="1605"/>
                    </a:lnTo>
                    <a:lnTo>
                      <a:pt x="166" y="1600"/>
                    </a:lnTo>
                    <a:lnTo>
                      <a:pt x="154" y="1595"/>
                    </a:lnTo>
                    <a:lnTo>
                      <a:pt x="142" y="1589"/>
                    </a:lnTo>
                    <a:lnTo>
                      <a:pt x="130" y="1583"/>
                    </a:lnTo>
                    <a:lnTo>
                      <a:pt x="120" y="1575"/>
                    </a:lnTo>
                    <a:lnTo>
                      <a:pt x="109" y="1567"/>
                    </a:lnTo>
                    <a:lnTo>
                      <a:pt x="99" y="1560"/>
                    </a:lnTo>
                    <a:lnTo>
                      <a:pt x="89" y="1551"/>
                    </a:lnTo>
                    <a:lnTo>
                      <a:pt x="80" y="1542"/>
                    </a:lnTo>
                    <a:lnTo>
                      <a:pt x="70" y="1533"/>
                    </a:lnTo>
                    <a:lnTo>
                      <a:pt x="62" y="1523"/>
                    </a:lnTo>
                    <a:lnTo>
                      <a:pt x="54" y="1512"/>
                    </a:lnTo>
                    <a:lnTo>
                      <a:pt x="47" y="1502"/>
                    </a:lnTo>
                    <a:lnTo>
                      <a:pt x="40" y="1491"/>
                    </a:lnTo>
                    <a:lnTo>
                      <a:pt x="33" y="1480"/>
                    </a:lnTo>
                    <a:lnTo>
                      <a:pt x="28" y="1469"/>
                    </a:lnTo>
                    <a:lnTo>
                      <a:pt x="21" y="1456"/>
                    </a:lnTo>
                    <a:lnTo>
                      <a:pt x="16" y="1444"/>
                    </a:lnTo>
                    <a:lnTo>
                      <a:pt x="12" y="1432"/>
                    </a:lnTo>
                    <a:lnTo>
                      <a:pt x="9" y="1419"/>
                    </a:lnTo>
                    <a:lnTo>
                      <a:pt x="6" y="1405"/>
                    </a:lnTo>
                    <a:lnTo>
                      <a:pt x="3" y="1392"/>
                    </a:lnTo>
                    <a:lnTo>
                      <a:pt x="2" y="1379"/>
                    </a:lnTo>
                    <a:lnTo>
                      <a:pt x="1" y="1366"/>
                    </a:lnTo>
                    <a:lnTo>
                      <a:pt x="0" y="1351"/>
                    </a:lnTo>
                    <a:lnTo>
                      <a:pt x="0" y="270"/>
                    </a:lnTo>
                    <a:lnTo>
                      <a:pt x="1" y="257"/>
                    </a:lnTo>
                    <a:lnTo>
                      <a:pt x="2" y="243"/>
                    </a:lnTo>
                    <a:lnTo>
                      <a:pt x="3" y="229"/>
                    </a:lnTo>
                    <a:lnTo>
                      <a:pt x="6" y="216"/>
                    </a:lnTo>
                    <a:lnTo>
                      <a:pt x="9" y="203"/>
                    </a:lnTo>
                    <a:lnTo>
                      <a:pt x="12" y="191"/>
                    </a:lnTo>
                    <a:lnTo>
                      <a:pt x="16" y="177"/>
                    </a:lnTo>
                    <a:lnTo>
                      <a:pt x="21" y="165"/>
                    </a:lnTo>
                    <a:lnTo>
                      <a:pt x="28" y="154"/>
                    </a:lnTo>
                    <a:lnTo>
                      <a:pt x="33" y="142"/>
                    </a:lnTo>
                    <a:lnTo>
                      <a:pt x="40" y="131"/>
                    </a:lnTo>
                    <a:lnTo>
                      <a:pt x="47" y="119"/>
                    </a:lnTo>
                    <a:lnTo>
                      <a:pt x="54" y="109"/>
                    </a:lnTo>
                    <a:lnTo>
                      <a:pt x="62" y="99"/>
                    </a:lnTo>
                    <a:lnTo>
                      <a:pt x="70" y="89"/>
                    </a:lnTo>
                    <a:lnTo>
                      <a:pt x="80" y="80"/>
                    </a:lnTo>
                    <a:lnTo>
                      <a:pt x="89" y="70"/>
                    </a:lnTo>
                    <a:lnTo>
                      <a:pt x="99" y="62"/>
                    </a:lnTo>
                    <a:lnTo>
                      <a:pt x="109" y="54"/>
                    </a:lnTo>
                    <a:lnTo>
                      <a:pt x="120" y="46"/>
                    </a:lnTo>
                    <a:lnTo>
                      <a:pt x="130" y="40"/>
                    </a:lnTo>
                    <a:lnTo>
                      <a:pt x="142" y="33"/>
                    </a:lnTo>
                    <a:lnTo>
                      <a:pt x="154" y="27"/>
                    </a:lnTo>
                    <a:lnTo>
                      <a:pt x="166" y="22"/>
                    </a:lnTo>
                    <a:lnTo>
                      <a:pt x="178" y="17"/>
                    </a:lnTo>
                    <a:lnTo>
                      <a:pt x="191" y="12"/>
                    </a:lnTo>
                    <a:lnTo>
                      <a:pt x="204" y="8"/>
                    </a:lnTo>
                    <a:lnTo>
                      <a:pt x="216" y="5"/>
                    </a:lnTo>
                    <a:lnTo>
                      <a:pt x="229"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09" name="Freeform 8"/>
              <p:cNvSpPr>
                <a:spLocks/>
              </p:cNvSpPr>
              <p:nvPr/>
            </p:nvSpPr>
            <p:spPr bwMode="auto">
              <a:xfrm>
                <a:off x="-1440644" y="1547505"/>
                <a:ext cx="217487" cy="117475"/>
              </a:xfrm>
              <a:custGeom>
                <a:avLst/>
                <a:gdLst/>
                <a:ahLst/>
                <a:cxnLst>
                  <a:cxn ang="0">
                    <a:pos x="2757" y="0"/>
                  </a:cxn>
                  <a:cxn ang="0">
                    <a:pos x="2796" y="5"/>
                  </a:cxn>
                  <a:cxn ang="0">
                    <a:pos x="2835" y="17"/>
                  </a:cxn>
                  <a:cxn ang="0">
                    <a:pos x="2871" y="33"/>
                  </a:cxn>
                  <a:cxn ang="0">
                    <a:pos x="2903" y="54"/>
                  </a:cxn>
                  <a:cxn ang="0">
                    <a:pos x="2933" y="80"/>
                  </a:cxn>
                  <a:cxn ang="0">
                    <a:pos x="2958" y="109"/>
                  </a:cxn>
                  <a:cxn ang="0">
                    <a:pos x="2980" y="142"/>
                  </a:cxn>
                  <a:cxn ang="0">
                    <a:pos x="2996" y="177"/>
                  </a:cxn>
                  <a:cxn ang="0">
                    <a:pos x="3007" y="216"/>
                  </a:cxn>
                  <a:cxn ang="0">
                    <a:pos x="3012" y="257"/>
                  </a:cxn>
                  <a:cxn ang="0">
                    <a:pos x="3012" y="1366"/>
                  </a:cxn>
                  <a:cxn ang="0">
                    <a:pos x="3007" y="1405"/>
                  </a:cxn>
                  <a:cxn ang="0">
                    <a:pos x="2996" y="1444"/>
                  </a:cxn>
                  <a:cxn ang="0">
                    <a:pos x="2980" y="1480"/>
                  </a:cxn>
                  <a:cxn ang="0">
                    <a:pos x="2958" y="1512"/>
                  </a:cxn>
                  <a:cxn ang="0">
                    <a:pos x="2933" y="1542"/>
                  </a:cxn>
                  <a:cxn ang="0">
                    <a:pos x="2903" y="1567"/>
                  </a:cxn>
                  <a:cxn ang="0">
                    <a:pos x="2871" y="1589"/>
                  </a:cxn>
                  <a:cxn ang="0">
                    <a:pos x="2835" y="1605"/>
                  </a:cxn>
                  <a:cxn ang="0">
                    <a:pos x="2796" y="1616"/>
                  </a:cxn>
                  <a:cxn ang="0">
                    <a:pos x="2757" y="1621"/>
                  </a:cxn>
                  <a:cxn ang="0">
                    <a:pos x="256" y="1621"/>
                  </a:cxn>
                  <a:cxn ang="0">
                    <a:pos x="216" y="1616"/>
                  </a:cxn>
                  <a:cxn ang="0">
                    <a:pos x="177" y="1605"/>
                  </a:cxn>
                  <a:cxn ang="0">
                    <a:pos x="141" y="1589"/>
                  </a:cxn>
                  <a:cxn ang="0">
                    <a:pos x="109" y="1567"/>
                  </a:cxn>
                  <a:cxn ang="0">
                    <a:pos x="79" y="1542"/>
                  </a:cxn>
                  <a:cxn ang="0">
                    <a:pos x="54" y="1512"/>
                  </a:cxn>
                  <a:cxn ang="0">
                    <a:pos x="32" y="1480"/>
                  </a:cxn>
                  <a:cxn ang="0">
                    <a:pos x="16" y="1444"/>
                  </a:cxn>
                  <a:cxn ang="0">
                    <a:pos x="5" y="1405"/>
                  </a:cxn>
                  <a:cxn ang="0">
                    <a:pos x="0" y="1366"/>
                  </a:cxn>
                  <a:cxn ang="0">
                    <a:pos x="0" y="257"/>
                  </a:cxn>
                  <a:cxn ang="0">
                    <a:pos x="5" y="216"/>
                  </a:cxn>
                  <a:cxn ang="0">
                    <a:pos x="16" y="177"/>
                  </a:cxn>
                  <a:cxn ang="0">
                    <a:pos x="32" y="142"/>
                  </a:cxn>
                  <a:cxn ang="0">
                    <a:pos x="54" y="109"/>
                  </a:cxn>
                  <a:cxn ang="0">
                    <a:pos x="79" y="80"/>
                  </a:cxn>
                  <a:cxn ang="0">
                    <a:pos x="109" y="54"/>
                  </a:cxn>
                  <a:cxn ang="0">
                    <a:pos x="141" y="33"/>
                  </a:cxn>
                  <a:cxn ang="0">
                    <a:pos x="177" y="17"/>
                  </a:cxn>
                  <a:cxn ang="0">
                    <a:pos x="216" y="5"/>
                  </a:cxn>
                  <a:cxn ang="0">
                    <a:pos x="256" y="0"/>
                  </a:cxn>
                </a:cxnLst>
                <a:rect l="0" t="0" r="r" b="b"/>
                <a:pathLst>
                  <a:path w="3012" h="1621">
                    <a:moveTo>
                      <a:pt x="270" y="0"/>
                    </a:moveTo>
                    <a:lnTo>
                      <a:pt x="2742" y="0"/>
                    </a:lnTo>
                    <a:lnTo>
                      <a:pt x="2757" y="0"/>
                    </a:lnTo>
                    <a:lnTo>
                      <a:pt x="2770" y="1"/>
                    </a:lnTo>
                    <a:lnTo>
                      <a:pt x="2783" y="3"/>
                    </a:lnTo>
                    <a:lnTo>
                      <a:pt x="2796" y="5"/>
                    </a:lnTo>
                    <a:lnTo>
                      <a:pt x="2810" y="8"/>
                    </a:lnTo>
                    <a:lnTo>
                      <a:pt x="2823" y="12"/>
                    </a:lnTo>
                    <a:lnTo>
                      <a:pt x="2835" y="17"/>
                    </a:lnTo>
                    <a:lnTo>
                      <a:pt x="2847" y="22"/>
                    </a:lnTo>
                    <a:lnTo>
                      <a:pt x="2860" y="27"/>
                    </a:lnTo>
                    <a:lnTo>
                      <a:pt x="2871" y="33"/>
                    </a:lnTo>
                    <a:lnTo>
                      <a:pt x="2882" y="40"/>
                    </a:lnTo>
                    <a:lnTo>
                      <a:pt x="2893" y="46"/>
                    </a:lnTo>
                    <a:lnTo>
                      <a:pt x="2903" y="54"/>
                    </a:lnTo>
                    <a:lnTo>
                      <a:pt x="2914" y="62"/>
                    </a:lnTo>
                    <a:lnTo>
                      <a:pt x="2924" y="70"/>
                    </a:lnTo>
                    <a:lnTo>
                      <a:pt x="2933" y="80"/>
                    </a:lnTo>
                    <a:lnTo>
                      <a:pt x="2942" y="89"/>
                    </a:lnTo>
                    <a:lnTo>
                      <a:pt x="2950" y="99"/>
                    </a:lnTo>
                    <a:lnTo>
                      <a:pt x="2958" y="109"/>
                    </a:lnTo>
                    <a:lnTo>
                      <a:pt x="2967" y="119"/>
                    </a:lnTo>
                    <a:lnTo>
                      <a:pt x="2974" y="131"/>
                    </a:lnTo>
                    <a:lnTo>
                      <a:pt x="2980" y="142"/>
                    </a:lnTo>
                    <a:lnTo>
                      <a:pt x="2986" y="154"/>
                    </a:lnTo>
                    <a:lnTo>
                      <a:pt x="2991" y="165"/>
                    </a:lnTo>
                    <a:lnTo>
                      <a:pt x="2996" y="177"/>
                    </a:lnTo>
                    <a:lnTo>
                      <a:pt x="3000" y="191"/>
                    </a:lnTo>
                    <a:lnTo>
                      <a:pt x="3004" y="203"/>
                    </a:lnTo>
                    <a:lnTo>
                      <a:pt x="3007" y="216"/>
                    </a:lnTo>
                    <a:lnTo>
                      <a:pt x="3009" y="229"/>
                    </a:lnTo>
                    <a:lnTo>
                      <a:pt x="3011" y="243"/>
                    </a:lnTo>
                    <a:lnTo>
                      <a:pt x="3012" y="257"/>
                    </a:lnTo>
                    <a:lnTo>
                      <a:pt x="3012" y="270"/>
                    </a:lnTo>
                    <a:lnTo>
                      <a:pt x="3012" y="1351"/>
                    </a:lnTo>
                    <a:lnTo>
                      <a:pt x="3012" y="1366"/>
                    </a:lnTo>
                    <a:lnTo>
                      <a:pt x="3011" y="1379"/>
                    </a:lnTo>
                    <a:lnTo>
                      <a:pt x="3009" y="1392"/>
                    </a:lnTo>
                    <a:lnTo>
                      <a:pt x="3007" y="1405"/>
                    </a:lnTo>
                    <a:lnTo>
                      <a:pt x="3004" y="1419"/>
                    </a:lnTo>
                    <a:lnTo>
                      <a:pt x="3000" y="1432"/>
                    </a:lnTo>
                    <a:lnTo>
                      <a:pt x="2996" y="1444"/>
                    </a:lnTo>
                    <a:lnTo>
                      <a:pt x="2991" y="1456"/>
                    </a:lnTo>
                    <a:lnTo>
                      <a:pt x="2986" y="1469"/>
                    </a:lnTo>
                    <a:lnTo>
                      <a:pt x="2980" y="1480"/>
                    </a:lnTo>
                    <a:lnTo>
                      <a:pt x="2974" y="1491"/>
                    </a:lnTo>
                    <a:lnTo>
                      <a:pt x="2967" y="1502"/>
                    </a:lnTo>
                    <a:lnTo>
                      <a:pt x="2958" y="1512"/>
                    </a:lnTo>
                    <a:lnTo>
                      <a:pt x="2950" y="1523"/>
                    </a:lnTo>
                    <a:lnTo>
                      <a:pt x="2942" y="1533"/>
                    </a:lnTo>
                    <a:lnTo>
                      <a:pt x="2933" y="1542"/>
                    </a:lnTo>
                    <a:lnTo>
                      <a:pt x="2924" y="1551"/>
                    </a:lnTo>
                    <a:lnTo>
                      <a:pt x="2914" y="1560"/>
                    </a:lnTo>
                    <a:lnTo>
                      <a:pt x="2903" y="1567"/>
                    </a:lnTo>
                    <a:lnTo>
                      <a:pt x="2893" y="1575"/>
                    </a:lnTo>
                    <a:lnTo>
                      <a:pt x="2882" y="1583"/>
                    </a:lnTo>
                    <a:lnTo>
                      <a:pt x="2871" y="1589"/>
                    </a:lnTo>
                    <a:lnTo>
                      <a:pt x="2860" y="1595"/>
                    </a:lnTo>
                    <a:lnTo>
                      <a:pt x="2847" y="1600"/>
                    </a:lnTo>
                    <a:lnTo>
                      <a:pt x="2835" y="1605"/>
                    </a:lnTo>
                    <a:lnTo>
                      <a:pt x="2823" y="1609"/>
                    </a:lnTo>
                    <a:lnTo>
                      <a:pt x="2810" y="1613"/>
                    </a:lnTo>
                    <a:lnTo>
                      <a:pt x="2796" y="1616"/>
                    </a:lnTo>
                    <a:lnTo>
                      <a:pt x="2783" y="1618"/>
                    </a:lnTo>
                    <a:lnTo>
                      <a:pt x="2770" y="1620"/>
                    </a:lnTo>
                    <a:lnTo>
                      <a:pt x="2757" y="1621"/>
                    </a:lnTo>
                    <a:lnTo>
                      <a:pt x="2742" y="1621"/>
                    </a:lnTo>
                    <a:lnTo>
                      <a:pt x="270" y="1621"/>
                    </a:lnTo>
                    <a:lnTo>
                      <a:pt x="256" y="1621"/>
                    </a:lnTo>
                    <a:lnTo>
                      <a:pt x="242" y="1620"/>
                    </a:lnTo>
                    <a:lnTo>
                      <a:pt x="229" y="1618"/>
                    </a:lnTo>
                    <a:lnTo>
                      <a:pt x="216" y="1616"/>
                    </a:lnTo>
                    <a:lnTo>
                      <a:pt x="202" y="1613"/>
                    </a:lnTo>
                    <a:lnTo>
                      <a:pt x="190" y="1609"/>
                    </a:lnTo>
                    <a:lnTo>
                      <a:pt x="177" y="1605"/>
                    </a:lnTo>
                    <a:lnTo>
                      <a:pt x="165" y="1600"/>
                    </a:lnTo>
                    <a:lnTo>
                      <a:pt x="153" y="1595"/>
                    </a:lnTo>
                    <a:lnTo>
                      <a:pt x="141" y="1589"/>
                    </a:lnTo>
                    <a:lnTo>
                      <a:pt x="130" y="1583"/>
                    </a:lnTo>
                    <a:lnTo>
                      <a:pt x="119" y="1575"/>
                    </a:lnTo>
                    <a:lnTo>
                      <a:pt x="109" y="1567"/>
                    </a:lnTo>
                    <a:lnTo>
                      <a:pt x="98" y="1560"/>
                    </a:lnTo>
                    <a:lnTo>
                      <a:pt x="88" y="1551"/>
                    </a:lnTo>
                    <a:lnTo>
                      <a:pt x="79" y="1542"/>
                    </a:lnTo>
                    <a:lnTo>
                      <a:pt x="70" y="1533"/>
                    </a:lnTo>
                    <a:lnTo>
                      <a:pt x="62" y="1523"/>
                    </a:lnTo>
                    <a:lnTo>
                      <a:pt x="54" y="1512"/>
                    </a:lnTo>
                    <a:lnTo>
                      <a:pt x="45" y="1502"/>
                    </a:lnTo>
                    <a:lnTo>
                      <a:pt x="39" y="1491"/>
                    </a:lnTo>
                    <a:lnTo>
                      <a:pt x="32"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2" y="142"/>
                    </a:lnTo>
                    <a:lnTo>
                      <a:pt x="39" y="131"/>
                    </a:lnTo>
                    <a:lnTo>
                      <a:pt x="45" y="119"/>
                    </a:lnTo>
                    <a:lnTo>
                      <a:pt x="54" y="109"/>
                    </a:lnTo>
                    <a:lnTo>
                      <a:pt x="62" y="99"/>
                    </a:lnTo>
                    <a:lnTo>
                      <a:pt x="70" y="89"/>
                    </a:lnTo>
                    <a:lnTo>
                      <a:pt x="79" y="80"/>
                    </a:lnTo>
                    <a:lnTo>
                      <a:pt x="88" y="70"/>
                    </a:lnTo>
                    <a:lnTo>
                      <a:pt x="98" y="62"/>
                    </a:lnTo>
                    <a:lnTo>
                      <a:pt x="109" y="54"/>
                    </a:lnTo>
                    <a:lnTo>
                      <a:pt x="119" y="46"/>
                    </a:lnTo>
                    <a:lnTo>
                      <a:pt x="130" y="40"/>
                    </a:lnTo>
                    <a:lnTo>
                      <a:pt x="141" y="33"/>
                    </a:lnTo>
                    <a:lnTo>
                      <a:pt x="153" y="27"/>
                    </a:lnTo>
                    <a:lnTo>
                      <a:pt x="165" y="22"/>
                    </a:lnTo>
                    <a:lnTo>
                      <a:pt x="177" y="17"/>
                    </a:lnTo>
                    <a:lnTo>
                      <a:pt x="190" y="12"/>
                    </a:lnTo>
                    <a:lnTo>
                      <a:pt x="202"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0" name="Freeform 9"/>
              <p:cNvSpPr>
                <a:spLocks/>
              </p:cNvSpPr>
              <p:nvPr/>
            </p:nvSpPr>
            <p:spPr bwMode="auto">
              <a:xfrm>
                <a:off x="-1200931" y="1547505"/>
                <a:ext cx="217487" cy="117475"/>
              </a:xfrm>
              <a:custGeom>
                <a:avLst/>
                <a:gdLst/>
                <a:ahLst/>
                <a:cxnLst>
                  <a:cxn ang="0">
                    <a:pos x="2756" y="0"/>
                  </a:cxn>
                  <a:cxn ang="0">
                    <a:pos x="2797" y="5"/>
                  </a:cxn>
                  <a:cxn ang="0">
                    <a:pos x="2836" y="17"/>
                  </a:cxn>
                  <a:cxn ang="0">
                    <a:pos x="2871" y="33"/>
                  </a:cxn>
                  <a:cxn ang="0">
                    <a:pos x="2904" y="54"/>
                  </a:cxn>
                  <a:cxn ang="0">
                    <a:pos x="2934" y="80"/>
                  </a:cxn>
                  <a:cxn ang="0">
                    <a:pos x="2959"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59" y="1512"/>
                  </a:cxn>
                  <a:cxn ang="0">
                    <a:pos x="2934" y="1542"/>
                  </a:cxn>
                  <a:cxn ang="0">
                    <a:pos x="2904" y="1567"/>
                  </a:cxn>
                  <a:cxn ang="0">
                    <a:pos x="2871" y="1589"/>
                  </a:cxn>
                  <a:cxn ang="0">
                    <a:pos x="2836" y="1605"/>
                  </a:cxn>
                  <a:cxn ang="0">
                    <a:pos x="2797" y="1616"/>
                  </a:cxn>
                  <a:cxn ang="0">
                    <a:pos x="2756" y="1621"/>
                  </a:cxn>
                  <a:cxn ang="0">
                    <a:pos x="256" y="1621"/>
                  </a:cxn>
                  <a:cxn ang="0">
                    <a:pos x="216" y="1616"/>
                  </a:cxn>
                  <a:cxn ang="0">
                    <a:pos x="177" y="1605"/>
                  </a:cxn>
                  <a:cxn ang="0">
                    <a:pos x="142" y="1589"/>
                  </a:cxn>
                  <a:cxn ang="0">
                    <a:pos x="108" y="1567"/>
                  </a:cxn>
                  <a:cxn ang="0">
                    <a:pos x="80" y="1542"/>
                  </a:cxn>
                  <a:cxn ang="0">
                    <a:pos x="54" y="1512"/>
                  </a:cxn>
                  <a:cxn ang="0">
                    <a:pos x="33" y="1480"/>
                  </a:cxn>
                  <a:cxn ang="0">
                    <a:pos x="16" y="1444"/>
                  </a:cxn>
                  <a:cxn ang="0">
                    <a:pos x="5" y="1405"/>
                  </a:cxn>
                  <a:cxn ang="0">
                    <a:pos x="0" y="1366"/>
                  </a:cxn>
                  <a:cxn ang="0">
                    <a:pos x="0" y="257"/>
                  </a:cxn>
                  <a:cxn ang="0">
                    <a:pos x="5" y="216"/>
                  </a:cxn>
                  <a:cxn ang="0">
                    <a:pos x="16" y="177"/>
                  </a:cxn>
                  <a:cxn ang="0">
                    <a:pos x="33" y="142"/>
                  </a:cxn>
                  <a:cxn ang="0">
                    <a:pos x="54" y="109"/>
                  </a:cxn>
                  <a:cxn ang="0">
                    <a:pos x="80" y="80"/>
                  </a:cxn>
                  <a:cxn ang="0">
                    <a:pos x="108" y="54"/>
                  </a:cxn>
                  <a:cxn ang="0">
                    <a:pos x="142" y="33"/>
                  </a:cxn>
                  <a:cxn ang="0">
                    <a:pos x="177" y="17"/>
                  </a:cxn>
                  <a:cxn ang="0">
                    <a:pos x="216" y="5"/>
                  </a:cxn>
                  <a:cxn ang="0">
                    <a:pos x="256" y="0"/>
                  </a:cxn>
                </a:cxnLst>
                <a:rect l="0" t="0" r="r" b="b"/>
                <a:pathLst>
                  <a:path w="3013" h="1621">
                    <a:moveTo>
                      <a:pt x="270" y="0"/>
                    </a:moveTo>
                    <a:lnTo>
                      <a:pt x="2743" y="0"/>
                    </a:lnTo>
                    <a:lnTo>
                      <a:pt x="2756" y="0"/>
                    </a:lnTo>
                    <a:lnTo>
                      <a:pt x="2771" y="1"/>
                    </a:lnTo>
                    <a:lnTo>
                      <a:pt x="2784" y="3"/>
                    </a:lnTo>
                    <a:lnTo>
                      <a:pt x="2797" y="5"/>
                    </a:lnTo>
                    <a:lnTo>
                      <a:pt x="2810" y="8"/>
                    </a:lnTo>
                    <a:lnTo>
                      <a:pt x="2822" y="12"/>
                    </a:lnTo>
                    <a:lnTo>
                      <a:pt x="2836" y="17"/>
                    </a:lnTo>
                    <a:lnTo>
                      <a:pt x="2848" y="22"/>
                    </a:lnTo>
                    <a:lnTo>
                      <a:pt x="2859" y="27"/>
                    </a:lnTo>
                    <a:lnTo>
                      <a:pt x="2871" y="33"/>
                    </a:lnTo>
                    <a:lnTo>
                      <a:pt x="2883" y="40"/>
                    </a:lnTo>
                    <a:lnTo>
                      <a:pt x="2894" y="46"/>
                    </a:lnTo>
                    <a:lnTo>
                      <a:pt x="2904" y="54"/>
                    </a:lnTo>
                    <a:lnTo>
                      <a:pt x="2914" y="62"/>
                    </a:lnTo>
                    <a:lnTo>
                      <a:pt x="2924" y="70"/>
                    </a:lnTo>
                    <a:lnTo>
                      <a:pt x="2934" y="80"/>
                    </a:lnTo>
                    <a:lnTo>
                      <a:pt x="2943" y="89"/>
                    </a:lnTo>
                    <a:lnTo>
                      <a:pt x="2951" y="99"/>
                    </a:lnTo>
                    <a:lnTo>
                      <a:pt x="2959" y="109"/>
                    </a:lnTo>
                    <a:lnTo>
                      <a:pt x="2966" y="119"/>
                    </a:lnTo>
                    <a:lnTo>
                      <a:pt x="2973" y="131"/>
                    </a:lnTo>
                    <a:lnTo>
                      <a:pt x="2980" y="142"/>
                    </a:lnTo>
                    <a:lnTo>
                      <a:pt x="2987" y="154"/>
                    </a:lnTo>
                    <a:lnTo>
                      <a:pt x="2992" y="165"/>
                    </a:lnTo>
                    <a:lnTo>
                      <a:pt x="2997" y="177"/>
                    </a:lnTo>
                    <a:lnTo>
                      <a:pt x="3001" y="191"/>
                    </a:lnTo>
                    <a:lnTo>
                      <a:pt x="3005" y="203"/>
                    </a:lnTo>
                    <a:lnTo>
                      <a:pt x="3008" y="216"/>
                    </a:lnTo>
                    <a:lnTo>
                      <a:pt x="3010" y="229"/>
                    </a:lnTo>
                    <a:lnTo>
                      <a:pt x="3012" y="243"/>
                    </a:lnTo>
                    <a:lnTo>
                      <a:pt x="3013" y="257"/>
                    </a:lnTo>
                    <a:lnTo>
                      <a:pt x="3013" y="270"/>
                    </a:lnTo>
                    <a:lnTo>
                      <a:pt x="3013" y="1351"/>
                    </a:lnTo>
                    <a:lnTo>
                      <a:pt x="3013" y="1366"/>
                    </a:lnTo>
                    <a:lnTo>
                      <a:pt x="3012" y="1379"/>
                    </a:lnTo>
                    <a:lnTo>
                      <a:pt x="3010" y="1392"/>
                    </a:lnTo>
                    <a:lnTo>
                      <a:pt x="3008" y="1405"/>
                    </a:lnTo>
                    <a:lnTo>
                      <a:pt x="3005" y="1419"/>
                    </a:lnTo>
                    <a:lnTo>
                      <a:pt x="3001" y="1432"/>
                    </a:lnTo>
                    <a:lnTo>
                      <a:pt x="2997" y="1444"/>
                    </a:lnTo>
                    <a:lnTo>
                      <a:pt x="2992" y="1456"/>
                    </a:lnTo>
                    <a:lnTo>
                      <a:pt x="2987" y="1469"/>
                    </a:lnTo>
                    <a:lnTo>
                      <a:pt x="2980" y="1480"/>
                    </a:lnTo>
                    <a:lnTo>
                      <a:pt x="2973" y="1491"/>
                    </a:lnTo>
                    <a:lnTo>
                      <a:pt x="2966" y="1502"/>
                    </a:lnTo>
                    <a:lnTo>
                      <a:pt x="2959" y="1512"/>
                    </a:lnTo>
                    <a:lnTo>
                      <a:pt x="2951" y="1523"/>
                    </a:lnTo>
                    <a:lnTo>
                      <a:pt x="2943" y="1533"/>
                    </a:lnTo>
                    <a:lnTo>
                      <a:pt x="2934" y="1542"/>
                    </a:lnTo>
                    <a:lnTo>
                      <a:pt x="2924" y="1551"/>
                    </a:lnTo>
                    <a:lnTo>
                      <a:pt x="2914" y="1560"/>
                    </a:lnTo>
                    <a:lnTo>
                      <a:pt x="2904" y="1567"/>
                    </a:lnTo>
                    <a:lnTo>
                      <a:pt x="2894" y="1575"/>
                    </a:lnTo>
                    <a:lnTo>
                      <a:pt x="2883" y="1583"/>
                    </a:lnTo>
                    <a:lnTo>
                      <a:pt x="2871" y="1589"/>
                    </a:lnTo>
                    <a:lnTo>
                      <a:pt x="2859" y="1595"/>
                    </a:lnTo>
                    <a:lnTo>
                      <a:pt x="2848" y="1600"/>
                    </a:lnTo>
                    <a:lnTo>
                      <a:pt x="2836" y="1605"/>
                    </a:lnTo>
                    <a:lnTo>
                      <a:pt x="2822" y="1609"/>
                    </a:lnTo>
                    <a:lnTo>
                      <a:pt x="2810" y="1613"/>
                    </a:lnTo>
                    <a:lnTo>
                      <a:pt x="2797" y="1616"/>
                    </a:lnTo>
                    <a:lnTo>
                      <a:pt x="2784" y="1618"/>
                    </a:lnTo>
                    <a:lnTo>
                      <a:pt x="2771" y="1620"/>
                    </a:lnTo>
                    <a:lnTo>
                      <a:pt x="2756" y="1621"/>
                    </a:lnTo>
                    <a:lnTo>
                      <a:pt x="2743" y="1621"/>
                    </a:lnTo>
                    <a:lnTo>
                      <a:pt x="270" y="1621"/>
                    </a:lnTo>
                    <a:lnTo>
                      <a:pt x="256" y="1621"/>
                    </a:lnTo>
                    <a:lnTo>
                      <a:pt x="243" y="1620"/>
                    </a:lnTo>
                    <a:lnTo>
                      <a:pt x="229" y="1618"/>
                    </a:lnTo>
                    <a:lnTo>
                      <a:pt x="216" y="1616"/>
                    </a:lnTo>
                    <a:lnTo>
                      <a:pt x="203" y="1613"/>
                    </a:lnTo>
                    <a:lnTo>
                      <a:pt x="190" y="1609"/>
                    </a:lnTo>
                    <a:lnTo>
                      <a:pt x="177" y="1605"/>
                    </a:lnTo>
                    <a:lnTo>
                      <a:pt x="165" y="1600"/>
                    </a:lnTo>
                    <a:lnTo>
                      <a:pt x="153" y="1595"/>
                    </a:lnTo>
                    <a:lnTo>
                      <a:pt x="142" y="1589"/>
                    </a:lnTo>
                    <a:lnTo>
                      <a:pt x="131" y="1583"/>
                    </a:lnTo>
                    <a:lnTo>
                      <a:pt x="119" y="1575"/>
                    </a:lnTo>
                    <a:lnTo>
                      <a:pt x="108" y="1567"/>
                    </a:lnTo>
                    <a:lnTo>
                      <a:pt x="98" y="1560"/>
                    </a:lnTo>
                    <a:lnTo>
                      <a:pt x="89" y="1551"/>
                    </a:lnTo>
                    <a:lnTo>
                      <a:pt x="80" y="1542"/>
                    </a:lnTo>
                    <a:lnTo>
                      <a:pt x="70" y="1533"/>
                    </a:lnTo>
                    <a:lnTo>
                      <a:pt x="61" y="1523"/>
                    </a:lnTo>
                    <a:lnTo>
                      <a:pt x="54" y="1512"/>
                    </a:lnTo>
                    <a:lnTo>
                      <a:pt x="46" y="1502"/>
                    </a:lnTo>
                    <a:lnTo>
                      <a:pt x="39" y="1491"/>
                    </a:lnTo>
                    <a:lnTo>
                      <a:pt x="33" y="1480"/>
                    </a:lnTo>
                    <a:lnTo>
                      <a:pt x="27" y="1469"/>
                    </a:lnTo>
                    <a:lnTo>
                      <a:pt x="22"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2" y="165"/>
                    </a:lnTo>
                    <a:lnTo>
                      <a:pt x="27" y="154"/>
                    </a:lnTo>
                    <a:lnTo>
                      <a:pt x="33" y="142"/>
                    </a:lnTo>
                    <a:lnTo>
                      <a:pt x="39" y="131"/>
                    </a:lnTo>
                    <a:lnTo>
                      <a:pt x="46" y="119"/>
                    </a:lnTo>
                    <a:lnTo>
                      <a:pt x="54" y="109"/>
                    </a:lnTo>
                    <a:lnTo>
                      <a:pt x="61" y="99"/>
                    </a:lnTo>
                    <a:lnTo>
                      <a:pt x="70" y="89"/>
                    </a:lnTo>
                    <a:lnTo>
                      <a:pt x="80" y="80"/>
                    </a:lnTo>
                    <a:lnTo>
                      <a:pt x="89" y="70"/>
                    </a:lnTo>
                    <a:lnTo>
                      <a:pt x="98" y="62"/>
                    </a:lnTo>
                    <a:lnTo>
                      <a:pt x="108" y="54"/>
                    </a:lnTo>
                    <a:lnTo>
                      <a:pt x="119" y="46"/>
                    </a:lnTo>
                    <a:lnTo>
                      <a:pt x="131" y="40"/>
                    </a:lnTo>
                    <a:lnTo>
                      <a:pt x="142" y="33"/>
                    </a:lnTo>
                    <a:lnTo>
                      <a:pt x="153" y="27"/>
                    </a:lnTo>
                    <a:lnTo>
                      <a:pt x="165" y="22"/>
                    </a:lnTo>
                    <a:lnTo>
                      <a:pt x="177" y="17"/>
                    </a:lnTo>
                    <a:lnTo>
                      <a:pt x="190" y="12"/>
                    </a:lnTo>
                    <a:lnTo>
                      <a:pt x="203" y="8"/>
                    </a:lnTo>
                    <a:lnTo>
                      <a:pt x="216" y="5"/>
                    </a:lnTo>
                    <a:lnTo>
                      <a:pt x="229" y="3"/>
                    </a:lnTo>
                    <a:lnTo>
                      <a:pt x="243"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1" name="Freeform 10"/>
              <p:cNvSpPr>
                <a:spLocks/>
              </p:cNvSpPr>
              <p:nvPr/>
            </p:nvSpPr>
            <p:spPr bwMode="auto">
              <a:xfrm>
                <a:off x="-2040719" y="1401455"/>
                <a:ext cx="217487" cy="117475"/>
              </a:xfrm>
              <a:custGeom>
                <a:avLst/>
                <a:gdLst/>
                <a:ahLst/>
                <a:cxnLst>
                  <a:cxn ang="0">
                    <a:pos x="2757" y="0"/>
                  </a:cxn>
                  <a:cxn ang="0">
                    <a:pos x="2798" y="5"/>
                  </a:cxn>
                  <a:cxn ang="0">
                    <a:pos x="2835" y="16"/>
                  </a:cxn>
                  <a:cxn ang="0">
                    <a:pos x="2871" y="33"/>
                  </a:cxn>
                  <a:cxn ang="0">
                    <a:pos x="2905" y="54"/>
                  </a:cxn>
                  <a:cxn ang="0">
                    <a:pos x="2934" y="79"/>
                  </a:cxn>
                  <a:cxn ang="0">
                    <a:pos x="2960" y="109"/>
                  </a:cxn>
                  <a:cxn ang="0">
                    <a:pos x="2980" y="142"/>
                  </a:cxn>
                  <a:cxn ang="0">
                    <a:pos x="2996" y="177"/>
                  </a:cxn>
                  <a:cxn ang="0">
                    <a:pos x="3007" y="216"/>
                  </a:cxn>
                  <a:cxn ang="0">
                    <a:pos x="3013" y="257"/>
                  </a:cxn>
                  <a:cxn ang="0">
                    <a:pos x="3013" y="1365"/>
                  </a:cxn>
                  <a:cxn ang="0">
                    <a:pos x="3007" y="1405"/>
                  </a:cxn>
                  <a:cxn ang="0">
                    <a:pos x="2996" y="1444"/>
                  </a:cxn>
                  <a:cxn ang="0">
                    <a:pos x="2980" y="1480"/>
                  </a:cxn>
                  <a:cxn ang="0">
                    <a:pos x="2960" y="1513"/>
                  </a:cxn>
                  <a:cxn ang="0">
                    <a:pos x="2934" y="1542"/>
                  </a:cxn>
                  <a:cxn ang="0">
                    <a:pos x="2905" y="1568"/>
                  </a:cxn>
                  <a:cxn ang="0">
                    <a:pos x="2871" y="1588"/>
                  </a:cxn>
                  <a:cxn ang="0">
                    <a:pos x="2835" y="1605"/>
                  </a:cxn>
                  <a:cxn ang="0">
                    <a:pos x="2798" y="1616"/>
                  </a:cxn>
                  <a:cxn ang="0">
                    <a:pos x="2757" y="1621"/>
                  </a:cxn>
                  <a:cxn ang="0">
                    <a:pos x="257" y="1621"/>
                  </a:cxn>
                  <a:cxn ang="0">
                    <a:pos x="216" y="1616"/>
                  </a:cxn>
                  <a:cxn ang="0">
                    <a:pos x="178" y="1605"/>
                  </a:cxn>
                  <a:cxn ang="0">
                    <a:pos x="141" y="1588"/>
                  </a:cxn>
                  <a:cxn ang="0">
                    <a:pos x="109" y="1568"/>
                  </a:cxn>
                  <a:cxn ang="0">
                    <a:pos x="79" y="1542"/>
                  </a:cxn>
                  <a:cxn ang="0">
                    <a:pos x="54" y="1513"/>
                  </a:cxn>
                  <a:cxn ang="0">
                    <a:pos x="32" y="1480"/>
                  </a:cxn>
                  <a:cxn ang="0">
                    <a:pos x="16" y="1444"/>
                  </a:cxn>
                  <a:cxn ang="0">
                    <a:pos x="6" y="1405"/>
                  </a:cxn>
                  <a:cxn ang="0">
                    <a:pos x="1" y="1365"/>
                  </a:cxn>
                  <a:cxn ang="0">
                    <a:pos x="1" y="257"/>
                  </a:cxn>
                  <a:cxn ang="0">
                    <a:pos x="6" y="216"/>
                  </a:cxn>
                  <a:cxn ang="0">
                    <a:pos x="16" y="177"/>
                  </a:cxn>
                  <a:cxn ang="0">
                    <a:pos x="32" y="142"/>
                  </a:cxn>
                  <a:cxn ang="0">
                    <a:pos x="54" y="109"/>
                  </a:cxn>
                  <a:cxn ang="0">
                    <a:pos x="79" y="79"/>
                  </a:cxn>
                  <a:cxn ang="0">
                    <a:pos x="109" y="54"/>
                  </a:cxn>
                  <a:cxn ang="0">
                    <a:pos x="141" y="33"/>
                  </a:cxn>
                  <a:cxn ang="0">
                    <a:pos x="178" y="16"/>
                  </a:cxn>
                  <a:cxn ang="0">
                    <a:pos x="216" y="5"/>
                  </a:cxn>
                  <a:cxn ang="0">
                    <a:pos x="257" y="0"/>
                  </a:cxn>
                </a:cxnLst>
                <a:rect l="0" t="0" r="r" b="b"/>
                <a:pathLst>
                  <a:path w="3014" h="1621">
                    <a:moveTo>
                      <a:pt x="271" y="0"/>
                    </a:moveTo>
                    <a:lnTo>
                      <a:pt x="2743" y="0"/>
                    </a:lnTo>
                    <a:lnTo>
                      <a:pt x="2757" y="0"/>
                    </a:lnTo>
                    <a:lnTo>
                      <a:pt x="2770" y="1"/>
                    </a:lnTo>
                    <a:lnTo>
                      <a:pt x="2783" y="3"/>
                    </a:lnTo>
                    <a:lnTo>
                      <a:pt x="2798" y="5"/>
                    </a:lnTo>
                    <a:lnTo>
                      <a:pt x="2810" y="8"/>
                    </a:lnTo>
                    <a:lnTo>
                      <a:pt x="2823" y="12"/>
                    </a:lnTo>
                    <a:lnTo>
                      <a:pt x="2835" y="16"/>
                    </a:lnTo>
                    <a:lnTo>
                      <a:pt x="2848" y="21"/>
                    </a:lnTo>
                    <a:lnTo>
                      <a:pt x="2860" y="26"/>
                    </a:lnTo>
                    <a:lnTo>
                      <a:pt x="2871" y="33"/>
                    </a:lnTo>
                    <a:lnTo>
                      <a:pt x="2883" y="40"/>
                    </a:lnTo>
                    <a:lnTo>
                      <a:pt x="2893" y="47"/>
                    </a:lnTo>
                    <a:lnTo>
                      <a:pt x="2905" y="54"/>
                    </a:lnTo>
                    <a:lnTo>
                      <a:pt x="2915" y="62"/>
                    </a:lnTo>
                    <a:lnTo>
                      <a:pt x="2924" y="70"/>
                    </a:lnTo>
                    <a:lnTo>
                      <a:pt x="2934" y="79"/>
                    </a:lnTo>
                    <a:lnTo>
                      <a:pt x="2942" y="89"/>
                    </a:lnTo>
                    <a:lnTo>
                      <a:pt x="2951" y="99"/>
                    </a:lnTo>
                    <a:lnTo>
                      <a:pt x="2960" y="109"/>
                    </a:lnTo>
                    <a:lnTo>
                      <a:pt x="2967" y="119"/>
                    </a:lnTo>
                    <a:lnTo>
                      <a:pt x="2974" y="130"/>
                    </a:lnTo>
                    <a:lnTo>
                      <a:pt x="2980" y="142"/>
                    </a:lnTo>
                    <a:lnTo>
                      <a:pt x="2986" y="154"/>
                    </a:lnTo>
                    <a:lnTo>
                      <a:pt x="2992" y="165"/>
                    </a:lnTo>
                    <a:lnTo>
                      <a:pt x="2996" y="177"/>
                    </a:lnTo>
                    <a:lnTo>
                      <a:pt x="3001" y="190"/>
                    </a:lnTo>
                    <a:lnTo>
                      <a:pt x="3004" y="203"/>
                    </a:lnTo>
                    <a:lnTo>
                      <a:pt x="3007" y="216"/>
                    </a:lnTo>
                    <a:lnTo>
                      <a:pt x="3011" y="229"/>
                    </a:lnTo>
                    <a:lnTo>
                      <a:pt x="3012" y="242"/>
                    </a:lnTo>
                    <a:lnTo>
                      <a:pt x="3013" y="257"/>
                    </a:lnTo>
                    <a:lnTo>
                      <a:pt x="3014" y="270"/>
                    </a:lnTo>
                    <a:lnTo>
                      <a:pt x="3014" y="1351"/>
                    </a:lnTo>
                    <a:lnTo>
                      <a:pt x="3013" y="1365"/>
                    </a:lnTo>
                    <a:lnTo>
                      <a:pt x="3012" y="1379"/>
                    </a:lnTo>
                    <a:lnTo>
                      <a:pt x="3011" y="1392"/>
                    </a:lnTo>
                    <a:lnTo>
                      <a:pt x="3007" y="1405"/>
                    </a:lnTo>
                    <a:lnTo>
                      <a:pt x="3004" y="1418"/>
                    </a:lnTo>
                    <a:lnTo>
                      <a:pt x="3001" y="1432"/>
                    </a:lnTo>
                    <a:lnTo>
                      <a:pt x="2996" y="1444"/>
                    </a:lnTo>
                    <a:lnTo>
                      <a:pt x="2992" y="1456"/>
                    </a:lnTo>
                    <a:lnTo>
                      <a:pt x="2986" y="1468"/>
                    </a:lnTo>
                    <a:lnTo>
                      <a:pt x="2980" y="1480"/>
                    </a:lnTo>
                    <a:lnTo>
                      <a:pt x="2974" y="1491"/>
                    </a:lnTo>
                    <a:lnTo>
                      <a:pt x="2967" y="1502"/>
                    </a:lnTo>
                    <a:lnTo>
                      <a:pt x="2960" y="1513"/>
                    </a:lnTo>
                    <a:lnTo>
                      <a:pt x="2951" y="1523"/>
                    </a:lnTo>
                    <a:lnTo>
                      <a:pt x="2942" y="1532"/>
                    </a:lnTo>
                    <a:lnTo>
                      <a:pt x="2934" y="1542"/>
                    </a:lnTo>
                    <a:lnTo>
                      <a:pt x="2924" y="1551"/>
                    </a:lnTo>
                    <a:lnTo>
                      <a:pt x="2915" y="1560"/>
                    </a:lnTo>
                    <a:lnTo>
                      <a:pt x="2905" y="1568"/>
                    </a:lnTo>
                    <a:lnTo>
                      <a:pt x="2893" y="1575"/>
                    </a:lnTo>
                    <a:lnTo>
                      <a:pt x="2883" y="1582"/>
                    </a:lnTo>
                    <a:lnTo>
                      <a:pt x="2871" y="1588"/>
                    </a:lnTo>
                    <a:lnTo>
                      <a:pt x="2860" y="1595"/>
                    </a:lnTo>
                    <a:lnTo>
                      <a:pt x="2848" y="1600"/>
                    </a:lnTo>
                    <a:lnTo>
                      <a:pt x="2835" y="1605"/>
                    </a:lnTo>
                    <a:lnTo>
                      <a:pt x="2823" y="1609"/>
                    </a:lnTo>
                    <a:lnTo>
                      <a:pt x="2810" y="1613"/>
                    </a:lnTo>
                    <a:lnTo>
                      <a:pt x="2798" y="1616"/>
                    </a:lnTo>
                    <a:lnTo>
                      <a:pt x="2783" y="1618"/>
                    </a:lnTo>
                    <a:lnTo>
                      <a:pt x="2770" y="1620"/>
                    </a:lnTo>
                    <a:lnTo>
                      <a:pt x="2757" y="1621"/>
                    </a:lnTo>
                    <a:lnTo>
                      <a:pt x="2743" y="1621"/>
                    </a:lnTo>
                    <a:lnTo>
                      <a:pt x="271" y="1621"/>
                    </a:lnTo>
                    <a:lnTo>
                      <a:pt x="257" y="1621"/>
                    </a:lnTo>
                    <a:lnTo>
                      <a:pt x="243" y="1620"/>
                    </a:lnTo>
                    <a:lnTo>
                      <a:pt x="229" y="1618"/>
                    </a:lnTo>
                    <a:lnTo>
                      <a:pt x="216" y="1616"/>
                    </a:lnTo>
                    <a:lnTo>
                      <a:pt x="204" y="1613"/>
                    </a:lnTo>
                    <a:lnTo>
                      <a:pt x="190" y="1609"/>
                    </a:lnTo>
                    <a:lnTo>
                      <a:pt x="178" y="1605"/>
                    </a:lnTo>
                    <a:lnTo>
                      <a:pt x="166" y="1600"/>
                    </a:lnTo>
                    <a:lnTo>
                      <a:pt x="154" y="1595"/>
                    </a:lnTo>
                    <a:lnTo>
                      <a:pt x="141" y="1588"/>
                    </a:lnTo>
                    <a:lnTo>
                      <a:pt x="130" y="1582"/>
                    </a:lnTo>
                    <a:lnTo>
                      <a:pt x="120" y="1575"/>
                    </a:lnTo>
                    <a:lnTo>
                      <a:pt x="109" y="1568"/>
                    </a:lnTo>
                    <a:lnTo>
                      <a:pt x="99" y="1560"/>
                    </a:lnTo>
                    <a:lnTo>
                      <a:pt x="88" y="1551"/>
                    </a:lnTo>
                    <a:lnTo>
                      <a:pt x="79" y="1542"/>
                    </a:lnTo>
                    <a:lnTo>
                      <a:pt x="70" y="1532"/>
                    </a:lnTo>
                    <a:lnTo>
                      <a:pt x="62" y="1523"/>
                    </a:lnTo>
                    <a:lnTo>
                      <a:pt x="54" y="1513"/>
                    </a:lnTo>
                    <a:lnTo>
                      <a:pt x="47" y="1502"/>
                    </a:lnTo>
                    <a:lnTo>
                      <a:pt x="40" y="1491"/>
                    </a:lnTo>
                    <a:lnTo>
                      <a:pt x="32" y="1480"/>
                    </a:lnTo>
                    <a:lnTo>
                      <a:pt x="27" y="1468"/>
                    </a:lnTo>
                    <a:lnTo>
                      <a:pt x="21" y="1456"/>
                    </a:lnTo>
                    <a:lnTo>
                      <a:pt x="16" y="1444"/>
                    </a:lnTo>
                    <a:lnTo>
                      <a:pt x="12" y="1432"/>
                    </a:lnTo>
                    <a:lnTo>
                      <a:pt x="9" y="1418"/>
                    </a:lnTo>
                    <a:lnTo>
                      <a:pt x="6" y="1405"/>
                    </a:lnTo>
                    <a:lnTo>
                      <a:pt x="3" y="1392"/>
                    </a:lnTo>
                    <a:lnTo>
                      <a:pt x="2" y="1379"/>
                    </a:lnTo>
                    <a:lnTo>
                      <a:pt x="1" y="1365"/>
                    </a:lnTo>
                    <a:lnTo>
                      <a:pt x="0" y="1351"/>
                    </a:lnTo>
                    <a:lnTo>
                      <a:pt x="0" y="270"/>
                    </a:lnTo>
                    <a:lnTo>
                      <a:pt x="1" y="257"/>
                    </a:lnTo>
                    <a:lnTo>
                      <a:pt x="2" y="242"/>
                    </a:lnTo>
                    <a:lnTo>
                      <a:pt x="3" y="229"/>
                    </a:lnTo>
                    <a:lnTo>
                      <a:pt x="6" y="216"/>
                    </a:lnTo>
                    <a:lnTo>
                      <a:pt x="9" y="203"/>
                    </a:lnTo>
                    <a:lnTo>
                      <a:pt x="12" y="190"/>
                    </a:lnTo>
                    <a:lnTo>
                      <a:pt x="16" y="177"/>
                    </a:lnTo>
                    <a:lnTo>
                      <a:pt x="21" y="165"/>
                    </a:lnTo>
                    <a:lnTo>
                      <a:pt x="27" y="154"/>
                    </a:lnTo>
                    <a:lnTo>
                      <a:pt x="32" y="142"/>
                    </a:lnTo>
                    <a:lnTo>
                      <a:pt x="40" y="130"/>
                    </a:lnTo>
                    <a:lnTo>
                      <a:pt x="47" y="119"/>
                    </a:lnTo>
                    <a:lnTo>
                      <a:pt x="54" y="109"/>
                    </a:lnTo>
                    <a:lnTo>
                      <a:pt x="62" y="99"/>
                    </a:lnTo>
                    <a:lnTo>
                      <a:pt x="70" y="89"/>
                    </a:lnTo>
                    <a:lnTo>
                      <a:pt x="79" y="79"/>
                    </a:lnTo>
                    <a:lnTo>
                      <a:pt x="88" y="70"/>
                    </a:lnTo>
                    <a:lnTo>
                      <a:pt x="99" y="62"/>
                    </a:lnTo>
                    <a:lnTo>
                      <a:pt x="109" y="54"/>
                    </a:lnTo>
                    <a:lnTo>
                      <a:pt x="120" y="47"/>
                    </a:lnTo>
                    <a:lnTo>
                      <a:pt x="130" y="40"/>
                    </a:lnTo>
                    <a:lnTo>
                      <a:pt x="141" y="33"/>
                    </a:lnTo>
                    <a:lnTo>
                      <a:pt x="154" y="26"/>
                    </a:lnTo>
                    <a:lnTo>
                      <a:pt x="166" y="21"/>
                    </a:lnTo>
                    <a:lnTo>
                      <a:pt x="178" y="16"/>
                    </a:lnTo>
                    <a:lnTo>
                      <a:pt x="190" y="12"/>
                    </a:lnTo>
                    <a:lnTo>
                      <a:pt x="204" y="8"/>
                    </a:lnTo>
                    <a:lnTo>
                      <a:pt x="216" y="5"/>
                    </a:lnTo>
                    <a:lnTo>
                      <a:pt x="229" y="3"/>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2" name="Freeform 11"/>
              <p:cNvSpPr>
                <a:spLocks/>
              </p:cNvSpPr>
              <p:nvPr/>
            </p:nvSpPr>
            <p:spPr bwMode="auto">
              <a:xfrm>
                <a:off x="-1799419" y="1401455"/>
                <a:ext cx="215900" cy="117475"/>
              </a:xfrm>
              <a:custGeom>
                <a:avLst/>
                <a:gdLst/>
                <a:ahLst/>
                <a:cxnLst>
                  <a:cxn ang="0">
                    <a:pos x="2757" y="0"/>
                  </a:cxn>
                  <a:cxn ang="0">
                    <a:pos x="2797" y="5"/>
                  </a:cxn>
                  <a:cxn ang="0">
                    <a:pos x="2836" y="16"/>
                  </a:cxn>
                  <a:cxn ang="0">
                    <a:pos x="2872" y="33"/>
                  </a:cxn>
                  <a:cxn ang="0">
                    <a:pos x="2904" y="54"/>
                  </a:cxn>
                  <a:cxn ang="0">
                    <a:pos x="2934" y="79"/>
                  </a:cxn>
                  <a:cxn ang="0">
                    <a:pos x="2959" y="109"/>
                  </a:cxn>
                  <a:cxn ang="0">
                    <a:pos x="2981" y="142"/>
                  </a:cxn>
                  <a:cxn ang="0">
                    <a:pos x="2997" y="177"/>
                  </a:cxn>
                  <a:cxn ang="0">
                    <a:pos x="3008" y="216"/>
                  </a:cxn>
                  <a:cxn ang="0">
                    <a:pos x="3013" y="257"/>
                  </a:cxn>
                  <a:cxn ang="0">
                    <a:pos x="3013" y="1365"/>
                  </a:cxn>
                  <a:cxn ang="0">
                    <a:pos x="3008" y="1405"/>
                  </a:cxn>
                  <a:cxn ang="0">
                    <a:pos x="2997" y="1444"/>
                  </a:cxn>
                  <a:cxn ang="0">
                    <a:pos x="2981" y="1480"/>
                  </a:cxn>
                  <a:cxn ang="0">
                    <a:pos x="2959" y="1513"/>
                  </a:cxn>
                  <a:cxn ang="0">
                    <a:pos x="2934" y="1542"/>
                  </a:cxn>
                  <a:cxn ang="0">
                    <a:pos x="2904" y="1568"/>
                  </a:cxn>
                  <a:cxn ang="0">
                    <a:pos x="2872" y="1588"/>
                  </a:cxn>
                  <a:cxn ang="0">
                    <a:pos x="2836" y="1605"/>
                  </a:cxn>
                  <a:cxn ang="0">
                    <a:pos x="2797" y="1616"/>
                  </a:cxn>
                  <a:cxn ang="0">
                    <a:pos x="2757" y="1621"/>
                  </a:cxn>
                  <a:cxn ang="0">
                    <a:pos x="257" y="1621"/>
                  </a:cxn>
                  <a:cxn ang="0">
                    <a:pos x="216" y="1616"/>
                  </a:cxn>
                  <a:cxn ang="0">
                    <a:pos x="178" y="1605"/>
                  </a:cxn>
                  <a:cxn ang="0">
                    <a:pos x="142" y="1588"/>
                  </a:cxn>
                  <a:cxn ang="0">
                    <a:pos x="109" y="1568"/>
                  </a:cxn>
                  <a:cxn ang="0">
                    <a:pos x="80" y="1542"/>
                  </a:cxn>
                  <a:cxn ang="0">
                    <a:pos x="54" y="1513"/>
                  </a:cxn>
                  <a:cxn ang="0">
                    <a:pos x="33" y="1480"/>
                  </a:cxn>
                  <a:cxn ang="0">
                    <a:pos x="17" y="1444"/>
                  </a:cxn>
                  <a:cxn ang="0">
                    <a:pos x="5" y="1405"/>
                  </a:cxn>
                  <a:cxn ang="0">
                    <a:pos x="0" y="1365"/>
                  </a:cxn>
                  <a:cxn ang="0">
                    <a:pos x="0" y="257"/>
                  </a:cxn>
                  <a:cxn ang="0">
                    <a:pos x="5" y="216"/>
                  </a:cxn>
                  <a:cxn ang="0">
                    <a:pos x="17" y="177"/>
                  </a:cxn>
                  <a:cxn ang="0">
                    <a:pos x="33" y="142"/>
                  </a:cxn>
                  <a:cxn ang="0">
                    <a:pos x="54" y="109"/>
                  </a:cxn>
                  <a:cxn ang="0">
                    <a:pos x="80" y="79"/>
                  </a:cxn>
                  <a:cxn ang="0">
                    <a:pos x="109" y="54"/>
                  </a:cxn>
                  <a:cxn ang="0">
                    <a:pos x="142" y="33"/>
                  </a:cxn>
                  <a:cxn ang="0">
                    <a:pos x="178" y="16"/>
                  </a:cxn>
                  <a:cxn ang="0">
                    <a:pos x="216" y="5"/>
                  </a:cxn>
                  <a:cxn ang="0">
                    <a:pos x="257" y="0"/>
                  </a:cxn>
                </a:cxnLst>
                <a:rect l="0" t="0" r="r" b="b"/>
                <a:pathLst>
                  <a:path w="3013" h="1621">
                    <a:moveTo>
                      <a:pt x="270" y="0"/>
                    </a:moveTo>
                    <a:lnTo>
                      <a:pt x="2743" y="0"/>
                    </a:lnTo>
                    <a:lnTo>
                      <a:pt x="2757" y="0"/>
                    </a:lnTo>
                    <a:lnTo>
                      <a:pt x="2771" y="1"/>
                    </a:lnTo>
                    <a:lnTo>
                      <a:pt x="2784" y="3"/>
                    </a:lnTo>
                    <a:lnTo>
                      <a:pt x="2797" y="5"/>
                    </a:lnTo>
                    <a:lnTo>
                      <a:pt x="2810" y="8"/>
                    </a:lnTo>
                    <a:lnTo>
                      <a:pt x="2824" y="12"/>
                    </a:lnTo>
                    <a:lnTo>
                      <a:pt x="2836" y="16"/>
                    </a:lnTo>
                    <a:lnTo>
                      <a:pt x="2848" y="21"/>
                    </a:lnTo>
                    <a:lnTo>
                      <a:pt x="2860" y="26"/>
                    </a:lnTo>
                    <a:lnTo>
                      <a:pt x="2872" y="33"/>
                    </a:lnTo>
                    <a:lnTo>
                      <a:pt x="2883" y="40"/>
                    </a:lnTo>
                    <a:lnTo>
                      <a:pt x="2894" y="47"/>
                    </a:lnTo>
                    <a:lnTo>
                      <a:pt x="2904" y="54"/>
                    </a:lnTo>
                    <a:lnTo>
                      <a:pt x="2914" y="62"/>
                    </a:lnTo>
                    <a:lnTo>
                      <a:pt x="2924" y="70"/>
                    </a:lnTo>
                    <a:lnTo>
                      <a:pt x="2934" y="79"/>
                    </a:lnTo>
                    <a:lnTo>
                      <a:pt x="2943" y="89"/>
                    </a:lnTo>
                    <a:lnTo>
                      <a:pt x="2951" y="99"/>
                    </a:lnTo>
                    <a:lnTo>
                      <a:pt x="2959" y="109"/>
                    </a:lnTo>
                    <a:lnTo>
                      <a:pt x="2967" y="119"/>
                    </a:lnTo>
                    <a:lnTo>
                      <a:pt x="2974" y="130"/>
                    </a:lnTo>
                    <a:lnTo>
                      <a:pt x="2981" y="142"/>
                    </a:lnTo>
                    <a:lnTo>
                      <a:pt x="2987" y="154"/>
                    </a:lnTo>
                    <a:lnTo>
                      <a:pt x="2992" y="165"/>
                    </a:lnTo>
                    <a:lnTo>
                      <a:pt x="2997" y="177"/>
                    </a:lnTo>
                    <a:lnTo>
                      <a:pt x="3001" y="190"/>
                    </a:lnTo>
                    <a:lnTo>
                      <a:pt x="3005" y="203"/>
                    </a:lnTo>
                    <a:lnTo>
                      <a:pt x="3008" y="216"/>
                    </a:lnTo>
                    <a:lnTo>
                      <a:pt x="3010" y="229"/>
                    </a:lnTo>
                    <a:lnTo>
                      <a:pt x="3012" y="242"/>
                    </a:lnTo>
                    <a:lnTo>
                      <a:pt x="3013" y="257"/>
                    </a:lnTo>
                    <a:lnTo>
                      <a:pt x="3013" y="270"/>
                    </a:lnTo>
                    <a:lnTo>
                      <a:pt x="3013" y="1351"/>
                    </a:lnTo>
                    <a:lnTo>
                      <a:pt x="3013" y="1365"/>
                    </a:lnTo>
                    <a:lnTo>
                      <a:pt x="3012" y="1379"/>
                    </a:lnTo>
                    <a:lnTo>
                      <a:pt x="3010" y="1392"/>
                    </a:lnTo>
                    <a:lnTo>
                      <a:pt x="3008" y="1405"/>
                    </a:lnTo>
                    <a:lnTo>
                      <a:pt x="3005" y="1418"/>
                    </a:lnTo>
                    <a:lnTo>
                      <a:pt x="3001" y="1432"/>
                    </a:lnTo>
                    <a:lnTo>
                      <a:pt x="2997" y="1444"/>
                    </a:lnTo>
                    <a:lnTo>
                      <a:pt x="2992" y="1456"/>
                    </a:lnTo>
                    <a:lnTo>
                      <a:pt x="2987" y="1468"/>
                    </a:lnTo>
                    <a:lnTo>
                      <a:pt x="2981" y="1480"/>
                    </a:lnTo>
                    <a:lnTo>
                      <a:pt x="2974" y="1491"/>
                    </a:lnTo>
                    <a:lnTo>
                      <a:pt x="2967" y="1502"/>
                    </a:lnTo>
                    <a:lnTo>
                      <a:pt x="2959" y="1513"/>
                    </a:lnTo>
                    <a:lnTo>
                      <a:pt x="2951" y="1523"/>
                    </a:lnTo>
                    <a:lnTo>
                      <a:pt x="2943" y="1532"/>
                    </a:lnTo>
                    <a:lnTo>
                      <a:pt x="2934" y="1542"/>
                    </a:lnTo>
                    <a:lnTo>
                      <a:pt x="2924" y="1551"/>
                    </a:lnTo>
                    <a:lnTo>
                      <a:pt x="2914" y="1560"/>
                    </a:lnTo>
                    <a:lnTo>
                      <a:pt x="2904" y="1568"/>
                    </a:lnTo>
                    <a:lnTo>
                      <a:pt x="2894" y="1575"/>
                    </a:lnTo>
                    <a:lnTo>
                      <a:pt x="2883" y="1582"/>
                    </a:lnTo>
                    <a:lnTo>
                      <a:pt x="2872" y="1588"/>
                    </a:lnTo>
                    <a:lnTo>
                      <a:pt x="2860" y="1595"/>
                    </a:lnTo>
                    <a:lnTo>
                      <a:pt x="2848" y="1600"/>
                    </a:lnTo>
                    <a:lnTo>
                      <a:pt x="2836" y="1605"/>
                    </a:lnTo>
                    <a:lnTo>
                      <a:pt x="2824" y="1609"/>
                    </a:lnTo>
                    <a:lnTo>
                      <a:pt x="2810" y="1613"/>
                    </a:lnTo>
                    <a:lnTo>
                      <a:pt x="2797" y="1616"/>
                    </a:lnTo>
                    <a:lnTo>
                      <a:pt x="2784" y="1618"/>
                    </a:lnTo>
                    <a:lnTo>
                      <a:pt x="2771" y="1620"/>
                    </a:lnTo>
                    <a:lnTo>
                      <a:pt x="2757" y="1621"/>
                    </a:lnTo>
                    <a:lnTo>
                      <a:pt x="2743" y="1621"/>
                    </a:lnTo>
                    <a:lnTo>
                      <a:pt x="270" y="1621"/>
                    </a:lnTo>
                    <a:lnTo>
                      <a:pt x="257" y="1621"/>
                    </a:lnTo>
                    <a:lnTo>
                      <a:pt x="243" y="1620"/>
                    </a:lnTo>
                    <a:lnTo>
                      <a:pt x="230" y="1618"/>
                    </a:lnTo>
                    <a:lnTo>
                      <a:pt x="216" y="1616"/>
                    </a:lnTo>
                    <a:lnTo>
                      <a:pt x="203" y="1613"/>
                    </a:lnTo>
                    <a:lnTo>
                      <a:pt x="191" y="1609"/>
                    </a:lnTo>
                    <a:lnTo>
                      <a:pt x="178" y="1605"/>
                    </a:lnTo>
                    <a:lnTo>
                      <a:pt x="165" y="1600"/>
                    </a:lnTo>
                    <a:lnTo>
                      <a:pt x="154" y="1595"/>
                    </a:lnTo>
                    <a:lnTo>
                      <a:pt x="142" y="1588"/>
                    </a:lnTo>
                    <a:lnTo>
                      <a:pt x="131" y="1582"/>
                    </a:lnTo>
                    <a:lnTo>
                      <a:pt x="120" y="1575"/>
                    </a:lnTo>
                    <a:lnTo>
                      <a:pt x="109" y="1568"/>
                    </a:lnTo>
                    <a:lnTo>
                      <a:pt x="99" y="1560"/>
                    </a:lnTo>
                    <a:lnTo>
                      <a:pt x="89" y="1551"/>
                    </a:lnTo>
                    <a:lnTo>
                      <a:pt x="80" y="1542"/>
                    </a:lnTo>
                    <a:lnTo>
                      <a:pt x="71" y="1532"/>
                    </a:lnTo>
                    <a:lnTo>
                      <a:pt x="62" y="1523"/>
                    </a:lnTo>
                    <a:lnTo>
                      <a:pt x="54" y="1513"/>
                    </a:lnTo>
                    <a:lnTo>
                      <a:pt x="46" y="1502"/>
                    </a:lnTo>
                    <a:lnTo>
                      <a:pt x="40" y="1491"/>
                    </a:lnTo>
                    <a:lnTo>
                      <a:pt x="33" y="1480"/>
                    </a:lnTo>
                    <a:lnTo>
                      <a:pt x="27" y="1468"/>
                    </a:lnTo>
                    <a:lnTo>
                      <a:pt x="22" y="1456"/>
                    </a:lnTo>
                    <a:lnTo>
                      <a:pt x="17" y="1444"/>
                    </a:lnTo>
                    <a:lnTo>
                      <a:pt x="13" y="1432"/>
                    </a:lnTo>
                    <a:lnTo>
                      <a:pt x="8" y="1418"/>
                    </a:lnTo>
                    <a:lnTo>
                      <a:pt x="5" y="1405"/>
                    </a:lnTo>
                    <a:lnTo>
                      <a:pt x="3" y="1392"/>
                    </a:lnTo>
                    <a:lnTo>
                      <a:pt x="1" y="1379"/>
                    </a:lnTo>
                    <a:lnTo>
                      <a:pt x="0" y="1365"/>
                    </a:lnTo>
                    <a:lnTo>
                      <a:pt x="0" y="1351"/>
                    </a:lnTo>
                    <a:lnTo>
                      <a:pt x="0" y="270"/>
                    </a:lnTo>
                    <a:lnTo>
                      <a:pt x="0" y="257"/>
                    </a:lnTo>
                    <a:lnTo>
                      <a:pt x="1" y="242"/>
                    </a:lnTo>
                    <a:lnTo>
                      <a:pt x="3" y="229"/>
                    </a:lnTo>
                    <a:lnTo>
                      <a:pt x="5" y="216"/>
                    </a:lnTo>
                    <a:lnTo>
                      <a:pt x="8" y="203"/>
                    </a:lnTo>
                    <a:lnTo>
                      <a:pt x="13" y="190"/>
                    </a:lnTo>
                    <a:lnTo>
                      <a:pt x="17" y="177"/>
                    </a:lnTo>
                    <a:lnTo>
                      <a:pt x="22" y="165"/>
                    </a:lnTo>
                    <a:lnTo>
                      <a:pt x="27" y="154"/>
                    </a:lnTo>
                    <a:lnTo>
                      <a:pt x="33" y="142"/>
                    </a:lnTo>
                    <a:lnTo>
                      <a:pt x="40" y="130"/>
                    </a:lnTo>
                    <a:lnTo>
                      <a:pt x="46" y="119"/>
                    </a:lnTo>
                    <a:lnTo>
                      <a:pt x="54" y="109"/>
                    </a:lnTo>
                    <a:lnTo>
                      <a:pt x="62" y="99"/>
                    </a:lnTo>
                    <a:lnTo>
                      <a:pt x="71" y="89"/>
                    </a:lnTo>
                    <a:lnTo>
                      <a:pt x="80" y="79"/>
                    </a:lnTo>
                    <a:lnTo>
                      <a:pt x="89" y="70"/>
                    </a:lnTo>
                    <a:lnTo>
                      <a:pt x="99" y="62"/>
                    </a:lnTo>
                    <a:lnTo>
                      <a:pt x="109" y="54"/>
                    </a:lnTo>
                    <a:lnTo>
                      <a:pt x="120" y="47"/>
                    </a:lnTo>
                    <a:lnTo>
                      <a:pt x="131" y="40"/>
                    </a:lnTo>
                    <a:lnTo>
                      <a:pt x="142" y="33"/>
                    </a:lnTo>
                    <a:lnTo>
                      <a:pt x="154" y="26"/>
                    </a:lnTo>
                    <a:lnTo>
                      <a:pt x="165" y="21"/>
                    </a:lnTo>
                    <a:lnTo>
                      <a:pt x="178" y="16"/>
                    </a:lnTo>
                    <a:lnTo>
                      <a:pt x="191" y="12"/>
                    </a:lnTo>
                    <a:lnTo>
                      <a:pt x="203" y="8"/>
                    </a:lnTo>
                    <a:lnTo>
                      <a:pt x="216" y="5"/>
                    </a:lnTo>
                    <a:lnTo>
                      <a:pt x="230" y="3"/>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3" name="Freeform 12"/>
              <p:cNvSpPr>
                <a:spLocks/>
              </p:cNvSpPr>
              <p:nvPr/>
            </p:nvSpPr>
            <p:spPr bwMode="auto">
              <a:xfrm>
                <a:off x="-1559706" y="1401455"/>
                <a:ext cx="215900" cy="117475"/>
              </a:xfrm>
              <a:custGeom>
                <a:avLst/>
                <a:gdLst/>
                <a:ahLst/>
                <a:cxnLst>
                  <a:cxn ang="0">
                    <a:pos x="2756" y="0"/>
                  </a:cxn>
                  <a:cxn ang="0">
                    <a:pos x="2797" y="5"/>
                  </a:cxn>
                  <a:cxn ang="0">
                    <a:pos x="2835" y="16"/>
                  </a:cxn>
                  <a:cxn ang="0">
                    <a:pos x="2871" y="33"/>
                  </a:cxn>
                  <a:cxn ang="0">
                    <a:pos x="2904" y="54"/>
                  </a:cxn>
                  <a:cxn ang="0">
                    <a:pos x="2933" y="79"/>
                  </a:cxn>
                  <a:cxn ang="0">
                    <a:pos x="2959" y="109"/>
                  </a:cxn>
                  <a:cxn ang="0">
                    <a:pos x="2980" y="142"/>
                  </a:cxn>
                  <a:cxn ang="0">
                    <a:pos x="2996" y="177"/>
                  </a:cxn>
                  <a:cxn ang="0">
                    <a:pos x="3008" y="216"/>
                  </a:cxn>
                  <a:cxn ang="0">
                    <a:pos x="3013" y="257"/>
                  </a:cxn>
                  <a:cxn ang="0">
                    <a:pos x="3013" y="1365"/>
                  </a:cxn>
                  <a:cxn ang="0">
                    <a:pos x="3008" y="1405"/>
                  </a:cxn>
                  <a:cxn ang="0">
                    <a:pos x="2996" y="1444"/>
                  </a:cxn>
                  <a:cxn ang="0">
                    <a:pos x="2980" y="1480"/>
                  </a:cxn>
                  <a:cxn ang="0">
                    <a:pos x="2959" y="1513"/>
                  </a:cxn>
                  <a:cxn ang="0">
                    <a:pos x="2933" y="1542"/>
                  </a:cxn>
                  <a:cxn ang="0">
                    <a:pos x="2904" y="1568"/>
                  </a:cxn>
                  <a:cxn ang="0">
                    <a:pos x="2871" y="1588"/>
                  </a:cxn>
                  <a:cxn ang="0">
                    <a:pos x="2835" y="1605"/>
                  </a:cxn>
                  <a:cxn ang="0">
                    <a:pos x="2797" y="1616"/>
                  </a:cxn>
                  <a:cxn ang="0">
                    <a:pos x="2756" y="1621"/>
                  </a:cxn>
                  <a:cxn ang="0">
                    <a:pos x="256" y="1621"/>
                  </a:cxn>
                  <a:cxn ang="0">
                    <a:pos x="216" y="1616"/>
                  </a:cxn>
                  <a:cxn ang="0">
                    <a:pos x="177" y="1605"/>
                  </a:cxn>
                  <a:cxn ang="0">
                    <a:pos x="141" y="1588"/>
                  </a:cxn>
                  <a:cxn ang="0">
                    <a:pos x="108" y="1568"/>
                  </a:cxn>
                  <a:cxn ang="0">
                    <a:pos x="79" y="1542"/>
                  </a:cxn>
                  <a:cxn ang="0">
                    <a:pos x="54" y="1513"/>
                  </a:cxn>
                  <a:cxn ang="0">
                    <a:pos x="32" y="1480"/>
                  </a:cxn>
                  <a:cxn ang="0">
                    <a:pos x="16" y="1444"/>
                  </a:cxn>
                  <a:cxn ang="0">
                    <a:pos x="5" y="1405"/>
                  </a:cxn>
                  <a:cxn ang="0">
                    <a:pos x="0" y="1365"/>
                  </a:cxn>
                  <a:cxn ang="0">
                    <a:pos x="0" y="257"/>
                  </a:cxn>
                  <a:cxn ang="0">
                    <a:pos x="5" y="216"/>
                  </a:cxn>
                  <a:cxn ang="0">
                    <a:pos x="16" y="177"/>
                  </a:cxn>
                  <a:cxn ang="0">
                    <a:pos x="32" y="142"/>
                  </a:cxn>
                  <a:cxn ang="0">
                    <a:pos x="54" y="109"/>
                  </a:cxn>
                  <a:cxn ang="0">
                    <a:pos x="79" y="79"/>
                  </a:cxn>
                  <a:cxn ang="0">
                    <a:pos x="108" y="54"/>
                  </a:cxn>
                  <a:cxn ang="0">
                    <a:pos x="141" y="33"/>
                  </a:cxn>
                  <a:cxn ang="0">
                    <a:pos x="177" y="16"/>
                  </a:cxn>
                  <a:cxn ang="0">
                    <a:pos x="216" y="5"/>
                  </a:cxn>
                  <a:cxn ang="0">
                    <a:pos x="256" y="0"/>
                  </a:cxn>
                </a:cxnLst>
                <a:rect l="0" t="0" r="r" b="b"/>
                <a:pathLst>
                  <a:path w="3013" h="1621">
                    <a:moveTo>
                      <a:pt x="270" y="0"/>
                    </a:moveTo>
                    <a:lnTo>
                      <a:pt x="2743" y="0"/>
                    </a:lnTo>
                    <a:lnTo>
                      <a:pt x="2756" y="0"/>
                    </a:lnTo>
                    <a:lnTo>
                      <a:pt x="2770" y="1"/>
                    </a:lnTo>
                    <a:lnTo>
                      <a:pt x="2783" y="3"/>
                    </a:lnTo>
                    <a:lnTo>
                      <a:pt x="2797" y="5"/>
                    </a:lnTo>
                    <a:lnTo>
                      <a:pt x="2810" y="8"/>
                    </a:lnTo>
                    <a:lnTo>
                      <a:pt x="2822" y="12"/>
                    </a:lnTo>
                    <a:lnTo>
                      <a:pt x="2835" y="16"/>
                    </a:lnTo>
                    <a:lnTo>
                      <a:pt x="2848" y="21"/>
                    </a:lnTo>
                    <a:lnTo>
                      <a:pt x="2859" y="26"/>
                    </a:lnTo>
                    <a:lnTo>
                      <a:pt x="2871" y="33"/>
                    </a:lnTo>
                    <a:lnTo>
                      <a:pt x="2882" y="40"/>
                    </a:lnTo>
                    <a:lnTo>
                      <a:pt x="2893" y="47"/>
                    </a:lnTo>
                    <a:lnTo>
                      <a:pt x="2904" y="54"/>
                    </a:lnTo>
                    <a:lnTo>
                      <a:pt x="2914" y="62"/>
                    </a:lnTo>
                    <a:lnTo>
                      <a:pt x="2924" y="70"/>
                    </a:lnTo>
                    <a:lnTo>
                      <a:pt x="2933" y="79"/>
                    </a:lnTo>
                    <a:lnTo>
                      <a:pt x="2942" y="89"/>
                    </a:lnTo>
                    <a:lnTo>
                      <a:pt x="2951" y="99"/>
                    </a:lnTo>
                    <a:lnTo>
                      <a:pt x="2959" y="109"/>
                    </a:lnTo>
                    <a:lnTo>
                      <a:pt x="2966" y="119"/>
                    </a:lnTo>
                    <a:lnTo>
                      <a:pt x="2973" y="130"/>
                    </a:lnTo>
                    <a:lnTo>
                      <a:pt x="2980" y="142"/>
                    </a:lnTo>
                    <a:lnTo>
                      <a:pt x="2986" y="154"/>
                    </a:lnTo>
                    <a:lnTo>
                      <a:pt x="2991" y="165"/>
                    </a:lnTo>
                    <a:lnTo>
                      <a:pt x="2996" y="177"/>
                    </a:lnTo>
                    <a:lnTo>
                      <a:pt x="3000" y="190"/>
                    </a:lnTo>
                    <a:lnTo>
                      <a:pt x="3005" y="203"/>
                    </a:lnTo>
                    <a:lnTo>
                      <a:pt x="3008" y="216"/>
                    </a:lnTo>
                    <a:lnTo>
                      <a:pt x="3010" y="229"/>
                    </a:lnTo>
                    <a:lnTo>
                      <a:pt x="3012" y="242"/>
                    </a:lnTo>
                    <a:lnTo>
                      <a:pt x="3013" y="257"/>
                    </a:lnTo>
                    <a:lnTo>
                      <a:pt x="3013" y="270"/>
                    </a:lnTo>
                    <a:lnTo>
                      <a:pt x="3013" y="1351"/>
                    </a:lnTo>
                    <a:lnTo>
                      <a:pt x="3013" y="1365"/>
                    </a:lnTo>
                    <a:lnTo>
                      <a:pt x="3012" y="1379"/>
                    </a:lnTo>
                    <a:lnTo>
                      <a:pt x="3010" y="1392"/>
                    </a:lnTo>
                    <a:lnTo>
                      <a:pt x="3008" y="1405"/>
                    </a:lnTo>
                    <a:lnTo>
                      <a:pt x="3005" y="1418"/>
                    </a:lnTo>
                    <a:lnTo>
                      <a:pt x="3000" y="1432"/>
                    </a:lnTo>
                    <a:lnTo>
                      <a:pt x="2996" y="1444"/>
                    </a:lnTo>
                    <a:lnTo>
                      <a:pt x="2991" y="1456"/>
                    </a:lnTo>
                    <a:lnTo>
                      <a:pt x="2986" y="1468"/>
                    </a:lnTo>
                    <a:lnTo>
                      <a:pt x="2980" y="1480"/>
                    </a:lnTo>
                    <a:lnTo>
                      <a:pt x="2973" y="1491"/>
                    </a:lnTo>
                    <a:lnTo>
                      <a:pt x="2966" y="1502"/>
                    </a:lnTo>
                    <a:lnTo>
                      <a:pt x="2959" y="1513"/>
                    </a:lnTo>
                    <a:lnTo>
                      <a:pt x="2951" y="1523"/>
                    </a:lnTo>
                    <a:lnTo>
                      <a:pt x="2942" y="1532"/>
                    </a:lnTo>
                    <a:lnTo>
                      <a:pt x="2933" y="1542"/>
                    </a:lnTo>
                    <a:lnTo>
                      <a:pt x="2924" y="1551"/>
                    </a:lnTo>
                    <a:lnTo>
                      <a:pt x="2914" y="1560"/>
                    </a:lnTo>
                    <a:lnTo>
                      <a:pt x="2904" y="1568"/>
                    </a:lnTo>
                    <a:lnTo>
                      <a:pt x="2893" y="1575"/>
                    </a:lnTo>
                    <a:lnTo>
                      <a:pt x="2882" y="1582"/>
                    </a:lnTo>
                    <a:lnTo>
                      <a:pt x="2871" y="1588"/>
                    </a:lnTo>
                    <a:lnTo>
                      <a:pt x="2859" y="1595"/>
                    </a:lnTo>
                    <a:lnTo>
                      <a:pt x="2848" y="1600"/>
                    </a:lnTo>
                    <a:lnTo>
                      <a:pt x="2835" y="1605"/>
                    </a:lnTo>
                    <a:lnTo>
                      <a:pt x="2822" y="1609"/>
                    </a:lnTo>
                    <a:lnTo>
                      <a:pt x="2810" y="1613"/>
                    </a:lnTo>
                    <a:lnTo>
                      <a:pt x="2797" y="1616"/>
                    </a:lnTo>
                    <a:lnTo>
                      <a:pt x="2783" y="1618"/>
                    </a:lnTo>
                    <a:lnTo>
                      <a:pt x="2770" y="1620"/>
                    </a:lnTo>
                    <a:lnTo>
                      <a:pt x="2756" y="1621"/>
                    </a:lnTo>
                    <a:lnTo>
                      <a:pt x="2743" y="1621"/>
                    </a:lnTo>
                    <a:lnTo>
                      <a:pt x="270" y="1621"/>
                    </a:lnTo>
                    <a:lnTo>
                      <a:pt x="256" y="1621"/>
                    </a:lnTo>
                    <a:lnTo>
                      <a:pt x="242" y="1620"/>
                    </a:lnTo>
                    <a:lnTo>
                      <a:pt x="229" y="1618"/>
                    </a:lnTo>
                    <a:lnTo>
                      <a:pt x="216" y="1616"/>
                    </a:lnTo>
                    <a:lnTo>
                      <a:pt x="203" y="1613"/>
                    </a:lnTo>
                    <a:lnTo>
                      <a:pt x="189" y="1609"/>
                    </a:lnTo>
                    <a:lnTo>
                      <a:pt x="177" y="1605"/>
                    </a:lnTo>
                    <a:lnTo>
                      <a:pt x="165" y="1600"/>
                    </a:lnTo>
                    <a:lnTo>
                      <a:pt x="153" y="1595"/>
                    </a:lnTo>
                    <a:lnTo>
                      <a:pt x="141" y="1588"/>
                    </a:lnTo>
                    <a:lnTo>
                      <a:pt x="130" y="1582"/>
                    </a:lnTo>
                    <a:lnTo>
                      <a:pt x="119" y="1575"/>
                    </a:lnTo>
                    <a:lnTo>
                      <a:pt x="108" y="1568"/>
                    </a:lnTo>
                    <a:lnTo>
                      <a:pt x="98" y="1560"/>
                    </a:lnTo>
                    <a:lnTo>
                      <a:pt x="89" y="1551"/>
                    </a:lnTo>
                    <a:lnTo>
                      <a:pt x="79" y="1542"/>
                    </a:lnTo>
                    <a:lnTo>
                      <a:pt x="70" y="1532"/>
                    </a:lnTo>
                    <a:lnTo>
                      <a:pt x="61" y="1523"/>
                    </a:lnTo>
                    <a:lnTo>
                      <a:pt x="54" y="1513"/>
                    </a:lnTo>
                    <a:lnTo>
                      <a:pt x="46" y="1502"/>
                    </a:lnTo>
                    <a:lnTo>
                      <a:pt x="39" y="1491"/>
                    </a:lnTo>
                    <a:lnTo>
                      <a:pt x="32" y="1480"/>
                    </a:lnTo>
                    <a:lnTo>
                      <a:pt x="26" y="1468"/>
                    </a:lnTo>
                    <a:lnTo>
                      <a:pt x="21" y="1456"/>
                    </a:lnTo>
                    <a:lnTo>
                      <a:pt x="16" y="1444"/>
                    </a:lnTo>
                    <a:lnTo>
                      <a:pt x="12" y="1432"/>
                    </a:lnTo>
                    <a:lnTo>
                      <a:pt x="8" y="1418"/>
                    </a:lnTo>
                    <a:lnTo>
                      <a:pt x="5" y="1405"/>
                    </a:lnTo>
                    <a:lnTo>
                      <a:pt x="3" y="1392"/>
                    </a:lnTo>
                    <a:lnTo>
                      <a:pt x="1" y="1379"/>
                    </a:lnTo>
                    <a:lnTo>
                      <a:pt x="0" y="1365"/>
                    </a:lnTo>
                    <a:lnTo>
                      <a:pt x="0" y="1351"/>
                    </a:lnTo>
                    <a:lnTo>
                      <a:pt x="0" y="270"/>
                    </a:lnTo>
                    <a:lnTo>
                      <a:pt x="0" y="257"/>
                    </a:lnTo>
                    <a:lnTo>
                      <a:pt x="1" y="242"/>
                    </a:lnTo>
                    <a:lnTo>
                      <a:pt x="3" y="229"/>
                    </a:lnTo>
                    <a:lnTo>
                      <a:pt x="5" y="216"/>
                    </a:lnTo>
                    <a:lnTo>
                      <a:pt x="8" y="203"/>
                    </a:lnTo>
                    <a:lnTo>
                      <a:pt x="12" y="190"/>
                    </a:lnTo>
                    <a:lnTo>
                      <a:pt x="16" y="177"/>
                    </a:lnTo>
                    <a:lnTo>
                      <a:pt x="21" y="165"/>
                    </a:lnTo>
                    <a:lnTo>
                      <a:pt x="26" y="154"/>
                    </a:lnTo>
                    <a:lnTo>
                      <a:pt x="32" y="142"/>
                    </a:lnTo>
                    <a:lnTo>
                      <a:pt x="39" y="130"/>
                    </a:lnTo>
                    <a:lnTo>
                      <a:pt x="46" y="119"/>
                    </a:lnTo>
                    <a:lnTo>
                      <a:pt x="54" y="109"/>
                    </a:lnTo>
                    <a:lnTo>
                      <a:pt x="61" y="99"/>
                    </a:lnTo>
                    <a:lnTo>
                      <a:pt x="70" y="89"/>
                    </a:lnTo>
                    <a:lnTo>
                      <a:pt x="79" y="79"/>
                    </a:lnTo>
                    <a:lnTo>
                      <a:pt x="89" y="70"/>
                    </a:lnTo>
                    <a:lnTo>
                      <a:pt x="98" y="62"/>
                    </a:lnTo>
                    <a:lnTo>
                      <a:pt x="108" y="54"/>
                    </a:lnTo>
                    <a:lnTo>
                      <a:pt x="119" y="47"/>
                    </a:lnTo>
                    <a:lnTo>
                      <a:pt x="130" y="40"/>
                    </a:lnTo>
                    <a:lnTo>
                      <a:pt x="141" y="33"/>
                    </a:lnTo>
                    <a:lnTo>
                      <a:pt x="153" y="26"/>
                    </a:lnTo>
                    <a:lnTo>
                      <a:pt x="165" y="21"/>
                    </a:lnTo>
                    <a:lnTo>
                      <a:pt x="177" y="16"/>
                    </a:lnTo>
                    <a:lnTo>
                      <a:pt x="189" y="12"/>
                    </a:lnTo>
                    <a:lnTo>
                      <a:pt x="203"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4" name="Freeform 13"/>
              <p:cNvSpPr>
                <a:spLocks/>
              </p:cNvSpPr>
              <p:nvPr/>
            </p:nvSpPr>
            <p:spPr bwMode="auto">
              <a:xfrm>
                <a:off x="-1319994" y="1401455"/>
                <a:ext cx="217487" cy="117475"/>
              </a:xfrm>
              <a:custGeom>
                <a:avLst/>
                <a:gdLst/>
                <a:ahLst/>
                <a:cxnLst>
                  <a:cxn ang="0">
                    <a:pos x="2757" y="0"/>
                  </a:cxn>
                  <a:cxn ang="0">
                    <a:pos x="2798" y="5"/>
                  </a:cxn>
                  <a:cxn ang="0">
                    <a:pos x="2836" y="16"/>
                  </a:cxn>
                  <a:cxn ang="0">
                    <a:pos x="2872" y="33"/>
                  </a:cxn>
                  <a:cxn ang="0">
                    <a:pos x="2905" y="54"/>
                  </a:cxn>
                  <a:cxn ang="0">
                    <a:pos x="2935" y="79"/>
                  </a:cxn>
                  <a:cxn ang="0">
                    <a:pos x="2960" y="109"/>
                  </a:cxn>
                  <a:cxn ang="0">
                    <a:pos x="2981" y="142"/>
                  </a:cxn>
                  <a:cxn ang="0">
                    <a:pos x="2997" y="177"/>
                  </a:cxn>
                  <a:cxn ang="0">
                    <a:pos x="3008" y="216"/>
                  </a:cxn>
                  <a:cxn ang="0">
                    <a:pos x="3013" y="257"/>
                  </a:cxn>
                  <a:cxn ang="0">
                    <a:pos x="3013" y="1365"/>
                  </a:cxn>
                  <a:cxn ang="0">
                    <a:pos x="3008" y="1405"/>
                  </a:cxn>
                  <a:cxn ang="0">
                    <a:pos x="2997" y="1444"/>
                  </a:cxn>
                  <a:cxn ang="0">
                    <a:pos x="2981" y="1480"/>
                  </a:cxn>
                  <a:cxn ang="0">
                    <a:pos x="2960" y="1513"/>
                  </a:cxn>
                  <a:cxn ang="0">
                    <a:pos x="2935" y="1542"/>
                  </a:cxn>
                  <a:cxn ang="0">
                    <a:pos x="2905" y="1568"/>
                  </a:cxn>
                  <a:cxn ang="0">
                    <a:pos x="2872" y="1588"/>
                  </a:cxn>
                  <a:cxn ang="0">
                    <a:pos x="2836" y="1605"/>
                  </a:cxn>
                  <a:cxn ang="0">
                    <a:pos x="2798" y="1616"/>
                  </a:cxn>
                  <a:cxn ang="0">
                    <a:pos x="2757" y="1621"/>
                  </a:cxn>
                  <a:cxn ang="0">
                    <a:pos x="257" y="1621"/>
                  </a:cxn>
                  <a:cxn ang="0">
                    <a:pos x="216" y="1616"/>
                  </a:cxn>
                  <a:cxn ang="0">
                    <a:pos x="179" y="1605"/>
                  </a:cxn>
                  <a:cxn ang="0">
                    <a:pos x="142" y="1588"/>
                  </a:cxn>
                  <a:cxn ang="0">
                    <a:pos x="109" y="1568"/>
                  </a:cxn>
                  <a:cxn ang="0">
                    <a:pos x="80" y="1542"/>
                  </a:cxn>
                  <a:cxn ang="0">
                    <a:pos x="54" y="1513"/>
                  </a:cxn>
                  <a:cxn ang="0">
                    <a:pos x="33" y="1480"/>
                  </a:cxn>
                  <a:cxn ang="0">
                    <a:pos x="17" y="1444"/>
                  </a:cxn>
                  <a:cxn ang="0">
                    <a:pos x="7" y="1405"/>
                  </a:cxn>
                  <a:cxn ang="0">
                    <a:pos x="1" y="1365"/>
                  </a:cxn>
                  <a:cxn ang="0">
                    <a:pos x="1" y="257"/>
                  </a:cxn>
                  <a:cxn ang="0">
                    <a:pos x="7" y="216"/>
                  </a:cxn>
                  <a:cxn ang="0">
                    <a:pos x="17" y="177"/>
                  </a:cxn>
                  <a:cxn ang="0">
                    <a:pos x="33" y="142"/>
                  </a:cxn>
                  <a:cxn ang="0">
                    <a:pos x="54" y="109"/>
                  </a:cxn>
                  <a:cxn ang="0">
                    <a:pos x="80" y="79"/>
                  </a:cxn>
                  <a:cxn ang="0">
                    <a:pos x="109" y="54"/>
                  </a:cxn>
                  <a:cxn ang="0">
                    <a:pos x="142" y="33"/>
                  </a:cxn>
                  <a:cxn ang="0">
                    <a:pos x="179" y="16"/>
                  </a:cxn>
                  <a:cxn ang="0">
                    <a:pos x="216" y="5"/>
                  </a:cxn>
                  <a:cxn ang="0">
                    <a:pos x="257" y="0"/>
                  </a:cxn>
                </a:cxnLst>
                <a:rect l="0" t="0" r="r" b="b"/>
                <a:pathLst>
                  <a:path w="3014" h="1621">
                    <a:moveTo>
                      <a:pt x="271" y="0"/>
                    </a:moveTo>
                    <a:lnTo>
                      <a:pt x="2743" y="0"/>
                    </a:lnTo>
                    <a:lnTo>
                      <a:pt x="2757" y="0"/>
                    </a:lnTo>
                    <a:lnTo>
                      <a:pt x="2771" y="1"/>
                    </a:lnTo>
                    <a:lnTo>
                      <a:pt x="2784" y="3"/>
                    </a:lnTo>
                    <a:lnTo>
                      <a:pt x="2798" y="5"/>
                    </a:lnTo>
                    <a:lnTo>
                      <a:pt x="2810" y="8"/>
                    </a:lnTo>
                    <a:lnTo>
                      <a:pt x="2824" y="12"/>
                    </a:lnTo>
                    <a:lnTo>
                      <a:pt x="2836" y="16"/>
                    </a:lnTo>
                    <a:lnTo>
                      <a:pt x="2848" y="21"/>
                    </a:lnTo>
                    <a:lnTo>
                      <a:pt x="2860" y="26"/>
                    </a:lnTo>
                    <a:lnTo>
                      <a:pt x="2872" y="33"/>
                    </a:lnTo>
                    <a:lnTo>
                      <a:pt x="2884" y="40"/>
                    </a:lnTo>
                    <a:lnTo>
                      <a:pt x="2894" y="47"/>
                    </a:lnTo>
                    <a:lnTo>
                      <a:pt x="2905" y="54"/>
                    </a:lnTo>
                    <a:lnTo>
                      <a:pt x="2915" y="62"/>
                    </a:lnTo>
                    <a:lnTo>
                      <a:pt x="2925" y="70"/>
                    </a:lnTo>
                    <a:lnTo>
                      <a:pt x="2935" y="79"/>
                    </a:lnTo>
                    <a:lnTo>
                      <a:pt x="2943" y="89"/>
                    </a:lnTo>
                    <a:lnTo>
                      <a:pt x="2952" y="99"/>
                    </a:lnTo>
                    <a:lnTo>
                      <a:pt x="2960" y="109"/>
                    </a:lnTo>
                    <a:lnTo>
                      <a:pt x="2967" y="119"/>
                    </a:lnTo>
                    <a:lnTo>
                      <a:pt x="2974" y="130"/>
                    </a:lnTo>
                    <a:lnTo>
                      <a:pt x="2981" y="142"/>
                    </a:lnTo>
                    <a:lnTo>
                      <a:pt x="2987" y="154"/>
                    </a:lnTo>
                    <a:lnTo>
                      <a:pt x="2993" y="165"/>
                    </a:lnTo>
                    <a:lnTo>
                      <a:pt x="2997" y="177"/>
                    </a:lnTo>
                    <a:lnTo>
                      <a:pt x="3002" y="190"/>
                    </a:lnTo>
                    <a:lnTo>
                      <a:pt x="3005" y="203"/>
                    </a:lnTo>
                    <a:lnTo>
                      <a:pt x="3008" y="216"/>
                    </a:lnTo>
                    <a:lnTo>
                      <a:pt x="3011" y="229"/>
                    </a:lnTo>
                    <a:lnTo>
                      <a:pt x="3012" y="242"/>
                    </a:lnTo>
                    <a:lnTo>
                      <a:pt x="3013" y="257"/>
                    </a:lnTo>
                    <a:lnTo>
                      <a:pt x="3014" y="270"/>
                    </a:lnTo>
                    <a:lnTo>
                      <a:pt x="3014" y="1351"/>
                    </a:lnTo>
                    <a:lnTo>
                      <a:pt x="3013" y="1365"/>
                    </a:lnTo>
                    <a:lnTo>
                      <a:pt x="3012" y="1379"/>
                    </a:lnTo>
                    <a:lnTo>
                      <a:pt x="3011" y="1392"/>
                    </a:lnTo>
                    <a:lnTo>
                      <a:pt x="3008" y="1405"/>
                    </a:lnTo>
                    <a:lnTo>
                      <a:pt x="3005" y="1418"/>
                    </a:lnTo>
                    <a:lnTo>
                      <a:pt x="3002" y="1432"/>
                    </a:lnTo>
                    <a:lnTo>
                      <a:pt x="2997" y="1444"/>
                    </a:lnTo>
                    <a:lnTo>
                      <a:pt x="2993" y="1456"/>
                    </a:lnTo>
                    <a:lnTo>
                      <a:pt x="2987" y="1468"/>
                    </a:lnTo>
                    <a:lnTo>
                      <a:pt x="2981" y="1480"/>
                    </a:lnTo>
                    <a:lnTo>
                      <a:pt x="2974" y="1491"/>
                    </a:lnTo>
                    <a:lnTo>
                      <a:pt x="2967" y="1502"/>
                    </a:lnTo>
                    <a:lnTo>
                      <a:pt x="2960" y="1513"/>
                    </a:lnTo>
                    <a:lnTo>
                      <a:pt x="2952" y="1523"/>
                    </a:lnTo>
                    <a:lnTo>
                      <a:pt x="2943" y="1532"/>
                    </a:lnTo>
                    <a:lnTo>
                      <a:pt x="2935" y="1542"/>
                    </a:lnTo>
                    <a:lnTo>
                      <a:pt x="2925" y="1551"/>
                    </a:lnTo>
                    <a:lnTo>
                      <a:pt x="2915" y="1560"/>
                    </a:lnTo>
                    <a:lnTo>
                      <a:pt x="2905" y="1568"/>
                    </a:lnTo>
                    <a:lnTo>
                      <a:pt x="2894" y="1575"/>
                    </a:lnTo>
                    <a:lnTo>
                      <a:pt x="2884" y="1582"/>
                    </a:lnTo>
                    <a:lnTo>
                      <a:pt x="2872" y="1588"/>
                    </a:lnTo>
                    <a:lnTo>
                      <a:pt x="2860" y="1595"/>
                    </a:lnTo>
                    <a:lnTo>
                      <a:pt x="2848" y="1600"/>
                    </a:lnTo>
                    <a:lnTo>
                      <a:pt x="2836" y="1605"/>
                    </a:lnTo>
                    <a:lnTo>
                      <a:pt x="2824" y="1609"/>
                    </a:lnTo>
                    <a:lnTo>
                      <a:pt x="2810" y="1613"/>
                    </a:lnTo>
                    <a:lnTo>
                      <a:pt x="2798" y="1616"/>
                    </a:lnTo>
                    <a:lnTo>
                      <a:pt x="2784" y="1618"/>
                    </a:lnTo>
                    <a:lnTo>
                      <a:pt x="2771" y="1620"/>
                    </a:lnTo>
                    <a:lnTo>
                      <a:pt x="2757" y="1621"/>
                    </a:lnTo>
                    <a:lnTo>
                      <a:pt x="2743" y="1621"/>
                    </a:lnTo>
                    <a:lnTo>
                      <a:pt x="271" y="1621"/>
                    </a:lnTo>
                    <a:lnTo>
                      <a:pt x="257" y="1621"/>
                    </a:lnTo>
                    <a:lnTo>
                      <a:pt x="244" y="1620"/>
                    </a:lnTo>
                    <a:lnTo>
                      <a:pt x="230" y="1618"/>
                    </a:lnTo>
                    <a:lnTo>
                      <a:pt x="216" y="1616"/>
                    </a:lnTo>
                    <a:lnTo>
                      <a:pt x="204" y="1613"/>
                    </a:lnTo>
                    <a:lnTo>
                      <a:pt x="191" y="1609"/>
                    </a:lnTo>
                    <a:lnTo>
                      <a:pt x="179" y="1605"/>
                    </a:lnTo>
                    <a:lnTo>
                      <a:pt x="166" y="1600"/>
                    </a:lnTo>
                    <a:lnTo>
                      <a:pt x="154" y="1595"/>
                    </a:lnTo>
                    <a:lnTo>
                      <a:pt x="142" y="1588"/>
                    </a:lnTo>
                    <a:lnTo>
                      <a:pt x="131" y="1582"/>
                    </a:lnTo>
                    <a:lnTo>
                      <a:pt x="121" y="1575"/>
                    </a:lnTo>
                    <a:lnTo>
                      <a:pt x="109" y="1568"/>
                    </a:lnTo>
                    <a:lnTo>
                      <a:pt x="99" y="1560"/>
                    </a:lnTo>
                    <a:lnTo>
                      <a:pt x="89" y="1551"/>
                    </a:lnTo>
                    <a:lnTo>
                      <a:pt x="80" y="1542"/>
                    </a:lnTo>
                    <a:lnTo>
                      <a:pt x="71" y="1532"/>
                    </a:lnTo>
                    <a:lnTo>
                      <a:pt x="63" y="1523"/>
                    </a:lnTo>
                    <a:lnTo>
                      <a:pt x="54" y="1513"/>
                    </a:lnTo>
                    <a:lnTo>
                      <a:pt x="47" y="1502"/>
                    </a:lnTo>
                    <a:lnTo>
                      <a:pt x="40" y="1491"/>
                    </a:lnTo>
                    <a:lnTo>
                      <a:pt x="33" y="1480"/>
                    </a:lnTo>
                    <a:lnTo>
                      <a:pt x="28" y="1468"/>
                    </a:lnTo>
                    <a:lnTo>
                      <a:pt x="22" y="1456"/>
                    </a:lnTo>
                    <a:lnTo>
                      <a:pt x="17" y="1444"/>
                    </a:lnTo>
                    <a:lnTo>
                      <a:pt x="13" y="1432"/>
                    </a:lnTo>
                    <a:lnTo>
                      <a:pt x="10" y="1418"/>
                    </a:lnTo>
                    <a:lnTo>
                      <a:pt x="7" y="1405"/>
                    </a:lnTo>
                    <a:lnTo>
                      <a:pt x="3" y="1392"/>
                    </a:lnTo>
                    <a:lnTo>
                      <a:pt x="2" y="1379"/>
                    </a:lnTo>
                    <a:lnTo>
                      <a:pt x="1" y="1365"/>
                    </a:lnTo>
                    <a:lnTo>
                      <a:pt x="0" y="1351"/>
                    </a:lnTo>
                    <a:lnTo>
                      <a:pt x="0" y="270"/>
                    </a:lnTo>
                    <a:lnTo>
                      <a:pt x="1" y="257"/>
                    </a:lnTo>
                    <a:lnTo>
                      <a:pt x="2" y="242"/>
                    </a:lnTo>
                    <a:lnTo>
                      <a:pt x="3" y="229"/>
                    </a:lnTo>
                    <a:lnTo>
                      <a:pt x="7" y="216"/>
                    </a:lnTo>
                    <a:lnTo>
                      <a:pt x="10" y="203"/>
                    </a:lnTo>
                    <a:lnTo>
                      <a:pt x="13" y="190"/>
                    </a:lnTo>
                    <a:lnTo>
                      <a:pt x="17" y="177"/>
                    </a:lnTo>
                    <a:lnTo>
                      <a:pt x="22" y="165"/>
                    </a:lnTo>
                    <a:lnTo>
                      <a:pt x="28" y="154"/>
                    </a:lnTo>
                    <a:lnTo>
                      <a:pt x="33" y="142"/>
                    </a:lnTo>
                    <a:lnTo>
                      <a:pt x="40" y="130"/>
                    </a:lnTo>
                    <a:lnTo>
                      <a:pt x="47" y="119"/>
                    </a:lnTo>
                    <a:lnTo>
                      <a:pt x="54" y="109"/>
                    </a:lnTo>
                    <a:lnTo>
                      <a:pt x="63" y="99"/>
                    </a:lnTo>
                    <a:lnTo>
                      <a:pt x="71" y="89"/>
                    </a:lnTo>
                    <a:lnTo>
                      <a:pt x="80" y="79"/>
                    </a:lnTo>
                    <a:lnTo>
                      <a:pt x="89" y="70"/>
                    </a:lnTo>
                    <a:lnTo>
                      <a:pt x="99" y="62"/>
                    </a:lnTo>
                    <a:lnTo>
                      <a:pt x="109" y="54"/>
                    </a:lnTo>
                    <a:lnTo>
                      <a:pt x="121" y="47"/>
                    </a:lnTo>
                    <a:lnTo>
                      <a:pt x="131" y="40"/>
                    </a:lnTo>
                    <a:lnTo>
                      <a:pt x="142" y="33"/>
                    </a:lnTo>
                    <a:lnTo>
                      <a:pt x="154" y="26"/>
                    </a:lnTo>
                    <a:lnTo>
                      <a:pt x="166" y="21"/>
                    </a:lnTo>
                    <a:lnTo>
                      <a:pt x="179" y="16"/>
                    </a:lnTo>
                    <a:lnTo>
                      <a:pt x="191" y="12"/>
                    </a:lnTo>
                    <a:lnTo>
                      <a:pt x="204" y="8"/>
                    </a:lnTo>
                    <a:lnTo>
                      <a:pt x="216" y="5"/>
                    </a:lnTo>
                    <a:lnTo>
                      <a:pt x="230"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5" name="Freeform 14"/>
              <p:cNvSpPr>
                <a:spLocks/>
              </p:cNvSpPr>
              <p:nvPr/>
            </p:nvSpPr>
            <p:spPr bwMode="auto">
              <a:xfrm>
                <a:off x="-2159781" y="1838018"/>
                <a:ext cx="217487" cy="117475"/>
              </a:xfrm>
              <a:custGeom>
                <a:avLst/>
                <a:gdLst/>
                <a:ahLst/>
                <a:cxnLst>
                  <a:cxn ang="0">
                    <a:pos x="2757" y="0"/>
                  </a:cxn>
                  <a:cxn ang="0">
                    <a:pos x="2797" y="5"/>
                  </a:cxn>
                  <a:cxn ang="0">
                    <a:pos x="2836" y="16"/>
                  </a:cxn>
                  <a:cxn ang="0">
                    <a:pos x="2871" y="32"/>
                  </a:cxn>
                  <a:cxn ang="0">
                    <a:pos x="2904" y="54"/>
                  </a:cxn>
                  <a:cxn ang="0">
                    <a:pos x="2933" y="79"/>
                  </a:cxn>
                  <a:cxn ang="0">
                    <a:pos x="2959"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59" y="1512"/>
                  </a:cxn>
                  <a:cxn ang="0">
                    <a:pos x="2933" y="1541"/>
                  </a:cxn>
                  <a:cxn ang="0">
                    <a:pos x="2904" y="1567"/>
                  </a:cxn>
                  <a:cxn ang="0">
                    <a:pos x="2871" y="1588"/>
                  </a:cxn>
                  <a:cxn ang="0">
                    <a:pos x="2836" y="1604"/>
                  </a:cxn>
                  <a:cxn ang="0">
                    <a:pos x="2797" y="1616"/>
                  </a:cxn>
                  <a:cxn ang="0">
                    <a:pos x="2757" y="1621"/>
                  </a:cxn>
                  <a:cxn ang="0">
                    <a:pos x="257" y="1621"/>
                  </a:cxn>
                  <a:cxn ang="0">
                    <a:pos x="216" y="1616"/>
                  </a:cxn>
                  <a:cxn ang="0">
                    <a:pos x="177" y="1604"/>
                  </a:cxn>
                  <a:cxn ang="0">
                    <a:pos x="142" y="1588"/>
                  </a:cxn>
                  <a:cxn ang="0">
                    <a:pos x="109" y="1567"/>
                  </a:cxn>
                  <a:cxn ang="0">
                    <a:pos x="79" y="1541"/>
                  </a:cxn>
                  <a:cxn ang="0">
                    <a:pos x="54" y="1512"/>
                  </a:cxn>
                  <a:cxn ang="0">
                    <a:pos x="33" y="1479"/>
                  </a:cxn>
                  <a:cxn ang="0">
                    <a:pos x="16" y="1444"/>
                  </a:cxn>
                  <a:cxn ang="0">
                    <a:pos x="5" y="1405"/>
                  </a:cxn>
                  <a:cxn ang="0">
                    <a:pos x="0" y="1364"/>
                  </a:cxn>
                  <a:cxn ang="0">
                    <a:pos x="0" y="256"/>
                  </a:cxn>
                  <a:cxn ang="0">
                    <a:pos x="5" y="216"/>
                  </a:cxn>
                  <a:cxn ang="0">
                    <a:pos x="16" y="177"/>
                  </a:cxn>
                  <a:cxn ang="0">
                    <a:pos x="33" y="141"/>
                  </a:cxn>
                  <a:cxn ang="0">
                    <a:pos x="54" y="109"/>
                  </a:cxn>
                  <a:cxn ang="0">
                    <a:pos x="79" y="79"/>
                  </a:cxn>
                  <a:cxn ang="0">
                    <a:pos x="109" y="54"/>
                  </a:cxn>
                  <a:cxn ang="0">
                    <a:pos x="142" y="32"/>
                  </a:cxn>
                  <a:cxn ang="0">
                    <a:pos x="177" y="16"/>
                  </a:cxn>
                  <a:cxn ang="0">
                    <a:pos x="216" y="5"/>
                  </a:cxn>
                  <a:cxn ang="0">
                    <a:pos x="257" y="0"/>
                  </a:cxn>
                </a:cxnLst>
                <a:rect l="0" t="0" r="r" b="b"/>
                <a:pathLst>
                  <a:path w="3013" h="1621">
                    <a:moveTo>
                      <a:pt x="270" y="0"/>
                    </a:moveTo>
                    <a:lnTo>
                      <a:pt x="2743" y="0"/>
                    </a:lnTo>
                    <a:lnTo>
                      <a:pt x="2757" y="0"/>
                    </a:lnTo>
                    <a:lnTo>
                      <a:pt x="2770" y="1"/>
                    </a:lnTo>
                    <a:lnTo>
                      <a:pt x="2784" y="3"/>
                    </a:lnTo>
                    <a:lnTo>
                      <a:pt x="2797" y="5"/>
                    </a:lnTo>
                    <a:lnTo>
                      <a:pt x="2810" y="8"/>
                    </a:lnTo>
                    <a:lnTo>
                      <a:pt x="2823" y="12"/>
                    </a:lnTo>
                    <a:lnTo>
                      <a:pt x="2836" y="16"/>
                    </a:lnTo>
                    <a:lnTo>
                      <a:pt x="2848" y="21"/>
                    </a:lnTo>
                    <a:lnTo>
                      <a:pt x="2860" y="26"/>
                    </a:lnTo>
                    <a:lnTo>
                      <a:pt x="2871" y="32"/>
                    </a:lnTo>
                    <a:lnTo>
                      <a:pt x="2882" y="38"/>
                    </a:lnTo>
                    <a:lnTo>
                      <a:pt x="2894" y="46"/>
                    </a:lnTo>
                    <a:lnTo>
                      <a:pt x="2904" y="54"/>
                    </a:lnTo>
                    <a:lnTo>
                      <a:pt x="2914" y="62"/>
                    </a:lnTo>
                    <a:lnTo>
                      <a:pt x="2924" y="70"/>
                    </a:lnTo>
                    <a:lnTo>
                      <a:pt x="2933" y="79"/>
                    </a:lnTo>
                    <a:lnTo>
                      <a:pt x="2943" y="88"/>
                    </a:lnTo>
                    <a:lnTo>
                      <a:pt x="2951" y="98"/>
                    </a:lnTo>
                    <a:lnTo>
                      <a:pt x="2959" y="109"/>
                    </a:lnTo>
                    <a:lnTo>
                      <a:pt x="2967" y="119"/>
                    </a:lnTo>
                    <a:lnTo>
                      <a:pt x="2974" y="130"/>
                    </a:lnTo>
                    <a:lnTo>
                      <a:pt x="2980" y="141"/>
                    </a:lnTo>
                    <a:lnTo>
                      <a:pt x="2986" y="152"/>
                    </a:lnTo>
                    <a:lnTo>
                      <a:pt x="2991" y="165"/>
                    </a:lnTo>
                    <a:lnTo>
                      <a:pt x="2997" y="177"/>
                    </a:lnTo>
                    <a:lnTo>
                      <a:pt x="3001" y="189"/>
                    </a:lnTo>
                    <a:lnTo>
                      <a:pt x="3005" y="202"/>
                    </a:lnTo>
                    <a:lnTo>
                      <a:pt x="3008" y="216"/>
                    </a:lnTo>
                    <a:lnTo>
                      <a:pt x="3010" y="229"/>
                    </a:lnTo>
                    <a:lnTo>
                      <a:pt x="3012" y="242"/>
                    </a:lnTo>
                    <a:lnTo>
                      <a:pt x="3013" y="256"/>
                    </a:lnTo>
                    <a:lnTo>
                      <a:pt x="3013" y="270"/>
                    </a:lnTo>
                    <a:lnTo>
                      <a:pt x="3013" y="1351"/>
                    </a:lnTo>
                    <a:lnTo>
                      <a:pt x="3013" y="1364"/>
                    </a:lnTo>
                    <a:lnTo>
                      <a:pt x="3012" y="1378"/>
                    </a:lnTo>
                    <a:lnTo>
                      <a:pt x="3010" y="1392"/>
                    </a:lnTo>
                    <a:lnTo>
                      <a:pt x="3008" y="1405"/>
                    </a:lnTo>
                    <a:lnTo>
                      <a:pt x="3005" y="1418"/>
                    </a:lnTo>
                    <a:lnTo>
                      <a:pt x="3001" y="1430"/>
                    </a:lnTo>
                    <a:lnTo>
                      <a:pt x="2997" y="1444"/>
                    </a:lnTo>
                    <a:lnTo>
                      <a:pt x="2991" y="1456"/>
                    </a:lnTo>
                    <a:lnTo>
                      <a:pt x="2986" y="1468"/>
                    </a:lnTo>
                    <a:lnTo>
                      <a:pt x="2980" y="1479"/>
                    </a:lnTo>
                    <a:lnTo>
                      <a:pt x="2974" y="1490"/>
                    </a:lnTo>
                    <a:lnTo>
                      <a:pt x="2967" y="1502"/>
                    </a:lnTo>
                    <a:lnTo>
                      <a:pt x="2959" y="1512"/>
                    </a:lnTo>
                    <a:lnTo>
                      <a:pt x="2951" y="1522"/>
                    </a:lnTo>
                    <a:lnTo>
                      <a:pt x="2943" y="1532"/>
                    </a:lnTo>
                    <a:lnTo>
                      <a:pt x="2933" y="1541"/>
                    </a:lnTo>
                    <a:lnTo>
                      <a:pt x="2924" y="1551"/>
                    </a:lnTo>
                    <a:lnTo>
                      <a:pt x="2914" y="1559"/>
                    </a:lnTo>
                    <a:lnTo>
                      <a:pt x="2904" y="1567"/>
                    </a:lnTo>
                    <a:lnTo>
                      <a:pt x="2894" y="1575"/>
                    </a:lnTo>
                    <a:lnTo>
                      <a:pt x="2882" y="1582"/>
                    </a:lnTo>
                    <a:lnTo>
                      <a:pt x="2871" y="1588"/>
                    </a:lnTo>
                    <a:lnTo>
                      <a:pt x="2860" y="1594"/>
                    </a:lnTo>
                    <a:lnTo>
                      <a:pt x="2848" y="1599"/>
                    </a:lnTo>
                    <a:lnTo>
                      <a:pt x="2836" y="1604"/>
                    </a:lnTo>
                    <a:lnTo>
                      <a:pt x="2823" y="1609"/>
                    </a:lnTo>
                    <a:lnTo>
                      <a:pt x="2810" y="1613"/>
                    </a:lnTo>
                    <a:lnTo>
                      <a:pt x="2797" y="1616"/>
                    </a:lnTo>
                    <a:lnTo>
                      <a:pt x="2784" y="1618"/>
                    </a:lnTo>
                    <a:lnTo>
                      <a:pt x="2770" y="1620"/>
                    </a:lnTo>
                    <a:lnTo>
                      <a:pt x="2757" y="1621"/>
                    </a:lnTo>
                    <a:lnTo>
                      <a:pt x="2743" y="1621"/>
                    </a:lnTo>
                    <a:lnTo>
                      <a:pt x="270" y="1621"/>
                    </a:lnTo>
                    <a:lnTo>
                      <a:pt x="257" y="1621"/>
                    </a:lnTo>
                    <a:lnTo>
                      <a:pt x="242" y="1620"/>
                    </a:lnTo>
                    <a:lnTo>
                      <a:pt x="229" y="1618"/>
                    </a:lnTo>
                    <a:lnTo>
                      <a:pt x="216" y="1616"/>
                    </a:lnTo>
                    <a:lnTo>
                      <a:pt x="203" y="1613"/>
                    </a:lnTo>
                    <a:lnTo>
                      <a:pt x="191" y="1609"/>
                    </a:lnTo>
                    <a:lnTo>
                      <a:pt x="177" y="1604"/>
                    </a:lnTo>
                    <a:lnTo>
                      <a:pt x="165" y="1599"/>
                    </a:lnTo>
                    <a:lnTo>
                      <a:pt x="154" y="1594"/>
                    </a:lnTo>
                    <a:lnTo>
                      <a:pt x="142" y="1588"/>
                    </a:lnTo>
                    <a:lnTo>
                      <a:pt x="130" y="1582"/>
                    </a:lnTo>
                    <a:lnTo>
                      <a:pt x="119" y="1575"/>
                    </a:lnTo>
                    <a:lnTo>
                      <a:pt x="109" y="1567"/>
                    </a:lnTo>
                    <a:lnTo>
                      <a:pt x="99" y="1559"/>
                    </a:lnTo>
                    <a:lnTo>
                      <a:pt x="89" y="1551"/>
                    </a:lnTo>
                    <a:lnTo>
                      <a:pt x="79" y="1541"/>
                    </a:lnTo>
                    <a:lnTo>
                      <a:pt x="70" y="1532"/>
                    </a:lnTo>
                    <a:lnTo>
                      <a:pt x="62" y="1522"/>
                    </a:lnTo>
                    <a:lnTo>
                      <a:pt x="54" y="1512"/>
                    </a:lnTo>
                    <a:lnTo>
                      <a:pt x="46" y="1502"/>
                    </a:lnTo>
                    <a:lnTo>
                      <a:pt x="40" y="1490"/>
                    </a:lnTo>
                    <a:lnTo>
                      <a:pt x="33"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3" y="141"/>
                    </a:lnTo>
                    <a:lnTo>
                      <a:pt x="40" y="130"/>
                    </a:lnTo>
                    <a:lnTo>
                      <a:pt x="46" y="119"/>
                    </a:lnTo>
                    <a:lnTo>
                      <a:pt x="54" y="109"/>
                    </a:lnTo>
                    <a:lnTo>
                      <a:pt x="62" y="98"/>
                    </a:lnTo>
                    <a:lnTo>
                      <a:pt x="70" y="88"/>
                    </a:lnTo>
                    <a:lnTo>
                      <a:pt x="79" y="79"/>
                    </a:lnTo>
                    <a:lnTo>
                      <a:pt x="89" y="70"/>
                    </a:lnTo>
                    <a:lnTo>
                      <a:pt x="99" y="62"/>
                    </a:lnTo>
                    <a:lnTo>
                      <a:pt x="109" y="54"/>
                    </a:lnTo>
                    <a:lnTo>
                      <a:pt x="119" y="46"/>
                    </a:lnTo>
                    <a:lnTo>
                      <a:pt x="130" y="38"/>
                    </a:lnTo>
                    <a:lnTo>
                      <a:pt x="142" y="32"/>
                    </a:lnTo>
                    <a:lnTo>
                      <a:pt x="154" y="26"/>
                    </a:lnTo>
                    <a:lnTo>
                      <a:pt x="165" y="21"/>
                    </a:lnTo>
                    <a:lnTo>
                      <a:pt x="177" y="16"/>
                    </a:lnTo>
                    <a:lnTo>
                      <a:pt x="191" y="12"/>
                    </a:lnTo>
                    <a:lnTo>
                      <a:pt x="203" y="8"/>
                    </a:lnTo>
                    <a:lnTo>
                      <a:pt x="216" y="5"/>
                    </a:lnTo>
                    <a:lnTo>
                      <a:pt x="229" y="3"/>
                    </a:lnTo>
                    <a:lnTo>
                      <a:pt x="242"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6" name="Freeform 15"/>
              <p:cNvSpPr>
                <a:spLocks/>
              </p:cNvSpPr>
              <p:nvPr/>
            </p:nvSpPr>
            <p:spPr bwMode="auto">
              <a:xfrm>
                <a:off x="-1920069" y="1838018"/>
                <a:ext cx="217487" cy="117475"/>
              </a:xfrm>
              <a:custGeom>
                <a:avLst/>
                <a:gdLst/>
                <a:ahLst/>
                <a:cxnLst>
                  <a:cxn ang="0">
                    <a:pos x="2756" y="0"/>
                  </a:cxn>
                  <a:cxn ang="0">
                    <a:pos x="2796" y="5"/>
                  </a:cxn>
                  <a:cxn ang="0">
                    <a:pos x="2835" y="16"/>
                  </a:cxn>
                  <a:cxn ang="0">
                    <a:pos x="2871" y="32"/>
                  </a:cxn>
                  <a:cxn ang="0">
                    <a:pos x="2903" y="54"/>
                  </a:cxn>
                  <a:cxn ang="0">
                    <a:pos x="2933" y="79"/>
                  </a:cxn>
                  <a:cxn ang="0">
                    <a:pos x="2958" y="109"/>
                  </a:cxn>
                  <a:cxn ang="0">
                    <a:pos x="2980" y="141"/>
                  </a:cxn>
                  <a:cxn ang="0">
                    <a:pos x="2996" y="177"/>
                  </a:cxn>
                  <a:cxn ang="0">
                    <a:pos x="3007" y="216"/>
                  </a:cxn>
                  <a:cxn ang="0">
                    <a:pos x="3012" y="256"/>
                  </a:cxn>
                  <a:cxn ang="0">
                    <a:pos x="3012" y="1364"/>
                  </a:cxn>
                  <a:cxn ang="0">
                    <a:pos x="3007" y="1405"/>
                  </a:cxn>
                  <a:cxn ang="0">
                    <a:pos x="2996" y="1444"/>
                  </a:cxn>
                  <a:cxn ang="0">
                    <a:pos x="2980" y="1479"/>
                  </a:cxn>
                  <a:cxn ang="0">
                    <a:pos x="2958" y="1512"/>
                  </a:cxn>
                  <a:cxn ang="0">
                    <a:pos x="2933" y="1541"/>
                  </a:cxn>
                  <a:cxn ang="0">
                    <a:pos x="2903" y="1567"/>
                  </a:cxn>
                  <a:cxn ang="0">
                    <a:pos x="2871" y="1588"/>
                  </a:cxn>
                  <a:cxn ang="0">
                    <a:pos x="2835" y="1604"/>
                  </a:cxn>
                  <a:cxn ang="0">
                    <a:pos x="2796" y="1616"/>
                  </a:cxn>
                  <a:cxn ang="0">
                    <a:pos x="2756" y="1621"/>
                  </a:cxn>
                  <a:cxn ang="0">
                    <a:pos x="255" y="1621"/>
                  </a:cxn>
                  <a:cxn ang="0">
                    <a:pos x="216" y="1616"/>
                  </a:cxn>
                  <a:cxn ang="0">
                    <a:pos x="177" y="1604"/>
                  </a:cxn>
                  <a:cxn ang="0">
                    <a:pos x="141" y="1588"/>
                  </a:cxn>
                  <a:cxn ang="0">
                    <a:pos x="108" y="1567"/>
                  </a:cxn>
                  <a:cxn ang="0">
                    <a:pos x="79" y="1541"/>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8" y="54"/>
                  </a:cxn>
                  <a:cxn ang="0">
                    <a:pos x="141" y="32"/>
                  </a:cxn>
                  <a:cxn ang="0">
                    <a:pos x="177" y="16"/>
                  </a:cxn>
                  <a:cxn ang="0">
                    <a:pos x="216" y="5"/>
                  </a:cxn>
                  <a:cxn ang="0">
                    <a:pos x="255" y="0"/>
                  </a:cxn>
                </a:cxnLst>
                <a:rect l="0" t="0" r="r" b="b"/>
                <a:pathLst>
                  <a:path w="3012" h="1621">
                    <a:moveTo>
                      <a:pt x="270" y="0"/>
                    </a:moveTo>
                    <a:lnTo>
                      <a:pt x="2742" y="0"/>
                    </a:lnTo>
                    <a:lnTo>
                      <a:pt x="2756" y="0"/>
                    </a:lnTo>
                    <a:lnTo>
                      <a:pt x="2770" y="1"/>
                    </a:lnTo>
                    <a:lnTo>
                      <a:pt x="2783" y="3"/>
                    </a:lnTo>
                    <a:lnTo>
                      <a:pt x="2796" y="5"/>
                    </a:lnTo>
                    <a:lnTo>
                      <a:pt x="2810" y="8"/>
                    </a:lnTo>
                    <a:lnTo>
                      <a:pt x="2822" y="12"/>
                    </a:lnTo>
                    <a:lnTo>
                      <a:pt x="2835" y="16"/>
                    </a:lnTo>
                    <a:lnTo>
                      <a:pt x="2847" y="21"/>
                    </a:lnTo>
                    <a:lnTo>
                      <a:pt x="2859" y="26"/>
                    </a:lnTo>
                    <a:lnTo>
                      <a:pt x="2871" y="32"/>
                    </a:lnTo>
                    <a:lnTo>
                      <a:pt x="2882" y="38"/>
                    </a:lnTo>
                    <a:lnTo>
                      <a:pt x="2893" y="46"/>
                    </a:lnTo>
                    <a:lnTo>
                      <a:pt x="2903" y="54"/>
                    </a:lnTo>
                    <a:lnTo>
                      <a:pt x="2914" y="62"/>
                    </a:lnTo>
                    <a:lnTo>
                      <a:pt x="2924" y="70"/>
                    </a:lnTo>
                    <a:lnTo>
                      <a:pt x="2933" y="79"/>
                    </a:lnTo>
                    <a:lnTo>
                      <a:pt x="2942" y="88"/>
                    </a:lnTo>
                    <a:lnTo>
                      <a:pt x="2950" y="98"/>
                    </a:lnTo>
                    <a:lnTo>
                      <a:pt x="2958" y="109"/>
                    </a:lnTo>
                    <a:lnTo>
                      <a:pt x="2965" y="119"/>
                    </a:lnTo>
                    <a:lnTo>
                      <a:pt x="2973" y="130"/>
                    </a:lnTo>
                    <a:lnTo>
                      <a:pt x="2980" y="141"/>
                    </a:lnTo>
                    <a:lnTo>
                      <a:pt x="2986" y="152"/>
                    </a:lnTo>
                    <a:lnTo>
                      <a:pt x="2991" y="165"/>
                    </a:lnTo>
                    <a:lnTo>
                      <a:pt x="2996" y="177"/>
                    </a:lnTo>
                    <a:lnTo>
                      <a:pt x="3000" y="189"/>
                    </a:lnTo>
                    <a:lnTo>
                      <a:pt x="3004" y="202"/>
                    </a:lnTo>
                    <a:lnTo>
                      <a:pt x="3007" y="216"/>
                    </a:lnTo>
                    <a:lnTo>
                      <a:pt x="3009" y="229"/>
                    </a:lnTo>
                    <a:lnTo>
                      <a:pt x="3011" y="242"/>
                    </a:lnTo>
                    <a:lnTo>
                      <a:pt x="3012" y="256"/>
                    </a:lnTo>
                    <a:lnTo>
                      <a:pt x="3012" y="270"/>
                    </a:lnTo>
                    <a:lnTo>
                      <a:pt x="3012" y="1351"/>
                    </a:lnTo>
                    <a:lnTo>
                      <a:pt x="3012" y="1364"/>
                    </a:lnTo>
                    <a:lnTo>
                      <a:pt x="3011" y="1378"/>
                    </a:lnTo>
                    <a:lnTo>
                      <a:pt x="3009" y="1392"/>
                    </a:lnTo>
                    <a:lnTo>
                      <a:pt x="3007" y="1405"/>
                    </a:lnTo>
                    <a:lnTo>
                      <a:pt x="3004" y="1418"/>
                    </a:lnTo>
                    <a:lnTo>
                      <a:pt x="3000" y="1430"/>
                    </a:lnTo>
                    <a:lnTo>
                      <a:pt x="2996" y="1444"/>
                    </a:lnTo>
                    <a:lnTo>
                      <a:pt x="2991" y="1456"/>
                    </a:lnTo>
                    <a:lnTo>
                      <a:pt x="2986" y="1468"/>
                    </a:lnTo>
                    <a:lnTo>
                      <a:pt x="2980" y="1479"/>
                    </a:lnTo>
                    <a:lnTo>
                      <a:pt x="2973" y="1490"/>
                    </a:lnTo>
                    <a:lnTo>
                      <a:pt x="2965" y="1502"/>
                    </a:lnTo>
                    <a:lnTo>
                      <a:pt x="2958" y="1512"/>
                    </a:lnTo>
                    <a:lnTo>
                      <a:pt x="2950" y="1522"/>
                    </a:lnTo>
                    <a:lnTo>
                      <a:pt x="2942" y="1532"/>
                    </a:lnTo>
                    <a:lnTo>
                      <a:pt x="2933" y="1541"/>
                    </a:lnTo>
                    <a:lnTo>
                      <a:pt x="2924" y="1551"/>
                    </a:lnTo>
                    <a:lnTo>
                      <a:pt x="2914" y="1559"/>
                    </a:lnTo>
                    <a:lnTo>
                      <a:pt x="2903" y="1567"/>
                    </a:lnTo>
                    <a:lnTo>
                      <a:pt x="2893" y="1575"/>
                    </a:lnTo>
                    <a:lnTo>
                      <a:pt x="2882" y="1582"/>
                    </a:lnTo>
                    <a:lnTo>
                      <a:pt x="2871" y="1588"/>
                    </a:lnTo>
                    <a:lnTo>
                      <a:pt x="2859" y="1594"/>
                    </a:lnTo>
                    <a:lnTo>
                      <a:pt x="2847" y="1599"/>
                    </a:lnTo>
                    <a:lnTo>
                      <a:pt x="2835" y="1604"/>
                    </a:lnTo>
                    <a:lnTo>
                      <a:pt x="2822" y="1609"/>
                    </a:lnTo>
                    <a:lnTo>
                      <a:pt x="2810" y="1613"/>
                    </a:lnTo>
                    <a:lnTo>
                      <a:pt x="2796" y="1616"/>
                    </a:lnTo>
                    <a:lnTo>
                      <a:pt x="2783" y="1618"/>
                    </a:lnTo>
                    <a:lnTo>
                      <a:pt x="2770" y="1620"/>
                    </a:lnTo>
                    <a:lnTo>
                      <a:pt x="2756" y="1621"/>
                    </a:lnTo>
                    <a:lnTo>
                      <a:pt x="2742" y="1621"/>
                    </a:lnTo>
                    <a:lnTo>
                      <a:pt x="270" y="1621"/>
                    </a:lnTo>
                    <a:lnTo>
                      <a:pt x="255" y="1621"/>
                    </a:lnTo>
                    <a:lnTo>
                      <a:pt x="242" y="1620"/>
                    </a:lnTo>
                    <a:lnTo>
                      <a:pt x="229" y="1618"/>
                    </a:lnTo>
                    <a:lnTo>
                      <a:pt x="216" y="1616"/>
                    </a:lnTo>
                    <a:lnTo>
                      <a:pt x="202" y="1613"/>
                    </a:lnTo>
                    <a:lnTo>
                      <a:pt x="189" y="1609"/>
                    </a:lnTo>
                    <a:lnTo>
                      <a:pt x="177" y="1604"/>
                    </a:lnTo>
                    <a:lnTo>
                      <a:pt x="165" y="1599"/>
                    </a:lnTo>
                    <a:lnTo>
                      <a:pt x="152" y="1594"/>
                    </a:lnTo>
                    <a:lnTo>
                      <a:pt x="141" y="1588"/>
                    </a:lnTo>
                    <a:lnTo>
                      <a:pt x="130" y="1582"/>
                    </a:lnTo>
                    <a:lnTo>
                      <a:pt x="119" y="1575"/>
                    </a:lnTo>
                    <a:lnTo>
                      <a:pt x="108" y="1567"/>
                    </a:lnTo>
                    <a:lnTo>
                      <a:pt x="97" y="1559"/>
                    </a:lnTo>
                    <a:lnTo>
                      <a:pt x="88" y="1551"/>
                    </a:lnTo>
                    <a:lnTo>
                      <a:pt x="79" y="1541"/>
                    </a:lnTo>
                    <a:lnTo>
                      <a:pt x="70" y="1532"/>
                    </a:lnTo>
                    <a:lnTo>
                      <a:pt x="61" y="1522"/>
                    </a:lnTo>
                    <a:lnTo>
                      <a:pt x="54" y="1512"/>
                    </a:lnTo>
                    <a:lnTo>
                      <a:pt x="45" y="1502"/>
                    </a:lnTo>
                    <a:lnTo>
                      <a:pt x="38" y="1490"/>
                    </a:lnTo>
                    <a:lnTo>
                      <a:pt x="32"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2" y="141"/>
                    </a:lnTo>
                    <a:lnTo>
                      <a:pt x="38" y="130"/>
                    </a:lnTo>
                    <a:lnTo>
                      <a:pt x="45" y="119"/>
                    </a:lnTo>
                    <a:lnTo>
                      <a:pt x="54" y="109"/>
                    </a:lnTo>
                    <a:lnTo>
                      <a:pt x="61" y="98"/>
                    </a:lnTo>
                    <a:lnTo>
                      <a:pt x="70" y="88"/>
                    </a:lnTo>
                    <a:lnTo>
                      <a:pt x="79" y="79"/>
                    </a:lnTo>
                    <a:lnTo>
                      <a:pt x="88" y="70"/>
                    </a:lnTo>
                    <a:lnTo>
                      <a:pt x="97" y="62"/>
                    </a:lnTo>
                    <a:lnTo>
                      <a:pt x="108" y="54"/>
                    </a:lnTo>
                    <a:lnTo>
                      <a:pt x="119" y="46"/>
                    </a:lnTo>
                    <a:lnTo>
                      <a:pt x="130" y="38"/>
                    </a:lnTo>
                    <a:lnTo>
                      <a:pt x="141" y="32"/>
                    </a:lnTo>
                    <a:lnTo>
                      <a:pt x="152" y="26"/>
                    </a:lnTo>
                    <a:lnTo>
                      <a:pt x="165" y="21"/>
                    </a:lnTo>
                    <a:lnTo>
                      <a:pt x="177" y="16"/>
                    </a:lnTo>
                    <a:lnTo>
                      <a:pt x="189" y="12"/>
                    </a:lnTo>
                    <a:lnTo>
                      <a:pt x="202" y="8"/>
                    </a:lnTo>
                    <a:lnTo>
                      <a:pt x="216" y="5"/>
                    </a:lnTo>
                    <a:lnTo>
                      <a:pt x="229" y="3"/>
                    </a:lnTo>
                    <a:lnTo>
                      <a:pt x="242" y="1"/>
                    </a:lnTo>
                    <a:lnTo>
                      <a:pt x="255"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7" name="Freeform 16"/>
              <p:cNvSpPr>
                <a:spLocks/>
              </p:cNvSpPr>
              <p:nvPr/>
            </p:nvSpPr>
            <p:spPr bwMode="auto">
              <a:xfrm>
                <a:off x="-1680356" y="1838018"/>
                <a:ext cx="217487" cy="117475"/>
              </a:xfrm>
              <a:custGeom>
                <a:avLst/>
                <a:gdLst/>
                <a:ahLst/>
                <a:cxnLst>
                  <a:cxn ang="0">
                    <a:pos x="2757" y="0"/>
                  </a:cxn>
                  <a:cxn ang="0">
                    <a:pos x="2798" y="5"/>
                  </a:cxn>
                  <a:cxn ang="0">
                    <a:pos x="2836" y="16"/>
                  </a:cxn>
                  <a:cxn ang="0">
                    <a:pos x="2871" y="32"/>
                  </a:cxn>
                  <a:cxn ang="0">
                    <a:pos x="2905" y="54"/>
                  </a:cxn>
                  <a:cxn ang="0">
                    <a:pos x="2934" y="79"/>
                  </a:cxn>
                  <a:cxn ang="0">
                    <a:pos x="2960"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60" y="1512"/>
                  </a:cxn>
                  <a:cxn ang="0">
                    <a:pos x="2934" y="1541"/>
                  </a:cxn>
                  <a:cxn ang="0">
                    <a:pos x="2905" y="1567"/>
                  </a:cxn>
                  <a:cxn ang="0">
                    <a:pos x="2871" y="1588"/>
                  </a:cxn>
                  <a:cxn ang="0">
                    <a:pos x="2836" y="1604"/>
                  </a:cxn>
                  <a:cxn ang="0">
                    <a:pos x="2798" y="1616"/>
                  </a:cxn>
                  <a:cxn ang="0">
                    <a:pos x="2757" y="1621"/>
                  </a:cxn>
                  <a:cxn ang="0">
                    <a:pos x="257" y="1621"/>
                  </a:cxn>
                  <a:cxn ang="0">
                    <a:pos x="216" y="1616"/>
                  </a:cxn>
                  <a:cxn ang="0">
                    <a:pos x="178" y="1604"/>
                  </a:cxn>
                  <a:cxn ang="0">
                    <a:pos x="142" y="1588"/>
                  </a:cxn>
                  <a:cxn ang="0">
                    <a:pos x="109" y="1567"/>
                  </a:cxn>
                  <a:cxn ang="0">
                    <a:pos x="80" y="1541"/>
                  </a:cxn>
                  <a:cxn ang="0">
                    <a:pos x="54" y="1512"/>
                  </a:cxn>
                  <a:cxn ang="0">
                    <a:pos x="33" y="1479"/>
                  </a:cxn>
                  <a:cxn ang="0">
                    <a:pos x="16" y="1444"/>
                  </a:cxn>
                  <a:cxn ang="0">
                    <a:pos x="6" y="1405"/>
                  </a:cxn>
                  <a:cxn ang="0">
                    <a:pos x="1" y="1364"/>
                  </a:cxn>
                  <a:cxn ang="0">
                    <a:pos x="1" y="256"/>
                  </a:cxn>
                  <a:cxn ang="0">
                    <a:pos x="6" y="216"/>
                  </a:cxn>
                  <a:cxn ang="0">
                    <a:pos x="16" y="177"/>
                  </a:cxn>
                  <a:cxn ang="0">
                    <a:pos x="33" y="141"/>
                  </a:cxn>
                  <a:cxn ang="0">
                    <a:pos x="54" y="109"/>
                  </a:cxn>
                  <a:cxn ang="0">
                    <a:pos x="80" y="79"/>
                  </a:cxn>
                  <a:cxn ang="0">
                    <a:pos x="109" y="54"/>
                  </a:cxn>
                  <a:cxn ang="0">
                    <a:pos x="142" y="32"/>
                  </a:cxn>
                  <a:cxn ang="0">
                    <a:pos x="178" y="16"/>
                  </a:cxn>
                  <a:cxn ang="0">
                    <a:pos x="216" y="5"/>
                  </a:cxn>
                  <a:cxn ang="0">
                    <a:pos x="257" y="0"/>
                  </a:cxn>
                </a:cxnLst>
                <a:rect l="0" t="0" r="r" b="b"/>
                <a:pathLst>
                  <a:path w="3014" h="1621">
                    <a:moveTo>
                      <a:pt x="271" y="0"/>
                    </a:moveTo>
                    <a:lnTo>
                      <a:pt x="2743" y="0"/>
                    </a:lnTo>
                    <a:lnTo>
                      <a:pt x="2757" y="0"/>
                    </a:lnTo>
                    <a:lnTo>
                      <a:pt x="2770" y="1"/>
                    </a:lnTo>
                    <a:lnTo>
                      <a:pt x="2784" y="3"/>
                    </a:lnTo>
                    <a:lnTo>
                      <a:pt x="2798" y="5"/>
                    </a:lnTo>
                    <a:lnTo>
                      <a:pt x="2810" y="8"/>
                    </a:lnTo>
                    <a:lnTo>
                      <a:pt x="2823" y="12"/>
                    </a:lnTo>
                    <a:lnTo>
                      <a:pt x="2836" y="16"/>
                    </a:lnTo>
                    <a:lnTo>
                      <a:pt x="2848" y="21"/>
                    </a:lnTo>
                    <a:lnTo>
                      <a:pt x="2860" y="26"/>
                    </a:lnTo>
                    <a:lnTo>
                      <a:pt x="2871" y="32"/>
                    </a:lnTo>
                    <a:lnTo>
                      <a:pt x="2884" y="38"/>
                    </a:lnTo>
                    <a:lnTo>
                      <a:pt x="2894" y="46"/>
                    </a:lnTo>
                    <a:lnTo>
                      <a:pt x="2905" y="54"/>
                    </a:lnTo>
                    <a:lnTo>
                      <a:pt x="2915" y="62"/>
                    </a:lnTo>
                    <a:lnTo>
                      <a:pt x="2924" y="70"/>
                    </a:lnTo>
                    <a:lnTo>
                      <a:pt x="2934" y="79"/>
                    </a:lnTo>
                    <a:lnTo>
                      <a:pt x="2943" y="88"/>
                    </a:lnTo>
                    <a:lnTo>
                      <a:pt x="2952" y="98"/>
                    </a:lnTo>
                    <a:lnTo>
                      <a:pt x="2960" y="109"/>
                    </a:lnTo>
                    <a:lnTo>
                      <a:pt x="2967" y="119"/>
                    </a:lnTo>
                    <a:lnTo>
                      <a:pt x="2974" y="130"/>
                    </a:lnTo>
                    <a:lnTo>
                      <a:pt x="2980" y="141"/>
                    </a:lnTo>
                    <a:lnTo>
                      <a:pt x="2986" y="152"/>
                    </a:lnTo>
                    <a:lnTo>
                      <a:pt x="2993" y="165"/>
                    </a:lnTo>
                    <a:lnTo>
                      <a:pt x="2997" y="177"/>
                    </a:lnTo>
                    <a:lnTo>
                      <a:pt x="3002" y="189"/>
                    </a:lnTo>
                    <a:lnTo>
                      <a:pt x="3005" y="202"/>
                    </a:lnTo>
                    <a:lnTo>
                      <a:pt x="3008" y="216"/>
                    </a:lnTo>
                    <a:lnTo>
                      <a:pt x="3011" y="229"/>
                    </a:lnTo>
                    <a:lnTo>
                      <a:pt x="3012" y="242"/>
                    </a:lnTo>
                    <a:lnTo>
                      <a:pt x="3013" y="256"/>
                    </a:lnTo>
                    <a:lnTo>
                      <a:pt x="3014" y="270"/>
                    </a:lnTo>
                    <a:lnTo>
                      <a:pt x="3014" y="1351"/>
                    </a:lnTo>
                    <a:lnTo>
                      <a:pt x="3013" y="1364"/>
                    </a:lnTo>
                    <a:lnTo>
                      <a:pt x="3012" y="1378"/>
                    </a:lnTo>
                    <a:lnTo>
                      <a:pt x="3011" y="1392"/>
                    </a:lnTo>
                    <a:lnTo>
                      <a:pt x="3008" y="1405"/>
                    </a:lnTo>
                    <a:lnTo>
                      <a:pt x="3005" y="1418"/>
                    </a:lnTo>
                    <a:lnTo>
                      <a:pt x="3002" y="1430"/>
                    </a:lnTo>
                    <a:lnTo>
                      <a:pt x="2997" y="1444"/>
                    </a:lnTo>
                    <a:lnTo>
                      <a:pt x="2993" y="1456"/>
                    </a:lnTo>
                    <a:lnTo>
                      <a:pt x="2986" y="1468"/>
                    </a:lnTo>
                    <a:lnTo>
                      <a:pt x="2980" y="1479"/>
                    </a:lnTo>
                    <a:lnTo>
                      <a:pt x="2974" y="1490"/>
                    </a:lnTo>
                    <a:lnTo>
                      <a:pt x="2967" y="1502"/>
                    </a:lnTo>
                    <a:lnTo>
                      <a:pt x="2960" y="1512"/>
                    </a:lnTo>
                    <a:lnTo>
                      <a:pt x="2952" y="1522"/>
                    </a:lnTo>
                    <a:lnTo>
                      <a:pt x="2943" y="1532"/>
                    </a:lnTo>
                    <a:lnTo>
                      <a:pt x="2934" y="1541"/>
                    </a:lnTo>
                    <a:lnTo>
                      <a:pt x="2924" y="1551"/>
                    </a:lnTo>
                    <a:lnTo>
                      <a:pt x="2915" y="1559"/>
                    </a:lnTo>
                    <a:lnTo>
                      <a:pt x="2905" y="1567"/>
                    </a:lnTo>
                    <a:lnTo>
                      <a:pt x="2894" y="1575"/>
                    </a:lnTo>
                    <a:lnTo>
                      <a:pt x="2884" y="1582"/>
                    </a:lnTo>
                    <a:lnTo>
                      <a:pt x="2871" y="1588"/>
                    </a:lnTo>
                    <a:lnTo>
                      <a:pt x="2860" y="1594"/>
                    </a:lnTo>
                    <a:lnTo>
                      <a:pt x="2848" y="1599"/>
                    </a:lnTo>
                    <a:lnTo>
                      <a:pt x="2836" y="1604"/>
                    </a:lnTo>
                    <a:lnTo>
                      <a:pt x="2823" y="1609"/>
                    </a:lnTo>
                    <a:lnTo>
                      <a:pt x="2810" y="1613"/>
                    </a:lnTo>
                    <a:lnTo>
                      <a:pt x="2798" y="1616"/>
                    </a:lnTo>
                    <a:lnTo>
                      <a:pt x="2784" y="1618"/>
                    </a:lnTo>
                    <a:lnTo>
                      <a:pt x="2770" y="1620"/>
                    </a:lnTo>
                    <a:lnTo>
                      <a:pt x="2757" y="1621"/>
                    </a:lnTo>
                    <a:lnTo>
                      <a:pt x="2743" y="1621"/>
                    </a:lnTo>
                    <a:lnTo>
                      <a:pt x="271" y="1621"/>
                    </a:lnTo>
                    <a:lnTo>
                      <a:pt x="257" y="1621"/>
                    </a:lnTo>
                    <a:lnTo>
                      <a:pt x="244" y="1620"/>
                    </a:lnTo>
                    <a:lnTo>
                      <a:pt x="229" y="1618"/>
                    </a:lnTo>
                    <a:lnTo>
                      <a:pt x="216" y="1616"/>
                    </a:lnTo>
                    <a:lnTo>
                      <a:pt x="204" y="1613"/>
                    </a:lnTo>
                    <a:lnTo>
                      <a:pt x="191" y="1609"/>
                    </a:lnTo>
                    <a:lnTo>
                      <a:pt x="178" y="1604"/>
                    </a:lnTo>
                    <a:lnTo>
                      <a:pt x="166" y="1599"/>
                    </a:lnTo>
                    <a:lnTo>
                      <a:pt x="154" y="1594"/>
                    </a:lnTo>
                    <a:lnTo>
                      <a:pt x="142" y="1588"/>
                    </a:lnTo>
                    <a:lnTo>
                      <a:pt x="130" y="1582"/>
                    </a:lnTo>
                    <a:lnTo>
                      <a:pt x="120" y="1575"/>
                    </a:lnTo>
                    <a:lnTo>
                      <a:pt x="109" y="1567"/>
                    </a:lnTo>
                    <a:lnTo>
                      <a:pt x="99" y="1559"/>
                    </a:lnTo>
                    <a:lnTo>
                      <a:pt x="89" y="1551"/>
                    </a:lnTo>
                    <a:lnTo>
                      <a:pt x="80" y="1541"/>
                    </a:lnTo>
                    <a:lnTo>
                      <a:pt x="70" y="1532"/>
                    </a:lnTo>
                    <a:lnTo>
                      <a:pt x="62" y="1522"/>
                    </a:lnTo>
                    <a:lnTo>
                      <a:pt x="54" y="1512"/>
                    </a:lnTo>
                    <a:lnTo>
                      <a:pt x="47" y="1502"/>
                    </a:lnTo>
                    <a:lnTo>
                      <a:pt x="40" y="1490"/>
                    </a:lnTo>
                    <a:lnTo>
                      <a:pt x="33" y="1479"/>
                    </a:lnTo>
                    <a:lnTo>
                      <a:pt x="28" y="1468"/>
                    </a:lnTo>
                    <a:lnTo>
                      <a:pt x="21" y="1456"/>
                    </a:lnTo>
                    <a:lnTo>
                      <a:pt x="16" y="1444"/>
                    </a:lnTo>
                    <a:lnTo>
                      <a:pt x="12" y="1430"/>
                    </a:lnTo>
                    <a:lnTo>
                      <a:pt x="9" y="1418"/>
                    </a:lnTo>
                    <a:lnTo>
                      <a:pt x="6" y="1405"/>
                    </a:lnTo>
                    <a:lnTo>
                      <a:pt x="3" y="1392"/>
                    </a:lnTo>
                    <a:lnTo>
                      <a:pt x="2" y="1378"/>
                    </a:lnTo>
                    <a:lnTo>
                      <a:pt x="1" y="1364"/>
                    </a:lnTo>
                    <a:lnTo>
                      <a:pt x="0" y="1351"/>
                    </a:lnTo>
                    <a:lnTo>
                      <a:pt x="0" y="270"/>
                    </a:lnTo>
                    <a:lnTo>
                      <a:pt x="1" y="256"/>
                    </a:lnTo>
                    <a:lnTo>
                      <a:pt x="2" y="242"/>
                    </a:lnTo>
                    <a:lnTo>
                      <a:pt x="3" y="229"/>
                    </a:lnTo>
                    <a:lnTo>
                      <a:pt x="6" y="216"/>
                    </a:lnTo>
                    <a:lnTo>
                      <a:pt x="9" y="202"/>
                    </a:lnTo>
                    <a:lnTo>
                      <a:pt x="12" y="189"/>
                    </a:lnTo>
                    <a:lnTo>
                      <a:pt x="16" y="177"/>
                    </a:lnTo>
                    <a:lnTo>
                      <a:pt x="21" y="165"/>
                    </a:lnTo>
                    <a:lnTo>
                      <a:pt x="28" y="152"/>
                    </a:lnTo>
                    <a:lnTo>
                      <a:pt x="33" y="141"/>
                    </a:lnTo>
                    <a:lnTo>
                      <a:pt x="40" y="130"/>
                    </a:lnTo>
                    <a:lnTo>
                      <a:pt x="47" y="119"/>
                    </a:lnTo>
                    <a:lnTo>
                      <a:pt x="54" y="109"/>
                    </a:lnTo>
                    <a:lnTo>
                      <a:pt x="62" y="98"/>
                    </a:lnTo>
                    <a:lnTo>
                      <a:pt x="70" y="88"/>
                    </a:lnTo>
                    <a:lnTo>
                      <a:pt x="80" y="79"/>
                    </a:lnTo>
                    <a:lnTo>
                      <a:pt x="89" y="70"/>
                    </a:lnTo>
                    <a:lnTo>
                      <a:pt x="99" y="62"/>
                    </a:lnTo>
                    <a:lnTo>
                      <a:pt x="109" y="54"/>
                    </a:lnTo>
                    <a:lnTo>
                      <a:pt x="120" y="46"/>
                    </a:lnTo>
                    <a:lnTo>
                      <a:pt x="130" y="38"/>
                    </a:lnTo>
                    <a:lnTo>
                      <a:pt x="142" y="32"/>
                    </a:lnTo>
                    <a:lnTo>
                      <a:pt x="154" y="26"/>
                    </a:lnTo>
                    <a:lnTo>
                      <a:pt x="166" y="21"/>
                    </a:lnTo>
                    <a:lnTo>
                      <a:pt x="178" y="16"/>
                    </a:lnTo>
                    <a:lnTo>
                      <a:pt x="191" y="12"/>
                    </a:lnTo>
                    <a:lnTo>
                      <a:pt x="204" y="8"/>
                    </a:lnTo>
                    <a:lnTo>
                      <a:pt x="216" y="5"/>
                    </a:lnTo>
                    <a:lnTo>
                      <a:pt x="229"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8" name="Freeform 17"/>
              <p:cNvSpPr>
                <a:spLocks/>
              </p:cNvSpPr>
              <p:nvPr/>
            </p:nvSpPr>
            <p:spPr bwMode="auto">
              <a:xfrm>
                <a:off x="-1440644" y="1838018"/>
                <a:ext cx="217487" cy="117475"/>
              </a:xfrm>
              <a:custGeom>
                <a:avLst/>
                <a:gdLst/>
                <a:ahLst/>
                <a:cxnLst>
                  <a:cxn ang="0">
                    <a:pos x="2757" y="0"/>
                  </a:cxn>
                  <a:cxn ang="0">
                    <a:pos x="2796" y="5"/>
                  </a:cxn>
                  <a:cxn ang="0">
                    <a:pos x="2835" y="16"/>
                  </a:cxn>
                  <a:cxn ang="0">
                    <a:pos x="2871" y="32"/>
                  </a:cxn>
                  <a:cxn ang="0">
                    <a:pos x="2903" y="54"/>
                  </a:cxn>
                  <a:cxn ang="0">
                    <a:pos x="2933" y="79"/>
                  </a:cxn>
                  <a:cxn ang="0">
                    <a:pos x="2958" y="109"/>
                  </a:cxn>
                  <a:cxn ang="0">
                    <a:pos x="2980" y="141"/>
                  </a:cxn>
                  <a:cxn ang="0">
                    <a:pos x="2996" y="177"/>
                  </a:cxn>
                  <a:cxn ang="0">
                    <a:pos x="3007" y="216"/>
                  </a:cxn>
                  <a:cxn ang="0">
                    <a:pos x="3012" y="256"/>
                  </a:cxn>
                  <a:cxn ang="0">
                    <a:pos x="3012" y="1364"/>
                  </a:cxn>
                  <a:cxn ang="0">
                    <a:pos x="3007" y="1405"/>
                  </a:cxn>
                  <a:cxn ang="0">
                    <a:pos x="2996" y="1444"/>
                  </a:cxn>
                  <a:cxn ang="0">
                    <a:pos x="2980" y="1479"/>
                  </a:cxn>
                  <a:cxn ang="0">
                    <a:pos x="2958" y="1512"/>
                  </a:cxn>
                  <a:cxn ang="0">
                    <a:pos x="2933" y="1541"/>
                  </a:cxn>
                  <a:cxn ang="0">
                    <a:pos x="2903" y="1567"/>
                  </a:cxn>
                  <a:cxn ang="0">
                    <a:pos x="2871" y="1588"/>
                  </a:cxn>
                  <a:cxn ang="0">
                    <a:pos x="2835" y="1604"/>
                  </a:cxn>
                  <a:cxn ang="0">
                    <a:pos x="2796" y="1616"/>
                  </a:cxn>
                  <a:cxn ang="0">
                    <a:pos x="2757" y="1621"/>
                  </a:cxn>
                  <a:cxn ang="0">
                    <a:pos x="256" y="1621"/>
                  </a:cxn>
                  <a:cxn ang="0">
                    <a:pos x="216" y="1616"/>
                  </a:cxn>
                  <a:cxn ang="0">
                    <a:pos x="177" y="1604"/>
                  </a:cxn>
                  <a:cxn ang="0">
                    <a:pos x="141" y="1588"/>
                  </a:cxn>
                  <a:cxn ang="0">
                    <a:pos x="109" y="1567"/>
                  </a:cxn>
                  <a:cxn ang="0">
                    <a:pos x="79" y="1541"/>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9" y="54"/>
                  </a:cxn>
                  <a:cxn ang="0">
                    <a:pos x="141" y="32"/>
                  </a:cxn>
                  <a:cxn ang="0">
                    <a:pos x="177" y="16"/>
                  </a:cxn>
                  <a:cxn ang="0">
                    <a:pos x="216" y="5"/>
                  </a:cxn>
                  <a:cxn ang="0">
                    <a:pos x="256" y="0"/>
                  </a:cxn>
                </a:cxnLst>
                <a:rect l="0" t="0" r="r" b="b"/>
                <a:pathLst>
                  <a:path w="3012" h="1621">
                    <a:moveTo>
                      <a:pt x="270" y="0"/>
                    </a:moveTo>
                    <a:lnTo>
                      <a:pt x="2742" y="0"/>
                    </a:lnTo>
                    <a:lnTo>
                      <a:pt x="2757" y="0"/>
                    </a:lnTo>
                    <a:lnTo>
                      <a:pt x="2770" y="1"/>
                    </a:lnTo>
                    <a:lnTo>
                      <a:pt x="2783" y="3"/>
                    </a:lnTo>
                    <a:lnTo>
                      <a:pt x="2796" y="5"/>
                    </a:lnTo>
                    <a:lnTo>
                      <a:pt x="2810" y="8"/>
                    </a:lnTo>
                    <a:lnTo>
                      <a:pt x="2823" y="12"/>
                    </a:lnTo>
                    <a:lnTo>
                      <a:pt x="2835" y="16"/>
                    </a:lnTo>
                    <a:lnTo>
                      <a:pt x="2847" y="21"/>
                    </a:lnTo>
                    <a:lnTo>
                      <a:pt x="2860" y="26"/>
                    </a:lnTo>
                    <a:lnTo>
                      <a:pt x="2871" y="32"/>
                    </a:lnTo>
                    <a:lnTo>
                      <a:pt x="2882" y="38"/>
                    </a:lnTo>
                    <a:lnTo>
                      <a:pt x="2893" y="46"/>
                    </a:lnTo>
                    <a:lnTo>
                      <a:pt x="2903" y="54"/>
                    </a:lnTo>
                    <a:lnTo>
                      <a:pt x="2914" y="62"/>
                    </a:lnTo>
                    <a:lnTo>
                      <a:pt x="2924" y="70"/>
                    </a:lnTo>
                    <a:lnTo>
                      <a:pt x="2933" y="79"/>
                    </a:lnTo>
                    <a:lnTo>
                      <a:pt x="2942" y="88"/>
                    </a:lnTo>
                    <a:lnTo>
                      <a:pt x="2950" y="98"/>
                    </a:lnTo>
                    <a:lnTo>
                      <a:pt x="2958" y="109"/>
                    </a:lnTo>
                    <a:lnTo>
                      <a:pt x="2967" y="119"/>
                    </a:lnTo>
                    <a:lnTo>
                      <a:pt x="2974" y="130"/>
                    </a:lnTo>
                    <a:lnTo>
                      <a:pt x="2980" y="141"/>
                    </a:lnTo>
                    <a:lnTo>
                      <a:pt x="2986" y="152"/>
                    </a:lnTo>
                    <a:lnTo>
                      <a:pt x="2991" y="165"/>
                    </a:lnTo>
                    <a:lnTo>
                      <a:pt x="2996" y="177"/>
                    </a:lnTo>
                    <a:lnTo>
                      <a:pt x="3000" y="189"/>
                    </a:lnTo>
                    <a:lnTo>
                      <a:pt x="3004" y="202"/>
                    </a:lnTo>
                    <a:lnTo>
                      <a:pt x="3007" y="216"/>
                    </a:lnTo>
                    <a:lnTo>
                      <a:pt x="3009" y="229"/>
                    </a:lnTo>
                    <a:lnTo>
                      <a:pt x="3011" y="242"/>
                    </a:lnTo>
                    <a:lnTo>
                      <a:pt x="3012" y="256"/>
                    </a:lnTo>
                    <a:lnTo>
                      <a:pt x="3012" y="270"/>
                    </a:lnTo>
                    <a:lnTo>
                      <a:pt x="3012" y="1351"/>
                    </a:lnTo>
                    <a:lnTo>
                      <a:pt x="3012" y="1364"/>
                    </a:lnTo>
                    <a:lnTo>
                      <a:pt x="3011" y="1378"/>
                    </a:lnTo>
                    <a:lnTo>
                      <a:pt x="3009" y="1392"/>
                    </a:lnTo>
                    <a:lnTo>
                      <a:pt x="3007" y="1405"/>
                    </a:lnTo>
                    <a:lnTo>
                      <a:pt x="3004" y="1418"/>
                    </a:lnTo>
                    <a:lnTo>
                      <a:pt x="3000" y="1430"/>
                    </a:lnTo>
                    <a:lnTo>
                      <a:pt x="2996" y="1444"/>
                    </a:lnTo>
                    <a:lnTo>
                      <a:pt x="2991" y="1456"/>
                    </a:lnTo>
                    <a:lnTo>
                      <a:pt x="2986" y="1468"/>
                    </a:lnTo>
                    <a:lnTo>
                      <a:pt x="2980" y="1479"/>
                    </a:lnTo>
                    <a:lnTo>
                      <a:pt x="2974" y="1490"/>
                    </a:lnTo>
                    <a:lnTo>
                      <a:pt x="2967" y="1502"/>
                    </a:lnTo>
                    <a:lnTo>
                      <a:pt x="2958" y="1512"/>
                    </a:lnTo>
                    <a:lnTo>
                      <a:pt x="2950" y="1522"/>
                    </a:lnTo>
                    <a:lnTo>
                      <a:pt x="2942" y="1532"/>
                    </a:lnTo>
                    <a:lnTo>
                      <a:pt x="2933" y="1541"/>
                    </a:lnTo>
                    <a:lnTo>
                      <a:pt x="2924" y="1551"/>
                    </a:lnTo>
                    <a:lnTo>
                      <a:pt x="2914" y="1559"/>
                    </a:lnTo>
                    <a:lnTo>
                      <a:pt x="2903" y="1567"/>
                    </a:lnTo>
                    <a:lnTo>
                      <a:pt x="2893" y="1575"/>
                    </a:lnTo>
                    <a:lnTo>
                      <a:pt x="2882" y="1582"/>
                    </a:lnTo>
                    <a:lnTo>
                      <a:pt x="2871" y="1588"/>
                    </a:lnTo>
                    <a:lnTo>
                      <a:pt x="2860" y="1594"/>
                    </a:lnTo>
                    <a:lnTo>
                      <a:pt x="2847" y="1599"/>
                    </a:lnTo>
                    <a:lnTo>
                      <a:pt x="2835" y="1604"/>
                    </a:lnTo>
                    <a:lnTo>
                      <a:pt x="2823" y="1609"/>
                    </a:lnTo>
                    <a:lnTo>
                      <a:pt x="2810" y="1613"/>
                    </a:lnTo>
                    <a:lnTo>
                      <a:pt x="2796" y="1616"/>
                    </a:lnTo>
                    <a:lnTo>
                      <a:pt x="2783" y="1618"/>
                    </a:lnTo>
                    <a:lnTo>
                      <a:pt x="2770" y="1620"/>
                    </a:lnTo>
                    <a:lnTo>
                      <a:pt x="2757" y="1621"/>
                    </a:lnTo>
                    <a:lnTo>
                      <a:pt x="2742" y="1621"/>
                    </a:lnTo>
                    <a:lnTo>
                      <a:pt x="270" y="1621"/>
                    </a:lnTo>
                    <a:lnTo>
                      <a:pt x="256" y="1621"/>
                    </a:lnTo>
                    <a:lnTo>
                      <a:pt x="242" y="1620"/>
                    </a:lnTo>
                    <a:lnTo>
                      <a:pt x="229" y="1618"/>
                    </a:lnTo>
                    <a:lnTo>
                      <a:pt x="216" y="1616"/>
                    </a:lnTo>
                    <a:lnTo>
                      <a:pt x="202" y="1613"/>
                    </a:lnTo>
                    <a:lnTo>
                      <a:pt x="190" y="1609"/>
                    </a:lnTo>
                    <a:lnTo>
                      <a:pt x="177" y="1604"/>
                    </a:lnTo>
                    <a:lnTo>
                      <a:pt x="165" y="1599"/>
                    </a:lnTo>
                    <a:lnTo>
                      <a:pt x="153" y="1594"/>
                    </a:lnTo>
                    <a:lnTo>
                      <a:pt x="141" y="1588"/>
                    </a:lnTo>
                    <a:lnTo>
                      <a:pt x="130" y="1582"/>
                    </a:lnTo>
                    <a:lnTo>
                      <a:pt x="119" y="1575"/>
                    </a:lnTo>
                    <a:lnTo>
                      <a:pt x="109" y="1567"/>
                    </a:lnTo>
                    <a:lnTo>
                      <a:pt x="98" y="1559"/>
                    </a:lnTo>
                    <a:lnTo>
                      <a:pt x="88" y="1551"/>
                    </a:lnTo>
                    <a:lnTo>
                      <a:pt x="79" y="1541"/>
                    </a:lnTo>
                    <a:lnTo>
                      <a:pt x="70" y="1532"/>
                    </a:lnTo>
                    <a:lnTo>
                      <a:pt x="62" y="1522"/>
                    </a:lnTo>
                    <a:lnTo>
                      <a:pt x="54" y="1512"/>
                    </a:lnTo>
                    <a:lnTo>
                      <a:pt x="45" y="1502"/>
                    </a:lnTo>
                    <a:lnTo>
                      <a:pt x="39" y="1490"/>
                    </a:lnTo>
                    <a:lnTo>
                      <a:pt x="32"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2" y="141"/>
                    </a:lnTo>
                    <a:lnTo>
                      <a:pt x="39" y="130"/>
                    </a:lnTo>
                    <a:lnTo>
                      <a:pt x="45" y="119"/>
                    </a:lnTo>
                    <a:lnTo>
                      <a:pt x="54" y="109"/>
                    </a:lnTo>
                    <a:lnTo>
                      <a:pt x="62" y="98"/>
                    </a:lnTo>
                    <a:lnTo>
                      <a:pt x="70" y="88"/>
                    </a:lnTo>
                    <a:lnTo>
                      <a:pt x="79" y="79"/>
                    </a:lnTo>
                    <a:lnTo>
                      <a:pt x="88" y="70"/>
                    </a:lnTo>
                    <a:lnTo>
                      <a:pt x="98" y="62"/>
                    </a:lnTo>
                    <a:lnTo>
                      <a:pt x="109" y="54"/>
                    </a:lnTo>
                    <a:lnTo>
                      <a:pt x="119" y="46"/>
                    </a:lnTo>
                    <a:lnTo>
                      <a:pt x="130" y="38"/>
                    </a:lnTo>
                    <a:lnTo>
                      <a:pt x="141" y="32"/>
                    </a:lnTo>
                    <a:lnTo>
                      <a:pt x="153" y="26"/>
                    </a:lnTo>
                    <a:lnTo>
                      <a:pt x="165" y="21"/>
                    </a:lnTo>
                    <a:lnTo>
                      <a:pt x="177" y="16"/>
                    </a:lnTo>
                    <a:lnTo>
                      <a:pt x="190" y="12"/>
                    </a:lnTo>
                    <a:lnTo>
                      <a:pt x="202"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19" name="Freeform 18"/>
              <p:cNvSpPr>
                <a:spLocks/>
              </p:cNvSpPr>
              <p:nvPr/>
            </p:nvSpPr>
            <p:spPr bwMode="auto">
              <a:xfrm>
                <a:off x="-1200931" y="1838018"/>
                <a:ext cx="217487" cy="117475"/>
              </a:xfrm>
              <a:custGeom>
                <a:avLst/>
                <a:gdLst/>
                <a:ahLst/>
                <a:cxnLst>
                  <a:cxn ang="0">
                    <a:pos x="2756" y="0"/>
                  </a:cxn>
                  <a:cxn ang="0">
                    <a:pos x="2797" y="5"/>
                  </a:cxn>
                  <a:cxn ang="0">
                    <a:pos x="2836" y="16"/>
                  </a:cxn>
                  <a:cxn ang="0">
                    <a:pos x="2871" y="32"/>
                  </a:cxn>
                  <a:cxn ang="0">
                    <a:pos x="2904" y="54"/>
                  </a:cxn>
                  <a:cxn ang="0">
                    <a:pos x="2934" y="79"/>
                  </a:cxn>
                  <a:cxn ang="0">
                    <a:pos x="2959"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59" y="1512"/>
                  </a:cxn>
                  <a:cxn ang="0">
                    <a:pos x="2934" y="1541"/>
                  </a:cxn>
                  <a:cxn ang="0">
                    <a:pos x="2904" y="1567"/>
                  </a:cxn>
                  <a:cxn ang="0">
                    <a:pos x="2871" y="1588"/>
                  </a:cxn>
                  <a:cxn ang="0">
                    <a:pos x="2836" y="1604"/>
                  </a:cxn>
                  <a:cxn ang="0">
                    <a:pos x="2797" y="1616"/>
                  </a:cxn>
                  <a:cxn ang="0">
                    <a:pos x="2756" y="1621"/>
                  </a:cxn>
                  <a:cxn ang="0">
                    <a:pos x="256" y="1621"/>
                  </a:cxn>
                  <a:cxn ang="0">
                    <a:pos x="216" y="1616"/>
                  </a:cxn>
                  <a:cxn ang="0">
                    <a:pos x="177" y="1604"/>
                  </a:cxn>
                  <a:cxn ang="0">
                    <a:pos x="142" y="1588"/>
                  </a:cxn>
                  <a:cxn ang="0">
                    <a:pos x="108" y="1567"/>
                  </a:cxn>
                  <a:cxn ang="0">
                    <a:pos x="80" y="1541"/>
                  </a:cxn>
                  <a:cxn ang="0">
                    <a:pos x="54" y="1512"/>
                  </a:cxn>
                  <a:cxn ang="0">
                    <a:pos x="33" y="1479"/>
                  </a:cxn>
                  <a:cxn ang="0">
                    <a:pos x="16" y="1444"/>
                  </a:cxn>
                  <a:cxn ang="0">
                    <a:pos x="5" y="1405"/>
                  </a:cxn>
                  <a:cxn ang="0">
                    <a:pos x="0" y="1364"/>
                  </a:cxn>
                  <a:cxn ang="0">
                    <a:pos x="0" y="256"/>
                  </a:cxn>
                  <a:cxn ang="0">
                    <a:pos x="5" y="216"/>
                  </a:cxn>
                  <a:cxn ang="0">
                    <a:pos x="16" y="177"/>
                  </a:cxn>
                  <a:cxn ang="0">
                    <a:pos x="33" y="141"/>
                  </a:cxn>
                  <a:cxn ang="0">
                    <a:pos x="54" y="109"/>
                  </a:cxn>
                  <a:cxn ang="0">
                    <a:pos x="80" y="79"/>
                  </a:cxn>
                  <a:cxn ang="0">
                    <a:pos x="108" y="54"/>
                  </a:cxn>
                  <a:cxn ang="0">
                    <a:pos x="142" y="32"/>
                  </a:cxn>
                  <a:cxn ang="0">
                    <a:pos x="177" y="16"/>
                  </a:cxn>
                  <a:cxn ang="0">
                    <a:pos x="216" y="5"/>
                  </a:cxn>
                  <a:cxn ang="0">
                    <a:pos x="256" y="0"/>
                  </a:cxn>
                </a:cxnLst>
                <a:rect l="0" t="0" r="r" b="b"/>
                <a:pathLst>
                  <a:path w="3013" h="1621">
                    <a:moveTo>
                      <a:pt x="270" y="0"/>
                    </a:moveTo>
                    <a:lnTo>
                      <a:pt x="2743" y="0"/>
                    </a:lnTo>
                    <a:lnTo>
                      <a:pt x="2756" y="0"/>
                    </a:lnTo>
                    <a:lnTo>
                      <a:pt x="2771" y="1"/>
                    </a:lnTo>
                    <a:lnTo>
                      <a:pt x="2784" y="3"/>
                    </a:lnTo>
                    <a:lnTo>
                      <a:pt x="2797" y="5"/>
                    </a:lnTo>
                    <a:lnTo>
                      <a:pt x="2810" y="8"/>
                    </a:lnTo>
                    <a:lnTo>
                      <a:pt x="2822" y="12"/>
                    </a:lnTo>
                    <a:lnTo>
                      <a:pt x="2836" y="16"/>
                    </a:lnTo>
                    <a:lnTo>
                      <a:pt x="2848" y="21"/>
                    </a:lnTo>
                    <a:lnTo>
                      <a:pt x="2859" y="26"/>
                    </a:lnTo>
                    <a:lnTo>
                      <a:pt x="2871" y="32"/>
                    </a:lnTo>
                    <a:lnTo>
                      <a:pt x="2883" y="38"/>
                    </a:lnTo>
                    <a:lnTo>
                      <a:pt x="2894" y="46"/>
                    </a:lnTo>
                    <a:lnTo>
                      <a:pt x="2904" y="54"/>
                    </a:lnTo>
                    <a:lnTo>
                      <a:pt x="2914" y="62"/>
                    </a:lnTo>
                    <a:lnTo>
                      <a:pt x="2924" y="70"/>
                    </a:lnTo>
                    <a:lnTo>
                      <a:pt x="2934" y="79"/>
                    </a:lnTo>
                    <a:lnTo>
                      <a:pt x="2943" y="88"/>
                    </a:lnTo>
                    <a:lnTo>
                      <a:pt x="2951" y="98"/>
                    </a:lnTo>
                    <a:lnTo>
                      <a:pt x="2959" y="109"/>
                    </a:lnTo>
                    <a:lnTo>
                      <a:pt x="2966" y="119"/>
                    </a:lnTo>
                    <a:lnTo>
                      <a:pt x="2973" y="130"/>
                    </a:lnTo>
                    <a:lnTo>
                      <a:pt x="2980" y="141"/>
                    </a:lnTo>
                    <a:lnTo>
                      <a:pt x="2987" y="152"/>
                    </a:lnTo>
                    <a:lnTo>
                      <a:pt x="2992" y="165"/>
                    </a:lnTo>
                    <a:lnTo>
                      <a:pt x="2997" y="177"/>
                    </a:lnTo>
                    <a:lnTo>
                      <a:pt x="3001" y="189"/>
                    </a:lnTo>
                    <a:lnTo>
                      <a:pt x="3005" y="202"/>
                    </a:lnTo>
                    <a:lnTo>
                      <a:pt x="3008" y="216"/>
                    </a:lnTo>
                    <a:lnTo>
                      <a:pt x="3010" y="229"/>
                    </a:lnTo>
                    <a:lnTo>
                      <a:pt x="3012" y="242"/>
                    </a:lnTo>
                    <a:lnTo>
                      <a:pt x="3013" y="256"/>
                    </a:lnTo>
                    <a:lnTo>
                      <a:pt x="3013" y="270"/>
                    </a:lnTo>
                    <a:lnTo>
                      <a:pt x="3013" y="1351"/>
                    </a:lnTo>
                    <a:lnTo>
                      <a:pt x="3013" y="1364"/>
                    </a:lnTo>
                    <a:lnTo>
                      <a:pt x="3012" y="1378"/>
                    </a:lnTo>
                    <a:lnTo>
                      <a:pt x="3010" y="1392"/>
                    </a:lnTo>
                    <a:lnTo>
                      <a:pt x="3008" y="1405"/>
                    </a:lnTo>
                    <a:lnTo>
                      <a:pt x="3005" y="1418"/>
                    </a:lnTo>
                    <a:lnTo>
                      <a:pt x="3001" y="1430"/>
                    </a:lnTo>
                    <a:lnTo>
                      <a:pt x="2997" y="1444"/>
                    </a:lnTo>
                    <a:lnTo>
                      <a:pt x="2992" y="1456"/>
                    </a:lnTo>
                    <a:lnTo>
                      <a:pt x="2987" y="1468"/>
                    </a:lnTo>
                    <a:lnTo>
                      <a:pt x="2980" y="1479"/>
                    </a:lnTo>
                    <a:lnTo>
                      <a:pt x="2973" y="1490"/>
                    </a:lnTo>
                    <a:lnTo>
                      <a:pt x="2966" y="1502"/>
                    </a:lnTo>
                    <a:lnTo>
                      <a:pt x="2959" y="1512"/>
                    </a:lnTo>
                    <a:lnTo>
                      <a:pt x="2951" y="1522"/>
                    </a:lnTo>
                    <a:lnTo>
                      <a:pt x="2943" y="1532"/>
                    </a:lnTo>
                    <a:lnTo>
                      <a:pt x="2934" y="1541"/>
                    </a:lnTo>
                    <a:lnTo>
                      <a:pt x="2924" y="1551"/>
                    </a:lnTo>
                    <a:lnTo>
                      <a:pt x="2914" y="1559"/>
                    </a:lnTo>
                    <a:lnTo>
                      <a:pt x="2904" y="1567"/>
                    </a:lnTo>
                    <a:lnTo>
                      <a:pt x="2894" y="1575"/>
                    </a:lnTo>
                    <a:lnTo>
                      <a:pt x="2883" y="1582"/>
                    </a:lnTo>
                    <a:lnTo>
                      <a:pt x="2871" y="1588"/>
                    </a:lnTo>
                    <a:lnTo>
                      <a:pt x="2859" y="1594"/>
                    </a:lnTo>
                    <a:lnTo>
                      <a:pt x="2848" y="1599"/>
                    </a:lnTo>
                    <a:lnTo>
                      <a:pt x="2836" y="1604"/>
                    </a:lnTo>
                    <a:lnTo>
                      <a:pt x="2822" y="1609"/>
                    </a:lnTo>
                    <a:lnTo>
                      <a:pt x="2810" y="1613"/>
                    </a:lnTo>
                    <a:lnTo>
                      <a:pt x="2797" y="1616"/>
                    </a:lnTo>
                    <a:lnTo>
                      <a:pt x="2784" y="1618"/>
                    </a:lnTo>
                    <a:lnTo>
                      <a:pt x="2771" y="1620"/>
                    </a:lnTo>
                    <a:lnTo>
                      <a:pt x="2756" y="1621"/>
                    </a:lnTo>
                    <a:lnTo>
                      <a:pt x="2743" y="1621"/>
                    </a:lnTo>
                    <a:lnTo>
                      <a:pt x="270" y="1621"/>
                    </a:lnTo>
                    <a:lnTo>
                      <a:pt x="256" y="1621"/>
                    </a:lnTo>
                    <a:lnTo>
                      <a:pt x="243" y="1620"/>
                    </a:lnTo>
                    <a:lnTo>
                      <a:pt x="229" y="1618"/>
                    </a:lnTo>
                    <a:lnTo>
                      <a:pt x="216" y="1616"/>
                    </a:lnTo>
                    <a:lnTo>
                      <a:pt x="203" y="1613"/>
                    </a:lnTo>
                    <a:lnTo>
                      <a:pt x="190" y="1609"/>
                    </a:lnTo>
                    <a:lnTo>
                      <a:pt x="177" y="1604"/>
                    </a:lnTo>
                    <a:lnTo>
                      <a:pt x="165" y="1599"/>
                    </a:lnTo>
                    <a:lnTo>
                      <a:pt x="153" y="1594"/>
                    </a:lnTo>
                    <a:lnTo>
                      <a:pt x="142" y="1588"/>
                    </a:lnTo>
                    <a:lnTo>
                      <a:pt x="131" y="1582"/>
                    </a:lnTo>
                    <a:lnTo>
                      <a:pt x="119" y="1575"/>
                    </a:lnTo>
                    <a:lnTo>
                      <a:pt x="108" y="1567"/>
                    </a:lnTo>
                    <a:lnTo>
                      <a:pt x="98" y="1559"/>
                    </a:lnTo>
                    <a:lnTo>
                      <a:pt x="89" y="1551"/>
                    </a:lnTo>
                    <a:lnTo>
                      <a:pt x="80" y="1541"/>
                    </a:lnTo>
                    <a:lnTo>
                      <a:pt x="70" y="1532"/>
                    </a:lnTo>
                    <a:lnTo>
                      <a:pt x="61" y="1522"/>
                    </a:lnTo>
                    <a:lnTo>
                      <a:pt x="54" y="1512"/>
                    </a:lnTo>
                    <a:lnTo>
                      <a:pt x="46" y="1502"/>
                    </a:lnTo>
                    <a:lnTo>
                      <a:pt x="39" y="1490"/>
                    </a:lnTo>
                    <a:lnTo>
                      <a:pt x="33" y="1479"/>
                    </a:lnTo>
                    <a:lnTo>
                      <a:pt x="27" y="1468"/>
                    </a:lnTo>
                    <a:lnTo>
                      <a:pt x="22"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2" y="165"/>
                    </a:lnTo>
                    <a:lnTo>
                      <a:pt x="27" y="152"/>
                    </a:lnTo>
                    <a:lnTo>
                      <a:pt x="33" y="141"/>
                    </a:lnTo>
                    <a:lnTo>
                      <a:pt x="39" y="130"/>
                    </a:lnTo>
                    <a:lnTo>
                      <a:pt x="46" y="119"/>
                    </a:lnTo>
                    <a:lnTo>
                      <a:pt x="54" y="109"/>
                    </a:lnTo>
                    <a:lnTo>
                      <a:pt x="61" y="98"/>
                    </a:lnTo>
                    <a:lnTo>
                      <a:pt x="70" y="88"/>
                    </a:lnTo>
                    <a:lnTo>
                      <a:pt x="80" y="79"/>
                    </a:lnTo>
                    <a:lnTo>
                      <a:pt x="89" y="70"/>
                    </a:lnTo>
                    <a:lnTo>
                      <a:pt x="98" y="62"/>
                    </a:lnTo>
                    <a:lnTo>
                      <a:pt x="108" y="54"/>
                    </a:lnTo>
                    <a:lnTo>
                      <a:pt x="119" y="46"/>
                    </a:lnTo>
                    <a:lnTo>
                      <a:pt x="131" y="38"/>
                    </a:lnTo>
                    <a:lnTo>
                      <a:pt x="142" y="32"/>
                    </a:lnTo>
                    <a:lnTo>
                      <a:pt x="153" y="26"/>
                    </a:lnTo>
                    <a:lnTo>
                      <a:pt x="165" y="21"/>
                    </a:lnTo>
                    <a:lnTo>
                      <a:pt x="177" y="16"/>
                    </a:lnTo>
                    <a:lnTo>
                      <a:pt x="190" y="12"/>
                    </a:lnTo>
                    <a:lnTo>
                      <a:pt x="203" y="8"/>
                    </a:lnTo>
                    <a:lnTo>
                      <a:pt x="216" y="5"/>
                    </a:lnTo>
                    <a:lnTo>
                      <a:pt x="229" y="3"/>
                    </a:lnTo>
                    <a:lnTo>
                      <a:pt x="243"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0" name="Freeform 19"/>
              <p:cNvSpPr>
                <a:spLocks/>
              </p:cNvSpPr>
              <p:nvPr/>
            </p:nvSpPr>
            <p:spPr bwMode="auto">
              <a:xfrm>
                <a:off x="-2040719" y="1693555"/>
                <a:ext cx="217487" cy="115888"/>
              </a:xfrm>
              <a:custGeom>
                <a:avLst/>
                <a:gdLst/>
                <a:ahLst/>
                <a:cxnLst>
                  <a:cxn ang="0">
                    <a:pos x="2757" y="0"/>
                  </a:cxn>
                  <a:cxn ang="0">
                    <a:pos x="2798" y="6"/>
                  </a:cxn>
                  <a:cxn ang="0">
                    <a:pos x="2835" y="17"/>
                  </a:cxn>
                  <a:cxn ang="0">
                    <a:pos x="2871" y="33"/>
                  </a:cxn>
                  <a:cxn ang="0">
                    <a:pos x="2905" y="54"/>
                  </a:cxn>
                  <a:cxn ang="0">
                    <a:pos x="2934" y="80"/>
                  </a:cxn>
                  <a:cxn ang="0">
                    <a:pos x="2960" y="109"/>
                  </a:cxn>
                  <a:cxn ang="0">
                    <a:pos x="2980" y="142"/>
                  </a:cxn>
                  <a:cxn ang="0">
                    <a:pos x="2996" y="178"/>
                  </a:cxn>
                  <a:cxn ang="0">
                    <a:pos x="3007" y="216"/>
                  </a:cxn>
                  <a:cxn ang="0">
                    <a:pos x="3013" y="257"/>
                  </a:cxn>
                  <a:cxn ang="0">
                    <a:pos x="3013" y="1365"/>
                  </a:cxn>
                  <a:cxn ang="0">
                    <a:pos x="3007" y="1406"/>
                  </a:cxn>
                  <a:cxn ang="0">
                    <a:pos x="2996" y="1444"/>
                  </a:cxn>
                  <a:cxn ang="0">
                    <a:pos x="2980" y="1480"/>
                  </a:cxn>
                  <a:cxn ang="0">
                    <a:pos x="2960" y="1513"/>
                  </a:cxn>
                  <a:cxn ang="0">
                    <a:pos x="2934" y="1542"/>
                  </a:cxn>
                  <a:cxn ang="0">
                    <a:pos x="2905" y="1568"/>
                  </a:cxn>
                  <a:cxn ang="0">
                    <a:pos x="2871" y="1589"/>
                  </a:cxn>
                  <a:cxn ang="0">
                    <a:pos x="2835" y="1605"/>
                  </a:cxn>
                  <a:cxn ang="0">
                    <a:pos x="2798" y="1616"/>
                  </a:cxn>
                  <a:cxn ang="0">
                    <a:pos x="2757" y="1622"/>
                  </a:cxn>
                  <a:cxn ang="0">
                    <a:pos x="257" y="1622"/>
                  </a:cxn>
                  <a:cxn ang="0">
                    <a:pos x="216" y="1616"/>
                  </a:cxn>
                  <a:cxn ang="0">
                    <a:pos x="178" y="1605"/>
                  </a:cxn>
                  <a:cxn ang="0">
                    <a:pos x="141" y="1589"/>
                  </a:cxn>
                  <a:cxn ang="0">
                    <a:pos x="109" y="1568"/>
                  </a:cxn>
                  <a:cxn ang="0">
                    <a:pos x="79" y="1542"/>
                  </a:cxn>
                  <a:cxn ang="0">
                    <a:pos x="54" y="1513"/>
                  </a:cxn>
                  <a:cxn ang="0">
                    <a:pos x="32" y="1480"/>
                  </a:cxn>
                  <a:cxn ang="0">
                    <a:pos x="16" y="1444"/>
                  </a:cxn>
                  <a:cxn ang="0">
                    <a:pos x="6" y="1406"/>
                  </a:cxn>
                  <a:cxn ang="0">
                    <a:pos x="1" y="1365"/>
                  </a:cxn>
                  <a:cxn ang="0">
                    <a:pos x="1" y="257"/>
                  </a:cxn>
                  <a:cxn ang="0">
                    <a:pos x="6" y="216"/>
                  </a:cxn>
                  <a:cxn ang="0">
                    <a:pos x="16" y="178"/>
                  </a:cxn>
                  <a:cxn ang="0">
                    <a:pos x="32" y="142"/>
                  </a:cxn>
                  <a:cxn ang="0">
                    <a:pos x="54" y="109"/>
                  </a:cxn>
                  <a:cxn ang="0">
                    <a:pos x="79" y="80"/>
                  </a:cxn>
                  <a:cxn ang="0">
                    <a:pos x="109" y="54"/>
                  </a:cxn>
                  <a:cxn ang="0">
                    <a:pos x="141" y="33"/>
                  </a:cxn>
                  <a:cxn ang="0">
                    <a:pos x="178" y="17"/>
                  </a:cxn>
                  <a:cxn ang="0">
                    <a:pos x="216" y="6"/>
                  </a:cxn>
                  <a:cxn ang="0">
                    <a:pos x="257" y="0"/>
                  </a:cxn>
                </a:cxnLst>
                <a:rect l="0" t="0" r="r" b="b"/>
                <a:pathLst>
                  <a:path w="3014" h="1622">
                    <a:moveTo>
                      <a:pt x="271" y="0"/>
                    </a:moveTo>
                    <a:lnTo>
                      <a:pt x="2743" y="0"/>
                    </a:lnTo>
                    <a:lnTo>
                      <a:pt x="2757" y="0"/>
                    </a:lnTo>
                    <a:lnTo>
                      <a:pt x="2770" y="1"/>
                    </a:lnTo>
                    <a:lnTo>
                      <a:pt x="2783" y="4"/>
                    </a:lnTo>
                    <a:lnTo>
                      <a:pt x="2798" y="6"/>
                    </a:lnTo>
                    <a:lnTo>
                      <a:pt x="2810" y="9"/>
                    </a:lnTo>
                    <a:lnTo>
                      <a:pt x="2823" y="13"/>
                    </a:lnTo>
                    <a:lnTo>
                      <a:pt x="2835" y="17"/>
                    </a:lnTo>
                    <a:lnTo>
                      <a:pt x="2848" y="22"/>
                    </a:lnTo>
                    <a:lnTo>
                      <a:pt x="2860" y="27"/>
                    </a:lnTo>
                    <a:lnTo>
                      <a:pt x="2871" y="33"/>
                    </a:lnTo>
                    <a:lnTo>
                      <a:pt x="2883" y="39"/>
                    </a:lnTo>
                    <a:lnTo>
                      <a:pt x="2893" y="46"/>
                    </a:lnTo>
                    <a:lnTo>
                      <a:pt x="2905" y="54"/>
                    </a:lnTo>
                    <a:lnTo>
                      <a:pt x="2915" y="63"/>
                    </a:lnTo>
                    <a:lnTo>
                      <a:pt x="2924" y="71"/>
                    </a:lnTo>
                    <a:lnTo>
                      <a:pt x="2934" y="80"/>
                    </a:lnTo>
                    <a:lnTo>
                      <a:pt x="2942" y="89"/>
                    </a:lnTo>
                    <a:lnTo>
                      <a:pt x="2951" y="99"/>
                    </a:lnTo>
                    <a:lnTo>
                      <a:pt x="2960" y="109"/>
                    </a:lnTo>
                    <a:lnTo>
                      <a:pt x="2967" y="120"/>
                    </a:lnTo>
                    <a:lnTo>
                      <a:pt x="2974" y="131"/>
                    </a:lnTo>
                    <a:lnTo>
                      <a:pt x="2980" y="142"/>
                    </a:lnTo>
                    <a:lnTo>
                      <a:pt x="2986" y="153"/>
                    </a:lnTo>
                    <a:lnTo>
                      <a:pt x="2992" y="165"/>
                    </a:lnTo>
                    <a:lnTo>
                      <a:pt x="2996" y="178"/>
                    </a:lnTo>
                    <a:lnTo>
                      <a:pt x="3001" y="191"/>
                    </a:lnTo>
                    <a:lnTo>
                      <a:pt x="3004" y="203"/>
                    </a:lnTo>
                    <a:lnTo>
                      <a:pt x="3007" y="216"/>
                    </a:lnTo>
                    <a:lnTo>
                      <a:pt x="3011" y="230"/>
                    </a:lnTo>
                    <a:lnTo>
                      <a:pt x="3012" y="243"/>
                    </a:lnTo>
                    <a:lnTo>
                      <a:pt x="3013" y="257"/>
                    </a:lnTo>
                    <a:lnTo>
                      <a:pt x="3014" y="270"/>
                    </a:lnTo>
                    <a:lnTo>
                      <a:pt x="3014" y="1352"/>
                    </a:lnTo>
                    <a:lnTo>
                      <a:pt x="3013" y="1365"/>
                    </a:lnTo>
                    <a:lnTo>
                      <a:pt x="3012" y="1379"/>
                    </a:lnTo>
                    <a:lnTo>
                      <a:pt x="3011" y="1392"/>
                    </a:lnTo>
                    <a:lnTo>
                      <a:pt x="3007" y="1406"/>
                    </a:lnTo>
                    <a:lnTo>
                      <a:pt x="3004" y="1419"/>
                    </a:lnTo>
                    <a:lnTo>
                      <a:pt x="3001" y="1432"/>
                    </a:lnTo>
                    <a:lnTo>
                      <a:pt x="2996" y="1444"/>
                    </a:lnTo>
                    <a:lnTo>
                      <a:pt x="2992" y="1457"/>
                    </a:lnTo>
                    <a:lnTo>
                      <a:pt x="2986" y="1469"/>
                    </a:lnTo>
                    <a:lnTo>
                      <a:pt x="2980" y="1480"/>
                    </a:lnTo>
                    <a:lnTo>
                      <a:pt x="2974" y="1491"/>
                    </a:lnTo>
                    <a:lnTo>
                      <a:pt x="2967" y="1502"/>
                    </a:lnTo>
                    <a:lnTo>
                      <a:pt x="2960" y="1513"/>
                    </a:lnTo>
                    <a:lnTo>
                      <a:pt x="2951" y="1523"/>
                    </a:lnTo>
                    <a:lnTo>
                      <a:pt x="2942" y="1533"/>
                    </a:lnTo>
                    <a:lnTo>
                      <a:pt x="2934" y="1542"/>
                    </a:lnTo>
                    <a:lnTo>
                      <a:pt x="2924" y="1551"/>
                    </a:lnTo>
                    <a:lnTo>
                      <a:pt x="2915" y="1559"/>
                    </a:lnTo>
                    <a:lnTo>
                      <a:pt x="2905" y="1568"/>
                    </a:lnTo>
                    <a:lnTo>
                      <a:pt x="2893" y="1576"/>
                    </a:lnTo>
                    <a:lnTo>
                      <a:pt x="2883" y="1583"/>
                    </a:lnTo>
                    <a:lnTo>
                      <a:pt x="2871" y="1589"/>
                    </a:lnTo>
                    <a:lnTo>
                      <a:pt x="2860" y="1595"/>
                    </a:lnTo>
                    <a:lnTo>
                      <a:pt x="2848" y="1600"/>
                    </a:lnTo>
                    <a:lnTo>
                      <a:pt x="2835" y="1605"/>
                    </a:lnTo>
                    <a:lnTo>
                      <a:pt x="2823" y="1609"/>
                    </a:lnTo>
                    <a:lnTo>
                      <a:pt x="2810" y="1613"/>
                    </a:lnTo>
                    <a:lnTo>
                      <a:pt x="2798" y="1616"/>
                    </a:lnTo>
                    <a:lnTo>
                      <a:pt x="2783" y="1618"/>
                    </a:lnTo>
                    <a:lnTo>
                      <a:pt x="2770" y="1621"/>
                    </a:lnTo>
                    <a:lnTo>
                      <a:pt x="2757" y="1622"/>
                    </a:lnTo>
                    <a:lnTo>
                      <a:pt x="2743" y="1622"/>
                    </a:lnTo>
                    <a:lnTo>
                      <a:pt x="271" y="1622"/>
                    </a:lnTo>
                    <a:lnTo>
                      <a:pt x="257" y="1622"/>
                    </a:lnTo>
                    <a:lnTo>
                      <a:pt x="243" y="1621"/>
                    </a:lnTo>
                    <a:lnTo>
                      <a:pt x="229" y="1618"/>
                    </a:lnTo>
                    <a:lnTo>
                      <a:pt x="216" y="1616"/>
                    </a:lnTo>
                    <a:lnTo>
                      <a:pt x="204" y="1613"/>
                    </a:lnTo>
                    <a:lnTo>
                      <a:pt x="190" y="1609"/>
                    </a:lnTo>
                    <a:lnTo>
                      <a:pt x="178" y="1605"/>
                    </a:lnTo>
                    <a:lnTo>
                      <a:pt x="166" y="1600"/>
                    </a:lnTo>
                    <a:lnTo>
                      <a:pt x="154" y="1595"/>
                    </a:lnTo>
                    <a:lnTo>
                      <a:pt x="141" y="1589"/>
                    </a:lnTo>
                    <a:lnTo>
                      <a:pt x="130" y="1583"/>
                    </a:lnTo>
                    <a:lnTo>
                      <a:pt x="120" y="1576"/>
                    </a:lnTo>
                    <a:lnTo>
                      <a:pt x="109" y="1568"/>
                    </a:lnTo>
                    <a:lnTo>
                      <a:pt x="99" y="1559"/>
                    </a:lnTo>
                    <a:lnTo>
                      <a:pt x="88" y="1551"/>
                    </a:lnTo>
                    <a:lnTo>
                      <a:pt x="79" y="1542"/>
                    </a:lnTo>
                    <a:lnTo>
                      <a:pt x="70" y="1533"/>
                    </a:lnTo>
                    <a:lnTo>
                      <a:pt x="62" y="1523"/>
                    </a:lnTo>
                    <a:lnTo>
                      <a:pt x="54" y="1513"/>
                    </a:lnTo>
                    <a:lnTo>
                      <a:pt x="47" y="1502"/>
                    </a:lnTo>
                    <a:lnTo>
                      <a:pt x="40" y="1491"/>
                    </a:lnTo>
                    <a:lnTo>
                      <a:pt x="32" y="1480"/>
                    </a:lnTo>
                    <a:lnTo>
                      <a:pt x="27" y="1469"/>
                    </a:lnTo>
                    <a:lnTo>
                      <a:pt x="21" y="1457"/>
                    </a:lnTo>
                    <a:lnTo>
                      <a:pt x="16" y="1444"/>
                    </a:lnTo>
                    <a:lnTo>
                      <a:pt x="12" y="1432"/>
                    </a:lnTo>
                    <a:lnTo>
                      <a:pt x="9" y="1419"/>
                    </a:lnTo>
                    <a:lnTo>
                      <a:pt x="6" y="1406"/>
                    </a:lnTo>
                    <a:lnTo>
                      <a:pt x="3" y="1392"/>
                    </a:lnTo>
                    <a:lnTo>
                      <a:pt x="2" y="1379"/>
                    </a:lnTo>
                    <a:lnTo>
                      <a:pt x="1" y="1365"/>
                    </a:lnTo>
                    <a:lnTo>
                      <a:pt x="0" y="1352"/>
                    </a:lnTo>
                    <a:lnTo>
                      <a:pt x="0" y="270"/>
                    </a:lnTo>
                    <a:lnTo>
                      <a:pt x="1" y="257"/>
                    </a:lnTo>
                    <a:lnTo>
                      <a:pt x="2" y="243"/>
                    </a:lnTo>
                    <a:lnTo>
                      <a:pt x="3" y="230"/>
                    </a:lnTo>
                    <a:lnTo>
                      <a:pt x="6" y="216"/>
                    </a:lnTo>
                    <a:lnTo>
                      <a:pt x="9" y="203"/>
                    </a:lnTo>
                    <a:lnTo>
                      <a:pt x="12" y="191"/>
                    </a:lnTo>
                    <a:lnTo>
                      <a:pt x="16" y="178"/>
                    </a:lnTo>
                    <a:lnTo>
                      <a:pt x="21" y="165"/>
                    </a:lnTo>
                    <a:lnTo>
                      <a:pt x="27" y="153"/>
                    </a:lnTo>
                    <a:lnTo>
                      <a:pt x="32" y="142"/>
                    </a:lnTo>
                    <a:lnTo>
                      <a:pt x="40" y="131"/>
                    </a:lnTo>
                    <a:lnTo>
                      <a:pt x="47" y="120"/>
                    </a:lnTo>
                    <a:lnTo>
                      <a:pt x="54" y="109"/>
                    </a:lnTo>
                    <a:lnTo>
                      <a:pt x="62" y="99"/>
                    </a:lnTo>
                    <a:lnTo>
                      <a:pt x="70" y="89"/>
                    </a:lnTo>
                    <a:lnTo>
                      <a:pt x="79" y="80"/>
                    </a:lnTo>
                    <a:lnTo>
                      <a:pt x="88" y="71"/>
                    </a:lnTo>
                    <a:lnTo>
                      <a:pt x="99" y="63"/>
                    </a:lnTo>
                    <a:lnTo>
                      <a:pt x="109" y="54"/>
                    </a:lnTo>
                    <a:lnTo>
                      <a:pt x="120" y="46"/>
                    </a:lnTo>
                    <a:lnTo>
                      <a:pt x="130" y="39"/>
                    </a:lnTo>
                    <a:lnTo>
                      <a:pt x="141" y="33"/>
                    </a:lnTo>
                    <a:lnTo>
                      <a:pt x="154" y="27"/>
                    </a:lnTo>
                    <a:lnTo>
                      <a:pt x="166" y="22"/>
                    </a:lnTo>
                    <a:lnTo>
                      <a:pt x="178" y="17"/>
                    </a:lnTo>
                    <a:lnTo>
                      <a:pt x="190" y="13"/>
                    </a:lnTo>
                    <a:lnTo>
                      <a:pt x="204" y="9"/>
                    </a:lnTo>
                    <a:lnTo>
                      <a:pt x="216" y="6"/>
                    </a:lnTo>
                    <a:lnTo>
                      <a:pt x="229" y="4"/>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1" name="Freeform 20"/>
              <p:cNvSpPr>
                <a:spLocks/>
              </p:cNvSpPr>
              <p:nvPr/>
            </p:nvSpPr>
            <p:spPr bwMode="auto">
              <a:xfrm>
                <a:off x="-1799419" y="1693555"/>
                <a:ext cx="215900" cy="115888"/>
              </a:xfrm>
              <a:custGeom>
                <a:avLst/>
                <a:gdLst/>
                <a:ahLst/>
                <a:cxnLst>
                  <a:cxn ang="0">
                    <a:pos x="2757" y="0"/>
                  </a:cxn>
                  <a:cxn ang="0">
                    <a:pos x="2797" y="6"/>
                  </a:cxn>
                  <a:cxn ang="0">
                    <a:pos x="2836" y="17"/>
                  </a:cxn>
                  <a:cxn ang="0">
                    <a:pos x="2872" y="33"/>
                  </a:cxn>
                  <a:cxn ang="0">
                    <a:pos x="2904" y="54"/>
                  </a:cxn>
                  <a:cxn ang="0">
                    <a:pos x="2934" y="80"/>
                  </a:cxn>
                  <a:cxn ang="0">
                    <a:pos x="2959" y="109"/>
                  </a:cxn>
                  <a:cxn ang="0">
                    <a:pos x="2981" y="142"/>
                  </a:cxn>
                  <a:cxn ang="0">
                    <a:pos x="2997" y="178"/>
                  </a:cxn>
                  <a:cxn ang="0">
                    <a:pos x="3008" y="216"/>
                  </a:cxn>
                  <a:cxn ang="0">
                    <a:pos x="3013" y="257"/>
                  </a:cxn>
                  <a:cxn ang="0">
                    <a:pos x="3013" y="1365"/>
                  </a:cxn>
                  <a:cxn ang="0">
                    <a:pos x="3008" y="1406"/>
                  </a:cxn>
                  <a:cxn ang="0">
                    <a:pos x="2997" y="1444"/>
                  </a:cxn>
                  <a:cxn ang="0">
                    <a:pos x="2981" y="1480"/>
                  </a:cxn>
                  <a:cxn ang="0">
                    <a:pos x="2959" y="1513"/>
                  </a:cxn>
                  <a:cxn ang="0">
                    <a:pos x="2934" y="1542"/>
                  </a:cxn>
                  <a:cxn ang="0">
                    <a:pos x="2904" y="1568"/>
                  </a:cxn>
                  <a:cxn ang="0">
                    <a:pos x="2872" y="1589"/>
                  </a:cxn>
                  <a:cxn ang="0">
                    <a:pos x="2836" y="1605"/>
                  </a:cxn>
                  <a:cxn ang="0">
                    <a:pos x="2797" y="1616"/>
                  </a:cxn>
                  <a:cxn ang="0">
                    <a:pos x="2757" y="1622"/>
                  </a:cxn>
                  <a:cxn ang="0">
                    <a:pos x="257" y="1622"/>
                  </a:cxn>
                  <a:cxn ang="0">
                    <a:pos x="216" y="1616"/>
                  </a:cxn>
                  <a:cxn ang="0">
                    <a:pos x="178" y="1605"/>
                  </a:cxn>
                  <a:cxn ang="0">
                    <a:pos x="142" y="1589"/>
                  </a:cxn>
                  <a:cxn ang="0">
                    <a:pos x="109" y="1568"/>
                  </a:cxn>
                  <a:cxn ang="0">
                    <a:pos x="80" y="1542"/>
                  </a:cxn>
                  <a:cxn ang="0">
                    <a:pos x="54" y="1513"/>
                  </a:cxn>
                  <a:cxn ang="0">
                    <a:pos x="33" y="1480"/>
                  </a:cxn>
                  <a:cxn ang="0">
                    <a:pos x="17" y="1444"/>
                  </a:cxn>
                  <a:cxn ang="0">
                    <a:pos x="5" y="1406"/>
                  </a:cxn>
                  <a:cxn ang="0">
                    <a:pos x="0" y="1365"/>
                  </a:cxn>
                  <a:cxn ang="0">
                    <a:pos x="0" y="257"/>
                  </a:cxn>
                  <a:cxn ang="0">
                    <a:pos x="5" y="216"/>
                  </a:cxn>
                  <a:cxn ang="0">
                    <a:pos x="17" y="178"/>
                  </a:cxn>
                  <a:cxn ang="0">
                    <a:pos x="33" y="142"/>
                  </a:cxn>
                  <a:cxn ang="0">
                    <a:pos x="54" y="109"/>
                  </a:cxn>
                  <a:cxn ang="0">
                    <a:pos x="80" y="80"/>
                  </a:cxn>
                  <a:cxn ang="0">
                    <a:pos x="109" y="54"/>
                  </a:cxn>
                  <a:cxn ang="0">
                    <a:pos x="142" y="33"/>
                  </a:cxn>
                  <a:cxn ang="0">
                    <a:pos x="178" y="17"/>
                  </a:cxn>
                  <a:cxn ang="0">
                    <a:pos x="216" y="6"/>
                  </a:cxn>
                  <a:cxn ang="0">
                    <a:pos x="257" y="0"/>
                  </a:cxn>
                </a:cxnLst>
                <a:rect l="0" t="0" r="r" b="b"/>
                <a:pathLst>
                  <a:path w="3013" h="1622">
                    <a:moveTo>
                      <a:pt x="270" y="0"/>
                    </a:moveTo>
                    <a:lnTo>
                      <a:pt x="2743" y="0"/>
                    </a:lnTo>
                    <a:lnTo>
                      <a:pt x="2757" y="0"/>
                    </a:lnTo>
                    <a:lnTo>
                      <a:pt x="2771" y="1"/>
                    </a:lnTo>
                    <a:lnTo>
                      <a:pt x="2784" y="4"/>
                    </a:lnTo>
                    <a:lnTo>
                      <a:pt x="2797" y="6"/>
                    </a:lnTo>
                    <a:lnTo>
                      <a:pt x="2810" y="9"/>
                    </a:lnTo>
                    <a:lnTo>
                      <a:pt x="2824" y="13"/>
                    </a:lnTo>
                    <a:lnTo>
                      <a:pt x="2836" y="17"/>
                    </a:lnTo>
                    <a:lnTo>
                      <a:pt x="2848" y="22"/>
                    </a:lnTo>
                    <a:lnTo>
                      <a:pt x="2860" y="27"/>
                    </a:lnTo>
                    <a:lnTo>
                      <a:pt x="2872" y="33"/>
                    </a:lnTo>
                    <a:lnTo>
                      <a:pt x="2883" y="39"/>
                    </a:lnTo>
                    <a:lnTo>
                      <a:pt x="2894" y="46"/>
                    </a:lnTo>
                    <a:lnTo>
                      <a:pt x="2904" y="54"/>
                    </a:lnTo>
                    <a:lnTo>
                      <a:pt x="2914" y="63"/>
                    </a:lnTo>
                    <a:lnTo>
                      <a:pt x="2924" y="71"/>
                    </a:lnTo>
                    <a:lnTo>
                      <a:pt x="2934" y="80"/>
                    </a:lnTo>
                    <a:lnTo>
                      <a:pt x="2943" y="89"/>
                    </a:lnTo>
                    <a:lnTo>
                      <a:pt x="2951" y="99"/>
                    </a:lnTo>
                    <a:lnTo>
                      <a:pt x="2959" y="109"/>
                    </a:lnTo>
                    <a:lnTo>
                      <a:pt x="2967" y="120"/>
                    </a:lnTo>
                    <a:lnTo>
                      <a:pt x="2974" y="131"/>
                    </a:lnTo>
                    <a:lnTo>
                      <a:pt x="2981" y="142"/>
                    </a:lnTo>
                    <a:lnTo>
                      <a:pt x="2987" y="153"/>
                    </a:lnTo>
                    <a:lnTo>
                      <a:pt x="2992" y="165"/>
                    </a:lnTo>
                    <a:lnTo>
                      <a:pt x="2997" y="178"/>
                    </a:lnTo>
                    <a:lnTo>
                      <a:pt x="3001" y="191"/>
                    </a:lnTo>
                    <a:lnTo>
                      <a:pt x="3005" y="203"/>
                    </a:lnTo>
                    <a:lnTo>
                      <a:pt x="3008" y="216"/>
                    </a:lnTo>
                    <a:lnTo>
                      <a:pt x="3010" y="230"/>
                    </a:lnTo>
                    <a:lnTo>
                      <a:pt x="3012" y="243"/>
                    </a:lnTo>
                    <a:lnTo>
                      <a:pt x="3013" y="257"/>
                    </a:lnTo>
                    <a:lnTo>
                      <a:pt x="3013" y="270"/>
                    </a:lnTo>
                    <a:lnTo>
                      <a:pt x="3013" y="1352"/>
                    </a:lnTo>
                    <a:lnTo>
                      <a:pt x="3013" y="1365"/>
                    </a:lnTo>
                    <a:lnTo>
                      <a:pt x="3012" y="1379"/>
                    </a:lnTo>
                    <a:lnTo>
                      <a:pt x="3010" y="1392"/>
                    </a:lnTo>
                    <a:lnTo>
                      <a:pt x="3008" y="1406"/>
                    </a:lnTo>
                    <a:lnTo>
                      <a:pt x="3005" y="1419"/>
                    </a:lnTo>
                    <a:lnTo>
                      <a:pt x="3001" y="1432"/>
                    </a:lnTo>
                    <a:lnTo>
                      <a:pt x="2997" y="1444"/>
                    </a:lnTo>
                    <a:lnTo>
                      <a:pt x="2992" y="1457"/>
                    </a:lnTo>
                    <a:lnTo>
                      <a:pt x="2987" y="1469"/>
                    </a:lnTo>
                    <a:lnTo>
                      <a:pt x="2981" y="1480"/>
                    </a:lnTo>
                    <a:lnTo>
                      <a:pt x="2974" y="1491"/>
                    </a:lnTo>
                    <a:lnTo>
                      <a:pt x="2967" y="1502"/>
                    </a:lnTo>
                    <a:lnTo>
                      <a:pt x="2959" y="1513"/>
                    </a:lnTo>
                    <a:lnTo>
                      <a:pt x="2951" y="1523"/>
                    </a:lnTo>
                    <a:lnTo>
                      <a:pt x="2943" y="1533"/>
                    </a:lnTo>
                    <a:lnTo>
                      <a:pt x="2934" y="1542"/>
                    </a:lnTo>
                    <a:lnTo>
                      <a:pt x="2924" y="1551"/>
                    </a:lnTo>
                    <a:lnTo>
                      <a:pt x="2914" y="1559"/>
                    </a:lnTo>
                    <a:lnTo>
                      <a:pt x="2904" y="1568"/>
                    </a:lnTo>
                    <a:lnTo>
                      <a:pt x="2894" y="1576"/>
                    </a:lnTo>
                    <a:lnTo>
                      <a:pt x="2883" y="1583"/>
                    </a:lnTo>
                    <a:lnTo>
                      <a:pt x="2872" y="1589"/>
                    </a:lnTo>
                    <a:lnTo>
                      <a:pt x="2860" y="1595"/>
                    </a:lnTo>
                    <a:lnTo>
                      <a:pt x="2848" y="1600"/>
                    </a:lnTo>
                    <a:lnTo>
                      <a:pt x="2836" y="1605"/>
                    </a:lnTo>
                    <a:lnTo>
                      <a:pt x="2824" y="1609"/>
                    </a:lnTo>
                    <a:lnTo>
                      <a:pt x="2810" y="1613"/>
                    </a:lnTo>
                    <a:lnTo>
                      <a:pt x="2797" y="1616"/>
                    </a:lnTo>
                    <a:lnTo>
                      <a:pt x="2784" y="1618"/>
                    </a:lnTo>
                    <a:lnTo>
                      <a:pt x="2771" y="1621"/>
                    </a:lnTo>
                    <a:lnTo>
                      <a:pt x="2757" y="1622"/>
                    </a:lnTo>
                    <a:lnTo>
                      <a:pt x="2743" y="1622"/>
                    </a:lnTo>
                    <a:lnTo>
                      <a:pt x="270" y="1622"/>
                    </a:lnTo>
                    <a:lnTo>
                      <a:pt x="257" y="1622"/>
                    </a:lnTo>
                    <a:lnTo>
                      <a:pt x="243" y="1621"/>
                    </a:lnTo>
                    <a:lnTo>
                      <a:pt x="230" y="1618"/>
                    </a:lnTo>
                    <a:lnTo>
                      <a:pt x="216" y="1616"/>
                    </a:lnTo>
                    <a:lnTo>
                      <a:pt x="203" y="1613"/>
                    </a:lnTo>
                    <a:lnTo>
                      <a:pt x="191" y="1609"/>
                    </a:lnTo>
                    <a:lnTo>
                      <a:pt x="178" y="1605"/>
                    </a:lnTo>
                    <a:lnTo>
                      <a:pt x="165" y="1600"/>
                    </a:lnTo>
                    <a:lnTo>
                      <a:pt x="154" y="1595"/>
                    </a:lnTo>
                    <a:lnTo>
                      <a:pt x="142" y="1589"/>
                    </a:lnTo>
                    <a:lnTo>
                      <a:pt x="131" y="1583"/>
                    </a:lnTo>
                    <a:lnTo>
                      <a:pt x="120" y="1576"/>
                    </a:lnTo>
                    <a:lnTo>
                      <a:pt x="109" y="1568"/>
                    </a:lnTo>
                    <a:lnTo>
                      <a:pt x="99" y="1559"/>
                    </a:lnTo>
                    <a:lnTo>
                      <a:pt x="89" y="1551"/>
                    </a:lnTo>
                    <a:lnTo>
                      <a:pt x="80" y="1542"/>
                    </a:lnTo>
                    <a:lnTo>
                      <a:pt x="71" y="1533"/>
                    </a:lnTo>
                    <a:lnTo>
                      <a:pt x="62" y="1523"/>
                    </a:lnTo>
                    <a:lnTo>
                      <a:pt x="54" y="1513"/>
                    </a:lnTo>
                    <a:lnTo>
                      <a:pt x="46" y="1502"/>
                    </a:lnTo>
                    <a:lnTo>
                      <a:pt x="40" y="1491"/>
                    </a:lnTo>
                    <a:lnTo>
                      <a:pt x="33" y="1480"/>
                    </a:lnTo>
                    <a:lnTo>
                      <a:pt x="27" y="1469"/>
                    </a:lnTo>
                    <a:lnTo>
                      <a:pt x="22" y="1457"/>
                    </a:lnTo>
                    <a:lnTo>
                      <a:pt x="17" y="1444"/>
                    </a:lnTo>
                    <a:lnTo>
                      <a:pt x="13" y="1432"/>
                    </a:lnTo>
                    <a:lnTo>
                      <a:pt x="8" y="1419"/>
                    </a:lnTo>
                    <a:lnTo>
                      <a:pt x="5" y="1406"/>
                    </a:lnTo>
                    <a:lnTo>
                      <a:pt x="3" y="1392"/>
                    </a:lnTo>
                    <a:lnTo>
                      <a:pt x="1" y="1379"/>
                    </a:lnTo>
                    <a:lnTo>
                      <a:pt x="0" y="1365"/>
                    </a:lnTo>
                    <a:lnTo>
                      <a:pt x="0" y="1352"/>
                    </a:lnTo>
                    <a:lnTo>
                      <a:pt x="0" y="270"/>
                    </a:lnTo>
                    <a:lnTo>
                      <a:pt x="0" y="257"/>
                    </a:lnTo>
                    <a:lnTo>
                      <a:pt x="1" y="243"/>
                    </a:lnTo>
                    <a:lnTo>
                      <a:pt x="3" y="230"/>
                    </a:lnTo>
                    <a:lnTo>
                      <a:pt x="5" y="216"/>
                    </a:lnTo>
                    <a:lnTo>
                      <a:pt x="8" y="203"/>
                    </a:lnTo>
                    <a:lnTo>
                      <a:pt x="13" y="191"/>
                    </a:lnTo>
                    <a:lnTo>
                      <a:pt x="17" y="178"/>
                    </a:lnTo>
                    <a:lnTo>
                      <a:pt x="22" y="165"/>
                    </a:lnTo>
                    <a:lnTo>
                      <a:pt x="27" y="153"/>
                    </a:lnTo>
                    <a:lnTo>
                      <a:pt x="33" y="142"/>
                    </a:lnTo>
                    <a:lnTo>
                      <a:pt x="40" y="131"/>
                    </a:lnTo>
                    <a:lnTo>
                      <a:pt x="46" y="120"/>
                    </a:lnTo>
                    <a:lnTo>
                      <a:pt x="54" y="109"/>
                    </a:lnTo>
                    <a:lnTo>
                      <a:pt x="62" y="99"/>
                    </a:lnTo>
                    <a:lnTo>
                      <a:pt x="71" y="89"/>
                    </a:lnTo>
                    <a:lnTo>
                      <a:pt x="80" y="80"/>
                    </a:lnTo>
                    <a:lnTo>
                      <a:pt x="89" y="71"/>
                    </a:lnTo>
                    <a:lnTo>
                      <a:pt x="99" y="63"/>
                    </a:lnTo>
                    <a:lnTo>
                      <a:pt x="109" y="54"/>
                    </a:lnTo>
                    <a:lnTo>
                      <a:pt x="120" y="46"/>
                    </a:lnTo>
                    <a:lnTo>
                      <a:pt x="131" y="39"/>
                    </a:lnTo>
                    <a:lnTo>
                      <a:pt x="142" y="33"/>
                    </a:lnTo>
                    <a:lnTo>
                      <a:pt x="154" y="27"/>
                    </a:lnTo>
                    <a:lnTo>
                      <a:pt x="165" y="22"/>
                    </a:lnTo>
                    <a:lnTo>
                      <a:pt x="178" y="17"/>
                    </a:lnTo>
                    <a:lnTo>
                      <a:pt x="191" y="13"/>
                    </a:lnTo>
                    <a:lnTo>
                      <a:pt x="203" y="9"/>
                    </a:lnTo>
                    <a:lnTo>
                      <a:pt x="216" y="6"/>
                    </a:lnTo>
                    <a:lnTo>
                      <a:pt x="230" y="4"/>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2" name="Freeform 21"/>
              <p:cNvSpPr>
                <a:spLocks/>
              </p:cNvSpPr>
              <p:nvPr/>
            </p:nvSpPr>
            <p:spPr bwMode="auto">
              <a:xfrm>
                <a:off x="-1559706" y="1693555"/>
                <a:ext cx="215900" cy="115888"/>
              </a:xfrm>
              <a:custGeom>
                <a:avLst/>
                <a:gdLst/>
                <a:ahLst/>
                <a:cxnLst>
                  <a:cxn ang="0">
                    <a:pos x="2756" y="0"/>
                  </a:cxn>
                  <a:cxn ang="0">
                    <a:pos x="2797" y="6"/>
                  </a:cxn>
                  <a:cxn ang="0">
                    <a:pos x="2835" y="17"/>
                  </a:cxn>
                  <a:cxn ang="0">
                    <a:pos x="2871" y="33"/>
                  </a:cxn>
                  <a:cxn ang="0">
                    <a:pos x="2904" y="54"/>
                  </a:cxn>
                  <a:cxn ang="0">
                    <a:pos x="2933" y="80"/>
                  </a:cxn>
                  <a:cxn ang="0">
                    <a:pos x="2959" y="109"/>
                  </a:cxn>
                  <a:cxn ang="0">
                    <a:pos x="2980" y="142"/>
                  </a:cxn>
                  <a:cxn ang="0">
                    <a:pos x="2996" y="178"/>
                  </a:cxn>
                  <a:cxn ang="0">
                    <a:pos x="3008" y="216"/>
                  </a:cxn>
                  <a:cxn ang="0">
                    <a:pos x="3013" y="257"/>
                  </a:cxn>
                  <a:cxn ang="0">
                    <a:pos x="3013" y="1365"/>
                  </a:cxn>
                  <a:cxn ang="0">
                    <a:pos x="3008" y="1406"/>
                  </a:cxn>
                  <a:cxn ang="0">
                    <a:pos x="2996" y="1444"/>
                  </a:cxn>
                  <a:cxn ang="0">
                    <a:pos x="2980" y="1480"/>
                  </a:cxn>
                  <a:cxn ang="0">
                    <a:pos x="2959" y="1513"/>
                  </a:cxn>
                  <a:cxn ang="0">
                    <a:pos x="2933" y="1542"/>
                  </a:cxn>
                  <a:cxn ang="0">
                    <a:pos x="2904" y="1568"/>
                  </a:cxn>
                  <a:cxn ang="0">
                    <a:pos x="2871" y="1589"/>
                  </a:cxn>
                  <a:cxn ang="0">
                    <a:pos x="2835" y="1605"/>
                  </a:cxn>
                  <a:cxn ang="0">
                    <a:pos x="2797" y="1616"/>
                  </a:cxn>
                  <a:cxn ang="0">
                    <a:pos x="2756" y="1622"/>
                  </a:cxn>
                  <a:cxn ang="0">
                    <a:pos x="256" y="1622"/>
                  </a:cxn>
                  <a:cxn ang="0">
                    <a:pos x="216" y="1616"/>
                  </a:cxn>
                  <a:cxn ang="0">
                    <a:pos x="177" y="1605"/>
                  </a:cxn>
                  <a:cxn ang="0">
                    <a:pos x="141" y="1589"/>
                  </a:cxn>
                  <a:cxn ang="0">
                    <a:pos x="108" y="1568"/>
                  </a:cxn>
                  <a:cxn ang="0">
                    <a:pos x="79" y="1542"/>
                  </a:cxn>
                  <a:cxn ang="0">
                    <a:pos x="54" y="1513"/>
                  </a:cxn>
                  <a:cxn ang="0">
                    <a:pos x="32" y="1480"/>
                  </a:cxn>
                  <a:cxn ang="0">
                    <a:pos x="16" y="1444"/>
                  </a:cxn>
                  <a:cxn ang="0">
                    <a:pos x="5" y="1406"/>
                  </a:cxn>
                  <a:cxn ang="0">
                    <a:pos x="0" y="1365"/>
                  </a:cxn>
                  <a:cxn ang="0">
                    <a:pos x="0" y="257"/>
                  </a:cxn>
                  <a:cxn ang="0">
                    <a:pos x="5" y="216"/>
                  </a:cxn>
                  <a:cxn ang="0">
                    <a:pos x="16" y="178"/>
                  </a:cxn>
                  <a:cxn ang="0">
                    <a:pos x="32" y="142"/>
                  </a:cxn>
                  <a:cxn ang="0">
                    <a:pos x="54" y="109"/>
                  </a:cxn>
                  <a:cxn ang="0">
                    <a:pos x="79" y="80"/>
                  </a:cxn>
                  <a:cxn ang="0">
                    <a:pos x="108" y="54"/>
                  </a:cxn>
                  <a:cxn ang="0">
                    <a:pos x="141" y="33"/>
                  </a:cxn>
                  <a:cxn ang="0">
                    <a:pos x="177" y="17"/>
                  </a:cxn>
                  <a:cxn ang="0">
                    <a:pos x="216" y="6"/>
                  </a:cxn>
                  <a:cxn ang="0">
                    <a:pos x="256" y="0"/>
                  </a:cxn>
                </a:cxnLst>
                <a:rect l="0" t="0" r="r" b="b"/>
                <a:pathLst>
                  <a:path w="3013" h="1622">
                    <a:moveTo>
                      <a:pt x="270" y="0"/>
                    </a:moveTo>
                    <a:lnTo>
                      <a:pt x="2743" y="0"/>
                    </a:lnTo>
                    <a:lnTo>
                      <a:pt x="2756" y="0"/>
                    </a:lnTo>
                    <a:lnTo>
                      <a:pt x="2770" y="1"/>
                    </a:lnTo>
                    <a:lnTo>
                      <a:pt x="2783" y="4"/>
                    </a:lnTo>
                    <a:lnTo>
                      <a:pt x="2797" y="6"/>
                    </a:lnTo>
                    <a:lnTo>
                      <a:pt x="2810" y="9"/>
                    </a:lnTo>
                    <a:lnTo>
                      <a:pt x="2822" y="13"/>
                    </a:lnTo>
                    <a:lnTo>
                      <a:pt x="2835" y="17"/>
                    </a:lnTo>
                    <a:lnTo>
                      <a:pt x="2848" y="22"/>
                    </a:lnTo>
                    <a:lnTo>
                      <a:pt x="2859" y="27"/>
                    </a:lnTo>
                    <a:lnTo>
                      <a:pt x="2871" y="33"/>
                    </a:lnTo>
                    <a:lnTo>
                      <a:pt x="2882" y="39"/>
                    </a:lnTo>
                    <a:lnTo>
                      <a:pt x="2893" y="46"/>
                    </a:lnTo>
                    <a:lnTo>
                      <a:pt x="2904" y="54"/>
                    </a:lnTo>
                    <a:lnTo>
                      <a:pt x="2914" y="63"/>
                    </a:lnTo>
                    <a:lnTo>
                      <a:pt x="2924" y="71"/>
                    </a:lnTo>
                    <a:lnTo>
                      <a:pt x="2933" y="80"/>
                    </a:lnTo>
                    <a:lnTo>
                      <a:pt x="2942" y="89"/>
                    </a:lnTo>
                    <a:lnTo>
                      <a:pt x="2951" y="99"/>
                    </a:lnTo>
                    <a:lnTo>
                      <a:pt x="2959" y="109"/>
                    </a:lnTo>
                    <a:lnTo>
                      <a:pt x="2966" y="120"/>
                    </a:lnTo>
                    <a:lnTo>
                      <a:pt x="2973" y="131"/>
                    </a:lnTo>
                    <a:lnTo>
                      <a:pt x="2980" y="142"/>
                    </a:lnTo>
                    <a:lnTo>
                      <a:pt x="2986" y="153"/>
                    </a:lnTo>
                    <a:lnTo>
                      <a:pt x="2991" y="165"/>
                    </a:lnTo>
                    <a:lnTo>
                      <a:pt x="2996" y="178"/>
                    </a:lnTo>
                    <a:lnTo>
                      <a:pt x="3000" y="191"/>
                    </a:lnTo>
                    <a:lnTo>
                      <a:pt x="3005" y="203"/>
                    </a:lnTo>
                    <a:lnTo>
                      <a:pt x="3008" y="216"/>
                    </a:lnTo>
                    <a:lnTo>
                      <a:pt x="3010" y="230"/>
                    </a:lnTo>
                    <a:lnTo>
                      <a:pt x="3012" y="243"/>
                    </a:lnTo>
                    <a:lnTo>
                      <a:pt x="3013" y="257"/>
                    </a:lnTo>
                    <a:lnTo>
                      <a:pt x="3013" y="270"/>
                    </a:lnTo>
                    <a:lnTo>
                      <a:pt x="3013" y="1352"/>
                    </a:lnTo>
                    <a:lnTo>
                      <a:pt x="3013" y="1365"/>
                    </a:lnTo>
                    <a:lnTo>
                      <a:pt x="3012" y="1379"/>
                    </a:lnTo>
                    <a:lnTo>
                      <a:pt x="3010" y="1392"/>
                    </a:lnTo>
                    <a:lnTo>
                      <a:pt x="3008" y="1406"/>
                    </a:lnTo>
                    <a:lnTo>
                      <a:pt x="3005" y="1419"/>
                    </a:lnTo>
                    <a:lnTo>
                      <a:pt x="3000" y="1432"/>
                    </a:lnTo>
                    <a:lnTo>
                      <a:pt x="2996" y="1444"/>
                    </a:lnTo>
                    <a:lnTo>
                      <a:pt x="2991" y="1457"/>
                    </a:lnTo>
                    <a:lnTo>
                      <a:pt x="2986" y="1469"/>
                    </a:lnTo>
                    <a:lnTo>
                      <a:pt x="2980" y="1480"/>
                    </a:lnTo>
                    <a:lnTo>
                      <a:pt x="2973" y="1491"/>
                    </a:lnTo>
                    <a:lnTo>
                      <a:pt x="2966" y="1502"/>
                    </a:lnTo>
                    <a:lnTo>
                      <a:pt x="2959" y="1513"/>
                    </a:lnTo>
                    <a:lnTo>
                      <a:pt x="2951" y="1523"/>
                    </a:lnTo>
                    <a:lnTo>
                      <a:pt x="2942" y="1533"/>
                    </a:lnTo>
                    <a:lnTo>
                      <a:pt x="2933" y="1542"/>
                    </a:lnTo>
                    <a:lnTo>
                      <a:pt x="2924" y="1551"/>
                    </a:lnTo>
                    <a:lnTo>
                      <a:pt x="2914" y="1559"/>
                    </a:lnTo>
                    <a:lnTo>
                      <a:pt x="2904" y="1568"/>
                    </a:lnTo>
                    <a:lnTo>
                      <a:pt x="2893" y="1576"/>
                    </a:lnTo>
                    <a:lnTo>
                      <a:pt x="2882" y="1583"/>
                    </a:lnTo>
                    <a:lnTo>
                      <a:pt x="2871" y="1589"/>
                    </a:lnTo>
                    <a:lnTo>
                      <a:pt x="2859" y="1595"/>
                    </a:lnTo>
                    <a:lnTo>
                      <a:pt x="2848" y="1600"/>
                    </a:lnTo>
                    <a:lnTo>
                      <a:pt x="2835" y="1605"/>
                    </a:lnTo>
                    <a:lnTo>
                      <a:pt x="2822" y="1609"/>
                    </a:lnTo>
                    <a:lnTo>
                      <a:pt x="2810" y="1613"/>
                    </a:lnTo>
                    <a:lnTo>
                      <a:pt x="2797" y="1616"/>
                    </a:lnTo>
                    <a:lnTo>
                      <a:pt x="2783" y="1618"/>
                    </a:lnTo>
                    <a:lnTo>
                      <a:pt x="2770" y="1621"/>
                    </a:lnTo>
                    <a:lnTo>
                      <a:pt x="2756" y="1622"/>
                    </a:lnTo>
                    <a:lnTo>
                      <a:pt x="2743" y="1622"/>
                    </a:lnTo>
                    <a:lnTo>
                      <a:pt x="270" y="1622"/>
                    </a:lnTo>
                    <a:lnTo>
                      <a:pt x="256" y="1622"/>
                    </a:lnTo>
                    <a:lnTo>
                      <a:pt x="242" y="1621"/>
                    </a:lnTo>
                    <a:lnTo>
                      <a:pt x="229" y="1618"/>
                    </a:lnTo>
                    <a:lnTo>
                      <a:pt x="216" y="1616"/>
                    </a:lnTo>
                    <a:lnTo>
                      <a:pt x="203" y="1613"/>
                    </a:lnTo>
                    <a:lnTo>
                      <a:pt x="189" y="1609"/>
                    </a:lnTo>
                    <a:lnTo>
                      <a:pt x="177" y="1605"/>
                    </a:lnTo>
                    <a:lnTo>
                      <a:pt x="165" y="1600"/>
                    </a:lnTo>
                    <a:lnTo>
                      <a:pt x="153" y="1595"/>
                    </a:lnTo>
                    <a:lnTo>
                      <a:pt x="141" y="1589"/>
                    </a:lnTo>
                    <a:lnTo>
                      <a:pt x="130" y="1583"/>
                    </a:lnTo>
                    <a:lnTo>
                      <a:pt x="119" y="1576"/>
                    </a:lnTo>
                    <a:lnTo>
                      <a:pt x="108" y="1568"/>
                    </a:lnTo>
                    <a:lnTo>
                      <a:pt x="98" y="1559"/>
                    </a:lnTo>
                    <a:lnTo>
                      <a:pt x="89" y="1551"/>
                    </a:lnTo>
                    <a:lnTo>
                      <a:pt x="79" y="1542"/>
                    </a:lnTo>
                    <a:lnTo>
                      <a:pt x="70" y="1533"/>
                    </a:lnTo>
                    <a:lnTo>
                      <a:pt x="61" y="1523"/>
                    </a:lnTo>
                    <a:lnTo>
                      <a:pt x="54" y="1513"/>
                    </a:lnTo>
                    <a:lnTo>
                      <a:pt x="46" y="1502"/>
                    </a:lnTo>
                    <a:lnTo>
                      <a:pt x="39" y="1491"/>
                    </a:lnTo>
                    <a:lnTo>
                      <a:pt x="32" y="1480"/>
                    </a:lnTo>
                    <a:lnTo>
                      <a:pt x="26" y="1469"/>
                    </a:lnTo>
                    <a:lnTo>
                      <a:pt x="21" y="1457"/>
                    </a:lnTo>
                    <a:lnTo>
                      <a:pt x="16" y="1444"/>
                    </a:lnTo>
                    <a:lnTo>
                      <a:pt x="12" y="1432"/>
                    </a:lnTo>
                    <a:lnTo>
                      <a:pt x="8" y="1419"/>
                    </a:lnTo>
                    <a:lnTo>
                      <a:pt x="5" y="1406"/>
                    </a:lnTo>
                    <a:lnTo>
                      <a:pt x="3" y="1392"/>
                    </a:lnTo>
                    <a:lnTo>
                      <a:pt x="1" y="1379"/>
                    </a:lnTo>
                    <a:lnTo>
                      <a:pt x="0" y="1365"/>
                    </a:lnTo>
                    <a:lnTo>
                      <a:pt x="0" y="1352"/>
                    </a:lnTo>
                    <a:lnTo>
                      <a:pt x="0" y="270"/>
                    </a:lnTo>
                    <a:lnTo>
                      <a:pt x="0" y="257"/>
                    </a:lnTo>
                    <a:lnTo>
                      <a:pt x="1" y="243"/>
                    </a:lnTo>
                    <a:lnTo>
                      <a:pt x="3" y="230"/>
                    </a:lnTo>
                    <a:lnTo>
                      <a:pt x="5" y="216"/>
                    </a:lnTo>
                    <a:lnTo>
                      <a:pt x="8" y="203"/>
                    </a:lnTo>
                    <a:lnTo>
                      <a:pt x="12" y="191"/>
                    </a:lnTo>
                    <a:lnTo>
                      <a:pt x="16" y="178"/>
                    </a:lnTo>
                    <a:lnTo>
                      <a:pt x="21" y="165"/>
                    </a:lnTo>
                    <a:lnTo>
                      <a:pt x="26" y="153"/>
                    </a:lnTo>
                    <a:lnTo>
                      <a:pt x="32" y="142"/>
                    </a:lnTo>
                    <a:lnTo>
                      <a:pt x="39" y="131"/>
                    </a:lnTo>
                    <a:lnTo>
                      <a:pt x="46" y="120"/>
                    </a:lnTo>
                    <a:lnTo>
                      <a:pt x="54" y="109"/>
                    </a:lnTo>
                    <a:lnTo>
                      <a:pt x="61" y="99"/>
                    </a:lnTo>
                    <a:lnTo>
                      <a:pt x="70" y="89"/>
                    </a:lnTo>
                    <a:lnTo>
                      <a:pt x="79" y="80"/>
                    </a:lnTo>
                    <a:lnTo>
                      <a:pt x="89" y="71"/>
                    </a:lnTo>
                    <a:lnTo>
                      <a:pt x="98" y="63"/>
                    </a:lnTo>
                    <a:lnTo>
                      <a:pt x="108" y="54"/>
                    </a:lnTo>
                    <a:lnTo>
                      <a:pt x="119" y="46"/>
                    </a:lnTo>
                    <a:lnTo>
                      <a:pt x="130" y="39"/>
                    </a:lnTo>
                    <a:lnTo>
                      <a:pt x="141" y="33"/>
                    </a:lnTo>
                    <a:lnTo>
                      <a:pt x="153" y="27"/>
                    </a:lnTo>
                    <a:lnTo>
                      <a:pt x="165" y="22"/>
                    </a:lnTo>
                    <a:lnTo>
                      <a:pt x="177" y="17"/>
                    </a:lnTo>
                    <a:lnTo>
                      <a:pt x="189" y="13"/>
                    </a:lnTo>
                    <a:lnTo>
                      <a:pt x="203" y="9"/>
                    </a:lnTo>
                    <a:lnTo>
                      <a:pt x="216" y="6"/>
                    </a:lnTo>
                    <a:lnTo>
                      <a:pt x="229" y="4"/>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3" name="Freeform 22"/>
              <p:cNvSpPr>
                <a:spLocks/>
              </p:cNvSpPr>
              <p:nvPr/>
            </p:nvSpPr>
            <p:spPr bwMode="auto">
              <a:xfrm>
                <a:off x="-1319994" y="1693555"/>
                <a:ext cx="217487" cy="115888"/>
              </a:xfrm>
              <a:custGeom>
                <a:avLst/>
                <a:gdLst/>
                <a:ahLst/>
                <a:cxnLst>
                  <a:cxn ang="0">
                    <a:pos x="2757" y="0"/>
                  </a:cxn>
                  <a:cxn ang="0">
                    <a:pos x="2798" y="6"/>
                  </a:cxn>
                  <a:cxn ang="0">
                    <a:pos x="2836" y="17"/>
                  </a:cxn>
                  <a:cxn ang="0">
                    <a:pos x="2872" y="33"/>
                  </a:cxn>
                  <a:cxn ang="0">
                    <a:pos x="2905" y="54"/>
                  </a:cxn>
                  <a:cxn ang="0">
                    <a:pos x="2935" y="80"/>
                  </a:cxn>
                  <a:cxn ang="0">
                    <a:pos x="2960" y="109"/>
                  </a:cxn>
                  <a:cxn ang="0">
                    <a:pos x="2981" y="142"/>
                  </a:cxn>
                  <a:cxn ang="0">
                    <a:pos x="2997" y="178"/>
                  </a:cxn>
                  <a:cxn ang="0">
                    <a:pos x="3008" y="216"/>
                  </a:cxn>
                  <a:cxn ang="0">
                    <a:pos x="3013" y="257"/>
                  </a:cxn>
                  <a:cxn ang="0">
                    <a:pos x="3013" y="1365"/>
                  </a:cxn>
                  <a:cxn ang="0">
                    <a:pos x="3008" y="1406"/>
                  </a:cxn>
                  <a:cxn ang="0">
                    <a:pos x="2997" y="1444"/>
                  </a:cxn>
                  <a:cxn ang="0">
                    <a:pos x="2981" y="1480"/>
                  </a:cxn>
                  <a:cxn ang="0">
                    <a:pos x="2960" y="1513"/>
                  </a:cxn>
                  <a:cxn ang="0">
                    <a:pos x="2935" y="1542"/>
                  </a:cxn>
                  <a:cxn ang="0">
                    <a:pos x="2905" y="1568"/>
                  </a:cxn>
                  <a:cxn ang="0">
                    <a:pos x="2872" y="1589"/>
                  </a:cxn>
                  <a:cxn ang="0">
                    <a:pos x="2836" y="1605"/>
                  </a:cxn>
                  <a:cxn ang="0">
                    <a:pos x="2798" y="1616"/>
                  </a:cxn>
                  <a:cxn ang="0">
                    <a:pos x="2757" y="1622"/>
                  </a:cxn>
                  <a:cxn ang="0">
                    <a:pos x="257" y="1622"/>
                  </a:cxn>
                  <a:cxn ang="0">
                    <a:pos x="216" y="1616"/>
                  </a:cxn>
                  <a:cxn ang="0">
                    <a:pos x="179" y="1605"/>
                  </a:cxn>
                  <a:cxn ang="0">
                    <a:pos x="142" y="1589"/>
                  </a:cxn>
                  <a:cxn ang="0">
                    <a:pos x="109" y="1568"/>
                  </a:cxn>
                  <a:cxn ang="0">
                    <a:pos x="80" y="1542"/>
                  </a:cxn>
                  <a:cxn ang="0">
                    <a:pos x="54" y="1513"/>
                  </a:cxn>
                  <a:cxn ang="0">
                    <a:pos x="33" y="1480"/>
                  </a:cxn>
                  <a:cxn ang="0">
                    <a:pos x="17" y="1444"/>
                  </a:cxn>
                  <a:cxn ang="0">
                    <a:pos x="7" y="1406"/>
                  </a:cxn>
                  <a:cxn ang="0">
                    <a:pos x="1" y="1365"/>
                  </a:cxn>
                  <a:cxn ang="0">
                    <a:pos x="1" y="257"/>
                  </a:cxn>
                  <a:cxn ang="0">
                    <a:pos x="7" y="216"/>
                  </a:cxn>
                  <a:cxn ang="0">
                    <a:pos x="17" y="178"/>
                  </a:cxn>
                  <a:cxn ang="0">
                    <a:pos x="33" y="142"/>
                  </a:cxn>
                  <a:cxn ang="0">
                    <a:pos x="54" y="109"/>
                  </a:cxn>
                  <a:cxn ang="0">
                    <a:pos x="80" y="80"/>
                  </a:cxn>
                  <a:cxn ang="0">
                    <a:pos x="109" y="54"/>
                  </a:cxn>
                  <a:cxn ang="0">
                    <a:pos x="142" y="33"/>
                  </a:cxn>
                  <a:cxn ang="0">
                    <a:pos x="179" y="17"/>
                  </a:cxn>
                  <a:cxn ang="0">
                    <a:pos x="216" y="6"/>
                  </a:cxn>
                  <a:cxn ang="0">
                    <a:pos x="257" y="0"/>
                  </a:cxn>
                </a:cxnLst>
                <a:rect l="0" t="0" r="r" b="b"/>
                <a:pathLst>
                  <a:path w="3014" h="1622">
                    <a:moveTo>
                      <a:pt x="271" y="0"/>
                    </a:moveTo>
                    <a:lnTo>
                      <a:pt x="2743" y="0"/>
                    </a:lnTo>
                    <a:lnTo>
                      <a:pt x="2757" y="0"/>
                    </a:lnTo>
                    <a:lnTo>
                      <a:pt x="2771" y="1"/>
                    </a:lnTo>
                    <a:lnTo>
                      <a:pt x="2784" y="4"/>
                    </a:lnTo>
                    <a:lnTo>
                      <a:pt x="2798" y="6"/>
                    </a:lnTo>
                    <a:lnTo>
                      <a:pt x="2810" y="9"/>
                    </a:lnTo>
                    <a:lnTo>
                      <a:pt x="2824" y="13"/>
                    </a:lnTo>
                    <a:lnTo>
                      <a:pt x="2836" y="17"/>
                    </a:lnTo>
                    <a:lnTo>
                      <a:pt x="2848" y="22"/>
                    </a:lnTo>
                    <a:lnTo>
                      <a:pt x="2860" y="27"/>
                    </a:lnTo>
                    <a:lnTo>
                      <a:pt x="2872" y="33"/>
                    </a:lnTo>
                    <a:lnTo>
                      <a:pt x="2884" y="39"/>
                    </a:lnTo>
                    <a:lnTo>
                      <a:pt x="2894" y="46"/>
                    </a:lnTo>
                    <a:lnTo>
                      <a:pt x="2905" y="54"/>
                    </a:lnTo>
                    <a:lnTo>
                      <a:pt x="2915" y="63"/>
                    </a:lnTo>
                    <a:lnTo>
                      <a:pt x="2925" y="71"/>
                    </a:lnTo>
                    <a:lnTo>
                      <a:pt x="2935" y="80"/>
                    </a:lnTo>
                    <a:lnTo>
                      <a:pt x="2943" y="89"/>
                    </a:lnTo>
                    <a:lnTo>
                      <a:pt x="2952" y="99"/>
                    </a:lnTo>
                    <a:lnTo>
                      <a:pt x="2960" y="109"/>
                    </a:lnTo>
                    <a:lnTo>
                      <a:pt x="2967" y="120"/>
                    </a:lnTo>
                    <a:lnTo>
                      <a:pt x="2974" y="131"/>
                    </a:lnTo>
                    <a:lnTo>
                      <a:pt x="2981" y="142"/>
                    </a:lnTo>
                    <a:lnTo>
                      <a:pt x="2987" y="153"/>
                    </a:lnTo>
                    <a:lnTo>
                      <a:pt x="2993" y="165"/>
                    </a:lnTo>
                    <a:lnTo>
                      <a:pt x="2997" y="178"/>
                    </a:lnTo>
                    <a:lnTo>
                      <a:pt x="3002" y="191"/>
                    </a:lnTo>
                    <a:lnTo>
                      <a:pt x="3005" y="203"/>
                    </a:lnTo>
                    <a:lnTo>
                      <a:pt x="3008" y="216"/>
                    </a:lnTo>
                    <a:lnTo>
                      <a:pt x="3011" y="230"/>
                    </a:lnTo>
                    <a:lnTo>
                      <a:pt x="3012" y="243"/>
                    </a:lnTo>
                    <a:lnTo>
                      <a:pt x="3013" y="257"/>
                    </a:lnTo>
                    <a:lnTo>
                      <a:pt x="3014" y="270"/>
                    </a:lnTo>
                    <a:lnTo>
                      <a:pt x="3014" y="1352"/>
                    </a:lnTo>
                    <a:lnTo>
                      <a:pt x="3013" y="1365"/>
                    </a:lnTo>
                    <a:lnTo>
                      <a:pt x="3012" y="1379"/>
                    </a:lnTo>
                    <a:lnTo>
                      <a:pt x="3011" y="1392"/>
                    </a:lnTo>
                    <a:lnTo>
                      <a:pt x="3008" y="1406"/>
                    </a:lnTo>
                    <a:lnTo>
                      <a:pt x="3005" y="1419"/>
                    </a:lnTo>
                    <a:lnTo>
                      <a:pt x="3002" y="1432"/>
                    </a:lnTo>
                    <a:lnTo>
                      <a:pt x="2997" y="1444"/>
                    </a:lnTo>
                    <a:lnTo>
                      <a:pt x="2993" y="1457"/>
                    </a:lnTo>
                    <a:lnTo>
                      <a:pt x="2987" y="1469"/>
                    </a:lnTo>
                    <a:lnTo>
                      <a:pt x="2981" y="1480"/>
                    </a:lnTo>
                    <a:lnTo>
                      <a:pt x="2974" y="1491"/>
                    </a:lnTo>
                    <a:lnTo>
                      <a:pt x="2967" y="1502"/>
                    </a:lnTo>
                    <a:lnTo>
                      <a:pt x="2960" y="1513"/>
                    </a:lnTo>
                    <a:lnTo>
                      <a:pt x="2952" y="1523"/>
                    </a:lnTo>
                    <a:lnTo>
                      <a:pt x="2943" y="1533"/>
                    </a:lnTo>
                    <a:lnTo>
                      <a:pt x="2935" y="1542"/>
                    </a:lnTo>
                    <a:lnTo>
                      <a:pt x="2925" y="1551"/>
                    </a:lnTo>
                    <a:lnTo>
                      <a:pt x="2915" y="1559"/>
                    </a:lnTo>
                    <a:lnTo>
                      <a:pt x="2905" y="1568"/>
                    </a:lnTo>
                    <a:lnTo>
                      <a:pt x="2894" y="1576"/>
                    </a:lnTo>
                    <a:lnTo>
                      <a:pt x="2884" y="1583"/>
                    </a:lnTo>
                    <a:lnTo>
                      <a:pt x="2872" y="1589"/>
                    </a:lnTo>
                    <a:lnTo>
                      <a:pt x="2860" y="1595"/>
                    </a:lnTo>
                    <a:lnTo>
                      <a:pt x="2848" y="1600"/>
                    </a:lnTo>
                    <a:lnTo>
                      <a:pt x="2836" y="1605"/>
                    </a:lnTo>
                    <a:lnTo>
                      <a:pt x="2824" y="1609"/>
                    </a:lnTo>
                    <a:lnTo>
                      <a:pt x="2810" y="1613"/>
                    </a:lnTo>
                    <a:lnTo>
                      <a:pt x="2798" y="1616"/>
                    </a:lnTo>
                    <a:lnTo>
                      <a:pt x="2784" y="1618"/>
                    </a:lnTo>
                    <a:lnTo>
                      <a:pt x="2771" y="1621"/>
                    </a:lnTo>
                    <a:lnTo>
                      <a:pt x="2757" y="1622"/>
                    </a:lnTo>
                    <a:lnTo>
                      <a:pt x="2743" y="1622"/>
                    </a:lnTo>
                    <a:lnTo>
                      <a:pt x="271" y="1622"/>
                    </a:lnTo>
                    <a:lnTo>
                      <a:pt x="257" y="1622"/>
                    </a:lnTo>
                    <a:lnTo>
                      <a:pt x="244" y="1621"/>
                    </a:lnTo>
                    <a:lnTo>
                      <a:pt x="230" y="1618"/>
                    </a:lnTo>
                    <a:lnTo>
                      <a:pt x="216" y="1616"/>
                    </a:lnTo>
                    <a:lnTo>
                      <a:pt x="204" y="1613"/>
                    </a:lnTo>
                    <a:lnTo>
                      <a:pt x="191" y="1609"/>
                    </a:lnTo>
                    <a:lnTo>
                      <a:pt x="179" y="1605"/>
                    </a:lnTo>
                    <a:lnTo>
                      <a:pt x="166" y="1600"/>
                    </a:lnTo>
                    <a:lnTo>
                      <a:pt x="154" y="1595"/>
                    </a:lnTo>
                    <a:lnTo>
                      <a:pt x="142" y="1589"/>
                    </a:lnTo>
                    <a:lnTo>
                      <a:pt x="131" y="1583"/>
                    </a:lnTo>
                    <a:lnTo>
                      <a:pt x="121" y="1576"/>
                    </a:lnTo>
                    <a:lnTo>
                      <a:pt x="109" y="1568"/>
                    </a:lnTo>
                    <a:lnTo>
                      <a:pt x="99" y="1559"/>
                    </a:lnTo>
                    <a:lnTo>
                      <a:pt x="89" y="1551"/>
                    </a:lnTo>
                    <a:lnTo>
                      <a:pt x="80" y="1542"/>
                    </a:lnTo>
                    <a:lnTo>
                      <a:pt x="71" y="1533"/>
                    </a:lnTo>
                    <a:lnTo>
                      <a:pt x="63" y="1523"/>
                    </a:lnTo>
                    <a:lnTo>
                      <a:pt x="54" y="1513"/>
                    </a:lnTo>
                    <a:lnTo>
                      <a:pt x="47" y="1502"/>
                    </a:lnTo>
                    <a:lnTo>
                      <a:pt x="40" y="1491"/>
                    </a:lnTo>
                    <a:lnTo>
                      <a:pt x="33" y="1480"/>
                    </a:lnTo>
                    <a:lnTo>
                      <a:pt x="28" y="1469"/>
                    </a:lnTo>
                    <a:lnTo>
                      <a:pt x="22" y="1457"/>
                    </a:lnTo>
                    <a:lnTo>
                      <a:pt x="17" y="1444"/>
                    </a:lnTo>
                    <a:lnTo>
                      <a:pt x="13" y="1432"/>
                    </a:lnTo>
                    <a:lnTo>
                      <a:pt x="10" y="1419"/>
                    </a:lnTo>
                    <a:lnTo>
                      <a:pt x="7" y="1406"/>
                    </a:lnTo>
                    <a:lnTo>
                      <a:pt x="3" y="1392"/>
                    </a:lnTo>
                    <a:lnTo>
                      <a:pt x="2" y="1379"/>
                    </a:lnTo>
                    <a:lnTo>
                      <a:pt x="1" y="1365"/>
                    </a:lnTo>
                    <a:lnTo>
                      <a:pt x="0" y="1352"/>
                    </a:lnTo>
                    <a:lnTo>
                      <a:pt x="0" y="270"/>
                    </a:lnTo>
                    <a:lnTo>
                      <a:pt x="1" y="257"/>
                    </a:lnTo>
                    <a:lnTo>
                      <a:pt x="2" y="243"/>
                    </a:lnTo>
                    <a:lnTo>
                      <a:pt x="3" y="230"/>
                    </a:lnTo>
                    <a:lnTo>
                      <a:pt x="7" y="216"/>
                    </a:lnTo>
                    <a:lnTo>
                      <a:pt x="10" y="203"/>
                    </a:lnTo>
                    <a:lnTo>
                      <a:pt x="13" y="191"/>
                    </a:lnTo>
                    <a:lnTo>
                      <a:pt x="17" y="178"/>
                    </a:lnTo>
                    <a:lnTo>
                      <a:pt x="22" y="165"/>
                    </a:lnTo>
                    <a:lnTo>
                      <a:pt x="28" y="153"/>
                    </a:lnTo>
                    <a:lnTo>
                      <a:pt x="33" y="142"/>
                    </a:lnTo>
                    <a:lnTo>
                      <a:pt x="40" y="131"/>
                    </a:lnTo>
                    <a:lnTo>
                      <a:pt x="47" y="120"/>
                    </a:lnTo>
                    <a:lnTo>
                      <a:pt x="54" y="109"/>
                    </a:lnTo>
                    <a:lnTo>
                      <a:pt x="63" y="99"/>
                    </a:lnTo>
                    <a:lnTo>
                      <a:pt x="71" y="89"/>
                    </a:lnTo>
                    <a:lnTo>
                      <a:pt x="80" y="80"/>
                    </a:lnTo>
                    <a:lnTo>
                      <a:pt x="89" y="71"/>
                    </a:lnTo>
                    <a:lnTo>
                      <a:pt x="99" y="63"/>
                    </a:lnTo>
                    <a:lnTo>
                      <a:pt x="109" y="54"/>
                    </a:lnTo>
                    <a:lnTo>
                      <a:pt x="121" y="46"/>
                    </a:lnTo>
                    <a:lnTo>
                      <a:pt x="131" y="39"/>
                    </a:lnTo>
                    <a:lnTo>
                      <a:pt x="142" y="33"/>
                    </a:lnTo>
                    <a:lnTo>
                      <a:pt x="154" y="27"/>
                    </a:lnTo>
                    <a:lnTo>
                      <a:pt x="166" y="22"/>
                    </a:lnTo>
                    <a:lnTo>
                      <a:pt x="179" y="17"/>
                    </a:lnTo>
                    <a:lnTo>
                      <a:pt x="191" y="13"/>
                    </a:lnTo>
                    <a:lnTo>
                      <a:pt x="204" y="9"/>
                    </a:lnTo>
                    <a:lnTo>
                      <a:pt x="216" y="6"/>
                    </a:lnTo>
                    <a:lnTo>
                      <a:pt x="230" y="4"/>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4" name="Freeform 23"/>
              <p:cNvSpPr>
                <a:spLocks/>
              </p:cNvSpPr>
              <p:nvPr/>
            </p:nvSpPr>
            <p:spPr bwMode="auto">
              <a:xfrm>
                <a:off x="-2040719" y="1984068"/>
                <a:ext cx="217487" cy="117475"/>
              </a:xfrm>
              <a:custGeom>
                <a:avLst/>
                <a:gdLst/>
                <a:ahLst/>
                <a:cxnLst>
                  <a:cxn ang="0">
                    <a:pos x="2757" y="0"/>
                  </a:cxn>
                  <a:cxn ang="0">
                    <a:pos x="2798" y="5"/>
                  </a:cxn>
                  <a:cxn ang="0">
                    <a:pos x="2835" y="16"/>
                  </a:cxn>
                  <a:cxn ang="0">
                    <a:pos x="2871" y="33"/>
                  </a:cxn>
                  <a:cxn ang="0">
                    <a:pos x="2905" y="54"/>
                  </a:cxn>
                  <a:cxn ang="0">
                    <a:pos x="2934" y="79"/>
                  </a:cxn>
                  <a:cxn ang="0">
                    <a:pos x="2960" y="109"/>
                  </a:cxn>
                  <a:cxn ang="0">
                    <a:pos x="2980" y="141"/>
                  </a:cxn>
                  <a:cxn ang="0">
                    <a:pos x="2996" y="177"/>
                  </a:cxn>
                  <a:cxn ang="0">
                    <a:pos x="3007" y="216"/>
                  </a:cxn>
                  <a:cxn ang="0">
                    <a:pos x="3013" y="256"/>
                  </a:cxn>
                  <a:cxn ang="0">
                    <a:pos x="3013" y="1364"/>
                  </a:cxn>
                  <a:cxn ang="0">
                    <a:pos x="3007" y="1405"/>
                  </a:cxn>
                  <a:cxn ang="0">
                    <a:pos x="2996" y="1444"/>
                  </a:cxn>
                  <a:cxn ang="0">
                    <a:pos x="2980" y="1479"/>
                  </a:cxn>
                  <a:cxn ang="0">
                    <a:pos x="2960" y="1512"/>
                  </a:cxn>
                  <a:cxn ang="0">
                    <a:pos x="2934" y="1542"/>
                  </a:cxn>
                  <a:cxn ang="0">
                    <a:pos x="2905" y="1567"/>
                  </a:cxn>
                  <a:cxn ang="0">
                    <a:pos x="2871" y="1588"/>
                  </a:cxn>
                  <a:cxn ang="0">
                    <a:pos x="2835" y="1605"/>
                  </a:cxn>
                  <a:cxn ang="0">
                    <a:pos x="2798" y="1616"/>
                  </a:cxn>
                  <a:cxn ang="0">
                    <a:pos x="2757" y="1621"/>
                  </a:cxn>
                  <a:cxn ang="0">
                    <a:pos x="257" y="1621"/>
                  </a:cxn>
                  <a:cxn ang="0">
                    <a:pos x="216" y="1616"/>
                  </a:cxn>
                  <a:cxn ang="0">
                    <a:pos x="178" y="1605"/>
                  </a:cxn>
                  <a:cxn ang="0">
                    <a:pos x="141" y="1588"/>
                  </a:cxn>
                  <a:cxn ang="0">
                    <a:pos x="109" y="1567"/>
                  </a:cxn>
                  <a:cxn ang="0">
                    <a:pos x="79" y="1542"/>
                  </a:cxn>
                  <a:cxn ang="0">
                    <a:pos x="54" y="1512"/>
                  </a:cxn>
                  <a:cxn ang="0">
                    <a:pos x="32" y="1479"/>
                  </a:cxn>
                  <a:cxn ang="0">
                    <a:pos x="16" y="1444"/>
                  </a:cxn>
                  <a:cxn ang="0">
                    <a:pos x="6" y="1405"/>
                  </a:cxn>
                  <a:cxn ang="0">
                    <a:pos x="1" y="1364"/>
                  </a:cxn>
                  <a:cxn ang="0">
                    <a:pos x="1" y="256"/>
                  </a:cxn>
                  <a:cxn ang="0">
                    <a:pos x="6" y="216"/>
                  </a:cxn>
                  <a:cxn ang="0">
                    <a:pos x="16" y="177"/>
                  </a:cxn>
                  <a:cxn ang="0">
                    <a:pos x="32" y="141"/>
                  </a:cxn>
                  <a:cxn ang="0">
                    <a:pos x="54" y="109"/>
                  </a:cxn>
                  <a:cxn ang="0">
                    <a:pos x="79" y="79"/>
                  </a:cxn>
                  <a:cxn ang="0">
                    <a:pos x="109" y="54"/>
                  </a:cxn>
                  <a:cxn ang="0">
                    <a:pos x="141" y="33"/>
                  </a:cxn>
                  <a:cxn ang="0">
                    <a:pos x="178" y="16"/>
                  </a:cxn>
                  <a:cxn ang="0">
                    <a:pos x="216" y="5"/>
                  </a:cxn>
                  <a:cxn ang="0">
                    <a:pos x="257" y="0"/>
                  </a:cxn>
                </a:cxnLst>
                <a:rect l="0" t="0" r="r" b="b"/>
                <a:pathLst>
                  <a:path w="3014" h="1621">
                    <a:moveTo>
                      <a:pt x="271" y="0"/>
                    </a:moveTo>
                    <a:lnTo>
                      <a:pt x="2743" y="0"/>
                    </a:lnTo>
                    <a:lnTo>
                      <a:pt x="2757" y="0"/>
                    </a:lnTo>
                    <a:lnTo>
                      <a:pt x="2770" y="1"/>
                    </a:lnTo>
                    <a:lnTo>
                      <a:pt x="2783" y="3"/>
                    </a:lnTo>
                    <a:lnTo>
                      <a:pt x="2798" y="5"/>
                    </a:lnTo>
                    <a:lnTo>
                      <a:pt x="2810" y="8"/>
                    </a:lnTo>
                    <a:lnTo>
                      <a:pt x="2823" y="12"/>
                    </a:lnTo>
                    <a:lnTo>
                      <a:pt x="2835" y="16"/>
                    </a:lnTo>
                    <a:lnTo>
                      <a:pt x="2848" y="21"/>
                    </a:lnTo>
                    <a:lnTo>
                      <a:pt x="2860" y="26"/>
                    </a:lnTo>
                    <a:lnTo>
                      <a:pt x="2871" y="33"/>
                    </a:lnTo>
                    <a:lnTo>
                      <a:pt x="2883" y="39"/>
                    </a:lnTo>
                    <a:lnTo>
                      <a:pt x="2893" y="46"/>
                    </a:lnTo>
                    <a:lnTo>
                      <a:pt x="2905" y="54"/>
                    </a:lnTo>
                    <a:lnTo>
                      <a:pt x="2915" y="62"/>
                    </a:lnTo>
                    <a:lnTo>
                      <a:pt x="2924" y="70"/>
                    </a:lnTo>
                    <a:lnTo>
                      <a:pt x="2934" y="79"/>
                    </a:lnTo>
                    <a:lnTo>
                      <a:pt x="2942" y="89"/>
                    </a:lnTo>
                    <a:lnTo>
                      <a:pt x="2951" y="98"/>
                    </a:lnTo>
                    <a:lnTo>
                      <a:pt x="2960" y="109"/>
                    </a:lnTo>
                    <a:lnTo>
                      <a:pt x="2967" y="119"/>
                    </a:lnTo>
                    <a:lnTo>
                      <a:pt x="2974" y="130"/>
                    </a:lnTo>
                    <a:lnTo>
                      <a:pt x="2980" y="141"/>
                    </a:lnTo>
                    <a:lnTo>
                      <a:pt x="2986" y="153"/>
                    </a:lnTo>
                    <a:lnTo>
                      <a:pt x="2992" y="165"/>
                    </a:lnTo>
                    <a:lnTo>
                      <a:pt x="2996" y="177"/>
                    </a:lnTo>
                    <a:lnTo>
                      <a:pt x="3001" y="189"/>
                    </a:lnTo>
                    <a:lnTo>
                      <a:pt x="3004" y="203"/>
                    </a:lnTo>
                    <a:lnTo>
                      <a:pt x="3007" y="216"/>
                    </a:lnTo>
                    <a:lnTo>
                      <a:pt x="3011" y="229"/>
                    </a:lnTo>
                    <a:lnTo>
                      <a:pt x="3012" y="242"/>
                    </a:lnTo>
                    <a:lnTo>
                      <a:pt x="3013" y="256"/>
                    </a:lnTo>
                    <a:lnTo>
                      <a:pt x="3014" y="270"/>
                    </a:lnTo>
                    <a:lnTo>
                      <a:pt x="3014" y="1351"/>
                    </a:lnTo>
                    <a:lnTo>
                      <a:pt x="3013" y="1364"/>
                    </a:lnTo>
                    <a:lnTo>
                      <a:pt x="3012" y="1379"/>
                    </a:lnTo>
                    <a:lnTo>
                      <a:pt x="3011" y="1392"/>
                    </a:lnTo>
                    <a:lnTo>
                      <a:pt x="3007" y="1405"/>
                    </a:lnTo>
                    <a:lnTo>
                      <a:pt x="3004" y="1418"/>
                    </a:lnTo>
                    <a:lnTo>
                      <a:pt x="3001" y="1431"/>
                    </a:lnTo>
                    <a:lnTo>
                      <a:pt x="2996" y="1444"/>
                    </a:lnTo>
                    <a:lnTo>
                      <a:pt x="2992" y="1456"/>
                    </a:lnTo>
                    <a:lnTo>
                      <a:pt x="2986" y="1467"/>
                    </a:lnTo>
                    <a:lnTo>
                      <a:pt x="2980" y="1479"/>
                    </a:lnTo>
                    <a:lnTo>
                      <a:pt x="2974" y="1491"/>
                    </a:lnTo>
                    <a:lnTo>
                      <a:pt x="2967" y="1502"/>
                    </a:lnTo>
                    <a:lnTo>
                      <a:pt x="2960" y="1512"/>
                    </a:lnTo>
                    <a:lnTo>
                      <a:pt x="2951" y="1522"/>
                    </a:lnTo>
                    <a:lnTo>
                      <a:pt x="2942" y="1532"/>
                    </a:lnTo>
                    <a:lnTo>
                      <a:pt x="2934" y="1542"/>
                    </a:lnTo>
                    <a:lnTo>
                      <a:pt x="2924" y="1551"/>
                    </a:lnTo>
                    <a:lnTo>
                      <a:pt x="2915" y="1559"/>
                    </a:lnTo>
                    <a:lnTo>
                      <a:pt x="2905" y="1567"/>
                    </a:lnTo>
                    <a:lnTo>
                      <a:pt x="2893" y="1575"/>
                    </a:lnTo>
                    <a:lnTo>
                      <a:pt x="2883" y="1581"/>
                    </a:lnTo>
                    <a:lnTo>
                      <a:pt x="2871" y="1588"/>
                    </a:lnTo>
                    <a:lnTo>
                      <a:pt x="2860" y="1595"/>
                    </a:lnTo>
                    <a:lnTo>
                      <a:pt x="2848" y="1600"/>
                    </a:lnTo>
                    <a:lnTo>
                      <a:pt x="2835" y="1605"/>
                    </a:lnTo>
                    <a:lnTo>
                      <a:pt x="2823" y="1609"/>
                    </a:lnTo>
                    <a:lnTo>
                      <a:pt x="2810" y="1613"/>
                    </a:lnTo>
                    <a:lnTo>
                      <a:pt x="2798" y="1616"/>
                    </a:lnTo>
                    <a:lnTo>
                      <a:pt x="2783" y="1618"/>
                    </a:lnTo>
                    <a:lnTo>
                      <a:pt x="2770" y="1620"/>
                    </a:lnTo>
                    <a:lnTo>
                      <a:pt x="2757" y="1621"/>
                    </a:lnTo>
                    <a:lnTo>
                      <a:pt x="2743" y="1621"/>
                    </a:lnTo>
                    <a:lnTo>
                      <a:pt x="271" y="1621"/>
                    </a:lnTo>
                    <a:lnTo>
                      <a:pt x="257" y="1621"/>
                    </a:lnTo>
                    <a:lnTo>
                      <a:pt x="243" y="1620"/>
                    </a:lnTo>
                    <a:lnTo>
                      <a:pt x="229" y="1618"/>
                    </a:lnTo>
                    <a:lnTo>
                      <a:pt x="216" y="1616"/>
                    </a:lnTo>
                    <a:lnTo>
                      <a:pt x="204" y="1613"/>
                    </a:lnTo>
                    <a:lnTo>
                      <a:pt x="190" y="1609"/>
                    </a:lnTo>
                    <a:lnTo>
                      <a:pt x="178" y="1605"/>
                    </a:lnTo>
                    <a:lnTo>
                      <a:pt x="166" y="1600"/>
                    </a:lnTo>
                    <a:lnTo>
                      <a:pt x="154" y="1595"/>
                    </a:lnTo>
                    <a:lnTo>
                      <a:pt x="141" y="1588"/>
                    </a:lnTo>
                    <a:lnTo>
                      <a:pt x="130" y="1581"/>
                    </a:lnTo>
                    <a:lnTo>
                      <a:pt x="120" y="1575"/>
                    </a:lnTo>
                    <a:lnTo>
                      <a:pt x="109" y="1567"/>
                    </a:lnTo>
                    <a:lnTo>
                      <a:pt x="99" y="1559"/>
                    </a:lnTo>
                    <a:lnTo>
                      <a:pt x="88" y="1551"/>
                    </a:lnTo>
                    <a:lnTo>
                      <a:pt x="79" y="1542"/>
                    </a:lnTo>
                    <a:lnTo>
                      <a:pt x="70" y="1532"/>
                    </a:lnTo>
                    <a:lnTo>
                      <a:pt x="62" y="1522"/>
                    </a:lnTo>
                    <a:lnTo>
                      <a:pt x="54" y="1512"/>
                    </a:lnTo>
                    <a:lnTo>
                      <a:pt x="47" y="1502"/>
                    </a:lnTo>
                    <a:lnTo>
                      <a:pt x="40" y="1491"/>
                    </a:lnTo>
                    <a:lnTo>
                      <a:pt x="32" y="1479"/>
                    </a:lnTo>
                    <a:lnTo>
                      <a:pt x="27" y="1467"/>
                    </a:lnTo>
                    <a:lnTo>
                      <a:pt x="21" y="1456"/>
                    </a:lnTo>
                    <a:lnTo>
                      <a:pt x="16" y="1444"/>
                    </a:lnTo>
                    <a:lnTo>
                      <a:pt x="12" y="1431"/>
                    </a:lnTo>
                    <a:lnTo>
                      <a:pt x="9" y="1418"/>
                    </a:lnTo>
                    <a:lnTo>
                      <a:pt x="6" y="1405"/>
                    </a:lnTo>
                    <a:lnTo>
                      <a:pt x="3" y="1392"/>
                    </a:lnTo>
                    <a:lnTo>
                      <a:pt x="2" y="1379"/>
                    </a:lnTo>
                    <a:lnTo>
                      <a:pt x="1" y="1364"/>
                    </a:lnTo>
                    <a:lnTo>
                      <a:pt x="0" y="1351"/>
                    </a:lnTo>
                    <a:lnTo>
                      <a:pt x="0" y="270"/>
                    </a:lnTo>
                    <a:lnTo>
                      <a:pt x="1" y="256"/>
                    </a:lnTo>
                    <a:lnTo>
                      <a:pt x="2" y="242"/>
                    </a:lnTo>
                    <a:lnTo>
                      <a:pt x="3" y="229"/>
                    </a:lnTo>
                    <a:lnTo>
                      <a:pt x="6" y="216"/>
                    </a:lnTo>
                    <a:lnTo>
                      <a:pt x="9" y="203"/>
                    </a:lnTo>
                    <a:lnTo>
                      <a:pt x="12" y="189"/>
                    </a:lnTo>
                    <a:lnTo>
                      <a:pt x="16" y="177"/>
                    </a:lnTo>
                    <a:lnTo>
                      <a:pt x="21" y="165"/>
                    </a:lnTo>
                    <a:lnTo>
                      <a:pt x="27" y="153"/>
                    </a:lnTo>
                    <a:lnTo>
                      <a:pt x="32" y="141"/>
                    </a:lnTo>
                    <a:lnTo>
                      <a:pt x="40" y="130"/>
                    </a:lnTo>
                    <a:lnTo>
                      <a:pt x="47" y="119"/>
                    </a:lnTo>
                    <a:lnTo>
                      <a:pt x="54" y="109"/>
                    </a:lnTo>
                    <a:lnTo>
                      <a:pt x="62" y="98"/>
                    </a:lnTo>
                    <a:lnTo>
                      <a:pt x="70" y="89"/>
                    </a:lnTo>
                    <a:lnTo>
                      <a:pt x="79" y="79"/>
                    </a:lnTo>
                    <a:lnTo>
                      <a:pt x="88" y="70"/>
                    </a:lnTo>
                    <a:lnTo>
                      <a:pt x="99" y="62"/>
                    </a:lnTo>
                    <a:lnTo>
                      <a:pt x="109" y="54"/>
                    </a:lnTo>
                    <a:lnTo>
                      <a:pt x="120" y="46"/>
                    </a:lnTo>
                    <a:lnTo>
                      <a:pt x="130" y="39"/>
                    </a:lnTo>
                    <a:lnTo>
                      <a:pt x="141" y="33"/>
                    </a:lnTo>
                    <a:lnTo>
                      <a:pt x="154" y="26"/>
                    </a:lnTo>
                    <a:lnTo>
                      <a:pt x="166" y="21"/>
                    </a:lnTo>
                    <a:lnTo>
                      <a:pt x="178" y="16"/>
                    </a:lnTo>
                    <a:lnTo>
                      <a:pt x="190" y="12"/>
                    </a:lnTo>
                    <a:lnTo>
                      <a:pt x="204" y="8"/>
                    </a:lnTo>
                    <a:lnTo>
                      <a:pt x="216" y="5"/>
                    </a:lnTo>
                    <a:lnTo>
                      <a:pt x="229" y="3"/>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5" name="Freeform 24"/>
              <p:cNvSpPr>
                <a:spLocks/>
              </p:cNvSpPr>
              <p:nvPr/>
            </p:nvSpPr>
            <p:spPr bwMode="auto">
              <a:xfrm>
                <a:off x="-1799419" y="1984068"/>
                <a:ext cx="215900" cy="117475"/>
              </a:xfrm>
              <a:custGeom>
                <a:avLst/>
                <a:gdLst/>
                <a:ahLst/>
                <a:cxnLst>
                  <a:cxn ang="0">
                    <a:pos x="2757" y="0"/>
                  </a:cxn>
                  <a:cxn ang="0">
                    <a:pos x="2797" y="5"/>
                  </a:cxn>
                  <a:cxn ang="0">
                    <a:pos x="2836" y="16"/>
                  </a:cxn>
                  <a:cxn ang="0">
                    <a:pos x="2872" y="33"/>
                  </a:cxn>
                  <a:cxn ang="0">
                    <a:pos x="2904" y="54"/>
                  </a:cxn>
                  <a:cxn ang="0">
                    <a:pos x="2934" y="79"/>
                  </a:cxn>
                  <a:cxn ang="0">
                    <a:pos x="2959" y="109"/>
                  </a:cxn>
                  <a:cxn ang="0">
                    <a:pos x="2981" y="141"/>
                  </a:cxn>
                  <a:cxn ang="0">
                    <a:pos x="2997" y="177"/>
                  </a:cxn>
                  <a:cxn ang="0">
                    <a:pos x="3008" y="216"/>
                  </a:cxn>
                  <a:cxn ang="0">
                    <a:pos x="3013" y="256"/>
                  </a:cxn>
                  <a:cxn ang="0">
                    <a:pos x="3013" y="1364"/>
                  </a:cxn>
                  <a:cxn ang="0">
                    <a:pos x="3008" y="1405"/>
                  </a:cxn>
                  <a:cxn ang="0">
                    <a:pos x="2997" y="1444"/>
                  </a:cxn>
                  <a:cxn ang="0">
                    <a:pos x="2981" y="1479"/>
                  </a:cxn>
                  <a:cxn ang="0">
                    <a:pos x="2959" y="1512"/>
                  </a:cxn>
                  <a:cxn ang="0">
                    <a:pos x="2934" y="1542"/>
                  </a:cxn>
                  <a:cxn ang="0">
                    <a:pos x="2904" y="1567"/>
                  </a:cxn>
                  <a:cxn ang="0">
                    <a:pos x="2872" y="1588"/>
                  </a:cxn>
                  <a:cxn ang="0">
                    <a:pos x="2836" y="1605"/>
                  </a:cxn>
                  <a:cxn ang="0">
                    <a:pos x="2797" y="1616"/>
                  </a:cxn>
                  <a:cxn ang="0">
                    <a:pos x="2757" y="1621"/>
                  </a:cxn>
                  <a:cxn ang="0">
                    <a:pos x="257" y="1621"/>
                  </a:cxn>
                  <a:cxn ang="0">
                    <a:pos x="216" y="1616"/>
                  </a:cxn>
                  <a:cxn ang="0">
                    <a:pos x="178" y="1605"/>
                  </a:cxn>
                  <a:cxn ang="0">
                    <a:pos x="142" y="1588"/>
                  </a:cxn>
                  <a:cxn ang="0">
                    <a:pos x="109" y="1567"/>
                  </a:cxn>
                  <a:cxn ang="0">
                    <a:pos x="80" y="1542"/>
                  </a:cxn>
                  <a:cxn ang="0">
                    <a:pos x="54" y="1512"/>
                  </a:cxn>
                  <a:cxn ang="0">
                    <a:pos x="33" y="1479"/>
                  </a:cxn>
                  <a:cxn ang="0">
                    <a:pos x="17" y="1444"/>
                  </a:cxn>
                  <a:cxn ang="0">
                    <a:pos x="5" y="1405"/>
                  </a:cxn>
                  <a:cxn ang="0">
                    <a:pos x="0" y="1364"/>
                  </a:cxn>
                  <a:cxn ang="0">
                    <a:pos x="0" y="256"/>
                  </a:cxn>
                  <a:cxn ang="0">
                    <a:pos x="5" y="216"/>
                  </a:cxn>
                  <a:cxn ang="0">
                    <a:pos x="17" y="177"/>
                  </a:cxn>
                  <a:cxn ang="0">
                    <a:pos x="33" y="141"/>
                  </a:cxn>
                  <a:cxn ang="0">
                    <a:pos x="54" y="109"/>
                  </a:cxn>
                  <a:cxn ang="0">
                    <a:pos x="80" y="79"/>
                  </a:cxn>
                  <a:cxn ang="0">
                    <a:pos x="109" y="54"/>
                  </a:cxn>
                  <a:cxn ang="0">
                    <a:pos x="142" y="33"/>
                  </a:cxn>
                  <a:cxn ang="0">
                    <a:pos x="178" y="16"/>
                  </a:cxn>
                  <a:cxn ang="0">
                    <a:pos x="216" y="5"/>
                  </a:cxn>
                  <a:cxn ang="0">
                    <a:pos x="257" y="0"/>
                  </a:cxn>
                </a:cxnLst>
                <a:rect l="0" t="0" r="r" b="b"/>
                <a:pathLst>
                  <a:path w="3013" h="1621">
                    <a:moveTo>
                      <a:pt x="270" y="0"/>
                    </a:moveTo>
                    <a:lnTo>
                      <a:pt x="2743" y="0"/>
                    </a:lnTo>
                    <a:lnTo>
                      <a:pt x="2757" y="0"/>
                    </a:lnTo>
                    <a:lnTo>
                      <a:pt x="2771" y="1"/>
                    </a:lnTo>
                    <a:lnTo>
                      <a:pt x="2784" y="3"/>
                    </a:lnTo>
                    <a:lnTo>
                      <a:pt x="2797" y="5"/>
                    </a:lnTo>
                    <a:lnTo>
                      <a:pt x="2810" y="8"/>
                    </a:lnTo>
                    <a:lnTo>
                      <a:pt x="2824" y="12"/>
                    </a:lnTo>
                    <a:lnTo>
                      <a:pt x="2836" y="16"/>
                    </a:lnTo>
                    <a:lnTo>
                      <a:pt x="2848" y="21"/>
                    </a:lnTo>
                    <a:lnTo>
                      <a:pt x="2860" y="26"/>
                    </a:lnTo>
                    <a:lnTo>
                      <a:pt x="2872" y="33"/>
                    </a:lnTo>
                    <a:lnTo>
                      <a:pt x="2883" y="39"/>
                    </a:lnTo>
                    <a:lnTo>
                      <a:pt x="2894" y="46"/>
                    </a:lnTo>
                    <a:lnTo>
                      <a:pt x="2904" y="54"/>
                    </a:lnTo>
                    <a:lnTo>
                      <a:pt x="2914" y="62"/>
                    </a:lnTo>
                    <a:lnTo>
                      <a:pt x="2924" y="70"/>
                    </a:lnTo>
                    <a:lnTo>
                      <a:pt x="2934" y="79"/>
                    </a:lnTo>
                    <a:lnTo>
                      <a:pt x="2943" y="89"/>
                    </a:lnTo>
                    <a:lnTo>
                      <a:pt x="2951" y="98"/>
                    </a:lnTo>
                    <a:lnTo>
                      <a:pt x="2959" y="109"/>
                    </a:lnTo>
                    <a:lnTo>
                      <a:pt x="2967" y="119"/>
                    </a:lnTo>
                    <a:lnTo>
                      <a:pt x="2974" y="130"/>
                    </a:lnTo>
                    <a:lnTo>
                      <a:pt x="2981" y="141"/>
                    </a:lnTo>
                    <a:lnTo>
                      <a:pt x="2987" y="153"/>
                    </a:lnTo>
                    <a:lnTo>
                      <a:pt x="2992" y="165"/>
                    </a:lnTo>
                    <a:lnTo>
                      <a:pt x="2997" y="177"/>
                    </a:lnTo>
                    <a:lnTo>
                      <a:pt x="3001" y="189"/>
                    </a:lnTo>
                    <a:lnTo>
                      <a:pt x="3005" y="203"/>
                    </a:lnTo>
                    <a:lnTo>
                      <a:pt x="3008" y="216"/>
                    </a:lnTo>
                    <a:lnTo>
                      <a:pt x="3010" y="229"/>
                    </a:lnTo>
                    <a:lnTo>
                      <a:pt x="3012" y="242"/>
                    </a:lnTo>
                    <a:lnTo>
                      <a:pt x="3013" y="256"/>
                    </a:lnTo>
                    <a:lnTo>
                      <a:pt x="3013" y="270"/>
                    </a:lnTo>
                    <a:lnTo>
                      <a:pt x="3013" y="1351"/>
                    </a:lnTo>
                    <a:lnTo>
                      <a:pt x="3013" y="1364"/>
                    </a:lnTo>
                    <a:lnTo>
                      <a:pt x="3012" y="1379"/>
                    </a:lnTo>
                    <a:lnTo>
                      <a:pt x="3010" y="1392"/>
                    </a:lnTo>
                    <a:lnTo>
                      <a:pt x="3008" y="1405"/>
                    </a:lnTo>
                    <a:lnTo>
                      <a:pt x="3005" y="1418"/>
                    </a:lnTo>
                    <a:lnTo>
                      <a:pt x="3001" y="1431"/>
                    </a:lnTo>
                    <a:lnTo>
                      <a:pt x="2997" y="1444"/>
                    </a:lnTo>
                    <a:lnTo>
                      <a:pt x="2992" y="1456"/>
                    </a:lnTo>
                    <a:lnTo>
                      <a:pt x="2987" y="1467"/>
                    </a:lnTo>
                    <a:lnTo>
                      <a:pt x="2981" y="1479"/>
                    </a:lnTo>
                    <a:lnTo>
                      <a:pt x="2974" y="1491"/>
                    </a:lnTo>
                    <a:lnTo>
                      <a:pt x="2967" y="1502"/>
                    </a:lnTo>
                    <a:lnTo>
                      <a:pt x="2959" y="1512"/>
                    </a:lnTo>
                    <a:lnTo>
                      <a:pt x="2951" y="1522"/>
                    </a:lnTo>
                    <a:lnTo>
                      <a:pt x="2943" y="1532"/>
                    </a:lnTo>
                    <a:lnTo>
                      <a:pt x="2934" y="1542"/>
                    </a:lnTo>
                    <a:lnTo>
                      <a:pt x="2924" y="1551"/>
                    </a:lnTo>
                    <a:lnTo>
                      <a:pt x="2914" y="1559"/>
                    </a:lnTo>
                    <a:lnTo>
                      <a:pt x="2904" y="1567"/>
                    </a:lnTo>
                    <a:lnTo>
                      <a:pt x="2894" y="1575"/>
                    </a:lnTo>
                    <a:lnTo>
                      <a:pt x="2883" y="1581"/>
                    </a:lnTo>
                    <a:lnTo>
                      <a:pt x="2872" y="1588"/>
                    </a:lnTo>
                    <a:lnTo>
                      <a:pt x="2860" y="1595"/>
                    </a:lnTo>
                    <a:lnTo>
                      <a:pt x="2848" y="1600"/>
                    </a:lnTo>
                    <a:lnTo>
                      <a:pt x="2836" y="1605"/>
                    </a:lnTo>
                    <a:lnTo>
                      <a:pt x="2824" y="1609"/>
                    </a:lnTo>
                    <a:lnTo>
                      <a:pt x="2810" y="1613"/>
                    </a:lnTo>
                    <a:lnTo>
                      <a:pt x="2797" y="1616"/>
                    </a:lnTo>
                    <a:lnTo>
                      <a:pt x="2784" y="1618"/>
                    </a:lnTo>
                    <a:lnTo>
                      <a:pt x="2771" y="1620"/>
                    </a:lnTo>
                    <a:lnTo>
                      <a:pt x="2757" y="1621"/>
                    </a:lnTo>
                    <a:lnTo>
                      <a:pt x="2743" y="1621"/>
                    </a:lnTo>
                    <a:lnTo>
                      <a:pt x="270" y="1621"/>
                    </a:lnTo>
                    <a:lnTo>
                      <a:pt x="257" y="1621"/>
                    </a:lnTo>
                    <a:lnTo>
                      <a:pt x="243" y="1620"/>
                    </a:lnTo>
                    <a:lnTo>
                      <a:pt x="230" y="1618"/>
                    </a:lnTo>
                    <a:lnTo>
                      <a:pt x="216" y="1616"/>
                    </a:lnTo>
                    <a:lnTo>
                      <a:pt x="203" y="1613"/>
                    </a:lnTo>
                    <a:lnTo>
                      <a:pt x="191" y="1609"/>
                    </a:lnTo>
                    <a:lnTo>
                      <a:pt x="178" y="1605"/>
                    </a:lnTo>
                    <a:lnTo>
                      <a:pt x="165" y="1600"/>
                    </a:lnTo>
                    <a:lnTo>
                      <a:pt x="154" y="1595"/>
                    </a:lnTo>
                    <a:lnTo>
                      <a:pt x="142" y="1588"/>
                    </a:lnTo>
                    <a:lnTo>
                      <a:pt x="131" y="1581"/>
                    </a:lnTo>
                    <a:lnTo>
                      <a:pt x="120" y="1575"/>
                    </a:lnTo>
                    <a:lnTo>
                      <a:pt x="109" y="1567"/>
                    </a:lnTo>
                    <a:lnTo>
                      <a:pt x="99" y="1559"/>
                    </a:lnTo>
                    <a:lnTo>
                      <a:pt x="89" y="1551"/>
                    </a:lnTo>
                    <a:lnTo>
                      <a:pt x="80" y="1542"/>
                    </a:lnTo>
                    <a:lnTo>
                      <a:pt x="71" y="1532"/>
                    </a:lnTo>
                    <a:lnTo>
                      <a:pt x="62" y="1522"/>
                    </a:lnTo>
                    <a:lnTo>
                      <a:pt x="54" y="1512"/>
                    </a:lnTo>
                    <a:lnTo>
                      <a:pt x="46" y="1502"/>
                    </a:lnTo>
                    <a:lnTo>
                      <a:pt x="40" y="1491"/>
                    </a:lnTo>
                    <a:lnTo>
                      <a:pt x="33" y="1479"/>
                    </a:lnTo>
                    <a:lnTo>
                      <a:pt x="27" y="1467"/>
                    </a:lnTo>
                    <a:lnTo>
                      <a:pt x="22" y="1456"/>
                    </a:lnTo>
                    <a:lnTo>
                      <a:pt x="17" y="1444"/>
                    </a:lnTo>
                    <a:lnTo>
                      <a:pt x="13" y="1431"/>
                    </a:lnTo>
                    <a:lnTo>
                      <a:pt x="8" y="1418"/>
                    </a:lnTo>
                    <a:lnTo>
                      <a:pt x="5" y="1405"/>
                    </a:lnTo>
                    <a:lnTo>
                      <a:pt x="3" y="1392"/>
                    </a:lnTo>
                    <a:lnTo>
                      <a:pt x="1" y="1379"/>
                    </a:lnTo>
                    <a:lnTo>
                      <a:pt x="0" y="1364"/>
                    </a:lnTo>
                    <a:lnTo>
                      <a:pt x="0" y="1351"/>
                    </a:lnTo>
                    <a:lnTo>
                      <a:pt x="0" y="270"/>
                    </a:lnTo>
                    <a:lnTo>
                      <a:pt x="0" y="256"/>
                    </a:lnTo>
                    <a:lnTo>
                      <a:pt x="1" y="242"/>
                    </a:lnTo>
                    <a:lnTo>
                      <a:pt x="3" y="229"/>
                    </a:lnTo>
                    <a:lnTo>
                      <a:pt x="5" y="216"/>
                    </a:lnTo>
                    <a:lnTo>
                      <a:pt x="8" y="203"/>
                    </a:lnTo>
                    <a:lnTo>
                      <a:pt x="13" y="189"/>
                    </a:lnTo>
                    <a:lnTo>
                      <a:pt x="17" y="177"/>
                    </a:lnTo>
                    <a:lnTo>
                      <a:pt x="22" y="165"/>
                    </a:lnTo>
                    <a:lnTo>
                      <a:pt x="27" y="153"/>
                    </a:lnTo>
                    <a:lnTo>
                      <a:pt x="33" y="141"/>
                    </a:lnTo>
                    <a:lnTo>
                      <a:pt x="40" y="130"/>
                    </a:lnTo>
                    <a:lnTo>
                      <a:pt x="46" y="119"/>
                    </a:lnTo>
                    <a:lnTo>
                      <a:pt x="54" y="109"/>
                    </a:lnTo>
                    <a:lnTo>
                      <a:pt x="62" y="98"/>
                    </a:lnTo>
                    <a:lnTo>
                      <a:pt x="71" y="89"/>
                    </a:lnTo>
                    <a:lnTo>
                      <a:pt x="80" y="79"/>
                    </a:lnTo>
                    <a:lnTo>
                      <a:pt x="89" y="70"/>
                    </a:lnTo>
                    <a:lnTo>
                      <a:pt x="99" y="62"/>
                    </a:lnTo>
                    <a:lnTo>
                      <a:pt x="109" y="54"/>
                    </a:lnTo>
                    <a:lnTo>
                      <a:pt x="120" y="46"/>
                    </a:lnTo>
                    <a:lnTo>
                      <a:pt x="131" y="39"/>
                    </a:lnTo>
                    <a:lnTo>
                      <a:pt x="142" y="33"/>
                    </a:lnTo>
                    <a:lnTo>
                      <a:pt x="154" y="26"/>
                    </a:lnTo>
                    <a:lnTo>
                      <a:pt x="165" y="21"/>
                    </a:lnTo>
                    <a:lnTo>
                      <a:pt x="178" y="16"/>
                    </a:lnTo>
                    <a:lnTo>
                      <a:pt x="191" y="12"/>
                    </a:lnTo>
                    <a:lnTo>
                      <a:pt x="203" y="8"/>
                    </a:lnTo>
                    <a:lnTo>
                      <a:pt x="216" y="5"/>
                    </a:lnTo>
                    <a:lnTo>
                      <a:pt x="230" y="3"/>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6" name="Freeform 25"/>
              <p:cNvSpPr>
                <a:spLocks/>
              </p:cNvSpPr>
              <p:nvPr/>
            </p:nvSpPr>
            <p:spPr bwMode="auto">
              <a:xfrm>
                <a:off x="-1559706" y="1984068"/>
                <a:ext cx="215900" cy="117475"/>
              </a:xfrm>
              <a:custGeom>
                <a:avLst/>
                <a:gdLst/>
                <a:ahLst/>
                <a:cxnLst>
                  <a:cxn ang="0">
                    <a:pos x="2756" y="0"/>
                  </a:cxn>
                  <a:cxn ang="0">
                    <a:pos x="2797" y="5"/>
                  </a:cxn>
                  <a:cxn ang="0">
                    <a:pos x="2835" y="16"/>
                  </a:cxn>
                  <a:cxn ang="0">
                    <a:pos x="2871" y="33"/>
                  </a:cxn>
                  <a:cxn ang="0">
                    <a:pos x="2904" y="54"/>
                  </a:cxn>
                  <a:cxn ang="0">
                    <a:pos x="2933" y="79"/>
                  </a:cxn>
                  <a:cxn ang="0">
                    <a:pos x="2959" y="109"/>
                  </a:cxn>
                  <a:cxn ang="0">
                    <a:pos x="2980" y="141"/>
                  </a:cxn>
                  <a:cxn ang="0">
                    <a:pos x="2996" y="177"/>
                  </a:cxn>
                  <a:cxn ang="0">
                    <a:pos x="3008" y="216"/>
                  </a:cxn>
                  <a:cxn ang="0">
                    <a:pos x="3013" y="256"/>
                  </a:cxn>
                  <a:cxn ang="0">
                    <a:pos x="3013" y="1364"/>
                  </a:cxn>
                  <a:cxn ang="0">
                    <a:pos x="3008" y="1405"/>
                  </a:cxn>
                  <a:cxn ang="0">
                    <a:pos x="2996" y="1444"/>
                  </a:cxn>
                  <a:cxn ang="0">
                    <a:pos x="2980" y="1479"/>
                  </a:cxn>
                  <a:cxn ang="0">
                    <a:pos x="2959" y="1512"/>
                  </a:cxn>
                  <a:cxn ang="0">
                    <a:pos x="2933" y="1542"/>
                  </a:cxn>
                  <a:cxn ang="0">
                    <a:pos x="2904" y="1567"/>
                  </a:cxn>
                  <a:cxn ang="0">
                    <a:pos x="2871" y="1588"/>
                  </a:cxn>
                  <a:cxn ang="0">
                    <a:pos x="2835" y="1605"/>
                  </a:cxn>
                  <a:cxn ang="0">
                    <a:pos x="2797" y="1616"/>
                  </a:cxn>
                  <a:cxn ang="0">
                    <a:pos x="2756" y="1621"/>
                  </a:cxn>
                  <a:cxn ang="0">
                    <a:pos x="256" y="1621"/>
                  </a:cxn>
                  <a:cxn ang="0">
                    <a:pos x="216" y="1616"/>
                  </a:cxn>
                  <a:cxn ang="0">
                    <a:pos x="177" y="1605"/>
                  </a:cxn>
                  <a:cxn ang="0">
                    <a:pos x="141" y="1588"/>
                  </a:cxn>
                  <a:cxn ang="0">
                    <a:pos x="108" y="1567"/>
                  </a:cxn>
                  <a:cxn ang="0">
                    <a:pos x="79" y="1542"/>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8" y="54"/>
                  </a:cxn>
                  <a:cxn ang="0">
                    <a:pos x="141" y="33"/>
                  </a:cxn>
                  <a:cxn ang="0">
                    <a:pos x="177" y="16"/>
                  </a:cxn>
                  <a:cxn ang="0">
                    <a:pos x="216" y="5"/>
                  </a:cxn>
                  <a:cxn ang="0">
                    <a:pos x="256" y="0"/>
                  </a:cxn>
                </a:cxnLst>
                <a:rect l="0" t="0" r="r" b="b"/>
                <a:pathLst>
                  <a:path w="3013" h="1621">
                    <a:moveTo>
                      <a:pt x="270" y="0"/>
                    </a:moveTo>
                    <a:lnTo>
                      <a:pt x="2743" y="0"/>
                    </a:lnTo>
                    <a:lnTo>
                      <a:pt x="2756" y="0"/>
                    </a:lnTo>
                    <a:lnTo>
                      <a:pt x="2770" y="1"/>
                    </a:lnTo>
                    <a:lnTo>
                      <a:pt x="2783" y="3"/>
                    </a:lnTo>
                    <a:lnTo>
                      <a:pt x="2797" y="5"/>
                    </a:lnTo>
                    <a:lnTo>
                      <a:pt x="2810" y="8"/>
                    </a:lnTo>
                    <a:lnTo>
                      <a:pt x="2822" y="12"/>
                    </a:lnTo>
                    <a:lnTo>
                      <a:pt x="2835" y="16"/>
                    </a:lnTo>
                    <a:lnTo>
                      <a:pt x="2848" y="21"/>
                    </a:lnTo>
                    <a:lnTo>
                      <a:pt x="2859" y="26"/>
                    </a:lnTo>
                    <a:lnTo>
                      <a:pt x="2871" y="33"/>
                    </a:lnTo>
                    <a:lnTo>
                      <a:pt x="2882" y="39"/>
                    </a:lnTo>
                    <a:lnTo>
                      <a:pt x="2893" y="46"/>
                    </a:lnTo>
                    <a:lnTo>
                      <a:pt x="2904" y="54"/>
                    </a:lnTo>
                    <a:lnTo>
                      <a:pt x="2914" y="62"/>
                    </a:lnTo>
                    <a:lnTo>
                      <a:pt x="2924" y="70"/>
                    </a:lnTo>
                    <a:lnTo>
                      <a:pt x="2933" y="79"/>
                    </a:lnTo>
                    <a:lnTo>
                      <a:pt x="2942" y="89"/>
                    </a:lnTo>
                    <a:lnTo>
                      <a:pt x="2951" y="98"/>
                    </a:lnTo>
                    <a:lnTo>
                      <a:pt x="2959" y="109"/>
                    </a:lnTo>
                    <a:lnTo>
                      <a:pt x="2966" y="119"/>
                    </a:lnTo>
                    <a:lnTo>
                      <a:pt x="2973" y="130"/>
                    </a:lnTo>
                    <a:lnTo>
                      <a:pt x="2980" y="141"/>
                    </a:lnTo>
                    <a:lnTo>
                      <a:pt x="2986" y="153"/>
                    </a:lnTo>
                    <a:lnTo>
                      <a:pt x="2991" y="165"/>
                    </a:lnTo>
                    <a:lnTo>
                      <a:pt x="2996" y="177"/>
                    </a:lnTo>
                    <a:lnTo>
                      <a:pt x="3000" y="189"/>
                    </a:lnTo>
                    <a:lnTo>
                      <a:pt x="3005" y="203"/>
                    </a:lnTo>
                    <a:lnTo>
                      <a:pt x="3008" y="216"/>
                    </a:lnTo>
                    <a:lnTo>
                      <a:pt x="3010" y="229"/>
                    </a:lnTo>
                    <a:lnTo>
                      <a:pt x="3012" y="242"/>
                    </a:lnTo>
                    <a:lnTo>
                      <a:pt x="3013" y="256"/>
                    </a:lnTo>
                    <a:lnTo>
                      <a:pt x="3013" y="270"/>
                    </a:lnTo>
                    <a:lnTo>
                      <a:pt x="3013" y="1351"/>
                    </a:lnTo>
                    <a:lnTo>
                      <a:pt x="3013" y="1364"/>
                    </a:lnTo>
                    <a:lnTo>
                      <a:pt x="3012" y="1379"/>
                    </a:lnTo>
                    <a:lnTo>
                      <a:pt x="3010" y="1392"/>
                    </a:lnTo>
                    <a:lnTo>
                      <a:pt x="3008" y="1405"/>
                    </a:lnTo>
                    <a:lnTo>
                      <a:pt x="3005" y="1418"/>
                    </a:lnTo>
                    <a:lnTo>
                      <a:pt x="3000" y="1431"/>
                    </a:lnTo>
                    <a:lnTo>
                      <a:pt x="2996" y="1444"/>
                    </a:lnTo>
                    <a:lnTo>
                      <a:pt x="2991" y="1456"/>
                    </a:lnTo>
                    <a:lnTo>
                      <a:pt x="2986" y="1467"/>
                    </a:lnTo>
                    <a:lnTo>
                      <a:pt x="2980" y="1479"/>
                    </a:lnTo>
                    <a:lnTo>
                      <a:pt x="2973" y="1491"/>
                    </a:lnTo>
                    <a:lnTo>
                      <a:pt x="2966" y="1502"/>
                    </a:lnTo>
                    <a:lnTo>
                      <a:pt x="2959" y="1512"/>
                    </a:lnTo>
                    <a:lnTo>
                      <a:pt x="2951" y="1522"/>
                    </a:lnTo>
                    <a:lnTo>
                      <a:pt x="2942" y="1532"/>
                    </a:lnTo>
                    <a:lnTo>
                      <a:pt x="2933" y="1542"/>
                    </a:lnTo>
                    <a:lnTo>
                      <a:pt x="2924" y="1551"/>
                    </a:lnTo>
                    <a:lnTo>
                      <a:pt x="2914" y="1559"/>
                    </a:lnTo>
                    <a:lnTo>
                      <a:pt x="2904" y="1567"/>
                    </a:lnTo>
                    <a:lnTo>
                      <a:pt x="2893" y="1575"/>
                    </a:lnTo>
                    <a:lnTo>
                      <a:pt x="2882" y="1581"/>
                    </a:lnTo>
                    <a:lnTo>
                      <a:pt x="2871" y="1588"/>
                    </a:lnTo>
                    <a:lnTo>
                      <a:pt x="2859" y="1595"/>
                    </a:lnTo>
                    <a:lnTo>
                      <a:pt x="2848" y="1600"/>
                    </a:lnTo>
                    <a:lnTo>
                      <a:pt x="2835" y="1605"/>
                    </a:lnTo>
                    <a:lnTo>
                      <a:pt x="2822" y="1609"/>
                    </a:lnTo>
                    <a:lnTo>
                      <a:pt x="2810" y="1613"/>
                    </a:lnTo>
                    <a:lnTo>
                      <a:pt x="2797" y="1616"/>
                    </a:lnTo>
                    <a:lnTo>
                      <a:pt x="2783" y="1618"/>
                    </a:lnTo>
                    <a:lnTo>
                      <a:pt x="2770" y="1620"/>
                    </a:lnTo>
                    <a:lnTo>
                      <a:pt x="2756" y="1621"/>
                    </a:lnTo>
                    <a:lnTo>
                      <a:pt x="2743" y="1621"/>
                    </a:lnTo>
                    <a:lnTo>
                      <a:pt x="270" y="1621"/>
                    </a:lnTo>
                    <a:lnTo>
                      <a:pt x="256" y="1621"/>
                    </a:lnTo>
                    <a:lnTo>
                      <a:pt x="242" y="1620"/>
                    </a:lnTo>
                    <a:lnTo>
                      <a:pt x="229" y="1618"/>
                    </a:lnTo>
                    <a:lnTo>
                      <a:pt x="216" y="1616"/>
                    </a:lnTo>
                    <a:lnTo>
                      <a:pt x="203" y="1613"/>
                    </a:lnTo>
                    <a:lnTo>
                      <a:pt x="189" y="1609"/>
                    </a:lnTo>
                    <a:lnTo>
                      <a:pt x="177" y="1605"/>
                    </a:lnTo>
                    <a:lnTo>
                      <a:pt x="165" y="1600"/>
                    </a:lnTo>
                    <a:lnTo>
                      <a:pt x="153" y="1595"/>
                    </a:lnTo>
                    <a:lnTo>
                      <a:pt x="141" y="1588"/>
                    </a:lnTo>
                    <a:lnTo>
                      <a:pt x="130" y="1581"/>
                    </a:lnTo>
                    <a:lnTo>
                      <a:pt x="119" y="1575"/>
                    </a:lnTo>
                    <a:lnTo>
                      <a:pt x="108" y="1567"/>
                    </a:lnTo>
                    <a:lnTo>
                      <a:pt x="98" y="1559"/>
                    </a:lnTo>
                    <a:lnTo>
                      <a:pt x="89" y="1551"/>
                    </a:lnTo>
                    <a:lnTo>
                      <a:pt x="79" y="1542"/>
                    </a:lnTo>
                    <a:lnTo>
                      <a:pt x="70" y="1532"/>
                    </a:lnTo>
                    <a:lnTo>
                      <a:pt x="61" y="1522"/>
                    </a:lnTo>
                    <a:lnTo>
                      <a:pt x="54" y="1512"/>
                    </a:lnTo>
                    <a:lnTo>
                      <a:pt x="46" y="1502"/>
                    </a:lnTo>
                    <a:lnTo>
                      <a:pt x="39" y="1491"/>
                    </a:lnTo>
                    <a:lnTo>
                      <a:pt x="32" y="1479"/>
                    </a:lnTo>
                    <a:lnTo>
                      <a:pt x="26" y="1467"/>
                    </a:lnTo>
                    <a:lnTo>
                      <a:pt x="21" y="1456"/>
                    </a:lnTo>
                    <a:lnTo>
                      <a:pt x="16" y="1444"/>
                    </a:lnTo>
                    <a:lnTo>
                      <a:pt x="12" y="1431"/>
                    </a:lnTo>
                    <a:lnTo>
                      <a:pt x="8" y="1418"/>
                    </a:lnTo>
                    <a:lnTo>
                      <a:pt x="5" y="1405"/>
                    </a:lnTo>
                    <a:lnTo>
                      <a:pt x="3" y="1392"/>
                    </a:lnTo>
                    <a:lnTo>
                      <a:pt x="1" y="1379"/>
                    </a:lnTo>
                    <a:lnTo>
                      <a:pt x="0" y="1364"/>
                    </a:lnTo>
                    <a:lnTo>
                      <a:pt x="0" y="1351"/>
                    </a:lnTo>
                    <a:lnTo>
                      <a:pt x="0" y="270"/>
                    </a:lnTo>
                    <a:lnTo>
                      <a:pt x="0" y="256"/>
                    </a:lnTo>
                    <a:lnTo>
                      <a:pt x="1" y="242"/>
                    </a:lnTo>
                    <a:lnTo>
                      <a:pt x="3" y="229"/>
                    </a:lnTo>
                    <a:lnTo>
                      <a:pt x="5" y="216"/>
                    </a:lnTo>
                    <a:lnTo>
                      <a:pt x="8" y="203"/>
                    </a:lnTo>
                    <a:lnTo>
                      <a:pt x="12" y="189"/>
                    </a:lnTo>
                    <a:lnTo>
                      <a:pt x="16" y="177"/>
                    </a:lnTo>
                    <a:lnTo>
                      <a:pt x="21" y="165"/>
                    </a:lnTo>
                    <a:lnTo>
                      <a:pt x="26" y="153"/>
                    </a:lnTo>
                    <a:lnTo>
                      <a:pt x="32" y="141"/>
                    </a:lnTo>
                    <a:lnTo>
                      <a:pt x="39" y="130"/>
                    </a:lnTo>
                    <a:lnTo>
                      <a:pt x="46" y="119"/>
                    </a:lnTo>
                    <a:lnTo>
                      <a:pt x="54" y="109"/>
                    </a:lnTo>
                    <a:lnTo>
                      <a:pt x="61" y="98"/>
                    </a:lnTo>
                    <a:lnTo>
                      <a:pt x="70" y="89"/>
                    </a:lnTo>
                    <a:lnTo>
                      <a:pt x="79" y="79"/>
                    </a:lnTo>
                    <a:lnTo>
                      <a:pt x="89" y="70"/>
                    </a:lnTo>
                    <a:lnTo>
                      <a:pt x="98" y="62"/>
                    </a:lnTo>
                    <a:lnTo>
                      <a:pt x="108" y="54"/>
                    </a:lnTo>
                    <a:lnTo>
                      <a:pt x="119" y="46"/>
                    </a:lnTo>
                    <a:lnTo>
                      <a:pt x="130" y="39"/>
                    </a:lnTo>
                    <a:lnTo>
                      <a:pt x="141" y="33"/>
                    </a:lnTo>
                    <a:lnTo>
                      <a:pt x="153" y="26"/>
                    </a:lnTo>
                    <a:lnTo>
                      <a:pt x="165" y="21"/>
                    </a:lnTo>
                    <a:lnTo>
                      <a:pt x="177" y="16"/>
                    </a:lnTo>
                    <a:lnTo>
                      <a:pt x="189" y="12"/>
                    </a:lnTo>
                    <a:lnTo>
                      <a:pt x="203"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27" name="Freeform 26"/>
              <p:cNvSpPr>
                <a:spLocks/>
              </p:cNvSpPr>
              <p:nvPr/>
            </p:nvSpPr>
            <p:spPr bwMode="auto">
              <a:xfrm>
                <a:off x="-1319994" y="1984068"/>
                <a:ext cx="217487" cy="117475"/>
              </a:xfrm>
              <a:custGeom>
                <a:avLst/>
                <a:gdLst/>
                <a:ahLst/>
                <a:cxnLst>
                  <a:cxn ang="0">
                    <a:pos x="2757" y="0"/>
                  </a:cxn>
                  <a:cxn ang="0">
                    <a:pos x="2798" y="5"/>
                  </a:cxn>
                  <a:cxn ang="0">
                    <a:pos x="2836" y="16"/>
                  </a:cxn>
                  <a:cxn ang="0">
                    <a:pos x="2872" y="33"/>
                  </a:cxn>
                  <a:cxn ang="0">
                    <a:pos x="2905" y="54"/>
                  </a:cxn>
                  <a:cxn ang="0">
                    <a:pos x="2935" y="79"/>
                  </a:cxn>
                  <a:cxn ang="0">
                    <a:pos x="2960" y="109"/>
                  </a:cxn>
                  <a:cxn ang="0">
                    <a:pos x="2981" y="141"/>
                  </a:cxn>
                  <a:cxn ang="0">
                    <a:pos x="2997" y="177"/>
                  </a:cxn>
                  <a:cxn ang="0">
                    <a:pos x="3008" y="216"/>
                  </a:cxn>
                  <a:cxn ang="0">
                    <a:pos x="3013" y="256"/>
                  </a:cxn>
                  <a:cxn ang="0">
                    <a:pos x="3013" y="1364"/>
                  </a:cxn>
                  <a:cxn ang="0">
                    <a:pos x="3008" y="1405"/>
                  </a:cxn>
                  <a:cxn ang="0">
                    <a:pos x="2997" y="1444"/>
                  </a:cxn>
                  <a:cxn ang="0">
                    <a:pos x="2981" y="1479"/>
                  </a:cxn>
                  <a:cxn ang="0">
                    <a:pos x="2960" y="1512"/>
                  </a:cxn>
                  <a:cxn ang="0">
                    <a:pos x="2935" y="1542"/>
                  </a:cxn>
                  <a:cxn ang="0">
                    <a:pos x="2905" y="1567"/>
                  </a:cxn>
                  <a:cxn ang="0">
                    <a:pos x="2872" y="1588"/>
                  </a:cxn>
                  <a:cxn ang="0">
                    <a:pos x="2836" y="1605"/>
                  </a:cxn>
                  <a:cxn ang="0">
                    <a:pos x="2798" y="1616"/>
                  </a:cxn>
                  <a:cxn ang="0">
                    <a:pos x="2757" y="1621"/>
                  </a:cxn>
                  <a:cxn ang="0">
                    <a:pos x="257" y="1621"/>
                  </a:cxn>
                  <a:cxn ang="0">
                    <a:pos x="216" y="1616"/>
                  </a:cxn>
                  <a:cxn ang="0">
                    <a:pos x="179" y="1605"/>
                  </a:cxn>
                  <a:cxn ang="0">
                    <a:pos x="142" y="1588"/>
                  </a:cxn>
                  <a:cxn ang="0">
                    <a:pos x="109" y="1567"/>
                  </a:cxn>
                  <a:cxn ang="0">
                    <a:pos x="80" y="1542"/>
                  </a:cxn>
                  <a:cxn ang="0">
                    <a:pos x="54" y="1512"/>
                  </a:cxn>
                  <a:cxn ang="0">
                    <a:pos x="33" y="1479"/>
                  </a:cxn>
                  <a:cxn ang="0">
                    <a:pos x="17" y="1444"/>
                  </a:cxn>
                  <a:cxn ang="0">
                    <a:pos x="7" y="1405"/>
                  </a:cxn>
                  <a:cxn ang="0">
                    <a:pos x="1" y="1364"/>
                  </a:cxn>
                  <a:cxn ang="0">
                    <a:pos x="1" y="256"/>
                  </a:cxn>
                  <a:cxn ang="0">
                    <a:pos x="7" y="216"/>
                  </a:cxn>
                  <a:cxn ang="0">
                    <a:pos x="17" y="177"/>
                  </a:cxn>
                  <a:cxn ang="0">
                    <a:pos x="33" y="141"/>
                  </a:cxn>
                  <a:cxn ang="0">
                    <a:pos x="54" y="109"/>
                  </a:cxn>
                  <a:cxn ang="0">
                    <a:pos x="80" y="79"/>
                  </a:cxn>
                  <a:cxn ang="0">
                    <a:pos x="109" y="54"/>
                  </a:cxn>
                  <a:cxn ang="0">
                    <a:pos x="142" y="33"/>
                  </a:cxn>
                  <a:cxn ang="0">
                    <a:pos x="179" y="16"/>
                  </a:cxn>
                  <a:cxn ang="0">
                    <a:pos x="216" y="5"/>
                  </a:cxn>
                  <a:cxn ang="0">
                    <a:pos x="257" y="0"/>
                  </a:cxn>
                </a:cxnLst>
                <a:rect l="0" t="0" r="r" b="b"/>
                <a:pathLst>
                  <a:path w="3014" h="1621">
                    <a:moveTo>
                      <a:pt x="271" y="0"/>
                    </a:moveTo>
                    <a:lnTo>
                      <a:pt x="2743" y="0"/>
                    </a:lnTo>
                    <a:lnTo>
                      <a:pt x="2757" y="0"/>
                    </a:lnTo>
                    <a:lnTo>
                      <a:pt x="2771" y="1"/>
                    </a:lnTo>
                    <a:lnTo>
                      <a:pt x="2784" y="3"/>
                    </a:lnTo>
                    <a:lnTo>
                      <a:pt x="2798" y="5"/>
                    </a:lnTo>
                    <a:lnTo>
                      <a:pt x="2810" y="8"/>
                    </a:lnTo>
                    <a:lnTo>
                      <a:pt x="2824" y="12"/>
                    </a:lnTo>
                    <a:lnTo>
                      <a:pt x="2836" y="16"/>
                    </a:lnTo>
                    <a:lnTo>
                      <a:pt x="2848" y="21"/>
                    </a:lnTo>
                    <a:lnTo>
                      <a:pt x="2860" y="26"/>
                    </a:lnTo>
                    <a:lnTo>
                      <a:pt x="2872" y="33"/>
                    </a:lnTo>
                    <a:lnTo>
                      <a:pt x="2884" y="39"/>
                    </a:lnTo>
                    <a:lnTo>
                      <a:pt x="2894" y="46"/>
                    </a:lnTo>
                    <a:lnTo>
                      <a:pt x="2905" y="54"/>
                    </a:lnTo>
                    <a:lnTo>
                      <a:pt x="2915" y="62"/>
                    </a:lnTo>
                    <a:lnTo>
                      <a:pt x="2925" y="70"/>
                    </a:lnTo>
                    <a:lnTo>
                      <a:pt x="2935" y="79"/>
                    </a:lnTo>
                    <a:lnTo>
                      <a:pt x="2943" y="89"/>
                    </a:lnTo>
                    <a:lnTo>
                      <a:pt x="2952" y="98"/>
                    </a:lnTo>
                    <a:lnTo>
                      <a:pt x="2960" y="109"/>
                    </a:lnTo>
                    <a:lnTo>
                      <a:pt x="2967" y="119"/>
                    </a:lnTo>
                    <a:lnTo>
                      <a:pt x="2974" y="130"/>
                    </a:lnTo>
                    <a:lnTo>
                      <a:pt x="2981" y="141"/>
                    </a:lnTo>
                    <a:lnTo>
                      <a:pt x="2987" y="153"/>
                    </a:lnTo>
                    <a:lnTo>
                      <a:pt x="2993" y="165"/>
                    </a:lnTo>
                    <a:lnTo>
                      <a:pt x="2997" y="177"/>
                    </a:lnTo>
                    <a:lnTo>
                      <a:pt x="3002" y="189"/>
                    </a:lnTo>
                    <a:lnTo>
                      <a:pt x="3005" y="203"/>
                    </a:lnTo>
                    <a:lnTo>
                      <a:pt x="3008" y="216"/>
                    </a:lnTo>
                    <a:lnTo>
                      <a:pt x="3011" y="229"/>
                    </a:lnTo>
                    <a:lnTo>
                      <a:pt x="3012" y="242"/>
                    </a:lnTo>
                    <a:lnTo>
                      <a:pt x="3013" y="256"/>
                    </a:lnTo>
                    <a:lnTo>
                      <a:pt x="3014" y="270"/>
                    </a:lnTo>
                    <a:lnTo>
                      <a:pt x="3014" y="1351"/>
                    </a:lnTo>
                    <a:lnTo>
                      <a:pt x="3013" y="1364"/>
                    </a:lnTo>
                    <a:lnTo>
                      <a:pt x="3012" y="1379"/>
                    </a:lnTo>
                    <a:lnTo>
                      <a:pt x="3011" y="1392"/>
                    </a:lnTo>
                    <a:lnTo>
                      <a:pt x="3008" y="1405"/>
                    </a:lnTo>
                    <a:lnTo>
                      <a:pt x="3005" y="1418"/>
                    </a:lnTo>
                    <a:lnTo>
                      <a:pt x="3002" y="1431"/>
                    </a:lnTo>
                    <a:lnTo>
                      <a:pt x="2997" y="1444"/>
                    </a:lnTo>
                    <a:lnTo>
                      <a:pt x="2993" y="1456"/>
                    </a:lnTo>
                    <a:lnTo>
                      <a:pt x="2987" y="1467"/>
                    </a:lnTo>
                    <a:lnTo>
                      <a:pt x="2981" y="1479"/>
                    </a:lnTo>
                    <a:lnTo>
                      <a:pt x="2974" y="1491"/>
                    </a:lnTo>
                    <a:lnTo>
                      <a:pt x="2967" y="1502"/>
                    </a:lnTo>
                    <a:lnTo>
                      <a:pt x="2960" y="1512"/>
                    </a:lnTo>
                    <a:lnTo>
                      <a:pt x="2952" y="1522"/>
                    </a:lnTo>
                    <a:lnTo>
                      <a:pt x="2943" y="1532"/>
                    </a:lnTo>
                    <a:lnTo>
                      <a:pt x="2935" y="1542"/>
                    </a:lnTo>
                    <a:lnTo>
                      <a:pt x="2925" y="1551"/>
                    </a:lnTo>
                    <a:lnTo>
                      <a:pt x="2915" y="1559"/>
                    </a:lnTo>
                    <a:lnTo>
                      <a:pt x="2905" y="1567"/>
                    </a:lnTo>
                    <a:lnTo>
                      <a:pt x="2894" y="1575"/>
                    </a:lnTo>
                    <a:lnTo>
                      <a:pt x="2884" y="1581"/>
                    </a:lnTo>
                    <a:lnTo>
                      <a:pt x="2872" y="1588"/>
                    </a:lnTo>
                    <a:lnTo>
                      <a:pt x="2860" y="1595"/>
                    </a:lnTo>
                    <a:lnTo>
                      <a:pt x="2848" y="1600"/>
                    </a:lnTo>
                    <a:lnTo>
                      <a:pt x="2836" y="1605"/>
                    </a:lnTo>
                    <a:lnTo>
                      <a:pt x="2824" y="1609"/>
                    </a:lnTo>
                    <a:lnTo>
                      <a:pt x="2810" y="1613"/>
                    </a:lnTo>
                    <a:lnTo>
                      <a:pt x="2798" y="1616"/>
                    </a:lnTo>
                    <a:lnTo>
                      <a:pt x="2784" y="1618"/>
                    </a:lnTo>
                    <a:lnTo>
                      <a:pt x="2771" y="1620"/>
                    </a:lnTo>
                    <a:lnTo>
                      <a:pt x="2757" y="1621"/>
                    </a:lnTo>
                    <a:lnTo>
                      <a:pt x="2743" y="1621"/>
                    </a:lnTo>
                    <a:lnTo>
                      <a:pt x="271" y="1621"/>
                    </a:lnTo>
                    <a:lnTo>
                      <a:pt x="257" y="1621"/>
                    </a:lnTo>
                    <a:lnTo>
                      <a:pt x="244" y="1620"/>
                    </a:lnTo>
                    <a:lnTo>
                      <a:pt x="230" y="1618"/>
                    </a:lnTo>
                    <a:lnTo>
                      <a:pt x="216" y="1616"/>
                    </a:lnTo>
                    <a:lnTo>
                      <a:pt x="204" y="1613"/>
                    </a:lnTo>
                    <a:lnTo>
                      <a:pt x="191" y="1609"/>
                    </a:lnTo>
                    <a:lnTo>
                      <a:pt x="179" y="1605"/>
                    </a:lnTo>
                    <a:lnTo>
                      <a:pt x="166" y="1600"/>
                    </a:lnTo>
                    <a:lnTo>
                      <a:pt x="154" y="1595"/>
                    </a:lnTo>
                    <a:lnTo>
                      <a:pt x="142" y="1588"/>
                    </a:lnTo>
                    <a:lnTo>
                      <a:pt x="131" y="1581"/>
                    </a:lnTo>
                    <a:lnTo>
                      <a:pt x="121" y="1575"/>
                    </a:lnTo>
                    <a:lnTo>
                      <a:pt x="109" y="1567"/>
                    </a:lnTo>
                    <a:lnTo>
                      <a:pt x="99" y="1559"/>
                    </a:lnTo>
                    <a:lnTo>
                      <a:pt x="89" y="1551"/>
                    </a:lnTo>
                    <a:lnTo>
                      <a:pt x="80" y="1542"/>
                    </a:lnTo>
                    <a:lnTo>
                      <a:pt x="71" y="1532"/>
                    </a:lnTo>
                    <a:lnTo>
                      <a:pt x="63" y="1522"/>
                    </a:lnTo>
                    <a:lnTo>
                      <a:pt x="54" y="1512"/>
                    </a:lnTo>
                    <a:lnTo>
                      <a:pt x="47" y="1502"/>
                    </a:lnTo>
                    <a:lnTo>
                      <a:pt x="40" y="1491"/>
                    </a:lnTo>
                    <a:lnTo>
                      <a:pt x="33" y="1479"/>
                    </a:lnTo>
                    <a:lnTo>
                      <a:pt x="28" y="1467"/>
                    </a:lnTo>
                    <a:lnTo>
                      <a:pt x="22" y="1456"/>
                    </a:lnTo>
                    <a:lnTo>
                      <a:pt x="17" y="1444"/>
                    </a:lnTo>
                    <a:lnTo>
                      <a:pt x="13" y="1431"/>
                    </a:lnTo>
                    <a:lnTo>
                      <a:pt x="10" y="1418"/>
                    </a:lnTo>
                    <a:lnTo>
                      <a:pt x="7" y="1405"/>
                    </a:lnTo>
                    <a:lnTo>
                      <a:pt x="3" y="1392"/>
                    </a:lnTo>
                    <a:lnTo>
                      <a:pt x="2" y="1379"/>
                    </a:lnTo>
                    <a:lnTo>
                      <a:pt x="1" y="1364"/>
                    </a:lnTo>
                    <a:lnTo>
                      <a:pt x="0" y="1351"/>
                    </a:lnTo>
                    <a:lnTo>
                      <a:pt x="0" y="270"/>
                    </a:lnTo>
                    <a:lnTo>
                      <a:pt x="1" y="256"/>
                    </a:lnTo>
                    <a:lnTo>
                      <a:pt x="2" y="242"/>
                    </a:lnTo>
                    <a:lnTo>
                      <a:pt x="3" y="229"/>
                    </a:lnTo>
                    <a:lnTo>
                      <a:pt x="7" y="216"/>
                    </a:lnTo>
                    <a:lnTo>
                      <a:pt x="10" y="203"/>
                    </a:lnTo>
                    <a:lnTo>
                      <a:pt x="13" y="189"/>
                    </a:lnTo>
                    <a:lnTo>
                      <a:pt x="17" y="177"/>
                    </a:lnTo>
                    <a:lnTo>
                      <a:pt x="22" y="165"/>
                    </a:lnTo>
                    <a:lnTo>
                      <a:pt x="28" y="153"/>
                    </a:lnTo>
                    <a:lnTo>
                      <a:pt x="33" y="141"/>
                    </a:lnTo>
                    <a:lnTo>
                      <a:pt x="40" y="130"/>
                    </a:lnTo>
                    <a:lnTo>
                      <a:pt x="47" y="119"/>
                    </a:lnTo>
                    <a:lnTo>
                      <a:pt x="54" y="109"/>
                    </a:lnTo>
                    <a:lnTo>
                      <a:pt x="63" y="98"/>
                    </a:lnTo>
                    <a:lnTo>
                      <a:pt x="71" y="89"/>
                    </a:lnTo>
                    <a:lnTo>
                      <a:pt x="80" y="79"/>
                    </a:lnTo>
                    <a:lnTo>
                      <a:pt x="89" y="70"/>
                    </a:lnTo>
                    <a:lnTo>
                      <a:pt x="99" y="62"/>
                    </a:lnTo>
                    <a:lnTo>
                      <a:pt x="109" y="54"/>
                    </a:lnTo>
                    <a:lnTo>
                      <a:pt x="121" y="46"/>
                    </a:lnTo>
                    <a:lnTo>
                      <a:pt x="131" y="39"/>
                    </a:lnTo>
                    <a:lnTo>
                      <a:pt x="142" y="33"/>
                    </a:lnTo>
                    <a:lnTo>
                      <a:pt x="154" y="26"/>
                    </a:lnTo>
                    <a:lnTo>
                      <a:pt x="166" y="21"/>
                    </a:lnTo>
                    <a:lnTo>
                      <a:pt x="179" y="16"/>
                    </a:lnTo>
                    <a:lnTo>
                      <a:pt x="191" y="12"/>
                    </a:lnTo>
                    <a:lnTo>
                      <a:pt x="204" y="8"/>
                    </a:lnTo>
                    <a:lnTo>
                      <a:pt x="216" y="5"/>
                    </a:lnTo>
                    <a:lnTo>
                      <a:pt x="230"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10" name="组合 208"/>
            <p:cNvGrpSpPr/>
            <p:nvPr/>
          </p:nvGrpSpPr>
          <p:grpSpPr>
            <a:xfrm>
              <a:off x="2782255" y="4967229"/>
              <a:ext cx="165283" cy="203377"/>
              <a:chOff x="-5919788" y="1187814"/>
              <a:chExt cx="689824" cy="754749"/>
            </a:xfrm>
            <a:solidFill>
              <a:schemeClr val="tx1">
                <a:lumMod val="50000"/>
                <a:lumOff val="50000"/>
              </a:schemeClr>
            </a:solidFill>
          </p:grpSpPr>
          <p:sp>
            <p:nvSpPr>
              <p:cNvPr id="229" name="Freeform 100"/>
              <p:cNvSpPr>
                <a:spLocks noEditPoints="1"/>
              </p:cNvSpPr>
              <p:nvPr/>
            </p:nvSpPr>
            <p:spPr bwMode="auto">
              <a:xfrm>
                <a:off x="-5862979" y="1187814"/>
                <a:ext cx="584321" cy="568090"/>
              </a:xfrm>
              <a:custGeom>
                <a:avLst/>
                <a:gdLst/>
                <a:ahLst/>
                <a:cxnLst>
                  <a:cxn ang="0">
                    <a:pos x="260" y="192"/>
                  </a:cxn>
                  <a:cxn ang="0">
                    <a:pos x="268" y="190"/>
                  </a:cxn>
                  <a:cxn ang="0">
                    <a:pos x="278" y="180"/>
                  </a:cxn>
                  <a:cxn ang="0">
                    <a:pos x="280" y="22"/>
                  </a:cxn>
                  <a:cxn ang="0">
                    <a:pos x="278" y="12"/>
                  </a:cxn>
                  <a:cxn ang="0">
                    <a:pos x="268" y="2"/>
                  </a:cxn>
                  <a:cxn ang="0">
                    <a:pos x="28" y="0"/>
                  </a:cxn>
                  <a:cxn ang="0">
                    <a:pos x="20" y="2"/>
                  </a:cxn>
                  <a:cxn ang="0">
                    <a:pos x="8" y="12"/>
                  </a:cxn>
                  <a:cxn ang="0">
                    <a:pos x="8" y="172"/>
                  </a:cxn>
                  <a:cxn ang="0">
                    <a:pos x="8" y="180"/>
                  </a:cxn>
                  <a:cxn ang="0">
                    <a:pos x="20" y="190"/>
                  </a:cxn>
                  <a:cxn ang="0">
                    <a:pos x="28" y="192"/>
                  </a:cxn>
                  <a:cxn ang="0">
                    <a:pos x="22" y="26"/>
                  </a:cxn>
                  <a:cxn ang="0">
                    <a:pos x="26" y="18"/>
                  </a:cxn>
                  <a:cxn ang="0">
                    <a:pos x="32" y="16"/>
                  </a:cxn>
                  <a:cxn ang="0">
                    <a:pos x="256" y="16"/>
                  </a:cxn>
                  <a:cxn ang="0">
                    <a:pos x="262" y="18"/>
                  </a:cxn>
                  <a:cxn ang="0">
                    <a:pos x="264" y="26"/>
                  </a:cxn>
                  <a:cxn ang="0">
                    <a:pos x="264" y="166"/>
                  </a:cxn>
                  <a:cxn ang="0">
                    <a:pos x="262" y="172"/>
                  </a:cxn>
                  <a:cxn ang="0">
                    <a:pos x="256" y="174"/>
                  </a:cxn>
                  <a:cxn ang="0">
                    <a:pos x="32" y="174"/>
                  </a:cxn>
                  <a:cxn ang="0">
                    <a:pos x="26" y="172"/>
                  </a:cxn>
                  <a:cxn ang="0">
                    <a:pos x="22" y="166"/>
                  </a:cxn>
                  <a:cxn ang="0">
                    <a:pos x="250" y="208"/>
                  </a:cxn>
                  <a:cxn ang="0">
                    <a:pos x="38" y="208"/>
                  </a:cxn>
                  <a:cxn ang="0">
                    <a:pos x="22" y="210"/>
                  </a:cxn>
                  <a:cxn ang="0">
                    <a:pos x="10" y="216"/>
                  </a:cxn>
                  <a:cxn ang="0">
                    <a:pos x="2" y="226"/>
                  </a:cxn>
                  <a:cxn ang="0">
                    <a:pos x="0" y="238"/>
                  </a:cxn>
                  <a:cxn ang="0">
                    <a:pos x="0" y="250"/>
                  </a:cxn>
                  <a:cxn ang="0">
                    <a:pos x="2" y="262"/>
                  </a:cxn>
                  <a:cxn ang="0">
                    <a:pos x="10" y="272"/>
                  </a:cxn>
                  <a:cxn ang="0">
                    <a:pos x="22" y="278"/>
                  </a:cxn>
                  <a:cxn ang="0">
                    <a:pos x="38" y="280"/>
                  </a:cxn>
                  <a:cxn ang="0">
                    <a:pos x="250" y="280"/>
                  </a:cxn>
                  <a:cxn ang="0">
                    <a:pos x="266" y="278"/>
                  </a:cxn>
                  <a:cxn ang="0">
                    <a:pos x="278" y="272"/>
                  </a:cxn>
                  <a:cxn ang="0">
                    <a:pos x="286" y="262"/>
                  </a:cxn>
                  <a:cxn ang="0">
                    <a:pos x="288" y="250"/>
                  </a:cxn>
                  <a:cxn ang="0">
                    <a:pos x="288" y="238"/>
                  </a:cxn>
                  <a:cxn ang="0">
                    <a:pos x="286" y="226"/>
                  </a:cxn>
                  <a:cxn ang="0">
                    <a:pos x="278" y="216"/>
                  </a:cxn>
                  <a:cxn ang="0">
                    <a:pos x="266" y="210"/>
                  </a:cxn>
                  <a:cxn ang="0">
                    <a:pos x="250" y="208"/>
                  </a:cxn>
                  <a:cxn ang="0">
                    <a:pos x="248" y="258"/>
                  </a:cxn>
                  <a:cxn ang="0">
                    <a:pos x="242" y="256"/>
                  </a:cxn>
                  <a:cxn ang="0">
                    <a:pos x="234" y="248"/>
                  </a:cxn>
                  <a:cxn ang="0">
                    <a:pos x="234" y="244"/>
                  </a:cxn>
                  <a:cxn ang="0">
                    <a:pos x="238" y="234"/>
                  </a:cxn>
                  <a:cxn ang="0">
                    <a:pos x="248" y="230"/>
                  </a:cxn>
                  <a:cxn ang="0">
                    <a:pos x="252" y="230"/>
                  </a:cxn>
                  <a:cxn ang="0">
                    <a:pos x="260" y="238"/>
                  </a:cxn>
                  <a:cxn ang="0">
                    <a:pos x="262" y="244"/>
                  </a:cxn>
                  <a:cxn ang="0">
                    <a:pos x="258" y="254"/>
                  </a:cxn>
                  <a:cxn ang="0">
                    <a:pos x="248" y="258"/>
                  </a:cxn>
                </a:cxnLst>
                <a:rect l="0" t="0" r="r" b="b"/>
                <a:pathLst>
                  <a:path w="288" h="280">
                    <a:moveTo>
                      <a:pt x="28" y="192"/>
                    </a:moveTo>
                    <a:lnTo>
                      <a:pt x="260" y="192"/>
                    </a:lnTo>
                    <a:lnTo>
                      <a:pt x="260" y="192"/>
                    </a:lnTo>
                    <a:lnTo>
                      <a:pt x="268" y="190"/>
                    </a:lnTo>
                    <a:lnTo>
                      <a:pt x="274" y="186"/>
                    </a:lnTo>
                    <a:lnTo>
                      <a:pt x="278" y="180"/>
                    </a:lnTo>
                    <a:lnTo>
                      <a:pt x="280" y="172"/>
                    </a:lnTo>
                    <a:lnTo>
                      <a:pt x="280" y="22"/>
                    </a:lnTo>
                    <a:lnTo>
                      <a:pt x="280" y="22"/>
                    </a:lnTo>
                    <a:lnTo>
                      <a:pt x="278" y="12"/>
                    </a:lnTo>
                    <a:lnTo>
                      <a:pt x="274" y="6"/>
                    </a:lnTo>
                    <a:lnTo>
                      <a:pt x="268" y="2"/>
                    </a:lnTo>
                    <a:lnTo>
                      <a:pt x="260" y="0"/>
                    </a:lnTo>
                    <a:lnTo>
                      <a:pt x="28" y="0"/>
                    </a:lnTo>
                    <a:lnTo>
                      <a:pt x="28" y="0"/>
                    </a:lnTo>
                    <a:lnTo>
                      <a:pt x="20" y="2"/>
                    </a:lnTo>
                    <a:lnTo>
                      <a:pt x="14" y="6"/>
                    </a:lnTo>
                    <a:lnTo>
                      <a:pt x="8" y="12"/>
                    </a:lnTo>
                    <a:lnTo>
                      <a:pt x="8" y="22"/>
                    </a:lnTo>
                    <a:lnTo>
                      <a:pt x="8" y="172"/>
                    </a:lnTo>
                    <a:lnTo>
                      <a:pt x="8" y="172"/>
                    </a:lnTo>
                    <a:lnTo>
                      <a:pt x="8" y="180"/>
                    </a:lnTo>
                    <a:lnTo>
                      <a:pt x="14" y="186"/>
                    </a:lnTo>
                    <a:lnTo>
                      <a:pt x="20" y="190"/>
                    </a:lnTo>
                    <a:lnTo>
                      <a:pt x="28" y="192"/>
                    </a:lnTo>
                    <a:lnTo>
                      <a:pt x="28" y="192"/>
                    </a:lnTo>
                    <a:close/>
                    <a:moveTo>
                      <a:pt x="22" y="26"/>
                    </a:moveTo>
                    <a:lnTo>
                      <a:pt x="22" y="26"/>
                    </a:lnTo>
                    <a:lnTo>
                      <a:pt x="24" y="22"/>
                    </a:lnTo>
                    <a:lnTo>
                      <a:pt x="26" y="18"/>
                    </a:lnTo>
                    <a:lnTo>
                      <a:pt x="28" y="16"/>
                    </a:lnTo>
                    <a:lnTo>
                      <a:pt x="32" y="16"/>
                    </a:lnTo>
                    <a:lnTo>
                      <a:pt x="256" y="16"/>
                    </a:lnTo>
                    <a:lnTo>
                      <a:pt x="256" y="16"/>
                    </a:lnTo>
                    <a:lnTo>
                      <a:pt x="258" y="16"/>
                    </a:lnTo>
                    <a:lnTo>
                      <a:pt x="262" y="18"/>
                    </a:lnTo>
                    <a:lnTo>
                      <a:pt x="264" y="22"/>
                    </a:lnTo>
                    <a:lnTo>
                      <a:pt x="264" y="26"/>
                    </a:lnTo>
                    <a:lnTo>
                      <a:pt x="264" y="166"/>
                    </a:lnTo>
                    <a:lnTo>
                      <a:pt x="264" y="166"/>
                    </a:lnTo>
                    <a:lnTo>
                      <a:pt x="264" y="168"/>
                    </a:lnTo>
                    <a:lnTo>
                      <a:pt x="262" y="172"/>
                    </a:lnTo>
                    <a:lnTo>
                      <a:pt x="258" y="174"/>
                    </a:lnTo>
                    <a:lnTo>
                      <a:pt x="256" y="174"/>
                    </a:lnTo>
                    <a:lnTo>
                      <a:pt x="32" y="174"/>
                    </a:lnTo>
                    <a:lnTo>
                      <a:pt x="32" y="174"/>
                    </a:lnTo>
                    <a:lnTo>
                      <a:pt x="28" y="174"/>
                    </a:lnTo>
                    <a:lnTo>
                      <a:pt x="26" y="172"/>
                    </a:lnTo>
                    <a:lnTo>
                      <a:pt x="24" y="168"/>
                    </a:lnTo>
                    <a:lnTo>
                      <a:pt x="22" y="166"/>
                    </a:lnTo>
                    <a:lnTo>
                      <a:pt x="22" y="26"/>
                    </a:lnTo>
                    <a:close/>
                    <a:moveTo>
                      <a:pt x="250" y="208"/>
                    </a:moveTo>
                    <a:lnTo>
                      <a:pt x="38" y="208"/>
                    </a:lnTo>
                    <a:lnTo>
                      <a:pt x="38" y="208"/>
                    </a:lnTo>
                    <a:lnTo>
                      <a:pt x="30" y="208"/>
                    </a:lnTo>
                    <a:lnTo>
                      <a:pt x="22" y="210"/>
                    </a:lnTo>
                    <a:lnTo>
                      <a:pt x="16" y="212"/>
                    </a:lnTo>
                    <a:lnTo>
                      <a:pt x="10" y="216"/>
                    </a:lnTo>
                    <a:lnTo>
                      <a:pt x="6" y="222"/>
                    </a:lnTo>
                    <a:lnTo>
                      <a:pt x="2" y="226"/>
                    </a:lnTo>
                    <a:lnTo>
                      <a:pt x="0" y="232"/>
                    </a:lnTo>
                    <a:lnTo>
                      <a:pt x="0" y="238"/>
                    </a:lnTo>
                    <a:lnTo>
                      <a:pt x="0" y="250"/>
                    </a:lnTo>
                    <a:lnTo>
                      <a:pt x="0" y="250"/>
                    </a:lnTo>
                    <a:lnTo>
                      <a:pt x="0" y="256"/>
                    </a:lnTo>
                    <a:lnTo>
                      <a:pt x="2" y="262"/>
                    </a:lnTo>
                    <a:lnTo>
                      <a:pt x="6" y="266"/>
                    </a:lnTo>
                    <a:lnTo>
                      <a:pt x="10" y="272"/>
                    </a:lnTo>
                    <a:lnTo>
                      <a:pt x="16" y="276"/>
                    </a:lnTo>
                    <a:lnTo>
                      <a:pt x="22" y="278"/>
                    </a:lnTo>
                    <a:lnTo>
                      <a:pt x="30" y="280"/>
                    </a:lnTo>
                    <a:lnTo>
                      <a:pt x="38" y="280"/>
                    </a:lnTo>
                    <a:lnTo>
                      <a:pt x="250" y="280"/>
                    </a:lnTo>
                    <a:lnTo>
                      <a:pt x="250" y="280"/>
                    </a:lnTo>
                    <a:lnTo>
                      <a:pt x="258" y="280"/>
                    </a:lnTo>
                    <a:lnTo>
                      <a:pt x="266" y="278"/>
                    </a:lnTo>
                    <a:lnTo>
                      <a:pt x="272" y="276"/>
                    </a:lnTo>
                    <a:lnTo>
                      <a:pt x="278" y="272"/>
                    </a:lnTo>
                    <a:lnTo>
                      <a:pt x="282" y="266"/>
                    </a:lnTo>
                    <a:lnTo>
                      <a:pt x="286" y="262"/>
                    </a:lnTo>
                    <a:lnTo>
                      <a:pt x="288" y="256"/>
                    </a:lnTo>
                    <a:lnTo>
                      <a:pt x="288" y="250"/>
                    </a:lnTo>
                    <a:lnTo>
                      <a:pt x="288" y="238"/>
                    </a:lnTo>
                    <a:lnTo>
                      <a:pt x="288" y="238"/>
                    </a:lnTo>
                    <a:lnTo>
                      <a:pt x="288" y="232"/>
                    </a:lnTo>
                    <a:lnTo>
                      <a:pt x="286" y="226"/>
                    </a:lnTo>
                    <a:lnTo>
                      <a:pt x="282" y="222"/>
                    </a:lnTo>
                    <a:lnTo>
                      <a:pt x="278" y="216"/>
                    </a:lnTo>
                    <a:lnTo>
                      <a:pt x="272" y="212"/>
                    </a:lnTo>
                    <a:lnTo>
                      <a:pt x="266" y="210"/>
                    </a:lnTo>
                    <a:lnTo>
                      <a:pt x="258" y="208"/>
                    </a:lnTo>
                    <a:lnTo>
                      <a:pt x="250" y="208"/>
                    </a:lnTo>
                    <a:lnTo>
                      <a:pt x="250" y="208"/>
                    </a:lnTo>
                    <a:close/>
                    <a:moveTo>
                      <a:pt x="248" y="258"/>
                    </a:moveTo>
                    <a:lnTo>
                      <a:pt x="248" y="258"/>
                    </a:lnTo>
                    <a:lnTo>
                      <a:pt x="242" y="256"/>
                    </a:lnTo>
                    <a:lnTo>
                      <a:pt x="238" y="254"/>
                    </a:lnTo>
                    <a:lnTo>
                      <a:pt x="234" y="248"/>
                    </a:lnTo>
                    <a:lnTo>
                      <a:pt x="234" y="244"/>
                    </a:lnTo>
                    <a:lnTo>
                      <a:pt x="234" y="244"/>
                    </a:lnTo>
                    <a:lnTo>
                      <a:pt x="234" y="238"/>
                    </a:lnTo>
                    <a:lnTo>
                      <a:pt x="238" y="234"/>
                    </a:lnTo>
                    <a:lnTo>
                      <a:pt x="242" y="230"/>
                    </a:lnTo>
                    <a:lnTo>
                      <a:pt x="248" y="230"/>
                    </a:lnTo>
                    <a:lnTo>
                      <a:pt x="248" y="230"/>
                    </a:lnTo>
                    <a:lnTo>
                      <a:pt x="252" y="230"/>
                    </a:lnTo>
                    <a:lnTo>
                      <a:pt x="258" y="234"/>
                    </a:lnTo>
                    <a:lnTo>
                      <a:pt x="260" y="238"/>
                    </a:lnTo>
                    <a:lnTo>
                      <a:pt x="262" y="244"/>
                    </a:lnTo>
                    <a:lnTo>
                      <a:pt x="262" y="244"/>
                    </a:lnTo>
                    <a:lnTo>
                      <a:pt x="260" y="248"/>
                    </a:lnTo>
                    <a:lnTo>
                      <a:pt x="258" y="254"/>
                    </a:lnTo>
                    <a:lnTo>
                      <a:pt x="252" y="256"/>
                    </a:lnTo>
                    <a:lnTo>
                      <a:pt x="248" y="258"/>
                    </a:lnTo>
                    <a:lnTo>
                      <a:pt x="248"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0" name="Freeform 101"/>
              <p:cNvSpPr>
                <a:spLocks/>
              </p:cNvSpPr>
              <p:nvPr/>
            </p:nvSpPr>
            <p:spPr bwMode="auto">
              <a:xfrm>
                <a:off x="-5793997" y="1244623"/>
                <a:ext cx="442299" cy="275929"/>
              </a:xfrm>
              <a:custGeom>
                <a:avLst/>
                <a:gdLst/>
                <a:ahLst/>
                <a:cxnLst>
                  <a:cxn ang="0">
                    <a:pos x="0" y="130"/>
                  </a:cxn>
                  <a:cxn ang="0">
                    <a:pos x="0" y="130"/>
                  </a:cxn>
                  <a:cxn ang="0">
                    <a:pos x="2" y="134"/>
                  </a:cxn>
                  <a:cxn ang="0">
                    <a:pos x="6" y="136"/>
                  </a:cxn>
                  <a:cxn ang="0">
                    <a:pos x="212" y="136"/>
                  </a:cxn>
                  <a:cxn ang="0">
                    <a:pos x="212" y="136"/>
                  </a:cxn>
                  <a:cxn ang="0">
                    <a:pos x="216" y="134"/>
                  </a:cxn>
                  <a:cxn ang="0">
                    <a:pos x="218" y="130"/>
                  </a:cxn>
                  <a:cxn ang="0">
                    <a:pos x="218" y="6"/>
                  </a:cxn>
                  <a:cxn ang="0">
                    <a:pos x="218" y="6"/>
                  </a:cxn>
                  <a:cxn ang="0">
                    <a:pos x="216" y="2"/>
                  </a:cxn>
                  <a:cxn ang="0">
                    <a:pos x="212" y="0"/>
                  </a:cxn>
                  <a:cxn ang="0">
                    <a:pos x="6" y="0"/>
                  </a:cxn>
                  <a:cxn ang="0">
                    <a:pos x="6" y="0"/>
                  </a:cxn>
                  <a:cxn ang="0">
                    <a:pos x="2" y="2"/>
                  </a:cxn>
                  <a:cxn ang="0">
                    <a:pos x="0" y="6"/>
                  </a:cxn>
                  <a:cxn ang="0">
                    <a:pos x="0" y="130"/>
                  </a:cxn>
                </a:cxnLst>
                <a:rect l="0" t="0" r="r" b="b"/>
                <a:pathLst>
                  <a:path w="218" h="136">
                    <a:moveTo>
                      <a:pt x="0" y="130"/>
                    </a:moveTo>
                    <a:lnTo>
                      <a:pt x="0" y="130"/>
                    </a:lnTo>
                    <a:lnTo>
                      <a:pt x="2" y="134"/>
                    </a:lnTo>
                    <a:lnTo>
                      <a:pt x="6" y="136"/>
                    </a:lnTo>
                    <a:lnTo>
                      <a:pt x="212" y="136"/>
                    </a:lnTo>
                    <a:lnTo>
                      <a:pt x="212" y="136"/>
                    </a:lnTo>
                    <a:lnTo>
                      <a:pt x="216" y="134"/>
                    </a:lnTo>
                    <a:lnTo>
                      <a:pt x="218" y="130"/>
                    </a:lnTo>
                    <a:lnTo>
                      <a:pt x="218" y="6"/>
                    </a:lnTo>
                    <a:lnTo>
                      <a:pt x="218" y="6"/>
                    </a:lnTo>
                    <a:lnTo>
                      <a:pt x="216" y="2"/>
                    </a:lnTo>
                    <a:lnTo>
                      <a:pt x="212" y="0"/>
                    </a:lnTo>
                    <a:lnTo>
                      <a:pt x="6" y="0"/>
                    </a:lnTo>
                    <a:lnTo>
                      <a:pt x="6" y="0"/>
                    </a:lnTo>
                    <a:lnTo>
                      <a:pt x="2" y="2"/>
                    </a:lnTo>
                    <a:lnTo>
                      <a:pt x="0" y="6"/>
                    </a:lnTo>
                    <a:lnTo>
                      <a:pt x="0" y="1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1" name="Freeform 102"/>
              <p:cNvSpPr>
                <a:spLocks/>
              </p:cNvSpPr>
              <p:nvPr/>
            </p:nvSpPr>
            <p:spPr bwMode="auto">
              <a:xfrm>
                <a:off x="-5672263" y="1784309"/>
                <a:ext cx="190716" cy="158254"/>
              </a:xfrm>
              <a:custGeom>
                <a:avLst/>
                <a:gdLst/>
                <a:ahLst/>
                <a:cxnLst>
                  <a:cxn ang="0">
                    <a:pos x="86" y="36"/>
                  </a:cxn>
                  <a:cxn ang="0">
                    <a:pos x="56" y="36"/>
                  </a:cxn>
                  <a:cxn ang="0">
                    <a:pos x="56" y="0"/>
                  </a:cxn>
                  <a:cxn ang="0">
                    <a:pos x="38" y="0"/>
                  </a:cxn>
                  <a:cxn ang="0">
                    <a:pos x="38" y="36"/>
                  </a:cxn>
                  <a:cxn ang="0">
                    <a:pos x="8" y="36"/>
                  </a:cxn>
                  <a:cxn ang="0">
                    <a:pos x="8" y="36"/>
                  </a:cxn>
                  <a:cxn ang="0">
                    <a:pos x="6" y="38"/>
                  </a:cxn>
                  <a:cxn ang="0">
                    <a:pos x="4" y="38"/>
                  </a:cxn>
                  <a:cxn ang="0">
                    <a:pos x="2" y="42"/>
                  </a:cxn>
                  <a:cxn ang="0">
                    <a:pos x="0" y="44"/>
                  </a:cxn>
                  <a:cxn ang="0">
                    <a:pos x="0" y="70"/>
                  </a:cxn>
                  <a:cxn ang="0">
                    <a:pos x="0" y="70"/>
                  </a:cxn>
                  <a:cxn ang="0">
                    <a:pos x="2" y="72"/>
                  </a:cxn>
                  <a:cxn ang="0">
                    <a:pos x="4" y="76"/>
                  </a:cxn>
                  <a:cxn ang="0">
                    <a:pos x="6" y="78"/>
                  </a:cxn>
                  <a:cxn ang="0">
                    <a:pos x="8" y="78"/>
                  </a:cxn>
                  <a:cxn ang="0">
                    <a:pos x="86" y="78"/>
                  </a:cxn>
                  <a:cxn ang="0">
                    <a:pos x="86" y="78"/>
                  </a:cxn>
                  <a:cxn ang="0">
                    <a:pos x="88" y="78"/>
                  </a:cxn>
                  <a:cxn ang="0">
                    <a:pos x="92" y="76"/>
                  </a:cxn>
                  <a:cxn ang="0">
                    <a:pos x="94" y="72"/>
                  </a:cxn>
                  <a:cxn ang="0">
                    <a:pos x="94" y="70"/>
                  </a:cxn>
                  <a:cxn ang="0">
                    <a:pos x="94" y="44"/>
                  </a:cxn>
                  <a:cxn ang="0">
                    <a:pos x="94" y="44"/>
                  </a:cxn>
                  <a:cxn ang="0">
                    <a:pos x="94" y="42"/>
                  </a:cxn>
                  <a:cxn ang="0">
                    <a:pos x="92" y="38"/>
                  </a:cxn>
                  <a:cxn ang="0">
                    <a:pos x="88" y="38"/>
                  </a:cxn>
                  <a:cxn ang="0">
                    <a:pos x="86" y="36"/>
                  </a:cxn>
                  <a:cxn ang="0">
                    <a:pos x="86" y="36"/>
                  </a:cxn>
                </a:cxnLst>
                <a:rect l="0" t="0" r="r" b="b"/>
                <a:pathLst>
                  <a:path w="94" h="78">
                    <a:moveTo>
                      <a:pt x="86" y="36"/>
                    </a:moveTo>
                    <a:lnTo>
                      <a:pt x="56" y="36"/>
                    </a:lnTo>
                    <a:lnTo>
                      <a:pt x="56" y="0"/>
                    </a:lnTo>
                    <a:lnTo>
                      <a:pt x="38" y="0"/>
                    </a:lnTo>
                    <a:lnTo>
                      <a:pt x="38" y="36"/>
                    </a:lnTo>
                    <a:lnTo>
                      <a:pt x="8" y="36"/>
                    </a:lnTo>
                    <a:lnTo>
                      <a:pt x="8" y="36"/>
                    </a:lnTo>
                    <a:lnTo>
                      <a:pt x="6" y="38"/>
                    </a:lnTo>
                    <a:lnTo>
                      <a:pt x="4" y="38"/>
                    </a:lnTo>
                    <a:lnTo>
                      <a:pt x="2" y="42"/>
                    </a:lnTo>
                    <a:lnTo>
                      <a:pt x="0" y="44"/>
                    </a:lnTo>
                    <a:lnTo>
                      <a:pt x="0" y="70"/>
                    </a:lnTo>
                    <a:lnTo>
                      <a:pt x="0" y="70"/>
                    </a:lnTo>
                    <a:lnTo>
                      <a:pt x="2" y="72"/>
                    </a:lnTo>
                    <a:lnTo>
                      <a:pt x="4" y="76"/>
                    </a:lnTo>
                    <a:lnTo>
                      <a:pt x="6" y="78"/>
                    </a:lnTo>
                    <a:lnTo>
                      <a:pt x="8" y="78"/>
                    </a:lnTo>
                    <a:lnTo>
                      <a:pt x="86" y="78"/>
                    </a:lnTo>
                    <a:lnTo>
                      <a:pt x="86" y="78"/>
                    </a:lnTo>
                    <a:lnTo>
                      <a:pt x="88" y="78"/>
                    </a:lnTo>
                    <a:lnTo>
                      <a:pt x="92" y="76"/>
                    </a:lnTo>
                    <a:lnTo>
                      <a:pt x="94" y="72"/>
                    </a:lnTo>
                    <a:lnTo>
                      <a:pt x="94" y="70"/>
                    </a:lnTo>
                    <a:lnTo>
                      <a:pt x="94" y="44"/>
                    </a:lnTo>
                    <a:lnTo>
                      <a:pt x="94" y="44"/>
                    </a:lnTo>
                    <a:lnTo>
                      <a:pt x="94" y="42"/>
                    </a:lnTo>
                    <a:lnTo>
                      <a:pt x="92" y="38"/>
                    </a:lnTo>
                    <a:lnTo>
                      <a:pt x="88" y="38"/>
                    </a:lnTo>
                    <a:lnTo>
                      <a:pt x="86" y="36"/>
                    </a:lnTo>
                    <a:lnTo>
                      <a:pt x="86"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2" name="Freeform 103"/>
              <p:cNvSpPr>
                <a:spLocks noEditPoints="1"/>
              </p:cNvSpPr>
              <p:nvPr/>
            </p:nvSpPr>
            <p:spPr bwMode="auto">
              <a:xfrm>
                <a:off x="-5919788" y="1881696"/>
                <a:ext cx="689824" cy="36520"/>
              </a:xfrm>
              <a:custGeom>
                <a:avLst/>
                <a:gdLst/>
                <a:ahLst/>
                <a:cxnLst>
                  <a:cxn ang="0">
                    <a:pos x="0" y="10"/>
                  </a:cxn>
                  <a:cxn ang="0">
                    <a:pos x="0" y="10"/>
                  </a:cxn>
                  <a:cxn ang="0">
                    <a:pos x="0" y="12"/>
                  </a:cxn>
                  <a:cxn ang="0">
                    <a:pos x="2" y="16"/>
                  </a:cxn>
                  <a:cxn ang="0">
                    <a:pos x="4" y="18"/>
                  </a:cxn>
                  <a:cxn ang="0">
                    <a:pos x="8" y="18"/>
                  </a:cxn>
                  <a:cxn ang="0">
                    <a:pos x="108" y="18"/>
                  </a:cxn>
                  <a:cxn ang="0">
                    <a:pos x="108" y="0"/>
                  </a:cxn>
                  <a:cxn ang="0">
                    <a:pos x="8" y="0"/>
                  </a:cxn>
                  <a:cxn ang="0">
                    <a:pos x="8" y="0"/>
                  </a:cxn>
                  <a:cxn ang="0">
                    <a:pos x="4" y="0"/>
                  </a:cxn>
                  <a:cxn ang="0">
                    <a:pos x="2" y="2"/>
                  </a:cxn>
                  <a:cxn ang="0">
                    <a:pos x="0" y="6"/>
                  </a:cxn>
                  <a:cxn ang="0">
                    <a:pos x="0" y="10"/>
                  </a:cxn>
                  <a:cxn ang="0">
                    <a:pos x="0" y="10"/>
                  </a:cxn>
                  <a:cxn ang="0">
                    <a:pos x="330" y="0"/>
                  </a:cxn>
                  <a:cxn ang="0">
                    <a:pos x="230" y="0"/>
                  </a:cxn>
                  <a:cxn ang="0">
                    <a:pos x="230" y="18"/>
                  </a:cxn>
                  <a:cxn ang="0">
                    <a:pos x="330" y="18"/>
                  </a:cxn>
                  <a:cxn ang="0">
                    <a:pos x="330" y="18"/>
                  </a:cxn>
                  <a:cxn ang="0">
                    <a:pos x="334" y="18"/>
                  </a:cxn>
                  <a:cxn ang="0">
                    <a:pos x="336" y="16"/>
                  </a:cxn>
                  <a:cxn ang="0">
                    <a:pos x="338" y="12"/>
                  </a:cxn>
                  <a:cxn ang="0">
                    <a:pos x="340" y="10"/>
                  </a:cxn>
                  <a:cxn ang="0">
                    <a:pos x="340" y="10"/>
                  </a:cxn>
                  <a:cxn ang="0">
                    <a:pos x="338" y="6"/>
                  </a:cxn>
                  <a:cxn ang="0">
                    <a:pos x="336" y="2"/>
                  </a:cxn>
                  <a:cxn ang="0">
                    <a:pos x="334" y="0"/>
                  </a:cxn>
                  <a:cxn ang="0">
                    <a:pos x="330" y="0"/>
                  </a:cxn>
                  <a:cxn ang="0">
                    <a:pos x="330" y="0"/>
                  </a:cxn>
                </a:cxnLst>
                <a:rect l="0" t="0" r="r" b="b"/>
                <a:pathLst>
                  <a:path w="340" h="18">
                    <a:moveTo>
                      <a:pt x="0" y="10"/>
                    </a:moveTo>
                    <a:lnTo>
                      <a:pt x="0" y="10"/>
                    </a:lnTo>
                    <a:lnTo>
                      <a:pt x="0" y="12"/>
                    </a:lnTo>
                    <a:lnTo>
                      <a:pt x="2" y="16"/>
                    </a:lnTo>
                    <a:lnTo>
                      <a:pt x="4" y="18"/>
                    </a:lnTo>
                    <a:lnTo>
                      <a:pt x="8" y="18"/>
                    </a:lnTo>
                    <a:lnTo>
                      <a:pt x="108" y="18"/>
                    </a:lnTo>
                    <a:lnTo>
                      <a:pt x="108" y="0"/>
                    </a:lnTo>
                    <a:lnTo>
                      <a:pt x="8" y="0"/>
                    </a:lnTo>
                    <a:lnTo>
                      <a:pt x="8" y="0"/>
                    </a:lnTo>
                    <a:lnTo>
                      <a:pt x="4" y="0"/>
                    </a:lnTo>
                    <a:lnTo>
                      <a:pt x="2" y="2"/>
                    </a:lnTo>
                    <a:lnTo>
                      <a:pt x="0" y="6"/>
                    </a:lnTo>
                    <a:lnTo>
                      <a:pt x="0" y="10"/>
                    </a:lnTo>
                    <a:lnTo>
                      <a:pt x="0" y="10"/>
                    </a:lnTo>
                    <a:close/>
                    <a:moveTo>
                      <a:pt x="330" y="0"/>
                    </a:moveTo>
                    <a:lnTo>
                      <a:pt x="230" y="0"/>
                    </a:lnTo>
                    <a:lnTo>
                      <a:pt x="230" y="18"/>
                    </a:lnTo>
                    <a:lnTo>
                      <a:pt x="330" y="18"/>
                    </a:lnTo>
                    <a:lnTo>
                      <a:pt x="330" y="18"/>
                    </a:lnTo>
                    <a:lnTo>
                      <a:pt x="334" y="18"/>
                    </a:lnTo>
                    <a:lnTo>
                      <a:pt x="336" y="16"/>
                    </a:lnTo>
                    <a:lnTo>
                      <a:pt x="338" y="12"/>
                    </a:lnTo>
                    <a:lnTo>
                      <a:pt x="340" y="10"/>
                    </a:lnTo>
                    <a:lnTo>
                      <a:pt x="340" y="10"/>
                    </a:lnTo>
                    <a:lnTo>
                      <a:pt x="338" y="6"/>
                    </a:lnTo>
                    <a:lnTo>
                      <a:pt x="336" y="2"/>
                    </a:lnTo>
                    <a:lnTo>
                      <a:pt x="334" y="0"/>
                    </a:lnTo>
                    <a:lnTo>
                      <a:pt x="330" y="0"/>
                    </a:lnTo>
                    <a:lnTo>
                      <a:pt x="3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233" name="文本框 232"/>
            <p:cNvSpPr txBox="1"/>
            <p:nvPr/>
          </p:nvSpPr>
          <p:spPr>
            <a:xfrm>
              <a:off x="2886502" y="4960601"/>
              <a:ext cx="474386" cy="212085"/>
            </a:xfrm>
            <a:prstGeom prst="rect">
              <a:avLst/>
            </a:prstGeom>
            <a:noFill/>
          </p:spPr>
          <p:txBody>
            <a:bodyPr wrap="none" lIns="91414" tIns="45708" rIns="91414" bIns="45708" rtlCol="0">
              <a:spAutoFit/>
            </a:bodyPr>
            <a:lstStyle/>
            <a:p>
              <a:r>
                <a:rPr lang="en-US" altLang="zh-CN" sz="1200" dirty="0">
                  <a:solidFill>
                    <a:srgbClr val="0070C0"/>
                  </a:solidFill>
                  <a:latin typeface="+mn-lt"/>
                  <a:ea typeface="+mn-ea"/>
                </a:rPr>
                <a:t>vSwitch</a:t>
              </a:r>
              <a:endParaRPr lang="zh-CN" altLang="en-US" sz="1200" dirty="0">
                <a:solidFill>
                  <a:srgbClr val="0070C0"/>
                </a:solidFill>
                <a:latin typeface="+mn-lt"/>
                <a:ea typeface="+mn-ea"/>
              </a:endParaRPr>
            </a:p>
          </p:txBody>
        </p:sp>
        <p:grpSp>
          <p:nvGrpSpPr>
            <p:cNvPr id="11" name="组合 69"/>
            <p:cNvGrpSpPr/>
            <p:nvPr/>
          </p:nvGrpSpPr>
          <p:grpSpPr>
            <a:xfrm>
              <a:off x="2941948" y="5111892"/>
              <a:ext cx="362166" cy="170962"/>
              <a:chOff x="2058658" y="5338306"/>
              <a:chExt cx="482888" cy="227950"/>
            </a:xfrm>
          </p:grpSpPr>
          <p:sp>
            <p:nvSpPr>
              <p:cNvPr id="235" name="Freeform 67"/>
              <p:cNvSpPr>
                <a:spLocks noEditPoints="1"/>
              </p:cNvSpPr>
              <p:nvPr/>
            </p:nvSpPr>
            <p:spPr bwMode="auto">
              <a:xfrm>
                <a:off x="2076592"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6" name="Freeform 13"/>
              <p:cNvSpPr>
                <a:spLocks noEditPoints="1"/>
              </p:cNvSpPr>
              <p:nvPr/>
            </p:nvSpPr>
            <p:spPr bwMode="auto">
              <a:xfrm>
                <a:off x="2058658" y="5338306"/>
                <a:ext cx="482888" cy="9128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dirty="0">
                  <a:solidFill>
                    <a:srgbClr val="000000"/>
                  </a:solidFill>
                  <a:latin typeface="+mn-lt"/>
                  <a:ea typeface="+mn-ea"/>
                </a:endParaRPr>
              </a:p>
            </p:txBody>
          </p:sp>
          <p:sp>
            <p:nvSpPr>
              <p:cNvPr id="237" name="Freeform 66"/>
              <p:cNvSpPr>
                <a:spLocks noEditPoints="1"/>
              </p:cNvSpPr>
              <p:nvPr/>
            </p:nvSpPr>
            <p:spPr bwMode="auto">
              <a:xfrm>
                <a:off x="2071988"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8" name="Freeform 68"/>
              <p:cNvSpPr>
                <a:spLocks/>
              </p:cNvSpPr>
              <p:nvPr/>
            </p:nvSpPr>
            <p:spPr bwMode="auto">
              <a:xfrm>
                <a:off x="2205315"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39" name="Freeform 69"/>
              <p:cNvSpPr>
                <a:spLocks noEditPoints="1"/>
              </p:cNvSpPr>
              <p:nvPr/>
            </p:nvSpPr>
            <p:spPr bwMode="auto">
              <a:xfrm>
                <a:off x="2193040"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0" name="Freeform 67"/>
              <p:cNvSpPr>
                <a:spLocks noEditPoints="1"/>
              </p:cNvSpPr>
              <p:nvPr/>
            </p:nvSpPr>
            <p:spPr bwMode="auto">
              <a:xfrm>
                <a:off x="2193039" y="5436786"/>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1" name="Freeform 67"/>
              <p:cNvSpPr>
                <a:spLocks noEditPoints="1"/>
              </p:cNvSpPr>
              <p:nvPr/>
            </p:nvSpPr>
            <p:spPr bwMode="auto">
              <a:xfrm>
                <a:off x="2306841"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2" name="Freeform 65"/>
              <p:cNvSpPr>
                <a:spLocks/>
              </p:cNvSpPr>
              <p:nvPr/>
            </p:nvSpPr>
            <p:spPr bwMode="auto">
              <a:xfrm>
                <a:off x="2314513"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3" name="Freeform 66"/>
              <p:cNvSpPr>
                <a:spLocks noEditPoints="1"/>
              </p:cNvSpPr>
              <p:nvPr/>
            </p:nvSpPr>
            <p:spPr bwMode="auto">
              <a:xfrm>
                <a:off x="2302237"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4" name="Freeform 68"/>
              <p:cNvSpPr>
                <a:spLocks/>
              </p:cNvSpPr>
              <p:nvPr/>
            </p:nvSpPr>
            <p:spPr bwMode="auto">
              <a:xfrm>
                <a:off x="2435564"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5" name="Freeform 69"/>
              <p:cNvSpPr>
                <a:spLocks noEditPoints="1"/>
              </p:cNvSpPr>
              <p:nvPr/>
            </p:nvSpPr>
            <p:spPr bwMode="auto">
              <a:xfrm>
                <a:off x="2423289"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6" name="Freeform 67"/>
              <p:cNvSpPr>
                <a:spLocks noEditPoints="1"/>
              </p:cNvSpPr>
              <p:nvPr/>
            </p:nvSpPr>
            <p:spPr bwMode="auto">
              <a:xfrm>
                <a:off x="2423288" y="5434120"/>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47" name="Freeform 65"/>
              <p:cNvSpPr>
                <a:spLocks/>
              </p:cNvSpPr>
              <p:nvPr/>
            </p:nvSpPr>
            <p:spPr bwMode="auto">
              <a:xfrm>
                <a:off x="2084264"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12" name="组合 387"/>
            <p:cNvGrpSpPr/>
            <p:nvPr/>
          </p:nvGrpSpPr>
          <p:grpSpPr>
            <a:xfrm>
              <a:off x="4792812" y="3635733"/>
              <a:ext cx="444385" cy="363279"/>
              <a:chOff x="4622166" y="3061494"/>
              <a:chExt cx="489584" cy="615667"/>
            </a:xfrm>
          </p:grpSpPr>
          <p:grpSp>
            <p:nvGrpSpPr>
              <p:cNvPr id="13" name="组合 376"/>
              <p:cNvGrpSpPr/>
              <p:nvPr/>
            </p:nvGrpSpPr>
            <p:grpSpPr>
              <a:xfrm>
                <a:off x="4622166" y="3467100"/>
                <a:ext cx="489584" cy="210061"/>
                <a:chOff x="3298897" y="4095287"/>
                <a:chExt cx="1257750" cy="591162"/>
              </a:xfrm>
            </p:grpSpPr>
            <p:sp>
              <p:nvSpPr>
                <p:cNvPr id="256"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57"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14" name="组合 379"/>
              <p:cNvGrpSpPr/>
              <p:nvPr/>
            </p:nvGrpSpPr>
            <p:grpSpPr>
              <a:xfrm>
                <a:off x="4622166" y="3263900"/>
                <a:ext cx="489584" cy="210061"/>
                <a:chOff x="3298897" y="4095287"/>
                <a:chExt cx="1257750" cy="591162"/>
              </a:xfrm>
            </p:grpSpPr>
            <p:sp>
              <p:nvSpPr>
                <p:cNvPr id="254"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55"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15" name="组合 388"/>
              <p:cNvGrpSpPr/>
              <p:nvPr/>
            </p:nvGrpSpPr>
            <p:grpSpPr>
              <a:xfrm>
                <a:off x="4622166" y="3061494"/>
                <a:ext cx="489584" cy="210061"/>
                <a:chOff x="3298897" y="4095287"/>
                <a:chExt cx="1257750" cy="591162"/>
              </a:xfrm>
            </p:grpSpPr>
            <p:sp>
              <p:nvSpPr>
                <p:cNvPr id="252"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53"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grpSp>
          <p:nvGrpSpPr>
            <p:cNvPr id="16" name="组合 384"/>
            <p:cNvGrpSpPr/>
            <p:nvPr/>
          </p:nvGrpSpPr>
          <p:grpSpPr>
            <a:xfrm>
              <a:off x="4638051" y="4395110"/>
              <a:ext cx="463856" cy="183649"/>
              <a:chOff x="3298897" y="4095287"/>
              <a:chExt cx="1257750" cy="591162"/>
            </a:xfrm>
          </p:grpSpPr>
          <p:sp>
            <p:nvSpPr>
              <p:cNvPr id="259"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60"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17" name="组合 384"/>
            <p:cNvGrpSpPr/>
            <p:nvPr/>
          </p:nvGrpSpPr>
          <p:grpSpPr>
            <a:xfrm>
              <a:off x="5216702" y="4388767"/>
              <a:ext cx="463856" cy="183649"/>
              <a:chOff x="3298897" y="4095287"/>
              <a:chExt cx="1257750" cy="591162"/>
            </a:xfrm>
          </p:grpSpPr>
          <p:sp>
            <p:nvSpPr>
              <p:cNvPr id="262"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63"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grpSp>
          <p:nvGrpSpPr>
            <p:cNvPr id="18" name="组合 384"/>
            <p:cNvGrpSpPr/>
            <p:nvPr/>
          </p:nvGrpSpPr>
          <p:grpSpPr>
            <a:xfrm>
              <a:off x="5790687" y="4395110"/>
              <a:ext cx="463856" cy="183649"/>
              <a:chOff x="3298897" y="4095287"/>
              <a:chExt cx="1257750" cy="591162"/>
            </a:xfrm>
          </p:grpSpPr>
          <p:sp>
            <p:nvSpPr>
              <p:cNvPr id="265"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266"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sp>
          <p:nvSpPr>
            <p:cNvPr id="267" name="椭圆 266"/>
            <p:cNvSpPr/>
            <p:nvPr/>
          </p:nvSpPr>
          <p:spPr bwMode="auto">
            <a:xfrm>
              <a:off x="4315167" y="3980789"/>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68" name="椭圆 267"/>
            <p:cNvSpPr/>
            <p:nvPr/>
          </p:nvSpPr>
          <p:spPr bwMode="auto">
            <a:xfrm>
              <a:off x="4986068" y="3977820"/>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69" name="椭圆 268"/>
            <p:cNvSpPr/>
            <p:nvPr/>
          </p:nvSpPr>
          <p:spPr bwMode="auto">
            <a:xfrm>
              <a:off x="4249820" y="4372703"/>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70" name="椭圆 269"/>
            <p:cNvSpPr/>
            <p:nvPr/>
          </p:nvSpPr>
          <p:spPr bwMode="auto">
            <a:xfrm>
              <a:off x="4845181" y="4377965"/>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71" name="椭圆 270"/>
            <p:cNvSpPr/>
            <p:nvPr/>
          </p:nvSpPr>
          <p:spPr bwMode="auto">
            <a:xfrm>
              <a:off x="5414343" y="4375523"/>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72" name="椭圆 271"/>
            <p:cNvSpPr/>
            <p:nvPr/>
          </p:nvSpPr>
          <p:spPr bwMode="auto">
            <a:xfrm>
              <a:off x="5977959" y="4377965"/>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73" name="椭圆 272"/>
            <p:cNvSpPr/>
            <p:nvPr/>
          </p:nvSpPr>
          <p:spPr bwMode="auto">
            <a:xfrm>
              <a:off x="4249820" y="4547833"/>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74" name="椭圆 273"/>
            <p:cNvSpPr/>
            <p:nvPr/>
          </p:nvSpPr>
          <p:spPr bwMode="auto">
            <a:xfrm>
              <a:off x="2847265" y="4954871"/>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grpSp>
          <p:nvGrpSpPr>
            <p:cNvPr id="19" name="组合 208"/>
            <p:cNvGrpSpPr/>
            <p:nvPr/>
          </p:nvGrpSpPr>
          <p:grpSpPr>
            <a:xfrm>
              <a:off x="3426964" y="4971817"/>
              <a:ext cx="165283" cy="203377"/>
              <a:chOff x="-5919788" y="1187814"/>
              <a:chExt cx="689824" cy="754749"/>
            </a:xfrm>
            <a:solidFill>
              <a:schemeClr val="tx1">
                <a:lumMod val="50000"/>
                <a:lumOff val="50000"/>
              </a:schemeClr>
            </a:solidFill>
          </p:grpSpPr>
          <p:sp>
            <p:nvSpPr>
              <p:cNvPr id="276" name="Freeform 100"/>
              <p:cNvSpPr>
                <a:spLocks noEditPoints="1"/>
              </p:cNvSpPr>
              <p:nvPr/>
            </p:nvSpPr>
            <p:spPr bwMode="auto">
              <a:xfrm>
                <a:off x="-5862979" y="1187814"/>
                <a:ext cx="584321" cy="568090"/>
              </a:xfrm>
              <a:custGeom>
                <a:avLst/>
                <a:gdLst/>
                <a:ahLst/>
                <a:cxnLst>
                  <a:cxn ang="0">
                    <a:pos x="260" y="192"/>
                  </a:cxn>
                  <a:cxn ang="0">
                    <a:pos x="268" y="190"/>
                  </a:cxn>
                  <a:cxn ang="0">
                    <a:pos x="278" y="180"/>
                  </a:cxn>
                  <a:cxn ang="0">
                    <a:pos x="280" y="22"/>
                  </a:cxn>
                  <a:cxn ang="0">
                    <a:pos x="278" y="12"/>
                  </a:cxn>
                  <a:cxn ang="0">
                    <a:pos x="268" y="2"/>
                  </a:cxn>
                  <a:cxn ang="0">
                    <a:pos x="28" y="0"/>
                  </a:cxn>
                  <a:cxn ang="0">
                    <a:pos x="20" y="2"/>
                  </a:cxn>
                  <a:cxn ang="0">
                    <a:pos x="8" y="12"/>
                  </a:cxn>
                  <a:cxn ang="0">
                    <a:pos x="8" y="172"/>
                  </a:cxn>
                  <a:cxn ang="0">
                    <a:pos x="8" y="180"/>
                  </a:cxn>
                  <a:cxn ang="0">
                    <a:pos x="20" y="190"/>
                  </a:cxn>
                  <a:cxn ang="0">
                    <a:pos x="28" y="192"/>
                  </a:cxn>
                  <a:cxn ang="0">
                    <a:pos x="22" y="26"/>
                  </a:cxn>
                  <a:cxn ang="0">
                    <a:pos x="26" y="18"/>
                  </a:cxn>
                  <a:cxn ang="0">
                    <a:pos x="32" y="16"/>
                  </a:cxn>
                  <a:cxn ang="0">
                    <a:pos x="256" y="16"/>
                  </a:cxn>
                  <a:cxn ang="0">
                    <a:pos x="262" y="18"/>
                  </a:cxn>
                  <a:cxn ang="0">
                    <a:pos x="264" y="26"/>
                  </a:cxn>
                  <a:cxn ang="0">
                    <a:pos x="264" y="166"/>
                  </a:cxn>
                  <a:cxn ang="0">
                    <a:pos x="262" y="172"/>
                  </a:cxn>
                  <a:cxn ang="0">
                    <a:pos x="256" y="174"/>
                  </a:cxn>
                  <a:cxn ang="0">
                    <a:pos x="32" y="174"/>
                  </a:cxn>
                  <a:cxn ang="0">
                    <a:pos x="26" y="172"/>
                  </a:cxn>
                  <a:cxn ang="0">
                    <a:pos x="22" y="166"/>
                  </a:cxn>
                  <a:cxn ang="0">
                    <a:pos x="250" y="208"/>
                  </a:cxn>
                  <a:cxn ang="0">
                    <a:pos x="38" y="208"/>
                  </a:cxn>
                  <a:cxn ang="0">
                    <a:pos x="22" y="210"/>
                  </a:cxn>
                  <a:cxn ang="0">
                    <a:pos x="10" y="216"/>
                  </a:cxn>
                  <a:cxn ang="0">
                    <a:pos x="2" y="226"/>
                  </a:cxn>
                  <a:cxn ang="0">
                    <a:pos x="0" y="238"/>
                  </a:cxn>
                  <a:cxn ang="0">
                    <a:pos x="0" y="250"/>
                  </a:cxn>
                  <a:cxn ang="0">
                    <a:pos x="2" y="262"/>
                  </a:cxn>
                  <a:cxn ang="0">
                    <a:pos x="10" y="272"/>
                  </a:cxn>
                  <a:cxn ang="0">
                    <a:pos x="22" y="278"/>
                  </a:cxn>
                  <a:cxn ang="0">
                    <a:pos x="38" y="280"/>
                  </a:cxn>
                  <a:cxn ang="0">
                    <a:pos x="250" y="280"/>
                  </a:cxn>
                  <a:cxn ang="0">
                    <a:pos x="266" y="278"/>
                  </a:cxn>
                  <a:cxn ang="0">
                    <a:pos x="278" y="272"/>
                  </a:cxn>
                  <a:cxn ang="0">
                    <a:pos x="286" y="262"/>
                  </a:cxn>
                  <a:cxn ang="0">
                    <a:pos x="288" y="250"/>
                  </a:cxn>
                  <a:cxn ang="0">
                    <a:pos x="288" y="238"/>
                  </a:cxn>
                  <a:cxn ang="0">
                    <a:pos x="286" y="226"/>
                  </a:cxn>
                  <a:cxn ang="0">
                    <a:pos x="278" y="216"/>
                  </a:cxn>
                  <a:cxn ang="0">
                    <a:pos x="266" y="210"/>
                  </a:cxn>
                  <a:cxn ang="0">
                    <a:pos x="250" y="208"/>
                  </a:cxn>
                  <a:cxn ang="0">
                    <a:pos x="248" y="258"/>
                  </a:cxn>
                  <a:cxn ang="0">
                    <a:pos x="242" y="256"/>
                  </a:cxn>
                  <a:cxn ang="0">
                    <a:pos x="234" y="248"/>
                  </a:cxn>
                  <a:cxn ang="0">
                    <a:pos x="234" y="244"/>
                  </a:cxn>
                  <a:cxn ang="0">
                    <a:pos x="238" y="234"/>
                  </a:cxn>
                  <a:cxn ang="0">
                    <a:pos x="248" y="230"/>
                  </a:cxn>
                  <a:cxn ang="0">
                    <a:pos x="252" y="230"/>
                  </a:cxn>
                  <a:cxn ang="0">
                    <a:pos x="260" y="238"/>
                  </a:cxn>
                  <a:cxn ang="0">
                    <a:pos x="262" y="244"/>
                  </a:cxn>
                  <a:cxn ang="0">
                    <a:pos x="258" y="254"/>
                  </a:cxn>
                  <a:cxn ang="0">
                    <a:pos x="248" y="258"/>
                  </a:cxn>
                </a:cxnLst>
                <a:rect l="0" t="0" r="r" b="b"/>
                <a:pathLst>
                  <a:path w="288" h="280">
                    <a:moveTo>
                      <a:pt x="28" y="192"/>
                    </a:moveTo>
                    <a:lnTo>
                      <a:pt x="260" y="192"/>
                    </a:lnTo>
                    <a:lnTo>
                      <a:pt x="260" y="192"/>
                    </a:lnTo>
                    <a:lnTo>
                      <a:pt x="268" y="190"/>
                    </a:lnTo>
                    <a:lnTo>
                      <a:pt x="274" y="186"/>
                    </a:lnTo>
                    <a:lnTo>
                      <a:pt x="278" y="180"/>
                    </a:lnTo>
                    <a:lnTo>
                      <a:pt x="280" y="172"/>
                    </a:lnTo>
                    <a:lnTo>
                      <a:pt x="280" y="22"/>
                    </a:lnTo>
                    <a:lnTo>
                      <a:pt x="280" y="22"/>
                    </a:lnTo>
                    <a:lnTo>
                      <a:pt x="278" y="12"/>
                    </a:lnTo>
                    <a:lnTo>
                      <a:pt x="274" y="6"/>
                    </a:lnTo>
                    <a:lnTo>
                      <a:pt x="268" y="2"/>
                    </a:lnTo>
                    <a:lnTo>
                      <a:pt x="260" y="0"/>
                    </a:lnTo>
                    <a:lnTo>
                      <a:pt x="28" y="0"/>
                    </a:lnTo>
                    <a:lnTo>
                      <a:pt x="28" y="0"/>
                    </a:lnTo>
                    <a:lnTo>
                      <a:pt x="20" y="2"/>
                    </a:lnTo>
                    <a:lnTo>
                      <a:pt x="14" y="6"/>
                    </a:lnTo>
                    <a:lnTo>
                      <a:pt x="8" y="12"/>
                    </a:lnTo>
                    <a:lnTo>
                      <a:pt x="8" y="22"/>
                    </a:lnTo>
                    <a:lnTo>
                      <a:pt x="8" y="172"/>
                    </a:lnTo>
                    <a:lnTo>
                      <a:pt x="8" y="172"/>
                    </a:lnTo>
                    <a:lnTo>
                      <a:pt x="8" y="180"/>
                    </a:lnTo>
                    <a:lnTo>
                      <a:pt x="14" y="186"/>
                    </a:lnTo>
                    <a:lnTo>
                      <a:pt x="20" y="190"/>
                    </a:lnTo>
                    <a:lnTo>
                      <a:pt x="28" y="192"/>
                    </a:lnTo>
                    <a:lnTo>
                      <a:pt x="28" y="192"/>
                    </a:lnTo>
                    <a:close/>
                    <a:moveTo>
                      <a:pt x="22" y="26"/>
                    </a:moveTo>
                    <a:lnTo>
                      <a:pt x="22" y="26"/>
                    </a:lnTo>
                    <a:lnTo>
                      <a:pt x="24" y="22"/>
                    </a:lnTo>
                    <a:lnTo>
                      <a:pt x="26" y="18"/>
                    </a:lnTo>
                    <a:lnTo>
                      <a:pt x="28" y="16"/>
                    </a:lnTo>
                    <a:lnTo>
                      <a:pt x="32" y="16"/>
                    </a:lnTo>
                    <a:lnTo>
                      <a:pt x="256" y="16"/>
                    </a:lnTo>
                    <a:lnTo>
                      <a:pt x="256" y="16"/>
                    </a:lnTo>
                    <a:lnTo>
                      <a:pt x="258" y="16"/>
                    </a:lnTo>
                    <a:lnTo>
                      <a:pt x="262" y="18"/>
                    </a:lnTo>
                    <a:lnTo>
                      <a:pt x="264" y="22"/>
                    </a:lnTo>
                    <a:lnTo>
                      <a:pt x="264" y="26"/>
                    </a:lnTo>
                    <a:lnTo>
                      <a:pt x="264" y="166"/>
                    </a:lnTo>
                    <a:lnTo>
                      <a:pt x="264" y="166"/>
                    </a:lnTo>
                    <a:lnTo>
                      <a:pt x="264" y="168"/>
                    </a:lnTo>
                    <a:lnTo>
                      <a:pt x="262" y="172"/>
                    </a:lnTo>
                    <a:lnTo>
                      <a:pt x="258" y="174"/>
                    </a:lnTo>
                    <a:lnTo>
                      <a:pt x="256" y="174"/>
                    </a:lnTo>
                    <a:lnTo>
                      <a:pt x="32" y="174"/>
                    </a:lnTo>
                    <a:lnTo>
                      <a:pt x="32" y="174"/>
                    </a:lnTo>
                    <a:lnTo>
                      <a:pt x="28" y="174"/>
                    </a:lnTo>
                    <a:lnTo>
                      <a:pt x="26" y="172"/>
                    </a:lnTo>
                    <a:lnTo>
                      <a:pt x="24" y="168"/>
                    </a:lnTo>
                    <a:lnTo>
                      <a:pt x="22" y="166"/>
                    </a:lnTo>
                    <a:lnTo>
                      <a:pt x="22" y="26"/>
                    </a:lnTo>
                    <a:close/>
                    <a:moveTo>
                      <a:pt x="250" y="208"/>
                    </a:moveTo>
                    <a:lnTo>
                      <a:pt x="38" y="208"/>
                    </a:lnTo>
                    <a:lnTo>
                      <a:pt x="38" y="208"/>
                    </a:lnTo>
                    <a:lnTo>
                      <a:pt x="30" y="208"/>
                    </a:lnTo>
                    <a:lnTo>
                      <a:pt x="22" y="210"/>
                    </a:lnTo>
                    <a:lnTo>
                      <a:pt x="16" y="212"/>
                    </a:lnTo>
                    <a:lnTo>
                      <a:pt x="10" y="216"/>
                    </a:lnTo>
                    <a:lnTo>
                      <a:pt x="6" y="222"/>
                    </a:lnTo>
                    <a:lnTo>
                      <a:pt x="2" y="226"/>
                    </a:lnTo>
                    <a:lnTo>
                      <a:pt x="0" y="232"/>
                    </a:lnTo>
                    <a:lnTo>
                      <a:pt x="0" y="238"/>
                    </a:lnTo>
                    <a:lnTo>
                      <a:pt x="0" y="250"/>
                    </a:lnTo>
                    <a:lnTo>
                      <a:pt x="0" y="250"/>
                    </a:lnTo>
                    <a:lnTo>
                      <a:pt x="0" y="256"/>
                    </a:lnTo>
                    <a:lnTo>
                      <a:pt x="2" y="262"/>
                    </a:lnTo>
                    <a:lnTo>
                      <a:pt x="6" y="266"/>
                    </a:lnTo>
                    <a:lnTo>
                      <a:pt x="10" y="272"/>
                    </a:lnTo>
                    <a:lnTo>
                      <a:pt x="16" y="276"/>
                    </a:lnTo>
                    <a:lnTo>
                      <a:pt x="22" y="278"/>
                    </a:lnTo>
                    <a:lnTo>
                      <a:pt x="30" y="280"/>
                    </a:lnTo>
                    <a:lnTo>
                      <a:pt x="38" y="280"/>
                    </a:lnTo>
                    <a:lnTo>
                      <a:pt x="250" y="280"/>
                    </a:lnTo>
                    <a:lnTo>
                      <a:pt x="250" y="280"/>
                    </a:lnTo>
                    <a:lnTo>
                      <a:pt x="258" y="280"/>
                    </a:lnTo>
                    <a:lnTo>
                      <a:pt x="266" y="278"/>
                    </a:lnTo>
                    <a:lnTo>
                      <a:pt x="272" y="276"/>
                    </a:lnTo>
                    <a:lnTo>
                      <a:pt x="278" y="272"/>
                    </a:lnTo>
                    <a:lnTo>
                      <a:pt x="282" y="266"/>
                    </a:lnTo>
                    <a:lnTo>
                      <a:pt x="286" y="262"/>
                    </a:lnTo>
                    <a:lnTo>
                      <a:pt x="288" y="256"/>
                    </a:lnTo>
                    <a:lnTo>
                      <a:pt x="288" y="250"/>
                    </a:lnTo>
                    <a:lnTo>
                      <a:pt x="288" y="238"/>
                    </a:lnTo>
                    <a:lnTo>
                      <a:pt x="288" y="238"/>
                    </a:lnTo>
                    <a:lnTo>
                      <a:pt x="288" y="232"/>
                    </a:lnTo>
                    <a:lnTo>
                      <a:pt x="286" y="226"/>
                    </a:lnTo>
                    <a:lnTo>
                      <a:pt x="282" y="222"/>
                    </a:lnTo>
                    <a:lnTo>
                      <a:pt x="278" y="216"/>
                    </a:lnTo>
                    <a:lnTo>
                      <a:pt x="272" y="212"/>
                    </a:lnTo>
                    <a:lnTo>
                      <a:pt x="266" y="210"/>
                    </a:lnTo>
                    <a:lnTo>
                      <a:pt x="258" y="208"/>
                    </a:lnTo>
                    <a:lnTo>
                      <a:pt x="250" y="208"/>
                    </a:lnTo>
                    <a:lnTo>
                      <a:pt x="250" y="208"/>
                    </a:lnTo>
                    <a:close/>
                    <a:moveTo>
                      <a:pt x="248" y="258"/>
                    </a:moveTo>
                    <a:lnTo>
                      <a:pt x="248" y="258"/>
                    </a:lnTo>
                    <a:lnTo>
                      <a:pt x="242" y="256"/>
                    </a:lnTo>
                    <a:lnTo>
                      <a:pt x="238" y="254"/>
                    </a:lnTo>
                    <a:lnTo>
                      <a:pt x="234" y="248"/>
                    </a:lnTo>
                    <a:lnTo>
                      <a:pt x="234" y="244"/>
                    </a:lnTo>
                    <a:lnTo>
                      <a:pt x="234" y="244"/>
                    </a:lnTo>
                    <a:lnTo>
                      <a:pt x="234" y="238"/>
                    </a:lnTo>
                    <a:lnTo>
                      <a:pt x="238" y="234"/>
                    </a:lnTo>
                    <a:lnTo>
                      <a:pt x="242" y="230"/>
                    </a:lnTo>
                    <a:lnTo>
                      <a:pt x="248" y="230"/>
                    </a:lnTo>
                    <a:lnTo>
                      <a:pt x="248" y="230"/>
                    </a:lnTo>
                    <a:lnTo>
                      <a:pt x="252" y="230"/>
                    </a:lnTo>
                    <a:lnTo>
                      <a:pt x="258" y="234"/>
                    </a:lnTo>
                    <a:lnTo>
                      <a:pt x="260" y="238"/>
                    </a:lnTo>
                    <a:lnTo>
                      <a:pt x="262" y="244"/>
                    </a:lnTo>
                    <a:lnTo>
                      <a:pt x="262" y="244"/>
                    </a:lnTo>
                    <a:lnTo>
                      <a:pt x="260" y="248"/>
                    </a:lnTo>
                    <a:lnTo>
                      <a:pt x="258" y="254"/>
                    </a:lnTo>
                    <a:lnTo>
                      <a:pt x="252" y="256"/>
                    </a:lnTo>
                    <a:lnTo>
                      <a:pt x="248" y="258"/>
                    </a:lnTo>
                    <a:lnTo>
                      <a:pt x="248"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77" name="Freeform 101"/>
              <p:cNvSpPr>
                <a:spLocks/>
              </p:cNvSpPr>
              <p:nvPr/>
            </p:nvSpPr>
            <p:spPr bwMode="auto">
              <a:xfrm>
                <a:off x="-5793997" y="1244623"/>
                <a:ext cx="442299" cy="275929"/>
              </a:xfrm>
              <a:custGeom>
                <a:avLst/>
                <a:gdLst/>
                <a:ahLst/>
                <a:cxnLst>
                  <a:cxn ang="0">
                    <a:pos x="0" y="130"/>
                  </a:cxn>
                  <a:cxn ang="0">
                    <a:pos x="0" y="130"/>
                  </a:cxn>
                  <a:cxn ang="0">
                    <a:pos x="2" y="134"/>
                  </a:cxn>
                  <a:cxn ang="0">
                    <a:pos x="6" y="136"/>
                  </a:cxn>
                  <a:cxn ang="0">
                    <a:pos x="212" y="136"/>
                  </a:cxn>
                  <a:cxn ang="0">
                    <a:pos x="212" y="136"/>
                  </a:cxn>
                  <a:cxn ang="0">
                    <a:pos x="216" y="134"/>
                  </a:cxn>
                  <a:cxn ang="0">
                    <a:pos x="218" y="130"/>
                  </a:cxn>
                  <a:cxn ang="0">
                    <a:pos x="218" y="6"/>
                  </a:cxn>
                  <a:cxn ang="0">
                    <a:pos x="218" y="6"/>
                  </a:cxn>
                  <a:cxn ang="0">
                    <a:pos x="216" y="2"/>
                  </a:cxn>
                  <a:cxn ang="0">
                    <a:pos x="212" y="0"/>
                  </a:cxn>
                  <a:cxn ang="0">
                    <a:pos x="6" y="0"/>
                  </a:cxn>
                  <a:cxn ang="0">
                    <a:pos x="6" y="0"/>
                  </a:cxn>
                  <a:cxn ang="0">
                    <a:pos x="2" y="2"/>
                  </a:cxn>
                  <a:cxn ang="0">
                    <a:pos x="0" y="6"/>
                  </a:cxn>
                  <a:cxn ang="0">
                    <a:pos x="0" y="130"/>
                  </a:cxn>
                </a:cxnLst>
                <a:rect l="0" t="0" r="r" b="b"/>
                <a:pathLst>
                  <a:path w="218" h="136">
                    <a:moveTo>
                      <a:pt x="0" y="130"/>
                    </a:moveTo>
                    <a:lnTo>
                      <a:pt x="0" y="130"/>
                    </a:lnTo>
                    <a:lnTo>
                      <a:pt x="2" y="134"/>
                    </a:lnTo>
                    <a:lnTo>
                      <a:pt x="6" y="136"/>
                    </a:lnTo>
                    <a:lnTo>
                      <a:pt x="212" y="136"/>
                    </a:lnTo>
                    <a:lnTo>
                      <a:pt x="212" y="136"/>
                    </a:lnTo>
                    <a:lnTo>
                      <a:pt x="216" y="134"/>
                    </a:lnTo>
                    <a:lnTo>
                      <a:pt x="218" y="130"/>
                    </a:lnTo>
                    <a:lnTo>
                      <a:pt x="218" y="6"/>
                    </a:lnTo>
                    <a:lnTo>
                      <a:pt x="218" y="6"/>
                    </a:lnTo>
                    <a:lnTo>
                      <a:pt x="216" y="2"/>
                    </a:lnTo>
                    <a:lnTo>
                      <a:pt x="212" y="0"/>
                    </a:lnTo>
                    <a:lnTo>
                      <a:pt x="6" y="0"/>
                    </a:lnTo>
                    <a:lnTo>
                      <a:pt x="6" y="0"/>
                    </a:lnTo>
                    <a:lnTo>
                      <a:pt x="2" y="2"/>
                    </a:lnTo>
                    <a:lnTo>
                      <a:pt x="0" y="6"/>
                    </a:lnTo>
                    <a:lnTo>
                      <a:pt x="0" y="1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78" name="Freeform 102"/>
              <p:cNvSpPr>
                <a:spLocks/>
              </p:cNvSpPr>
              <p:nvPr/>
            </p:nvSpPr>
            <p:spPr bwMode="auto">
              <a:xfrm>
                <a:off x="-5672263" y="1784309"/>
                <a:ext cx="190716" cy="158254"/>
              </a:xfrm>
              <a:custGeom>
                <a:avLst/>
                <a:gdLst/>
                <a:ahLst/>
                <a:cxnLst>
                  <a:cxn ang="0">
                    <a:pos x="86" y="36"/>
                  </a:cxn>
                  <a:cxn ang="0">
                    <a:pos x="56" y="36"/>
                  </a:cxn>
                  <a:cxn ang="0">
                    <a:pos x="56" y="0"/>
                  </a:cxn>
                  <a:cxn ang="0">
                    <a:pos x="38" y="0"/>
                  </a:cxn>
                  <a:cxn ang="0">
                    <a:pos x="38" y="36"/>
                  </a:cxn>
                  <a:cxn ang="0">
                    <a:pos x="8" y="36"/>
                  </a:cxn>
                  <a:cxn ang="0">
                    <a:pos x="8" y="36"/>
                  </a:cxn>
                  <a:cxn ang="0">
                    <a:pos x="6" y="38"/>
                  </a:cxn>
                  <a:cxn ang="0">
                    <a:pos x="4" y="38"/>
                  </a:cxn>
                  <a:cxn ang="0">
                    <a:pos x="2" y="42"/>
                  </a:cxn>
                  <a:cxn ang="0">
                    <a:pos x="0" y="44"/>
                  </a:cxn>
                  <a:cxn ang="0">
                    <a:pos x="0" y="70"/>
                  </a:cxn>
                  <a:cxn ang="0">
                    <a:pos x="0" y="70"/>
                  </a:cxn>
                  <a:cxn ang="0">
                    <a:pos x="2" y="72"/>
                  </a:cxn>
                  <a:cxn ang="0">
                    <a:pos x="4" y="76"/>
                  </a:cxn>
                  <a:cxn ang="0">
                    <a:pos x="6" y="78"/>
                  </a:cxn>
                  <a:cxn ang="0">
                    <a:pos x="8" y="78"/>
                  </a:cxn>
                  <a:cxn ang="0">
                    <a:pos x="86" y="78"/>
                  </a:cxn>
                  <a:cxn ang="0">
                    <a:pos x="86" y="78"/>
                  </a:cxn>
                  <a:cxn ang="0">
                    <a:pos x="88" y="78"/>
                  </a:cxn>
                  <a:cxn ang="0">
                    <a:pos x="92" y="76"/>
                  </a:cxn>
                  <a:cxn ang="0">
                    <a:pos x="94" y="72"/>
                  </a:cxn>
                  <a:cxn ang="0">
                    <a:pos x="94" y="70"/>
                  </a:cxn>
                  <a:cxn ang="0">
                    <a:pos x="94" y="44"/>
                  </a:cxn>
                  <a:cxn ang="0">
                    <a:pos x="94" y="44"/>
                  </a:cxn>
                  <a:cxn ang="0">
                    <a:pos x="94" y="42"/>
                  </a:cxn>
                  <a:cxn ang="0">
                    <a:pos x="92" y="38"/>
                  </a:cxn>
                  <a:cxn ang="0">
                    <a:pos x="88" y="38"/>
                  </a:cxn>
                  <a:cxn ang="0">
                    <a:pos x="86" y="36"/>
                  </a:cxn>
                  <a:cxn ang="0">
                    <a:pos x="86" y="36"/>
                  </a:cxn>
                </a:cxnLst>
                <a:rect l="0" t="0" r="r" b="b"/>
                <a:pathLst>
                  <a:path w="94" h="78">
                    <a:moveTo>
                      <a:pt x="86" y="36"/>
                    </a:moveTo>
                    <a:lnTo>
                      <a:pt x="56" y="36"/>
                    </a:lnTo>
                    <a:lnTo>
                      <a:pt x="56" y="0"/>
                    </a:lnTo>
                    <a:lnTo>
                      <a:pt x="38" y="0"/>
                    </a:lnTo>
                    <a:lnTo>
                      <a:pt x="38" y="36"/>
                    </a:lnTo>
                    <a:lnTo>
                      <a:pt x="8" y="36"/>
                    </a:lnTo>
                    <a:lnTo>
                      <a:pt x="8" y="36"/>
                    </a:lnTo>
                    <a:lnTo>
                      <a:pt x="6" y="38"/>
                    </a:lnTo>
                    <a:lnTo>
                      <a:pt x="4" y="38"/>
                    </a:lnTo>
                    <a:lnTo>
                      <a:pt x="2" y="42"/>
                    </a:lnTo>
                    <a:lnTo>
                      <a:pt x="0" y="44"/>
                    </a:lnTo>
                    <a:lnTo>
                      <a:pt x="0" y="70"/>
                    </a:lnTo>
                    <a:lnTo>
                      <a:pt x="0" y="70"/>
                    </a:lnTo>
                    <a:lnTo>
                      <a:pt x="2" y="72"/>
                    </a:lnTo>
                    <a:lnTo>
                      <a:pt x="4" y="76"/>
                    </a:lnTo>
                    <a:lnTo>
                      <a:pt x="6" y="78"/>
                    </a:lnTo>
                    <a:lnTo>
                      <a:pt x="8" y="78"/>
                    </a:lnTo>
                    <a:lnTo>
                      <a:pt x="86" y="78"/>
                    </a:lnTo>
                    <a:lnTo>
                      <a:pt x="86" y="78"/>
                    </a:lnTo>
                    <a:lnTo>
                      <a:pt x="88" y="78"/>
                    </a:lnTo>
                    <a:lnTo>
                      <a:pt x="92" y="76"/>
                    </a:lnTo>
                    <a:lnTo>
                      <a:pt x="94" y="72"/>
                    </a:lnTo>
                    <a:lnTo>
                      <a:pt x="94" y="70"/>
                    </a:lnTo>
                    <a:lnTo>
                      <a:pt x="94" y="44"/>
                    </a:lnTo>
                    <a:lnTo>
                      <a:pt x="94" y="44"/>
                    </a:lnTo>
                    <a:lnTo>
                      <a:pt x="94" y="42"/>
                    </a:lnTo>
                    <a:lnTo>
                      <a:pt x="92" y="38"/>
                    </a:lnTo>
                    <a:lnTo>
                      <a:pt x="88" y="38"/>
                    </a:lnTo>
                    <a:lnTo>
                      <a:pt x="86" y="36"/>
                    </a:lnTo>
                    <a:lnTo>
                      <a:pt x="86"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79" name="Freeform 103"/>
              <p:cNvSpPr>
                <a:spLocks noEditPoints="1"/>
              </p:cNvSpPr>
              <p:nvPr/>
            </p:nvSpPr>
            <p:spPr bwMode="auto">
              <a:xfrm>
                <a:off x="-5919788" y="1881696"/>
                <a:ext cx="689824" cy="36520"/>
              </a:xfrm>
              <a:custGeom>
                <a:avLst/>
                <a:gdLst/>
                <a:ahLst/>
                <a:cxnLst>
                  <a:cxn ang="0">
                    <a:pos x="0" y="10"/>
                  </a:cxn>
                  <a:cxn ang="0">
                    <a:pos x="0" y="10"/>
                  </a:cxn>
                  <a:cxn ang="0">
                    <a:pos x="0" y="12"/>
                  </a:cxn>
                  <a:cxn ang="0">
                    <a:pos x="2" y="16"/>
                  </a:cxn>
                  <a:cxn ang="0">
                    <a:pos x="4" y="18"/>
                  </a:cxn>
                  <a:cxn ang="0">
                    <a:pos x="8" y="18"/>
                  </a:cxn>
                  <a:cxn ang="0">
                    <a:pos x="108" y="18"/>
                  </a:cxn>
                  <a:cxn ang="0">
                    <a:pos x="108" y="0"/>
                  </a:cxn>
                  <a:cxn ang="0">
                    <a:pos x="8" y="0"/>
                  </a:cxn>
                  <a:cxn ang="0">
                    <a:pos x="8" y="0"/>
                  </a:cxn>
                  <a:cxn ang="0">
                    <a:pos x="4" y="0"/>
                  </a:cxn>
                  <a:cxn ang="0">
                    <a:pos x="2" y="2"/>
                  </a:cxn>
                  <a:cxn ang="0">
                    <a:pos x="0" y="6"/>
                  </a:cxn>
                  <a:cxn ang="0">
                    <a:pos x="0" y="10"/>
                  </a:cxn>
                  <a:cxn ang="0">
                    <a:pos x="0" y="10"/>
                  </a:cxn>
                  <a:cxn ang="0">
                    <a:pos x="330" y="0"/>
                  </a:cxn>
                  <a:cxn ang="0">
                    <a:pos x="230" y="0"/>
                  </a:cxn>
                  <a:cxn ang="0">
                    <a:pos x="230" y="18"/>
                  </a:cxn>
                  <a:cxn ang="0">
                    <a:pos x="330" y="18"/>
                  </a:cxn>
                  <a:cxn ang="0">
                    <a:pos x="330" y="18"/>
                  </a:cxn>
                  <a:cxn ang="0">
                    <a:pos x="334" y="18"/>
                  </a:cxn>
                  <a:cxn ang="0">
                    <a:pos x="336" y="16"/>
                  </a:cxn>
                  <a:cxn ang="0">
                    <a:pos x="338" y="12"/>
                  </a:cxn>
                  <a:cxn ang="0">
                    <a:pos x="340" y="10"/>
                  </a:cxn>
                  <a:cxn ang="0">
                    <a:pos x="340" y="10"/>
                  </a:cxn>
                  <a:cxn ang="0">
                    <a:pos x="338" y="6"/>
                  </a:cxn>
                  <a:cxn ang="0">
                    <a:pos x="336" y="2"/>
                  </a:cxn>
                  <a:cxn ang="0">
                    <a:pos x="334" y="0"/>
                  </a:cxn>
                  <a:cxn ang="0">
                    <a:pos x="330" y="0"/>
                  </a:cxn>
                  <a:cxn ang="0">
                    <a:pos x="330" y="0"/>
                  </a:cxn>
                </a:cxnLst>
                <a:rect l="0" t="0" r="r" b="b"/>
                <a:pathLst>
                  <a:path w="340" h="18">
                    <a:moveTo>
                      <a:pt x="0" y="10"/>
                    </a:moveTo>
                    <a:lnTo>
                      <a:pt x="0" y="10"/>
                    </a:lnTo>
                    <a:lnTo>
                      <a:pt x="0" y="12"/>
                    </a:lnTo>
                    <a:lnTo>
                      <a:pt x="2" y="16"/>
                    </a:lnTo>
                    <a:lnTo>
                      <a:pt x="4" y="18"/>
                    </a:lnTo>
                    <a:lnTo>
                      <a:pt x="8" y="18"/>
                    </a:lnTo>
                    <a:lnTo>
                      <a:pt x="108" y="18"/>
                    </a:lnTo>
                    <a:lnTo>
                      <a:pt x="108" y="0"/>
                    </a:lnTo>
                    <a:lnTo>
                      <a:pt x="8" y="0"/>
                    </a:lnTo>
                    <a:lnTo>
                      <a:pt x="8" y="0"/>
                    </a:lnTo>
                    <a:lnTo>
                      <a:pt x="4" y="0"/>
                    </a:lnTo>
                    <a:lnTo>
                      <a:pt x="2" y="2"/>
                    </a:lnTo>
                    <a:lnTo>
                      <a:pt x="0" y="6"/>
                    </a:lnTo>
                    <a:lnTo>
                      <a:pt x="0" y="10"/>
                    </a:lnTo>
                    <a:lnTo>
                      <a:pt x="0" y="10"/>
                    </a:lnTo>
                    <a:close/>
                    <a:moveTo>
                      <a:pt x="330" y="0"/>
                    </a:moveTo>
                    <a:lnTo>
                      <a:pt x="230" y="0"/>
                    </a:lnTo>
                    <a:lnTo>
                      <a:pt x="230" y="18"/>
                    </a:lnTo>
                    <a:lnTo>
                      <a:pt x="330" y="18"/>
                    </a:lnTo>
                    <a:lnTo>
                      <a:pt x="330" y="18"/>
                    </a:lnTo>
                    <a:lnTo>
                      <a:pt x="334" y="18"/>
                    </a:lnTo>
                    <a:lnTo>
                      <a:pt x="336" y="16"/>
                    </a:lnTo>
                    <a:lnTo>
                      <a:pt x="338" y="12"/>
                    </a:lnTo>
                    <a:lnTo>
                      <a:pt x="340" y="10"/>
                    </a:lnTo>
                    <a:lnTo>
                      <a:pt x="340" y="10"/>
                    </a:lnTo>
                    <a:lnTo>
                      <a:pt x="338" y="6"/>
                    </a:lnTo>
                    <a:lnTo>
                      <a:pt x="336" y="2"/>
                    </a:lnTo>
                    <a:lnTo>
                      <a:pt x="334" y="0"/>
                    </a:lnTo>
                    <a:lnTo>
                      <a:pt x="330" y="0"/>
                    </a:lnTo>
                    <a:lnTo>
                      <a:pt x="3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280" name="文本框 279"/>
            <p:cNvSpPr txBox="1"/>
            <p:nvPr/>
          </p:nvSpPr>
          <p:spPr>
            <a:xfrm>
              <a:off x="3531696" y="4951327"/>
              <a:ext cx="441436" cy="353488"/>
            </a:xfrm>
            <a:prstGeom prst="rect">
              <a:avLst/>
            </a:prstGeom>
            <a:noFill/>
          </p:spPr>
          <p:txBody>
            <a:bodyPr wrap="square" lIns="91414" tIns="45708" rIns="91414" bIns="45708" rtlCol="0">
              <a:spAutoFit/>
            </a:bodyPr>
            <a:lstStyle/>
            <a:p>
              <a:r>
                <a:rPr lang="en-US" altLang="zh-CN" sz="1200" dirty="0">
                  <a:solidFill>
                    <a:srgbClr val="0070C0"/>
                  </a:solidFill>
                  <a:latin typeface="+mn-lt"/>
                  <a:ea typeface="+mn-ea"/>
                </a:rPr>
                <a:t>vSwitch</a:t>
              </a:r>
              <a:endParaRPr lang="zh-CN" altLang="en-US" sz="1200" dirty="0">
                <a:solidFill>
                  <a:srgbClr val="0070C0"/>
                </a:solidFill>
                <a:latin typeface="+mn-lt"/>
                <a:ea typeface="+mn-ea"/>
              </a:endParaRPr>
            </a:p>
          </p:txBody>
        </p:sp>
        <p:grpSp>
          <p:nvGrpSpPr>
            <p:cNvPr id="20" name="组合 212"/>
            <p:cNvGrpSpPr/>
            <p:nvPr/>
          </p:nvGrpSpPr>
          <p:grpSpPr>
            <a:xfrm>
              <a:off x="3586657" y="5116479"/>
              <a:ext cx="362166" cy="170962"/>
              <a:chOff x="2058658" y="5338306"/>
              <a:chExt cx="482888" cy="227950"/>
            </a:xfrm>
          </p:grpSpPr>
          <p:sp>
            <p:nvSpPr>
              <p:cNvPr id="282" name="Freeform 67"/>
              <p:cNvSpPr>
                <a:spLocks noEditPoints="1"/>
              </p:cNvSpPr>
              <p:nvPr/>
            </p:nvSpPr>
            <p:spPr bwMode="auto">
              <a:xfrm>
                <a:off x="2076592"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3" name="Freeform 13"/>
              <p:cNvSpPr>
                <a:spLocks noEditPoints="1"/>
              </p:cNvSpPr>
              <p:nvPr/>
            </p:nvSpPr>
            <p:spPr bwMode="auto">
              <a:xfrm>
                <a:off x="2058658" y="5338306"/>
                <a:ext cx="482888" cy="9128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dirty="0">
                  <a:solidFill>
                    <a:srgbClr val="000000"/>
                  </a:solidFill>
                  <a:latin typeface="+mn-lt"/>
                  <a:ea typeface="+mn-ea"/>
                </a:endParaRPr>
              </a:p>
            </p:txBody>
          </p:sp>
          <p:sp>
            <p:nvSpPr>
              <p:cNvPr id="284" name="Freeform 66"/>
              <p:cNvSpPr>
                <a:spLocks noEditPoints="1"/>
              </p:cNvSpPr>
              <p:nvPr/>
            </p:nvSpPr>
            <p:spPr bwMode="auto">
              <a:xfrm>
                <a:off x="2071988"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5" name="Freeform 68"/>
              <p:cNvSpPr>
                <a:spLocks/>
              </p:cNvSpPr>
              <p:nvPr/>
            </p:nvSpPr>
            <p:spPr bwMode="auto">
              <a:xfrm>
                <a:off x="2205315"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6" name="Freeform 69"/>
              <p:cNvSpPr>
                <a:spLocks noEditPoints="1"/>
              </p:cNvSpPr>
              <p:nvPr/>
            </p:nvSpPr>
            <p:spPr bwMode="auto">
              <a:xfrm>
                <a:off x="2193040"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7" name="Freeform 67"/>
              <p:cNvSpPr>
                <a:spLocks noEditPoints="1"/>
              </p:cNvSpPr>
              <p:nvPr/>
            </p:nvSpPr>
            <p:spPr bwMode="auto">
              <a:xfrm>
                <a:off x="2193039" y="5436786"/>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8" name="Freeform 67"/>
              <p:cNvSpPr>
                <a:spLocks noEditPoints="1"/>
              </p:cNvSpPr>
              <p:nvPr/>
            </p:nvSpPr>
            <p:spPr bwMode="auto">
              <a:xfrm>
                <a:off x="2306841"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89" name="Freeform 65"/>
              <p:cNvSpPr>
                <a:spLocks/>
              </p:cNvSpPr>
              <p:nvPr/>
            </p:nvSpPr>
            <p:spPr bwMode="auto">
              <a:xfrm>
                <a:off x="2314513"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0" name="Freeform 66"/>
              <p:cNvSpPr>
                <a:spLocks noEditPoints="1"/>
              </p:cNvSpPr>
              <p:nvPr/>
            </p:nvSpPr>
            <p:spPr bwMode="auto">
              <a:xfrm>
                <a:off x="2302237"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1" name="Freeform 68"/>
              <p:cNvSpPr>
                <a:spLocks/>
              </p:cNvSpPr>
              <p:nvPr/>
            </p:nvSpPr>
            <p:spPr bwMode="auto">
              <a:xfrm>
                <a:off x="2435564"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2" name="Freeform 69"/>
              <p:cNvSpPr>
                <a:spLocks noEditPoints="1"/>
              </p:cNvSpPr>
              <p:nvPr/>
            </p:nvSpPr>
            <p:spPr bwMode="auto">
              <a:xfrm>
                <a:off x="2423289"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3" name="Freeform 67"/>
              <p:cNvSpPr>
                <a:spLocks noEditPoints="1"/>
              </p:cNvSpPr>
              <p:nvPr/>
            </p:nvSpPr>
            <p:spPr bwMode="auto">
              <a:xfrm>
                <a:off x="2423288" y="5434120"/>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4" name="Freeform 65"/>
              <p:cNvSpPr>
                <a:spLocks/>
              </p:cNvSpPr>
              <p:nvPr/>
            </p:nvSpPr>
            <p:spPr bwMode="auto">
              <a:xfrm>
                <a:off x="2084264"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295" name="椭圆 294"/>
            <p:cNvSpPr/>
            <p:nvPr/>
          </p:nvSpPr>
          <p:spPr bwMode="auto">
            <a:xfrm>
              <a:off x="4834241" y="4552420"/>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296" name="椭圆 295"/>
            <p:cNvSpPr/>
            <p:nvPr/>
          </p:nvSpPr>
          <p:spPr bwMode="auto">
            <a:xfrm>
              <a:off x="3491974" y="4959459"/>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grpSp>
          <p:nvGrpSpPr>
            <p:cNvPr id="21" name="组合 208"/>
            <p:cNvGrpSpPr/>
            <p:nvPr/>
          </p:nvGrpSpPr>
          <p:grpSpPr>
            <a:xfrm>
              <a:off x="4069776" y="4967229"/>
              <a:ext cx="165283" cy="203377"/>
              <a:chOff x="-5919788" y="1187814"/>
              <a:chExt cx="689824" cy="754749"/>
            </a:xfrm>
            <a:solidFill>
              <a:schemeClr val="tx1">
                <a:lumMod val="50000"/>
                <a:lumOff val="50000"/>
              </a:schemeClr>
            </a:solidFill>
          </p:grpSpPr>
          <p:sp>
            <p:nvSpPr>
              <p:cNvPr id="298" name="Freeform 100"/>
              <p:cNvSpPr>
                <a:spLocks noEditPoints="1"/>
              </p:cNvSpPr>
              <p:nvPr/>
            </p:nvSpPr>
            <p:spPr bwMode="auto">
              <a:xfrm>
                <a:off x="-5862979" y="1187814"/>
                <a:ext cx="584321" cy="568090"/>
              </a:xfrm>
              <a:custGeom>
                <a:avLst/>
                <a:gdLst/>
                <a:ahLst/>
                <a:cxnLst>
                  <a:cxn ang="0">
                    <a:pos x="260" y="192"/>
                  </a:cxn>
                  <a:cxn ang="0">
                    <a:pos x="268" y="190"/>
                  </a:cxn>
                  <a:cxn ang="0">
                    <a:pos x="278" y="180"/>
                  </a:cxn>
                  <a:cxn ang="0">
                    <a:pos x="280" y="22"/>
                  </a:cxn>
                  <a:cxn ang="0">
                    <a:pos x="278" y="12"/>
                  </a:cxn>
                  <a:cxn ang="0">
                    <a:pos x="268" y="2"/>
                  </a:cxn>
                  <a:cxn ang="0">
                    <a:pos x="28" y="0"/>
                  </a:cxn>
                  <a:cxn ang="0">
                    <a:pos x="20" y="2"/>
                  </a:cxn>
                  <a:cxn ang="0">
                    <a:pos x="8" y="12"/>
                  </a:cxn>
                  <a:cxn ang="0">
                    <a:pos x="8" y="172"/>
                  </a:cxn>
                  <a:cxn ang="0">
                    <a:pos x="8" y="180"/>
                  </a:cxn>
                  <a:cxn ang="0">
                    <a:pos x="20" y="190"/>
                  </a:cxn>
                  <a:cxn ang="0">
                    <a:pos x="28" y="192"/>
                  </a:cxn>
                  <a:cxn ang="0">
                    <a:pos x="22" y="26"/>
                  </a:cxn>
                  <a:cxn ang="0">
                    <a:pos x="26" y="18"/>
                  </a:cxn>
                  <a:cxn ang="0">
                    <a:pos x="32" y="16"/>
                  </a:cxn>
                  <a:cxn ang="0">
                    <a:pos x="256" y="16"/>
                  </a:cxn>
                  <a:cxn ang="0">
                    <a:pos x="262" y="18"/>
                  </a:cxn>
                  <a:cxn ang="0">
                    <a:pos x="264" y="26"/>
                  </a:cxn>
                  <a:cxn ang="0">
                    <a:pos x="264" y="166"/>
                  </a:cxn>
                  <a:cxn ang="0">
                    <a:pos x="262" y="172"/>
                  </a:cxn>
                  <a:cxn ang="0">
                    <a:pos x="256" y="174"/>
                  </a:cxn>
                  <a:cxn ang="0">
                    <a:pos x="32" y="174"/>
                  </a:cxn>
                  <a:cxn ang="0">
                    <a:pos x="26" y="172"/>
                  </a:cxn>
                  <a:cxn ang="0">
                    <a:pos x="22" y="166"/>
                  </a:cxn>
                  <a:cxn ang="0">
                    <a:pos x="250" y="208"/>
                  </a:cxn>
                  <a:cxn ang="0">
                    <a:pos x="38" y="208"/>
                  </a:cxn>
                  <a:cxn ang="0">
                    <a:pos x="22" y="210"/>
                  </a:cxn>
                  <a:cxn ang="0">
                    <a:pos x="10" y="216"/>
                  </a:cxn>
                  <a:cxn ang="0">
                    <a:pos x="2" y="226"/>
                  </a:cxn>
                  <a:cxn ang="0">
                    <a:pos x="0" y="238"/>
                  </a:cxn>
                  <a:cxn ang="0">
                    <a:pos x="0" y="250"/>
                  </a:cxn>
                  <a:cxn ang="0">
                    <a:pos x="2" y="262"/>
                  </a:cxn>
                  <a:cxn ang="0">
                    <a:pos x="10" y="272"/>
                  </a:cxn>
                  <a:cxn ang="0">
                    <a:pos x="22" y="278"/>
                  </a:cxn>
                  <a:cxn ang="0">
                    <a:pos x="38" y="280"/>
                  </a:cxn>
                  <a:cxn ang="0">
                    <a:pos x="250" y="280"/>
                  </a:cxn>
                  <a:cxn ang="0">
                    <a:pos x="266" y="278"/>
                  </a:cxn>
                  <a:cxn ang="0">
                    <a:pos x="278" y="272"/>
                  </a:cxn>
                  <a:cxn ang="0">
                    <a:pos x="286" y="262"/>
                  </a:cxn>
                  <a:cxn ang="0">
                    <a:pos x="288" y="250"/>
                  </a:cxn>
                  <a:cxn ang="0">
                    <a:pos x="288" y="238"/>
                  </a:cxn>
                  <a:cxn ang="0">
                    <a:pos x="286" y="226"/>
                  </a:cxn>
                  <a:cxn ang="0">
                    <a:pos x="278" y="216"/>
                  </a:cxn>
                  <a:cxn ang="0">
                    <a:pos x="266" y="210"/>
                  </a:cxn>
                  <a:cxn ang="0">
                    <a:pos x="250" y="208"/>
                  </a:cxn>
                  <a:cxn ang="0">
                    <a:pos x="248" y="258"/>
                  </a:cxn>
                  <a:cxn ang="0">
                    <a:pos x="242" y="256"/>
                  </a:cxn>
                  <a:cxn ang="0">
                    <a:pos x="234" y="248"/>
                  </a:cxn>
                  <a:cxn ang="0">
                    <a:pos x="234" y="244"/>
                  </a:cxn>
                  <a:cxn ang="0">
                    <a:pos x="238" y="234"/>
                  </a:cxn>
                  <a:cxn ang="0">
                    <a:pos x="248" y="230"/>
                  </a:cxn>
                  <a:cxn ang="0">
                    <a:pos x="252" y="230"/>
                  </a:cxn>
                  <a:cxn ang="0">
                    <a:pos x="260" y="238"/>
                  </a:cxn>
                  <a:cxn ang="0">
                    <a:pos x="262" y="244"/>
                  </a:cxn>
                  <a:cxn ang="0">
                    <a:pos x="258" y="254"/>
                  </a:cxn>
                  <a:cxn ang="0">
                    <a:pos x="248" y="258"/>
                  </a:cxn>
                </a:cxnLst>
                <a:rect l="0" t="0" r="r" b="b"/>
                <a:pathLst>
                  <a:path w="288" h="280">
                    <a:moveTo>
                      <a:pt x="28" y="192"/>
                    </a:moveTo>
                    <a:lnTo>
                      <a:pt x="260" y="192"/>
                    </a:lnTo>
                    <a:lnTo>
                      <a:pt x="260" y="192"/>
                    </a:lnTo>
                    <a:lnTo>
                      <a:pt x="268" y="190"/>
                    </a:lnTo>
                    <a:lnTo>
                      <a:pt x="274" y="186"/>
                    </a:lnTo>
                    <a:lnTo>
                      <a:pt x="278" y="180"/>
                    </a:lnTo>
                    <a:lnTo>
                      <a:pt x="280" y="172"/>
                    </a:lnTo>
                    <a:lnTo>
                      <a:pt x="280" y="22"/>
                    </a:lnTo>
                    <a:lnTo>
                      <a:pt x="280" y="22"/>
                    </a:lnTo>
                    <a:lnTo>
                      <a:pt x="278" y="12"/>
                    </a:lnTo>
                    <a:lnTo>
                      <a:pt x="274" y="6"/>
                    </a:lnTo>
                    <a:lnTo>
                      <a:pt x="268" y="2"/>
                    </a:lnTo>
                    <a:lnTo>
                      <a:pt x="260" y="0"/>
                    </a:lnTo>
                    <a:lnTo>
                      <a:pt x="28" y="0"/>
                    </a:lnTo>
                    <a:lnTo>
                      <a:pt x="28" y="0"/>
                    </a:lnTo>
                    <a:lnTo>
                      <a:pt x="20" y="2"/>
                    </a:lnTo>
                    <a:lnTo>
                      <a:pt x="14" y="6"/>
                    </a:lnTo>
                    <a:lnTo>
                      <a:pt x="8" y="12"/>
                    </a:lnTo>
                    <a:lnTo>
                      <a:pt x="8" y="22"/>
                    </a:lnTo>
                    <a:lnTo>
                      <a:pt x="8" y="172"/>
                    </a:lnTo>
                    <a:lnTo>
                      <a:pt x="8" y="172"/>
                    </a:lnTo>
                    <a:lnTo>
                      <a:pt x="8" y="180"/>
                    </a:lnTo>
                    <a:lnTo>
                      <a:pt x="14" y="186"/>
                    </a:lnTo>
                    <a:lnTo>
                      <a:pt x="20" y="190"/>
                    </a:lnTo>
                    <a:lnTo>
                      <a:pt x="28" y="192"/>
                    </a:lnTo>
                    <a:lnTo>
                      <a:pt x="28" y="192"/>
                    </a:lnTo>
                    <a:close/>
                    <a:moveTo>
                      <a:pt x="22" y="26"/>
                    </a:moveTo>
                    <a:lnTo>
                      <a:pt x="22" y="26"/>
                    </a:lnTo>
                    <a:lnTo>
                      <a:pt x="24" y="22"/>
                    </a:lnTo>
                    <a:lnTo>
                      <a:pt x="26" y="18"/>
                    </a:lnTo>
                    <a:lnTo>
                      <a:pt x="28" y="16"/>
                    </a:lnTo>
                    <a:lnTo>
                      <a:pt x="32" y="16"/>
                    </a:lnTo>
                    <a:lnTo>
                      <a:pt x="256" y="16"/>
                    </a:lnTo>
                    <a:lnTo>
                      <a:pt x="256" y="16"/>
                    </a:lnTo>
                    <a:lnTo>
                      <a:pt x="258" y="16"/>
                    </a:lnTo>
                    <a:lnTo>
                      <a:pt x="262" y="18"/>
                    </a:lnTo>
                    <a:lnTo>
                      <a:pt x="264" y="22"/>
                    </a:lnTo>
                    <a:lnTo>
                      <a:pt x="264" y="26"/>
                    </a:lnTo>
                    <a:lnTo>
                      <a:pt x="264" y="166"/>
                    </a:lnTo>
                    <a:lnTo>
                      <a:pt x="264" y="166"/>
                    </a:lnTo>
                    <a:lnTo>
                      <a:pt x="264" y="168"/>
                    </a:lnTo>
                    <a:lnTo>
                      <a:pt x="262" y="172"/>
                    </a:lnTo>
                    <a:lnTo>
                      <a:pt x="258" y="174"/>
                    </a:lnTo>
                    <a:lnTo>
                      <a:pt x="256" y="174"/>
                    </a:lnTo>
                    <a:lnTo>
                      <a:pt x="32" y="174"/>
                    </a:lnTo>
                    <a:lnTo>
                      <a:pt x="32" y="174"/>
                    </a:lnTo>
                    <a:lnTo>
                      <a:pt x="28" y="174"/>
                    </a:lnTo>
                    <a:lnTo>
                      <a:pt x="26" y="172"/>
                    </a:lnTo>
                    <a:lnTo>
                      <a:pt x="24" y="168"/>
                    </a:lnTo>
                    <a:lnTo>
                      <a:pt x="22" y="166"/>
                    </a:lnTo>
                    <a:lnTo>
                      <a:pt x="22" y="26"/>
                    </a:lnTo>
                    <a:close/>
                    <a:moveTo>
                      <a:pt x="250" y="208"/>
                    </a:moveTo>
                    <a:lnTo>
                      <a:pt x="38" y="208"/>
                    </a:lnTo>
                    <a:lnTo>
                      <a:pt x="38" y="208"/>
                    </a:lnTo>
                    <a:lnTo>
                      <a:pt x="30" y="208"/>
                    </a:lnTo>
                    <a:lnTo>
                      <a:pt x="22" y="210"/>
                    </a:lnTo>
                    <a:lnTo>
                      <a:pt x="16" y="212"/>
                    </a:lnTo>
                    <a:lnTo>
                      <a:pt x="10" y="216"/>
                    </a:lnTo>
                    <a:lnTo>
                      <a:pt x="6" y="222"/>
                    </a:lnTo>
                    <a:lnTo>
                      <a:pt x="2" y="226"/>
                    </a:lnTo>
                    <a:lnTo>
                      <a:pt x="0" y="232"/>
                    </a:lnTo>
                    <a:lnTo>
                      <a:pt x="0" y="238"/>
                    </a:lnTo>
                    <a:lnTo>
                      <a:pt x="0" y="250"/>
                    </a:lnTo>
                    <a:lnTo>
                      <a:pt x="0" y="250"/>
                    </a:lnTo>
                    <a:lnTo>
                      <a:pt x="0" y="256"/>
                    </a:lnTo>
                    <a:lnTo>
                      <a:pt x="2" y="262"/>
                    </a:lnTo>
                    <a:lnTo>
                      <a:pt x="6" y="266"/>
                    </a:lnTo>
                    <a:lnTo>
                      <a:pt x="10" y="272"/>
                    </a:lnTo>
                    <a:lnTo>
                      <a:pt x="16" y="276"/>
                    </a:lnTo>
                    <a:lnTo>
                      <a:pt x="22" y="278"/>
                    </a:lnTo>
                    <a:lnTo>
                      <a:pt x="30" y="280"/>
                    </a:lnTo>
                    <a:lnTo>
                      <a:pt x="38" y="280"/>
                    </a:lnTo>
                    <a:lnTo>
                      <a:pt x="250" y="280"/>
                    </a:lnTo>
                    <a:lnTo>
                      <a:pt x="250" y="280"/>
                    </a:lnTo>
                    <a:lnTo>
                      <a:pt x="258" y="280"/>
                    </a:lnTo>
                    <a:lnTo>
                      <a:pt x="266" y="278"/>
                    </a:lnTo>
                    <a:lnTo>
                      <a:pt x="272" y="276"/>
                    </a:lnTo>
                    <a:lnTo>
                      <a:pt x="278" y="272"/>
                    </a:lnTo>
                    <a:lnTo>
                      <a:pt x="282" y="266"/>
                    </a:lnTo>
                    <a:lnTo>
                      <a:pt x="286" y="262"/>
                    </a:lnTo>
                    <a:lnTo>
                      <a:pt x="288" y="256"/>
                    </a:lnTo>
                    <a:lnTo>
                      <a:pt x="288" y="250"/>
                    </a:lnTo>
                    <a:lnTo>
                      <a:pt x="288" y="238"/>
                    </a:lnTo>
                    <a:lnTo>
                      <a:pt x="288" y="238"/>
                    </a:lnTo>
                    <a:lnTo>
                      <a:pt x="288" y="232"/>
                    </a:lnTo>
                    <a:lnTo>
                      <a:pt x="286" y="226"/>
                    </a:lnTo>
                    <a:lnTo>
                      <a:pt x="282" y="222"/>
                    </a:lnTo>
                    <a:lnTo>
                      <a:pt x="278" y="216"/>
                    </a:lnTo>
                    <a:lnTo>
                      <a:pt x="272" y="212"/>
                    </a:lnTo>
                    <a:lnTo>
                      <a:pt x="266" y="210"/>
                    </a:lnTo>
                    <a:lnTo>
                      <a:pt x="258" y="208"/>
                    </a:lnTo>
                    <a:lnTo>
                      <a:pt x="250" y="208"/>
                    </a:lnTo>
                    <a:lnTo>
                      <a:pt x="250" y="208"/>
                    </a:lnTo>
                    <a:close/>
                    <a:moveTo>
                      <a:pt x="248" y="258"/>
                    </a:moveTo>
                    <a:lnTo>
                      <a:pt x="248" y="258"/>
                    </a:lnTo>
                    <a:lnTo>
                      <a:pt x="242" y="256"/>
                    </a:lnTo>
                    <a:lnTo>
                      <a:pt x="238" y="254"/>
                    </a:lnTo>
                    <a:lnTo>
                      <a:pt x="234" y="248"/>
                    </a:lnTo>
                    <a:lnTo>
                      <a:pt x="234" y="244"/>
                    </a:lnTo>
                    <a:lnTo>
                      <a:pt x="234" y="244"/>
                    </a:lnTo>
                    <a:lnTo>
                      <a:pt x="234" y="238"/>
                    </a:lnTo>
                    <a:lnTo>
                      <a:pt x="238" y="234"/>
                    </a:lnTo>
                    <a:lnTo>
                      <a:pt x="242" y="230"/>
                    </a:lnTo>
                    <a:lnTo>
                      <a:pt x="248" y="230"/>
                    </a:lnTo>
                    <a:lnTo>
                      <a:pt x="248" y="230"/>
                    </a:lnTo>
                    <a:lnTo>
                      <a:pt x="252" y="230"/>
                    </a:lnTo>
                    <a:lnTo>
                      <a:pt x="258" y="234"/>
                    </a:lnTo>
                    <a:lnTo>
                      <a:pt x="260" y="238"/>
                    </a:lnTo>
                    <a:lnTo>
                      <a:pt x="262" y="244"/>
                    </a:lnTo>
                    <a:lnTo>
                      <a:pt x="262" y="244"/>
                    </a:lnTo>
                    <a:lnTo>
                      <a:pt x="260" y="248"/>
                    </a:lnTo>
                    <a:lnTo>
                      <a:pt x="258" y="254"/>
                    </a:lnTo>
                    <a:lnTo>
                      <a:pt x="252" y="256"/>
                    </a:lnTo>
                    <a:lnTo>
                      <a:pt x="248" y="258"/>
                    </a:lnTo>
                    <a:lnTo>
                      <a:pt x="248"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299" name="Freeform 101"/>
              <p:cNvSpPr>
                <a:spLocks/>
              </p:cNvSpPr>
              <p:nvPr/>
            </p:nvSpPr>
            <p:spPr bwMode="auto">
              <a:xfrm>
                <a:off x="-5793997" y="1244623"/>
                <a:ext cx="442299" cy="275929"/>
              </a:xfrm>
              <a:custGeom>
                <a:avLst/>
                <a:gdLst/>
                <a:ahLst/>
                <a:cxnLst>
                  <a:cxn ang="0">
                    <a:pos x="0" y="130"/>
                  </a:cxn>
                  <a:cxn ang="0">
                    <a:pos x="0" y="130"/>
                  </a:cxn>
                  <a:cxn ang="0">
                    <a:pos x="2" y="134"/>
                  </a:cxn>
                  <a:cxn ang="0">
                    <a:pos x="6" y="136"/>
                  </a:cxn>
                  <a:cxn ang="0">
                    <a:pos x="212" y="136"/>
                  </a:cxn>
                  <a:cxn ang="0">
                    <a:pos x="212" y="136"/>
                  </a:cxn>
                  <a:cxn ang="0">
                    <a:pos x="216" y="134"/>
                  </a:cxn>
                  <a:cxn ang="0">
                    <a:pos x="218" y="130"/>
                  </a:cxn>
                  <a:cxn ang="0">
                    <a:pos x="218" y="6"/>
                  </a:cxn>
                  <a:cxn ang="0">
                    <a:pos x="218" y="6"/>
                  </a:cxn>
                  <a:cxn ang="0">
                    <a:pos x="216" y="2"/>
                  </a:cxn>
                  <a:cxn ang="0">
                    <a:pos x="212" y="0"/>
                  </a:cxn>
                  <a:cxn ang="0">
                    <a:pos x="6" y="0"/>
                  </a:cxn>
                  <a:cxn ang="0">
                    <a:pos x="6" y="0"/>
                  </a:cxn>
                  <a:cxn ang="0">
                    <a:pos x="2" y="2"/>
                  </a:cxn>
                  <a:cxn ang="0">
                    <a:pos x="0" y="6"/>
                  </a:cxn>
                  <a:cxn ang="0">
                    <a:pos x="0" y="130"/>
                  </a:cxn>
                </a:cxnLst>
                <a:rect l="0" t="0" r="r" b="b"/>
                <a:pathLst>
                  <a:path w="218" h="136">
                    <a:moveTo>
                      <a:pt x="0" y="130"/>
                    </a:moveTo>
                    <a:lnTo>
                      <a:pt x="0" y="130"/>
                    </a:lnTo>
                    <a:lnTo>
                      <a:pt x="2" y="134"/>
                    </a:lnTo>
                    <a:lnTo>
                      <a:pt x="6" y="136"/>
                    </a:lnTo>
                    <a:lnTo>
                      <a:pt x="212" y="136"/>
                    </a:lnTo>
                    <a:lnTo>
                      <a:pt x="212" y="136"/>
                    </a:lnTo>
                    <a:lnTo>
                      <a:pt x="216" y="134"/>
                    </a:lnTo>
                    <a:lnTo>
                      <a:pt x="218" y="130"/>
                    </a:lnTo>
                    <a:lnTo>
                      <a:pt x="218" y="6"/>
                    </a:lnTo>
                    <a:lnTo>
                      <a:pt x="218" y="6"/>
                    </a:lnTo>
                    <a:lnTo>
                      <a:pt x="216" y="2"/>
                    </a:lnTo>
                    <a:lnTo>
                      <a:pt x="212" y="0"/>
                    </a:lnTo>
                    <a:lnTo>
                      <a:pt x="6" y="0"/>
                    </a:lnTo>
                    <a:lnTo>
                      <a:pt x="6" y="0"/>
                    </a:lnTo>
                    <a:lnTo>
                      <a:pt x="2" y="2"/>
                    </a:lnTo>
                    <a:lnTo>
                      <a:pt x="0" y="6"/>
                    </a:lnTo>
                    <a:lnTo>
                      <a:pt x="0" y="1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0" name="Freeform 102"/>
              <p:cNvSpPr>
                <a:spLocks/>
              </p:cNvSpPr>
              <p:nvPr/>
            </p:nvSpPr>
            <p:spPr bwMode="auto">
              <a:xfrm>
                <a:off x="-5672263" y="1784309"/>
                <a:ext cx="190716" cy="158254"/>
              </a:xfrm>
              <a:custGeom>
                <a:avLst/>
                <a:gdLst/>
                <a:ahLst/>
                <a:cxnLst>
                  <a:cxn ang="0">
                    <a:pos x="86" y="36"/>
                  </a:cxn>
                  <a:cxn ang="0">
                    <a:pos x="56" y="36"/>
                  </a:cxn>
                  <a:cxn ang="0">
                    <a:pos x="56" y="0"/>
                  </a:cxn>
                  <a:cxn ang="0">
                    <a:pos x="38" y="0"/>
                  </a:cxn>
                  <a:cxn ang="0">
                    <a:pos x="38" y="36"/>
                  </a:cxn>
                  <a:cxn ang="0">
                    <a:pos x="8" y="36"/>
                  </a:cxn>
                  <a:cxn ang="0">
                    <a:pos x="8" y="36"/>
                  </a:cxn>
                  <a:cxn ang="0">
                    <a:pos x="6" y="38"/>
                  </a:cxn>
                  <a:cxn ang="0">
                    <a:pos x="4" y="38"/>
                  </a:cxn>
                  <a:cxn ang="0">
                    <a:pos x="2" y="42"/>
                  </a:cxn>
                  <a:cxn ang="0">
                    <a:pos x="0" y="44"/>
                  </a:cxn>
                  <a:cxn ang="0">
                    <a:pos x="0" y="70"/>
                  </a:cxn>
                  <a:cxn ang="0">
                    <a:pos x="0" y="70"/>
                  </a:cxn>
                  <a:cxn ang="0">
                    <a:pos x="2" y="72"/>
                  </a:cxn>
                  <a:cxn ang="0">
                    <a:pos x="4" y="76"/>
                  </a:cxn>
                  <a:cxn ang="0">
                    <a:pos x="6" y="78"/>
                  </a:cxn>
                  <a:cxn ang="0">
                    <a:pos x="8" y="78"/>
                  </a:cxn>
                  <a:cxn ang="0">
                    <a:pos x="86" y="78"/>
                  </a:cxn>
                  <a:cxn ang="0">
                    <a:pos x="86" y="78"/>
                  </a:cxn>
                  <a:cxn ang="0">
                    <a:pos x="88" y="78"/>
                  </a:cxn>
                  <a:cxn ang="0">
                    <a:pos x="92" y="76"/>
                  </a:cxn>
                  <a:cxn ang="0">
                    <a:pos x="94" y="72"/>
                  </a:cxn>
                  <a:cxn ang="0">
                    <a:pos x="94" y="70"/>
                  </a:cxn>
                  <a:cxn ang="0">
                    <a:pos x="94" y="44"/>
                  </a:cxn>
                  <a:cxn ang="0">
                    <a:pos x="94" y="44"/>
                  </a:cxn>
                  <a:cxn ang="0">
                    <a:pos x="94" y="42"/>
                  </a:cxn>
                  <a:cxn ang="0">
                    <a:pos x="92" y="38"/>
                  </a:cxn>
                  <a:cxn ang="0">
                    <a:pos x="88" y="38"/>
                  </a:cxn>
                  <a:cxn ang="0">
                    <a:pos x="86" y="36"/>
                  </a:cxn>
                  <a:cxn ang="0">
                    <a:pos x="86" y="36"/>
                  </a:cxn>
                </a:cxnLst>
                <a:rect l="0" t="0" r="r" b="b"/>
                <a:pathLst>
                  <a:path w="94" h="78">
                    <a:moveTo>
                      <a:pt x="86" y="36"/>
                    </a:moveTo>
                    <a:lnTo>
                      <a:pt x="56" y="36"/>
                    </a:lnTo>
                    <a:lnTo>
                      <a:pt x="56" y="0"/>
                    </a:lnTo>
                    <a:lnTo>
                      <a:pt x="38" y="0"/>
                    </a:lnTo>
                    <a:lnTo>
                      <a:pt x="38" y="36"/>
                    </a:lnTo>
                    <a:lnTo>
                      <a:pt x="8" y="36"/>
                    </a:lnTo>
                    <a:lnTo>
                      <a:pt x="8" y="36"/>
                    </a:lnTo>
                    <a:lnTo>
                      <a:pt x="6" y="38"/>
                    </a:lnTo>
                    <a:lnTo>
                      <a:pt x="4" y="38"/>
                    </a:lnTo>
                    <a:lnTo>
                      <a:pt x="2" y="42"/>
                    </a:lnTo>
                    <a:lnTo>
                      <a:pt x="0" y="44"/>
                    </a:lnTo>
                    <a:lnTo>
                      <a:pt x="0" y="70"/>
                    </a:lnTo>
                    <a:lnTo>
                      <a:pt x="0" y="70"/>
                    </a:lnTo>
                    <a:lnTo>
                      <a:pt x="2" y="72"/>
                    </a:lnTo>
                    <a:lnTo>
                      <a:pt x="4" y="76"/>
                    </a:lnTo>
                    <a:lnTo>
                      <a:pt x="6" y="78"/>
                    </a:lnTo>
                    <a:lnTo>
                      <a:pt x="8" y="78"/>
                    </a:lnTo>
                    <a:lnTo>
                      <a:pt x="86" y="78"/>
                    </a:lnTo>
                    <a:lnTo>
                      <a:pt x="86" y="78"/>
                    </a:lnTo>
                    <a:lnTo>
                      <a:pt x="88" y="78"/>
                    </a:lnTo>
                    <a:lnTo>
                      <a:pt x="92" y="76"/>
                    </a:lnTo>
                    <a:lnTo>
                      <a:pt x="94" y="72"/>
                    </a:lnTo>
                    <a:lnTo>
                      <a:pt x="94" y="70"/>
                    </a:lnTo>
                    <a:lnTo>
                      <a:pt x="94" y="44"/>
                    </a:lnTo>
                    <a:lnTo>
                      <a:pt x="94" y="44"/>
                    </a:lnTo>
                    <a:lnTo>
                      <a:pt x="94" y="42"/>
                    </a:lnTo>
                    <a:lnTo>
                      <a:pt x="92" y="38"/>
                    </a:lnTo>
                    <a:lnTo>
                      <a:pt x="88" y="38"/>
                    </a:lnTo>
                    <a:lnTo>
                      <a:pt x="86" y="36"/>
                    </a:lnTo>
                    <a:lnTo>
                      <a:pt x="86"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1" name="Freeform 103"/>
              <p:cNvSpPr>
                <a:spLocks noEditPoints="1"/>
              </p:cNvSpPr>
              <p:nvPr/>
            </p:nvSpPr>
            <p:spPr bwMode="auto">
              <a:xfrm>
                <a:off x="-5919788" y="1881696"/>
                <a:ext cx="689824" cy="36520"/>
              </a:xfrm>
              <a:custGeom>
                <a:avLst/>
                <a:gdLst/>
                <a:ahLst/>
                <a:cxnLst>
                  <a:cxn ang="0">
                    <a:pos x="0" y="10"/>
                  </a:cxn>
                  <a:cxn ang="0">
                    <a:pos x="0" y="10"/>
                  </a:cxn>
                  <a:cxn ang="0">
                    <a:pos x="0" y="12"/>
                  </a:cxn>
                  <a:cxn ang="0">
                    <a:pos x="2" y="16"/>
                  </a:cxn>
                  <a:cxn ang="0">
                    <a:pos x="4" y="18"/>
                  </a:cxn>
                  <a:cxn ang="0">
                    <a:pos x="8" y="18"/>
                  </a:cxn>
                  <a:cxn ang="0">
                    <a:pos x="108" y="18"/>
                  </a:cxn>
                  <a:cxn ang="0">
                    <a:pos x="108" y="0"/>
                  </a:cxn>
                  <a:cxn ang="0">
                    <a:pos x="8" y="0"/>
                  </a:cxn>
                  <a:cxn ang="0">
                    <a:pos x="8" y="0"/>
                  </a:cxn>
                  <a:cxn ang="0">
                    <a:pos x="4" y="0"/>
                  </a:cxn>
                  <a:cxn ang="0">
                    <a:pos x="2" y="2"/>
                  </a:cxn>
                  <a:cxn ang="0">
                    <a:pos x="0" y="6"/>
                  </a:cxn>
                  <a:cxn ang="0">
                    <a:pos x="0" y="10"/>
                  </a:cxn>
                  <a:cxn ang="0">
                    <a:pos x="0" y="10"/>
                  </a:cxn>
                  <a:cxn ang="0">
                    <a:pos x="330" y="0"/>
                  </a:cxn>
                  <a:cxn ang="0">
                    <a:pos x="230" y="0"/>
                  </a:cxn>
                  <a:cxn ang="0">
                    <a:pos x="230" y="18"/>
                  </a:cxn>
                  <a:cxn ang="0">
                    <a:pos x="330" y="18"/>
                  </a:cxn>
                  <a:cxn ang="0">
                    <a:pos x="330" y="18"/>
                  </a:cxn>
                  <a:cxn ang="0">
                    <a:pos x="334" y="18"/>
                  </a:cxn>
                  <a:cxn ang="0">
                    <a:pos x="336" y="16"/>
                  </a:cxn>
                  <a:cxn ang="0">
                    <a:pos x="338" y="12"/>
                  </a:cxn>
                  <a:cxn ang="0">
                    <a:pos x="340" y="10"/>
                  </a:cxn>
                  <a:cxn ang="0">
                    <a:pos x="340" y="10"/>
                  </a:cxn>
                  <a:cxn ang="0">
                    <a:pos x="338" y="6"/>
                  </a:cxn>
                  <a:cxn ang="0">
                    <a:pos x="336" y="2"/>
                  </a:cxn>
                  <a:cxn ang="0">
                    <a:pos x="334" y="0"/>
                  </a:cxn>
                  <a:cxn ang="0">
                    <a:pos x="330" y="0"/>
                  </a:cxn>
                  <a:cxn ang="0">
                    <a:pos x="330" y="0"/>
                  </a:cxn>
                </a:cxnLst>
                <a:rect l="0" t="0" r="r" b="b"/>
                <a:pathLst>
                  <a:path w="340" h="18">
                    <a:moveTo>
                      <a:pt x="0" y="10"/>
                    </a:moveTo>
                    <a:lnTo>
                      <a:pt x="0" y="10"/>
                    </a:lnTo>
                    <a:lnTo>
                      <a:pt x="0" y="12"/>
                    </a:lnTo>
                    <a:lnTo>
                      <a:pt x="2" y="16"/>
                    </a:lnTo>
                    <a:lnTo>
                      <a:pt x="4" y="18"/>
                    </a:lnTo>
                    <a:lnTo>
                      <a:pt x="8" y="18"/>
                    </a:lnTo>
                    <a:lnTo>
                      <a:pt x="108" y="18"/>
                    </a:lnTo>
                    <a:lnTo>
                      <a:pt x="108" y="0"/>
                    </a:lnTo>
                    <a:lnTo>
                      <a:pt x="8" y="0"/>
                    </a:lnTo>
                    <a:lnTo>
                      <a:pt x="8" y="0"/>
                    </a:lnTo>
                    <a:lnTo>
                      <a:pt x="4" y="0"/>
                    </a:lnTo>
                    <a:lnTo>
                      <a:pt x="2" y="2"/>
                    </a:lnTo>
                    <a:lnTo>
                      <a:pt x="0" y="6"/>
                    </a:lnTo>
                    <a:lnTo>
                      <a:pt x="0" y="10"/>
                    </a:lnTo>
                    <a:lnTo>
                      <a:pt x="0" y="10"/>
                    </a:lnTo>
                    <a:close/>
                    <a:moveTo>
                      <a:pt x="330" y="0"/>
                    </a:moveTo>
                    <a:lnTo>
                      <a:pt x="230" y="0"/>
                    </a:lnTo>
                    <a:lnTo>
                      <a:pt x="230" y="18"/>
                    </a:lnTo>
                    <a:lnTo>
                      <a:pt x="330" y="18"/>
                    </a:lnTo>
                    <a:lnTo>
                      <a:pt x="330" y="18"/>
                    </a:lnTo>
                    <a:lnTo>
                      <a:pt x="334" y="18"/>
                    </a:lnTo>
                    <a:lnTo>
                      <a:pt x="336" y="16"/>
                    </a:lnTo>
                    <a:lnTo>
                      <a:pt x="338" y="12"/>
                    </a:lnTo>
                    <a:lnTo>
                      <a:pt x="340" y="10"/>
                    </a:lnTo>
                    <a:lnTo>
                      <a:pt x="340" y="10"/>
                    </a:lnTo>
                    <a:lnTo>
                      <a:pt x="338" y="6"/>
                    </a:lnTo>
                    <a:lnTo>
                      <a:pt x="336" y="2"/>
                    </a:lnTo>
                    <a:lnTo>
                      <a:pt x="334" y="0"/>
                    </a:lnTo>
                    <a:lnTo>
                      <a:pt x="330" y="0"/>
                    </a:lnTo>
                    <a:lnTo>
                      <a:pt x="3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02" name="文本框 301"/>
            <p:cNvSpPr txBox="1"/>
            <p:nvPr/>
          </p:nvSpPr>
          <p:spPr>
            <a:xfrm>
              <a:off x="4185238" y="4959459"/>
              <a:ext cx="474386" cy="212085"/>
            </a:xfrm>
            <a:prstGeom prst="rect">
              <a:avLst/>
            </a:prstGeom>
            <a:noFill/>
          </p:spPr>
          <p:txBody>
            <a:bodyPr wrap="none" lIns="91414" tIns="45708" rIns="91414" bIns="45708" rtlCol="0">
              <a:spAutoFit/>
            </a:bodyPr>
            <a:lstStyle/>
            <a:p>
              <a:r>
                <a:rPr lang="en-US" altLang="zh-CN" sz="1200" dirty="0">
                  <a:solidFill>
                    <a:srgbClr val="0070C0"/>
                  </a:solidFill>
                  <a:latin typeface="+mn-lt"/>
                  <a:ea typeface="+mn-ea"/>
                </a:rPr>
                <a:t>vSwitch</a:t>
              </a:r>
              <a:endParaRPr lang="zh-CN" altLang="en-US" sz="1200" dirty="0">
                <a:solidFill>
                  <a:srgbClr val="0070C0"/>
                </a:solidFill>
                <a:latin typeface="+mn-lt"/>
                <a:ea typeface="+mn-ea"/>
              </a:endParaRPr>
            </a:p>
          </p:txBody>
        </p:sp>
        <p:grpSp>
          <p:nvGrpSpPr>
            <p:cNvPr id="22" name="组合 235"/>
            <p:cNvGrpSpPr/>
            <p:nvPr/>
          </p:nvGrpSpPr>
          <p:grpSpPr>
            <a:xfrm>
              <a:off x="4229469" y="5111892"/>
              <a:ext cx="362166" cy="170962"/>
              <a:chOff x="2058658" y="5338306"/>
              <a:chExt cx="482888" cy="227950"/>
            </a:xfrm>
          </p:grpSpPr>
          <p:sp>
            <p:nvSpPr>
              <p:cNvPr id="304" name="Freeform 67"/>
              <p:cNvSpPr>
                <a:spLocks noEditPoints="1"/>
              </p:cNvSpPr>
              <p:nvPr/>
            </p:nvSpPr>
            <p:spPr bwMode="auto">
              <a:xfrm>
                <a:off x="2076592"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5" name="Freeform 13"/>
              <p:cNvSpPr>
                <a:spLocks noEditPoints="1"/>
              </p:cNvSpPr>
              <p:nvPr/>
            </p:nvSpPr>
            <p:spPr bwMode="auto">
              <a:xfrm>
                <a:off x="2058658" y="5338306"/>
                <a:ext cx="482888" cy="9128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dirty="0">
                  <a:solidFill>
                    <a:srgbClr val="000000"/>
                  </a:solidFill>
                  <a:latin typeface="+mn-lt"/>
                  <a:ea typeface="+mn-ea"/>
                </a:endParaRPr>
              </a:p>
            </p:txBody>
          </p:sp>
          <p:sp>
            <p:nvSpPr>
              <p:cNvPr id="306" name="Freeform 66"/>
              <p:cNvSpPr>
                <a:spLocks noEditPoints="1"/>
              </p:cNvSpPr>
              <p:nvPr/>
            </p:nvSpPr>
            <p:spPr bwMode="auto">
              <a:xfrm>
                <a:off x="2071988"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7" name="Freeform 68"/>
              <p:cNvSpPr>
                <a:spLocks/>
              </p:cNvSpPr>
              <p:nvPr/>
            </p:nvSpPr>
            <p:spPr bwMode="auto">
              <a:xfrm>
                <a:off x="2205315"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8" name="Freeform 69"/>
              <p:cNvSpPr>
                <a:spLocks noEditPoints="1"/>
              </p:cNvSpPr>
              <p:nvPr/>
            </p:nvSpPr>
            <p:spPr bwMode="auto">
              <a:xfrm>
                <a:off x="2193040"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09" name="Freeform 67"/>
              <p:cNvSpPr>
                <a:spLocks noEditPoints="1"/>
              </p:cNvSpPr>
              <p:nvPr/>
            </p:nvSpPr>
            <p:spPr bwMode="auto">
              <a:xfrm>
                <a:off x="2193039" y="5436786"/>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0" name="Freeform 67"/>
              <p:cNvSpPr>
                <a:spLocks noEditPoints="1"/>
              </p:cNvSpPr>
              <p:nvPr/>
            </p:nvSpPr>
            <p:spPr bwMode="auto">
              <a:xfrm>
                <a:off x="2306841" y="5430648"/>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1" name="Freeform 65"/>
              <p:cNvSpPr>
                <a:spLocks/>
              </p:cNvSpPr>
              <p:nvPr/>
            </p:nvSpPr>
            <p:spPr bwMode="auto">
              <a:xfrm>
                <a:off x="2314513"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2" name="Freeform 66"/>
              <p:cNvSpPr>
                <a:spLocks noEditPoints="1"/>
              </p:cNvSpPr>
              <p:nvPr/>
            </p:nvSpPr>
            <p:spPr bwMode="auto">
              <a:xfrm>
                <a:off x="2302237" y="5484650"/>
                <a:ext cx="94113" cy="81605"/>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3" name="Freeform 68"/>
              <p:cNvSpPr>
                <a:spLocks/>
              </p:cNvSpPr>
              <p:nvPr/>
            </p:nvSpPr>
            <p:spPr bwMode="auto">
              <a:xfrm>
                <a:off x="2435564" y="5493718"/>
                <a:ext cx="69562" cy="36269"/>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4" name="Freeform 69"/>
              <p:cNvSpPr>
                <a:spLocks noEditPoints="1"/>
              </p:cNvSpPr>
              <p:nvPr/>
            </p:nvSpPr>
            <p:spPr bwMode="auto">
              <a:xfrm>
                <a:off x="2423289" y="5485557"/>
                <a:ext cx="94113" cy="80699"/>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5" name="Freeform 67"/>
              <p:cNvSpPr>
                <a:spLocks noEditPoints="1"/>
              </p:cNvSpPr>
              <p:nvPr/>
            </p:nvSpPr>
            <p:spPr bwMode="auto">
              <a:xfrm>
                <a:off x="2423288" y="5434120"/>
                <a:ext cx="69562" cy="60751"/>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16" name="Freeform 65"/>
              <p:cNvSpPr>
                <a:spLocks/>
              </p:cNvSpPr>
              <p:nvPr/>
            </p:nvSpPr>
            <p:spPr bwMode="auto">
              <a:xfrm>
                <a:off x="2084264" y="5492811"/>
                <a:ext cx="70585" cy="37176"/>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17" name="椭圆 316"/>
            <p:cNvSpPr/>
            <p:nvPr/>
          </p:nvSpPr>
          <p:spPr bwMode="auto">
            <a:xfrm>
              <a:off x="5416765" y="4547833"/>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18" name="椭圆 317"/>
            <p:cNvSpPr/>
            <p:nvPr/>
          </p:nvSpPr>
          <p:spPr bwMode="auto">
            <a:xfrm>
              <a:off x="4134786" y="4954871"/>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19" name="椭圆 318"/>
            <p:cNvSpPr/>
            <p:nvPr/>
          </p:nvSpPr>
          <p:spPr bwMode="auto">
            <a:xfrm>
              <a:off x="5996386" y="4552420"/>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grpSp>
          <p:nvGrpSpPr>
            <p:cNvPr id="23" name="组合 573"/>
            <p:cNvGrpSpPr/>
            <p:nvPr/>
          </p:nvGrpSpPr>
          <p:grpSpPr>
            <a:xfrm>
              <a:off x="5546014" y="3754152"/>
              <a:ext cx="351251" cy="186308"/>
              <a:chOff x="-2159781" y="1401455"/>
              <a:chExt cx="1176337" cy="700088"/>
            </a:xfrm>
            <a:solidFill>
              <a:schemeClr val="tx1">
                <a:lumMod val="50000"/>
                <a:lumOff val="50000"/>
              </a:schemeClr>
            </a:solidFill>
          </p:grpSpPr>
          <p:sp>
            <p:nvSpPr>
              <p:cNvPr id="321" name="Freeform 5"/>
              <p:cNvSpPr>
                <a:spLocks/>
              </p:cNvSpPr>
              <p:nvPr/>
            </p:nvSpPr>
            <p:spPr bwMode="auto">
              <a:xfrm>
                <a:off x="-2159781" y="1547505"/>
                <a:ext cx="217487" cy="117475"/>
              </a:xfrm>
              <a:custGeom>
                <a:avLst/>
                <a:gdLst/>
                <a:ahLst/>
                <a:cxnLst>
                  <a:cxn ang="0">
                    <a:pos x="2757" y="0"/>
                  </a:cxn>
                  <a:cxn ang="0">
                    <a:pos x="2797" y="5"/>
                  </a:cxn>
                  <a:cxn ang="0">
                    <a:pos x="2836" y="17"/>
                  </a:cxn>
                  <a:cxn ang="0">
                    <a:pos x="2871" y="33"/>
                  </a:cxn>
                  <a:cxn ang="0">
                    <a:pos x="2904" y="54"/>
                  </a:cxn>
                  <a:cxn ang="0">
                    <a:pos x="2933" y="80"/>
                  </a:cxn>
                  <a:cxn ang="0">
                    <a:pos x="2959"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59" y="1512"/>
                  </a:cxn>
                  <a:cxn ang="0">
                    <a:pos x="2933" y="1542"/>
                  </a:cxn>
                  <a:cxn ang="0">
                    <a:pos x="2904" y="1567"/>
                  </a:cxn>
                  <a:cxn ang="0">
                    <a:pos x="2871" y="1589"/>
                  </a:cxn>
                  <a:cxn ang="0">
                    <a:pos x="2836" y="1605"/>
                  </a:cxn>
                  <a:cxn ang="0">
                    <a:pos x="2797" y="1616"/>
                  </a:cxn>
                  <a:cxn ang="0">
                    <a:pos x="2757" y="1621"/>
                  </a:cxn>
                  <a:cxn ang="0">
                    <a:pos x="257" y="1621"/>
                  </a:cxn>
                  <a:cxn ang="0">
                    <a:pos x="216" y="1616"/>
                  </a:cxn>
                  <a:cxn ang="0">
                    <a:pos x="177" y="1605"/>
                  </a:cxn>
                  <a:cxn ang="0">
                    <a:pos x="142" y="1589"/>
                  </a:cxn>
                  <a:cxn ang="0">
                    <a:pos x="109" y="1567"/>
                  </a:cxn>
                  <a:cxn ang="0">
                    <a:pos x="79" y="1542"/>
                  </a:cxn>
                  <a:cxn ang="0">
                    <a:pos x="54" y="1512"/>
                  </a:cxn>
                  <a:cxn ang="0">
                    <a:pos x="33" y="1480"/>
                  </a:cxn>
                  <a:cxn ang="0">
                    <a:pos x="16" y="1444"/>
                  </a:cxn>
                  <a:cxn ang="0">
                    <a:pos x="5" y="1405"/>
                  </a:cxn>
                  <a:cxn ang="0">
                    <a:pos x="0" y="1366"/>
                  </a:cxn>
                  <a:cxn ang="0">
                    <a:pos x="0" y="257"/>
                  </a:cxn>
                  <a:cxn ang="0">
                    <a:pos x="5" y="216"/>
                  </a:cxn>
                  <a:cxn ang="0">
                    <a:pos x="16" y="177"/>
                  </a:cxn>
                  <a:cxn ang="0">
                    <a:pos x="33" y="142"/>
                  </a:cxn>
                  <a:cxn ang="0">
                    <a:pos x="54" y="109"/>
                  </a:cxn>
                  <a:cxn ang="0">
                    <a:pos x="79" y="80"/>
                  </a:cxn>
                  <a:cxn ang="0">
                    <a:pos x="109" y="54"/>
                  </a:cxn>
                  <a:cxn ang="0">
                    <a:pos x="142" y="33"/>
                  </a:cxn>
                  <a:cxn ang="0">
                    <a:pos x="177" y="17"/>
                  </a:cxn>
                  <a:cxn ang="0">
                    <a:pos x="216" y="5"/>
                  </a:cxn>
                  <a:cxn ang="0">
                    <a:pos x="257" y="0"/>
                  </a:cxn>
                </a:cxnLst>
                <a:rect l="0" t="0" r="r" b="b"/>
                <a:pathLst>
                  <a:path w="3013" h="1621">
                    <a:moveTo>
                      <a:pt x="270" y="0"/>
                    </a:moveTo>
                    <a:lnTo>
                      <a:pt x="2743" y="0"/>
                    </a:lnTo>
                    <a:lnTo>
                      <a:pt x="2757" y="0"/>
                    </a:lnTo>
                    <a:lnTo>
                      <a:pt x="2770" y="1"/>
                    </a:lnTo>
                    <a:lnTo>
                      <a:pt x="2784" y="3"/>
                    </a:lnTo>
                    <a:lnTo>
                      <a:pt x="2797" y="5"/>
                    </a:lnTo>
                    <a:lnTo>
                      <a:pt x="2810" y="8"/>
                    </a:lnTo>
                    <a:lnTo>
                      <a:pt x="2823" y="12"/>
                    </a:lnTo>
                    <a:lnTo>
                      <a:pt x="2836" y="17"/>
                    </a:lnTo>
                    <a:lnTo>
                      <a:pt x="2848" y="22"/>
                    </a:lnTo>
                    <a:lnTo>
                      <a:pt x="2860" y="27"/>
                    </a:lnTo>
                    <a:lnTo>
                      <a:pt x="2871" y="33"/>
                    </a:lnTo>
                    <a:lnTo>
                      <a:pt x="2882" y="40"/>
                    </a:lnTo>
                    <a:lnTo>
                      <a:pt x="2894" y="46"/>
                    </a:lnTo>
                    <a:lnTo>
                      <a:pt x="2904" y="54"/>
                    </a:lnTo>
                    <a:lnTo>
                      <a:pt x="2914" y="62"/>
                    </a:lnTo>
                    <a:lnTo>
                      <a:pt x="2924" y="70"/>
                    </a:lnTo>
                    <a:lnTo>
                      <a:pt x="2933" y="80"/>
                    </a:lnTo>
                    <a:lnTo>
                      <a:pt x="2943" y="89"/>
                    </a:lnTo>
                    <a:lnTo>
                      <a:pt x="2951" y="99"/>
                    </a:lnTo>
                    <a:lnTo>
                      <a:pt x="2959" y="109"/>
                    </a:lnTo>
                    <a:lnTo>
                      <a:pt x="2967" y="119"/>
                    </a:lnTo>
                    <a:lnTo>
                      <a:pt x="2974" y="131"/>
                    </a:lnTo>
                    <a:lnTo>
                      <a:pt x="2980" y="142"/>
                    </a:lnTo>
                    <a:lnTo>
                      <a:pt x="2986" y="154"/>
                    </a:lnTo>
                    <a:lnTo>
                      <a:pt x="2991" y="165"/>
                    </a:lnTo>
                    <a:lnTo>
                      <a:pt x="2997" y="177"/>
                    </a:lnTo>
                    <a:lnTo>
                      <a:pt x="3001" y="191"/>
                    </a:lnTo>
                    <a:lnTo>
                      <a:pt x="3005" y="203"/>
                    </a:lnTo>
                    <a:lnTo>
                      <a:pt x="3008" y="216"/>
                    </a:lnTo>
                    <a:lnTo>
                      <a:pt x="3010" y="229"/>
                    </a:lnTo>
                    <a:lnTo>
                      <a:pt x="3012" y="243"/>
                    </a:lnTo>
                    <a:lnTo>
                      <a:pt x="3013" y="257"/>
                    </a:lnTo>
                    <a:lnTo>
                      <a:pt x="3013" y="270"/>
                    </a:lnTo>
                    <a:lnTo>
                      <a:pt x="3013" y="1351"/>
                    </a:lnTo>
                    <a:lnTo>
                      <a:pt x="3013" y="1366"/>
                    </a:lnTo>
                    <a:lnTo>
                      <a:pt x="3012" y="1379"/>
                    </a:lnTo>
                    <a:lnTo>
                      <a:pt x="3010" y="1392"/>
                    </a:lnTo>
                    <a:lnTo>
                      <a:pt x="3008" y="1405"/>
                    </a:lnTo>
                    <a:lnTo>
                      <a:pt x="3005" y="1419"/>
                    </a:lnTo>
                    <a:lnTo>
                      <a:pt x="3001" y="1432"/>
                    </a:lnTo>
                    <a:lnTo>
                      <a:pt x="2997" y="1444"/>
                    </a:lnTo>
                    <a:lnTo>
                      <a:pt x="2991" y="1456"/>
                    </a:lnTo>
                    <a:lnTo>
                      <a:pt x="2986" y="1469"/>
                    </a:lnTo>
                    <a:lnTo>
                      <a:pt x="2980" y="1480"/>
                    </a:lnTo>
                    <a:lnTo>
                      <a:pt x="2974" y="1491"/>
                    </a:lnTo>
                    <a:lnTo>
                      <a:pt x="2967" y="1502"/>
                    </a:lnTo>
                    <a:lnTo>
                      <a:pt x="2959" y="1512"/>
                    </a:lnTo>
                    <a:lnTo>
                      <a:pt x="2951" y="1523"/>
                    </a:lnTo>
                    <a:lnTo>
                      <a:pt x="2943" y="1533"/>
                    </a:lnTo>
                    <a:lnTo>
                      <a:pt x="2933" y="1542"/>
                    </a:lnTo>
                    <a:lnTo>
                      <a:pt x="2924" y="1551"/>
                    </a:lnTo>
                    <a:lnTo>
                      <a:pt x="2914" y="1560"/>
                    </a:lnTo>
                    <a:lnTo>
                      <a:pt x="2904" y="1567"/>
                    </a:lnTo>
                    <a:lnTo>
                      <a:pt x="2894" y="1575"/>
                    </a:lnTo>
                    <a:lnTo>
                      <a:pt x="2882" y="1583"/>
                    </a:lnTo>
                    <a:lnTo>
                      <a:pt x="2871" y="1589"/>
                    </a:lnTo>
                    <a:lnTo>
                      <a:pt x="2860" y="1595"/>
                    </a:lnTo>
                    <a:lnTo>
                      <a:pt x="2848" y="1600"/>
                    </a:lnTo>
                    <a:lnTo>
                      <a:pt x="2836" y="1605"/>
                    </a:lnTo>
                    <a:lnTo>
                      <a:pt x="2823" y="1609"/>
                    </a:lnTo>
                    <a:lnTo>
                      <a:pt x="2810" y="1613"/>
                    </a:lnTo>
                    <a:lnTo>
                      <a:pt x="2797" y="1616"/>
                    </a:lnTo>
                    <a:lnTo>
                      <a:pt x="2784" y="1618"/>
                    </a:lnTo>
                    <a:lnTo>
                      <a:pt x="2770" y="1620"/>
                    </a:lnTo>
                    <a:lnTo>
                      <a:pt x="2757" y="1621"/>
                    </a:lnTo>
                    <a:lnTo>
                      <a:pt x="2743" y="1621"/>
                    </a:lnTo>
                    <a:lnTo>
                      <a:pt x="270" y="1621"/>
                    </a:lnTo>
                    <a:lnTo>
                      <a:pt x="257" y="1621"/>
                    </a:lnTo>
                    <a:lnTo>
                      <a:pt x="242" y="1620"/>
                    </a:lnTo>
                    <a:lnTo>
                      <a:pt x="229" y="1618"/>
                    </a:lnTo>
                    <a:lnTo>
                      <a:pt x="216" y="1616"/>
                    </a:lnTo>
                    <a:lnTo>
                      <a:pt x="203" y="1613"/>
                    </a:lnTo>
                    <a:lnTo>
                      <a:pt x="191" y="1609"/>
                    </a:lnTo>
                    <a:lnTo>
                      <a:pt x="177" y="1605"/>
                    </a:lnTo>
                    <a:lnTo>
                      <a:pt x="165" y="1600"/>
                    </a:lnTo>
                    <a:lnTo>
                      <a:pt x="154" y="1595"/>
                    </a:lnTo>
                    <a:lnTo>
                      <a:pt x="142" y="1589"/>
                    </a:lnTo>
                    <a:lnTo>
                      <a:pt x="130" y="1583"/>
                    </a:lnTo>
                    <a:lnTo>
                      <a:pt x="119" y="1575"/>
                    </a:lnTo>
                    <a:lnTo>
                      <a:pt x="109" y="1567"/>
                    </a:lnTo>
                    <a:lnTo>
                      <a:pt x="99" y="1560"/>
                    </a:lnTo>
                    <a:lnTo>
                      <a:pt x="89" y="1551"/>
                    </a:lnTo>
                    <a:lnTo>
                      <a:pt x="79" y="1542"/>
                    </a:lnTo>
                    <a:lnTo>
                      <a:pt x="70" y="1533"/>
                    </a:lnTo>
                    <a:lnTo>
                      <a:pt x="62" y="1523"/>
                    </a:lnTo>
                    <a:lnTo>
                      <a:pt x="54" y="1512"/>
                    </a:lnTo>
                    <a:lnTo>
                      <a:pt x="46" y="1502"/>
                    </a:lnTo>
                    <a:lnTo>
                      <a:pt x="40" y="1491"/>
                    </a:lnTo>
                    <a:lnTo>
                      <a:pt x="33"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3" y="142"/>
                    </a:lnTo>
                    <a:lnTo>
                      <a:pt x="40" y="131"/>
                    </a:lnTo>
                    <a:lnTo>
                      <a:pt x="46" y="119"/>
                    </a:lnTo>
                    <a:lnTo>
                      <a:pt x="54" y="109"/>
                    </a:lnTo>
                    <a:lnTo>
                      <a:pt x="62" y="99"/>
                    </a:lnTo>
                    <a:lnTo>
                      <a:pt x="70" y="89"/>
                    </a:lnTo>
                    <a:lnTo>
                      <a:pt x="79" y="80"/>
                    </a:lnTo>
                    <a:lnTo>
                      <a:pt x="89" y="70"/>
                    </a:lnTo>
                    <a:lnTo>
                      <a:pt x="99" y="62"/>
                    </a:lnTo>
                    <a:lnTo>
                      <a:pt x="109" y="54"/>
                    </a:lnTo>
                    <a:lnTo>
                      <a:pt x="119" y="46"/>
                    </a:lnTo>
                    <a:lnTo>
                      <a:pt x="130" y="40"/>
                    </a:lnTo>
                    <a:lnTo>
                      <a:pt x="142" y="33"/>
                    </a:lnTo>
                    <a:lnTo>
                      <a:pt x="154" y="27"/>
                    </a:lnTo>
                    <a:lnTo>
                      <a:pt x="165" y="22"/>
                    </a:lnTo>
                    <a:lnTo>
                      <a:pt x="177" y="17"/>
                    </a:lnTo>
                    <a:lnTo>
                      <a:pt x="191" y="12"/>
                    </a:lnTo>
                    <a:lnTo>
                      <a:pt x="203" y="8"/>
                    </a:lnTo>
                    <a:lnTo>
                      <a:pt x="216" y="5"/>
                    </a:lnTo>
                    <a:lnTo>
                      <a:pt x="229" y="3"/>
                    </a:lnTo>
                    <a:lnTo>
                      <a:pt x="242"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2" name="Freeform 6"/>
              <p:cNvSpPr>
                <a:spLocks/>
              </p:cNvSpPr>
              <p:nvPr/>
            </p:nvSpPr>
            <p:spPr bwMode="auto">
              <a:xfrm>
                <a:off x="-1920069" y="1547505"/>
                <a:ext cx="217487" cy="117475"/>
              </a:xfrm>
              <a:custGeom>
                <a:avLst/>
                <a:gdLst/>
                <a:ahLst/>
                <a:cxnLst>
                  <a:cxn ang="0">
                    <a:pos x="2756" y="0"/>
                  </a:cxn>
                  <a:cxn ang="0">
                    <a:pos x="2796" y="5"/>
                  </a:cxn>
                  <a:cxn ang="0">
                    <a:pos x="2835" y="17"/>
                  </a:cxn>
                  <a:cxn ang="0">
                    <a:pos x="2871" y="33"/>
                  </a:cxn>
                  <a:cxn ang="0">
                    <a:pos x="2903" y="54"/>
                  </a:cxn>
                  <a:cxn ang="0">
                    <a:pos x="2933" y="80"/>
                  </a:cxn>
                  <a:cxn ang="0">
                    <a:pos x="2958" y="109"/>
                  </a:cxn>
                  <a:cxn ang="0">
                    <a:pos x="2980" y="142"/>
                  </a:cxn>
                  <a:cxn ang="0">
                    <a:pos x="2996" y="177"/>
                  </a:cxn>
                  <a:cxn ang="0">
                    <a:pos x="3007" y="216"/>
                  </a:cxn>
                  <a:cxn ang="0">
                    <a:pos x="3012" y="257"/>
                  </a:cxn>
                  <a:cxn ang="0">
                    <a:pos x="3012" y="1366"/>
                  </a:cxn>
                  <a:cxn ang="0">
                    <a:pos x="3007" y="1405"/>
                  </a:cxn>
                  <a:cxn ang="0">
                    <a:pos x="2996" y="1444"/>
                  </a:cxn>
                  <a:cxn ang="0">
                    <a:pos x="2980" y="1480"/>
                  </a:cxn>
                  <a:cxn ang="0">
                    <a:pos x="2958" y="1512"/>
                  </a:cxn>
                  <a:cxn ang="0">
                    <a:pos x="2933" y="1542"/>
                  </a:cxn>
                  <a:cxn ang="0">
                    <a:pos x="2903" y="1567"/>
                  </a:cxn>
                  <a:cxn ang="0">
                    <a:pos x="2871" y="1589"/>
                  </a:cxn>
                  <a:cxn ang="0">
                    <a:pos x="2835" y="1605"/>
                  </a:cxn>
                  <a:cxn ang="0">
                    <a:pos x="2796" y="1616"/>
                  </a:cxn>
                  <a:cxn ang="0">
                    <a:pos x="2756" y="1621"/>
                  </a:cxn>
                  <a:cxn ang="0">
                    <a:pos x="255" y="1621"/>
                  </a:cxn>
                  <a:cxn ang="0">
                    <a:pos x="216" y="1616"/>
                  </a:cxn>
                  <a:cxn ang="0">
                    <a:pos x="177" y="1605"/>
                  </a:cxn>
                  <a:cxn ang="0">
                    <a:pos x="141" y="1589"/>
                  </a:cxn>
                  <a:cxn ang="0">
                    <a:pos x="108" y="1567"/>
                  </a:cxn>
                  <a:cxn ang="0">
                    <a:pos x="79" y="1542"/>
                  </a:cxn>
                  <a:cxn ang="0">
                    <a:pos x="54" y="1512"/>
                  </a:cxn>
                  <a:cxn ang="0">
                    <a:pos x="32" y="1480"/>
                  </a:cxn>
                  <a:cxn ang="0">
                    <a:pos x="16" y="1444"/>
                  </a:cxn>
                  <a:cxn ang="0">
                    <a:pos x="5" y="1405"/>
                  </a:cxn>
                  <a:cxn ang="0">
                    <a:pos x="0" y="1366"/>
                  </a:cxn>
                  <a:cxn ang="0">
                    <a:pos x="0" y="257"/>
                  </a:cxn>
                  <a:cxn ang="0">
                    <a:pos x="5" y="216"/>
                  </a:cxn>
                  <a:cxn ang="0">
                    <a:pos x="16" y="177"/>
                  </a:cxn>
                  <a:cxn ang="0">
                    <a:pos x="32" y="142"/>
                  </a:cxn>
                  <a:cxn ang="0">
                    <a:pos x="54" y="109"/>
                  </a:cxn>
                  <a:cxn ang="0">
                    <a:pos x="79" y="80"/>
                  </a:cxn>
                  <a:cxn ang="0">
                    <a:pos x="108" y="54"/>
                  </a:cxn>
                  <a:cxn ang="0">
                    <a:pos x="141" y="33"/>
                  </a:cxn>
                  <a:cxn ang="0">
                    <a:pos x="177" y="17"/>
                  </a:cxn>
                  <a:cxn ang="0">
                    <a:pos x="216" y="5"/>
                  </a:cxn>
                  <a:cxn ang="0">
                    <a:pos x="255" y="0"/>
                  </a:cxn>
                </a:cxnLst>
                <a:rect l="0" t="0" r="r" b="b"/>
                <a:pathLst>
                  <a:path w="3012" h="1621">
                    <a:moveTo>
                      <a:pt x="270" y="0"/>
                    </a:moveTo>
                    <a:lnTo>
                      <a:pt x="2742" y="0"/>
                    </a:lnTo>
                    <a:lnTo>
                      <a:pt x="2756" y="0"/>
                    </a:lnTo>
                    <a:lnTo>
                      <a:pt x="2770" y="1"/>
                    </a:lnTo>
                    <a:lnTo>
                      <a:pt x="2783" y="3"/>
                    </a:lnTo>
                    <a:lnTo>
                      <a:pt x="2796" y="5"/>
                    </a:lnTo>
                    <a:lnTo>
                      <a:pt x="2810" y="8"/>
                    </a:lnTo>
                    <a:lnTo>
                      <a:pt x="2822" y="12"/>
                    </a:lnTo>
                    <a:lnTo>
                      <a:pt x="2835" y="17"/>
                    </a:lnTo>
                    <a:lnTo>
                      <a:pt x="2847" y="22"/>
                    </a:lnTo>
                    <a:lnTo>
                      <a:pt x="2859" y="27"/>
                    </a:lnTo>
                    <a:lnTo>
                      <a:pt x="2871" y="33"/>
                    </a:lnTo>
                    <a:lnTo>
                      <a:pt x="2882" y="40"/>
                    </a:lnTo>
                    <a:lnTo>
                      <a:pt x="2893" y="46"/>
                    </a:lnTo>
                    <a:lnTo>
                      <a:pt x="2903" y="54"/>
                    </a:lnTo>
                    <a:lnTo>
                      <a:pt x="2914" y="62"/>
                    </a:lnTo>
                    <a:lnTo>
                      <a:pt x="2924" y="70"/>
                    </a:lnTo>
                    <a:lnTo>
                      <a:pt x="2933" y="80"/>
                    </a:lnTo>
                    <a:lnTo>
                      <a:pt x="2942" y="89"/>
                    </a:lnTo>
                    <a:lnTo>
                      <a:pt x="2950" y="99"/>
                    </a:lnTo>
                    <a:lnTo>
                      <a:pt x="2958" y="109"/>
                    </a:lnTo>
                    <a:lnTo>
                      <a:pt x="2965" y="119"/>
                    </a:lnTo>
                    <a:lnTo>
                      <a:pt x="2973" y="131"/>
                    </a:lnTo>
                    <a:lnTo>
                      <a:pt x="2980" y="142"/>
                    </a:lnTo>
                    <a:lnTo>
                      <a:pt x="2986" y="154"/>
                    </a:lnTo>
                    <a:lnTo>
                      <a:pt x="2991" y="165"/>
                    </a:lnTo>
                    <a:lnTo>
                      <a:pt x="2996" y="177"/>
                    </a:lnTo>
                    <a:lnTo>
                      <a:pt x="3000" y="191"/>
                    </a:lnTo>
                    <a:lnTo>
                      <a:pt x="3004" y="203"/>
                    </a:lnTo>
                    <a:lnTo>
                      <a:pt x="3007" y="216"/>
                    </a:lnTo>
                    <a:lnTo>
                      <a:pt x="3009" y="229"/>
                    </a:lnTo>
                    <a:lnTo>
                      <a:pt x="3011" y="243"/>
                    </a:lnTo>
                    <a:lnTo>
                      <a:pt x="3012" y="257"/>
                    </a:lnTo>
                    <a:lnTo>
                      <a:pt x="3012" y="270"/>
                    </a:lnTo>
                    <a:lnTo>
                      <a:pt x="3012" y="1351"/>
                    </a:lnTo>
                    <a:lnTo>
                      <a:pt x="3012" y="1366"/>
                    </a:lnTo>
                    <a:lnTo>
                      <a:pt x="3011" y="1379"/>
                    </a:lnTo>
                    <a:lnTo>
                      <a:pt x="3009" y="1392"/>
                    </a:lnTo>
                    <a:lnTo>
                      <a:pt x="3007" y="1405"/>
                    </a:lnTo>
                    <a:lnTo>
                      <a:pt x="3004" y="1419"/>
                    </a:lnTo>
                    <a:lnTo>
                      <a:pt x="3000" y="1432"/>
                    </a:lnTo>
                    <a:lnTo>
                      <a:pt x="2996" y="1444"/>
                    </a:lnTo>
                    <a:lnTo>
                      <a:pt x="2991" y="1456"/>
                    </a:lnTo>
                    <a:lnTo>
                      <a:pt x="2986" y="1469"/>
                    </a:lnTo>
                    <a:lnTo>
                      <a:pt x="2980" y="1480"/>
                    </a:lnTo>
                    <a:lnTo>
                      <a:pt x="2973" y="1491"/>
                    </a:lnTo>
                    <a:lnTo>
                      <a:pt x="2965" y="1502"/>
                    </a:lnTo>
                    <a:lnTo>
                      <a:pt x="2958" y="1512"/>
                    </a:lnTo>
                    <a:lnTo>
                      <a:pt x="2950" y="1523"/>
                    </a:lnTo>
                    <a:lnTo>
                      <a:pt x="2942" y="1533"/>
                    </a:lnTo>
                    <a:lnTo>
                      <a:pt x="2933" y="1542"/>
                    </a:lnTo>
                    <a:lnTo>
                      <a:pt x="2924" y="1551"/>
                    </a:lnTo>
                    <a:lnTo>
                      <a:pt x="2914" y="1560"/>
                    </a:lnTo>
                    <a:lnTo>
                      <a:pt x="2903" y="1567"/>
                    </a:lnTo>
                    <a:lnTo>
                      <a:pt x="2893" y="1575"/>
                    </a:lnTo>
                    <a:lnTo>
                      <a:pt x="2882" y="1583"/>
                    </a:lnTo>
                    <a:lnTo>
                      <a:pt x="2871" y="1589"/>
                    </a:lnTo>
                    <a:lnTo>
                      <a:pt x="2859" y="1595"/>
                    </a:lnTo>
                    <a:lnTo>
                      <a:pt x="2847" y="1600"/>
                    </a:lnTo>
                    <a:lnTo>
                      <a:pt x="2835" y="1605"/>
                    </a:lnTo>
                    <a:lnTo>
                      <a:pt x="2822" y="1609"/>
                    </a:lnTo>
                    <a:lnTo>
                      <a:pt x="2810" y="1613"/>
                    </a:lnTo>
                    <a:lnTo>
                      <a:pt x="2796" y="1616"/>
                    </a:lnTo>
                    <a:lnTo>
                      <a:pt x="2783" y="1618"/>
                    </a:lnTo>
                    <a:lnTo>
                      <a:pt x="2770" y="1620"/>
                    </a:lnTo>
                    <a:lnTo>
                      <a:pt x="2756" y="1621"/>
                    </a:lnTo>
                    <a:lnTo>
                      <a:pt x="2742" y="1621"/>
                    </a:lnTo>
                    <a:lnTo>
                      <a:pt x="270" y="1621"/>
                    </a:lnTo>
                    <a:lnTo>
                      <a:pt x="255" y="1621"/>
                    </a:lnTo>
                    <a:lnTo>
                      <a:pt x="242" y="1620"/>
                    </a:lnTo>
                    <a:lnTo>
                      <a:pt x="229" y="1618"/>
                    </a:lnTo>
                    <a:lnTo>
                      <a:pt x="216" y="1616"/>
                    </a:lnTo>
                    <a:lnTo>
                      <a:pt x="202" y="1613"/>
                    </a:lnTo>
                    <a:lnTo>
                      <a:pt x="189" y="1609"/>
                    </a:lnTo>
                    <a:lnTo>
                      <a:pt x="177" y="1605"/>
                    </a:lnTo>
                    <a:lnTo>
                      <a:pt x="165" y="1600"/>
                    </a:lnTo>
                    <a:lnTo>
                      <a:pt x="152" y="1595"/>
                    </a:lnTo>
                    <a:lnTo>
                      <a:pt x="141" y="1589"/>
                    </a:lnTo>
                    <a:lnTo>
                      <a:pt x="130" y="1583"/>
                    </a:lnTo>
                    <a:lnTo>
                      <a:pt x="119" y="1575"/>
                    </a:lnTo>
                    <a:lnTo>
                      <a:pt x="108" y="1567"/>
                    </a:lnTo>
                    <a:lnTo>
                      <a:pt x="97" y="1560"/>
                    </a:lnTo>
                    <a:lnTo>
                      <a:pt x="88" y="1551"/>
                    </a:lnTo>
                    <a:lnTo>
                      <a:pt x="79" y="1542"/>
                    </a:lnTo>
                    <a:lnTo>
                      <a:pt x="70" y="1533"/>
                    </a:lnTo>
                    <a:lnTo>
                      <a:pt x="61" y="1523"/>
                    </a:lnTo>
                    <a:lnTo>
                      <a:pt x="54" y="1512"/>
                    </a:lnTo>
                    <a:lnTo>
                      <a:pt x="45" y="1502"/>
                    </a:lnTo>
                    <a:lnTo>
                      <a:pt x="38" y="1491"/>
                    </a:lnTo>
                    <a:lnTo>
                      <a:pt x="32"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2" y="142"/>
                    </a:lnTo>
                    <a:lnTo>
                      <a:pt x="38" y="131"/>
                    </a:lnTo>
                    <a:lnTo>
                      <a:pt x="45" y="119"/>
                    </a:lnTo>
                    <a:lnTo>
                      <a:pt x="54" y="109"/>
                    </a:lnTo>
                    <a:lnTo>
                      <a:pt x="61" y="99"/>
                    </a:lnTo>
                    <a:lnTo>
                      <a:pt x="70" y="89"/>
                    </a:lnTo>
                    <a:lnTo>
                      <a:pt x="79" y="80"/>
                    </a:lnTo>
                    <a:lnTo>
                      <a:pt x="88" y="70"/>
                    </a:lnTo>
                    <a:lnTo>
                      <a:pt x="97" y="62"/>
                    </a:lnTo>
                    <a:lnTo>
                      <a:pt x="108" y="54"/>
                    </a:lnTo>
                    <a:lnTo>
                      <a:pt x="119" y="46"/>
                    </a:lnTo>
                    <a:lnTo>
                      <a:pt x="130" y="40"/>
                    </a:lnTo>
                    <a:lnTo>
                      <a:pt x="141" y="33"/>
                    </a:lnTo>
                    <a:lnTo>
                      <a:pt x="152" y="27"/>
                    </a:lnTo>
                    <a:lnTo>
                      <a:pt x="165" y="22"/>
                    </a:lnTo>
                    <a:lnTo>
                      <a:pt x="177" y="17"/>
                    </a:lnTo>
                    <a:lnTo>
                      <a:pt x="189" y="12"/>
                    </a:lnTo>
                    <a:lnTo>
                      <a:pt x="202" y="8"/>
                    </a:lnTo>
                    <a:lnTo>
                      <a:pt x="216" y="5"/>
                    </a:lnTo>
                    <a:lnTo>
                      <a:pt x="229" y="3"/>
                    </a:lnTo>
                    <a:lnTo>
                      <a:pt x="242" y="1"/>
                    </a:lnTo>
                    <a:lnTo>
                      <a:pt x="255"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3" name="Freeform 7"/>
              <p:cNvSpPr>
                <a:spLocks/>
              </p:cNvSpPr>
              <p:nvPr/>
            </p:nvSpPr>
            <p:spPr bwMode="auto">
              <a:xfrm>
                <a:off x="-1680356" y="1547505"/>
                <a:ext cx="217487" cy="117475"/>
              </a:xfrm>
              <a:custGeom>
                <a:avLst/>
                <a:gdLst/>
                <a:ahLst/>
                <a:cxnLst>
                  <a:cxn ang="0">
                    <a:pos x="2757" y="0"/>
                  </a:cxn>
                  <a:cxn ang="0">
                    <a:pos x="2798" y="5"/>
                  </a:cxn>
                  <a:cxn ang="0">
                    <a:pos x="2836" y="17"/>
                  </a:cxn>
                  <a:cxn ang="0">
                    <a:pos x="2871" y="33"/>
                  </a:cxn>
                  <a:cxn ang="0">
                    <a:pos x="2905" y="54"/>
                  </a:cxn>
                  <a:cxn ang="0">
                    <a:pos x="2934" y="80"/>
                  </a:cxn>
                  <a:cxn ang="0">
                    <a:pos x="2960"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60" y="1512"/>
                  </a:cxn>
                  <a:cxn ang="0">
                    <a:pos x="2934" y="1542"/>
                  </a:cxn>
                  <a:cxn ang="0">
                    <a:pos x="2905" y="1567"/>
                  </a:cxn>
                  <a:cxn ang="0">
                    <a:pos x="2871" y="1589"/>
                  </a:cxn>
                  <a:cxn ang="0">
                    <a:pos x="2836" y="1605"/>
                  </a:cxn>
                  <a:cxn ang="0">
                    <a:pos x="2798" y="1616"/>
                  </a:cxn>
                  <a:cxn ang="0">
                    <a:pos x="2757" y="1621"/>
                  </a:cxn>
                  <a:cxn ang="0">
                    <a:pos x="257" y="1621"/>
                  </a:cxn>
                  <a:cxn ang="0">
                    <a:pos x="216" y="1616"/>
                  </a:cxn>
                  <a:cxn ang="0">
                    <a:pos x="178" y="1605"/>
                  </a:cxn>
                  <a:cxn ang="0">
                    <a:pos x="142" y="1589"/>
                  </a:cxn>
                  <a:cxn ang="0">
                    <a:pos x="109" y="1567"/>
                  </a:cxn>
                  <a:cxn ang="0">
                    <a:pos x="80" y="1542"/>
                  </a:cxn>
                  <a:cxn ang="0">
                    <a:pos x="54" y="1512"/>
                  </a:cxn>
                  <a:cxn ang="0">
                    <a:pos x="33" y="1480"/>
                  </a:cxn>
                  <a:cxn ang="0">
                    <a:pos x="16" y="1444"/>
                  </a:cxn>
                  <a:cxn ang="0">
                    <a:pos x="6" y="1405"/>
                  </a:cxn>
                  <a:cxn ang="0">
                    <a:pos x="1" y="1366"/>
                  </a:cxn>
                  <a:cxn ang="0">
                    <a:pos x="1" y="257"/>
                  </a:cxn>
                  <a:cxn ang="0">
                    <a:pos x="6" y="216"/>
                  </a:cxn>
                  <a:cxn ang="0">
                    <a:pos x="16" y="177"/>
                  </a:cxn>
                  <a:cxn ang="0">
                    <a:pos x="33" y="142"/>
                  </a:cxn>
                  <a:cxn ang="0">
                    <a:pos x="54" y="109"/>
                  </a:cxn>
                  <a:cxn ang="0">
                    <a:pos x="80" y="80"/>
                  </a:cxn>
                  <a:cxn ang="0">
                    <a:pos x="109" y="54"/>
                  </a:cxn>
                  <a:cxn ang="0">
                    <a:pos x="142" y="33"/>
                  </a:cxn>
                  <a:cxn ang="0">
                    <a:pos x="178" y="17"/>
                  </a:cxn>
                  <a:cxn ang="0">
                    <a:pos x="216" y="5"/>
                  </a:cxn>
                  <a:cxn ang="0">
                    <a:pos x="257" y="0"/>
                  </a:cxn>
                </a:cxnLst>
                <a:rect l="0" t="0" r="r" b="b"/>
                <a:pathLst>
                  <a:path w="3014" h="1621">
                    <a:moveTo>
                      <a:pt x="271" y="0"/>
                    </a:moveTo>
                    <a:lnTo>
                      <a:pt x="2743" y="0"/>
                    </a:lnTo>
                    <a:lnTo>
                      <a:pt x="2757" y="0"/>
                    </a:lnTo>
                    <a:lnTo>
                      <a:pt x="2770" y="1"/>
                    </a:lnTo>
                    <a:lnTo>
                      <a:pt x="2784" y="3"/>
                    </a:lnTo>
                    <a:lnTo>
                      <a:pt x="2798" y="5"/>
                    </a:lnTo>
                    <a:lnTo>
                      <a:pt x="2810" y="8"/>
                    </a:lnTo>
                    <a:lnTo>
                      <a:pt x="2823" y="12"/>
                    </a:lnTo>
                    <a:lnTo>
                      <a:pt x="2836" y="17"/>
                    </a:lnTo>
                    <a:lnTo>
                      <a:pt x="2848" y="22"/>
                    </a:lnTo>
                    <a:lnTo>
                      <a:pt x="2860" y="27"/>
                    </a:lnTo>
                    <a:lnTo>
                      <a:pt x="2871" y="33"/>
                    </a:lnTo>
                    <a:lnTo>
                      <a:pt x="2884" y="40"/>
                    </a:lnTo>
                    <a:lnTo>
                      <a:pt x="2894" y="46"/>
                    </a:lnTo>
                    <a:lnTo>
                      <a:pt x="2905" y="54"/>
                    </a:lnTo>
                    <a:lnTo>
                      <a:pt x="2915" y="62"/>
                    </a:lnTo>
                    <a:lnTo>
                      <a:pt x="2924" y="70"/>
                    </a:lnTo>
                    <a:lnTo>
                      <a:pt x="2934" y="80"/>
                    </a:lnTo>
                    <a:lnTo>
                      <a:pt x="2943" y="89"/>
                    </a:lnTo>
                    <a:lnTo>
                      <a:pt x="2952" y="99"/>
                    </a:lnTo>
                    <a:lnTo>
                      <a:pt x="2960" y="109"/>
                    </a:lnTo>
                    <a:lnTo>
                      <a:pt x="2967" y="119"/>
                    </a:lnTo>
                    <a:lnTo>
                      <a:pt x="2974" y="131"/>
                    </a:lnTo>
                    <a:lnTo>
                      <a:pt x="2980" y="142"/>
                    </a:lnTo>
                    <a:lnTo>
                      <a:pt x="2986" y="154"/>
                    </a:lnTo>
                    <a:lnTo>
                      <a:pt x="2993" y="165"/>
                    </a:lnTo>
                    <a:lnTo>
                      <a:pt x="2997" y="177"/>
                    </a:lnTo>
                    <a:lnTo>
                      <a:pt x="3002" y="191"/>
                    </a:lnTo>
                    <a:lnTo>
                      <a:pt x="3005" y="203"/>
                    </a:lnTo>
                    <a:lnTo>
                      <a:pt x="3008" y="216"/>
                    </a:lnTo>
                    <a:lnTo>
                      <a:pt x="3011" y="229"/>
                    </a:lnTo>
                    <a:lnTo>
                      <a:pt x="3012" y="243"/>
                    </a:lnTo>
                    <a:lnTo>
                      <a:pt x="3013" y="257"/>
                    </a:lnTo>
                    <a:lnTo>
                      <a:pt x="3014" y="270"/>
                    </a:lnTo>
                    <a:lnTo>
                      <a:pt x="3014" y="1351"/>
                    </a:lnTo>
                    <a:lnTo>
                      <a:pt x="3013" y="1366"/>
                    </a:lnTo>
                    <a:lnTo>
                      <a:pt x="3012" y="1379"/>
                    </a:lnTo>
                    <a:lnTo>
                      <a:pt x="3011" y="1392"/>
                    </a:lnTo>
                    <a:lnTo>
                      <a:pt x="3008" y="1405"/>
                    </a:lnTo>
                    <a:lnTo>
                      <a:pt x="3005" y="1419"/>
                    </a:lnTo>
                    <a:lnTo>
                      <a:pt x="3002" y="1432"/>
                    </a:lnTo>
                    <a:lnTo>
                      <a:pt x="2997" y="1444"/>
                    </a:lnTo>
                    <a:lnTo>
                      <a:pt x="2993" y="1456"/>
                    </a:lnTo>
                    <a:lnTo>
                      <a:pt x="2986" y="1469"/>
                    </a:lnTo>
                    <a:lnTo>
                      <a:pt x="2980" y="1480"/>
                    </a:lnTo>
                    <a:lnTo>
                      <a:pt x="2974" y="1491"/>
                    </a:lnTo>
                    <a:lnTo>
                      <a:pt x="2967" y="1502"/>
                    </a:lnTo>
                    <a:lnTo>
                      <a:pt x="2960" y="1512"/>
                    </a:lnTo>
                    <a:lnTo>
                      <a:pt x="2952" y="1523"/>
                    </a:lnTo>
                    <a:lnTo>
                      <a:pt x="2943" y="1533"/>
                    </a:lnTo>
                    <a:lnTo>
                      <a:pt x="2934" y="1542"/>
                    </a:lnTo>
                    <a:lnTo>
                      <a:pt x="2924" y="1551"/>
                    </a:lnTo>
                    <a:lnTo>
                      <a:pt x="2915" y="1560"/>
                    </a:lnTo>
                    <a:lnTo>
                      <a:pt x="2905" y="1567"/>
                    </a:lnTo>
                    <a:lnTo>
                      <a:pt x="2894" y="1575"/>
                    </a:lnTo>
                    <a:lnTo>
                      <a:pt x="2884" y="1583"/>
                    </a:lnTo>
                    <a:lnTo>
                      <a:pt x="2871" y="1589"/>
                    </a:lnTo>
                    <a:lnTo>
                      <a:pt x="2860" y="1595"/>
                    </a:lnTo>
                    <a:lnTo>
                      <a:pt x="2848" y="1600"/>
                    </a:lnTo>
                    <a:lnTo>
                      <a:pt x="2836" y="1605"/>
                    </a:lnTo>
                    <a:lnTo>
                      <a:pt x="2823" y="1609"/>
                    </a:lnTo>
                    <a:lnTo>
                      <a:pt x="2810" y="1613"/>
                    </a:lnTo>
                    <a:lnTo>
                      <a:pt x="2798" y="1616"/>
                    </a:lnTo>
                    <a:lnTo>
                      <a:pt x="2784" y="1618"/>
                    </a:lnTo>
                    <a:lnTo>
                      <a:pt x="2770" y="1620"/>
                    </a:lnTo>
                    <a:lnTo>
                      <a:pt x="2757" y="1621"/>
                    </a:lnTo>
                    <a:lnTo>
                      <a:pt x="2743" y="1621"/>
                    </a:lnTo>
                    <a:lnTo>
                      <a:pt x="271" y="1621"/>
                    </a:lnTo>
                    <a:lnTo>
                      <a:pt x="257" y="1621"/>
                    </a:lnTo>
                    <a:lnTo>
                      <a:pt x="244" y="1620"/>
                    </a:lnTo>
                    <a:lnTo>
                      <a:pt x="229" y="1618"/>
                    </a:lnTo>
                    <a:lnTo>
                      <a:pt x="216" y="1616"/>
                    </a:lnTo>
                    <a:lnTo>
                      <a:pt x="204" y="1613"/>
                    </a:lnTo>
                    <a:lnTo>
                      <a:pt x="191" y="1609"/>
                    </a:lnTo>
                    <a:lnTo>
                      <a:pt x="178" y="1605"/>
                    </a:lnTo>
                    <a:lnTo>
                      <a:pt x="166" y="1600"/>
                    </a:lnTo>
                    <a:lnTo>
                      <a:pt x="154" y="1595"/>
                    </a:lnTo>
                    <a:lnTo>
                      <a:pt x="142" y="1589"/>
                    </a:lnTo>
                    <a:lnTo>
                      <a:pt x="130" y="1583"/>
                    </a:lnTo>
                    <a:lnTo>
                      <a:pt x="120" y="1575"/>
                    </a:lnTo>
                    <a:lnTo>
                      <a:pt x="109" y="1567"/>
                    </a:lnTo>
                    <a:lnTo>
                      <a:pt x="99" y="1560"/>
                    </a:lnTo>
                    <a:lnTo>
                      <a:pt x="89" y="1551"/>
                    </a:lnTo>
                    <a:lnTo>
                      <a:pt x="80" y="1542"/>
                    </a:lnTo>
                    <a:lnTo>
                      <a:pt x="70" y="1533"/>
                    </a:lnTo>
                    <a:lnTo>
                      <a:pt x="62" y="1523"/>
                    </a:lnTo>
                    <a:lnTo>
                      <a:pt x="54" y="1512"/>
                    </a:lnTo>
                    <a:lnTo>
                      <a:pt x="47" y="1502"/>
                    </a:lnTo>
                    <a:lnTo>
                      <a:pt x="40" y="1491"/>
                    </a:lnTo>
                    <a:lnTo>
                      <a:pt x="33" y="1480"/>
                    </a:lnTo>
                    <a:lnTo>
                      <a:pt x="28" y="1469"/>
                    </a:lnTo>
                    <a:lnTo>
                      <a:pt x="21" y="1456"/>
                    </a:lnTo>
                    <a:lnTo>
                      <a:pt x="16" y="1444"/>
                    </a:lnTo>
                    <a:lnTo>
                      <a:pt x="12" y="1432"/>
                    </a:lnTo>
                    <a:lnTo>
                      <a:pt x="9" y="1419"/>
                    </a:lnTo>
                    <a:lnTo>
                      <a:pt x="6" y="1405"/>
                    </a:lnTo>
                    <a:lnTo>
                      <a:pt x="3" y="1392"/>
                    </a:lnTo>
                    <a:lnTo>
                      <a:pt x="2" y="1379"/>
                    </a:lnTo>
                    <a:lnTo>
                      <a:pt x="1" y="1366"/>
                    </a:lnTo>
                    <a:lnTo>
                      <a:pt x="0" y="1351"/>
                    </a:lnTo>
                    <a:lnTo>
                      <a:pt x="0" y="270"/>
                    </a:lnTo>
                    <a:lnTo>
                      <a:pt x="1" y="257"/>
                    </a:lnTo>
                    <a:lnTo>
                      <a:pt x="2" y="243"/>
                    </a:lnTo>
                    <a:lnTo>
                      <a:pt x="3" y="229"/>
                    </a:lnTo>
                    <a:lnTo>
                      <a:pt x="6" y="216"/>
                    </a:lnTo>
                    <a:lnTo>
                      <a:pt x="9" y="203"/>
                    </a:lnTo>
                    <a:lnTo>
                      <a:pt x="12" y="191"/>
                    </a:lnTo>
                    <a:lnTo>
                      <a:pt x="16" y="177"/>
                    </a:lnTo>
                    <a:lnTo>
                      <a:pt x="21" y="165"/>
                    </a:lnTo>
                    <a:lnTo>
                      <a:pt x="28" y="154"/>
                    </a:lnTo>
                    <a:lnTo>
                      <a:pt x="33" y="142"/>
                    </a:lnTo>
                    <a:lnTo>
                      <a:pt x="40" y="131"/>
                    </a:lnTo>
                    <a:lnTo>
                      <a:pt x="47" y="119"/>
                    </a:lnTo>
                    <a:lnTo>
                      <a:pt x="54" y="109"/>
                    </a:lnTo>
                    <a:lnTo>
                      <a:pt x="62" y="99"/>
                    </a:lnTo>
                    <a:lnTo>
                      <a:pt x="70" y="89"/>
                    </a:lnTo>
                    <a:lnTo>
                      <a:pt x="80" y="80"/>
                    </a:lnTo>
                    <a:lnTo>
                      <a:pt x="89" y="70"/>
                    </a:lnTo>
                    <a:lnTo>
                      <a:pt x="99" y="62"/>
                    </a:lnTo>
                    <a:lnTo>
                      <a:pt x="109" y="54"/>
                    </a:lnTo>
                    <a:lnTo>
                      <a:pt x="120" y="46"/>
                    </a:lnTo>
                    <a:lnTo>
                      <a:pt x="130" y="40"/>
                    </a:lnTo>
                    <a:lnTo>
                      <a:pt x="142" y="33"/>
                    </a:lnTo>
                    <a:lnTo>
                      <a:pt x="154" y="27"/>
                    </a:lnTo>
                    <a:lnTo>
                      <a:pt x="166" y="22"/>
                    </a:lnTo>
                    <a:lnTo>
                      <a:pt x="178" y="17"/>
                    </a:lnTo>
                    <a:lnTo>
                      <a:pt x="191" y="12"/>
                    </a:lnTo>
                    <a:lnTo>
                      <a:pt x="204" y="8"/>
                    </a:lnTo>
                    <a:lnTo>
                      <a:pt x="216" y="5"/>
                    </a:lnTo>
                    <a:lnTo>
                      <a:pt x="229"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4" name="Freeform 8"/>
              <p:cNvSpPr>
                <a:spLocks/>
              </p:cNvSpPr>
              <p:nvPr/>
            </p:nvSpPr>
            <p:spPr bwMode="auto">
              <a:xfrm>
                <a:off x="-1440644" y="1547505"/>
                <a:ext cx="217487" cy="117475"/>
              </a:xfrm>
              <a:custGeom>
                <a:avLst/>
                <a:gdLst/>
                <a:ahLst/>
                <a:cxnLst>
                  <a:cxn ang="0">
                    <a:pos x="2757" y="0"/>
                  </a:cxn>
                  <a:cxn ang="0">
                    <a:pos x="2796" y="5"/>
                  </a:cxn>
                  <a:cxn ang="0">
                    <a:pos x="2835" y="17"/>
                  </a:cxn>
                  <a:cxn ang="0">
                    <a:pos x="2871" y="33"/>
                  </a:cxn>
                  <a:cxn ang="0">
                    <a:pos x="2903" y="54"/>
                  </a:cxn>
                  <a:cxn ang="0">
                    <a:pos x="2933" y="80"/>
                  </a:cxn>
                  <a:cxn ang="0">
                    <a:pos x="2958" y="109"/>
                  </a:cxn>
                  <a:cxn ang="0">
                    <a:pos x="2980" y="142"/>
                  </a:cxn>
                  <a:cxn ang="0">
                    <a:pos x="2996" y="177"/>
                  </a:cxn>
                  <a:cxn ang="0">
                    <a:pos x="3007" y="216"/>
                  </a:cxn>
                  <a:cxn ang="0">
                    <a:pos x="3012" y="257"/>
                  </a:cxn>
                  <a:cxn ang="0">
                    <a:pos x="3012" y="1366"/>
                  </a:cxn>
                  <a:cxn ang="0">
                    <a:pos x="3007" y="1405"/>
                  </a:cxn>
                  <a:cxn ang="0">
                    <a:pos x="2996" y="1444"/>
                  </a:cxn>
                  <a:cxn ang="0">
                    <a:pos x="2980" y="1480"/>
                  </a:cxn>
                  <a:cxn ang="0">
                    <a:pos x="2958" y="1512"/>
                  </a:cxn>
                  <a:cxn ang="0">
                    <a:pos x="2933" y="1542"/>
                  </a:cxn>
                  <a:cxn ang="0">
                    <a:pos x="2903" y="1567"/>
                  </a:cxn>
                  <a:cxn ang="0">
                    <a:pos x="2871" y="1589"/>
                  </a:cxn>
                  <a:cxn ang="0">
                    <a:pos x="2835" y="1605"/>
                  </a:cxn>
                  <a:cxn ang="0">
                    <a:pos x="2796" y="1616"/>
                  </a:cxn>
                  <a:cxn ang="0">
                    <a:pos x="2757" y="1621"/>
                  </a:cxn>
                  <a:cxn ang="0">
                    <a:pos x="256" y="1621"/>
                  </a:cxn>
                  <a:cxn ang="0">
                    <a:pos x="216" y="1616"/>
                  </a:cxn>
                  <a:cxn ang="0">
                    <a:pos x="177" y="1605"/>
                  </a:cxn>
                  <a:cxn ang="0">
                    <a:pos x="141" y="1589"/>
                  </a:cxn>
                  <a:cxn ang="0">
                    <a:pos x="109" y="1567"/>
                  </a:cxn>
                  <a:cxn ang="0">
                    <a:pos x="79" y="1542"/>
                  </a:cxn>
                  <a:cxn ang="0">
                    <a:pos x="54" y="1512"/>
                  </a:cxn>
                  <a:cxn ang="0">
                    <a:pos x="32" y="1480"/>
                  </a:cxn>
                  <a:cxn ang="0">
                    <a:pos x="16" y="1444"/>
                  </a:cxn>
                  <a:cxn ang="0">
                    <a:pos x="5" y="1405"/>
                  </a:cxn>
                  <a:cxn ang="0">
                    <a:pos x="0" y="1366"/>
                  </a:cxn>
                  <a:cxn ang="0">
                    <a:pos x="0" y="257"/>
                  </a:cxn>
                  <a:cxn ang="0">
                    <a:pos x="5" y="216"/>
                  </a:cxn>
                  <a:cxn ang="0">
                    <a:pos x="16" y="177"/>
                  </a:cxn>
                  <a:cxn ang="0">
                    <a:pos x="32" y="142"/>
                  </a:cxn>
                  <a:cxn ang="0">
                    <a:pos x="54" y="109"/>
                  </a:cxn>
                  <a:cxn ang="0">
                    <a:pos x="79" y="80"/>
                  </a:cxn>
                  <a:cxn ang="0">
                    <a:pos x="109" y="54"/>
                  </a:cxn>
                  <a:cxn ang="0">
                    <a:pos x="141" y="33"/>
                  </a:cxn>
                  <a:cxn ang="0">
                    <a:pos x="177" y="17"/>
                  </a:cxn>
                  <a:cxn ang="0">
                    <a:pos x="216" y="5"/>
                  </a:cxn>
                  <a:cxn ang="0">
                    <a:pos x="256" y="0"/>
                  </a:cxn>
                </a:cxnLst>
                <a:rect l="0" t="0" r="r" b="b"/>
                <a:pathLst>
                  <a:path w="3012" h="1621">
                    <a:moveTo>
                      <a:pt x="270" y="0"/>
                    </a:moveTo>
                    <a:lnTo>
                      <a:pt x="2742" y="0"/>
                    </a:lnTo>
                    <a:lnTo>
                      <a:pt x="2757" y="0"/>
                    </a:lnTo>
                    <a:lnTo>
                      <a:pt x="2770" y="1"/>
                    </a:lnTo>
                    <a:lnTo>
                      <a:pt x="2783" y="3"/>
                    </a:lnTo>
                    <a:lnTo>
                      <a:pt x="2796" y="5"/>
                    </a:lnTo>
                    <a:lnTo>
                      <a:pt x="2810" y="8"/>
                    </a:lnTo>
                    <a:lnTo>
                      <a:pt x="2823" y="12"/>
                    </a:lnTo>
                    <a:lnTo>
                      <a:pt x="2835" y="17"/>
                    </a:lnTo>
                    <a:lnTo>
                      <a:pt x="2847" y="22"/>
                    </a:lnTo>
                    <a:lnTo>
                      <a:pt x="2860" y="27"/>
                    </a:lnTo>
                    <a:lnTo>
                      <a:pt x="2871" y="33"/>
                    </a:lnTo>
                    <a:lnTo>
                      <a:pt x="2882" y="40"/>
                    </a:lnTo>
                    <a:lnTo>
                      <a:pt x="2893" y="46"/>
                    </a:lnTo>
                    <a:lnTo>
                      <a:pt x="2903" y="54"/>
                    </a:lnTo>
                    <a:lnTo>
                      <a:pt x="2914" y="62"/>
                    </a:lnTo>
                    <a:lnTo>
                      <a:pt x="2924" y="70"/>
                    </a:lnTo>
                    <a:lnTo>
                      <a:pt x="2933" y="80"/>
                    </a:lnTo>
                    <a:lnTo>
                      <a:pt x="2942" y="89"/>
                    </a:lnTo>
                    <a:lnTo>
                      <a:pt x="2950" y="99"/>
                    </a:lnTo>
                    <a:lnTo>
                      <a:pt x="2958" y="109"/>
                    </a:lnTo>
                    <a:lnTo>
                      <a:pt x="2967" y="119"/>
                    </a:lnTo>
                    <a:lnTo>
                      <a:pt x="2974" y="131"/>
                    </a:lnTo>
                    <a:lnTo>
                      <a:pt x="2980" y="142"/>
                    </a:lnTo>
                    <a:lnTo>
                      <a:pt x="2986" y="154"/>
                    </a:lnTo>
                    <a:lnTo>
                      <a:pt x="2991" y="165"/>
                    </a:lnTo>
                    <a:lnTo>
                      <a:pt x="2996" y="177"/>
                    </a:lnTo>
                    <a:lnTo>
                      <a:pt x="3000" y="191"/>
                    </a:lnTo>
                    <a:lnTo>
                      <a:pt x="3004" y="203"/>
                    </a:lnTo>
                    <a:lnTo>
                      <a:pt x="3007" y="216"/>
                    </a:lnTo>
                    <a:lnTo>
                      <a:pt x="3009" y="229"/>
                    </a:lnTo>
                    <a:lnTo>
                      <a:pt x="3011" y="243"/>
                    </a:lnTo>
                    <a:lnTo>
                      <a:pt x="3012" y="257"/>
                    </a:lnTo>
                    <a:lnTo>
                      <a:pt x="3012" y="270"/>
                    </a:lnTo>
                    <a:lnTo>
                      <a:pt x="3012" y="1351"/>
                    </a:lnTo>
                    <a:lnTo>
                      <a:pt x="3012" y="1366"/>
                    </a:lnTo>
                    <a:lnTo>
                      <a:pt x="3011" y="1379"/>
                    </a:lnTo>
                    <a:lnTo>
                      <a:pt x="3009" y="1392"/>
                    </a:lnTo>
                    <a:lnTo>
                      <a:pt x="3007" y="1405"/>
                    </a:lnTo>
                    <a:lnTo>
                      <a:pt x="3004" y="1419"/>
                    </a:lnTo>
                    <a:lnTo>
                      <a:pt x="3000" y="1432"/>
                    </a:lnTo>
                    <a:lnTo>
                      <a:pt x="2996" y="1444"/>
                    </a:lnTo>
                    <a:lnTo>
                      <a:pt x="2991" y="1456"/>
                    </a:lnTo>
                    <a:lnTo>
                      <a:pt x="2986" y="1469"/>
                    </a:lnTo>
                    <a:lnTo>
                      <a:pt x="2980" y="1480"/>
                    </a:lnTo>
                    <a:lnTo>
                      <a:pt x="2974" y="1491"/>
                    </a:lnTo>
                    <a:lnTo>
                      <a:pt x="2967" y="1502"/>
                    </a:lnTo>
                    <a:lnTo>
                      <a:pt x="2958" y="1512"/>
                    </a:lnTo>
                    <a:lnTo>
                      <a:pt x="2950" y="1523"/>
                    </a:lnTo>
                    <a:lnTo>
                      <a:pt x="2942" y="1533"/>
                    </a:lnTo>
                    <a:lnTo>
                      <a:pt x="2933" y="1542"/>
                    </a:lnTo>
                    <a:lnTo>
                      <a:pt x="2924" y="1551"/>
                    </a:lnTo>
                    <a:lnTo>
                      <a:pt x="2914" y="1560"/>
                    </a:lnTo>
                    <a:lnTo>
                      <a:pt x="2903" y="1567"/>
                    </a:lnTo>
                    <a:lnTo>
                      <a:pt x="2893" y="1575"/>
                    </a:lnTo>
                    <a:lnTo>
                      <a:pt x="2882" y="1583"/>
                    </a:lnTo>
                    <a:lnTo>
                      <a:pt x="2871" y="1589"/>
                    </a:lnTo>
                    <a:lnTo>
                      <a:pt x="2860" y="1595"/>
                    </a:lnTo>
                    <a:lnTo>
                      <a:pt x="2847" y="1600"/>
                    </a:lnTo>
                    <a:lnTo>
                      <a:pt x="2835" y="1605"/>
                    </a:lnTo>
                    <a:lnTo>
                      <a:pt x="2823" y="1609"/>
                    </a:lnTo>
                    <a:lnTo>
                      <a:pt x="2810" y="1613"/>
                    </a:lnTo>
                    <a:lnTo>
                      <a:pt x="2796" y="1616"/>
                    </a:lnTo>
                    <a:lnTo>
                      <a:pt x="2783" y="1618"/>
                    </a:lnTo>
                    <a:lnTo>
                      <a:pt x="2770" y="1620"/>
                    </a:lnTo>
                    <a:lnTo>
                      <a:pt x="2757" y="1621"/>
                    </a:lnTo>
                    <a:lnTo>
                      <a:pt x="2742" y="1621"/>
                    </a:lnTo>
                    <a:lnTo>
                      <a:pt x="270" y="1621"/>
                    </a:lnTo>
                    <a:lnTo>
                      <a:pt x="256" y="1621"/>
                    </a:lnTo>
                    <a:lnTo>
                      <a:pt x="242" y="1620"/>
                    </a:lnTo>
                    <a:lnTo>
                      <a:pt x="229" y="1618"/>
                    </a:lnTo>
                    <a:lnTo>
                      <a:pt x="216" y="1616"/>
                    </a:lnTo>
                    <a:lnTo>
                      <a:pt x="202" y="1613"/>
                    </a:lnTo>
                    <a:lnTo>
                      <a:pt x="190" y="1609"/>
                    </a:lnTo>
                    <a:lnTo>
                      <a:pt x="177" y="1605"/>
                    </a:lnTo>
                    <a:lnTo>
                      <a:pt x="165" y="1600"/>
                    </a:lnTo>
                    <a:lnTo>
                      <a:pt x="153" y="1595"/>
                    </a:lnTo>
                    <a:lnTo>
                      <a:pt x="141" y="1589"/>
                    </a:lnTo>
                    <a:lnTo>
                      <a:pt x="130" y="1583"/>
                    </a:lnTo>
                    <a:lnTo>
                      <a:pt x="119" y="1575"/>
                    </a:lnTo>
                    <a:lnTo>
                      <a:pt x="109" y="1567"/>
                    </a:lnTo>
                    <a:lnTo>
                      <a:pt x="98" y="1560"/>
                    </a:lnTo>
                    <a:lnTo>
                      <a:pt x="88" y="1551"/>
                    </a:lnTo>
                    <a:lnTo>
                      <a:pt x="79" y="1542"/>
                    </a:lnTo>
                    <a:lnTo>
                      <a:pt x="70" y="1533"/>
                    </a:lnTo>
                    <a:lnTo>
                      <a:pt x="62" y="1523"/>
                    </a:lnTo>
                    <a:lnTo>
                      <a:pt x="54" y="1512"/>
                    </a:lnTo>
                    <a:lnTo>
                      <a:pt x="45" y="1502"/>
                    </a:lnTo>
                    <a:lnTo>
                      <a:pt x="39" y="1491"/>
                    </a:lnTo>
                    <a:lnTo>
                      <a:pt x="32" y="1480"/>
                    </a:lnTo>
                    <a:lnTo>
                      <a:pt x="26" y="1469"/>
                    </a:lnTo>
                    <a:lnTo>
                      <a:pt x="21"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1" y="165"/>
                    </a:lnTo>
                    <a:lnTo>
                      <a:pt x="26" y="154"/>
                    </a:lnTo>
                    <a:lnTo>
                      <a:pt x="32" y="142"/>
                    </a:lnTo>
                    <a:lnTo>
                      <a:pt x="39" y="131"/>
                    </a:lnTo>
                    <a:lnTo>
                      <a:pt x="45" y="119"/>
                    </a:lnTo>
                    <a:lnTo>
                      <a:pt x="54" y="109"/>
                    </a:lnTo>
                    <a:lnTo>
                      <a:pt x="62" y="99"/>
                    </a:lnTo>
                    <a:lnTo>
                      <a:pt x="70" y="89"/>
                    </a:lnTo>
                    <a:lnTo>
                      <a:pt x="79" y="80"/>
                    </a:lnTo>
                    <a:lnTo>
                      <a:pt x="88" y="70"/>
                    </a:lnTo>
                    <a:lnTo>
                      <a:pt x="98" y="62"/>
                    </a:lnTo>
                    <a:lnTo>
                      <a:pt x="109" y="54"/>
                    </a:lnTo>
                    <a:lnTo>
                      <a:pt x="119" y="46"/>
                    </a:lnTo>
                    <a:lnTo>
                      <a:pt x="130" y="40"/>
                    </a:lnTo>
                    <a:lnTo>
                      <a:pt x="141" y="33"/>
                    </a:lnTo>
                    <a:lnTo>
                      <a:pt x="153" y="27"/>
                    </a:lnTo>
                    <a:lnTo>
                      <a:pt x="165" y="22"/>
                    </a:lnTo>
                    <a:lnTo>
                      <a:pt x="177" y="17"/>
                    </a:lnTo>
                    <a:lnTo>
                      <a:pt x="190" y="12"/>
                    </a:lnTo>
                    <a:lnTo>
                      <a:pt x="202"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5" name="Freeform 9"/>
              <p:cNvSpPr>
                <a:spLocks/>
              </p:cNvSpPr>
              <p:nvPr/>
            </p:nvSpPr>
            <p:spPr bwMode="auto">
              <a:xfrm>
                <a:off x="-1200931" y="1547505"/>
                <a:ext cx="217487" cy="117475"/>
              </a:xfrm>
              <a:custGeom>
                <a:avLst/>
                <a:gdLst/>
                <a:ahLst/>
                <a:cxnLst>
                  <a:cxn ang="0">
                    <a:pos x="2756" y="0"/>
                  </a:cxn>
                  <a:cxn ang="0">
                    <a:pos x="2797" y="5"/>
                  </a:cxn>
                  <a:cxn ang="0">
                    <a:pos x="2836" y="17"/>
                  </a:cxn>
                  <a:cxn ang="0">
                    <a:pos x="2871" y="33"/>
                  </a:cxn>
                  <a:cxn ang="0">
                    <a:pos x="2904" y="54"/>
                  </a:cxn>
                  <a:cxn ang="0">
                    <a:pos x="2934" y="80"/>
                  </a:cxn>
                  <a:cxn ang="0">
                    <a:pos x="2959" y="109"/>
                  </a:cxn>
                  <a:cxn ang="0">
                    <a:pos x="2980" y="142"/>
                  </a:cxn>
                  <a:cxn ang="0">
                    <a:pos x="2997" y="177"/>
                  </a:cxn>
                  <a:cxn ang="0">
                    <a:pos x="3008" y="216"/>
                  </a:cxn>
                  <a:cxn ang="0">
                    <a:pos x="3013" y="257"/>
                  </a:cxn>
                  <a:cxn ang="0">
                    <a:pos x="3013" y="1366"/>
                  </a:cxn>
                  <a:cxn ang="0">
                    <a:pos x="3008" y="1405"/>
                  </a:cxn>
                  <a:cxn ang="0">
                    <a:pos x="2997" y="1444"/>
                  </a:cxn>
                  <a:cxn ang="0">
                    <a:pos x="2980" y="1480"/>
                  </a:cxn>
                  <a:cxn ang="0">
                    <a:pos x="2959" y="1512"/>
                  </a:cxn>
                  <a:cxn ang="0">
                    <a:pos x="2934" y="1542"/>
                  </a:cxn>
                  <a:cxn ang="0">
                    <a:pos x="2904" y="1567"/>
                  </a:cxn>
                  <a:cxn ang="0">
                    <a:pos x="2871" y="1589"/>
                  </a:cxn>
                  <a:cxn ang="0">
                    <a:pos x="2836" y="1605"/>
                  </a:cxn>
                  <a:cxn ang="0">
                    <a:pos x="2797" y="1616"/>
                  </a:cxn>
                  <a:cxn ang="0">
                    <a:pos x="2756" y="1621"/>
                  </a:cxn>
                  <a:cxn ang="0">
                    <a:pos x="256" y="1621"/>
                  </a:cxn>
                  <a:cxn ang="0">
                    <a:pos x="216" y="1616"/>
                  </a:cxn>
                  <a:cxn ang="0">
                    <a:pos x="177" y="1605"/>
                  </a:cxn>
                  <a:cxn ang="0">
                    <a:pos x="142" y="1589"/>
                  </a:cxn>
                  <a:cxn ang="0">
                    <a:pos x="108" y="1567"/>
                  </a:cxn>
                  <a:cxn ang="0">
                    <a:pos x="80" y="1542"/>
                  </a:cxn>
                  <a:cxn ang="0">
                    <a:pos x="54" y="1512"/>
                  </a:cxn>
                  <a:cxn ang="0">
                    <a:pos x="33" y="1480"/>
                  </a:cxn>
                  <a:cxn ang="0">
                    <a:pos x="16" y="1444"/>
                  </a:cxn>
                  <a:cxn ang="0">
                    <a:pos x="5" y="1405"/>
                  </a:cxn>
                  <a:cxn ang="0">
                    <a:pos x="0" y="1366"/>
                  </a:cxn>
                  <a:cxn ang="0">
                    <a:pos x="0" y="257"/>
                  </a:cxn>
                  <a:cxn ang="0">
                    <a:pos x="5" y="216"/>
                  </a:cxn>
                  <a:cxn ang="0">
                    <a:pos x="16" y="177"/>
                  </a:cxn>
                  <a:cxn ang="0">
                    <a:pos x="33" y="142"/>
                  </a:cxn>
                  <a:cxn ang="0">
                    <a:pos x="54" y="109"/>
                  </a:cxn>
                  <a:cxn ang="0">
                    <a:pos x="80" y="80"/>
                  </a:cxn>
                  <a:cxn ang="0">
                    <a:pos x="108" y="54"/>
                  </a:cxn>
                  <a:cxn ang="0">
                    <a:pos x="142" y="33"/>
                  </a:cxn>
                  <a:cxn ang="0">
                    <a:pos x="177" y="17"/>
                  </a:cxn>
                  <a:cxn ang="0">
                    <a:pos x="216" y="5"/>
                  </a:cxn>
                  <a:cxn ang="0">
                    <a:pos x="256" y="0"/>
                  </a:cxn>
                </a:cxnLst>
                <a:rect l="0" t="0" r="r" b="b"/>
                <a:pathLst>
                  <a:path w="3013" h="1621">
                    <a:moveTo>
                      <a:pt x="270" y="0"/>
                    </a:moveTo>
                    <a:lnTo>
                      <a:pt x="2743" y="0"/>
                    </a:lnTo>
                    <a:lnTo>
                      <a:pt x="2756" y="0"/>
                    </a:lnTo>
                    <a:lnTo>
                      <a:pt x="2771" y="1"/>
                    </a:lnTo>
                    <a:lnTo>
                      <a:pt x="2784" y="3"/>
                    </a:lnTo>
                    <a:lnTo>
                      <a:pt x="2797" y="5"/>
                    </a:lnTo>
                    <a:lnTo>
                      <a:pt x="2810" y="8"/>
                    </a:lnTo>
                    <a:lnTo>
                      <a:pt x="2822" y="12"/>
                    </a:lnTo>
                    <a:lnTo>
                      <a:pt x="2836" y="17"/>
                    </a:lnTo>
                    <a:lnTo>
                      <a:pt x="2848" y="22"/>
                    </a:lnTo>
                    <a:lnTo>
                      <a:pt x="2859" y="27"/>
                    </a:lnTo>
                    <a:lnTo>
                      <a:pt x="2871" y="33"/>
                    </a:lnTo>
                    <a:lnTo>
                      <a:pt x="2883" y="40"/>
                    </a:lnTo>
                    <a:lnTo>
                      <a:pt x="2894" y="46"/>
                    </a:lnTo>
                    <a:lnTo>
                      <a:pt x="2904" y="54"/>
                    </a:lnTo>
                    <a:lnTo>
                      <a:pt x="2914" y="62"/>
                    </a:lnTo>
                    <a:lnTo>
                      <a:pt x="2924" y="70"/>
                    </a:lnTo>
                    <a:lnTo>
                      <a:pt x="2934" y="80"/>
                    </a:lnTo>
                    <a:lnTo>
                      <a:pt x="2943" y="89"/>
                    </a:lnTo>
                    <a:lnTo>
                      <a:pt x="2951" y="99"/>
                    </a:lnTo>
                    <a:lnTo>
                      <a:pt x="2959" y="109"/>
                    </a:lnTo>
                    <a:lnTo>
                      <a:pt x="2966" y="119"/>
                    </a:lnTo>
                    <a:lnTo>
                      <a:pt x="2973" y="131"/>
                    </a:lnTo>
                    <a:lnTo>
                      <a:pt x="2980" y="142"/>
                    </a:lnTo>
                    <a:lnTo>
                      <a:pt x="2987" y="154"/>
                    </a:lnTo>
                    <a:lnTo>
                      <a:pt x="2992" y="165"/>
                    </a:lnTo>
                    <a:lnTo>
                      <a:pt x="2997" y="177"/>
                    </a:lnTo>
                    <a:lnTo>
                      <a:pt x="3001" y="191"/>
                    </a:lnTo>
                    <a:lnTo>
                      <a:pt x="3005" y="203"/>
                    </a:lnTo>
                    <a:lnTo>
                      <a:pt x="3008" y="216"/>
                    </a:lnTo>
                    <a:lnTo>
                      <a:pt x="3010" y="229"/>
                    </a:lnTo>
                    <a:lnTo>
                      <a:pt x="3012" y="243"/>
                    </a:lnTo>
                    <a:lnTo>
                      <a:pt x="3013" y="257"/>
                    </a:lnTo>
                    <a:lnTo>
                      <a:pt x="3013" y="270"/>
                    </a:lnTo>
                    <a:lnTo>
                      <a:pt x="3013" y="1351"/>
                    </a:lnTo>
                    <a:lnTo>
                      <a:pt x="3013" y="1366"/>
                    </a:lnTo>
                    <a:lnTo>
                      <a:pt x="3012" y="1379"/>
                    </a:lnTo>
                    <a:lnTo>
                      <a:pt x="3010" y="1392"/>
                    </a:lnTo>
                    <a:lnTo>
                      <a:pt x="3008" y="1405"/>
                    </a:lnTo>
                    <a:lnTo>
                      <a:pt x="3005" y="1419"/>
                    </a:lnTo>
                    <a:lnTo>
                      <a:pt x="3001" y="1432"/>
                    </a:lnTo>
                    <a:lnTo>
                      <a:pt x="2997" y="1444"/>
                    </a:lnTo>
                    <a:lnTo>
                      <a:pt x="2992" y="1456"/>
                    </a:lnTo>
                    <a:lnTo>
                      <a:pt x="2987" y="1469"/>
                    </a:lnTo>
                    <a:lnTo>
                      <a:pt x="2980" y="1480"/>
                    </a:lnTo>
                    <a:lnTo>
                      <a:pt x="2973" y="1491"/>
                    </a:lnTo>
                    <a:lnTo>
                      <a:pt x="2966" y="1502"/>
                    </a:lnTo>
                    <a:lnTo>
                      <a:pt x="2959" y="1512"/>
                    </a:lnTo>
                    <a:lnTo>
                      <a:pt x="2951" y="1523"/>
                    </a:lnTo>
                    <a:lnTo>
                      <a:pt x="2943" y="1533"/>
                    </a:lnTo>
                    <a:lnTo>
                      <a:pt x="2934" y="1542"/>
                    </a:lnTo>
                    <a:lnTo>
                      <a:pt x="2924" y="1551"/>
                    </a:lnTo>
                    <a:lnTo>
                      <a:pt x="2914" y="1560"/>
                    </a:lnTo>
                    <a:lnTo>
                      <a:pt x="2904" y="1567"/>
                    </a:lnTo>
                    <a:lnTo>
                      <a:pt x="2894" y="1575"/>
                    </a:lnTo>
                    <a:lnTo>
                      <a:pt x="2883" y="1583"/>
                    </a:lnTo>
                    <a:lnTo>
                      <a:pt x="2871" y="1589"/>
                    </a:lnTo>
                    <a:lnTo>
                      <a:pt x="2859" y="1595"/>
                    </a:lnTo>
                    <a:lnTo>
                      <a:pt x="2848" y="1600"/>
                    </a:lnTo>
                    <a:lnTo>
                      <a:pt x="2836" y="1605"/>
                    </a:lnTo>
                    <a:lnTo>
                      <a:pt x="2822" y="1609"/>
                    </a:lnTo>
                    <a:lnTo>
                      <a:pt x="2810" y="1613"/>
                    </a:lnTo>
                    <a:lnTo>
                      <a:pt x="2797" y="1616"/>
                    </a:lnTo>
                    <a:lnTo>
                      <a:pt x="2784" y="1618"/>
                    </a:lnTo>
                    <a:lnTo>
                      <a:pt x="2771" y="1620"/>
                    </a:lnTo>
                    <a:lnTo>
                      <a:pt x="2756" y="1621"/>
                    </a:lnTo>
                    <a:lnTo>
                      <a:pt x="2743" y="1621"/>
                    </a:lnTo>
                    <a:lnTo>
                      <a:pt x="270" y="1621"/>
                    </a:lnTo>
                    <a:lnTo>
                      <a:pt x="256" y="1621"/>
                    </a:lnTo>
                    <a:lnTo>
                      <a:pt x="243" y="1620"/>
                    </a:lnTo>
                    <a:lnTo>
                      <a:pt x="229" y="1618"/>
                    </a:lnTo>
                    <a:lnTo>
                      <a:pt x="216" y="1616"/>
                    </a:lnTo>
                    <a:lnTo>
                      <a:pt x="203" y="1613"/>
                    </a:lnTo>
                    <a:lnTo>
                      <a:pt x="190" y="1609"/>
                    </a:lnTo>
                    <a:lnTo>
                      <a:pt x="177" y="1605"/>
                    </a:lnTo>
                    <a:lnTo>
                      <a:pt x="165" y="1600"/>
                    </a:lnTo>
                    <a:lnTo>
                      <a:pt x="153" y="1595"/>
                    </a:lnTo>
                    <a:lnTo>
                      <a:pt x="142" y="1589"/>
                    </a:lnTo>
                    <a:lnTo>
                      <a:pt x="131" y="1583"/>
                    </a:lnTo>
                    <a:lnTo>
                      <a:pt x="119" y="1575"/>
                    </a:lnTo>
                    <a:lnTo>
                      <a:pt x="108" y="1567"/>
                    </a:lnTo>
                    <a:lnTo>
                      <a:pt x="98" y="1560"/>
                    </a:lnTo>
                    <a:lnTo>
                      <a:pt x="89" y="1551"/>
                    </a:lnTo>
                    <a:lnTo>
                      <a:pt x="80" y="1542"/>
                    </a:lnTo>
                    <a:lnTo>
                      <a:pt x="70" y="1533"/>
                    </a:lnTo>
                    <a:lnTo>
                      <a:pt x="61" y="1523"/>
                    </a:lnTo>
                    <a:lnTo>
                      <a:pt x="54" y="1512"/>
                    </a:lnTo>
                    <a:lnTo>
                      <a:pt x="46" y="1502"/>
                    </a:lnTo>
                    <a:lnTo>
                      <a:pt x="39" y="1491"/>
                    </a:lnTo>
                    <a:lnTo>
                      <a:pt x="33" y="1480"/>
                    </a:lnTo>
                    <a:lnTo>
                      <a:pt x="27" y="1469"/>
                    </a:lnTo>
                    <a:lnTo>
                      <a:pt x="22" y="1456"/>
                    </a:lnTo>
                    <a:lnTo>
                      <a:pt x="16" y="1444"/>
                    </a:lnTo>
                    <a:lnTo>
                      <a:pt x="12" y="1432"/>
                    </a:lnTo>
                    <a:lnTo>
                      <a:pt x="8" y="1419"/>
                    </a:lnTo>
                    <a:lnTo>
                      <a:pt x="5" y="1405"/>
                    </a:lnTo>
                    <a:lnTo>
                      <a:pt x="3" y="1392"/>
                    </a:lnTo>
                    <a:lnTo>
                      <a:pt x="1" y="1379"/>
                    </a:lnTo>
                    <a:lnTo>
                      <a:pt x="0" y="1366"/>
                    </a:lnTo>
                    <a:lnTo>
                      <a:pt x="0" y="1351"/>
                    </a:lnTo>
                    <a:lnTo>
                      <a:pt x="0" y="270"/>
                    </a:lnTo>
                    <a:lnTo>
                      <a:pt x="0" y="257"/>
                    </a:lnTo>
                    <a:lnTo>
                      <a:pt x="1" y="243"/>
                    </a:lnTo>
                    <a:lnTo>
                      <a:pt x="3" y="229"/>
                    </a:lnTo>
                    <a:lnTo>
                      <a:pt x="5" y="216"/>
                    </a:lnTo>
                    <a:lnTo>
                      <a:pt x="8" y="203"/>
                    </a:lnTo>
                    <a:lnTo>
                      <a:pt x="12" y="191"/>
                    </a:lnTo>
                    <a:lnTo>
                      <a:pt x="16" y="177"/>
                    </a:lnTo>
                    <a:lnTo>
                      <a:pt x="22" y="165"/>
                    </a:lnTo>
                    <a:lnTo>
                      <a:pt x="27" y="154"/>
                    </a:lnTo>
                    <a:lnTo>
                      <a:pt x="33" y="142"/>
                    </a:lnTo>
                    <a:lnTo>
                      <a:pt x="39" y="131"/>
                    </a:lnTo>
                    <a:lnTo>
                      <a:pt x="46" y="119"/>
                    </a:lnTo>
                    <a:lnTo>
                      <a:pt x="54" y="109"/>
                    </a:lnTo>
                    <a:lnTo>
                      <a:pt x="61" y="99"/>
                    </a:lnTo>
                    <a:lnTo>
                      <a:pt x="70" y="89"/>
                    </a:lnTo>
                    <a:lnTo>
                      <a:pt x="80" y="80"/>
                    </a:lnTo>
                    <a:lnTo>
                      <a:pt x="89" y="70"/>
                    </a:lnTo>
                    <a:lnTo>
                      <a:pt x="98" y="62"/>
                    </a:lnTo>
                    <a:lnTo>
                      <a:pt x="108" y="54"/>
                    </a:lnTo>
                    <a:lnTo>
                      <a:pt x="119" y="46"/>
                    </a:lnTo>
                    <a:lnTo>
                      <a:pt x="131" y="40"/>
                    </a:lnTo>
                    <a:lnTo>
                      <a:pt x="142" y="33"/>
                    </a:lnTo>
                    <a:lnTo>
                      <a:pt x="153" y="27"/>
                    </a:lnTo>
                    <a:lnTo>
                      <a:pt x="165" y="22"/>
                    </a:lnTo>
                    <a:lnTo>
                      <a:pt x="177" y="17"/>
                    </a:lnTo>
                    <a:lnTo>
                      <a:pt x="190" y="12"/>
                    </a:lnTo>
                    <a:lnTo>
                      <a:pt x="203" y="8"/>
                    </a:lnTo>
                    <a:lnTo>
                      <a:pt x="216" y="5"/>
                    </a:lnTo>
                    <a:lnTo>
                      <a:pt x="229" y="3"/>
                    </a:lnTo>
                    <a:lnTo>
                      <a:pt x="243"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6" name="Freeform 10"/>
              <p:cNvSpPr>
                <a:spLocks/>
              </p:cNvSpPr>
              <p:nvPr/>
            </p:nvSpPr>
            <p:spPr bwMode="auto">
              <a:xfrm>
                <a:off x="-2040719" y="1401455"/>
                <a:ext cx="217487" cy="117475"/>
              </a:xfrm>
              <a:custGeom>
                <a:avLst/>
                <a:gdLst/>
                <a:ahLst/>
                <a:cxnLst>
                  <a:cxn ang="0">
                    <a:pos x="2757" y="0"/>
                  </a:cxn>
                  <a:cxn ang="0">
                    <a:pos x="2798" y="5"/>
                  </a:cxn>
                  <a:cxn ang="0">
                    <a:pos x="2835" y="16"/>
                  </a:cxn>
                  <a:cxn ang="0">
                    <a:pos x="2871" y="33"/>
                  </a:cxn>
                  <a:cxn ang="0">
                    <a:pos x="2905" y="54"/>
                  </a:cxn>
                  <a:cxn ang="0">
                    <a:pos x="2934" y="79"/>
                  </a:cxn>
                  <a:cxn ang="0">
                    <a:pos x="2960" y="109"/>
                  </a:cxn>
                  <a:cxn ang="0">
                    <a:pos x="2980" y="142"/>
                  </a:cxn>
                  <a:cxn ang="0">
                    <a:pos x="2996" y="177"/>
                  </a:cxn>
                  <a:cxn ang="0">
                    <a:pos x="3007" y="216"/>
                  </a:cxn>
                  <a:cxn ang="0">
                    <a:pos x="3013" y="257"/>
                  </a:cxn>
                  <a:cxn ang="0">
                    <a:pos x="3013" y="1365"/>
                  </a:cxn>
                  <a:cxn ang="0">
                    <a:pos x="3007" y="1405"/>
                  </a:cxn>
                  <a:cxn ang="0">
                    <a:pos x="2996" y="1444"/>
                  </a:cxn>
                  <a:cxn ang="0">
                    <a:pos x="2980" y="1480"/>
                  </a:cxn>
                  <a:cxn ang="0">
                    <a:pos x="2960" y="1513"/>
                  </a:cxn>
                  <a:cxn ang="0">
                    <a:pos x="2934" y="1542"/>
                  </a:cxn>
                  <a:cxn ang="0">
                    <a:pos x="2905" y="1568"/>
                  </a:cxn>
                  <a:cxn ang="0">
                    <a:pos x="2871" y="1588"/>
                  </a:cxn>
                  <a:cxn ang="0">
                    <a:pos x="2835" y="1605"/>
                  </a:cxn>
                  <a:cxn ang="0">
                    <a:pos x="2798" y="1616"/>
                  </a:cxn>
                  <a:cxn ang="0">
                    <a:pos x="2757" y="1621"/>
                  </a:cxn>
                  <a:cxn ang="0">
                    <a:pos x="257" y="1621"/>
                  </a:cxn>
                  <a:cxn ang="0">
                    <a:pos x="216" y="1616"/>
                  </a:cxn>
                  <a:cxn ang="0">
                    <a:pos x="178" y="1605"/>
                  </a:cxn>
                  <a:cxn ang="0">
                    <a:pos x="141" y="1588"/>
                  </a:cxn>
                  <a:cxn ang="0">
                    <a:pos x="109" y="1568"/>
                  </a:cxn>
                  <a:cxn ang="0">
                    <a:pos x="79" y="1542"/>
                  </a:cxn>
                  <a:cxn ang="0">
                    <a:pos x="54" y="1513"/>
                  </a:cxn>
                  <a:cxn ang="0">
                    <a:pos x="32" y="1480"/>
                  </a:cxn>
                  <a:cxn ang="0">
                    <a:pos x="16" y="1444"/>
                  </a:cxn>
                  <a:cxn ang="0">
                    <a:pos x="6" y="1405"/>
                  </a:cxn>
                  <a:cxn ang="0">
                    <a:pos x="1" y="1365"/>
                  </a:cxn>
                  <a:cxn ang="0">
                    <a:pos x="1" y="257"/>
                  </a:cxn>
                  <a:cxn ang="0">
                    <a:pos x="6" y="216"/>
                  </a:cxn>
                  <a:cxn ang="0">
                    <a:pos x="16" y="177"/>
                  </a:cxn>
                  <a:cxn ang="0">
                    <a:pos x="32" y="142"/>
                  </a:cxn>
                  <a:cxn ang="0">
                    <a:pos x="54" y="109"/>
                  </a:cxn>
                  <a:cxn ang="0">
                    <a:pos x="79" y="79"/>
                  </a:cxn>
                  <a:cxn ang="0">
                    <a:pos x="109" y="54"/>
                  </a:cxn>
                  <a:cxn ang="0">
                    <a:pos x="141" y="33"/>
                  </a:cxn>
                  <a:cxn ang="0">
                    <a:pos x="178" y="16"/>
                  </a:cxn>
                  <a:cxn ang="0">
                    <a:pos x="216" y="5"/>
                  </a:cxn>
                  <a:cxn ang="0">
                    <a:pos x="257" y="0"/>
                  </a:cxn>
                </a:cxnLst>
                <a:rect l="0" t="0" r="r" b="b"/>
                <a:pathLst>
                  <a:path w="3014" h="1621">
                    <a:moveTo>
                      <a:pt x="271" y="0"/>
                    </a:moveTo>
                    <a:lnTo>
                      <a:pt x="2743" y="0"/>
                    </a:lnTo>
                    <a:lnTo>
                      <a:pt x="2757" y="0"/>
                    </a:lnTo>
                    <a:lnTo>
                      <a:pt x="2770" y="1"/>
                    </a:lnTo>
                    <a:lnTo>
                      <a:pt x="2783" y="3"/>
                    </a:lnTo>
                    <a:lnTo>
                      <a:pt x="2798" y="5"/>
                    </a:lnTo>
                    <a:lnTo>
                      <a:pt x="2810" y="8"/>
                    </a:lnTo>
                    <a:lnTo>
                      <a:pt x="2823" y="12"/>
                    </a:lnTo>
                    <a:lnTo>
                      <a:pt x="2835" y="16"/>
                    </a:lnTo>
                    <a:lnTo>
                      <a:pt x="2848" y="21"/>
                    </a:lnTo>
                    <a:lnTo>
                      <a:pt x="2860" y="26"/>
                    </a:lnTo>
                    <a:lnTo>
                      <a:pt x="2871" y="33"/>
                    </a:lnTo>
                    <a:lnTo>
                      <a:pt x="2883" y="40"/>
                    </a:lnTo>
                    <a:lnTo>
                      <a:pt x="2893" y="47"/>
                    </a:lnTo>
                    <a:lnTo>
                      <a:pt x="2905" y="54"/>
                    </a:lnTo>
                    <a:lnTo>
                      <a:pt x="2915" y="62"/>
                    </a:lnTo>
                    <a:lnTo>
                      <a:pt x="2924" y="70"/>
                    </a:lnTo>
                    <a:lnTo>
                      <a:pt x="2934" y="79"/>
                    </a:lnTo>
                    <a:lnTo>
                      <a:pt x="2942" y="89"/>
                    </a:lnTo>
                    <a:lnTo>
                      <a:pt x="2951" y="99"/>
                    </a:lnTo>
                    <a:lnTo>
                      <a:pt x="2960" y="109"/>
                    </a:lnTo>
                    <a:lnTo>
                      <a:pt x="2967" y="119"/>
                    </a:lnTo>
                    <a:lnTo>
                      <a:pt x="2974" y="130"/>
                    </a:lnTo>
                    <a:lnTo>
                      <a:pt x="2980" y="142"/>
                    </a:lnTo>
                    <a:lnTo>
                      <a:pt x="2986" y="154"/>
                    </a:lnTo>
                    <a:lnTo>
                      <a:pt x="2992" y="165"/>
                    </a:lnTo>
                    <a:lnTo>
                      <a:pt x="2996" y="177"/>
                    </a:lnTo>
                    <a:lnTo>
                      <a:pt x="3001" y="190"/>
                    </a:lnTo>
                    <a:lnTo>
                      <a:pt x="3004" y="203"/>
                    </a:lnTo>
                    <a:lnTo>
                      <a:pt x="3007" y="216"/>
                    </a:lnTo>
                    <a:lnTo>
                      <a:pt x="3011" y="229"/>
                    </a:lnTo>
                    <a:lnTo>
                      <a:pt x="3012" y="242"/>
                    </a:lnTo>
                    <a:lnTo>
                      <a:pt x="3013" y="257"/>
                    </a:lnTo>
                    <a:lnTo>
                      <a:pt x="3014" y="270"/>
                    </a:lnTo>
                    <a:lnTo>
                      <a:pt x="3014" y="1351"/>
                    </a:lnTo>
                    <a:lnTo>
                      <a:pt x="3013" y="1365"/>
                    </a:lnTo>
                    <a:lnTo>
                      <a:pt x="3012" y="1379"/>
                    </a:lnTo>
                    <a:lnTo>
                      <a:pt x="3011" y="1392"/>
                    </a:lnTo>
                    <a:lnTo>
                      <a:pt x="3007" y="1405"/>
                    </a:lnTo>
                    <a:lnTo>
                      <a:pt x="3004" y="1418"/>
                    </a:lnTo>
                    <a:lnTo>
                      <a:pt x="3001" y="1432"/>
                    </a:lnTo>
                    <a:lnTo>
                      <a:pt x="2996" y="1444"/>
                    </a:lnTo>
                    <a:lnTo>
                      <a:pt x="2992" y="1456"/>
                    </a:lnTo>
                    <a:lnTo>
                      <a:pt x="2986" y="1468"/>
                    </a:lnTo>
                    <a:lnTo>
                      <a:pt x="2980" y="1480"/>
                    </a:lnTo>
                    <a:lnTo>
                      <a:pt x="2974" y="1491"/>
                    </a:lnTo>
                    <a:lnTo>
                      <a:pt x="2967" y="1502"/>
                    </a:lnTo>
                    <a:lnTo>
                      <a:pt x="2960" y="1513"/>
                    </a:lnTo>
                    <a:lnTo>
                      <a:pt x="2951" y="1523"/>
                    </a:lnTo>
                    <a:lnTo>
                      <a:pt x="2942" y="1532"/>
                    </a:lnTo>
                    <a:lnTo>
                      <a:pt x="2934" y="1542"/>
                    </a:lnTo>
                    <a:lnTo>
                      <a:pt x="2924" y="1551"/>
                    </a:lnTo>
                    <a:lnTo>
                      <a:pt x="2915" y="1560"/>
                    </a:lnTo>
                    <a:lnTo>
                      <a:pt x="2905" y="1568"/>
                    </a:lnTo>
                    <a:lnTo>
                      <a:pt x="2893" y="1575"/>
                    </a:lnTo>
                    <a:lnTo>
                      <a:pt x="2883" y="1582"/>
                    </a:lnTo>
                    <a:lnTo>
                      <a:pt x="2871" y="1588"/>
                    </a:lnTo>
                    <a:lnTo>
                      <a:pt x="2860" y="1595"/>
                    </a:lnTo>
                    <a:lnTo>
                      <a:pt x="2848" y="1600"/>
                    </a:lnTo>
                    <a:lnTo>
                      <a:pt x="2835" y="1605"/>
                    </a:lnTo>
                    <a:lnTo>
                      <a:pt x="2823" y="1609"/>
                    </a:lnTo>
                    <a:lnTo>
                      <a:pt x="2810" y="1613"/>
                    </a:lnTo>
                    <a:lnTo>
                      <a:pt x="2798" y="1616"/>
                    </a:lnTo>
                    <a:lnTo>
                      <a:pt x="2783" y="1618"/>
                    </a:lnTo>
                    <a:lnTo>
                      <a:pt x="2770" y="1620"/>
                    </a:lnTo>
                    <a:lnTo>
                      <a:pt x="2757" y="1621"/>
                    </a:lnTo>
                    <a:lnTo>
                      <a:pt x="2743" y="1621"/>
                    </a:lnTo>
                    <a:lnTo>
                      <a:pt x="271" y="1621"/>
                    </a:lnTo>
                    <a:lnTo>
                      <a:pt x="257" y="1621"/>
                    </a:lnTo>
                    <a:lnTo>
                      <a:pt x="243" y="1620"/>
                    </a:lnTo>
                    <a:lnTo>
                      <a:pt x="229" y="1618"/>
                    </a:lnTo>
                    <a:lnTo>
                      <a:pt x="216" y="1616"/>
                    </a:lnTo>
                    <a:lnTo>
                      <a:pt x="204" y="1613"/>
                    </a:lnTo>
                    <a:lnTo>
                      <a:pt x="190" y="1609"/>
                    </a:lnTo>
                    <a:lnTo>
                      <a:pt x="178" y="1605"/>
                    </a:lnTo>
                    <a:lnTo>
                      <a:pt x="166" y="1600"/>
                    </a:lnTo>
                    <a:lnTo>
                      <a:pt x="154" y="1595"/>
                    </a:lnTo>
                    <a:lnTo>
                      <a:pt x="141" y="1588"/>
                    </a:lnTo>
                    <a:lnTo>
                      <a:pt x="130" y="1582"/>
                    </a:lnTo>
                    <a:lnTo>
                      <a:pt x="120" y="1575"/>
                    </a:lnTo>
                    <a:lnTo>
                      <a:pt x="109" y="1568"/>
                    </a:lnTo>
                    <a:lnTo>
                      <a:pt x="99" y="1560"/>
                    </a:lnTo>
                    <a:lnTo>
                      <a:pt x="88" y="1551"/>
                    </a:lnTo>
                    <a:lnTo>
                      <a:pt x="79" y="1542"/>
                    </a:lnTo>
                    <a:lnTo>
                      <a:pt x="70" y="1532"/>
                    </a:lnTo>
                    <a:lnTo>
                      <a:pt x="62" y="1523"/>
                    </a:lnTo>
                    <a:lnTo>
                      <a:pt x="54" y="1513"/>
                    </a:lnTo>
                    <a:lnTo>
                      <a:pt x="47" y="1502"/>
                    </a:lnTo>
                    <a:lnTo>
                      <a:pt x="40" y="1491"/>
                    </a:lnTo>
                    <a:lnTo>
                      <a:pt x="32" y="1480"/>
                    </a:lnTo>
                    <a:lnTo>
                      <a:pt x="27" y="1468"/>
                    </a:lnTo>
                    <a:lnTo>
                      <a:pt x="21" y="1456"/>
                    </a:lnTo>
                    <a:lnTo>
                      <a:pt x="16" y="1444"/>
                    </a:lnTo>
                    <a:lnTo>
                      <a:pt x="12" y="1432"/>
                    </a:lnTo>
                    <a:lnTo>
                      <a:pt x="9" y="1418"/>
                    </a:lnTo>
                    <a:lnTo>
                      <a:pt x="6" y="1405"/>
                    </a:lnTo>
                    <a:lnTo>
                      <a:pt x="3" y="1392"/>
                    </a:lnTo>
                    <a:lnTo>
                      <a:pt x="2" y="1379"/>
                    </a:lnTo>
                    <a:lnTo>
                      <a:pt x="1" y="1365"/>
                    </a:lnTo>
                    <a:lnTo>
                      <a:pt x="0" y="1351"/>
                    </a:lnTo>
                    <a:lnTo>
                      <a:pt x="0" y="270"/>
                    </a:lnTo>
                    <a:lnTo>
                      <a:pt x="1" y="257"/>
                    </a:lnTo>
                    <a:lnTo>
                      <a:pt x="2" y="242"/>
                    </a:lnTo>
                    <a:lnTo>
                      <a:pt x="3" y="229"/>
                    </a:lnTo>
                    <a:lnTo>
                      <a:pt x="6" y="216"/>
                    </a:lnTo>
                    <a:lnTo>
                      <a:pt x="9" y="203"/>
                    </a:lnTo>
                    <a:lnTo>
                      <a:pt x="12" y="190"/>
                    </a:lnTo>
                    <a:lnTo>
                      <a:pt x="16" y="177"/>
                    </a:lnTo>
                    <a:lnTo>
                      <a:pt x="21" y="165"/>
                    </a:lnTo>
                    <a:lnTo>
                      <a:pt x="27" y="154"/>
                    </a:lnTo>
                    <a:lnTo>
                      <a:pt x="32" y="142"/>
                    </a:lnTo>
                    <a:lnTo>
                      <a:pt x="40" y="130"/>
                    </a:lnTo>
                    <a:lnTo>
                      <a:pt x="47" y="119"/>
                    </a:lnTo>
                    <a:lnTo>
                      <a:pt x="54" y="109"/>
                    </a:lnTo>
                    <a:lnTo>
                      <a:pt x="62" y="99"/>
                    </a:lnTo>
                    <a:lnTo>
                      <a:pt x="70" y="89"/>
                    </a:lnTo>
                    <a:lnTo>
                      <a:pt x="79" y="79"/>
                    </a:lnTo>
                    <a:lnTo>
                      <a:pt x="88" y="70"/>
                    </a:lnTo>
                    <a:lnTo>
                      <a:pt x="99" y="62"/>
                    </a:lnTo>
                    <a:lnTo>
                      <a:pt x="109" y="54"/>
                    </a:lnTo>
                    <a:lnTo>
                      <a:pt x="120" y="47"/>
                    </a:lnTo>
                    <a:lnTo>
                      <a:pt x="130" y="40"/>
                    </a:lnTo>
                    <a:lnTo>
                      <a:pt x="141" y="33"/>
                    </a:lnTo>
                    <a:lnTo>
                      <a:pt x="154" y="26"/>
                    </a:lnTo>
                    <a:lnTo>
                      <a:pt x="166" y="21"/>
                    </a:lnTo>
                    <a:lnTo>
                      <a:pt x="178" y="16"/>
                    </a:lnTo>
                    <a:lnTo>
                      <a:pt x="190" y="12"/>
                    </a:lnTo>
                    <a:lnTo>
                      <a:pt x="204" y="8"/>
                    </a:lnTo>
                    <a:lnTo>
                      <a:pt x="216" y="5"/>
                    </a:lnTo>
                    <a:lnTo>
                      <a:pt x="229" y="3"/>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7" name="Freeform 11"/>
              <p:cNvSpPr>
                <a:spLocks/>
              </p:cNvSpPr>
              <p:nvPr/>
            </p:nvSpPr>
            <p:spPr bwMode="auto">
              <a:xfrm>
                <a:off x="-1799419" y="1401455"/>
                <a:ext cx="215900" cy="117475"/>
              </a:xfrm>
              <a:custGeom>
                <a:avLst/>
                <a:gdLst/>
                <a:ahLst/>
                <a:cxnLst>
                  <a:cxn ang="0">
                    <a:pos x="2757" y="0"/>
                  </a:cxn>
                  <a:cxn ang="0">
                    <a:pos x="2797" y="5"/>
                  </a:cxn>
                  <a:cxn ang="0">
                    <a:pos x="2836" y="16"/>
                  </a:cxn>
                  <a:cxn ang="0">
                    <a:pos x="2872" y="33"/>
                  </a:cxn>
                  <a:cxn ang="0">
                    <a:pos x="2904" y="54"/>
                  </a:cxn>
                  <a:cxn ang="0">
                    <a:pos x="2934" y="79"/>
                  </a:cxn>
                  <a:cxn ang="0">
                    <a:pos x="2959" y="109"/>
                  </a:cxn>
                  <a:cxn ang="0">
                    <a:pos x="2981" y="142"/>
                  </a:cxn>
                  <a:cxn ang="0">
                    <a:pos x="2997" y="177"/>
                  </a:cxn>
                  <a:cxn ang="0">
                    <a:pos x="3008" y="216"/>
                  </a:cxn>
                  <a:cxn ang="0">
                    <a:pos x="3013" y="257"/>
                  </a:cxn>
                  <a:cxn ang="0">
                    <a:pos x="3013" y="1365"/>
                  </a:cxn>
                  <a:cxn ang="0">
                    <a:pos x="3008" y="1405"/>
                  </a:cxn>
                  <a:cxn ang="0">
                    <a:pos x="2997" y="1444"/>
                  </a:cxn>
                  <a:cxn ang="0">
                    <a:pos x="2981" y="1480"/>
                  </a:cxn>
                  <a:cxn ang="0">
                    <a:pos x="2959" y="1513"/>
                  </a:cxn>
                  <a:cxn ang="0">
                    <a:pos x="2934" y="1542"/>
                  </a:cxn>
                  <a:cxn ang="0">
                    <a:pos x="2904" y="1568"/>
                  </a:cxn>
                  <a:cxn ang="0">
                    <a:pos x="2872" y="1588"/>
                  </a:cxn>
                  <a:cxn ang="0">
                    <a:pos x="2836" y="1605"/>
                  </a:cxn>
                  <a:cxn ang="0">
                    <a:pos x="2797" y="1616"/>
                  </a:cxn>
                  <a:cxn ang="0">
                    <a:pos x="2757" y="1621"/>
                  </a:cxn>
                  <a:cxn ang="0">
                    <a:pos x="257" y="1621"/>
                  </a:cxn>
                  <a:cxn ang="0">
                    <a:pos x="216" y="1616"/>
                  </a:cxn>
                  <a:cxn ang="0">
                    <a:pos x="178" y="1605"/>
                  </a:cxn>
                  <a:cxn ang="0">
                    <a:pos x="142" y="1588"/>
                  </a:cxn>
                  <a:cxn ang="0">
                    <a:pos x="109" y="1568"/>
                  </a:cxn>
                  <a:cxn ang="0">
                    <a:pos x="80" y="1542"/>
                  </a:cxn>
                  <a:cxn ang="0">
                    <a:pos x="54" y="1513"/>
                  </a:cxn>
                  <a:cxn ang="0">
                    <a:pos x="33" y="1480"/>
                  </a:cxn>
                  <a:cxn ang="0">
                    <a:pos x="17" y="1444"/>
                  </a:cxn>
                  <a:cxn ang="0">
                    <a:pos x="5" y="1405"/>
                  </a:cxn>
                  <a:cxn ang="0">
                    <a:pos x="0" y="1365"/>
                  </a:cxn>
                  <a:cxn ang="0">
                    <a:pos x="0" y="257"/>
                  </a:cxn>
                  <a:cxn ang="0">
                    <a:pos x="5" y="216"/>
                  </a:cxn>
                  <a:cxn ang="0">
                    <a:pos x="17" y="177"/>
                  </a:cxn>
                  <a:cxn ang="0">
                    <a:pos x="33" y="142"/>
                  </a:cxn>
                  <a:cxn ang="0">
                    <a:pos x="54" y="109"/>
                  </a:cxn>
                  <a:cxn ang="0">
                    <a:pos x="80" y="79"/>
                  </a:cxn>
                  <a:cxn ang="0">
                    <a:pos x="109" y="54"/>
                  </a:cxn>
                  <a:cxn ang="0">
                    <a:pos x="142" y="33"/>
                  </a:cxn>
                  <a:cxn ang="0">
                    <a:pos x="178" y="16"/>
                  </a:cxn>
                  <a:cxn ang="0">
                    <a:pos x="216" y="5"/>
                  </a:cxn>
                  <a:cxn ang="0">
                    <a:pos x="257" y="0"/>
                  </a:cxn>
                </a:cxnLst>
                <a:rect l="0" t="0" r="r" b="b"/>
                <a:pathLst>
                  <a:path w="3013" h="1621">
                    <a:moveTo>
                      <a:pt x="270" y="0"/>
                    </a:moveTo>
                    <a:lnTo>
                      <a:pt x="2743" y="0"/>
                    </a:lnTo>
                    <a:lnTo>
                      <a:pt x="2757" y="0"/>
                    </a:lnTo>
                    <a:lnTo>
                      <a:pt x="2771" y="1"/>
                    </a:lnTo>
                    <a:lnTo>
                      <a:pt x="2784" y="3"/>
                    </a:lnTo>
                    <a:lnTo>
                      <a:pt x="2797" y="5"/>
                    </a:lnTo>
                    <a:lnTo>
                      <a:pt x="2810" y="8"/>
                    </a:lnTo>
                    <a:lnTo>
                      <a:pt x="2824" y="12"/>
                    </a:lnTo>
                    <a:lnTo>
                      <a:pt x="2836" y="16"/>
                    </a:lnTo>
                    <a:lnTo>
                      <a:pt x="2848" y="21"/>
                    </a:lnTo>
                    <a:lnTo>
                      <a:pt x="2860" y="26"/>
                    </a:lnTo>
                    <a:lnTo>
                      <a:pt x="2872" y="33"/>
                    </a:lnTo>
                    <a:lnTo>
                      <a:pt x="2883" y="40"/>
                    </a:lnTo>
                    <a:lnTo>
                      <a:pt x="2894" y="47"/>
                    </a:lnTo>
                    <a:lnTo>
                      <a:pt x="2904" y="54"/>
                    </a:lnTo>
                    <a:lnTo>
                      <a:pt x="2914" y="62"/>
                    </a:lnTo>
                    <a:lnTo>
                      <a:pt x="2924" y="70"/>
                    </a:lnTo>
                    <a:lnTo>
                      <a:pt x="2934" y="79"/>
                    </a:lnTo>
                    <a:lnTo>
                      <a:pt x="2943" y="89"/>
                    </a:lnTo>
                    <a:lnTo>
                      <a:pt x="2951" y="99"/>
                    </a:lnTo>
                    <a:lnTo>
                      <a:pt x="2959" y="109"/>
                    </a:lnTo>
                    <a:lnTo>
                      <a:pt x="2967" y="119"/>
                    </a:lnTo>
                    <a:lnTo>
                      <a:pt x="2974" y="130"/>
                    </a:lnTo>
                    <a:lnTo>
                      <a:pt x="2981" y="142"/>
                    </a:lnTo>
                    <a:lnTo>
                      <a:pt x="2987" y="154"/>
                    </a:lnTo>
                    <a:lnTo>
                      <a:pt x="2992" y="165"/>
                    </a:lnTo>
                    <a:lnTo>
                      <a:pt x="2997" y="177"/>
                    </a:lnTo>
                    <a:lnTo>
                      <a:pt x="3001" y="190"/>
                    </a:lnTo>
                    <a:lnTo>
                      <a:pt x="3005" y="203"/>
                    </a:lnTo>
                    <a:lnTo>
                      <a:pt x="3008" y="216"/>
                    </a:lnTo>
                    <a:lnTo>
                      <a:pt x="3010" y="229"/>
                    </a:lnTo>
                    <a:lnTo>
                      <a:pt x="3012" y="242"/>
                    </a:lnTo>
                    <a:lnTo>
                      <a:pt x="3013" y="257"/>
                    </a:lnTo>
                    <a:lnTo>
                      <a:pt x="3013" y="270"/>
                    </a:lnTo>
                    <a:lnTo>
                      <a:pt x="3013" y="1351"/>
                    </a:lnTo>
                    <a:lnTo>
                      <a:pt x="3013" y="1365"/>
                    </a:lnTo>
                    <a:lnTo>
                      <a:pt x="3012" y="1379"/>
                    </a:lnTo>
                    <a:lnTo>
                      <a:pt x="3010" y="1392"/>
                    </a:lnTo>
                    <a:lnTo>
                      <a:pt x="3008" y="1405"/>
                    </a:lnTo>
                    <a:lnTo>
                      <a:pt x="3005" y="1418"/>
                    </a:lnTo>
                    <a:lnTo>
                      <a:pt x="3001" y="1432"/>
                    </a:lnTo>
                    <a:lnTo>
                      <a:pt x="2997" y="1444"/>
                    </a:lnTo>
                    <a:lnTo>
                      <a:pt x="2992" y="1456"/>
                    </a:lnTo>
                    <a:lnTo>
                      <a:pt x="2987" y="1468"/>
                    </a:lnTo>
                    <a:lnTo>
                      <a:pt x="2981" y="1480"/>
                    </a:lnTo>
                    <a:lnTo>
                      <a:pt x="2974" y="1491"/>
                    </a:lnTo>
                    <a:lnTo>
                      <a:pt x="2967" y="1502"/>
                    </a:lnTo>
                    <a:lnTo>
                      <a:pt x="2959" y="1513"/>
                    </a:lnTo>
                    <a:lnTo>
                      <a:pt x="2951" y="1523"/>
                    </a:lnTo>
                    <a:lnTo>
                      <a:pt x="2943" y="1532"/>
                    </a:lnTo>
                    <a:lnTo>
                      <a:pt x="2934" y="1542"/>
                    </a:lnTo>
                    <a:lnTo>
                      <a:pt x="2924" y="1551"/>
                    </a:lnTo>
                    <a:lnTo>
                      <a:pt x="2914" y="1560"/>
                    </a:lnTo>
                    <a:lnTo>
                      <a:pt x="2904" y="1568"/>
                    </a:lnTo>
                    <a:lnTo>
                      <a:pt x="2894" y="1575"/>
                    </a:lnTo>
                    <a:lnTo>
                      <a:pt x="2883" y="1582"/>
                    </a:lnTo>
                    <a:lnTo>
                      <a:pt x="2872" y="1588"/>
                    </a:lnTo>
                    <a:lnTo>
                      <a:pt x="2860" y="1595"/>
                    </a:lnTo>
                    <a:lnTo>
                      <a:pt x="2848" y="1600"/>
                    </a:lnTo>
                    <a:lnTo>
                      <a:pt x="2836" y="1605"/>
                    </a:lnTo>
                    <a:lnTo>
                      <a:pt x="2824" y="1609"/>
                    </a:lnTo>
                    <a:lnTo>
                      <a:pt x="2810" y="1613"/>
                    </a:lnTo>
                    <a:lnTo>
                      <a:pt x="2797" y="1616"/>
                    </a:lnTo>
                    <a:lnTo>
                      <a:pt x="2784" y="1618"/>
                    </a:lnTo>
                    <a:lnTo>
                      <a:pt x="2771" y="1620"/>
                    </a:lnTo>
                    <a:lnTo>
                      <a:pt x="2757" y="1621"/>
                    </a:lnTo>
                    <a:lnTo>
                      <a:pt x="2743" y="1621"/>
                    </a:lnTo>
                    <a:lnTo>
                      <a:pt x="270" y="1621"/>
                    </a:lnTo>
                    <a:lnTo>
                      <a:pt x="257" y="1621"/>
                    </a:lnTo>
                    <a:lnTo>
                      <a:pt x="243" y="1620"/>
                    </a:lnTo>
                    <a:lnTo>
                      <a:pt x="230" y="1618"/>
                    </a:lnTo>
                    <a:lnTo>
                      <a:pt x="216" y="1616"/>
                    </a:lnTo>
                    <a:lnTo>
                      <a:pt x="203" y="1613"/>
                    </a:lnTo>
                    <a:lnTo>
                      <a:pt x="191" y="1609"/>
                    </a:lnTo>
                    <a:lnTo>
                      <a:pt x="178" y="1605"/>
                    </a:lnTo>
                    <a:lnTo>
                      <a:pt x="165" y="1600"/>
                    </a:lnTo>
                    <a:lnTo>
                      <a:pt x="154" y="1595"/>
                    </a:lnTo>
                    <a:lnTo>
                      <a:pt x="142" y="1588"/>
                    </a:lnTo>
                    <a:lnTo>
                      <a:pt x="131" y="1582"/>
                    </a:lnTo>
                    <a:lnTo>
                      <a:pt x="120" y="1575"/>
                    </a:lnTo>
                    <a:lnTo>
                      <a:pt x="109" y="1568"/>
                    </a:lnTo>
                    <a:lnTo>
                      <a:pt x="99" y="1560"/>
                    </a:lnTo>
                    <a:lnTo>
                      <a:pt x="89" y="1551"/>
                    </a:lnTo>
                    <a:lnTo>
                      <a:pt x="80" y="1542"/>
                    </a:lnTo>
                    <a:lnTo>
                      <a:pt x="71" y="1532"/>
                    </a:lnTo>
                    <a:lnTo>
                      <a:pt x="62" y="1523"/>
                    </a:lnTo>
                    <a:lnTo>
                      <a:pt x="54" y="1513"/>
                    </a:lnTo>
                    <a:lnTo>
                      <a:pt x="46" y="1502"/>
                    </a:lnTo>
                    <a:lnTo>
                      <a:pt x="40" y="1491"/>
                    </a:lnTo>
                    <a:lnTo>
                      <a:pt x="33" y="1480"/>
                    </a:lnTo>
                    <a:lnTo>
                      <a:pt x="27" y="1468"/>
                    </a:lnTo>
                    <a:lnTo>
                      <a:pt x="22" y="1456"/>
                    </a:lnTo>
                    <a:lnTo>
                      <a:pt x="17" y="1444"/>
                    </a:lnTo>
                    <a:lnTo>
                      <a:pt x="13" y="1432"/>
                    </a:lnTo>
                    <a:lnTo>
                      <a:pt x="8" y="1418"/>
                    </a:lnTo>
                    <a:lnTo>
                      <a:pt x="5" y="1405"/>
                    </a:lnTo>
                    <a:lnTo>
                      <a:pt x="3" y="1392"/>
                    </a:lnTo>
                    <a:lnTo>
                      <a:pt x="1" y="1379"/>
                    </a:lnTo>
                    <a:lnTo>
                      <a:pt x="0" y="1365"/>
                    </a:lnTo>
                    <a:lnTo>
                      <a:pt x="0" y="1351"/>
                    </a:lnTo>
                    <a:lnTo>
                      <a:pt x="0" y="270"/>
                    </a:lnTo>
                    <a:lnTo>
                      <a:pt x="0" y="257"/>
                    </a:lnTo>
                    <a:lnTo>
                      <a:pt x="1" y="242"/>
                    </a:lnTo>
                    <a:lnTo>
                      <a:pt x="3" y="229"/>
                    </a:lnTo>
                    <a:lnTo>
                      <a:pt x="5" y="216"/>
                    </a:lnTo>
                    <a:lnTo>
                      <a:pt x="8" y="203"/>
                    </a:lnTo>
                    <a:lnTo>
                      <a:pt x="13" y="190"/>
                    </a:lnTo>
                    <a:lnTo>
                      <a:pt x="17" y="177"/>
                    </a:lnTo>
                    <a:lnTo>
                      <a:pt x="22" y="165"/>
                    </a:lnTo>
                    <a:lnTo>
                      <a:pt x="27" y="154"/>
                    </a:lnTo>
                    <a:lnTo>
                      <a:pt x="33" y="142"/>
                    </a:lnTo>
                    <a:lnTo>
                      <a:pt x="40" y="130"/>
                    </a:lnTo>
                    <a:lnTo>
                      <a:pt x="46" y="119"/>
                    </a:lnTo>
                    <a:lnTo>
                      <a:pt x="54" y="109"/>
                    </a:lnTo>
                    <a:lnTo>
                      <a:pt x="62" y="99"/>
                    </a:lnTo>
                    <a:lnTo>
                      <a:pt x="71" y="89"/>
                    </a:lnTo>
                    <a:lnTo>
                      <a:pt x="80" y="79"/>
                    </a:lnTo>
                    <a:lnTo>
                      <a:pt x="89" y="70"/>
                    </a:lnTo>
                    <a:lnTo>
                      <a:pt x="99" y="62"/>
                    </a:lnTo>
                    <a:lnTo>
                      <a:pt x="109" y="54"/>
                    </a:lnTo>
                    <a:lnTo>
                      <a:pt x="120" y="47"/>
                    </a:lnTo>
                    <a:lnTo>
                      <a:pt x="131" y="40"/>
                    </a:lnTo>
                    <a:lnTo>
                      <a:pt x="142" y="33"/>
                    </a:lnTo>
                    <a:lnTo>
                      <a:pt x="154" y="26"/>
                    </a:lnTo>
                    <a:lnTo>
                      <a:pt x="165" y="21"/>
                    </a:lnTo>
                    <a:lnTo>
                      <a:pt x="178" y="16"/>
                    </a:lnTo>
                    <a:lnTo>
                      <a:pt x="191" y="12"/>
                    </a:lnTo>
                    <a:lnTo>
                      <a:pt x="203" y="8"/>
                    </a:lnTo>
                    <a:lnTo>
                      <a:pt x="216" y="5"/>
                    </a:lnTo>
                    <a:lnTo>
                      <a:pt x="230" y="3"/>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8" name="Freeform 12"/>
              <p:cNvSpPr>
                <a:spLocks/>
              </p:cNvSpPr>
              <p:nvPr/>
            </p:nvSpPr>
            <p:spPr bwMode="auto">
              <a:xfrm>
                <a:off x="-1559706" y="1401455"/>
                <a:ext cx="215900" cy="117475"/>
              </a:xfrm>
              <a:custGeom>
                <a:avLst/>
                <a:gdLst/>
                <a:ahLst/>
                <a:cxnLst>
                  <a:cxn ang="0">
                    <a:pos x="2756" y="0"/>
                  </a:cxn>
                  <a:cxn ang="0">
                    <a:pos x="2797" y="5"/>
                  </a:cxn>
                  <a:cxn ang="0">
                    <a:pos x="2835" y="16"/>
                  </a:cxn>
                  <a:cxn ang="0">
                    <a:pos x="2871" y="33"/>
                  </a:cxn>
                  <a:cxn ang="0">
                    <a:pos x="2904" y="54"/>
                  </a:cxn>
                  <a:cxn ang="0">
                    <a:pos x="2933" y="79"/>
                  </a:cxn>
                  <a:cxn ang="0">
                    <a:pos x="2959" y="109"/>
                  </a:cxn>
                  <a:cxn ang="0">
                    <a:pos x="2980" y="142"/>
                  </a:cxn>
                  <a:cxn ang="0">
                    <a:pos x="2996" y="177"/>
                  </a:cxn>
                  <a:cxn ang="0">
                    <a:pos x="3008" y="216"/>
                  </a:cxn>
                  <a:cxn ang="0">
                    <a:pos x="3013" y="257"/>
                  </a:cxn>
                  <a:cxn ang="0">
                    <a:pos x="3013" y="1365"/>
                  </a:cxn>
                  <a:cxn ang="0">
                    <a:pos x="3008" y="1405"/>
                  </a:cxn>
                  <a:cxn ang="0">
                    <a:pos x="2996" y="1444"/>
                  </a:cxn>
                  <a:cxn ang="0">
                    <a:pos x="2980" y="1480"/>
                  </a:cxn>
                  <a:cxn ang="0">
                    <a:pos x="2959" y="1513"/>
                  </a:cxn>
                  <a:cxn ang="0">
                    <a:pos x="2933" y="1542"/>
                  </a:cxn>
                  <a:cxn ang="0">
                    <a:pos x="2904" y="1568"/>
                  </a:cxn>
                  <a:cxn ang="0">
                    <a:pos x="2871" y="1588"/>
                  </a:cxn>
                  <a:cxn ang="0">
                    <a:pos x="2835" y="1605"/>
                  </a:cxn>
                  <a:cxn ang="0">
                    <a:pos x="2797" y="1616"/>
                  </a:cxn>
                  <a:cxn ang="0">
                    <a:pos x="2756" y="1621"/>
                  </a:cxn>
                  <a:cxn ang="0">
                    <a:pos x="256" y="1621"/>
                  </a:cxn>
                  <a:cxn ang="0">
                    <a:pos x="216" y="1616"/>
                  </a:cxn>
                  <a:cxn ang="0">
                    <a:pos x="177" y="1605"/>
                  </a:cxn>
                  <a:cxn ang="0">
                    <a:pos x="141" y="1588"/>
                  </a:cxn>
                  <a:cxn ang="0">
                    <a:pos x="108" y="1568"/>
                  </a:cxn>
                  <a:cxn ang="0">
                    <a:pos x="79" y="1542"/>
                  </a:cxn>
                  <a:cxn ang="0">
                    <a:pos x="54" y="1513"/>
                  </a:cxn>
                  <a:cxn ang="0">
                    <a:pos x="32" y="1480"/>
                  </a:cxn>
                  <a:cxn ang="0">
                    <a:pos x="16" y="1444"/>
                  </a:cxn>
                  <a:cxn ang="0">
                    <a:pos x="5" y="1405"/>
                  </a:cxn>
                  <a:cxn ang="0">
                    <a:pos x="0" y="1365"/>
                  </a:cxn>
                  <a:cxn ang="0">
                    <a:pos x="0" y="257"/>
                  </a:cxn>
                  <a:cxn ang="0">
                    <a:pos x="5" y="216"/>
                  </a:cxn>
                  <a:cxn ang="0">
                    <a:pos x="16" y="177"/>
                  </a:cxn>
                  <a:cxn ang="0">
                    <a:pos x="32" y="142"/>
                  </a:cxn>
                  <a:cxn ang="0">
                    <a:pos x="54" y="109"/>
                  </a:cxn>
                  <a:cxn ang="0">
                    <a:pos x="79" y="79"/>
                  </a:cxn>
                  <a:cxn ang="0">
                    <a:pos x="108" y="54"/>
                  </a:cxn>
                  <a:cxn ang="0">
                    <a:pos x="141" y="33"/>
                  </a:cxn>
                  <a:cxn ang="0">
                    <a:pos x="177" y="16"/>
                  </a:cxn>
                  <a:cxn ang="0">
                    <a:pos x="216" y="5"/>
                  </a:cxn>
                  <a:cxn ang="0">
                    <a:pos x="256" y="0"/>
                  </a:cxn>
                </a:cxnLst>
                <a:rect l="0" t="0" r="r" b="b"/>
                <a:pathLst>
                  <a:path w="3013" h="1621">
                    <a:moveTo>
                      <a:pt x="270" y="0"/>
                    </a:moveTo>
                    <a:lnTo>
                      <a:pt x="2743" y="0"/>
                    </a:lnTo>
                    <a:lnTo>
                      <a:pt x="2756" y="0"/>
                    </a:lnTo>
                    <a:lnTo>
                      <a:pt x="2770" y="1"/>
                    </a:lnTo>
                    <a:lnTo>
                      <a:pt x="2783" y="3"/>
                    </a:lnTo>
                    <a:lnTo>
                      <a:pt x="2797" y="5"/>
                    </a:lnTo>
                    <a:lnTo>
                      <a:pt x="2810" y="8"/>
                    </a:lnTo>
                    <a:lnTo>
                      <a:pt x="2822" y="12"/>
                    </a:lnTo>
                    <a:lnTo>
                      <a:pt x="2835" y="16"/>
                    </a:lnTo>
                    <a:lnTo>
                      <a:pt x="2848" y="21"/>
                    </a:lnTo>
                    <a:lnTo>
                      <a:pt x="2859" y="26"/>
                    </a:lnTo>
                    <a:lnTo>
                      <a:pt x="2871" y="33"/>
                    </a:lnTo>
                    <a:lnTo>
                      <a:pt x="2882" y="40"/>
                    </a:lnTo>
                    <a:lnTo>
                      <a:pt x="2893" y="47"/>
                    </a:lnTo>
                    <a:lnTo>
                      <a:pt x="2904" y="54"/>
                    </a:lnTo>
                    <a:lnTo>
                      <a:pt x="2914" y="62"/>
                    </a:lnTo>
                    <a:lnTo>
                      <a:pt x="2924" y="70"/>
                    </a:lnTo>
                    <a:lnTo>
                      <a:pt x="2933" y="79"/>
                    </a:lnTo>
                    <a:lnTo>
                      <a:pt x="2942" y="89"/>
                    </a:lnTo>
                    <a:lnTo>
                      <a:pt x="2951" y="99"/>
                    </a:lnTo>
                    <a:lnTo>
                      <a:pt x="2959" y="109"/>
                    </a:lnTo>
                    <a:lnTo>
                      <a:pt x="2966" y="119"/>
                    </a:lnTo>
                    <a:lnTo>
                      <a:pt x="2973" y="130"/>
                    </a:lnTo>
                    <a:lnTo>
                      <a:pt x="2980" y="142"/>
                    </a:lnTo>
                    <a:lnTo>
                      <a:pt x="2986" y="154"/>
                    </a:lnTo>
                    <a:lnTo>
                      <a:pt x="2991" y="165"/>
                    </a:lnTo>
                    <a:lnTo>
                      <a:pt x="2996" y="177"/>
                    </a:lnTo>
                    <a:lnTo>
                      <a:pt x="3000" y="190"/>
                    </a:lnTo>
                    <a:lnTo>
                      <a:pt x="3005" y="203"/>
                    </a:lnTo>
                    <a:lnTo>
                      <a:pt x="3008" y="216"/>
                    </a:lnTo>
                    <a:lnTo>
                      <a:pt x="3010" y="229"/>
                    </a:lnTo>
                    <a:lnTo>
                      <a:pt x="3012" y="242"/>
                    </a:lnTo>
                    <a:lnTo>
                      <a:pt x="3013" y="257"/>
                    </a:lnTo>
                    <a:lnTo>
                      <a:pt x="3013" y="270"/>
                    </a:lnTo>
                    <a:lnTo>
                      <a:pt x="3013" y="1351"/>
                    </a:lnTo>
                    <a:lnTo>
                      <a:pt x="3013" y="1365"/>
                    </a:lnTo>
                    <a:lnTo>
                      <a:pt x="3012" y="1379"/>
                    </a:lnTo>
                    <a:lnTo>
                      <a:pt x="3010" y="1392"/>
                    </a:lnTo>
                    <a:lnTo>
                      <a:pt x="3008" y="1405"/>
                    </a:lnTo>
                    <a:lnTo>
                      <a:pt x="3005" y="1418"/>
                    </a:lnTo>
                    <a:lnTo>
                      <a:pt x="3000" y="1432"/>
                    </a:lnTo>
                    <a:lnTo>
                      <a:pt x="2996" y="1444"/>
                    </a:lnTo>
                    <a:lnTo>
                      <a:pt x="2991" y="1456"/>
                    </a:lnTo>
                    <a:lnTo>
                      <a:pt x="2986" y="1468"/>
                    </a:lnTo>
                    <a:lnTo>
                      <a:pt x="2980" y="1480"/>
                    </a:lnTo>
                    <a:lnTo>
                      <a:pt x="2973" y="1491"/>
                    </a:lnTo>
                    <a:lnTo>
                      <a:pt x="2966" y="1502"/>
                    </a:lnTo>
                    <a:lnTo>
                      <a:pt x="2959" y="1513"/>
                    </a:lnTo>
                    <a:lnTo>
                      <a:pt x="2951" y="1523"/>
                    </a:lnTo>
                    <a:lnTo>
                      <a:pt x="2942" y="1532"/>
                    </a:lnTo>
                    <a:lnTo>
                      <a:pt x="2933" y="1542"/>
                    </a:lnTo>
                    <a:lnTo>
                      <a:pt x="2924" y="1551"/>
                    </a:lnTo>
                    <a:lnTo>
                      <a:pt x="2914" y="1560"/>
                    </a:lnTo>
                    <a:lnTo>
                      <a:pt x="2904" y="1568"/>
                    </a:lnTo>
                    <a:lnTo>
                      <a:pt x="2893" y="1575"/>
                    </a:lnTo>
                    <a:lnTo>
                      <a:pt x="2882" y="1582"/>
                    </a:lnTo>
                    <a:lnTo>
                      <a:pt x="2871" y="1588"/>
                    </a:lnTo>
                    <a:lnTo>
                      <a:pt x="2859" y="1595"/>
                    </a:lnTo>
                    <a:lnTo>
                      <a:pt x="2848" y="1600"/>
                    </a:lnTo>
                    <a:lnTo>
                      <a:pt x="2835" y="1605"/>
                    </a:lnTo>
                    <a:lnTo>
                      <a:pt x="2822" y="1609"/>
                    </a:lnTo>
                    <a:lnTo>
                      <a:pt x="2810" y="1613"/>
                    </a:lnTo>
                    <a:lnTo>
                      <a:pt x="2797" y="1616"/>
                    </a:lnTo>
                    <a:lnTo>
                      <a:pt x="2783" y="1618"/>
                    </a:lnTo>
                    <a:lnTo>
                      <a:pt x="2770" y="1620"/>
                    </a:lnTo>
                    <a:lnTo>
                      <a:pt x="2756" y="1621"/>
                    </a:lnTo>
                    <a:lnTo>
                      <a:pt x="2743" y="1621"/>
                    </a:lnTo>
                    <a:lnTo>
                      <a:pt x="270" y="1621"/>
                    </a:lnTo>
                    <a:lnTo>
                      <a:pt x="256" y="1621"/>
                    </a:lnTo>
                    <a:lnTo>
                      <a:pt x="242" y="1620"/>
                    </a:lnTo>
                    <a:lnTo>
                      <a:pt x="229" y="1618"/>
                    </a:lnTo>
                    <a:lnTo>
                      <a:pt x="216" y="1616"/>
                    </a:lnTo>
                    <a:lnTo>
                      <a:pt x="203" y="1613"/>
                    </a:lnTo>
                    <a:lnTo>
                      <a:pt x="189" y="1609"/>
                    </a:lnTo>
                    <a:lnTo>
                      <a:pt x="177" y="1605"/>
                    </a:lnTo>
                    <a:lnTo>
                      <a:pt x="165" y="1600"/>
                    </a:lnTo>
                    <a:lnTo>
                      <a:pt x="153" y="1595"/>
                    </a:lnTo>
                    <a:lnTo>
                      <a:pt x="141" y="1588"/>
                    </a:lnTo>
                    <a:lnTo>
                      <a:pt x="130" y="1582"/>
                    </a:lnTo>
                    <a:lnTo>
                      <a:pt x="119" y="1575"/>
                    </a:lnTo>
                    <a:lnTo>
                      <a:pt x="108" y="1568"/>
                    </a:lnTo>
                    <a:lnTo>
                      <a:pt x="98" y="1560"/>
                    </a:lnTo>
                    <a:lnTo>
                      <a:pt x="89" y="1551"/>
                    </a:lnTo>
                    <a:lnTo>
                      <a:pt x="79" y="1542"/>
                    </a:lnTo>
                    <a:lnTo>
                      <a:pt x="70" y="1532"/>
                    </a:lnTo>
                    <a:lnTo>
                      <a:pt x="61" y="1523"/>
                    </a:lnTo>
                    <a:lnTo>
                      <a:pt x="54" y="1513"/>
                    </a:lnTo>
                    <a:lnTo>
                      <a:pt x="46" y="1502"/>
                    </a:lnTo>
                    <a:lnTo>
                      <a:pt x="39" y="1491"/>
                    </a:lnTo>
                    <a:lnTo>
                      <a:pt x="32" y="1480"/>
                    </a:lnTo>
                    <a:lnTo>
                      <a:pt x="26" y="1468"/>
                    </a:lnTo>
                    <a:lnTo>
                      <a:pt x="21" y="1456"/>
                    </a:lnTo>
                    <a:lnTo>
                      <a:pt x="16" y="1444"/>
                    </a:lnTo>
                    <a:lnTo>
                      <a:pt x="12" y="1432"/>
                    </a:lnTo>
                    <a:lnTo>
                      <a:pt x="8" y="1418"/>
                    </a:lnTo>
                    <a:lnTo>
                      <a:pt x="5" y="1405"/>
                    </a:lnTo>
                    <a:lnTo>
                      <a:pt x="3" y="1392"/>
                    </a:lnTo>
                    <a:lnTo>
                      <a:pt x="1" y="1379"/>
                    </a:lnTo>
                    <a:lnTo>
                      <a:pt x="0" y="1365"/>
                    </a:lnTo>
                    <a:lnTo>
                      <a:pt x="0" y="1351"/>
                    </a:lnTo>
                    <a:lnTo>
                      <a:pt x="0" y="270"/>
                    </a:lnTo>
                    <a:lnTo>
                      <a:pt x="0" y="257"/>
                    </a:lnTo>
                    <a:lnTo>
                      <a:pt x="1" y="242"/>
                    </a:lnTo>
                    <a:lnTo>
                      <a:pt x="3" y="229"/>
                    </a:lnTo>
                    <a:lnTo>
                      <a:pt x="5" y="216"/>
                    </a:lnTo>
                    <a:lnTo>
                      <a:pt x="8" y="203"/>
                    </a:lnTo>
                    <a:lnTo>
                      <a:pt x="12" y="190"/>
                    </a:lnTo>
                    <a:lnTo>
                      <a:pt x="16" y="177"/>
                    </a:lnTo>
                    <a:lnTo>
                      <a:pt x="21" y="165"/>
                    </a:lnTo>
                    <a:lnTo>
                      <a:pt x="26" y="154"/>
                    </a:lnTo>
                    <a:lnTo>
                      <a:pt x="32" y="142"/>
                    </a:lnTo>
                    <a:lnTo>
                      <a:pt x="39" y="130"/>
                    </a:lnTo>
                    <a:lnTo>
                      <a:pt x="46" y="119"/>
                    </a:lnTo>
                    <a:lnTo>
                      <a:pt x="54" y="109"/>
                    </a:lnTo>
                    <a:lnTo>
                      <a:pt x="61" y="99"/>
                    </a:lnTo>
                    <a:lnTo>
                      <a:pt x="70" y="89"/>
                    </a:lnTo>
                    <a:lnTo>
                      <a:pt x="79" y="79"/>
                    </a:lnTo>
                    <a:lnTo>
                      <a:pt x="89" y="70"/>
                    </a:lnTo>
                    <a:lnTo>
                      <a:pt x="98" y="62"/>
                    </a:lnTo>
                    <a:lnTo>
                      <a:pt x="108" y="54"/>
                    </a:lnTo>
                    <a:lnTo>
                      <a:pt x="119" y="47"/>
                    </a:lnTo>
                    <a:lnTo>
                      <a:pt x="130" y="40"/>
                    </a:lnTo>
                    <a:lnTo>
                      <a:pt x="141" y="33"/>
                    </a:lnTo>
                    <a:lnTo>
                      <a:pt x="153" y="26"/>
                    </a:lnTo>
                    <a:lnTo>
                      <a:pt x="165" y="21"/>
                    </a:lnTo>
                    <a:lnTo>
                      <a:pt x="177" y="16"/>
                    </a:lnTo>
                    <a:lnTo>
                      <a:pt x="189" y="12"/>
                    </a:lnTo>
                    <a:lnTo>
                      <a:pt x="203"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29" name="Freeform 13"/>
              <p:cNvSpPr>
                <a:spLocks/>
              </p:cNvSpPr>
              <p:nvPr/>
            </p:nvSpPr>
            <p:spPr bwMode="auto">
              <a:xfrm>
                <a:off x="-1319994" y="1401455"/>
                <a:ext cx="217487" cy="117475"/>
              </a:xfrm>
              <a:custGeom>
                <a:avLst/>
                <a:gdLst/>
                <a:ahLst/>
                <a:cxnLst>
                  <a:cxn ang="0">
                    <a:pos x="2757" y="0"/>
                  </a:cxn>
                  <a:cxn ang="0">
                    <a:pos x="2798" y="5"/>
                  </a:cxn>
                  <a:cxn ang="0">
                    <a:pos x="2836" y="16"/>
                  </a:cxn>
                  <a:cxn ang="0">
                    <a:pos x="2872" y="33"/>
                  </a:cxn>
                  <a:cxn ang="0">
                    <a:pos x="2905" y="54"/>
                  </a:cxn>
                  <a:cxn ang="0">
                    <a:pos x="2935" y="79"/>
                  </a:cxn>
                  <a:cxn ang="0">
                    <a:pos x="2960" y="109"/>
                  </a:cxn>
                  <a:cxn ang="0">
                    <a:pos x="2981" y="142"/>
                  </a:cxn>
                  <a:cxn ang="0">
                    <a:pos x="2997" y="177"/>
                  </a:cxn>
                  <a:cxn ang="0">
                    <a:pos x="3008" y="216"/>
                  </a:cxn>
                  <a:cxn ang="0">
                    <a:pos x="3013" y="257"/>
                  </a:cxn>
                  <a:cxn ang="0">
                    <a:pos x="3013" y="1365"/>
                  </a:cxn>
                  <a:cxn ang="0">
                    <a:pos x="3008" y="1405"/>
                  </a:cxn>
                  <a:cxn ang="0">
                    <a:pos x="2997" y="1444"/>
                  </a:cxn>
                  <a:cxn ang="0">
                    <a:pos x="2981" y="1480"/>
                  </a:cxn>
                  <a:cxn ang="0">
                    <a:pos x="2960" y="1513"/>
                  </a:cxn>
                  <a:cxn ang="0">
                    <a:pos x="2935" y="1542"/>
                  </a:cxn>
                  <a:cxn ang="0">
                    <a:pos x="2905" y="1568"/>
                  </a:cxn>
                  <a:cxn ang="0">
                    <a:pos x="2872" y="1588"/>
                  </a:cxn>
                  <a:cxn ang="0">
                    <a:pos x="2836" y="1605"/>
                  </a:cxn>
                  <a:cxn ang="0">
                    <a:pos x="2798" y="1616"/>
                  </a:cxn>
                  <a:cxn ang="0">
                    <a:pos x="2757" y="1621"/>
                  </a:cxn>
                  <a:cxn ang="0">
                    <a:pos x="257" y="1621"/>
                  </a:cxn>
                  <a:cxn ang="0">
                    <a:pos x="216" y="1616"/>
                  </a:cxn>
                  <a:cxn ang="0">
                    <a:pos x="179" y="1605"/>
                  </a:cxn>
                  <a:cxn ang="0">
                    <a:pos x="142" y="1588"/>
                  </a:cxn>
                  <a:cxn ang="0">
                    <a:pos x="109" y="1568"/>
                  </a:cxn>
                  <a:cxn ang="0">
                    <a:pos x="80" y="1542"/>
                  </a:cxn>
                  <a:cxn ang="0">
                    <a:pos x="54" y="1513"/>
                  </a:cxn>
                  <a:cxn ang="0">
                    <a:pos x="33" y="1480"/>
                  </a:cxn>
                  <a:cxn ang="0">
                    <a:pos x="17" y="1444"/>
                  </a:cxn>
                  <a:cxn ang="0">
                    <a:pos x="7" y="1405"/>
                  </a:cxn>
                  <a:cxn ang="0">
                    <a:pos x="1" y="1365"/>
                  </a:cxn>
                  <a:cxn ang="0">
                    <a:pos x="1" y="257"/>
                  </a:cxn>
                  <a:cxn ang="0">
                    <a:pos x="7" y="216"/>
                  </a:cxn>
                  <a:cxn ang="0">
                    <a:pos x="17" y="177"/>
                  </a:cxn>
                  <a:cxn ang="0">
                    <a:pos x="33" y="142"/>
                  </a:cxn>
                  <a:cxn ang="0">
                    <a:pos x="54" y="109"/>
                  </a:cxn>
                  <a:cxn ang="0">
                    <a:pos x="80" y="79"/>
                  </a:cxn>
                  <a:cxn ang="0">
                    <a:pos x="109" y="54"/>
                  </a:cxn>
                  <a:cxn ang="0">
                    <a:pos x="142" y="33"/>
                  </a:cxn>
                  <a:cxn ang="0">
                    <a:pos x="179" y="16"/>
                  </a:cxn>
                  <a:cxn ang="0">
                    <a:pos x="216" y="5"/>
                  </a:cxn>
                  <a:cxn ang="0">
                    <a:pos x="257" y="0"/>
                  </a:cxn>
                </a:cxnLst>
                <a:rect l="0" t="0" r="r" b="b"/>
                <a:pathLst>
                  <a:path w="3014" h="1621">
                    <a:moveTo>
                      <a:pt x="271" y="0"/>
                    </a:moveTo>
                    <a:lnTo>
                      <a:pt x="2743" y="0"/>
                    </a:lnTo>
                    <a:lnTo>
                      <a:pt x="2757" y="0"/>
                    </a:lnTo>
                    <a:lnTo>
                      <a:pt x="2771" y="1"/>
                    </a:lnTo>
                    <a:lnTo>
                      <a:pt x="2784" y="3"/>
                    </a:lnTo>
                    <a:lnTo>
                      <a:pt x="2798" y="5"/>
                    </a:lnTo>
                    <a:lnTo>
                      <a:pt x="2810" y="8"/>
                    </a:lnTo>
                    <a:lnTo>
                      <a:pt x="2824" y="12"/>
                    </a:lnTo>
                    <a:lnTo>
                      <a:pt x="2836" y="16"/>
                    </a:lnTo>
                    <a:lnTo>
                      <a:pt x="2848" y="21"/>
                    </a:lnTo>
                    <a:lnTo>
                      <a:pt x="2860" y="26"/>
                    </a:lnTo>
                    <a:lnTo>
                      <a:pt x="2872" y="33"/>
                    </a:lnTo>
                    <a:lnTo>
                      <a:pt x="2884" y="40"/>
                    </a:lnTo>
                    <a:lnTo>
                      <a:pt x="2894" y="47"/>
                    </a:lnTo>
                    <a:lnTo>
                      <a:pt x="2905" y="54"/>
                    </a:lnTo>
                    <a:lnTo>
                      <a:pt x="2915" y="62"/>
                    </a:lnTo>
                    <a:lnTo>
                      <a:pt x="2925" y="70"/>
                    </a:lnTo>
                    <a:lnTo>
                      <a:pt x="2935" y="79"/>
                    </a:lnTo>
                    <a:lnTo>
                      <a:pt x="2943" y="89"/>
                    </a:lnTo>
                    <a:lnTo>
                      <a:pt x="2952" y="99"/>
                    </a:lnTo>
                    <a:lnTo>
                      <a:pt x="2960" y="109"/>
                    </a:lnTo>
                    <a:lnTo>
                      <a:pt x="2967" y="119"/>
                    </a:lnTo>
                    <a:lnTo>
                      <a:pt x="2974" y="130"/>
                    </a:lnTo>
                    <a:lnTo>
                      <a:pt x="2981" y="142"/>
                    </a:lnTo>
                    <a:lnTo>
                      <a:pt x="2987" y="154"/>
                    </a:lnTo>
                    <a:lnTo>
                      <a:pt x="2993" y="165"/>
                    </a:lnTo>
                    <a:lnTo>
                      <a:pt x="2997" y="177"/>
                    </a:lnTo>
                    <a:lnTo>
                      <a:pt x="3002" y="190"/>
                    </a:lnTo>
                    <a:lnTo>
                      <a:pt x="3005" y="203"/>
                    </a:lnTo>
                    <a:lnTo>
                      <a:pt x="3008" y="216"/>
                    </a:lnTo>
                    <a:lnTo>
                      <a:pt x="3011" y="229"/>
                    </a:lnTo>
                    <a:lnTo>
                      <a:pt x="3012" y="242"/>
                    </a:lnTo>
                    <a:lnTo>
                      <a:pt x="3013" y="257"/>
                    </a:lnTo>
                    <a:lnTo>
                      <a:pt x="3014" y="270"/>
                    </a:lnTo>
                    <a:lnTo>
                      <a:pt x="3014" y="1351"/>
                    </a:lnTo>
                    <a:lnTo>
                      <a:pt x="3013" y="1365"/>
                    </a:lnTo>
                    <a:lnTo>
                      <a:pt x="3012" y="1379"/>
                    </a:lnTo>
                    <a:lnTo>
                      <a:pt x="3011" y="1392"/>
                    </a:lnTo>
                    <a:lnTo>
                      <a:pt x="3008" y="1405"/>
                    </a:lnTo>
                    <a:lnTo>
                      <a:pt x="3005" y="1418"/>
                    </a:lnTo>
                    <a:lnTo>
                      <a:pt x="3002" y="1432"/>
                    </a:lnTo>
                    <a:lnTo>
                      <a:pt x="2997" y="1444"/>
                    </a:lnTo>
                    <a:lnTo>
                      <a:pt x="2993" y="1456"/>
                    </a:lnTo>
                    <a:lnTo>
                      <a:pt x="2987" y="1468"/>
                    </a:lnTo>
                    <a:lnTo>
                      <a:pt x="2981" y="1480"/>
                    </a:lnTo>
                    <a:lnTo>
                      <a:pt x="2974" y="1491"/>
                    </a:lnTo>
                    <a:lnTo>
                      <a:pt x="2967" y="1502"/>
                    </a:lnTo>
                    <a:lnTo>
                      <a:pt x="2960" y="1513"/>
                    </a:lnTo>
                    <a:lnTo>
                      <a:pt x="2952" y="1523"/>
                    </a:lnTo>
                    <a:lnTo>
                      <a:pt x="2943" y="1532"/>
                    </a:lnTo>
                    <a:lnTo>
                      <a:pt x="2935" y="1542"/>
                    </a:lnTo>
                    <a:lnTo>
                      <a:pt x="2925" y="1551"/>
                    </a:lnTo>
                    <a:lnTo>
                      <a:pt x="2915" y="1560"/>
                    </a:lnTo>
                    <a:lnTo>
                      <a:pt x="2905" y="1568"/>
                    </a:lnTo>
                    <a:lnTo>
                      <a:pt x="2894" y="1575"/>
                    </a:lnTo>
                    <a:lnTo>
                      <a:pt x="2884" y="1582"/>
                    </a:lnTo>
                    <a:lnTo>
                      <a:pt x="2872" y="1588"/>
                    </a:lnTo>
                    <a:lnTo>
                      <a:pt x="2860" y="1595"/>
                    </a:lnTo>
                    <a:lnTo>
                      <a:pt x="2848" y="1600"/>
                    </a:lnTo>
                    <a:lnTo>
                      <a:pt x="2836" y="1605"/>
                    </a:lnTo>
                    <a:lnTo>
                      <a:pt x="2824" y="1609"/>
                    </a:lnTo>
                    <a:lnTo>
                      <a:pt x="2810" y="1613"/>
                    </a:lnTo>
                    <a:lnTo>
                      <a:pt x="2798" y="1616"/>
                    </a:lnTo>
                    <a:lnTo>
                      <a:pt x="2784" y="1618"/>
                    </a:lnTo>
                    <a:lnTo>
                      <a:pt x="2771" y="1620"/>
                    </a:lnTo>
                    <a:lnTo>
                      <a:pt x="2757" y="1621"/>
                    </a:lnTo>
                    <a:lnTo>
                      <a:pt x="2743" y="1621"/>
                    </a:lnTo>
                    <a:lnTo>
                      <a:pt x="271" y="1621"/>
                    </a:lnTo>
                    <a:lnTo>
                      <a:pt x="257" y="1621"/>
                    </a:lnTo>
                    <a:lnTo>
                      <a:pt x="244" y="1620"/>
                    </a:lnTo>
                    <a:lnTo>
                      <a:pt x="230" y="1618"/>
                    </a:lnTo>
                    <a:lnTo>
                      <a:pt x="216" y="1616"/>
                    </a:lnTo>
                    <a:lnTo>
                      <a:pt x="204" y="1613"/>
                    </a:lnTo>
                    <a:lnTo>
                      <a:pt x="191" y="1609"/>
                    </a:lnTo>
                    <a:lnTo>
                      <a:pt x="179" y="1605"/>
                    </a:lnTo>
                    <a:lnTo>
                      <a:pt x="166" y="1600"/>
                    </a:lnTo>
                    <a:lnTo>
                      <a:pt x="154" y="1595"/>
                    </a:lnTo>
                    <a:lnTo>
                      <a:pt x="142" y="1588"/>
                    </a:lnTo>
                    <a:lnTo>
                      <a:pt x="131" y="1582"/>
                    </a:lnTo>
                    <a:lnTo>
                      <a:pt x="121" y="1575"/>
                    </a:lnTo>
                    <a:lnTo>
                      <a:pt x="109" y="1568"/>
                    </a:lnTo>
                    <a:lnTo>
                      <a:pt x="99" y="1560"/>
                    </a:lnTo>
                    <a:lnTo>
                      <a:pt x="89" y="1551"/>
                    </a:lnTo>
                    <a:lnTo>
                      <a:pt x="80" y="1542"/>
                    </a:lnTo>
                    <a:lnTo>
                      <a:pt x="71" y="1532"/>
                    </a:lnTo>
                    <a:lnTo>
                      <a:pt x="63" y="1523"/>
                    </a:lnTo>
                    <a:lnTo>
                      <a:pt x="54" y="1513"/>
                    </a:lnTo>
                    <a:lnTo>
                      <a:pt x="47" y="1502"/>
                    </a:lnTo>
                    <a:lnTo>
                      <a:pt x="40" y="1491"/>
                    </a:lnTo>
                    <a:lnTo>
                      <a:pt x="33" y="1480"/>
                    </a:lnTo>
                    <a:lnTo>
                      <a:pt x="28" y="1468"/>
                    </a:lnTo>
                    <a:lnTo>
                      <a:pt x="22" y="1456"/>
                    </a:lnTo>
                    <a:lnTo>
                      <a:pt x="17" y="1444"/>
                    </a:lnTo>
                    <a:lnTo>
                      <a:pt x="13" y="1432"/>
                    </a:lnTo>
                    <a:lnTo>
                      <a:pt x="10" y="1418"/>
                    </a:lnTo>
                    <a:lnTo>
                      <a:pt x="7" y="1405"/>
                    </a:lnTo>
                    <a:lnTo>
                      <a:pt x="3" y="1392"/>
                    </a:lnTo>
                    <a:lnTo>
                      <a:pt x="2" y="1379"/>
                    </a:lnTo>
                    <a:lnTo>
                      <a:pt x="1" y="1365"/>
                    </a:lnTo>
                    <a:lnTo>
                      <a:pt x="0" y="1351"/>
                    </a:lnTo>
                    <a:lnTo>
                      <a:pt x="0" y="270"/>
                    </a:lnTo>
                    <a:lnTo>
                      <a:pt x="1" y="257"/>
                    </a:lnTo>
                    <a:lnTo>
                      <a:pt x="2" y="242"/>
                    </a:lnTo>
                    <a:lnTo>
                      <a:pt x="3" y="229"/>
                    </a:lnTo>
                    <a:lnTo>
                      <a:pt x="7" y="216"/>
                    </a:lnTo>
                    <a:lnTo>
                      <a:pt x="10" y="203"/>
                    </a:lnTo>
                    <a:lnTo>
                      <a:pt x="13" y="190"/>
                    </a:lnTo>
                    <a:lnTo>
                      <a:pt x="17" y="177"/>
                    </a:lnTo>
                    <a:lnTo>
                      <a:pt x="22" y="165"/>
                    </a:lnTo>
                    <a:lnTo>
                      <a:pt x="28" y="154"/>
                    </a:lnTo>
                    <a:lnTo>
                      <a:pt x="33" y="142"/>
                    </a:lnTo>
                    <a:lnTo>
                      <a:pt x="40" y="130"/>
                    </a:lnTo>
                    <a:lnTo>
                      <a:pt x="47" y="119"/>
                    </a:lnTo>
                    <a:lnTo>
                      <a:pt x="54" y="109"/>
                    </a:lnTo>
                    <a:lnTo>
                      <a:pt x="63" y="99"/>
                    </a:lnTo>
                    <a:lnTo>
                      <a:pt x="71" y="89"/>
                    </a:lnTo>
                    <a:lnTo>
                      <a:pt x="80" y="79"/>
                    </a:lnTo>
                    <a:lnTo>
                      <a:pt x="89" y="70"/>
                    </a:lnTo>
                    <a:lnTo>
                      <a:pt x="99" y="62"/>
                    </a:lnTo>
                    <a:lnTo>
                      <a:pt x="109" y="54"/>
                    </a:lnTo>
                    <a:lnTo>
                      <a:pt x="121" y="47"/>
                    </a:lnTo>
                    <a:lnTo>
                      <a:pt x="131" y="40"/>
                    </a:lnTo>
                    <a:lnTo>
                      <a:pt x="142" y="33"/>
                    </a:lnTo>
                    <a:lnTo>
                      <a:pt x="154" y="26"/>
                    </a:lnTo>
                    <a:lnTo>
                      <a:pt x="166" y="21"/>
                    </a:lnTo>
                    <a:lnTo>
                      <a:pt x="179" y="16"/>
                    </a:lnTo>
                    <a:lnTo>
                      <a:pt x="191" y="12"/>
                    </a:lnTo>
                    <a:lnTo>
                      <a:pt x="204" y="8"/>
                    </a:lnTo>
                    <a:lnTo>
                      <a:pt x="216" y="5"/>
                    </a:lnTo>
                    <a:lnTo>
                      <a:pt x="230"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0" name="Freeform 14"/>
              <p:cNvSpPr>
                <a:spLocks/>
              </p:cNvSpPr>
              <p:nvPr/>
            </p:nvSpPr>
            <p:spPr bwMode="auto">
              <a:xfrm>
                <a:off x="-2159781" y="1838018"/>
                <a:ext cx="217487" cy="117475"/>
              </a:xfrm>
              <a:custGeom>
                <a:avLst/>
                <a:gdLst/>
                <a:ahLst/>
                <a:cxnLst>
                  <a:cxn ang="0">
                    <a:pos x="2757" y="0"/>
                  </a:cxn>
                  <a:cxn ang="0">
                    <a:pos x="2797" y="5"/>
                  </a:cxn>
                  <a:cxn ang="0">
                    <a:pos x="2836" y="16"/>
                  </a:cxn>
                  <a:cxn ang="0">
                    <a:pos x="2871" y="32"/>
                  </a:cxn>
                  <a:cxn ang="0">
                    <a:pos x="2904" y="54"/>
                  </a:cxn>
                  <a:cxn ang="0">
                    <a:pos x="2933" y="79"/>
                  </a:cxn>
                  <a:cxn ang="0">
                    <a:pos x="2959"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59" y="1512"/>
                  </a:cxn>
                  <a:cxn ang="0">
                    <a:pos x="2933" y="1541"/>
                  </a:cxn>
                  <a:cxn ang="0">
                    <a:pos x="2904" y="1567"/>
                  </a:cxn>
                  <a:cxn ang="0">
                    <a:pos x="2871" y="1588"/>
                  </a:cxn>
                  <a:cxn ang="0">
                    <a:pos x="2836" y="1604"/>
                  </a:cxn>
                  <a:cxn ang="0">
                    <a:pos x="2797" y="1616"/>
                  </a:cxn>
                  <a:cxn ang="0">
                    <a:pos x="2757" y="1621"/>
                  </a:cxn>
                  <a:cxn ang="0">
                    <a:pos x="257" y="1621"/>
                  </a:cxn>
                  <a:cxn ang="0">
                    <a:pos x="216" y="1616"/>
                  </a:cxn>
                  <a:cxn ang="0">
                    <a:pos x="177" y="1604"/>
                  </a:cxn>
                  <a:cxn ang="0">
                    <a:pos x="142" y="1588"/>
                  </a:cxn>
                  <a:cxn ang="0">
                    <a:pos x="109" y="1567"/>
                  </a:cxn>
                  <a:cxn ang="0">
                    <a:pos x="79" y="1541"/>
                  </a:cxn>
                  <a:cxn ang="0">
                    <a:pos x="54" y="1512"/>
                  </a:cxn>
                  <a:cxn ang="0">
                    <a:pos x="33" y="1479"/>
                  </a:cxn>
                  <a:cxn ang="0">
                    <a:pos x="16" y="1444"/>
                  </a:cxn>
                  <a:cxn ang="0">
                    <a:pos x="5" y="1405"/>
                  </a:cxn>
                  <a:cxn ang="0">
                    <a:pos x="0" y="1364"/>
                  </a:cxn>
                  <a:cxn ang="0">
                    <a:pos x="0" y="256"/>
                  </a:cxn>
                  <a:cxn ang="0">
                    <a:pos x="5" y="216"/>
                  </a:cxn>
                  <a:cxn ang="0">
                    <a:pos x="16" y="177"/>
                  </a:cxn>
                  <a:cxn ang="0">
                    <a:pos x="33" y="141"/>
                  </a:cxn>
                  <a:cxn ang="0">
                    <a:pos x="54" y="109"/>
                  </a:cxn>
                  <a:cxn ang="0">
                    <a:pos x="79" y="79"/>
                  </a:cxn>
                  <a:cxn ang="0">
                    <a:pos x="109" y="54"/>
                  </a:cxn>
                  <a:cxn ang="0">
                    <a:pos x="142" y="32"/>
                  </a:cxn>
                  <a:cxn ang="0">
                    <a:pos x="177" y="16"/>
                  </a:cxn>
                  <a:cxn ang="0">
                    <a:pos x="216" y="5"/>
                  </a:cxn>
                  <a:cxn ang="0">
                    <a:pos x="257" y="0"/>
                  </a:cxn>
                </a:cxnLst>
                <a:rect l="0" t="0" r="r" b="b"/>
                <a:pathLst>
                  <a:path w="3013" h="1621">
                    <a:moveTo>
                      <a:pt x="270" y="0"/>
                    </a:moveTo>
                    <a:lnTo>
                      <a:pt x="2743" y="0"/>
                    </a:lnTo>
                    <a:lnTo>
                      <a:pt x="2757" y="0"/>
                    </a:lnTo>
                    <a:lnTo>
                      <a:pt x="2770" y="1"/>
                    </a:lnTo>
                    <a:lnTo>
                      <a:pt x="2784" y="3"/>
                    </a:lnTo>
                    <a:lnTo>
                      <a:pt x="2797" y="5"/>
                    </a:lnTo>
                    <a:lnTo>
                      <a:pt x="2810" y="8"/>
                    </a:lnTo>
                    <a:lnTo>
                      <a:pt x="2823" y="12"/>
                    </a:lnTo>
                    <a:lnTo>
                      <a:pt x="2836" y="16"/>
                    </a:lnTo>
                    <a:lnTo>
                      <a:pt x="2848" y="21"/>
                    </a:lnTo>
                    <a:lnTo>
                      <a:pt x="2860" y="26"/>
                    </a:lnTo>
                    <a:lnTo>
                      <a:pt x="2871" y="32"/>
                    </a:lnTo>
                    <a:lnTo>
                      <a:pt x="2882" y="38"/>
                    </a:lnTo>
                    <a:lnTo>
                      <a:pt x="2894" y="46"/>
                    </a:lnTo>
                    <a:lnTo>
                      <a:pt x="2904" y="54"/>
                    </a:lnTo>
                    <a:lnTo>
                      <a:pt x="2914" y="62"/>
                    </a:lnTo>
                    <a:lnTo>
                      <a:pt x="2924" y="70"/>
                    </a:lnTo>
                    <a:lnTo>
                      <a:pt x="2933" y="79"/>
                    </a:lnTo>
                    <a:lnTo>
                      <a:pt x="2943" y="88"/>
                    </a:lnTo>
                    <a:lnTo>
                      <a:pt x="2951" y="98"/>
                    </a:lnTo>
                    <a:lnTo>
                      <a:pt x="2959" y="109"/>
                    </a:lnTo>
                    <a:lnTo>
                      <a:pt x="2967" y="119"/>
                    </a:lnTo>
                    <a:lnTo>
                      <a:pt x="2974" y="130"/>
                    </a:lnTo>
                    <a:lnTo>
                      <a:pt x="2980" y="141"/>
                    </a:lnTo>
                    <a:lnTo>
                      <a:pt x="2986" y="152"/>
                    </a:lnTo>
                    <a:lnTo>
                      <a:pt x="2991" y="165"/>
                    </a:lnTo>
                    <a:lnTo>
                      <a:pt x="2997" y="177"/>
                    </a:lnTo>
                    <a:lnTo>
                      <a:pt x="3001" y="189"/>
                    </a:lnTo>
                    <a:lnTo>
                      <a:pt x="3005" y="202"/>
                    </a:lnTo>
                    <a:lnTo>
                      <a:pt x="3008" y="216"/>
                    </a:lnTo>
                    <a:lnTo>
                      <a:pt x="3010" y="229"/>
                    </a:lnTo>
                    <a:lnTo>
                      <a:pt x="3012" y="242"/>
                    </a:lnTo>
                    <a:lnTo>
                      <a:pt x="3013" y="256"/>
                    </a:lnTo>
                    <a:lnTo>
                      <a:pt x="3013" y="270"/>
                    </a:lnTo>
                    <a:lnTo>
                      <a:pt x="3013" y="1351"/>
                    </a:lnTo>
                    <a:lnTo>
                      <a:pt x="3013" y="1364"/>
                    </a:lnTo>
                    <a:lnTo>
                      <a:pt x="3012" y="1378"/>
                    </a:lnTo>
                    <a:lnTo>
                      <a:pt x="3010" y="1392"/>
                    </a:lnTo>
                    <a:lnTo>
                      <a:pt x="3008" y="1405"/>
                    </a:lnTo>
                    <a:lnTo>
                      <a:pt x="3005" y="1418"/>
                    </a:lnTo>
                    <a:lnTo>
                      <a:pt x="3001" y="1430"/>
                    </a:lnTo>
                    <a:lnTo>
                      <a:pt x="2997" y="1444"/>
                    </a:lnTo>
                    <a:lnTo>
                      <a:pt x="2991" y="1456"/>
                    </a:lnTo>
                    <a:lnTo>
                      <a:pt x="2986" y="1468"/>
                    </a:lnTo>
                    <a:lnTo>
                      <a:pt x="2980" y="1479"/>
                    </a:lnTo>
                    <a:lnTo>
                      <a:pt x="2974" y="1490"/>
                    </a:lnTo>
                    <a:lnTo>
                      <a:pt x="2967" y="1502"/>
                    </a:lnTo>
                    <a:lnTo>
                      <a:pt x="2959" y="1512"/>
                    </a:lnTo>
                    <a:lnTo>
                      <a:pt x="2951" y="1522"/>
                    </a:lnTo>
                    <a:lnTo>
                      <a:pt x="2943" y="1532"/>
                    </a:lnTo>
                    <a:lnTo>
                      <a:pt x="2933" y="1541"/>
                    </a:lnTo>
                    <a:lnTo>
                      <a:pt x="2924" y="1551"/>
                    </a:lnTo>
                    <a:lnTo>
                      <a:pt x="2914" y="1559"/>
                    </a:lnTo>
                    <a:lnTo>
                      <a:pt x="2904" y="1567"/>
                    </a:lnTo>
                    <a:lnTo>
                      <a:pt x="2894" y="1575"/>
                    </a:lnTo>
                    <a:lnTo>
                      <a:pt x="2882" y="1582"/>
                    </a:lnTo>
                    <a:lnTo>
                      <a:pt x="2871" y="1588"/>
                    </a:lnTo>
                    <a:lnTo>
                      <a:pt x="2860" y="1594"/>
                    </a:lnTo>
                    <a:lnTo>
                      <a:pt x="2848" y="1599"/>
                    </a:lnTo>
                    <a:lnTo>
                      <a:pt x="2836" y="1604"/>
                    </a:lnTo>
                    <a:lnTo>
                      <a:pt x="2823" y="1609"/>
                    </a:lnTo>
                    <a:lnTo>
                      <a:pt x="2810" y="1613"/>
                    </a:lnTo>
                    <a:lnTo>
                      <a:pt x="2797" y="1616"/>
                    </a:lnTo>
                    <a:lnTo>
                      <a:pt x="2784" y="1618"/>
                    </a:lnTo>
                    <a:lnTo>
                      <a:pt x="2770" y="1620"/>
                    </a:lnTo>
                    <a:lnTo>
                      <a:pt x="2757" y="1621"/>
                    </a:lnTo>
                    <a:lnTo>
                      <a:pt x="2743" y="1621"/>
                    </a:lnTo>
                    <a:lnTo>
                      <a:pt x="270" y="1621"/>
                    </a:lnTo>
                    <a:lnTo>
                      <a:pt x="257" y="1621"/>
                    </a:lnTo>
                    <a:lnTo>
                      <a:pt x="242" y="1620"/>
                    </a:lnTo>
                    <a:lnTo>
                      <a:pt x="229" y="1618"/>
                    </a:lnTo>
                    <a:lnTo>
                      <a:pt x="216" y="1616"/>
                    </a:lnTo>
                    <a:lnTo>
                      <a:pt x="203" y="1613"/>
                    </a:lnTo>
                    <a:lnTo>
                      <a:pt x="191" y="1609"/>
                    </a:lnTo>
                    <a:lnTo>
                      <a:pt x="177" y="1604"/>
                    </a:lnTo>
                    <a:lnTo>
                      <a:pt x="165" y="1599"/>
                    </a:lnTo>
                    <a:lnTo>
                      <a:pt x="154" y="1594"/>
                    </a:lnTo>
                    <a:lnTo>
                      <a:pt x="142" y="1588"/>
                    </a:lnTo>
                    <a:lnTo>
                      <a:pt x="130" y="1582"/>
                    </a:lnTo>
                    <a:lnTo>
                      <a:pt x="119" y="1575"/>
                    </a:lnTo>
                    <a:lnTo>
                      <a:pt x="109" y="1567"/>
                    </a:lnTo>
                    <a:lnTo>
                      <a:pt x="99" y="1559"/>
                    </a:lnTo>
                    <a:lnTo>
                      <a:pt x="89" y="1551"/>
                    </a:lnTo>
                    <a:lnTo>
                      <a:pt x="79" y="1541"/>
                    </a:lnTo>
                    <a:lnTo>
                      <a:pt x="70" y="1532"/>
                    </a:lnTo>
                    <a:lnTo>
                      <a:pt x="62" y="1522"/>
                    </a:lnTo>
                    <a:lnTo>
                      <a:pt x="54" y="1512"/>
                    </a:lnTo>
                    <a:lnTo>
                      <a:pt x="46" y="1502"/>
                    </a:lnTo>
                    <a:lnTo>
                      <a:pt x="40" y="1490"/>
                    </a:lnTo>
                    <a:lnTo>
                      <a:pt x="33"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3" y="141"/>
                    </a:lnTo>
                    <a:lnTo>
                      <a:pt x="40" y="130"/>
                    </a:lnTo>
                    <a:lnTo>
                      <a:pt x="46" y="119"/>
                    </a:lnTo>
                    <a:lnTo>
                      <a:pt x="54" y="109"/>
                    </a:lnTo>
                    <a:lnTo>
                      <a:pt x="62" y="98"/>
                    </a:lnTo>
                    <a:lnTo>
                      <a:pt x="70" y="88"/>
                    </a:lnTo>
                    <a:lnTo>
                      <a:pt x="79" y="79"/>
                    </a:lnTo>
                    <a:lnTo>
                      <a:pt x="89" y="70"/>
                    </a:lnTo>
                    <a:lnTo>
                      <a:pt x="99" y="62"/>
                    </a:lnTo>
                    <a:lnTo>
                      <a:pt x="109" y="54"/>
                    </a:lnTo>
                    <a:lnTo>
                      <a:pt x="119" y="46"/>
                    </a:lnTo>
                    <a:lnTo>
                      <a:pt x="130" y="38"/>
                    </a:lnTo>
                    <a:lnTo>
                      <a:pt x="142" y="32"/>
                    </a:lnTo>
                    <a:lnTo>
                      <a:pt x="154" y="26"/>
                    </a:lnTo>
                    <a:lnTo>
                      <a:pt x="165" y="21"/>
                    </a:lnTo>
                    <a:lnTo>
                      <a:pt x="177" y="16"/>
                    </a:lnTo>
                    <a:lnTo>
                      <a:pt x="191" y="12"/>
                    </a:lnTo>
                    <a:lnTo>
                      <a:pt x="203" y="8"/>
                    </a:lnTo>
                    <a:lnTo>
                      <a:pt x="216" y="5"/>
                    </a:lnTo>
                    <a:lnTo>
                      <a:pt x="229" y="3"/>
                    </a:lnTo>
                    <a:lnTo>
                      <a:pt x="242"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1" name="Freeform 15"/>
              <p:cNvSpPr>
                <a:spLocks/>
              </p:cNvSpPr>
              <p:nvPr/>
            </p:nvSpPr>
            <p:spPr bwMode="auto">
              <a:xfrm>
                <a:off x="-1920069" y="1838018"/>
                <a:ext cx="217487" cy="117475"/>
              </a:xfrm>
              <a:custGeom>
                <a:avLst/>
                <a:gdLst/>
                <a:ahLst/>
                <a:cxnLst>
                  <a:cxn ang="0">
                    <a:pos x="2756" y="0"/>
                  </a:cxn>
                  <a:cxn ang="0">
                    <a:pos x="2796" y="5"/>
                  </a:cxn>
                  <a:cxn ang="0">
                    <a:pos x="2835" y="16"/>
                  </a:cxn>
                  <a:cxn ang="0">
                    <a:pos x="2871" y="32"/>
                  </a:cxn>
                  <a:cxn ang="0">
                    <a:pos x="2903" y="54"/>
                  </a:cxn>
                  <a:cxn ang="0">
                    <a:pos x="2933" y="79"/>
                  </a:cxn>
                  <a:cxn ang="0">
                    <a:pos x="2958" y="109"/>
                  </a:cxn>
                  <a:cxn ang="0">
                    <a:pos x="2980" y="141"/>
                  </a:cxn>
                  <a:cxn ang="0">
                    <a:pos x="2996" y="177"/>
                  </a:cxn>
                  <a:cxn ang="0">
                    <a:pos x="3007" y="216"/>
                  </a:cxn>
                  <a:cxn ang="0">
                    <a:pos x="3012" y="256"/>
                  </a:cxn>
                  <a:cxn ang="0">
                    <a:pos x="3012" y="1364"/>
                  </a:cxn>
                  <a:cxn ang="0">
                    <a:pos x="3007" y="1405"/>
                  </a:cxn>
                  <a:cxn ang="0">
                    <a:pos x="2996" y="1444"/>
                  </a:cxn>
                  <a:cxn ang="0">
                    <a:pos x="2980" y="1479"/>
                  </a:cxn>
                  <a:cxn ang="0">
                    <a:pos x="2958" y="1512"/>
                  </a:cxn>
                  <a:cxn ang="0">
                    <a:pos x="2933" y="1541"/>
                  </a:cxn>
                  <a:cxn ang="0">
                    <a:pos x="2903" y="1567"/>
                  </a:cxn>
                  <a:cxn ang="0">
                    <a:pos x="2871" y="1588"/>
                  </a:cxn>
                  <a:cxn ang="0">
                    <a:pos x="2835" y="1604"/>
                  </a:cxn>
                  <a:cxn ang="0">
                    <a:pos x="2796" y="1616"/>
                  </a:cxn>
                  <a:cxn ang="0">
                    <a:pos x="2756" y="1621"/>
                  </a:cxn>
                  <a:cxn ang="0">
                    <a:pos x="255" y="1621"/>
                  </a:cxn>
                  <a:cxn ang="0">
                    <a:pos x="216" y="1616"/>
                  </a:cxn>
                  <a:cxn ang="0">
                    <a:pos x="177" y="1604"/>
                  </a:cxn>
                  <a:cxn ang="0">
                    <a:pos x="141" y="1588"/>
                  </a:cxn>
                  <a:cxn ang="0">
                    <a:pos x="108" y="1567"/>
                  </a:cxn>
                  <a:cxn ang="0">
                    <a:pos x="79" y="1541"/>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8" y="54"/>
                  </a:cxn>
                  <a:cxn ang="0">
                    <a:pos x="141" y="32"/>
                  </a:cxn>
                  <a:cxn ang="0">
                    <a:pos x="177" y="16"/>
                  </a:cxn>
                  <a:cxn ang="0">
                    <a:pos x="216" y="5"/>
                  </a:cxn>
                  <a:cxn ang="0">
                    <a:pos x="255" y="0"/>
                  </a:cxn>
                </a:cxnLst>
                <a:rect l="0" t="0" r="r" b="b"/>
                <a:pathLst>
                  <a:path w="3012" h="1621">
                    <a:moveTo>
                      <a:pt x="270" y="0"/>
                    </a:moveTo>
                    <a:lnTo>
                      <a:pt x="2742" y="0"/>
                    </a:lnTo>
                    <a:lnTo>
                      <a:pt x="2756" y="0"/>
                    </a:lnTo>
                    <a:lnTo>
                      <a:pt x="2770" y="1"/>
                    </a:lnTo>
                    <a:lnTo>
                      <a:pt x="2783" y="3"/>
                    </a:lnTo>
                    <a:lnTo>
                      <a:pt x="2796" y="5"/>
                    </a:lnTo>
                    <a:lnTo>
                      <a:pt x="2810" y="8"/>
                    </a:lnTo>
                    <a:lnTo>
                      <a:pt x="2822" y="12"/>
                    </a:lnTo>
                    <a:lnTo>
                      <a:pt x="2835" y="16"/>
                    </a:lnTo>
                    <a:lnTo>
                      <a:pt x="2847" y="21"/>
                    </a:lnTo>
                    <a:lnTo>
                      <a:pt x="2859" y="26"/>
                    </a:lnTo>
                    <a:lnTo>
                      <a:pt x="2871" y="32"/>
                    </a:lnTo>
                    <a:lnTo>
                      <a:pt x="2882" y="38"/>
                    </a:lnTo>
                    <a:lnTo>
                      <a:pt x="2893" y="46"/>
                    </a:lnTo>
                    <a:lnTo>
                      <a:pt x="2903" y="54"/>
                    </a:lnTo>
                    <a:lnTo>
                      <a:pt x="2914" y="62"/>
                    </a:lnTo>
                    <a:lnTo>
                      <a:pt x="2924" y="70"/>
                    </a:lnTo>
                    <a:lnTo>
                      <a:pt x="2933" y="79"/>
                    </a:lnTo>
                    <a:lnTo>
                      <a:pt x="2942" y="88"/>
                    </a:lnTo>
                    <a:lnTo>
                      <a:pt x="2950" y="98"/>
                    </a:lnTo>
                    <a:lnTo>
                      <a:pt x="2958" y="109"/>
                    </a:lnTo>
                    <a:lnTo>
                      <a:pt x="2965" y="119"/>
                    </a:lnTo>
                    <a:lnTo>
                      <a:pt x="2973" y="130"/>
                    </a:lnTo>
                    <a:lnTo>
                      <a:pt x="2980" y="141"/>
                    </a:lnTo>
                    <a:lnTo>
                      <a:pt x="2986" y="152"/>
                    </a:lnTo>
                    <a:lnTo>
                      <a:pt x="2991" y="165"/>
                    </a:lnTo>
                    <a:lnTo>
                      <a:pt x="2996" y="177"/>
                    </a:lnTo>
                    <a:lnTo>
                      <a:pt x="3000" y="189"/>
                    </a:lnTo>
                    <a:lnTo>
                      <a:pt x="3004" y="202"/>
                    </a:lnTo>
                    <a:lnTo>
                      <a:pt x="3007" y="216"/>
                    </a:lnTo>
                    <a:lnTo>
                      <a:pt x="3009" y="229"/>
                    </a:lnTo>
                    <a:lnTo>
                      <a:pt x="3011" y="242"/>
                    </a:lnTo>
                    <a:lnTo>
                      <a:pt x="3012" y="256"/>
                    </a:lnTo>
                    <a:lnTo>
                      <a:pt x="3012" y="270"/>
                    </a:lnTo>
                    <a:lnTo>
                      <a:pt x="3012" y="1351"/>
                    </a:lnTo>
                    <a:lnTo>
                      <a:pt x="3012" y="1364"/>
                    </a:lnTo>
                    <a:lnTo>
                      <a:pt x="3011" y="1378"/>
                    </a:lnTo>
                    <a:lnTo>
                      <a:pt x="3009" y="1392"/>
                    </a:lnTo>
                    <a:lnTo>
                      <a:pt x="3007" y="1405"/>
                    </a:lnTo>
                    <a:lnTo>
                      <a:pt x="3004" y="1418"/>
                    </a:lnTo>
                    <a:lnTo>
                      <a:pt x="3000" y="1430"/>
                    </a:lnTo>
                    <a:lnTo>
                      <a:pt x="2996" y="1444"/>
                    </a:lnTo>
                    <a:lnTo>
                      <a:pt x="2991" y="1456"/>
                    </a:lnTo>
                    <a:lnTo>
                      <a:pt x="2986" y="1468"/>
                    </a:lnTo>
                    <a:lnTo>
                      <a:pt x="2980" y="1479"/>
                    </a:lnTo>
                    <a:lnTo>
                      <a:pt x="2973" y="1490"/>
                    </a:lnTo>
                    <a:lnTo>
                      <a:pt x="2965" y="1502"/>
                    </a:lnTo>
                    <a:lnTo>
                      <a:pt x="2958" y="1512"/>
                    </a:lnTo>
                    <a:lnTo>
                      <a:pt x="2950" y="1522"/>
                    </a:lnTo>
                    <a:lnTo>
                      <a:pt x="2942" y="1532"/>
                    </a:lnTo>
                    <a:lnTo>
                      <a:pt x="2933" y="1541"/>
                    </a:lnTo>
                    <a:lnTo>
                      <a:pt x="2924" y="1551"/>
                    </a:lnTo>
                    <a:lnTo>
                      <a:pt x="2914" y="1559"/>
                    </a:lnTo>
                    <a:lnTo>
                      <a:pt x="2903" y="1567"/>
                    </a:lnTo>
                    <a:lnTo>
                      <a:pt x="2893" y="1575"/>
                    </a:lnTo>
                    <a:lnTo>
                      <a:pt x="2882" y="1582"/>
                    </a:lnTo>
                    <a:lnTo>
                      <a:pt x="2871" y="1588"/>
                    </a:lnTo>
                    <a:lnTo>
                      <a:pt x="2859" y="1594"/>
                    </a:lnTo>
                    <a:lnTo>
                      <a:pt x="2847" y="1599"/>
                    </a:lnTo>
                    <a:lnTo>
                      <a:pt x="2835" y="1604"/>
                    </a:lnTo>
                    <a:lnTo>
                      <a:pt x="2822" y="1609"/>
                    </a:lnTo>
                    <a:lnTo>
                      <a:pt x="2810" y="1613"/>
                    </a:lnTo>
                    <a:lnTo>
                      <a:pt x="2796" y="1616"/>
                    </a:lnTo>
                    <a:lnTo>
                      <a:pt x="2783" y="1618"/>
                    </a:lnTo>
                    <a:lnTo>
                      <a:pt x="2770" y="1620"/>
                    </a:lnTo>
                    <a:lnTo>
                      <a:pt x="2756" y="1621"/>
                    </a:lnTo>
                    <a:lnTo>
                      <a:pt x="2742" y="1621"/>
                    </a:lnTo>
                    <a:lnTo>
                      <a:pt x="270" y="1621"/>
                    </a:lnTo>
                    <a:lnTo>
                      <a:pt x="255" y="1621"/>
                    </a:lnTo>
                    <a:lnTo>
                      <a:pt x="242" y="1620"/>
                    </a:lnTo>
                    <a:lnTo>
                      <a:pt x="229" y="1618"/>
                    </a:lnTo>
                    <a:lnTo>
                      <a:pt x="216" y="1616"/>
                    </a:lnTo>
                    <a:lnTo>
                      <a:pt x="202" y="1613"/>
                    </a:lnTo>
                    <a:lnTo>
                      <a:pt x="189" y="1609"/>
                    </a:lnTo>
                    <a:lnTo>
                      <a:pt x="177" y="1604"/>
                    </a:lnTo>
                    <a:lnTo>
                      <a:pt x="165" y="1599"/>
                    </a:lnTo>
                    <a:lnTo>
                      <a:pt x="152" y="1594"/>
                    </a:lnTo>
                    <a:lnTo>
                      <a:pt x="141" y="1588"/>
                    </a:lnTo>
                    <a:lnTo>
                      <a:pt x="130" y="1582"/>
                    </a:lnTo>
                    <a:lnTo>
                      <a:pt x="119" y="1575"/>
                    </a:lnTo>
                    <a:lnTo>
                      <a:pt x="108" y="1567"/>
                    </a:lnTo>
                    <a:lnTo>
                      <a:pt x="97" y="1559"/>
                    </a:lnTo>
                    <a:lnTo>
                      <a:pt x="88" y="1551"/>
                    </a:lnTo>
                    <a:lnTo>
                      <a:pt x="79" y="1541"/>
                    </a:lnTo>
                    <a:lnTo>
                      <a:pt x="70" y="1532"/>
                    </a:lnTo>
                    <a:lnTo>
                      <a:pt x="61" y="1522"/>
                    </a:lnTo>
                    <a:lnTo>
                      <a:pt x="54" y="1512"/>
                    </a:lnTo>
                    <a:lnTo>
                      <a:pt x="45" y="1502"/>
                    </a:lnTo>
                    <a:lnTo>
                      <a:pt x="38" y="1490"/>
                    </a:lnTo>
                    <a:lnTo>
                      <a:pt x="32"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2" y="141"/>
                    </a:lnTo>
                    <a:lnTo>
                      <a:pt x="38" y="130"/>
                    </a:lnTo>
                    <a:lnTo>
                      <a:pt x="45" y="119"/>
                    </a:lnTo>
                    <a:lnTo>
                      <a:pt x="54" y="109"/>
                    </a:lnTo>
                    <a:lnTo>
                      <a:pt x="61" y="98"/>
                    </a:lnTo>
                    <a:lnTo>
                      <a:pt x="70" y="88"/>
                    </a:lnTo>
                    <a:lnTo>
                      <a:pt x="79" y="79"/>
                    </a:lnTo>
                    <a:lnTo>
                      <a:pt x="88" y="70"/>
                    </a:lnTo>
                    <a:lnTo>
                      <a:pt x="97" y="62"/>
                    </a:lnTo>
                    <a:lnTo>
                      <a:pt x="108" y="54"/>
                    </a:lnTo>
                    <a:lnTo>
                      <a:pt x="119" y="46"/>
                    </a:lnTo>
                    <a:lnTo>
                      <a:pt x="130" y="38"/>
                    </a:lnTo>
                    <a:lnTo>
                      <a:pt x="141" y="32"/>
                    </a:lnTo>
                    <a:lnTo>
                      <a:pt x="152" y="26"/>
                    </a:lnTo>
                    <a:lnTo>
                      <a:pt x="165" y="21"/>
                    </a:lnTo>
                    <a:lnTo>
                      <a:pt x="177" y="16"/>
                    </a:lnTo>
                    <a:lnTo>
                      <a:pt x="189" y="12"/>
                    </a:lnTo>
                    <a:lnTo>
                      <a:pt x="202" y="8"/>
                    </a:lnTo>
                    <a:lnTo>
                      <a:pt x="216" y="5"/>
                    </a:lnTo>
                    <a:lnTo>
                      <a:pt x="229" y="3"/>
                    </a:lnTo>
                    <a:lnTo>
                      <a:pt x="242" y="1"/>
                    </a:lnTo>
                    <a:lnTo>
                      <a:pt x="255"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2" name="Freeform 16"/>
              <p:cNvSpPr>
                <a:spLocks/>
              </p:cNvSpPr>
              <p:nvPr/>
            </p:nvSpPr>
            <p:spPr bwMode="auto">
              <a:xfrm>
                <a:off x="-1680356" y="1838018"/>
                <a:ext cx="217487" cy="117475"/>
              </a:xfrm>
              <a:custGeom>
                <a:avLst/>
                <a:gdLst/>
                <a:ahLst/>
                <a:cxnLst>
                  <a:cxn ang="0">
                    <a:pos x="2757" y="0"/>
                  </a:cxn>
                  <a:cxn ang="0">
                    <a:pos x="2798" y="5"/>
                  </a:cxn>
                  <a:cxn ang="0">
                    <a:pos x="2836" y="16"/>
                  </a:cxn>
                  <a:cxn ang="0">
                    <a:pos x="2871" y="32"/>
                  </a:cxn>
                  <a:cxn ang="0">
                    <a:pos x="2905" y="54"/>
                  </a:cxn>
                  <a:cxn ang="0">
                    <a:pos x="2934" y="79"/>
                  </a:cxn>
                  <a:cxn ang="0">
                    <a:pos x="2960"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60" y="1512"/>
                  </a:cxn>
                  <a:cxn ang="0">
                    <a:pos x="2934" y="1541"/>
                  </a:cxn>
                  <a:cxn ang="0">
                    <a:pos x="2905" y="1567"/>
                  </a:cxn>
                  <a:cxn ang="0">
                    <a:pos x="2871" y="1588"/>
                  </a:cxn>
                  <a:cxn ang="0">
                    <a:pos x="2836" y="1604"/>
                  </a:cxn>
                  <a:cxn ang="0">
                    <a:pos x="2798" y="1616"/>
                  </a:cxn>
                  <a:cxn ang="0">
                    <a:pos x="2757" y="1621"/>
                  </a:cxn>
                  <a:cxn ang="0">
                    <a:pos x="257" y="1621"/>
                  </a:cxn>
                  <a:cxn ang="0">
                    <a:pos x="216" y="1616"/>
                  </a:cxn>
                  <a:cxn ang="0">
                    <a:pos x="178" y="1604"/>
                  </a:cxn>
                  <a:cxn ang="0">
                    <a:pos x="142" y="1588"/>
                  </a:cxn>
                  <a:cxn ang="0">
                    <a:pos x="109" y="1567"/>
                  </a:cxn>
                  <a:cxn ang="0">
                    <a:pos x="80" y="1541"/>
                  </a:cxn>
                  <a:cxn ang="0">
                    <a:pos x="54" y="1512"/>
                  </a:cxn>
                  <a:cxn ang="0">
                    <a:pos x="33" y="1479"/>
                  </a:cxn>
                  <a:cxn ang="0">
                    <a:pos x="16" y="1444"/>
                  </a:cxn>
                  <a:cxn ang="0">
                    <a:pos x="6" y="1405"/>
                  </a:cxn>
                  <a:cxn ang="0">
                    <a:pos x="1" y="1364"/>
                  </a:cxn>
                  <a:cxn ang="0">
                    <a:pos x="1" y="256"/>
                  </a:cxn>
                  <a:cxn ang="0">
                    <a:pos x="6" y="216"/>
                  </a:cxn>
                  <a:cxn ang="0">
                    <a:pos x="16" y="177"/>
                  </a:cxn>
                  <a:cxn ang="0">
                    <a:pos x="33" y="141"/>
                  </a:cxn>
                  <a:cxn ang="0">
                    <a:pos x="54" y="109"/>
                  </a:cxn>
                  <a:cxn ang="0">
                    <a:pos x="80" y="79"/>
                  </a:cxn>
                  <a:cxn ang="0">
                    <a:pos x="109" y="54"/>
                  </a:cxn>
                  <a:cxn ang="0">
                    <a:pos x="142" y="32"/>
                  </a:cxn>
                  <a:cxn ang="0">
                    <a:pos x="178" y="16"/>
                  </a:cxn>
                  <a:cxn ang="0">
                    <a:pos x="216" y="5"/>
                  </a:cxn>
                  <a:cxn ang="0">
                    <a:pos x="257" y="0"/>
                  </a:cxn>
                </a:cxnLst>
                <a:rect l="0" t="0" r="r" b="b"/>
                <a:pathLst>
                  <a:path w="3014" h="1621">
                    <a:moveTo>
                      <a:pt x="271" y="0"/>
                    </a:moveTo>
                    <a:lnTo>
                      <a:pt x="2743" y="0"/>
                    </a:lnTo>
                    <a:lnTo>
                      <a:pt x="2757" y="0"/>
                    </a:lnTo>
                    <a:lnTo>
                      <a:pt x="2770" y="1"/>
                    </a:lnTo>
                    <a:lnTo>
                      <a:pt x="2784" y="3"/>
                    </a:lnTo>
                    <a:lnTo>
                      <a:pt x="2798" y="5"/>
                    </a:lnTo>
                    <a:lnTo>
                      <a:pt x="2810" y="8"/>
                    </a:lnTo>
                    <a:lnTo>
                      <a:pt x="2823" y="12"/>
                    </a:lnTo>
                    <a:lnTo>
                      <a:pt x="2836" y="16"/>
                    </a:lnTo>
                    <a:lnTo>
                      <a:pt x="2848" y="21"/>
                    </a:lnTo>
                    <a:lnTo>
                      <a:pt x="2860" y="26"/>
                    </a:lnTo>
                    <a:lnTo>
                      <a:pt x="2871" y="32"/>
                    </a:lnTo>
                    <a:lnTo>
                      <a:pt x="2884" y="38"/>
                    </a:lnTo>
                    <a:lnTo>
                      <a:pt x="2894" y="46"/>
                    </a:lnTo>
                    <a:lnTo>
                      <a:pt x="2905" y="54"/>
                    </a:lnTo>
                    <a:lnTo>
                      <a:pt x="2915" y="62"/>
                    </a:lnTo>
                    <a:lnTo>
                      <a:pt x="2924" y="70"/>
                    </a:lnTo>
                    <a:lnTo>
                      <a:pt x="2934" y="79"/>
                    </a:lnTo>
                    <a:lnTo>
                      <a:pt x="2943" y="88"/>
                    </a:lnTo>
                    <a:lnTo>
                      <a:pt x="2952" y="98"/>
                    </a:lnTo>
                    <a:lnTo>
                      <a:pt x="2960" y="109"/>
                    </a:lnTo>
                    <a:lnTo>
                      <a:pt x="2967" y="119"/>
                    </a:lnTo>
                    <a:lnTo>
                      <a:pt x="2974" y="130"/>
                    </a:lnTo>
                    <a:lnTo>
                      <a:pt x="2980" y="141"/>
                    </a:lnTo>
                    <a:lnTo>
                      <a:pt x="2986" y="152"/>
                    </a:lnTo>
                    <a:lnTo>
                      <a:pt x="2993" y="165"/>
                    </a:lnTo>
                    <a:lnTo>
                      <a:pt x="2997" y="177"/>
                    </a:lnTo>
                    <a:lnTo>
                      <a:pt x="3002" y="189"/>
                    </a:lnTo>
                    <a:lnTo>
                      <a:pt x="3005" y="202"/>
                    </a:lnTo>
                    <a:lnTo>
                      <a:pt x="3008" y="216"/>
                    </a:lnTo>
                    <a:lnTo>
                      <a:pt x="3011" y="229"/>
                    </a:lnTo>
                    <a:lnTo>
                      <a:pt x="3012" y="242"/>
                    </a:lnTo>
                    <a:lnTo>
                      <a:pt x="3013" y="256"/>
                    </a:lnTo>
                    <a:lnTo>
                      <a:pt x="3014" y="270"/>
                    </a:lnTo>
                    <a:lnTo>
                      <a:pt x="3014" y="1351"/>
                    </a:lnTo>
                    <a:lnTo>
                      <a:pt x="3013" y="1364"/>
                    </a:lnTo>
                    <a:lnTo>
                      <a:pt x="3012" y="1378"/>
                    </a:lnTo>
                    <a:lnTo>
                      <a:pt x="3011" y="1392"/>
                    </a:lnTo>
                    <a:lnTo>
                      <a:pt x="3008" y="1405"/>
                    </a:lnTo>
                    <a:lnTo>
                      <a:pt x="3005" y="1418"/>
                    </a:lnTo>
                    <a:lnTo>
                      <a:pt x="3002" y="1430"/>
                    </a:lnTo>
                    <a:lnTo>
                      <a:pt x="2997" y="1444"/>
                    </a:lnTo>
                    <a:lnTo>
                      <a:pt x="2993" y="1456"/>
                    </a:lnTo>
                    <a:lnTo>
                      <a:pt x="2986" y="1468"/>
                    </a:lnTo>
                    <a:lnTo>
                      <a:pt x="2980" y="1479"/>
                    </a:lnTo>
                    <a:lnTo>
                      <a:pt x="2974" y="1490"/>
                    </a:lnTo>
                    <a:lnTo>
                      <a:pt x="2967" y="1502"/>
                    </a:lnTo>
                    <a:lnTo>
                      <a:pt x="2960" y="1512"/>
                    </a:lnTo>
                    <a:lnTo>
                      <a:pt x="2952" y="1522"/>
                    </a:lnTo>
                    <a:lnTo>
                      <a:pt x="2943" y="1532"/>
                    </a:lnTo>
                    <a:lnTo>
                      <a:pt x="2934" y="1541"/>
                    </a:lnTo>
                    <a:lnTo>
                      <a:pt x="2924" y="1551"/>
                    </a:lnTo>
                    <a:lnTo>
                      <a:pt x="2915" y="1559"/>
                    </a:lnTo>
                    <a:lnTo>
                      <a:pt x="2905" y="1567"/>
                    </a:lnTo>
                    <a:lnTo>
                      <a:pt x="2894" y="1575"/>
                    </a:lnTo>
                    <a:lnTo>
                      <a:pt x="2884" y="1582"/>
                    </a:lnTo>
                    <a:lnTo>
                      <a:pt x="2871" y="1588"/>
                    </a:lnTo>
                    <a:lnTo>
                      <a:pt x="2860" y="1594"/>
                    </a:lnTo>
                    <a:lnTo>
                      <a:pt x="2848" y="1599"/>
                    </a:lnTo>
                    <a:lnTo>
                      <a:pt x="2836" y="1604"/>
                    </a:lnTo>
                    <a:lnTo>
                      <a:pt x="2823" y="1609"/>
                    </a:lnTo>
                    <a:lnTo>
                      <a:pt x="2810" y="1613"/>
                    </a:lnTo>
                    <a:lnTo>
                      <a:pt x="2798" y="1616"/>
                    </a:lnTo>
                    <a:lnTo>
                      <a:pt x="2784" y="1618"/>
                    </a:lnTo>
                    <a:lnTo>
                      <a:pt x="2770" y="1620"/>
                    </a:lnTo>
                    <a:lnTo>
                      <a:pt x="2757" y="1621"/>
                    </a:lnTo>
                    <a:lnTo>
                      <a:pt x="2743" y="1621"/>
                    </a:lnTo>
                    <a:lnTo>
                      <a:pt x="271" y="1621"/>
                    </a:lnTo>
                    <a:lnTo>
                      <a:pt x="257" y="1621"/>
                    </a:lnTo>
                    <a:lnTo>
                      <a:pt x="244" y="1620"/>
                    </a:lnTo>
                    <a:lnTo>
                      <a:pt x="229" y="1618"/>
                    </a:lnTo>
                    <a:lnTo>
                      <a:pt x="216" y="1616"/>
                    </a:lnTo>
                    <a:lnTo>
                      <a:pt x="204" y="1613"/>
                    </a:lnTo>
                    <a:lnTo>
                      <a:pt x="191" y="1609"/>
                    </a:lnTo>
                    <a:lnTo>
                      <a:pt x="178" y="1604"/>
                    </a:lnTo>
                    <a:lnTo>
                      <a:pt x="166" y="1599"/>
                    </a:lnTo>
                    <a:lnTo>
                      <a:pt x="154" y="1594"/>
                    </a:lnTo>
                    <a:lnTo>
                      <a:pt x="142" y="1588"/>
                    </a:lnTo>
                    <a:lnTo>
                      <a:pt x="130" y="1582"/>
                    </a:lnTo>
                    <a:lnTo>
                      <a:pt x="120" y="1575"/>
                    </a:lnTo>
                    <a:lnTo>
                      <a:pt x="109" y="1567"/>
                    </a:lnTo>
                    <a:lnTo>
                      <a:pt x="99" y="1559"/>
                    </a:lnTo>
                    <a:lnTo>
                      <a:pt x="89" y="1551"/>
                    </a:lnTo>
                    <a:lnTo>
                      <a:pt x="80" y="1541"/>
                    </a:lnTo>
                    <a:lnTo>
                      <a:pt x="70" y="1532"/>
                    </a:lnTo>
                    <a:lnTo>
                      <a:pt x="62" y="1522"/>
                    </a:lnTo>
                    <a:lnTo>
                      <a:pt x="54" y="1512"/>
                    </a:lnTo>
                    <a:lnTo>
                      <a:pt x="47" y="1502"/>
                    </a:lnTo>
                    <a:lnTo>
                      <a:pt x="40" y="1490"/>
                    </a:lnTo>
                    <a:lnTo>
                      <a:pt x="33" y="1479"/>
                    </a:lnTo>
                    <a:lnTo>
                      <a:pt x="28" y="1468"/>
                    </a:lnTo>
                    <a:lnTo>
                      <a:pt x="21" y="1456"/>
                    </a:lnTo>
                    <a:lnTo>
                      <a:pt x="16" y="1444"/>
                    </a:lnTo>
                    <a:lnTo>
                      <a:pt x="12" y="1430"/>
                    </a:lnTo>
                    <a:lnTo>
                      <a:pt x="9" y="1418"/>
                    </a:lnTo>
                    <a:lnTo>
                      <a:pt x="6" y="1405"/>
                    </a:lnTo>
                    <a:lnTo>
                      <a:pt x="3" y="1392"/>
                    </a:lnTo>
                    <a:lnTo>
                      <a:pt x="2" y="1378"/>
                    </a:lnTo>
                    <a:lnTo>
                      <a:pt x="1" y="1364"/>
                    </a:lnTo>
                    <a:lnTo>
                      <a:pt x="0" y="1351"/>
                    </a:lnTo>
                    <a:lnTo>
                      <a:pt x="0" y="270"/>
                    </a:lnTo>
                    <a:lnTo>
                      <a:pt x="1" y="256"/>
                    </a:lnTo>
                    <a:lnTo>
                      <a:pt x="2" y="242"/>
                    </a:lnTo>
                    <a:lnTo>
                      <a:pt x="3" y="229"/>
                    </a:lnTo>
                    <a:lnTo>
                      <a:pt x="6" y="216"/>
                    </a:lnTo>
                    <a:lnTo>
                      <a:pt x="9" y="202"/>
                    </a:lnTo>
                    <a:lnTo>
                      <a:pt x="12" y="189"/>
                    </a:lnTo>
                    <a:lnTo>
                      <a:pt x="16" y="177"/>
                    </a:lnTo>
                    <a:lnTo>
                      <a:pt x="21" y="165"/>
                    </a:lnTo>
                    <a:lnTo>
                      <a:pt x="28" y="152"/>
                    </a:lnTo>
                    <a:lnTo>
                      <a:pt x="33" y="141"/>
                    </a:lnTo>
                    <a:lnTo>
                      <a:pt x="40" y="130"/>
                    </a:lnTo>
                    <a:lnTo>
                      <a:pt x="47" y="119"/>
                    </a:lnTo>
                    <a:lnTo>
                      <a:pt x="54" y="109"/>
                    </a:lnTo>
                    <a:lnTo>
                      <a:pt x="62" y="98"/>
                    </a:lnTo>
                    <a:lnTo>
                      <a:pt x="70" y="88"/>
                    </a:lnTo>
                    <a:lnTo>
                      <a:pt x="80" y="79"/>
                    </a:lnTo>
                    <a:lnTo>
                      <a:pt x="89" y="70"/>
                    </a:lnTo>
                    <a:lnTo>
                      <a:pt x="99" y="62"/>
                    </a:lnTo>
                    <a:lnTo>
                      <a:pt x="109" y="54"/>
                    </a:lnTo>
                    <a:lnTo>
                      <a:pt x="120" y="46"/>
                    </a:lnTo>
                    <a:lnTo>
                      <a:pt x="130" y="38"/>
                    </a:lnTo>
                    <a:lnTo>
                      <a:pt x="142" y="32"/>
                    </a:lnTo>
                    <a:lnTo>
                      <a:pt x="154" y="26"/>
                    </a:lnTo>
                    <a:lnTo>
                      <a:pt x="166" y="21"/>
                    </a:lnTo>
                    <a:lnTo>
                      <a:pt x="178" y="16"/>
                    </a:lnTo>
                    <a:lnTo>
                      <a:pt x="191" y="12"/>
                    </a:lnTo>
                    <a:lnTo>
                      <a:pt x="204" y="8"/>
                    </a:lnTo>
                    <a:lnTo>
                      <a:pt x="216" y="5"/>
                    </a:lnTo>
                    <a:lnTo>
                      <a:pt x="229"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3" name="Freeform 17"/>
              <p:cNvSpPr>
                <a:spLocks/>
              </p:cNvSpPr>
              <p:nvPr/>
            </p:nvSpPr>
            <p:spPr bwMode="auto">
              <a:xfrm>
                <a:off x="-1440644" y="1838018"/>
                <a:ext cx="217487" cy="117475"/>
              </a:xfrm>
              <a:custGeom>
                <a:avLst/>
                <a:gdLst/>
                <a:ahLst/>
                <a:cxnLst>
                  <a:cxn ang="0">
                    <a:pos x="2757" y="0"/>
                  </a:cxn>
                  <a:cxn ang="0">
                    <a:pos x="2796" y="5"/>
                  </a:cxn>
                  <a:cxn ang="0">
                    <a:pos x="2835" y="16"/>
                  </a:cxn>
                  <a:cxn ang="0">
                    <a:pos x="2871" y="32"/>
                  </a:cxn>
                  <a:cxn ang="0">
                    <a:pos x="2903" y="54"/>
                  </a:cxn>
                  <a:cxn ang="0">
                    <a:pos x="2933" y="79"/>
                  </a:cxn>
                  <a:cxn ang="0">
                    <a:pos x="2958" y="109"/>
                  </a:cxn>
                  <a:cxn ang="0">
                    <a:pos x="2980" y="141"/>
                  </a:cxn>
                  <a:cxn ang="0">
                    <a:pos x="2996" y="177"/>
                  </a:cxn>
                  <a:cxn ang="0">
                    <a:pos x="3007" y="216"/>
                  </a:cxn>
                  <a:cxn ang="0">
                    <a:pos x="3012" y="256"/>
                  </a:cxn>
                  <a:cxn ang="0">
                    <a:pos x="3012" y="1364"/>
                  </a:cxn>
                  <a:cxn ang="0">
                    <a:pos x="3007" y="1405"/>
                  </a:cxn>
                  <a:cxn ang="0">
                    <a:pos x="2996" y="1444"/>
                  </a:cxn>
                  <a:cxn ang="0">
                    <a:pos x="2980" y="1479"/>
                  </a:cxn>
                  <a:cxn ang="0">
                    <a:pos x="2958" y="1512"/>
                  </a:cxn>
                  <a:cxn ang="0">
                    <a:pos x="2933" y="1541"/>
                  </a:cxn>
                  <a:cxn ang="0">
                    <a:pos x="2903" y="1567"/>
                  </a:cxn>
                  <a:cxn ang="0">
                    <a:pos x="2871" y="1588"/>
                  </a:cxn>
                  <a:cxn ang="0">
                    <a:pos x="2835" y="1604"/>
                  </a:cxn>
                  <a:cxn ang="0">
                    <a:pos x="2796" y="1616"/>
                  </a:cxn>
                  <a:cxn ang="0">
                    <a:pos x="2757" y="1621"/>
                  </a:cxn>
                  <a:cxn ang="0">
                    <a:pos x="256" y="1621"/>
                  </a:cxn>
                  <a:cxn ang="0">
                    <a:pos x="216" y="1616"/>
                  </a:cxn>
                  <a:cxn ang="0">
                    <a:pos x="177" y="1604"/>
                  </a:cxn>
                  <a:cxn ang="0">
                    <a:pos x="141" y="1588"/>
                  </a:cxn>
                  <a:cxn ang="0">
                    <a:pos x="109" y="1567"/>
                  </a:cxn>
                  <a:cxn ang="0">
                    <a:pos x="79" y="1541"/>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9" y="54"/>
                  </a:cxn>
                  <a:cxn ang="0">
                    <a:pos x="141" y="32"/>
                  </a:cxn>
                  <a:cxn ang="0">
                    <a:pos x="177" y="16"/>
                  </a:cxn>
                  <a:cxn ang="0">
                    <a:pos x="216" y="5"/>
                  </a:cxn>
                  <a:cxn ang="0">
                    <a:pos x="256" y="0"/>
                  </a:cxn>
                </a:cxnLst>
                <a:rect l="0" t="0" r="r" b="b"/>
                <a:pathLst>
                  <a:path w="3012" h="1621">
                    <a:moveTo>
                      <a:pt x="270" y="0"/>
                    </a:moveTo>
                    <a:lnTo>
                      <a:pt x="2742" y="0"/>
                    </a:lnTo>
                    <a:lnTo>
                      <a:pt x="2757" y="0"/>
                    </a:lnTo>
                    <a:lnTo>
                      <a:pt x="2770" y="1"/>
                    </a:lnTo>
                    <a:lnTo>
                      <a:pt x="2783" y="3"/>
                    </a:lnTo>
                    <a:lnTo>
                      <a:pt x="2796" y="5"/>
                    </a:lnTo>
                    <a:lnTo>
                      <a:pt x="2810" y="8"/>
                    </a:lnTo>
                    <a:lnTo>
                      <a:pt x="2823" y="12"/>
                    </a:lnTo>
                    <a:lnTo>
                      <a:pt x="2835" y="16"/>
                    </a:lnTo>
                    <a:lnTo>
                      <a:pt x="2847" y="21"/>
                    </a:lnTo>
                    <a:lnTo>
                      <a:pt x="2860" y="26"/>
                    </a:lnTo>
                    <a:lnTo>
                      <a:pt x="2871" y="32"/>
                    </a:lnTo>
                    <a:lnTo>
                      <a:pt x="2882" y="38"/>
                    </a:lnTo>
                    <a:lnTo>
                      <a:pt x="2893" y="46"/>
                    </a:lnTo>
                    <a:lnTo>
                      <a:pt x="2903" y="54"/>
                    </a:lnTo>
                    <a:lnTo>
                      <a:pt x="2914" y="62"/>
                    </a:lnTo>
                    <a:lnTo>
                      <a:pt x="2924" y="70"/>
                    </a:lnTo>
                    <a:lnTo>
                      <a:pt x="2933" y="79"/>
                    </a:lnTo>
                    <a:lnTo>
                      <a:pt x="2942" y="88"/>
                    </a:lnTo>
                    <a:lnTo>
                      <a:pt x="2950" y="98"/>
                    </a:lnTo>
                    <a:lnTo>
                      <a:pt x="2958" y="109"/>
                    </a:lnTo>
                    <a:lnTo>
                      <a:pt x="2967" y="119"/>
                    </a:lnTo>
                    <a:lnTo>
                      <a:pt x="2974" y="130"/>
                    </a:lnTo>
                    <a:lnTo>
                      <a:pt x="2980" y="141"/>
                    </a:lnTo>
                    <a:lnTo>
                      <a:pt x="2986" y="152"/>
                    </a:lnTo>
                    <a:lnTo>
                      <a:pt x="2991" y="165"/>
                    </a:lnTo>
                    <a:lnTo>
                      <a:pt x="2996" y="177"/>
                    </a:lnTo>
                    <a:lnTo>
                      <a:pt x="3000" y="189"/>
                    </a:lnTo>
                    <a:lnTo>
                      <a:pt x="3004" y="202"/>
                    </a:lnTo>
                    <a:lnTo>
                      <a:pt x="3007" y="216"/>
                    </a:lnTo>
                    <a:lnTo>
                      <a:pt x="3009" y="229"/>
                    </a:lnTo>
                    <a:lnTo>
                      <a:pt x="3011" y="242"/>
                    </a:lnTo>
                    <a:lnTo>
                      <a:pt x="3012" y="256"/>
                    </a:lnTo>
                    <a:lnTo>
                      <a:pt x="3012" y="270"/>
                    </a:lnTo>
                    <a:lnTo>
                      <a:pt x="3012" y="1351"/>
                    </a:lnTo>
                    <a:lnTo>
                      <a:pt x="3012" y="1364"/>
                    </a:lnTo>
                    <a:lnTo>
                      <a:pt x="3011" y="1378"/>
                    </a:lnTo>
                    <a:lnTo>
                      <a:pt x="3009" y="1392"/>
                    </a:lnTo>
                    <a:lnTo>
                      <a:pt x="3007" y="1405"/>
                    </a:lnTo>
                    <a:lnTo>
                      <a:pt x="3004" y="1418"/>
                    </a:lnTo>
                    <a:lnTo>
                      <a:pt x="3000" y="1430"/>
                    </a:lnTo>
                    <a:lnTo>
                      <a:pt x="2996" y="1444"/>
                    </a:lnTo>
                    <a:lnTo>
                      <a:pt x="2991" y="1456"/>
                    </a:lnTo>
                    <a:lnTo>
                      <a:pt x="2986" y="1468"/>
                    </a:lnTo>
                    <a:lnTo>
                      <a:pt x="2980" y="1479"/>
                    </a:lnTo>
                    <a:lnTo>
                      <a:pt x="2974" y="1490"/>
                    </a:lnTo>
                    <a:lnTo>
                      <a:pt x="2967" y="1502"/>
                    </a:lnTo>
                    <a:lnTo>
                      <a:pt x="2958" y="1512"/>
                    </a:lnTo>
                    <a:lnTo>
                      <a:pt x="2950" y="1522"/>
                    </a:lnTo>
                    <a:lnTo>
                      <a:pt x="2942" y="1532"/>
                    </a:lnTo>
                    <a:lnTo>
                      <a:pt x="2933" y="1541"/>
                    </a:lnTo>
                    <a:lnTo>
                      <a:pt x="2924" y="1551"/>
                    </a:lnTo>
                    <a:lnTo>
                      <a:pt x="2914" y="1559"/>
                    </a:lnTo>
                    <a:lnTo>
                      <a:pt x="2903" y="1567"/>
                    </a:lnTo>
                    <a:lnTo>
                      <a:pt x="2893" y="1575"/>
                    </a:lnTo>
                    <a:lnTo>
                      <a:pt x="2882" y="1582"/>
                    </a:lnTo>
                    <a:lnTo>
                      <a:pt x="2871" y="1588"/>
                    </a:lnTo>
                    <a:lnTo>
                      <a:pt x="2860" y="1594"/>
                    </a:lnTo>
                    <a:lnTo>
                      <a:pt x="2847" y="1599"/>
                    </a:lnTo>
                    <a:lnTo>
                      <a:pt x="2835" y="1604"/>
                    </a:lnTo>
                    <a:lnTo>
                      <a:pt x="2823" y="1609"/>
                    </a:lnTo>
                    <a:lnTo>
                      <a:pt x="2810" y="1613"/>
                    </a:lnTo>
                    <a:lnTo>
                      <a:pt x="2796" y="1616"/>
                    </a:lnTo>
                    <a:lnTo>
                      <a:pt x="2783" y="1618"/>
                    </a:lnTo>
                    <a:lnTo>
                      <a:pt x="2770" y="1620"/>
                    </a:lnTo>
                    <a:lnTo>
                      <a:pt x="2757" y="1621"/>
                    </a:lnTo>
                    <a:lnTo>
                      <a:pt x="2742" y="1621"/>
                    </a:lnTo>
                    <a:lnTo>
                      <a:pt x="270" y="1621"/>
                    </a:lnTo>
                    <a:lnTo>
                      <a:pt x="256" y="1621"/>
                    </a:lnTo>
                    <a:lnTo>
                      <a:pt x="242" y="1620"/>
                    </a:lnTo>
                    <a:lnTo>
                      <a:pt x="229" y="1618"/>
                    </a:lnTo>
                    <a:lnTo>
                      <a:pt x="216" y="1616"/>
                    </a:lnTo>
                    <a:lnTo>
                      <a:pt x="202" y="1613"/>
                    </a:lnTo>
                    <a:lnTo>
                      <a:pt x="190" y="1609"/>
                    </a:lnTo>
                    <a:lnTo>
                      <a:pt x="177" y="1604"/>
                    </a:lnTo>
                    <a:lnTo>
                      <a:pt x="165" y="1599"/>
                    </a:lnTo>
                    <a:lnTo>
                      <a:pt x="153" y="1594"/>
                    </a:lnTo>
                    <a:lnTo>
                      <a:pt x="141" y="1588"/>
                    </a:lnTo>
                    <a:lnTo>
                      <a:pt x="130" y="1582"/>
                    </a:lnTo>
                    <a:lnTo>
                      <a:pt x="119" y="1575"/>
                    </a:lnTo>
                    <a:lnTo>
                      <a:pt x="109" y="1567"/>
                    </a:lnTo>
                    <a:lnTo>
                      <a:pt x="98" y="1559"/>
                    </a:lnTo>
                    <a:lnTo>
                      <a:pt x="88" y="1551"/>
                    </a:lnTo>
                    <a:lnTo>
                      <a:pt x="79" y="1541"/>
                    </a:lnTo>
                    <a:lnTo>
                      <a:pt x="70" y="1532"/>
                    </a:lnTo>
                    <a:lnTo>
                      <a:pt x="62" y="1522"/>
                    </a:lnTo>
                    <a:lnTo>
                      <a:pt x="54" y="1512"/>
                    </a:lnTo>
                    <a:lnTo>
                      <a:pt x="45" y="1502"/>
                    </a:lnTo>
                    <a:lnTo>
                      <a:pt x="39" y="1490"/>
                    </a:lnTo>
                    <a:lnTo>
                      <a:pt x="32" y="1479"/>
                    </a:lnTo>
                    <a:lnTo>
                      <a:pt x="26" y="1468"/>
                    </a:lnTo>
                    <a:lnTo>
                      <a:pt x="21"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1" y="165"/>
                    </a:lnTo>
                    <a:lnTo>
                      <a:pt x="26" y="152"/>
                    </a:lnTo>
                    <a:lnTo>
                      <a:pt x="32" y="141"/>
                    </a:lnTo>
                    <a:lnTo>
                      <a:pt x="39" y="130"/>
                    </a:lnTo>
                    <a:lnTo>
                      <a:pt x="45" y="119"/>
                    </a:lnTo>
                    <a:lnTo>
                      <a:pt x="54" y="109"/>
                    </a:lnTo>
                    <a:lnTo>
                      <a:pt x="62" y="98"/>
                    </a:lnTo>
                    <a:lnTo>
                      <a:pt x="70" y="88"/>
                    </a:lnTo>
                    <a:lnTo>
                      <a:pt x="79" y="79"/>
                    </a:lnTo>
                    <a:lnTo>
                      <a:pt x="88" y="70"/>
                    </a:lnTo>
                    <a:lnTo>
                      <a:pt x="98" y="62"/>
                    </a:lnTo>
                    <a:lnTo>
                      <a:pt x="109" y="54"/>
                    </a:lnTo>
                    <a:lnTo>
                      <a:pt x="119" y="46"/>
                    </a:lnTo>
                    <a:lnTo>
                      <a:pt x="130" y="38"/>
                    </a:lnTo>
                    <a:lnTo>
                      <a:pt x="141" y="32"/>
                    </a:lnTo>
                    <a:lnTo>
                      <a:pt x="153" y="26"/>
                    </a:lnTo>
                    <a:lnTo>
                      <a:pt x="165" y="21"/>
                    </a:lnTo>
                    <a:lnTo>
                      <a:pt x="177" y="16"/>
                    </a:lnTo>
                    <a:lnTo>
                      <a:pt x="190" y="12"/>
                    </a:lnTo>
                    <a:lnTo>
                      <a:pt x="202"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4" name="Freeform 18"/>
              <p:cNvSpPr>
                <a:spLocks/>
              </p:cNvSpPr>
              <p:nvPr/>
            </p:nvSpPr>
            <p:spPr bwMode="auto">
              <a:xfrm>
                <a:off x="-1200931" y="1838018"/>
                <a:ext cx="217487" cy="117475"/>
              </a:xfrm>
              <a:custGeom>
                <a:avLst/>
                <a:gdLst/>
                <a:ahLst/>
                <a:cxnLst>
                  <a:cxn ang="0">
                    <a:pos x="2756" y="0"/>
                  </a:cxn>
                  <a:cxn ang="0">
                    <a:pos x="2797" y="5"/>
                  </a:cxn>
                  <a:cxn ang="0">
                    <a:pos x="2836" y="16"/>
                  </a:cxn>
                  <a:cxn ang="0">
                    <a:pos x="2871" y="32"/>
                  </a:cxn>
                  <a:cxn ang="0">
                    <a:pos x="2904" y="54"/>
                  </a:cxn>
                  <a:cxn ang="0">
                    <a:pos x="2934" y="79"/>
                  </a:cxn>
                  <a:cxn ang="0">
                    <a:pos x="2959" y="109"/>
                  </a:cxn>
                  <a:cxn ang="0">
                    <a:pos x="2980" y="141"/>
                  </a:cxn>
                  <a:cxn ang="0">
                    <a:pos x="2997" y="177"/>
                  </a:cxn>
                  <a:cxn ang="0">
                    <a:pos x="3008" y="216"/>
                  </a:cxn>
                  <a:cxn ang="0">
                    <a:pos x="3013" y="256"/>
                  </a:cxn>
                  <a:cxn ang="0">
                    <a:pos x="3013" y="1364"/>
                  </a:cxn>
                  <a:cxn ang="0">
                    <a:pos x="3008" y="1405"/>
                  </a:cxn>
                  <a:cxn ang="0">
                    <a:pos x="2997" y="1444"/>
                  </a:cxn>
                  <a:cxn ang="0">
                    <a:pos x="2980" y="1479"/>
                  </a:cxn>
                  <a:cxn ang="0">
                    <a:pos x="2959" y="1512"/>
                  </a:cxn>
                  <a:cxn ang="0">
                    <a:pos x="2934" y="1541"/>
                  </a:cxn>
                  <a:cxn ang="0">
                    <a:pos x="2904" y="1567"/>
                  </a:cxn>
                  <a:cxn ang="0">
                    <a:pos x="2871" y="1588"/>
                  </a:cxn>
                  <a:cxn ang="0">
                    <a:pos x="2836" y="1604"/>
                  </a:cxn>
                  <a:cxn ang="0">
                    <a:pos x="2797" y="1616"/>
                  </a:cxn>
                  <a:cxn ang="0">
                    <a:pos x="2756" y="1621"/>
                  </a:cxn>
                  <a:cxn ang="0">
                    <a:pos x="256" y="1621"/>
                  </a:cxn>
                  <a:cxn ang="0">
                    <a:pos x="216" y="1616"/>
                  </a:cxn>
                  <a:cxn ang="0">
                    <a:pos x="177" y="1604"/>
                  </a:cxn>
                  <a:cxn ang="0">
                    <a:pos x="142" y="1588"/>
                  </a:cxn>
                  <a:cxn ang="0">
                    <a:pos x="108" y="1567"/>
                  </a:cxn>
                  <a:cxn ang="0">
                    <a:pos x="80" y="1541"/>
                  </a:cxn>
                  <a:cxn ang="0">
                    <a:pos x="54" y="1512"/>
                  </a:cxn>
                  <a:cxn ang="0">
                    <a:pos x="33" y="1479"/>
                  </a:cxn>
                  <a:cxn ang="0">
                    <a:pos x="16" y="1444"/>
                  </a:cxn>
                  <a:cxn ang="0">
                    <a:pos x="5" y="1405"/>
                  </a:cxn>
                  <a:cxn ang="0">
                    <a:pos x="0" y="1364"/>
                  </a:cxn>
                  <a:cxn ang="0">
                    <a:pos x="0" y="256"/>
                  </a:cxn>
                  <a:cxn ang="0">
                    <a:pos x="5" y="216"/>
                  </a:cxn>
                  <a:cxn ang="0">
                    <a:pos x="16" y="177"/>
                  </a:cxn>
                  <a:cxn ang="0">
                    <a:pos x="33" y="141"/>
                  </a:cxn>
                  <a:cxn ang="0">
                    <a:pos x="54" y="109"/>
                  </a:cxn>
                  <a:cxn ang="0">
                    <a:pos x="80" y="79"/>
                  </a:cxn>
                  <a:cxn ang="0">
                    <a:pos x="108" y="54"/>
                  </a:cxn>
                  <a:cxn ang="0">
                    <a:pos x="142" y="32"/>
                  </a:cxn>
                  <a:cxn ang="0">
                    <a:pos x="177" y="16"/>
                  </a:cxn>
                  <a:cxn ang="0">
                    <a:pos x="216" y="5"/>
                  </a:cxn>
                  <a:cxn ang="0">
                    <a:pos x="256" y="0"/>
                  </a:cxn>
                </a:cxnLst>
                <a:rect l="0" t="0" r="r" b="b"/>
                <a:pathLst>
                  <a:path w="3013" h="1621">
                    <a:moveTo>
                      <a:pt x="270" y="0"/>
                    </a:moveTo>
                    <a:lnTo>
                      <a:pt x="2743" y="0"/>
                    </a:lnTo>
                    <a:lnTo>
                      <a:pt x="2756" y="0"/>
                    </a:lnTo>
                    <a:lnTo>
                      <a:pt x="2771" y="1"/>
                    </a:lnTo>
                    <a:lnTo>
                      <a:pt x="2784" y="3"/>
                    </a:lnTo>
                    <a:lnTo>
                      <a:pt x="2797" y="5"/>
                    </a:lnTo>
                    <a:lnTo>
                      <a:pt x="2810" y="8"/>
                    </a:lnTo>
                    <a:lnTo>
                      <a:pt x="2822" y="12"/>
                    </a:lnTo>
                    <a:lnTo>
                      <a:pt x="2836" y="16"/>
                    </a:lnTo>
                    <a:lnTo>
                      <a:pt x="2848" y="21"/>
                    </a:lnTo>
                    <a:lnTo>
                      <a:pt x="2859" y="26"/>
                    </a:lnTo>
                    <a:lnTo>
                      <a:pt x="2871" y="32"/>
                    </a:lnTo>
                    <a:lnTo>
                      <a:pt x="2883" y="38"/>
                    </a:lnTo>
                    <a:lnTo>
                      <a:pt x="2894" y="46"/>
                    </a:lnTo>
                    <a:lnTo>
                      <a:pt x="2904" y="54"/>
                    </a:lnTo>
                    <a:lnTo>
                      <a:pt x="2914" y="62"/>
                    </a:lnTo>
                    <a:lnTo>
                      <a:pt x="2924" y="70"/>
                    </a:lnTo>
                    <a:lnTo>
                      <a:pt x="2934" y="79"/>
                    </a:lnTo>
                    <a:lnTo>
                      <a:pt x="2943" y="88"/>
                    </a:lnTo>
                    <a:lnTo>
                      <a:pt x="2951" y="98"/>
                    </a:lnTo>
                    <a:lnTo>
                      <a:pt x="2959" y="109"/>
                    </a:lnTo>
                    <a:lnTo>
                      <a:pt x="2966" y="119"/>
                    </a:lnTo>
                    <a:lnTo>
                      <a:pt x="2973" y="130"/>
                    </a:lnTo>
                    <a:lnTo>
                      <a:pt x="2980" y="141"/>
                    </a:lnTo>
                    <a:lnTo>
                      <a:pt x="2987" y="152"/>
                    </a:lnTo>
                    <a:lnTo>
                      <a:pt x="2992" y="165"/>
                    </a:lnTo>
                    <a:lnTo>
                      <a:pt x="2997" y="177"/>
                    </a:lnTo>
                    <a:lnTo>
                      <a:pt x="3001" y="189"/>
                    </a:lnTo>
                    <a:lnTo>
                      <a:pt x="3005" y="202"/>
                    </a:lnTo>
                    <a:lnTo>
                      <a:pt x="3008" y="216"/>
                    </a:lnTo>
                    <a:lnTo>
                      <a:pt x="3010" y="229"/>
                    </a:lnTo>
                    <a:lnTo>
                      <a:pt x="3012" y="242"/>
                    </a:lnTo>
                    <a:lnTo>
                      <a:pt x="3013" y="256"/>
                    </a:lnTo>
                    <a:lnTo>
                      <a:pt x="3013" y="270"/>
                    </a:lnTo>
                    <a:lnTo>
                      <a:pt x="3013" y="1351"/>
                    </a:lnTo>
                    <a:lnTo>
                      <a:pt x="3013" y="1364"/>
                    </a:lnTo>
                    <a:lnTo>
                      <a:pt x="3012" y="1378"/>
                    </a:lnTo>
                    <a:lnTo>
                      <a:pt x="3010" y="1392"/>
                    </a:lnTo>
                    <a:lnTo>
                      <a:pt x="3008" y="1405"/>
                    </a:lnTo>
                    <a:lnTo>
                      <a:pt x="3005" y="1418"/>
                    </a:lnTo>
                    <a:lnTo>
                      <a:pt x="3001" y="1430"/>
                    </a:lnTo>
                    <a:lnTo>
                      <a:pt x="2997" y="1444"/>
                    </a:lnTo>
                    <a:lnTo>
                      <a:pt x="2992" y="1456"/>
                    </a:lnTo>
                    <a:lnTo>
                      <a:pt x="2987" y="1468"/>
                    </a:lnTo>
                    <a:lnTo>
                      <a:pt x="2980" y="1479"/>
                    </a:lnTo>
                    <a:lnTo>
                      <a:pt x="2973" y="1490"/>
                    </a:lnTo>
                    <a:lnTo>
                      <a:pt x="2966" y="1502"/>
                    </a:lnTo>
                    <a:lnTo>
                      <a:pt x="2959" y="1512"/>
                    </a:lnTo>
                    <a:lnTo>
                      <a:pt x="2951" y="1522"/>
                    </a:lnTo>
                    <a:lnTo>
                      <a:pt x="2943" y="1532"/>
                    </a:lnTo>
                    <a:lnTo>
                      <a:pt x="2934" y="1541"/>
                    </a:lnTo>
                    <a:lnTo>
                      <a:pt x="2924" y="1551"/>
                    </a:lnTo>
                    <a:lnTo>
                      <a:pt x="2914" y="1559"/>
                    </a:lnTo>
                    <a:lnTo>
                      <a:pt x="2904" y="1567"/>
                    </a:lnTo>
                    <a:lnTo>
                      <a:pt x="2894" y="1575"/>
                    </a:lnTo>
                    <a:lnTo>
                      <a:pt x="2883" y="1582"/>
                    </a:lnTo>
                    <a:lnTo>
                      <a:pt x="2871" y="1588"/>
                    </a:lnTo>
                    <a:lnTo>
                      <a:pt x="2859" y="1594"/>
                    </a:lnTo>
                    <a:lnTo>
                      <a:pt x="2848" y="1599"/>
                    </a:lnTo>
                    <a:lnTo>
                      <a:pt x="2836" y="1604"/>
                    </a:lnTo>
                    <a:lnTo>
                      <a:pt x="2822" y="1609"/>
                    </a:lnTo>
                    <a:lnTo>
                      <a:pt x="2810" y="1613"/>
                    </a:lnTo>
                    <a:lnTo>
                      <a:pt x="2797" y="1616"/>
                    </a:lnTo>
                    <a:lnTo>
                      <a:pt x="2784" y="1618"/>
                    </a:lnTo>
                    <a:lnTo>
                      <a:pt x="2771" y="1620"/>
                    </a:lnTo>
                    <a:lnTo>
                      <a:pt x="2756" y="1621"/>
                    </a:lnTo>
                    <a:lnTo>
                      <a:pt x="2743" y="1621"/>
                    </a:lnTo>
                    <a:lnTo>
                      <a:pt x="270" y="1621"/>
                    </a:lnTo>
                    <a:lnTo>
                      <a:pt x="256" y="1621"/>
                    </a:lnTo>
                    <a:lnTo>
                      <a:pt x="243" y="1620"/>
                    </a:lnTo>
                    <a:lnTo>
                      <a:pt x="229" y="1618"/>
                    </a:lnTo>
                    <a:lnTo>
                      <a:pt x="216" y="1616"/>
                    </a:lnTo>
                    <a:lnTo>
                      <a:pt x="203" y="1613"/>
                    </a:lnTo>
                    <a:lnTo>
                      <a:pt x="190" y="1609"/>
                    </a:lnTo>
                    <a:lnTo>
                      <a:pt x="177" y="1604"/>
                    </a:lnTo>
                    <a:lnTo>
                      <a:pt x="165" y="1599"/>
                    </a:lnTo>
                    <a:lnTo>
                      <a:pt x="153" y="1594"/>
                    </a:lnTo>
                    <a:lnTo>
                      <a:pt x="142" y="1588"/>
                    </a:lnTo>
                    <a:lnTo>
                      <a:pt x="131" y="1582"/>
                    </a:lnTo>
                    <a:lnTo>
                      <a:pt x="119" y="1575"/>
                    </a:lnTo>
                    <a:lnTo>
                      <a:pt x="108" y="1567"/>
                    </a:lnTo>
                    <a:lnTo>
                      <a:pt x="98" y="1559"/>
                    </a:lnTo>
                    <a:lnTo>
                      <a:pt x="89" y="1551"/>
                    </a:lnTo>
                    <a:lnTo>
                      <a:pt x="80" y="1541"/>
                    </a:lnTo>
                    <a:lnTo>
                      <a:pt x="70" y="1532"/>
                    </a:lnTo>
                    <a:lnTo>
                      <a:pt x="61" y="1522"/>
                    </a:lnTo>
                    <a:lnTo>
                      <a:pt x="54" y="1512"/>
                    </a:lnTo>
                    <a:lnTo>
                      <a:pt x="46" y="1502"/>
                    </a:lnTo>
                    <a:lnTo>
                      <a:pt x="39" y="1490"/>
                    </a:lnTo>
                    <a:lnTo>
                      <a:pt x="33" y="1479"/>
                    </a:lnTo>
                    <a:lnTo>
                      <a:pt x="27" y="1468"/>
                    </a:lnTo>
                    <a:lnTo>
                      <a:pt x="22" y="1456"/>
                    </a:lnTo>
                    <a:lnTo>
                      <a:pt x="16" y="1444"/>
                    </a:lnTo>
                    <a:lnTo>
                      <a:pt x="12" y="1430"/>
                    </a:lnTo>
                    <a:lnTo>
                      <a:pt x="8" y="1418"/>
                    </a:lnTo>
                    <a:lnTo>
                      <a:pt x="5" y="1405"/>
                    </a:lnTo>
                    <a:lnTo>
                      <a:pt x="3" y="1392"/>
                    </a:lnTo>
                    <a:lnTo>
                      <a:pt x="1" y="1378"/>
                    </a:lnTo>
                    <a:lnTo>
                      <a:pt x="0" y="1364"/>
                    </a:lnTo>
                    <a:lnTo>
                      <a:pt x="0" y="1351"/>
                    </a:lnTo>
                    <a:lnTo>
                      <a:pt x="0" y="270"/>
                    </a:lnTo>
                    <a:lnTo>
                      <a:pt x="0" y="256"/>
                    </a:lnTo>
                    <a:lnTo>
                      <a:pt x="1" y="242"/>
                    </a:lnTo>
                    <a:lnTo>
                      <a:pt x="3" y="229"/>
                    </a:lnTo>
                    <a:lnTo>
                      <a:pt x="5" y="216"/>
                    </a:lnTo>
                    <a:lnTo>
                      <a:pt x="8" y="202"/>
                    </a:lnTo>
                    <a:lnTo>
                      <a:pt x="12" y="189"/>
                    </a:lnTo>
                    <a:lnTo>
                      <a:pt x="16" y="177"/>
                    </a:lnTo>
                    <a:lnTo>
                      <a:pt x="22" y="165"/>
                    </a:lnTo>
                    <a:lnTo>
                      <a:pt x="27" y="152"/>
                    </a:lnTo>
                    <a:lnTo>
                      <a:pt x="33" y="141"/>
                    </a:lnTo>
                    <a:lnTo>
                      <a:pt x="39" y="130"/>
                    </a:lnTo>
                    <a:lnTo>
                      <a:pt x="46" y="119"/>
                    </a:lnTo>
                    <a:lnTo>
                      <a:pt x="54" y="109"/>
                    </a:lnTo>
                    <a:lnTo>
                      <a:pt x="61" y="98"/>
                    </a:lnTo>
                    <a:lnTo>
                      <a:pt x="70" y="88"/>
                    </a:lnTo>
                    <a:lnTo>
                      <a:pt x="80" y="79"/>
                    </a:lnTo>
                    <a:lnTo>
                      <a:pt x="89" y="70"/>
                    </a:lnTo>
                    <a:lnTo>
                      <a:pt x="98" y="62"/>
                    </a:lnTo>
                    <a:lnTo>
                      <a:pt x="108" y="54"/>
                    </a:lnTo>
                    <a:lnTo>
                      <a:pt x="119" y="46"/>
                    </a:lnTo>
                    <a:lnTo>
                      <a:pt x="131" y="38"/>
                    </a:lnTo>
                    <a:lnTo>
                      <a:pt x="142" y="32"/>
                    </a:lnTo>
                    <a:lnTo>
                      <a:pt x="153" y="26"/>
                    </a:lnTo>
                    <a:lnTo>
                      <a:pt x="165" y="21"/>
                    </a:lnTo>
                    <a:lnTo>
                      <a:pt x="177" y="16"/>
                    </a:lnTo>
                    <a:lnTo>
                      <a:pt x="190" y="12"/>
                    </a:lnTo>
                    <a:lnTo>
                      <a:pt x="203" y="8"/>
                    </a:lnTo>
                    <a:lnTo>
                      <a:pt x="216" y="5"/>
                    </a:lnTo>
                    <a:lnTo>
                      <a:pt x="229" y="3"/>
                    </a:lnTo>
                    <a:lnTo>
                      <a:pt x="243"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5" name="Freeform 19"/>
              <p:cNvSpPr>
                <a:spLocks/>
              </p:cNvSpPr>
              <p:nvPr/>
            </p:nvSpPr>
            <p:spPr bwMode="auto">
              <a:xfrm>
                <a:off x="-2040719" y="1693555"/>
                <a:ext cx="217487" cy="115888"/>
              </a:xfrm>
              <a:custGeom>
                <a:avLst/>
                <a:gdLst/>
                <a:ahLst/>
                <a:cxnLst>
                  <a:cxn ang="0">
                    <a:pos x="2757" y="0"/>
                  </a:cxn>
                  <a:cxn ang="0">
                    <a:pos x="2798" y="6"/>
                  </a:cxn>
                  <a:cxn ang="0">
                    <a:pos x="2835" y="17"/>
                  </a:cxn>
                  <a:cxn ang="0">
                    <a:pos x="2871" y="33"/>
                  </a:cxn>
                  <a:cxn ang="0">
                    <a:pos x="2905" y="54"/>
                  </a:cxn>
                  <a:cxn ang="0">
                    <a:pos x="2934" y="80"/>
                  </a:cxn>
                  <a:cxn ang="0">
                    <a:pos x="2960" y="109"/>
                  </a:cxn>
                  <a:cxn ang="0">
                    <a:pos x="2980" y="142"/>
                  </a:cxn>
                  <a:cxn ang="0">
                    <a:pos x="2996" y="178"/>
                  </a:cxn>
                  <a:cxn ang="0">
                    <a:pos x="3007" y="216"/>
                  </a:cxn>
                  <a:cxn ang="0">
                    <a:pos x="3013" y="257"/>
                  </a:cxn>
                  <a:cxn ang="0">
                    <a:pos x="3013" y="1365"/>
                  </a:cxn>
                  <a:cxn ang="0">
                    <a:pos x="3007" y="1406"/>
                  </a:cxn>
                  <a:cxn ang="0">
                    <a:pos x="2996" y="1444"/>
                  </a:cxn>
                  <a:cxn ang="0">
                    <a:pos x="2980" y="1480"/>
                  </a:cxn>
                  <a:cxn ang="0">
                    <a:pos x="2960" y="1513"/>
                  </a:cxn>
                  <a:cxn ang="0">
                    <a:pos x="2934" y="1542"/>
                  </a:cxn>
                  <a:cxn ang="0">
                    <a:pos x="2905" y="1568"/>
                  </a:cxn>
                  <a:cxn ang="0">
                    <a:pos x="2871" y="1589"/>
                  </a:cxn>
                  <a:cxn ang="0">
                    <a:pos x="2835" y="1605"/>
                  </a:cxn>
                  <a:cxn ang="0">
                    <a:pos x="2798" y="1616"/>
                  </a:cxn>
                  <a:cxn ang="0">
                    <a:pos x="2757" y="1622"/>
                  </a:cxn>
                  <a:cxn ang="0">
                    <a:pos x="257" y="1622"/>
                  </a:cxn>
                  <a:cxn ang="0">
                    <a:pos x="216" y="1616"/>
                  </a:cxn>
                  <a:cxn ang="0">
                    <a:pos x="178" y="1605"/>
                  </a:cxn>
                  <a:cxn ang="0">
                    <a:pos x="141" y="1589"/>
                  </a:cxn>
                  <a:cxn ang="0">
                    <a:pos x="109" y="1568"/>
                  </a:cxn>
                  <a:cxn ang="0">
                    <a:pos x="79" y="1542"/>
                  </a:cxn>
                  <a:cxn ang="0">
                    <a:pos x="54" y="1513"/>
                  </a:cxn>
                  <a:cxn ang="0">
                    <a:pos x="32" y="1480"/>
                  </a:cxn>
                  <a:cxn ang="0">
                    <a:pos x="16" y="1444"/>
                  </a:cxn>
                  <a:cxn ang="0">
                    <a:pos x="6" y="1406"/>
                  </a:cxn>
                  <a:cxn ang="0">
                    <a:pos x="1" y="1365"/>
                  </a:cxn>
                  <a:cxn ang="0">
                    <a:pos x="1" y="257"/>
                  </a:cxn>
                  <a:cxn ang="0">
                    <a:pos x="6" y="216"/>
                  </a:cxn>
                  <a:cxn ang="0">
                    <a:pos x="16" y="178"/>
                  </a:cxn>
                  <a:cxn ang="0">
                    <a:pos x="32" y="142"/>
                  </a:cxn>
                  <a:cxn ang="0">
                    <a:pos x="54" y="109"/>
                  </a:cxn>
                  <a:cxn ang="0">
                    <a:pos x="79" y="80"/>
                  </a:cxn>
                  <a:cxn ang="0">
                    <a:pos x="109" y="54"/>
                  </a:cxn>
                  <a:cxn ang="0">
                    <a:pos x="141" y="33"/>
                  </a:cxn>
                  <a:cxn ang="0">
                    <a:pos x="178" y="17"/>
                  </a:cxn>
                  <a:cxn ang="0">
                    <a:pos x="216" y="6"/>
                  </a:cxn>
                  <a:cxn ang="0">
                    <a:pos x="257" y="0"/>
                  </a:cxn>
                </a:cxnLst>
                <a:rect l="0" t="0" r="r" b="b"/>
                <a:pathLst>
                  <a:path w="3014" h="1622">
                    <a:moveTo>
                      <a:pt x="271" y="0"/>
                    </a:moveTo>
                    <a:lnTo>
                      <a:pt x="2743" y="0"/>
                    </a:lnTo>
                    <a:lnTo>
                      <a:pt x="2757" y="0"/>
                    </a:lnTo>
                    <a:lnTo>
                      <a:pt x="2770" y="1"/>
                    </a:lnTo>
                    <a:lnTo>
                      <a:pt x="2783" y="4"/>
                    </a:lnTo>
                    <a:lnTo>
                      <a:pt x="2798" y="6"/>
                    </a:lnTo>
                    <a:lnTo>
                      <a:pt x="2810" y="9"/>
                    </a:lnTo>
                    <a:lnTo>
                      <a:pt x="2823" y="13"/>
                    </a:lnTo>
                    <a:lnTo>
                      <a:pt x="2835" y="17"/>
                    </a:lnTo>
                    <a:lnTo>
                      <a:pt x="2848" y="22"/>
                    </a:lnTo>
                    <a:lnTo>
                      <a:pt x="2860" y="27"/>
                    </a:lnTo>
                    <a:lnTo>
                      <a:pt x="2871" y="33"/>
                    </a:lnTo>
                    <a:lnTo>
                      <a:pt x="2883" y="39"/>
                    </a:lnTo>
                    <a:lnTo>
                      <a:pt x="2893" y="46"/>
                    </a:lnTo>
                    <a:lnTo>
                      <a:pt x="2905" y="54"/>
                    </a:lnTo>
                    <a:lnTo>
                      <a:pt x="2915" y="63"/>
                    </a:lnTo>
                    <a:lnTo>
                      <a:pt x="2924" y="71"/>
                    </a:lnTo>
                    <a:lnTo>
                      <a:pt x="2934" y="80"/>
                    </a:lnTo>
                    <a:lnTo>
                      <a:pt x="2942" y="89"/>
                    </a:lnTo>
                    <a:lnTo>
                      <a:pt x="2951" y="99"/>
                    </a:lnTo>
                    <a:lnTo>
                      <a:pt x="2960" y="109"/>
                    </a:lnTo>
                    <a:lnTo>
                      <a:pt x="2967" y="120"/>
                    </a:lnTo>
                    <a:lnTo>
                      <a:pt x="2974" y="131"/>
                    </a:lnTo>
                    <a:lnTo>
                      <a:pt x="2980" y="142"/>
                    </a:lnTo>
                    <a:lnTo>
                      <a:pt x="2986" y="153"/>
                    </a:lnTo>
                    <a:lnTo>
                      <a:pt x="2992" y="165"/>
                    </a:lnTo>
                    <a:lnTo>
                      <a:pt x="2996" y="178"/>
                    </a:lnTo>
                    <a:lnTo>
                      <a:pt x="3001" y="191"/>
                    </a:lnTo>
                    <a:lnTo>
                      <a:pt x="3004" y="203"/>
                    </a:lnTo>
                    <a:lnTo>
                      <a:pt x="3007" y="216"/>
                    </a:lnTo>
                    <a:lnTo>
                      <a:pt x="3011" y="230"/>
                    </a:lnTo>
                    <a:lnTo>
                      <a:pt x="3012" y="243"/>
                    </a:lnTo>
                    <a:lnTo>
                      <a:pt x="3013" y="257"/>
                    </a:lnTo>
                    <a:lnTo>
                      <a:pt x="3014" y="270"/>
                    </a:lnTo>
                    <a:lnTo>
                      <a:pt x="3014" y="1352"/>
                    </a:lnTo>
                    <a:lnTo>
                      <a:pt x="3013" y="1365"/>
                    </a:lnTo>
                    <a:lnTo>
                      <a:pt x="3012" y="1379"/>
                    </a:lnTo>
                    <a:lnTo>
                      <a:pt x="3011" y="1392"/>
                    </a:lnTo>
                    <a:lnTo>
                      <a:pt x="3007" y="1406"/>
                    </a:lnTo>
                    <a:lnTo>
                      <a:pt x="3004" y="1419"/>
                    </a:lnTo>
                    <a:lnTo>
                      <a:pt x="3001" y="1432"/>
                    </a:lnTo>
                    <a:lnTo>
                      <a:pt x="2996" y="1444"/>
                    </a:lnTo>
                    <a:lnTo>
                      <a:pt x="2992" y="1457"/>
                    </a:lnTo>
                    <a:lnTo>
                      <a:pt x="2986" y="1469"/>
                    </a:lnTo>
                    <a:lnTo>
                      <a:pt x="2980" y="1480"/>
                    </a:lnTo>
                    <a:lnTo>
                      <a:pt x="2974" y="1491"/>
                    </a:lnTo>
                    <a:lnTo>
                      <a:pt x="2967" y="1502"/>
                    </a:lnTo>
                    <a:lnTo>
                      <a:pt x="2960" y="1513"/>
                    </a:lnTo>
                    <a:lnTo>
                      <a:pt x="2951" y="1523"/>
                    </a:lnTo>
                    <a:lnTo>
                      <a:pt x="2942" y="1533"/>
                    </a:lnTo>
                    <a:lnTo>
                      <a:pt x="2934" y="1542"/>
                    </a:lnTo>
                    <a:lnTo>
                      <a:pt x="2924" y="1551"/>
                    </a:lnTo>
                    <a:lnTo>
                      <a:pt x="2915" y="1559"/>
                    </a:lnTo>
                    <a:lnTo>
                      <a:pt x="2905" y="1568"/>
                    </a:lnTo>
                    <a:lnTo>
                      <a:pt x="2893" y="1576"/>
                    </a:lnTo>
                    <a:lnTo>
                      <a:pt x="2883" y="1583"/>
                    </a:lnTo>
                    <a:lnTo>
                      <a:pt x="2871" y="1589"/>
                    </a:lnTo>
                    <a:lnTo>
                      <a:pt x="2860" y="1595"/>
                    </a:lnTo>
                    <a:lnTo>
                      <a:pt x="2848" y="1600"/>
                    </a:lnTo>
                    <a:lnTo>
                      <a:pt x="2835" y="1605"/>
                    </a:lnTo>
                    <a:lnTo>
                      <a:pt x="2823" y="1609"/>
                    </a:lnTo>
                    <a:lnTo>
                      <a:pt x="2810" y="1613"/>
                    </a:lnTo>
                    <a:lnTo>
                      <a:pt x="2798" y="1616"/>
                    </a:lnTo>
                    <a:lnTo>
                      <a:pt x="2783" y="1618"/>
                    </a:lnTo>
                    <a:lnTo>
                      <a:pt x="2770" y="1621"/>
                    </a:lnTo>
                    <a:lnTo>
                      <a:pt x="2757" y="1622"/>
                    </a:lnTo>
                    <a:lnTo>
                      <a:pt x="2743" y="1622"/>
                    </a:lnTo>
                    <a:lnTo>
                      <a:pt x="271" y="1622"/>
                    </a:lnTo>
                    <a:lnTo>
                      <a:pt x="257" y="1622"/>
                    </a:lnTo>
                    <a:lnTo>
                      <a:pt x="243" y="1621"/>
                    </a:lnTo>
                    <a:lnTo>
                      <a:pt x="229" y="1618"/>
                    </a:lnTo>
                    <a:lnTo>
                      <a:pt x="216" y="1616"/>
                    </a:lnTo>
                    <a:lnTo>
                      <a:pt x="204" y="1613"/>
                    </a:lnTo>
                    <a:lnTo>
                      <a:pt x="190" y="1609"/>
                    </a:lnTo>
                    <a:lnTo>
                      <a:pt x="178" y="1605"/>
                    </a:lnTo>
                    <a:lnTo>
                      <a:pt x="166" y="1600"/>
                    </a:lnTo>
                    <a:lnTo>
                      <a:pt x="154" y="1595"/>
                    </a:lnTo>
                    <a:lnTo>
                      <a:pt x="141" y="1589"/>
                    </a:lnTo>
                    <a:lnTo>
                      <a:pt x="130" y="1583"/>
                    </a:lnTo>
                    <a:lnTo>
                      <a:pt x="120" y="1576"/>
                    </a:lnTo>
                    <a:lnTo>
                      <a:pt x="109" y="1568"/>
                    </a:lnTo>
                    <a:lnTo>
                      <a:pt x="99" y="1559"/>
                    </a:lnTo>
                    <a:lnTo>
                      <a:pt x="88" y="1551"/>
                    </a:lnTo>
                    <a:lnTo>
                      <a:pt x="79" y="1542"/>
                    </a:lnTo>
                    <a:lnTo>
                      <a:pt x="70" y="1533"/>
                    </a:lnTo>
                    <a:lnTo>
                      <a:pt x="62" y="1523"/>
                    </a:lnTo>
                    <a:lnTo>
                      <a:pt x="54" y="1513"/>
                    </a:lnTo>
                    <a:lnTo>
                      <a:pt x="47" y="1502"/>
                    </a:lnTo>
                    <a:lnTo>
                      <a:pt x="40" y="1491"/>
                    </a:lnTo>
                    <a:lnTo>
                      <a:pt x="32" y="1480"/>
                    </a:lnTo>
                    <a:lnTo>
                      <a:pt x="27" y="1469"/>
                    </a:lnTo>
                    <a:lnTo>
                      <a:pt x="21" y="1457"/>
                    </a:lnTo>
                    <a:lnTo>
                      <a:pt x="16" y="1444"/>
                    </a:lnTo>
                    <a:lnTo>
                      <a:pt x="12" y="1432"/>
                    </a:lnTo>
                    <a:lnTo>
                      <a:pt x="9" y="1419"/>
                    </a:lnTo>
                    <a:lnTo>
                      <a:pt x="6" y="1406"/>
                    </a:lnTo>
                    <a:lnTo>
                      <a:pt x="3" y="1392"/>
                    </a:lnTo>
                    <a:lnTo>
                      <a:pt x="2" y="1379"/>
                    </a:lnTo>
                    <a:lnTo>
                      <a:pt x="1" y="1365"/>
                    </a:lnTo>
                    <a:lnTo>
                      <a:pt x="0" y="1352"/>
                    </a:lnTo>
                    <a:lnTo>
                      <a:pt x="0" y="270"/>
                    </a:lnTo>
                    <a:lnTo>
                      <a:pt x="1" y="257"/>
                    </a:lnTo>
                    <a:lnTo>
                      <a:pt x="2" y="243"/>
                    </a:lnTo>
                    <a:lnTo>
                      <a:pt x="3" y="230"/>
                    </a:lnTo>
                    <a:lnTo>
                      <a:pt x="6" y="216"/>
                    </a:lnTo>
                    <a:lnTo>
                      <a:pt x="9" y="203"/>
                    </a:lnTo>
                    <a:lnTo>
                      <a:pt x="12" y="191"/>
                    </a:lnTo>
                    <a:lnTo>
                      <a:pt x="16" y="178"/>
                    </a:lnTo>
                    <a:lnTo>
                      <a:pt x="21" y="165"/>
                    </a:lnTo>
                    <a:lnTo>
                      <a:pt x="27" y="153"/>
                    </a:lnTo>
                    <a:lnTo>
                      <a:pt x="32" y="142"/>
                    </a:lnTo>
                    <a:lnTo>
                      <a:pt x="40" y="131"/>
                    </a:lnTo>
                    <a:lnTo>
                      <a:pt x="47" y="120"/>
                    </a:lnTo>
                    <a:lnTo>
                      <a:pt x="54" y="109"/>
                    </a:lnTo>
                    <a:lnTo>
                      <a:pt x="62" y="99"/>
                    </a:lnTo>
                    <a:lnTo>
                      <a:pt x="70" y="89"/>
                    </a:lnTo>
                    <a:lnTo>
                      <a:pt x="79" y="80"/>
                    </a:lnTo>
                    <a:lnTo>
                      <a:pt x="88" y="71"/>
                    </a:lnTo>
                    <a:lnTo>
                      <a:pt x="99" y="63"/>
                    </a:lnTo>
                    <a:lnTo>
                      <a:pt x="109" y="54"/>
                    </a:lnTo>
                    <a:lnTo>
                      <a:pt x="120" y="46"/>
                    </a:lnTo>
                    <a:lnTo>
                      <a:pt x="130" y="39"/>
                    </a:lnTo>
                    <a:lnTo>
                      <a:pt x="141" y="33"/>
                    </a:lnTo>
                    <a:lnTo>
                      <a:pt x="154" y="27"/>
                    </a:lnTo>
                    <a:lnTo>
                      <a:pt x="166" y="22"/>
                    </a:lnTo>
                    <a:lnTo>
                      <a:pt x="178" y="17"/>
                    </a:lnTo>
                    <a:lnTo>
                      <a:pt x="190" y="13"/>
                    </a:lnTo>
                    <a:lnTo>
                      <a:pt x="204" y="9"/>
                    </a:lnTo>
                    <a:lnTo>
                      <a:pt x="216" y="6"/>
                    </a:lnTo>
                    <a:lnTo>
                      <a:pt x="229" y="4"/>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6" name="Freeform 20"/>
              <p:cNvSpPr>
                <a:spLocks/>
              </p:cNvSpPr>
              <p:nvPr/>
            </p:nvSpPr>
            <p:spPr bwMode="auto">
              <a:xfrm>
                <a:off x="-1799419" y="1693555"/>
                <a:ext cx="215900" cy="115888"/>
              </a:xfrm>
              <a:custGeom>
                <a:avLst/>
                <a:gdLst/>
                <a:ahLst/>
                <a:cxnLst>
                  <a:cxn ang="0">
                    <a:pos x="2757" y="0"/>
                  </a:cxn>
                  <a:cxn ang="0">
                    <a:pos x="2797" y="6"/>
                  </a:cxn>
                  <a:cxn ang="0">
                    <a:pos x="2836" y="17"/>
                  </a:cxn>
                  <a:cxn ang="0">
                    <a:pos x="2872" y="33"/>
                  </a:cxn>
                  <a:cxn ang="0">
                    <a:pos x="2904" y="54"/>
                  </a:cxn>
                  <a:cxn ang="0">
                    <a:pos x="2934" y="80"/>
                  </a:cxn>
                  <a:cxn ang="0">
                    <a:pos x="2959" y="109"/>
                  </a:cxn>
                  <a:cxn ang="0">
                    <a:pos x="2981" y="142"/>
                  </a:cxn>
                  <a:cxn ang="0">
                    <a:pos x="2997" y="178"/>
                  </a:cxn>
                  <a:cxn ang="0">
                    <a:pos x="3008" y="216"/>
                  </a:cxn>
                  <a:cxn ang="0">
                    <a:pos x="3013" y="257"/>
                  </a:cxn>
                  <a:cxn ang="0">
                    <a:pos x="3013" y="1365"/>
                  </a:cxn>
                  <a:cxn ang="0">
                    <a:pos x="3008" y="1406"/>
                  </a:cxn>
                  <a:cxn ang="0">
                    <a:pos x="2997" y="1444"/>
                  </a:cxn>
                  <a:cxn ang="0">
                    <a:pos x="2981" y="1480"/>
                  </a:cxn>
                  <a:cxn ang="0">
                    <a:pos x="2959" y="1513"/>
                  </a:cxn>
                  <a:cxn ang="0">
                    <a:pos x="2934" y="1542"/>
                  </a:cxn>
                  <a:cxn ang="0">
                    <a:pos x="2904" y="1568"/>
                  </a:cxn>
                  <a:cxn ang="0">
                    <a:pos x="2872" y="1589"/>
                  </a:cxn>
                  <a:cxn ang="0">
                    <a:pos x="2836" y="1605"/>
                  </a:cxn>
                  <a:cxn ang="0">
                    <a:pos x="2797" y="1616"/>
                  </a:cxn>
                  <a:cxn ang="0">
                    <a:pos x="2757" y="1622"/>
                  </a:cxn>
                  <a:cxn ang="0">
                    <a:pos x="257" y="1622"/>
                  </a:cxn>
                  <a:cxn ang="0">
                    <a:pos x="216" y="1616"/>
                  </a:cxn>
                  <a:cxn ang="0">
                    <a:pos x="178" y="1605"/>
                  </a:cxn>
                  <a:cxn ang="0">
                    <a:pos x="142" y="1589"/>
                  </a:cxn>
                  <a:cxn ang="0">
                    <a:pos x="109" y="1568"/>
                  </a:cxn>
                  <a:cxn ang="0">
                    <a:pos x="80" y="1542"/>
                  </a:cxn>
                  <a:cxn ang="0">
                    <a:pos x="54" y="1513"/>
                  </a:cxn>
                  <a:cxn ang="0">
                    <a:pos x="33" y="1480"/>
                  </a:cxn>
                  <a:cxn ang="0">
                    <a:pos x="17" y="1444"/>
                  </a:cxn>
                  <a:cxn ang="0">
                    <a:pos x="5" y="1406"/>
                  </a:cxn>
                  <a:cxn ang="0">
                    <a:pos x="0" y="1365"/>
                  </a:cxn>
                  <a:cxn ang="0">
                    <a:pos x="0" y="257"/>
                  </a:cxn>
                  <a:cxn ang="0">
                    <a:pos x="5" y="216"/>
                  </a:cxn>
                  <a:cxn ang="0">
                    <a:pos x="17" y="178"/>
                  </a:cxn>
                  <a:cxn ang="0">
                    <a:pos x="33" y="142"/>
                  </a:cxn>
                  <a:cxn ang="0">
                    <a:pos x="54" y="109"/>
                  </a:cxn>
                  <a:cxn ang="0">
                    <a:pos x="80" y="80"/>
                  </a:cxn>
                  <a:cxn ang="0">
                    <a:pos x="109" y="54"/>
                  </a:cxn>
                  <a:cxn ang="0">
                    <a:pos x="142" y="33"/>
                  </a:cxn>
                  <a:cxn ang="0">
                    <a:pos x="178" y="17"/>
                  </a:cxn>
                  <a:cxn ang="0">
                    <a:pos x="216" y="6"/>
                  </a:cxn>
                  <a:cxn ang="0">
                    <a:pos x="257" y="0"/>
                  </a:cxn>
                </a:cxnLst>
                <a:rect l="0" t="0" r="r" b="b"/>
                <a:pathLst>
                  <a:path w="3013" h="1622">
                    <a:moveTo>
                      <a:pt x="270" y="0"/>
                    </a:moveTo>
                    <a:lnTo>
                      <a:pt x="2743" y="0"/>
                    </a:lnTo>
                    <a:lnTo>
                      <a:pt x="2757" y="0"/>
                    </a:lnTo>
                    <a:lnTo>
                      <a:pt x="2771" y="1"/>
                    </a:lnTo>
                    <a:lnTo>
                      <a:pt x="2784" y="4"/>
                    </a:lnTo>
                    <a:lnTo>
                      <a:pt x="2797" y="6"/>
                    </a:lnTo>
                    <a:lnTo>
                      <a:pt x="2810" y="9"/>
                    </a:lnTo>
                    <a:lnTo>
                      <a:pt x="2824" y="13"/>
                    </a:lnTo>
                    <a:lnTo>
                      <a:pt x="2836" y="17"/>
                    </a:lnTo>
                    <a:lnTo>
                      <a:pt x="2848" y="22"/>
                    </a:lnTo>
                    <a:lnTo>
                      <a:pt x="2860" y="27"/>
                    </a:lnTo>
                    <a:lnTo>
                      <a:pt x="2872" y="33"/>
                    </a:lnTo>
                    <a:lnTo>
                      <a:pt x="2883" y="39"/>
                    </a:lnTo>
                    <a:lnTo>
                      <a:pt x="2894" y="46"/>
                    </a:lnTo>
                    <a:lnTo>
                      <a:pt x="2904" y="54"/>
                    </a:lnTo>
                    <a:lnTo>
                      <a:pt x="2914" y="63"/>
                    </a:lnTo>
                    <a:lnTo>
                      <a:pt x="2924" y="71"/>
                    </a:lnTo>
                    <a:lnTo>
                      <a:pt x="2934" y="80"/>
                    </a:lnTo>
                    <a:lnTo>
                      <a:pt x="2943" y="89"/>
                    </a:lnTo>
                    <a:lnTo>
                      <a:pt x="2951" y="99"/>
                    </a:lnTo>
                    <a:lnTo>
                      <a:pt x="2959" y="109"/>
                    </a:lnTo>
                    <a:lnTo>
                      <a:pt x="2967" y="120"/>
                    </a:lnTo>
                    <a:lnTo>
                      <a:pt x="2974" y="131"/>
                    </a:lnTo>
                    <a:lnTo>
                      <a:pt x="2981" y="142"/>
                    </a:lnTo>
                    <a:lnTo>
                      <a:pt x="2987" y="153"/>
                    </a:lnTo>
                    <a:lnTo>
                      <a:pt x="2992" y="165"/>
                    </a:lnTo>
                    <a:lnTo>
                      <a:pt x="2997" y="178"/>
                    </a:lnTo>
                    <a:lnTo>
                      <a:pt x="3001" y="191"/>
                    </a:lnTo>
                    <a:lnTo>
                      <a:pt x="3005" y="203"/>
                    </a:lnTo>
                    <a:lnTo>
                      <a:pt x="3008" y="216"/>
                    </a:lnTo>
                    <a:lnTo>
                      <a:pt x="3010" y="230"/>
                    </a:lnTo>
                    <a:lnTo>
                      <a:pt x="3012" y="243"/>
                    </a:lnTo>
                    <a:lnTo>
                      <a:pt x="3013" y="257"/>
                    </a:lnTo>
                    <a:lnTo>
                      <a:pt x="3013" y="270"/>
                    </a:lnTo>
                    <a:lnTo>
                      <a:pt x="3013" y="1352"/>
                    </a:lnTo>
                    <a:lnTo>
                      <a:pt x="3013" y="1365"/>
                    </a:lnTo>
                    <a:lnTo>
                      <a:pt x="3012" y="1379"/>
                    </a:lnTo>
                    <a:lnTo>
                      <a:pt x="3010" y="1392"/>
                    </a:lnTo>
                    <a:lnTo>
                      <a:pt x="3008" y="1406"/>
                    </a:lnTo>
                    <a:lnTo>
                      <a:pt x="3005" y="1419"/>
                    </a:lnTo>
                    <a:lnTo>
                      <a:pt x="3001" y="1432"/>
                    </a:lnTo>
                    <a:lnTo>
                      <a:pt x="2997" y="1444"/>
                    </a:lnTo>
                    <a:lnTo>
                      <a:pt x="2992" y="1457"/>
                    </a:lnTo>
                    <a:lnTo>
                      <a:pt x="2987" y="1469"/>
                    </a:lnTo>
                    <a:lnTo>
                      <a:pt x="2981" y="1480"/>
                    </a:lnTo>
                    <a:lnTo>
                      <a:pt x="2974" y="1491"/>
                    </a:lnTo>
                    <a:lnTo>
                      <a:pt x="2967" y="1502"/>
                    </a:lnTo>
                    <a:lnTo>
                      <a:pt x="2959" y="1513"/>
                    </a:lnTo>
                    <a:lnTo>
                      <a:pt x="2951" y="1523"/>
                    </a:lnTo>
                    <a:lnTo>
                      <a:pt x="2943" y="1533"/>
                    </a:lnTo>
                    <a:lnTo>
                      <a:pt x="2934" y="1542"/>
                    </a:lnTo>
                    <a:lnTo>
                      <a:pt x="2924" y="1551"/>
                    </a:lnTo>
                    <a:lnTo>
                      <a:pt x="2914" y="1559"/>
                    </a:lnTo>
                    <a:lnTo>
                      <a:pt x="2904" y="1568"/>
                    </a:lnTo>
                    <a:lnTo>
                      <a:pt x="2894" y="1576"/>
                    </a:lnTo>
                    <a:lnTo>
                      <a:pt x="2883" y="1583"/>
                    </a:lnTo>
                    <a:lnTo>
                      <a:pt x="2872" y="1589"/>
                    </a:lnTo>
                    <a:lnTo>
                      <a:pt x="2860" y="1595"/>
                    </a:lnTo>
                    <a:lnTo>
                      <a:pt x="2848" y="1600"/>
                    </a:lnTo>
                    <a:lnTo>
                      <a:pt x="2836" y="1605"/>
                    </a:lnTo>
                    <a:lnTo>
                      <a:pt x="2824" y="1609"/>
                    </a:lnTo>
                    <a:lnTo>
                      <a:pt x="2810" y="1613"/>
                    </a:lnTo>
                    <a:lnTo>
                      <a:pt x="2797" y="1616"/>
                    </a:lnTo>
                    <a:lnTo>
                      <a:pt x="2784" y="1618"/>
                    </a:lnTo>
                    <a:lnTo>
                      <a:pt x="2771" y="1621"/>
                    </a:lnTo>
                    <a:lnTo>
                      <a:pt x="2757" y="1622"/>
                    </a:lnTo>
                    <a:lnTo>
                      <a:pt x="2743" y="1622"/>
                    </a:lnTo>
                    <a:lnTo>
                      <a:pt x="270" y="1622"/>
                    </a:lnTo>
                    <a:lnTo>
                      <a:pt x="257" y="1622"/>
                    </a:lnTo>
                    <a:lnTo>
                      <a:pt x="243" y="1621"/>
                    </a:lnTo>
                    <a:lnTo>
                      <a:pt x="230" y="1618"/>
                    </a:lnTo>
                    <a:lnTo>
                      <a:pt x="216" y="1616"/>
                    </a:lnTo>
                    <a:lnTo>
                      <a:pt x="203" y="1613"/>
                    </a:lnTo>
                    <a:lnTo>
                      <a:pt x="191" y="1609"/>
                    </a:lnTo>
                    <a:lnTo>
                      <a:pt x="178" y="1605"/>
                    </a:lnTo>
                    <a:lnTo>
                      <a:pt x="165" y="1600"/>
                    </a:lnTo>
                    <a:lnTo>
                      <a:pt x="154" y="1595"/>
                    </a:lnTo>
                    <a:lnTo>
                      <a:pt x="142" y="1589"/>
                    </a:lnTo>
                    <a:lnTo>
                      <a:pt x="131" y="1583"/>
                    </a:lnTo>
                    <a:lnTo>
                      <a:pt x="120" y="1576"/>
                    </a:lnTo>
                    <a:lnTo>
                      <a:pt x="109" y="1568"/>
                    </a:lnTo>
                    <a:lnTo>
                      <a:pt x="99" y="1559"/>
                    </a:lnTo>
                    <a:lnTo>
                      <a:pt x="89" y="1551"/>
                    </a:lnTo>
                    <a:lnTo>
                      <a:pt x="80" y="1542"/>
                    </a:lnTo>
                    <a:lnTo>
                      <a:pt x="71" y="1533"/>
                    </a:lnTo>
                    <a:lnTo>
                      <a:pt x="62" y="1523"/>
                    </a:lnTo>
                    <a:lnTo>
                      <a:pt x="54" y="1513"/>
                    </a:lnTo>
                    <a:lnTo>
                      <a:pt x="46" y="1502"/>
                    </a:lnTo>
                    <a:lnTo>
                      <a:pt x="40" y="1491"/>
                    </a:lnTo>
                    <a:lnTo>
                      <a:pt x="33" y="1480"/>
                    </a:lnTo>
                    <a:lnTo>
                      <a:pt x="27" y="1469"/>
                    </a:lnTo>
                    <a:lnTo>
                      <a:pt x="22" y="1457"/>
                    </a:lnTo>
                    <a:lnTo>
                      <a:pt x="17" y="1444"/>
                    </a:lnTo>
                    <a:lnTo>
                      <a:pt x="13" y="1432"/>
                    </a:lnTo>
                    <a:lnTo>
                      <a:pt x="8" y="1419"/>
                    </a:lnTo>
                    <a:lnTo>
                      <a:pt x="5" y="1406"/>
                    </a:lnTo>
                    <a:lnTo>
                      <a:pt x="3" y="1392"/>
                    </a:lnTo>
                    <a:lnTo>
                      <a:pt x="1" y="1379"/>
                    </a:lnTo>
                    <a:lnTo>
                      <a:pt x="0" y="1365"/>
                    </a:lnTo>
                    <a:lnTo>
                      <a:pt x="0" y="1352"/>
                    </a:lnTo>
                    <a:lnTo>
                      <a:pt x="0" y="270"/>
                    </a:lnTo>
                    <a:lnTo>
                      <a:pt x="0" y="257"/>
                    </a:lnTo>
                    <a:lnTo>
                      <a:pt x="1" y="243"/>
                    </a:lnTo>
                    <a:lnTo>
                      <a:pt x="3" y="230"/>
                    </a:lnTo>
                    <a:lnTo>
                      <a:pt x="5" y="216"/>
                    </a:lnTo>
                    <a:lnTo>
                      <a:pt x="8" y="203"/>
                    </a:lnTo>
                    <a:lnTo>
                      <a:pt x="13" y="191"/>
                    </a:lnTo>
                    <a:lnTo>
                      <a:pt x="17" y="178"/>
                    </a:lnTo>
                    <a:lnTo>
                      <a:pt x="22" y="165"/>
                    </a:lnTo>
                    <a:lnTo>
                      <a:pt x="27" y="153"/>
                    </a:lnTo>
                    <a:lnTo>
                      <a:pt x="33" y="142"/>
                    </a:lnTo>
                    <a:lnTo>
                      <a:pt x="40" y="131"/>
                    </a:lnTo>
                    <a:lnTo>
                      <a:pt x="46" y="120"/>
                    </a:lnTo>
                    <a:lnTo>
                      <a:pt x="54" y="109"/>
                    </a:lnTo>
                    <a:lnTo>
                      <a:pt x="62" y="99"/>
                    </a:lnTo>
                    <a:lnTo>
                      <a:pt x="71" y="89"/>
                    </a:lnTo>
                    <a:lnTo>
                      <a:pt x="80" y="80"/>
                    </a:lnTo>
                    <a:lnTo>
                      <a:pt x="89" y="71"/>
                    </a:lnTo>
                    <a:lnTo>
                      <a:pt x="99" y="63"/>
                    </a:lnTo>
                    <a:lnTo>
                      <a:pt x="109" y="54"/>
                    </a:lnTo>
                    <a:lnTo>
                      <a:pt x="120" y="46"/>
                    </a:lnTo>
                    <a:lnTo>
                      <a:pt x="131" y="39"/>
                    </a:lnTo>
                    <a:lnTo>
                      <a:pt x="142" y="33"/>
                    </a:lnTo>
                    <a:lnTo>
                      <a:pt x="154" y="27"/>
                    </a:lnTo>
                    <a:lnTo>
                      <a:pt x="165" y="22"/>
                    </a:lnTo>
                    <a:lnTo>
                      <a:pt x="178" y="17"/>
                    </a:lnTo>
                    <a:lnTo>
                      <a:pt x="191" y="13"/>
                    </a:lnTo>
                    <a:lnTo>
                      <a:pt x="203" y="9"/>
                    </a:lnTo>
                    <a:lnTo>
                      <a:pt x="216" y="6"/>
                    </a:lnTo>
                    <a:lnTo>
                      <a:pt x="230" y="4"/>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7" name="Freeform 21"/>
              <p:cNvSpPr>
                <a:spLocks/>
              </p:cNvSpPr>
              <p:nvPr/>
            </p:nvSpPr>
            <p:spPr bwMode="auto">
              <a:xfrm>
                <a:off x="-1559706" y="1693555"/>
                <a:ext cx="215900" cy="115888"/>
              </a:xfrm>
              <a:custGeom>
                <a:avLst/>
                <a:gdLst/>
                <a:ahLst/>
                <a:cxnLst>
                  <a:cxn ang="0">
                    <a:pos x="2756" y="0"/>
                  </a:cxn>
                  <a:cxn ang="0">
                    <a:pos x="2797" y="6"/>
                  </a:cxn>
                  <a:cxn ang="0">
                    <a:pos x="2835" y="17"/>
                  </a:cxn>
                  <a:cxn ang="0">
                    <a:pos x="2871" y="33"/>
                  </a:cxn>
                  <a:cxn ang="0">
                    <a:pos x="2904" y="54"/>
                  </a:cxn>
                  <a:cxn ang="0">
                    <a:pos x="2933" y="80"/>
                  </a:cxn>
                  <a:cxn ang="0">
                    <a:pos x="2959" y="109"/>
                  </a:cxn>
                  <a:cxn ang="0">
                    <a:pos x="2980" y="142"/>
                  </a:cxn>
                  <a:cxn ang="0">
                    <a:pos x="2996" y="178"/>
                  </a:cxn>
                  <a:cxn ang="0">
                    <a:pos x="3008" y="216"/>
                  </a:cxn>
                  <a:cxn ang="0">
                    <a:pos x="3013" y="257"/>
                  </a:cxn>
                  <a:cxn ang="0">
                    <a:pos x="3013" y="1365"/>
                  </a:cxn>
                  <a:cxn ang="0">
                    <a:pos x="3008" y="1406"/>
                  </a:cxn>
                  <a:cxn ang="0">
                    <a:pos x="2996" y="1444"/>
                  </a:cxn>
                  <a:cxn ang="0">
                    <a:pos x="2980" y="1480"/>
                  </a:cxn>
                  <a:cxn ang="0">
                    <a:pos x="2959" y="1513"/>
                  </a:cxn>
                  <a:cxn ang="0">
                    <a:pos x="2933" y="1542"/>
                  </a:cxn>
                  <a:cxn ang="0">
                    <a:pos x="2904" y="1568"/>
                  </a:cxn>
                  <a:cxn ang="0">
                    <a:pos x="2871" y="1589"/>
                  </a:cxn>
                  <a:cxn ang="0">
                    <a:pos x="2835" y="1605"/>
                  </a:cxn>
                  <a:cxn ang="0">
                    <a:pos x="2797" y="1616"/>
                  </a:cxn>
                  <a:cxn ang="0">
                    <a:pos x="2756" y="1622"/>
                  </a:cxn>
                  <a:cxn ang="0">
                    <a:pos x="256" y="1622"/>
                  </a:cxn>
                  <a:cxn ang="0">
                    <a:pos x="216" y="1616"/>
                  </a:cxn>
                  <a:cxn ang="0">
                    <a:pos x="177" y="1605"/>
                  </a:cxn>
                  <a:cxn ang="0">
                    <a:pos x="141" y="1589"/>
                  </a:cxn>
                  <a:cxn ang="0">
                    <a:pos x="108" y="1568"/>
                  </a:cxn>
                  <a:cxn ang="0">
                    <a:pos x="79" y="1542"/>
                  </a:cxn>
                  <a:cxn ang="0">
                    <a:pos x="54" y="1513"/>
                  </a:cxn>
                  <a:cxn ang="0">
                    <a:pos x="32" y="1480"/>
                  </a:cxn>
                  <a:cxn ang="0">
                    <a:pos x="16" y="1444"/>
                  </a:cxn>
                  <a:cxn ang="0">
                    <a:pos x="5" y="1406"/>
                  </a:cxn>
                  <a:cxn ang="0">
                    <a:pos x="0" y="1365"/>
                  </a:cxn>
                  <a:cxn ang="0">
                    <a:pos x="0" y="257"/>
                  </a:cxn>
                  <a:cxn ang="0">
                    <a:pos x="5" y="216"/>
                  </a:cxn>
                  <a:cxn ang="0">
                    <a:pos x="16" y="178"/>
                  </a:cxn>
                  <a:cxn ang="0">
                    <a:pos x="32" y="142"/>
                  </a:cxn>
                  <a:cxn ang="0">
                    <a:pos x="54" y="109"/>
                  </a:cxn>
                  <a:cxn ang="0">
                    <a:pos x="79" y="80"/>
                  </a:cxn>
                  <a:cxn ang="0">
                    <a:pos x="108" y="54"/>
                  </a:cxn>
                  <a:cxn ang="0">
                    <a:pos x="141" y="33"/>
                  </a:cxn>
                  <a:cxn ang="0">
                    <a:pos x="177" y="17"/>
                  </a:cxn>
                  <a:cxn ang="0">
                    <a:pos x="216" y="6"/>
                  </a:cxn>
                  <a:cxn ang="0">
                    <a:pos x="256" y="0"/>
                  </a:cxn>
                </a:cxnLst>
                <a:rect l="0" t="0" r="r" b="b"/>
                <a:pathLst>
                  <a:path w="3013" h="1622">
                    <a:moveTo>
                      <a:pt x="270" y="0"/>
                    </a:moveTo>
                    <a:lnTo>
                      <a:pt x="2743" y="0"/>
                    </a:lnTo>
                    <a:lnTo>
                      <a:pt x="2756" y="0"/>
                    </a:lnTo>
                    <a:lnTo>
                      <a:pt x="2770" y="1"/>
                    </a:lnTo>
                    <a:lnTo>
                      <a:pt x="2783" y="4"/>
                    </a:lnTo>
                    <a:lnTo>
                      <a:pt x="2797" y="6"/>
                    </a:lnTo>
                    <a:lnTo>
                      <a:pt x="2810" y="9"/>
                    </a:lnTo>
                    <a:lnTo>
                      <a:pt x="2822" y="13"/>
                    </a:lnTo>
                    <a:lnTo>
                      <a:pt x="2835" y="17"/>
                    </a:lnTo>
                    <a:lnTo>
                      <a:pt x="2848" y="22"/>
                    </a:lnTo>
                    <a:lnTo>
                      <a:pt x="2859" y="27"/>
                    </a:lnTo>
                    <a:lnTo>
                      <a:pt x="2871" y="33"/>
                    </a:lnTo>
                    <a:lnTo>
                      <a:pt x="2882" y="39"/>
                    </a:lnTo>
                    <a:lnTo>
                      <a:pt x="2893" y="46"/>
                    </a:lnTo>
                    <a:lnTo>
                      <a:pt x="2904" y="54"/>
                    </a:lnTo>
                    <a:lnTo>
                      <a:pt x="2914" y="63"/>
                    </a:lnTo>
                    <a:lnTo>
                      <a:pt x="2924" y="71"/>
                    </a:lnTo>
                    <a:lnTo>
                      <a:pt x="2933" y="80"/>
                    </a:lnTo>
                    <a:lnTo>
                      <a:pt x="2942" y="89"/>
                    </a:lnTo>
                    <a:lnTo>
                      <a:pt x="2951" y="99"/>
                    </a:lnTo>
                    <a:lnTo>
                      <a:pt x="2959" y="109"/>
                    </a:lnTo>
                    <a:lnTo>
                      <a:pt x="2966" y="120"/>
                    </a:lnTo>
                    <a:lnTo>
                      <a:pt x="2973" y="131"/>
                    </a:lnTo>
                    <a:lnTo>
                      <a:pt x="2980" y="142"/>
                    </a:lnTo>
                    <a:lnTo>
                      <a:pt x="2986" y="153"/>
                    </a:lnTo>
                    <a:lnTo>
                      <a:pt x="2991" y="165"/>
                    </a:lnTo>
                    <a:lnTo>
                      <a:pt x="2996" y="178"/>
                    </a:lnTo>
                    <a:lnTo>
                      <a:pt x="3000" y="191"/>
                    </a:lnTo>
                    <a:lnTo>
                      <a:pt x="3005" y="203"/>
                    </a:lnTo>
                    <a:lnTo>
                      <a:pt x="3008" y="216"/>
                    </a:lnTo>
                    <a:lnTo>
                      <a:pt x="3010" y="230"/>
                    </a:lnTo>
                    <a:lnTo>
                      <a:pt x="3012" y="243"/>
                    </a:lnTo>
                    <a:lnTo>
                      <a:pt x="3013" y="257"/>
                    </a:lnTo>
                    <a:lnTo>
                      <a:pt x="3013" y="270"/>
                    </a:lnTo>
                    <a:lnTo>
                      <a:pt x="3013" y="1352"/>
                    </a:lnTo>
                    <a:lnTo>
                      <a:pt x="3013" y="1365"/>
                    </a:lnTo>
                    <a:lnTo>
                      <a:pt x="3012" y="1379"/>
                    </a:lnTo>
                    <a:lnTo>
                      <a:pt x="3010" y="1392"/>
                    </a:lnTo>
                    <a:lnTo>
                      <a:pt x="3008" y="1406"/>
                    </a:lnTo>
                    <a:lnTo>
                      <a:pt x="3005" y="1419"/>
                    </a:lnTo>
                    <a:lnTo>
                      <a:pt x="3000" y="1432"/>
                    </a:lnTo>
                    <a:lnTo>
                      <a:pt x="2996" y="1444"/>
                    </a:lnTo>
                    <a:lnTo>
                      <a:pt x="2991" y="1457"/>
                    </a:lnTo>
                    <a:lnTo>
                      <a:pt x="2986" y="1469"/>
                    </a:lnTo>
                    <a:lnTo>
                      <a:pt x="2980" y="1480"/>
                    </a:lnTo>
                    <a:lnTo>
                      <a:pt x="2973" y="1491"/>
                    </a:lnTo>
                    <a:lnTo>
                      <a:pt x="2966" y="1502"/>
                    </a:lnTo>
                    <a:lnTo>
                      <a:pt x="2959" y="1513"/>
                    </a:lnTo>
                    <a:lnTo>
                      <a:pt x="2951" y="1523"/>
                    </a:lnTo>
                    <a:lnTo>
                      <a:pt x="2942" y="1533"/>
                    </a:lnTo>
                    <a:lnTo>
                      <a:pt x="2933" y="1542"/>
                    </a:lnTo>
                    <a:lnTo>
                      <a:pt x="2924" y="1551"/>
                    </a:lnTo>
                    <a:lnTo>
                      <a:pt x="2914" y="1559"/>
                    </a:lnTo>
                    <a:lnTo>
                      <a:pt x="2904" y="1568"/>
                    </a:lnTo>
                    <a:lnTo>
                      <a:pt x="2893" y="1576"/>
                    </a:lnTo>
                    <a:lnTo>
                      <a:pt x="2882" y="1583"/>
                    </a:lnTo>
                    <a:lnTo>
                      <a:pt x="2871" y="1589"/>
                    </a:lnTo>
                    <a:lnTo>
                      <a:pt x="2859" y="1595"/>
                    </a:lnTo>
                    <a:lnTo>
                      <a:pt x="2848" y="1600"/>
                    </a:lnTo>
                    <a:lnTo>
                      <a:pt x="2835" y="1605"/>
                    </a:lnTo>
                    <a:lnTo>
                      <a:pt x="2822" y="1609"/>
                    </a:lnTo>
                    <a:lnTo>
                      <a:pt x="2810" y="1613"/>
                    </a:lnTo>
                    <a:lnTo>
                      <a:pt x="2797" y="1616"/>
                    </a:lnTo>
                    <a:lnTo>
                      <a:pt x="2783" y="1618"/>
                    </a:lnTo>
                    <a:lnTo>
                      <a:pt x="2770" y="1621"/>
                    </a:lnTo>
                    <a:lnTo>
                      <a:pt x="2756" y="1622"/>
                    </a:lnTo>
                    <a:lnTo>
                      <a:pt x="2743" y="1622"/>
                    </a:lnTo>
                    <a:lnTo>
                      <a:pt x="270" y="1622"/>
                    </a:lnTo>
                    <a:lnTo>
                      <a:pt x="256" y="1622"/>
                    </a:lnTo>
                    <a:lnTo>
                      <a:pt x="242" y="1621"/>
                    </a:lnTo>
                    <a:lnTo>
                      <a:pt x="229" y="1618"/>
                    </a:lnTo>
                    <a:lnTo>
                      <a:pt x="216" y="1616"/>
                    </a:lnTo>
                    <a:lnTo>
                      <a:pt x="203" y="1613"/>
                    </a:lnTo>
                    <a:lnTo>
                      <a:pt x="189" y="1609"/>
                    </a:lnTo>
                    <a:lnTo>
                      <a:pt x="177" y="1605"/>
                    </a:lnTo>
                    <a:lnTo>
                      <a:pt x="165" y="1600"/>
                    </a:lnTo>
                    <a:lnTo>
                      <a:pt x="153" y="1595"/>
                    </a:lnTo>
                    <a:lnTo>
                      <a:pt x="141" y="1589"/>
                    </a:lnTo>
                    <a:lnTo>
                      <a:pt x="130" y="1583"/>
                    </a:lnTo>
                    <a:lnTo>
                      <a:pt x="119" y="1576"/>
                    </a:lnTo>
                    <a:lnTo>
                      <a:pt x="108" y="1568"/>
                    </a:lnTo>
                    <a:lnTo>
                      <a:pt x="98" y="1559"/>
                    </a:lnTo>
                    <a:lnTo>
                      <a:pt x="89" y="1551"/>
                    </a:lnTo>
                    <a:lnTo>
                      <a:pt x="79" y="1542"/>
                    </a:lnTo>
                    <a:lnTo>
                      <a:pt x="70" y="1533"/>
                    </a:lnTo>
                    <a:lnTo>
                      <a:pt x="61" y="1523"/>
                    </a:lnTo>
                    <a:lnTo>
                      <a:pt x="54" y="1513"/>
                    </a:lnTo>
                    <a:lnTo>
                      <a:pt x="46" y="1502"/>
                    </a:lnTo>
                    <a:lnTo>
                      <a:pt x="39" y="1491"/>
                    </a:lnTo>
                    <a:lnTo>
                      <a:pt x="32" y="1480"/>
                    </a:lnTo>
                    <a:lnTo>
                      <a:pt x="26" y="1469"/>
                    </a:lnTo>
                    <a:lnTo>
                      <a:pt x="21" y="1457"/>
                    </a:lnTo>
                    <a:lnTo>
                      <a:pt x="16" y="1444"/>
                    </a:lnTo>
                    <a:lnTo>
                      <a:pt x="12" y="1432"/>
                    </a:lnTo>
                    <a:lnTo>
                      <a:pt x="8" y="1419"/>
                    </a:lnTo>
                    <a:lnTo>
                      <a:pt x="5" y="1406"/>
                    </a:lnTo>
                    <a:lnTo>
                      <a:pt x="3" y="1392"/>
                    </a:lnTo>
                    <a:lnTo>
                      <a:pt x="1" y="1379"/>
                    </a:lnTo>
                    <a:lnTo>
                      <a:pt x="0" y="1365"/>
                    </a:lnTo>
                    <a:lnTo>
                      <a:pt x="0" y="1352"/>
                    </a:lnTo>
                    <a:lnTo>
                      <a:pt x="0" y="270"/>
                    </a:lnTo>
                    <a:lnTo>
                      <a:pt x="0" y="257"/>
                    </a:lnTo>
                    <a:lnTo>
                      <a:pt x="1" y="243"/>
                    </a:lnTo>
                    <a:lnTo>
                      <a:pt x="3" y="230"/>
                    </a:lnTo>
                    <a:lnTo>
                      <a:pt x="5" y="216"/>
                    </a:lnTo>
                    <a:lnTo>
                      <a:pt x="8" y="203"/>
                    </a:lnTo>
                    <a:lnTo>
                      <a:pt x="12" y="191"/>
                    </a:lnTo>
                    <a:lnTo>
                      <a:pt x="16" y="178"/>
                    </a:lnTo>
                    <a:lnTo>
                      <a:pt x="21" y="165"/>
                    </a:lnTo>
                    <a:lnTo>
                      <a:pt x="26" y="153"/>
                    </a:lnTo>
                    <a:lnTo>
                      <a:pt x="32" y="142"/>
                    </a:lnTo>
                    <a:lnTo>
                      <a:pt x="39" y="131"/>
                    </a:lnTo>
                    <a:lnTo>
                      <a:pt x="46" y="120"/>
                    </a:lnTo>
                    <a:lnTo>
                      <a:pt x="54" y="109"/>
                    </a:lnTo>
                    <a:lnTo>
                      <a:pt x="61" y="99"/>
                    </a:lnTo>
                    <a:lnTo>
                      <a:pt x="70" y="89"/>
                    </a:lnTo>
                    <a:lnTo>
                      <a:pt x="79" y="80"/>
                    </a:lnTo>
                    <a:lnTo>
                      <a:pt x="89" y="71"/>
                    </a:lnTo>
                    <a:lnTo>
                      <a:pt x="98" y="63"/>
                    </a:lnTo>
                    <a:lnTo>
                      <a:pt x="108" y="54"/>
                    </a:lnTo>
                    <a:lnTo>
                      <a:pt x="119" y="46"/>
                    </a:lnTo>
                    <a:lnTo>
                      <a:pt x="130" y="39"/>
                    </a:lnTo>
                    <a:lnTo>
                      <a:pt x="141" y="33"/>
                    </a:lnTo>
                    <a:lnTo>
                      <a:pt x="153" y="27"/>
                    </a:lnTo>
                    <a:lnTo>
                      <a:pt x="165" y="22"/>
                    </a:lnTo>
                    <a:lnTo>
                      <a:pt x="177" y="17"/>
                    </a:lnTo>
                    <a:lnTo>
                      <a:pt x="189" y="13"/>
                    </a:lnTo>
                    <a:lnTo>
                      <a:pt x="203" y="9"/>
                    </a:lnTo>
                    <a:lnTo>
                      <a:pt x="216" y="6"/>
                    </a:lnTo>
                    <a:lnTo>
                      <a:pt x="229" y="4"/>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8" name="Freeform 22"/>
              <p:cNvSpPr>
                <a:spLocks/>
              </p:cNvSpPr>
              <p:nvPr/>
            </p:nvSpPr>
            <p:spPr bwMode="auto">
              <a:xfrm>
                <a:off x="-1319994" y="1693555"/>
                <a:ext cx="217487" cy="115888"/>
              </a:xfrm>
              <a:custGeom>
                <a:avLst/>
                <a:gdLst/>
                <a:ahLst/>
                <a:cxnLst>
                  <a:cxn ang="0">
                    <a:pos x="2757" y="0"/>
                  </a:cxn>
                  <a:cxn ang="0">
                    <a:pos x="2798" y="6"/>
                  </a:cxn>
                  <a:cxn ang="0">
                    <a:pos x="2836" y="17"/>
                  </a:cxn>
                  <a:cxn ang="0">
                    <a:pos x="2872" y="33"/>
                  </a:cxn>
                  <a:cxn ang="0">
                    <a:pos x="2905" y="54"/>
                  </a:cxn>
                  <a:cxn ang="0">
                    <a:pos x="2935" y="80"/>
                  </a:cxn>
                  <a:cxn ang="0">
                    <a:pos x="2960" y="109"/>
                  </a:cxn>
                  <a:cxn ang="0">
                    <a:pos x="2981" y="142"/>
                  </a:cxn>
                  <a:cxn ang="0">
                    <a:pos x="2997" y="178"/>
                  </a:cxn>
                  <a:cxn ang="0">
                    <a:pos x="3008" y="216"/>
                  </a:cxn>
                  <a:cxn ang="0">
                    <a:pos x="3013" y="257"/>
                  </a:cxn>
                  <a:cxn ang="0">
                    <a:pos x="3013" y="1365"/>
                  </a:cxn>
                  <a:cxn ang="0">
                    <a:pos x="3008" y="1406"/>
                  </a:cxn>
                  <a:cxn ang="0">
                    <a:pos x="2997" y="1444"/>
                  </a:cxn>
                  <a:cxn ang="0">
                    <a:pos x="2981" y="1480"/>
                  </a:cxn>
                  <a:cxn ang="0">
                    <a:pos x="2960" y="1513"/>
                  </a:cxn>
                  <a:cxn ang="0">
                    <a:pos x="2935" y="1542"/>
                  </a:cxn>
                  <a:cxn ang="0">
                    <a:pos x="2905" y="1568"/>
                  </a:cxn>
                  <a:cxn ang="0">
                    <a:pos x="2872" y="1589"/>
                  </a:cxn>
                  <a:cxn ang="0">
                    <a:pos x="2836" y="1605"/>
                  </a:cxn>
                  <a:cxn ang="0">
                    <a:pos x="2798" y="1616"/>
                  </a:cxn>
                  <a:cxn ang="0">
                    <a:pos x="2757" y="1622"/>
                  </a:cxn>
                  <a:cxn ang="0">
                    <a:pos x="257" y="1622"/>
                  </a:cxn>
                  <a:cxn ang="0">
                    <a:pos x="216" y="1616"/>
                  </a:cxn>
                  <a:cxn ang="0">
                    <a:pos x="179" y="1605"/>
                  </a:cxn>
                  <a:cxn ang="0">
                    <a:pos x="142" y="1589"/>
                  </a:cxn>
                  <a:cxn ang="0">
                    <a:pos x="109" y="1568"/>
                  </a:cxn>
                  <a:cxn ang="0">
                    <a:pos x="80" y="1542"/>
                  </a:cxn>
                  <a:cxn ang="0">
                    <a:pos x="54" y="1513"/>
                  </a:cxn>
                  <a:cxn ang="0">
                    <a:pos x="33" y="1480"/>
                  </a:cxn>
                  <a:cxn ang="0">
                    <a:pos x="17" y="1444"/>
                  </a:cxn>
                  <a:cxn ang="0">
                    <a:pos x="7" y="1406"/>
                  </a:cxn>
                  <a:cxn ang="0">
                    <a:pos x="1" y="1365"/>
                  </a:cxn>
                  <a:cxn ang="0">
                    <a:pos x="1" y="257"/>
                  </a:cxn>
                  <a:cxn ang="0">
                    <a:pos x="7" y="216"/>
                  </a:cxn>
                  <a:cxn ang="0">
                    <a:pos x="17" y="178"/>
                  </a:cxn>
                  <a:cxn ang="0">
                    <a:pos x="33" y="142"/>
                  </a:cxn>
                  <a:cxn ang="0">
                    <a:pos x="54" y="109"/>
                  </a:cxn>
                  <a:cxn ang="0">
                    <a:pos x="80" y="80"/>
                  </a:cxn>
                  <a:cxn ang="0">
                    <a:pos x="109" y="54"/>
                  </a:cxn>
                  <a:cxn ang="0">
                    <a:pos x="142" y="33"/>
                  </a:cxn>
                  <a:cxn ang="0">
                    <a:pos x="179" y="17"/>
                  </a:cxn>
                  <a:cxn ang="0">
                    <a:pos x="216" y="6"/>
                  </a:cxn>
                  <a:cxn ang="0">
                    <a:pos x="257" y="0"/>
                  </a:cxn>
                </a:cxnLst>
                <a:rect l="0" t="0" r="r" b="b"/>
                <a:pathLst>
                  <a:path w="3014" h="1622">
                    <a:moveTo>
                      <a:pt x="271" y="0"/>
                    </a:moveTo>
                    <a:lnTo>
                      <a:pt x="2743" y="0"/>
                    </a:lnTo>
                    <a:lnTo>
                      <a:pt x="2757" y="0"/>
                    </a:lnTo>
                    <a:lnTo>
                      <a:pt x="2771" y="1"/>
                    </a:lnTo>
                    <a:lnTo>
                      <a:pt x="2784" y="4"/>
                    </a:lnTo>
                    <a:lnTo>
                      <a:pt x="2798" y="6"/>
                    </a:lnTo>
                    <a:lnTo>
                      <a:pt x="2810" y="9"/>
                    </a:lnTo>
                    <a:lnTo>
                      <a:pt x="2824" y="13"/>
                    </a:lnTo>
                    <a:lnTo>
                      <a:pt x="2836" y="17"/>
                    </a:lnTo>
                    <a:lnTo>
                      <a:pt x="2848" y="22"/>
                    </a:lnTo>
                    <a:lnTo>
                      <a:pt x="2860" y="27"/>
                    </a:lnTo>
                    <a:lnTo>
                      <a:pt x="2872" y="33"/>
                    </a:lnTo>
                    <a:lnTo>
                      <a:pt x="2884" y="39"/>
                    </a:lnTo>
                    <a:lnTo>
                      <a:pt x="2894" y="46"/>
                    </a:lnTo>
                    <a:lnTo>
                      <a:pt x="2905" y="54"/>
                    </a:lnTo>
                    <a:lnTo>
                      <a:pt x="2915" y="63"/>
                    </a:lnTo>
                    <a:lnTo>
                      <a:pt x="2925" y="71"/>
                    </a:lnTo>
                    <a:lnTo>
                      <a:pt x="2935" y="80"/>
                    </a:lnTo>
                    <a:lnTo>
                      <a:pt x="2943" y="89"/>
                    </a:lnTo>
                    <a:lnTo>
                      <a:pt x="2952" y="99"/>
                    </a:lnTo>
                    <a:lnTo>
                      <a:pt x="2960" y="109"/>
                    </a:lnTo>
                    <a:lnTo>
                      <a:pt x="2967" y="120"/>
                    </a:lnTo>
                    <a:lnTo>
                      <a:pt x="2974" y="131"/>
                    </a:lnTo>
                    <a:lnTo>
                      <a:pt x="2981" y="142"/>
                    </a:lnTo>
                    <a:lnTo>
                      <a:pt x="2987" y="153"/>
                    </a:lnTo>
                    <a:lnTo>
                      <a:pt x="2993" y="165"/>
                    </a:lnTo>
                    <a:lnTo>
                      <a:pt x="2997" y="178"/>
                    </a:lnTo>
                    <a:lnTo>
                      <a:pt x="3002" y="191"/>
                    </a:lnTo>
                    <a:lnTo>
                      <a:pt x="3005" y="203"/>
                    </a:lnTo>
                    <a:lnTo>
                      <a:pt x="3008" y="216"/>
                    </a:lnTo>
                    <a:lnTo>
                      <a:pt x="3011" y="230"/>
                    </a:lnTo>
                    <a:lnTo>
                      <a:pt x="3012" y="243"/>
                    </a:lnTo>
                    <a:lnTo>
                      <a:pt x="3013" y="257"/>
                    </a:lnTo>
                    <a:lnTo>
                      <a:pt x="3014" y="270"/>
                    </a:lnTo>
                    <a:lnTo>
                      <a:pt x="3014" y="1352"/>
                    </a:lnTo>
                    <a:lnTo>
                      <a:pt x="3013" y="1365"/>
                    </a:lnTo>
                    <a:lnTo>
                      <a:pt x="3012" y="1379"/>
                    </a:lnTo>
                    <a:lnTo>
                      <a:pt x="3011" y="1392"/>
                    </a:lnTo>
                    <a:lnTo>
                      <a:pt x="3008" y="1406"/>
                    </a:lnTo>
                    <a:lnTo>
                      <a:pt x="3005" y="1419"/>
                    </a:lnTo>
                    <a:lnTo>
                      <a:pt x="3002" y="1432"/>
                    </a:lnTo>
                    <a:lnTo>
                      <a:pt x="2997" y="1444"/>
                    </a:lnTo>
                    <a:lnTo>
                      <a:pt x="2993" y="1457"/>
                    </a:lnTo>
                    <a:lnTo>
                      <a:pt x="2987" y="1469"/>
                    </a:lnTo>
                    <a:lnTo>
                      <a:pt x="2981" y="1480"/>
                    </a:lnTo>
                    <a:lnTo>
                      <a:pt x="2974" y="1491"/>
                    </a:lnTo>
                    <a:lnTo>
                      <a:pt x="2967" y="1502"/>
                    </a:lnTo>
                    <a:lnTo>
                      <a:pt x="2960" y="1513"/>
                    </a:lnTo>
                    <a:lnTo>
                      <a:pt x="2952" y="1523"/>
                    </a:lnTo>
                    <a:lnTo>
                      <a:pt x="2943" y="1533"/>
                    </a:lnTo>
                    <a:lnTo>
                      <a:pt x="2935" y="1542"/>
                    </a:lnTo>
                    <a:lnTo>
                      <a:pt x="2925" y="1551"/>
                    </a:lnTo>
                    <a:lnTo>
                      <a:pt x="2915" y="1559"/>
                    </a:lnTo>
                    <a:lnTo>
                      <a:pt x="2905" y="1568"/>
                    </a:lnTo>
                    <a:lnTo>
                      <a:pt x="2894" y="1576"/>
                    </a:lnTo>
                    <a:lnTo>
                      <a:pt x="2884" y="1583"/>
                    </a:lnTo>
                    <a:lnTo>
                      <a:pt x="2872" y="1589"/>
                    </a:lnTo>
                    <a:lnTo>
                      <a:pt x="2860" y="1595"/>
                    </a:lnTo>
                    <a:lnTo>
                      <a:pt x="2848" y="1600"/>
                    </a:lnTo>
                    <a:lnTo>
                      <a:pt x="2836" y="1605"/>
                    </a:lnTo>
                    <a:lnTo>
                      <a:pt x="2824" y="1609"/>
                    </a:lnTo>
                    <a:lnTo>
                      <a:pt x="2810" y="1613"/>
                    </a:lnTo>
                    <a:lnTo>
                      <a:pt x="2798" y="1616"/>
                    </a:lnTo>
                    <a:lnTo>
                      <a:pt x="2784" y="1618"/>
                    </a:lnTo>
                    <a:lnTo>
                      <a:pt x="2771" y="1621"/>
                    </a:lnTo>
                    <a:lnTo>
                      <a:pt x="2757" y="1622"/>
                    </a:lnTo>
                    <a:lnTo>
                      <a:pt x="2743" y="1622"/>
                    </a:lnTo>
                    <a:lnTo>
                      <a:pt x="271" y="1622"/>
                    </a:lnTo>
                    <a:lnTo>
                      <a:pt x="257" y="1622"/>
                    </a:lnTo>
                    <a:lnTo>
                      <a:pt x="244" y="1621"/>
                    </a:lnTo>
                    <a:lnTo>
                      <a:pt x="230" y="1618"/>
                    </a:lnTo>
                    <a:lnTo>
                      <a:pt x="216" y="1616"/>
                    </a:lnTo>
                    <a:lnTo>
                      <a:pt x="204" y="1613"/>
                    </a:lnTo>
                    <a:lnTo>
                      <a:pt x="191" y="1609"/>
                    </a:lnTo>
                    <a:lnTo>
                      <a:pt x="179" y="1605"/>
                    </a:lnTo>
                    <a:lnTo>
                      <a:pt x="166" y="1600"/>
                    </a:lnTo>
                    <a:lnTo>
                      <a:pt x="154" y="1595"/>
                    </a:lnTo>
                    <a:lnTo>
                      <a:pt x="142" y="1589"/>
                    </a:lnTo>
                    <a:lnTo>
                      <a:pt x="131" y="1583"/>
                    </a:lnTo>
                    <a:lnTo>
                      <a:pt x="121" y="1576"/>
                    </a:lnTo>
                    <a:lnTo>
                      <a:pt x="109" y="1568"/>
                    </a:lnTo>
                    <a:lnTo>
                      <a:pt x="99" y="1559"/>
                    </a:lnTo>
                    <a:lnTo>
                      <a:pt x="89" y="1551"/>
                    </a:lnTo>
                    <a:lnTo>
                      <a:pt x="80" y="1542"/>
                    </a:lnTo>
                    <a:lnTo>
                      <a:pt x="71" y="1533"/>
                    </a:lnTo>
                    <a:lnTo>
                      <a:pt x="63" y="1523"/>
                    </a:lnTo>
                    <a:lnTo>
                      <a:pt x="54" y="1513"/>
                    </a:lnTo>
                    <a:lnTo>
                      <a:pt x="47" y="1502"/>
                    </a:lnTo>
                    <a:lnTo>
                      <a:pt x="40" y="1491"/>
                    </a:lnTo>
                    <a:lnTo>
                      <a:pt x="33" y="1480"/>
                    </a:lnTo>
                    <a:lnTo>
                      <a:pt x="28" y="1469"/>
                    </a:lnTo>
                    <a:lnTo>
                      <a:pt x="22" y="1457"/>
                    </a:lnTo>
                    <a:lnTo>
                      <a:pt x="17" y="1444"/>
                    </a:lnTo>
                    <a:lnTo>
                      <a:pt x="13" y="1432"/>
                    </a:lnTo>
                    <a:lnTo>
                      <a:pt x="10" y="1419"/>
                    </a:lnTo>
                    <a:lnTo>
                      <a:pt x="7" y="1406"/>
                    </a:lnTo>
                    <a:lnTo>
                      <a:pt x="3" y="1392"/>
                    </a:lnTo>
                    <a:lnTo>
                      <a:pt x="2" y="1379"/>
                    </a:lnTo>
                    <a:lnTo>
                      <a:pt x="1" y="1365"/>
                    </a:lnTo>
                    <a:lnTo>
                      <a:pt x="0" y="1352"/>
                    </a:lnTo>
                    <a:lnTo>
                      <a:pt x="0" y="270"/>
                    </a:lnTo>
                    <a:lnTo>
                      <a:pt x="1" y="257"/>
                    </a:lnTo>
                    <a:lnTo>
                      <a:pt x="2" y="243"/>
                    </a:lnTo>
                    <a:lnTo>
                      <a:pt x="3" y="230"/>
                    </a:lnTo>
                    <a:lnTo>
                      <a:pt x="7" y="216"/>
                    </a:lnTo>
                    <a:lnTo>
                      <a:pt x="10" y="203"/>
                    </a:lnTo>
                    <a:lnTo>
                      <a:pt x="13" y="191"/>
                    </a:lnTo>
                    <a:lnTo>
                      <a:pt x="17" y="178"/>
                    </a:lnTo>
                    <a:lnTo>
                      <a:pt x="22" y="165"/>
                    </a:lnTo>
                    <a:lnTo>
                      <a:pt x="28" y="153"/>
                    </a:lnTo>
                    <a:lnTo>
                      <a:pt x="33" y="142"/>
                    </a:lnTo>
                    <a:lnTo>
                      <a:pt x="40" y="131"/>
                    </a:lnTo>
                    <a:lnTo>
                      <a:pt x="47" y="120"/>
                    </a:lnTo>
                    <a:lnTo>
                      <a:pt x="54" y="109"/>
                    </a:lnTo>
                    <a:lnTo>
                      <a:pt x="63" y="99"/>
                    </a:lnTo>
                    <a:lnTo>
                      <a:pt x="71" y="89"/>
                    </a:lnTo>
                    <a:lnTo>
                      <a:pt x="80" y="80"/>
                    </a:lnTo>
                    <a:lnTo>
                      <a:pt x="89" y="71"/>
                    </a:lnTo>
                    <a:lnTo>
                      <a:pt x="99" y="63"/>
                    </a:lnTo>
                    <a:lnTo>
                      <a:pt x="109" y="54"/>
                    </a:lnTo>
                    <a:lnTo>
                      <a:pt x="121" y="46"/>
                    </a:lnTo>
                    <a:lnTo>
                      <a:pt x="131" y="39"/>
                    </a:lnTo>
                    <a:lnTo>
                      <a:pt x="142" y="33"/>
                    </a:lnTo>
                    <a:lnTo>
                      <a:pt x="154" y="27"/>
                    </a:lnTo>
                    <a:lnTo>
                      <a:pt x="166" y="22"/>
                    </a:lnTo>
                    <a:lnTo>
                      <a:pt x="179" y="17"/>
                    </a:lnTo>
                    <a:lnTo>
                      <a:pt x="191" y="13"/>
                    </a:lnTo>
                    <a:lnTo>
                      <a:pt x="204" y="9"/>
                    </a:lnTo>
                    <a:lnTo>
                      <a:pt x="216" y="6"/>
                    </a:lnTo>
                    <a:lnTo>
                      <a:pt x="230" y="4"/>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39" name="Freeform 23"/>
              <p:cNvSpPr>
                <a:spLocks/>
              </p:cNvSpPr>
              <p:nvPr/>
            </p:nvSpPr>
            <p:spPr bwMode="auto">
              <a:xfrm>
                <a:off x="-2040719" y="1984068"/>
                <a:ext cx="217487" cy="117475"/>
              </a:xfrm>
              <a:custGeom>
                <a:avLst/>
                <a:gdLst/>
                <a:ahLst/>
                <a:cxnLst>
                  <a:cxn ang="0">
                    <a:pos x="2757" y="0"/>
                  </a:cxn>
                  <a:cxn ang="0">
                    <a:pos x="2798" y="5"/>
                  </a:cxn>
                  <a:cxn ang="0">
                    <a:pos x="2835" y="16"/>
                  </a:cxn>
                  <a:cxn ang="0">
                    <a:pos x="2871" y="33"/>
                  </a:cxn>
                  <a:cxn ang="0">
                    <a:pos x="2905" y="54"/>
                  </a:cxn>
                  <a:cxn ang="0">
                    <a:pos x="2934" y="79"/>
                  </a:cxn>
                  <a:cxn ang="0">
                    <a:pos x="2960" y="109"/>
                  </a:cxn>
                  <a:cxn ang="0">
                    <a:pos x="2980" y="141"/>
                  </a:cxn>
                  <a:cxn ang="0">
                    <a:pos x="2996" y="177"/>
                  </a:cxn>
                  <a:cxn ang="0">
                    <a:pos x="3007" y="216"/>
                  </a:cxn>
                  <a:cxn ang="0">
                    <a:pos x="3013" y="256"/>
                  </a:cxn>
                  <a:cxn ang="0">
                    <a:pos x="3013" y="1364"/>
                  </a:cxn>
                  <a:cxn ang="0">
                    <a:pos x="3007" y="1405"/>
                  </a:cxn>
                  <a:cxn ang="0">
                    <a:pos x="2996" y="1444"/>
                  </a:cxn>
                  <a:cxn ang="0">
                    <a:pos x="2980" y="1479"/>
                  </a:cxn>
                  <a:cxn ang="0">
                    <a:pos x="2960" y="1512"/>
                  </a:cxn>
                  <a:cxn ang="0">
                    <a:pos x="2934" y="1542"/>
                  </a:cxn>
                  <a:cxn ang="0">
                    <a:pos x="2905" y="1567"/>
                  </a:cxn>
                  <a:cxn ang="0">
                    <a:pos x="2871" y="1588"/>
                  </a:cxn>
                  <a:cxn ang="0">
                    <a:pos x="2835" y="1605"/>
                  </a:cxn>
                  <a:cxn ang="0">
                    <a:pos x="2798" y="1616"/>
                  </a:cxn>
                  <a:cxn ang="0">
                    <a:pos x="2757" y="1621"/>
                  </a:cxn>
                  <a:cxn ang="0">
                    <a:pos x="257" y="1621"/>
                  </a:cxn>
                  <a:cxn ang="0">
                    <a:pos x="216" y="1616"/>
                  </a:cxn>
                  <a:cxn ang="0">
                    <a:pos x="178" y="1605"/>
                  </a:cxn>
                  <a:cxn ang="0">
                    <a:pos x="141" y="1588"/>
                  </a:cxn>
                  <a:cxn ang="0">
                    <a:pos x="109" y="1567"/>
                  </a:cxn>
                  <a:cxn ang="0">
                    <a:pos x="79" y="1542"/>
                  </a:cxn>
                  <a:cxn ang="0">
                    <a:pos x="54" y="1512"/>
                  </a:cxn>
                  <a:cxn ang="0">
                    <a:pos x="32" y="1479"/>
                  </a:cxn>
                  <a:cxn ang="0">
                    <a:pos x="16" y="1444"/>
                  </a:cxn>
                  <a:cxn ang="0">
                    <a:pos x="6" y="1405"/>
                  </a:cxn>
                  <a:cxn ang="0">
                    <a:pos x="1" y="1364"/>
                  </a:cxn>
                  <a:cxn ang="0">
                    <a:pos x="1" y="256"/>
                  </a:cxn>
                  <a:cxn ang="0">
                    <a:pos x="6" y="216"/>
                  </a:cxn>
                  <a:cxn ang="0">
                    <a:pos x="16" y="177"/>
                  </a:cxn>
                  <a:cxn ang="0">
                    <a:pos x="32" y="141"/>
                  </a:cxn>
                  <a:cxn ang="0">
                    <a:pos x="54" y="109"/>
                  </a:cxn>
                  <a:cxn ang="0">
                    <a:pos x="79" y="79"/>
                  </a:cxn>
                  <a:cxn ang="0">
                    <a:pos x="109" y="54"/>
                  </a:cxn>
                  <a:cxn ang="0">
                    <a:pos x="141" y="33"/>
                  </a:cxn>
                  <a:cxn ang="0">
                    <a:pos x="178" y="16"/>
                  </a:cxn>
                  <a:cxn ang="0">
                    <a:pos x="216" y="5"/>
                  </a:cxn>
                  <a:cxn ang="0">
                    <a:pos x="257" y="0"/>
                  </a:cxn>
                </a:cxnLst>
                <a:rect l="0" t="0" r="r" b="b"/>
                <a:pathLst>
                  <a:path w="3014" h="1621">
                    <a:moveTo>
                      <a:pt x="271" y="0"/>
                    </a:moveTo>
                    <a:lnTo>
                      <a:pt x="2743" y="0"/>
                    </a:lnTo>
                    <a:lnTo>
                      <a:pt x="2757" y="0"/>
                    </a:lnTo>
                    <a:lnTo>
                      <a:pt x="2770" y="1"/>
                    </a:lnTo>
                    <a:lnTo>
                      <a:pt x="2783" y="3"/>
                    </a:lnTo>
                    <a:lnTo>
                      <a:pt x="2798" y="5"/>
                    </a:lnTo>
                    <a:lnTo>
                      <a:pt x="2810" y="8"/>
                    </a:lnTo>
                    <a:lnTo>
                      <a:pt x="2823" y="12"/>
                    </a:lnTo>
                    <a:lnTo>
                      <a:pt x="2835" y="16"/>
                    </a:lnTo>
                    <a:lnTo>
                      <a:pt x="2848" y="21"/>
                    </a:lnTo>
                    <a:lnTo>
                      <a:pt x="2860" y="26"/>
                    </a:lnTo>
                    <a:lnTo>
                      <a:pt x="2871" y="33"/>
                    </a:lnTo>
                    <a:lnTo>
                      <a:pt x="2883" y="39"/>
                    </a:lnTo>
                    <a:lnTo>
                      <a:pt x="2893" y="46"/>
                    </a:lnTo>
                    <a:lnTo>
                      <a:pt x="2905" y="54"/>
                    </a:lnTo>
                    <a:lnTo>
                      <a:pt x="2915" y="62"/>
                    </a:lnTo>
                    <a:lnTo>
                      <a:pt x="2924" y="70"/>
                    </a:lnTo>
                    <a:lnTo>
                      <a:pt x="2934" y="79"/>
                    </a:lnTo>
                    <a:lnTo>
                      <a:pt x="2942" y="89"/>
                    </a:lnTo>
                    <a:lnTo>
                      <a:pt x="2951" y="98"/>
                    </a:lnTo>
                    <a:lnTo>
                      <a:pt x="2960" y="109"/>
                    </a:lnTo>
                    <a:lnTo>
                      <a:pt x="2967" y="119"/>
                    </a:lnTo>
                    <a:lnTo>
                      <a:pt x="2974" y="130"/>
                    </a:lnTo>
                    <a:lnTo>
                      <a:pt x="2980" y="141"/>
                    </a:lnTo>
                    <a:lnTo>
                      <a:pt x="2986" y="153"/>
                    </a:lnTo>
                    <a:lnTo>
                      <a:pt x="2992" y="165"/>
                    </a:lnTo>
                    <a:lnTo>
                      <a:pt x="2996" y="177"/>
                    </a:lnTo>
                    <a:lnTo>
                      <a:pt x="3001" y="189"/>
                    </a:lnTo>
                    <a:lnTo>
                      <a:pt x="3004" y="203"/>
                    </a:lnTo>
                    <a:lnTo>
                      <a:pt x="3007" y="216"/>
                    </a:lnTo>
                    <a:lnTo>
                      <a:pt x="3011" y="229"/>
                    </a:lnTo>
                    <a:lnTo>
                      <a:pt x="3012" y="242"/>
                    </a:lnTo>
                    <a:lnTo>
                      <a:pt x="3013" y="256"/>
                    </a:lnTo>
                    <a:lnTo>
                      <a:pt x="3014" y="270"/>
                    </a:lnTo>
                    <a:lnTo>
                      <a:pt x="3014" y="1351"/>
                    </a:lnTo>
                    <a:lnTo>
                      <a:pt x="3013" y="1364"/>
                    </a:lnTo>
                    <a:lnTo>
                      <a:pt x="3012" y="1379"/>
                    </a:lnTo>
                    <a:lnTo>
                      <a:pt x="3011" y="1392"/>
                    </a:lnTo>
                    <a:lnTo>
                      <a:pt x="3007" y="1405"/>
                    </a:lnTo>
                    <a:lnTo>
                      <a:pt x="3004" y="1418"/>
                    </a:lnTo>
                    <a:lnTo>
                      <a:pt x="3001" y="1431"/>
                    </a:lnTo>
                    <a:lnTo>
                      <a:pt x="2996" y="1444"/>
                    </a:lnTo>
                    <a:lnTo>
                      <a:pt x="2992" y="1456"/>
                    </a:lnTo>
                    <a:lnTo>
                      <a:pt x="2986" y="1467"/>
                    </a:lnTo>
                    <a:lnTo>
                      <a:pt x="2980" y="1479"/>
                    </a:lnTo>
                    <a:lnTo>
                      <a:pt x="2974" y="1491"/>
                    </a:lnTo>
                    <a:lnTo>
                      <a:pt x="2967" y="1502"/>
                    </a:lnTo>
                    <a:lnTo>
                      <a:pt x="2960" y="1512"/>
                    </a:lnTo>
                    <a:lnTo>
                      <a:pt x="2951" y="1522"/>
                    </a:lnTo>
                    <a:lnTo>
                      <a:pt x="2942" y="1532"/>
                    </a:lnTo>
                    <a:lnTo>
                      <a:pt x="2934" y="1542"/>
                    </a:lnTo>
                    <a:lnTo>
                      <a:pt x="2924" y="1551"/>
                    </a:lnTo>
                    <a:lnTo>
                      <a:pt x="2915" y="1559"/>
                    </a:lnTo>
                    <a:lnTo>
                      <a:pt x="2905" y="1567"/>
                    </a:lnTo>
                    <a:lnTo>
                      <a:pt x="2893" y="1575"/>
                    </a:lnTo>
                    <a:lnTo>
                      <a:pt x="2883" y="1581"/>
                    </a:lnTo>
                    <a:lnTo>
                      <a:pt x="2871" y="1588"/>
                    </a:lnTo>
                    <a:lnTo>
                      <a:pt x="2860" y="1595"/>
                    </a:lnTo>
                    <a:lnTo>
                      <a:pt x="2848" y="1600"/>
                    </a:lnTo>
                    <a:lnTo>
                      <a:pt x="2835" y="1605"/>
                    </a:lnTo>
                    <a:lnTo>
                      <a:pt x="2823" y="1609"/>
                    </a:lnTo>
                    <a:lnTo>
                      <a:pt x="2810" y="1613"/>
                    </a:lnTo>
                    <a:lnTo>
                      <a:pt x="2798" y="1616"/>
                    </a:lnTo>
                    <a:lnTo>
                      <a:pt x="2783" y="1618"/>
                    </a:lnTo>
                    <a:lnTo>
                      <a:pt x="2770" y="1620"/>
                    </a:lnTo>
                    <a:lnTo>
                      <a:pt x="2757" y="1621"/>
                    </a:lnTo>
                    <a:lnTo>
                      <a:pt x="2743" y="1621"/>
                    </a:lnTo>
                    <a:lnTo>
                      <a:pt x="271" y="1621"/>
                    </a:lnTo>
                    <a:lnTo>
                      <a:pt x="257" y="1621"/>
                    </a:lnTo>
                    <a:lnTo>
                      <a:pt x="243" y="1620"/>
                    </a:lnTo>
                    <a:lnTo>
                      <a:pt x="229" y="1618"/>
                    </a:lnTo>
                    <a:lnTo>
                      <a:pt x="216" y="1616"/>
                    </a:lnTo>
                    <a:lnTo>
                      <a:pt x="204" y="1613"/>
                    </a:lnTo>
                    <a:lnTo>
                      <a:pt x="190" y="1609"/>
                    </a:lnTo>
                    <a:lnTo>
                      <a:pt x="178" y="1605"/>
                    </a:lnTo>
                    <a:lnTo>
                      <a:pt x="166" y="1600"/>
                    </a:lnTo>
                    <a:lnTo>
                      <a:pt x="154" y="1595"/>
                    </a:lnTo>
                    <a:lnTo>
                      <a:pt x="141" y="1588"/>
                    </a:lnTo>
                    <a:lnTo>
                      <a:pt x="130" y="1581"/>
                    </a:lnTo>
                    <a:lnTo>
                      <a:pt x="120" y="1575"/>
                    </a:lnTo>
                    <a:lnTo>
                      <a:pt x="109" y="1567"/>
                    </a:lnTo>
                    <a:lnTo>
                      <a:pt x="99" y="1559"/>
                    </a:lnTo>
                    <a:lnTo>
                      <a:pt x="88" y="1551"/>
                    </a:lnTo>
                    <a:lnTo>
                      <a:pt x="79" y="1542"/>
                    </a:lnTo>
                    <a:lnTo>
                      <a:pt x="70" y="1532"/>
                    </a:lnTo>
                    <a:lnTo>
                      <a:pt x="62" y="1522"/>
                    </a:lnTo>
                    <a:lnTo>
                      <a:pt x="54" y="1512"/>
                    </a:lnTo>
                    <a:lnTo>
                      <a:pt x="47" y="1502"/>
                    </a:lnTo>
                    <a:lnTo>
                      <a:pt x="40" y="1491"/>
                    </a:lnTo>
                    <a:lnTo>
                      <a:pt x="32" y="1479"/>
                    </a:lnTo>
                    <a:lnTo>
                      <a:pt x="27" y="1467"/>
                    </a:lnTo>
                    <a:lnTo>
                      <a:pt x="21" y="1456"/>
                    </a:lnTo>
                    <a:lnTo>
                      <a:pt x="16" y="1444"/>
                    </a:lnTo>
                    <a:lnTo>
                      <a:pt x="12" y="1431"/>
                    </a:lnTo>
                    <a:lnTo>
                      <a:pt x="9" y="1418"/>
                    </a:lnTo>
                    <a:lnTo>
                      <a:pt x="6" y="1405"/>
                    </a:lnTo>
                    <a:lnTo>
                      <a:pt x="3" y="1392"/>
                    </a:lnTo>
                    <a:lnTo>
                      <a:pt x="2" y="1379"/>
                    </a:lnTo>
                    <a:lnTo>
                      <a:pt x="1" y="1364"/>
                    </a:lnTo>
                    <a:lnTo>
                      <a:pt x="0" y="1351"/>
                    </a:lnTo>
                    <a:lnTo>
                      <a:pt x="0" y="270"/>
                    </a:lnTo>
                    <a:lnTo>
                      <a:pt x="1" y="256"/>
                    </a:lnTo>
                    <a:lnTo>
                      <a:pt x="2" y="242"/>
                    </a:lnTo>
                    <a:lnTo>
                      <a:pt x="3" y="229"/>
                    </a:lnTo>
                    <a:lnTo>
                      <a:pt x="6" y="216"/>
                    </a:lnTo>
                    <a:lnTo>
                      <a:pt x="9" y="203"/>
                    </a:lnTo>
                    <a:lnTo>
                      <a:pt x="12" y="189"/>
                    </a:lnTo>
                    <a:lnTo>
                      <a:pt x="16" y="177"/>
                    </a:lnTo>
                    <a:lnTo>
                      <a:pt x="21" y="165"/>
                    </a:lnTo>
                    <a:lnTo>
                      <a:pt x="27" y="153"/>
                    </a:lnTo>
                    <a:lnTo>
                      <a:pt x="32" y="141"/>
                    </a:lnTo>
                    <a:lnTo>
                      <a:pt x="40" y="130"/>
                    </a:lnTo>
                    <a:lnTo>
                      <a:pt x="47" y="119"/>
                    </a:lnTo>
                    <a:lnTo>
                      <a:pt x="54" y="109"/>
                    </a:lnTo>
                    <a:lnTo>
                      <a:pt x="62" y="98"/>
                    </a:lnTo>
                    <a:lnTo>
                      <a:pt x="70" y="89"/>
                    </a:lnTo>
                    <a:lnTo>
                      <a:pt x="79" y="79"/>
                    </a:lnTo>
                    <a:lnTo>
                      <a:pt x="88" y="70"/>
                    </a:lnTo>
                    <a:lnTo>
                      <a:pt x="99" y="62"/>
                    </a:lnTo>
                    <a:lnTo>
                      <a:pt x="109" y="54"/>
                    </a:lnTo>
                    <a:lnTo>
                      <a:pt x="120" y="46"/>
                    </a:lnTo>
                    <a:lnTo>
                      <a:pt x="130" y="39"/>
                    </a:lnTo>
                    <a:lnTo>
                      <a:pt x="141" y="33"/>
                    </a:lnTo>
                    <a:lnTo>
                      <a:pt x="154" y="26"/>
                    </a:lnTo>
                    <a:lnTo>
                      <a:pt x="166" y="21"/>
                    </a:lnTo>
                    <a:lnTo>
                      <a:pt x="178" y="16"/>
                    </a:lnTo>
                    <a:lnTo>
                      <a:pt x="190" y="12"/>
                    </a:lnTo>
                    <a:lnTo>
                      <a:pt x="204" y="8"/>
                    </a:lnTo>
                    <a:lnTo>
                      <a:pt x="216" y="5"/>
                    </a:lnTo>
                    <a:lnTo>
                      <a:pt x="229" y="3"/>
                    </a:lnTo>
                    <a:lnTo>
                      <a:pt x="243"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0" name="Freeform 24"/>
              <p:cNvSpPr>
                <a:spLocks/>
              </p:cNvSpPr>
              <p:nvPr/>
            </p:nvSpPr>
            <p:spPr bwMode="auto">
              <a:xfrm>
                <a:off x="-1799419" y="1984068"/>
                <a:ext cx="215900" cy="117475"/>
              </a:xfrm>
              <a:custGeom>
                <a:avLst/>
                <a:gdLst/>
                <a:ahLst/>
                <a:cxnLst>
                  <a:cxn ang="0">
                    <a:pos x="2757" y="0"/>
                  </a:cxn>
                  <a:cxn ang="0">
                    <a:pos x="2797" y="5"/>
                  </a:cxn>
                  <a:cxn ang="0">
                    <a:pos x="2836" y="16"/>
                  </a:cxn>
                  <a:cxn ang="0">
                    <a:pos x="2872" y="33"/>
                  </a:cxn>
                  <a:cxn ang="0">
                    <a:pos x="2904" y="54"/>
                  </a:cxn>
                  <a:cxn ang="0">
                    <a:pos x="2934" y="79"/>
                  </a:cxn>
                  <a:cxn ang="0">
                    <a:pos x="2959" y="109"/>
                  </a:cxn>
                  <a:cxn ang="0">
                    <a:pos x="2981" y="141"/>
                  </a:cxn>
                  <a:cxn ang="0">
                    <a:pos x="2997" y="177"/>
                  </a:cxn>
                  <a:cxn ang="0">
                    <a:pos x="3008" y="216"/>
                  </a:cxn>
                  <a:cxn ang="0">
                    <a:pos x="3013" y="256"/>
                  </a:cxn>
                  <a:cxn ang="0">
                    <a:pos x="3013" y="1364"/>
                  </a:cxn>
                  <a:cxn ang="0">
                    <a:pos x="3008" y="1405"/>
                  </a:cxn>
                  <a:cxn ang="0">
                    <a:pos x="2997" y="1444"/>
                  </a:cxn>
                  <a:cxn ang="0">
                    <a:pos x="2981" y="1479"/>
                  </a:cxn>
                  <a:cxn ang="0">
                    <a:pos x="2959" y="1512"/>
                  </a:cxn>
                  <a:cxn ang="0">
                    <a:pos x="2934" y="1542"/>
                  </a:cxn>
                  <a:cxn ang="0">
                    <a:pos x="2904" y="1567"/>
                  </a:cxn>
                  <a:cxn ang="0">
                    <a:pos x="2872" y="1588"/>
                  </a:cxn>
                  <a:cxn ang="0">
                    <a:pos x="2836" y="1605"/>
                  </a:cxn>
                  <a:cxn ang="0">
                    <a:pos x="2797" y="1616"/>
                  </a:cxn>
                  <a:cxn ang="0">
                    <a:pos x="2757" y="1621"/>
                  </a:cxn>
                  <a:cxn ang="0">
                    <a:pos x="257" y="1621"/>
                  </a:cxn>
                  <a:cxn ang="0">
                    <a:pos x="216" y="1616"/>
                  </a:cxn>
                  <a:cxn ang="0">
                    <a:pos x="178" y="1605"/>
                  </a:cxn>
                  <a:cxn ang="0">
                    <a:pos x="142" y="1588"/>
                  </a:cxn>
                  <a:cxn ang="0">
                    <a:pos x="109" y="1567"/>
                  </a:cxn>
                  <a:cxn ang="0">
                    <a:pos x="80" y="1542"/>
                  </a:cxn>
                  <a:cxn ang="0">
                    <a:pos x="54" y="1512"/>
                  </a:cxn>
                  <a:cxn ang="0">
                    <a:pos x="33" y="1479"/>
                  </a:cxn>
                  <a:cxn ang="0">
                    <a:pos x="17" y="1444"/>
                  </a:cxn>
                  <a:cxn ang="0">
                    <a:pos x="5" y="1405"/>
                  </a:cxn>
                  <a:cxn ang="0">
                    <a:pos x="0" y="1364"/>
                  </a:cxn>
                  <a:cxn ang="0">
                    <a:pos x="0" y="256"/>
                  </a:cxn>
                  <a:cxn ang="0">
                    <a:pos x="5" y="216"/>
                  </a:cxn>
                  <a:cxn ang="0">
                    <a:pos x="17" y="177"/>
                  </a:cxn>
                  <a:cxn ang="0">
                    <a:pos x="33" y="141"/>
                  </a:cxn>
                  <a:cxn ang="0">
                    <a:pos x="54" y="109"/>
                  </a:cxn>
                  <a:cxn ang="0">
                    <a:pos x="80" y="79"/>
                  </a:cxn>
                  <a:cxn ang="0">
                    <a:pos x="109" y="54"/>
                  </a:cxn>
                  <a:cxn ang="0">
                    <a:pos x="142" y="33"/>
                  </a:cxn>
                  <a:cxn ang="0">
                    <a:pos x="178" y="16"/>
                  </a:cxn>
                  <a:cxn ang="0">
                    <a:pos x="216" y="5"/>
                  </a:cxn>
                  <a:cxn ang="0">
                    <a:pos x="257" y="0"/>
                  </a:cxn>
                </a:cxnLst>
                <a:rect l="0" t="0" r="r" b="b"/>
                <a:pathLst>
                  <a:path w="3013" h="1621">
                    <a:moveTo>
                      <a:pt x="270" y="0"/>
                    </a:moveTo>
                    <a:lnTo>
                      <a:pt x="2743" y="0"/>
                    </a:lnTo>
                    <a:lnTo>
                      <a:pt x="2757" y="0"/>
                    </a:lnTo>
                    <a:lnTo>
                      <a:pt x="2771" y="1"/>
                    </a:lnTo>
                    <a:lnTo>
                      <a:pt x="2784" y="3"/>
                    </a:lnTo>
                    <a:lnTo>
                      <a:pt x="2797" y="5"/>
                    </a:lnTo>
                    <a:lnTo>
                      <a:pt x="2810" y="8"/>
                    </a:lnTo>
                    <a:lnTo>
                      <a:pt x="2824" y="12"/>
                    </a:lnTo>
                    <a:lnTo>
                      <a:pt x="2836" y="16"/>
                    </a:lnTo>
                    <a:lnTo>
                      <a:pt x="2848" y="21"/>
                    </a:lnTo>
                    <a:lnTo>
                      <a:pt x="2860" y="26"/>
                    </a:lnTo>
                    <a:lnTo>
                      <a:pt x="2872" y="33"/>
                    </a:lnTo>
                    <a:lnTo>
                      <a:pt x="2883" y="39"/>
                    </a:lnTo>
                    <a:lnTo>
                      <a:pt x="2894" y="46"/>
                    </a:lnTo>
                    <a:lnTo>
                      <a:pt x="2904" y="54"/>
                    </a:lnTo>
                    <a:lnTo>
                      <a:pt x="2914" y="62"/>
                    </a:lnTo>
                    <a:lnTo>
                      <a:pt x="2924" y="70"/>
                    </a:lnTo>
                    <a:lnTo>
                      <a:pt x="2934" y="79"/>
                    </a:lnTo>
                    <a:lnTo>
                      <a:pt x="2943" y="89"/>
                    </a:lnTo>
                    <a:lnTo>
                      <a:pt x="2951" y="98"/>
                    </a:lnTo>
                    <a:lnTo>
                      <a:pt x="2959" y="109"/>
                    </a:lnTo>
                    <a:lnTo>
                      <a:pt x="2967" y="119"/>
                    </a:lnTo>
                    <a:lnTo>
                      <a:pt x="2974" y="130"/>
                    </a:lnTo>
                    <a:lnTo>
                      <a:pt x="2981" y="141"/>
                    </a:lnTo>
                    <a:lnTo>
                      <a:pt x="2987" y="153"/>
                    </a:lnTo>
                    <a:lnTo>
                      <a:pt x="2992" y="165"/>
                    </a:lnTo>
                    <a:lnTo>
                      <a:pt x="2997" y="177"/>
                    </a:lnTo>
                    <a:lnTo>
                      <a:pt x="3001" y="189"/>
                    </a:lnTo>
                    <a:lnTo>
                      <a:pt x="3005" y="203"/>
                    </a:lnTo>
                    <a:lnTo>
                      <a:pt x="3008" y="216"/>
                    </a:lnTo>
                    <a:lnTo>
                      <a:pt x="3010" y="229"/>
                    </a:lnTo>
                    <a:lnTo>
                      <a:pt x="3012" y="242"/>
                    </a:lnTo>
                    <a:lnTo>
                      <a:pt x="3013" y="256"/>
                    </a:lnTo>
                    <a:lnTo>
                      <a:pt x="3013" y="270"/>
                    </a:lnTo>
                    <a:lnTo>
                      <a:pt x="3013" y="1351"/>
                    </a:lnTo>
                    <a:lnTo>
                      <a:pt x="3013" y="1364"/>
                    </a:lnTo>
                    <a:lnTo>
                      <a:pt x="3012" y="1379"/>
                    </a:lnTo>
                    <a:lnTo>
                      <a:pt x="3010" y="1392"/>
                    </a:lnTo>
                    <a:lnTo>
                      <a:pt x="3008" y="1405"/>
                    </a:lnTo>
                    <a:lnTo>
                      <a:pt x="3005" y="1418"/>
                    </a:lnTo>
                    <a:lnTo>
                      <a:pt x="3001" y="1431"/>
                    </a:lnTo>
                    <a:lnTo>
                      <a:pt x="2997" y="1444"/>
                    </a:lnTo>
                    <a:lnTo>
                      <a:pt x="2992" y="1456"/>
                    </a:lnTo>
                    <a:lnTo>
                      <a:pt x="2987" y="1467"/>
                    </a:lnTo>
                    <a:lnTo>
                      <a:pt x="2981" y="1479"/>
                    </a:lnTo>
                    <a:lnTo>
                      <a:pt x="2974" y="1491"/>
                    </a:lnTo>
                    <a:lnTo>
                      <a:pt x="2967" y="1502"/>
                    </a:lnTo>
                    <a:lnTo>
                      <a:pt x="2959" y="1512"/>
                    </a:lnTo>
                    <a:lnTo>
                      <a:pt x="2951" y="1522"/>
                    </a:lnTo>
                    <a:lnTo>
                      <a:pt x="2943" y="1532"/>
                    </a:lnTo>
                    <a:lnTo>
                      <a:pt x="2934" y="1542"/>
                    </a:lnTo>
                    <a:lnTo>
                      <a:pt x="2924" y="1551"/>
                    </a:lnTo>
                    <a:lnTo>
                      <a:pt x="2914" y="1559"/>
                    </a:lnTo>
                    <a:lnTo>
                      <a:pt x="2904" y="1567"/>
                    </a:lnTo>
                    <a:lnTo>
                      <a:pt x="2894" y="1575"/>
                    </a:lnTo>
                    <a:lnTo>
                      <a:pt x="2883" y="1581"/>
                    </a:lnTo>
                    <a:lnTo>
                      <a:pt x="2872" y="1588"/>
                    </a:lnTo>
                    <a:lnTo>
                      <a:pt x="2860" y="1595"/>
                    </a:lnTo>
                    <a:lnTo>
                      <a:pt x="2848" y="1600"/>
                    </a:lnTo>
                    <a:lnTo>
                      <a:pt x="2836" y="1605"/>
                    </a:lnTo>
                    <a:lnTo>
                      <a:pt x="2824" y="1609"/>
                    </a:lnTo>
                    <a:lnTo>
                      <a:pt x="2810" y="1613"/>
                    </a:lnTo>
                    <a:lnTo>
                      <a:pt x="2797" y="1616"/>
                    </a:lnTo>
                    <a:lnTo>
                      <a:pt x="2784" y="1618"/>
                    </a:lnTo>
                    <a:lnTo>
                      <a:pt x="2771" y="1620"/>
                    </a:lnTo>
                    <a:lnTo>
                      <a:pt x="2757" y="1621"/>
                    </a:lnTo>
                    <a:lnTo>
                      <a:pt x="2743" y="1621"/>
                    </a:lnTo>
                    <a:lnTo>
                      <a:pt x="270" y="1621"/>
                    </a:lnTo>
                    <a:lnTo>
                      <a:pt x="257" y="1621"/>
                    </a:lnTo>
                    <a:lnTo>
                      <a:pt x="243" y="1620"/>
                    </a:lnTo>
                    <a:lnTo>
                      <a:pt x="230" y="1618"/>
                    </a:lnTo>
                    <a:lnTo>
                      <a:pt x="216" y="1616"/>
                    </a:lnTo>
                    <a:lnTo>
                      <a:pt x="203" y="1613"/>
                    </a:lnTo>
                    <a:lnTo>
                      <a:pt x="191" y="1609"/>
                    </a:lnTo>
                    <a:lnTo>
                      <a:pt x="178" y="1605"/>
                    </a:lnTo>
                    <a:lnTo>
                      <a:pt x="165" y="1600"/>
                    </a:lnTo>
                    <a:lnTo>
                      <a:pt x="154" y="1595"/>
                    </a:lnTo>
                    <a:lnTo>
                      <a:pt x="142" y="1588"/>
                    </a:lnTo>
                    <a:lnTo>
                      <a:pt x="131" y="1581"/>
                    </a:lnTo>
                    <a:lnTo>
                      <a:pt x="120" y="1575"/>
                    </a:lnTo>
                    <a:lnTo>
                      <a:pt x="109" y="1567"/>
                    </a:lnTo>
                    <a:lnTo>
                      <a:pt x="99" y="1559"/>
                    </a:lnTo>
                    <a:lnTo>
                      <a:pt x="89" y="1551"/>
                    </a:lnTo>
                    <a:lnTo>
                      <a:pt x="80" y="1542"/>
                    </a:lnTo>
                    <a:lnTo>
                      <a:pt x="71" y="1532"/>
                    </a:lnTo>
                    <a:lnTo>
                      <a:pt x="62" y="1522"/>
                    </a:lnTo>
                    <a:lnTo>
                      <a:pt x="54" y="1512"/>
                    </a:lnTo>
                    <a:lnTo>
                      <a:pt x="46" y="1502"/>
                    </a:lnTo>
                    <a:lnTo>
                      <a:pt x="40" y="1491"/>
                    </a:lnTo>
                    <a:lnTo>
                      <a:pt x="33" y="1479"/>
                    </a:lnTo>
                    <a:lnTo>
                      <a:pt x="27" y="1467"/>
                    </a:lnTo>
                    <a:lnTo>
                      <a:pt x="22" y="1456"/>
                    </a:lnTo>
                    <a:lnTo>
                      <a:pt x="17" y="1444"/>
                    </a:lnTo>
                    <a:lnTo>
                      <a:pt x="13" y="1431"/>
                    </a:lnTo>
                    <a:lnTo>
                      <a:pt x="8" y="1418"/>
                    </a:lnTo>
                    <a:lnTo>
                      <a:pt x="5" y="1405"/>
                    </a:lnTo>
                    <a:lnTo>
                      <a:pt x="3" y="1392"/>
                    </a:lnTo>
                    <a:lnTo>
                      <a:pt x="1" y="1379"/>
                    </a:lnTo>
                    <a:lnTo>
                      <a:pt x="0" y="1364"/>
                    </a:lnTo>
                    <a:lnTo>
                      <a:pt x="0" y="1351"/>
                    </a:lnTo>
                    <a:lnTo>
                      <a:pt x="0" y="270"/>
                    </a:lnTo>
                    <a:lnTo>
                      <a:pt x="0" y="256"/>
                    </a:lnTo>
                    <a:lnTo>
                      <a:pt x="1" y="242"/>
                    </a:lnTo>
                    <a:lnTo>
                      <a:pt x="3" y="229"/>
                    </a:lnTo>
                    <a:lnTo>
                      <a:pt x="5" y="216"/>
                    </a:lnTo>
                    <a:lnTo>
                      <a:pt x="8" y="203"/>
                    </a:lnTo>
                    <a:lnTo>
                      <a:pt x="13" y="189"/>
                    </a:lnTo>
                    <a:lnTo>
                      <a:pt x="17" y="177"/>
                    </a:lnTo>
                    <a:lnTo>
                      <a:pt x="22" y="165"/>
                    </a:lnTo>
                    <a:lnTo>
                      <a:pt x="27" y="153"/>
                    </a:lnTo>
                    <a:lnTo>
                      <a:pt x="33" y="141"/>
                    </a:lnTo>
                    <a:lnTo>
                      <a:pt x="40" y="130"/>
                    </a:lnTo>
                    <a:lnTo>
                      <a:pt x="46" y="119"/>
                    </a:lnTo>
                    <a:lnTo>
                      <a:pt x="54" y="109"/>
                    </a:lnTo>
                    <a:lnTo>
                      <a:pt x="62" y="98"/>
                    </a:lnTo>
                    <a:lnTo>
                      <a:pt x="71" y="89"/>
                    </a:lnTo>
                    <a:lnTo>
                      <a:pt x="80" y="79"/>
                    </a:lnTo>
                    <a:lnTo>
                      <a:pt x="89" y="70"/>
                    </a:lnTo>
                    <a:lnTo>
                      <a:pt x="99" y="62"/>
                    </a:lnTo>
                    <a:lnTo>
                      <a:pt x="109" y="54"/>
                    </a:lnTo>
                    <a:lnTo>
                      <a:pt x="120" y="46"/>
                    </a:lnTo>
                    <a:lnTo>
                      <a:pt x="131" y="39"/>
                    </a:lnTo>
                    <a:lnTo>
                      <a:pt x="142" y="33"/>
                    </a:lnTo>
                    <a:lnTo>
                      <a:pt x="154" y="26"/>
                    </a:lnTo>
                    <a:lnTo>
                      <a:pt x="165" y="21"/>
                    </a:lnTo>
                    <a:lnTo>
                      <a:pt x="178" y="16"/>
                    </a:lnTo>
                    <a:lnTo>
                      <a:pt x="191" y="12"/>
                    </a:lnTo>
                    <a:lnTo>
                      <a:pt x="203" y="8"/>
                    </a:lnTo>
                    <a:lnTo>
                      <a:pt x="216" y="5"/>
                    </a:lnTo>
                    <a:lnTo>
                      <a:pt x="230" y="3"/>
                    </a:lnTo>
                    <a:lnTo>
                      <a:pt x="243" y="1"/>
                    </a:lnTo>
                    <a:lnTo>
                      <a:pt x="257"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1" name="Freeform 25"/>
              <p:cNvSpPr>
                <a:spLocks/>
              </p:cNvSpPr>
              <p:nvPr/>
            </p:nvSpPr>
            <p:spPr bwMode="auto">
              <a:xfrm>
                <a:off x="-1559706" y="1984068"/>
                <a:ext cx="215900" cy="117475"/>
              </a:xfrm>
              <a:custGeom>
                <a:avLst/>
                <a:gdLst/>
                <a:ahLst/>
                <a:cxnLst>
                  <a:cxn ang="0">
                    <a:pos x="2756" y="0"/>
                  </a:cxn>
                  <a:cxn ang="0">
                    <a:pos x="2797" y="5"/>
                  </a:cxn>
                  <a:cxn ang="0">
                    <a:pos x="2835" y="16"/>
                  </a:cxn>
                  <a:cxn ang="0">
                    <a:pos x="2871" y="33"/>
                  </a:cxn>
                  <a:cxn ang="0">
                    <a:pos x="2904" y="54"/>
                  </a:cxn>
                  <a:cxn ang="0">
                    <a:pos x="2933" y="79"/>
                  </a:cxn>
                  <a:cxn ang="0">
                    <a:pos x="2959" y="109"/>
                  </a:cxn>
                  <a:cxn ang="0">
                    <a:pos x="2980" y="141"/>
                  </a:cxn>
                  <a:cxn ang="0">
                    <a:pos x="2996" y="177"/>
                  </a:cxn>
                  <a:cxn ang="0">
                    <a:pos x="3008" y="216"/>
                  </a:cxn>
                  <a:cxn ang="0">
                    <a:pos x="3013" y="256"/>
                  </a:cxn>
                  <a:cxn ang="0">
                    <a:pos x="3013" y="1364"/>
                  </a:cxn>
                  <a:cxn ang="0">
                    <a:pos x="3008" y="1405"/>
                  </a:cxn>
                  <a:cxn ang="0">
                    <a:pos x="2996" y="1444"/>
                  </a:cxn>
                  <a:cxn ang="0">
                    <a:pos x="2980" y="1479"/>
                  </a:cxn>
                  <a:cxn ang="0">
                    <a:pos x="2959" y="1512"/>
                  </a:cxn>
                  <a:cxn ang="0">
                    <a:pos x="2933" y="1542"/>
                  </a:cxn>
                  <a:cxn ang="0">
                    <a:pos x="2904" y="1567"/>
                  </a:cxn>
                  <a:cxn ang="0">
                    <a:pos x="2871" y="1588"/>
                  </a:cxn>
                  <a:cxn ang="0">
                    <a:pos x="2835" y="1605"/>
                  </a:cxn>
                  <a:cxn ang="0">
                    <a:pos x="2797" y="1616"/>
                  </a:cxn>
                  <a:cxn ang="0">
                    <a:pos x="2756" y="1621"/>
                  </a:cxn>
                  <a:cxn ang="0">
                    <a:pos x="256" y="1621"/>
                  </a:cxn>
                  <a:cxn ang="0">
                    <a:pos x="216" y="1616"/>
                  </a:cxn>
                  <a:cxn ang="0">
                    <a:pos x="177" y="1605"/>
                  </a:cxn>
                  <a:cxn ang="0">
                    <a:pos x="141" y="1588"/>
                  </a:cxn>
                  <a:cxn ang="0">
                    <a:pos x="108" y="1567"/>
                  </a:cxn>
                  <a:cxn ang="0">
                    <a:pos x="79" y="1542"/>
                  </a:cxn>
                  <a:cxn ang="0">
                    <a:pos x="54" y="1512"/>
                  </a:cxn>
                  <a:cxn ang="0">
                    <a:pos x="32" y="1479"/>
                  </a:cxn>
                  <a:cxn ang="0">
                    <a:pos x="16" y="1444"/>
                  </a:cxn>
                  <a:cxn ang="0">
                    <a:pos x="5" y="1405"/>
                  </a:cxn>
                  <a:cxn ang="0">
                    <a:pos x="0" y="1364"/>
                  </a:cxn>
                  <a:cxn ang="0">
                    <a:pos x="0" y="256"/>
                  </a:cxn>
                  <a:cxn ang="0">
                    <a:pos x="5" y="216"/>
                  </a:cxn>
                  <a:cxn ang="0">
                    <a:pos x="16" y="177"/>
                  </a:cxn>
                  <a:cxn ang="0">
                    <a:pos x="32" y="141"/>
                  </a:cxn>
                  <a:cxn ang="0">
                    <a:pos x="54" y="109"/>
                  </a:cxn>
                  <a:cxn ang="0">
                    <a:pos x="79" y="79"/>
                  </a:cxn>
                  <a:cxn ang="0">
                    <a:pos x="108" y="54"/>
                  </a:cxn>
                  <a:cxn ang="0">
                    <a:pos x="141" y="33"/>
                  </a:cxn>
                  <a:cxn ang="0">
                    <a:pos x="177" y="16"/>
                  </a:cxn>
                  <a:cxn ang="0">
                    <a:pos x="216" y="5"/>
                  </a:cxn>
                  <a:cxn ang="0">
                    <a:pos x="256" y="0"/>
                  </a:cxn>
                </a:cxnLst>
                <a:rect l="0" t="0" r="r" b="b"/>
                <a:pathLst>
                  <a:path w="3013" h="1621">
                    <a:moveTo>
                      <a:pt x="270" y="0"/>
                    </a:moveTo>
                    <a:lnTo>
                      <a:pt x="2743" y="0"/>
                    </a:lnTo>
                    <a:lnTo>
                      <a:pt x="2756" y="0"/>
                    </a:lnTo>
                    <a:lnTo>
                      <a:pt x="2770" y="1"/>
                    </a:lnTo>
                    <a:lnTo>
                      <a:pt x="2783" y="3"/>
                    </a:lnTo>
                    <a:lnTo>
                      <a:pt x="2797" y="5"/>
                    </a:lnTo>
                    <a:lnTo>
                      <a:pt x="2810" y="8"/>
                    </a:lnTo>
                    <a:lnTo>
                      <a:pt x="2822" y="12"/>
                    </a:lnTo>
                    <a:lnTo>
                      <a:pt x="2835" y="16"/>
                    </a:lnTo>
                    <a:lnTo>
                      <a:pt x="2848" y="21"/>
                    </a:lnTo>
                    <a:lnTo>
                      <a:pt x="2859" y="26"/>
                    </a:lnTo>
                    <a:lnTo>
                      <a:pt x="2871" y="33"/>
                    </a:lnTo>
                    <a:lnTo>
                      <a:pt x="2882" y="39"/>
                    </a:lnTo>
                    <a:lnTo>
                      <a:pt x="2893" y="46"/>
                    </a:lnTo>
                    <a:lnTo>
                      <a:pt x="2904" y="54"/>
                    </a:lnTo>
                    <a:lnTo>
                      <a:pt x="2914" y="62"/>
                    </a:lnTo>
                    <a:lnTo>
                      <a:pt x="2924" y="70"/>
                    </a:lnTo>
                    <a:lnTo>
                      <a:pt x="2933" y="79"/>
                    </a:lnTo>
                    <a:lnTo>
                      <a:pt x="2942" y="89"/>
                    </a:lnTo>
                    <a:lnTo>
                      <a:pt x="2951" y="98"/>
                    </a:lnTo>
                    <a:lnTo>
                      <a:pt x="2959" y="109"/>
                    </a:lnTo>
                    <a:lnTo>
                      <a:pt x="2966" y="119"/>
                    </a:lnTo>
                    <a:lnTo>
                      <a:pt x="2973" y="130"/>
                    </a:lnTo>
                    <a:lnTo>
                      <a:pt x="2980" y="141"/>
                    </a:lnTo>
                    <a:lnTo>
                      <a:pt x="2986" y="153"/>
                    </a:lnTo>
                    <a:lnTo>
                      <a:pt x="2991" y="165"/>
                    </a:lnTo>
                    <a:lnTo>
                      <a:pt x="2996" y="177"/>
                    </a:lnTo>
                    <a:lnTo>
                      <a:pt x="3000" y="189"/>
                    </a:lnTo>
                    <a:lnTo>
                      <a:pt x="3005" y="203"/>
                    </a:lnTo>
                    <a:lnTo>
                      <a:pt x="3008" y="216"/>
                    </a:lnTo>
                    <a:lnTo>
                      <a:pt x="3010" y="229"/>
                    </a:lnTo>
                    <a:lnTo>
                      <a:pt x="3012" y="242"/>
                    </a:lnTo>
                    <a:lnTo>
                      <a:pt x="3013" y="256"/>
                    </a:lnTo>
                    <a:lnTo>
                      <a:pt x="3013" y="270"/>
                    </a:lnTo>
                    <a:lnTo>
                      <a:pt x="3013" y="1351"/>
                    </a:lnTo>
                    <a:lnTo>
                      <a:pt x="3013" y="1364"/>
                    </a:lnTo>
                    <a:lnTo>
                      <a:pt x="3012" y="1379"/>
                    </a:lnTo>
                    <a:lnTo>
                      <a:pt x="3010" y="1392"/>
                    </a:lnTo>
                    <a:lnTo>
                      <a:pt x="3008" y="1405"/>
                    </a:lnTo>
                    <a:lnTo>
                      <a:pt x="3005" y="1418"/>
                    </a:lnTo>
                    <a:lnTo>
                      <a:pt x="3000" y="1431"/>
                    </a:lnTo>
                    <a:lnTo>
                      <a:pt x="2996" y="1444"/>
                    </a:lnTo>
                    <a:lnTo>
                      <a:pt x="2991" y="1456"/>
                    </a:lnTo>
                    <a:lnTo>
                      <a:pt x="2986" y="1467"/>
                    </a:lnTo>
                    <a:lnTo>
                      <a:pt x="2980" y="1479"/>
                    </a:lnTo>
                    <a:lnTo>
                      <a:pt x="2973" y="1491"/>
                    </a:lnTo>
                    <a:lnTo>
                      <a:pt x="2966" y="1502"/>
                    </a:lnTo>
                    <a:lnTo>
                      <a:pt x="2959" y="1512"/>
                    </a:lnTo>
                    <a:lnTo>
                      <a:pt x="2951" y="1522"/>
                    </a:lnTo>
                    <a:lnTo>
                      <a:pt x="2942" y="1532"/>
                    </a:lnTo>
                    <a:lnTo>
                      <a:pt x="2933" y="1542"/>
                    </a:lnTo>
                    <a:lnTo>
                      <a:pt x="2924" y="1551"/>
                    </a:lnTo>
                    <a:lnTo>
                      <a:pt x="2914" y="1559"/>
                    </a:lnTo>
                    <a:lnTo>
                      <a:pt x="2904" y="1567"/>
                    </a:lnTo>
                    <a:lnTo>
                      <a:pt x="2893" y="1575"/>
                    </a:lnTo>
                    <a:lnTo>
                      <a:pt x="2882" y="1581"/>
                    </a:lnTo>
                    <a:lnTo>
                      <a:pt x="2871" y="1588"/>
                    </a:lnTo>
                    <a:lnTo>
                      <a:pt x="2859" y="1595"/>
                    </a:lnTo>
                    <a:lnTo>
                      <a:pt x="2848" y="1600"/>
                    </a:lnTo>
                    <a:lnTo>
                      <a:pt x="2835" y="1605"/>
                    </a:lnTo>
                    <a:lnTo>
                      <a:pt x="2822" y="1609"/>
                    </a:lnTo>
                    <a:lnTo>
                      <a:pt x="2810" y="1613"/>
                    </a:lnTo>
                    <a:lnTo>
                      <a:pt x="2797" y="1616"/>
                    </a:lnTo>
                    <a:lnTo>
                      <a:pt x="2783" y="1618"/>
                    </a:lnTo>
                    <a:lnTo>
                      <a:pt x="2770" y="1620"/>
                    </a:lnTo>
                    <a:lnTo>
                      <a:pt x="2756" y="1621"/>
                    </a:lnTo>
                    <a:lnTo>
                      <a:pt x="2743" y="1621"/>
                    </a:lnTo>
                    <a:lnTo>
                      <a:pt x="270" y="1621"/>
                    </a:lnTo>
                    <a:lnTo>
                      <a:pt x="256" y="1621"/>
                    </a:lnTo>
                    <a:lnTo>
                      <a:pt x="242" y="1620"/>
                    </a:lnTo>
                    <a:lnTo>
                      <a:pt x="229" y="1618"/>
                    </a:lnTo>
                    <a:lnTo>
                      <a:pt x="216" y="1616"/>
                    </a:lnTo>
                    <a:lnTo>
                      <a:pt x="203" y="1613"/>
                    </a:lnTo>
                    <a:lnTo>
                      <a:pt x="189" y="1609"/>
                    </a:lnTo>
                    <a:lnTo>
                      <a:pt x="177" y="1605"/>
                    </a:lnTo>
                    <a:lnTo>
                      <a:pt x="165" y="1600"/>
                    </a:lnTo>
                    <a:lnTo>
                      <a:pt x="153" y="1595"/>
                    </a:lnTo>
                    <a:lnTo>
                      <a:pt x="141" y="1588"/>
                    </a:lnTo>
                    <a:lnTo>
                      <a:pt x="130" y="1581"/>
                    </a:lnTo>
                    <a:lnTo>
                      <a:pt x="119" y="1575"/>
                    </a:lnTo>
                    <a:lnTo>
                      <a:pt x="108" y="1567"/>
                    </a:lnTo>
                    <a:lnTo>
                      <a:pt x="98" y="1559"/>
                    </a:lnTo>
                    <a:lnTo>
                      <a:pt x="89" y="1551"/>
                    </a:lnTo>
                    <a:lnTo>
                      <a:pt x="79" y="1542"/>
                    </a:lnTo>
                    <a:lnTo>
                      <a:pt x="70" y="1532"/>
                    </a:lnTo>
                    <a:lnTo>
                      <a:pt x="61" y="1522"/>
                    </a:lnTo>
                    <a:lnTo>
                      <a:pt x="54" y="1512"/>
                    </a:lnTo>
                    <a:lnTo>
                      <a:pt x="46" y="1502"/>
                    </a:lnTo>
                    <a:lnTo>
                      <a:pt x="39" y="1491"/>
                    </a:lnTo>
                    <a:lnTo>
                      <a:pt x="32" y="1479"/>
                    </a:lnTo>
                    <a:lnTo>
                      <a:pt x="26" y="1467"/>
                    </a:lnTo>
                    <a:lnTo>
                      <a:pt x="21" y="1456"/>
                    </a:lnTo>
                    <a:lnTo>
                      <a:pt x="16" y="1444"/>
                    </a:lnTo>
                    <a:lnTo>
                      <a:pt x="12" y="1431"/>
                    </a:lnTo>
                    <a:lnTo>
                      <a:pt x="8" y="1418"/>
                    </a:lnTo>
                    <a:lnTo>
                      <a:pt x="5" y="1405"/>
                    </a:lnTo>
                    <a:lnTo>
                      <a:pt x="3" y="1392"/>
                    </a:lnTo>
                    <a:lnTo>
                      <a:pt x="1" y="1379"/>
                    </a:lnTo>
                    <a:lnTo>
                      <a:pt x="0" y="1364"/>
                    </a:lnTo>
                    <a:lnTo>
                      <a:pt x="0" y="1351"/>
                    </a:lnTo>
                    <a:lnTo>
                      <a:pt x="0" y="270"/>
                    </a:lnTo>
                    <a:lnTo>
                      <a:pt x="0" y="256"/>
                    </a:lnTo>
                    <a:lnTo>
                      <a:pt x="1" y="242"/>
                    </a:lnTo>
                    <a:lnTo>
                      <a:pt x="3" y="229"/>
                    </a:lnTo>
                    <a:lnTo>
                      <a:pt x="5" y="216"/>
                    </a:lnTo>
                    <a:lnTo>
                      <a:pt x="8" y="203"/>
                    </a:lnTo>
                    <a:lnTo>
                      <a:pt x="12" y="189"/>
                    </a:lnTo>
                    <a:lnTo>
                      <a:pt x="16" y="177"/>
                    </a:lnTo>
                    <a:lnTo>
                      <a:pt x="21" y="165"/>
                    </a:lnTo>
                    <a:lnTo>
                      <a:pt x="26" y="153"/>
                    </a:lnTo>
                    <a:lnTo>
                      <a:pt x="32" y="141"/>
                    </a:lnTo>
                    <a:lnTo>
                      <a:pt x="39" y="130"/>
                    </a:lnTo>
                    <a:lnTo>
                      <a:pt x="46" y="119"/>
                    </a:lnTo>
                    <a:lnTo>
                      <a:pt x="54" y="109"/>
                    </a:lnTo>
                    <a:lnTo>
                      <a:pt x="61" y="98"/>
                    </a:lnTo>
                    <a:lnTo>
                      <a:pt x="70" y="89"/>
                    </a:lnTo>
                    <a:lnTo>
                      <a:pt x="79" y="79"/>
                    </a:lnTo>
                    <a:lnTo>
                      <a:pt x="89" y="70"/>
                    </a:lnTo>
                    <a:lnTo>
                      <a:pt x="98" y="62"/>
                    </a:lnTo>
                    <a:lnTo>
                      <a:pt x="108" y="54"/>
                    </a:lnTo>
                    <a:lnTo>
                      <a:pt x="119" y="46"/>
                    </a:lnTo>
                    <a:lnTo>
                      <a:pt x="130" y="39"/>
                    </a:lnTo>
                    <a:lnTo>
                      <a:pt x="141" y="33"/>
                    </a:lnTo>
                    <a:lnTo>
                      <a:pt x="153" y="26"/>
                    </a:lnTo>
                    <a:lnTo>
                      <a:pt x="165" y="21"/>
                    </a:lnTo>
                    <a:lnTo>
                      <a:pt x="177" y="16"/>
                    </a:lnTo>
                    <a:lnTo>
                      <a:pt x="189" y="12"/>
                    </a:lnTo>
                    <a:lnTo>
                      <a:pt x="203" y="8"/>
                    </a:lnTo>
                    <a:lnTo>
                      <a:pt x="216" y="5"/>
                    </a:lnTo>
                    <a:lnTo>
                      <a:pt x="229" y="3"/>
                    </a:lnTo>
                    <a:lnTo>
                      <a:pt x="242" y="1"/>
                    </a:lnTo>
                    <a:lnTo>
                      <a:pt x="256" y="0"/>
                    </a:lnTo>
                    <a:lnTo>
                      <a:pt x="27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2" name="Freeform 26"/>
              <p:cNvSpPr>
                <a:spLocks/>
              </p:cNvSpPr>
              <p:nvPr/>
            </p:nvSpPr>
            <p:spPr bwMode="auto">
              <a:xfrm>
                <a:off x="-1319994" y="1984068"/>
                <a:ext cx="217487" cy="117475"/>
              </a:xfrm>
              <a:custGeom>
                <a:avLst/>
                <a:gdLst/>
                <a:ahLst/>
                <a:cxnLst>
                  <a:cxn ang="0">
                    <a:pos x="2757" y="0"/>
                  </a:cxn>
                  <a:cxn ang="0">
                    <a:pos x="2798" y="5"/>
                  </a:cxn>
                  <a:cxn ang="0">
                    <a:pos x="2836" y="16"/>
                  </a:cxn>
                  <a:cxn ang="0">
                    <a:pos x="2872" y="33"/>
                  </a:cxn>
                  <a:cxn ang="0">
                    <a:pos x="2905" y="54"/>
                  </a:cxn>
                  <a:cxn ang="0">
                    <a:pos x="2935" y="79"/>
                  </a:cxn>
                  <a:cxn ang="0">
                    <a:pos x="2960" y="109"/>
                  </a:cxn>
                  <a:cxn ang="0">
                    <a:pos x="2981" y="141"/>
                  </a:cxn>
                  <a:cxn ang="0">
                    <a:pos x="2997" y="177"/>
                  </a:cxn>
                  <a:cxn ang="0">
                    <a:pos x="3008" y="216"/>
                  </a:cxn>
                  <a:cxn ang="0">
                    <a:pos x="3013" y="256"/>
                  </a:cxn>
                  <a:cxn ang="0">
                    <a:pos x="3013" y="1364"/>
                  </a:cxn>
                  <a:cxn ang="0">
                    <a:pos x="3008" y="1405"/>
                  </a:cxn>
                  <a:cxn ang="0">
                    <a:pos x="2997" y="1444"/>
                  </a:cxn>
                  <a:cxn ang="0">
                    <a:pos x="2981" y="1479"/>
                  </a:cxn>
                  <a:cxn ang="0">
                    <a:pos x="2960" y="1512"/>
                  </a:cxn>
                  <a:cxn ang="0">
                    <a:pos x="2935" y="1542"/>
                  </a:cxn>
                  <a:cxn ang="0">
                    <a:pos x="2905" y="1567"/>
                  </a:cxn>
                  <a:cxn ang="0">
                    <a:pos x="2872" y="1588"/>
                  </a:cxn>
                  <a:cxn ang="0">
                    <a:pos x="2836" y="1605"/>
                  </a:cxn>
                  <a:cxn ang="0">
                    <a:pos x="2798" y="1616"/>
                  </a:cxn>
                  <a:cxn ang="0">
                    <a:pos x="2757" y="1621"/>
                  </a:cxn>
                  <a:cxn ang="0">
                    <a:pos x="257" y="1621"/>
                  </a:cxn>
                  <a:cxn ang="0">
                    <a:pos x="216" y="1616"/>
                  </a:cxn>
                  <a:cxn ang="0">
                    <a:pos x="179" y="1605"/>
                  </a:cxn>
                  <a:cxn ang="0">
                    <a:pos x="142" y="1588"/>
                  </a:cxn>
                  <a:cxn ang="0">
                    <a:pos x="109" y="1567"/>
                  </a:cxn>
                  <a:cxn ang="0">
                    <a:pos x="80" y="1542"/>
                  </a:cxn>
                  <a:cxn ang="0">
                    <a:pos x="54" y="1512"/>
                  </a:cxn>
                  <a:cxn ang="0">
                    <a:pos x="33" y="1479"/>
                  </a:cxn>
                  <a:cxn ang="0">
                    <a:pos x="17" y="1444"/>
                  </a:cxn>
                  <a:cxn ang="0">
                    <a:pos x="7" y="1405"/>
                  </a:cxn>
                  <a:cxn ang="0">
                    <a:pos x="1" y="1364"/>
                  </a:cxn>
                  <a:cxn ang="0">
                    <a:pos x="1" y="256"/>
                  </a:cxn>
                  <a:cxn ang="0">
                    <a:pos x="7" y="216"/>
                  </a:cxn>
                  <a:cxn ang="0">
                    <a:pos x="17" y="177"/>
                  </a:cxn>
                  <a:cxn ang="0">
                    <a:pos x="33" y="141"/>
                  </a:cxn>
                  <a:cxn ang="0">
                    <a:pos x="54" y="109"/>
                  </a:cxn>
                  <a:cxn ang="0">
                    <a:pos x="80" y="79"/>
                  </a:cxn>
                  <a:cxn ang="0">
                    <a:pos x="109" y="54"/>
                  </a:cxn>
                  <a:cxn ang="0">
                    <a:pos x="142" y="33"/>
                  </a:cxn>
                  <a:cxn ang="0">
                    <a:pos x="179" y="16"/>
                  </a:cxn>
                  <a:cxn ang="0">
                    <a:pos x="216" y="5"/>
                  </a:cxn>
                  <a:cxn ang="0">
                    <a:pos x="257" y="0"/>
                  </a:cxn>
                </a:cxnLst>
                <a:rect l="0" t="0" r="r" b="b"/>
                <a:pathLst>
                  <a:path w="3014" h="1621">
                    <a:moveTo>
                      <a:pt x="271" y="0"/>
                    </a:moveTo>
                    <a:lnTo>
                      <a:pt x="2743" y="0"/>
                    </a:lnTo>
                    <a:lnTo>
                      <a:pt x="2757" y="0"/>
                    </a:lnTo>
                    <a:lnTo>
                      <a:pt x="2771" y="1"/>
                    </a:lnTo>
                    <a:lnTo>
                      <a:pt x="2784" y="3"/>
                    </a:lnTo>
                    <a:lnTo>
                      <a:pt x="2798" y="5"/>
                    </a:lnTo>
                    <a:lnTo>
                      <a:pt x="2810" y="8"/>
                    </a:lnTo>
                    <a:lnTo>
                      <a:pt x="2824" y="12"/>
                    </a:lnTo>
                    <a:lnTo>
                      <a:pt x="2836" y="16"/>
                    </a:lnTo>
                    <a:lnTo>
                      <a:pt x="2848" y="21"/>
                    </a:lnTo>
                    <a:lnTo>
                      <a:pt x="2860" y="26"/>
                    </a:lnTo>
                    <a:lnTo>
                      <a:pt x="2872" y="33"/>
                    </a:lnTo>
                    <a:lnTo>
                      <a:pt x="2884" y="39"/>
                    </a:lnTo>
                    <a:lnTo>
                      <a:pt x="2894" y="46"/>
                    </a:lnTo>
                    <a:lnTo>
                      <a:pt x="2905" y="54"/>
                    </a:lnTo>
                    <a:lnTo>
                      <a:pt x="2915" y="62"/>
                    </a:lnTo>
                    <a:lnTo>
                      <a:pt x="2925" y="70"/>
                    </a:lnTo>
                    <a:lnTo>
                      <a:pt x="2935" y="79"/>
                    </a:lnTo>
                    <a:lnTo>
                      <a:pt x="2943" y="89"/>
                    </a:lnTo>
                    <a:lnTo>
                      <a:pt x="2952" y="98"/>
                    </a:lnTo>
                    <a:lnTo>
                      <a:pt x="2960" y="109"/>
                    </a:lnTo>
                    <a:lnTo>
                      <a:pt x="2967" y="119"/>
                    </a:lnTo>
                    <a:lnTo>
                      <a:pt x="2974" y="130"/>
                    </a:lnTo>
                    <a:lnTo>
                      <a:pt x="2981" y="141"/>
                    </a:lnTo>
                    <a:lnTo>
                      <a:pt x="2987" y="153"/>
                    </a:lnTo>
                    <a:lnTo>
                      <a:pt x="2993" y="165"/>
                    </a:lnTo>
                    <a:lnTo>
                      <a:pt x="2997" y="177"/>
                    </a:lnTo>
                    <a:lnTo>
                      <a:pt x="3002" y="189"/>
                    </a:lnTo>
                    <a:lnTo>
                      <a:pt x="3005" y="203"/>
                    </a:lnTo>
                    <a:lnTo>
                      <a:pt x="3008" y="216"/>
                    </a:lnTo>
                    <a:lnTo>
                      <a:pt x="3011" y="229"/>
                    </a:lnTo>
                    <a:lnTo>
                      <a:pt x="3012" y="242"/>
                    </a:lnTo>
                    <a:lnTo>
                      <a:pt x="3013" y="256"/>
                    </a:lnTo>
                    <a:lnTo>
                      <a:pt x="3014" y="270"/>
                    </a:lnTo>
                    <a:lnTo>
                      <a:pt x="3014" y="1351"/>
                    </a:lnTo>
                    <a:lnTo>
                      <a:pt x="3013" y="1364"/>
                    </a:lnTo>
                    <a:lnTo>
                      <a:pt x="3012" y="1379"/>
                    </a:lnTo>
                    <a:lnTo>
                      <a:pt x="3011" y="1392"/>
                    </a:lnTo>
                    <a:lnTo>
                      <a:pt x="3008" y="1405"/>
                    </a:lnTo>
                    <a:lnTo>
                      <a:pt x="3005" y="1418"/>
                    </a:lnTo>
                    <a:lnTo>
                      <a:pt x="3002" y="1431"/>
                    </a:lnTo>
                    <a:lnTo>
                      <a:pt x="2997" y="1444"/>
                    </a:lnTo>
                    <a:lnTo>
                      <a:pt x="2993" y="1456"/>
                    </a:lnTo>
                    <a:lnTo>
                      <a:pt x="2987" y="1467"/>
                    </a:lnTo>
                    <a:lnTo>
                      <a:pt x="2981" y="1479"/>
                    </a:lnTo>
                    <a:lnTo>
                      <a:pt x="2974" y="1491"/>
                    </a:lnTo>
                    <a:lnTo>
                      <a:pt x="2967" y="1502"/>
                    </a:lnTo>
                    <a:lnTo>
                      <a:pt x="2960" y="1512"/>
                    </a:lnTo>
                    <a:lnTo>
                      <a:pt x="2952" y="1522"/>
                    </a:lnTo>
                    <a:lnTo>
                      <a:pt x="2943" y="1532"/>
                    </a:lnTo>
                    <a:lnTo>
                      <a:pt x="2935" y="1542"/>
                    </a:lnTo>
                    <a:lnTo>
                      <a:pt x="2925" y="1551"/>
                    </a:lnTo>
                    <a:lnTo>
                      <a:pt x="2915" y="1559"/>
                    </a:lnTo>
                    <a:lnTo>
                      <a:pt x="2905" y="1567"/>
                    </a:lnTo>
                    <a:lnTo>
                      <a:pt x="2894" y="1575"/>
                    </a:lnTo>
                    <a:lnTo>
                      <a:pt x="2884" y="1581"/>
                    </a:lnTo>
                    <a:lnTo>
                      <a:pt x="2872" y="1588"/>
                    </a:lnTo>
                    <a:lnTo>
                      <a:pt x="2860" y="1595"/>
                    </a:lnTo>
                    <a:lnTo>
                      <a:pt x="2848" y="1600"/>
                    </a:lnTo>
                    <a:lnTo>
                      <a:pt x="2836" y="1605"/>
                    </a:lnTo>
                    <a:lnTo>
                      <a:pt x="2824" y="1609"/>
                    </a:lnTo>
                    <a:lnTo>
                      <a:pt x="2810" y="1613"/>
                    </a:lnTo>
                    <a:lnTo>
                      <a:pt x="2798" y="1616"/>
                    </a:lnTo>
                    <a:lnTo>
                      <a:pt x="2784" y="1618"/>
                    </a:lnTo>
                    <a:lnTo>
                      <a:pt x="2771" y="1620"/>
                    </a:lnTo>
                    <a:lnTo>
                      <a:pt x="2757" y="1621"/>
                    </a:lnTo>
                    <a:lnTo>
                      <a:pt x="2743" y="1621"/>
                    </a:lnTo>
                    <a:lnTo>
                      <a:pt x="271" y="1621"/>
                    </a:lnTo>
                    <a:lnTo>
                      <a:pt x="257" y="1621"/>
                    </a:lnTo>
                    <a:lnTo>
                      <a:pt x="244" y="1620"/>
                    </a:lnTo>
                    <a:lnTo>
                      <a:pt x="230" y="1618"/>
                    </a:lnTo>
                    <a:lnTo>
                      <a:pt x="216" y="1616"/>
                    </a:lnTo>
                    <a:lnTo>
                      <a:pt x="204" y="1613"/>
                    </a:lnTo>
                    <a:lnTo>
                      <a:pt x="191" y="1609"/>
                    </a:lnTo>
                    <a:lnTo>
                      <a:pt x="179" y="1605"/>
                    </a:lnTo>
                    <a:lnTo>
                      <a:pt x="166" y="1600"/>
                    </a:lnTo>
                    <a:lnTo>
                      <a:pt x="154" y="1595"/>
                    </a:lnTo>
                    <a:lnTo>
                      <a:pt x="142" y="1588"/>
                    </a:lnTo>
                    <a:lnTo>
                      <a:pt x="131" y="1581"/>
                    </a:lnTo>
                    <a:lnTo>
                      <a:pt x="121" y="1575"/>
                    </a:lnTo>
                    <a:lnTo>
                      <a:pt x="109" y="1567"/>
                    </a:lnTo>
                    <a:lnTo>
                      <a:pt x="99" y="1559"/>
                    </a:lnTo>
                    <a:lnTo>
                      <a:pt x="89" y="1551"/>
                    </a:lnTo>
                    <a:lnTo>
                      <a:pt x="80" y="1542"/>
                    </a:lnTo>
                    <a:lnTo>
                      <a:pt x="71" y="1532"/>
                    </a:lnTo>
                    <a:lnTo>
                      <a:pt x="63" y="1522"/>
                    </a:lnTo>
                    <a:lnTo>
                      <a:pt x="54" y="1512"/>
                    </a:lnTo>
                    <a:lnTo>
                      <a:pt x="47" y="1502"/>
                    </a:lnTo>
                    <a:lnTo>
                      <a:pt x="40" y="1491"/>
                    </a:lnTo>
                    <a:lnTo>
                      <a:pt x="33" y="1479"/>
                    </a:lnTo>
                    <a:lnTo>
                      <a:pt x="28" y="1467"/>
                    </a:lnTo>
                    <a:lnTo>
                      <a:pt x="22" y="1456"/>
                    </a:lnTo>
                    <a:lnTo>
                      <a:pt x="17" y="1444"/>
                    </a:lnTo>
                    <a:lnTo>
                      <a:pt x="13" y="1431"/>
                    </a:lnTo>
                    <a:lnTo>
                      <a:pt x="10" y="1418"/>
                    </a:lnTo>
                    <a:lnTo>
                      <a:pt x="7" y="1405"/>
                    </a:lnTo>
                    <a:lnTo>
                      <a:pt x="3" y="1392"/>
                    </a:lnTo>
                    <a:lnTo>
                      <a:pt x="2" y="1379"/>
                    </a:lnTo>
                    <a:lnTo>
                      <a:pt x="1" y="1364"/>
                    </a:lnTo>
                    <a:lnTo>
                      <a:pt x="0" y="1351"/>
                    </a:lnTo>
                    <a:lnTo>
                      <a:pt x="0" y="270"/>
                    </a:lnTo>
                    <a:lnTo>
                      <a:pt x="1" y="256"/>
                    </a:lnTo>
                    <a:lnTo>
                      <a:pt x="2" y="242"/>
                    </a:lnTo>
                    <a:lnTo>
                      <a:pt x="3" y="229"/>
                    </a:lnTo>
                    <a:lnTo>
                      <a:pt x="7" y="216"/>
                    </a:lnTo>
                    <a:lnTo>
                      <a:pt x="10" y="203"/>
                    </a:lnTo>
                    <a:lnTo>
                      <a:pt x="13" y="189"/>
                    </a:lnTo>
                    <a:lnTo>
                      <a:pt x="17" y="177"/>
                    </a:lnTo>
                    <a:lnTo>
                      <a:pt x="22" y="165"/>
                    </a:lnTo>
                    <a:lnTo>
                      <a:pt x="28" y="153"/>
                    </a:lnTo>
                    <a:lnTo>
                      <a:pt x="33" y="141"/>
                    </a:lnTo>
                    <a:lnTo>
                      <a:pt x="40" y="130"/>
                    </a:lnTo>
                    <a:lnTo>
                      <a:pt x="47" y="119"/>
                    </a:lnTo>
                    <a:lnTo>
                      <a:pt x="54" y="109"/>
                    </a:lnTo>
                    <a:lnTo>
                      <a:pt x="63" y="98"/>
                    </a:lnTo>
                    <a:lnTo>
                      <a:pt x="71" y="89"/>
                    </a:lnTo>
                    <a:lnTo>
                      <a:pt x="80" y="79"/>
                    </a:lnTo>
                    <a:lnTo>
                      <a:pt x="89" y="70"/>
                    </a:lnTo>
                    <a:lnTo>
                      <a:pt x="99" y="62"/>
                    </a:lnTo>
                    <a:lnTo>
                      <a:pt x="109" y="54"/>
                    </a:lnTo>
                    <a:lnTo>
                      <a:pt x="121" y="46"/>
                    </a:lnTo>
                    <a:lnTo>
                      <a:pt x="131" y="39"/>
                    </a:lnTo>
                    <a:lnTo>
                      <a:pt x="142" y="33"/>
                    </a:lnTo>
                    <a:lnTo>
                      <a:pt x="154" y="26"/>
                    </a:lnTo>
                    <a:lnTo>
                      <a:pt x="166" y="21"/>
                    </a:lnTo>
                    <a:lnTo>
                      <a:pt x="179" y="16"/>
                    </a:lnTo>
                    <a:lnTo>
                      <a:pt x="191" y="12"/>
                    </a:lnTo>
                    <a:lnTo>
                      <a:pt x="204" y="8"/>
                    </a:lnTo>
                    <a:lnTo>
                      <a:pt x="216" y="5"/>
                    </a:lnTo>
                    <a:lnTo>
                      <a:pt x="230" y="3"/>
                    </a:lnTo>
                    <a:lnTo>
                      <a:pt x="244" y="1"/>
                    </a:lnTo>
                    <a:lnTo>
                      <a:pt x="257" y="0"/>
                    </a:lnTo>
                    <a:lnTo>
                      <a:pt x="27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24" name="组合 294"/>
            <p:cNvGrpSpPr/>
            <p:nvPr/>
          </p:nvGrpSpPr>
          <p:grpSpPr>
            <a:xfrm>
              <a:off x="5708659" y="4044556"/>
              <a:ext cx="441574" cy="56204"/>
              <a:chOff x="3293224" y="1661160"/>
              <a:chExt cx="952523" cy="143976"/>
            </a:xfrm>
          </p:grpSpPr>
          <p:grpSp>
            <p:nvGrpSpPr>
              <p:cNvPr id="25" name="组合 192"/>
              <p:cNvGrpSpPr/>
              <p:nvPr/>
            </p:nvGrpSpPr>
            <p:grpSpPr>
              <a:xfrm>
                <a:off x="3984132" y="1725247"/>
                <a:ext cx="108860" cy="20192"/>
                <a:chOff x="10707167" y="1194489"/>
                <a:chExt cx="196850" cy="36513"/>
              </a:xfrm>
              <a:solidFill>
                <a:schemeClr val="tx1">
                  <a:lumMod val="50000"/>
                  <a:lumOff val="50000"/>
                </a:schemeClr>
              </a:solidFill>
            </p:grpSpPr>
            <p:sp>
              <p:nvSpPr>
                <p:cNvPr id="346"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7"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8"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49"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45" name="Freeform 14"/>
              <p:cNvSpPr>
                <a:spLocks noEditPoints="1"/>
              </p:cNvSpPr>
              <p:nvPr/>
            </p:nvSpPr>
            <p:spPr bwMode="auto">
              <a:xfrm>
                <a:off x="3293224" y="1661160"/>
                <a:ext cx="952523" cy="143976"/>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26" name="组合 294"/>
            <p:cNvGrpSpPr/>
            <p:nvPr/>
          </p:nvGrpSpPr>
          <p:grpSpPr>
            <a:xfrm>
              <a:off x="3234319" y="4051024"/>
              <a:ext cx="441574" cy="56204"/>
              <a:chOff x="3293224" y="1661160"/>
              <a:chExt cx="952523" cy="143976"/>
            </a:xfrm>
          </p:grpSpPr>
          <p:grpSp>
            <p:nvGrpSpPr>
              <p:cNvPr id="27" name="组合 192"/>
              <p:cNvGrpSpPr/>
              <p:nvPr/>
            </p:nvGrpSpPr>
            <p:grpSpPr>
              <a:xfrm>
                <a:off x="3984132" y="1725247"/>
                <a:ext cx="108860" cy="20192"/>
                <a:chOff x="10707167" y="1194489"/>
                <a:chExt cx="196850" cy="36513"/>
              </a:xfrm>
              <a:solidFill>
                <a:schemeClr val="tx1">
                  <a:lumMod val="50000"/>
                  <a:lumOff val="50000"/>
                </a:schemeClr>
              </a:solidFill>
            </p:grpSpPr>
            <p:sp>
              <p:nvSpPr>
                <p:cNvPr id="353"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54"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55"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56"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52" name="Freeform 14"/>
              <p:cNvSpPr>
                <a:spLocks noEditPoints="1"/>
              </p:cNvSpPr>
              <p:nvPr/>
            </p:nvSpPr>
            <p:spPr bwMode="auto">
              <a:xfrm>
                <a:off x="3293224" y="1661160"/>
                <a:ext cx="952523" cy="143976"/>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57" name="椭圆 356"/>
            <p:cNvSpPr/>
            <p:nvPr/>
          </p:nvSpPr>
          <p:spPr bwMode="auto">
            <a:xfrm>
              <a:off x="3224209" y="5114643"/>
              <a:ext cx="34289" cy="34289"/>
            </a:xfrm>
            <a:prstGeom prst="ellipse">
              <a:avLst/>
            </a:prstGeom>
            <a:solidFill>
              <a:srgbClr val="C00000"/>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58" name="椭圆 357"/>
            <p:cNvSpPr/>
            <p:nvPr/>
          </p:nvSpPr>
          <p:spPr bwMode="auto">
            <a:xfrm>
              <a:off x="3928673" y="5113868"/>
              <a:ext cx="34289" cy="34289"/>
            </a:xfrm>
            <a:prstGeom prst="ellipse">
              <a:avLst/>
            </a:prstGeom>
            <a:solidFill>
              <a:srgbClr val="C00000"/>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59" name="椭圆 358"/>
            <p:cNvSpPr/>
            <p:nvPr/>
          </p:nvSpPr>
          <p:spPr bwMode="auto">
            <a:xfrm>
              <a:off x="4491902" y="5113868"/>
              <a:ext cx="34289" cy="34289"/>
            </a:xfrm>
            <a:prstGeom prst="ellipse">
              <a:avLst/>
            </a:prstGeom>
            <a:solidFill>
              <a:srgbClr val="C00000"/>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60" name="文本框 359"/>
            <p:cNvSpPr txBox="1"/>
            <p:nvPr/>
          </p:nvSpPr>
          <p:spPr>
            <a:xfrm>
              <a:off x="2965212" y="4123169"/>
              <a:ext cx="236258"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LB</a:t>
              </a:r>
              <a:endParaRPr lang="zh-CN" altLang="en-US" sz="1200" u="sng" dirty="0">
                <a:solidFill>
                  <a:srgbClr val="0070C0"/>
                </a:solidFill>
                <a:latin typeface="+mn-lt"/>
                <a:ea typeface="+mn-ea"/>
              </a:endParaRPr>
            </a:p>
          </p:txBody>
        </p:sp>
        <p:sp>
          <p:nvSpPr>
            <p:cNvPr id="361" name="文本框 360"/>
            <p:cNvSpPr txBox="1"/>
            <p:nvPr/>
          </p:nvSpPr>
          <p:spPr>
            <a:xfrm>
              <a:off x="3109682" y="3753382"/>
              <a:ext cx="469911"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Firewall</a:t>
              </a:r>
              <a:endParaRPr lang="zh-CN" altLang="en-US" sz="1200" u="sng" dirty="0">
                <a:solidFill>
                  <a:srgbClr val="0070C0"/>
                </a:solidFill>
                <a:latin typeface="+mn-lt"/>
                <a:ea typeface="+mn-ea"/>
              </a:endParaRPr>
            </a:p>
          </p:txBody>
        </p:sp>
        <p:sp>
          <p:nvSpPr>
            <p:cNvPr id="362" name="文本框 361"/>
            <p:cNvSpPr txBox="1"/>
            <p:nvPr/>
          </p:nvSpPr>
          <p:spPr>
            <a:xfrm>
              <a:off x="4493869" y="3751392"/>
              <a:ext cx="372753" cy="212085"/>
            </a:xfrm>
            <a:prstGeom prst="rect">
              <a:avLst/>
            </a:prstGeom>
            <a:noFill/>
          </p:spPr>
          <p:txBody>
            <a:bodyPr wrap="none" lIns="91414" tIns="45708" rIns="91414" bIns="45708" rtlCol="0">
              <a:spAutoFit/>
            </a:bodyPr>
            <a:lstStyle>
              <a:defPPr>
                <a:defRPr lang="zh-CN"/>
              </a:defPPr>
              <a:lvl1pPr>
                <a:defRPr sz="600" u="sng">
                  <a:solidFill>
                    <a:srgbClr val="0070C0"/>
                  </a:solidFill>
                  <a:latin typeface="Arial Black" panose="020B0A04020102020204" pitchFamily="34" charset="0"/>
                </a:defRPr>
              </a:lvl1pPr>
            </a:lstStyle>
            <a:p>
              <a:r>
                <a:rPr lang="en-US" altLang="zh-CN" sz="1200" dirty="0">
                  <a:latin typeface="+mn-lt"/>
                  <a:ea typeface="+mn-ea"/>
                </a:rPr>
                <a:t>Spine</a:t>
              </a:r>
              <a:endParaRPr lang="zh-CN" altLang="en-US" sz="1200" dirty="0">
                <a:latin typeface="+mn-lt"/>
                <a:ea typeface="+mn-ea"/>
              </a:endParaRPr>
            </a:p>
          </p:txBody>
        </p:sp>
        <p:sp>
          <p:nvSpPr>
            <p:cNvPr id="363" name="文本框 362"/>
            <p:cNvSpPr txBox="1"/>
            <p:nvPr/>
          </p:nvSpPr>
          <p:spPr>
            <a:xfrm>
              <a:off x="3031960" y="4451358"/>
              <a:ext cx="315693"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Leaf</a:t>
              </a:r>
              <a:endParaRPr lang="zh-CN" altLang="en-US" sz="1200" u="sng" dirty="0">
                <a:solidFill>
                  <a:srgbClr val="0070C0"/>
                </a:solidFill>
                <a:latin typeface="+mn-lt"/>
                <a:ea typeface="+mn-ea"/>
              </a:endParaRPr>
            </a:p>
          </p:txBody>
        </p:sp>
        <p:grpSp>
          <p:nvGrpSpPr>
            <p:cNvPr id="28" name="组合 384"/>
            <p:cNvGrpSpPr/>
            <p:nvPr/>
          </p:nvGrpSpPr>
          <p:grpSpPr>
            <a:xfrm>
              <a:off x="3359314" y="4396414"/>
              <a:ext cx="463856" cy="183649"/>
              <a:chOff x="3298897" y="4095287"/>
              <a:chExt cx="1257750" cy="591162"/>
            </a:xfrm>
          </p:grpSpPr>
          <p:sp>
            <p:nvSpPr>
              <p:cNvPr id="365"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sp>
            <p:nvSpPr>
              <p:cNvPr id="366"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cs typeface="Arial" pitchFamily="34" charset="0"/>
                </a:endParaRPr>
              </a:p>
            </p:txBody>
          </p:sp>
        </p:grpSp>
        <p:cxnSp>
          <p:nvCxnSpPr>
            <p:cNvPr id="367" name="直接连接符 366"/>
            <p:cNvCxnSpPr/>
            <p:nvPr/>
          </p:nvCxnSpPr>
          <p:spPr bwMode="auto">
            <a:xfrm>
              <a:off x="4683452" y="2342479"/>
              <a:ext cx="0" cy="225638"/>
            </a:xfrm>
            <a:prstGeom prst="line">
              <a:avLst/>
            </a:prstGeom>
            <a:noFill/>
            <a:ln w="9525" cap="flat" cmpd="sng" algn="ctr">
              <a:solidFill>
                <a:srgbClr val="0070C0"/>
              </a:solidFill>
              <a:prstDash val="sysDash"/>
              <a:headEnd type="triangle" w="sm" len="med"/>
              <a:tailEnd type="triangle" w="sm" len="med"/>
            </a:ln>
            <a:effectLst/>
            <a:extLst/>
          </p:spPr>
        </p:cxnSp>
        <p:sp>
          <p:nvSpPr>
            <p:cNvPr id="368" name="椭圆 367"/>
            <p:cNvSpPr/>
            <p:nvPr/>
          </p:nvSpPr>
          <p:spPr bwMode="auto">
            <a:xfrm>
              <a:off x="2227029" y="4306121"/>
              <a:ext cx="34289" cy="34289"/>
            </a:xfrm>
            <a:prstGeom prst="ellipse">
              <a:avLst/>
            </a:prstGeom>
            <a:solidFill>
              <a:schemeClr val="tx1">
                <a:lumMod val="50000"/>
                <a:lumOff val="50000"/>
              </a:schemeClr>
            </a:solidFill>
            <a:ln>
              <a:noFill/>
            </a:ln>
            <a:effectLst/>
            <a:extLst/>
          </p:spPr>
          <p:txBody>
            <a:bodyPr vert="horz" wrap="square" lIns="91414" tIns="45708" rIns="91414" bIns="45708"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pic>
          <p:nvPicPr>
            <p:cNvPr id="369" name="Picture 26"/>
            <p:cNvPicPr>
              <a:picLocks noChangeAspect="1" noChangeArrowheads="1"/>
            </p:cNvPicPr>
            <p:nvPr/>
          </p:nvPicPr>
          <p:blipFill>
            <a:blip r:embed="rId6" cstate="print"/>
            <a:srcRect l="9218" t="5249" r="4609" b="2625"/>
            <a:stretch>
              <a:fillRect/>
            </a:stretch>
          </p:blipFill>
          <p:spPr bwMode="auto">
            <a:xfrm>
              <a:off x="2899929" y="4008715"/>
              <a:ext cx="185579" cy="150414"/>
            </a:xfrm>
            <a:prstGeom prst="rect">
              <a:avLst/>
            </a:prstGeom>
            <a:noFill/>
            <a:ln w="9525">
              <a:noFill/>
              <a:miter lim="800000"/>
              <a:headEnd/>
              <a:tailEnd/>
            </a:ln>
          </p:spPr>
        </p:pic>
        <p:grpSp>
          <p:nvGrpSpPr>
            <p:cNvPr id="29" name="组合 521"/>
            <p:cNvGrpSpPr/>
            <p:nvPr/>
          </p:nvGrpSpPr>
          <p:grpSpPr>
            <a:xfrm>
              <a:off x="5089738" y="4972478"/>
              <a:ext cx="166978" cy="276269"/>
              <a:chOff x="-726559" y="1018150"/>
              <a:chExt cx="909638" cy="2039938"/>
            </a:xfrm>
            <a:solidFill>
              <a:schemeClr val="tx1">
                <a:lumMod val="50000"/>
                <a:lumOff val="50000"/>
              </a:schemeClr>
            </a:solidFill>
          </p:grpSpPr>
          <p:sp>
            <p:nvSpPr>
              <p:cNvPr id="371"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latin typeface="+mn-lt"/>
                  <a:ea typeface="+mn-ea"/>
                </a:endParaRPr>
              </a:p>
            </p:txBody>
          </p:sp>
          <p:sp>
            <p:nvSpPr>
              <p:cNvPr id="372"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latin typeface="+mn-lt"/>
                  <a:ea typeface="+mn-ea"/>
                </a:endParaRPr>
              </a:p>
            </p:txBody>
          </p:sp>
          <p:sp>
            <p:nvSpPr>
              <p:cNvPr id="373"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latin typeface="+mn-lt"/>
                  <a:ea typeface="+mn-ea"/>
                </a:endParaRPr>
              </a:p>
            </p:txBody>
          </p:sp>
          <p:sp>
            <p:nvSpPr>
              <p:cNvPr id="374"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latin typeface="+mn-lt"/>
                  <a:ea typeface="+mn-ea"/>
                </a:endParaRPr>
              </a:p>
            </p:txBody>
          </p:sp>
          <p:sp>
            <p:nvSpPr>
              <p:cNvPr id="375" name="Freeform 151"/>
              <p:cNvSpPr>
                <a:spLocks noEditPoints="1"/>
              </p:cNvSpPr>
              <p:nvPr/>
            </p:nvSpPr>
            <p:spPr bwMode="auto">
              <a:xfrm>
                <a:off x="-726559" y="10181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latin typeface="+mn-lt"/>
                  <a:ea typeface="+mn-ea"/>
                </a:endParaRPr>
              </a:p>
            </p:txBody>
          </p:sp>
        </p:grpSp>
        <p:grpSp>
          <p:nvGrpSpPr>
            <p:cNvPr id="30" name="组合 1033"/>
            <p:cNvGrpSpPr/>
            <p:nvPr/>
          </p:nvGrpSpPr>
          <p:grpSpPr>
            <a:xfrm>
              <a:off x="5623979" y="4962812"/>
              <a:ext cx="659661" cy="461907"/>
              <a:chOff x="3397931" y="4079717"/>
              <a:chExt cx="659661" cy="461907"/>
            </a:xfrm>
          </p:grpSpPr>
          <p:grpSp>
            <p:nvGrpSpPr>
              <p:cNvPr id="31" name="组合 208"/>
              <p:cNvGrpSpPr/>
              <p:nvPr/>
            </p:nvGrpSpPr>
            <p:grpSpPr>
              <a:xfrm>
                <a:off x="3510103" y="4088555"/>
                <a:ext cx="165283" cy="203377"/>
                <a:chOff x="-5919788" y="1187814"/>
                <a:chExt cx="689824" cy="754749"/>
              </a:xfrm>
              <a:solidFill>
                <a:schemeClr val="tx1">
                  <a:lumMod val="50000"/>
                  <a:lumOff val="50000"/>
                </a:schemeClr>
              </a:solidFill>
            </p:grpSpPr>
            <p:sp>
              <p:nvSpPr>
                <p:cNvPr id="399" name="Freeform 100"/>
                <p:cNvSpPr>
                  <a:spLocks noEditPoints="1"/>
                </p:cNvSpPr>
                <p:nvPr/>
              </p:nvSpPr>
              <p:spPr bwMode="auto">
                <a:xfrm>
                  <a:off x="-5862979" y="1187814"/>
                  <a:ext cx="584321" cy="568090"/>
                </a:xfrm>
                <a:custGeom>
                  <a:avLst/>
                  <a:gdLst/>
                  <a:ahLst/>
                  <a:cxnLst>
                    <a:cxn ang="0">
                      <a:pos x="260" y="192"/>
                    </a:cxn>
                    <a:cxn ang="0">
                      <a:pos x="268" y="190"/>
                    </a:cxn>
                    <a:cxn ang="0">
                      <a:pos x="278" y="180"/>
                    </a:cxn>
                    <a:cxn ang="0">
                      <a:pos x="280" y="22"/>
                    </a:cxn>
                    <a:cxn ang="0">
                      <a:pos x="278" y="12"/>
                    </a:cxn>
                    <a:cxn ang="0">
                      <a:pos x="268" y="2"/>
                    </a:cxn>
                    <a:cxn ang="0">
                      <a:pos x="28" y="0"/>
                    </a:cxn>
                    <a:cxn ang="0">
                      <a:pos x="20" y="2"/>
                    </a:cxn>
                    <a:cxn ang="0">
                      <a:pos x="8" y="12"/>
                    </a:cxn>
                    <a:cxn ang="0">
                      <a:pos x="8" y="172"/>
                    </a:cxn>
                    <a:cxn ang="0">
                      <a:pos x="8" y="180"/>
                    </a:cxn>
                    <a:cxn ang="0">
                      <a:pos x="20" y="190"/>
                    </a:cxn>
                    <a:cxn ang="0">
                      <a:pos x="28" y="192"/>
                    </a:cxn>
                    <a:cxn ang="0">
                      <a:pos x="22" y="26"/>
                    </a:cxn>
                    <a:cxn ang="0">
                      <a:pos x="26" y="18"/>
                    </a:cxn>
                    <a:cxn ang="0">
                      <a:pos x="32" y="16"/>
                    </a:cxn>
                    <a:cxn ang="0">
                      <a:pos x="256" y="16"/>
                    </a:cxn>
                    <a:cxn ang="0">
                      <a:pos x="262" y="18"/>
                    </a:cxn>
                    <a:cxn ang="0">
                      <a:pos x="264" y="26"/>
                    </a:cxn>
                    <a:cxn ang="0">
                      <a:pos x="264" y="166"/>
                    </a:cxn>
                    <a:cxn ang="0">
                      <a:pos x="262" y="172"/>
                    </a:cxn>
                    <a:cxn ang="0">
                      <a:pos x="256" y="174"/>
                    </a:cxn>
                    <a:cxn ang="0">
                      <a:pos x="32" y="174"/>
                    </a:cxn>
                    <a:cxn ang="0">
                      <a:pos x="26" y="172"/>
                    </a:cxn>
                    <a:cxn ang="0">
                      <a:pos x="22" y="166"/>
                    </a:cxn>
                    <a:cxn ang="0">
                      <a:pos x="250" y="208"/>
                    </a:cxn>
                    <a:cxn ang="0">
                      <a:pos x="38" y="208"/>
                    </a:cxn>
                    <a:cxn ang="0">
                      <a:pos x="22" y="210"/>
                    </a:cxn>
                    <a:cxn ang="0">
                      <a:pos x="10" y="216"/>
                    </a:cxn>
                    <a:cxn ang="0">
                      <a:pos x="2" y="226"/>
                    </a:cxn>
                    <a:cxn ang="0">
                      <a:pos x="0" y="238"/>
                    </a:cxn>
                    <a:cxn ang="0">
                      <a:pos x="0" y="250"/>
                    </a:cxn>
                    <a:cxn ang="0">
                      <a:pos x="2" y="262"/>
                    </a:cxn>
                    <a:cxn ang="0">
                      <a:pos x="10" y="272"/>
                    </a:cxn>
                    <a:cxn ang="0">
                      <a:pos x="22" y="278"/>
                    </a:cxn>
                    <a:cxn ang="0">
                      <a:pos x="38" y="280"/>
                    </a:cxn>
                    <a:cxn ang="0">
                      <a:pos x="250" y="280"/>
                    </a:cxn>
                    <a:cxn ang="0">
                      <a:pos x="266" y="278"/>
                    </a:cxn>
                    <a:cxn ang="0">
                      <a:pos x="278" y="272"/>
                    </a:cxn>
                    <a:cxn ang="0">
                      <a:pos x="286" y="262"/>
                    </a:cxn>
                    <a:cxn ang="0">
                      <a:pos x="288" y="250"/>
                    </a:cxn>
                    <a:cxn ang="0">
                      <a:pos x="288" y="238"/>
                    </a:cxn>
                    <a:cxn ang="0">
                      <a:pos x="286" y="226"/>
                    </a:cxn>
                    <a:cxn ang="0">
                      <a:pos x="278" y="216"/>
                    </a:cxn>
                    <a:cxn ang="0">
                      <a:pos x="266" y="210"/>
                    </a:cxn>
                    <a:cxn ang="0">
                      <a:pos x="250" y="208"/>
                    </a:cxn>
                    <a:cxn ang="0">
                      <a:pos x="248" y="258"/>
                    </a:cxn>
                    <a:cxn ang="0">
                      <a:pos x="242" y="256"/>
                    </a:cxn>
                    <a:cxn ang="0">
                      <a:pos x="234" y="248"/>
                    </a:cxn>
                    <a:cxn ang="0">
                      <a:pos x="234" y="244"/>
                    </a:cxn>
                    <a:cxn ang="0">
                      <a:pos x="238" y="234"/>
                    </a:cxn>
                    <a:cxn ang="0">
                      <a:pos x="248" y="230"/>
                    </a:cxn>
                    <a:cxn ang="0">
                      <a:pos x="252" y="230"/>
                    </a:cxn>
                    <a:cxn ang="0">
                      <a:pos x="260" y="238"/>
                    </a:cxn>
                    <a:cxn ang="0">
                      <a:pos x="262" y="244"/>
                    </a:cxn>
                    <a:cxn ang="0">
                      <a:pos x="258" y="254"/>
                    </a:cxn>
                    <a:cxn ang="0">
                      <a:pos x="248" y="258"/>
                    </a:cxn>
                  </a:cxnLst>
                  <a:rect l="0" t="0" r="r" b="b"/>
                  <a:pathLst>
                    <a:path w="288" h="280">
                      <a:moveTo>
                        <a:pt x="28" y="192"/>
                      </a:moveTo>
                      <a:lnTo>
                        <a:pt x="260" y="192"/>
                      </a:lnTo>
                      <a:lnTo>
                        <a:pt x="260" y="192"/>
                      </a:lnTo>
                      <a:lnTo>
                        <a:pt x="268" y="190"/>
                      </a:lnTo>
                      <a:lnTo>
                        <a:pt x="274" y="186"/>
                      </a:lnTo>
                      <a:lnTo>
                        <a:pt x="278" y="180"/>
                      </a:lnTo>
                      <a:lnTo>
                        <a:pt x="280" y="172"/>
                      </a:lnTo>
                      <a:lnTo>
                        <a:pt x="280" y="22"/>
                      </a:lnTo>
                      <a:lnTo>
                        <a:pt x="280" y="22"/>
                      </a:lnTo>
                      <a:lnTo>
                        <a:pt x="278" y="12"/>
                      </a:lnTo>
                      <a:lnTo>
                        <a:pt x="274" y="6"/>
                      </a:lnTo>
                      <a:lnTo>
                        <a:pt x="268" y="2"/>
                      </a:lnTo>
                      <a:lnTo>
                        <a:pt x="260" y="0"/>
                      </a:lnTo>
                      <a:lnTo>
                        <a:pt x="28" y="0"/>
                      </a:lnTo>
                      <a:lnTo>
                        <a:pt x="28" y="0"/>
                      </a:lnTo>
                      <a:lnTo>
                        <a:pt x="20" y="2"/>
                      </a:lnTo>
                      <a:lnTo>
                        <a:pt x="14" y="6"/>
                      </a:lnTo>
                      <a:lnTo>
                        <a:pt x="8" y="12"/>
                      </a:lnTo>
                      <a:lnTo>
                        <a:pt x="8" y="22"/>
                      </a:lnTo>
                      <a:lnTo>
                        <a:pt x="8" y="172"/>
                      </a:lnTo>
                      <a:lnTo>
                        <a:pt x="8" y="172"/>
                      </a:lnTo>
                      <a:lnTo>
                        <a:pt x="8" y="180"/>
                      </a:lnTo>
                      <a:lnTo>
                        <a:pt x="14" y="186"/>
                      </a:lnTo>
                      <a:lnTo>
                        <a:pt x="20" y="190"/>
                      </a:lnTo>
                      <a:lnTo>
                        <a:pt x="28" y="192"/>
                      </a:lnTo>
                      <a:lnTo>
                        <a:pt x="28" y="192"/>
                      </a:lnTo>
                      <a:close/>
                      <a:moveTo>
                        <a:pt x="22" y="26"/>
                      </a:moveTo>
                      <a:lnTo>
                        <a:pt x="22" y="26"/>
                      </a:lnTo>
                      <a:lnTo>
                        <a:pt x="24" y="22"/>
                      </a:lnTo>
                      <a:lnTo>
                        <a:pt x="26" y="18"/>
                      </a:lnTo>
                      <a:lnTo>
                        <a:pt x="28" y="16"/>
                      </a:lnTo>
                      <a:lnTo>
                        <a:pt x="32" y="16"/>
                      </a:lnTo>
                      <a:lnTo>
                        <a:pt x="256" y="16"/>
                      </a:lnTo>
                      <a:lnTo>
                        <a:pt x="256" y="16"/>
                      </a:lnTo>
                      <a:lnTo>
                        <a:pt x="258" y="16"/>
                      </a:lnTo>
                      <a:lnTo>
                        <a:pt x="262" y="18"/>
                      </a:lnTo>
                      <a:lnTo>
                        <a:pt x="264" y="22"/>
                      </a:lnTo>
                      <a:lnTo>
                        <a:pt x="264" y="26"/>
                      </a:lnTo>
                      <a:lnTo>
                        <a:pt x="264" y="166"/>
                      </a:lnTo>
                      <a:lnTo>
                        <a:pt x="264" y="166"/>
                      </a:lnTo>
                      <a:lnTo>
                        <a:pt x="264" y="168"/>
                      </a:lnTo>
                      <a:lnTo>
                        <a:pt x="262" y="172"/>
                      </a:lnTo>
                      <a:lnTo>
                        <a:pt x="258" y="174"/>
                      </a:lnTo>
                      <a:lnTo>
                        <a:pt x="256" y="174"/>
                      </a:lnTo>
                      <a:lnTo>
                        <a:pt x="32" y="174"/>
                      </a:lnTo>
                      <a:lnTo>
                        <a:pt x="32" y="174"/>
                      </a:lnTo>
                      <a:lnTo>
                        <a:pt x="28" y="174"/>
                      </a:lnTo>
                      <a:lnTo>
                        <a:pt x="26" y="172"/>
                      </a:lnTo>
                      <a:lnTo>
                        <a:pt x="24" y="168"/>
                      </a:lnTo>
                      <a:lnTo>
                        <a:pt x="22" y="166"/>
                      </a:lnTo>
                      <a:lnTo>
                        <a:pt x="22" y="26"/>
                      </a:lnTo>
                      <a:close/>
                      <a:moveTo>
                        <a:pt x="250" y="208"/>
                      </a:moveTo>
                      <a:lnTo>
                        <a:pt x="38" y="208"/>
                      </a:lnTo>
                      <a:lnTo>
                        <a:pt x="38" y="208"/>
                      </a:lnTo>
                      <a:lnTo>
                        <a:pt x="30" y="208"/>
                      </a:lnTo>
                      <a:lnTo>
                        <a:pt x="22" y="210"/>
                      </a:lnTo>
                      <a:lnTo>
                        <a:pt x="16" y="212"/>
                      </a:lnTo>
                      <a:lnTo>
                        <a:pt x="10" y="216"/>
                      </a:lnTo>
                      <a:lnTo>
                        <a:pt x="6" y="222"/>
                      </a:lnTo>
                      <a:lnTo>
                        <a:pt x="2" y="226"/>
                      </a:lnTo>
                      <a:lnTo>
                        <a:pt x="0" y="232"/>
                      </a:lnTo>
                      <a:lnTo>
                        <a:pt x="0" y="238"/>
                      </a:lnTo>
                      <a:lnTo>
                        <a:pt x="0" y="250"/>
                      </a:lnTo>
                      <a:lnTo>
                        <a:pt x="0" y="250"/>
                      </a:lnTo>
                      <a:lnTo>
                        <a:pt x="0" y="256"/>
                      </a:lnTo>
                      <a:lnTo>
                        <a:pt x="2" y="262"/>
                      </a:lnTo>
                      <a:lnTo>
                        <a:pt x="6" y="266"/>
                      </a:lnTo>
                      <a:lnTo>
                        <a:pt x="10" y="272"/>
                      </a:lnTo>
                      <a:lnTo>
                        <a:pt x="16" y="276"/>
                      </a:lnTo>
                      <a:lnTo>
                        <a:pt x="22" y="278"/>
                      </a:lnTo>
                      <a:lnTo>
                        <a:pt x="30" y="280"/>
                      </a:lnTo>
                      <a:lnTo>
                        <a:pt x="38" y="280"/>
                      </a:lnTo>
                      <a:lnTo>
                        <a:pt x="250" y="280"/>
                      </a:lnTo>
                      <a:lnTo>
                        <a:pt x="250" y="280"/>
                      </a:lnTo>
                      <a:lnTo>
                        <a:pt x="258" y="280"/>
                      </a:lnTo>
                      <a:lnTo>
                        <a:pt x="266" y="278"/>
                      </a:lnTo>
                      <a:lnTo>
                        <a:pt x="272" y="276"/>
                      </a:lnTo>
                      <a:lnTo>
                        <a:pt x="278" y="272"/>
                      </a:lnTo>
                      <a:lnTo>
                        <a:pt x="282" y="266"/>
                      </a:lnTo>
                      <a:lnTo>
                        <a:pt x="286" y="262"/>
                      </a:lnTo>
                      <a:lnTo>
                        <a:pt x="288" y="256"/>
                      </a:lnTo>
                      <a:lnTo>
                        <a:pt x="288" y="250"/>
                      </a:lnTo>
                      <a:lnTo>
                        <a:pt x="288" y="238"/>
                      </a:lnTo>
                      <a:lnTo>
                        <a:pt x="288" y="238"/>
                      </a:lnTo>
                      <a:lnTo>
                        <a:pt x="288" y="232"/>
                      </a:lnTo>
                      <a:lnTo>
                        <a:pt x="286" y="226"/>
                      </a:lnTo>
                      <a:lnTo>
                        <a:pt x="282" y="222"/>
                      </a:lnTo>
                      <a:lnTo>
                        <a:pt x="278" y="216"/>
                      </a:lnTo>
                      <a:lnTo>
                        <a:pt x="272" y="212"/>
                      </a:lnTo>
                      <a:lnTo>
                        <a:pt x="266" y="210"/>
                      </a:lnTo>
                      <a:lnTo>
                        <a:pt x="258" y="208"/>
                      </a:lnTo>
                      <a:lnTo>
                        <a:pt x="250" y="208"/>
                      </a:lnTo>
                      <a:lnTo>
                        <a:pt x="250" y="208"/>
                      </a:lnTo>
                      <a:close/>
                      <a:moveTo>
                        <a:pt x="248" y="258"/>
                      </a:moveTo>
                      <a:lnTo>
                        <a:pt x="248" y="258"/>
                      </a:lnTo>
                      <a:lnTo>
                        <a:pt x="242" y="256"/>
                      </a:lnTo>
                      <a:lnTo>
                        <a:pt x="238" y="254"/>
                      </a:lnTo>
                      <a:lnTo>
                        <a:pt x="234" y="248"/>
                      </a:lnTo>
                      <a:lnTo>
                        <a:pt x="234" y="244"/>
                      </a:lnTo>
                      <a:lnTo>
                        <a:pt x="234" y="244"/>
                      </a:lnTo>
                      <a:lnTo>
                        <a:pt x="234" y="238"/>
                      </a:lnTo>
                      <a:lnTo>
                        <a:pt x="238" y="234"/>
                      </a:lnTo>
                      <a:lnTo>
                        <a:pt x="242" y="230"/>
                      </a:lnTo>
                      <a:lnTo>
                        <a:pt x="248" y="230"/>
                      </a:lnTo>
                      <a:lnTo>
                        <a:pt x="248" y="230"/>
                      </a:lnTo>
                      <a:lnTo>
                        <a:pt x="252" y="230"/>
                      </a:lnTo>
                      <a:lnTo>
                        <a:pt x="258" y="234"/>
                      </a:lnTo>
                      <a:lnTo>
                        <a:pt x="260" y="238"/>
                      </a:lnTo>
                      <a:lnTo>
                        <a:pt x="262" y="244"/>
                      </a:lnTo>
                      <a:lnTo>
                        <a:pt x="262" y="244"/>
                      </a:lnTo>
                      <a:lnTo>
                        <a:pt x="260" y="248"/>
                      </a:lnTo>
                      <a:lnTo>
                        <a:pt x="258" y="254"/>
                      </a:lnTo>
                      <a:lnTo>
                        <a:pt x="252" y="256"/>
                      </a:lnTo>
                      <a:lnTo>
                        <a:pt x="248" y="258"/>
                      </a:lnTo>
                      <a:lnTo>
                        <a:pt x="248"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400" name="Freeform 101"/>
                <p:cNvSpPr>
                  <a:spLocks/>
                </p:cNvSpPr>
                <p:nvPr/>
              </p:nvSpPr>
              <p:spPr bwMode="auto">
                <a:xfrm>
                  <a:off x="-5793997" y="1244623"/>
                  <a:ext cx="442299" cy="275929"/>
                </a:xfrm>
                <a:custGeom>
                  <a:avLst/>
                  <a:gdLst/>
                  <a:ahLst/>
                  <a:cxnLst>
                    <a:cxn ang="0">
                      <a:pos x="0" y="130"/>
                    </a:cxn>
                    <a:cxn ang="0">
                      <a:pos x="0" y="130"/>
                    </a:cxn>
                    <a:cxn ang="0">
                      <a:pos x="2" y="134"/>
                    </a:cxn>
                    <a:cxn ang="0">
                      <a:pos x="6" y="136"/>
                    </a:cxn>
                    <a:cxn ang="0">
                      <a:pos x="212" y="136"/>
                    </a:cxn>
                    <a:cxn ang="0">
                      <a:pos x="212" y="136"/>
                    </a:cxn>
                    <a:cxn ang="0">
                      <a:pos x="216" y="134"/>
                    </a:cxn>
                    <a:cxn ang="0">
                      <a:pos x="218" y="130"/>
                    </a:cxn>
                    <a:cxn ang="0">
                      <a:pos x="218" y="6"/>
                    </a:cxn>
                    <a:cxn ang="0">
                      <a:pos x="218" y="6"/>
                    </a:cxn>
                    <a:cxn ang="0">
                      <a:pos x="216" y="2"/>
                    </a:cxn>
                    <a:cxn ang="0">
                      <a:pos x="212" y="0"/>
                    </a:cxn>
                    <a:cxn ang="0">
                      <a:pos x="6" y="0"/>
                    </a:cxn>
                    <a:cxn ang="0">
                      <a:pos x="6" y="0"/>
                    </a:cxn>
                    <a:cxn ang="0">
                      <a:pos x="2" y="2"/>
                    </a:cxn>
                    <a:cxn ang="0">
                      <a:pos x="0" y="6"/>
                    </a:cxn>
                    <a:cxn ang="0">
                      <a:pos x="0" y="130"/>
                    </a:cxn>
                  </a:cxnLst>
                  <a:rect l="0" t="0" r="r" b="b"/>
                  <a:pathLst>
                    <a:path w="218" h="136">
                      <a:moveTo>
                        <a:pt x="0" y="130"/>
                      </a:moveTo>
                      <a:lnTo>
                        <a:pt x="0" y="130"/>
                      </a:lnTo>
                      <a:lnTo>
                        <a:pt x="2" y="134"/>
                      </a:lnTo>
                      <a:lnTo>
                        <a:pt x="6" y="136"/>
                      </a:lnTo>
                      <a:lnTo>
                        <a:pt x="212" y="136"/>
                      </a:lnTo>
                      <a:lnTo>
                        <a:pt x="212" y="136"/>
                      </a:lnTo>
                      <a:lnTo>
                        <a:pt x="216" y="134"/>
                      </a:lnTo>
                      <a:lnTo>
                        <a:pt x="218" y="130"/>
                      </a:lnTo>
                      <a:lnTo>
                        <a:pt x="218" y="6"/>
                      </a:lnTo>
                      <a:lnTo>
                        <a:pt x="218" y="6"/>
                      </a:lnTo>
                      <a:lnTo>
                        <a:pt x="216" y="2"/>
                      </a:lnTo>
                      <a:lnTo>
                        <a:pt x="212" y="0"/>
                      </a:lnTo>
                      <a:lnTo>
                        <a:pt x="6" y="0"/>
                      </a:lnTo>
                      <a:lnTo>
                        <a:pt x="6" y="0"/>
                      </a:lnTo>
                      <a:lnTo>
                        <a:pt x="2" y="2"/>
                      </a:lnTo>
                      <a:lnTo>
                        <a:pt x="0" y="6"/>
                      </a:lnTo>
                      <a:lnTo>
                        <a:pt x="0" y="1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401" name="Freeform 102"/>
                <p:cNvSpPr>
                  <a:spLocks/>
                </p:cNvSpPr>
                <p:nvPr/>
              </p:nvSpPr>
              <p:spPr bwMode="auto">
                <a:xfrm>
                  <a:off x="-5672263" y="1784309"/>
                  <a:ext cx="190716" cy="158254"/>
                </a:xfrm>
                <a:custGeom>
                  <a:avLst/>
                  <a:gdLst/>
                  <a:ahLst/>
                  <a:cxnLst>
                    <a:cxn ang="0">
                      <a:pos x="86" y="36"/>
                    </a:cxn>
                    <a:cxn ang="0">
                      <a:pos x="56" y="36"/>
                    </a:cxn>
                    <a:cxn ang="0">
                      <a:pos x="56" y="0"/>
                    </a:cxn>
                    <a:cxn ang="0">
                      <a:pos x="38" y="0"/>
                    </a:cxn>
                    <a:cxn ang="0">
                      <a:pos x="38" y="36"/>
                    </a:cxn>
                    <a:cxn ang="0">
                      <a:pos x="8" y="36"/>
                    </a:cxn>
                    <a:cxn ang="0">
                      <a:pos x="8" y="36"/>
                    </a:cxn>
                    <a:cxn ang="0">
                      <a:pos x="6" y="38"/>
                    </a:cxn>
                    <a:cxn ang="0">
                      <a:pos x="4" y="38"/>
                    </a:cxn>
                    <a:cxn ang="0">
                      <a:pos x="2" y="42"/>
                    </a:cxn>
                    <a:cxn ang="0">
                      <a:pos x="0" y="44"/>
                    </a:cxn>
                    <a:cxn ang="0">
                      <a:pos x="0" y="70"/>
                    </a:cxn>
                    <a:cxn ang="0">
                      <a:pos x="0" y="70"/>
                    </a:cxn>
                    <a:cxn ang="0">
                      <a:pos x="2" y="72"/>
                    </a:cxn>
                    <a:cxn ang="0">
                      <a:pos x="4" y="76"/>
                    </a:cxn>
                    <a:cxn ang="0">
                      <a:pos x="6" y="78"/>
                    </a:cxn>
                    <a:cxn ang="0">
                      <a:pos x="8" y="78"/>
                    </a:cxn>
                    <a:cxn ang="0">
                      <a:pos x="86" y="78"/>
                    </a:cxn>
                    <a:cxn ang="0">
                      <a:pos x="86" y="78"/>
                    </a:cxn>
                    <a:cxn ang="0">
                      <a:pos x="88" y="78"/>
                    </a:cxn>
                    <a:cxn ang="0">
                      <a:pos x="92" y="76"/>
                    </a:cxn>
                    <a:cxn ang="0">
                      <a:pos x="94" y="72"/>
                    </a:cxn>
                    <a:cxn ang="0">
                      <a:pos x="94" y="70"/>
                    </a:cxn>
                    <a:cxn ang="0">
                      <a:pos x="94" y="44"/>
                    </a:cxn>
                    <a:cxn ang="0">
                      <a:pos x="94" y="44"/>
                    </a:cxn>
                    <a:cxn ang="0">
                      <a:pos x="94" y="42"/>
                    </a:cxn>
                    <a:cxn ang="0">
                      <a:pos x="92" y="38"/>
                    </a:cxn>
                    <a:cxn ang="0">
                      <a:pos x="88" y="38"/>
                    </a:cxn>
                    <a:cxn ang="0">
                      <a:pos x="86" y="36"/>
                    </a:cxn>
                    <a:cxn ang="0">
                      <a:pos x="86" y="36"/>
                    </a:cxn>
                  </a:cxnLst>
                  <a:rect l="0" t="0" r="r" b="b"/>
                  <a:pathLst>
                    <a:path w="94" h="78">
                      <a:moveTo>
                        <a:pt x="86" y="36"/>
                      </a:moveTo>
                      <a:lnTo>
                        <a:pt x="56" y="36"/>
                      </a:lnTo>
                      <a:lnTo>
                        <a:pt x="56" y="0"/>
                      </a:lnTo>
                      <a:lnTo>
                        <a:pt x="38" y="0"/>
                      </a:lnTo>
                      <a:lnTo>
                        <a:pt x="38" y="36"/>
                      </a:lnTo>
                      <a:lnTo>
                        <a:pt x="8" y="36"/>
                      </a:lnTo>
                      <a:lnTo>
                        <a:pt x="8" y="36"/>
                      </a:lnTo>
                      <a:lnTo>
                        <a:pt x="6" y="38"/>
                      </a:lnTo>
                      <a:lnTo>
                        <a:pt x="4" y="38"/>
                      </a:lnTo>
                      <a:lnTo>
                        <a:pt x="2" y="42"/>
                      </a:lnTo>
                      <a:lnTo>
                        <a:pt x="0" y="44"/>
                      </a:lnTo>
                      <a:lnTo>
                        <a:pt x="0" y="70"/>
                      </a:lnTo>
                      <a:lnTo>
                        <a:pt x="0" y="70"/>
                      </a:lnTo>
                      <a:lnTo>
                        <a:pt x="2" y="72"/>
                      </a:lnTo>
                      <a:lnTo>
                        <a:pt x="4" y="76"/>
                      </a:lnTo>
                      <a:lnTo>
                        <a:pt x="6" y="78"/>
                      </a:lnTo>
                      <a:lnTo>
                        <a:pt x="8" y="78"/>
                      </a:lnTo>
                      <a:lnTo>
                        <a:pt x="86" y="78"/>
                      </a:lnTo>
                      <a:lnTo>
                        <a:pt x="86" y="78"/>
                      </a:lnTo>
                      <a:lnTo>
                        <a:pt x="88" y="78"/>
                      </a:lnTo>
                      <a:lnTo>
                        <a:pt x="92" y="76"/>
                      </a:lnTo>
                      <a:lnTo>
                        <a:pt x="94" y="72"/>
                      </a:lnTo>
                      <a:lnTo>
                        <a:pt x="94" y="70"/>
                      </a:lnTo>
                      <a:lnTo>
                        <a:pt x="94" y="44"/>
                      </a:lnTo>
                      <a:lnTo>
                        <a:pt x="94" y="44"/>
                      </a:lnTo>
                      <a:lnTo>
                        <a:pt x="94" y="42"/>
                      </a:lnTo>
                      <a:lnTo>
                        <a:pt x="92" y="38"/>
                      </a:lnTo>
                      <a:lnTo>
                        <a:pt x="88" y="38"/>
                      </a:lnTo>
                      <a:lnTo>
                        <a:pt x="86" y="36"/>
                      </a:lnTo>
                      <a:lnTo>
                        <a:pt x="86"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402" name="Freeform 103"/>
                <p:cNvSpPr>
                  <a:spLocks noEditPoints="1"/>
                </p:cNvSpPr>
                <p:nvPr/>
              </p:nvSpPr>
              <p:spPr bwMode="auto">
                <a:xfrm>
                  <a:off x="-5919788" y="1881696"/>
                  <a:ext cx="689824" cy="36520"/>
                </a:xfrm>
                <a:custGeom>
                  <a:avLst/>
                  <a:gdLst/>
                  <a:ahLst/>
                  <a:cxnLst>
                    <a:cxn ang="0">
                      <a:pos x="0" y="10"/>
                    </a:cxn>
                    <a:cxn ang="0">
                      <a:pos x="0" y="10"/>
                    </a:cxn>
                    <a:cxn ang="0">
                      <a:pos x="0" y="12"/>
                    </a:cxn>
                    <a:cxn ang="0">
                      <a:pos x="2" y="16"/>
                    </a:cxn>
                    <a:cxn ang="0">
                      <a:pos x="4" y="18"/>
                    </a:cxn>
                    <a:cxn ang="0">
                      <a:pos x="8" y="18"/>
                    </a:cxn>
                    <a:cxn ang="0">
                      <a:pos x="108" y="18"/>
                    </a:cxn>
                    <a:cxn ang="0">
                      <a:pos x="108" y="0"/>
                    </a:cxn>
                    <a:cxn ang="0">
                      <a:pos x="8" y="0"/>
                    </a:cxn>
                    <a:cxn ang="0">
                      <a:pos x="8" y="0"/>
                    </a:cxn>
                    <a:cxn ang="0">
                      <a:pos x="4" y="0"/>
                    </a:cxn>
                    <a:cxn ang="0">
                      <a:pos x="2" y="2"/>
                    </a:cxn>
                    <a:cxn ang="0">
                      <a:pos x="0" y="6"/>
                    </a:cxn>
                    <a:cxn ang="0">
                      <a:pos x="0" y="10"/>
                    </a:cxn>
                    <a:cxn ang="0">
                      <a:pos x="0" y="10"/>
                    </a:cxn>
                    <a:cxn ang="0">
                      <a:pos x="330" y="0"/>
                    </a:cxn>
                    <a:cxn ang="0">
                      <a:pos x="230" y="0"/>
                    </a:cxn>
                    <a:cxn ang="0">
                      <a:pos x="230" y="18"/>
                    </a:cxn>
                    <a:cxn ang="0">
                      <a:pos x="330" y="18"/>
                    </a:cxn>
                    <a:cxn ang="0">
                      <a:pos x="330" y="18"/>
                    </a:cxn>
                    <a:cxn ang="0">
                      <a:pos x="334" y="18"/>
                    </a:cxn>
                    <a:cxn ang="0">
                      <a:pos x="336" y="16"/>
                    </a:cxn>
                    <a:cxn ang="0">
                      <a:pos x="338" y="12"/>
                    </a:cxn>
                    <a:cxn ang="0">
                      <a:pos x="340" y="10"/>
                    </a:cxn>
                    <a:cxn ang="0">
                      <a:pos x="340" y="10"/>
                    </a:cxn>
                    <a:cxn ang="0">
                      <a:pos x="338" y="6"/>
                    </a:cxn>
                    <a:cxn ang="0">
                      <a:pos x="336" y="2"/>
                    </a:cxn>
                    <a:cxn ang="0">
                      <a:pos x="334" y="0"/>
                    </a:cxn>
                    <a:cxn ang="0">
                      <a:pos x="330" y="0"/>
                    </a:cxn>
                    <a:cxn ang="0">
                      <a:pos x="330" y="0"/>
                    </a:cxn>
                  </a:cxnLst>
                  <a:rect l="0" t="0" r="r" b="b"/>
                  <a:pathLst>
                    <a:path w="340" h="18">
                      <a:moveTo>
                        <a:pt x="0" y="10"/>
                      </a:moveTo>
                      <a:lnTo>
                        <a:pt x="0" y="10"/>
                      </a:lnTo>
                      <a:lnTo>
                        <a:pt x="0" y="12"/>
                      </a:lnTo>
                      <a:lnTo>
                        <a:pt x="2" y="16"/>
                      </a:lnTo>
                      <a:lnTo>
                        <a:pt x="4" y="18"/>
                      </a:lnTo>
                      <a:lnTo>
                        <a:pt x="8" y="18"/>
                      </a:lnTo>
                      <a:lnTo>
                        <a:pt x="108" y="18"/>
                      </a:lnTo>
                      <a:lnTo>
                        <a:pt x="108" y="0"/>
                      </a:lnTo>
                      <a:lnTo>
                        <a:pt x="8" y="0"/>
                      </a:lnTo>
                      <a:lnTo>
                        <a:pt x="8" y="0"/>
                      </a:lnTo>
                      <a:lnTo>
                        <a:pt x="4" y="0"/>
                      </a:lnTo>
                      <a:lnTo>
                        <a:pt x="2" y="2"/>
                      </a:lnTo>
                      <a:lnTo>
                        <a:pt x="0" y="6"/>
                      </a:lnTo>
                      <a:lnTo>
                        <a:pt x="0" y="10"/>
                      </a:lnTo>
                      <a:lnTo>
                        <a:pt x="0" y="10"/>
                      </a:lnTo>
                      <a:close/>
                      <a:moveTo>
                        <a:pt x="330" y="0"/>
                      </a:moveTo>
                      <a:lnTo>
                        <a:pt x="230" y="0"/>
                      </a:lnTo>
                      <a:lnTo>
                        <a:pt x="230" y="18"/>
                      </a:lnTo>
                      <a:lnTo>
                        <a:pt x="330" y="18"/>
                      </a:lnTo>
                      <a:lnTo>
                        <a:pt x="330" y="18"/>
                      </a:lnTo>
                      <a:lnTo>
                        <a:pt x="334" y="18"/>
                      </a:lnTo>
                      <a:lnTo>
                        <a:pt x="336" y="16"/>
                      </a:lnTo>
                      <a:lnTo>
                        <a:pt x="338" y="12"/>
                      </a:lnTo>
                      <a:lnTo>
                        <a:pt x="340" y="10"/>
                      </a:lnTo>
                      <a:lnTo>
                        <a:pt x="340" y="10"/>
                      </a:lnTo>
                      <a:lnTo>
                        <a:pt x="338" y="6"/>
                      </a:lnTo>
                      <a:lnTo>
                        <a:pt x="336" y="2"/>
                      </a:lnTo>
                      <a:lnTo>
                        <a:pt x="334" y="0"/>
                      </a:lnTo>
                      <a:lnTo>
                        <a:pt x="330" y="0"/>
                      </a:lnTo>
                      <a:lnTo>
                        <a:pt x="3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32" name="组合 624"/>
              <p:cNvGrpSpPr/>
              <p:nvPr/>
            </p:nvGrpSpPr>
            <p:grpSpPr>
              <a:xfrm>
                <a:off x="3686021" y="4354818"/>
                <a:ext cx="162485" cy="121756"/>
                <a:chOff x="-1618534" y="2713542"/>
                <a:chExt cx="795326" cy="527513"/>
              </a:xfrm>
              <a:solidFill>
                <a:schemeClr val="tx1">
                  <a:lumMod val="50000"/>
                  <a:lumOff val="50000"/>
                </a:schemeClr>
              </a:solidFill>
            </p:grpSpPr>
            <p:sp>
              <p:nvSpPr>
                <p:cNvPr id="393" name="Freeform 40"/>
                <p:cNvSpPr>
                  <a:spLocks/>
                </p:cNvSpPr>
                <p:nvPr/>
              </p:nvSpPr>
              <p:spPr bwMode="auto">
                <a:xfrm>
                  <a:off x="-1326373" y="271354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4" name="Freeform 41"/>
                <p:cNvSpPr>
                  <a:spLocks/>
                </p:cNvSpPr>
                <p:nvPr/>
              </p:nvSpPr>
              <p:spPr bwMode="auto">
                <a:xfrm>
                  <a:off x="-1610418" y="271354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5" name="Freeform 42"/>
                <p:cNvSpPr>
                  <a:spLocks/>
                </p:cNvSpPr>
                <p:nvPr/>
              </p:nvSpPr>
              <p:spPr bwMode="auto">
                <a:xfrm>
                  <a:off x="-1618534" y="290020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6" name="Freeform 43"/>
                <p:cNvSpPr>
                  <a:spLocks/>
                </p:cNvSpPr>
                <p:nvPr/>
              </p:nvSpPr>
              <p:spPr bwMode="auto">
                <a:xfrm>
                  <a:off x="-1610418" y="308685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7" name="Freeform 44"/>
                <p:cNvSpPr>
                  <a:spLocks/>
                </p:cNvSpPr>
                <p:nvPr/>
              </p:nvSpPr>
              <p:spPr bwMode="auto">
                <a:xfrm>
                  <a:off x="-1326373" y="308685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8" name="Freeform 45"/>
                <p:cNvSpPr>
                  <a:spLocks/>
                </p:cNvSpPr>
                <p:nvPr/>
              </p:nvSpPr>
              <p:spPr bwMode="auto">
                <a:xfrm>
                  <a:off x="-1216813" y="272165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grpSp>
            <p:nvGrpSpPr>
              <p:cNvPr id="33" name="组合 624"/>
              <p:cNvGrpSpPr/>
              <p:nvPr/>
            </p:nvGrpSpPr>
            <p:grpSpPr>
              <a:xfrm>
                <a:off x="3895107" y="4348791"/>
                <a:ext cx="162485" cy="121756"/>
                <a:chOff x="-1618534" y="2713542"/>
                <a:chExt cx="795326" cy="527513"/>
              </a:xfrm>
              <a:solidFill>
                <a:schemeClr val="tx1">
                  <a:lumMod val="50000"/>
                  <a:lumOff val="50000"/>
                </a:schemeClr>
              </a:solidFill>
            </p:grpSpPr>
            <p:sp>
              <p:nvSpPr>
                <p:cNvPr id="387" name="Freeform 40"/>
                <p:cNvSpPr>
                  <a:spLocks/>
                </p:cNvSpPr>
                <p:nvPr/>
              </p:nvSpPr>
              <p:spPr bwMode="auto">
                <a:xfrm>
                  <a:off x="-1326373" y="271354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8" name="Freeform 41"/>
                <p:cNvSpPr>
                  <a:spLocks/>
                </p:cNvSpPr>
                <p:nvPr/>
              </p:nvSpPr>
              <p:spPr bwMode="auto">
                <a:xfrm>
                  <a:off x="-1610418" y="271354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9" name="Freeform 42"/>
                <p:cNvSpPr>
                  <a:spLocks/>
                </p:cNvSpPr>
                <p:nvPr/>
              </p:nvSpPr>
              <p:spPr bwMode="auto">
                <a:xfrm>
                  <a:off x="-1618534" y="290020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0" name="Freeform 43"/>
                <p:cNvSpPr>
                  <a:spLocks/>
                </p:cNvSpPr>
                <p:nvPr/>
              </p:nvSpPr>
              <p:spPr bwMode="auto">
                <a:xfrm>
                  <a:off x="-1610418" y="308685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1" name="Freeform 44"/>
                <p:cNvSpPr>
                  <a:spLocks/>
                </p:cNvSpPr>
                <p:nvPr/>
              </p:nvSpPr>
              <p:spPr bwMode="auto">
                <a:xfrm>
                  <a:off x="-1326373" y="308685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92" name="Freeform 45"/>
                <p:cNvSpPr>
                  <a:spLocks/>
                </p:cNvSpPr>
                <p:nvPr/>
              </p:nvSpPr>
              <p:spPr bwMode="auto">
                <a:xfrm>
                  <a:off x="-1216813" y="272165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grpSp>
          <p:sp>
            <p:nvSpPr>
              <p:cNvPr id="380" name="椭圆 379"/>
              <p:cNvSpPr/>
              <p:nvPr/>
            </p:nvSpPr>
            <p:spPr bwMode="auto">
              <a:xfrm>
                <a:off x="3575654" y="4079717"/>
                <a:ext cx="34289" cy="34289"/>
              </a:xfrm>
              <a:prstGeom prst="ellipse">
                <a:avLst/>
              </a:prstGeom>
              <a:solidFill>
                <a:schemeClr val="tx1">
                  <a:lumMod val="50000"/>
                  <a:lumOff val="50000"/>
                </a:schemeClr>
              </a:solidFill>
              <a:ln>
                <a:no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400">
                  <a:solidFill>
                    <a:srgbClr val="000000"/>
                  </a:solidFill>
                  <a:latin typeface="+mn-lt"/>
                  <a:ea typeface="+mn-ea"/>
                </a:endParaRPr>
              </a:p>
            </p:txBody>
          </p:sp>
          <p:sp>
            <p:nvSpPr>
              <p:cNvPr id="381" name="Freeform 67"/>
              <p:cNvSpPr>
                <a:spLocks noEditPoints="1"/>
              </p:cNvSpPr>
              <p:nvPr/>
            </p:nvSpPr>
            <p:spPr bwMode="auto">
              <a:xfrm>
                <a:off x="3690584" y="4307515"/>
                <a:ext cx="52172" cy="45563"/>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2" name="Freeform 13"/>
              <p:cNvSpPr>
                <a:spLocks noEditPoints="1"/>
              </p:cNvSpPr>
              <p:nvPr/>
            </p:nvSpPr>
            <p:spPr bwMode="auto">
              <a:xfrm>
                <a:off x="3677133" y="4238259"/>
                <a:ext cx="362166" cy="68464"/>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dirty="0">
                  <a:solidFill>
                    <a:srgbClr val="000000"/>
                  </a:solidFill>
                  <a:latin typeface="+mn-lt"/>
                  <a:ea typeface="+mn-ea"/>
                </a:endParaRPr>
              </a:p>
            </p:txBody>
          </p:sp>
          <p:sp>
            <p:nvSpPr>
              <p:cNvPr id="383" name="Freeform 67"/>
              <p:cNvSpPr>
                <a:spLocks noEditPoints="1"/>
              </p:cNvSpPr>
              <p:nvPr/>
            </p:nvSpPr>
            <p:spPr bwMode="auto">
              <a:xfrm>
                <a:off x="3777919" y="4312119"/>
                <a:ext cx="52172" cy="45563"/>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4" name="Freeform 67"/>
              <p:cNvSpPr>
                <a:spLocks noEditPoints="1"/>
              </p:cNvSpPr>
              <p:nvPr/>
            </p:nvSpPr>
            <p:spPr bwMode="auto">
              <a:xfrm>
                <a:off x="3889015" y="4310719"/>
                <a:ext cx="52172" cy="45563"/>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5" name="Freeform 67"/>
              <p:cNvSpPr>
                <a:spLocks noEditPoints="1"/>
              </p:cNvSpPr>
              <p:nvPr/>
            </p:nvSpPr>
            <p:spPr bwMode="auto">
              <a:xfrm>
                <a:off x="3986051" y="4310119"/>
                <a:ext cx="52172" cy="45563"/>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mn-lt"/>
                  <a:ea typeface="+mn-ea"/>
                </a:endParaRPr>
              </a:p>
            </p:txBody>
          </p:sp>
          <p:sp>
            <p:nvSpPr>
              <p:cNvPr id="386" name="文本框 385"/>
              <p:cNvSpPr txBox="1"/>
              <p:nvPr/>
            </p:nvSpPr>
            <p:spPr>
              <a:xfrm>
                <a:off x="3397931" y="4329520"/>
                <a:ext cx="312373" cy="212104"/>
              </a:xfrm>
              <a:prstGeom prst="rect">
                <a:avLst/>
              </a:prstGeom>
              <a:noFill/>
            </p:spPr>
            <p:txBody>
              <a:bodyPr wrap="none" rtlCol="0">
                <a:spAutoFit/>
              </a:bodyPr>
              <a:lstStyle/>
              <a:p>
                <a:r>
                  <a:rPr lang="en-US" altLang="zh-CN" sz="1200" u="sng" dirty="0">
                    <a:solidFill>
                      <a:srgbClr val="0070C0"/>
                    </a:solidFill>
                    <a:latin typeface="+mn-lt"/>
                    <a:ea typeface="+mn-ea"/>
                  </a:rPr>
                  <a:t>VSA</a:t>
                </a:r>
                <a:endParaRPr lang="zh-CN" altLang="en-US" sz="1200" u="sng" dirty="0">
                  <a:solidFill>
                    <a:srgbClr val="0070C0"/>
                  </a:solidFill>
                  <a:latin typeface="+mn-lt"/>
                  <a:ea typeface="+mn-ea"/>
                </a:endParaRPr>
              </a:p>
            </p:txBody>
          </p:sp>
        </p:grpSp>
        <p:sp>
          <p:nvSpPr>
            <p:cNvPr id="403" name="文本框 402"/>
            <p:cNvSpPr txBox="1"/>
            <p:nvPr/>
          </p:nvSpPr>
          <p:spPr>
            <a:xfrm>
              <a:off x="4838951" y="5226712"/>
              <a:ext cx="665883" cy="212085"/>
            </a:xfrm>
            <a:prstGeom prst="rect">
              <a:avLst/>
            </a:prstGeom>
            <a:noFill/>
          </p:spPr>
          <p:txBody>
            <a:bodyPr wrap="none" lIns="91414" tIns="45708" rIns="91414" bIns="45708" rtlCol="0">
              <a:spAutoFit/>
            </a:bodyPr>
            <a:lstStyle/>
            <a:p>
              <a:r>
                <a:rPr lang="zh-CN" altLang="en-US" sz="1200" u="sng" dirty="0">
                  <a:solidFill>
                    <a:srgbClr val="0070C0"/>
                  </a:solidFill>
                  <a:latin typeface="+mn-lt"/>
                  <a:ea typeface="+mn-ea"/>
                </a:rPr>
                <a:t>物理服务器</a:t>
              </a:r>
            </a:p>
          </p:txBody>
        </p:sp>
        <p:sp>
          <p:nvSpPr>
            <p:cNvPr id="404" name="Rectangle 14"/>
            <p:cNvSpPr/>
            <p:nvPr/>
          </p:nvSpPr>
          <p:spPr>
            <a:xfrm>
              <a:off x="2665384" y="3571589"/>
              <a:ext cx="3765856" cy="1073892"/>
            </a:xfrm>
            <a:prstGeom prst="rect">
              <a:avLst/>
            </a:prstGeom>
            <a:noFill/>
            <a:ln w="9525" cap="flat" cmpd="sng" algn="ctr">
              <a:solidFill>
                <a:schemeClr val="tx1">
                  <a:lumMod val="50000"/>
                  <a:lumOff val="50000"/>
                </a:schemeClr>
              </a:solidFill>
              <a:prstDash val="sysDash"/>
            </a:ln>
            <a:effectLst/>
          </p:spPr>
          <p:txBody>
            <a:bodyPr wrap="none" lIns="91414" tIns="45708" rIns="45708" bIns="45708" rtlCol="0" anchor="ctr"/>
            <a:lstStyle/>
            <a:p>
              <a:pPr algn="r" defTabSz="914140" fontAlgn="auto">
                <a:spcBef>
                  <a:spcPts val="0"/>
                </a:spcBef>
                <a:spcAft>
                  <a:spcPts val="0"/>
                </a:spcAft>
                <a:defRPr/>
              </a:pPr>
              <a:endParaRPr lang="en-US" sz="1400" b="1" kern="0" dirty="0">
                <a:solidFill>
                  <a:schemeClr val="bg1"/>
                </a:solidFill>
                <a:effectLst>
                  <a:outerShdw blurRad="38100" dist="38100" dir="2700000" algn="tl">
                    <a:srgbClr val="000000">
                      <a:alpha val="43137"/>
                    </a:srgbClr>
                  </a:outerShdw>
                </a:effectLst>
                <a:latin typeface="+mn-lt"/>
                <a:ea typeface="+mn-ea"/>
              </a:endParaRPr>
            </a:p>
          </p:txBody>
        </p:sp>
        <p:sp>
          <p:nvSpPr>
            <p:cNvPr id="405" name="Rectangle 14"/>
            <p:cNvSpPr/>
            <p:nvPr/>
          </p:nvSpPr>
          <p:spPr>
            <a:xfrm>
              <a:off x="2665384" y="2589633"/>
              <a:ext cx="3765856" cy="733510"/>
            </a:xfrm>
            <a:prstGeom prst="rect">
              <a:avLst/>
            </a:prstGeom>
            <a:noFill/>
            <a:ln w="9525" cap="flat" cmpd="sng" algn="ctr">
              <a:solidFill>
                <a:schemeClr val="tx1">
                  <a:lumMod val="50000"/>
                  <a:lumOff val="50000"/>
                </a:schemeClr>
              </a:solidFill>
              <a:prstDash val="sysDash"/>
            </a:ln>
            <a:effectLst/>
          </p:spPr>
          <p:txBody>
            <a:bodyPr wrap="none" lIns="91414" tIns="45708" rIns="45708" bIns="45708" rtlCol="0" anchor="ctr"/>
            <a:lstStyle/>
            <a:p>
              <a:pPr algn="r" defTabSz="914140" fontAlgn="auto">
                <a:spcBef>
                  <a:spcPts val="0"/>
                </a:spcBef>
                <a:spcAft>
                  <a:spcPts val="0"/>
                </a:spcAft>
                <a:defRPr/>
              </a:pPr>
              <a:endParaRPr lang="en-US" sz="1400" b="1" kern="0" dirty="0">
                <a:solidFill>
                  <a:schemeClr val="bg1"/>
                </a:solidFill>
                <a:effectLst>
                  <a:outerShdw blurRad="38100" dist="38100" dir="2700000" algn="tl">
                    <a:srgbClr val="000000">
                      <a:alpha val="43137"/>
                    </a:srgbClr>
                  </a:outerShdw>
                </a:effectLst>
                <a:latin typeface="+mn-lt"/>
                <a:ea typeface="+mn-ea"/>
              </a:endParaRPr>
            </a:p>
          </p:txBody>
        </p:sp>
        <p:sp>
          <p:nvSpPr>
            <p:cNvPr id="406" name="文本框 405"/>
            <p:cNvSpPr txBox="1"/>
            <p:nvPr/>
          </p:nvSpPr>
          <p:spPr>
            <a:xfrm>
              <a:off x="2917772" y="5237193"/>
              <a:ext cx="285485"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VM</a:t>
              </a:r>
              <a:endParaRPr lang="zh-CN" altLang="en-US" sz="1200" u="sng" dirty="0">
                <a:solidFill>
                  <a:srgbClr val="0070C0"/>
                </a:solidFill>
                <a:latin typeface="+mn-lt"/>
                <a:ea typeface="+mn-ea"/>
              </a:endParaRPr>
            </a:p>
          </p:txBody>
        </p:sp>
        <p:sp>
          <p:nvSpPr>
            <p:cNvPr id="407" name="文本框 406"/>
            <p:cNvSpPr txBox="1"/>
            <p:nvPr/>
          </p:nvSpPr>
          <p:spPr>
            <a:xfrm>
              <a:off x="3615671" y="5245245"/>
              <a:ext cx="285485"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VM</a:t>
              </a:r>
              <a:endParaRPr lang="zh-CN" altLang="en-US" sz="1200" u="sng" dirty="0">
                <a:solidFill>
                  <a:srgbClr val="0070C0"/>
                </a:solidFill>
                <a:latin typeface="+mn-lt"/>
                <a:ea typeface="+mn-ea"/>
              </a:endParaRPr>
            </a:p>
          </p:txBody>
        </p:sp>
        <p:sp>
          <p:nvSpPr>
            <p:cNvPr id="408" name="文本框 407"/>
            <p:cNvSpPr txBox="1"/>
            <p:nvPr/>
          </p:nvSpPr>
          <p:spPr>
            <a:xfrm>
              <a:off x="4258830" y="5237193"/>
              <a:ext cx="285485" cy="212085"/>
            </a:xfrm>
            <a:prstGeom prst="rect">
              <a:avLst/>
            </a:prstGeom>
            <a:noFill/>
          </p:spPr>
          <p:txBody>
            <a:bodyPr wrap="none" lIns="91414" tIns="45708" rIns="91414" bIns="45708" rtlCol="0">
              <a:spAutoFit/>
            </a:bodyPr>
            <a:lstStyle/>
            <a:p>
              <a:r>
                <a:rPr lang="en-US" altLang="zh-CN" sz="1200" u="sng" dirty="0">
                  <a:solidFill>
                    <a:srgbClr val="0070C0"/>
                  </a:solidFill>
                  <a:latin typeface="+mn-lt"/>
                  <a:ea typeface="+mn-ea"/>
                </a:rPr>
                <a:t>VM</a:t>
              </a:r>
              <a:endParaRPr lang="zh-CN" altLang="en-US" sz="1200" u="sng" dirty="0">
                <a:solidFill>
                  <a:srgbClr val="0070C0"/>
                </a:solidFill>
                <a:latin typeface="+mn-lt"/>
                <a:ea typeface="+mn-ea"/>
              </a:endParaRPr>
            </a:p>
          </p:txBody>
        </p:sp>
        <p:cxnSp>
          <p:nvCxnSpPr>
            <p:cNvPr id="409" name="直接连接符 408"/>
            <p:cNvCxnSpPr/>
            <p:nvPr/>
          </p:nvCxnSpPr>
          <p:spPr bwMode="auto">
            <a:xfrm>
              <a:off x="4769184" y="4909116"/>
              <a:ext cx="0" cy="505695"/>
            </a:xfrm>
            <a:prstGeom prst="line">
              <a:avLst/>
            </a:prstGeom>
            <a:noFill/>
            <a:ln w="9525" cap="flat" cmpd="sng" algn="ctr">
              <a:solidFill>
                <a:schemeClr val="tx1">
                  <a:lumMod val="50000"/>
                  <a:lumOff val="50000"/>
                </a:schemeClr>
              </a:solidFill>
              <a:prstDash val="sysDash"/>
            </a:ln>
            <a:effectLst/>
            <a:extLst/>
          </p:spPr>
        </p:cxnSp>
        <p:cxnSp>
          <p:nvCxnSpPr>
            <p:cNvPr id="410" name="直接连接符 409"/>
            <p:cNvCxnSpPr/>
            <p:nvPr/>
          </p:nvCxnSpPr>
          <p:spPr bwMode="auto">
            <a:xfrm>
              <a:off x="5608596" y="4908378"/>
              <a:ext cx="0" cy="505695"/>
            </a:xfrm>
            <a:prstGeom prst="line">
              <a:avLst/>
            </a:prstGeom>
            <a:noFill/>
            <a:ln w="9525" cap="flat" cmpd="sng" algn="ctr">
              <a:solidFill>
                <a:schemeClr val="tx1">
                  <a:lumMod val="50000"/>
                  <a:lumOff val="50000"/>
                </a:schemeClr>
              </a:solidFill>
              <a:prstDash val="sysDash"/>
            </a:ln>
            <a:effectLst/>
            <a:extLst/>
          </p:spPr>
        </p:cxnSp>
        <p:sp>
          <p:nvSpPr>
            <p:cNvPr id="411" name="Rectangle 14"/>
            <p:cNvSpPr/>
            <p:nvPr/>
          </p:nvSpPr>
          <p:spPr>
            <a:xfrm>
              <a:off x="2665384" y="1842052"/>
              <a:ext cx="3765856" cy="500429"/>
            </a:xfrm>
            <a:prstGeom prst="rect">
              <a:avLst/>
            </a:prstGeom>
            <a:noFill/>
            <a:ln w="9525" cap="flat" cmpd="sng" algn="ctr">
              <a:solidFill>
                <a:schemeClr val="tx1">
                  <a:lumMod val="50000"/>
                  <a:lumOff val="50000"/>
                </a:schemeClr>
              </a:solidFill>
              <a:prstDash val="sysDash"/>
            </a:ln>
            <a:effectLst/>
          </p:spPr>
          <p:txBody>
            <a:bodyPr wrap="none" lIns="91414" tIns="45708" rIns="45708" bIns="45708" rtlCol="0" anchor="ctr"/>
            <a:lstStyle/>
            <a:p>
              <a:pPr algn="r" defTabSz="914140" fontAlgn="auto">
                <a:spcBef>
                  <a:spcPts val="0"/>
                </a:spcBef>
                <a:spcAft>
                  <a:spcPts val="0"/>
                </a:spcAft>
                <a:defRPr/>
              </a:pPr>
              <a:endParaRPr lang="en-US" sz="1400" b="1" kern="0" dirty="0">
                <a:solidFill>
                  <a:schemeClr val="bg1"/>
                </a:solidFill>
                <a:effectLst>
                  <a:outerShdw blurRad="38100" dist="38100" dir="2700000" algn="tl">
                    <a:srgbClr val="000000">
                      <a:alpha val="43137"/>
                    </a:srgbClr>
                  </a:outerShdw>
                </a:effectLst>
                <a:latin typeface="+mn-lt"/>
                <a:ea typeface="+mn-ea"/>
              </a:endParaRPr>
            </a:p>
          </p:txBody>
        </p:sp>
        <p:grpSp>
          <p:nvGrpSpPr>
            <p:cNvPr id="34" name="组合 1042"/>
            <p:cNvGrpSpPr/>
            <p:nvPr/>
          </p:nvGrpSpPr>
          <p:grpSpPr>
            <a:xfrm>
              <a:off x="1765972" y="4059914"/>
              <a:ext cx="656968" cy="449941"/>
              <a:chOff x="1307852" y="1655605"/>
              <a:chExt cx="656968" cy="449941"/>
            </a:xfrm>
          </p:grpSpPr>
          <p:sp>
            <p:nvSpPr>
              <p:cNvPr id="413" name="矩形 412"/>
              <p:cNvSpPr/>
              <p:nvPr/>
            </p:nvSpPr>
            <p:spPr bwMode="auto">
              <a:xfrm>
                <a:off x="1396436" y="1655605"/>
                <a:ext cx="479682" cy="290824"/>
              </a:xfrm>
              <a:prstGeom prst="rect">
                <a:avLst/>
              </a:prstGeom>
              <a:solidFill>
                <a:schemeClr val="bg2">
                  <a:lumMod val="20000"/>
                  <a:lumOff val="80000"/>
                </a:schemeClr>
              </a:solidFill>
              <a:ln>
                <a:solidFill>
                  <a:schemeClr val="accent2">
                    <a:lumMod val="90000"/>
                  </a:schemeClr>
                </a:solidFill>
              </a:ln>
              <a:extLst/>
            </p:spPr>
            <p:txBody>
              <a:bodyPr vert="horz" wrap="square" lIns="91440" tIns="45720" rIns="91440" bIns="45720" numCol="1" rtlCol="0" anchor="t" anchorCtr="0" compatLnSpc="1">
                <a:prstTxWarp prst="textNoShape">
                  <a:avLst/>
                </a:prstTxWarp>
              </a:bodyPr>
              <a:lstStyle/>
              <a:p>
                <a:pPr defTabSz="914140">
                  <a:buClr>
                    <a:srgbClr val="CC9900"/>
                  </a:buClr>
                  <a:buFont typeface="Wingdings" pitchFamily="2" charset="2"/>
                  <a:buChar char="n"/>
                </a:pPr>
                <a:endParaRPr lang="zh-CN" altLang="en-US" sz="1400" dirty="0">
                  <a:latin typeface="+mn-lt"/>
                  <a:ea typeface="+mn-ea"/>
                </a:endParaRPr>
              </a:p>
            </p:txBody>
          </p:sp>
          <p:sp>
            <p:nvSpPr>
              <p:cNvPr id="414" name="文本框 413"/>
              <p:cNvSpPr txBox="1"/>
              <p:nvPr/>
            </p:nvSpPr>
            <p:spPr>
              <a:xfrm>
                <a:off x="1307852" y="1928793"/>
                <a:ext cx="656968" cy="176753"/>
              </a:xfrm>
              <a:prstGeom prst="rect">
                <a:avLst/>
              </a:prstGeom>
              <a:noFill/>
            </p:spPr>
            <p:txBody>
              <a:bodyPr wrap="none" rtlCol="0">
                <a:spAutoFit/>
              </a:bodyPr>
              <a:lstStyle/>
              <a:p>
                <a:r>
                  <a:rPr lang="en-US" altLang="zh-CN" sz="900" dirty="0">
                    <a:latin typeface="+mn-lt"/>
                    <a:ea typeface="+mn-ea"/>
                    <a:cs typeface="Arial" panose="020B0604020202020204" pitchFamily="34" charset="0"/>
                  </a:rPr>
                  <a:t>FusionCompute</a:t>
                </a:r>
                <a:endParaRPr lang="zh-CN" altLang="en-US" dirty="0">
                  <a:latin typeface="+mn-lt"/>
                  <a:ea typeface="+mn-ea"/>
                  <a:cs typeface="Arial" panose="020B0604020202020204" pitchFamily="34" charset="0"/>
                </a:endParaRPr>
              </a:p>
            </p:txBody>
          </p:sp>
          <p:pic>
            <p:nvPicPr>
              <p:cNvPr id="415" name="Picture 2" descr="http://img3.imgtn.bdimg.com/it/u=3249549646,4070660679&amp;fm=21&amp;gp=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2930" y="1674817"/>
                <a:ext cx="307045" cy="241295"/>
              </a:xfrm>
              <a:prstGeom prst="rect">
                <a:avLst/>
              </a:prstGeom>
              <a:noFill/>
              <a:extLst>
                <a:ext uri="{909E8E84-426E-40DD-AFC4-6F175D3DCCD1}">
                  <a14:hiddenFill xmlns:a14="http://schemas.microsoft.com/office/drawing/2010/main">
                    <a:solidFill>
                      <a:srgbClr val="FFFFFF"/>
                    </a:solidFill>
                  </a14:hiddenFill>
                </a:ext>
              </a:extLst>
            </p:spPr>
          </p:pic>
        </p:grpSp>
        <p:sp>
          <p:nvSpPr>
            <p:cNvPr id="416" name="Rectangle 14"/>
            <p:cNvSpPr/>
            <p:nvPr/>
          </p:nvSpPr>
          <p:spPr>
            <a:xfrm>
              <a:off x="1759845" y="3977820"/>
              <a:ext cx="655260" cy="1436990"/>
            </a:xfrm>
            <a:prstGeom prst="rect">
              <a:avLst/>
            </a:prstGeom>
            <a:noFill/>
            <a:ln w="9525" cap="flat" cmpd="sng" algn="ctr">
              <a:solidFill>
                <a:schemeClr val="tx1">
                  <a:lumMod val="50000"/>
                  <a:lumOff val="50000"/>
                </a:schemeClr>
              </a:solidFill>
              <a:prstDash val="sysDash"/>
            </a:ln>
            <a:effectLst/>
          </p:spPr>
          <p:txBody>
            <a:bodyPr wrap="none" lIns="91414" tIns="45708" rIns="45708" bIns="45708" rtlCol="0" anchor="ctr"/>
            <a:lstStyle/>
            <a:p>
              <a:pPr algn="r" defTabSz="914140" fontAlgn="auto">
                <a:spcBef>
                  <a:spcPts val="0"/>
                </a:spcBef>
                <a:spcAft>
                  <a:spcPts val="0"/>
                </a:spcAft>
                <a:defRPr/>
              </a:pPr>
              <a:endParaRPr lang="en-US" sz="1400" b="1" kern="0" dirty="0">
                <a:solidFill>
                  <a:schemeClr val="bg1"/>
                </a:solidFill>
                <a:effectLst>
                  <a:outerShdw blurRad="38100" dist="38100" dir="2700000" algn="tl">
                    <a:srgbClr val="000000">
                      <a:alpha val="43137"/>
                    </a:srgbClr>
                  </a:outerShdw>
                </a:effectLst>
                <a:latin typeface="+mn-lt"/>
                <a:ea typeface="+mn-ea"/>
              </a:endParaRPr>
            </a:p>
          </p:txBody>
        </p:sp>
        <p:cxnSp>
          <p:nvCxnSpPr>
            <p:cNvPr id="417" name="直接连接符 416"/>
            <p:cNvCxnSpPr/>
            <p:nvPr/>
          </p:nvCxnSpPr>
          <p:spPr bwMode="auto">
            <a:xfrm>
              <a:off x="4684432" y="3323145"/>
              <a:ext cx="0" cy="259931"/>
            </a:xfrm>
            <a:prstGeom prst="line">
              <a:avLst/>
            </a:prstGeom>
            <a:noFill/>
            <a:ln w="9525" cap="flat" cmpd="sng" algn="ctr">
              <a:solidFill>
                <a:srgbClr val="0070C0"/>
              </a:solidFill>
              <a:prstDash val="sysDash"/>
              <a:headEnd type="triangle" w="sm" len="med"/>
              <a:tailEnd type="triangle" w="sm" len="med"/>
            </a:ln>
            <a:effectLst/>
            <a:extLst/>
          </p:spPr>
        </p:cxnSp>
        <p:cxnSp>
          <p:nvCxnSpPr>
            <p:cNvPr id="418" name="直接连接符 417"/>
            <p:cNvCxnSpPr/>
            <p:nvPr/>
          </p:nvCxnSpPr>
          <p:spPr bwMode="auto">
            <a:xfrm>
              <a:off x="4709125" y="4636026"/>
              <a:ext cx="0" cy="281447"/>
            </a:xfrm>
            <a:prstGeom prst="line">
              <a:avLst/>
            </a:prstGeom>
            <a:noFill/>
            <a:ln w="9525" cap="flat" cmpd="sng" algn="ctr">
              <a:solidFill>
                <a:srgbClr val="0070C0"/>
              </a:solidFill>
              <a:prstDash val="sysDash"/>
              <a:headEnd type="triangle" w="sm" len="med"/>
              <a:tailEnd type="triangle" w="sm" len="med"/>
            </a:ln>
            <a:effectLst/>
            <a:extLst/>
          </p:spPr>
        </p:cxnSp>
        <p:cxnSp>
          <p:nvCxnSpPr>
            <p:cNvPr id="419" name="肘形连接符 418"/>
            <p:cNvCxnSpPr>
              <a:stCxn id="416" idx="3"/>
              <a:endCxn id="57" idx="1"/>
            </p:cNvCxnSpPr>
            <p:nvPr/>
          </p:nvCxnSpPr>
          <p:spPr bwMode="auto">
            <a:xfrm>
              <a:off x="2415105" y="4696315"/>
              <a:ext cx="250279" cy="461932"/>
            </a:xfrm>
            <a:prstGeom prst="bentConnector3">
              <a:avLst/>
            </a:prstGeom>
            <a:noFill/>
            <a:ln w="9525" cap="flat" cmpd="sng" algn="ctr">
              <a:solidFill>
                <a:srgbClr val="0070C0"/>
              </a:solidFill>
              <a:prstDash val="sysDash"/>
              <a:headEnd type="triangle" w="sm" len="med"/>
              <a:tailEnd type="triangle" w="sm" len="med"/>
            </a:ln>
            <a:effectLst/>
            <a:extLst/>
          </p:spPr>
        </p:cxnSp>
        <p:cxnSp>
          <p:nvCxnSpPr>
            <p:cNvPr id="420" name="肘形连接符 419"/>
            <p:cNvCxnSpPr>
              <a:stCxn id="411" idx="1"/>
              <a:endCxn id="416" idx="0"/>
            </p:cNvCxnSpPr>
            <p:nvPr/>
          </p:nvCxnSpPr>
          <p:spPr bwMode="auto">
            <a:xfrm rot="10800000" flipV="1">
              <a:off x="2087475" y="2092266"/>
              <a:ext cx="577908" cy="1885553"/>
            </a:xfrm>
            <a:prstGeom prst="bentConnector2">
              <a:avLst/>
            </a:prstGeom>
            <a:noFill/>
            <a:ln w="9525" cap="flat" cmpd="sng" algn="ctr">
              <a:solidFill>
                <a:srgbClr val="0070C0"/>
              </a:solidFill>
              <a:prstDash val="sysDash"/>
              <a:headEnd type="triangle" w="sm" len="med"/>
              <a:tailEnd type="triangle" w="sm" len="med"/>
            </a:ln>
            <a:effectLst/>
            <a:extLst/>
          </p:spPr>
        </p:cxnSp>
        <p:cxnSp>
          <p:nvCxnSpPr>
            <p:cNvPr id="421" name="肘形连接符 420"/>
            <p:cNvCxnSpPr>
              <a:stCxn id="405" idx="1"/>
            </p:cNvCxnSpPr>
            <p:nvPr/>
          </p:nvCxnSpPr>
          <p:spPr bwMode="auto">
            <a:xfrm rot="10800000" flipV="1">
              <a:off x="2261318" y="2956388"/>
              <a:ext cx="404066" cy="1021430"/>
            </a:xfrm>
            <a:prstGeom prst="bentConnector2">
              <a:avLst/>
            </a:prstGeom>
            <a:noFill/>
            <a:ln w="9525" cap="flat" cmpd="sng" algn="ctr">
              <a:solidFill>
                <a:srgbClr val="0070C0"/>
              </a:solidFill>
              <a:prstDash val="sysDash"/>
              <a:headEnd type="triangle" w="sm" len="med"/>
              <a:tailEnd type="triangle" w="sm" len="med"/>
            </a:ln>
            <a:effectLst/>
            <a:extLst/>
          </p:spPr>
        </p:cxnSp>
        <p:sp>
          <p:nvSpPr>
            <p:cNvPr id="422" name="文本框 421"/>
            <p:cNvSpPr txBox="1"/>
            <p:nvPr/>
          </p:nvSpPr>
          <p:spPr>
            <a:xfrm>
              <a:off x="1915343" y="5254407"/>
              <a:ext cx="433934" cy="212085"/>
            </a:xfrm>
            <a:prstGeom prst="rect">
              <a:avLst/>
            </a:prstGeom>
            <a:noFill/>
          </p:spPr>
          <p:txBody>
            <a:bodyPr wrap="square" lIns="91414" tIns="45708" rIns="91414" bIns="45708" rtlCol="0">
              <a:spAutoFit/>
            </a:bodyPr>
            <a:lstStyle/>
            <a:p>
              <a:r>
                <a:rPr lang="en-US" altLang="zh-CN" sz="1200" dirty="0">
                  <a:solidFill>
                    <a:srgbClr val="0070C0"/>
                  </a:solidFill>
                  <a:latin typeface="+mn-lt"/>
                  <a:ea typeface="+mn-ea"/>
                </a:rPr>
                <a:t>VMM</a:t>
              </a:r>
              <a:endParaRPr lang="zh-CN" altLang="en-US" sz="1200" dirty="0">
                <a:solidFill>
                  <a:srgbClr val="0070C0"/>
                </a:solidFill>
                <a:latin typeface="+mn-lt"/>
                <a:ea typeface="+mn-ea"/>
              </a:endParaRPr>
            </a:p>
          </p:txBody>
        </p:sp>
        <p:sp>
          <p:nvSpPr>
            <p:cNvPr id="423" name="矩形 422"/>
            <p:cNvSpPr/>
            <p:nvPr/>
          </p:nvSpPr>
          <p:spPr>
            <a:xfrm>
              <a:off x="6475378" y="2589632"/>
              <a:ext cx="762398" cy="732426"/>
            </a:xfrm>
            <a:prstGeom prst="rect">
              <a:avLst/>
            </a:prstGeom>
            <a:gradFill flip="none" rotWithShape="1">
              <a:gsLst>
                <a:gs pos="0">
                  <a:srgbClr val="D34C4C">
                    <a:shade val="30000"/>
                    <a:satMod val="115000"/>
                  </a:srgbClr>
                </a:gs>
                <a:gs pos="50000">
                  <a:srgbClr val="D34C4C">
                    <a:shade val="67500"/>
                    <a:satMod val="115000"/>
                  </a:srgbClr>
                </a:gs>
                <a:gs pos="100000">
                  <a:srgbClr val="D34C4C">
                    <a:shade val="100000"/>
                    <a:satMod val="115000"/>
                  </a:srgbClr>
                </a:gs>
              </a:gsLst>
              <a:lin ang="2700000" scaled="1"/>
              <a:tileRect/>
            </a:gradFill>
            <a:ln w="9525">
              <a:noFill/>
              <a:miter lim="800000"/>
              <a:headEnd/>
              <a:tailEnd/>
            </a:ln>
          </p:spPr>
          <p:txBody>
            <a:bodyPr wrap="none" lIns="91414" tIns="45708" rIns="91414" bIns="45708" anchor="ctr"/>
            <a:lstStyle/>
            <a:p>
              <a:pPr algn="ctr"/>
              <a:r>
                <a:rPr lang="zh-CN" altLang="en-US" sz="1400" b="1" dirty="0">
                  <a:solidFill>
                    <a:schemeClr val="bg1"/>
                  </a:solidFill>
                  <a:latin typeface="+mn-lt"/>
                  <a:ea typeface="+mn-ea"/>
                </a:rPr>
                <a:t>网络控制层</a:t>
              </a:r>
            </a:p>
          </p:txBody>
        </p:sp>
        <p:sp>
          <p:nvSpPr>
            <p:cNvPr id="424" name="矩形 423"/>
            <p:cNvSpPr/>
            <p:nvPr/>
          </p:nvSpPr>
          <p:spPr>
            <a:xfrm>
              <a:off x="6477428" y="3565977"/>
              <a:ext cx="758303" cy="1095271"/>
            </a:xfrm>
            <a:prstGeom prst="rect">
              <a:avLst/>
            </a:prstGeom>
            <a:gradFill flip="none" rotWithShape="1">
              <a:gsLst>
                <a:gs pos="0">
                  <a:srgbClr val="D34C4C">
                    <a:shade val="30000"/>
                    <a:satMod val="115000"/>
                  </a:srgbClr>
                </a:gs>
                <a:gs pos="50000">
                  <a:srgbClr val="D34C4C">
                    <a:shade val="67500"/>
                    <a:satMod val="115000"/>
                  </a:srgbClr>
                </a:gs>
                <a:gs pos="100000">
                  <a:srgbClr val="D34C4C">
                    <a:shade val="100000"/>
                    <a:satMod val="115000"/>
                  </a:srgbClr>
                </a:gs>
              </a:gsLst>
              <a:lin ang="2700000" scaled="1"/>
              <a:tileRect/>
            </a:gradFill>
            <a:ln w="9525">
              <a:noFill/>
              <a:miter lim="800000"/>
              <a:headEnd/>
              <a:tailEnd/>
            </a:ln>
          </p:spPr>
          <p:txBody>
            <a:bodyPr wrap="none" lIns="91414" tIns="45708" rIns="91414" bIns="45708" anchor="ctr"/>
            <a:lstStyle/>
            <a:p>
              <a:pPr algn="ctr"/>
              <a:r>
                <a:rPr lang="en-US" altLang="zh-CN" sz="1400" b="1" dirty="0">
                  <a:solidFill>
                    <a:schemeClr val="bg1"/>
                  </a:solidFill>
                  <a:latin typeface="+mn-lt"/>
                  <a:ea typeface="+mn-ea"/>
                </a:rPr>
                <a:t>Fabric</a:t>
              </a:r>
              <a:r>
                <a:rPr lang="zh-CN" altLang="en-US" sz="1400" b="1" dirty="0">
                  <a:solidFill>
                    <a:schemeClr val="bg1"/>
                  </a:solidFill>
                  <a:latin typeface="+mn-lt"/>
                  <a:ea typeface="+mn-ea"/>
                </a:rPr>
                <a:t>网络层</a:t>
              </a:r>
            </a:p>
          </p:txBody>
        </p:sp>
        <p:sp>
          <p:nvSpPr>
            <p:cNvPr id="425" name="矩形 424"/>
            <p:cNvSpPr/>
            <p:nvPr/>
          </p:nvSpPr>
          <p:spPr>
            <a:xfrm>
              <a:off x="6475653" y="1842048"/>
              <a:ext cx="761853" cy="500430"/>
            </a:xfrm>
            <a:prstGeom prst="rect">
              <a:avLst/>
            </a:prstGeom>
            <a:gradFill flip="none" rotWithShape="1">
              <a:gsLst>
                <a:gs pos="0">
                  <a:srgbClr val="D34C4C">
                    <a:shade val="30000"/>
                    <a:satMod val="115000"/>
                  </a:srgbClr>
                </a:gs>
                <a:gs pos="50000">
                  <a:srgbClr val="D34C4C">
                    <a:shade val="67500"/>
                    <a:satMod val="115000"/>
                  </a:srgbClr>
                </a:gs>
                <a:gs pos="100000">
                  <a:srgbClr val="D34C4C">
                    <a:shade val="100000"/>
                    <a:satMod val="115000"/>
                  </a:srgbClr>
                </a:gs>
              </a:gsLst>
              <a:lin ang="2700000" scaled="1"/>
              <a:tileRect/>
            </a:gradFill>
            <a:ln w="9525">
              <a:noFill/>
              <a:miter lim="800000"/>
              <a:headEnd/>
              <a:tailEnd/>
            </a:ln>
          </p:spPr>
          <p:txBody>
            <a:bodyPr wrap="none" lIns="91414" tIns="45708" rIns="91414" bIns="45708" anchor="ctr"/>
            <a:lstStyle/>
            <a:p>
              <a:pPr algn="ctr"/>
              <a:r>
                <a:rPr lang="zh-CN" altLang="en-US" sz="1400" b="1" dirty="0">
                  <a:solidFill>
                    <a:schemeClr val="bg1"/>
                  </a:solidFill>
                  <a:latin typeface="+mn-lt"/>
                  <a:ea typeface="+mn-ea"/>
                </a:rPr>
                <a:t>业务呈现</a:t>
              </a:r>
              <a:r>
                <a:rPr lang="en-US" altLang="zh-CN" sz="1400" b="1" dirty="0">
                  <a:solidFill>
                    <a:schemeClr val="bg1"/>
                  </a:solidFill>
                  <a:latin typeface="+mn-lt"/>
                  <a:ea typeface="+mn-ea"/>
                </a:rPr>
                <a:t>/</a:t>
              </a:r>
            </a:p>
            <a:p>
              <a:pPr algn="ctr"/>
              <a:r>
                <a:rPr lang="zh-CN" altLang="en-US" sz="1400" b="1" dirty="0">
                  <a:solidFill>
                    <a:schemeClr val="bg1"/>
                  </a:solidFill>
                  <a:latin typeface="+mn-lt"/>
                  <a:ea typeface="+mn-ea"/>
                </a:rPr>
                <a:t>协同层</a:t>
              </a:r>
            </a:p>
          </p:txBody>
        </p:sp>
        <p:sp>
          <p:nvSpPr>
            <p:cNvPr id="426" name="矩形 425"/>
            <p:cNvSpPr/>
            <p:nvPr/>
          </p:nvSpPr>
          <p:spPr>
            <a:xfrm>
              <a:off x="6480212" y="4905164"/>
              <a:ext cx="752730" cy="516697"/>
            </a:xfrm>
            <a:prstGeom prst="rect">
              <a:avLst/>
            </a:prstGeom>
            <a:gradFill flip="none" rotWithShape="1">
              <a:gsLst>
                <a:gs pos="0">
                  <a:srgbClr val="D34C4C">
                    <a:shade val="30000"/>
                    <a:satMod val="115000"/>
                  </a:srgbClr>
                </a:gs>
                <a:gs pos="50000">
                  <a:srgbClr val="D34C4C">
                    <a:shade val="67500"/>
                    <a:satMod val="115000"/>
                  </a:srgbClr>
                </a:gs>
                <a:gs pos="100000">
                  <a:srgbClr val="D34C4C">
                    <a:shade val="100000"/>
                    <a:satMod val="115000"/>
                  </a:srgbClr>
                </a:gs>
              </a:gsLst>
              <a:lin ang="2700000" scaled="1"/>
              <a:tileRect/>
            </a:gradFill>
            <a:ln w="9525">
              <a:noFill/>
              <a:miter lim="800000"/>
              <a:headEnd/>
              <a:tailEnd/>
            </a:ln>
          </p:spPr>
          <p:txBody>
            <a:bodyPr wrap="none" lIns="91414" tIns="45708" rIns="91414" bIns="45708" anchor="ctr"/>
            <a:lstStyle/>
            <a:p>
              <a:pPr algn="ctr"/>
              <a:r>
                <a:rPr lang="zh-CN" altLang="en-US" sz="1400" b="1" dirty="0">
                  <a:solidFill>
                    <a:schemeClr val="bg1"/>
                  </a:solidFill>
                  <a:latin typeface="+mn-lt"/>
                  <a:ea typeface="+mn-ea"/>
                </a:rPr>
                <a:t>服务器层</a:t>
              </a:r>
            </a:p>
          </p:txBody>
        </p:sp>
        <p:sp>
          <p:nvSpPr>
            <p:cNvPr id="428" name="文本框 427"/>
            <p:cNvSpPr txBox="1"/>
            <p:nvPr/>
          </p:nvSpPr>
          <p:spPr>
            <a:xfrm>
              <a:off x="5843464" y="4962721"/>
              <a:ext cx="474386" cy="212085"/>
            </a:xfrm>
            <a:prstGeom prst="rect">
              <a:avLst/>
            </a:prstGeom>
            <a:noFill/>
          </p:spPr>
          <p:txBody>
            <a:bodyPr wrap="none" lIns="91414" tIns="45708" rIns="91414" bIns="45708" rtlCol="0">
              <a:spAutoFit/>
            </a:bodyPr>
            <a:lstStyle/>
            <a:p>
              <a:r>
                <a:rPr lang="en-US" altLang="zh-CN" sz="1200" dirty="0">
                  <a:solidFill>
                    <a:srgbClr val="0070C0"/>
                  </a:solidFill>
                  <a:latin typeface="+mn-lt"/>
                  <a:ea typeface="+mn-ea"/>
                </a:rPr>
                <a:t>vSwitch</a:t>
              </a:r>
              <a:endParaRPr lang="zh-CN" altLang="en-US" sz="1200" dirty="0">
                <a:solidFill>
                  <a:srgbClr val="0070C0"/>
                </a:solidFill>
                <a:latin typeface="+mn-lt"/>
                <a:ea typeface="+mn-ea"/>
              </a:endParaRPr>
            </a:p>
          </p:txBody>
        </p:sp>
        <p:pic>
          <p:nvPicPr>
            <p:cNvPr id="430" name="Picture 120" descr="OpenStack.png"/>
            <p:cNvPicPr>
              <a:picLocks noChangeAspect="1"/>
            </p:cNvPicPr>
            <p:nvPr/>
          </p:nvPicPr>
          <p:blipFill>
            <a:blip r:embed="rId8" cstate="print"/>
            <a:stretch>
              <a:fillRect/>
            </a:stretch>
          </p:blipFill>
          <p:spPr>
            <a:xfrm>
              <a:off x="2969180" y="1939831"/>
              <a:ext cx="500656" cy="366027"/>
            </a:xfrm>
            <a:prstGeom prst="rect">
              <a:avLst/>
            </a:prstGeom>
            <a:effectLst>
              <a:outerShdw blurRad="50800" dist="38100" dir="2700000" algn="tl" rotWithShape="0">
                <a:prstClr val="black">
                  <a:alpha val="40000"/>
                </a:prstClr>
              </a:outerShdw>
            </a:effectLst>
          </p:spPr>
        </p:pic>
        <p:sp>
          <p:nvSpPr>
            <p:cNvPr id="431" name="TextBox 12"/>
            <p:cNvSpPr txBox="1"/>
            <p:nvPr/>
          </p:nvSpPr>
          <p:spPr>
            <a:xfrm>
              <a:off x="3623507" y="2153270"/>
              <a:ext cx="833394" cy="212104"/>
            </a:xfrm>
            <a:prstGeom prst="rect">
              <a:avLst/>
            </a:prstGeom>
            <a:noFill/>
          </p:spPr>
          <p:txBody>
            <a:bodyPr wrap="square" rtlCol="0">
              <a:spAutoFit/>
            </a:bodyPr>
            <a:lstStyle/>
            <a:p>
              <a:r>
                <a:rPr lang="en-US" altLang="zh-CN" sz="1200" dirty="0">
                  <a:latin typeface="+mn-lt"/>
                  <a:ea typeface="+mn-ea"/>
                  <a:cs typeface="Arial" pitchFamily="34" charset="0"/>
                </a:rPr>
                <a:t>FusionSphere</a:t>
              </a:r>
              <a:endParaRPr lang="zh-CN" altLang="en-US" sz="1200" dirty="0">
                <a:latin typeface="+mn-lt"/>
                <a:ea typeface="+mn-ea"/>
                <a:cs typeface="Arial" pitchFamily="34" charset="0"/>
              </a:endParaRPr>
            </a:p>
          </p:txBody>
        </p:sp>
        <p:pic>
          <p:nvPicPr>
            <p:cNvPr id="432" name="Picture 1" descr="E:\0EMO\91Temp\图片\收藏\公司l竖版标志上传\Full Color Brand Signature全色\RGB\JPEG\HW_POS_RGB_Vertical.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770360" y="1877659"/>
              <a:ext cx="390307" cy="324089"/>
            </a:xfrm>
            <a:prstGeom prst="rect">
              <a:avLst/>
            </a:prstGeom>
            <a:noFill/>
          </p:spPr>
        </p:pic>
        <p:pic>
          <p:nvPicPr>
            <p:cNvPr id="433" name="Picture 123" descr="VMware2.png"/>
            <p:cNvPicPr>
              <a:picLocks noChangeAspect="1"/>
            </p:cNvPicPr>
            <p:nvPr/>
          </p:nvPicPr>
          <p:blipFill>
            <a:blip r:embed="rId10" cstate="print"/>
            <a:stretch>
              <a:fillRect/>
            </a:stretch>
          </p:blipFill>
          <p:spPr>
            <a:xfrm>
              <a:off x="4515274" y="1963575"/>
              <a:ext cx="684796" cy="305262"/>
            </a:xfrm>
            <a:prstGeom prst="rect">
              <a:avLst/>
            </a:prstGeom>
            <a:effectLst>
              <a:outerShdw blurRad="50800" dist="38100" dir="2700000" algn="tl" rotWithShape="0">
                <a:prstClr val="black">
                  <a:alpha val="40000"/>
                </a:prstClr>
              </a:outerShdw>
            </a:effectLst>
          </p:spPr>
        </p:pic>
        <p:pic>
          <p:nvPicPr>
            <p:cNvPr id="434" name="Picture 119" descr="MS-SC.png"/>
            <p:cNvPicPr>
              <a:picLocks noChangeAspect="1"/>
            </p:cNvPicPr>
            <p:nvPr/>
          </p:nvPicPr>
          <p:blipFill>
            <a:blip r:embed="rId11" cstate="print"/>
            <a:stretch>
              <a:fillRect/>
            </a:stretch>
          </p:blipFill>
          <p:spPr>
            <a:xfrm>
              <a:off x="5448632" y="1854767"/>
              <a:ext cx="629183" cy="472314"/>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607128547"/>
      </p:ext>
    </p:extLst>
  </p:cSld>
  <p:clrMapOvr>
    <a:masterClrMapping/>
  </p:clrMapOvr>
  <p:transition advTm="8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流程图: 可选过程 642"/>
          <p:cNvSpPr/>
          <p:nvPr/>
        </p:nvSpPr>
        <p:spPr bwMode="auto">
          <a:xfrm>
            <a:off x="1691680" y="5160533"/>
            <a:ext cx="5814646" cy="1052136"/>
          </a:xfrm>
          <a:prstGeom prst="flowChartAlternateProcess">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39" name="标题 638"/>
          <p:cNvSpPr>
            <a:spLocks noGrp="1"/>
          </p:cNvSpPr>
          <p:nvPr>
            <p:ph type="title"/>
          </p:nvPr>
        </p:nvSpPr>
        <p:spPr/>
        <p:txBody>
          <a:bodyPr/>
          <a:lstStyle/>
          <a:p>
            <a:r>
              <a:rPr lang="zh-CN" altLang="en-US" dirty="0" smtClean="0"/>
              <a:t>典型组网</a:t>
            </a:r>
            <a:endParaRPr lang="zh-CN" altLang="en-US" dirty="0"/>
          </a:p>
        </p:txBody>
      </p:sp>
      <p:sp>
        <p:nvSpPr>
          <p:cNvPr id="644" name="文本框 643"/>
          <p:cNvSpPr txBox="1"/>
          <p:nvPr/>
        </p:nvSpPr>
        <p:spPr bwMode="auto">
          <a:xfrm>
            <a:off x="3621448" y="5975391"/>
            <a:ext cx="175094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FusionCompute</a:t>
            </a:r>
            <a:endParaRPr lang="zh-CN" altLang="en-US" sz="1400" dirty="0" smtClean="0">
              <a:solidFill>
                <a:srgbClr val="000000"/>
              </a:solidFill>
              <a:latin typeface="+mn-lt"/>
              <a:ea typeface="+mn-ea"/>
              <a:cs typeface="Arial" pitchFamily="34" charset="0"/>
            </a:endParaRPr>
          </a:p>
        </p:txBody>
      </p:sp>
      <p:grpSp>
        <p:nvGrpSpPr>
          <p:cNvPr id="2" name="组合 1"/>
          <p:cNvGrpSpPr/>
          <p:nvPr/>
        </p:nvGrpSpPr>
        <p:grpSpPr>
          <a:xfrm>
            <a:off x="1041764" y="1389684"/>
            <a:ext cx="7371955" cy="4642129"/>
            <a:chOff x="1041764" y="1389684"/>
            <a:chExt cx="7371955" cy="4642129"/>
          </a:xfrm>
        </p:grpSpPr>
        <p:sp>
          <p:nvSpPr>
            <p:cNvPr id="647" name="平行四边形 646"/>
            <p:cNvSpPr/>
            <p:nvPr/>
          </p:nvSpPr>
          <p:spPr bwMode="auto">
            <a:xfrm>
              <a:off x="1176915" y="1870470"/>
              <a:ext cx="7236804" cy="288032"/>
            </a:xfrm>
            <a:prstGeom prst="parallelogram">
              <a:avLst>
                <a:gd name="adj" fmla="val 124208"/>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 name="组合 3"/>
            <p:cNvGrpSpPr/>
            <p:nvPr/>
          </p:nvGrpSpPr>
          <p:grpSpPr>
            <a:xfrm>
              <a:off x="1905311" y="5858206"/>
              <a:ext cx="868034" cy="173607"/>
              <a:chOff x="2449513" y="1096964"/>
              <a:chExt cx="650875" cy="130175"/>
            </a:xfrm>
            <a:solidFill>
              <a:srgbClr val="15B0E8"/>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4" name="组合 33"/>
            <p:cNvGrpSpPr/>
            <p:nvPr/>
          </p:nvGrpSpPr>
          <p:grpSpPr>
            <a:xfrm>
              <a:off x="1895233" y="5635755"/>
              <a:ext cx="868034" cy="173607"/>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4" name="组合 63"/>
            <p:cNvGrpSpPr/>
            <p:nvPr/>
          </p:nvGrpSpPr>
          <p:grpSpPr>
            <a:xfrm>
              <a:off x="1894726" y="5426158"/>
              <a:ext cx="868034" cy="173607"/>
              <a:chOff x="2449513" y="1096964"/>
              <a:chExt cx="650875" cy="130175"/>
            </a:xfrm>
            <a:solidFill>
              <a:srgbClr val="15B0E8"/>
            </a:solidFill>
          </p:grpSpPr>
          <p:sp>
            <p:nvSpPr>
              <p:cNvPr id="6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6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6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6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7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7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7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7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7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7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7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94" name="组合 93"/>
            <p:cNvGrpSpPr/>
            <p:nvPr/>
          </p:nvGrpSpPr>
          <p:grpSpPr>
            <a:xfrm>
              <a:off x="1901078" y="5213383"/>
              <a:ext cx="868034" cy="173607"/>
              <a:chOff x="2449513" y="1096964"/>
              <a:chExt cx="650875" cy="130175"/>
            </a:xfrm>
            <a:solidFill>
              <a:srgbClr val="15B0E8"/>
            </a:solidFill>
          </p:grpSpPr>
          <p:sp>
            <p:nvSpPr>
              <p:cNvPr id="9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9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9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9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9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0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0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0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0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0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0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0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0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38" name="组合 137"/>
            <p:cNvGrpSpPr/>
            <p:nvPr/>
          </p:nvGrpSpPr>
          <p:grpSpPr>
            <a:xfrm>
              <a:off x="1889433" y="4653661"/>
              <a:ext cx="942135" cy="215950"/>
              <a:chOff x="2460625" y="1127126"/>
              <a:chExt cx="706438" cy="161925"/>
            </a:xfrm>
            <a:solidFill>
              <a:srgbClr val="15B0E8"/>
            </a:solidFill>
          </p:grpSpPr>
          <p:sp>
            <p:nvSpPr>
              <p:cNvPr id="139"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140"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141"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42"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143"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144"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145" name="组合 144"/>
            <p:cNvGrpSpPr/>
            <p:nvPr/>
          </p:nvGrpSpPr>
          <p:grpSpPr>
            <a:xfrm>
              <a:off x="1889434" y="4912218"/>
              <a:ext cx="942135" cy="215950"/>
              <a:chOff x="2460625" y="1127126"/>
              <a:chExt cx="706438" cy="161925"/>
            </a:xfrm>
            <a:solidFill>
              <a:srgbClr val="15B0E8"/>
            </a:solidFill>
          </p:grpSpPr>
          <p:sp>
            <p:nvSpPr>
              <p:cNvPr id="146"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147"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148"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49"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150"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151"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153" name="直接连接符 152"/>
            <p:cNvCxnSpPr>
              <a:stCxn id="140" idx="0"/>
              <a:endCxn id="147" idx="0"/>
            </p:cNvCxnSpPr>
            <p:nvPr/>
          </p:nvCxnSpPr>
          <p:spPr bwMode="auto">
            <a:xfrm>
              <a:off x="2644677" y="4869611"/>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cxnSp>
          <p:nvCxnSpPr>
            <p:cNvPr id="156" name="直接连接符 155"/>
            <p:cNvCxnSpPr/>
            <p:nvPr/>
          </p:nvCxnSpPr>
          <p:spPr bwMode="auto">
            <a:xfrm>
              <a:off x="2737098" y="4871300"/>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grpSp>
          <p:nvGrpSpPr>
            <p:cNvPr id="157" name="组合 156"/>
            <p:cNvGrpSpPr/>
            <p:nvPr/>
          </p:nvGrpSpPr>
          <p:grpSpPr>
            <a:xfrm>
              <a:off x="3420959" y="5858206"/>
              <a:ext cx="868034" cy="173607"/>
              <a:chOff x="2449513" y="1096964"/>
              <a:chExt cx="650875" cy="130175"/>
            </a:xfrm>
            <a:solidFill>
              <a:srgbClr val="15B0E8"/>
            </a:solidFill>
          </p:grpSpPr>
          <p:sp>
            <p:nvSpPr>
              <p:cNvPr id="15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5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6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6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6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6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6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6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6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6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6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7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7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7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7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7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7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87" name="组合 186"/>
            <p:cNvGrpSpPr/>
            <p:nvPr/>
          </p:nvGrpSpPr>
          <p:grpSpPr>
            <a:xfrm>
              <a:off x="3410881" y="5635755"/>
              <a:ext cx="868034" cy="173607"/>
              <a:chOff x="2449513" y="1096964"/>
              <a:chExt cx="650875" cy="130175"/>
            </a:xfrm>
            <a:solidFill>
              <a:srgbClr val="15B0E8"/>
            </a:solidFill>
          </p:grpSpPr>
          <p:sp>
            <p:nvSpPr>
              <p:cNvPr id="18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8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9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9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9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9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9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9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9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0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0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217" name="组合 216"/>
            <p:cNvGrpSpPr/>
            <p:nvPr/>
          </p:nvGrpSpPr>
          <p:grpSpPr>
            <a:xfrm>
              <a:off x="3410374" y="5426158"/>
              <a:ext cx="868034" cy="173607"/>
              <a:chOff x="2449513" y="1096964"/>
              <a:chExt cx="650875" cy="130175"/>
            </a:xfrm>
            <a:solidFill>
              <a:srgbClr val="15B0E8"/>
            </a:solidFill>
          </p:grpSpPr>
          <p:sp>
            <p:nvSpPr>
              <p:cNvPr id="21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1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2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2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2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2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2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2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2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22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2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2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3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3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3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3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3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3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247" name="组合 246"/>
            <p:cNvGrpSpPr/>
            <p:nvPr/>
          </p:nvGrpSpPr>
          <p:grpSpPr>
            <a:xfrm>
              <a:off x="3416726" y="5213383"/>
              <a:ext cx="868034" cy="173607"/>
              <a:chOff x="2449513" y="1096964"/>
              <a:chExt cx="650875" cy="130175"/>
            </a:xfrm>
            <a:solidFill>
              <a:srgbClr val="15B0E8"/>
            </a:solidFill>
          </p:grpSpPr>
          <p:sp>
            <p:nvSpPr>
              <p:cNvPr id="24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4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5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5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5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5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5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5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5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25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5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5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6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6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6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6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6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6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277" name="组合 276"/>
            <p:cNvGrpSpPr/>
            <p:nvPr/>
          </p:nvGrpSpPr>
          <p:grpSpPr>
            <a:xfrm>
              <a:off x="3394869" y="4653018"/>
              <a:ext cx="942135" cy="215950"/>
              <a:chOff x="2460625" y="1127126"/>
              <a:chExt cx="706438" cy="161925"/>
            </a:xfrm>
            <a:solidFill>
              <a:srgbClr val="15B0E8"/>
            </a:solidFill>
          </p:grpSpPr>
          <p:sp>
            <p:nvSpPr>
              <p:cNvPr id="278"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279"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280"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81"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282"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283"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284" name="组合 283"/>
            <p:cNvGrpSpPr/>
            <p:nvPr/>
          </p:nvGrpSpPr>
          <p:grpSpPr>
            <a:xfrm>
              <a:off x="3405082" y="4912218"/>
              <a:ext cx="942135" cy="215950"/>
              <a:chOff x="2460625" y="1127126"/>
              <a:chExt cx="706438" cy="161925"/>
            </a:xfrm>
            <a:solidFill>
              <a:srgbClr val="15B0E8"/>
            </a:solidFill>
          </p:grpSpPr>
          <p:sp>
            <p:nvSpPr>
              <p:cNvPr id="285"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286"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287"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88"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289"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290"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291" name="直接连接符 290"/>
            <p:cNvCxnSpPr>
              <a:stCxn id="279" idx="0"/>
              <a:endCxn id="286" idx="0"/>
            </p:cNvCxnSpPr>
            <p:nvPr/>
          </p:nvCxnSpPr>
          <p:spPr bwMode="auto">
            <a:xfrm>
              <a:off x="4150113" y="4868968"/>
              <a:ext cx="10213" cy="259200"/>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cxnSp>
          <p:nvCxnSpPr>
            <p:cNvPr id="292" name="直接连接符 291"/>
            <p:cNvCxnSpPr/>
            <p:nvPr/>
          </p:nvCxnSpPr>
          <p:spPr bwMode="auto">
            <a:xfrm>
              <a:off x="4252746" y="4871300"/>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grpSp>
          <p:nvGrpSpPr>
            <p:cNvPr id="293" name="组合 292"/>
            <p:cNvGrpSpPr/>
            <p:nvPr/>
          </p:nvGrpSpPr>
          <p:grpSpPr>
            <a:xfrm>
              <a:off x="4896036" y="5841268"/>
              <a:ext cx="868034" cy="173607"/>
              <a:chOff x="2449513" y="1096964"/>
              <a:chExt cx="650875" cy="130175"/>
            </a:xfrm>
            <a:solidFill>
              <a:srgbClr val="15B0E8"/>
            </a:solidFill>
          </p:grpSpPr>
          <p:sp>
            <p:nvSpPr>
              <p:cNvPr id="29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9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9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9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9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9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0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0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0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0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0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0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0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0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0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1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1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23" name="组合 322"/>
            <p:cNvGrpSpPr/>
            <p:nvPr/>
          </p:nvGrpSpPr>
          <p:grpSpPr>
            <a:xfrm>
              <a:off x="4885958" y="5618817"/>
              <a:ext cx="868034" cy="173607"/>
              <a:chOff x="2449513" y="1096964"/>
              <a:chExt cx="650875" cy="130175"/>
            </a:xfrm>
            <a:solidFill>
              <a:srgbClr val="15B0E8"/>
            </a:solidFill>
          </p:grpSpPr>
          <p:sp>
            <p:nvSpPr>
              <p:cNvPr id="32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2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2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2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2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2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3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3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3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3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3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3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3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3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3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3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4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4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4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4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4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4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4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5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5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53" name="组合 352"/>
            <p:cNvGrpSpPr/>
            <p:nvPr/>
          </p:nvGrpSpPr>
          <p:grpSpPr>
            <a:xfrm>
              <a:off x="4885451" y="5409220"/>
              <a:ext cx="868034" cy="173607"/>
              <a:chOff x="2449513" y="1096964"/>
              <a:chExt cx="650875" cy="130175"/>
            </a:xfrm>
            <a:solidFill>
              <a:srgbClr val="15B0E8"/>
            </a:solidFill>
          </p:grpSpPr>
          <p:sp>
            <p:nvSpPr>
              <p:cNvPr id="35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5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5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5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5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5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6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6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6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6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6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6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6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6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7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7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7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7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7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8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8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8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83" name="组合 382"/>
            <p:cNvGrpSpPr/>
            <p:nvPr/>
          </p:nvGrpSpPr>
          <p:grpSpPr>
            <a:xfrm>
              <a:off x="4891803" y="5196445"/>
              <a:ext cx="868034" cy="173607"/>
              <a:chOff x="2449513" y="1096964"/>
              <a:chExt cx="650875" cy="130175"/>
            </a:xfrm>
            <a:solidFill>
              <a:srgbClr val="15B0E8"/>
            </a:solidFill>
          </p:grpSpPr>
          <p:sp>
            <p:nvSpPr>
              <p:cNvPr id="38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8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8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8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8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8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9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9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9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9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9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9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9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9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9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9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0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0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413" name="组合 412"/>
            <p:cNvGrpSpPr/>
            <p:nvPr/>
          </p:nvGrpSpPr>
          <p:grpSpPr>
            <a:xfrm>
              <a:off x="4880158" y="4636723"/>
              <a:ext cx="942135" cy="215950"/>
              <a:chOff x="2460625" y="1127126"/>
              <a:chExt cx="706438" cy="161925"/>
            </a:xfrm>
            <a:solidFill>
              <a:srgbClr val="15B0E8"/>
            </a:solidFill>
          </p:grpSpPr>
          <p:sp>
            <p:nvSpPr>
              <p:cNvPr id="414"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415"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416"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17"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418"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419"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420" name="组合 419"/>
            <p:cNvGrpSpPr/>
            <p:nvPr/>
          </p:nvGrpSpPr>
          <p:grpSpPr>
            <a:xfrm>
              <a:off x="4880159" y="4895280"/>
              <a:ext cx="942135" cy="215950"/>
              <a:chOff x="2460625" y="1127126"/>
              <a:chExt cx="706438" cy="161925"/>
            </a:xfrm>
            <a:solidFill>
              <a:srgbClr val="15B0E8"/>
            </a:solidFill>
          </p:grpSpPr>
          <p:sp>
            <p:nvSpPr>
              <p:cNvPr id="421"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422"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423"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24"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425"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426"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427" name="直接连接符 426"/>
            <p:cNvCxnSpPr>
              <a:stCxn id="415" idx="0"/>
              <a:endCxn id="422" idx="0"/>
            </p:cNvCxnSpPr>
            <p:nvPr/>
          </p:nvCxnSpPr>
          <p:spPr bwMode="auto">
            <a:xfrm>
              <a:off x="5635402" y="4852673"/>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cxnSp>
          <p:nvCxnSpPr>
            <p:cNvPr id="428" name="直接连接符 427"/>
            <p:cNvCxnSpPr/>
            <p:nvPr/>
          </p:nvCxnSpPr>
          <p:spPr bwMode="auto">
            <a:xfrm>
              <a:off x="5727823" y="4854362"/>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grpSp>
          <p:nvGrpSpPr>
            <p:cNvPr id="429" name="组合 428"/>
            <p:cNvGrpSpPr/>
            <p:nvPr/>
          </p:nvGrpSpPr>
          <p:grpSpPr>
            <a:xfrm>
              <a:off x="6421552" y="5841268"/>
              <a:ext cx="868034" cy="173607"/>
              <a:chOff x="2449513" y="1096964"/>
              <a:chExt cx="650875" cy="130175"/>
            </a:xfrm>
            <a:solidFill>
              <a:srgbClr val="15B0E8"/>
            </a:solidFill>
          </p:grpSpPr>
          <p:sp>
            <p:nvSpPr>
              <p:cNvPr id="43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3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3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3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3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3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3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3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3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3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4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4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4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4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4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4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4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4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4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4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5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459" name="组合 458"/>
            <p:cNvGrpSpPr/>
            <p:nvPr/>
          </p:nvGrpSpPr>
          <p:grpSpPr>
            <a:xfrm>
              <a:off x="6411474" y="5618817"/>
              <a:ext cx="868034" cy="173607"/>
              <a:chOff x="2449513" y="1096964"/>
              <a:chExt cx="650875" cy="130175"/>
            </a:xfrm>
            <a:solidFill>
              <a:srgbClr val="15B0E8"/>
            </a:solidFill>
          </p:grpSpPr>
          <p:sp>
            <p:nvSpPr>
              <p:cNvPr id="46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6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6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6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6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6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6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6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6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6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7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7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7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7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7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7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7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7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7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7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8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8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8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8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8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8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8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8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8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489" name="组合 488"/>
            <p:cNvGrpSpPr/>
            <p:nvPr/>
          </p:nvGrpSpPr>
          <p:grpSpPr>
            <a:xfrm>
              <a:off x="6410967" y="5409220"/>
              <a:ext cx="868034" cy="173607"/>
              <a:chOff x="2449513" y="1096964"/>
              <a:chExt cx="650875" cy="130175"/>
            </a:xfrm>
            <a:solidFill>
              <a:srgbClr val="15B0E8"/>
            </a:solidFill>
          </p:grpSpPr>
          <p:sp>
            <p:nvSpPr>
              <p:cNvPr id="49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9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9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9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9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9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9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9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9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9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50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0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50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0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0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0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0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1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1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1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1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1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519" name="组合 518"/>
            <p:cNvGrpSpPr/>
            <p:nvPr/>
          </p:nvGrpSpPr>
          <p:grpSpPr>
            <a:xfrm>
              <a:off x="6417319" y="5196445"/>
              <a:ext cx="868034" cy="173607"/>
              <a:chOff x="2449513" y="1096964"/>
              <a:chExt cx="650875" cy="130175"/>
            </a:xfrm>
            <a:solidFill>
              <a:srgbClr val="15B0E8"/>
            </a:solidFill>
          </p:grpSpPr>
          <p:sp>
            <p:nvSpPr>
              <p:cNvPr id="52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52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52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52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52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52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52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52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52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52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53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3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53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3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3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3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3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3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3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3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4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4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4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4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4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549" name="组合 548"/>
            <p:cNvGrpSpPr/>
            <p:nvPr/>
          </p:nvGrpSpPr>
          <p:grpSpPr>
            <a:xfrm>
              <a:off x="6405674" y="4636723"/>
              <a:ext cx="942135" cy="215950"/>
              <a:chOff x="2460625" y="1127126"/>
              <a:chExt cx="706438" cy="161925"/>
            </a:xfrm>
            <a:solidFill>
              <a:srgbClr val="15B0E8"/>
            </a:solidFill>
          </p:grpSpPr>
          <p:sp>
            <p:nvSpPr>
              <p:cNvPr id="550"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551"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552"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553"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554"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555"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556" name="组合 555"/>
            <p:cNvGrpSpPr/>
            <p:nvPr/>
          </p:nvGrpSpPr>
          <p:grpSpPr>
            <a:xfrm>
              <a:off x="6405675" y="4895280"/>
              <a:ext cx="942135" cy="215950"/>
              <a:chOff x="2460625" y="1127126"/>
              <a:chExt cx="706438" cy="161925"/>
            </a:xfrm>
            <a:solidFill>
              <a:srgbClr val="15B0E8"/>
            </a:solidFill>
          </p:grpSpPr>
          <p:sp>
            <p:nvSpPr>
              <p:cNvPr id="557"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558"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559"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560"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561"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562"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563" name="直接连接符 562"/>
            <p:cNvCxnSpPr>
              <a:stCxn id="551" idx="0"/>
              <a:endCxn id="558" idx="0"/>
            </p:cNvCxnSpPr>
            <p:nvPr/>
          </p:nvCxnSpPr>
          <p:spPr bwMode="auto">
            <a:xfrm>
              <a:off x="7160918" y="4852673"/>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cxnSp>
          <p:nvCxnSpPr>
            <p:cNvPr id="564" name="直接连接符 563"/>
            <p:cNvCxnSpPr/>
            <p:nvPr/>
          </p:nvCxnSpPr>
          <p:spPr bwMode="auto">
            <a:xfrm>
              <a:off x="7253339" y="4854362"/>
              <a:ext cx="1" cy="258557"/>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p:spPr>
        </p:cxnSp>
        <p:grpSp>
          <p:nvGrpSpPr>
            <p:cNvPr id="565" name="组合 387"/>
            <p:cNvGrpSpPr/>
            <p:nvPr/>
          </p:nvGrpSpPr>
          <p:grpSpPr>
            <a:xfrm>
              <a:off x="3368812" y="3363724"/>
              <a:ext cx="755647" cy="778715"/>
              <a:chOff x="4622166" y="3061494"/>
              <a:chExt cx="489584" cy="615667"/>
            </a:xfrm>
            <a:solidFill>
              <a:srgbClr val="00B0F0"/>
            </a:solidFill>
          </p:grpSpPr>
          <p:grpSp>
            <p:nvGrpSpPr>
              <p:cNvPr id="566" name="组合 376"/>
              <p:cNvGrpSpPr/>
              <p:nvPr/>
            </p:nvGrpSpPr>
            <p:grpSpPr>
              <a:xfrm>
                <a:off x="4622166" y="3467100"/>
                <a:ext cx="489584" cy="210061"/>
                <a:chOff x="3298897" y="4095287"/>
                <a:chExt cx="1257750" cy="591162"/>
              </a:xfrm>
              <a:grpFill/>
            </p:grpSpPr>
            <p:sp>
              <p:nvSpPr>
                <p:cNvPr id="573"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74"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nvGrpSpPr>
              <p:cNvPr id="567" name="组合 379"/>
              <p:cNvGrpSpPr/>
              <p:nvPr/>
            </p:nvGrpSpPr>
            <p:grpSpPr>
              <a:xfrm>
                <a:off x="4622166" y="3263900"/>
                <a:ext cx="489584" cy="210061"/>
                <a:chOff x="3298897" y="4095287"/>
                <a:chExt cx="1257750" cy="591162"/>
              </a:xfrm>
              <a:grpFill/>
            </p:grpSpPr>
            <p:sp>
              <p:nvSpPr>
                <p:cNvPr id="571"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72"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nvGrpSpPr>
              <p:cNvPr id="568" name="组合 388"/>
              <p:cNvGrpSpPr/>
              <p:nvPr/>
            </p:nvGrpSpPr>
            <p:grpSpPr>
              <a:xfrm>
                <a:off x="4622166" y="3061494"/>
                <a:ext cx="489584" cy="210061"/>
                <a:chOff x="3298897" y="4095287"/>
                <a:chExt cx="1257750" cy="591162"/>
              </a:xfrm>
              <a:grpFill/>
            </p:grpSpPr>
            <p:sp>
              <p:nvSpPr>
                <p:cNvPr id="569"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70"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grpSp>
          <p:nvGrpSpPr>
            <p:cNvPr id="575" name="组合 387"/>
            <p:cNvGrpSpPr/>
            <p:nvPr/>
          </p:nvGrpSpPr>
          <p:grpSpPr>
            <a:xfrm>
              <a:off x="4887126" y="3362189"/>
              <a:ext cx="755647" cy="778715"/>
              <a:chOff x="4622166" y="3061494"/>
              <a:chExt cx="489584" cy="615667"/>
            </a:xfrm>
            <a:solidFill>
              <a:srgbClr val="00B0F0"/>
            </a:solidFill>
          </p:grpSpPr>
          <p:grpSp>
            <p:nvGrpSpPr>
              <p:cNvPr id="576" name="组合 376"/>
              <p:cNvGrpSpPr/>
              <p:nvPr/>
            </p:nvGrpSpPr>
            <p:grpSpPr>
              <a:xfrm>
                <a:off x="4622166" y="3467100"/>
                <a:ext cx="489584" cy="210061"/>
                <a:chOff x="3298897" y="4095287"/>
                <a:chExt cx="1257750" cy="591162"/>
              </a:xfrm>
              <a:grpFill/>
            </p:grpSpPr>
            <p:sp>
              <p:nvSpPr>
                <p:cNvPr id="583"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84"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nvGrpSpPr>
              <p:cNvPr id="577" name="组合 379"/>
              <p:cNvGrpSpPr/>
              <p:nvPr/>
            </p:nvGrpSpPr>
            <p:grpSpPr>
              <a:xfrm>
                <a:off x="4622166" y="3263900"/>
                <a:ext cx="489584" cy="210061"/>
                <a:chOff x="3298897" y="4095287"/>
                <a:chExt cx="1257750" cy="591162"/>
              </a:xfrm>
              <a:grpFill/>
            </p:grpSpPr>
            <p:sp>
              <p:nvSpPr>
                <p:cNvPr id="581"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82"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nvGrpSpPr>
              <p:cNvPr id="578" name="组合 388"/>
              <p:cNvGrpSpPr/>
              <p:nvPr/>
            </p:nvGrpSpPr>
            <p:grpSpPr>
              <a:xfrm>
                <a:off x="4622166" y="3061494"/>
                <a:ext cx="489584" cy="210061"/>
                <a:chOff x="3298897" y="4095287"/>
                <a:chExt cx="1257750" cy="591162"/>
              </a:xfrm>
              <a:grpFill/>
            </p:grpSpPr>
            <p:sp>
              <p:nvSpPr>
                <p:cNvPr id="579"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sp>
              <p:nvSpPr>
                <p:cNvPr id="580"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itchFamily="34" charset="0"/>
                    <a:cs typeface="Arial" pitchFamily="34" charset="0"/>
                  </a:endParaRPr>
                </a:p>
              </p:txBody>
            </p:sp>
          </p:grpSp>
        </p:grpSp>
        <p:cxnSp>
          <p:nvCxnSpPr>
            <p:cNvPr id="590" name="直接连接符 589"/>
            <p:cNvCxnSpPr/>
            <p:nvPr/>
          </p:nvCxnSpPr>
          <p:spPr bwMode="auto">
            <a:xfrm>
              <a:off x="1590961" y="4268618"/>
              <a:ext cx="6408712" cy="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92" name="直接连接符 591"/>
            <p:cNvCxnSpPr/>
            <p:nvPr/>
          </p:nvCxnSpPr>
          <p:spPr bwMode="auto">
            <a:xfrm>
              <a:off x="4997661" y="3992085"/>
              <a:ext cx="0" cy="277136"/>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05" name="直接连接符 604"/>
            <p:cNvCxnSpPr/>
            <p:nvPr/>
          </p:nvCxnSpPr>
          <p:spPr bwMode="auto">
            <a:xfrm>
              <a:off x="3434988" y="3992085"/>
              <a:ext cx="0" cy="277136"/>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0" name="直接连接符 609"/>
            <p:cNvCxnSpPr/>
            <p:nvPr/>
          </p:nvCxnSpPr>
          <p:spPr bwMode="auto">
            <a:xfrm>
              <a:off x="2047162" y="4268016"/>
              <a:ext cx="5293" cy="480527"/>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3" name="直接连接符 612"/>
            <p:cNvCxnSpPr/>
            <p:nvPr/>
          </p:nvCxnSpPr>
          <p:spPr bwMode="auto">
            <a:xfrm>
              <a:off x="3571123" y="4261445"/>
              <a:ext cx="5293" cy="480527"/>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4" name="直接连接符 613"/>
            <p:cNvCxnSpPr/>
            <p:nvPr/>
          </p:nvCxnSpPr>
          <p:spPr bwMode="auto">
            <a:xfrm>
              <a:off x="5267598" y="4274535"/>
              <a:ext cx="5293" cy="480527"/>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5" name="直接连接符 614"/>
            <p:cNvCxnSpPr/>
            <p:nvPr/>
          </p:nvCxnSpPr>
          <p:spPr bwMode="auto">
            <a:xfrm>
              <a:off x="6785024" y="4261445"/>
              <a:ext cx="5293" cy="480527"/>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6" name="直接连接符 615"/>
            <p:cNvCxnSpPr>
              <a:endCxn id="151" idx="28"/>
            </p:cNvCxnSpPr>
            <p:nvPr/>
          </p:nvCxnSpPr>
          <p:spPr bwMode="auto">
            <a:xfrm flipH="1">
              <a:off x="2209892" y="4268016"/>
              <a:ext cx="2389" cy="74280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8" name="直接连接符 617"/>
            <p:cNvCxnSpPr/>
            <p:nvPr/>
          </p:nvCxnSpPr>
          <p:spPr bwMode="auto">
            <a:xfrm flipH="1">
              <a:off x="3725602" y="4268016"/>
              <a:ext cx="2389" cy="74280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9" name="直接连接符 618"/>
            <p:cNvCxnSpPr/>
            <p:nvPr/>
          </p:nvCxnSpPr>
          <p:spPr bwMode="auto">
            <a:xfrm flipH="1">
              <a:off x="5135996" y="4270598"/>
              <a:ext cx="2389" cy="74280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20" name="直接连接符 619"/>
            <p:cNvCxnSpPr/>
            <p:nvPr/>
          </p:nvCxnSpPr>
          <p:spPr bwMode="auto">
            <a:xfrm flipH="1">
              <a:off x="6616750" y="4261445"/>
              <a:ext cx="2389" cy="74280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22" name="直接连接符 621"/>
            <p:cNvCxnSpPr/>
            <p:nvPr/>
          </p:nvCxnSpPr>
          <p:spPr bwMode="auto">
            <a:xfrm>
              <a:off x="3951307" y="3637800"/>
              <a:ext cx="1036827" cy="0"/>
            </a:xfrm>
            <a:prstGeom prst="line">
              <a:avLst/>
            </a:prstGeom>
            <a:solidFill>
              <a:schemeClr val="accent1"/>
            </a:solidFill>
            <a:ln w="38100" cap="flat" cmpd="sng" algn="ctr">
              <a:solidFill>
                <a:srgbClr val="FF0909"/>
              </a:solidFill>
              <a:prstDash val="solid"/>
              <a:round/>
              <a:headEnd type="none" w="med" len="med"/>
              <a:tailEnd type="none" w="med" len="med"/>
            </a:ln>
            <a:effectLst/>
          </p:spPr>
        </p:cxnSp>
        <p:cxnSp>
          <p:nvCxnSpPr>
            <p:cNvPr id="624" name="直接连接符 623"/>
            <p:cNvCxnSpPr/>
            <p:nvPr/>
          </p:nvCxnSpPr>
          <p:spPr bwMode="auto">
            <a:xfrm>
              <a:off x="3960834" y="3816684"/>
              <a:ext cx="1036827" cy="0"/>
            </a:xfrm>
            <a:prstGeom prst="line">
              <a:avLst/>
            </a:prstGeom>
            <a:solidFill>
              <a:schemeClr val="accent1"/>
            </a:solidFill>
            <a:ln w="38100" cap="flat" cmpd="sng" algn="ctr">
              <a:solidFill>
                <a:srgbClr val="FF0909"/>
              </a:solidFill>
              <a:prstDash val="solid"/>
              <a:round/>
              <a:headEnd type="none" w="med" len="med"/>
              <a:tailEnd type="none" w="med" len="med"/>
            </a:ln>
            <a:effectLst/>
          </p:spPr>
        </p:cxnSp>
        <p:pic>
          <p:nvPicPr>
            <p:cNvPr id="625"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44298" y="2702569"/>
              <a:ext cx="1206516" cy="326646"/>
            </a:xfrm>
            <a:prstGeom prst="rect">
              <a:avLst/>
            </a:prstGeom>
            <a:noFill/>
            <a:ln w="9525">
              <a:noFill/>
              <a:miter lim="800000"/>
              <a:headEnd/>
              <a:tailEnd/>
            </a:ln>
          </p:spPr>
        </p:pic>
        <p:sp>
          <p:nvSpPr>
            <p:cNvPr id="633" name="左弧形箭头 632"/>
            <p:cNvSpPr/>
            <p:nvPr/>
          </p:nvSpPr>
          <p:spPr bwMode="auto">
            <a:xfrm>
              <a:off x="2937841" y="2934727"/>
              <a:ext cx="866936" cy="1955866"/>
            </a:xfrm>
            <a:prstGeom prst="curved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36" name="右弧形箭头 635"/>
            <p:cNvSpPr/>
            <p:nvPr/>
          </p:nvSpPr>
          <p:spPr bwMode="auto">
            <a:xfrm>
              <a:off x="5258083" y="2934727"/>
              <a:ext cx="907715" cy="1992309"/>
            </a:xfrm>
            <a:prstGeom prst="curved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37" name="圆角矩形 636"/>
            <p:cNvSpPr/>
            <p:nvPr/>
          </p:nvSpPr>
          <p:spPr bwMode="auto">
            <a:xfrm>
              <a:off x="1999571" y="5289489"/>
              <a:ext cx="3515734" cy="224640"/>
            </a:xfrm>
            <a:prstGeom prst="roundRect">
              <a:avLst/>
            </a:prstGeom>
            <a:solidFill>
              <a:srgbClr val="FFC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宋体" pitchFamily="2" charset="-122"/>
                </a:rPr>
                <a:t>DVS1</a:t>
              </a:r>
              <a:endParaRPr kumimoji="0" lang="zh-CN" altLang="en-US" sz="1400" b="1"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38" name="圆角矩形 637"/>
            <p:cNvSpPr/>
            <p:nvPr/>
          </p:nvSpPr>
          <p:spPr bwMode="auto">
            <a:xfrm>
              <a:off x="3583980" y="5650574"/>
              <a:ext cx="3515734" cy="224640"/>
            </a:xfrm>
            <a:prstGeom prst="roundRect">
              <a:avLst/>
            </a:prstGeom>
            <a:solidFill>
              <a:srgbClr val="FFC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宋体" pitchFamily="2" charset="-122"/>
                </a:rPr>
                <a:t>DVS2</a:t>
              </a:r>
              <a:endParaRPr kumimoji="0" lang="zh-CN" altLang="en-US" sz="1400" b="1" i="0" u="none" strike="noStrike" cap="none" normalizeH="0" baseline="0" dirty="0" smtClean="0">
                <a:ln>
                  <a:noFill/>
                </a:ln>
                <a:solidFill>
                  <a:schemeClr val="tx1"/>
                </a:solidFill>
                <a:effectLst/>
                <a:latin typeface="FrutigerNext LT Regular" pitchFamily="34" charset="0"/>
                <a:ea typeface="宋体" pitchFamily="2" charset="-122"/>
              </a:endParaRPr>
            </a:p>
          </p:txBody>
        </p:sp>
        <p:pic>
          <p:nvPicPr>
            <p:cNvPr id="640" name="图片 639"/>
            <p:cNvPicPr>
              <a:picLocks noChangeAspect="1"/>
            </p:cNvPicPr>
            <p:nvPr/>
          </p:nvPicPr>
          <p:blipFill>
            <a:blip r:embed="rId4"/>
            <a:stretch>
              <a:fillRect/>
            </a:stretch>
          </p:blipFill>
          <p:spPr>
            <a:xfrm>
              <a:off x="1041764" y="2199396"/>
              <a:ext cx="2171700" cy="552450"/>
            </a:xfrm>
            <a:prstGeom prst="rect">
              <a:avLst/>
            </a:prstGeom>
          </p:spPr>
        </p:pic>
        <p:sp>
          <p:nvSpPr>
            <p:cNvPr id="645" name="上下箭头 644"/>
            <p:cNvSpPr/>
            <p:nvPr/>
          </p:nvSpPr>
          <p:spPr bwMode="auto">
            <a:xfrm>
              <a:off x="1438059" y="2772615"/>
              <a:ext cx="281579" cy="2338615"/>
            </a:xfrm>
            <a:prstGeom prst="upDownArrow">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FF0000"/>
                </a:solidFill>
                <a:effectLst/>
                <a:latin typeface="FrutigerNext LT Regular" pitchFamily="34" charset="0"/>
                <a:ea typeface="宋体" pitchFamily="2" charset="-122"/>
              </a:endParaRPr>
            </a:p>
          </p:txBody>
        </p:sp>
        <p:sp>
          <p:nvSpPr>
            <p:cNvPr id="646" name="上下箭头 645"/>
            <p:cNvSpPr/>
            <p:nvPr/>
          </p:nvSpPr>
          <p:spPr bwMode="auto">
            <a:xfrm rot="16955985">
              <a:off x="3323955" y="2379996"/>
              <a:ext cx="281579" cy="700004"/>
            </a:xfrm>
            <a:prstGeom prst="upDownArrow">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FF0000"/>
                </a:solidFill>
                <a:effectLst/>
                <a:latin typeface="FrutigerNext LT Regular" pitchFamily="34" charset="0"/>
                <a:ea typeface="宋体" pitchFamily="2" charset="-122"/>
              </a:endParaRPr>
            </a:p>
          </p:txBody>
        </p:sp>
        <p:grpSp>
          <p:nvGrpSpPr>
            <p:cNvPr id="657" name="组合 24230"/>
            <p:cNvGrpSpPr>
              <a:grpSpLocks/>
            </p:cNvGrpSpPr>
            <p:nvPr/>
          </p:nvGrpSpPr>
          <p:grpSpPr bwMode="auto">
            <a:xfrm>
              <a:off x="1682984" y="1391358"/>
              <a:ext cx="687018" cy="687018"/>
              <a:chOff x="2778950" y="3721403"/>
              <a:chExt cx="685800" cy="685800"/>
            </a:xfrm>
          </p:grpSpPr>
          <p:sp>
            <p:nvSpPr>
              <p:cNvPr id="658" name="Freeform 8"/>
              <p:cNvSpPr>
                <a:spLocks/>
              </p:cNvSpPr>
              <p:nvPr/>
            </p:nvSpPr>
            <p:spPr bwMode="auto">
              <a:xfrm>
                <a:off x="2778950" y="3721403"/>
                <a:ext cx="685800" cy="685800"/>
              </a:xfrm>
              <a:custGeom>
                <a:avLst/>
                <a:gdLst>
                  <a:gd name="T0" fmla="*/ 2147483646 w 805"/>
                  <a:gd name="T1" fmla="*/ 2147483646 h 804"/>
                  <a:gd name="T2" fmla="*/ 2147483646 w 805"/>
                  <a:gd name="T3" fmla="*/ 2147483646 h 804"/>
                  <a:gd name="T4" fmla="*/ 2147483646 w 805"/>
                  <a:gd name="T5" fmla="*/ 2147483646 h 804"/>
                  <a:gd name="T6" fmla="*/ 0 w 805"/>
                  <a:gd name="T7" fmla="*/ 2147483646 h 804"/>
                  <a:gd name="T8" fmla="*/ 2147483646 w 805"/>
                  <a:gd name="T9" fmla="*/ 0 h 804"/>
                  <a:gd name="T10" fmla="*/ 2147483646 w 805"/>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804">
                    <a:moveTo>
                      <a:pt x="805" y="402"/>
                    </a:moveTo>
                    <a:lnTo>
                      <a:pt x="805" y="402"/>
                    </a:lnTo>
                    <a:cubicBezTo>
                      <a:pt x="805" y="624"/>
                      <a:pt x="625" y="804"/>
                      <a:pt x="402" y="804"/>
                    </a:cubicBezTo>
                    <a:cubicBezTo>
                      <a:pt x="180" y="804"/>
                      <a:pt x="0" y="624"/>
                      <a:pt x="0" y="402"/>
                    </a:cubicBezTo>
                    <a:cubicBezTo>
                      <a:pt x="0" y="180"/>
                      <a:pt x="180" y="0"/>
                      <a:pt x="402" y="0"/>
                    </a:cubicBezTo>
                    <a:cubicBezTo>
                      <a:pt x="625" y="0"/>
                      <a:pt x="805" y="180"/>
                      <a:pt x="805"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659" name="组合 24221"/>
              <p:cNvGrpSpPr>
                <a:grpSpLocks/>
              </p:cNvGrpSpPr>
              <p:nvPr/>
            </p:nvGrpSpPr>
            <p:grpSpPr bwMode="auto">
              <a:xfrm>
                <a:off x="2902775" y="3911903"/>
                <a:ext cx="454025" cy="285750"/>
                <a:chOff x="2409825" y="4105275"/>
                <a:chExt cx="454025" cy="285750"/>
              </a:xfrm>
            </p:grpSpPr>
            <p:sp>
              <p:nvSpPr>
                <p:cNvPr id="660" name="Freeform 542"/>
                <p:cNvSpPr>
                  <a:spLocks/>
                </p:cNvSpPr>
                <p:nvPr/>
              </p:nvSpPr>
              <p:spPr bwMode="auto">
                <a:xfrm>
                  <a:off x="2409825" y="4105275"/>
                  <a:ext cx="454025" cy="285750"/>
                </a:xfrm>
                <a:custGeom>
                  <a:avLst/>
                  <a:gdLst>
                    <a:gd name="T0" fmla="*/ 2147483646 w 534"/>
                    <a:gd name="T1" fmla="*/ 2147483646 h 335"/>
                    <a:gd name="T2" fmla="*/ 2147483646 w 534"/>
                    <a:gd name="T3" fmla="*/ 2147483646 h 335"/>
                    <a:gd name="T4" fmla="*/ 2147483646 w 534"/>
                    <a:gd name="T5" fmla="*/ 0 h 335"/>
                    <a:gd name="T6" fmla="*/ 2147483646 w 534"/>
                    <a:gd name="T7" fmla="*/ 2147483646 h 335"/>
                    <a:gd name="T8" fmla="*/ 0 w 534"/>
                    <a:gd name="T9" fmla="*/ 2147483646 h 335"/>
                    <a:gd name="T10" fmla="*/ 2147483646 w 534"/>
                    <a:gd name="T11" fmla="*/ 2147483646 h 335"/>
                    <a:gd name="T12" fmla="*/ 2147483646 w 534"/>
                    <a:gd name="T13" fmla="*/ 2147483646 h 335"/>
                    <a:gd name="T14" fmla="*/ 2147483646 w 534"/>
                    <a:gd name="T15" fmla="*/ 2147483646 h 335"/>
                    <a:gd name="T16" fmla="*/ 2147483646 w 534"/>
                    <a:gd name="T17" fmla="*/ 2147483646 h 335"/>
                    <a:gd name="T18" fmla="*/ 2147483646 w 534"/>
                    <a:gd name="T19" fmla="*/ 2147483646 h 335"/>
                    <a:gd name="T20" fmla="*/ 2147483646 w 534"/>
                    <a:gd name="T21" fmla="*/ 2147483646 h 335"/>
                    <a:gd name="T22" fmla="*/ 2147483646 w 534"/>
                    <a:gd name="T23" fmla="*/ 2147483646 h 335"/>
                    <a:gd name="T24" fmla="*/ 2147483646 w 534"/>
                    <a:gd name="T25" fmla="*/ 2147483646 h 335"/>
                    <a:gd name="T26" fmla="*/ 2147483646 w 534"/>
                    <a:gd name="T27" fmla="*/ 2147483646 h 335"/>
                    <a:gd name="T28" fmla="*/ 2147483646 w 534"/>
                    <a:gd name="T29" fmla="*/ 2147483646 h 335"/>
                    <a:gd name="T30" fmla="*/ 2147483646 w 534"/>
                    <a:gd name="T31" fmla="*/ 2147483646 h 335"/>
                    <a:gd name="T32" fmla="*/ 2147483646 w 534"/>
                    <a:gd name="T33" fmla="*/ 2147483646 h 335"/>
                    <a:gd name="T34" fmla="*/ 2147483646 w 534"/>
                    <a:gd name="T35" fmla="*/ 2147483646 h 335"/>
                    <a:gd name="T36" fmla="*/ 2147483646 w 534"/>
                    <a:gd name="T37" fmla="*/ 2147483646 h 335"/>
                    <a:gd name="T38" fmla="*/ 2147483646 w 534"/>
                    <a:gd name="T39" fmla="*/ 2147483646 h 335"/>
                    <a:gd name="T40" fmla="*/ 2147483646 w 534"/>
                    <a:gd name="T41" fmla="*/ 2147483646 h 335"/>
                    <a:gd name="T42" fmla="*/ 2147483646 w 534"/>
                    <a:gd name="T43" fmla="*/ 2147483646 h 335"/>
                    <a:gd name="T44" fmla="*/ 2147483646 w 534"/>
                    <a:gd name="T45" fmla="*/ 2147483646 h 335"/>
                    <a:gd name="T46" fmla="*/ 2147483646 w 534"/>
                    <a:gd name="T47" fmla="*/ 2147483646 h 335"/>
                    <a:gd name="T48" fmla="*/ 2147483646 w 534"/>
                    <a:gd name="T49" fmla="*/ 2147483646 h 335"/>
                    <a:gd name="T50" fmla="*/ 2147483646 w 534"/>
                    <a:gd name="T51" fmla="*/ 2147483646 h 335"/>
                    <a:gd name="T52" fmla="*/ 2147483646 w 534"/>
                    <a:gd name="T53" fmla="*/ 2147483646 h 335"/>
                    <a:gd name="T54" fmla="*/ 2147483646 w 534"/>
                    <a:gd name="T55" fmla="*/ 2147483646 h 335"/>
                    <a:gd name="T56" fmla="*/ 2147483646 w 534"/>
                    <a:gd name="T57" fmla="*/ 2147483646 h 335"/>
                    <a:gd name="T58" fmla="*/ 2147483646 w 534"/>
                    <a:gd name="T59" fmla="*/ 2147483646 h 3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34" h="335">
                      <a:moveTo>
                        <a:pt x="416" y="92"/>
                      </a:moveTo>
                      <a:lnTo>
                        <a:pt x="416" y="92"/>
                      </a:lnTo>
                      <a:cubicBezTo>
                        <a:pt x="382" y="35"/>
                        <a:pt x="321" y="0"/>
                        <a:pt x="255" y="0"/>
                      </a:cubicBezTo>
                      <a:cubicBezTo>
                        <a:pt x="172" y="0"/>
                        <a:pt x="99" y="55"/>
                        <a:pt x="76" y="134"/>
                      </a:cubicBezTo>
                      <a:cubicBezTo>
                        <a:pt x="32" y="144"/>
                        <a:pt x="0" y="183"/>
                        <a:pt x="0" y="228"/>
                      </a:cubicBezTo>
                      <a:cubicBezTo>
                        <a:pt x="0" y="281"/>
                        <a:pt x="43" y="324"/>
                        <a:pt x="96" y="324"/>
                      </a:cubicBezTo>
                      <a:lnTo>
                        <a:pt x="344" y="324"/>
                      </a:lnTo>
                      <a:cubicBezTo>
                        <a:pt x="348" y="331"/>
                        <a:pt x="354" y="335"/>
                        <a:pt x="362" y="335"/>
                      </a:cubicBezTo>
                      <a:cubicBezTo>
                        <a:pt x="374" y="335"/>
                        <a:pt x="384" y="326"/>
                        <a:pt x="384" y="314"/>
                      </a:cubicBezTo>
                      <a:cubicBezTo>
                        <a:pt x="384" y="303"/>
                        <a:pt x="374" y="293"/>
                        <a:pt x="362" y="293"/>
                      </a:cubicBezTo>
                      <a:cubicBezTo>
                        <a:pt x="355" y="293"/>
                        <a:pt x="348" y="298"/>
                        <a:pt x="344" y="304"/>
                      </a:cubicBezTo>
                      <a:lnTo>
                        <a:pt x="96" y="304"/>
                      </a:lnTo>
                      <a:cubicBezTo>
                        <a:pt x="54" y="304"/>
                        <a:pt x="20" y="270"/>
                        <a:pt x="20" y="228"/>
                      </a:cubicBezTo>
                      <a:cubicBezTo>
                        <a:pt x="20" y="191"/>
                        <a:pt x="48" y="159"/>
                        <a:pt x="85" y="153"/>
                      </a:cubicBezTo>
                      <a:cubicBezTo>
                        <a:pt x="89" y="153"/>
                        <a:pt x="92" y="150"/>
                        <a:pt x="93" y="146"/>
                      </a:cubicBezTo>
                      <a:cubicBezTo>
                        <a:pt x="113" y="72"/>
                        <a:pt x="179" y="21"/>
                        <a:pt x="255" y="21"/>
                      </a:cubicBezTo>
                      <a:cubicBezTo>
                        <a:pt x="316" y="21"/>
                        <a:pt x="372" y="53"/>
                        <a:pt x="401" y="107"/>
                      </a:cubicBezTo>
                      <a:cubicBezTo>
                        <a:pt x="403" y="110"/>
                        <a:pt x="406" y="112"/>
                        <a:pt x="410" y="112"/>
                      </a:cubicBezTo>
                      <a:cubicBezTo>
                        <a:pt x="467" y="112"/>
                        <a:pt x="513" y="159"/>
                        <a:pt x="513" y="216"/>
                      </a:cubicBezTo>
                      <a:cubicBezTo>
                        <a:pt x="513" y="248"/>
                        <a:pt x="499" y="278"/>
                        <a:pt x="473" y="299"/>
                      </a:cubicBezTo>
                      <a:cubicBezTo>
                        <a:pt x="469" y="302"/>
                        <a:pt x="462" y="304"/>
                        <a:pt x="454" y="304"/>
                      </a:cubicBezTo>
                      <a:lnTo>
                        <a:pt x="446" y="304"/>
                      </a:lnTo>
                      <a:cubicBezTo>
                        <a:pt x="442" y="298"/>
                        <a:pt x="436" y="293"/>
                        <a:pt x="428" y="293"/>
                      </a:cubicBezTo>
                      <a:cubicBezTo>
                        <a:pt x="416" y="293"/>
                        <a:pt x="406" y="302"/>
                        <a:pt x="406" y="314"/>
                      </a:cubicBezTo>
                      <a:cubicBezTo>
                        <a:pt x="406" y="326"/>
                        <a:pt x="416" y="335"/>
                        <a:pt x="428" y="335"/>
                      </a:cubicBezTo>
                      <a:cubicBezTo>
                        <a:pt x="435" y="335"/>
                        <a:pt x="442" y="331"/>
                        <a:pt x="446" y="324"/>
                      </a:cubicBezTo>
                      <a:lnTo>
                        <a:pt x="454" y="324"/>
                      </a:lnTo>
                      <a:cubicBezTo>
                        <a:pt x="467" y="324"/>
                        <a:pt x="478" y="321"/>
                        <a:pt x="486" y="315"/>
                      </a:cubicBezTo>
                      <a:cubicBezTo>
                        <a:pt x="516" y="290"/>
                        <a:pt x="534" y="254"/>
                        <a:pt x="534" y="216"/>
                      </a:cubicBezTo>
                      <a:cubicBezTo>
                        <a:pt x="534" y="150"/>
                        <a:pt x="481" y="95"/>
                        <a:pt x="416" y="9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61" name="Freeform 543"/>
                <p:cNvSpPr>
                  <a:spLocks noEditPoints="1"/>
                </p:cNvSpPr>
                <p:nvPr/>
              </p:nvSpPr>
              <p:spPr bwMode="auto">
                <a:xfrm>
                  <a:off x="2538413" y="4176713"/>
                  <a:ext cx="180975" cy="169863"/>
                </a:xfrm>
                <a:custGeom>
                  <a:avLst/>
                  <a:gdLst>
                    <a:gd name="T0" fmla="*/ 2147483646 w 213"/>
                    <a:gd name="T1" fmla="*/ 2147483646 h 198"/>
                    <a:gd name="T2" fmla="*/ 2147483646 w 213"/>
                    <a:gd name="T3" fmla="*/ 2147483646 h 198"/>
                    <a:gd name="T4" fmla="*/ 2147483646 w 213"/>
                    <a:gd name="T5" fmla="*/ 2147483646 h 198"/>
                    <a:gd name="T6" fmla="*/ 2147483646 w 213"/>
                    <a:gd name="T7" fmla="*/ 2147483646 h 198"/>
                    <a:gd name="T8" fmla="*/ 2147483646 w 213"/>
                    <a:gd name="T9" fmla="*/ 2147483646 h 198"/>
                    <a:gd name="T10" fmla="*/ 2147483646 w 213"/>
                    <a:gd name="T11" fmla="*/ 2147483646 h 198"/>
                    <a:gd name="T12" fmla="*/ 2147483646 w 213"/>
                    <a:gd name="T13" fmla="*/ 2147483646 h 198"/>
                    <a:gd name="T14" fmla="*/ 2147483646 w 213"/>
                    <a:gd name="T15" fmla="*/ 2147483646 h 198"/>
                    <a:gd name="T16" fmla="*/ 2147483646 w 213"/>
                    <a:gd name="T17" fmla="*/ 2147483646 h 198"/>
                    <a:gd name="T18" fmla="*/ 2147483646 w 213"/>
                    <a:gd name="T19" fmla="*/ 2147483646 h 198"/>
                    <a:gd name="T20" fmla="*/ 2147483646 w 213"/>
                    <a:gd name="T21" fmla="*/ 2147483646 h 198"/>
                    <a:gd name="T22" fmla="*/ 2147483646 w 213"/>
                    <a:gd name="T23" fmla="*/ 2147483646 h 198"/>
                    <a:gd name="T24" fmla="*/ 2147483646 w 213"/>
                    <a:gd name="T25" fmla="*/ 2147483646 h 198"/>
                    <a:gd name="T26" fmla="*/ 2147483646 w 213"/>
                    <a:gd name="T27" fmla="*/ 2147483646 h 198"/>
                    <a:gd name="T28" fmla="*/ 2147483646 w 213"/>
                    <a:gd name="T29" fmla="*/ 2147483646 h 198"/>
                    <a:gd name="T30" fmla="*/ 2147483646 w 213"/>
                    <a:gd name="T31" fmla="*/ 2147483646 h 198"/>
                    <a:gd name="T32" fmla="*/ 2147483646 w 213"/>
                    <a:gd name="T33" fmla="*/ 2147483646 h 198"/>
                    <a:gd name="T34" fmla="*/ 2147483646 w 213"/>
                    <a:gd name="T35" fmla="*/ 2147483646 h 198"/>
                    <a:gd name="T36" fmla="*/ 2147483646 w 213"/>
                    <a:gd name="T37" fmla="*/ 2147483646 h 198"/>
                    <a:gd name="T38" fmla="*/ 2147483646 w 213"/>
                    <a:gd name="T39" fmla="*/ 2147483646 h 198"/>
                    <a:gd name="T40" fmla="*/ 2147483646 w 213"/>
                    <a:gd name="T41" fmla="*/ 2147483646 h 198"/>
                    <a:gd name="T42" fmla="*/ 2147483646 w 213"/>
                    <a:gd name="T43" fmla="*/ 2147483646 h 198"/>
                    <a:gd name="T44" fmla="*/ 2147483646 w 213"/>
                    <a:gd name="T45" fmla="*/ 2147483646 h 198"/>
                    <a:gd name="T46" fmla="*/ 2147483646 w 213"/>
                    <a:gd name="T47" fmla="*/ 2147483646 h 198"/>
                    <a:gd name="T48" fmla="*/ 2147483646 w 213"/>
                    <a:gd name="T49" fmla="*/ 0 h 198"/>
                    <a:gd name="T50" fmla="*/ 2147483646 w 213"/>
                    <a:gd name="T51" fmla="*/ 0 h 198"/>
                    <a:gd name="T52" fmla="*/ 2147483646 w 213"/>
                    <a:gd name="T53" fmla="*/ 2147483646 h 198"/>
                    <a:gd name="T54" fmla="*/ 2147483646 w 213"/>
                    <a:gd name="T55" fmla="*/ 2147483646 h 198"/>
                    <a:gd name="T56" fmla="*/ 2147483646 w 213"/>
                    <a:gd name="T57" fmla="*/ 2147483646 h 198"/>
                    <a:gd name="T58" fmla="*/ 2147483646 w 213"/>
                    <a:gd name="T59" fmla="*/ 2147483646 h 198"/>
                    <a:gd name="T60" fmla="*/ 2147483646 w 213"/>
                    <a:gd name="T61" fmla="*/ 2147483646 h 198"/>
                    <a:gd name="T62" fmla="*/ 2147483646 w 213"/>
                    <a:gd name="T63" fmla="*/ 2147483646 h 198"/>
                    <a:gd name="T64" fmla="*/ 2147483646 w 213"/>
                    <a:gd name="T65" fmla="*/ 2147483646 h 198"/>
                    <a:gd name="T66" fmla="*/ 2147483646 w 213"/>
                    <a:gd name="T67" fmla="*/ 2147483646 h 198"/>
                    <a:gd name="T68" fmla="*/ 0 w 213"/>
                    <a:gd name="T69" fmla="*/ 2147483646 h 198"/>
                    <a:gd name="T70" fmla="*/ 0 w 213"/>
                    <a:gd name="T71" fmla="*/ 2147483646 h 198"/>
                    <a:gd name="T72" fmla="*/ 2147483646 w 213"/>
                    <a:gd name="T73" fmla="*/ 2147483646 h 198"/>
                    <a:gd name="T74" fmla="*/ 2147483646 w 213"/>
                    <a:gd name="T75" fmla="*/ 2147483646 h 198"/>
                    <a:gd name="T76" fmla="*/ 2147483646 w 213"/>
                    <a:gd name="T77" fmla="*/ 2147483646 h 198"/>
                    <a:gd name="T78" fmla="*/ 2147483646 w 213"/>
                    <a:gd name="T79" fmla="*/ 2147483646 h 198"/>
                    <a:gd name="T80" fmla="*/ 2147483646 w 213"/>
                    <a:gd name="T81" fmla="*/ 2147483646 h 198"/>
                    <a:gd name="T82" fmla="*/ 2147483646 w 213"/>
                    <a:gd name="T83" fmla="*/ 2147483646 h 198"/>
                    <a:gd name="T84" fmla="*/ 2147483646 w 213"/>
                    <a:gd name="T85" fmla="*/ 2147483646 h 198"/>
                    <a:gd name="T86" fmla="*/ 2147483646 w 213"/>
                    <a:gd name="T87" fmla="*/ 2147483646 h 198"/>
                    <a:gd name="T88" fmla="*/ 2147483646 w 213"/>
                    <a:gd name="T89" fmla="*/ 2147483646 h 198"/>
                    <a:gd name="T90" fmla="*/ 2147483646 w 213"/>
                    <a:gd name="T91" fmla="*/ 2147483646 h 198"/>
                    <a:gd name="T92" fmla="*/ 2147483646 w 213"/>
                    <a:gd name="T93" fmla="*/ 2147483646 h 198"/>
                    <a:gd name="T94" fmla="*/ 2147483646 w 213"/>
                    <a:gd name="T95" fmla="*/ 2147483646 h 198"/>
                    <a:gd name="T96" fmla="*/ 2147483646 w 213"/>
                    <a:gd name="T97" fmla="*/ 2147483646 h 198"/>
                    <a:gd name="T98" fmla="*/ 2147483646 w 213"/>
                    <a:gd name="T99" fmla="*/ 2147483646 h 198"/>
                    <a:gd name="T100" fmla="*/ 2147483646 w 213"/>
                    <a:gd name="T101" fmla="*/ 2147483646 h 198"/>
                    <a:gd name="T102" fmla="*/ 2147483646 w 213"/>
                    <a:gd name="T103" fmla="*/ 2147483646 h 198"/>
                    <a:gd name="T104" fmla="*/ 2147483646 w 213"/>
                    <a:gd name="T105" fmla="*/ 0 h 1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3" h="198">
                      <a:moveTo>
                        <a:pt x="197" y="126"/>
                      </a:moveTo>
                      <a:lnTo>
                        <a:pt x="197" y="126"/>
                      </a:lnTo>
                      <a:lnTo>
                        <a:pt x="179" y="125"/>
                      </a:lnTo>
                      <a:lnTo>
                        <a:pt x="179" y="55"/>
                      </a:lnTo>
                      <a:cubicBezTo>
                        <a:pt x="179" y="48"/>
                        <a:pt x="174" y="42"/>
                        <a:pt x="166" y="41"/>
                      </a:cubicBezTo>
                      <a:lnTo>
                        <a:pt x="84" y="33"/>
                      </a:lnTo>
                      <a:lnTo>
                        <a:pt x="84" y="17"/>
                      </a:lnTo>
                      <a:lnTo>
                        <a:pt x="197" y="28"/>
                      </a:lnTo>
                      <a:lnTo>
                        <a:pt x="197" y="126"/>
                      </a:lnTo>
                      <a:close/>
                      <a:moveTo>
                        <a:pt x="163" y="155"/>
                      </a:moveTo>
                      <a:lnTo>
                        <a:pt x="163" y="155"/>
                      </a:lnTo>
                      <a:lnTo>
                        <a:pt x="145" y="153"/>
                      </a:lnTo>
                      <a:lnTo>
                        <a:pt x="145" y="81"/>
                      </a:lnTo>
                      <a:cubicBezTo>
                        <a:pt x="145" y="74"/>
                        <a:pt x="140" y="68"/>
                        <a:pt x="132" y="67"/>
                      </a:cubicBezTo>
                      <a:lnTo>
                        <a:pt x="50" y="59"/>
                      </a:lnTo>
                      <a:lnTo>
                        <a:pt x="50" y="46"/>
                      </a:lnTo>
                      <a:lnTo>
                        <a:pt x="163" y="57"/>
                      </a:lnTo>
                      <a:lnTo>
                        <a:pt x="163" y="155"/>
                      </a:lnTo>
                      <a:close/>
                      <a:moveTo>
                        <a:pt x="129" y="181"/>
                      </a:moveTo>
                      <a:lnTo>
                        <a:pt x="129" y="181"/>
                      </a:lnTo>
                      <a:lnTo>
                        <a:pt x="16" y="170"/>
                      </a:lnTo>
                      <a:lnTo>
                        <a:pt x="16" y="72"/>
                      </a:lnTo>
                      <a:lnTo>
                        <a:pt x="129" y="83"/>
                      </a:lnTo>
                      <a:lnTo>
                        <a:pt x="129" y="181"/>
                      </a:lnTo>
                      <a:close/>
                      <a:moveTo>
                        <a:pt x="82" y="0"/>
                      </a:moveTo>
                      <a:lnTo>
                        <a:pt x="82" y="0"/>
                      </a:lnTo>
                      <a:cubicBezTo>
                        <a:pt x="78" y="0"/>
                        <a:pt x="75" y="1"/>
                        <a:pt x="72" y="4"/>
                      </a:cubicBezTo>
                      <a:cubicBezTo>
                        <a:pt x="69" y="6"/>
                        <a:pt x="68" y="10"/>
                        <a:pt x="68" y="14"/>
                      </a:cubicBezTo>
                      <a:lnTo>
                        <a:pt x="68" y="31"/>
                      </a:lnTo>
                      <a:lnTo>
                        <a:pt x="48" y="29"/>
                      </a:lnTo>
                      <a:cubicBezTo>
                        <a:pt x="45" y="29"/>
                        <a:pt x="41" y="30"/>
                        <a:pt x="38" y="33"/>
                      </a:cubicBezTo>
                      <a:cubicBezTo>
                        <a:pt x="35" y="35"/>
                        <a:pt x="34" y="39"/>
                        <a:pt x="34" y="42"/>
                      </a:cubicBezTo>
                      <a:lnTo>
                        <a:pt x="34" y="57"/>
                      </a:lnTo>
                      <a:lnTo>
                        <a:pt x="14" y="55"/>
                      </a:lnTo>
                      <a:cubicBezTo>
                        <a:pt x="6" y="54"/>
                        <a:pt x="0" y="61"/>
                        <a:pt x="0" y="68"/>
                      </a:cubicBezTo>
                      <a:lnTo>
                        <a:pt x="0" y="172"/>
                      </a:lnTo>
                      <a:cubicBezTo>
                        <a:pt x="0" y="179"/>
                        <a:pt x="5" y="185"/>
                        <a:pt x="13" y="186"/>
                      </a:cubicBezTo>
                      <a:lnTo>
                        <a:pt x="131" y="198"/>
                      </a:lnTo>
                      <a:cubicBezTo>
                        <a:pt x="131" y="198"/>
                        <a:pt x="132" y="198"/>
                        <a:pt x="132" y="198"/>
                      </a:cubicBezTo>
                      <a:cubicBezTo>
                        <a:pt x="139" y="198"/>
                        <a:pt x="145" y="192"/>
                        <a:pt x="145" y="185"/>
                      </a:cubicBezTo>
                      <a:lnTo>
                        <a:pt x="145" y="170"/>
                      </a:lnTo>
                      <a:lnTo>
                        <a:pt x="165" y="172"/>
                      </a:lnTo>
                      <a:cubicBezTo>
                        <a:pt x="165" y="172"/>
                        <a:pt x="166" y="172"/>
                        <a:pt x="166" y="172"/>
                      </a:cubicBezTo>
                      <a:cubicBezTo>
                        <a:pt x="169" y="172"/>
                        <a:pt x="173" y="171"/>
                        <a:pt x="175" y="168"/>
                      </a:cubicBezTo>
                      <a:cubicBezTo>
                        <a:pt x="178" y="166"/>
                        <a:pt x="179" y="162"/>
                        <a:pt x="179" y="159"/>
                      </a:cubicBezTo>
                      <a:lnTo>
                        <a:pt x="179" y="141"/>
                      </a:lnTo>
                      <a:lnTo>
                        <a:pt x="199" y="143"/>
                      </a:lnTo>
                      <a:cubicBezTo>
                        <a:pt x="199" y="143"/>
                        <a:pt x="200" y="143"/>
                        <a:pt x="200" y="143"/>
                      </a:cubicBezTo>
                      <a:cubicBezTo>
                        <a:pt x="203" y="143"/>
                        <a:pt x="207" y="142"/>
                        <a:pt x="209" y="140"/>
                      </a:cubicBezTo>
                      <a:cubicBezTo>
                        <a:pt x="212" y="137"/>
                        <a:pt x="213" y="133"/>
                        <a:pt x="213" y="130"/>
                      </a:cubicBezTo>
                      <a:lnTo>
                        <a:pt x="213" y="26"/>
                      </a:lnTo>
                      <a:cubicBezTo>
                        <a:pt x="213" y="19"/>
                        <a:pt x="208" y="13"/>
                        <a:pt x="200" y="12"/>
                      </a:cubicBezTo>
                      <a:lnTo>
                        <a:pt x="8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62" name="Freeform 544"/>
                <p:cNvSpPr>
                  <a:spLocks/>
                </p:cNvSpPr>
                <p:nvPr/>
              </p:nvSpPr>
              <p:spPr bwMode="auto">
                <a:xfrm>
                  <a:off x="2566988" y="4270375"/>
                  <a:ext cx="26988" cy="28575"/>
                </a:xfrm>
                <a:custGeom>
                  <a:avLst/>
                  <a:gdLst>
                    <a:gd name="T0" fmla="*/ 2147483646 w 31"/>
                    <a:gd name="T1" fmla="*/ 2147483646 h 34"/>
                    <a:gd name="T2" fmla="*/ 2147483646 w 31"/>
                    <a:gd name="T3" fmla="*/ 2147483646 h 34"/>
                    <a:gd name="T4" fmla="*/ 2147483646 w 31"/>
                    <a:gd name="T5" fmla="*/ 1780686424 h 34"/>
                    <a:gd name="T6" fmla="*/ 2147483646 w 31"/>
                    <a:gd name="T7" fmla="*/ 1187360166 h 34"/>
                    <a:gd name="T8" fmla="*/ 2147483646 w 31"/>
                    <a:gd name="T9" fmla="*/ 2147483646 h 34"/>
                    <a:gd name="T10" fmla="*/ 2147483646 w 31"/>
                    <a:gd name="T11" fmla="*/ 2147483646 h 34"/>
                    <a:gd name="T12" fmla="*/ 2147483646 w 31"/>
                    <a:gd name="T13" fmla="*/ 2147483646 h 34"/>
                    <a:gd name="T14" fmla="*/ 2147483646 w 31"/>
                    <a:gd name="T15" fmla="*/ 2147483646 h 34"/>
                    <a:gd name="T16" fmla="*/ 2147483646 w 31"/>
                    <a:gd name="T17" fmla="*/ 0 h 34"/>
                    <a:gd name="T18" fmla="*/ 0 w 31"/>
                    <a:gd name="T19" fmla="*/ 0 h 34"/>
                    <a:gd name="T20" fmla="*/ 2147483646 w 31"/>
                    <a:gd name="T21" fmla="*/ 2147483646 h 34"/>
                    <a:gd name="T22" fmla="*/ 2147483646 w 31"/>
                    <a:gd name="T23" fmla="*/ 2147483646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34">
                      <a:moveTo>
                        <a:pt x="20" y="34"/>
                      </a:moveTo>
                      <a:lnTo>
                        <a:pt x="20" y="34"/>
                      </a:lnTo>
                      <a:lnTo>
                        <a:pt x="31" y="3"/>
                      </a:lnTo>
                      <a:lnTo>
                        <a:pt x="24" y="2"/>
                      </a:lnTo>
                      <a:lnTo>
                        <a:pt x="17" y="24"/>
                      </a:lnTo>
                      <a:cubicBezTo>
                        <a:pt x="16" y="26"/>
                        <a:pt x="16" y="27"/>
                        <a:pt x="16" y="28"/>
                      </a:cubicBezTo>
                      <a:cubicBezTo>
                        <a:pt x="16" y="27"/>
                        <a:pt x="15" y="25"/>
                        <a:pt x="15" y="24"/>
                      </a:cubicBezTo>
                      <a:lnTo>
                        <a:pt x="8" y="0"/>
                      </a:lnTo>
                      <a:lnTo>
                        <a:pt x="0" y="0"/>
                      </a:lnTo>
                      <a:lnTo>
                        <a:pt x="12" y="34"/>
                      </a:lnTo>
                      <a:lnTo>
                        <a:pt x="20" y="34"/>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63" name="Freeform 545"/>
                <p:cNvSpPr>
                  <a:spLocks/>
                </p:cNvSpPr>
                <p:nvPr/>
              </p:nvSpPr>
              <p:spPr bwMode="auto">
                <a:xfrm>
                  <a:off x="2597150" y="4273550"/>
                  <a:ext cx="31750" cy="30163"/>
                </a:xfrm>
                <a:custGeom>
                  <a:avLst/>
                  <a:gdLst>
                    <a:gd name="T0" fmla="*/ 2147483646 w 38"/>
                    <a:gd name="T1" fmla="*/ 2147483646 h 37"/>
                    <a:gd name="T2" fmla="*/ 2147483646 w 38"/>
                    <a:gd name="T3" fmla="*/ 2147483646 h 37"/>
                    <a:gd name="T4" fmla="*/ 2147483646 w 38"/>
                    <a:gd name="T5" fmla="*/ 2147483646 h 37"/>
                    <a:gd name="T6" fmla="*/ 2147483646 w 38"/>
                    <a:gd name="T7" fmla="*/ 2147483646 h 37"/>
                    <a:gd name="T8" fmla="*/ 2147483646 w 38"/>
                    <a:gd name="T9" fmla="*/ 2147483646 h 37"/>
                    <a:gd name="T10" fmla="*/ 2147483646 w 38"/>
                    <a:gd name="T11" fmla="*/ 2147483646 h 37"/>
                    <a:gd name="T12" fmla="*/ 2147483646 w 38"/>
                    <a:gd name="T13" fmla="*/ 2147483646 h 37"/>
                    <a:gd name="T14" fmla="*/ 2147483646 w 38"/>
                    <a:gd name="T15" fmla="*/ 2147483646 h 37"/>
                    <a:gd name="T16" fmla="*/ 2147483646 w 38"/>
                    <a:gd name="T17" fmla="*/ 2147483646 h 37"/>
                    <a:gd name="T18" fmla="*/ 2147483646 w 38"/>
                    <a:gd name="T19" fmla="*/ 2147483646 h 37"/>
                    <a:gd name="T20" fmla="*/ 2147483646 w 38"/>
                    <a:gd name="T21" fmla="*/ 2147483646 h 37"/>
                    <a:gd name="T22" fmla="*/ 2147483646 w 38"/>
                    <a:gd name="T23" fmla="*/ 2147483646 h 37"/>
                    <a:gd name="T24" fmla="*/ 2147483646 w 38"/>
                    <a:gd name="T25" fmla="*/ 2147483646 h 37"/>
                    <a:gd name="T26" fmla="*/ 2147483646 w 38"/>
                    <a:gd name="T27" fmla="*/ 2147483646 h 37"/>
                    <a:gd name="T28" fmla="*/ 2147483646 w 38"/>
                    <a:gd name="T29" fmla="*/ 1625556624 h 37"/>
                    <a:gd name="T30" fmla="*/ 2147483646 w 38"/>
                    <a:gd name="T31" fmla="*/ 2147483646 h 37"/>
                    <a:gd name="T32" fmla="*/ 2147483646 w 38"/>
                    <a:gd name="T33" fmla="*/ 2147483646 h 37"/>
                    <a:gd name="T34" fmla="*/ 2147483646 w 38"/>
                    <a:gd name="T35" fmla="*/ 2147483646 h 37"/>
                    <a:gd name="T36" fmla="*/ 2147483646 w 38"/>
                    <a:gd name="T37" fmla="*/ 2147483646 h 37"/>
                    <a:gd name="T38" fmla="*/ 2147483646 w 38"/>
                    <a:gd name="T39" fmla="*/ 541630469 h 37"/>
                    <a:gd name="T40" fmla="*/ 0 w 38"/>
                    <a:gd name="T41" fmla="*/ 0 h 37"/>
                    <a:gd name="T42" fmla="*/ 0 w 38"/>
                    <a:gd name="T43" fmla="*/ 2147483646 h 37"/>
                    <a:gd name="T44" fmla="*/ 2147483646 w 38"/>
                    <a:gd name="T45" fmla="*/ 2147483646 h 37"/>
                    <a:gd name="T46" fmla="*/ 2147483646 w 38"/>
                    <a:gd name="T47" fmla="*/ 2147483646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8" h="37">
                      <a:moveTo>
                        <a:pt x="7" y="15"/>
                      </a:moveTo>
                      <a:lnTo>
                        <a:pt x="7" y="15"/>
                      </a:lnTo>
                      <a:cubicBezTo>
                        <a:pt x="7" y="12"/>
                        <a:pt x="7" y="10"/>
                        <a:pt x="7" y="7"/>
                      </a:cubicBezTo>
                      <a:cubicBezTo>
                        <a:pt x="7" y="9"/>
                        <a:pt x="8" y="11"/>
                        <a:pt x="8" y="11"/>
                      </a:cubicBezTo>
                      <a:lnTo>
                        <a:pt x="16" y="35"/>
                      </a:lnTo>
                      <a:lnTo>
                        <a:pt x="22" y="35"/>
                      </a:lnTo>
                      <a:lnTo>
                        <a:pt x="30" y="13"/>
                      </a:lnTo>
                      <a:cubicBezTo>
                        <a:pt x="30" y="13"/>
                        <a:pt x="31" y="11"/>
                        <a:pt x="31" y="9"/>
                      </a:cubicBezTo>
                      <a:cubicBezTo>
                        <a:pt x="31" y="12"/>
                        <a:pt x="31" y="14"/>
                        <a:pt x="31" y="16"/>
                      </a:cubicBezTo>
                      <a:lnTo>
                        <a:pt x="31" y="36"/>
                      </a:lnTo>
                      <a:lnTo>
                        <a:pt x="38" y="37"/>
                      </a:lnTo>
                      <a:lnTo>
                        <a:pt x="38" y="4"/>
                      </a:lnTo>
                      <a:lnTo>
                        <a:pt x="28" y="3"/>
                      </a:lnTo>
                      <a:lnTo>
                        <a:pt x="21" y="22"/>
                      </a:lnTo>
                      <a:cubicBezTo>
                        <a:pt x="20" y="23"/>
                        <a:pt x="20" y="25"/>
                        <a:pt x="19" y="27"/>
                      </a:cubicBezTo>
                      <a:cubicBezTo>
                        <a:pt x="19" y="25"/>
                        <a:pt x="19" y="24"/>
                        <a:pt x="18" y="22"/>
                      </a:cubicBezTo>
                      <a:lnTo>
                        <a:pt x="11" y="1"/>
                      </a:lnTo>
                      <a:lnTo>
                        <a:pt x="0" y="0"/>
                      </a:lnTo>
                      <a:lnTo>
                        <a:pt x="0" y="33"/>
                      </a:lnTo>
                      <a:lnTo>
                        <a:pt x="7" y="34"/>
                      </a:lnTo>
                      <a:lnTo>
                        <a:pt x="7"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671" name="组合 24230"/>
            <p:cNvGrpSpPr>
              <a:grpSpLocks/>
            </p:cNvGrpSpPr>
            <p:nvPr/>
          </p:nvGrpSpPr>
          <p:grpSpPr bwMode="auto">
            <a:xfrm>
              <a:off x="2538197" y="1389684"/>
              <a:ext cx="687018" cy="687018"/>
              <a:chOff x="2778950" y="3721403"/>
              <a:chExt cx="685800" cy="685800"/>
            </a:xfrm>
          </p:grpSpPr>
          <p:sp>
            <p:nvSpPr>
              <p:cNvPr id="672" name="Freeform 8"/>
              <p:cNvSpPr>
                <a:spLocks/>
              </p:cNvSpPr>
              <p:nvPr/>
            </p:nvSpPr>
            <p:spPr bwMode="auto">
              <a:xfrm>
                <a:off x="2778950" y="3721403"/>
                <a:ext cx="685800" cy="685800"/>
              </a:xfrm>
              <a:custGeom>
                <a:avLst/>
                <a:gdLst>
                  <a:gd name="T0" fmla="*/ 2147483646 w 805"/>
                  <a:gd name="T1" fmla="*/ 2147483646 h 804"/>
                  <a:gd name="T2" fmla="*/ 2147483646 w 805"/>
                  <a:gd name="T3" fmla="*/ 2147483646 h 804"/>
                  <a:gd name="T4" fmla="*/ 2147483646 w 805"/>
                  <a:gd name="T5" fmla="*/ 2147483646 h 804"/>
                  <a:gd name="T6" fmla="*/ 0 w 805"/>
                  <a:gd name="T7" fmla="*/ 2147483646 h 804"/>
                  <a:gd name="T8" fmla="*/ 2147483646 w 805"/>
                  <a:gd name="T9" fmla="*/ 0 h 804"/>
                  <a:gd name="T10" fmla="*/ 2147483646 w 805"/>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804">
                    <a:moveTo>
                      <a:pt x="805" y="402"/>
                    </a:moveTo>
                    <a:lnTo>
                      <a:pt x="805" y="402"/>
                    </a:lnTo>
                    <a:cubicBezTo>
                      <a:pt x="805" y="624"/>
                      <a:pt x="625" y="804"/>
                      <a:pt x="402" y="804"/>
                    </a:cubicBezTo>
                    <a:cubicBezTo>
                      <a:pt x="180" y="804"/>
                      <a:pt x="0" y="624"/>
                      <a:pt x="0" y="402"/>
                    </a:cubicBezTo>
                    <a:cubicBezTo>
                      <a:pt x="0" y="180"/>
                      <a:pt x="180" y="0"/>
                      <a:pt x="402" y="0"/>
                    </a:cubicBezTo>
                    <a:cubicBezTo>
                      <a:pt x="625" y="0"/>
                      <a:pt x="805" y="180"/>
                      <a:pt x="805"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673" name="组合 24221"/>
              <p:cNvGrpSpPr>
                <a:grpSpLocks/>
              </p:cNvGrpSpPr>
              <p:nvPr/>
            </p:nvGrpSpPr>
            <p:grpSpPr bwMode="auto">
              <a:xfrm>
                <a:off x="2902775" y="3911903"/>
                <a:ext cx="454025" cy="285750"/>
                <a:chOff x="2409825" y="4105275"/>
                <a:chExt cx="454025" cy="285750"/>
              </a:xfrm>
            </p:grpSpPr>
            <p:sp>
              <p:nvSpPr>
                <p:cNvPr id="674" name="Freeform 542"/>
                <p:cNvSpPr>
                  <a:spLocks/>
                </p:cNvSpPr>
                <p:nvPr/>
              </p:nvSpPr>
              <p:spPr bwMode="auto">
                <a:xfrm>
                  <a:off x="2409825" y="4105275"/>
                  <a:ext cx="454025" cy="285750"/>
                </a:xfrm>
                <a:custGeom>
                  <a:avLst/>
                  <a:gdLst>
                    <a:gd name="T0" fmla="*/ 2147483646 w 534"/>
                    <a:gd name="T1" fmla="*/ 2147483646 h 335"/>
                    <a:gd name="T2" fmla="*/ 2147483646 w 534"/>
                    <a:gd name="T3" fmla="*/ 2147483646 h 335"/>
                    <a:gd name="T4" fmla="*/ 2147483646 w 534"/>
                    <a:gd name="T5" fmla="*/ 0 h 335"/>
                    <a:gd name="T6" fmla="*/ 2147483646 w 534"/>
                    <a:gd name="T7" fmla="*/ 2147483646 h 335"/>
                    <a:gd name="T8" fmla="*/ 0 w 534"/>
                    <a:gd name="T9" fmla="*/ 2147483646 h 335"/>
                    <a:gd name="T10" fmla="*/ 2147483646 w 534"/>
                    <a:gd name="T11" fmla="*/ 2147483646 h 335"/>
                    <a:gd name="T12" fmla="*/ 2147483646 w 534"/>
                    <a:gd name="T13" fmla="*/ 2147483646 h 335"/>
                    <a:gd name="T14" fmla="*/ 2147483646 w 534"/>
                    <a:gd name="T15" fmla="*/ 2147483646 h 335"/>
                    <a:gd name="T16" fmla="*/ 2147483646 w 534"/>
                    <a:gd name="T17" fmla="*/ 2147483646 h 335"/>
                    <a:gd name="T18" fmla="*/ 2147483646 w 534"/>
                    <a:gd name="T19" fmla="*/ 2147483646 h 335"/>
                    <a:gd name="T20" fmla="*/ 2147483646 w 534"/>
                    <a:gd name="T21" fmla="*/ 2147483646 h 335"/>
                    <a:gd name="T22" fmla="*/ 2147483646 w 534"/>
                    <a:gd name="T23" fmla="*/ 2147483646 h 335"/>
                    <a:gd name="T24" fmla="*/ 2147483646 w 534"/>
                    <a:gd name="T25" fmla="*/ 2147483646 h 335"/>
                    <a:gd name="T26" fmla="*/ 2147483646 w 534"/>
                    <a:gd name="T27" fmla="*/ 2147483646 h 335"/>
                    <a:gd name="T28" fmla="*/ 2147483646 w 534"/>
                    <a:gd name="T29" fmla="*/ 2147483646 h 335"/>
                    <a:gd name="T30" fmla="*/ 2147483646 w 534"/>
                    <a:gd name="T31" fmla="*/ 2147483646 h 335"/>
                    <a:gd name="T32" fmla="*/ 2147483646 w 534"/>
                    <a:gd name="T33" fmla="*/ 2147483646 h 335"/>
                    <a:gd name="T34" fmla="*/ 2147483646 w 534"/>
                    <a:gd name="T35" fmla="*/ 2147483646 h 335"/>
                    <a:gd name="T36" fmla="*/ 2147483646 w 534"/>
                    <a:gd name="T37" fmla="*/ 2147483646 h 335"/>
                    <a:gd name="T38" fmla="*/ 2147483646 w 534"/>
                    <a:gd name="T39" fmla="*/ 2147483646 h 335"/>
                    <a:gd name="T40" fmla="*/ 2147483646 w 534"/>
                    <a:gd name="T41" fmla="*/ 2147483646 h 335"/>
                    <a:gd name="T42" fmla="*/ 2147483646 w 534"/>
                    <a:gd name="T43" fmla="*/ 2147483646 h 335"/>
                    <a:gd name="T44" fmla="*/ 2147483646 w 534"/>
                    <a:gd name="T45" fmla="*/ 2147483646 h 335"/>
                    <a:gd name="T46" fmla="*/ 2147483646 w 534"/>
                    <a:gd name="T47" fmla="*/ 2147483646 h 335"/>
                    <a:gd name="T48" fmla="*/ 2147483646 w 534"/>
                    <a:gd name="T49" fmla="*/ 2147483646 h 335"/>
                    <a:gd name="T50" fmla="*/ 2147483646 w 534"/>
                    <a:gd name="T51" fmla="*/ 2147483646 h 335"/>
                    <a:gd name="T52" fmla="*/ 2147483646 w 534"/>
                    <a:gd name="T53" fmla="*/ 2147483646 h 335"/>
                    <a:gd name="T54" fmla="*/ 2147483646 w 534"/>
                    <a:gd name="T55" fmla="*/ 2147483646 h 335"/>
                    <a:gd name="T56" fmla="*/ 2147483646 w 534"/>
                    <a:gd name="T57" fmla="*/ 2147483646 h 335"/>
                    <a:gd name="T58" fmla="*/ 2147483646 w 534"/>
                    <a:gd name="T59" fmla="*/ 2147483646 h 3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34" h="335">
                      <a:moveTo>
                        <a:pt x="416" y="92"/>
                      </a:moveTo>
                      <a:lnTo>
                        <a:pt x="416" y="92"/>
                      </a:lnTo>
                      <a:cubicBezTo>
                        <a:pt x="382" y="35"/>
                        <a:pt x="321" y="0"/>
                        <a:pt x="255" y="0"/>
                      </a:cubicBezTo>
                      <a:cubicBezTo>
                        <a:pt x="172" y="0"/>
                        <a:pt x="99" y="55"/>
                        <a:pt x="76" y="134"/>
                      </a:cubicBezTo>
                      <a:cubicBezTo>
                        <a:pt x="32" y="144"/>
                        <a:pt x="0" y="183"/>
                        <a:pt x="0" y="228"/>
                      </a:cubicBezTo>
                      <a:cubicBezTo>
                        <a:pt x="0" y="281"/>
                        <a:pt x="43" y="324"/>
                        <a:pt x="96" y="324"/>
                      </a:cubicBezTo>
                      <a:lnTo>
                        <a:pt x="344" y="324"/>
                      </a:lnTo>
                      <a:cubicBezTo>
                        <a:pt x="348" y="331"/>
                        <a:pt x="354" y="335"/>
                        <a:pt x="362" y="335"/>
                      </a:cubicBezTo>
                      <a:cubicBezTo>
                        <a:pt x="374" y="335"/>
                        <a:pt x="384" y="326"/>
                        <a:pt x="384" y="314"/>
                      </a:cubicBezTo>
                      <a:cubicBezTo>
                        <a:pt x="384" y="303"/>
                        <a:pt x="374" y="293"/>
                        <a:pt x="362" y="293"/>
                      </a:cubicBezTo>
                      <a:cubicBezTo>
                        <a:pt x="355" y="293"/>
                        <a:pt x="348" y="298"/>
                        <a:pt x="344" y="304"/>
                      </a:cubicBezTo>
                      <a:lnTo>
                        <a:pt x="96" y="304"/>
                      </a:lnTo>
                      <a:cubicBezTo>
                        <a:pt x="54" y="304"/>
                        <a:pt x="20" y="270"/>
                        <a:pt x="20" y="228"/>
                      </a:cubicBezTo>
                      <a:cubicBezTo>
                        <a:pt x="20" y="191"/>
                        <a:pt x="48" y="159"/>
                        <a:pt x="85" y="153"/>
                      </a:cubicBezTo>
                      <a:cubicBezTo>
                        <a:pt x="89" y="153"/>
                        <a:pt x="92" y="150"/>
                        <a:pt x="93" y="146"/>
                      </a:cubicBezTo>
                      <a:cubicBezTo>
                        <a:pt x="113" y="72"/>
                        <a:pt x="179" y="21"/>
                        <a:pt x="255" y="21"/>
                      </a:cubicBezTo>
                      <a:cubicBezTo>
                        <a:pt x="316" y="21"/>
                        <a:pt x="372" y="53"/>
                        <a:pt x="401" y="107"/>
                      </a:cubicBezTo>
                      <a:cubicBezTo>
                        <a:pt x="403" y="110"/>
                        <a:pt x="406" y="112"/>
                        <a:pt x="410" y="112"/>
                      </a:cubicBezTo>
                      <a:cubicBezTo>
                        <a:pt x="467" y="112"/>
                        <a:pt x="513" y="159"/>
                        <a:pt x="513" y="216"/>
                      </a:cubicBezTo>
                      <a:cubicBezTo>
                        <a:pt x="513" y="248"/>
                        <a:pt x="499" y="278"/>
                        <a:pt x="473" y="299"/>
                      </a:cubicBezTo>
                      <a:cubicBezTo>
                        <a:pt x="469" y="302"/>
                        <a:pt x="462" y="304"/>
                        <a:pt x="454" y="304"/>
                      </a:cubicBezTo>
                      <a:lnTo>
                        <a:pt x="446" y="304"/>
                      </a:lnTo>
                      <a:cubicBezTo>
                        <a:pt x="442" y="298"/>
                        <a:pt x="436" y="293"/>
                        <a:pt x="428" y="293"/>
                      </a:cubicBezTo>
                      <a:cubicBezTo>
                        <a:pt x="416" y="293"/>
                        <a:pt x="406" y="302"/>
                        <a:pt x="406" y="314"/>
                      </a:cubicBezTo>
                      <a:cubicBezTo>
                        <a:pt x="406" y="326"/>
                        <a:pt x="416" y="335"/>
                        <a:pt x="428" y="335"/>
                      </a:cubicBezTo>
                      <a:cubicBezTo>
                        <a:pt x="435" y="335"/>
                        <a:pt x="442" y="331"/>
                        <a:pt x="446" y="324"/>
                      </a:cubicBezTo>
                      <a:lnTo>
                        <a:pt x="454" y="324"/>
                      </a:lnTo>
                      <a:cubicBezTo>
                        <a:pt x="467" y="324"/>
                        <a:pt x="478" y="321"/>
                        <a:pt x="486" y="315"/>
                      </a:cubicBezTo>
                      <a:cubicBezTo>
                        <a:pt x="516" y="290"/>
                        <a:pt x="534" y="254"/>
                        <a:pt x="534" y="216"/>
                      </a:cubicBezTo>
                      <a:cubicBezTo>
                        <a:pt x="534" y="150"/>
                        <a:pt x="481" y="95"/>
                        <a:pt x="416" y="9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75" name="Freeform 543"/>
                <p:cNvSpPr>
                  <a:spLocks noEditPoints="1"/>
                </p:cNvSpPr>
                <p:nvPr/>
              </p:nvSpPr>
              <p:spPr bwMode="auto">
                <a:xfrm>
                  <a:off x="2538413" y="4176713"/>
                  <a:ext cx="180975" cy="169863"/>
                </a:xfrm>
                <a:custGeom>
                  <a:avLst/>
                  <a:gdLst>
                    <a:gd name="T0" fmla="*/ 2147483646 w 213"/>
                    <a:gd name="T1" fmla="*/ 2147483646 h 198"/>
                    <a:gd name="T2" fmla="*/ 2147483646 w 213"/>
                    <a:gd name="T3" fmla="*/ 2147483646 h 198"/>
                    <a:gd name="T4" fmla="*/ 2147483646 w 213"/>
                    <a:gd name="T5" fmla="*/ 2147483646 h 198"/>
                    <a:gd name="T6" fmla="*/ 2147483646 w 213"/>
                    <a:gd name="T7" fmla="*/ 2147483646 h 198"/>
                    <a:gd name="T8" fmla="*/ 2147483646 w 213"/>
                    <a:gd name="T9" fmla="*/ 2147483646 h 198"/>
                    <a:gd name="T10" fmla="*/ 2147483646 w 213"/>
                    <a:gd name="T11" fmla="*/ 2147483646 h 198"/>
                    <a:gd name="T12" fmla="*/ 2147483646 w 213"/>
                    <a:gd name="T13" fmla="*/ 2147483646 h 198"/>
                    <a:gd name="T14" fmla="*/ 2147483646 w 213"/>
                    <a:gd name="T15" fmla="*/ 2147483646 h 198"/>
                    <a:gd name="T16" fmla="*/ 2147483646 w 213"/>
                    <a:gd name="T17" fmla="*/ 2147483646 h 198"/>
                    <a:gd name="T18" fmla="*/ 2147483646 w 213"/>
                    <a:gd name="T19" fmla="*/ 2147483646 h 198"/>
                    <a:gd name="T20" fmla="*/ 2147483646 w 213"/>
                    <a:gd name="T21" fmla="*/ 2147483646 h 198"/>
                    <a:gd name="T22" fmla="*/ 2147483646 w 213"/>
                    <a:gd name="T23" fmla="*/ 2147483646 h 198"/>
                    <a:gd name="T24" fmla="*/ 2147483646 w 213"/>
                    <a:gd name="T25" fmla="*/ 2147483646 h 198"/>
                    <a:gd name="T26" fmla="*/ 2147483646 w 213"/>
                    <a:gd name="T27" fmla="*/ 2147483646 h 198"/>
                    <a:gd name="T28" fmla="*/ 2147483646 w 213"/>
                    <a:gd name="T29" fmla="*/ 2147483646 h 198"/>
                    <a:gd name="T30" fmla="*/ 2147483646 w 213"/>
                    <a:gd name="T31" fmla="*/ 2147483646 h 198"/>
                    <a:gd name="T32" fmla="*/ 2147483646 w 213"/>
                    <a:gd name="T33" fmla="*/ 2147483646 h 198"/>
                    <a:gd name="T34" fmla="*/ 2147483646 w 213"/>
                    <a:gd name="T35" fmla="*/ 2147483646 h 198"/>
                    <a:gd name="T36" fmla="*/ 2147483646 w 213"/>
                    <a:gd name="T37" fmla="*/ 2147483646 h 198"/>
                    <a:gd name="T38" fmla="*/ 2147483646 w 213"/>
                    <a:gd name="T39" fmla="*/ 2147483646 h 198"/>
                    <a:gd name="T40" fmla="*/ 2147483646 w 213"/>
                    <a:gd name="T41" fmla="*/ 2147483646 h 198"/>
                    <a:gd name="T42" fmla="*/ 2147483646 w 213"/>
                    <a:gd name="T43" fmla="*/ 2147483646 h 198"/>
                    <a:gd name="T44" fmla="*/ 2147483646 w 213"/>
                    <a:gd name="T45" fmla="*/ 2147483646 h 198"/>
                    <a:gd name="T46" fmla="*/ 2147483646 w 213"/>
                    <a:gd name="T47" fmla="*/ 2147483646 h 198"/>
                    <a:gd name="T48" fmla="*/ 2147483646 w 213"/>
                    <a:gd name="T49" fmla="*/ 0 h 198"/>
                    <a:gd name="T50" fmla="*/ 2147483646 w 213"/>
                    <a:gd name="T51" fmla="*/ 0 h 198"/>
                    <a:gd name="T52" fmla="*/ 2147483646 w 213"/>
                    <a:gd name="T53" fmla="*/ 2147483646 h 198"/>
                    <a:gd name="T54" fmla="*/ 2147483646 w 213"/>
                    <a:gd name="T55" fmla="*/ 2147483646 h 198"/>
                    <a:gd name="T56" fmla="*/ 2147483646 w 213"/>
                    <a:gd name="T57" fmla="*/ 2147483646 h 198"/>
                    <a:gd name="T58" fmla="*/ 2147483646 w 213"/>
                    <a:gd name="T59" fmla="*/ 2147483646 h 198"/>
                    <a:gd name="T60" fmla="*/ 2147483646 w 213"/>
                    <a:gd name="T61" fmla="*/ 2147483646 h 198"/>
                    <a:gd name="T62" fmla="*/ 2147483646 w 213"/>
                    <a:gd name="T63" fmla="*/ 2147483646 h 198"/>
                    <a:gd name="T64" fmla="*/ 2147483646 w 213"/>
                    <a:gd name="T65" fmla="*/ 2147483646 h 198"/>
                    <a:gd name="T66" fmla="*/ 2147483646 w 213"/>
                    <a:gd name="T67" fmla="*/ 2147483646 h 198"/>
                    <a:gd name="T68" fmla="*/ 0 w 213"/>
                    <a:gd name="T69" fmla="*/ 2147483646 h 198"/>
                    <a:gd name="T70" fmla="*/ 0 w 213"/>
                    <a:gd name="T71" fmla="*/ 2147483646 h 198"/>
                    <a:gd name="T72" fmla="*/ 2147483646 w 213"/>
                    <a:gd name="T73" fmla="*/ 2147483646 h 198"/>
                    <a:gd name="T74" fmla="*/ 2147483646 w 213"/>
                    <a:gd name="T75" fmla="*/ 2147483646 h 198"/>
                    <a:gd name="T76" fmla="*/ 2147483646 w 213"/>
                    <a:gd name="T77" fmla="*/ 2147483646 h 198"/>
                    <a:gd name="T78" fmla="*/ 2147483646 w 213"/>
                    <a:gd name="T79" fmla="*/ 2147483646 h 198"/>
                    <a:gd name="T80" fmla="*/ 2147483646 w 213"/>
                    <a:gd name="T81" fmla="*/ 2147483646 h 198"/>
                    <a:gd name="T82" fmla="*/ 2147483646 w 213"/>
                    <a:gd name="T83" fmla="*/ 2147483646 h 198"/>
                    <a:gd name="T84" fmla="*/ 2147483646 w 213"/>
                    <a:gd name="T85" fmla="*/ 2147483646 h 198"/>
                    <a:gd name="T86" fmla="*/ 2147483646 w 213"/>
                    <a:gd name="T87" fmla="*/ 2147483646 h 198"/>
                    <a:gd name="T88" fmla="*/ 2147483646 w 213"/>
                    <a:gd name="T89" fmla="*/ 2147483646 h 198"/>
                    <a:gd name="T90" fmla="*/ 2147483646 w 213"/>
                    <a:gd name="T91" fmla="*/ 2147483646 h 198"/>
                    <a:gd name="T92" fmla="*/ 2147483646 w 213"/>
                    <a:gd name="T93" fmla="*/ 2147483646 h 198"/>
                    <a:gd name="T94" fmla="*/ 2147483646 w 213"/>
                    <a:gd name="T95" fmla="*/ 2147483646 h 198"/>
                    <a:gd name="T96" fmla="*/ 2147483646 w 213"/>
                    <a:gd name="T97" fmla="*/ 2147483646 h 198"/>
                    <a:gd name="T98" fmla="*/ 2147483646 w 213"/>
                    <a:gd name="T99" fmla="*/ 2147483646 h 198"/>
                    <a:gd name="T100" fmla="*/ 2147483646 w 213"/>
                    <a:gd name="T101" fmla="*/ 2147483646 h 198"/>
                    <a:gd name="T102" fmla="*/ 2147483646 w 213"/>
                    <a:gd name="T103" fmla="*/ 2147483646 h 198"/>
                    <a:gd name="T104" fmla="*/ 2147483646 w 213"/>
                    <a:gd name="T105" fmla="*/ 0 h 1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3" h="198">
                      <a:moveTo>
                        <a:pt x="197" y="126"/>
                      </a:moveTo>
                      <a:lnTo>
                        <a:pt x="197" y="126"/>
                      </a:lnTo>
                      <a:lnTo>
                        <a:pt x="179" y="125"/>
                      </a:lnTo>
                      <a:lnTo>
                        <a:pt x="179" y="55"/>
                      </a:lnTo>
                      <a:cubicBezTo>
                        <a:pt x="179" y="48"/>
                        <a:pt x="174" y="42"/>
                        <a:pt x="166" y="41"/>
                      </a:cubicBezTo>
                      <a:lnTo>
                        <a:pt x="84" y="33"/>
                      </a:lnTo>
                      <a:lnTo>
                        <a:pt x="84" y="17"/>
                      </a:lnTo>
                      <a:lnTo>
                        <a:pt x="197" y="28"/>
                      </a:lnTo>
                      <a:lnTo>
                        <a:pt x="197" y="126"/>
                      </a:lnTo>
                      <a:close/>
                      <a:moveTo>
                        <a:pt x="163" y="155"/>
                      </a:moveTo>
                      <a:lnTo>
                        <a:pt x="163" y="155"/>
                      </a:lnTo>
                      <a:lnTo>
                        <a:pt x="145" y="153"/>
                      </a:lnTo>
                      <a:lnTo>
                        <a:pt x="145" y="81"/>
                      </a:lnTo>
                      <a:cubicBezTo>
                        <a:pt x="145" y="74"/>
                        <a:pt x="140" y="68"/>
                        <a:pt x="132" y="67"/>
                      </a:cubicBezTo>
                      <a:lnTo>
                        <a:pt x="50" y="59"/>
                      </a:lnTo>
                      <a:lnTo>
                        <a:pt x="50" y="46"/>
                      </a:lnTo>
                      <a:lnTo>
                        <a:pt x="163" y="57"/>
                      </a:lnTo>
                      <a:lnTo>
                        <a:pt x="163" y="155"/>
                      </a:lnTo>
                      <a:close/>
                      <a:moveTo>
                        <a:pt x="129" y="181"/>
                      </a:moveTo>
                      <a:lnTo>
                        <a:pt x="129" y="181"/>
                      </a:lnTo>
                      <a:lnTo>
                        <a:pt x="16" y="170"/>
                      </a:lnTo>
                      <a:lnTo>
                        <a:pt x="16" y="72"/>
                      </a:lnTo>
                      <a:lnTo>
                        <a:pt x="129" y="83"/>
                      </a:lnTo>
                      <a:lnTo>
                        <a:pt x="129" y="181"/>
                      </a:lnTo>
                      <a:close/>
                      <a:moveTo>
                        <a:pt x="82" y="0"/>
                      </a:moveTo>
                      <a:lnTo>
                        <a:pt x="82" y="0"/>
                      </a:lnTo>
                      <a:cubicBezTo>
                        <a:pt x="78" y="0"/>
                        <a:pt x="75" y="1"/>
                        <a:pt x="72" y="4"/>
                      </a:cubicBezTo>
                      <a:cubicBezTo>
                        <a:pt x="69" y="6"/>
                        <a:pt x="68" y="10"/>
                        <a:pt x="68" y="14"/>
                      </a:cubicBezTo>
                      <a:lnTo>
                        <a:pt x="68" y="31"/>
                      </a:lnTo>
                      <a:lnTo>
                        <a:pt x="48" y="29"/>
                      </a:lnTo>
                      <a:cubicBezTo>
                        <a:pt x="45" y="29"/>
                        <a:pt x="41" y="30"/>
                        <a:pt x="38" y="33"/>
                      </a:cubicBezTo>
                      <a:cubicBezTo>
                        <a:pt x="35" y="35"/>
                        <a:pt x="34" y="39"/>
                        <a:pt x="34" y="42"/>
                      </a:cubicBezTo>
                      <a:lnTo>
                        <a:pt x="34" y="57"/>
                      </a:lnTo>
                      <a:lnTo>
                        <a:pt x="14" y="55"/>
                      </a:lnTo>
                      <a:cubicBezTo>
                        <a:pt x="6" y="54"/>
                        <a:pt x="0" y="61"/>
                        <a:pt x="0" y="68"/>
                      </a:cubicBezTo>
                      <a:lnTo>
                        <a:pt x="0" y="172"/>
                      </a:lnTo>
                      <a:cubicBezTo>
                        <a:pt x="0" y="179"/>
                        <a:pt x="5" y="185"/>
                        <a:pt x="13" y="186"/>
                      </a:cubicBezTo>
                      <a:lnTo>
                        <a:pt x="131" y="198"/>
                      </a:lnTo>
                      <a:cubicBezTo>
                        <a:pt x="131" y="198"/>
                        <a:pt x="132" y="198"/>
                        <a:pt x="132" y="198"/>
                      </a:cubicBezTo>
                      <a:cubicBezTo>
                        <a:pt x="139" y="198"/>
                        <a:pt x="145" y="192"/>
                        <a:pt x="145" y="185"/>
                      </a:cubicBezTo>
                      <a:lnTo>
                        <a:pt x="145" y="170"/>
                      </a:lnTo>
                      <a:lnTo>
                        <a:pt x="165" y="172"/>
                      </a:lnTo>
                      <a:cubicBezTo>
                        <a:pt x="165" y="172"/>
                        <a:pt x="166" y="172"/>
                        <a:pt x="166" y="172"/>
                      </a:cubicBezTo>
                      <a:cubicBezTo>
                        <a:pt x="169" y="172"/>
                        <a:pt x="173" y="171"/>
                        <a:pt x="175" y="168"/>
                      </a:cubicBezTo>
                      <a:cubicBezTo>
                        <a:pt x="178" y="166"/>
                        <a:pt x="179" y="162"/>
                        <a:pt x="179" y="159"/>
                      </a:cubicBezTo>
                      <a:lnTo>
                        <a:pt x="179" y="141"/>
                      </a:lnTo>
                      <a:lnTo>
                        <a:pt x="199" y="143"/>
                      </a:lnTo>
                      <a:cubicBezTo>
                        <a:pt x="199" y="143"/>
                        <a:pt x="200" y="143"/>
                        <a:pt x="200" y="143"/>
                      </a:cubicBezTo>
                      <a:cubicBezTo>
                        <a:pt x="203" y="143"/>
                        <a:pt x="207" y="142"/>
                        <a:pt x="209" y="140"/>
                      </a:cubicBezTo>
                      <a:cubicBezTo>
                        <a:pt x="212" y="137"/>
                        <a:pt x="213" y="133"/>
                        <a:pt x="213" y="130"/>
                      </a:cubicBezTo>
                      <a:lnTo>
                        <a:pt x="213" y="26"/>
                      </a:lnTo>
                      <a:cubicBezTo>
                        <a:pt x="213" y="19"/>
                        <a:pt x="208" y="13"/>
                        <a:pt x="200" y="12"/>
                      </a:cubicBezTo>
                      <a:lnTo>
                        <a:pt x="8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76" name="Freeform 544"/>
                <p:cNvSpPr>
                  <a:spLocks/>
                </p:cNvSpPr>
                <p:nvPr/>
              </p:nvSpPr>
              <p:spPr bwMode="auto">
                <a:xfrm>
                  <a:off x="2566988" y="4270375"/>
                  <a:ext cx="26988" cy="28575"/>
                </a:xfrm>
                <a:custGeom>
                  <a:avLst/>
                  <a:gdLst>
                    <a:gd name="T0" fmla="*/ 2147483646 w 31"/>
                    <a:gd name="T1" fmla="*/ 2147483646 h 34"/>
                    <a:gd name="T2" fmla="*/ 2147483646 w 31"/>
                    <a:gd name="T3" fmla="*/ 2147483646 h 34"/>
                    <a:gd name="T4" fmla="*/ 2147483646 w 31"/>
                    <a:gd name="T5" fmla="*/ 1780686424 h 34"/>
                    <a:gd name="T6" fmla="*/ 2147483646 w 31"/>
                    <a:gd name="T7" fmla="*/ 1187360166 h 34"/>
                    <a:gd name="T8" fmla="*/ 2147483646 w 31"/>
                    <a:gd name="T9" fmla="*/ 2147483646 h 34"/>
                    <a:gd name="T10" fmla="*/ 2147483646 w 31"/>
                    <a:gd name="T11" fmla="*/ 2147483646 h 34"/>
                    <a:gd name="T12" fmla="*/ 2147483646 w 31"/>
                    <a:gd name="T13" fmla="*/ 2147483646 h 34"/>
                    <a:gd name="T14" fmla="*/ 2147483646 w 31"/>
                    <a:gd name="T15" fmla="*/ 2147483646 h 34"/>
                    <a:gd name="T16" fmla="*/ 2147483646 w 31"/>
                    <a:gd name="T17" fmla="*/ 0 h 34"/>
                    <a:gd name="T18" fmla="*/ 0 w 31"/>
                    <a:gd name="T19" fmla="*/ 0 h 34"/>
                    <a:gd name="T20" fmla="*/ 2147483646 w 31"/>
                    <a:gd name="T21" fmla="*/ 2147483646 h 34"/>
                    <a:gd name="T22" fmla="*/ 2147483646 w 31"/>
                    <a:gd name="T23" fmla="*/ 2147483646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34">
                      <a:moveTo>
                        <a:pt x="20" y="34"/>
                      </a:moveTo>
                      <a:lnTo>
                        <a:pt x="20" y="34"/>
                      </a:lnTo>
                      <a:lnTo>
                        <a:pt x="31" y="3"/>
                      </a:lnTo>
                      <a:lnTo>
                        <a:pt x="24" y="2"/>
                      </a:lnTo>
                      <a:lnTo>
                        <a:pt x="17" y="24"/>
                      </a:lnTo>
                      <a:cubicBezTo>
                        <a:pt x="16" y="26"/>
                        <a:pt x="16" y="27"/>
                        <a:pt x="16" y="28"/>
                      </a:cubicBezTo>
                      <a:cubicBezTo>
                        <a:pt x="16" y="27"/>
                        <a:pt x="15" y="25"/>
                        <a:pt x="15" y="24"/>
                      </a:cubicBezTo>
                      <a:lnTo>
                        <a:pt x="8" y="0"/>
                      </a:lnTo>
                      <a:lnTo>
                        <a:pt x="0" y="0"/>
                      </a:lnTo>
                      <a:lnTo>
                        <a:pt x="12" y="34"/>
                      </a:lnTo>
                      <a:lnTo>
                        <a:pt x="20" y="34"/>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77" name="Freeform 545"/>
                <p:cNvSpPr>
                  <a:spLocks/>
                </p:cNvSpPr>
                <p:nvPr/>
              </p:nvSpPr>
              <p:spPr bwMode="auto">
                <a:xfrm>
                  <a:off x="2597150" y="4273550"/>
                  <a:ext cx="31750" cy="30163"/>
                </a:xfrm>
                <a:custGeom>
                  <a:avLst/>
                  <a:gdLst>
                    <a:gd name="T0" fmla="*/ 2147483646 w 38"/>
                    <a:gd name="T1" fmla="*/ 2147483646 h 37"/>
                    <a:gd name="T2" fmla="*/ 2147483646 w 38"/>
                    <a:gd name="T3" fmla="*/ 2147483646 h 37"/>
                    <a:gd name="T4" fmla="*/ 2147483646 w 38"/>
                    <a:gd name="T5" fmla="*/ 2147483646 h 37"/>
                    <a:gd name="T6" fmla="*/ 2147483646 w 38"/>
                    <a:gd name="T7" fmla="*/ 2147483646 h 37"/>
                    <a:gd name="T8" fmla="*/ 2147483646 w 38"/>
                    <a:gd name="T9" fmla="*/ 2147483646 h 37"/>
                    <a:gd name="T10" fmla="*/ 2147483646 w 38"/>
                    <a:gd name="T11" fmla="*/ 2147483646 h 37"/>
                    <a:gd name="T12" fmla="*/ 2147483646 w 38"/>
                    <a:gd name="T13" fmla="*/ 2147483646 h 37"/>
                    <a:gd name="T14" fmla="*/ 2147483646 w 38"/>
                    <a:gd name="T15" fmla="*/ 2147483646 h 37"/>
                    <a:gd name="T16" fmla="*/ 2147483646 w 38"/>
                    <a:gd name="T17" fmla="*/ 2147483646 h 37"/>
                    <a:gd name="T18" fmla="*/ 2147483646 w 38"/>
                    <a:gd name="T19" fmla="*/ 2147483646 h 37"/>
                    <a:gd name="T20" fmla="*/ 2147483646 w 38"/>
                    <a:gd name="T21" fmla="*/ 2147483646 h 37"/>
                    <a:gd name="T22" fmla="*/ 2147483646 w 38"/>
                    <a:gd name="T23" fmla="*/ 2147483646 h 37"/>
                    <a:gd name="T24" fmla="*/ 2147483646 w 38"/>
                    <a:gd name="T25" fmla="*/ 2147483646 h 37"/>
                    <a:gd name="T26" fmla="*/ 2147483646 w 38"/>
                    <a:gd name="T27" fmla="*/ 2147483646 h 37"/>
                    <a:gd name="T28" fmla="*/ 2147483646 w 38"/>
                    <a:gd name="T29" fmla="*/ 1625556624 h 37"/>
                    <a:gd name="T30" fmla="*/ 2147483646 w 38"/>
                    <a:gd name="T31" fmla="*/ 2147483646 h 37"/>
                    <a:gd name="T32" fmla="*/ 2147483646 w 38"/>
                    <a:gd name="T33" fmla="*/ 2147483646 h 37"/>
                    <a:gd name="T34" fmla="*/ 2147483646 w 38"/>
                    <a:gd name="T35" fmla="*/ 2147483646 h 37"/>
                    <a:gd name="T36" fmla="*/ 2147483646 w 38"/>
                    <a:gd name="T37" fmla="*/ 2147483646 h 37"/>
                    <a:gd name="T38" fmla="*/ 2147483646 w 38"/>
                    <a:gd name="T39" fmla="*/ 541630469 h 37"/>
                    <a:gd name="T40" fmla="*/ 0 w 38"/>
                    <a:gd name="T41" fmla="*/ 0 h 37"/>
                    <a:gd name="T42" fmla="*/ 0 w 38"/>
                    <a:gd name="T43" fmla="*/ 2147483646 h 37"/>
                    <a:gd name="T44" fmla="*/ 2147483646 w 38"/>
                    <a:gd name="T45" fmla="*/ 2147483646 h 37"/>
                    <a:gd name="T46" fmla="*/ 2147483646 w 38"/>
                    <a:gd name="T47" fmla="*/ 2147483646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8" h="37">
                      <a:moveTo>
                        <a:pt x="7" y="15"/>
                      </a:moveTo>
                      <a:lnTo>
                        <a:pt x="7" y="15"/>
                      </a:lnTo>
                      <a:cubicBezTo>
                        <a:pt x="7" y="12"/>
                        <a:pt x="7" y="10"/>
                        <a:pt x="7" y="7"/>
                      </a:cubicBezTo>
                      <a:cubicBezTo>
                        <a:pt x="7" y="9"/>
                        <a:pt x="8" y="11"/>
                        <a:pt x="8" y="11"/>
                      </a:cubicBezTo>
                      <a:lnTo>
                        <a:pt x="16" y="35"/>
                      </a:lnTo>
                      <a:lnTo>
                        <a:pt x="22" y="35"/>
                      </a:lnTo>
                      <a:lnTo>
                        <a:pt x="30" y="13"/>
                      </a:lnTo>
                      <a:cubicBezTo>
                        <a:pt x="30" y="13"/>
                        <a:pt x="31" y="11"/>
                        <a:pt x="31" y="9"/>
                      </a:cubicBezTo>
                      <a:cubicBezTo>
                        <a:pt x="31" y="12"/>
                        <a:pt x="31" y="14"/>
                        <a:pt x="31" y="16"/>
                      </a:cubicBezTo>
                      <a:lnTo>
                        <a:pt x="31" y="36"/>
                      </a:lnTo>
                      <a:lnTo>
                        <a:pt x="38" y="37"/>
                      </a:lnTo>
                      <a:lnTo>
                        <a:pt x="38" y="4"/>
                      </a:lnTo>
                      <a:lnTo>
                        <a:pt x="28" y="3"/>
                      </a:lnTo>
                      <a:lnTo>
                        <a:pt x="21" y="22"/>
                      </a:lnTo>
                      <a:cubicBezTo>
                        <a:pt x="20" y="23"/>
                        <a:pt x="20" y="25"/>
                        <a:pt x="19" y="27"/>
                      </a:cubicBezTo>
                      <a:cubicBezTo>
                        <a:pt x="19" y="25"/>
                        <a:pt x="19" y="24"/>
                        <a:pt x="18" y="22"/>
                      </a:cubicBezTo>
                      <a:lnTo>
                        <a:pt x="11" y="1"/>
                      </a:lnTo>
                      <a:lnTo>
                        <a:pt x="0" y="0"/>
                      </a:lnTo>
                      <a:lnTo>
                        <a:pt x="0" y="33"/>
                      </a:lnTo>
                      <a:lnTo>
                        <a:pt x="7" y="34"/>
                      </a:lnTo>
                      <a:lnTo>
                        <a:pt x="7"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678" name="组合 24230"/>
            <p:cNvGrpSpPr>
              <a:grpSpLocks/>
            </p:cNvGrpSpPr>
            <p:nvPr/>
          </p:nvGrpSpPr>
          <p:grpSpPr bwMode="auto">
            <a:xfrm>
              <a:off x="3386529" y="1389684"/>
              <a:ext cx="687018" cy="687018"/>
              <a:chOff x="2778950" y="3721403"/>
              <a:chExt cx="685800" cy="685800"/>
            </a:xfrm>
          </p:grpSpPr>
          <p:sp>
            <p:nvSpPr>
              <p:cNvPr id="679" name="Freeform 8"/>
              <p:cNvSpPr>
                <a:spLocks/>
              </p:cNvSpPr>
              <p:nvPr/>
            </p:nvSpPr>
            <p:spPr bwMode="auto">
              <a:xfrm>
                <a:off x="2778950" y="3721403"/>
                <a:ext cx="685800" cy="685800"/>
              </a:xfrm>
              <a:custGeom>
                <a:avLst/>
                <a:gdLst>
                  <a:gd name="T0" fmla="*/ 2147483646 w 805"/>
                  <a:gd name="T1" fmla="*/ 2147483646 h 804"/>
                  <a:gd name="T2" fmla="*/ 2147483646 w 805"/>
                  <a:gd name="T3" fmla="*/ 2147483646 h 804"/>
                  <a:gd name="T4" fmla="*/ 2147483646 w 805"/>
                  <a:gd name="T5" fmla="*/ 2147483646 h 804"/>
                  <a:gd name="T6" fmla="*/ 0 w 805"/>
                  <a:gd name="T7" fmla="*/ 2147483646 h 804"/>
                  <a:gd name="T8" fmla="*/ 2147483646 w 805"/>
                  <a:gd name="T9" fmla="*/ 0 h 804"/>
                  <a:gd name="T10" fmla="*/ 2147483646 w 805"/>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804">
                    <a:moveTo>
                      <a:pt x="805" y="402"/>
                    </a:moveTo>
                    <a:lnTo>
                      <a:pt x="805" y="402"/>
                    </a:lnTo>
                    <a:cubicBezTo>
                      <a:pt x="805" y="624"/>
                      <a:pt x="625" y="804"/>
                      <a:pt x="402" y="804"/>
                    </a:cubicBezTo>
                    <a:cubicBezTo>
                      <a:pt x="180" y="804"/>
                      <a:pt x="0" y="624"/>
                      <a:pt x="0" y="402"/>
                    </a:cubicBezTo>
                    <a:cubicBezTo>
                      <a:pt x="0" y="180"/>
                      <a:pt x="180" y="0"/>
                      <a:pt x="402" y="0"/>
                    </a:cubicBezTo>
                    <a:cubicBezTo>
                      <a:pt x="625" y="0"/>
                      <a:pt x="805" y="180"/>
                      <a:pt x="805"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680" name="组合 24221"/>
              <p:cNvGrpSpPr>
                <a:grpSpLocks/>
              </p:cNvGrpSpPr>
              <p:nvPr/>
            </p:nvGrpSpPr>
            <p:grpSpPr bwMode="auto">
              <a:xfrm>
                <a:off x="2902775" y="3911903"/>
                <a:ext cx="454025" cy="285750"/>
                <a:chOff x="2409825" y="4105275"/>
                <a:chExt cx="454025" cy="285750"/>
              </a:xfrm>
            </p:grpSpPr>
            <p:sp>
              <p:nvSpPr>
                <p:cNvPr id="681" name="Freeform 542"/>
                <p:cNvSpPr>
                  <a:spLocks/>
                </p:cNvSpPr>
                <p:nvPr/>
              </p:nvSpPr>
              <p:spPr bwMode="auto">
                <a:xfrm>
                  <a:off x="2409825" y="4105275"/>
                  <a:ext cx="454025" cy="285750"/>
                </a:xfrm>
                <a:custGeom>
                  <a:avLst/>
                  <a:gdLst>
                    <a:gd name="T0" fmla="*/ 2147483646 w 534"/>
                    <a:gd name="T1" fmla="*/ 2147483646 h 335"/>
                    <a:gd name="T2" fmla="*/ 2147483646 w 534"/>
                    <a:gd name="T3" fmla="*/ 2147483646 h 335"/>
                    <a:gd name="T4" fmla="*/ 2147483646 w 534"/>
                    <a:gd name="T5" fmla="*/ 0 h 335"/>
                    <a:gd name="T6" fmla="*/ 2147483646 w 534"/>
                    <a:gd name="T7" fmla="*/ 2147483646 h 335"/>
                    <a:gd name="T8" fmla="*/ 0 w 534"/>
                    <a:gd name="T9" fmla="*/ 2147483646 h 335"/>
                    <a:gd name="T10" fmla="*/ 2147483646 w 534"/>
                    <a:gd name="T11" fmla="*/ 2147483646 h 335"/>
                    <a:gd name="T12" fmla="*/ 2147483646 w 534"/>
                    <a:gd name="T13" fmla="*/ 2147483646 h 335"/>
                    <a:gd name="T14" fmla="*/ 2147483646 w 534"/>
                    <a:gd name="T15" fmla="*/ 2147483646 h 335"/>
                    <a:gd name="T16" fmla="*/ 2147483646 w 534"/>
                    <a:gd name="T17" fmla="*/ 2147483646 h 335"/>
                    <a:gd name="T18" fmla="*/ 2147483646 w 534"/>
                    <a:gd name="T19" fmla="*/ 2147483646 h 335"/>
                    <a:gd name="T20" fmla="*/ 2147483646 w 534"/>
                    <a:gd name="T21" fmla="*/ 2147483646 h 335"/>
                    <a:gd name="T22" fmla="*/ 2147483646 w 534"/>
                    <a:gd name="T23" fmla="*/ 2147483646 h 335"/>
                    <a:gd name="T24" fmla="*/ 2147483646 w 534"/>
                    <a:gd name="T25" fmla="*/ 2147483646 h 335"/>
                    <a:gd name="T26" fmla="*/ 2147483646 w 534"/>
                    <a:gd name="T27" fmla="*/ 2147483646 h 335"/>
                    <a:gd name="T28" fmla="*/ 2147483646 w 534"/>
                    <a:gd name="T29" fmla="*/ 2147483646 h 335"/>
                    <a:gd name="T30" fmla="*/ 2147483646 w 534"/>
                    <a:gd name="T31" fmla="*/ 2147483646 h 335"/>
                    <a:gd name="T32" fmla="*/ 2147483646 w 534"/>
                    <a:gd name="T33" fmla="*/ 2147483646 h 335"/>
                    <a:gd name="T34" fmla="*/ 2147483646 w 534"/>
                    <a:gd name="T35" fmla="*/ 2147483646 h 335"/>
                    <a:gd name="T36" fmla="*/ 2147483646 w 534"/>
                    <a:gd name="T37" fmla="*/ 2147483646 h 335"/>
                    <a:gd name="T38" fmla="*/ 2147483646 w 534"/>
                    <a:gd name="T39" fmla="*/ 2147483646 h 335"/>
                    <a:gd name="T40" fmla="*/ 2147483646 w 534"/>
                    <a:gd name="T41" fmla="*/ 2147483646 h 335"/>
                    <a:gd name="T42" fmla="*/ 2147483646 w 534"/>
                    <a:gd name="T43" fmla="*/ 2147483646 h 335"/>
                    <a:gd name="T44" fmla="*/ 2147483646 w 534"/>
                    <a:gd name="T45" fmla="*/ 2147483646 h 335"/>
                    <a:gd name="T46" fmla="*/ 2147483646 w 534"/>
                    <a:gd name="T47" fmla="*/ 2147483646 h 335"/>
                    <a:gd name="T48" fmla="*/ 2147483646 w 534"/>
                    <a:gd name="T49" fmla="*/ 2147483646 h 335"/>
                    <a:gd name="T50" fmla="*/ 2147483646 w 534"/>
                    <a:gd name="T51" fmla="*/ 2147483646 h 335"/>
                    <a:gd name="T52" fmla="*/ 2147483646 w 534"/>
                    <a:gd name="T53" fmla="*/ 2147483646 h 335"/>
                    <a:gd name="T54" fmla="*/ 2147483646 w 534"/>
                    <a:gd name="T55" fmla="*/ 2147483646 h 335"/>
                    <a:gd name="T56" fmla="*/ 2147483646 w 534"/>
                    <a:gd name="T57" fmla="*/ 2147483646 h 335"/>
                    <a:gd name="T58" fmla="*/ 2147483646 w 534"/>
                    <a:gd name="T59" fmla="*/ 2147483646 h 3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34" h="335">
                      <a:moveTo>
                        <a:pt x="416" y="92"/>
                      </a:moveTo>
                      <a:lnTo>
                        <a:pt x="416" y="92"/>
                      </a:lnTo>
                      <a:cubicBezTo>
                        <a:pt x="382" y="35"/>
                        <a:pt x="321" y="0"/>
                        <a:pt x="255" y="0"/>
                      </a:cubicBezTo>
                      <a:cubicBezTo>
                        <a:pt x="172" y="0"/>
                        <a:pt x="99" y="55"/>
                        <a:pt x="76" y="134"/>
                      </a:cubicBezTo>
                      <a:cubicBezTo>
                        <a:pt x="32" y="144"/>
                        <a:pt x="0" y="183"/>
                        <a:pt x="0" y="228"/>
                      </a:cubicBezTo>
                      <a:cubicBezTo>
                        <a:pt x="0" y="281"/>
                        <a:pt x="43" y="324"/>
                        <a:pt x="96" y="324"/>
                      </a:cubicBezTo>
                      <a:lnTo>
                        <a:pt x="344" y="324"/>
                      </a:lnTo>
                      <a:cubicBezTo>
                        <a:pt x="348" y="331"/>
                        <a:pt x="354" y="335"/>
                        <a:pt x="362" y="335"/>
                      </a:cubicBezTo>
                      <a:cubicBezTo>
                        <a:pt x="374" y="335"/>
                        <a:pt x="384" y="326"/>
                        <a:pt x="384" y="314"/>
                      </a:cubicBezTo>
                      <a:cubicBezTo>
                        <a:pt x="384" y="303"/>
                        <a:pt x="374" y="293"/>
                        <a:pt x="362" y="293"/>
                      </a:cubicBezTo>
                      <a:cubicBezTo>
                        <a:pt x="355" y="293"/>
                        <a:pt x="348" y="298"/>
                        <a:pt x="344" y="304"/>
                      </a:cubicBezTo>
                      <a:lnTo>
                        <a:pt x="96" y="304"/>
                      </a:lnTo>
                      <a:cubicBezTo>
                        <a:pt x="54" y="304"/>
                        <a:pt x="20" y="270"/>
                        <a:pt x="20" y="228"/>
                      </a:cubicBezTo>
                      <a:cubicBezTo>
                        <a:pt x="20" y="191"/>
                        <a:pt x="48" y="159"/>
                        <a:pt x="85" y="153"/>
                      </a:cubicBezTo>
                      <a:cubicBezTo>
                        <a:pt x="89" y="153"/>
                        <a:pt x="92" y="150"/>
                        <a:pt x="93" y="146"/>
                      </a:cubicBezTo>
                      <a:cubicBezTo>
                        <a:pt x="113" y="72"/>
                        <a:pt x="179" y="21"/>
                        <a:pt x="255" y="21"/>
                      </a:cubicBezTo>
                      <a:cubicBezTo>
                        <a:pt x="316" y="21"/>
                        <a:pt x="372" y="53"/>
                        <a:pt x="401" y="107"/>
                      </a:cubicBezTo>
                      <a:cubicBezTo>
                        <a:pt x="403" y="110"/>
                        <a:pt x="406" y="112"/>
                        <a:pt x="410" y="112"/>
                      </a:cubicBezTo>
                      <a:cubicBezTo>
                        <a:pt x="467" y="112"/>
                        <a:pt x="513" y="159"/>
                        <a:pt x="513" y="216"/>
                      </a:cubicBezTo>
                      <a:cubicBezTo>
                        <a:pt x="513" y="248"/>
                        <a:pt x="499" y="278"/>
                        <a:pt x="473" y="299"/>
                      </a:cubicBezTo>
                      <a:cubicBezTo>
                        <a:pt x="469" y="302"/>
                        <a:pt x="462" y="304"/>
                        <a:pt x="454" y="304"/>
                      </a:cubicBezTo>
                      <a:lnTo>
                        <a:pt x="446" y="304"/>
                      </a:lnTo>
                      <a:cubicBezTo>
                        <a:pt x="442" y="298"/>
                        <a:pt x="436" y="293"/>
                        <a:pt x="428" y="293"/>
                      </a:cubicBezTo>
                      <a:cubicBezTo>
                        <a:pt x="416" y="293"/>
                        <a:pt x="406" y="302"/>
                        <a:pt x="406" y="314"/>
                      </a:cubicBezTo>
                      <a:cubicBezTo>
                        <a:pt x="406" y="326"/>
                        <a:pt x="416" y="335"/>
                        <a:pt x="428" y="335"/>
                      </a:cubicBezTo>
                      <a:cubicBezTo>
                        <a:pt x="435" y="335"/>
                        <a:pt x="442" y="331"/>
                        <a:pt x="446" y="324"/>
                      </a:cubicBezTo>
                      <a:lnTo>
                        <a:pt x="454" y="324"/>
                      </a:lnTo>
                      <a:cubicBezTo>
                        <a:pt x="467" y="324"/>
                        <a:pt x="478" y="321"/>
                        <a:pt x="486" y="315"/>
                      </a:cubicBezTo>
                      <a:cubicBezTo>
                        <a:pt x="516" y="290"/>
                        <a:pt x="534" y="254"/>
                        <a:pt x="534" y="216"/>
                      </a:cubicBezTo>
                      <a:cubicBezTo>
                        <a:pt x="534" y="150"/>
                        <a:pt x="481" y="95"/>
                        <a:pt x="416" y="9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82" name="Freeform 543"/>
                <p:cNvSpPr>
                  <a:spLocks noEditPoints="1"/>
                </p:cNvSpPr>
                <p:nvPr/>
              </p:nvSpPr>
              <p:spPr bwMode="auto">
                <a:xfrm>
                  <a:off x="2538413" y="4176713"/>
                  <a:ext cx="180975" cy="169863"/>
                </a:xfrm>
                <a:custGeom>
                  <a:avLst/>
                  <a:gdLst>
                    <a:gd name="T0" fmla="*/ 2147483646 w 213"/>
                    <a:gd name="T1" fmla="*/ 2147483646 h 198"/>
                    <a:gd name="T2" fmla="*/ 2147483646 w 213"/>
                    <a:gd name="T3" fmla="*/ 2147483646 h 198"/>
                    <a:gd name="T4" fmla="*/ 2147483646 w 213"/>
                    <a:gd name="T5" fmla="*/ 2147483646 h 198"/>
                    <a:gd name="T6" fmla="*/ 2147483646 w 213"/>
                    <a:gd name="T7" fmla="*/ 2147483646 h 198"/>
                    <a:gd name="T8" fmla="*/ 2147483646 w 213"/>
                    <a:gd name="T9" fmla="*/ 2147483646 h 198"/>
                    <a:gd name="T10" fmla="*/ 2147483646 w 213"/>
                    <a:gd name="T11" fmla="*/ 2147483646 h 198"/>
                    <a:gd name="T12" fmla="*/ 2147483646 w 213"/>
                    <a:gd name="T13" fmla="*/ 2147483646 h 198"/>
                    <a:gd name="T14" fmla="*/ 2147483646 w 213"/>
                    <a:gd name="T15" fmla="*/ 2147483646 h 198"/>
                    <a:gd name="T16" fmla="*/ 2147483646 w 213"/>
                    <a:gd name="T17" fmla="*/ 2147483646 h 198"/>
                    <a:gd name="T18" fmla="*/ 2147483646 w 213"/>
                    <a:gd name="T19" fmla="*/ 2147483646 h 198"/>
                    <a:gd name="T20" fmla="*/ 2147483646 w 213"/>
                    <a:gd name="T21" fmla="*/ 2147483646 h 198"/>
                    <a:gd name="T22" fmla="*/ 2147483646 w 213"/>
                    <a:gd name="T23" fmla="*/ 2147483646 h 198"/>
                    <a:gd name="T24" fmla="*/ 2147483646 w 213"/>
                    <a:gd name="T25" fmla="*/ 2147483646 h 198"/>
                    <a:gd name="T26" fmla="*/ 2147483646 w 213"/>
                    <a:gd name="T27" fmla="*/ 2147483646 h 198"/>
                    <a:gd name="T28" fmla="*/ 2147483646 w 213"/>
                    <a:gd name="T29" fmla="*/ 2147483646 h 198"/>
                    <a:gd name="T30" fmla="*/ 2147483646 w 213"/>
                    <a:gd name="T31" fmla="*/ 2147483646 h 198"/>
                    <a:gd name="T32" fmla="*/ 2147483646 w 213"/>
                    <a:gd name="T33" fmla="*/ 2147483646 h 198"/>
                    <a:gd name="T34" fmla="*/ 2147483646 w 213"/>
                    <a:gd name="T35" fmla="*/ 2147483646 h 198"/>
                    <a:gd name="T36" fmla="*/ 2147483646 w 213"/>
                    <a:gd name="T37" fmla="*/ 2147483646 h 198"/>
                    <a:gd name="T38" fmla="*/ 2147483646 w 213"/>
                    <a:gd name="T39" fmla="*/ 2147483646 h 198"/>
                    <a:gd name="T40" fmla="*/ 2147483646 w 213"/>
                    <a:gd name="T41" fmla="*/ 2147483646 h 198"/>
                    <a:gd name="T42" fmla="*/ 2147483646 w 213"/>
                    <a:gd name="T43" fmla="*/ 2147483646 h 198"/>
                    <a:gd name="T44" fmla="*/ 2147483646 w 213"/>
                    <a:gd name="T45" fmla="*/ 2147483646 h 198"/>
                    <a:gd name="T46" fmla="*/ 2147483646 w 213"/>
                    <a:gd name="T47" fmla="*/ 2147483646 h 198"/>
                    <a:gd name="T48" fmla="*/ 2147483646 w 213"/>
                    <a:gd name="T49" fmla="*/ 0 h 198"/>
                    <a:gd name="T50" fmla="*/ 2147483646 w 213"/>
                    <a:gd name="T51" fmla="*/ 0 h 198"/>
                    <a:gd name="T52" fmla="*/ 2147483646 w 213"/>
                    <a:gd name="T53" fmla="*/ 2147483646 h 198"/>
                    <a:gd name="T54" fmla="*/ 2147483646 w 213"/>
                    <a:gd name="T55" fmla="*/ 2147483646 h 198"/>
                    <a:gd name="T56" fmla="*/ 2147483646 w 213"/>
                    <a:gd name="T57" fmla="*/ 2147483646 h 198"/>
                    <a:gd name="T58" fmla="*/ 2147483646 w 213"/>
                    <a:gd name="T59" fmla="*/ 2147483646 h 198"/>
                    <a:gd name="T60" fmla="*/ 2147483646 w 213"/>
                    <a:gd name="T61" fmla="*/ 2147483646 h 198"/>
                    <a:gd name="T62" fmla="*/ 2147483646 w 213"/>
                    <a:gd name="T63" fmla="*/ 2147483646 h 198"/>
                    <a:gd name="T64" fmla="*/ 2147483646 w 213"/>
                    <a:gd name="T65" fmla="*/ 2147483646 h 198"/>
                    <a:gd name="T66" fmla="*/ 2147483646 w 213"/>
                    <a:gd name="T67" fmla="*/ 2147483646 h 198"/>
                    <a:gd name="T68" fmla="*/ 0 w 213"/>
                    <a:gd name="T69" fmla="*/ 2147483646 h 198"/>
                    <a:gd name="T70" fmla="*/ 0 w 213"/>
                    <a:gd name="T71" fmla="*/ 2147483646 h 198"/>
                    <a:gd name="T72" fmla="*/ 2147483646 w 213"/>
                    <a:gd name="T73" fmla="*/ 2147483646 h 198"/>
                    <a:gd name="T74" fmla="*/ 2147483646 w 213"/>
                    <a:gd name="T75" fmla="*/ 2147483646 h 198"/>
                    <a:gd name="T76" fmla="*/ 2147483646 w 213"/>
                    <a:gd name="T77" fmla="*/ 2147483646 h 198"/>
                    <a:gd name="T78" fmla="*/ 2147483646 w 213"/>
                    <a:gd name="T79" fmla="*/ 2147483646 h 198"/>
                    <a:gd name="T80" fmla="*/ 2147483646 w 213"/>
                    <a:gd name="T81" fmla="*/ 2147483646 h 198"/>
                    <a:gd name="T82" fmla="*/ 2147483646 w 213"/>
                    <a:gd name="T83" fmla="*/ 2147483646 h 198"/>
                    <a:gd name="T84" fmla="*/ 2147483646 w 213"/>
                    <a:gd name="T85" fmla="*/ 2147483646 h 198"/>
                    <a:gd name="T86" fmla="*/ 2147483646 w 213"/>
                    <a:gd name="T87" fmla="*/ 2147483646 h 198"/>
                    <a:gd name="T88" fmla="*/ 2147483646 w 213"/>
                    <a:gd name="T89" fmla="*/ 2147483646 h 198"/>
                    <a:gd name="T90" fmla="*/ 2147483646 w 213"/>
                    <a:gd name="T91" fmla="*/ 2147483646 h 198"/>
                    <a:gd name="T92" fmla="*/ 2147483646 w 213"/>
                    <a:gd name="T93" fmla="*/ 2147483646 h 198"/>
                    <a:gd name="T94" fmla="*/ 2147483646 w 213"/>
                    <a:gd name="T95" fmla="*/ 2147483646 h 198"/>
                    <a:gd name="T96" fmla="*/ 2147483646 w 213"/>
                    <a:gd name="T97" fmla="*/ 2147483646 h 198"/>
                    <a:gd name="T98" fmla="*/ 2147483646 w 213"/>
                    <a:gd name="T99" fmla="*/ 2147483646 h 198"/>
                    <a:gd name="T100" fmla="*/ 2147483646 w 213"/>
                    <a:gd name="T101" fmla="*/ 2147483646 h 198"/>
                    <a:gd name="T102" fmla="*/ 2147483646 w 213"/>
                    <a:gd name="T103" fmla="*/ 2147483646 h 198"/>
                    <a:gd name="T104" fmla="*/ 2147483646 w 213"/>
                    <a:gd name="T105" fmla="*/ 0 h 1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3" h="198">
                      <a:moveTo>
                        <a:pt x="197" y="126"/>
                      </a:moveTo>
                      <a:lnTo>
                        <a:pt x="197" y="126"/>
                      </a:lnTo>
                      <a:lnTo>
                        <a:pt x="179" y="125"/>
                      </a:lnTo>
                      <a:lnTo>
                        <a:pt x="179" y="55"/>
                      </a:lnTo>
                      <a:cubicBezTo>
                        <a:pt x="179" y="48"/>
                        <a:pt x="174" y="42"/>
                        <a:pt x="166" y="41"/>
                      </a:cubicBezTo>
                      <a:lnTo>
                        <a:pt x="84" y="33"/>
                      </a:lnTo>
                      <a:lnTo>
                        <a:pt x="84" y="17"/>
                      </a:lnTo>
                      <a:lnTo>
                        <a:pt x="197" y="28"/>
                      </a:lnTo>
                      <a:lnTo>
                        <a:pt x="197" y="126"/>
                      </a:lnTo>
                      <a:close/>
                      <a:moveTo>
                        <a:pt x="163" y="155"/>
                      </a:moveTo>
                      <a:lnTo>
                        <a:pt x="163" y="155"/>
                      </a:lnTo>
                      <a:lnTo>
                        <a:pt x="145" y="153"/>
                      </a:lnTo>
                      <a:lnTo>
                        <a:pt x="145" y="81"/>
                      </a:lnTo>
                      <a:cubicBezTo>
                        <a:pt x="145" y="74"/>
                        <a:pt x="140" y="68"/>
                        <a:pt x="132" y="67"/>
                      </a:cubicBezTo>
                      <a:lnTo>
                        <a:pt x="50" y="59"/>
                      </a:lnTo>
                      <a:lnTo>
                        <a:pt x="50" y="46"/>
                      </a:lnTo>
                      <a:lnTo>
                        <a:pt x="163" y="57"/>
                      </a:lnTo>
                      <a:lnTo>
                        <a:pt x="163" y="155"/>
                      </a:lnTo>
                      <a:close/>
                      <a:moveTo>
                        <a:pt x="129" y="181"/>
                      </a:moveTo>
                      <a:lnTo>
                        <a:pt x="129" y="181"/>
                      </a:lnTo>
                      <a:lnTo>
                        <a:pt x="16" y="170"/>
                      </a:lnTo>
                      <a:lnTo>
                        <a:pt x="16" y="72"/>
                      </a:lnTo>
                      <a:lnTo>
                        <a:pt x="129" y="83"/>
                      </a:lnTo>
                      <a:lnTo>
                        <a:pt x="129" y="181"/>
                      </a:lnTo>
                      <a:close/>
                      <a:moveTo>
                        <a:pt x="82" y="0"/>
                      </a:moveTo>
                      <a:lnTo>
                        <a:pt x="82" y="0"/>
                      </a:lnTo>
                      <a:cubicBezTo>
                        <a:pt x="78" y="0"/>
                        <a:pt x="75" y="1"/>
                        <a:pt x="72" y="4"/>
                      </a:cubicBezTo>
                      <a:cubicBezTo>
                        <a:pt x="69" y="6"/>
                        <a:pt x="68" y="10"/>
                        <a:pt x="68" y="14"/>
                      </a:cubicBezTo>
                      <a:lnTo>
                        <a:pt x="68" y="31"/>
                      </a:lnTo>
                      <a:lnTo>
                        <a:pt x="48" y="29"/>
                      </a:lnTo>
                      <a:cubicBezTo>
                        <a:pt x="45" y="29"/>
                        <a:pt x="41" y="30"/>
                        <a:pt x="38" y="33"/>
                      </a:cubicBezTo>
                      <a:cubicBezTo>
                        <a:pt x="35" y="35"/>
                        <a:pt x="34" y="39"/>
                        <a:pt x="34" y="42"/>
                      </a:cubicBezTo>
                      <a:lnTo>
                        <a:pt x="34" y="57"/>
                      </a:lnTo>
                      <a:lnTo>
                        <a:pt x="14" y="55"/>
                      </a:lnTo>
                      <a:cubicBezTo>
                        <a:pt x="6" y="54"/>
                        <a:pt x="0" y="61"/>
                        <a:pt x="0" y="68"/>
                      </a:cubicBezTo>
                      <a:lnTo>
                        <a:pt x="0" y="172"/>
                      </a:lnTo>
                      <a:cubicBezTo>
                        <a:pt x="0" y="179"/>
                        <a:pt x="5" y="185"/>
                        <a:pt x="13" y="186"/>
                      </a:cubicBezTo>
                      <a:lnTo>
                        <a:pt x="131" y="198"/>
                      </a:lnTo>
                      <a:cubicBezTo>
                        <a:pt x="131" y="198"/>
                        <a:pt x="132" y="198"/>
                        <a:pt x="132" y="198"/>
                      </a:cubicBezTo>
                      <a:cubicBezTo>
                        <a:pt x="139" y="198"/>
                        <a:pt x="145" y="192"/>
                        <a:pt x="145" y="185"/>
                      </a:cubicBezTo>
                      <a:lnTo>
                        <a:pt x="145" y="170"/>
                      </a:lnTo>
                      <a:lnTo>
                        <a:pt x="165" y="172"/>
                      </a:lnTo>
                      <a:cubicBezTo>
                        <a:pt x="165" y="172"/>
                        <a:pt x="166" y="172"/>
                        <a:pt x="166" y="172"/>
                      </a:cubicBezTo>
                      <a:cubicBezTo>
                        <a:pt x="169" y="172"/>
                        <a:pt x="173" y="171"/>
                        <a:pt x="175" y="168"/>
                      </a:cubicBezTo>
                      <a:cubicBezTo>
                        <a:pt x="178" y="166"/>
                        <a:pt x="179" y="162"/>
                        <a:pt x="179" y="159"/>
                      </a:cubicBezTo>
                      <a:lnTo>
                        <a:pt x="179" y="141"/>
                      </a:lnTo>
                      <a:lnTo>
                        <a:pt x="199" y="143"/>
                      </a:lnTo>
                      <a:cubicBezTo>
                        <a:pt x="199" y="143"/>
                        <a:pt x="200" y="143"/>
                        <a:pt x="200" y="143"/>
                      </a:cubicBezTo>
                      <a:cubicBezTo>
                        <a:pt x="203" y="143"/>
                        <a:pt x="207" y="142"/>
                        <a:pt x="209" y="140"/>
                      </a:cubicBezTo>
                      <a:cubicBezTo>
                        <a:pt x="212" y="137"/>
                        <a:pt x="213" y="133"/>
                        <a:pt x="213" y="130"/>
                      </a:cubicBezTo>
                      <a:lnTo>
                        <a:pt x="213" y="26"/>
                      </a:lnTo>
                      <a:cubicBezTo>
                        <a:pt x="213" y="19"/>
                        <a:pt x="208" y="13"/>
                        <a:pt x="200" y="12"/>
                      </a:cubicBezTo>
                      <a:lnTo>
                        <a:pt x="8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83" name="Freeform 544"/>
                <p:cNvSpPr>
                  <a:spLocks/>
                </p:cNvSpPr>
                <p:nvPr/>
              </p:nvSpPr>
              <p:spPr bwMode="auto">
                <a:xfrm>
                  <a:off x="2566988" y="4270375"/>
                  <a:ext cx="26988" cy="28575"/>
                </a:xfrm>
                <a:custGeom>
                  <a:avLst/>
                  <a:gdLst>
                    <a:gd name="T0" fmla="*/ 2147483646 w 31"/>
                    <a:gd name="T1" fmla="*/ 2147483646 h 34"/>
                    <a:gd name="T2" fmla="*/ 2147483646 w 31"/>
                    <a:gd name="T3" fmla="*/ 2147483646 h 34"/>
                    <a:gd name="T4" fmla="*/ 2147483646 w 31"/>
                    <a:gd name="T5" fmla="*/ 1780686424 h 34"/>
                    <a:gd name="T6" fmla="*/ 2147483646 w 31"/>
                    <a:gd name="T7" fmla="*/ 1187360166 h 34"/>
                    <a:gd name="T8" fmla="*/ 2147483646 w 31"/>
                    <a:gd name="T9" fmla="*/ 2147483646 h 34"/>
                    <a:gd name="T10" fmla="*/ 2147483646 w 31"/>
                    <a:gd name="T11" fmla="*/ 2147483646 h 34"/>
                    <a:gd name="T12" fmla="*/ 2147483646 w 31"/>
                    <a:gd name="T13" fmla="*/ 2147483646 h 34"/>
                    <a:gd name="T14" fmla="*/ 2147483646 w 31"/>
                    <a:gd name="T15" fmla="*/ 2147483646 h 34"/>
                    <a:gd name="T16" fmla="*/ 2147483646 w 31"/>
                    <a:gd name="T17" fmla="*/ 0 h 34"/>
                    <a:gd name="T18" fmla="*/ 0 w 31"/>
                    <a:gd name="T19" fmla="*/ 0 h 34"/>
                    <a:gd name="T20" fmla="*/ 2147483646 w 31"/>
                    <a:gd name="T21" fmla="*/ 2147483646 h 34"/>
                    <a:gd name="T22" fmla="*/ 2147483646 w 31"/>
                    <a:gd name="T23" fmla="*/ 2147483646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34">
                      <a:moveTo>
                        <a:pt x="20" y="34"/>
                      </a:moveTo>
                      <a:lnTo>
                        <a:pt x="20" y="34"/>
                      </a:lnTo>
                      <a:lnTo>
                        <a:pt x="31" y="3"/>
                      </a:lnTo>
                      <a:lnTo>
                        <a:pt x="24" y="2"/>
                      </a:lnTo>
                      <a:lnTo>
                        <a:pt x="17" y="24"/>
                      </a:lnTo>
                      <a:cubicBezTo>
                        <a:pt x="16" y="26"/>
                        <a:pt x="16" y="27"/>
                        <a:pt x="16" y="28"/>
                      </a:cubicBezTo>
                      <a:cubicBezTo>
                        <a:pt x="16" y="27"/>
                        <a:pt x="15" y="25"/>
                        <a:pt x="15" y="24"/>
                      </a:cubicBezTo>
                      <a:lnTo>
                        <a:pt x="8" y="0"/>
                      </a:lnTo>
                      <a:lnTo>
                        <a:pt x="0" y="0"/>
                      </a:lnTo>
                      <a:lnTo>
                        <a:pt x="12" y="34"/>
                      </a:lnTo>
                      <a:lnTo>
                        <a:pt x="20" y="34"/>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84" name="Freeform 545"/>
                <p:cNvSpPr>
                  <a:spLocks/>
                </p:cNvSpPr>
                <p:nvPr/>
              </p:nvSpPr>
              <p:spPr bwMode="auto">
                <a:xfrm>
                  <a:off x="2597150" y="4273550"/>
                  <a:ext cx="31750" cy="30163"/>
                </a:xfrm>
                <a:custGeom>
                  <a:avLst/>
                  <a:gdLst>
                    <a:gd name="T0" fmla="*/ 2147483646 w 38"/>
                    <a:gd name="T1" fmla="*/ 2147483646 h 37"/>
                    <a:gd name="T2" fmla="*/ 2147483646 w 38"/>
                    <a:gd name="T3" fmla="*/ 2147483646 h 37"/>
                    <a:gd name="T4" fmla="*/ 2147483646 w 38"/>
                    <a:gd name="T5" fmla="*/ 2147483646 h 37"/>
                    <a:gd name="T6" fmla="*/ 2147483646 w 38"/>
                    <a:gd name="T7" fmla="*/ 2147483646 h 37"/>
                    <a:gd name="T8" fmla="*/ 2147483646 w 38"/>
                    <a:gd name="T9" fmla="*/ 2147483646 h 37"/>
                    <a:gd name="T10" fmla="*/ 2147483646 w 38"/>
                    <a:gd name="T11" fmla="*/ 2147483646 h 37"/>
                    <a:gd name="T12" fmla="*/ 2147483646 w 38"/>
                    <a:gd name="T13" fmla="*/ 2147483646 h 37"/>
                    <a:gd name="T14" fmla="*/ 2147483646 w 38"/>
                    <a:gd name="T15" fmla="*/ 2147483646 h 37"/>
                    <a:gd name="T16" fmla="*/ 2147483646 w 38"/>
                    <a:gd name="T17" fmla="*/ 2147483646 h 37"/>
                    <a:gd name="T18" fmla="*/ 2147483646 w 38"/>
                    <a:gd name="T19" fmla="*/ 2147483646 h 37"/>
                    <a:gd name="T20" fmla="*/ 2147483646 w 38"/>
                    <a:gd name="T21" fmla="*/ 2147483646 h 37"/>
                    <a:gd name="T22" fmla="*/ 2147483646 w 38"/>
                    <a:gd name="T23" fmla="*/ 2147483646 h 37"/>
                    <a:gd name="T24" fmla="*/ 2147483646 w 38"/>
                    <a:gd name="T25" fmla="*/ 2147483646 h 37"/>
                    <a:gd name="T26" fmla="*/ 2147483646 w 38"/>
                    <a:gd name="T27" fmla="*/ 2147483646 h 37"/>
                    <a:gd name="T28" fmla="*/ 2147483646 w 38"/>
                    <a:gd name="T29" fmla="*/ 1625556624 h 37"/>
                    <a:gd name="T30" fmla="*/ 2147483646 w 38"/>
                    <a:gd name="T31" fmla="*/ 2147483646 h 37"/>
                    <a:gd name="T32" fmla="*/ 2147483646 w 38"/>
                    <a:gd name="T33" fmla="*/ 2147483646 h 37"/>
                    <a:gd name="T34" fmla="*/ 2147483646 w 38"/>
                    <a:gd name="T35" fmla="*/ 2147483646 h 37"/>
                    <a:gd name="T36" fmla="*/ 2147483646 w 38"/>
                    <a:gd name="T37" fmla="*/ 2147483646 h 37"/>
                    <a:gd name="T38" fmla="*/ 2147483646 w 38"/>
                    <a:gd name="T39" fmla="*/ 541630469 h 37"/>
                    <a:gd name="T40" fmla="*/ 0 w 38"/>
                    <a:gd name="T41" fmla="*/ 0 h 37"/>
                    <a:gd name="T42" fmla="*/ 0 w 38"/>
                    <a:gd name="T43" fmla="*/ 2147483646 h 37"/>
                    <a:gd name="T44" fmla="*/ 2147483646 w 38"/>
                    <a:gd name="T45" fmla="*/ 2147483646 h 37"/>
                    <a:gd name="T46" fmla="*/ 2147483646 w 38"/>
                    <a:gd name="T47" fmla="*/ 2147483646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8" h="37">
                      <a:moveTo>
                        <a:pt x="7" y="15"/>
                      </a:moveTo>
                      <a:lnTo>
                        <a:pt x="7" y="15"/>
                      </a:lnTo>
                      <a:cubicBezTo>
                        <a:pt x="7" y="12"/>
                        <a:pt x="7" y="10"/>
                        <a:pt x="7" y="7"/>
                      </a:cubicBezTo>
                      <a:cubicBezTo>
                        <a:pt x="7" y="9"/>
                        <a:pt x="8" y="11"/>
                        <a:pt x="8" y="11"/>
                      </a:cubicBezTo>
                      <a:lnTo>
                        <a:pt x="16" y="35"/>
                      </a:lnTo>
                      <a:lnTo>
                        <a:pt x="22" y="35"/>
                      </a:lnTo>
                      <a:lnTo>
                        <a:pt x="30" y="13"/>
                      </a:lnTo>
                      <a:cubicBezTo>
                        <a:pt x="30" y="13"/>
                        <a:pt x="31" y="11"/>
                        <a:pt x="31" y="9"/>
                      </a:cubicBezTo>
                      <a:cubicBezTo>
                        <a:pt x="31" y="12"/>
                        <a:pt x="31" y="14"/>
                        <a:pt x="31" y="16"/>
                      </a:cubicBezTo>
                      <a:lnTo>
                        <a:pt x="31" y="36"/>
                      </a:lnTo>
                      <a:lnTo>
                        <a:pt x="38" y="37"/>
                      </a:lnTo>
                      <a:lnTo>
                        <a:pt x="38" y="4"/>
                      </a:lnTo>
                      <a:lnTo>
                        <a:pt x="28" y="3"/>
                      </a:lnTo>
                      <a:lnTo>
                        <a:pt x="21" y="22"/>
                      </a:lnTo>
                      <a:cubicBezTo>
                        <a:pt x="20" y="23"/>
                        <a:pt x="20" y="25"/>
                        <a:pt x="19" y="27"/>
                      </a:cubicBezTo>
                      <a:cubicBezTo>
                        <a:pt x="19" y="25"/>
                        <a:pt x="19" y="24"/>
                        <a:pt x="18" y="22"/>
                      </a:cubicBezTo>
                      <a:lnTo>
                        <a:pt x="11" y="1"/>
                      </a:lnTo>
                      <a:lnTo>
                        <a:pt x="0" y="0"/>
                      </a:lnTo>
                      <a:lnTo>
                        <a:pt x="0" y="33"/>
                      </a:lnTo>
                      <a:lnTo>
                        <a:pt x="7" y="34"/>
                      </a:lnTo>
                      <a:lnTo>
                        <a:pt x="7"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sp>
          <p:nvSpPr>
            <p:cNvPr id="685" name="文本框 684"/>
            <p:cNvSpPr txBox="1"/>
            <p:nvPr/>
          </p:nvSpPr>
          <p:spPr bwMode="auto">
            <a:xfrm>
              <a:off x="4496922" y="1578523"/>
              <a:ext cx="217974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000000"/>
                  </a:solidFill>
                  <a:latin typeface="+mj-lt"/>
                  <a:ea typeface="+mn-ea"/>
                  <a:cs typeface="Arial" pitchFamily="34" charset="0"/>
                </a:rPr>
                <a:t>业务网络（</a:t>
              </a:r>
              <a:r>
                <a:rPr lang="en-US" altLang="zh-CN" sz="1400" b="1" dirty="0" smtClean="0">
                  <a:solidFill>
                    <a:srgbClr val="000000"/>
                  </a:solidFill>
                  <a:latin typeface="+mj-lt"/>
                  <a:ea typeface="+mn-ea"/>
                  <a:cs typeface="Arial" pitchFamily="34" charset="0"/>
                </a:rPr>
                <a:t>VPC</a:t>
              </a:r>
              <a:r>
                <a:rPr lang="zh-CN" altLang="en-US" sz="1400" b="1" dirty="0" smtClean="0">
                  <a:solidFill>
                    <a:srgbClr val="000000"/>
                  </a:solidFill>
                  <a:latin typeface="+mj-lt"/>
                  <a:ea typeface="+mn-ea"/>
                  <a:cs typeface="Arial" pitchFamily="34" charset="0"/>
                </a:rPr>
                <a:t>）</a:t>
              </a:r>
            </a:p>
          </p:txBody>
        </p:sp>
      </p:grpSp>
    </p:spTree>
    <p:extLst>
      <p:ext uri="{BB962C8B-B14F-4D97-AF65-F5344CB8AC3E}">
        <p14:creationId xmlns:p14="http://schemas.microsoft.com/office/powerpoint/2010/main" val="2791729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mtClean="0"/>
              <a:t>DVS</a:t>
            </a:r>
            <a:r>
              <a:rPr lang="zh-CN" altLang="en-US" smtClean="0"/>
              <a:t>可以被</a:t>
            </a:r>
            <a:r>
              <a:rPr lang="en-US" altLang="zh-CN" smtClean="0"/>
              <a:t>Neutron</a:t>
            </a:r>
            <a:r>
              <a:rPr lang="zh-CN" altLang="en-US" smtClean="0"/>
              <a:t>所管理（     ）</a:t>
            </a:r>
            <a:endParaRPr lang="en-US" altLang="zh-CN" smtClean="0"/>
          </a:p>
          <a:p>
            <a:pPr lvl="1"/>
            <a:r>
              <a:rPr lang="en-US" altLang="zh-CN" smtClean="0"/>
              <a:t>TRUE</a:t>
            </a:r>
          </a:p>
          <a:p>
            <a:pPr lvl="1"/>
            <a:r>
              <a:rPr lang="en-US" altLang="zh-CN" smtClean="0"/>
              <a:t>False</a:t>
            </a:r>
          </a:p>
          <a:p>
            <a:r>
              <a:rPr lang="zh-CN" altLang="en-US" smtClean="0"/>
              <a:t>负责</a:t>
            </a:r>
            <a:r>
              <a:rPr lang="en-US" altLang="zh-CN" smtClean="0"/>
              <a:t>Vxlan </a:t>
            </a:r>
            <a:r>
              <a:rPr lang="zh-CN" altLang="en-US" smtClean="0"/>
              <a:t>报文封装和解封装的是（     ）</a:t>
            </a:r>
            <a:endParaRPr lang="en-US" altLang="zh-CN" smtClean="0"/>
          </a:p>
          <a:p>
            <a:pPr lvl="1"/>
            <a:r>
              <a:rPr lang="zh-CN" altLang="en-US" smtClean="0"/>
              <a:t>网关</a:t>
            </a:r>
            <a:endParaRPr lang="en-US" altLang="zh-CN" smtClean="0"/>
          </a:p>
          <a:p>
            <a:pPr lvl="1"/>
            <a:r>
              <a:rPr lang="en-US" altLang="zh-CN" smtClean="0"/>
              <a:t>VNI</a:t>
            </a:r>
          </a:p>
          <a:p>
            <a:pPr lvl="1"/>
            <a:r>
              <a:rPr lang="en-US" altLang="zh-CN" smtClean="0"/>
              <a:t>VTEP</a:t>
            </a:r>
          </a:p>
          <a:p>
            <a:pPr lvl="1"/>
            <a:r>
              <a:rPr lang="en-US" altLang="zh-CN" smtClean="0"/>
              <a:t>VxLAN Tunnel End Point</a:t>
            </a:r>
            <a:br>
              <a:rPr lang="en-US" altLang="zh-CN" smtClean="0"/>
            </a:b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4774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网络虚拟化产生背景</a:t>
            </a:r>
            <a:endParaRPr lang="en-US" altLang="zh-CN" smtClean="0"/>
          </a:p>
          <a:p>
            <a:r>
              <a:rPr lang="en-US" altLang="zh-CN" smtClean="0"/>
              <a:t>OVS</a:t>
            </a:r>
            <a:r>
              <a:rPr lang="zh-CN" altLang="en-US" smtClean="0"/>
              <a:t>，</a:t>
            </a:r>
            <a:r>
              <a:rPr lang="en-US" altLang="zh-CN" smtClean="0"/>
              <a:t>DVS</a:t>
            </a:r>
            <a:r>
              <a:rPr lang="zh-CN" altLang="en-US" smtClean="0"/>
              <a:t>，</a:t>
            </a:r>
            <a:r>
              <a:rPr lang="en-US" altLang="zh-CN" smtClean="0"/>
              <a:t>Neutron</a:t>
            </a:r>
            <a:r>
              <a:rPr lang="zh-CN" altLang="en-US" smtClean="0"/>
              <a:t>等关键技术</a:t>
            </a:r>
            <a:endParaRPr lang="en-US" altLang="zh-CN" smtClean="0"/>
          </a:p>
          <a:p>
            <a:r>
              <a:rPr lang="zh-CN" altLang="en-US" smtClean="0"/>
              <a:t>软件定义网络</a:t>
            </a:r>
            <a:endParaRPr lang="en-US" altLang="zh-CN" smtClean="0"/>
          </a:p>
          <a:p>
            <a:r>
              <a:rPr lang="zh-CN" altLang="en-US" smtClean="0"/>
              <a:t>云数据中心典型组网</a:t>
            </a:r>
            <a:endParaRPr lang="zh-CN" altLang="en-US" dirty="0"/>
          </a:p>
        </p:txBody>
      </p:sp>
    </p:spTree>
    <p:extLst>
      <p:ext uri="{BB962C8B-B14F-4D97-AF65-F5344CB8AC3E}">
        <p14:creationId xmlns:p14="http://schemas.microsoft.com/office/powerpoint/2010/main" val="23774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smtClean="0"/>
              <a:t>华为</a:t>
            </a:r>
            <a:r>
              <a:rPr lang="en-US" altLang="zh-CN" smtClean="0"/>
              <a:t>Learning</a:t>
            </a:r>
            <a:r>
              <a:rPr lang="zh-CN" altLang="en-US" smtClean="0"/>
              <a:t>网站</a:t>
            </a:r>
            <a:endParaRPr lang="en-US" altLang="zh-CN" smtClean="0"/>
          </a:p>
          <a:p>
            <a:pPr lvl="1"/>
            <a:r>
              <a:rPr lang="en-US" altLang="zh-CN" smtClean="0"/>
              <a:t>http://support.huawei.com/learning/Index!toTrainIndex</a:t>
            </a:r>
          </a:p>
          <a:p>
            <a:r>
              <a:rPr lang="zh-CN" altLang="en-US" smtClean="0"/>
              <a:t>华为</a:t>
            </a:r>
            <a:r>
              <a:rPr lang="en-US" altLang="zh-CN" smtClean="0"/>
              <a:t>Support</a:t>
            </a:r>
            <a:r>
              <a:rPr lang="zh-CN" altLang="en-US" smtClean="0"/>
              <a:t>案例库</a:t>
            </a:r>
            <a:endParaRPr lang="en-US" altLang="zh-CN" smtClean="0"/>
          </a:p>
          <a:p>
            <a:pPr lvl="1"/>
            <a:r>
              <a:rPr lang="en-US" altLang="zh-CN" smtClean="0"/>
              <a:t>http://support.huawei.com/enterprise/servicecenter?lang=zh</a:t>
            </a:r>
            <a:endParaRPr lang="zh-CN" altLang="en-US" smtClean="0"/>
          </a:p>
          <a:p>
            <a:endParaRPr lang="zh-CN" altLang="en-US" dirty="0"/>
          </a:p>
        </p:txBody>
      </p:sp>
    </p:spTree>
    <p:extLst>
      <p:ext uri="{BB962C8B-B14F-4D97-AF65-F5344CB8AC3E}">
        <p14:creationId xmlns:p14="http://schemas.microsoft.com/office/powerpoint/2010/main" val="283526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28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t>计算虚拟化和存储虚拟化提供云计算中的计算和存储资源，而网络资源则通过网络虚拟化来提供。</a:t>
            </a:r>
            <a:endParaRPr lang="en-US" altLang="zh-CN" smtClean="0"/>
          </a:p>
          <a:p>
            <a:r>
              <a:rPr lang="zh-CN" altLang="en-US" smtClean="0"/>
              <a:t>如何呈现和管理网络复杂的拓扑结构和繁多的硬件设备是首要难题，在本章节中介绍了集中云数据中心中的常用网络虚拟化技术。</a:t>
            </a:r>
            <a:endParaRPr lang="zh-CN" altLang="en-US" dirty="0" smtClean="0"/>
          </a:p>
        </p:txBody>
      </p:sp>
    </p:spTree>
    <p:extLst>
      <p:ext uri="{BB962C8B-B14F-4D97-AF65-F5344CB8AC3E}">
        <p14:creationId xmlns:p14="http://schemas.microsoft.com/office/powerpoint/2010/main" val="3094019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学完本课程后，你将能够：</a:t>
            </a:r>
          </a:p>
          <a:p>
            <a:pPr lvl="1"/>
            <a:r>
              <a:rPr lang="zh-CN" altLang="en-US" dirty="0"/>
              <a:t>描述网络虚拟化</a:t>
            </a:r>
            <a:r>
              <a:rPr lang="zh-CN" altLang="en-US" dirty="0" smtClean="0"/>
              <a:t>背景</a:t>
            </a:r>
            <a:endParaRPr lang="zh-CN" altLang="en-US" dirty="0"/>
          </a:p>
          <a:p>
            <a:pPr lvl="1"/>
            <a:r>
              <a:rPr lang="zh-CN" altLang="en-US" dirty="0"/>
              <a:t>区分</a:t>
            </a:r>
            <a:r>
              <a:rPr lang="en-US" altLang="zh-CN" dirty="0"/>
              <a:t>OVS</a:t>
            </a:r>
            <a:r>
              <a:rPr lang="zh-CN" altLang="en-US" dirty="0"/>
              <a:t>、</a:t>
            </a:r>
            <a:r>
              <a:rPr lang="en-US" altLang="zh-CN" dirty="0"/>
              <a:t>DVS</a:t>
            </a:r>
            <a:r>
              <a:rPr lang="zh-CN" altLang="en-US" dirty="0"/>
              <a:t>以及</a:t>
            </a:r>
            <a:r>
              <a:rPr lang="en-US" altLang="zh-CN" dirty="0"/>
              <a:t>Neutron</a:t>
            </a:r>
            <a:r>
              <a:rPr lang="zh-CN" altLang="en-US" dirty="0"/>
              <a:t>的</a:t>
            </a:r>
            <a:r>
              <a:rPr lang="zh-CN" altLang="en-US" dirty="0" smtClean="0"/>
              <a:t>区别</a:t>
            </a:r>
            <a:endParaRPr lang="en-US" altLang="zh-CN" dirty="0" smtClean="0"/>
          </a:p>
          <a:p>
            <a:pPr lvl="1"/>
            <a:r>
              <a:rPr lang="zh-CN" altLang="en-US" dirty="0"/>
              <a:t>描述</a:t>
            </a:r>
            <a:r>
              <a:rPr lang="en-US" altLang="zh-CN" dirty="0"/>
              <a:t>SDN</a:t>
            </a:r>
            <a:r>
              <a:rPr lang="zh-CN" altLang="en-US" dirty="0"/>
              <a:t>和华为解决</a:t>
            </a:r>
            <a:r>
              <a:rPr lang="zh-CN" altLang="en-US" dirty="0" smtClean="0"/>
              <a:t>方案</a:t>
            </a:r>
            <a:endParaRPr lang="en-US" altLang="zh-CN" dirty="0" smtClean="0"/>
          </a:p>
          <a:p>
            <a:pPr lvl="1"/>
            <a:r>
              <a:rPr lang="zh-CN" altLang="en-US" dirty="0"/>
              <a:t>描述云数据中心典型组网</a:t>
            </a:r>
            <a:endParaRPr lang="en-US" altLang="zh-CN" dirty="0" smtClean="0"/>
          </a:p>
          <a:p>
            <a:pPr lvl="1"/>
            <a:endParaRPr lang="zh-CN" altLang="en-US" dirty="0"/>
          </a:p>
        </p:txBody>
      </p:sp>
    </p:spTree>
    <p:extLst>
      <p:ext uri="{BB962C8B-B14F-4D97-AF65-F5344CB8AC3E}">
        <p14:creationId xmlns:p14="http://schemas.microsoft.com/office/powerpoint/2010/main" val="1181079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网络虚拟化背景</a:t>
            </a:r>
          </a:p>
          <a:p>
            <a:pPr>
              <a:buClr>
                <a:schemeClr val="bg1">
                  <a:lumMod val="50000"/>
                </a:schemeClr>
              </a:buClr>
            </a:pPr>
            <a:r>
              <a:rPr lang="zh-CN" altLang="en-US" dirty="0" smtClean="0">
                <a:solidFill>
                  <a:schemeClr val="bg1">
                    <a:lumMod val="50000"/>
                  </a:schemeClr>
                </a:solidFill>
              </a:rPr>
              <a:t>虚拟交换机</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软件定义网络</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典型组网</a:t>
            </a:r>
            <a:endParaRPr lang="zh-CN" altLang="en-US" dirty="0">
              <a:solidFill>
                <a:schemeClr val="bg1">
                  <a:lumMod val="50000"/>
                </a:schemeClr>
              </a:solidFill>
            </a:endParaRPr>
          </a:p>
        </p:txBody>
      </p:sp>
    </p:spTree>
    <p:extLst>
      <p:ext uri="{BB962C8B-B14F-4D97-AF65-F5344CB8AC3E}">
        <p14:creationId xmlns:p14="http://schemas.microsoft.com/office/powerpoint/2010/main" val="144206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为什么要网络虚拟化</a:t>
            </a:r>
            <a:endParaRPr lang="zh-CN" altLang="en-US" dirty="0"/>
          </a:p>
        </p:txBody>
      </p:sp>
      <p:sp>
        <p:nvSpPr>
          <p:cNvPr id="6" name="文本占位符 5"/>
          <p:cNvSpPr>
            <a:spLocks noGrp="1"/>
          </p:cNvSpPr>
          <p:nvPr>
            <p:ph type="body" sz="quarter" idx="10"/>
          </p:nvPr>
        </p:nvSpPr>
        <p:spPr>
          <a:xfrm>
            <a:off x="684213" y="1376363"/>
            <a:ext cx="3707767" cy="3924300"/>
          </a:xfrm>
        </p:spPr>
        <p:txBody>
          <a:bodyPr/>
          <a:lstStyle/>
          <a:p>
            <a:r>
              <a:rPr lang="zh-CN" altLang="en-US" sz="1600" dirty="0"/>
              <a:t>传统数据中心特点：</a:t>
            </a:r>
          </a:p>
          <a:p>
            <a:pPr lvl="1"/>
            <a:r>
              <a:rPr lang="zh-CN" altLang="en-US" sz="1400" dirty="0"/>
              <a:t>一个物理网络端口对应一台唯一的</a:t>
            </a:r>
            <a:r>
              <a:rPr lang="zh-CN" altLang="en-US" sz="1400" dirty="0" smtClean="0"/>
              <a:t>计算机</a:t>
            </a:r>
            <a:r>
              <a:rPr lang="zh-CN" altLang="en-US" sz="1400" dirty="0"/>
              <a:t>。</a:t>
            </a:r>
          </a:p>
          <a:p>
            <a:pPr lvl="1"/>
            <a:r>
              <a:rPr lang="zh-CN" altLang="en-US" sz="1400" dirty="0"/>
              <a:t>计算机与网络关系固定，很少</a:t>
            </a:r>
            <a:r>
              <a:rPr lang="zh-CN" altLang="en-US" sz="1400" dirty="0" smtClean="0"/>
              <a:t>变动。</a:t>
            </a:r>
            <a:endParaRPr lang="zh-CN" altLang="en-US" sz="1400" dirty="0"/>
          </a:p>
          <a:p>
            <a:pPr marL="301625" lvl="1" indent="-301625">
              <a:buClr>
                <a:schemeClr val="bg1">
                  <a:lumMod val="50000"/>
                </a:schemeClr>
              </a:buClr>
              <a:buSzPct val="60000"/>
              <a:buFont typeface="Wingdings" pitchFamily="2" charset="2"/>
              <a:buChar char="l"/>
            </a:pPr>
            <a:r>
              <a:rPr lang="zh-CN" altLang="en-US" sz="1600" dirty="0">
                <a:cs typeface="+mn-cs"/>
              </a:rPr>
              <a:t>云计算数据中心带来的变化：</a:t>
            </a:r>
          </a:p>
          <a:p>
            <a:pPr lvl="1"/>
            <a:r>
              <a:rPr lang="zh-CN" altLang="en-US" sz="1400" dirty="0"/>
              <a:t>一个物理网络端口会对应对应数量不固定的</a:t>
            </a:r>
            <a:r>
              <a:rPr lang="zh-CN" altLang="en-US" sz="1400" dirty="0" smtClean="0"/>
              <a:t>虚拟机。</a:t>
            </a:r>
            <a:endParaRPr lang="zh-CN" altLang="en-US" sz="1400" dirty="0"/>
          </a:p>
          <a:p>
            <a:pPr lvl="1"/>
            <a:r>
              <a:rPr lang="zh-CN" altLang="en-US" sz="1400" dirty="0" smtClean="0"/>
              <a:t>虚拟机</a:t>
            </a:r>
            <a:r>
              <a:rPr lang="zh-CN" altLang="en-US" sz="1400" dirty="0"/>
              <a:t>会频繁的进行跨主机的迁移，与网络间关系不再</a:t>
            </a:r>
            <a:r>
              <a:rPr lang="zh-CN" altLang="en-US" sz="1400" dirty="0" smtClean="0"/>
              <a:t>固定。</a:t>
            </a:r>
            <a:endParaRPr lang="zh-CN" altLang="en-US" sz="1400" dirty="0"/>
          </a:p>
          <a:p>
            <a:pPr lvl="1"/>
            <a:r>
              <a:rPr lang="zh-CN" altLang="en-US" sz="1400" dirty="0"/>
              <a:t>传统南北流向为主的数据中心网络架构不满足未来</a:t>
            </a:r>
            <a:r>
              <a:rPr lang="en-US" altLang="zh-CN" sz="1400" dirty="0"/>
              <a:t>IT</a:t>
            </a:r>
            <a:r>
              <a:rPr lang="zh-CN" altLang="en-US" sz="1400" dirty="0"/>
              <a:t>发展的</a:t>
            </a:r>
            <a:r>
              <a:rPr lang="zh-CN" altLang="en-US" sz="1400" dirty="0" smtClean="0"/>
              <a:t>需求。</a:t>
            </a:r>
            <a:endParaRPr lang="zh-CN" altLang="en-US" sz="1400" dirty="0"/>
          </a:p>
          <a:p>
            <a:pPr lvl="1"/>
            <a:r>
              <a:rPr lang="zh-CN" altLang="en-US" sz="1400" dirty="0"/>
              <a:t>热迁移使得计算能力不再固定在具体物理位置，传统网络无法灵活的满足云计算的诉</a:t>
            </a:r>
            <a:r>
              <a:rPr lang="zh-CN" altLang="en-US" sz="1400" dirty="0" smtClean="0"/>
              <a:t>求。</a:t>
            </a:r>
            <a:endParaRPr lang="zh-CN" altLang="en-US" sz="1400" dirty="0"/>
          </a:p>
          <a:p>
            <a:endParaRPr lang="en-US" sz="1600" dirty="0"/>
          </a:p>
        </p:txBody>
      </p:sp>
      <p:pic>
        <p:nvPicPr>
          <p:cNvPr id="101" name="Picture 2"/>
          <p:cNvPicPr>
            <a:picLocks noChangeAspect="1" noChangeArrowheads="1"/>
          </p:cNvPicPr>
          <p:nvPr/>
        </p:nvPicPr>
        <p:blipFill>
          <a:blip r:embed="rId3" cstate="print"/>
          <a:srcRect/>
          <a:stretch>
            <a:fillRect/>
          </a:stretch>
        </p:blipFill>
        <p:spPr bwMode="auto">
          <a:xfrm>
            <a:off x="4391980" y="1376363"/>
            <a:ext cx="4212270" cy="2705541"/>
          </a:xfrm>
          <a:prstGeom prst="rect">
            <a:avLst/>
          </a:prstGeom>
          <a:noFill/>
          <a:ln w="9525">
            <a:noFill/>
            <a:miter lim="800000"/>
            <a:headEnd/>
            <a:tailEnd/>
          </a:ln>
        </p:spPr>
      </p:pic>
      <p:pic>
        <p:nvPicPr>
          <p:cNvPr id="102" name="Picture 3"/>
          <p:cNvPicPr>
            <a:picLocks noChangeAspect="1" noChangeArrowheads="1"/>
          </p:cNvPicPr>
          <p:nvPr/>
        </p:nvPicPr>
        <p:blipFill>
          <a:blip r:embed="rId4" cstate="print"/>
          <a:srcRect/>
          <a:stretch>
            <a:fillRect/>
          </a:stretch>
        </p:blipFill>
        <p:spPr bwMode="auto">
          <a:xfrm>
            <a:off x="4608644" y="3863079"/>
            <a:ext cx="4010306" cy="2385556"/>
          </a:xfrm>
          <a:prstGeom prst="rect">
            <a:avLst/>
          </a:prstGeom>
          <a:noFill/>
          <a:ln w="9525">
            <a:noFill/>
            <a:miter lim="800000"/>
            <a:headEnd/>
            <a:tailEnd/>
          </a:ln>
        </p:spPr>
      </p:pic>
    </p:spTree>
    <p:extLst>
      <p:ext uri="{BB962C8B-B14F-4D97-AF65-F5344CB8AC3E}">
        <p14:creationId xmlns:p14="http://schemas.microsoft.com/office/powerpoint/2010/main" val="4120054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网络虚拟化</a:t>
            </a:r>
            <a:endParaRPr lang="zh-CN" altLang="en-US" dirty="0"/>
          </a:p>
        </p:txBody>
      </p:sp>
      <p:sp>
        <p:nvSpPr>
          <p:cNvPr id="6" name="文本占位符 5"/>
          <p:cNvSpPr>
            <a:spLocks noGrp="1"/>
          </p:cNvSpPr>
          <p:nvPr>
            <p:ph type="body" sz="quarter" idx="10"/>
          </p:nvPr>
        </p:nvSpPr>
        <p:spPr>
          <a:xfrm>
            <a:off x="755651" y="4922076"/>
            <a:ext cx="7848600" cy="1315212"/>
          </a:xfrm>
        </p:spPr>
        <p:txBody>
          <a:bodyPr/>
          <a:lstStyle/>
          <a:p>
            <a:r>
              <a:rPr lang="zh-CN" altLang="en-US" sz="1400" dirty="0"/>
              <a:t>与服务器虚拟化类似，网络虚拟化可以在很短的时间（秒级）创建</a:t>
            </a:r>
            <a:r>
              <a:rPr lang="en-US" altLang="zh-CN" sz="1400" dirty="0"/>
              <a:t>L2</a:t>
            </a:r>
            <a:r>
              <a:rPr lang="zh-CN" altLang="en-US" sz="1400" dirty="0"/>
              <a:t>、</a:t>
            </a:r>
            <a:r>
              <a:rPr lang="en-US" altLang="zh-CN" sz="1400" dirty="0"/>
              <a:t>L3</a:t>
            </a:r>
            <a:r>
              <a:rPr lang="zh-CN" altLang="en-US" sz="1400" dirty="0"/>
              <a:t>到</a:t>
            </a:r>
            <a:r>
              <a:rPr lang="en-US" altLang="zh-CN" sz="1400" dirty="0"/>
              <a:t>L7</a:t>
            </a:r>
            <a:r>
              <a:rPr lang="zh-CN" altLang="en-US" sz="1400" dirty="0"/>
              <a:t>的网络服务，如交换，路由，防火墙和负载均衡等。</a:t>
            </a:r>
          </a:p>
          <a:p>
            <a:r>
              <a:rPr lang="zh-CN" altLang="en-US" sz="1400" dirty="0"/>
              <a:t>虚拟网络独立于底层网络硬件，可以按照业务需求配置、修改、保存、删除，而无需重新配置底层物理硬件或拓扑。这种网络技术的革新为实现软件定义的数据中心奠定了</a:t>
            </a:r>
            <a:r>
              <a:rPr lang="zh-CN" altLang="en-US" sz="1400" dirty="0" smtClean="0"/>
              <a:t>基础。</a:t>
            </a:r>
            <a:endParaRPr lang="zh-CN" altLang="en-US" sz="1400" dirty="0"/>
          </a:p>
        </p:txBody>
      </p:sp>
      <p:pic>
        <p:nvPicPr>
          <p:cNvPr id="25" name="图片 3"/>
          <p:cNvPicPr>
            <a:picLocks noChangeAspect="1"/>
          </p:cNvPicPr>
          <p:nvPr/>
        </p:nvPicPr>
        <p:blipFill>
          <a:blip r:embed="rId3" cstate="print"/>
          <a:srcRect/>
          <a:stretch>
            <a:fillRect/>
          </a:stretch>
        </p:blipFill>
        <p:spPr bwMode="auto">
          <a:xfrm>
            <a:off x="755650" y="1371956"/>
            <a:ext cx="7848600" cy="3569212"/>
          </a:xfrm>
          <a:prstGeom prst="rect">
            <a:avLst/>
          </a:prstGeom>
          <a:noFill/>
          <a:ln w="9525">
            <a:noFill/>
            <a:miter lim="800000"/>
            <a:headEnd/>
            <a:tailEnd/>
          </a:ln>
        </p:spPr>
      </p:pic>
    </p:spTree>
    <p:extLst>
      <p:ext uri="{BB962C8B-B14F-4D97-AF65-F5344CB8AC3E}">
        <p14:creationId xmlns:p14="http://schemas.microsoft.com/office/powerpoint/2010/main" val="358037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网络虚拟化背景</a:t>
            </a:r>
          </a:p>
          <a:p>
            <a:r>
              <a:rPr lang="zh-CN" altLang="en-US" b="1" dirty="0"/>
              <a:t>虚拟交换机</a:t>
            </a:r>
            <a:endParaRPr lang="en-US" altLang="zh-CN" b="1" dirty="0"/>
          </a:p>
          <a:p>
            <a:pPr>
              <a:buClr>
                <a:schemeClr val="bg1">
                  <a:lumMod val="50000"/>
                </a:schemeClr>
              </a:buClr>
            </a:pPr>
            <a:r>
              <a:rPr lang="zh-CN" altLang="en-US" dirty="0" smtClean="0">
                <a:solidFill>
                  <a:schemeClr val="bg1">
                    <a:lumMod val="50000"/>
                  </a:schemeClr>
                </a:solidFill>
              </a:rPr>
              <a:t>软件定义网络</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典型组网</a:t>
            </a:r>
            <a:endParaRPr lang="zh-CN" altLang="en-US" dirty="0">
              <a:solidFill>
                <a:schemeClr val="bg1">
                  <a:lumMod val="50000"/>
                </a:schemeClr>
              </a:solidFill>
            </a:endParaRPr>
          </a:p>
        </p:txBody>
      </p:sp>
    </p:spTree>
    <p:extLst>
      <p:ext uri="{BB962C8B-B14F-4D97-AF65-F5344CB8AC3E}">
        <p14:creationId xmlns:p14="http://schemas.microsoft.com/office/powerpoint/2010/main" val="248090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OVS</a:t>
            </a:r>
            <a:r>
              <a:rPr lang="zh-CN" altLang="en-US" smtClean="0"/>
              <a:t>概述</a:t>
            </a:r>
            <a:endParaRPr lang="zh-CN" altLang="en-US" dirty="0"/>
          </a:p>
        </p:txBody>
      </p:sp>
      <p:sp>
        <p:nvSpPr>
          <p:cNvPr id="6" name="文本占位符 5"/>
          <p:cNvSpPr>
            <a:spLocks noGrp="1"/>
          </p:cNvSpPr>
          <p:nvPr>
            <p:ph type="body" sz="quarter" idx="10"/>
          </p:nvPr>
        </p:nvSpPr>
        <p:spPr>
          <a:xfrm>
            <a:off x="762199" y="4431890"/>
            <a:ext cx="7848600" cy="1800609"/>
          </a:xfrm>
        </p:spPr>
        <p:txBody>
          <a:bodyPr/>
          <a:lstStyle/>
          <a:p>
            <a:r>
              <a:rPr lang="en-US" altLang="zh-CN" sz="1200" dirty="0"/>
              <a:t>Open </a:t>
            </a:r>
            <a:r>
              <a:rPr lang="en-US" altLang="zh-CN" sz="1200" dirty="0" err="1"/>
              <a:t>vSwitch</a:t>
            </a:r>
            <a:r>
              <a:rPr lang="zh-CN" altLang="en-US" sz="1200" dirty="0"/>
              <a:t>（</a:t>
            </a:r>
            <a:r>
              <a:rPr lang="en-US" altLang="zh-CN" sz="1200" dirty="0"/>
              <a:t>OVS</a:t>
            </a:r>
            <a:r>
              <a:rPr lang="zh-CN" altLang="en-US" sz="1200" dirty="0"/>
              <a:t>）是一款基于软件实现的开源虚拟以太网交换机（以太网桥），它遵循</a:t>
            </a:r>
            <a:r>
              <a:rPr lang="en-US" altLang="zh-CN" sz="1200" dirty="0"/>
              <a:t>Apache 2.0</a:t>
            </a:r>
            <a:r>
              <a:rPr lang="zh-CN" altLang="en-US" sz="1200" dirty="0"/>
              <a:t>许可证。</a:t>
            </a:r>
          </a:p>
          <a:p>
            <a:r>
              <a:rPr lang="en-US" altLang="zh-CN" sz="1200" dirty="0"/>
              <a:t>OVS</a:t>
            </a:r>
            <a:r>
              <a:rPr lang="zh-CN" altLang="en-US" sz="1200" dirty="0"/>
              <a:t>能够支持多种标准的管理接口和协议［例如</a:t>
            </a:r>
            <a:r>
              <a:rPr lang="en-US" altLang="zh-CN" sz="1200" dirty="0" err="1"/>
              <a:t>NetFlow</a:t>
            </a:r>
            <a:r>
              <a:rPr lang="zh-CN" altLang="en-US" sz="1200" dirty="0"/>
              <a:t>、</a:t>
            </a:r>
            <a:r>
              <a:rPr lang="en-US" altLang="zh-CN" sz="1200" dirty="0" err="1"/>
              <a:t>sFlow</a:t>
            </a:r>
            <a:r>
              <a:rPr lang="zh-CN" altLang="en-US" sz="1200" dirty="0"/>
              <a:t>、</a:t>
            </a:r>
            <a:r>
              <a:rPr lang="en-US" altLang="zh-CN" sz="1200" dirty="0"/>
              <a:t>SPAN</a:t>
            </a:r>
            <a:r>
              <a:rPr lang="zh-CN" altLang="en-US" sz="1200" dirty="0"/>
              <a:t>、</a:t>
            </a:r>
            <a:r>
              <a:rPr lang="en-US" altLang="zh-CN" sz="1200" dirty="0"/>
              <a:t>RSPAN</a:t>
            </a:r>
            <a:r>
              <a:rPr lang="zh-CN" altLang="en-US" sz="1200" dirty="0"/>
              <a:t>（</a:t>
            </a:r>
            <a:r>
              <a:rPr lang="en-US" altLang="zh-CN" sz="1200" dirty="0"/>
              <a:t>Remote Switched Port Analyzer</a:t>
            </a:r>
            <a:r>
              <a:rPr lang="zh-CN" altLang="en-US" sz="1200" dirty="0"/>
              <a:t>，远程交换端口分析器）、</a:t>
            </a:r>
            <a:r>
              <a:rPr lang="en-US" altLang="zh-CN" sz="1200" dirty="0"/>
              <a:t>CLI</a:t>
            </a:r>
            <a:r>
              <a:rPr lang="zh-CN" altLang="en-US" sz="1200" dirty="0"/>
              <a:t>（</a:t>
            </a:r>
            <a:r>
              <a:rPr lang="en-US" altLang="zh-CN" sz="1200" dirty="0"/>
              <a:t>Command Line Interface</a:t>
            </a:r>
            <a:r>
              <a:rPr lang="zh-CN" altLang="en-US" sz="1200" dirty="0"/>
              <a:t>，命令行接口）、</a:t>
            </a:r>
            <a:r>
              <a:rPr lang="en-US" altLang="zh-CN" sz="1200" dirty="0"/>
              <a:t>LACP</a:t>
            </a:r>
            <a:r>
              <a:rPr lang="zh-CN" altLang="en-US" sz="1200" dirty="0"/>
              <a:t>、</a:t>
            </a:r>
            <a:r>
              <a:rPr lang="en-US" altLang="zh-CN" sz="1200" dirty="0"/>
              <a:t>802.1ag</a:t>
            </a:r>
            <a:r>
              <a:rPr lang="zh-CN" altLang="en-US" sz="1200" dirty="0"/>
              <a:t>等］，还可以支持跨多个物理服务器的分布式环境。</a:t>
            </a:r>
          </a:p>
          <a:p>
            <a:r>
              <a:rPr lang="en-US" altLang="zh-CN" sz="1200" dirty="0"/>
              <a:t>OVS</a:t>
            </a:r>
            <a:r>
              <a:rPr lang="zh-CN" altLang="en-US" sz="1200" dirty="0"/>
              <a:t>提供了对</a:t>
            </a:r>
            <a:r>
              <a:rPr lang="en-US" altLang="zh-CN" sz="1200" dirty="0" err="1"/>
              <a:t>OpenFlow</a:t>
            </a:r>
            <a:r>
              <a:rPr lang="zh-CN" altLang="en-US" sz="1200" dirty="0"/>
              <a:t>协议的支持，并且能够与众多开源的虚拟化平台相整合。</a:t>
            </a:r>
          </a:p>
          <a:p>
            <a:r>
              <a:rPr lang="zh-CN" altLang="en-US" sz="1200" dirty="0"/>
              <a:t>主要有两个作用：传递虚拟机</a:t>
            </a:r>
            <a:r>
              <a:rPr lang="en-US" altLang="zh-CN" sz="1200" dirty="0"/>
              <a:t>VM</a:t>
            </a:r>
            <a:r>
              <a:rPr lang="zh-CN" altLang="en-US" sz="1200" dirty="0"/>
              <a:t>之间的流量，以及实现</a:t>
            </a:r>
            <a:r>
              <a:rPr lang="en-US" altLang="zh-CN" sz="1200" dirty="0"/>
              <a:t>VM</a:t>
            </a:r>
            <a:r>
              <a:rPr lang="zh-CN" altLang="en-US" sz="1200" dirty="0"/>
              <a:t>和外界网络的通信。</a:t>
            </a:r>
          </a:p>
        </p:txBody>
      </p:sp>
      <p:pic>
        <p:nvPicPr>
          <p:cNvPr id="30722" name="Picture 2" descr="c:\users\L00129~1\appdata\roaming\360se6\USERDA~1\Temp\210920~2.PNG"/>
          <p:cNvPicPr>
            <a:picLocks noChangeAspect="1" noChangeArrowheads="1"/>
          </p:cNvPicPr>
          <p:nvPr/>
        </p:nvPicPr>
        <p:blipFill>
          <a:blip r:embed="rId3" cstate="print"/>
          <a:srcRect/>
          <a:stretch>
            <a:fillRect/>
          </a:stretch>
        </p:blipFill>
        <p:spPr bwMode="auto">
          <a:xfrm>
            <a:off x="4576874" y="1621801"/>
            <a:ext cx="4094583" cy="2808312"/>
          </a:xfrm>
          <a:prstGeom prst="rect">
            <a:avLst/>
          </a:prstGeom>
          <a:noFill/>
        </p:spPr>
      </p:pic>
      <p:pic>
        <p:nvPicPr>
          <p:cNvPr id="16386" name="Picture 2" descr="c:\users\L00129~1\appdata\roaming\360se6\USERDA~1\Temp\FEATUR~1.JPG"/>
          <p:cNvPicPr>
            <a:picLocks noChangeAspect="1" noChangeArrowheads="1"/>
          </p:cNvPicPr>
          <p:nvPr/>
        </p:nvPicPr>
        <p:blipFill>
          <a:blip r:embed="rId4" cstate="print"/>
          <a:srcRect/>
          <a:stretch>
            <a:fillRect/>
          </a:stretch>
        </p:blipFill>
        <p:spPr bwMode="auto">
          <a:xfrm>
            <a:off x="804428" y="1255713"/>
            <a:ext cx="3888432" cy="3234915"/>
          </a:xfrm>
          <a:prstGeom prst="rect">
            <a:avLst/>
          </a:prstGeom>
          <a:noFill/>
        </p:spPr>
      </p:pic>
    </p:spTree>
    <p:extLst>
      <p:ext uri="{BB962C8B-B14F-4D97-AF65-F5344CB8AC3E}">
        <p14:creationId xmlns:p14="http://schemas.microsoft.com/office/powerpoint/2010/main" val="1501542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77333E8A2F07A74D848136A2C03778F8" ma:contentTypeVersion="0" ma:contentTypeDescription="新建文档。" ma:contentTypeScope="" ma:versionID="02b1a9c909c28abed9f78b8380839222">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B6710BD2-FBA3-4B2E-B019-17B31CD27D6D}"/>
</file>

<file path=docProps/app.xml><?xml version="1.0" encoding="utf-8"?>
<Properties xmlns="http://schemas.openxmlformats.org/officeDocument/2006/extended-properties" xmlns:vt="http://schemas.openxmlformats.org/officeDocument/2006/docPropsVTypes">
  <Template/>
  <TotalTime>62558</TotalTime>
  <Words>2881</Words>
  <Application>Microsoft Office PowerPoint</Application>
  <PresentationFormat>全屏显示(4:3)</PresentationFormat>
  <Paragraphs>258</Paragraphs>
  <Slides>25</Slides>
  <Notes>25</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Lucida Grande</vt:lpstr>
      <vt:lpstr>MS PGothic</vt:lpstr>
      <vt:lpstr>黑体</vt:lpstr>
      <vt:lpstr>华文细黑</vt:lpstr>
      <vt:lpstr>宋体</vt:lpstr>
      <vt:lpstr>Arial</vt:lpstr>
      <vt:lpstr>FrutigerNext LT Light</vt:lpstr>
      <vt:lpstr>FrutigerNext LT Medium</vt:lpstr>
      <vt:lpstr>FrutigerNext LT Regular</vt:lpstr>
      <vt:lpstr>Wingdings</vt:lpstr>
      <vt:lpstr>1#UC&amp;C母版初稿</vt:lpstr>
      <vt:lpstr>End</vt:lpstr>
      <vt:lpstr>PowerPoint 演示文稿</vt:lpstr>
      <vt:lpstr>华为网络虚拟化</vt:lpstr>
      <vt:lpstr>PowerPoint 演示文稿</vt:lpstr>
      <vt:lpstr>PowerPoint 演示文稿</vt:lpstr>
      <vt:lpstr>PowerPoint 演示文稿</vt:lpstr>
      <vt:lpstr>为什么要网络虚拟化</vt:lpstr>
      <vt:lpstr>网络虚拟化</vt:lpstr>
      <vt:lpstr>PowerPoint 演示文稿</vt:lpstr>
      <vt:lpstr>OVS概述</vt:lpstr>
      <vt:lpstr>OVS概述</vt:lpstr>
      <vt:lpstr>华为分布式虚拟交换机方案</vt:lpstr>
      <vt:lpstr>虚拟交换机管理</vt:lpstr>
      <vt:lpstr>Neutron 网络虚拟化</vt:lpstr>
      <vt:lpstr>PowerPoint 演示文稿</vt:lpstr>
      <vt:lpstr>SDN的定义</vt:lpstr>
      <vt:lpstr>Agile Controller 敏捷控制器</vt:lpstr>
      <vt:lpstr>VxLAN技术</vt:lpstr>
      <vt:lpstr>VxLAN重要组件</vt:lpstr>
      <vt:lpstr>PowerPoint 演示文稿</vt:lpstr>
      <vt:lpstr>华为云网络数据中心方案整体架构</vt:lpstr>
      <vt:lpstr>典型组网</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2327</cp:revision>
  <dcterms:created xsi:type="dcterms:W3CDTF">2003-08-21T06:48:56Z</dcterms:created>
  <dcterms:modified xsi:type="dcterms:W3CDTF">2017-12-19T01:57:00Z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(3)PVvvdOC5We2e9qoY9JGTmnA4eHKEN3EoWytEUmIKbLUNXQLRU6v2nucsR71WDeX8OBCZ6JsT
IqZhAETYkvVSXjP3NYzzN3S8HTpEKitYs0T1i+SqWEhIPxm878TmSlluKftX6DVJQ+OPrpSz
NetizFgVrTCgvDrINtyHFksAAMjKaINO2+U7ZwqHZD8y+JvTfe/1nliaM8ZSf4RT0n7fnod1
ImaDlc+YrqIR9UYwP6</vt:lpwstr>
  </property>
  <property fmtid="{D5CDD505-2E9C-101B-9397-08002B2CF9AE}" pid="18" name="_2015_ms_pID_7253431">
    <vt:lpwstr>Hi963wjwoYlQaEB9VTPqODEDfmqCaO6DMZEsfSIiUx925OPHydH8J4
i6VHBeH7fihaZDQAop3gHS9M9UKvPQ7zfC0713UVJCKOljrjbHtbBl29JyCOwOmHBEvLA7fF
wAZpzB7XOHgZPQrDqX8da++qZVXXDXdoD9D9wYp8TplRVGGuvR9nRo+VBZGDW3cpx5TE6K5D
NCNzujvs0HgBojnGRzpjYLgHrhmcM2uQ4xuR</vt:lpwstr>
  </property>
  <property fmtid="{D5CDD505-2E9C-101B-9397-08002B2CF9AE}" pid="19" name="_2015_ms_pID_7253432">
    <vt:lpwstr>wUlgkeMhU/ATZoArgBCp3PEg9K1LkKnluEWj
GwoRv9Gfc2mymXOVkT/yeEt6ziY+PQ==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1513647854</vt:lpwstr>
  </property>
</Properties>
</file>