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045" r:id="rId1"/>
  </p:sldMasterIdLst>
  <p:notesMasterIdLst>
    <p:notesMasterId r:id="rId54"/>
  </p:notesMasterIdLst>
  <p:handoutMasterIdLst>
    <p:handoutMasterId r:id="rId55"/>
  </p:handoutMasterIdLst>
  <p:sldIdLst>
    <p:sldId id="1362" r:id="rId2"/>
    <p:sldId id="1363" r:id="rId3"/>
    <p:sldId id="1394" r:id="rId4"/>
    <p:sldId id="1364" r:id="rId5"/>
    <p:sldId id="1365" r:id="rId6"/>
    <p:sldId id="1378" r:id="rId7"/>
    <p:sldId id="1379" r:id="rId8"/>
    <p:sldId id="1380" r:id="rId9"/>
    <p:sldId id="1381" r:id="rId10"/>
    <p:sldId id="1382" r:id="rId11"/>
    <p:sldId id="1383" r:id="rId12"/>
    <p:sldId id="1366" r:id="rId13"/>
    <p:sldId id="1384" r:id="rId14"/>
    <p:sldId id="1377" r:id="rId15"/>
    <p:sldId id="1267" r:id="rId16"/>
    <p:sldId id="1386" r:id="rId17"/>
    <p:sldId id="1387" r:id="rId18"/>
    <p:sldId id="1388" r:id="rId19"/>
    <p:sldId id="1389" r:id="rId20"/>
    <p:sldId id="1268" r:id="rId21"/>
    <p:sldId id="1269" r:id="rId22"/>
    <p:sldId id="1390" r:id="rId23"/>
    <p:sldId id="1391" r:id="rId24"/>
    <p:sldId id="1392" r:id="rId25"/>
    <p:sldId id="1270" r:id="rId26"/>
    <p:sldId id="1393" r:id="rId27"/>
    <p:sldId id="1249" r:id="rId28"/>
    <p:sldId id="1247" r:id="rId29"/>
    <p:sldId id="1245" r:id="rId30"/>
    <p:sldId id="1228" r:id="rId31"/>
    <p:sldId id="1229" r:id="rId32"/>
    <p:sldId id="1230" r:id="rId33"/>
    <p:sldId id="1216" r:id="rId34"/>
    <p:sldId id="1231" r:id="rId35"/>
    <p:sldId id="1233" r:id="rId36"/>
    <p:sldId id="1234" r:id="rId37"/>
    <p:sldId id="1235" r:id="rId38"/>
    <p:sldId id="1236" r:id="rId39"/>
    <p:sldId id="1237" r:id="rId40"/>
    <p:sldId id="1241" r:id="rId41"/>
    <p:sldId id="1220" r:id="rId42"/>
    <p:sldId id="1240" r:id="rId43"/>
    <p:sldId id="1238" r:id="rId44"/>
    <p:sldId id="1242" r:id="rId45"/>
    <p:sldId id="1239" r:id="rId46"/>
    <p:sldId id="1243" r:id="rId47"/>
    <p:sldId id="1244" r:id="rId48"/>
    <p:sldId id="1286" r:id="rId49"/>
    <p:sldId id="1289" r:id="rId50"/>
    <p:sldId id="1290" r:id="rId51"/>
    <p:sldId id="1291" r:id="rId52"/>
    <p:sldId id="1292" r:id="rId53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/>
        <a:ea typeface="돋움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/>
        <a:ea typeface="돋움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/>
        <a:ea typeface="돋움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/>
        <a:ea typeface="돋움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/>
        <a:ea typeface="돋움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/>
        <a:ea typeface="돋움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/>
        <a:ea typeface="돋움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/>
        <a:ea typeface="돋움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/>
        <a:ea typeface="돋움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4">
          <p15:clr>
            <a:srgbClr val="A4A3A4"/>
          </p15:clr>
        </p15:guide>
        <p15:guide id="3">
          <p15:clr>
            <a:srgbClr val="A4A3A4"/>
          </p15:clr>
        </p15:guide>
        <p15:guide id="4" pos="3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3">
          <p15:clr>
            <a:srgbClr val="A4A3A4"/>
          </p15:clr>
        </p15:guide>
        <p15:guide id="3" orient="horz" pos="3106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2" autoAdjust="0"/>
    <p:restoredTop sz="95449" autoAdjust="0"/>
  </p:normalViewPr>
  <p:slideViewPr>
    <p:cSldViewPr>
      <p:cViewPr>
        <p:scale>
          <a:sx n="125" d="100"/>
          <a:sy n="125" d="100"/>
        </p:scale>
        <p:origin x="77" y="29"/>
      </p:cViewPr>
      <p:guideLst>
        <p:guide orient="horz"/>
        <p:guide orient="horz" pos="304"/>
        <p:guide/>
        <p:guide pos="339"/>
      </p:guideLst>
    </p:cSldViewPr>
  </p:slideViewPr>
  <p:outlineViewPr>
    <p:cViewPr>
      <p:scale>
        <a:sx n="33" d="100"/>
        <a:sy n="33" d="100"/>
      </p:scale>
      <p:origin x="36" y="1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54" y="-96"/>
      </p:cViewPr>
      <p:guideLst>
        <p:guide orient="horz" pos="3129"/>
        <p:guide pos="2143"/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1">
              <a:rPr lang="ko-KR" altLang="en-US">
                <a:latin typeface="나눔고딕"/>
                <a:ea typeface="나눔고딕"/>
              </a:rPr>
              <a:pPr>
                <a:defRPr/>
              </a:pPr>
              <a:t>2024-01-17</a:t>
            </a:fld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/>
                <a:ea typeface="나눔고딕"/>
              </a:rPr>
              <a:pPr>
                <a:defRPr/>
              </a:pPr>
              <a:t>‹#›</a:t>
            </a:fld>
            <a:endParaRPr lang="ko-KR" altLang="en-US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0744" tIns="45371" rIns="90744" bIns="45371" anchor="t" anchorCtr="0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/>
                <a:ea typeface="나눔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0744" tIns="45371" rIns="90744" bIns="45371" anchor="t" anchorCtr="0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/>
                <a:ea typeface="나눔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0744" tIns="45371" rIns="90744" bIns="4537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0744" tIns="45371" rIns="90744" bIns="45371" anchor="b" anchorCtr="0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/>
                <a:ea typeface="나눔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0744" tIns="45371" rIns="90744" bIns="45371" anchor="b" anchorCtr="0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/>
                <a:ea typeface="나눔고딕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/>
        <a:ea typeface="나눔고딕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/>
        <a:ea typeface="나눔고딕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/>
        <a:ea typeface="나눔고딕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/>
        <a:ea typeface="나눔고딕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/>
        <a:ea typeface="나눔고딕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99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64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60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89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03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08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50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27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5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8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1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42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45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47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91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48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887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49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6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50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51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51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80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35EFA-0E0A-495E-AD12-EFC1A70A6B4C}" type="slidenum">
              <a:rPr lang="ko-KR" altLang="en-US" smtClean="0">
                <a:solidFill>
                  <a:prstClr val="black"/>
                </a:solidFill>
              </a:rPr>
              <a:pPr/>
              <a:t>52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5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335EFA-0E0A-495E-AD12-EFC1A70A6B4C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9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55120" cy="579120"/>
          </a:xfrm>
          <a:prstGeom prst="rect">
            <a:avLst/>
          </a:prstGeom>
          <a:pattFill prst="wdUpDiag">
            <a:fgClr>
              <a:schemeClr val="accent4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0" y="579120"/>
            <a:ext cx="9155120" cy="4565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55576" y="67964"/>
            <a:ext cx="8159824" cy="4286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251520" y="7433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z="2800" dirty="0">
                <a:solidFill>
                  <a:schemeClr val="bg1"/>
                </a:solidFill>
              </a:rPr>
              <a:t>◈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2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9"/>
          <p:cNvSpPr>
            <a:spLocks noChangeArrowheads="1"/>
          </p:cNvSpPr>
          <p:nvPr userDrawn="1"/>
        </p:nvSpPr>
        <p:spPr bwMode="auto">
          <a:xfrm>
            <a:off x="25257" y="253583"/>
            <a:ext cx="7790285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19"/>
          <p:cNvSpPr>
            <a:spLocks noChangeArrowheads="1"/>
          </p:cNvSpPr>
          <p:nvPr userDrawn="1"/>
        </p:nvSpPr>
        <p:spPr bwMode="auto">
          <a:xfrm>
            <a:off x="25257" y="254979"/>
            <a:ext cx="1210475" cy="39729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 userDrawn="1"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 userDrawn="1"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 userDrawn="1"/>
        </p:nvSpPr>
        <p:spPr bwMode="auto">
          <a:xfrm>
            <a:off x="-7620" y="377602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준비하기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 userDrawn="1"/>
        </p:nvSpPr>
        <p:spPr bwMode="auto">
          <a:xfrm>
            <a:off x="-7620" y="1358373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 userDrawn="1"/>
        </p:nvSpPr>
        <p:spPr bwMode="auto">
          <a:xfrm>
            <a:off x="57230" y="1613932"/>
            <a:ext cx="11772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94791" indent="-194791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194791" indent="-194791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194791" indent="-194791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40" name="TextBox 39"/>
          <p:cNvSpPr txBox="1">
            <a:spLocks noChangeArrowheads="1"/>
          </p:cNvSpPr>
          <p:nvPr userDrawn="1"/>
        </p:nvSpPr>
        <p:spPr bwMode="auto">
          <a:xfrm>
            <a:off x="-7620" y="2511545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평가하기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 userDrawn="1"/>
        </p:nvSpPr>
        <p:spPr bwMode="auto">
          <a:xfrm>
            <a:off x="57230" y="630501"/>
            <a:ext cx="11772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ko-KR" altLang="en-US" sz="800" b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열기</a:t>
            </a:r>
            <a:endParaRPr lang="en-US" altLang="ko-KR" sz="800" b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학습목표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 userDrawn="1"/>
        </p:nvSpPr>
        <p:spPr bwMode="auto">
          <a:xfrm>
            <a:off x="57230" y="2783121"/>
            <a:ext cx="1177200" cy="12311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문제풀기</a:t>
            </a:r>
            <a:endParaRPr lang="en-US" altLang="ko-KR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 userDrawn="1"/>
        </p:nvSpPr>
        <p:spPr bwMode="auto">
          <a:xfrm>
            <a:off x="27876" y="3337550"/>
            <a:ext cx="1033746" cy="217176"/>
          </a:xfrm>
          <a:prstGeom prst="rect">
            <a:avLst/>
          </a:prstGeom>
          <a:noFill/>
          <a:ln>
            <a:noFill/>
          </a:ln>
        </p:spPr>
        <p:txBody>
          <a:bodyPr lIns="77916" tIns="38958" rIns="77916" bIns="3895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 userDrawn="1"/>
        </p:nvSpPr>
        <p:spPr bwMode="auto">
          <a:xfrm>
            <a:off x="57230" y="3596547"/>
            <a:ext cx="1177200" cy="323165"/>
          </a:xfrm>
          <a:prstGeom prst="rect">
            <a:avLst/>
          </a:prstGeom>
          <a:noFill/>
          <a:ln>
            <a:noFill/>
          </a:ln>
        </p:spPr>
        <p:txBody>
          <a:bodyPr wrap="square" lIns="77916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핵심요약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학습맺음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19"/>
          <p:cNvSpPr>
            <a:spLocks noChangeArrowheads="1"/>
          </p:cNvSpPr>
          <p:nvPr userDrawn="1"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 userDrawn="1"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Rectangle 22"/>
          <p:cNvSpPr>
            <a:spLocks noChangeArrowheads="1"/>
          </p:cNvSpPr>
          <p:nvPr userDrawn="1"/>
        </p:nvSpPr>
        <p:spPr bwMode="auto">
          <a:xfrm>
            <a:off x="5917292" y="19025"/>
            <a:ext cx="3204184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/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 userDrawn="1"/>
        </p:nvSpPr>
        <p:spPr bwMode="auto">
          <a:xfrm>
            <a:off x="409428" y="19025"/>
            <a:ext cx="2434379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 latinLnBrk="1"/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Rectangle 22"/>
          <p:cNvSpPr>
            <a:spLocks noChangeArrowheads="1"/>
          </p:cNvSpPr>
          <p:nvPr userDrawn="1"/>
        </p:nvSpPr>
        <p:spPr bwMode="auto">
          <a:xfrm>
            <a:off x="3226326" y="19025"/>
            <a:ext cx="2308448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latinLnBrk="1"/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Rectangle 22"/>
          <p:cNvSpPr>
            <a:spLocks noChangeArrowheads="1"/>
          </p:cNvSpPr>
          <p:nvPr userDrawn="1"/>
        </p:nvSpPr>
        <p:spPr bwMode="auto">
          <a:xfrm>
            <a:off x="284380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22"/>
          <p:cNvSpPr>
            <a:spLocks noChangeArrowheads="1"/>
          </p:cNvSpPr>
          <p:nvPr userDrawn="1"/>
        </p:nvSpPr>
        <p:spPr bwMode="auto">
          <a:xfrm>
            <a:off x="5534774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38" r:id="rId2"/>
    <p:sldLayoutId id="2147485039" r:id="rId3"/>
    <p:sldLayoutId id="2147485042" r:id="rId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auto">
          <a:xfrm>
            <a:off x="2275364" y="1117596"/>
            <a:ext cx="4476920" cy="21022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72000" tIns="36512" rIns="36512" bIns="36512" numCol="1" rtlCol="0" anchor="t" anchorCtr="0" compatLnSpc="1">
            <a:prstTxWarp prst="textNoShape">
              <a:avLst/>
            </a:prstTxWarp>
          </a:bodyPr>
          <a:lstStyle/>
          <a:p>
            <a:pPr defTabSz="914296" eaLnBrk="0" hangingPunct="0"/>
            <a:endParaRPr kumimoji="0"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83768" y="1851670"/>
            <a:ext cx="4037496" cy="523210"/>
          </a:xfrm>
          <a:prstGeom prst="rect">
            <a:avLst/>
          </a:prstGeom>
        </p:spPr>
        <p:txBody>
          <a:bodyPr wrap="none" lIns="91430" tIns="45715" rIns="91430" bIns="45715">
            <a:spAutoFit/>
          </a:bodyPr>
          <a:lstStyle/>
          <a:p>
            <a:r>
              <a:rPr lang="en-US" altLang="ko-KR" sz="2800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DESIGN STUDIO</a:t>
            </a:r>
            <a:endParaRPr lang="ko-KR" altLang="en-US" sz="2800" dirty="0">
              <a:solidFill>
                <a:srgbClr val="180DF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93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TOUCH SCREEN</a:t>
            </a:r>
            <a:endParaRPr lang="ko-KR" altLang="en-US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1170781" y="-1583928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699542"/>
            <a:ext cx="1745991" cy="369332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 algn="l">
              <a:defRPr/>
            </a:pPr>
            <a:r>
              <a:rPr lang="en-US" altLang="ko-KR" sz="1800" b="1">
                <a:latin typeface="굴림"/>
                <a:ea typeface="굴림"/>
              </a:rPr>
              <a:t>5.</a:t>
            </a:r>
            <a:r>
              <a:rPr lang="ko-KR" altLang="en-US" sz="1800" b="1">
                <a:latin typeface="굴림"/>
                <a:ea typeface="굴림"/>
              </a:rPr>
              <a:t>디바이스선택</a:t>
            </a:r>
          </a:p>
        </p:txBody>
      </p:sp>
      <p:pic>
        <p:nvPicPr>
          <p:cNvPr id="57377" name="그림 5737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783" y="1491630"/>
            <a:ext cx="5447964" cy="1944216"/>
          </a:xfrm>
          <a:prstGeom prst="rect">
            <a:avLst/>
          </a:prstGeom>
        </p:spPr>
      </p:pic>
      <p:sp>
        <p:nvSpPr>
          <p:cNvPr id="57378" name="직사각형 57377"/>
          <p:cNvSpPr/>
          <p:nvPr/>
        </p:nvSpPr>
        <p:spPr>
          <a:xfrm>
            <a:off x="4788024" y="2139702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  <a:headEnd w="med" len="med"/>
            <a:tailEnd type="triangle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algn="l">
              <a:defRPr/>
            </a:pPr>
            <a:endParaRPr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70781" y="-15839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611560" y="699542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6.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통신설정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27534"/>
            <a:ext cx="4248472" cy="43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0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7" y="768355"/>
            <a:ext cx="5472608" cy="4016989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72778" y="-2980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611560" y="699542"/>
            <a:ext cx="21226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시리얼 통신 설정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355976" y="694438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200347" y="689752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206865" y="4371950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206865" y="1980230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87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99542"/>
            <a:ext cx="4925470" cy="437195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72778" y="-2980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611560" y="699542"/>
            <a:ext cx="21226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시리얼 통신 설정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436096" y="843558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175541" y="1151335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806348" y="1104148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47234" y="2588905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11561" y="1271826"/>
            <a:ext cx="2592288" cy="28315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1.HMI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설정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2.HMI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설정사용 체크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3.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편집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4.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시리얼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5.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시리얼 통신설정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6.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적용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357671" y="2345663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948264" y="3795593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6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16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36380"/>
            <a:ext cx="5571173" cy="396044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11560" y="699542"/>
            <a:ext cx="9348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1.TEXT</a:t>
            </a:r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857" y="-8574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3347864" y="761097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707904" y="1635646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11561" y="1271826"/>
            <a:ext cx="1368151" cy="86787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오브젝트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텍스트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9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11560" y="699542"/>
            <a:ext cx="1917513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1.Switch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그리기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모멘터리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스위치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535" y="-10824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69" y="1877809"/>
            <a:ext cx="4922947" cy="1486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6561821" y="1558419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641941" y="1866196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50173" y="2191420"/>
            <a:ext cx="2592288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오브젝트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램프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3.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모멘터리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7545E-3DE1-DA36-250E-1A8D97AA926E}"/>
              </a:ext>
            </a:extLst>
          </p:cNvPr>
          <p:cNvSpPr txBox="1"/>
          <p:nvPr/>
        </p:nvSpPr>
        <p:spPr>
          <a:xfrm>
            <a:off x="-843700" y="3791858"/>
            <a:ext cx="48280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 toggle -&gt; </a:t>
            </a:r>
            <a:r>
              <a:rPr lang="ko-KR" alt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스위치</a:t>
            </a:r>
            <a:endParaRPr lang="en-US" altLang="ko-KR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 button  -&gt;   </a:t>
            </a:r>
            <a:r>
              <a:rPr lang="ko-KR" altLang="en-US" sz="9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모멘터리</a:t>
            </a:r>
            <a:endParaRPr lang="ko-KR" alt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98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731454"/>
            <a:ext cx="5326102" cy="4050227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11560" y="699542"/>
            <a:ext cx="1917513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2.Switch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그리기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모멘터리스위치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속성 설정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535" y="-10824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5796136" y="1064461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868144" y="2769182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78950" y="1793827"/>
            <a:ext cx="259228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램프특성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스위치 주소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73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746414"/>
            <a:ext cx="5606192" cy="4016115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11560" y="699542"/>
            <a:ext cx="1917513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3.Switch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그리기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모멘터리스위치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속성 설정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535" y="-10824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5652120" y="969577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228184" y="2600582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78950" y="1793827"/>
            <a:ext cx="2592288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도형선택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2.ON/OFF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색상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3.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148064" y="3435846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28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98" y="843558"/>
            <a:ext cx="5545415" cy="3960187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11560" y="699542"/>
            <a:ext cx="1840568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4.Switch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그리기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비트스위치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속성 설정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535" y="-10824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6516216" y="1161207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156176" y="2211710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78950" y="1793827"/>
            <a:ext cx="2592288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램프 특성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2.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누름스위치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속성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3.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램프주소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1987" y="3075806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184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688829"/>
            <a:ext cx="5683585" cy="398910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11560" y="699542"/>
            <a:ext cx="1840568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5.Switch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그리기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비트스위치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속성 설정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535" y="-10824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4691057" y="2571750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572000" y="3219822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11560" y="1781034"/>
            <a:ext cx="1584176" cy="8627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모양선택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32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1979712" y="1131590"/>
            <a:ext cx="3924601" cy="230832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Touch screen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에서 알아야 할 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가지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PLC &lt;-&gt;Touch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통신설정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스위치 그리기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램프 그리기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숫자 입력하기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숫자 표시하기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알람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표시하기</a:t>
            </a:r>
          </a:p>
        </p:txBody>
      </p:sp>
    </p:spTree>
    <p:extLst>
      <p:ext uri="{BB962C8B-B14F-4D97-AF65-F5344CB8AC3E}">
        <p14:creationId xmlns:p14="http://schemas.microsoft.com/office/powerpoint/2010/main" val="1321682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11560" y="699542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숫자입력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03648" y="7001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68874"/>
            <a:ext cx="5833748" cy="35152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123728" y="3075806"/>
            <a:ext cx="1728192" cy="115212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12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91630"/>
            <a:ext cx="3528392" cy="1575693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11560" y="699542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숫자입력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535" y="-10014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4211960" y="1275606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156176" y="1583383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27584" y="1271827"/>
            <a:ext cx="1584176" cy="8627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오브젝트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숫자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30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99542"/>
            <a:ext cx="5778504" cy="414206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11560" y="699542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3.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숫자입력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535" y="-10014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4513008" y="1068874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72605" y="1635646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27584" y="1271827"/>
            <a:ext cx="1584176" cy="8627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숫자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표시주소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71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72653"/>
            <a:ext cx="7399661" cy="2834886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11560" y="699542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4.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숫자입력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535" y="-10014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1563638"/>
            <a:ext cx="1008112" cy="288032"/>
          </a:xfrm>
          <a:prstGeom prst="rect">
            <a:avLst/>
          </a:prstGeom>
          <a:noFill/>
          <a:ln w="38100">
            <a:solidFill>
              <a:srgbClr val="FF33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69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29" y="884208"/>
            <a:ext cx="6364903" cy="3835344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11560" y="699542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숫자표시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535" y="-10014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5157940" y="3003798"/>
            <a:ext cx="2150364" cy="1296144"/>
          </a:xfrm>
          <a:prstGeom prst="rect">
            <a:avLst/>
          </a:prstGeom>
          <a:noFill/>
          <a:ln w="38100">
            <a:solidFill>
              <a:srgbClr val="FF33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2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535" y="-885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611560" y="699542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숫자표시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31590"/>
            <a:ext cx="5971922" cy="21632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827584" y="1271827"/>
            <a:ext cx="1584176" cy="8627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숫자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표시주소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427569" y="1491630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397306" y="2134550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284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535" y="-885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611560" y="699542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숫자표시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94" y="1208019"/>
            <a:ext cx="7407282" cy="23243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3131840" y="1635646"/>
            <a:ext cx="1008112" cy="288032"/>
          </a:xfrm>
          <a:prstGeom prst="rect">
            <a:avLst/>
          </a:prstGeom>
          <a:noFill/>
          <a:ln w="38100">
            <a:solidFill>
              <a:srgbClr val="FF33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33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데이터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auto">
          <a:xfrm>
            <a:off x="2275364" y="1117596"/>
            <a:ext cx="4476920" cy="21022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72000" tIns="36512" rIns="36512" bIns="36512" numCol="1" rtlCol="0" anchor="t" anchorCtr="0" compatLnSpc="1">
            <a:prstTxWarp prst="textNoShape">
              <a:avLst/>
            </a:prstTxWarp>
          </a:bodyPr>
          <a:lstStyle/>
          <a:p>
            <a:pPr defTabSz="914296" eaLnBrk="0" hangingPunct="0"/>
            <a:endParaRPr kumimoji="0"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4260" y="1851670"/>
            <a:ext cx="2315037" cy="523210"/>
          </a:xfrm>
          <a:prstGeom prst="rect">
            <a:avLst/>
          </a:prstGeom>
        </p:spPr>
        <p:txBody>
          <a:bodyPr wrap="none" lIns="91430" tIns="45715" rIns="91430" bIns="45715">
            <a:spAutoFit/>
          </a:bodyPr>
          <a:lstStyle/>
          <a:p>
            <a:r>
              <a:rPr lang="ko-KR" altLang="en-US" sz="2800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명령어</a:t>
            </a:r>
          </a:p>
        </p:txBody>
      </p:sp>
    </p:spTree>
    <p:extLst>
      <p:ext uri="{BB962C8B-B14F-4D97-AF65-F5344CB8AC3E}">
        <p14:creationId xmlns:p14="http://schemas.microsoft.com/office/powerpoint/2010/main" val="3236919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데이터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구조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 descr="우편함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199593"/>
            <a:ext cx="4076228" cy="30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83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데이터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구조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4" name="그림 13" descr="우편함1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1071552"/>
            <a:ext cx="2200275" cy="136207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142976" y="2786064"/>
          <a:ext cx="735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142976" y="3272480"/>
          <a:ext cx="735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8072462" y="3643320"/>
            <a:ext cx="41710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Bit</a:t>
            </a:r>
            <a:endParaRPr lang="ko-KR" altLang="en-US" sz="1400" b="1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488748" y="3857634"/>
            <a:ext cx="32976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우편함</a:t>
            </a:r>
            <a:r>
              <a:rPr lang="en-US" altLang="ko-KR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개</a:t>
            </a:r>
            <a:r>
              <a:rPr lang="en-US" altLang="ko-KR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=16Bit=1Word=Data</a:t>
            </a:r>
          </a:p>
          <a:p>
            <a:pPr algn="l"/>
            <a:r>
              <a:rPr lang="ko-KR" altLang="en-US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우편함</a:t>
            </a:r>
            <a:r>
              <a:rPr lang="en-US" altLang="ko-KR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개</a:t>
            </a:r>
            <a:r>
              <a:rPr lang="en-US" altLang="ko-KR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=32Bit=2Word=Double Data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550846" y="1857370"/>
            <a:ext cx="663964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302</a:t>
            </a:r>
            <a:r>
              <a:rPr lang="ko-KR" altLang="en-US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호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28596" y="3286130"/>
            <a:ext cx="61427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D302</a:t>
            </a:r>
            <a:endParaRPr lang="ko-KR" altLang="en-US" sz="1400" b="1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67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TOUCH SCREEN</a:t>
            </a:r>
            <a:endParaRPr lang="ko-KR" altLang="en-US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1" y="1131590"/>
            <a:ext cx="3817203" cy="1733530"/>
          </a:xfrm>
          <a:prstGeom prst="rect">
            <a:avLst/>
          </a:prstGeom>
          <a:noFill/>
          <a:ln>
            <a:noFill/>
          </a:ln>
        </p:spPr>
        <p:txBody>
          <a:bodyPr wrap="none" anchor="t">
            <a:spAutoFit/>
          </a:bodyPr>
          <a:lstStyle/>
          <a:p>
            <a:pPr algn="l">
              <a:defRPr/>
            </a:pPr>
            <a:r>
              <a:rPr lang="en-US" altLang="ko-KR" sz="1800" b="1">
                <a:latin typeface="굴림"/>
                <a:ea typeface="굴림"/>
              </a:rPr>
              <a:t>XGB PLC RS232 </a:t>
            </a:r>
            <a:r>
              <a:rPr lang="ko-KR" altLang="en-US" sz="1800" b="1">
                <a:latin typeface="굴림"/>
                <a:ea typeface="굴림"/>
              </a:rPr>
              <a:t>통신연결 순서</a:t>
            </a:r>
          </a:p>
          <a:p>
            <a:pPr marL="342900" indent="-342900" algn="l">
              <a:buAutoNum type="arabicPeriod"/>
              <a:defRPr/>
            </a:pPr>
            <a:r>
              <a:rPr lang="en-US" altLang="ko-KR" sz="1800">
                <a:latin typeface="굴림"/>
                <a:ea typeface="굴림"/>
              </a:rPr>
              <a:t>PLC RS232 </a:t>
            </a:r>
            <a:r>
              <a:rPr lang="ko-KR" altLang="en-US" sz="1800">
                <a:latin typeface="굴림"/>
                <a:ea typeface="굴림"/>
              </a:rPr>
              <a:t>통신 파라메타 설정</a:t>
            </a:r>
          </a:p>
          <a:p>
            <a:pPr marL="342900" indent="-342900" algn="l">
              <a:buAutoNum type="arabicPeriod"/>
              <a:defRPr/>
            </a:pPr>
            <a:r>
              <a:rPr lang="ko-KR" altLang="en-US" sz="1800">
                <a:latin typeface="굴림"/>
                <a:ea typeface="굴림"/>
              </a:rPr>
              <a:t>터치스크린 프로젝트 생성</a:t>
            </a:r>
          </a:p>
          <a:p>
            <a:pPr marL="342900" indent="-342900" algn="l">
              <a:buAutoNum type="arabicPeriod"/>
              <a:defRPr/>
            </a:pPr>
            <a:r>
              <a:rPr lang="ko-KR" altLang="en-US" sz="1800">
                <a:latin typeface="굴림"/>
                <a:ea typeface="굴림"/>
              </a:rPr>
              <a:t>터치스크린 통신파라메타 설정</a:t>
            </a:r>
          </a:p>
          <a:p>
            <a:pPr marL="342900" indent="-342900" algn="l">
              <a:buAutoNum type="arabicPeriod"/>
              <a:defRPr/>
            </a:pPr>
            <a:r>
              <a:rPr lang="ko-KR" altLang="en-US" sz="1800">
                <a:latin typeface="굴림"/>
                <a:ea typeface="굴림"/>
              </a:rPr>
              <a:t>통신케이블 연결</a:t>
            </a:r>
          </a:p>
          <a:p>
            <a:pPr marL="342900" indent="-342900" algn="l">
              <a:buAutoNum type="arabicPeriod"/>
              <a:defRPr/>
            </a:pPr>
            <a:r>
              <a:rPr lang="ko-KR" altLang="en-US" sz="1800">
                <a:latin typeface="굴림"/>
                <a:ea typeface="굴림"/>
              </a:rPr>
              <a:t>통신진단 및 운전</a:t>
            </a:r>
            <a:endParaRPr lang="en-US" altLang="ko-KR" sz="1800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데이터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구조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142976" y="1785932"/>
          <a:ext cx="735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142976" y="2843852"/>
          <a:ext cx="735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928662" y="1142990"/>
            <a:ext cx="329449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ko-KR" altLang="en-US" sz="1400" b="1" dirty="0">
                <a:latin typeface="굴림" pitchFamily="50" charset="-127"/>
                <a:ea typeface="굴림" pitchFamily="50" charset="-127"/>
              </a:rPr>
              <a:t>데이터에 숫자</a:t>
            </a:r>
            <a:r>
              <a:rPr lang="en-US" altLang="ko-KR" sz="1400" b="1" dirty="0">
                <a:latin typeface="굴림" pitchFamily="50" charset="-127"/>
                <a:ea typeface="굴림" pitchFamily="50" charset="-127"/>
              </a:rPr>
              <a:t>1234</a:t>
            </a:r>
            <a:r>
              <a:rPr lang="ko-KR" altLang="en-US" sz="1400" b="1" dirty="0">
                <a:latin typeface="굴림" pitchFamily="50" charset="-127"/>
                <a:ea typeface="굴림" pitchFamily="50" charset="-127"/>
              </a:rPr>
              <a:t>가 들어가 있는 모양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214414" y="3343918"/>
          <a:ext cx="735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142976" y="2272348"/>
          <a:ext cx="735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98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 bwMode="auto">
          <a:xfrm>
            <a:off x="285720" y="1857370"/>
            <a:ext cx="723275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ko-KR" altLang="en-US" sz="1400" b="1" dirty="0" err="1">
                <a:latin typeface="굴림" pitchFamily="50" charset="-127"/>
                <a:ea typeface="굴림" pitchFamily="50" charset="-127"/>
              </a:rPr>
              <a:t>방번호</a:t>
            </a:r>
            <a:endParaRPr lang="ko-KR" altLang="en-US" sz="1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142844" y="2285998"/>
            <a:ext cx="941283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>
                <a:latin typeface="굴림" pitchFamily="50" charset="-127"/>
                <a:ea typeface="굴림" pitchFamily="50" charset="-127"/>
              </a:rPr>
              <a:t>8421</a:t>
            </a:r>
            <a:r>
              <a:rPr lang="ko-KR" altLang="en-US" sz="1400" b="1" dirty="0">
                <a:latin typeface="굴림" pitchFamily="50" charset="-127"/>
                <a:ea typeface="굴림" pitchFamily="50" charset="-127"/>
              </a:rPr>
              <a:t>코드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57158" y="2835477"/>
            <a:ext cx="556563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latin typeface="굴림" pitchFamily="50" charset="-127"/>
                <a:ea typeface="굴림" pitchFamily="50" charset="-127"/>
              </a:rPr>
              <a:t>BCD</a:t>
            </a:r>
            <a:endParaRPr lang="ko-KR" altLang="en-US" sz="1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57158" y="3357568"/>
            <a:ext cx="537327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ko-KR" altLang="en-US" sz="1400" b="1">
                <a:latin typeface="굴림" pitchFamily="50" charset="-127"/>
                <a:ea typeface="굴림" pitchFamily="50" charset="-127"/>
              </a:rPr>
              <a:t>정수</a:t>
            </a:r>
            <a:endParaRPr lang="ko-KR" altLang="en-US" sz="14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데이터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MOV</a:t>
              </a:r>
              <a:endParaRPr kumimoji="0" lang="ko-KR" altLang="en-US" sz="1800" b="1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 descr="우체부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1" y="1071552"/>
            <a:ext cx="3214689" cy="2691368"/>
          </a:xfrm>
          <a:prstGeom prst="rect">
            <a:avLst/>
          </a:prstGeom>
        </p:spPr>
      </p:pic>
      <p:pic>
        <p:nvPicPr>
          <p:cNvPr id="19" name="그림 18" descr="mov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3857634"/>
            <a:ext cx="7643866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데이터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MOV</a:t>
              </a:r>
              <a:endParaRPr kumimoji="0" lang="ko-KR" altLang="en-US" sz="1800" b="1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mov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6" y="1071552"/>
            <a:ext cx="8072462" cy="23656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785786" y="3500444"/>
            <a:ext cx="7414209" cy="138499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X0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ON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하면 정수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1234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넣어라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X1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ON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하면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D302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저장되어 있는 값을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넣어라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X2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ON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하면 타이머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T0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값을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넣어라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X3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ON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하면 정수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99,9999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값을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D0, D1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넣어라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- 99,9999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는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값이 커서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16Bit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저장 할 수가 없어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32Bit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저장되어야 하므로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MOV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앞에 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    D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를 붙여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DMOV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된다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명령어 앞에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를 붙이면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2Word=32Bit=Double Data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된다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연산명령어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더하기</a:t>
              </a: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(+)</a:t>
              </a:r>
              <a:endParaRPr kumimoji="0" lang="ko-KR" altLang="en-US" sz="1800" b="1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더하기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31" y="1285866"/>
            <a:ext cx="8343173" cy="15804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428596" y="3143254"/>
            <a:ext cx="774122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 넣고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넣고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X0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ON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하면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 + D10 = D20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더해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저장하라는 명령어로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이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저장 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연산명령어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더하기</a:t>
              </a: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(+)</a:t>
              </a:r>
              <a:endParaRPr kumimoji="0" lang="ko-KR" altLang="en-US" sz="1800" b="1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28596" y="3143254"/>
            <a:ext cx="8066632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X0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ON 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할때마다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여기서는 상승펄스를 사용해야 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씩 증가 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입력이 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들어올때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마다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씩 증가하는 명령어로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INCP(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Incremantal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Pulse)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라는 명령어를 사용 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K1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K100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으로 바꾸면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씩 증가 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 descr="inc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4" y="1214428"/>
            <a:ext cx="8715404" cy="17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연산명령어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빼기</a:t>
              </a: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(-)</a:t>
              </a:r>
              <a:endParaRPr kumimoji="0" lang="ko-KR" altLang="en-US" sz="1800" b="1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28596" y="3143254"/>
            <a:ext cx="756168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 넣고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넣고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X1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ON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하면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D0 - D10 = D20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빼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저장하라는 명령어로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80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이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저장 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 descr="빼기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214428"/>
            <a:ext cx="8143900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연산명령어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빼기</a:t>
              </a: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(-)</a:t>
              </a:r>
              <a:endParaRPr kumimoji="0" lang="ko-KR" altLang="en-US" sz="1800" b="1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28596" y="3143254"/>
            <a:ext cx="8202887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X0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ON 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할때마다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여기서는 상승펄스를 사용해야 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씩 감소 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입력이 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들어올때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마다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씩 증가하는 명령어로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DECP(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Decremantal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Pulse)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라는 명령어를 사용 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K1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K100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으로 바꾸면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씩 감소 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 descr="dec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8572528" cy="15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연산명령어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곱하기</a:t>
              </a: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(*)</a:t>
              </a:r>
              <a:endParaRPr kumimoji="0" lang="ko-KR" altLang="en-US" sz="1800" b="1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28596" y="3643320"/>
            <a:ext cx="784381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 넣고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넣고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X2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ON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하면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 * D10 = D20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곱해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저장하라는 명령어로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2000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이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저장 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 descr="곱하기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142990"/>
            <a:ext cx="8358214" cy="20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연산명령어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나누기</a:t>
              </a: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(/)</a:t>
              </a:r>
              <a:endParaRPr kumimoji="0" lang="ko-KR" altLang="en-US" sz="1800" b="1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28596" y="3643320"/>
            <a:ext cx="7536037" cy="7386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 넣고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넣고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X3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ON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하면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 / D10 = D20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100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나눠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저장하라는 명령어로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저장 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D20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몫이 저장되고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D21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에는 나머지가 저장 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 descr="나누기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14428"/>
            <a:ext cx="8572528" cy="2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연산명령어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32</a:t>
              </a: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비트 연산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 descr="연산32비트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071552"/>
            <a:ext cx="8429652" cy="36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7568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560" y="699542"/>
            <a:ext cx="16145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시스템 구성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51163"/>
            <a:ext cx="2016224" cy="15841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88" y="987575"/>
            <a:ext cx="1176672" cy="1213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88" y="3235339"/>
            <a:ext cx="1656184" cy="1335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1547664" y="1779662"/>
            <a:ext cx="1560684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TOP Design Studio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954781" y="2294751"/>
            <a:ext cx="817019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XG-5000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3203848" y="1651163"/>
            <a:ext cx="1800200" cy="266998"/>
          </a:xfrm>
          <a:prstGeom prst="bentConnector3">
            <a:avLst/>
          </a:prstGeom>
          <a:ln w="38100">
            <a:solidFill>
              <a:srgbClr val="180D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3"/>
          </p:cNvCxnSpPr>
          <p:nvPr/>
        </p:nvCxnSpPr>
        <p:spPr>
          <a:xfrm>
            <a:off x="2771800" y="2433251"/>
            <a:ext cx="2232248" cy="1362635"/>
          </a:xfrm>
          <a:prstGeom prst="bentConnector3">
            <a:avLst/>
          </a:prstGeom>
          <a:ln w="38100">
            <a:solidFill>
              <a:srgbClr val="180D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076056" y="2139702"/>
            <a:ext cx="0" cy="1512168"/>
          </a:xfrm>
          <a:prstGeom prst="line">
            <a:avLst/>
          </a:prstGeom>
          <a:ln w="38100">
            <a:solidFill>
              <a:srgbClr val="180D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052747" y="1436587"/>
            <a:ext cx="1369414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TOPRW0500WD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538999" y="3657386"/>
            <a:ext cx="1059906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XBC-DR32H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512094" y="1574671"/>
            <a:ext cx="481222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USB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126240" y="3435846"/>
            <a:ext cx="481222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  <a:ea typeface="+mn-ea"/>
              </a:rPr>
              <a:t>USB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111384" y="2353223"/>
            <a:ext cx="900776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latin typeface="+mn-ea"/>
              </a:rPr>
              <a:t>RS232C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7225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연산명령어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 descr="연산프로그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142990"/>
            <a:ext cx="8727282" cy="35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비교명령어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같다</a:t>
              </a: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다르다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같다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1714494"/>
            <a:ext cx="8572528" cy="15385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714348" y="3357568"/>
            <a:ext cx="6285695" cy="116955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값과 정수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1234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같으면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Y20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출력을 내보내라는 프로그램 입니다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데이터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D,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정수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K,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타이머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T,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카운터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C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등을 비교 할 수 있습니다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연산명령어는 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출력쪽에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오고 비교명령어는 </a:t>
            </a:r>
            <a:r>
              <a:rPr lang="ko-KR" altLang="en-US" sz="1400" dirty="0" err="1">
                <a:latin typeface="굴림" pitchFamily="50" charset="-127"/>
                <a:ea typeface="굴림" pitchFamily="50" charset="-127"/>
              </a:rPr>
              <a:t>입력쪽에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위치 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endParaRPr lang="en-US" altLang="ko-KR" sz="1400" dirty="0">
              <a:latin typeface="굴림" pitchFamily="50" charset="-127"/>
              <a:ea typeface="굴림" pitchFamily="50" charset="-127"/>
            </a:endParaRP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값이 정수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1234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와 다르면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Y21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출력을 내보내라는 프로그램 입니다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00034" y="1285866"/>
            <a:ext cx="13179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latin typeface="굴림" pitchFamily="50" charset="-127"/>
                <a:ea typeface="굴림" pitchFamily="50" charset="-127"/>
              </a:rPr>
              <a:t>1)16</a:t>
            </a:r>
            <a:r>
              <a:rPr lang="ko-KR" altLang="en-US" sz="1400" b="1" dirty="0">
                <a:latin typeface="굴림" pitchFamily="50" charset="-127"/>
                <a:ea typeface="굴림" pitchFamily="50" charset="-127"/>
              </a:rPr>
              <a:t>비트 비교</a:t>
            </a:r>
          </a:p>
        </p:txBody>
      </p:sp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비교명령어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같다</a:t>
              </a: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다르다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714348" y="3429006"/>
            <a:ext cx="6680034" cy="7386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D0,D1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값과 정수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99999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가 같으면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Y20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출력을 내보내라는 프로그램 입니다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D0,D1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값이 정수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99999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와 다르면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Y21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출력을 내보내라는 프로그램 입니다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 descr="같다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714494"/>
            <a:ext cx="8358246" cy="16430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500034" y="1285866"/>
            <a:ext cx="13773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latin typeface="굴림" pitchFamily="50" charset="-127"/>
                <a:ea typeface="굴림" pitchFamily="50" charset="-127"/>
              </a:rPr>
              <a:t>2) 32</a:t>
            </a:r>
            <a:r>
              <a:rPr lang="ko-KR" altLang="en-US" sz="1400" b="1" dirty="0">
                <a:latin typeface="굴림" pitchFamily="50" charset="-127"/>
                <a:ea typeface="굴림" pitchFamily="50" charset="-127"/>
              </a:rPr>
              <a:t>비트 비교</a:t>
            </a:r>
          </a:p>
        </p:txBody>
      </p:sp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비교명령어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크다</a:t>
              </a: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작다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642910" y="3357568"/>
            <a:ext cx="6465231" cy="7386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값이 정수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1234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보다 크면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Y20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출력을 내보내라는 프로그램 입니다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값이 정수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1234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보다 작으면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Y21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출력을 내보내라는 프로그램 입니다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 descr="크다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643056"/>
            <a:ext cx="8501122" cy="1571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500034" y="1285866"/>
            <a:ext cx="13179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latin typeface="굴림" pitchFamily="50" charset="-127"/>
                <a:ea typeface="굴림" pitchFamily="50" charset="-127"/>
              </a:rPr>
              <a:t>1)16</a:t>
            </a:r>
            <a:r>
              <a:rPr lang="ko-KR" altLang="en-US" sz="1400" b="1" dirty="0">
                <a:latin typeface="굴림" pitchFamily="50" charset="-127"/>
                <a:ea typeface="굴림" pitchFamily="50" charset="-127"/>
              </a:rPr>
              <a:t>비트 비교</a:t>
            </a:r>
          </a:p>
        </p:txBody>
      </p:sp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비교명령어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크다</a:t>
              </a: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작다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642910" y="3357568"/>
            <a:ext cx="6657592" cy="7386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D0,D1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D10,D11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보다 크면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Y20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출력을 내보내라는 프로그램 입니다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D0,D1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D10,D11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보다 작으면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Y21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출력을 내보내라는 프로그램 입니다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00034" y="1285866"/>
            <a:ext cx="13179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latin typeface="굴림" pitchFamily="50" charset="-127"/>
                <a:ea typeface="굴림" pitchFamily="50" charset="-127"/>
              </a:rPr>
              <a:t>2)32</a:t>
            </a:r>
            <a:r>
              <a:rPr lang="ko-KR" altLang="en-US" sz="1400" b="1" dirty="0">
                <a:latin typeface="굴림" pitchFamily="50" charset="-127"/>
                <a:ea typeface="굴림" pitchFamily="50" charset="-127"/>
              </a:rPr>
              <a:t>비트 비교</a:t>
            </a:r>
          </a:p>
        </p:txBody>
      </p:sp>
      <p:pic>
        <p:nvPicPr>
          <p:cNvPr id="12" name="그림 11" descr="크다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714494"/>
            <a:ext cx="8358214" cy="1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비교명령어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크거나 같다</a:t>
              </a: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작거나 같다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714348" y="3000378"/>
            <a:ext cx="7063152" cy="7386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값이 정수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1234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보다 크거나 같으면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Y20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출력을 내보내라는 프로그램 입니다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algn="l"/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D0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의 값이 정수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1234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보다 작거나 같으면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Y21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에 출력을 내보내라는 프로그램 입니다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 descr="크거나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285866"/>
            <a:ext cx="8643966" cy="15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비교명령어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9338" y="1476364"/>
            <a:ext cx="4545012" cy="3060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317750" y="1476364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362200" y="1611302"/>
            <a:ext cx="1349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408238" y="1520814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2319338" y="1790689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363788" y="1925627"/>
            <a:ext cx="134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2409825" y="1835139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319338" y="2106602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2363788" y="2241539"/>
            <a:ext cx="1349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2409825" y="2151052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2320925" y="2420927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2365375" y="2555864"/>
            <a:ext cx="1349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411413" y="2465377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2319338" y="2736839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2363788" y="2871777"/>
            <a:ext cx="134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2409825" y="2781289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2320925" y="3051164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2365375" y="3186102"/>
            <a:ext cx="1349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2411413" y="3095614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1" name="Oval 23"/>
          <p:cNvSpPr>
            <a:spLocks noChangeArrowheads="1"/>
          </p:cNvSpPr>
          <p:nvPr/>
        </p:nvSpPr>
        <p:spPr bwMode="auto">
          <a:xfrm>
            <a:off x="2320925" y="3367077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>
            <a:off x="2365375" y="3502014"/>
            <a:ext cx="1349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2411413" y="3411527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22513" y="3681402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>
            <a:off x="2366963" y="3816339"/>
            <a:ext cx="1349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>
            <a:off x="2413000" y="3725852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2319338" y="3997314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>
            <a:off x="2363788" y="4132252"/>
            <a:ext cx="134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>
            <a:off x="2409825" y="4041764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3" name="Oval 32"/>
          <p:cNvSpPr>
            <a:spLocks noChangeArrowheads="1"/>
          </p:cNvSpPr>
          <p:nvPr/>
        </p:nvSpPr>
        <p:spPr bwMode="auto">
          <a:xfrm>
            <a:off x="2320925" y="4311639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>
            <a:off x="2365375" y="4446577"/>
            <a:ext cx="1349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>
            <a:off x="2411413" y="4356089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6" name="Oval 35"/>
          <p:cNvSpPr>
            <a:spLocks noChangeArrowheads="1"/>
          </p:cNvSpPr>
          <p:nvPr/>
        </p:nvSpPr>
        <p:spPr bwMode="auto">
          <a:xfrm>
            <a:off x="6635750" y="1476364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>
            <a:off x="6680200" y="1611302"/>
            <a:ext cx="1349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6726238" y="1520814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" name="Oval 38"/>
          <p:cNvSpPr>
            <a:spLocks noChangeArrowheads="1"/>
          </p:cNvSpPr>
          <p:nvPr/>
        </p:nvSpPr>
        <p:spPr bwMode="auto">
          <a:xfrm>
            <a:off x="6637338" y="1790689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" name="Line 39"/>
          <p:cNvSpPr>
            <a:spLocks noChangeShapeType="1"/>
          </p:cNvSpPr>
          <p:nvPr/>
        </p:nvSpPr>
        <p:spPr bwMode="auto">
          <a:xfrm>
            <a:off x="6681788" y="1925627"/>
            <a:ext cx="134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6727825" y="1835139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" name="Oval 41"/>
          <p:cNvSpPr>
            <a:spLocks noChangeArrowheads="1"/>
          </p:cNvSpPr>
          <p:nvPr/>
        </p:nvSpPr>
        <p:spPr bwMode="auto">
          <a:xfrm>
            <a:off x="6637338" y="2106602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6681788" y="2241539"/>
            <a:ext cx="1349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6727825" y="2151052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5" name="Oval 44"/>
          <p:cNvSpPr>
            <a:spLocks noChangeArrowheads="1"/>
          </p:cNvSpPr>
          <p:nvPr/>
        </p:nvSpPr>
        <p:spPr bwMode="auto">
          <a:xfrm>
            <a:off x="6638925" y="2420927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6683375" y="2555864"/>
            <a:ext cx="1349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7" name="Line 46"/>
          <p:cNvSpPr>
            <a:spLocks noChangeShapeType="1"/>
          </p:cNvSpPr>
          <p:nvPr/>
        </p:nvSpPr>
        <p:spPr bwMode="auto">
          <a:xfrm>
            <a:off x="6729413" y="2465377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8" name="Oval 47"/>
          <p:cNvSpPr>
            <a:spLocks noChangeArrowheads="1"/>
          </p:cNvSpPr>
          <p:nvPr/>
        </p:nvSpPr>
        <p:spPr bwMode="auto">
          <a:xfrm>
            <a:off x="6637338" y="2736839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" name="Line 48"/>
          <p:cNvSpPr>
            <a:spLocks noChangeShapeType="1"/>
          </p:cNvSpPr>
          <p:nvPr/>
        </p:nvSpPr>
        <p:spPr bwMode="auto">
          <a:xfrm>
            <a:off x="6681788" y="2871777"/>
            <a:ext cx="134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6727825" y="2781289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61" name="Oval 50"/>
          <p:cNvSpPr>
            <a:spLocks noChangeArrowheads="1"/>
          </p:cNvSpPr>
          <p:nvPr/>
        </p:nvSpPr>
        <p:spPr bwMode="auto">
          <a:xfrm>
            <a:off x="6638925" y="3051164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" name="Line 51"/>
          <p:cNvSpPr>
            <a:spLocks noChangeShapeType="1"/>
          </p:cNvSpPr>
          <p:nvPr/>
        </p:nvSpPr>
        <p:spPr bwMode="auto">
          <a:xfrm>
            <a:off x="6683375" y="3186102"/>
            <a:ext cx="1349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63" name="Line 52"/>
          <p:cNvSpPr>
            <a:spLocks noChangeShapeType="1"/>
          </p:cNvSpPr>
          <p:nvPr/>
        </p:nvSpPr>
        <p:spPr bwMode="auto">
          <a:xfrm>
            <a:off x="6729413" y="3095614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64" name="Oval 53"/>
          <p:cNvSpPr>
            <a:spLocks noChangeArrowheads="1"/>
          </p:cNvSpPr>
          <p:nvPr/>
        </p:nvSpPr>
        <p:spPr bwMode="auto">
          <a:xfrm>
            <a:off x="6638925" y="3367077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>
            <a:off x="6683375" y="3502014"/>
            <a:ext cx="1349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>
            <a:off x="6729413" y="3411527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67" name="Oval 56"/>
          <p:cNvSpPr>
            <a:spLocks noChangeArrowheads="1"/>
          </p:cNvSpPr>
          <p:nvPr/>
        </p:nvSpPr>
        <p:spPr bwMode="auto">
          <a:xfrm>
            <a:off x="6640513" y="3681402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>
            <a:off x="6684963" y="3816339"/>
            <a:ext cx="1349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69" name="Line 58"/>
          <p:cNvSpPr>
            <a:spLocks noChangeShapeType="1"/>
          </p:cNvSpPr>
          <p:nvPr/>
        </p:nvSpPr>
        <p:spPr bwMode="auto">
          <a:xfrm>
            <a:off x="6731000" y="3725852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0" name="Oval 59"/>
          <p:cNvSpPr>
            <a:spLocks noChangeArrowheads="1"/>
          </p:cNvSpPr>
          <p:nvPr/>
        </p:nvSpPr>
        <p:spPr bwMode="auto">
          <a:xfrm>
            <a:off x="6637338" y="3997314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" name="Line 60"/>
          <p:cNvSpPr>
            <a:spLocks noChangeShapeType="1"/>
          </p:cNvSpPr>
          <p:nvPr/>
        </p:nvSpPr>
        <p:spPr bwMode="auto">
          <a:xfrm>
            <a:off x="6681788" y="4132252"/>
            <a:ext cx="134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>
            <a:off x="6727825" y="4041764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3" name="Oval 62"/>
          <p:cNvSpPr>
            <a:spLocks noChangeArrowheads="1"/>
          </p:cNvSpPr>
          <p:nvPr/>
        </p:nvSpPr>
        <p:spPr bwMode="auto">
          <a:xfrm>
            <a:off x="6638925" y="4311639"/>
            <a:ext cx="225425" cy="225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" name="Line 63"/>
          <p:cNvSpPr>
            <a:spLocks noChangeShapeType="1"/>
          </p:cNvSpPr>
          <p:nvPr/>
        </p:nvSpPr>
        <p:spPr bwMode="auto">
          <a:xfrm>
            <a:off x="6683375" y="4446577"/>
            <a:ext cx="1349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5" name="Line 64"/>
          <p:cNvSpPr>
            <a:spLocks noChangeShapeType="1"/>
          </p:cNvSpPr>
          <p:nvPr/>
        </p:nvSpPr>
        <p:spPr bwMode="auto">
          <a:xfrm>
            <a:off x="6729413" y="4356089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6" name="Oval 65"/>
          <p:cNvSpPr>
            <a:spLocks noChangeArrowheads="1"/>
          </p:cNvSpPr>
          <p:nvPr/>
        </p:nvSpPr>
        <p:spPr bwMode="auto">
          <a:xfrm>
            <a:off x="1238250" y="1519227"/>
            <a:ext cx="134938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7" name="Oval 66"/>
          <p:cNvSpPr>
            <a:spLocks noChangeArrowheads="1"/>
          </p:cNvSpPr>
          <p:nvPr/>
        </p:nvSpPr>
        <p:spPr bwMode="auto">
          <a:xfrm>
            <a:off x="1822450" y="1519227"/>
            <a:ext cx="134938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8" name="Line 67"/>
          <p:cNvSpPr>
            <a:spLocks noChangeShapeType="1"/>
          </p:cNvSpPr>
          <p:nvPr/>
        </p:nvSpPr>
        <p:spPr bwMode="auto">
          <a:xfrm>
            <a:off x="1282700" y="1430327"/>
            <a:ext cx="6302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9" name="Line 68"/>
          <p:cNvSpPr>
            <a:spLocks noChangeShapeType="1"/>
          </p:cNvSpPr>
          <p:nvPr/>
        </p:nvSpPr>
        <p:spPr bwMode="auto">
          <a:xfrm>
            <a:off x="1958975" y="1566852"/>
            <a:ext cx="360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0" name="Line 69"/>
          <p:cNvSpPr>
            <a:spLocks noChangeShapeType="1"/>
          </p:cNvSpPr>
          <p:nvPr/>
        </p:nvSpPr>
        <p:spPr bwMode="auto">
          <a:xfrm>
            <a:off x="1554163" y="4356089"/>
            <a:ext cx="1587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1" name="Line 70"/>
          <p:cNvSpPr>
            <a:spLocks noChangeShapeType="1"/>
          </p:cNvSpPr>
          <p:nvPr/>
        </p:nvSpPr>
        <p:spPr bwMode="auto">
          <a:xfrm>
            <a:off x="1689100" y="4311639"/>
            <a:ext cx="1588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2" name="Line 71"/>
          <p:cNvSpPr>
            <a:spLocks noChangeShapeType="1"/>
          </p:cNvSpPr>
          <p:nvPr/>
        </p:nvSpPr>
        <p:spPr bwMode="auto">
          <a:xfrm>
            <a:off x="1689100" y="4446577"/>
            <a:ext cx="6302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3" name="Line 72"/>
          <p:cNvSpPr>
            <a:spLocks noChangeShapeType="1"/>
          </p:cNvSpPr>
          <p:nvPr/>
        </p:nvSpPr>
        <p:spPr bwMode="auto">
          <a:xfrm>
            <a:off x="879475" y="1611302"/>
            <a:ext cx="360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4" name="Oval 73"/>
          <p:cNvSpPr>
            <a:spLocks noChangeArrowheads="1"/>
          </p:cNvSpPr>
          <p:nvPr/>
        </p:nvSpPr>
        <p:spPr bwMode="auto">
          <a:xfrm>
            <a:off x="1238250" y="1879589"/>
            <a:ext cx="134938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5" name="Oval 74"/>
          <p:cNvSpPr>
            <a:spLocks noChangeArrowheads="1"/>
          </p:cNvSpPr>
          <p:nvPr/>
        </p:nvSpPr>
        <p:spPr bwMode="auto">
          <a:xfrm>
            <a:off x="1822450" y="1879589"/>
            <a:ext cx="134938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6" name="Line 75"/>
          <p:cNvSpPr>
            <a:spLocks noChangeShapeType="1"/>
          </p:cNvSpPr>
          <p:nvPr/>
        </p:nvSpPr>
        <p:spPr bwMode="auto">
          <a:xfrm>
            <a:off x="1282700" y="1790689"/>
            <a:ext cx="63023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7" name="Line 76"/>
          <p:cNvSpPr>
            <a:spLocks noChangeShapeType="1"/>
          </p:cNvSpPr>
          <p:nvPr/>
        </p:nvSpPr>
        <p:spPr bwMode="auto">
          <a:xfrm>
            <a:off x="1958975" y="1927214"/>
            <a:ext cx="360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8" name="Line 77"/>
          <p:cNvSpPr>
            <a:spLocks noChangeShapeType="1"/>
          </p:cNvSpPr>
          <p:nvPr/>
        </p:nvSpPr>
        <p:spPr bwMode="auto">
          <a:xfrm>
            <a:off x="879475" y="1971664"/>
            <a:ext cx="360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" name="Line 78"/>
          <p:cNvSpPr>
            <a:spLocks noChangeShapeType="1"/>
          </p:cNvSpPr>
          <p:nvPr/>
        </p:nvSpPr>
        <p:spPr bwMode="auto">
          <a:xfrm>
            <a:off x="879475" y="1611302"/>
            <a:ext cx="1588" cy="283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0" name="Line 79"/>
          <p:cNvSpPr>
            <a:spLocks noChangeShapeType="1"/>
          </p:cNvSpPr>
          <p:nvPr/>
        </p:nvSpPr>
        <p:spPr bwMode="auto">
          <a:xfrm flipH="1">
            <a:off x="881063" y="4446577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1" name="Oval 80"/>
          <p:cNvSpPr>
            <a:spLocks noChangeArrowheads="1"/>
          </p:cNvSpPr>
          <p:nvPr/>
        </p:nvSpPr>
        <p:spPr bwMode="auto">
          <a:xfrm>
            <a:off x="7359650" y="1385877"/>
            <a:ext cx="449263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2" name="Line 81"/>
          <p:cNvSpPr>
            <a:spLocks noChangeShapeType="1"/>
          </p:cNvSpPr>
          <p:nvPr/>
        </p:nvSpPr>
        <p:spPr bwMode="auto">
          <a:xfrm>
            <a:off x="7808913" y="1566852"/>
            <a:ext cx="1809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3" name="Line 82"/>
          <p:cNvSpPr>
            <a:spLocks noChangeShapeType="1"/>
          </p:cNvSpPr>
          <p:nvPr/>
        </p:nvSpPr>
        <p:spPr bwMode="auto">
          <a:xfrm>
            <a:off x="6864350" y="1566852"/>
            <a:ext cx="4953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4" name="Line 83"/>
          <p:cNvSpPr>
            <a:spLocks noChangeShapeType="1"/>
          </p:cNvSpPr>
          <p:nvPr/>
        </p:nvSpPr>
        <p:spPr bwMode="auto">
          <a:xfrm>
            <a:off x="7494588" y="4356089"/>
            <a:ext cx="1587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5" name="Line 84"/>
          <p:cNvSpPr>
            <a:spLocks noChangeShapeType="1"/>
          </p:cNvSpPr>
          <p:nvPr/>
        </p:nvSpPr>
        <p:spPr bwMode="auto">
          <a:xfrm>
            <a:off x="7629525" y="4311639"/>
            <a:ext cx="1588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6" name="Line 85"/>
          <p:cNvSpPr>
            <a:spLocks noChangeShapeType="1"/>
          </p:cNvSpPr>
          <p:nvPr/>
        </p:nvSpPr>
        <p:spPr bwMode="auto">
          <a:xfrm>
            <a:off x="7629525" y="4446577"/>
            <a:ext cx="360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7" name="Line 86"/>
          <p:cNvSpPr>
            <a:spLocks noChangeShapeType="1"/>
          </p:cNvSpPr>
          <p:nvPr/>
        </p:nvSpPr>
        <p:spPr bwMode="auto">
          <a:xfrm flipH="1">
            <a:off x="6819900" y="4446577"/>
            <a:ext cx="6746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8" name="Line 87"/>
          <p:cNvSpPr>
            <a:spLocks noChangeShapeType="1"/>
          </p:cNvSpPr>
          <p:nvPr/>
        </p:nvSpPr>
        <p:spPr bwMode="auto">
          <a:xfrm>
            <a:off x="6729413" y="2825739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>
            <a:off x="7989888" y="1566852"/>
            <a:ext cx="3175" cy="292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0" name="Text Box 92"/>
          <p:cNvSpPr txBox="1">
            <a:spLocks noChangeArrowheads="1"/>
          </p:cNvSpPr>
          <p:nvPr/>
        </p:nvSpPr>
        <p:spPr bwMode="auto">
          <a:xfrm>
            <a:off x="250825" y="1409689"/>
            <a:ext cx="5699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charset="-127"/>
              </a:rPr>
              <a:t>SW1</a:t>
            </a:r>
          </a:p>
        </p:txBody>
      </p:sp>
      <p:sp>
        <p:nvSpPr>
          <p:cNvPr id="101" name="Text Box 93"/>
          <p:cNvSpPr txBox="1">
            <a:spLocks noChangeArrowheads="1"/>
          </p:cNvSpPr>
          <p:nvPr/>
        </p:nvSpPr>
        <p:spPr bwMode="auto">
          <a:xfrm>
            <a:off x="250825" y="1801802"/>
            <a:ext cx="5699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charset="-127"/>
              </a:rPr>
              <a:t>SW2</a:t>
            </a:r>
          </a:p>
        </p:txBody>
      </p:sp>
      <p:sp>
        <p:nvSpPr>
          <p:cNvPr id="102" name="Text Box 94"/>
          <p:cNvSpPr txBox="1">
            <a:spLocks noChangeArrowheads="1"/>
          </p:cNvSpPr>
          <p:nvPr/>
        </p:nvSpPr>
        <p:spPr bwMode="auto">
          <a:xfrm>
            <a:off x="7316788" y="1420802"/>
            <a:ext cx="5397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 b="0">
                <a:ea typeface="굴림" charset="-127"/>
              </a:rPr>
              <a:t>램프</a:t>
            </a:r>
          </a:p>
        </p:txBody>
      </p:sp>
      <p:sp>
        <p:nvSpPr>
          <p:cNvPr id="103" name="Text Box 98"/>
          <p:cNvSpPr txBox="1">
            <a:spLocks noChangeArrowheads="1"/>
          </p:cNvSpPr>
          <p:nvPr/>
        </p:nvSpPr>
        <p:spPr bwMode="auto">
          <a:xfrm>
            <a:off x="2592388" y="4276714"/>
            <a:ext cx="5984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charset="-127"/>
              </a:rPr>
              <a:t>COM</a:t>
            </a:r>
          </a:p>
        </p:txBody>
      </p:sp>
      <p:sp>
        <p:nvSpPr>
          <p:cNvPr id="104" name="Text Box 99"/>
          <p:cNvSpPr txBox="1">
            <a:spLocks noChangeArrowheads="1"/>
          </p:cNvSpPr>
          <p:nvPr/>
        </p:nvSpPr>
        <p:spPr bwMode="auto">
          <a:xfrm>
            <a:off x="6057900" y="4267189"/>
            <a:ext cx="5984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charset="-127"/>
              </a:rPr>
              <a:t>COM</a:t>
            </a:r>
          </a:p>
        </p:txBody>
      </p:sp>
      <p:sp>
        <p:nvSpPr>
          <p:cNvPr id="105" name="Text Box 100"/>
          <p:cNvSpPr txBox="1">
            <a:spLocks noChangeArrowheads="1"/>
          </p:cNvSpPr>
          <p:nvPr/>
        </p:nvSpPr>
        <p:spPr bwMode="auto">
          <a:xfrm>
            <a:off x="2592388" y="1431914"/>
            <a:ext cx="904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charset="-127"/>
              </a:rPr>
              <a:t>X0 : </a:t>
            </a:r>
            <a:r>
              <a:rPr lang="ko-KR" altLang="en-US" sz="1400" b="0">
                <a:ea typeface="굴림" charset="-127"/>
              </a:rPr>
              <a:t>정지</a:t>
            </a:r>
          </a:p>
        </p:txBody>
      </p:sp>
      <p:sp>
        <p:nvSpPr>
          <p:cNvPr id="106" name="Text Box 101"/>
          <p:cNvSpPr txBox="1">
            <a:spLocks noChangeArrowheads="1"/>
          </p:cNvSpPr>
          <p:nvPr/>
        </p:nvSpPr>
        <p:spPr bwMode="auto">
          <a:xfrm>
            <a:off x="1241425" y="1071552"/>
            <a:ext cx="708025" cy="30480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ea typeface="굴림" charset="-127"/>
              </a:rPr>
              <a:t>입력부</a:t>
            </a:r>
          </a:p>
        </p:txBody>
      </p:sp>
      <p:sp>
        <p:nvSpPr>
          <p:cNvPr id="107" name="Text Box 102"/>
          <p:cNvSpPr txBox="1">
            <a:spLocks noChangeArrowheads="1"/>
          </p:cNvSpPr>
          <p:nvPr/>
        </p:nvSpPr>
        <p:spPr bwMode="auto">
          <a:xfrm>
            <a:off x="4076700" y="1082664"/>
            <a:ext cx="539750" cy="30480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ea typeface="굴림" charset="-127"/>
              </a:rPr>
              <a:t>PLC</a:t>
            </a:r>
          </a:p>
        </p:txBody>
      </p:sp>
      <p:sp>
        <p:nvSpPr>
          <p:cNvPr id="108" name="Text Box 103"/>
          <p:cNvSpPr txBox="1">
            <a:spLocks noChangeArrowheads="1"/>
          </p:cNvSpPr>
          <p:nvPr/>
        </p:nvSpPr>
        <p:spPr bwMode="auto">
          <a:xfrm>
            <a:off x="7227888" y="1071552"/>
            <a:ext cx="708025" cy="30480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ea typeface="굴림" charset="-127"/>
              </a:rPr>
              <a:t>출력부</a:t>
            </a:r>
          </a:p>
        </p:txBody>
      </p:sp>
      <p:sp>
        <p:nvSpPr>
          <p:cNvPr id="109" name="Text Box 104"/>
          <p:cNvSpPr txBox="1">
            <a:spLocks noChangeArrowheads="1"/>
          </p:cNvSpPr>
          <p:nvPr/>
        </p:nvSpPr>
        <p:spPr bwMode="auto">
          <a:xfrm>
            <a:off x="1150938" y="4581514"/>
            <a:ext cx="882650" cy="30480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ea typeface="굴림" charset="-127"/>
              </a:rPr>
              <a:t>입력전원</a:t>
            </a:r>
          </a:p>
        </p:txBody>
      </p:sp>
      <p:sp>
        <p:nvSpPr>
          <p:cNvPr id="110" name="Text Box 105"/>
          <p:cNvSpPr txBox="1">
            <a:spLocks noChangeArrowheads="1"/>
          </p:cNvSpPr>
          <p:nvPr/>
        </p:nvSpPr>
        <p:spPr bwMode="auto">
          <a:xfrm>
            <a:off x="7092950" y="4581514"/>
            <a:ext cx="882650" cy="30480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ea typeface="굴림" charset="-127"/>
              </a:rPr>
              <a:t>출력전원</a:t>
            </a:r>
          </a:p>
        </p:txBody>
      </p:sp>
      <p:sp>
        <p:nvSpPr>
          <p:cNvPr id="111" name="Rectangle 107"/>
          <p:cNvSpPr>
            <a:spLocks noChangeArrowheads="1"/>
          </p:cNvSpPr>
          <p:nvPr/>
        </p:nvSpPr>
        <p:spPr bwMode="auto">
          <a:xfrm>
            <a:off x="2457450" y="4627552"/>
            <a:ext cx="450850" cy="271462"/>
          </a:xfrm>
          <a:prstGeom prst="rect">
            <a:avLst/>
          </a:prstGeom>
          <a:solidFill>
            <a:srgbClr val="00FFF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" name="Text Box 108"/>
          <p:cNvSpPr txBox="1">
            <a:spLocks noChangeArrowheads="1"/>
          </p:cNvSpPr>
          <p:nvPr/>
        </p:nvSpPr>
        <p:spPr bwMode="auto">
          <a:xfrm>
            <a:off x="2951163" y="4627552"/>
            <a:ext cx="38465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 b="0">
                <a:ea typeface="굴림" charset="-127"/>
              </a:rPr>
              <a:t>접점의 연결 및 출력상태 표시</a:t>
            </a:r>
            <a:r>
              <a:rPr lang="en-US" altLang="ko-KR" sz="1400" b="0">
                <a:ea typeface="굴림" charset="-127"/>
              </a:rPr>
              <a:t>. </a:t>
            </a:r>
            <a:r>
              <a:rPr lang="ko-KR" altLang="en-US" sz="1400" b="0">
                <a:ea typeface="굴림" charset="-127"/>
              </a:rPr>
              <a:t>접점 닫힘</a:t>
            </a:r>
            <a:r>
              <a:rPr lang="en-US" altLang="ko-KR" sz="1400" b="0">
                <a:ea typeface="굴림" charset="-127"/>
              </a:rPr>
              <a:t>(</a:t>
            </a:r>
            <a:r>
              <a:rPr lang="ko-KR" altLang="en-US" sz="1400" b="0">
                <a:ea typeface="굴림" charset="-127"/>
              </a:rPr>
              <a:t>연결</a:t>
            </a:r>
            <a:r>
              <a:rPr lang="en-US" altLang="ko-KR" sz="1400" b="0">
                <a:ea typeface="굴림" charset="-127"/>
              </a:rPr>
              <a:t>)</a:t>
            </a:r>
          </a:p>
        </p:txBody>
      </p:sp>
      <p:sp>
        <p:nvSpPr>
          <p:cNvPr id="113" name="Text Box 109"/>
          <p:cNvSpPr txBox="1">
            <a:spLocks noChangeArrowheads="1"/>
          </p:cNvSpPr>
          <p:nvPr/>
        </p:nvSpPr>
        <p:spPr bwMode="auto">
          <a:xfrm>
            <a:off x="2546350" y="1746239"/>
            <a:ext cx="904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charset="-127"/>
              </a:rPr>
              <a:t>X1 : </a:t>
            </a:r>
            <a:r>
              <a:rPr lang="ko-KR" altLang="en-US" sz="1400" b="0">
                <a:ea typeface="굴림" charset="-127"/>
              </a:rPr>
              <a:t>시작</a:t>
            </a:r>
          </a:p>
        </p:txBody>
      </p:sp>
      <p:sp>
        <p:nvSpPr>
          <p:cNvPr id="114" name="Text Box 117"/>
          <p:cNvSpPr txBox="1">
            <a:spLocks noChangeArrowheads="1"/>
          </p:cNvSpPr>
          <p:nvPr/>
        </p:nvSpPr>
        <p:spPr bwMode="auto">
          <a:xfrm>
            <a:off x="6011863" y="1431914"/>
            <a:ext cx="503237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charset="-127"/>
              </a:rPr>
              <a:t>Y20</a:t>
            </a:r>
          </a:p>
        </p:txBody>
      </p:sp>
      <p:sp>
        <p:nvSpPr>
          <p:cNvPr id="115" name="Line 37"/>
          <p:cNvSpPr>
            <a:spLocks noChangeShapeType="1"/>
          </p:cNvSpPr>
          <p:nvPr/>
        </p:nvSpPr>
        <p:spPr bwMode="auto">
          <a:xfrm>
            <a:off x="6750050" y="3100377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6" name="Line 40"/>
          <p:cNvSpPr>
            <a:spLocks noChangeShapeType="1"/>
          </p:cNvSpPr>
          <p:nvPr/>
        </p:nvSpPr>
        <p:spPr bwMode="auto">
          <a:xfrm>
            <a:off x="6751638" y="3414702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7" name="Text Box 117"/>
          <p:cNvSpPr txBox="1">
            <a:spLocks noChangeArrowheads="1"/>
          </p:cNvSpPr>
          <p:nvPr/>
        </p:nvSpPr>
        <p:spPr bwMode="auto">
          <a:xfrm>
            <a:off x="6038850" y="1720839"/>
            <a:ext cx="50323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charset="-127"/>
              </a:rPr>
              <a:t>Y21</a:t>
            </a:r>
          </a:p>
        </p:txBody>
      </p:sp>
      <p:sp>
        <p:nvSpPr>
          <p:cNvPr id="118" name="Line 82"/>
          <p:cNvSpPr>
            <a:spLocks noChangeShapeType="1"/>
          </p:cNvSpPr>
          <p:nvPr/>
        </p:nvSpPr>
        <p:spPr bwMode="auto">
          <a:xfrm>
            <a:off x="6883400" y="1943089"/>
            <a:ext cx="4953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9" name="Line 81"/>
          <p:cNvSpPr>
            <a:spLocks noChangeShapeType="1"/>
          </p:cNvSpPr>
          <p:nvPr/>
        </p:nvSpPr>
        <p:spPr bwMode="auto">
          <a:xfrm>
            <a:off x="7816850" y="1943089"/>
            <a:ext cx="1809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20" name="Oval 80"/>
          <p:cNvSpPr>
            <a:spLocks noChangeArrowheads="1"/>
          </p:cNvSpPr>
          <p:nvPr/>
        </p:nvSpPr>
        <p:spPr bwMode="auto">
          <a:xfrm>
            <a:off x="7372350" y="1720839"/>
            <a:ext cx="449263" cy="406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1" name="Text Box 94"/>
          <p:cNvSpPr txBox="1">
            <a:spLocks noChangeArrowheads="1"/>
          </p:cNvSpPr>
          <p:nvPr/>
        </p:nvSpPr>
        <p:spPr bwMode="auto">
          <a:xfrm>
            <a:off x="7283450" y="1765289"/>
            <a:ext cx="5397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 b="0">
                <a:ea typeface="굴림" charset="-127"/>
              </a:rPr>
              <a:t>램프</a:t>
            </a:r>
          </a:p>
        </p:txBody>
      </p:sp>
      <p:sp>
        <p:nvSpPr>
          <p:cNvPr id="122" name="Line 13"/>
          <p:cNvSpPr>
            <a:spLocks noChangeShapeType="1"/>
          </p:cNvSpPr>
          <p:nvPr/>
        </p:nvSpPr>
        <p:spPr bwMode="auto">
          <a:xfrm>
            <a:off x="2409825" y="2817802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23" name="Line 16"/>
          <p:cNvSpPr>
            <a:spLocks noChangeShapeType="1"/>
          </p:cNvSpPr>
          <p:nvPr/>
        </p:nvSpPr>
        <p:spPr bwMode="auto">
          <a:xfrm>
            <a:off x="2411413" y="3132127"/>
            <a:ext cx="1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24" name="Line 82"/>
          <p:cNvSpPr>
            <a:spLocks noChangeShapeType="1"/>
          </p:cNvSpPr>
          <p:nvPr/>
        </p:nvSpPr>
        <p:spPr bwMode="auto">
          <a:xfrm>
            <a:off x="6867525" y="2214552"/>
            <a:ext cx="4953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25" name="Line 81"/>
          <p:cNvSpPr>
            <a:spLocks noChangeShapeType="1"/>
          </p:cNvSpPr>
          <p:nvPr/>
        </p:nvSpPr>
        <p:spPr bwMode="auto">
          <a:xfrm>
            <a:off x="7800975" y="2214552"/>
            <a:ext cx="1809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26" name="Oval 80"/>
          <p:cNvSpPr>
            <a:spLocks noChangeArrowheads="1"/>
          </p:cNvSpPr>
          <p:nvPr/>
        </p:nvSpPr>
        <p:spPr bwMode="auto">
          <a:xfrm>
            <a:off x="7356475" y="1971664"/>
            <a:ext cx="449263" cy="447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7" name="Text Box 94"/>
          <p:cNvSpPr txBox="1">
            <a:spLocks noChangeArrowheads="1"/>
          </p:cNvSpPr>
          <p:nvPr/>
        </p:nvSpPr>
        <p:spPr bwMode="auto">
          <a:xfrm>
            <a:off x="7267575" y="2036752"/>
            <a:ext cx="5397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 b="0">
                <a:ea typeface="굴림" charset="-127"/>
              </a:rPr>
              <a:t>램프</a:t>
            </a:r>
          </a:p>
        </p:txBody>
      </p:sp>
      <p:sp>
        <p:nvSpPr>
          <p:cNvPr id="128" name="Text Box 117"/>
          <p:cNvSpPr txBox="1">
            <a:spLocks noChangeArrowheads="1"/>
          </p:cNvSpPr>
          <p:nvPr/>
        </p:nvSpPr>
        <p:spPr bwMode="auto">
          <a:xfrm>
            <a:off x="6057900" y="2071677"/>
            <a:ext cx="5000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charset="-127"/>
              </a:rPr>
              <a:t>Y21</a:t>
            </a:r>
          </a:p>
        </p:txBody>
      </p:sp>
      <p:sp>
        <p:nvSpPr>
          <p:cNvPr id="129" name="Text Box 106"/>
          <p:cNvSpPr txBox="1">
            <a:spLocks noChangeArrowheads="1"/>
          </p:cNvSpPr>
          <p:nvPr/>
        </p:nvSpPr>
        <p:spPr bwMode="auto">
          <a:xfrm>
            <a:off x="3143240" y="2500312"/>
            <a:ext cx="2860078" cy="11695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☞동작설명</a:t>
            </a:r>
          </a:p>
          <a:p>
            <a:pPr algn="l"/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초 </a:t>
            </a:r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&lt;= T0 &lt; 10</a:t>
            </a:r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초   </a:t>
            </a:r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: Y20 “ON”</a:t>
            </a:r>
          </a:p>
          <a:p>
            <a:pPr algn="l"/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9</a:t>
            </a:r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초 </a:t>
            </a:r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&lt;   T0 &lt;28</a:t>
            </a:r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초    </a:t>
            </a:r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: Y21 “ON”</a:t>
            </a:r>
          </a:p>
          <a:p>
            <a:pPr algn="l"/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25</a:t>
            </a:r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초 </a:t>
            </a:r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&lt;  T0 &lt;= 58</a:t>
            </a:r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초 </a:t>
            </a:r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: Y22 “ON”</a:t>
            </a:r>
          </a:p>
          <a:p>
            <a:pPr algn="l"/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 60</a:t>
            </a:r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초 </a:t>
            </a:r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= T0  </a:t>
            </a:r>
            <a:r>
              <a:rPr lang="ko-KR" altLang="en-US" sz="1400" b="0" dirty="0">
                <a:latin typeface="굴림" pitchFamily="50" charset="-127"/>
                <a:ea typeface="굴림" pitchFamily="50" charset="-127"/>
              </a:rPr>
              <a:t>정지</a:t>
            </a:r>
            <a:r>
              <a:rPr lang="en-US" altLang="ko-KR" sz="1400" b="0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/>
              <a:t>비교명령어</a:t>
            </a:r>
            <a:endParaRPr lang="ko-KR" altLang="en-US" dirty="0"/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4" y="1104916"/>
            <a:ext cx="8715404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이용한 프로그램 작성</a:t>
            </a:r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동작특성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21" y="994300"/>
            <a:ext cx="6139957" cy="38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37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이용한 프로그램 작성</a:t>
            </a:r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터치구성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31590"/>
            <a:ext cx="4896544" cy="37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70781" y="-15839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611560" y="699542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시작하기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1" y="1382927"/>
            <a:ext cx="8733277" cy="23776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203848" y="2427734"/>
            <a:ext cx="720080" cy="108012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55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이용한 프로그램 작성</a:t>
            </a:r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IN/OUT</a:t>
              </a: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1469752" y="1491630"/>
            <a:ext cx="2273379" cy="15696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INPUT</a:t>
            </a:r>
          </a:p>
          <a:p>
            <a:pPr algn="l"/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X0 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후진감지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_A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실린더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X1 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전진감지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_A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실린더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X2 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후진감지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_B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실린더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X3 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전진감지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_B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실린더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668981" y="1491630"/>
            <a:ext cx="1991251" cy="15696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OUTPUT</a:t>
            </a:r>
          </a:p>
          <a:p>
            <a:pPr algn="l"/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Y20 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전진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_A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실린더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Y21 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후진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_A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실린더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Y22 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전진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_B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실린더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Y23 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후진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_B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실린더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459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이용한 프로그램 작성</a:t>
            </a:r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자동운전 프로그램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1497"/>
            <a:ext cx="7452320" cy="296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0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이용한 프로그램 작성</a:t>
            </a:r>
          </a:p>
        </p:txBody>
      </p:sp>
      <p:grpSp>
        <p:nvGrpSpPr>
          <p:cNvPr id="2" name="그룹 37"/>
          <p:cNvGrpSpPr/>
          <p:nvPr/>
        </p:nvGrpSpPr>
        <p:grpSpPr>
          <a:xfrm>
            <a:off x="478800" y="663147"/>
            <a:ext cx="6013133" cy="369888"/>
            <a:chOff x="479425" y="664210"/>
            <a:chExt cx="6013133" cy="369888"/>
          </a:xfrm>
        </p:grpSpPr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079" y="723968"/>
              <a:ext cx="296067" cy="2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 flipH="1">
              <a:off x="760095" y="664210"/>
              <a:ext cx="573246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ko-KR" altLang="en-US" sz="1800" b="1" dirty="0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 </a:t>
              </a:r>
              <a:r>
                <a:rPr kumimoji="0" lang="ko-KR" altLang="en-US" sz="1800" b="1" dirty="0" err="1">
                  <a:solidFill>
                    <a:srgbClr val="180DF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출력부</a:t>
              </a:r>
              <a:endParaRPr kumimoji="0" lang="ko-KR" altLang="en-US" sz="1800" b="1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9425" y="677863"/>
              <a:ext cx="3097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685800" fontAlgn="auto" latinLnBrk="1">
                <a:spcBef>
                  <a:spcPts val="600"/>
                </a:spcBef>
                <a:spcAft>
                  <a:spcPts val="0"/>
                </a:spcAft>
                <a:buClr>
                  <a:srgbClr val="4472C4"/>
                </a:buClr>
                <a:defRPr/>
              </a:pPr>
              <a:r>
                <a:rPr kumimoji="0" lang="en-US" altLang="ko-KR" sz="1600" b="1" dirty="0">
                  <a:solidFill>
                    <a:srgbClr val="180DF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kumimoji="0" lang="ko-KR" altLang="en-US" sz="1600" b="1" dirty="0">
                <a:solidFill>
                  <a:srgbClr val="180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04868"/>
            <a:ext cx="8261263" cy="22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3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70781" y="-15839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611560" y="699542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새 프로젝트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41364"/>
            <a:ext cx="5685013" cy="178323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1653867" y="2421014"/>
            <a:ext cx="1008112" cy="43204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475656" y="3435846"/>
            <a:ext cx="32672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600" dirty="0">
                <a:latin typeface="+mn-ea"/>
                <a:ea typeface="+mn-ea"/>
              </a:rPr>
              <a:t>새 프로젝트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새 프로젝트생성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>열기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기존에 있는 프로젝트 열기</a:t>
            </a:r>
          </a:p>
        </p:txBody>
      </p:sp>
    </p:spTree>
    <p:extLst>
      <p:ext uri="{BB962C8B-B14F-4D97-AF65-F5344CB8AC3E}">
        <p14:creationId xmlns:p14="http://schemas.microsoft.com/office/powerpoint/2010/main" val="256178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70781" y="-15839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611560" y="699542"/>
            <a:ext cx="18197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3.TOP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모델설정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771550"/>
            <a:ext cx="4197237" cy="42479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6444208" y="1068874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884368" y="1251705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380312" y="4443958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11560" y="1271827"/>
            <a:ext cx="343990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모델선택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TOP RW Series</a:t>
            </a:r>
          </a:p>
          <a:p>
            <a:pPr algn="l"/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2.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디스플레이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TOPRW0500</a:t>
            </a:r>
          </a:p>
          <a:p>
            <a:pPr algn="l"/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3.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41667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91764"/>
            <a:ext cx="4392488" cy="4451448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70781" y="-15839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611560" y="699542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4.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통신설정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076056" y="1276151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48164" y="3867894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11560" y="1271827"/>
            <a:ext cx="3439909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디바이스 설정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:COM1 (0)</a:t>
            </a:r>
          </a:p>
          <a:p>
            <a:pPr algn="l"/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2.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76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69" y="697260"/>
            <a:ext cx="4013224" cy="4083918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TOUCH SCREEN</a:t>
            </a:r>
            <a:endParaRPr lang="ko-KR" altLang="en-US" dirty="0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70781" y="-15839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611560" y="699542"/>
            <a:ext cx="18213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5.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디바이스 선택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83138" y="1851670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28184" y="1491630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11560" y="1271827"/>
            <a:ext cx="3439909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 설정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:COM1 (0)</a:t>
            </a:r>
          </a:p>
          <a:p>
            <a:pPr algn="l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588224" y="4227934"/>
            <a:ext cx="28886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37913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  <a:headEnd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1411</Words>
  <Application>Microsoft Office PowerPoint</Application>
  <PresentationFormat>화면 슬라이드 쇼(16:9)</PresentationFormat>
  <Paragraphs>464</Paragraphs>
  <Slides>52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굴림</vt:lpstr>
      <vt:lpstr>나눔고딕</vt:lpstr>
      <vt:lpstr>돋움</vt:lpstr>
      <vt:lpstr>맑은 고딕</vt:lpstr>
      <vt:lpstr>Arial</vt:lpstr>
      <vt:lpstr>Calibri</vt:lpstr>
      <vt:lpstr>디자인 사용자 지정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TOUCH SCREEN</vt:lpstr>
      <vt:lpstr>데이터</vt:lpstr>
      <vt:lpstr>데이터</vt:lpstr>
      <vt:lpstr>데이터</vt:lpstr>
      <vt:lpstr>데이터</vt:lpstr>
      <vt:lpstr>데이터</vt:lpstr>
      <vt:lpstr>데이터</vt:lpstr>
      <vt:lpstr>연산명령어</vt:lpstr>
      <vt:lpstr>연산명령어</vt:lpstr>
      <vt:lpstr>연산명령어</vt:lpstr>
      <vt:lpstr>연산명령어</vt:lpstr>
      <vt:lpstr>연산명령어</vt:lpstr>
      <vt:lpstr>연산명령어</vt:lpstr>
      <vt:lpstr>연산명령어</vt:lpstr>
      <vt:lpstr>연산명령어</vt:lpstr>
      <vt:lpstr>비교명령어</vt:lpstr>
      <vt:lpstr>비교명령어</vt:lpstr>
      <vt:lpstr>비교명령어</vt:lpstr>
      <vt:lpstr>비교명령어</vt:lpstr>
      <vt:lpstr>비교명령어</vt:lpstr>
      <vt:lpstr>비교명령어</vt:lpstr>
      <vt:lpstr>비교명령어</vt:lpstr>
      <vt:lpstr>Data를 이용한 프로그램 작성</vt:lpstr>
      <vt:lpstr>Data를 이용한 프로그램 작성</vt:lpstr>
      <vt:lpstr>Data를 이용한 프로그램 작성</vt:lpstr>
      <vt:lpstr>Data를 이용한 프로그램 작성</vt:lpstr>
      <vt:lpstr>Data를 이용한 프로그램 작성</vt:lpstr>
    </vt:vector>
  </TitlesOfParts>
  <Manager/>
  <Company>CELK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희찬 장</cp:lastModifiedBy>
  <cp:revision>5163</cp:revision>
  <dcterms:created xsi:type="dcterms:W3CDTF">2004-07-08T01:15:15Z</dcterms:created>
  <dcterms:modified xsi:type="dcterms:W3CDTF">2024-01-17T08:27:07Z</dcterms:modified>
  <cp:version/>
</cp:coreProperties>
</file>