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Playfair Display Bold" panose="00000800000000000000" pitchFamily="2" charset="0"/>
      <p:bold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8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6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50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plsql_intro.asp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devgym.oracle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hyperlink" Target="https://docs.oracle.com/en/database/oracle/oracle-database/19/sqlrf/index.html" TargetMode="External"/><Relationship Id="rId4" Type="http://schemas.openxmlformats.org/officeDocument/2006/relationships/hyperlink" Target="https://docs.oracle.com/en/database/oracle/oracle-database/19/lnpls/index.html" TargetMode="Externa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60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PL/SQL의 이해: 개발자를 위한 심층 가이드</a:t>
            </a:r>
            <a:endParaRPr lang="en-US" sz="4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020" y="587454"/>
            <a:ext cx="5207675" cy="650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 학습 자료 추천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29020" y="1654969"/>
            <a:ext cx="13172361" cy="1704142"/>
          </a:xfrm>
          <a:prstGeom prst="roundRect">
            <a:avLst>
              <a:gd name="adj" fmla="val 1834"/>
            </a:avLst>
          </a:prstGeom>
          <a:solidFill>
            <a:srgbClr val="F3F3F7"/>
          </a:solidFill>
          <a:ln w="22860">
            <a:solidFill>
              <a:srgbClr val="C6C6D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1880" y="1677829"/>
            <a:ext cx="833199" cy="1658422"/>
          </a:xfrm>
          <a:prstGeom prst="roundRect">
            <a:avLst>
              <a:gd name="adj" fmla="val 458"/>
            </a:avLst>
          </a:prstGeom>
          <a:solidFill>
            <a:srgbClr val="E0E0EC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69" y="2311718"/>
            <a:ext cx="312420" cy="3905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793319" y="1886069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공식 문서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793319" y="2336363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u="sng" dirty="0">
                <a:solidFill>
                  <a:srgbClr val="10101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PL/SQL Language Reference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793319" y="2794635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u="sng" dirty="0">
                <a:solidFill>
                  <a:srgbClr val="10101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Database SQL Language Reference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29020" y="3567351"/>
            <a:ext cx="13172361" cy="2162413"/>
          </a:xfrm>
          <a:prstGeom prst="roundRect">
            <a:avLst>
              <a:gd name="adj" fmla="val 1445"/>
            </a:avLst>
          </a:prstGeom>
          <a:solidFill>
            <a:srgbClr val="F3F3F7"/>
          </a:solidFill>
          <a:ln w="22860">
            <a:solidFill>
              <a:srgbClr val="C6C6D2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751880" y="3590211"/>
            <a:ext cx="833199" cy="2116693"/>
          </a:xfrm>
          <a:prstGeom prst="roundRect">
            <a:avLst>
              <a:gd name="adj" fmla="val 458"/>
            </a:avLst>
          </a:prstGeom>
          <a:solidFill>
            <a:srgbClr val="E0E0EC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269" y="4453295"/>
            <a:ext cx="312420" cy="39052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793319" y="3798451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무료 강의/튜토리얼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1793319" y="4248745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u="sng" dirty="0">
                <a:solidFill>
                  <a:srgbClr val="10101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Oracle Dev Gym</a:t>
            </a: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(문제 풀이)</a:t>
            </a: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1793319" y="4707017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u="sng" dirty="0">
                <a:solidFill>
                  <a:srgbClr val="10101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 PL/SQL 튜토리얼</a:t>
            </a:r>
            <a:endParaRPr lang="en-US" sz="1600" dirty="0"/>
          </a:p>
        </p:txBody>
      </p:sp>
      <p:sp>
        <p:nvSpPr>
          <p:cNvPr id="15" name="Text 11"/>
          <p:cNvSpPr/>
          <p:nvPr/>
        </p:nvSpPr>
        <p:spPr>
          <a:xfrm>
            <a:off x="1793319" y="5165288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YouTube 강의 ("Oracle PL/SQL 강의" 검색)</a:t>
            </a: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729020" y="5938004"/>
            <a:ext cx="13172361" cy="1704142"/>
          </a:xfrm>
          <a:prstGeom prst="roundRect">
            <a:avLst>
              <a:gd name="adj" fmla="val 1834"/>
            </a:avLst>
          </a:prstGeom>
          <a:solidFill>
            <a:srgbClr val="F3F3F7"/>
          </a:solidFill>
          <a:ln w="22860">
            <a:solidFill>
              <a:srgbClr val="C6C6D2"/>
            </a:solidFill>
            <a:prstDash val="solid"/>
          </a:ln>
        </p:spPr>
      </p:sp>
      <p:sp>
        <p:nvSpPr>
          <p:cNvPr id="17" name="Shape 13"/>
          <p:cNvSpPr/>
          <p:nvPr/>
        </p:nvSpPr>
        <p:spPr>
          <a:xfrm>
            <a:off x="751880" y="5960864"/>
            <a:ext cx="833199" cy="1658422"/>
          </a:xfrm>
          <a:prstGeom prst="roundRect">
            <a:avLst>
              <a:gd name="adj" fmla="val 458"/>
            </a:avLst>
          </a:prstGeom>
          <a:solidFill>
            <a:srgbClr val="E0E0EC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2269" y="6594753"/>
            <a:ext cx="312420" cy="39052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793319" y="6169104"/>
            <a:ext cx="2603778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추천 도서</a:t>
            </a:r>
            <a:endParaRPr lang="en-US" sz="2050" dirty="0"/>
          </a:p>
        </p:txBody>
      </p:sp>
      <p:sp>
        <p:nvSpPr>
          <p:cNvPr id="20" name="Text 15"/>
          <p:cNvSpPr/>
          <p:nvPr/>
        </p:nvSpPr>
        <p:spPr>
          <a:xfrm>
            <a:off x="1793319" y="6619399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"Oracle PL/SQL Programming" - Steven Feuerstein</a:t>
            </a:r>
            <a:endParaRPr lang="en-US" sz="1600" dirty="0"/>
          </a:p>
        </p:txBody>
      </p:sp>
      <p:sp>
        <p:nvSpPr>
          <p:cNvPr id="21" name="Text 16"/>
          <p:cNvSpPr/>
          <p:nvPr/>
        </p:nvSpPr>
        <p:spPr>
          <a:xfrm>
            <a:off x="1793319" y="7077670"/>
            <a:ext cx="120852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"Oracle Database 12c PL/SQL Programming" - Michael McLaughlin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91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layfair Display Bold" pitchFamily="34" charset="-120"/>
              </a:rPr>
              <a:t>PL/SQL이란?</a:t>
            </a:r>
            <a:endParaRPr lang="en-US" sz="4450" dirty="0">
              <a:ea typeface="맑은 고딕" panose="020B0503020000020004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5215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PL/SQL (Procedural Language/Structured Query Language)은 Oracle에서 사용하는 </a:t>
            </a:r>
            <a:r>
              <a:rPr lang="en-US" sz="1750" b="1" dirty="0">
                <a:solidFill>
                  <a:srgbClr val="3939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절차적 SQL 언어 확장판</a:t>
            </a:r>
            <a:r>
              <a:rPr lang="en-US" sz="1750" dirty="0">
                <a:solidFill>
                  <a:srgbClr val="3939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Open Sans" pitchFamily="34" charset="-120"/>
              </a:rPr>
              <a:t>입니다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39565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3F3F7"/>
          </a:solidFill>
          <a:ln w="30480">
            <a:solidFill>
              <a:srgbClr val="C6C6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4139565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SQL의 한계 보완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488727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선언적 SQL에 조건문, 반복문, 예외 처리 등 절차적 프로그래밍 기능 결합.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139565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3F3F7"/>
          </a:solidFill>
          <a:ln w="30480">
            <a:solidFill>
              <a:srgbClr val="C6C6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4139565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서버 측 로직 구현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488727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Oracle Database 내에서 복잡한 비즈니스 로직을 효율적으로 구현.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139565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F3F3F7"/>
          </a:solidFill>
          <a:ln w="30480">
            <a:solidFill>
              <a:srgbClr val="C6C6D2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09653" y="4139565"/>
            <a:ext cx="121920" cy="1730812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성능 최적화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988868" y="488727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클라이언트-서버 왕복을 줄여 블록 단위 실행으로 성능 향상.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1269" y="1265634"/>
            <a:ext cx="68754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맑은 고딕" panose="020B0503020000020004" pitchFamily="50" charset="-127"/>
                <a:ea typeface="Playfair Display Bold" pitchFamily="34" charset="-122"/>
                <a:cs typeface="Playfair Display Bold" pitchFamily="34" charset="-120"/>
              </a:rPr>
              <a:t>PL/SQL의 기본 구조: 블록</a:t>
            </a:r>
            <a:endParaRPr lang="en-US" sz="4450" dirty="0">
              <a:latin typeface="맑은 고딕" panose="020B0503020000020004" pitchFamily="50" charset="-127"/>
            </a:endParaRPr>
          </a:p>
        </p:txBody>
      </p:sp>
      <p:sp>
        <p:nvSpPr>
          <p:cNvPr id="3" name="Text 1"/>
          <p:cNvSpPr/>
          <p:nvPr/>
        </p:nvSpPr>
        <p:spPr>
          <a:xfrm>
            <a:off x="141649" y="2428042"/>
            <a:ext cx="143471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PL/SQL은 </a:t>
            </a: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"블록 구조 언어"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로, 명확한 구역으로 나뉩니다.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471970" y="3386257"/>
            <a:ext cx="7080040" cy="226814"/>
          </a:xfrm>
          <a:prstGeom prst="roundRect">
            <a:avLst>
              <a:gd name="adj" fmla="val 15001"/>
            </a:avLst>
          </a:prstGeom>
          <a:solidFill>
            <a:srgbClr val="E0E0EC"/>
          </a:solidFill>
          <a:ln/>
        </p:spPr>
      </p:sp>
      <p:sp>
        <p:nvSpPr>
          <p:cNvPr id="5" name="Text 3"/>
          <p:cNvSpPr/>
          <p:nvPr/>
        </p:nvSpPr>
        <p:spPr>
          <a:xfrm>
            <a:off x="750314" y="3784640"/>
            <a:ext cx="31187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맑은 고딕" panose="020B0503020000020004" pitchFamily="50" charset="-127"/>
                <a:ea typeface="Playfair Display Bold" pitchFamily="34" charset="-122"/>
                <a:cs typeface="Playfair Display Bold" pitchFamily="34" charset="-120"/>
              </a:rPr>
              <a:t>DECLARE (선택)</a:t>
            </a:r>
            <a:endParaRPr lang="en-US" sz="2200" dirty="0">
              <a:latin typeface="맑은 고딕" panose="020B0503020000020004" pitchFamily="50" charset="-127"/>
            </a:endParaRPr>
          </a:p>
        </p:txBody>
      </p:sp>
      <p:sp>
        <p:nvSpPr>
          <p:cNvPr id="6" name="Text 4"/>
          <p:cNvSpPr/>
          <p:nvPr/>
        </p:nvSpPr>
        <p:spPr>
          <a:xfrm>
            <a:off x="721466" y="4330303"/>
            <a:ext cx="6581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변수, 상수, 커서 등을 선언하는 영역.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078391" y="3046095"/>
            <a:ext cx="7080040" cy="226814"/>
          </a:xfrm>
          <a:prstGeom prst="roundRect">
            <a:avLst>
              <a:gd name="adj" fmla="val 15001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7356735" y="3499723"/>
            <a:ext cx="31187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맑은 고딕" panose="020B0503020000020004" pitchFamily="50" charset="-127"/>
                <a:ea typeface="Playfair Display Bold" pitchFamily="34" charset="-122"/>
                <a:cs typeface="Playfair Display Bold" pitchFamily="34" charset="-120"/>
              </a:rPr>
              <a:t>BEGIN (</a:t>
            </a:r>
            <a:r>
              <a:rPr lang="en-US" sz="2200" b="1" dirty="0" err="1">
                <a:solidFill>
                  <a:srgbClr val="39393C"/>
                </a:solidFill>
                <a:latin typeface="맑은 고딕" panose="020B0503020000020004" pitchFamily="50" charset="-127"/>
                <a:ea typeface="Playfair Display Bold" pitchFamily="34" charset="-122"/>
                <a:cs typeface="Playfair Display Bold" pitchFamily="34" charset="-120"/>
              </a:rPr>
              <a:t>필수</a:t>
            </a: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)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327887" y="3990142"/>
            <a:ext cx="6581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실제 로직(SQL, 제어문)이 실행되는 핵심 영역.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471970" y="5430203"/>
            <a:ext cx="7080040" cy="226814"/>
          </a:xfrm>
          <a:prstGeom prst="roundRect">
            <a:avLst>
              <a:gd name="adj" fmla="val 15001"/>
            </a:avLst>
          </a:prstGeom>
          <a:solidFill>
            <a:srgbClr val="E0E0EC"/>
          </a:solidFill>
          <a:ln/>
        </p:spPr>
      </p:sp>
      <p:sp>
        <p:nvSpPr>
          <p:cNvPr id="11" name="Text 9"/>
          <p:cNvSpPr/>
          <p:nvPr/>
        </p:nvSpPr>
        <p:spPr>
          <a:xfrm>
            <a:off x="878842" y="5883831"/>
            <a:ext cx="31187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맑은 고딕" panose="020B0503020000020004" pitchFamily="50" charset="-127"/>
                <a:ea typeface="Playfair Display Bold" pitchFamily="34" charset="-122"/>
                <a:cs typeface="Playfair Display Bold" pitchFamily="34" charset="-120"/>
              </a:rPr>
              <a:t>EXCEPTION (선택)</a:t>
            </a:r>
            <a:endParaRPr lang="en-US" sz="2200" dirty="0">
              <a:latin typeface="맑은 고딕" panose="020B0503020000020004" pitchFamily="50" charset="-127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21466" y="6374249"/>
            <a:ext cx="6581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BEGIN 블록에서 오류 발생 시 처리하는 예외 블록.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078391" y="5090041"/>
            <a:ext cx="7080040" cy="226814"/>
          </a:xfrm>
          <a:prstGeom prst="roundRect">
            <a:avLst>
              <a:gd name="adj" fmla="val 15001"/>
            </a:avLst>
          </a:prstGeom>
          <a:solidFill>
            <a:srgbClr val="E0E0EC"/>
          </a:solidFill>
          <a:ln/>
        </p:spPr>
      </p:sp>
      <p:sp>
        <p:nvSpPr>
          <p:cNvPr id="14" name="Text 12"/>
          <p:cNvSpPr/>
          <p:nvPr/>
        </p:nvSpPr>
        <p:spPr>
          <a:xfrm>
            <a:off x="7485263" y="5543669"/>
            <a:ext cx="31187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END; (</a:t>
            </a:r>
            <a:r>
              <a:rPr lang="en-US" sz="2200" b="1" dirty="0" err="1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필수</a:t>
            </a: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)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327887" y="6034088"/>
            <a:ext cx="6581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PL/SQL 블록의 종료를 명시.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9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 주요 구성 요소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148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변수와 상수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2524363"/>
            <a:ext cx="6244709" cy="1065848"/>
          </a:xfrm>
          <a:prstGeom prst="roundRect">
            <a:avLst>
              <a:gd name="adj" fmla="val 3192"/>
            </a:avLst>
          </a:prstGeom>
          <a:solidFill>
            <a:srgbClr val="E6E6EA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2524363"/>
            <a:ext cx="6267331" cy="1065848"/>
          </a:xfrm>
          <a:prstGeom prst="roundRect">
            <a:avLst>
              <a:gd name="adj" fmla="val 3192"/>
            </a:avLst>
          </a:prstGeom>
          <a:solidFill>
            <a:srgbClr val="E6E6EA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2694384"/>
            <a:ext cx="5813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v_name VARCHAR2(30);v_salary NUMBER := 5000;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845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제어문 (IF, LOOP)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793790" y="4454843"/>
            <a:ext cx="6244709" cy="2880360"/>
          </a:xfrm>
          <a:prstGeom prst="roundRect">
            <a:avLst>
              <a:gd name="adj" fmla="val 1181"/>
            </a:avLst>
          </a:prstGeom>
          <a:solidFill>
            <a:srgbClr val="E6E6EA"/>
          </a:solidFill>
          <a:ln/>
        </p:spPr>
      </p:sp>
      <p:sp>
        <p:nvSpPr>
          <p:cNvPr id="9" name="Shape 7"/>
          <p:cNvSpPr/>
          <p:nvPr/>
        </p:nvSpPr>
        <p:spPr>
          <a:xfrm>
            <a:off x="782479" y="4454843"/>
            <a:ext cx="6267331" cy="2880360"/>
          </a:xfrm>
          <a:prstGeom prst="roundRect">
            <a:avLst>
              <a:gd name="adj" fmla="val 1181"/>
            </a:avLst>
          </a:prstGeom>
          <a:solidFill>
            <a:srgbClr val="E6E6EA"/>
          </a:solidFill>
          <a:ln/>
        </p:spPr>
      </p:sp>
      <p:sp>
        <p:nvSpPr>
          <p:cNvPr id="10" name="Text 8"/>
          <p:cNvSpPr/>
          <p:nvPr/>
        </p:nvSpPr>
        <p:spPr>
          <a:xfrm>
            <a:off x="1009293" y="4624864"/>
            <a:ext cx="581370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v_salary &gt; 3000 THEN  DBMS_OUTPUT.PUT_LINE('고소득자');END IF;FOR i IN 1..5 LOOP  DBMS_OUTPUT.PUT_LINE('i = ' || i);END LOOP;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19148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예외 처리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599521" y="2524363"/>
            <a:ext cx="6244709" cy="2880360"/>
          </a:xfrm>
          <a:prstGeom prst="roundRect">
            <a:avLst>
              <a:gd name="adj" fmla="val 1181"/>
            </a:avLst>
          </a:prstGeom>
          <a:solidFill>
            <a:srgbClr val="E6E6EA"/>
          </a:solidFill>
          <a:ln/>
        </p:spPr>
      </p:sp>
      <p:sp>
        <p:nvSpPr>
          <p:cNvPr id="13" name="Shape 11"/>
          <p:cNvSpPr/>
          <p:nvPr/>
        </p:nvSpPr>
        <p:spPr>
          <a:xfrm>
            <a:off x="7588210" y="2524363"/>
            <a:ext cx="6267331" cy="2880360"/>
          </a:xfrm>
          <a:prstGeom prst="roundRect">
            <a:avLst>
              <a:gd name="adj" fmla="val 1181"/>
            </a:avLst>
          </a:prstGeom>
          <a:solidFill>
            <a:srgbClr val="E6E6EA"/>
          </a:solidFill>
          <a:ln/>
        </p:spPr>
      </p:sp>
      <p:sp>
        <p:nvSpPr>
          <p:cNvPr id="14" name="Text 12"/>
          <p:cNvSpPr/>
          <p:nvPr/>
        </p:nvSpPr>
        <p:spPr>
          <a:xfrm>
            <a:off x="7815024" y="2694384"/>
            <a:ext cx="5813703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BEGIN  SELECT salary INTO v_salary FROM emp WHERE empno = 9999;EXCEPTION  WHEN NO_DATA_FOUND THEN    DBMS_OUTPUT.PUT_LINE('해당 사원이 없습니다.');END;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659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서브프로그램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99521" y="62410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프로시저: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작업 수행 (값 반환 없음)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68079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함수: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결과값 반환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593288"/>
            <a:ext cx="5786914" cy="67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PL/SQL의 주요 활용 상황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37" y="1698427"/>
            <a:ext cx="539115" cy="53911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4737" y="250709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복잡한 로직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754737" y="2973348"/>
            <a:ext cx="642568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급여 계산, 성과 평가 등 복잡한 비즈니스 로직 구현.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979" y="1698427"/>
            <a:ext cx="539115" cy="53911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49979" y="250709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반복 작업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7449979" y="2973348"/>
            <a:ext cx="642568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대량 데이터 일괄 처리, 자동화된 반복 작업.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37" y="3857387"/>
            <a:ext cx="539115" cy="5391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4737" y="466605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에러 제어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754737" y="5132308"/>
            <a:ext cx="642568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오류 발생 시 프로그램 중단 없이 안정적인 처리.</a:t>
            </a:r>
            <a:endParaRPr lang="en-US" sz="16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9979" y="3857387"/>
            <a:ext cx="539115" cy="53911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49979" y="466605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재사용 로직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7449979" y="5132308"/>
            <a:ext cx="642568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프로시저/함수로 모듈화하여 코드 재사용성 향상.</a:t>
            </a:r>
            <a:endParaRPr lang="en-US" sz="16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737" y="6016347"/>
            <a:ext cx="539115" cy="53911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54737" y="6825020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트리거 자동화</a:t>
            </a:r>
            <a:endParaRPr lang="en-US" sz="2100" dirty="0"/>
          </a:p>
        </p:txBody>
      </p:sp>
      <p:sp>
        <p:nvSpPr>
          <p:cNvPr id="17" name="Text 10"/>
          <p:cNvSpPr/>
          <p:nvPr/>
        </p:nvSpPr>
        <p:spPr>
          <a:xfrm>
            <a:off x="754737" y="7291268"/>
            <a:ext cx="642568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테이블 이벤트에 반응하여 자동 실행되는 로직.</a:t>
            </a:r>
            <a:endParaRPr lang="en-US" sz="16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9979" y="6016347"/>
            <a:ext cx="539115" cy="53911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449979" y="6825020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보안 로직</a:t>
            </a:r>
            <a:endParaRPr lang="en-US" sz="2100" dirty="0"/>
          </a:p>
        </p:txBody>
      </p:sp>
      <p:sp>
        <p:nvSpPr>
          <p:cNvPr id="20" name="Text 12"/>
          <p:cNvSpPr/>
          <p:nvPr/>
        </p:nvSpPr>
        <p:spPr>
          <a:xfrm>
            <a:off x="7449979" y="7291268"/>
            <a:ext cx="6425684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민감한 로직을 DB 내부에서 안전하게 처리.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5278"/>
            <a:ext cx="60332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PL/SQL과 SQL의 차이점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87685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39530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353901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종류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598" y="3539014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선언형 (데이터 조작)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848606" y="3539014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절차형 (로직 제어 가능)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04562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418933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기능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598" y="4189333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SELECT, INSERT, UPDATE 등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848606" y="4189333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변수, 반복, 조건, 예외 처리 등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69594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483965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실행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637598" y="4839653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한 문장씩 실행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8848606" y="4839653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블록 단위 실행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34626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5489972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 목적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3637598" y="5489972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데이터 조회/조작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8848606" y="5489972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로직 구현, 프로그램 처리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5216"/>
            <a:ext cx="101693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Oracle SQL Developer에서 PL/SQL 사용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76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Oracle SQL Developer는 PL/SQL을 작성, 실행, 디버깅할 수 있는 공식 GUI 툴입니다.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845838"/>
            <a:ext cx="4196358" cy="2040493"/>
          </a:xfrm>
          <a:prstGeom prst="roundRect">
            <a:avLst>
              <a:gd name="adj" fmla="val 7170"/>
            </a:avLst>
          </a:prstGeom>
          <a:solidFill>
            <a:srgbClr val="F3F3F7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815358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6" name="Shape 4"/>
          <p:cNvSpPr/>
          <p:nvPr/>
        </p:nvSpPr>
        <p:spPr>
          <a:xfrm>
            <a:off x="2551688" y="350567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3675817"/>
            <a:ext cx="272177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1084" y="441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 블록 실행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51084" y="490323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익명 블록 및 모든 PL/SQL 객체 작성 및 편집 가능.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216962" y="3845838"/>
            <a:ext cx="4196358" cy="2040493"/>
          </a:xfrm>
          <a:prstGeom prst="roundRect">
            <a:avLst>
              <a:gd name="adj" fmla="val 7170"/>
            </a:avLst>
          </a:prstGeom>
          <a:solidFill>
            <a:srgbClr val="F3F3F7"/>
          </a:solidFill>
          <a:ln/>
        </p:spPr>
      </p:sp>
      <p:sp>
        <p:nvSpPr>
          <p:cNvPr id="11" name="Shape 8"/>
          <p:cNvSpPr/>
          <p:nvPr/>
        </p:nvSpPr>
        <p:spPr>
          <a:xfrm>
            <a:off x="5216962" y="3815358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12" name="Shape 9"/>
          <p:cNvSpPr/>
          <p:nvPr/>
        </p:nvSpPr>
        <p:spPr>
          <a:xfrm>
            <a:off x="6974860" y="350567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3675817"/>
            <a:ext cx="272177" cy="34016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474256" y="441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디버깅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5474256" y="490323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중단점 설정, 변수 추적 등 강력한 디버깅 기능 지원.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9640133" y="3845838"/>
            <a:ext cx="4196358" cy="2040493"/>
          </a:xfrm>
          <a:prstGeom prst="roundRect">
            <a:avLst>
              <a:gd name="adj" fmla="val 7170"/>
            </a:avLst>
          </a:prstGeom>
          <a:solidFill>
            <a:srgbClr val="F3F3F7"/>
          </a:solidFill>
          <a:ln/>
        </p:spPr>
      </p:sp>
      <p:sp>
        <p:nvSpPr>
          <p:cNvPr id="17" name="Shape 13"/>
          <p:cNvSpPr/>
          <p:nvPr/>
        </p:nvSpPr>
        <p:spPr>
          <a:xfrm>
            <a:off x="9640133" y="3815358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18" name="Shape 14"/>
          <p:cNvSpPr/>
          <p:nvPr/>
        </p:nvSpPr>
        <p:spPr>
          <a:xfrm>
            <a:off x="11398032" y="350567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01014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3675817"/>
            <a:ext cx="272177" cy="340162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897427" y="44128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결과 확인</a:t>
            </a:r>
            <a:endParaRPr lang="en-US" sz="2200" dirty="0"/>
          </a:p>
        </p:txBody>
      </p:sp>
      <p:sp>
        <p:nvSpPr>
          <p:cNvPr id="21" name="Text 16"/>
          <p:cNvSpPr/>
          <p:nvPr/>
        </p:nvSpPr>
        <p:spPr>
          <a:xfrm>
            <a:off x="9897427" y="490323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DBMS_OUTPUT.PUT_LINE 결과도 확인 가능 (설정 필요).</a:t>
            </a:r>
            <a:endParaRPr lang="en-US" sz="1750" dirty="0"/>
          </a:p>
        </p:txBody>
      </p:sp>
      <p:sp>
        <p:nvSpPr>
          <p:cNvPr id="22" name="Text 17"/>
          <p:cNvSpPr/>
          <p:nvPr/>
        </p:nvSpPr>
        <p:spPr>
          <a:xfrm>
            <a:off x="793790" y="61414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팁:</a:t>
            </a: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DBMS_OUTPUT 활성화를 위해 'View → DBMS Output' 창을 열고 녹색 '+' 버튼을 클릭하세요.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9584"/>
            <a:ext cx="72856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PL/SQL 모듈화: 재사용과 관리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19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PL/SQL에서 모듈화는 프로시저, 함수, 패키지와 같은 독립 실행 단위를 만들어 코드를 재사용하고 유지보수하기 쉽게 분리하는 방법입니다.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700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프로시저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88727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입력값을 받아 특정 작업을 수행하며, 반환값이 없습니다.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1700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함수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488727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입력값을 받아 작업을 수행한 후 반드시 결과값을 반환합니다.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4170045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패키지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488727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관련 프로시저와 함수를 하나의 모듈로 묶어 관리하는 최상위 개념입니다.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3405" y="451723"/>
            <a:ext cx="4096226" cy="511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고급 PL/SQL 활용법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73405" y="1373267"/>
            <a:ext cx="2048113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중첩 블록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73405" y="1793081"/>
            <a:ext cx="6542008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PL/SQL 블록 안에 또 다른 블록을 넣어 변수 범위와 예외 처리를 분리.</a:t>
            </a:r>
            <a:endParaRPr lang="en-US" sz="1250" dirty="0"/>
          </a:p>
        </p:txBody>
      </p:sp>
      <p:sp>
        <p:nvSpPr>
          <p:cNvPr id="5" name="Shape 3"/>
          <p:cNvSpPr/>
          <p:nvPr/>
        </p:nvSpPr>
        <p:spPr>
          <a:xfrm>
            <a:off x="573405" y="2239447"/>
            <a:ext cx="6542008" cy="2604254"/>
          </a:xfrm>
          <a:prstGeom prst="roundRect">
            <a:avLst>
              <a:gd name="adj" fmla="val 944"/>
            </a:avLst>
          </a:prstGeom>
          <a:solidFill>
            <a:srgbClr val="E6E6EA"/>
          </a:solidFill>
          <a:ln/>
        </p:spPr>
      </p:sp>
      <p:sp>
        <p:nvSpPr>
          <p:cNvPr id="6" name="Shape 4"/>
          <p:cNvSpPr/>
          <p:nvPr/>
        </p:nvSpPr>
        <p:spPr>
          <a:xfrm>
            <a:off x="565309" y="2239447"/>
            <a:ext cx="6558201" cy="2604254"/>
          </a:xfrm>
          <a:prstGeom prst="roundRect">
            <a:avLst>
              <a:gd name="adj" fmla="val 944"/>
            </a:avLst>
          </a:prstGeom>
          <a:solidFill>
            <a:srgbClr val="E6E6EA"/>
          </a:solidFill>
          <a:ln/>
        </p:spPr>
      </p:sp>
      <p:sp>
        <p:nvSpPr>
          <p:cNvPr id="7" name="Text 5"/>
          <p:cNvSpPr/>
          <p:nvPr/>
        </p:nvSpPr>
        <p:spPr>
          <a:xfrm>
            <a:off x="729139" y="2362319"/>
            <a:ext cx="6230541" cy="2358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DECLARE  v_outer NUMBER;BEGIN  DECLARE    v_inner NUMBER;  BEGIN    -- 내부 로직  END;END;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7522607" y="1373267"/>
            <a:ext cx="2048113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사용자 정의 예외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522607" y="1793081"/>
            <a:ext cx="6542008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내장 예외 외에 프로그래머가 직접 정의하여 특정 상황에 대처.</a:t>
            </a:r>
            <a:endParaRPr lang="en-US" sz="1250" dirty="0"/>
          </a:p>
        </p:txBody>
      </p:sp>
      <p:sp>
        <p:nvSpPr>
          <p:cNvPr id="10" name="Shape 8"/>
          <p:cNvSpPr/>
          <p:nvPr/>
        </p:nvSpPr>
        <p:spPr>
          <a:xfrm>
            <a:off x="7522607" y="2239447"/>
            <a:ext cx="6542008" cy="2342198"/>
          </a:xfrm>
          <a:prstGeom prst="roundRect">
            <a:avLst>
              <a:gd name="adj" fmla="val 1049"/>
            </a:avLst>
          </a:prstGeom>
          <a:solidFill>
            <a:srgbClr val="E6E6EA"/>
          </a:solidFill>
          <a:ln/>
        </p:spPr>
      </p:sp>
      <p:sp>
        <p:nvSpPr>
          <p:cNvPr id="11" name="Shape 9"/>
          <p:cNvSpPr/>
          <p:nvPr/>
        </p:nvSpPr>
        <p:spPr>
          <a:xfrm>
            <a:off x="7514511" y="2239447"/>
            <a:ext cx="6558201" cy="2342198"/>
          </a:xfrm>
          <a:prstGeom prst="roundRect">
            <a:avLst>
              <a:gd name="adj" fmla="val 1049"/>
            </a:avLst>
          </a:prstGeom>
          <a:solidFill>
            <a:srgbClr val="E6E6EA"/>
          </a:solidFill>
          <a:ln/>
        </p:spPr>
      </p:sp>
      <p:sp>
        <p:nvSpPr>
          <p:cNvPr id="12" name="Text 10"/>
          <p:cNvSpPr/>
          <p:nvPr/>
        </p:nvSpPr>
        <p:spPr>
          <a:xfrm>
            <a:off x="7678341" y="2362319"/>
            <a:ext cx="6230541" cy="2096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DECLARE  e_custom EXCEPTION;BEGIN  RAISE e_custom;EXCEPTION  WHEN e_custom THEN    DBMS_OUTPUT.PUT_LINE('예외 발생');END;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573405" y="5273754"/>
            <a:ext cx="2048113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커서 (Cursor)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573405" y="5775484"/>
            <a:ext cx="13483590" cy="2620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쿼리 결과를 한 행씩 처리하는 메커니즘 (FOR LOOP 커서가 간편).</a:t>
            </a:r>
            <a:endParaRPr lang="en-US" sz="1250" dirty="0"/>
          </a:p>
        </p:txBody>
      </p:sp>
      <p:sp>
        <p:nvSpPr>
          <p:cNvPr id="15" name="Shape 13"/>
          <p:cNvSpPr/>
          <p:nvPr/>
        </p:nvSpPr>
        <p:spPr>
          <a:xfrm>
            <a:off x="573405" y="6221849"/>
            <a:ext cx="13483590" cy="1556028"/>
          </a:xfrm>
          <a:prstGeom prst="roundRect">
            <a:avLst>
              <a:gd name="adj" fmla="val 1580"/>
            </a:avLst>
          </a:prstGeom>
          <a:solidFill>
            <a:srgbClr val="E6E6EA"/>
          </a:solidFill>
          <a:ln/>
        </p:spPr>
      </p:sp>
      <p:sp>
        <p:nvSpPr>
          <p:cNvPr id="16" name="Shape 14"/>
          <p:cNvSpPr/>
          <p:nvPr/>
        </p:nvSpPr>
        <p:spPr>
          <a:xfrm>
            <a:off x="565309" y="6221849"/>
            <a:ext cx="13499783" cy="1556028"/>
          </a:xfrm>
          <a:prstGeom prst="roundRect">
            <a:avLst>
              <a:gd name="adj" fmla="val 1580"/>
            </a:avLst>
          </a:prstGeom>
          <a:solidFill>
            <a:srgbClr val="E6E6EA"/>
          </a:solidFill>
          <a:ln/>
        </p:spPr>
      </p:sp>
      <p:sp>
        <p:nvSpPr>
          <p:cNvPr id="17" name="Text 15"/>
          <p:cNvSpPr/>
          <p:nvPr/>
        </p:nvSpPr>
        <p:spPr>
          <a:xfrm>
            <a:off x="729139" y="6344722"/>
            <a:ext cx="13172123" cy="13102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9393C"/>
                </a:solidFill>
                <a:highlight>
                  <a:srgbClr val="E6E6EA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BEGIN FOR emp_rec IN (SELECT empno, ename FROM emp) LOOP DBMS_OUTPUT.PUT_LINE(emp_rec.ename); END LOOP;END;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772</Words>
  <Application>Microsoft Office PowerPoint</Application>
  <PresentationFormat>사용자 지정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Consolas</vt:lpstr>
      <vt:lpstr>Arial</vt:lpstr>
      <vt:lpstr>Open Sans</vt:lpstr>
      <vt:lpstr>Calibri</vt:lpstr>
      <vt:lpstr>Playfair Display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user</dc:creator>
  <cp:lastModifiedBy>user</cp:lastModifiedBy>
  <cp:revision>5</cp:revision>
  <dcterms:created xsi:type="dcterms:W3CDTF">2025-07-25T04:03:48Z</dcterms:created>
  <dcterms:modified xsi:type="dcterms:W3CDTF">2025-07-25T04:14:48Z</dcterms:modified>
</cp:coreProperties>
</file>