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30"/>
  </p:notesMasterIdLst>
  <p:handoutMasterIdLst>
    <p:handoutMasterId r:id="rId31"/>
  </p:handoutMasterIdLst>
  <p:sldIdLst>
    <p:sldId id="294" r:id="rId5"/>
    <p:sldId id="268" r:id="rId6"/>
    <p:sldId id="276" r:id="rId7"/>
    <p:sldId id="277" r:id="rId8"/>
    <p:sldId id="278" r:id="rId9"/>
    <p:sldId id="279" r:id="rId10"/>
    <p:sldId id="288" r:id="rId11"/>
    <p:sldId id="280" r:id="rId12"/>
    <p:sldId id="282" r:id="rId13"/>
    <p:sldId id="293" r:id="rId14"/>
    <p:sldId id="283" r:id="rId15"/>
    <p:sldId id="269" r:id="rId16"/>
    <p:sldId id="291" r:id="rId17"/>
    <p:sldId id="292" r:id="rId18"/>
    <p:sldId id="298" r:id="rId19"/>
    <p:sldId id="296" r:id="rId20"/>
    <p:sldId id="295" r:id="rId21"/>
    <p:sldId id="297" r:id="rId22"/>
    <p:sldId id="299" r:id="rId23"/>
    <p:sldId id="300" r:id="rId24"/>
    <p:sldId id="302" r:id="rId25"/>
    <p:sldId id="304" r:id="rId26"/>
    <p:sldId id="265" r:id="rId27"/>
    <p:sldId id="307" r:id="rId28"/>
    <p:sldId id="305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5D3"/>
    <a:srgbClr val="EBEBEC"/>
    <a:srgbClr val="E38013"/>
    <a:srgbClr val="2B7E20"/>
    <a:srgbClr val="89229A"/>
    <a:srgbClr val="0F0D3F"/>
    <a:srgbClr val="475467"/>
    <a:srgbClr val="C2ECE8"/>
    <a:srgbClr val="F6F8FA"/>
    <a:srgbClr val="E8A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25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875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ert-roberta-distilbert-xlnet-which-one-to-use-3d5ab82ba5f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robustly-optimized-bert-pretraining-approaches-537dc66522d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27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B5AA5F40-FFE7-417B-9005-DFAE0E704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"/>
          <a:stretch/>
        </p:blipFill>
        <p:spPr>
          <a:xfrm>
            <a:off x="20" y="10"/>
            <a:ext cx="12204041" cy="685799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6A550E4-D562-4FF9-8E26-91053C202223}"/>
              </a:ext>
            </a:extLst>
          </p:cNvPr>
          <p:cNvSpPr txBox="1">
            <a:spLocks/>
          </p:cNvSpPr>
          <p:nvPr/>
        </p:nvSpPr>
        <p:spPr>
          <a:xfrm>
            <a:off x="435466" y="1905000"/>
            <a:ext cx="11277599" cy="2819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4000" i="1" spc="1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Linguistic Text Steganography Using Transformer Models</a:t>
            </a:r>
          </a:p>
          <a:p>
            <a:pPr algn="ct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000" b="1" i="1" spc="1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By: </a:t>
            </a:r>
            <a:r>
              <a:rPr lang="en-US" sz="2000" i="1" spc="1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Haya Gamal Abdel Mohsen</a:t>
            </a:r>
          </a:p>
          <a:p>
            <a:pPr algn="ct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000" b="1" i="1" spc="1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Supervised By: </a:t>
            </a:r>
            <a:r>
              <a:rPr lang="en-US" sz="2000" i="1" spc="1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Dr. Abeer Hamdy and Dr. Khaled Nagaty</a:t>
            </a:r>
          </a:p>
        </p:txBody>
      </p:sp>
    </p:spTree>
    <p:extLst>
      <p:ext uri="{BB962C8B-B14F-4D97-AF65-F5344CB8AC3E}">
        <p14:creationId xmlns:p14="http://schemas.microsoft.com/office/powerpoint/2010/main" val="19670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5FEBA0-5082-4BDF-895A-49545D31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85" y="-1524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GPT2 Vs BERT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C0DF3-8324-48C3-9068-F4EFEEE80547}"/>
              </a:ext>
            </a:extLst>
          </p:cNvPr>
          <p:cNvSpPr txBox="1"/>
          <p:nvPr/>
        </p:nvSpPr>
        <p:spPr>
          <a:xfrm>
            <a:off x="608012" y="1048435"/>
            <a:ext cx="113522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i="1" dirty="0"/>
              <a:t>Based on: Frustratingly Easy Edit-based Linguistic Steganography with a Masked Language Model (H. </a:t>
            </a:r>
            <a:r>
              <a:rPr lang="en-US" sz="1500" b="1" i="1" dirty="0" err="1"/>
              <a:t>Ueoka</a:t>
            </a:r>
            <a:r>
              <a:rPr lang="en-US" sz="1500" b="1" i="1" dirty="0"/>
              <a:t>, Y. </a:t>
            </a:r>
            <a:r>
              <a:rPr lang="en-US" sz="1500" b="1" i="1" dirty="0" err="1"/>
              <a:t>Murawaki</a:t>
            </a:r>
            <a:r>
              <a:rPr lang="en-US" sz="1500" b="1" i="1" dirty="0"/>
              <a:t>, 2021)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63C49735-908F-4116-AF90-567DEFB94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083918"/>
              </p:ext>
            </p:extLst>
          </p:nvPr>
        </p:nvGraphicFramePr>
        <p:xfrm>
          <a:off x="989012" y="1479931"/>
          <a:ext cx="9703574" cy="508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548">
                  <a:extLst>
                    <a:ext uri="{9D8B030D-6E8A-4147-A177-3AD203B41FA5}">
                      <a16:colId xmlns:a16="http://schemas.microsoft.com/office/drawing/2014/main" val="2619558664"/>
                    </a:ext>
                  </a:extLst>
                </a:gridCol>
                <a:gridCol w="4936026">
                  <a:extLst>
                    <a:ext uri="{9D8B030D-6E8A-4147-A177-3AD203B41FA5}">
                      <a16:colId xmlns:a16="http://schemas.microsoft.com/office/drawing/2014/main" val="3061773526"/>
                    </a:ext>
                  </a:extLst>
                </a:gridCol>
              </a:tblGrid>
              <a:tr h="578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based Approach (GPT2)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Edit-based Approach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79040"/>
                  </a:ext>
                </a:extLst>
              </a:tr>
              <a:tr h="1965050"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Uni—directional Model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Bi—directional Model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06997"/>
                  </a:ext>
                </a:extLst>
              </a:tr>
              <a:tr h="625271"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Coverless Steganographic Method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Cover-based Steganographic Method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0869"/>
                  </a:ext>
                </a:extLst>
              </a:tr>
              <a:tr h="578102"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More payload capacity than BERT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Payload capacity is limited by cover text size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18483"/>
                  </a:ext>
                </a:extLst>
              </a:tr>
              <a:tr h="625271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One word/sentence input</a:t>
                      </a: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Cover text as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23322"/>
                  </a:ext>
                </a:extLst>
              </a:tr>
              <a:tr h="625271"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Stego texts of lower Accuracy than BERT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Reasonable accuracy of the output stego text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0333"/>
                  </a:ext>
                </a:extLst>
              </a:tr>
            </a:tbl>
          </a:graphicData>
        </a:graphic>
      </p:graphicFrame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370AACDB-A4A1-92B0-8706-CE9913F1EE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-324" r="50625"/>
          <a:stretch/>
        </p:blipFill>
        <p:spPr>
          <a:xfrm>
            <a:off x="7008812" y="2514600"/>
            <a:ext cx="2438401" cy="1371600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0DFD26D-191E-30DA-B1DA-7FBE5B1FE9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5" t="-324"/>
          <a:stretch/>
        </p:blipFill>
        <p:spPr>
          <a:xfrm>
            <a:off x="2208212" y="2514600"/>
            <a:ext cx="243840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C11386B-EFB1-40F8-9209-0BEFD13E622A}"/>
              </a:ext>
            </a:extLst>
          </p:cNvPr>
          <p:cNvSpPr txBox="1">
            <a:spLocks/>
          </p:cNvSpPr>
          <p:nvPr/>
        </p:nvSpPr>
        <p:spPr>
          <a:xfrm>
            <a:off x="1261543" y="274638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/>
              <a:t>Transformer Models : </a:t>
            </a:r>
            <a:r>
              <a:rPr lang="en-US" sz="4400" spc="-50" dirty="0">
                <a:solidFill>
                  <a:srgbClr val="00B050"/>
                </a:solidFill>
              </a:rPr>
              <a:t>Roberta</a:t>
            </a:r>
          </a:p>
          <a:p>
            <a:pPr defTabSz="914400">
              <a:spcAft>
                <a:spcPts val="600"/>
              </a:spcAft>
            </a:pPr>
            <a:endParaRPr lang="en-US" sz="4400" spc="-5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F29082-4F73-45C9-A5D0-6B9C9B920E1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27154" y="906523"/>
            <a:ext cx="10515600" cy="5637441"/>
          </a:xfrm>
          <a:custGeom>
            <a:avLst/>
            <a:gdLst>
              <a:gd name="connsiteX0" fmla="*/ 0 w 10515600"/>
              <a:gd name="connsiteY0" fmla="*/ 0 h 5637441"/>
              <a:gd name="connsiteX1" fmla="*/ 867537 w 10515600"/>
              <a:gd name="connsiteY1" fmla="*/ 0 h 5637441"/>
              <a:gd name="connsiteX2" fmla="*/ 1419606 w 10515600"/>
              <a:gd name="connsiteY2" fmla="*/ 0 h 5637441"/>
              <a:gd name="connsiteX3" fmla="*/ 1761363 w 10515600"/>
              <a:gd name="connsiteY3" fmla="*/ 0 h 5637441"/>
              <a:gd name="connsiteX4" fmla="*/ 2313432 w 10515600"/>
              <a:gd name="connsiteY4" fmla="*/ 0 h 5637441"/>
              <a:gd name="connsiteX5" fmla="*/ 2865501 w 10515600"/>
              <a:gd name="connsiteY5" fmla="*/ 0 h 5637441"/>
              <a:gd name="connsiteX6" fmla="*/ 3733038 w 10515600"/>
              <a:gd name="connsiteY6" fmla="*/ 0 h 5637441"/>
              <a:gd name="connsiteX7" fmla="*/ 4285107 w 10515600"/>
              <a:gd name="connsiteY7" fmla="*/ 0 h 5637441"/>
              <a:gd name="connsiteX8" fmla="*/ 4626864 w 10515600"/>
              <a:gd name="connsiteY8" fmla="*/ 0 h 5637441"/>
              <a:gd name="connsiteX9" fmla="*/ 5073777 w 10515600"/>
              <a:gd name="connsiteY9" fmla="*/ 0 h 5637441"/>
              <a:gd name="connsiteX10" fmla="*/ 5520690 w 10515600"/>
              <a:gd name="connsiteY10" fmla="*/ 0 h 5637441"/>
              <a:gd name="connsiteX11" fmla="*/ 6177915 w 10515600"/>
              <a:gd name="connsiteY11" fmla="*/ 0 h 5637441"/>
              <a:gd name="connsiteX12" fmla="*/ 6940296 w 10515600"/>
              <a:gd name="connsiteY12" fmla="*/ 0 h 5637441"/>
              <a:gd name="connsiteX13" fmla="*/ 7597521 w 10515600"/>
              <a:gd name="connsiteY13" fmla="*/ 0 h 5637441"/>
              <a:gd name="connsiteX14" fmla="*/ 8359902 w 10515600"/>
              <a:gd name="connsiteY14" fmla="*/ 0 h 5637441"/>
              <a:gd name="connsiteX15" fmla="*/ 9122283 w 10515600"/>
              <a:gd name="connsiteY15" fmla="*/ 0 h 5637441"/>
              <a:gd name="connsiteX16" fmla="*/ 9674352 w 10515600"/>
              <a:gd name="connsiteY16" fmla="*/ 0 h 5637441"/>
              <a:gd name="connsiteX17" fmla="*/ 10515600 w 10515600"/>
              <a:gd name="connsiteY17" fmla="*/ 0 h 5637441"/>
              <a:gd name="connsiteX18" fmla="*/ 10515600 w 10515600"/>
              <a:gd name="connsiteY18" fmla="*/ 570008 h 5637441"/>
              <a:gd name="connsiteX19" fmla="*/ 10515600 w 10515600"/>
              <a:gd name="connsiteY19" fmla="*/ 1309139 h 5637441"/>
              <a:gd name="connsiteX20" fmla="*/ 10515600 w 10515600"/>
              <a:gd name="connsiteY20" fmla="*/ 1935521 h 5637441"/>
              <a:gd name="connsiteX21" fmla="*/ 10515600 w 10515600"/>
              <a:gd name="connsiteY21" fmla="*/ 2618278 h 5637441"/>
              <a:gd name="connsiteX22" fmla="*/ 10515600 w 10515600"/>
              <a:gd name="connsiteY22" fmla="*/ 3075537 h 5637441"/>
              <a:gd name="connsiteX23" fmla="*/ 10515600 w 10515600"/>
              <a:gd name="connsiteY23" fmla="*/ 3701920 h 5637441"/>
              <a:gd name="connsiteX24" fmla="*/ 10515600 w 10515600"/>
              <a:gd name="connsiteY24" fmla="*/ 4441051 h 5637441"/>
              <a:gd name="connsiteX25" fmla="*/ 10515600 w 10515600"/>
              <a:gd name="connsiteY25" fmla="*/ 5067433 h 5637441"/>
              <a:gd name="connsiteX26" fmla="*/ 10515600 w 10515600"/>
              <a:gd name="connsiteY26" fmla="*/ 5637441 h 5637441"/>
              <a:gd name="connsiteX27" fmla="*/ 9648063 w 10515600"/>
              <a:gd name="connsiteY27" fmla="*/ 5637441 h 5637441"/>
              <a:gd name="connsiteX28" fmla="*/ 9095994 w 10515600"/>
              <a:gd name="connsiteY28" fmla="*/ 5637441 h 5637441"/>
              <a:gd name="connsiteX29" fmla="*/ 8754237 w 10515600"/>
              <a:gd name="connsiteY29" fmla="*/ 5637441 h 5637441"/>
              <a:gd name="connsiteX30" fmla="*/ 7991856 w 10515600"/>
              <a:gd name="connsiteY30" fmla="*/ 5637441 h 5637441"/>
              <a:gd name="connsiteX31" fmla="*/ 7650099 w 10515600"/>
              <a:gd name="connsiteY31" fmla="*/ 5637441 h 5637441"/>
              <a:gd name="connsiteX32" fmla="*/ 7203186 w 10515600"/>
              <a:gd name="connsiteY32" fmla="*/ 5637441 h 5637441"/>
              <a:gd name="connsiteX33" fmla="*/ 6756273 w 10515600"/>
              <a:gd name="connsiteY33" fmla="*/ 5637441 h 5637441"/>
              <a:gd name="connsiteX34" fmla="*/ 5888736 w 10515600"/>
              <a:gd name="connsiteY34" fmla="*/ 5637441 h 5637441"/>
              <a:gd name="connsiteX35" fmla="*/ 5231511 w 10515600"/>
              <a:gd name="connsiteY35" fmla="*/ 5637441 h 5637441"/>
              <a:gd name="connsiteX36" fmla="*/ 4363974 w 10515600"/>
              <a:gd name="connsiteY36" fmla="*/ 5637441 h 5637441"/>
              <a:gd name="connsiteX37" fmla="*/ 4022217 w 10515600"/>
              <a:gd name="connsiteY37" fmla="*/ 5637441 h 5637441"/>
              <a:gd name="connsiteX38" fmla="*/ 3259836 w 10515600"/>
              <a:gd name="connsiteY38" fmla="*/ 5637441 h 5637441"/>
              <a:gd name="connsiteX39" fmla="*/ 2707767 w 10515600"/>
              <a:gd name="connsiteY39" fmla="*/ 5637441 h 5637441"/>
              <a:gd name="connsiteX40" fmla="*/ 1840230 w 10515600"/>
              <a:gd name="connsiteY40" fmla="*/ 5637441 h 5637441"/>
              <a:gd name="connsiteX41" fmla="*/ 1288161 w 10515600"/>
              <a:gd name="connsiteY41" fmla="*/ 5637441 h 5637441"/>
              <a:gd name="connsiteX42" fmla="*/ 736092 w 10515600"/>
              <a:gd name="connsiteY42" fmla="*/ 5637441 h 5637441"/>
              <a:gd name="connsiteX43" fmla="*/ 0 w 10515600"/>
              <a:gd name="connsiteY43" fmla="*/ 5637441 h 5637441"/>
              <a:gd name="connsiteX44" fmla="*/ 0 w 10515600"/>
              <a:gd name="connsiteY44" fmla="*/ 5011059 h 5637441"/>
              <a:gd name="connsiteX45" fmla="*/ 0 w 10515600"/>
              <a:gd name="connsiteY45" fmla="*/ 4441051 h 5637441"/>
              <a:gd name="connsiteX46" fmla="*/ 0 w 10515600"/>
              <a:gd name="connsiteY46" fmla="*/ 3983792 h 5637441"/>
              <a:gd name="connsiteX47" fmla="*/ 0 w 10515600"/>
              <a:gd name="connsiteY47" fmla="*/ 3301035 h 5637441"/>
              <a:gd name="connsiteX48" fmla="*/ 0 w 10515600"/>
              <a:gd name="connsiteY48" fmla="*/ 2674653 h 5637441"/>
              <a:gd name="connsiteX49" fmla="*/ 0 w 10515600"/>
              <a:gd name="connsiteY49" fmla="*/ 1991896 h 5637441"/>
              <a:gd name="connsiteX50" fmla="*/ 0 w 10515600"/>
              <a:gd name="connsiteY50" fmla="*/ 1534637 h 5637441"/>
              <a:gd name="connsiteX51" fmla="*/ 0 w 10515600"/>
              <a:gd name="connsiteY51" fmla="*/ 795506 h 5637441"/>
              <a:gd name="connsiteX52" fmla="*/ 0 w 10515600"/>
              <a:gd name="connsiteY52" fmla="*/ 0 h 5637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515600" h="5637441" fill="none" extrusionOk="0">
                <a:moveTo>
                  <a:pt x="0" y="0"/>
                </a:moveTo>
                <a:cubicBezTo>
                  <a:pt x="234376" y="-30349"/>
                  <a:pt x="628643" y="-25570"/>
                  <a:pt x="867537" y="0"/>
                </a:cubicBezTo>
                <a:cubicBezTo>
                  <a:pt x="1106431" y="25570"/>
                  <a:pt x="1148652" y="-26125"/>
                  <a:pt x="1419606" y="0"/>
                </a:cubicBezTo>
                <a:cubicBezTo>
                  <a:pt x="1690560" y="26125"/>
                  <a:pt x="1683164" y="3834"/>
                  <a:pt x="1761363" y="0"/>
                </a:cubicBezTo>
                <a:cubicBezTo>
                  <a:pt x="1839562" y="-3834"/>
                  <a:pt x="2057958" y="12342"/>
                  <a:pt x="2313432" y="0"/>
                </a:cubicBezTo>
                <a:cubicBezTo>
                  <a:pt x="2568906" y="-12342"/>
                  <a:pt x="2633343" y="18691"/>
                  <a:pt x="2865501" y="0"/>
                </a:cubicBezTo>
                <a:cubicBezTo>
                  <a:pt x="3097659" y="-18691"/>
                  <a:pt x="3486568" y="-41768"/>
                  <a:pt x="3733038" y="0"/>
                </a:cubicBezTo>
                <a:cubicBezTo>
                  <a:pt x="3979508" y="41768"/>
                  <a:pt x="4169814" y="7771"/>
                  <a:pt x="4285107" y="0"/>
                </a:cubicBezTo>
                <a:cubicBezTo>
                  <a:pt x="4400400" y="-7771"/>
                  <a:pt x="4498262" y="2038"/>
                  <a:pt x="4626864" y="0"/>
                </a:cubicBezTo>
                <a:cubicBezTo>
                  <a:pt x="4755466" y="-2038"/>
                  <a:pt x="4956475" y="20594"/>
                  <a:pt x="5073777" y="0"/>
                </a:cubicBezTo>
                <a:cubicBezTo>
                  <a:pt x="5191079" y="-20594"/>
                  <a:pt x="5353086" y="5597"/>
                  <a:pt x="5520690" y="0"/>
                </a:cubicBezTo>
                <a:cubicBezTo>
                  <a:pt x="5688294" y="-5597"/>
                  <a:pt x="6042729" y="-11689"/>
                  <a:pt x="6177915" y="0"/>
                </a:cubicBezTo>
                <a:cubicBezTo>
                  <a:pt x="6313102" y="11689"/>
                  <a:pt x="6636376" y="-15138"/>
                  <a:pt x="6940296" y="0"/>
                </a:cubicBezTo>
                <a:cubicBezTo>
                  <a:pt x="7244216" y="15138"/>
                  <a:pt x="7360319" y="29816"/>
                  <a:pt x="7597521" y="0"/>
                </a:cubicBezTo>
                <a:cubicBezTo>
                  <a:pt x="7834724" y="-29816"/>
                  <a:pt x="8009188" y="20501"/>
                  <a:pt x="8359902" y="0"/>
                </a:cubicBezTo>
                <a:cubicBezTo>
                  <a:pt x="8710616" y="-20501"/>
                  <a:pt x="8812552" y="16358"/>
                  <a:pt x="9122283" y="0"/>
                </a:cubicBezTo>
                <a:cubicBezTo>
                  <a:pt x="9432014" y="-16358"/>
                  <a:pt x="9469351" y="-13958"/>
                  <a:pt x="9674352" y="0"/>
                </a:cubicBezTo>
                <a:cubicBezTo>
                  <a:pt x="9879353" y="13958"/>
                  <a:pt x="10110258" y="26034"/>
                  <a:pt x="10515600" y="0"/>
                </a:cubicBezTo>
                <a:cubicBezTo>
                  <a:pt x="10540081" y="160051"/>
                  <a:pt x="10507153" y="315643"/>
                  <a:pt x="10515600" y="570008"/>
                </a:cubicBezTo>
                <a:cubicBezTo>
                  <a:pt x="10524047" y="824373"/>
                  <a:pt x="10506795" y="1003005"/>
                  <a:pt x="10515600" y="1309139"/>
                </a:cubicBezTo>
                <a:cubicBezTo>
                  <a:pt x="10524405" y="1615273"/>
                  <a:pt x="10518533" y="1798765"/>
                  <a:pt x="10515600" y="1935521"/>
                </a:cubicBezTo>
                <a:cubicBezTo>
                  <a:pt x="10512667" y="2072277"/>
                  <a:pt x="10510758" y="2475149"/>
                  <a:pt x="10515600" y="2618278"/>
                </a:cubicBezTo>
                <a:cubicBezTo>
                  <a:pt x="10520442" y="2761407"/>
                  <a:pt x="10510454" y="2978050"/>
                  <a:pt x="10515600" y="3075537"/>
                </a:cubicBezTo>
                <a:cubicBezTo>
                  <a:pt x="10520746" y="3173024"/>
                  <a:pt x="10509681" y="3437751"/>
                  <a:pt x="10515600" y="3701920"/>
                </a:cubicBezTo>
                <a:cubicBezTo>
                  <a:pt x="10521519" y="3966089"/>
                  <a:pt x="10543253" y="4208122"/>
                  <a:pt x="10515600" y="4441051"/>
                </a:cubicBezTo>
                <a:cubicBezTo>
                  <a:pt x="10487947" y="4673980"/>
                  <a:pt x="10539399" y="4851604"/>
                  <a:pt x="10515600" y="5067433"/>
                </a:cubicBezTo>
                <a:cubicBezTo>
                  <a:pt x="10491801" y="5283262"/>
                  <a:pt x="10509554" y="5510655"/>
                  <a:pt x="10515600" y="5637441"/>
                </a:cubicBezTo>
                <a:cubicBezTo>
                  <a:pt x="10151004" y="5649546"/>
                  <a:pt x="10054968" y="5620797"/>
                  <a:pt x="9648063" y="5637441"/>
                </a:cubicBezTo>
                <a:cubicBezTo>
                  <a:pt x="9241158" y="5654085"/>
                  <a:pt x="9278794" y="5621024"/>
                  <a:pt x="9095994" y="5637441"/>
                </a:cubicBezTo>
                <a:cubicBezTo>
                  <a:pt x="8913194" y="5653858"/>
                  <a:pt x="8852447" y="5643656"/>
                  <a:pt x="8754237" y="5637441"/>
                </a:cubicBezTo>
                <a:cubicBezTo>
                  <a:pt x="8656027" y="5631226"/>
                  <a:pt x="8269882" y="5654803"/>
                  <a:pt x="7991856" y="5637441"/>
                </a:cubicBezTo>
                <a:cubicBezTo>
                  <a:pt x="7713830" y="5620079"/>
                  <a:pt x="7768144" y="5629591"/>
                  <a:pt x="7650099" y="5637441"/>
                </a:cubicBezTo>
                <a:cubicBezTo>
                  <a:pt x="7532054" y="5645291"/>
                  <a:pt x="7421865" y="5635431"/>
                  <a:pt x="7203186" y="5637441"/>
                </a:cubicBezTo>
                <a:cubicBezTo>
                  <a:pt x="6984507" y="5639451"/>
                  <a:pt x="6876872" y="5652202"/>
                  <a:pt x="6756273" y="5637441"/>
                </a:cubicBezTo>
                <a:cubicBezTo>
                  <a:pt x="6635674" y="5622680"/>
                  <a:pt x="6303232" y="5679414"/>
                  <a:pt x="5888736" y="5637441"/>
                </a:cubicBezTo>
                <a:cubicBezTo>
                  <a:pt x="5474240" y="5595468"/>
                  <a:pt x="5381348" y="5668654"/>
                  <a:pt x="5231511" y="5637441"/>
                </a:cubicBezTo>
                <a:cubicBezTo>
                  <a:pt x="5081675" y="5606228"/>
                  <a:pt x="4688776" y="5657599"/>
                  <a:pt x="4363974" y="5637441"/>
                </a:cubicBezTo>
                <a:cubicBezTo>
                  <a:pt x="4039172" y="5617283"/>
                  <a:pt x="4179190" y="5630096"/>
                  <a:pt x="4022217" y="5637441"/>
                </a:cubicBezTo>
                <a:cubicBezTo>
                  <a:pt x="3865244" y="5644786"/>
                  <a:pt x="3533677" y="5668452"/>
                  <a:pt x="3259836" y="5637441"/>
                </a:cubicBezTo>
                <a:cubicBezTo>
                  <a:pt x="2985995" y="5606430"/>
                  <a:pt x="2839321" y="5614989"/>
                  <a:pt x="2707767" y="5637441"/>
                </a:cubicBezTo>
                <a:cubicBezTo>
                  <a:pt x="2576213" y="5659893"/>
                  <a:pt x="2029087" y="5677817"/>
                  <a:pt x="1840230" y="5637441"/>
                </a:cubicBezTo>
                <a:cubicBezTo>
                  <a:pt x="1651373" y="5597065"/>
                  <a:pt x="1535455" y="5652851"/>
                  <a:pt x="1288161" y="5637441"/>
                </a:cubicBezTo>
                <a:cubicBezTo>
                  <a:pt x="1040867" y="5622031"/>
                  <a:pt x="943465" y="5663965"/>
                  <a:pt x="736092" y="5637441"/>
                </a:cubicBezTo>
                <a:cubicBezTo>
                  <a:pt x="528719" y="5610917"/>
                  <a:pt x="350538" y="5636014"/>
                  <a:pt x="0" y="5637441"/>
                </a:cubicBezTo>
                <a:cubicBezTo>
                  <a:pt x="-20693" y="5382186"/>
                  <a:pt x="15189" y="5287012"/>
                  <a:pt x="0" y="5011059"/>
                </a:cubicBezTo>
                <a:cubicBezTo>
                  <a:pt x="-15189" y="4735106"/>
                  <a:pt x="-20935" y="4717520"/>
                  <a:pt x="0" y="4441051"/>
                </a:cubicBezTo>
                <a:cubicBezTo>
                  <a:pt x="20935" y="4164582"/>
                  <a:pt x="17806" y="4125848"/>
                  <a:pt x="0" y="3983792"/>
                </a:cubicBezTo>
                <a:cubicBezTo>
                  <a:pt x="-17806" y="3841736"/>
                  <a:pt x="-9905" y="3441107"/>
                  <a:pt x="0" y="3301035"/>
                </a:cubicBezTo>
                <a:cubicBezTo>
                  <a:pt x="9905" y="3160963"/>
                  <a:pt x="-5778" y="2976907"/>
                  <a:pt x="0" y="2674653"/>
                </a:cubicBezTo>
                <a:cubicBezTo>
                  <a:pt x="5778" y="2372399"/>
                  <a:pt x="32647" y="2262596"/>
                  <a:pt x="0" y="1991896"/>
                </a:cubicBezTo>
                <a:cubicBezTo>
                  <a:pt x="-32647" y="1721196"/>
                  <a:pt x="-16321" y="1654915"/>
                  <a:pt x="0" y="1534637"/>
                </a:cubicBezTo>
                <a:cubicBezTo>
                  <a:pt x="16321" y="1414359"/>
                  <a:pt x="12493" y="1131104"/>
                  <a:pt x="0" y="795506"/>
                </a:cubicBezTo>
                <a:cubicBezTo>
                  <a:pt x="-12493" y="459908"/>
                  <a:pt x="15918" y="355493"/>
                  <a:pt x="0" y="0"/>
                </a:cubicBezTo>
                <a:close/>
              </a:path>
              <a:path w="10515600" h="5637441" stroke="0" extrusionOk="0">
                <a:moveTo>
                  <a:pt x="0" y="0"/>
                </a:moveTo>
                <a:cubicBezTo>
                  <a:pt x="93185" y="-11771"/>
                  <a:pt x="255265" y="6749"/>
                  <a:pt x="446913" y="0"/>
                </a:cubicBezTo>
                <a:cubicBezTo>
                  <a:pt x="638561" y="-6749"/>
                  <a:pt x="1046447" y="23732"/>
                  <a:pt x="1314450" y="0"/>
                </a:cubicBezTo>
                <a:cubicBezTo>
                  <a:pt x="1582453" y="-23732"/>
                  <a:pt x="1914846" y="-7541"/>
                  <a:pt x="2076831" y="0"/>
                </a:cubicBezTo>
                <a:cubicBezTo>
                  <a:pt x="2238816" y="7541"/>
                  <a:pt x="2572489" y="11610"/>
                  <a:pt x="2839212" y="0"/>
                </a:cubicBezTo>
                <a:cubicBezTo>
                  <a:pt x="3105935" y="-11610"/>
                  <a:pt x="3162535" y="-26528"/>
                  <a:pt x="3391281" y="0"/>
                </a:cubicBezTo>
                <a:cubicBezTo>
                  <a:pt x="3620027" y="26528"/>
                  <a:pt x="4012301" y="-26754"/>
                  <a:pt x="4258818" y="0"/>
                </a:cubicBezTo>
                <a:cubicBezTo>
                  <a:pt x="4505335" y="26754"/>
                  <a:pt x="4904801" y="6592"/>
                  <a:pt x="5126355" y="0"/>
                </a:cubicBezTo>
                <a:cubicBezTo>
                  <a:pt x="5347909" y="-6592"/>
                  <a:pt x="5698815" y="36330"/>
                  <a:pt x="5993892" y="0"/>
                </a:cubicBezTo>
                <a:cubicBezTo>
                  <a:pt x="6288969" y="-36330"/>
                  <a:pt x="6278000" y="-19683"/>
                  <a:pt x="6440805" y="0"/>
                </a:cubicBezTo>
                <a:cubicBezTo>
                  <a:pt x="6603610" y="19683"/>
                  <a:pt x="7052870" y="-27756"/>
                  <a:pt x="7308342" y="0"/>
                </a:cubicBezTo>
                <a:cubicBezTo>
                  <a:pt x="7563814" y="27756"/>
                  <a:pt x="7766760" y="-21433"/>
                  <a:pt x="8070723" y="0"/>
                </a:cubicBezTo>
                <a:cubicBezTo>
                  <a:pt x="8374686" y="21433"/>
                  <a:pt x="8655084" y="-31716"/>
                  <a:pt x="8833104" y="0"/>
                </a:cubicBezTo>
                <a:cubicBezTo>
                  <a:pt x="9011124" y="31716"/>
                  <a:pt x="9358995" y="-25756"/>
                  <a:pt x="9595485" y="0"/>
                </a:cubicBezTo>
                <a:cubicBezTo>
                  <a:pt x="9831975" y="25756"/>
                  <a:pt x="10094272" y="-41502"/>
                  <a:pt x="10515600" y="0"/>
                </a:cubicBezTo>
                <a:cubicBezTo>
                  <a:pt x="10507366" y="183455"/>
                  <a:pt x="10531130" y="311154"/>
                  <a:pt x="10515600" y="457259"/>
                </a:cubicBezTo>
                <a:cubicBezTo>
                  <a:pt x="10500070" y="603364"/>
                  <a:pt x="10501429" y="743483"/>
                  <a:pt x="10515600" y="914518"/>
                </a:cubicBezTo>
                <a:cubicBezTo>
                  <a:pt x="10529771" y="1085553"/>
                  <a:pt x="10518814" y="1268342"/>
                  <a:pt x="10515600" y="1597275"/>
                </a:cubicBezTo>
                <a:cubicBezTo>
                  <a:pt x="10512386" y="1926208"/>
                  <a:pt x="10517252" y="1900610"/>
                  <a:pt x="10515600" y="2167283"/>
                </a:cubicBezTo>
                <a:cubicBezTo>
                  <a:pt x="10513948" y="2433956"/>
                  <a:pt x="10507166" y="2465783"/>
                  <a:pt x="10515600" y="2624542"/>
                </a:cubicBezTo>
                <a:cubicBezTo>
                  <a:pt x="10524034" y="2783301"/>
                  <a:pt x="10542042" y="2948842"/>
                  <a:pt x="10515600" y="3250924"/>
                </a:cubicBezTo>
                <a:cubicBezTo>
                  <a:pt x="10489158" y="3553006"/>
                  <a:pt x="10505880" y="3613484"/>
                  <a:pt x="10515600" y="3877307"/>
                </a:cubicBezTo>
                <a:cubicBezTo>
                  <a:pt x="10525320" y="4141130"/>
                  <a:pt x="10502949" y="4199151"/>
                  <a:pt x="10515600" y="4503689"/>
                </a:cubicBezTo>
                <a:cubicBezTo>
                  <a:pt x="10528251" y="4808227"/>
                  <a:pt x="10523827" y="4821078"/>
                  <a:pt x="10515600" y="5073697"/>
                </a:cubicBezTo>
                <a:cubicBezTo>
                  <a:pt x="10507373" y="5326316"/>
                  <a:pt x="10504785" y="5431835"/>
                  <a:pt x="10515600" y="5637441"/>
                </a:cubicBezTo>
                <a:cubicBezTo>
                  <a:pt x="10355433" y="5652374"/>
                  <a:pt x="10274728" y="5645827"/>
                  <a:pt x="10173843" y="5637441"/>
                </a:cubicBezTo>
                <a:cubicBezTo>
                  <a:pt x="10072958" y="5629055"/>
                  <a:pt x="9904344" y="5635079"/>
                  <a:pt x="9726930" y="5637441"/>
                </a:cubicBezTo>
                <a:cubicBezTo>
                  <a:pt x="9549516" y="5639803"/>
                  <a:pt x="9407667" y="5654370"/>
                  <a:pt x="9280017" y="5637441"/>
                </a:cubicBezTo>
                <a:cubicBezTo>
                  <a:pt x="9152367" y="5620512"/>
                  <a:pt x="8832131" y="5678772"/>
                  <a:pt x="8412480" y="5637441"/>
                </a:cubicBezTo>
                <a:cubicBezTo>
                  <a:pt x="7992829" y="5596110"/>
                  <a:pt x="8091777" y="5616704"/>
                  <a:pt x="7860411" y="5637441"/>
                </a:cubicBezTo>
                <a:cubicBezTo>
                  <a:pt x="7629045" y="5658178"/>
                  <a:pt x="7660303" y="5644988"/>
                  <a:pt x="7518654" y="5637441"/>
                </a:cubicBezTo>
                <a:cubicBezTo>
                  <a:pt x="7377005" y="5629894"/>
                  <a:pt x="7218788" y="5617647"/>
                  <a:pt x="7071741" y="5637441"/>
                </a:cubicBezTo>
                <a:cubicBezTo>
                  <a:pt x="6924694" y="5657235"/>
                  <a:pt x="6587888" y="5655739"/>
                  <a:pt x="6309360" y="5637441"/>
                </a:cubicBezTo>
                <a:cubicBezTo>
                  <a:pt x="6030832" y="5619143"/>
                  <a:pt x="5685168" y="5627200"/>
                  <a:pt x="5441823" y="5637441"/>
                </a:cubicBezTo>
                <a:cubicBezTo>
                  <a:pt x="5198478" y="5647682"/>
                  <a:pt x="5178032" y="5634047"/>
                  <a:pt x="4994910" y="5637441"/>
                </a:cubicBezTo>
                <a:cubicBezTo>
                  <a:pt x="4811788" y="5640835"/>
                  <a:pt x="4538412" y="5607861"/>
                  <a:pt x="4337685" y="5637441"/>
                </a:cubicBezTo>
                <a:cubicBezTo>
                  <a:pt x="4136959" y="5667021"/>
                  <a:pt x="3899243" y="5631573"/>
                  <a:pt x="3785616" y="5637441"/>
                </a:cubicBezTo>
                <a:cubicBezTo>
                  <a:pt x="3671989" y="5643309"/>
                  <a:pt x="3290516" y="5611035"/>
                  <a:pt x="3023235" y="5637441"/>
                </a:cubicBezTo>
                <a:cubicBezTo>
                  <a:pt x="2755954" y="5663847"/>
                  <a:pt x="2340644" y="5663386"/>
                  <a:pt x="2155698" y="5637441"/>
                </a:cubicBezTo>
                <a:cubicBezTo>
                  <a:pt x="1970752" y="5611496"/>
                  <a:pt x="1502621" y="5606085"/>
                  <a:pt x="1288161" y="5637441"/>
                </a:cubicBezTo>
                <a:cubicBezTo>
                  <a:pt x="1073701" y="5668797"/>
                  <a:pt x="1006034" y="5628310"/>
                  <a:pt x="736092" y="5637441"/>
                </a:cubicBezTo>
                <a:cubicBezTo>
                  <a:pt x="466150" y="5646572"/>
                  <a:pt x="169213" y="5626886"/>
                  <a:pt x="0" y="5637441"/>
                </a:cubicBezTo>
                <a:cubicBezTo>
                  <a:pt x="-15434" y="5406802"/>
                  <a:pt x="-511" y="5169729"/>
                  <a:pt x="0" y="4954684"/>
                </a:cubicBezTo>
                <a:cubicBezTo>
                  <a:pt x="511" y="4739639"/>
                  <a:pt x="-14825" y="4443303"/>
                  <a:pt x="0" y="4215553"/>
                </a:cubicBezTo>
                <a:cubicBezTo>
                  <a:pt x="14825" y="3987803"/>
                  <a:pt x="-24397" y="3845791"/>
                  <a:pt x="0" y="3532796"/>
                </a:cubicBezTo>
                <a:cubicBezTo>
                  <a:pt x="24397" y="3219801"/>
                  <a:pt x="8245" y="3135379"/>
                  <a:pt x="0" y="3019163"/>
                </a:cubicBezTo>
                <a:cubicBezTo>
                  <a:pt x="-8245" y="2902947"/>
                  <a:pt x="22818" y="2599363"/>
                  <a:pt x="0" y="2449155"/>
                </a:cubicBezTo>
                <a:cubicBezTo>
                  <a:pt x="-22818" y="2298947"/>
                  <a:pt x="11618" y="2009270"/>
                  <a:pt x="0" y="1879147"/>
                </a:cubicBezTo>
                <a:cubicBezTo>
                  <a:pt x="-11618" y="1749024"/>
                  <a:pt x="-16040" y="1506690"/>
                  <a:pt x="0" y="1196390"/>
                </a:cubicBezTo>
                <a:cubicBezTo>
                  <a:pt x="16040" y="886090"/>
                  <a:pt x="-21059" y="398768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31722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</a:rPr>
              <a:t>Bi-Directional</a:t>
            </a:r>
            <a:r>
              <a:rPr lang="en-US" sz="1800" b="1" dirty="0"/>
              <a:t> Encoder only Model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harter"/>
              </a:rPr>
              <a:t>T</a:t>
            </a:r>
            <a:r>
              <a:rPr lang="en-US" sz="1800" b="1" dirty="0">
                <a:effectLst/>
                <a:latin typeface="charter"/>
              </a:rPr>
              <a:t>rained on 160 GB (16 GB of Bert + 144 GB additional including WebText and CommonCrawl</a:t>
            </a:r>
            <a:r>
              <a:rPr lang="en-US" sz="1800" b="1" dirty="0">
                <a:latin typeface="charter"/>
              </a:rPr>
              <a:t> News</a:t>
            </a:r>
            <a:r>
              <a:rPr lang="en-US" sz="1800" b="1" dirty="0">
                <a:effectLst/>
                <a:latin typeface="charter"/>
              </a:rPr>
              <a:t>).</a:t>
            </a: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‘</a:t>
            </a:r>
            <a:r>
              <a:rPr lang="en-US" sz="1800" b="1" dirty="0">
                <a:solidFill>
                  <a:srgbClr val="00B050"/>
                </a:solidFill>
              </a:rPr>
              <a:t>More</a:t>
            </a:r>
            <a:r>
              <a:rPr lang="en-US" sz="1800" b="1" dirty="0"/>
              <a:t> Data, </a:t>
            </a:r>
            <a:r>
              <a:rPr lang="en-US" sz="1800" b="1" dirty="0">
                <a:solidFill>
                  <a:srgbClr val="00B050"/>
                </a:solidFill>
              </a:rPr>
              <a:t>Larger </a:t>
            </a:r>
            <a:r>
              <a:rPr lang="en-US" sz="1800" b="1" dirty="0"/>
              <a:t>Batches size, </a:t>
            </a:r>
            <a:r>
              <a:rPr lang="en-US" sz="1800" b="1" dirty="0">
                <a:solidFill>
                  <a:srgbClr val="00B050"/>
                </a:solidFill>
              </a:rPr>
              <a:t>Longer</a:t>
            </a:r>
            <a:r>
              <a:rPr lang="en-US" sz="1800" b="1" dirty="0"/>
              <a:t> Training.’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sz="1800" b="1" dirty="0"/>
          </a:p>
          <a:p>
            <a:pPr>
              <a:buClr>
                <a:schemeClr val="bg1"/>
              </a:buClr>
            </a:pPr>
            <a:endParaRPr lang="en-US" sz="1800" b="1" dirty="0"/>
          </a:p>
          <a:p>
            <a:pPr>
              <a:buClr>
                <a:schemeClr val="bg1"/>
              </a:buClr>
            </a:pPr>
            <a:endParaRPr lang="en-US" sz="1800" b="1" dirty="0"/>
          </a:p>
          <a:p>
            <a:pPr>
              <a:buClr>
                <a:schemeClr val="bg1"/>
              </a:buClr>
            </a:pPr>
            <a:endParaRPr lang="en-US" sz="1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266671-50FB-4E77-BC53-6B0FED91C578}"/>
              </a:ext>
            </a:extLst>
          </p:cNvPr>
          <p:cNvSpPr txBox="1"/>
          <p:nvPr/>
        </p:nvSpPr>
        <p:spPr>
          <a:xfrm>
            <a:off x="4164164" y="810158"/>
            <a:ext cx="36501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Tokenizer: Byte-Pairing Encoding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609CAB-CD64-40A5-A786-34115EA84F8D}"/>
              </a:ext>
            </a:extLst>
          </p:cNvPr>
          <p:cNvSpPr txBox="1"/>
          <p:nvPr/>
        </p:nvSpPr>
        <p:spPr>
          <a:xfrm>
            <a:off x="7836597" y="810158"/>
            <a:ext cx="365014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Edit-based Method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09D0C3-2505-4ECA-8067-E845BD12FD8B}"/>
              </a:ext>
            </a:extLst>
          </p:cNvPr>
          <p:cNvSpPr/>
          <p:nvPr/>
        </p:nvSpPr>
        <p:spPr>
          <a:xfrm>
            <a:off x="3423669" y="3360372"/>
            <a:ext cx="1601551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66DEAA-6213-4B3D-A4CF-CAA13223DF62}"/>
              </a:ext>
            </a:extLst>
          </p:cNvPr>
          <p:cNvSpPr/>
          <p:nvPr/>
        </p:nvSpPr>
        <p:spPr>
          <a:xfrm>
            <a:off x="3629092" y="3512773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8B7473-A5F3-48A6-B846-B6F73766554F}"/>
              </a:ext>
            </a:extLst>
          </p:cNvPr>
          <p:cNvSpPr/>
          <p:nvPr/>
        </p:nvSpPr>
        <p:spPr>
          <a:xfrm>
            <a:off x="3629092" y="4719425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89ED66-1A78-4C69-A015-3A72A122003D}"/>
              </a:ext>
            </a:extLst>
          </p:cNvPr>
          <p:cNvSpPr/>
          <p:nvPr/>
        </p:nvSpPr>
        <p:spPr>
          <a:xfrm>
            <a:off x="3632584" y="3881225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753B7-AEB4-439F-96D6-4446AF757922}"/>
              </a:ext>
            </a:extLst>
          </p:cNvPr>
          <p:cNvSpPr txBox="1"/>
          <p:nvPr/>
        </p:nvSpPr>
        <p:spPr>
          <a:xfrm>
            <a:off x="4074984" y="413805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D529F2-6C86-458D-8B0A-F82E08C75562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565341" y="4400620"/>
            <a:ext cx="0" cy="4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5F1CF-7B34-48CB-B8C6-D584E943DB10}"/>
              </a:ext>
            </a:extLst>
          </p:cNvPr>
          <p:cNvCxnSpPr>
            <a:cxnSpLocks/>
          </p:cNvCxnSpPr>
          <p:nvPr/>
        </p:nvCxnSpPr>
        <p:spPr>
          <a:xfrm>
            <a:off x="4836592" y="4846425"/>
            <a:ext cx="58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EEF3B2-4456-4053-9384-808E112C95E2}"/>
              </a:ext>
            </a:extLst>
          </p:cNvPr>
          <p:cNvSpPr/>
          <p:nvPr/>
        </p:nvSpPr>
        <p:spPr>
          <a:xfrm>
            <a:off x="5418535" y="3877796"/>
            <a:ext cx="4876800" cy="132556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76C09A-2395-43A7-858A-160E37853C3F}"/>
              </a:ext>
            </a:extLst>
          </p:cNvPr>
          <p:cNvSpPr/>
          <p:nvPr/>
        </p:nvSpPr>
        <p:spPr>
          <a:xfrm>
            <a:off x="5588697" y="4677418"/>
            <a:ext cx="4495800" cy="355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Self-Attention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9463A8A-E132-4B1F-BA1A-9EA5108A8250}"/>
              </a:ext>
            </a:extLst>
          </p:cNvPr>
          <p:cNvSpPr/>
          <p:nvPr/>
        </p:nvSpPr>
        <p:spPr>
          <a:xfrm>
            <a:off x="5588697" y="4235518"/>
            <a:ext cx="4495800" cy="355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Forward Neural Network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39A85E-4372-444C-9B38-4F9A5E1AE6CC}"/>
              </a:ext>
            </a:extLst>
          </p:cNvPr>
          <p:cNvSpPr txBox="1"/>
          <p:nvPr/>
        </p:nvSpPr>
        <p:spPr>
          <a:xfrm>
            <a:off x="5452507" y="386759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Encoder Block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A028D3-8702-4DF9-B066-CA6433E27DE5}"/>
              </a:ext>
            </a:extLst>
          </p:cNvPr>
          <p:cNvSpPr/>
          <p:nvPr/>
        </p:nvSpPr>
        <p:spPr>
          <a:xfrm>
            <a:off x="6477464" y="2445972"/>
            <a:ext cx="2324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Steganographic 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3D6D53-084E-47F4-8FB2-DCDDAEA220FB}"/>
              </a:ext>
            </a:extLst>
          </p:cNvPr>
          <p:cNvSpPr txBox="1"/>
          <p:nvPr/>
        </p:nvSpPr>
        <p:spPr>
          <a:xfrm>
            <a:off x="4172513" y="5138826"/>
            <a:ext cx="102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Roberta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DE874B-3F47-4808-AE89-43E821DBAA02}"/>
              </a:ext>
            </a:extLst>
          </p:cNvPr>
          <p:cNvSpPr/>
          <p:nvPr/>
        </p:nvSpPr>
        <p:spPr>
          <a:xfrm>
            <a:off x="3122539" y="5715000"/>
            <a:ext cx="22457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Masked Cover 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A424CC-B26D-495F-8444-0F6A244F8B63}"/>
              </a:ext>
            </a:extLst>
          </p:cNvPr>
          <p:cNvCxnSpPr>
            <a:cxnSpLocks/>
          </p:cNvCxnSpPr>
          <p:nvPr/>
        </p:nvCxnSpPr>
        <p:spPr>
          <a:xfrm flipV="1">
            <a:off x="4112974" y="5125825"/>
            <a:ext cx="0" cy="58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DE9324B-0D23-4928-A6A5-C16AABACAC05}"/>
              </a:ext>
            </a:extLst>
          </p:cNvPr>
          <p:cNvSpPr/>
          <p:nvPr/>
        </p:nvSpPr>
        <p:spPr>
          <a:xfrm>
            <a:off x="689041" y="3943420"/>
            <a:ext cx="1752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Sequence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BC096D-AB02-42ED-8C39-1F072527E3F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565341" y="5300024"/>
            <a:ext cx="10795" cy="42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B153DB7-C977-4AF2-B26F-4F602F1EC5EF}"/>
              </a:ext>
            </a:extLst>
          </p:cNvPr>
          <p:cNvSpPr/>
          <p:nvPr/>
        </p:nvSpPr>
        <p:spPr>
          <a:xfrm>
            <a:off x="680469" y="5723905"/>
            <a:ext cx="1752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Message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6ABFD-4A35-453D-B931-B79521AD8B37}"/>
              </a:ext>
            </a:extLst>
          </p:cNvPr>
          <p:cNvSpPr/>
          <p:nvPr/>
        </p:nvSpPr>
        <p:spPr>
          <a:xfrm>
            <a:off x="8421810" y="5715000"/>
            <a:ext cx="176049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516890-E87F-4E83-8289-134DC11C439B}"/>
              </a:ext>
            </a:extLst>
          </p:cNvPr>
          <p:cNvSpPr/>
          <p:nvPr/>
        </p:nvSpPr>
        <p:spPr>
          <a:xfrm>
            <a:off x="6012926" y="5638800"/>
            <a:ext cx="1910286" cy="589485"/>
          </a:xfrm>
          <a:prstGeom prst="rect">
            <a:avLst/>
          </a:prstGeom>
          <a:noFill/>
          <a:ln>
            <a:solidFill>
              <a:srgbClr val="0F0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Masking Strategy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  Tokenizer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05AF6F-C80A-49D6-84E0-663C3880DBDC}"/>
              </a:ext>
            </a:extLst>
          </p:cNvPr>
          <p:cNvCxnSpPr>
            <a:cxnSpLocks/>
            <a:stCxn id="49" idx="1"/>
            <a:endCxn id="50" idx="3"/>
          </p:cNvCxnSpPr>
          <p:nvPr/>
        </p:nvCxnSpPr>
        <p:spPr>
          <a:xfrm flipH="1" flipV="1">
            <a:off x="7923212" y="5933543"/>
            <a:ext cx="498598" cy="1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EC4BD5-810C-4B6C-BB6A-379762BD8BFD}"/>
              </a:ext>
            </a:extLst>
          </p:cNvPr>
          <p:cNvCxnSpPr>
            <a:cxnSpLocks/>
            <a:stCxn id="50" idx="1"/>
            <a:endCxn id="44" idx="3"/>
          </p:cNvCxnSpPr>
          <p:nvPr/>
        </p:nvCxnSpPr>
        <p:spPr>
          <a:xfrm flipH="1">
            <a:off x="5368277" y="5933543"/>
            <a:ext cx="644649" cy="1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BB5B71-DCF0-4BD9-BA45-1F4551BC43A2}"/>
              </a:ext>
            </a:extLst>
          </p:cNvPr>
          <p:cNvSpPr txBox="1"/>
          <p:nvPr/>
        </p:nvSpPr>
        <p:spPr>
          <a:xfrm>
            <a:off x="8801383" y="616855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like dogs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2EB5A-3935-4BF0-A2C4-E1395FB9D5BC}"/>
              </a:ext>
            </a:extLst>
          </p:cNvPr>
          <p:cNvSpPr txBox="1"/>
          <p:nvPr/>
        </p:nvSpPr>
        <p:spPr>
          <a:xfrm>
            <a:off x="3508604" y="6183868"/>
            <a:ext cx="17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[MASK] dogs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A71C35-FC97-49BD-AEBA-78706B6F6961}"/>
              </a:ext>
            </a:extLst>
          </p:cNvPr>
          <p:cNvSpPr txBox="1"/>
          <p:nvPr/>
        </p:nvSpPr>
        <p:spPr>
          <a:xfrm>
            <a:off x="9294375" y="2539186"/>
            <a:ext cx="1300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dogs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D30254-94A4-4EA4-83FA-A507EB0269E5}"/>
              </a:ext>
            </a:extLst>
          </p:cNvPr>
          <p:cNvSpPr/>
          <p:nvPr/>
        </p:nvSpPr>
        <p:spPr>
          <a:xfrm>
            <a:off x="695889" y="4842824"/>
            <a:ext cx="1760494" cy="457200"/>
          </a:xfrm>
          <a:prstGeom prst="rect">
            <a:avLst/>
          </a:prstGeom>
          <a:noFill/>
          <a:ln>
            <a:solidFill>
              <a:srgbClr val="0F0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Huffman Coding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158B71-029A-418E-A8A4-139DCCDCB174}"/>
              </a:ext>
            </a:extLst>
          </p:cNvPr>
          <p:cNvCxnSpPr>
            <a:cxnSpLocks/>
          </p:cNvCxnSpPr>
          <p:nvPr/>
        </p:nvCxnSpPr>
        <p:spPr>
          <a:xfrm flipV="1">
            <a:off x="4185669" y="2921165"/>
            <a:ext cx="0" cy="4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D910386-2B72-4D08-A6B8-F8F8AFF491AF}"/>
              </a:ext>
            </a:extLst>
          </p:cNvPr>
          <p:cNvSpPr/>
          <p:nvPr/>
        </p:nvSpPr>
        <p:spPr>
          <a:xfrm>
            <a:off x="3073143" y="2445972"/>
            <a:ext cx="2130811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Masking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42D00D-D02C-4AF9-8247-56C9EF529A03}"/>
              </a:ext>
            </a:extLst>
          </p:cNvPr>
          <p:cNvSpPr txBox="1"/>
          <p:nvPr/>
        </p:nvSpPr>
        <p:spPr>
          <a:xfrm>
            <a:off x="2870526" y="2110798"/>
            <a:ext cx="299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 love, hate, kill,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have</a:t>
            </a:r>
            <a:r>
              <a:rPr lang="en-US" dirty="0">
                <a:solidFill>
                  <a:schemeClr val="bg1"/>
                </a:solidFill>
              </a:rPr>
              <a:t>, …]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52394B-68DB-4805-AB14-8094D9084E8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132887" y="2674572"/>
            <a:ext cx="134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9630851-3F89-43A8-8CE0-6967A4ED43C1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1565340" y="2674572"/>
            <a:ext cx="1507803" cy="1268849"/>
          </a:xfrm>
          <a:prstGeom prst="bentConnector3">
            <a:avLst>
              <a:gd name="adj1" fmla="val -268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77ABCCD-E125-26D5-DCC5-51B411BB7FC3}"/>
              </a:ext>
            </a:extLst>
          </p:cNvPr>
          <p:cNvSpPr txBox="1"/>
          <p:nvPr/>
        </p:nvSpPr>
        <p:spPr>
          <a:xfrm>
            <a:off x="359327" y="6545504"/>
            <a:ext cx="7620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Masking: it is the process of filling out gaps represented by [MASK] token </a:t>
            </a:r>
          </a:p>
        </p:txBody>
      </p:sp>
    </p:spTree>
    <p:extLst>
      <p:ext uri="{BB962C8B-B14F-4D97-AF65-F5344CB8AC3E}">
        <p14:creationId xmlns:p14="http://schemas.microsoft.com/office/powerpoint/2010/main" val="251502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  <p:bldP spid="96" grpId="0"/>
      <p:bldP spid="98" grpId="0"/>
      <p:bldP spid="31" grpId="0" animBg="1"/>
      <p:bldP spid="32" grpId="0" animBg="1"/>
      <p:bldP spid="33" grpId="0" animBg="1"/>
      <p:bldP spid="34" grpId="0" animBg="1"/>
      <p:bldP spid="35" grpId="0"/>
      <p:bldP spid="38" grpId="0" animBg="1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6" grpId="0" animBg="1"/>
      <p:bldP spid="48" grpId="0" animBg="1"/>
      <p:bldP spid="49" grpId="0" animBg="1"/>
      <p:bldP spid="50" grpId="0" animBg="1"/>
      <p:bldP spid="53" grpId="0"/>
      <p:bldP spid="54" grpId="0"/>
      <p:bldP spid="55" grpId="0"/>
      <p:bldP spid="56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85" y="-152400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BERT Vs RoBERTa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5926478-5ED9-430B-8E4E-3477E77DD0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1569322"/>
              </p:ext>
            </p:extLst>
          </p:nvPr>
        </p:nvGraphicFramePr>
        <p:xfrm>
          <a:off x="989012" y="1356233"/>
          <a:ext cx="8991600" cy="466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841">
                  <a:extLst>
                    <a:ext uri="{9D8B030D-6E8A-4147-A177-3AD203B41FA5}">
                      <a16:colId xmlns:a16="http://schemas.microsoft.com/office/drawing/2014/main" val="2205248906"/>
                    </a:ext>
                  </a:extLst>
                </a:gridCol>
                <a:gridCol w="3385559">
                  <a:extLst>
                    <a:ext uri="{9D8B030D-6E8A-4147-A177-3AD203B41FA5}">
                      <a16:colId xmlns:a16="http://schemas.microsoft.com/office/drawing/2014/main" val="2619558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177352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7904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Training 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TPU chips x 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 times more than 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086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Outperforms 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2-20% improvement over BERT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848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GB BERT data (Books Corpus + Wikipedia) 3.3 Billion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 GB (16 GB BERT data + 144 additional GB from GPT2 (WebText) and </a:t>
                      </a:r>
                      <a:r>
                        <a:rPr lang="en-US" sz="1800" b="0" dirty="0">
                          <a:effectLst/>
                          <a:latin typeface="charter"/>
                        </a:rPr>
                        <a:t>CommonCrawl</a:t>
                      </a:r>
                      <a:r>
                        <a:rPr lang="en-US" sz="1800" b="0" dirty="0">
                          <a:latin typeface="charter"/>
                        </a:rPr>
                        <a:t> News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033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Masking Language Model</a:t>
                      </a:r>
                    </a:p>
                    <a:p>
                      <a:r>
                        <a:rPr lang="en-US" dirty="0"/>
                        <a:t>Next Sentence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Masking Language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019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Tokenizer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Word-Piece</a:t>
                      </a:r>
                    </a:p>
                    <a:p>
                      <a:r>
                        <a:rPr lang="en-US" dirty="0"/>
                        <a:t>Example: n-ug-gets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Byte-Pair Encoding (as GPT2)</a:t>
                      </a:r>
                    </a:p>
                    <a:p>
                      <a:r>
                        <a:rPr lang="en-US" dirty="0"/>
                        <a:t>Example: n-</a:t>
                      </a:r>
                      <a:r>
                        <a:rPr lang="en-US" dirty="0" err="1"/>
                        <a:t>uggets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2454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Masking Strategy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Masking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5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921727-5571-4DB3-B4A3-9171EF4877AB}"/>
              </a:ext>
            </a:extLst>
          </p:cNvPr>
          <p:cNvSpPr txBox="1"/>
          <p:nvPr/>
        </p:nvSpPr>
        <p:spPr>
          <a:xfrm>
            <a:off x="989012" y="6002493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https://towardsdatascience.com/bert-roberta-distilbert-xlnet-which-one-to-use-3d5ab82ba5f8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819F-F2EC-4397-B70F-41773AE5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89" y="341504"/>
            <a:ext cx="4628646" cy="710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dirty="0"/>
              <a:t>Static Masking: </a:t>
            </a:r>
            <a:r>
              <a:rPr lang="en-US" sz="3500" dirty="0">
                <a:solidFill>
                  <a:srgbClr val="0070C0"/>
                </a:solidFill>
              </a:rPr>
              <a:t>Bert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EF682-339B-412C-A636-D634D707B6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0649" y="1625079"/>
            <a:ext cx="6925203" cy="45360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5EC12-8225-4580-8F23-0151AA061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6812" y="1625079"/>
            <a:ext cx="4857246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/>
            <a:r>
              <a:rPr lang="en-US" sz="1600" dirty="0"/>
              <a:t>BERT implemented static masking by </a:t>
            </a:r>
            <a:r>
              <a:rPr lang="en-US" sz="1600" b="1" dirty="0"/>
              <a:t>duplicating input data </a:t>
            </a:r>
            <a:r>
              <a:rPr lang="en-US" sz="1600" dirty="0"/>
              <a:t>10 times.</a:t>
            </a:r>
          </a:p>
          <a:p>
            <a:pPr indent="-182880" defTabSz="914400"/>
            <a:r>
              <a:rPr lang="en-US" sz="1600" dirty="0"/>
              <a:t>So, each input sequence is masking in 10 different ways.</a:t>
            </a:r>
          </a:p>
          <a:p>
            <a:pPr indent="-182880" defTabSz="914400"/>
            <a:r>
              <a:rPr lang="en-US" sz="1600" dirty="0"/>
              <a:t>During 40 epochs of training, each input sequence was seen 4 times with same mask.</a:t>
            </a:r>
          </a:p>
        </p:txBody>
      </p:sp>
    </p:spTree>
    <p:extLst>
      <p:ext uri="{BB962C8B-B14F-4D97-AF65-F5344CB8AC3E}">
        <p14:creationId xmlns:p14="http://schemas.microsoft.com/office/powerpoint/2010/main" val="17707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F025-F6A0-44ED-9146-D51E4CC0BA6B}"/>
              </a:ext>
            </a:extLst>
          </p:cNvPr>
          <p:cNvSpPr txBox="1">
            <a:spLocks/>
          </p:cNvSpPr>
          <p:nvPr/>
        </p:nvSpPr>
        <p:spPr>
          <a:xfrm>
            <a:off x="3285584" y="282405"/>
            <a:ext cx="4866228" cy="7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 dirty="0"/>
              <a:t>Dynamic Masking: </a:t>
            </a:r>
            <a:r>
              <a:rPr lang="en-US" sz="3200" dirty="0" err="1">
                <a:solidFill>
                  <a:srgbClr val="00B050"/>
                </a:solidFill>
              </a:rPr>
              <a:t>roBerta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A0491F-084F-40F3-B0FF-9C309CA112B5}"/>
              </a:ext>
            </a:extLst>
          </p:cNvPr>
          <p:cNvSpPr txBox="1">
            <a:spLocks/>
          </p:cNvSpPr>
          <p:nvPr/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/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799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Dynamic masking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generates new masking pattern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every epoch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43807-33EF-4AD7-B0FF-E6E74FB8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231099"/>
            <a:ext cx="11199812" cy="36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A31F-5750-A404-BD49-89C1BDC1F01E}"/>
              </a:ext>
            </a:extLst>
          </p:cNvPr>
          <p:cNvSpPr txBox="1">
            <a:spLocks/>
          </p:cNvSpPr>
          <p:nvPr/>
        </p:nvSpPr>
        <p:spPr>
          <a:xfrm>
            <a:off x="531812" y="228600"/>
            <a:ext cx="9810247" cy="700722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5AF8E-C1BD-4E45-67F3-43045DE00238}"/>
              </a:ext>
            </a:extLst>
          </p:cNvPr>
          <p:cNvSpPr txBox="1"/>
          <p:nvPr/>
        </p:nvSpPr>
        <p:spPr>
          <a:xfrm>
            <a:off x="533537" y="1905000"/>
            <a:ext cx="981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Dataset was formulated of 100 cover texts of different domains (political, medical and academic) and of different lengths for payload capacity evaluation.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62974-8D15-FDBD-21F9-645A33571E1D}"/>
              </a:ext>
            </a:extLst>
          </p:cNvPr>
          <p:cNvSpPr txBox="1"/>
          <p:nvPr/>
        </p:nvSpPr>
        <p:spPr>
          <a:xfrm>
            <a:off x="531812" y="13716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Edit-based Approaches (BERT and RoBERTa)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561F-18E3-B0F4-4EB3-267C8B591DBB}"/>
              </a:ext>
            </a:extLst>
          </p:cNvPr>
          <p:cNvSpPr txBox="1"/>
          <p:nvPr/>
        </p:nvSpPr>
        <p:spPr>
          <a:xfrm>
            <a:off x="531812" y="2747388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Generation-based Approach (GPT2)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BEE23-C57F-6C45-5729-5EC210358B3B}"/>
              </a:ext>
            </a:extLst>
          </p:cNvPr>
          <p:cNvSpPr txBox="1"/>
          <p:nvPr/>
        </p:nvSpPr>
        <p:spPr>
          <a:xfrm>
            <a:off x="551365" y="3343555"/>
            <a:ext cx="981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Datasets each consist of articles of different domains (political, medical and academic) so that the GPT2 word input is randomly selected from them.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02052-CB8C-5ECC-C78E-90442777F595}"/>
              </a:ext>
            </a:extLst>
          </p:cNvPr>
          <p:cNvSpPr txBox="1"/>
          <p:nvPr/>
        </p:nvSpPr>
        <p:spPr>
          <a:xfrm>
            <a:off x="551006" y="41910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Secret Messages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C2F22-1304-012B-EB0B-B36C12B427A6}"/>
              </a:ext>
            </a:extLst>
          </p:cNvPr>
          <p:cNvSpPr txBox="1"/>
          <p:nvPr/>
        </p:nvSpPr>
        <p:spPr>
          <a:xfrm>
            <a:off x="509441" y="4754864"/>
            <a:ext cx="98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Dataset consists of 50 secret messages of different lengths for payload capacity evaluation.</a:t>
            </a:r>
          </a:p>
        </p:txBody>
      </p:sp>
    </p:spTree>
    <p:extLst>
      <p:ext uri="{BB962C8B-B14F-4D97-AF65-F5344CB8AC3E}">
        <p14:creationId xmlns:p14="http://schemas.microsoft.com/office/powerpoint/2010/main" val="22425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629-7AB0-C7FB-AA07-5BBFF0DE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28600"/>
            <a:ext cx="9810247" cy="700722"/>
          </a:xfrm>
        </p:spPr>
        <p:txBody>
          <a:bodyPr/>
          <a:lstStyle/>
          <a:p>
            <a:r>
              <a:rPr lang="en-US" dirty="0"/>
              <a:t>Results: Human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F4AB2-234E-DC87-5921-4F0BD5FE3DA4}"/>
              </a:ext>
            </a:extLst>
          </p:cNvPr>
          <p:cNvSpPr txBox="1"/>
          <p:nvPr/>
        </p:nvSpPr>
        <p:spPr>
          <a:xfrm>
            <a:off x="303212" y="1295400"/>
            <a:ext cx="106680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survey includes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/>
              <a:t>steganographic texts for each model including steganographic texts of political domain, academic , medical and  random topics.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34</a:t>
            </a:r>
            <a:r>
              <a:rPr lang="en-US" dirty="0"/>
              <a:t> participants have filled the survey rating each output on the mentioned domains.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04342-9C03-3539-9372-A52D0C37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26" y="3006766"/>
            <a:ext cx="6910328" cy="30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3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3BA57C-7D81-08A8-0964-93915AB1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4" y="-21996"/>
            <a:ext cx="9690116" cy="773689"/>
          </a:xfrm>
        </p:spPr>
        <p:txBody>
          <a:bodyPr>
            <a:normAutofit/>
          </a:bodyPr>
          <a:lstStyle/>
          <a:p>
            <a:r>
              <a:rPr lang="en-US" sz="3200" dirty="0"/>
              <a:t>Human Evaluation Results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030C97-9534-C703-F91A-F28DFE7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914399"/>
            <a:ext cx="5081742" cy="3810001"/>
          </a:xfrm>
          <a:prstGeom prst="rect">
            <a:avLst/>
          </a:prstGeom>
        </p:spPr>
      </p:pic>
      <p:pic>
        <p:nvPicPr>
          <p:cNvPr id="9" name="Picture 8" descr="A group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19A109A9-7FB0-49D5-5FC7-B21A76B5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914399"/>
            <a:ext cx="5257800" cy="3810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D28A5E-714B-AF4A-5A97-68C892D18A50}"/>
              </a:ext>
            </a:extLst>
          </p:cNvPr>
          <p:cNvSpPr txBox="1"/>
          <p:nvPr/>
        </p:nvSpPr>
        <p:spPr>
          <a:xfrm>
            <a:off x="836612" y="4953000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</a:t>
            </a:r>
            <a:r>
              <a:rPr lang="en-US" b="1" dirty="0"/>
              <a:t>25</a:t>
            </a:r>
            <a:r>
              <a:rPr lang="en-US" dirty="0"/>
              <a:t> participants rated GPT2 steganographic texts very poor grammatically and coherency.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20-25</a:t>
            </a:r>
            <a:r>
              <a:rPr lang="en-US" dirty="0"/>
              <a:t> participants rated RoBERTa results as very good grammatically and coherency.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BERT’s results were rated as barely acceptable to good by</a:t>
            </a:r>
            <a:r>
              <a:rPr lang="en-US" b="1" dirty="0"/>
              <a:t> 5 </a:t>
            </a:r>
            <a:r>
              <a:rPr lang="en-US" dirty="0"/>
              <a:t>to </a:t>
            </a:r>
            <a:r>
              <a:rPr lang="en-US" b="1" dirty="0"/>
              <a:t>15</a:t>
            </a:r>
            <a:r>
              <a:rPr lang="en-US" dirty="0"/>
              <a:t>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0911353A-5126-AB56-0763-E85E4E69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152400"/>
            <a:ext cx="9690116" cy="773689"/>
          </a:xfrm>
        </p:spPr>
        <p:txBody>
          <a:bodyPr/>
          <a:lstStyle/>
          <a:p>
            <a:r>
              <a:rPr lang="en-US" dirty="0"/>
              <a:t>Human Evaluation Results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7A431BC-9D43-E52E-FCB5-7D06799D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219200"/>
            <a:ext cx="4800600" cy="406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2685B-B41F-AAFD-5146-FC00823A93B5}"/>
              </a:ext>
            </a:extLst>
          </p:cNvPr>
          <p:cNvSpPr txBox="1"/>
          <p:nvPr/>
        </p:nvSpPr>
        <p:spPr>
          <a:xfrm>
            <a:off x="5698639" y="1981200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RoBERTa has shown the best results in terms of grammatical correctness and context coherency.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GPT2 has shown the worst results in all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not </a:t>
            </a:r>
            <a:r>
              <a:rPr lang="en-US" b="1" dirty="0"/>
              <a:t>advisable</a:t>
            </a:r>
            <a:r>
              <a:rPr lang="en-US" dirty="0"/>
              <a:t> to use the three approaches in political domain.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03AA5-8DC7-31AA-21CC-7DD7D921A053}"/>
              </a:ext>
            </a:extLst>
          </p:cNvPr>
          <p:cNvSpPr txBox="1"/>
          <p:nvPr/>
        </p:nvSpPr>
        <p:spPr>
          <a:xfrm>
            <a:off x="3960812" y="64770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false political fact delivering using GPT2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9D28A-F931-4F3A-7812-A19FB664E6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2"/>
          <a:stretch/>
        </p:blipFill>
        <p:spPr>
          <a:xfrm>
            <a:off x="915185" y="5461060"/>
            <a:ext cx="9566908" cy="9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5764B1-6EB0-CFF5-41D1-3C9DCBA8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28600"/>
            <a:ext cx="9810247" cy="700722"/>
          </a:xfrm>
        </p:spPr>
        <p:txBody>
          <a:bodyPr/>
          <a:lstStyle/>
          <a:p>
            <a:r>
              <a:rPr lang="en-US" dirty="0"/>
              <a:t>Results: Payload 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DDD1-FD9C-E306-E77F-0BCDEF34B11C}"/>
              </a:ext>
            </a:extLst>
          </p:cNvPr>
          <p:cNvSpPr txBox="1"/>
          <p:nvPr/>
        </p:nvSpPr>
        <p:spPr>
          <a:xfrm>
            <a:off x="338569" y="117090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</a:t>
            </a:r>
            <a:r>
              <a:rPr lang="en-US" dirty="0"/>
              <a:t> experiments were done on the selected secret messages and the cover text datasets on </a:t>
            </a:r>
            <a:r>
              <a:rPr lang="en-US" b="1" dirty="0"/>
              <a:t>3</a:t>
            </a:r>
            <a:r>
              <a:rPr lang="en-US" dirty="0"/>
              <a:t> different masking capacity experiments.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DDFA-5356-1CDA-ABF5-3609DB2FA8FA}"/>
              </a:ext>
            </a:extLst>
          </p:cNvPr>
          <p:cNvSpPr txBox="1"/>
          <p:nvPr/>
        </p:nvSpPr>
        <p:spPr>
          <a:xfrm>
            <a:off x="531812" y="192000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Long</a:t>
            </a:r>
            <a:r>
              <a:rPr lang="en-US" dirty="0"/>
              <a:t> Secret Message in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Long</a:t>
            </a:r>
            <a:r>
              <a:rPr lang="en-US" b="1" dirty="0"/>
              <a:t> </a:t>
            </a:r>
            <a:r>
              <a:rPr lang="en-US" dirty="0"/>
              <a:t>Cover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84D1D-1FFC-D7C8-A715-82F5EB83CD5F}"/>
              </a:ext>
            </a:extLst>
          </p:cNvPr>
          <p:cNvSpPr txBox="1"/>
          <p:nvPr/>
        </p:nvSpPr>
        <p:spPr>
          <a:xfrm>
            <a:off x="7237412" y="2057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12408-5C1A-73C2-4FC7-DF951F9E98A3}"/>
              </a:ext>
            </a:extLst>
          </p:cNvPr>
          <p:cNvSpPr txBox="1"/>
          <p:nvPr/>
        </p:nvSpPr>
        <p:spPr>
          <a:xfrm>
            <a:off x="520988" y="244860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</a:t>
            </a:r>
            <a:r>
              <a:rPr lang="en-US" b="1" dirty="0">
                <a:solidFill>
                  <a:srgbClr val="00B050"/>
                </a:solidFill>
              </a:rPr>
              <a:t>Short</a:t>
            </a:r>
            <a:r>
              <a:rPr lang="en-US" dirty="0"/>
              <a:t> Secret Message in </a:t>
            </a:r>
            <a:r>
              <a:rPr lang="en-US" b="1" dirty="0">
                <a:solidFill>
                  <a:srgbClr val="C00000"/>
                </a:solidFill>
              </a:rPr>
              <a:t>Long</a:t>
            </a:r>
            <a:r>
              <a:rPr lang="en-US" dirty="0"/>
              <a:t> Cover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4DB29-86D9-0DC8-D78A-EF2160965C33}"/>
              </a:ext>
            </a:extLst>
          </p:cNvPr>
          <p:cNvSpPr txBox="1"/>
          <p:nvPr/>
        </p:nvSpPr>
        <p:spPr>
          <a:xfrm>
            <a:off x="5596369" y="244860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 </a:t>
            </a:r>
            <a:r>
              <a:rPr lang="en-US" b="1" dirty="0">
                <a:solidFill>
                  <a:srgbClr val="00B050"/>
                </a:solidFill>
              </a:rPr>
              <a:t>Short </a:t>
            </a:r>
            <a:r>
              <a:rPr lang="en-US" dirty="0"/>
              <a:t>Secret Message in </a:t>
            </a:r>
            <a:r>
              <a:rPr lang="en-US" b="1" dirty="0">
                <a:solidFill>
                  <a:srgbClr val="00B050"/>
                </a:solidFill>
              </a:rPr>
              <a:t>Short</a:t>
            </a:r>
            <a:r>
              <a:rPr lang="en-US" dirty="0"/>
              <a:t> Cover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19EF-DF53-CA64-6C8C-40843097AC0E}"/>
              </a:ext>
            </a:extLst>
          </p:cNvPr>
          <p:cNvSpPr txBox="1"/>
          <p:nvPr/>
        </p:nvSpPr>
        <p:spPr>
          <a:xfrm>
            <a:off x="5596369" y="192053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Long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Secret Message in </a:t>
            </a:r>
            <a:r>
              <a:rPr lang="en-US" b="1" dirty="0">
                <a:solidFill>
                  <a:srgbClr val="00B050"/>
                </a:solidFill>
              </a:rPr>
              <a:t>Short</a:t>
            </a:r>
            <a:r>
              <a:rPr lang="en-US" dirty="0"/>
              <a:t> Cover Text.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4233BBF-8884-7204-8B53-F7D977A23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52863"/>
              </p:ext>
            </p:extLst>
          </p:nvPr>
        </p:nvGraphicFramePr>
        <p:xfrm>
          <a:off x="2665412" y="4902429"/>
          <a:ext cx="6019800" cy="11073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57389">
                  <a:extLst>
                    <a:ext uri="{9D8B030D-6E8A-4147-A177-3AD203B41FA5}">
                      <a16:colId xmlns:a16="http://schemas.microsoft.com/office/drawing/2014/main" val="851246432"/>
                    </a:ext>
                  </a:extLst>
                </a:gridCol>
                <a:gridCol w="3062411">
                  <a:extLst>
                    <a:ext uri="{9D8B030D-6E8A-4147-A177-3AD203B41FA5}">
                      <a16:colId xmlns:a16="http://schemas.microsoft.com/office/drawing/2014/main" val="1526657519"/>
                    </a:ext>
                  </a:extLst>
                </a:gridCol>
              </a:tblGrid>
              <a:tr h="197047">
                <a:tc>
                  <a:txBody>
                    <a:bodyPr/>
                    <a:lstStyle/>
                    <a:p>
                      <a:r>
                        <a:rPr lang="en-US" dirty="0"/>
                        <a:t>Cover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Long Cover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~35-40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Cover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~10-15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8497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297225-BABD-9FF5-C082-7D8A6ED4B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5753"/>
              </p:ext>
            </p:extLst>
          </p:nvPr>
        </p:nvGraphicFramePr>
        <p:xfrm>
          <a:off x="2665412" y="3573153"/>
          <a:ext cx="6019800" cy="11073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1577">
                  <a:extLst>
                    <a:ext uri="{9D8B030D-6E8A-4147-A177-3AD203B41FA5}">
                      <a16:colId xmlns:a16="http://schemas.microsoft.com/office/drawing/2014/main" val="851246432"/>
                    </a:ext>
                  </a:extLst>
                </a:gridCol>
                <a:gridCol w="3038223">
                  <a:extLst>
                    <a:ext uri="{9D8B030D-6E8A-4147-A177-3AD203B41FA5}">
                      <a16:colId xmlns:a16="http://schemas.microsoft.com/office/drawing/2014/main" val="1526657519"/>
                    </a:ext>
                  </a:extLst>
                </a:gridCol>
              </a:tblGrid>
              <a:tr h="144373">
                <a:tc>
                  <a:txBody>
                    <a:bodyPr/>
                    <a:lstStyle/>
                    <a:p>
                      <a:r>
                        <a:rPr lang="en-US" dirty="0"/>
                        <a:t>Secret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Long Secret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 me at Downtown at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Secret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849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5853B9-AC7B-96FA-CA57-C7854EC74D3B}"/>
              </a:ext>
            </a:extLst>
          </p:cNvPr>
          <p:cNvSpPr txBox="1"/>
          <p:nvPr/>
        </p:nvSpPr>
        <p:spPr>
          <a:xfrm>
            <a:off x="901988" y="6400800"/>
            <a:ext cx="100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Payload Capacity</a:t>
            </a:r>
            <a:r>
              <a:rPr lang="en-US" dirty="0"/>
              <a:t>: number of bits of secret message that can be encoded per word of cover text.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8CAF8-8223-EEEC-7BEB-EFAEED93545C}"/>
              </a:ext>
            </a:extLst>
          </p:cNvPr>
          <p:cNvSpPr txBox="1"/>
          <p:nvPr/>
        </p:nvSpPr>
        <p:spPr>
          <a:xfrm>
            <a:off x="881927" y="6117150"/>
            <a:ext cx="100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Masking Capacity</a:t>
            </a:r>
            <a:r>
              <a:rPr lang="en-US" dirty="0"/>
              <a:t>: number of [MASK] tokens in cover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CE3B55-0763-9CE7-2F8D-1740DA5381A6}"/>
              </a:ext>
            </a:extLst>
          </p:cNvPr>
          <p:cNvSpPr txBox="1"/>
          <p:nvPr/>
        </p:nvSpPr>
        <p:spPr>
          <a:xfrm>
            <a:off x="23812" y="298759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30% </a:t>
            </a:r>
            <a:r>
              <a:rPr lang="en-US" dirty="0"/>
              <a:t>Masking Capacity (Highest capacity)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31EAB-9EB5-6208-5023-97B3655E10D7}"/>
              </a:ext>
            </a:extLst>
          </p:cNvPr>
          <p:cNvSpPr txBox="1"/>
          <p:nvPr/>
        </p:nvSpPr>
        <p:spPr>
          <a:xfrm>
            <a:off x="4341812" y="298440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20% </a:t>
            </a:r>
            <a:r>
              <a:rPr lang="en-US" dirty="0"/>
              <a:t>Masking Capacity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F2BD3-1722-F3E8-5714-B47CD029A5C9}"/>
              </a:ext>
            </a:extLst>
          </p:cNvPr>
          <p:cNvSpPr txBox="1"/>
          <p:nvPr/>
        </p:nvSpPr>
        <p:spPr>
          <a:xfrm>
            <a:off x="7085012" y="298292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10% </a:t>
            </a:r>
            <a:r>
              <a:rPr lang="en-US" dirty="0"/>
              <a:t>Masking Capacity (Lowest capacity)</a:t>
            </a:r>
          </a:p>
        </p:txBody>
      </p:sp>
    </p:spTree>
    <p:extLst>
      <p:ext uri="{BB962C8B-B14F-4D97-AF65-F5344CB8AC3E}">
        <p14:creationId xmlns:p14="http://schemas.microsoft.com/office/powerpoint/2010/main" val="18465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228600"/>
            <a:ext cx="9690116" cy="1325562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idx="1"/>
          </p:nvPr>
        </p:nvSpPr>
        <p:spPr>
          <a:xfrm>
            <a:off x="1052707" y="1933575"/>
            <a:ext cx="5053894" cy="424656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Introduction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Related Work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Solution Methodology: Transformer Models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Generation-based Vs Edit-based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BERT Vs Roberta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Results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4" name="Graphic 33" descr="List">
            <a:extLst>
              <a:ext uri="{FF2B5EF4-FFF2-40B4-BE49-F238E27FC236}">
                <a16:creationId xmlns:a16="http://schemas.microsoft.com/office/drawing/2014/main" id="{34F91231-DCA2-90E8-0718-EF90E038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7492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F21CE76E-9DC0-E674-030E-506CFF55C0E2}"/>
              </a:ext>
            </a:extLst>
          </p:cNvPr>
          <p:cNvSpPr txBox="1">
            <a:spLocks/>
          </p:cNvSpPr>
          <p:nvPr/>
        </p:nvSpPr>
        <p:spPr>
          <a:xfrm rot="5400000">
            <a:off x="6893998" y="4839214"/>
            <a:ext cx="9690116" cy="773689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Payload Capacity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B3332-7863-F2B0-E5C4-AFA4F9DB1BE5}"/>
              </a:ext>
            </a:extLst>
          </p:cNvPr>
          <p:cNvSpPr txBox="1"/>
          <p:nvPr/>
        </p:nvSpPr>
        <p:spPr>
          <a:xfrm>
            <a:off x="5309296" y="263930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B251AD-D9B5-7B1E-6E92-F354EE80B977}"/>
              </a:ext>
            </a:extLst>
          </p:cNvPr>
          <p:cNvSpPr txBox="1"/>
          <p:nvPr/>
        </p:nvSpPr>
        <p:spPr>
          <a:xfrm>
            <a:off x="5333972" y="2814466"/>
            <a:ext cx="1664169" cy="37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D485C8-249B-3EA3-0AE0-8ECE4BF62680}"/>
              </a:ext>
            </a:extLst>
          </p:cNvPr>
          <p:cNvCxnSpPr/>
          <p:nvPr/>
        </p:nvCxnSpPr>
        <p:spPr>
          <a:xfrm>
            <a:off x="684212" y="381000"/>
            <a:ext cx="0" cy="601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09B0F-00F3-8DE3-6301-D400971EF362}"/>
              </a:ext>
            </a:extLst>
          </p:cNvPr>
          <p:cNvSpPr txBox="1"/>
          <p:nvPr/>
        </p:nvSpPr>
        <p:spPr>
          <a:xfrm rot="16200000">
            <a:off x="-678465" y="4478923"/>
            <a:ext cx="2185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Accuracy Decreases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64BE7-2D1C-5D4A-384E-027A0EED4E9A}"/>
              </a:ext>
            </a:extLst>
          </p:cNvPr>
          <p:cNvSpPr txBox="1"/>
          <p:nvPr/>
        </p:nvSpPr>
        <p:spPr>
          <a:xfrm rot="16200000">
            <a:off x="-662727" y="2371382"/>
            <a:ext cx="2185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Capacity Decreases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DCE76-5C38-F5D3-306A-51D8DD05F2A6}"/>
              </a:ext>
            </a:extLst>
          </p:cNvPr>
          <p:cNvSpPr txBox="1"/>
          <p:nvPr/>
        </p:nvSpPr>
        <p:spPr>
          <a:xfrm rot="5400000">
            <a:off x="-645506" y="3793787"/>
            <a:ext cx="31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Masking Interval Increases</a:t>
            </a:r>
          </a:p>
        </p:txBody>
      </p:sp>
      <p:pic>
        <p:nvPicPr>
          <p:cNvPr id="29" name="Picture 2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B7E3FB-0305-FAEC-A848-AE44E85C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12" y="785498"/>
            <a:ext cx="8982493" cy="1864455"/>
          </a:xfrm>
          <a:prstGeom prst="rect">
            <a:avLst/>
          </a:prstGeom>
        </p:spPr>
      </p:pic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C948E8-8F2B-58D8-9C39-40321607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22" y="3275820"/>
            <a:ext cx="8982490" cy="1864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5F127-F6E5-00AE-881C-C35F4299D20D}"/>
              </a:ext>
            </a:extLst>
          </p:cNvPr>
          <p:cNvSpPr txBox="1"/>
          <p:nvPr/>
        </p:nvSpPr>
        <p:spPr>
          <a:xfrm>
            <a:off x="1680873" y="5472337"/>
            <a:ext cx="898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short secret message encoded in long cover text, both models have passed in first two experiments.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short secret message in short cover text both models have passed in first experiment only.</a:t>
            </a:r>
          </a:p>
        </p:txBody>
      </p:sp>
    </p:spTree>
    <p:extLst>
      <p:ext uri="{BB962C8B-B14F-4D97-AF65-F5344CB8AC3E}">
        <p14:creationId xmlns:p14="http://schemas.microsoft.com/office/powerpoint/2010/main" val="16085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BCF9A-6E4E-8901-07D7-781021C62E91}"/>
              </a:ext>
            </a:extLst>
          </p:cNvPr>
          <p:cNvSpPr txBox="1"/>
          <p:nvPr/>
        </p:nvSpPr>
        <p:spPr>
          <a:xfrm>
            <a:off x="4875212" y="533400"/>
            <a:ext cx="17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E26D711-C19F-1F88-AC44-C58BF6353302}"/>
              </a:ext>
            </a:extLst>
          </p:cNvPr>
          <p:cNvSpPr txBox="1">
            <a:spLocks/>
          </p:cNvSpPr>
          <p:nvPr/>
        </p:nvSpPr>
        <p:spPr>
          <a:xfrm rot="5400000">
            <a:off x="6893998" y="4839214"/>
            <a:ext cx="9690116" cy="773689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Payload Capacity Results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D719D0D-5510-76E9-E1DC-2C59215F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4" y="1066800"/>
            <a:ext cx="9432940" cy="198876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E8DE90-C525-6A08-34BE-B4F3A96F1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674818"/>
            <a:ext cx="4876800" cy="2546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335AB-9C56-6CA6-5ABC-B014BC632D2B}"/>
              </a:ext>
            </a:extLst>
          </p:cNvPr>
          <p:cNvSpPr txBox="1"/>
          <p:nvPr/>
        </p:nvSpPr>
        <p:spPr>
          <a:xfrm>
            <a:off x="4570412" y="5978141"/>
            <a:ext cx="322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Masking Capacity Percentage</a:t>
            </a:r>
          </a:p>
        </p:txBody>
      </p:sp>
    </p:spTree>
    <p:extLst>
      <p:ext uri="{BB962C8B-B14F-4D97-AF65-F5344CB8AC3E}">
        <p14:creationId xmlns:p14="http://schemas.microsoft.com/office/powerpoint/2010/main" val="23719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5C2F-4436-FEA3-8534-3EC690442977}"/>
              </a:ext>
            </a:extLst>
          </p:cNvPr>
          <p:cNvSpPr txBox="1">
            <a:spLocks/>
          </p:cNvSpPr>
          <p:nvPr/>
        </p:nvSpPr>
        <p:spPr>
          <a:xfrm>
            <a:off x="520064" y="337879"/>
            <a:ext cx="9810247" cy="700722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5F937-B097-1464-E9DA-93AE08F9F134}"/>
              </a:ext>
            </a:extLst>
          </p:cNvPr>
          <p:cNvSpPr txBox="1"/>
          <p:nvPr/>
        </p:nvSpPr>
        <p:spPr>
          <a:xfrm>
            <a:off x="276224" y="1239691"/>
            <a:ext cx="1082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dirty="0"/>
              <a:t>Transformer models </a:t>
            </a:r>
            <a:r>
              <a:rPr lang="en-US" sz="1500" dirty="0"/>
              <a:t>has shown great context coherent steganographic texts solving the suspiciousness of other model’s outputs.</a:t>
            </a:r>
          </a:p>
          <a:p>
            <a:pPr algn="just"/>
            <a:endParaRPr lang="en-US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/>
              <a:t>Generation-based </a:t>
            </a:r>
            <a:r>
              <a:rPr lang="en-US" sz="1500" dirty="0" err="1"/>
              <a:t>stego</a:t>
            </a:r>
            <a:r>
              <a:rPr lang="en-US" sz="1500" dirty="0"/>
              <a:t> texts were easily detectable due to its poor structure.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/>
              <a:t>However,</a:t>
            </a:r>
            <a:r>
              <a:rPr lang="en-US" sz="1500" b="1" dirty="0"/>
              <a:t> GPT2 </a:t>
            </a:r>
            <a:r>
              <a:rPr lang="en-US" sz="1500" dirty="0" err="1"/>
              <a:t>stego</a:t>
            </a:r>
            <a:r>
              <a:rPr lang="en-US" sz="1500" dirty="0"/>
              <a:t> texts had the greatest payload capacity due to its unlimitedness of cover text size.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dirty="0" err="1"/>
              <a:t>RoBERTa</a:t>
            </a:r>
            <a:r>
              <a:rPr lang="en-US" sz="1500" dirty="0"/>
              <a:t>, newly proposed steganographic approach, showed the best results in terms of context coherency and grammatical correctness due to its Dynamic Masking.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dirty="0" err="1"/>
              <a:t>RoBERTa</a:t>
            </a:r>
            <a:r>
              <a:rPr lang="en-US" sz="1500" dirty="0"/>
              <a:t> in comparison with </a:t>
            </a:r>
            <a:r>
              <a:rPr lang="en-US" sz="1500" b="1" dirty="0"/>
              <a:t>BERT</a:t>
            </a:r>
            <a:r>
              <a:rPr lang="en-US" sz="1500" dirty="0"/>
              <a:t>, showed higher payload capacity on different masking intervals.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/>
              <a:t>It is </a:t>
            </a:r>
            <a:r>
              <a:rPr lang="en-US" sz="1500" b="1" dirty="0"/>
              <a:t>not advisable </a:t>
            </a:r>
            <a:r>
              <a:rPr lang="en-US" sz="1500" dirty="0"/>
              <a:t>to use proposed models in political domain due to sensitivity and criticalness of information used as cover.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BDCC9E-F2A6-11AD-E90C-455415F3E3EE}"/>
              </a:ext>
            </a:extLst>
          </p:cNvPr>
          <p:cNvSpPr txBox="1">
            <a:spLocks/>
          </p:cNvSpPr>
          <p:nvPr/>
        </p:nvSpPr>
        <p:spPr>
          <a:xfrm>
            <a:off x="520064" y="4282321"/>
            <a:ext cx="9810247" cy="700722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FD5A5-F13F-8D28-E644-5E0D05C7019E}"/>
              </a:ext>
            </a:extLst>
          </p:cNvPr>
          <p:cNvSpPr txBox="1"/>
          <p:nvPr/>
        </p:nvSpPr>
        <p:spPr>
          <a:xfrm>
            <a:off x="303212" y="5150564"/>
            <a:ext cx="1121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Testing with larger formulated datasets for the three models.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Implementing a common tokenizer from scratch acting as their vocabulary bin to solve the sub-word tokenization.</a:t>
            </a:r>
          </a:p>
        </p:txBody>
      </p:sp>
    </p:spTree>
    <p:extLst>
      <p:ext uri="{BB962C8B-B14F-4D97-AF65-F5344CB8AC3E}">
        <p14:creationId xmlns:p14="http://schemas.microsoft.com/office/powerpoint/2010/main" val="42269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280B3181-3398-6742-D9DF-27F8280A9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25"/>
          <a:stretch/>
        </p:blipFill>
        <p:spPr>
          <a:xfrm>
            <a:off x="20" y="-2"/>
            <a:ext cx="12188805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543" y="758952"/>
            <a:ext cx="941586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7200">
                <a:solidFill>
                  <a:schemeClr val="tx1"/>
                </a:solidFill>
              </a:rPr>
              <a:t>Any Questions? </a:t>
            </a:r>
            <a:br>
              <a:rPr lang="en-US" sz="7200">
                <a:solidFill>
                  <a:schemeClr val="tx1"/>
                </a:solidFill>
              </a:rPr>
            </a:br>
            <a:r>
              <a:rPr lang="en-US" sz="720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6691D08-324C-6D93-ABED-CE537D58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21" y="609599"/>
            <a:ext cx="7947399" cy="28729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7E3AC0-9207-96BB-BD4E-F465AC11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0" y="3810000"/>
            <a:ext cx="7971211" cy="2827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DDB77-BEDF-F8B0-86C4-4593959909B6}"/>
              </a:ext>
            </a:extLst>
          </p:cNvPr>
          <p:cNvSpPr txBox="1"/>
          <p:nvPr/>
        </p:nvSpPr>
        <p:spPr>
          <a:xfrm>
            <a:off x="836612" y="5040868"/>
            <a:ext cx="17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4853E-EA93-6159-8E04-F95AD8901091}"/>
              </a:ext>
            </a:extLst>
          </p:cNvPr>
          <p:cNvSpPr txBox="1"/>
          <p:nvPr/>
        </p:nvSpPr>
        <p:spPr>
          <a:xfrm>
            <a:off x="671297" y="1981200"/>
            <a:ext cx="17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B9D02-E119-75FF-D3DA-8846AB0364FD}"/>
              </a:ext>
            </a:extLst>
          </p:cNvPr>
          <p:cNvSpPr txBox="1"/>
          <p:nvPr/>
        </p:nvSpPr>
        <p:spPr>
          <a:xfrm>
            <a:off x="4570412" y="97521"/>
            <a:ext cx="329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 Masking Capacity</a:t>
            </a:r>
          </a:p>
        </p:txBody>
      </p:sp>
    </p:spTree>
    <p:extLst>
      <p:ext uri="{BB962C8B-B14F-4D97-AF65-F5344CB8AC3E}">
        <p14:creationId xmlns:p14="http://schemas.microsoft.com/office/powerpoint/2010/main" val="17880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C6F3-7AEE-52C4-BA24-C36088483624}"/>
              </a:ext>
            </a:extLst>
          </p:cNvPr>
          <p:cNvSpPr txBox="1">
            <a:spLocks/>
          </p:cNvSpPr>
          <p:nvPr/>
        </p:nvSpPr>
        <p:spPr>
          <a:xfrm>
            <a:off x="520064" y="337879"/>
            <a:ext cx="9810247" cy="700722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C627C-2FB4-724B-C344-00F083C2ECC8}"/>
              </a:ext>
            </a:extLst>
          </p:cNvPr>
          <p:cNvSpPr txBox="1"/>
          <p:nvPr/>
        </p:nvSpPr>
        <p:spPr>
          <a:xfrm>
            <a:off x="684212" y="1274088"/>
            <a:ext cx="1021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/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Fang, T., </a:t>
            </a:r>
            <a:r>
              <a:rPr lang="en-GB" sz="1600" kern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Jaggi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GB" sz="1600" kern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Argyraki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2022. </a:t>
            </a:r>
            <a:r>
              <a:rPr lang="en-GB" sz="1600" i="1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Generating Steganographic Text with LSTMs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[online] arXiv.org. Available at: &lt;https://arxiv.org/abs/1705.10742&gt; [Accessed 10 June 2022].</a:t>
            </a:r>
          </a:p>
          <a:p>
            <a:pPr marL="360045" indent="-360045"/>
            <a:endParaRPr lang="en-GB" sz="1600" kern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/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Medium. 2022. </a:t>
            </a:r>
            <a:r>
              <a:rPr lang="en-GB" sz="1600" i="1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BERT Transformer: Attention isn’t all you need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[online] Available at: &lt;https://medium.com/synapse-dev/understanding-bert-transformer-attention-isnt-all-you-need-5839ebd396db&gt; [Accessed 10 June 2022].</a:t>
            </a:r>
            <a:endParaRPr lang="en-US" sz="1600" kern="11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/>
            <a:endParaRPr lang="en-GB" sz="1600" kern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E. Girling, “Everything GPT-2: 1. architecture overview,”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18-Dec-2020. [Online]. Available: https://rowlando13.medium.com/everything-gpt-2-1-architecture-overview-132d16fe985a. [Accessed: 09-Dec-2021]. </a:t>
            </a:r>
          </a:p>
          <a:p>
            <a:pPr marL="360045" indent="-360045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indent="-360045"/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Devlin, J., Chang, M., Lee, K. and Toutanova, K., 2022. </a:t>
            </a:r>
            <a:r>
              <a:rPr lang="en-GB" sz="1600" i="1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BERT: Pre-training of Deep Bidirectional Transformers for Language Understanding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arXiv.org. Available at: &lt;https://arxiv.org/abs/1810.04805&gt; [Accessed 10 June 2022].</a:t>
            </a:r>
          </a:p>
          <a:p>
            <a:pPr marL="360045" indent="-360045"/>
            <a:endParaRPr lang="en-GB" sz="1600" kern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indent="-360045"/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Medium. 2022. </a:t>
            </a:r>
            <a:r>
              <a:rPr lang="en-GB" sz="1600" i="1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Robustly optimized BERT Pretraining Approaches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 Available at: &lt;</a:t>
            </a:r>
            <a:r>
              <a:rPr lang="en-GB" sz="1600" strike="noStrike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https://towardsdatascience.com/robustly-optimized-bert-pretraining-approaches-537dc66522dd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[Accessed 10 June 2022].</a:t>
            </a:r>
          </a:p>
          <a:p>
            <a:pPr marL="360045" indent="-360045"/>
            <a:endParaRPr lang="en-GB" sz="1600" kern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indent="-360045"/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Zain, </a:t>
            </a:r>
            <a:r>
              <a:rPr lang="en-GB" sz="1600" i="1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Cs.uwaterloo.ca</a:t>
            </a:r>
            <a:r>
              <a:rPr lang="en-GB" sz="1600" kern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2022. [Online]. Available: https://cs.uwaterloo.ca/~mli/Bin.pptx. [Accessed: 12- Jun- 2022].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indent="-360045"/>
            <a:endParaRPr lang="en-US" sz="1800" kern="11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marR="0" indent="-360045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E426D68-7BEF-4845-B91B-148C47A97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1223068"/>
          </a:xfrm>
          <a:prstGeom prst="rect">
            <a:avLst/>
          </a:prstGeom>
        </p:spPr>
      </p:pic>
      <p:pic>
        <p:nvPicPr>
          <p:cNvPr id="16" name="Content Placeholder 8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0FE8A4F9-34E1-4758-9AD9-2FDDDDF6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88825" cy="571023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4C008ED-6A23-4587-9EB2-212423D9EAE1}"/>
              </a:ext>
            </a:extLst>
          </p:cNvPr>
          <p:cNvSpPr txBox="1">
            <a:spLocks/>
          </p:cNvSpPr>
          <p:nvPr/>
        </p:nvSpPr>
        <p:spPr>
          <a:xfrm>
            <a:off x="303212" y="1504243"/>
            <a:ext cx="2055972" cy="36265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>
                <a:solidFill>
                  <a:schemeClr val="bg1"/>
                </a:solidFill>
              </a:rPr>
              <a:t>Secret Message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211C-25E8-484B-9D94-0955904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557725"/>
            <a:ext cx="10360501" cy="647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Introduction: Linguistic Steganography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C6ABEB-36E9-4BF5-A6E8-9C358DE20C54}"/>
              </a:ext>
            </a:extLst>
          </p:cNvPr>
          <p:cNvSpPr/>
          <p:nvPr/>
        </p:nvSpPr>
        <p:spPr>
          <a:xfrm>
            <a:off x="4341812" y="1866900"/>
            <a:ext cx="762000" cy="2926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93BB22-9487-4BC4-8652-D787B4297100}"/>
              </a:ext>
            </a:extLst>
          </p:cNvPr>
          <p:cNvSpPr txBox="1">
            <a:spLocks/>
          </p:cNvSpPr>
          <p:nvPr/>
        </p:nvSpPr>
        <p:spPr>
          <a:xfrm>
            <a:off x="5105240" y="2767446"/>
            <a:ext cx="2055972" cy="36265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>
                <a:solidFill>
                  <a:schemeClr val="bg1"/>
                </a:solidFill>
              </a:rPr>
              <a:t>Cover Text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D2D3C8-BA49-40B2-84B5-523C06F32A2E}"/>
              </a:ext>
            </a:extLst>
          </p:cNvPr>
          <p:cNvSpPr/>
          <p:nvPr/>
        </p:nvSpPr>
        <p:spPr>
          <a:xfrm rot="1393594">
            <a:off x="7902488" y="2761238"/>
            <a:ext cx="964997" cy="3078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49509-41A0-47D3-929A-D5C5AEBD38B0}"/>
              </a:ext>
            </a:extLst>
          </p:cNvPr>
          <p:cNvSpPr/>
          <p:nvPr/>
        </p:nvSpPr>
        <p:spPr>
          <a:xfrm rot="16200000">
            <a:off x="9606716" y="2216904"/>
            <a:ext cx="762000" cy="290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F524F5-8B21-4D74-A0F2-0BD570FD7F58}"/>
              </a:ext>
            </a:extLst>
          </p:cNvPr>
          <p:cNvSpPr txBox="1">
            <a:spLocks/>
          </p:cNvSpPr>
          <p:nvPr/>
        </p:nvSpPr>
        <p:spPr>
          <a:xfrm>
            <a:off x="8794323" y="1347094"/>
            <a:ext cx="4043579" cy="59110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50" b="1" i="1" dirty="0"/>
              <a:t>“Meet Adam at 2am Room 2037”</a:t>
            </a:r>
          </a:p>
          <a:p>
            <a:r>
              <a:rPr lang="en-US" sz="1450" b="1" i="1" dirty="0"/>
              <a:t> Got it!!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5F51B-CB82-4A9B-A9F9-D7F510DB591D}"/>
              </a:ext>
            </a:extLst>
          </p:cNvPr>
          <p:cNvSpPr txBox="1">
            <a:spLocks/>
          </p:cNvSpPr>
          <p:nvPr/>
        </p:nvSpPr>
        <p:spPr>
          <a:xfrm>
            <a:off x="3694825" y="1446325"/>
            <a:ext cx="2055973" cy="36625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dirty="0">
                <a:solidFill>
                  <a:srgbClr val="C00000"/>
                </a:solidFill>
              </a:rPr>
              <a:t>Encode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D9E985C-2671-4C54-8F77-817FA0CBF1DB}"/>
              </a:ext>
            </a:extLst>
          </p:cNvPr>
          <p:cNvSpPr txBox="1">
            <a:spLocks/>
          </p:cNvSpPr>
          <p:nvPr/>
        </p:nvSpPr>
        <p:spPr>
          <a:xfrm>
            <a:off x="9692821" y="2294136"/>
            <a:ext cx="2055973" cy="36625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dirty="0">
                <a:solidFill>
                  <a:srgbClr val="00B0F0"/>
                </a:solidFill>
              </a:rPr>
              <a:t>Decode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085D461-66DA-4ED6-9177-B56A2FDFC056}"/>
              </a:ext>
            </a:extLst>
          </p:cNvPr>
          <p:cNvSpPr/>
          <p:nvPr/>
        </p:nvSpPr>
        <p:spPr>
          <a:xfrm>
            <a:off x="1684416" y="1504243"/>
            <a:ext cx="2514600" cy="1234886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Meet Adam at 2am Room 2037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981412-4FC1-46D6-A69B-AE416161F433}"/>
              </a:ext>
            </a:extLst>
          </p:cNvPr>
          <p:cNvSpPr txBox="1">
            <a:spLocks/>
          </p:cNvSpPr>
          <p:nvPr/>
        </p:nvSpPr>
        <p:spPr>
          <a:xfrm>
            <a:off x="303212" y="1504806"/>
            <a:ext cx="2055972" cy="36265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/>
              <a:t>Secret Message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FC2A4B-8722-44BE-AF22-E6F227460DB0}"/>
              </a:ext>
            </a:extLst>
          </p:cNvPr>
          <p:cNvSpPr/>
          <p:nvPr/>
        </p:nvSpPr>
        <p:spPr>
          <a:xfrm>
            <a:off x="5345906" y="1485900"/>
            <a:ext cx="2348706" cy="1234886"/>
          </a:xfrm>
          <a:prstGeom prst="roundRect">
            <a:avLst/>
          </a:prstGeom>
          <a:solidFill>
            <a:srgbClr val="D9E1F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  <a:effectLst/>
                <a:latin typeface="SourceSansPro"/>
              </a:rPr>
              <a:t>The U.S. dollar has been a bedrock of the global economy and a reserve currency for international trade and finance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SourceSansPro"/>
              </a:rPr>
              <a:t>.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014410-5E5F-412C-A11F-67CE64195C12}"/>
              </a:ext>
            </a:extLst>
          </p:cNvPr>
          <p:cNvSpPr txBox="1">
            <a:spLocks/>
          </p:cNvSpPr>
          <p:nvPr/>
        </p:nvSpPr>
        <p:spPr>
          <a:xfrm>
            <a:off x="5666004" y="2758932"/>
            <a:ext cx="2055972" cy="36265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/>
              <a:t>Cover Text</a:t>
            </a:r>
          </a:p>
        </p:txBody>
      </p:sp>
    </p:spTree>
    <p:extLst>
      <p:ext uri="{BB962C8B-B14F-4D97-AF65-F5344CB8AC3E}">
        <p14:creationId xmlns:p14="http://schemas.microsoft.com/office/powerpoint/2010/main" val="35628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21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330-4F7A-43AC-9F88-BC5CB97E372D}"/>
              </a:ext>
            </a:extLst>
          </p:cNvPr>
          <p:cNvSpPr txBox="1">
            <a:spLocks/>
          </p:cNvSpPr>
          <p:nvPr/>
        </p:nvSpPr>
        <p:spPr>
          <a:xfrm>
            <a:off x="608012" y="547252"/>
            <a:ext cx="10360501" cy="6858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Related Work Using Deep learning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4FBB0-1D39-4AB1-9DA9-1C311A8C7C95}"/>
              </a:ext>
            </a:extLst>
          </p:cNvPr>
          <p:cNvSpPr txBox="1">
            <a:spLocks/>
          </p:cNvSpPr>
          <p:nvPr/>
        </p:nvSpPr>
        <p:spPr>
          <a:xfrm>
            <a:off x="531812" y="1447800"/>
            <a:ext cx="10360501" cy="8715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1" dirty="0"/>
              <a:t>Edit-Based Methods </a:t>
            </a:r>
            <a:r>
              <a:rPr lang="en-US" sz="2600" dirty="0"/>
              <a:t>editing a given cover text or secret message itself to be transformed into an innocent cover text</a:t>
            </a:r>
          </a:p>
          <a:p>
            <a:pPr>
              <a:buClr>
                <a:schemeClr val="accent1"/>
              </a:buClr>
            </a:pPr>
            <a:endParaRPr lang="en-US" sz="2600" dirty="0"/>
          </a:p>
          <a:p>
            <a:pPr>
              <a:buClr>
                <a:schemeClr val="accent1"/>
              </a:buClr>
            </a:pPr>
            <a:endParaRPr lang="en-US" sz="2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2A2B7E-D942-4E34-B05F-63E5EE84A99E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10360501" cy="1945482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/>
              <a:t>Part-of-Speech Tagging in NLP (B. Gupta and S. Kumar, 2018) </a:t>
            </a:r>
            <a:r>
              <a:rPr lang="en-US" sz="2000" dirty="0"/>
              <a:t>Keeping the original meaning of the cover text by lexical substitution which is replacing a word by a word of the same part of speech tags.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>
              <a:buClr>
                <a:schemeClr val="accent1"/>
              </a:buClr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C00000"/>
                </a:solidFill>
              </a:rPr>
              <a:t>Cover Text: “February comes in the winter season” </a:t>
            </a:r>
          </a:p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C00000"/>
                </a:solidFill>
              </a:rPr>
              <a:t>		Secret Text: “meeting is in January”</a:t>
            </a:r>
          </a:p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C00000"/>
                </a:solidFill>
              </a:rPr>
              <a:t> 		Steganographic text: “January is in the meeting season”</a:t>
            </a:r>
          </a:p>
          <a:p>
            <a:pPr>
              <a:buClr>
                <a:schemeClr val="accent1"/>
              </a:buClr>
            </a:pPr>
            <a:endParaRPr lang="en-US" sz="2600" dirty="0"/>
          </a:p>
          <a:p>
            <a:pPr>
              <a:buClr>
                <a:schemeClr val="accent1"/>
              </a:buClr>
            </a:pPr>
            <a:endParaRPr lang="en-US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1C4C89-AE74-449B-9D71-EB8516E06C88}"/>
              </a:ext>
            </a:extLst>
          </p:cNvPr>
          <p:cNvSpPr txBox="1">
            <a:spLocks/>
          </p:cNvSpPr>
          <p:nvPr/>
        </p:nvSpPr>
        <p:spPr>
          <a:xfrm>
            <a:off x="794384" y="5002887"/>
            <a:ext cx="10360501" cy="8715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Outputs a steganographic text of poor structural vocabulary.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Produces non context coherent steganographic texts.</a:t>
            </a:r>
          </a:p>
          <a:p>
            <a:pPr>
              <a:buClr>
                <a:schemeClr val="accent1"/>
              </a:buClr>
            </a:pPr>
            <a:endParaRPr lang="en-US" sz="2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705639-09B1-41A7-A181-BD83511CA440}"/>
              </a:ext>
            </a:extLst>
          </p:cNvPr>
          <p:cNvSpPr txBox="1">
            <a:spLocks/>
          </p:cNvSpPr>
          <p:nvPr/>
        </p:nvSpPr>
        <p:spPr>
          <a:xfrm>
            <a:off x="1080214" y="5304944"/>
            <a:ext cx="10360501" cy="43291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6B49D2-AD03-4A99-A26D-2C4C6891502D}"/>
              </a:ext>
            </a:extLst>
          </p:cNvPr>
          <p:cNvSpPr txBox="1">
            <a:spLocks/>
          </p:cNvSpPr>
          <p:nvPr/>
        </p:nvSpPr>
        <p:spPr>
          <a:xfrm>
            <a:off x="760412" y="4526994"/>
            <a:ext cx="10360501" cy="47589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C00000"/>
                </a:solidFill>
              </a:rPr>
              <a:t>Cons:</a:t>
            </a:r>
          </a:p>
        </p:txBody>
      </p:sp>
    </p:spTree>
    <p:extLst>
      <p:ext uri="{BB962C8B-B14F-4D97-AF65-F5344CB8AC3E}">
        <p14:creationId xmlns:p14="http://schemas.microsoft.com/office/powerpoint/2010/main" val="37437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24E4-E026-4B63-98B9-C166C0ACE7BA}"/>
              </a:ext>
            </a:extLst>
          </p:cNvPr>
          <p:cNvSpPr txBox="1">
            <a:spLocks/>
          </p:cNvSpPr>
          <p:nvPr/>
        </p:nvSpPr>
        <p:spPr>
          <a:xfrm>
            <a:off x="379412" y="1262064"/>
            <a:ext cx="10360501" cy="7953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1" dirty="0"/>
              <a:t>Generation-based methods </a:t>
            </a:r>
            <a:r>
              <a:rPr lang="en-US" sz="2000" dirty="0"/>
              <a:t>Aims to directly output the steganographic text by generating a series of words based on a language model.</a:t>
            </a:r>
          </a:p>
          <a:p>
            <a:pPr>
              <a:buClr>
                <a:schemeClr val="accent1"/>
              </a:buClr>
            </a:pPr>
            <a:endParaRPr lang="en-US" sz="2600" dirty="0"/>
          </a:p>
          <a:p>
            <a:pPr>
              <a:buClr>
                <a:schemeClr val="accent1"/>
              </a:buClr>
            </a:pPr>
            <a:endParaRPr lang="en-US" sz="2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DBCDD2-5293-4D78-886B-4C8BBEC6131D}"/>
              </a:ext>
            </a:extLst>
          </p:cNvPr>
          <p:cNvSpPr txBox="1">
            <a:spLocks/>
          </p:cNvSpPr>
          <p:nvPr/>
        </p:nvSpPr>
        <p:spPr>
          <a:xfrm>
            <a:off x="684212" y="2133600"/>
            <a:ext cx="10360501" cy="165961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Generating a steganographic text using LSTM (T. Fang, M. Jaggi, K. </a:t>
            </a:r>
            <a:r>
              <a:rPr lang="en-US" sz="2000" b="1" dirty="0" err="1"/>
              <a:t>Argyraki</a:t>
            </a:r>
            <a:r>
              <a:rPr lang="en-US" sz="2000" b="1" dirty="0"/>
              <a:t>, 2017)</a:t>
            </a:r>
          </a:p>
          <a:p>
            <a:pPr>
              <a:buClr>
                <a:schemeClr val="accent1"/>
              </a:buClr>
            </a:pPr>
            <a:endParaRPr lang="en-US" sz="2000" b="1" dirty="0"/>
          </a:p>
          <a:p>
            <a:pPr>
              <a:buClr>
                <a:schemeClr val="accent1"/>
              </a:buClr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DC0B82-2906-4B97-899A-44C441F4B889}"/>
              </a:ext>
            </a:extLst>
          </p:cNvPr>
          <p:cNvSpPr txBox="1">
            <a:spLocks/>
          </p:cNvSpPr>
          <p:nvPr/>
        </p:nvSpPr>
        <p:spPr>
          <a:xfrm>
            <a:off x="603408" y="546765"/>
            <a:ext cx="10360501" cy="6858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Related Work Using Deep learning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C21F5253-9D05-4A8B-AC14-5378ED0C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7" y="4405936"/>
            <a:ext cx="3078747" cy="1310754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1F114101-DC58-497F-8DF3-45E2AA888D8B}"/>
              </a:ext>
            </a:extLst>
          </p:cNvPr>
          <p:cNvSpPr txBox="1">
            <a:spLocks/>
          </p:cNvSpPr>
          <p:nvPr/>
        </p:nvSpPr>
        <p:spPr>
          <a:xfrm>
            <a:off x="7927497" y="4096113"/>
            <a:ext cx="3364705" cy="35424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i="1" dirty="0"/>
              <a:t>Vocabulary bin (Shared key)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C9D29-81E1-43CB-80A5-E7461EFFBC86}"/>
              </a:ext>
            </a:extLst>
          </p:cNvPr>
          <p:cNvSpPr txBox="1"/>
          <p:nvPr/>
        </p:nvSpPr>
        <p:spPr>
          <a:xfrm>
            <a:off x="608012" y="3108543"/>
            <a:ext cx="35094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/>
              <a:t>Secret Message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DF74E2-5257-4599-8EB2-6D26B91FF44B}"/>
              </a:ext>
            </a:extLst>
          </p:cNvPr>
          <p:cNvCxnSpPr>
            <a:cxnSpLocks/>
          </p:cNvCxnSpPr>
          <p:nvPr/>
        </p:nvCxnSpPr>
        <p:spPr>
          <a:xfrm flipV="1">
            <a:off x="2275839" y="3303029"/>
            <a:ext cx="39385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3E028CC-F991-42B5-B90D-7E20E342CF04}"/>
              </a:ext>
            </a:extLst>
          </p:cNvPr>
          <p:cNvSpPr txBox="1"/>
          <p:nvPr/>
        </p:nvSpPr>
        <p:spPr>
          <a:xfrm>
            <a:off x="2741612" y="3133626"/>
            <a:ext cx="35094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“1000011011”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8FAFAC-61A9-4096-B3C5-E7C56DEEEDA0}"/>
              </a:ext>
            </a:extLst>
          </p:cNvPr>
          <p:cNvCxnSpPr>
            <a:cxnSpLocks/>
          </p:cNvCxnSpPr>
          <p:nvPr/>
        </p:nvCxnSpPr>
        <p:spPr>
          <a:xfrm flipV="1">
            <a:off x="4193697" y="3301841"/>
            <a:ext cx="39385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3A8CEB3A-04EE-4674-8ECA-44929F5B3067}"/>
              </a:ext>
            </a:extLst>
          </p:cNvPr>
          <p:cNvSpPr txBox="1">
            <a:spLocks/>
          </p:cNvSpPr>
          <p:nvPr/>
        </p:nvSpPr>
        <p:spPr>
          <a:xfrm>
            <a:off x="4722812" y="2971800"/>
            <a:ext cx="3364705" cy="35424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i="1" dirty="0"/>
              <a:t>Vocabulary bin (Shared key)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895DA5AC-1540-4B0C-B72F-998DE13960E7}"/>
              </a:ext>
            </a:extLst>
          </p:cNvPr>
          <p:cNvSpPr txBox="1">
            <a:spLocks/>
          </p:cNvSpPr>
          <p:nvPr/>
        </p:nvSpPr>
        <p:spPr>
          <a:xfrm>
            <a:off x="5783659" y="3186082"/>
            <a:ext cx="315038" cy="35424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i="1" dirty="0"/>
              <a:t>+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3FA97675-CCD7-415E-BADA-C35990DF6FF6}"/>
              </a:ext>
            </a:extLst>
          </p:cNvPr>
          <p:cNvSpPr txBox="1">
            <a:spLocks/>
          </p:cNvSpPr>
          <p:nvPr/>
        </p:nvSpPr>
        <p:spPr>
          <a:xfrm>
            <a:off x="5483978" y="3448690"/>
            <a:ext cx="1220867" cy="51774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i="1" dirty="0">
                <a:effectLst/>
              </a:rPr>
              <a:t>LSTM (LM)</a:t>
            </a:r>
            <a:endParaRPr lang="en-US" sz="1500" b="1" i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AAF0C9-BD97-4921-B1D3-A71826516D86}"/>
              </a:ext>
            </a:extLst>
          </p:cNvPr>
          <p:cNvCxnSpPr>
            <a:cxnSpLocks/>
          </p:cNvCxnSpPr>
          <p:nvPr/>
        </p:nvCxnSpPr>
        <p:spPr>
          <a:xfrm flipV="1">
            <a:off x="7305039" y="3299247"/>
            <a:ext cx="39385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5A25DB-1671-47CF-B297-74D953AE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969807"/>
            <a:ext cx="3345816" cy="570519"/>
          </a:xfrm>
          <a:prstGeom prst="rect">
            <a:avLst/>
          </a:prstGeom>
        </p:spPr>
      </p:pic>
      <p:sp>
        <p:nvSpPr>
          <p:cNvPr id="67" name="Title 1">
            <a:extLst>
              <a:ext uri="{FF2B5EF4-FFF2-40B4-BE49-F238E27FC236}">
                <a16:creationId xmlns:a16="http://schemas.microsoft.com/office/drawing/2014/main" id="{30627F89-072D-481C-8310-D3A317F70BC3}"/>
              </a:ext>
            </a:extLst>
          </p:cNvPr>
          <p:cNvSpPr txBox="1">
            <a:spLocks/>
          </p:cNvSpPr>
          <p:nvPr/>
        </p:nvSpPr>
        <p:spPr>
          <a:xfrm>
            <a:off x="620869" y="4058503"/>
            <a:ext cx="6673217" cy="1987247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Training process is very slow As parallel training cannot be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Steganographic text lacks logic due to limited memory size for training (Short-memory)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01AF72A-1688-41B6-8522-B7F66E623D80}"/>
              </a:ext>
            </a:extLst>
          </p:cNvPr>
          <p:cNvSpPr txBox="1">
            <a:spLocks/>
          </p:cNvSpPr>
          <p:nvPr/>
        </p:nvSpPr>
        <p:spPr>
          <a:xfrm>
            <a:off x="533161" y="3832454"/>
            <a:ext cx="10360501" cy="6858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</a:rPr>
              <a:t>Cons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D490B6-B3D5-4E7A-B68E-2088C8144BFB}"/>
              </a:ext>
            </a:extLst>
          </p:cNvPr>
          <p:cNvSpPr txBox="1"/>
          <p:nvPr/>
        </p:nvSpPr>
        <p:spPr>
          <a:xfrm>
            <a:off x="413387" y="5865122"/>
            <a:ext cx="1036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effectLst/>
                <a:latin typeface="charter"/>
              </a:rPr>
              <a:t>Output: there was a father who had to be allowed to stay 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charter"/>
              </a:rPr>
              <a:t>overnight, night as the far- there she </a:t>
            </a:r>
            <a:r>
              <a:rPr lang="en-US" sz="1600" b="0" i="1" dirty="0">
                <a:effectLst/>
                <a:latin typeface="charter"/>
              </a:rPr>
              <a:t>could hardly tell from 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charter"/>
              </a:rPr>
              <a:t>whether the king coming and he became angry.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47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8F17-FE95-4951-99FA-8778AC881DF5}"/>
              </a:ext>
            </a:extLst>
          </p:cNvPr>
          <p:cNvSpPr txBox="1">
            <a:spLocks/>
          </p:cNvSpPr>
          <p:nvPr/>
        </p:nvSpPr>
        <p:spPr>
          <a:xfrm>
            <a:off x="1446212" y="368649"/>
            <a:ext cx="11734800" cy="623467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Solution Methodology: </a:t>
            </a:r>
            <a:r>
              <a:rPr lang="en-US" dirty="0"/>
              <a:t>Transformer Models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E9A410-18BD-40FD-B891-0C8439CE7ECD}"/>
              </a:ext>
            </a:extLst>
          </p:cNvPr>
          <p:cNvSpPr txBox="1">
            <a:spLocks/>
          </p:cNvSpPr>
          <p:nvPr/>
        </p:nvSpPr>
        <p:spPr>
          <a:xfrm>
            <a:off x="3664379" y="1116449"/>
            <a:ext cx="4038600" cy="6858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873C4E-6E63-4CB6-8DDC-A6A1371D3A91}"/>
              </a:ext>
            </a:extLst>
          </p:cNvPr>
          <p:cNvSpPr txBox="1">
            <a:spLocks/>
          </p:cNvSpPr>
          <p:nvPr/>
        </p:nvSpPr>
        <p:spPr>
          <a:xfrm>
            <a:off x="4769279" y="1676400"/>
            <a:ext cx="1828799" cy="51954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1. GPT2</a:t>
            </a: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6BDDDB-B3C2-4DC5-BC9E-B6821BF46D61}"/>
              </a:ext>
            </a:extLst>
          </p:cNvPr>
          <p:cNvSpPr txBox="1">
            <a:spLocks/>
          </p:cNvSpPr>
          <p:nvPr/>
        </p:nvSpPr>
        <p:spPr>
          <a:xfrm>
            <a:off x="4807379" y="3200400"/>
            <a:ext cx="1828799" cy="51954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0070C0"/>
                </a:solidFill>
              </a:rPr>
              <a:t>2. BERT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112967-CB1B-456B-A9DD-353224524102}"/>
              </a:ext>
            </a:extLst>
          </p:cNvPr>
          <p:cNvSpPr txBox="1">
            <a:spLocks/>
          </p:cNvSpPr>
          <p:nvPr/>
        </p:nvSpPr>
        <p:spPr>
          <a:xfrm>
            <a:off x="4769279" y="4724400"/>
            <a:ext cx="2224047" cy="51954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B050"/>
                </a:solidFill>
              </a:rPr>
              <a:t>3. RoBERTa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22070E-F02B-4B53-BDA7-58DB6FBDB092}"/>
              </a:ext>
            </a:extLst>
          </p:cNvPr>
          <p:cNvSpPr txBox="1"/>
          <p:nvPr/>
        </p:nvSpPr>
        <p:spPr>
          <a:xfrm>
            <a:off x="2848789" y="3742344"/>
            <a:ext cx="60650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Bidirectional Encoder Representations from Transformers</a:t>
            </a:r>
          </a:p>
          <a:p>
            <a:pPr algn="ctr"/>
            <a:r>
              <a:rPr lang="en-US" sz="1300" i="1" dirty="0">
                <a:latin typeface="arial" panose="020B0604020202020204" pitchFamily="34" charset="0"/>
              </a:rPr>
              <a:t>(released in </a:t>
            </a:r>
            <a:r>
              <a:rPr lang="en-US" sz="1300" b="0" i="1" dirty="0">
                <a:effectLst/>
                <a:latin typeface="arial" panose="020B0604020202020204" pitchFamily="34" charset="0"/>
              </a:rPr>
              <a:t>November 2018)</a:t>
            </a:r>
            <a:endParaRPr lang="en-US" sz="1300" i="1" dirty="0"/>
          </a:p>
          <a:p>
            <a:pPr algn="ctr"/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9D1A3-4EB3-4356-A63F-1B420A38AB8B}"/>
              </a:ext>
            </a:extLst>
          </p:cNvPr>
          <p:cNvSpPr txBox="1"/>
          <p:nvPr/>
        </p:nvSpPr>
        <p:spPr>
          <a:xfrm>
            <a:off x="2978578" y="5190733"/>
            <a:ext cx="5562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Robustly Optimized BERT Pre-training Approach</a:t>
            </a:r>
          </a:p>
          <a:p>
            <a:pPr algn="ctr"/>
            <a:r>
              <a:rPr lang="en-US" sz="1300" i="1" dirty="0">
                <a:solidFill>
                  <a:srgbClr val="202124"/>
                </a:solidFill>
                <a:latin typeface="arial" panose="020B0604020202020204" pitchFamily="34" charset="0"/>
              </a:rPr>
              <a:t>(released in July 2019)</a:t>
            </a:r>
            <a:endParaRPr lang="en-US" sz="1300" b="0" i="1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FE6098-D081-4559-A73C-E2316240444A}"/>
              </a:ext>
            </a:extLst>
          </p:cNvPr>
          <p:cNvSpPr txBox="1"/>
          <p:nvPr/>
        </p:nvSpPr>
        <p:spPr>
          <a:xfrm>
            <a:off x="3952449" y="2213267"/>
            <a:ext cx="3857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Generative Pre-trained Transformer 2</a:t>
            </a:r>
          </a:p>
          <a:p>
            <a:pPr algn="ctr"/>
            <a:r>
              <a:rPr lang="en-US" sz="1300" i="1" dirty="0">
                <a:solidFill>
                  <a:srgbClr val="202124"/>
                </a:solidFill>
                <a:latin typeface="arial" panose="020B0604020202020204" pitchFamily="34" charset="0"/>
              </a:rPr>
              <a:t>(released on </a:t>
            </a:r>
            <a:r>
              <a:rPr lang="en-US" sz="13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February 14, 2019</a:t>
            </a:r>
            <a:r>
              <a:rPr lang="en-US" sz="1300" i="1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endParaRPr lang="en-US" sz="13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AEBDA-2698-49FC-BEEB-3FD61343EE07}"/>
              </a:ext>
            </a:extLst>
          </p:cNvPr>
          <p:cNvSpPr txBox="1"/>
          <p:nvPr/>
        </p:nvSpPr>
        <p:spPr>
          <a:xfrm>
            <a:off x="-1588" y="25360"/>
            <a:ext cx="838200" cy="6832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F39A7-42AC-422C-896B-6B1AF2BB1CE6}"/>
              </a:ext>
            </a:extLst>
          </p:cNvPr>
          <p:cNvSpPr txBox="1"/>
          <p:nvPr/>
        </p:nvSpPr>
        <p:spPr>
          <a:xfrm>
            <a:off x="-1588" y="0"/>
            <a:ext cx="838200" cy="6832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6" grpId="0"/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E6A93F-F08C-4036-A28E-1181FC20FE7D}"/>
              </a:ext>
            </a:extLst>
          </p:cNvPr>
          <p:cNvSpPr txBox="1">
            <a:spLocks/>
          </p:cNvSpPr>
          <p:nvPr/>
        </p:nvSpPr>
        <p:spPr>
          <a:xfrm>
            <a:off x="637215" y="381000"/>
            <a:ext cx="3689464" cy="1363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700" spc="-50" dirty="0"/>
              <a:t>Solution Methodology: Transformer Models</a:t>
            </a:r>
          </a:p>
          <a:p>
            <a:pPr defTabSz="914400">
              <a:spcAft>
                <a:spcPts val="600"/>
              </a:spcAft>
            </a:pPr>
            <a:endParaRPr lang="en-US" sz="2700" spc="-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56A6-1837-48FA-8E72-4B3CCF63CA75}"/>
              </a:ext>
            </a:extLst>
          </p:cNvPr>
          <p:cNvSpPr txBox="1"/>
          <p:nvPr/>
        </p:nvSpPr>
        <p:spPr>
          <a:xfrm>
            <a:off x="362318" y="1588975"/>
            <a:ext cx="5594964" cy="281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marL="285750" indent="-182880" defTabSz="9144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i="1" dirty="0">
                <a:solidFill>
                  <a:srgbClr val="FF0000"/>
                </a:solidFill>
              </a:rPr>
              <a:t>A</a:t>
            </a:r>
            <a:r>
              <a:rPr lang="en-US" sz="1500" b="1" i="1" dirty="0">
                <a:solidFill>
                  <a:srgbClr val="FF0000"/>
                </a:solidFill>
                <a:effectLst/>
              </a:rPr>
              <a:t>ttention mechanism </a:t>
            </a:r>
            <a:r>
              <a:rPr lang="en-US" sz="1500" b="0" i="0" dirty="0">
                <a:effectLst/>
              </a:rPr>
              <a:t>it is not sufficient to understand the individual words  but to understand how the words relate to each other in the context of the sentence.</a:t>
            </a:r>
          </a:p>
          <a:p>
            <a:pPr marL="285750" indent="-182880" defTabSz="9144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i="1" dirty="0">
                <a:solidFill>
                  <a:srgbClr val="00B050"/>
                </a:solidFill>
                <a:latin typeface="charter"/>
              </a:rPr>
              <a:t>M</a:t>
            </a:r>
            <a:r>
              <a:rPr lang="en-US" sz="1500" b="1" i="1" dirty="0">
                <a:solidFill>
                  <a:srgbClr val="00B050"/>
                </a:solidFill>
                <a:effectLst/>
                <a:latin typeface="charter"/>
              </a:rPr>
              <a:t>ulti-head attention </a:t>
            </a:r>
            <a:r>
              <a:rPr lang="en-US" sz="1500" b="0" i="0" dirty="0">
                <a:effectLst/>
                <a:latin typeface="charter"/>
              </a:rPr>
              <a:t>enables the model to capture a broader range of relationships between words than would be possible with a single attention mechanism.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steganography">
            <a:hlinkClick r:id="" action="ppaction://media"/>
            <a:extLst>
              <a:ext uri="{FF2B5EF4-FFF2-40B4-BE49-F238E27FC236}">
                <a16:creationId xmlns:a16="http://schemas.microsoft.com/office/drawing/2014/main" id="{B68C3C7A-CA9F-4297-936B-B281810DCC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71316" y="1025620"/>
            <a:ext cx="4445348" cy="33177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E117F-D0C3-4760-BD82-49EE1982577D}"/>
              </a:ext>
            </a:extLst>
          </p:cNvPr>
          <p:cNvSpPr/>
          <p:nvPr/>
        </p:nvSpPr>
        <p:spPr>
          <a:xfrm>
            <a:off x="2511017" y="5589708"/>
            <a:ext cx="381000" cy="4122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/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C70A1-2752-4C60-BE7B-E6BEF978E76E}"/>
              </a:ext>
            </a:extLst>
          </p:cNvPr>
          <p:cNvSpPr/>
          <p:nvPr/>
        </p:nvSpPr>
        <p:spPr>
          <a:xfrm>
            <a:off x="2892017" y="5589708"/>
            <a:ext cx="381000" cy="412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5E4A9-AC86-4CC3-9413-2210B0E1E2FB}"/>
              </a:ext>
            </a:extLst>
          </p:cNvPr>
          <p:cNvSpPr/>
          <p:nvPr/>
        </p:nvSpPr>
        <p:spPr>
          <a:xfrm>
            <a:off x="3224212" y="5589708"/>
            <a:ext cx="355600" cy="4122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Q3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05C5D-63E5-4417-A70F-C117B540AE82}"/>
              </a:ext>
            </a:extLst>
          </p:cNvPr>
          <p:cNvSpPr/>
          <p:nvPr/>
        </p:nvSpPr>
        <p:spPr>
          <a:xfrm>
            <a:off x="3577817" y="5589708"/>
            <a:ext cx="381000" cy="4122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/>
              <a:t>Q4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2F7F7-8FC8-4BAF-A29E-DBE638B5814B}"/>
              </a:ext>
            </a:extLst>
          </p:cNvPr>
          <p:cNvSpPr/>
          <p:nvPr/>
        </p:nvSpPr>
        <p:spPr>
          <a:xfrm>
            <a:off x="3958816" y="5589708"/>
            <a:ext cx="379005" cy="412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Q5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3259E-C282-451E-9333-9D7DA8BDE71C}"/>
              </a:ext>
            </a:extLst>
          </p:cNvPr>
          <p:cNvSpPr txBox="1"/>
          <p:nvPr/>
        </p:nvSpPr>
        <p:spPr>
          <a:xfrm>
            <a:off x="1970911" y="5596058"/>
            <a:ext cx="9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7CC86-BA59-4C92-9F02-A6FD9A705F8B}"/>
              </a:ext>
            </a:extLst>
          </p:cNvPr>
          <p:cNvSpPr txBox="1"/>
          <p:nvPr/>
        </p:nvSpPr>
        <p:spPr>
          <a:xfrm>
            <a:off x="4609225" y="5621174"/>
            <a:ext cx="9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Rabbit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1B429-F12B-433A-A250-BC18A8928BAB}"/>
              </a:ext>
            </a:extLst>
          </p:cNvPr>
          <p:cNvSpPr txBox="1"/>
          <p:nvPr/>
        </p:nvSpPr>
        <p:spPr>
          <a:xfrm>
            <a:off x="7518593" y="5629023"/>
            <a:ext cx="9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F1A29-396B-484C-9B9B-94FBDFB96028}"/>
              </a:ext>
            </a:extLst>
          </p:cNvPr>
          <p:cNvSpPr/>
          <p:nvPr/>
        </p:nvSpPr>
        <p:spPr>
          <a:xfrm>
            <a:off x="5408612" y="5589708"/>
            <a:ext cx="381000" cy="4122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/>
              <a:t>K1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E9CC6-93B6-4FAC-9504-2F110542FCB4}"/>
              </a:ext>
            </a:extLst>
          </p:cNvPr>
          <p:cNvSpPr/>
          <p:nvPr/>
        </p:nvSpPr>
        <p:spPr>
          <a:xfrm>
            <a:off x="5789612" y="5589708"/>
            <a:ext cx="381000" cy="412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2DEBE-1895-4CE4-AFA0-F732AC02F685}"/>
              </a:ext>
            </a:extLst>
          </p:cNvPr>
          <p:cNvSpPr/>
          <p:nvPr/>
        </p:nvSpPr>
        <p:spPr>
          <a:xfrm>
            <a:off x="6170611" y="5589708"/>
            <a:ext cx="387943" cy="4122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K3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01B6D1-2366-4592-8A72-F86C44283BAE}"/>
              </a:ext>
            </a:extLst>
          </p:cNvPr>
          <p:cNvSpPr/>
          <p:nvPr/>
        </p:nvSpPr>
        <p:spPr>
          <a:xfrm>
            <a:off x="6475412" y="5589708"/>
            <a:ext cx="381000" cy="4122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/>
              <a:t>K4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D1B746-8B26-44B4-92F1-375E7C25B9C8}"/>
              </a:ext>
            </a:extLst>
          </p:cNvPr>
          <p:cNvSpPr/>
          <p:nvPr/>
        </p:nvSpPr>
        <p:spPr>
          <a:xfrm>
            <a:off x="6856411" y="5589708"/>
            <a:ext cx="371753" cy="412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K5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188394A-2F87-4D72-A306-1C8740F0DCB1}"/>
              </a:ext>
            </a:extLst>
          </p:cNvPr>
          <p:cNvCxnSpPr>
            <a:cxnSpLocks/>
            <a:stCxn id="7" idx="0"/>
            <a:endCxn id="30" idx="0"/>
          </p:cNvCxnSpPr>
          <p:nvPr/>
        </p:nvCxnSpPr>
        <p:spPr>
          <a:xfrm rot="5400000" flipH="1" flipV="1">
            <a:off x="4533050" y="3758175"/>
            <a:ext cx="12700" cy="366306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B15FF1D-F08C-4A9B-9EC8-CCA0463735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3715" y="5086532"/>
            <a:ext cx="12700" cy="183079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E2DBB6A-23AF-4D24-BE90-9CB73EC80E5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845764" y="2857681"/>
            <a:ext cx="12700" cy="6288495"/>
          </a:xfrm>
          <a:prstGeom prst="bentConnector3">
            <a:avLst>
              <a:gd name="adj1" fmla="val 3981819"/>
            </a:avLst>
          </a:prstGeom>
          <a:ln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B7A4006-9C1F-4D10-A751-2CFD3C08538A}"/>
              </a:ext>
            </a:extLst>
          </p:cNvPr>
          <p:cNvCxnSpPr>
            <a:cxnSpLocks/>
            <a:stCxn id="14" idx="0"/>
            <a:endCxn id="59" idx="0"/>
          </p:cNvCxnSpPr>
          <p:nvPr/>
        </p:nvCxnSpPr>
        <p:spPr>
          <a:xfrm rot="16200000" flipH="1">
            <a:off x="6008278" y="3349746"/>
            <a:ext cx="17871" cy="4497795"/>
          </a:xfrm>
          <a:prstGeom prst="bentConnector3">
            <a:avLst>
              <a:gd name="adj1" fmla="val -2984724"/>
            </a:avLst>
          </a:prstGeom>
          <a:ln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F44F73B-A090-458E-AADC-8012FB612281}"/>
              </a:ext>
            </a:extLst>
          </p:cNvPr>
          <p:cNvSpPr/>
          <p:nvPr/>
        </p:nvSpPr>
        <p:spPr>
          <a:xfrm>
            <a:off x="8075612" y="5607579"/>
            <a:ext cx="381000" cy="4122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/>
              <a:t>K1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ED0BF3-00DB-4661-88A1-E1102404AA10}"/>
              </a:ext>
            </a:extLst>
          </p:cNvPr>
          <p:cNvSpPr/>
          <p:nvPr/>
        </p:nvSpPr>
        <p:spPr>
          <a:xfrm>
            <a:off x="8456612" y="5607579"/>
            <a:ext cx="381000" cy="412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D3321-4695-4B5E-BDD7-A95D6A03424D}"/>
              </a:ext>
            </a:extLst>
          </p:cNvPr>
          <p:cNvSpPr/>
          <p:nvPr/>
        </p:nvSpPr>
        <p:spPr>
          <a:xfrm>
            <a:off x="8837611" y="5607579"/>
            <a:ext cx="387943" cy="4122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K3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BF88DF-5DAA-410F-86AA-8C1AABD23829}"/>
              </a:ext>
            </a:extLst>
          </p:cNvPr>
          <p:cNvSpPr/>
          <p:nvPr/>
        </p:nvSpPr>
        <p:spPr>
          <a:xfrm>
            <a:off x="9142412" y="5607579"/>
            <a:ext cx="381000" cy="4122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/>
              <a:t>K4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81B946-E6CB-4E92-8520-6CA7CA1B4511}"/>
              </a:ext>
            </a:extLst>
          </p:cNvPr>
          <p:cNvSpPr/>
          <p:nvPr/>
        </p:nvSpPr>
        <p:spPr>
          <a:xfrm>
            <a:off x="9523411" y="5607579"/>
            <a:ext cx="371753" cy="412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K5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77C36C-8AF8-4529-8FB0-A1E902850ED6}"/>
                  </a:ext>
                </a:extLst>
              </p:cNvPr>
              <p:cNvSpPr txBox="1"/>
              <p:nvPr/>
            </p:nvSpPr>
            <p:spPr>
              <a:xfrm>
                <a:off x="6466896" y="6534835"/>
                <a:ext cx="232709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i="1" dirty="0"/>
                  <a:t>Q1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𝑎𝑟𝑒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=50%</m:t>
                        </m:r>
                      </m:e>
                    </m:func>
                  </m:oMath>
                </a14:m>
                <a:endParaRPr lang="en-US" sz="1500" i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77C36C-8AF8-4529-8FB0-A1E902850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96" y="6534835"/>
                <a:ext cx="2327094" cy="323165"/>
              </a:xfrm>
              <a:prstGeom prst="rect">
                <a:avLst/>
              </a:prstGeom>
              <a:blipFill>
                <a:blip r:embed="rId5"/>
                <a:stretch>
                  <a:fillRect l="-1047" t="-37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47C70F-B2BE-4F55-BEE8-450FD1B9E9C3}"/>
                  </a:ext>
                </a:extLst>
              </p:cNvPr>
              <p:cNvSpPr txBox="1"/>
              <p:nvPr/>
            </p:nvSpPr>
            <p:spPr>
              <a:xfrm>
                <a:off x="4010184" y="5029200"/>
                <a:ext cx="20080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i="1" dirty="0"/>
                  <a:t>Q1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𝑟𝑎𝑏𝑏𝑖𝑡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80%</m:t>
                        </m:r>
                      </m:e>
                    </m:func>
                  </m:oMath>
                </a14:m>
                <a:endParaRPr lang="en-US" sz="1500" i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47C70F-B2BE-4F55-BEE8-450FD1B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84" y="5029200"/>
                <a:ext cx="2008028" cy="323165"/>
              </a:xfrm>
              <a:prstGeom prst="rect">
                <a:avLst/>
              </a:prstGeom>
              <a:blipFill>
                <a:blip r:embed="rId6"/>
                <a:stretch>
                  <a:fillRect l="-1216" t="-37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0DD1041-2708-4B82-A13B-F2145D0B2201}"/>
                  </a:ext>
                </a:extLst>
              </p:cNvPr>
              <p:cNvSpPr txBox="1"/>
              <p:nvPr/>
            </p:nvSpPr>
            <p:spPr>
              <a:xfrm>
                <a:off x="6115915" y="4725904"/>
                <a:ext cx="20080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i="1" dirty="0"/>
                  <a:t>Q4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𝑎𝑟𝑒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=20%</m:t>
                        </m:r>
                      </m:e>
                    </m:func>
                  </m:oMath>
                </a14:m>
                <a:endParaRPr lang="en-US" sz="1500" i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0DD1041-2708-4B82-A13B-F2145D0B2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15" y="4725904"/>
                <a:ext cx="2008028" cy="323165"/>
              </a:xfrm>
              <a:prstGeom prst="rect">
                <a:avLst/>
              </a:prstGeom>
              <a:blipFill>
                <a:blip r:embed="rId7"/>
                <a:stretch>
                  <a:fillRect l="-1212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9E7F4EE-8360-48DD-832A-2FB86CA0654A}"/>
                  </a:ext>
                </a:extLst>
              </p:cNvPr>
              <p:cNvSpPr txBox="1"/>
              <p:nvPr/>
            </p:nvSpPr>
            <p:spPr>
              <a:xfrm>
                <a:off x="3844086" y="6195478"/>
                <a:ext cx="20080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i="1" dirty="0"/>
                  <a:t>Q4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𝑅𝑎𝑏𝑏𝑖𝑡</m:t>
                            </m:r>
                          </m:sub>
                        </m:sSub>
                      </m:fName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70%</m:t>
                        </m:r>
                      </m:e>
                    </m:func>
                  </m:oMath>
                </a14:m>
                <a:endParaRPr lang="en-US" sz="15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9E7F4EE-8360-48DD-832A-2FB86CA0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86" y="6195478"/>
                <a:ext cx="2008028" cy="323165"/>
              </a:xfrm>
              <a:prstGeom prst="rect">
                <a:avLst/>
              </a:prstGeom>
              <a:blipFill>
                <a:blip r:embed="rId8"/>
                <a:stretch>
                  <a:fillRect l="-1216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6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5" grpId="0" animBg="1"/>
      <p:bldP spid="8" grpId="0"/>
      <p:bldP spid="21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C11386B-EFB1-40F8-9209-0BEFD13E622A}"/>
              </a:ext>
            </a:extLst>
          </p:cNvPr>
          <p:cNvSpPr txBox="1">
            <a:spLocks/>
          </p:cNvSpPr>
          <p:nvPr/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/>
              <a:t>Transformer Models : </a:t>
            </a:r>
            <a:r>
              <a:rPr lang="en-US" sz="4400" spc="-50" dirty="0">
                <a:solidFill>
                  <a:srgbClr val="CC0000"/>
                </a:solidFill>
              </a:rPr>
              <a:t>GPT2</a:t>
            </a:r>
          </a:p>
          <a:p>
            <a:pPr defTabSz="914400">
              <a:spcAft>
                <a:spcPts val="600"/>
              </a:spcAft>
            </a:pPr>
            <a:endParaRPr lang="en-US" sz="4400" spc="-5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F29082-4F73-45C9-A5D0-6B9C9B920E1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3212" y="1232276"/>
            <a:ext cx="10515600" cy="5232202"/>
          </a:xfrm>
          <a:custGeom>
            <a:avLst/>
            <a:gdLst>
              <a:gd name="connsiteX0" fmla="*/ 0 w 10515600"/>
              <a:gd name="connsiteY0" fmla="*/ 0 h 5232202"/>
              <a:gd name="connsiteX1" fmla="*/ 552069 w 10515600"/>
              <a:gd name="connsiteY1" fmla="*/ 0 h 5232202"/>
              <a:gd name="connsiteX2" fmla="*/ 1314450 w 10515600"/>
              <a:gd name="connsiteY2" fmla="*/ 0 h 5232202"/>
              <a:gd name="connsiteX3" fmla="*/ 1866519 w 10515600"/>
              <a:gd name="connsiteY3" fmla="*/ 0 h 5232202"/>
              <a:gd name="connsiteX4" fmla="*/ 2734056 w 10515600"/>
              <a:gd name="connsiteY4" fmla="*/ 0 h 5232202"/>
              <a:gd name="connsiteX5" fmla="*/ 3286125 w 10515600"/>
              <a:gd name="connsiteY5" fmla="*/ 0 h 5232202"/>
              <a:gd name="connsiteX6" fmla="*/ 3627882 w 10515600"/>
              <a:gd name="connsiteY6" fmla="*/ 0 h 5232202"/>
              <a:gd name="connsiteX7" fmla="*/ 4179951 w 10515600"/>
              <a:gd name="connsiteY7" fmla="*/ 0 h 5232202"/>
              <a:gd name="connsiteX8" fmla="*/ 4732020 w 10515600"/>
              <a:gd name="connsiteY8" fmla="*/ 0 h 5232202"/>
              <a:gd name="connsiteX9" fmla="*/ 5599557 w 10515600"/>
              <a:gd name="connsiteY9" fmla="*/ 0 h 5232202"/>
              <a:gd name="connsiteX10" fmla="*/ 6151626 w 10515600"/>
              <a:gd name="connsiteY10" fmla="*/ 0 h 5232202"/>
              <a:gd name="connsiteX11" fmla="*/ 6493383 w 10515600"/>
              <a:gd name="connsiteY11" fmla="*/ 0 h 5232202"/>
              <a:gd name="connsiteX12" fmla="*/ 6940296 w 10515600"/>
              <a:gd name="connsiteY12" fmla="*/ 0 h 5232202"/>
              <a:gd name="connsiteX13" fmla="*/ 7387209 w 10515600"/>
              <a:gd name="connsiteY13" fmla="*/ 0 h 5232202"/>
              <a:gd name="connsiteX14" fmla="*/ 8044434 w 10515600"/>
              <a:gd name="connsiteY14" fmla="*/ 0 h 5232202"/>
              <a:gd name="connsiteX15" fmla="*/ 8806815 w 10515600"/>
              <a:gd name="connsiteY15" fmla="*/ 0 h 5232202"/>
              <a:gd name="connsiteX16" fmla="*/ 9464040 w 10515600"/>
              <a:gd name="connsiteY16" fmla="*/ 0 h 5232202"/>
              <a:gd name="connsiteX17" fmla="*/ 10515600 w 10515600"/>
              <a:gd name="connsiteY17" fmla="*/ 0 h 5232202"/>
              <a:gd name="connsiteX18" fmla="*/ 10515600 w 10515600"/>
              <a:gd name="connsiteY18" fmla="*/ 706347 h 5232202"/>
              <a:gd name="connsiteX19" fmla="*/ 10515600 w 10515600"/>
              <a:gd name="connsiteY19" fmla="*/ 1255728 h 5232202"/>
              <a:gd name="connsiteX20" fmla="*/ 10515600 w 10515600"/>
              <a:gd name="connsiteY20" fmla="*/ 1857432 h 5232202"/>
              <a:gd name="connsiteX21" fmla="*/ 10515600 w 10515600"/>
              <a:gd name="connsiteY21" fmla="*/ 2511457 h 5232202"/>
              <a:gd name="connsiteX22" fmla="*/ 10515600 w 10515600"/>
              <a:gd name="connsiteY22" fmla="*/ 3270126 h 5232202"/>
              <a:gd name="connsiteX23" fmla="*/ 10515600 w 10515600"/>
              <a:gd name="connsiteY23" fmla="*/ 3924152 h 5232202"/>
              <a:gd name="connsiteX24" fmla="*/ 10515600 w 10515600"/>
              <a:gd name="connsiteY24" fmla="*/ 4630499 h 5232202"/>
              <a:gd name="connsiteX25" fmla="*/ 10515600 w 10515600"/>
              <a:gd name="connsiteY25" fmla="*/ 5232202 h 5232202"/>
              <a:gd name="connsiteX26" fmla="*/ 9858375 w 10515600"/>
              <a:gd name="connsiteY26" fmla="*/ 5232202 h 5232202"/>
              <a:gd name="connsiteX27" fmla="*/ 9095994 w 10515600"/>
              <a:gd name="connsiteY27" fmla="*/ 5232202 h 5232202"/>
              <a:gd name="connsiteX28" fmla="*/ 8438769 w 10515600"/>
              <a:gd name="connsiteY28" fmla="*/ 5232202 h 5232202"/>
              <a:gd name="connsiteX29" fmla="*/ 7676388 w 10515600"/>
              <a:gd name="connsiteY29" fmla="*/ 5232202 h 5232202"/>
              <a:gd name="connsiteX30" fmla="*/ 6914007 w 10515600"/>
              <a:gd name="connsiteY30" fmla="*/ 5232202 h 5232202"/>
              <a:gd name="connsiteX31" fmla="*/ 6361938 w 10515600"/>
              <a:gd name="connsiteY31" fmla="*/ 5232202 h 5232202"/>
              <a:gd name="connsiteX32" fmla="*/ 6020181 w 10515600"/>
              <a:gd name="connsiteY32" fmla="*/ 5232202 h 5232202"/>
              <a:gd name="connsiteX33" fmla="*/ 5257800 w 10515600"/>
              <a:gd name="connsiteY33" fmla="*/ 5232202 h 5232202"/>
              <a:gd name="connsiteX34" fmla="*/ 4916043 w 10515600"/>
              <a:gd name="connsiteY34" fmla="*/ 5232202 h 5232202"/>
              <a:gd name="connsiteX35" fmla="*/ 4469130 w 10515600"/>
              <a:gd name="connsiteY35" fmla="*/ 5232202 h 5232202"/>
              <a:gd name="connsiteX36" fmla="*/ 4022217 w 10515600"/>
              <a:gd name="connsiteY36" fmla="*/ 5232202 h 5232202"/>
              <a:gd name="connsiteX37" fmla="*/ 3154680 w 10515600"/>
              <a:gd name="connsiteY37" fmla="*/ 5232202 h 5232202"/>
              <a:gd name="connsiteX38" fmla="*/ 2497455 w 10515600"/>
              <a:gd name="connsiteY38" fmla="*/ 5232202 h 5232202"/>
              <a:gd name="connsiteX39" fmla="*/ 1629918 w 10515600"/>
              <a:gd name="connsiteY39" fmla="*/ 5232202 h 5232202"/>
              <a:gd name="connsiteX40" fmla="*/ 1288161 w 10515600"/>
              <a:gd name="connsiteY40" fmla="*/ 5232202 h 5232202"/>
              <a:gd name="connsiteX41" fmla="*/ 0 w 10515600"/>
              <a:gd name="connsiteY41" fmla="*/ 5232202 h 5232202"/>
              <a:gd name="connsiteX42" fmla="*/ 0 w 10515600"/>
              <a:gd name="connsiteY42" fmla="*/ 4630499 h 5232202"/>
              <a:gd name="connsiteX43" fmla="*/ 0 w 10515600"/>
              <a:gd name="connsiteY43" fmla="*/ 4133440 h 5232202"/>
              <a:gd name="connsiteX44" fmla="*/ 0 w 10515600"/>
              <a:gd name="connsiteY44" fmla="*/ 3427092 h 5232202"/>
              <a:gd name="connsiteX45" fmla="*/ 0 w 10515600"/>
              <a:gd name="connsiteY45" fmla="*/ 2877711 h 5232202"/>
              <a:gd name="connsiteX46" fmla="*/ 0 w 10515600"/>
              <a:gd name="connsiteY46" fmla="*/ 2223686 h 5232202"/>
              <a:gd name="connsiteX47" fmla="*/ 0 w 10515600"/>
              <a:gd name="connsiteY47" fmla="*/ 1726627 h 5232202"/>
              <a:gd name="connsiteX48" fmla="*/ 0 w 10515600"/>
              <a:gd name="connsiteY48" fmla="*/ 1124923 h 5232202"/>
              <a:gd name="connsiteX49" fmla="*/ 0 w 10515600"/>
              <a:gd name="connsiteY49" fmla="*/ 627864 h 5232202"/>
              <a:gd name="connsiteX50" fmla="*/ 0 w 10515600"/>
              <a:gd name="connsiteY50" fmla="*/ 0 h 523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232202" fill="none" extrusionOk="0">
                <a:moveTo>
                  <a:pt x="0" y="0"/>
                </a:moveTo>
                <a:cubicBezTo>
                  <a:pt x="265113" y="-7988"/>
                  <a:pt x="311598" y="-5183"/>
                  <a:pt x="552069" y="0"/>
                </a:cubicBezTo>
                <a:cubicBezTo>
                  <a:pt x="792540" y="5183"/>
                  <a:pt x="982967" y="-10491"/>
                  <a:pt x="1314450" y="0"/>
                </a:cubicBezTo>
                <a:cubicBezTo>
                  <a:pt x="1645933" y="10491"/>
                  <a:pt x="1598513" y="27013"/>
                  <a:pt x="1866519" y="0"/>
                </a:cubicBezTo>
                <a:cubicBezTo>
                  <a:pt x="2134525" y="-27013"/>
                  <a:pt x="2495162" y="-25570"/>
                  <a:pt x="2734056" y="0"/>
                </a:cubicBezTo>
                <a:cubicBezTo>
                  <a:pt x="2972950" y="25570"/>
                  <a:pt x="3015171" y="-26125"/>
                  <a:pt x="3286125" y="0"/>
                </a:cubicBezTo>
                <a:cubicBezTo>
                  <a:pt x="3557079" y="26125"/>
                  <a:pt x="3549683" y="3834"/>
                  <a:pt x="3627882" y="0"/>
                </a:cubicBezTo>
                <a:cubicBezTo>
                  <a:pt x="3706081" y="-3834"/>
                  <a:pt x="3924477" y="12342"/>
                  <a:pt x="4179951" y="0"/>
                </a:cubicBezTo>
                <a:cubicBezTo>
                  <a:pt x="4435425" y="-12342"/>
                  <a:pt x="4499862" y="18691"/>
                  <a:pt x="4732020" y="0"/>
                </a:cubicBezTo>
                <a:cubicBezTo>
                  <a:pt x="4964178" y="-18691"/>
                  <a:pt x="5353087" y="-41768"/>
                  <a:pt x="5599557" y="0"/>
                </a:cubicBezTo>
                <a:cubicBezTo>
                  <a:pt x="5846027" y="41768"/>
                  <a:pt x="6036333" y="7771"/>
                  <a:pt x="6151626" y="0"/>
                </a:cubicBezTo>
                <a:cubicBezTo>
                  <a:pt x="6266919" y="-7771"/>
                  <a:pt x="6364781" y="2038"/>
                  <a:pt x="6493383" y="0"/>
                </a:cubicBezTo>
                <a:cubicBezTo>
                  <a:pt x="6621985" y="-2038"/>
                  <a:pt x="6822994" y="20594"/>
                  <a:pt x="6940296" y="0"/>
                </a:cubicBezTo>
                <a:cubicBezTo>
                  <a:pt x="7057598" y="-20594"/>
                  <a:pt x="7219605" y="5597"/>
                  <a:pt x="7387209" y="0"/>
                </a:cubicBezTo>
                <a:cubicBezTo>
                  <a:pt x="7554813" y="-5597"/>
                  <a:pt x="7909248" y="-11689"/>
                  <a:pt x="8044434" y="0"/>
                </a:cubicBezTo>
                <a:cubicBezTo>
                  <a:pt x="8179621" y="11689"/>
                  <a:pt x="8502895" y="-15138"/>
                  <a:pt x="8806815" y="0"/>
                </a:cubicBezTo>
                <a:cubicBezTo>
                  <a:pt x="9110735" y="15138"/>
                  <a:pt x="9226838" y="29816"/>
                  <a:pt x="9464040" y="0"/>
                </a:cubicBezTo>
                <a:cubicBezTo>
                  <a:pt x="9701243" y="-29816"/>
                  <a:pt x="10149637" y="40218"/>
                  <a:pt x="10515600" y="0"/>
                </a:cubicBezTo>
                <a:cubicBezTo>
                  <a:pt x="10550135" y="280403"/>
                  <a:pt x="10509659" y="556123"/>
                  <a:pt x="10515600" y="706347"/>
                </a:cubicBezTo>
                <a:cubicBezTo>
                  <a:pt x="10521541" y="856571"/>
                  <a:pt x="10529200" y="1019655"/>
                  <a:pt x="10515600" y="1255728"/>
                </a:cubicBezTo>
                <a:cubicBezTo>
                  <a:pt x="10502000" y="1491801"/>
                  <a:pt x="10526652" y="1693336"/>
                  <a:pt x="10515600" y="1857432"/>
                </a:cubicBezTo>
                <a:cubicBezTo>
                  <a:pt x="10504548" y="2021528"/>
                  <a:pt x="10493116" y="2298669"/>
                  <a:pt x="10515600" y="2511457"/>
                </a:cubicBezTo>
                <a:cubicBezTo>
                  <a:pt x="10538084" y="2724246"/>
                  <a:pt x="10487482" y="3092565"/>
                  <a:pt x="10515600" y="3270126"/>
                </a:cubicBezTo>
                <a:cubicBezTo>
                  <a:pt x="10543718" y="3447687"/>
                  <a:pt x="10510409" y="3763080"/>
                  <a:pt x="10515600" y="3924152"/>
                </a:cubicBezTo>
                <a:cubicBezTo>
                  <a:pt x="10520791" y="4085224"/>
                  <a:pt x="10541670" y="4459872"/>
                  <a:pt x="10515600" y="4630499"/>
                </a:cubicBezTo>
                <a:cubicBezTo>
                  <a:pt x="10489530" y="4801126"/>
                  <a:pt x="10537907" y="4982882"/>
                  <a:pt x="10515600" y="5232202"/>
                </a:cubicBezTo>
                <a:cubicBezTo>
                  <a:pt x="10200089" y="5239457"/>
                  <a:pt x="10011056" y="5244310"/>
                  <a:pt x="9858375" y="5232202"/>
                </a:cubicBezTo>
                <a:cubicBezTo>
                  <a:pt x="9705695" y="5220094"/>
                  <a:pt x="9267099" y="5227383"/>
                  <a:pt x="9095994" y="5232202"/>
                </a:cubicBezTo>
                <a:cubicBezTo>
                  <a:pt x="8924889" y="5237021"/>
                  <a:pt x="8622459" y="5239296"/>
                  <a:pt x="8438769" y="5232202"/>
                </a:cubicBezTo>
                <a:cubicBezTo>
                  <a:pt x="8255080" y="5225108"/>
                  <a:pt x="8019585" y="5251404"/>
                  <a:pt x="7676388" y="5232202"/>
                </a:cubicBezTo>
                <a:cubicBezTo>
                  <a:pt x="7333191" y="5213000"/>
                  <a:pt x="7150607" y="5257621"/>
                  <a:pt x="6914007" y="5232202"/>
                </a:cubicBezTo>
                <a:cubicBezTo>
                  <a:pt x="6677407" y="5206783"/>
                  <a:pt x="6544738" y="5215785"/>
                  <a:pt x="6361938" y="5232202"/>
                </a:cubicBezTo>
                <a:cubicBezTo>
                  <a:pt x="6179138" y="5248619"/>
                  <a:pt x="6118391" y="5238417"/>
                  <a:pt x="6020181" y="5232202"/>
                </a:cubicBezTo>
                <a:cubicBezTo>
                  <a:pt x="5921971" y="5225987"/>
                  <a:pt x="5535826" y="5249564"/>
                  <a:pt x="5257800" y="5232202"/>
                </a:cubicBezTo>
                <a:cubicBezTo>
                  <a:pt x="4979774" y="5214840"/>
                  <a:pt x="5034088" y="5224352"/>
                  <a:pt x="4916043" y="5232202"/>
                </a:cubicBezTo>
                <a:cubicBezTo>
                  <a:pt x="4797998" y="5240052"/>
                  <a:pt x="4687809" y="5230192"/>
                  <a:pt x="4469130" y="5232202"/>
                </a:cubicBezTo>
                <a:cubicBezTo>
                  <a:pt x="4250451" y="5234212"/>
                  <a:pt x="4142816" y="5246963"/>
                  <a:pt x="4022217" y="5232202"/>
                </a:cubicBezTo>
                <a:cubicBezTo>
                  <a:pt x="3901618" y="5217441"/>
                  <a:pt x="3569176" y="5274175"/>
                  <a:pt x="3154680" y="5232202"/>
                </a:cubicBezTo>
                <a:cubicBezTo>
                  <a:pt x="2740184" y="5190229"/>
                  <a:pt x="2647292" y="5263415"/>
                  <a:pt x="2497455" y="5232202"/>
                </a:cubicBezTo>
                <a:cubicBezTo>
                  <a:pt x="2347619" y="5200989"/>
                  <a:pt x="1954720" y="5252360"/>
                  <a:pt x="1629918" y="5232202"/>
                </a:cubicBezTo>
                <a:cubicBezTo>
                  <a:pt x="1305116" y="5212044"/>
                  <a:pt x="1445134" y="5224857"/>
                  <a:pt x="1288161" y="5232202"/>
                </a:cubicBezTo>
                <a:cubicBezTo>
                  <a:pt x="1131188" y="5239547"/>
                  <a:pt x="637335" y="5229037"/>
                  <a:pt x="0" y="5232202"/>
                </a:cubicBezTo>
                <a:cubicBezTo>
                  <a:pt x="-24661" y="5011815"/>
                  <a:pt x="28334" y="4824449"/>
                  <a:pt x="0" y="4630499"/>
                </a:cubicBezTo>
                <a:cubicBezTo>
                  <a:pt x="-28334" y="4436549"/>
                  <a:pt x="12333" y="4310610"/>
                  <a:pt x="0" y="4133440"/>
                </a:cubicBezTo>
                <a:cubicBezTo>
                  <a:pt x="-12333" y="3956270"/>
                  <a:pt x="-21305" y="3746603"/>
                  <a:pt x="0" y="3427092"/>
                </a:cubicBezTo>
                <a:cubicBezTo>
                  <a:pt x="21305" y="3107581"/>
                  <a:pt x="-19172" y="3100862"/>
                  <a:pt x="0" y="2877711"/>
                </a:cubicBezTo>
                <a:cubicBezTo>
                  <a:pt x="19172" y="2654560"/>
                  <a:pt x="18679" y="2356687"/>
                  <a:pt x="0" y="2223686"/>
                </a:cubicBezTo>
                <a:cubicBezTo>
                  <a:pt x="-18679" y="2090685"/>
                  <a:pt x="17790" y="1918053"/>
                  <a:pt x="0" y="1726627"/>
                </a:cubicBezTo>
                <a:cubicBezTo>
                  <a:pt x="-17790" y="1535201"/>
                  <a:pt x="6628" y="1273687"/>
                  <a:pt x="0" y="1124923"/>
                </a:cubicBezTo>
                <a:cubicBezTo>
                  <a:pt x="-6628" y="976159"/>
                  <a:pt x="-11581" y="738138"/>
                  <a:pt x="0" y="627864"/>
                </a:cubicBezTo>
                <a:cubicBezTo>
                  <a:pt x="11581" y="517590"/>
                  <a:pt x="1572" y="220708"/>
                  <a:pt x="0" y="0"/>
                </a:cubicBezTo>
                <a:close/>
              </a:path>
              <a:path w="10515600" h="5232202" stroke="0" extrusionOk="0">
                <a:moveTo>
                  <a:pt x="0" y="0"/>
                </a:moveTo>
                <a:cubicBezTo>
                  <a:pt x="93185" y="-11771"/>
                  <a:pt x="255265" y="6749"/>
                  <a:pt x="446913" y="0"/>
                </a:cubicBezTo>
                <a:cubicBezTo>
                  <a:pt x="638561" y="-6749"/>
                  <a:pt x="1046447" y="23732"/>
                  <a:pt x="1314450" y="0"/>
                </a:cubicBezTo>
                <a:cubicBezTo>
                  <a:pt x="1582453" y="-23732"/>
                  <a:pt x="1914846" y="-7541"/>
                  <a:pt x="2076831" y="0"/>
                </a:cubicBezTo>
                <a:cubicBezTo>
                  <a:pt x="2238816" y="7541"/>
                  <a:pt x="2572489" y="11610"/>
                  <a:pt x="2839212" y="0"/>
                </a:cubicBezTo>
                <a:cubicBezTo>
                  <a:pt x="3105935" y="-11610"/>
                  <a:pt x="3162535" y="-26528"/>
                  <a:pt x="3391281" y="0"/>
                </a:cubicBezTo>
                <a:cubicBezTo>
                  <a:pt x="3620027" y="26528"/>
                  <a:pt x="4012301" y="-26754"/>
                  <a:pt x="4258818" y="0"/>
                </a:cubicBezTo>
                <a:cubicBezTo>
                  <a:pt x="4505335" y="26754"/>
                  <a:pt x="4904801" y="6592"/>
                  <a:pt x="5126355" y="0"/>
                </a:cubicBezTo>
                <a:cubicBezTo>
                  <a:pt x="5347909" y="-6592"/>
                  <a:pt x="5698815" y="36330"/>
                  <a:pt x="5993892" y="0"/>
                </a:cubicBezTo>
                <a:cubicBezTo>
                  <a:pt x="6288969" y="-36330"/>
                  <a:pt x="6278000" y="-19683"/>
                  <a:pt x="6440805" y="0"/>
                </a:cubicBezTo>
                <a:cubicBezTo>
                  <a:pt x="6603610" y="19683"/>
                  <a:pt x="7052870" y="-27756"/>
                  <a:pt x="7308342" y="0"/>
                </a:cubicBezTo>
                <a:cubicBezTo>
                  <a:pt x="7563814" y="27756"/>
                  <a:pt x="7766760" y="-21433"/>
                  <a:pt x="8070723" y="0"/>
                </a:cubicBezTo>
                <a:cubicBezTo>
                  <a:pt x="8374686" y="21433"/>
                  <a:pt x="8655084" y="-31716"/>
                  <a:pt x="8833104" y="0"/>
                </a:cubicBezTo>
                <a:cubicBezTo>
                  <a:pt x="9011124" y="31716"/>
                  <a:pt x="9358995" y="-25756"/>
                  <a:pt x="9595485" y="0"/>
                </a:cubicBezTo>
                <a:cubicBezTo>
                  <a:pt x="9831975" y="25756"/>
                  <a:pt x="10094272" y="-41502"/>
                  <a:pt x="10515600" y="0"/>
                </a:cubicBezTo>
                <a:cubicBezTo>
                  <a:pt x="10524929" y="143556"/>
                  <a:pt x="10517481" y="312522"/>
                  <a:pt x="10515600" y="497059"/>
                </a:cubicBezTo>
                <a:cubicBezTo>
                  <a:pt x="10513719" y="681596"/>
                  <a:pt x="10537741" y="892568"/>
                  <a:pt x="10515600" y="994118"/>
                </a:cubicBezTo>
                <a:cubicBezTo>
                  <a:pt x="10493459" y="1095668"/>
                  <a:pt x="10490215" y="1547611"/>
                  <a:pt x="10515600" y="1700466"/>
                </a:cubicBezTo>
                <a:cubicBezTo>
                  <a:pt x="10540985" y="1853321"/>
                  <a:pt x="10500623" y="2090306"/>
                  <a:pt x="10515600" y="2302169"/>
                </a:cubicBezTo>
                <a:cubicBezTo>
                  <a:pt x="10530577" y="2514032"/>
                  <a:pt x="10503098" y="2612937"/>
                  <a:pt x="10515600" y="2799228"/>
                </a:cubicBezTo>
                <a:cubicBezTo>
                  <a:pt x="10528102" y="2985519"/>
                  <a:pt x="10492379" y="3213425"/>
                  <a:pt x="10515600" y="3453253"/>
                </a:cubicBezTo>
                <a:cubicBezTo>
                  <a:pt x="10538821" y="3693081"/>
                  <a:pt x="10515837" y="3799355"/>
                  <a:pt x="10515600" y="4107279"/>
                </a:cubicBezTo>
                <a:cubicBezTo>
                  <a:pt x="10515363" y="4415203"/>
                  <a:pt x="10529341" y="4691992"/>
                  <a:pt x="10515600" y="5232202"/>
                </a:cubicBezTo>
                <a:cubicBezTo>
                  <a:pt x="10250883" y="5248597"/>
                  <a:pt x="10211945" y="5229002"/>
                  <a:pt x="9963531" y="5232202"/>
                </a:cubicBezTo>
                <a:cubicBezTo>
                  <a:pt x="9715117" y="5235402"/>
                  <a:pt x="9487356" y="5272618"/>
                  <a:pt x="9095994" y="5232202"/>
                </a:cubicBezTo>
                <a:cubicBezTo>
                  <a:pt x="8704632" y="5191786"/>
                  <a:pt x="8634934" y="5211670"/>
                  <a:pt x="8333613" y="5232202"/>
                </a:cubicBezTo>
                <a:cubicBezTo>
                  <a:pt x="8032292" y="5252734"/>
                  <a:pt x="8064114" y="5229840"/>
                  <a:pt x="7886700" y="5232202"/>
                </a:cubicBezTo>
                <a:cubicBezTo>
                  <a:pt x="7709286" y="5234564"/>
                  <a:pt x="7567437" y="5249131"/>
                  <a:pt x="7439787" y="5232202"/>
                </a:cubicBezTo>
                <a:cubicBezTo>
                  <a:pt x="7312137" y="5215273"/>
                  <a:pt x="6991901" y="5273533"/>
                  <a:pt x="6572250" y="5232202"/>
                </a:cubicBezTo>
                <a:cubicBezTo>
                  <a:pt x="6152599" y="5190871"/>
                  <a:pt x="6251547" y="5211465"/>
                  <a:pt x="6020181" y="5232202"/>
                </a:cubicBezTo>
                <a:cubicBezTo>
                  <a:pt x="5788815" y="5252939"/>
                  <a:pt x="5820073" y="5239749"/>
                  <a:pt x="5678424" y="5232202"/>
                </a:cubicBezTo>
                <a:cubicBezTo>
                  <a:pt x="5536775" y="5224655"/>
                  <a:pt x="5378558" y="5212408"/>
                  <a:pt x="5231511" y="5232202"/>
                </a:cubicBezTo>
                <a:cubicBezTo>
                  <a:pt x="5084464" y="5251996"/>
                  <a:pt x="4747658" y="5250500"/>
                  <a:pt x="4469130" y="5232202"/>
                </a:cubicBezTo>
                <a:cubicBezTo>
                  <a:pt x="4190602" y="5213904"/>
                  <a:pt x="3844938" y="5221961"/>
                  <a:pt x="3601593" y="5232202"/>
                </a:cubicBezTo>
                <a:cubicBezTo>
                  <a:pt x="3358248" y="5242443"/>
                  <a:pt x="3337802" y="5228808"/>
                  <a:pt x="3154680" y="5232202"/>
                </a:cubicBezTo>
                <a:cubicBezTo>
                  <a:pt x="2971558" y="5235596"/>
                  <a:pt x="2698182" y="5202622"/>
                  <a:pt x="2497455" y="5232202"/>
                </a:cubicBezTo>
                <a:cubicBezTo>
                  <a:pt x="2296729" y="5261782"/>
                  <a:pt x="2059013" y="5226334"/>
                  <a:pt x="1945386" y="5232202"/>
                </a:cubicBezTo>
                <a:cubicBezTo>
                  <a:pt x="1831759" y="5238070"/>
                  <a:pt x="1450286" y="5205796"/>
                  <a:pt x="1183005" y="5232202"/>
                </a:cubicBezTo>
                <a:cubicBezTo>
                  <a:pt x="915724" y="5258608"/>
                  <a:pt x="530533" y="5195053"/>
                  <a:pt x="0" y="5232202"/>
                </a:cubicBezTo>
                <a:cubicBezTo>
                  <a:pt x="26656" y="5041346"/>
                  <a:pt x="-27852" y="4755444"/>
                  <a:pt x="0" y="4473533"/>
                </a:cubicBezTo>
                <a:cubicBezTo>
                  <a:pt x="27852" y="4191622"/>
                  <a:pt x="19324" y="3873346"/>
                  <a:pt x="0" y="3714863"/>
                </a:cubicBezTo>
                <a:cubicBezTo>
                  <a:pt x="-19324" y="3556380"/>
                  <a:pt x="4961" y="3400006"/>
                  <a:pt x="0" y="3217804"/>
                </a:cubicBezTo>
                <a:cubicBezTo>
                  <a:pt x="-4961" y="3035602"/>
                  <a:pt x="14497" y="2791652"/>
                  <a:pt x="0" y="2668423"/>
                </a:cubicBezTo>
                <a:cubicBezTo>
                  <a:pt x="-14497" y="2545194"/>
                  <a:pt x="-12195" y="2215585"/>
                  <a:pt x="0" y="1909754"/>
                </a:cubicBezTo>
                <a:cubicBezTo>
                  <a:pt x="12195" y="1603923"/>
                  <a:pt x="-23644" y="1383340"/>
                  <a:pt x="0" y="1203406"/>
                </a:cubicBezTo>
                <a:cubicBezTo>
                  <a:pt x="23644" y="1023472"/>
                  <a:pt x="-12948" y="879737"/>
                  <a:pt x="0" y="654025"/>
                </a:cubicBezTo>
                <a:cubicBezTo>
                  <a:pt x="12948" y="428313"/>
                  <a:pt x="18384" y="27275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31722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1" dirty="0"/>
              <a:t>Uni-Directional Decoder only </a:t>
            </a:r>
            <a:r>
              <a:rPr lang="en-GB" sz="1800" b="1" kern="1100" dirty="0">
                <a:solidFill>
                  <a:srgbClr val="CC0000"/>
                </a:solidFill>
                <a:effectLst/>
                <a:ea typeface="Times New Roman" panose="02020603050405020304" pitchFamily="18" charset="0"/>
              </a:rPr>
              <a:t>auto-regressive</a:t>
            </a:r>
            <a:r>
              <a:rPr lang="en-US" sz="1800" b="1" dirty="0">
                <a:solidFill>
                  <a:srgbClr val="CC0000"/>
                </a:solidFill>
              </a:rPr>
              <a:t> </a:t>
            </a:r>
            <a:r>
              <a:rPr lang="en-US" sz="1800" b="1" dirty="0"/>
              <a:t>Model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1" dirty="0"/>
              <a:t>Tokenizer: Byte-Pairing Encoding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</a:rPr>
              <a:t>Generation-based Approach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1" dirty="0"/>
              <a:t>Trained on a massive 40GB dataset called WebText (scraped all outbound link from Reddit)</a:t>
            </a:r>
            <a:r>
              <a:rPr lang="en-US" sz="1800" i="1" dirty="0"/>
              <a:t>.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>
              <a:buClr>
                <a:schemeClr val="bg1"/>
              </a:buClr>
            </a:pPr>
            <a:endParaRPr lang="en-US" sz="1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7DB03-A265-41F1-B2B0-A534A1911850}"/>
              </a:ext>
            </a:extLst>
          </p:cNvPr>
          <p:cNvSpPr/>
          <p:nvPr/>
        </p:nvSpPr>
        <p:spPr>
          <a:xfrm>
            <a:off x="848141" y="5872955"/>
            <a:ext cx="1752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Message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9FA040-4754-4B28-B9F8-8F27455A5BFD}"/>
              </a:ext>
            </a:extLst>
          </p:cNvPr>
          <p:cNvSpPr/>
          <p:nvPr/>
        </p:nvSpPr>
        <p:spPr>
          <a:xfrm>
            <a:off x="3218061" y="3711039"/>
            <a:ext cx="1601551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BA1F2E-DC6A-4358-A3C3-B1F7884127C2}"/>
              </a:ext>
            </a:extLst>
          </p:cNvPr>
          <p:cNvSpPr/>
          <p:nvPr/>
        </p:nvSpPr>
        <p:spPr>
          <a:xfrm>
            <a:off x="3423484" y="3863440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4906BF-7C1F-40BA-A691-33E90916391F}"/>
              </a:ext>
            </a:extLst>
          </p:cNvPr>
          <p:cNvSpPr/>
          <p:nvPr/>
        </p:nvSpPr>
        <p:spPr>
          <a:xfrm>
            <a:off x="3423484" y="5057239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325E3D-7D1C-42BF-9BBD-7DECD23AD95E}"/>
              </a:ext>
            </a:extLst>
          </p:cNvPr>
          <p:cNvSpPr/>
          <p:nvPr/>
        </p:nvSpPr>
        <p:spPr>
          <a:xfrm>
            <a:off x="3426976" y="4219039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7AAEB-1DC6-456A-BC53-7077CA5F4C18}"/>
              </a:ext>
            </a:extLst>
          </p:cNvPr>
          <p:cNvSpPr txBox="1"/>
          <p:nvPr/>
        </p:nvSpPr>
        <p:spPr>
          <a:xfrm>
            <a:off x="3869376" y="4475864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71F538-B896-4A03-A8A0-46B42782FDB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24441" y="5358028"/>
            <a:ext cx="0" cy="5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2DB106-CBD2-4EA1-8EC3-81C4B3ADCAD0}"/>
              </a:ext>
            </a:extLst>
          </p:cNvPr>
          <p:cNvCxnSpPr>
            <a:cxnSpLocks/>
          </p:cNvCxnSpPr>
          <p:nvPr/>
        </p:nvCxnSpPr>
        <p:spPr>
          <a:xfrm>
            <a:off x="4614188" y="5181600"/>
            <a:ext cx="100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4261242-BB56-4A51-A78E-791C04565359}"/>
              </a:ext>
            </a:extLst>
          </p:cNvPr>
          <p:cNvSpPr/>
          <p:nvPr/>
        </p:nvSpPr>
        <p:spPr>
          <a:xfrm>
            <a:off x="5637212" y="4353602"/>
            <a:ext cx="4876800" cy="132556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69A01AF-E541-4A5A-B868-C030A0352108}"/>
              </a:ext>
            </a:extLst>
          </p:cNvPr>
          <p:cNvSpPr/>
          <p:nvPr/>
        </p:nvSpPr>
        <p:spPr>
          <a:xfrm>
            <a:off x="5815946" y="5153224"/>
            <a:ext cx="4495800" cy="355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Masked Self-Attention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CFC7191-4B60-4374-BEC6-6BC1B3803B20}"/>
              </a:ext>
            </a:extLst>
          </p:cNvPr>
          <p:cNvSpPr/>
          <p:nvPr/>
        </p:nvSpPr>
        <p:spPr>
          <a:xfrm>
            <a:off x="5807374" y="4711324"/>
            <a:ext cx="4495800" cy="355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Forward Neural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2660C-F047-4319-9EB4-364F25B26BEB}"/>
              </a:ext>
            </a:extLst>
          </p:cNvPr>
          <p:cNvSpPr txBox="1"/>
          <p:nvPr/>
        </p:nvSpPr>
        <p:spPr>
          <a:xfrm>
            <a:off x="5671184" y="4343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Decoder Block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BBC189-6AD1-4BCA-A450-A23A3CB539D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093023" y="3194031"/>
            <a:ext cx="829943" cy="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3A0462E-1E31-4F96-AA83-F05BCBFE088C}"/>
              </a:ext>
            </a:extLst>
          </p:cNvPr>
          <p:cNvSpPr/>
          <p:nvPr/>
        </p:nvSpPr>
        <p:spPr>
          <a:xfrm>
            <a:off x="5922966" y="2971800"/>
            <a:ext cx="2324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Steganographic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EB4E95-76AC-42EF-B129-F9DC108D7CA1}"/>
              </a:ext>
            </a:extLst>
          </p:cNvPr>
          <p:cNvSpPr txBox="1"/>
          <p:nvPr/>
        </p:nvSpPr>
        <p:spPr>
          <a:xfrm>
            <a:off x="3854248" y="3401453"/>
            <a:ext cx="102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GPT2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4EEF2-091A-4AE8-88E4-3D6BABC7803A}"/>
              </a:ext>
            </a:extLst>
          </p:cNvPr>
          <p:cNvSpPr txBox="1"/>
          <p:nvPr/>
        </p:nvSpPr>
        <p:spPr>
          <a:xfrm>
            <a:off x="7519226" y="6054366"/>
            <a:ext cx="116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dog is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BD9954-63CC-40E2-8EF8-07C875346778}"/>
              </a:ext>
            </a:extLst>
          </p:cNvPr>
          <p:cNvCxnSpPr>
            <a:cxnSpLocks/>
          </p:cNvCxnSpPr>
          <p:nvPr/>
        </p:nvCxnSpPr>
        <p:spPr>
          <a:xfrm>
            <a:off x="8189906" y="5799215"/>
            <a:ext cx="0" cy="255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D33017-1947-4677-9C25-5B466F83ACCA}"/>
              </a:ext>
            </a:extLst>
          </p:cNvPr>
          <p:cNvSpPr txBox="1"/>
          <p:nvPr/>
        </p:nvSpPr>
        <p:spPr>
          <a:xfrm>
            <a:off x="8442245" y="3059668"/>
            <a:ext cx="213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dog is playing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5EB030-A14F-41B6-9F45-45EB135CDEFE}"/>
              </a:ext>
            </a:extLst>
          </p:cNvPr>
          <p:cNvSpPr txBox="1"/>
          <p:nvPr/>
        </p:nvSpPr>
        <p:spPr>
          <a:xfrm>
            <a:off x="8296407" y="5999946"/>
            <a:ext cx="3225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A0C5EB-C466-D012-4FF7-DE3883A80B32}"/>
              </a:ext>
            </a:extLst>
          </p:cNvPr>
          <p:cNvCxnSpPr>
            <a:cxnSpLocks/>
          </p:cNvCxnSpPr>
          <p:nvPr/>
        </p:nvCxnSpPr>
        <p:spPr>
          <a:xfrm flipV="1">
            <a:off x="3699942" y="3429000"/>
            <a:ext cx="0" cy="28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92D592C-A895-36DE-852F-21F9B554C3A4}"/>
              </a:ext>
            </a:extLst>
          </p:cNvPr>
          <p:cNvSpPr/>
          <p:nvPr/>
        </p:nvSpPr>
        <p:spPr>
          <a:xfrm>
            <a:off x="2779717" y="2971800"/>
            <a:ext cx="2324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Candidates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25D4B-C55D-0235-A195-8CAB15268FE9}"/>
              </a:ext>
            </a:extLst>
          </p:cNvPr>
          <p:cNvSpPr/>
          <p:nvPr/>
        </p:nvSpPr>
        <p:spPr>
          <a:xfrm>
            <a:off x="3123238" y="5872955"/>
            <a:ext cx="2324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Word 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FBC6F0-8106-7F3D-D295-2DE605040833}"/>
              </a:ext>
            </a:extLst>
          </p:cNvPr>
          <p:cNvCxnSpPr>
            <a:cxnSpLocks/>
          </p:cNvCxnSpPr>
          <p:nvPr/>
        </p:nvCxnSpPr>
        <p:spPr>
          <a:xfrm flipV="1">
            <a:off x="3960812" y="5486400"/>
            <a:ext cx="0" cy="51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C9EF4-5D00-D698-45DF-BD9B8B1D043E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712912" y="4434596"/>
            <a:ext cx="0" cy="4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2716C1B-4C57-844E-D397-1BCDCF3B9FD3}"/>
              </a:ext>
            </a:extLst>
          </p:cNvPr>
          <p:cNvSpPr/>
          <p:nvPr/>
        </p:nvSpPr>
        <p:spPr>
          <a:xfrm>
            <a:off x="836612" y="3977396"/>
            <a:ext cx="1752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Sequence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77585C-07E9-2705-E53D-70D507D44ECA}"/>
              </a:ext>
            </a:extLst>
          </p:cNvPr>
          <p:cNvSpPr/>
          <p:nvPr/>
        </p:nvSpPr>
        <p:spPr>
          <a:xfrm>
            <a:off x="843460" y="4876800"/>
            <a:ext cx="1760494" cy="457200"/>
          </a:xfrm>
          <a:prstGeom prst="rect">
            <a:avLst/>
          </a:prstGeom>
          <a:noFill/>
          <a:ln>
            <a:solidFill>
              <a:srgbClr val="0F0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Huffman Coding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70C60E5-36E1-F2CB-CF97-E7868931CB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712911" y="3200400"/>
            <a:ext cx="1066806" cy="776997"/>
          </a:xfrm>
          <a:prstGeom prst="bentConnector3">
            <a:avLst>
              <a:gd name="adj1" fmla="val 238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5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  <p:bldP spid="10" grpId="0" animBg="1"/>
      <p:bldP spid="26" grpId="0" animBg="1"/>
      <p:bldP spid="28" grpId="0" animBg="1"/>
      <p:bldP spid="29" grpId="0" animBg="1"/>
      <p:bldP spid="30" grpId="0" animBg="1"/>
      <p:bldP spid="32" grpId="0"/>
      <p:bldP spid="40" grpId="0" animBg="1"/>
      <p:bldP spid="41" grpId="0" animBg="1"/>
      <p:bldP spid="42" grpId="0" animBg="1"/>
      <p:bldP spid="44" grpId="0"/>
      <p:bldP spid="48" grpId="0" animBg="1"/>
      <p:bldP spid="49" grpId="0"/>
      <p:bldP spid="6" grpId="0"/>
      <p:bldP spid="31" grpId="0"/>
      <p:bldP spid="34" grpId="0"/>
      <p:bldP spid="34" grpId="1"/>
      <p:bldP spid="36" grpId="0" animBg="1"/>
      <p:bldP spid="39" grpId="0" animBg="1"/>
      <p:bldP spid="47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C11386B-EFB1-40F8-9209-0BEFD13E622A}"/>
              </a:ext>
            </a:extLst>
          </p:cNvPr>
          <p:cNvSpPr txBox="1">
            <a:spLocks/>
          </p:cNvSpPr>
          <p:nvPr/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/>
              <a:t>Transformer Models : </a:t>
            </a:r>
            <a:r>
              <a:rPr lang="en-US" sz="4400" spc="-50" dirty="0">
                <a:solidFill>
                  <a:srgbClr val="00B0F0"/>
                </a:solidFill>
              </a:rPr>
              <a:t>BERT</a:t>
            </a:r>
          </a:p>
          <a:p>
            <a:pPr defTabSz="914400">
              <a:spcAft>
                <a:spcPts val="600"/>
              </a:spcAft>
            </a:pPr>
            <a:endParaRPr lang="en-US" sz="4400" spc="-5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F29082-4F73-45C9-A5D0-6B9C9B920E1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3212" y="1232276"/>
            <a:ext cx="10515600" cy="5232202"/>
          </a:xfrm>
          <a:custGeom>
            <a:avLst/>
            <a:gdLst>
              <a:gd name="connsiteX0" fmla="*/ 0 w 10515600"/>
              <a:gd name="connsiteY0" fmla="*/ 0 h 5232202"/>
              <a:gd name="connsiteX1" fmla="*/ 552069 w 10515600"/>
              <a:gd name="connsiteY1" fmla="*/ 0 h 5232202"/>
              <a:gd name="connsiteX2" fmla="*/ 1314450 w 10515600"/>
              <a:gd name="connsiteY2" fmla="*/ 0 h 5232202"/>
              <a:gd name="connsiteX3" fmla="*/ 1866519 w 10515600"/>
              <a:gd name="connsiteY3" fmla="*/ 0 h 5232202"/>
              <a:gd name="connsiteX4" fmla="*/ 2734056 w 10515600"/>
              <a:gd name="connsiteY4" fmla="*/ 0 h 5232202"/>
              <a:gd name="connsiteX5" fmla="*/ 3286125 w 10515600"/>
              <a:gd name="connsiteY5" fmla="*/ 0 h 5232202"/>
              <a:gd name="connsiteX6" fmla="*/ 3627882 w 10515600"/>
              <a:gd name="connsiteY6" fmla="*/ 0 h 5232202"/>
              <a:gd name="connsiteX7" fmla="*/ 4179951 w 10515600"/>
              <a:gd name="connsiteY7" fmla="*/ 0 h 5232202"/>
              <a:gd name="connsiteX8" fmla="*/ 4732020 w 10515600"/>
              <a:gd name="connsiteY8" fmla="*/ 0 h 5232202"/>
              <a:gd name="connsiteX9" fmla="*/ 5599557 w 10515600"/>
              <a:gd name="connsiteY9" fmla="*/ 0 h 5232202"/>
              <a:gd name="connsiteX10" fmla="*/ 6151626 w 10515600"/>
              <a:gd name="connsiteY10" fmla="*/ 0 h 5232202"/>
              <a:gd name="connsiteX11" fmla="*/ 6493383 w 10515600"/>
              <a:gd name="connsiteY11" fmla="*/ 0 h 5232202"/>
              <a:gd name="connsiteX12" fmla="*/ 6940296 w 10515600"/>
              <a:gd name="connsiteY12" fmla="*/ 0 h 5232202"/>
              <a:gd name="connsiteX13" fmla="*/ 7387209 w 10515600"/>
              <a:gd name="connsiteY13" fmla="*/ 0 h 5232202"/>
              <a:gd name="connsiteX14" fmla="*/ 8044434 w 10515600"/>
              <a:gd name="connsiteY14" fmla="*/ 0 h 5232202"/>
              <a:gd name="connsiteX15" fmla="*/ 8806815 w 10515600"/>
              <a:gd name="connsiteY15" fmla="*/ 0 h 5232202"/>
              <a:gd name="connsiteX16" fmla="*/ 9464040 w 10515600"/>
              <a:gd name="connsiteY16" fmla="*/ 0 h 5232202"/>
              <a:gd name="connsiteX17" fmla="*/ 10515600 w 10515600"/>
              <a:gd name="connsiteY17" fmla="*/ 0 h 5232202"/>
              <a:gd name="connsiteX18" fmla="*/ 10515600 w 10515600"/>
              <a:gd name="connsiteY18" fmla="*/ 706347 h 5232202"/>
              <a:gd name="connsiteX19" fmla="*/ 10515600 w 10515600"/>
              <a:gd name="connsiteY19" fmla="*/ 1255728 h 5232202"/>
              <a:gd name="connsiteX20" fmla="*/ 10515600 w 10515600"/>
              <a:gd name="connsiteY20" fmla="*/ 1857432 h 5232202"/>
              <a:gd name="connsiteX21" fmla="*/ 10515600 w 10515600"/>
              <a:gd name="connsiteY21" fmla="*/ 2511457 h 5232202"/>
              <a:gd name="connsiteX22" fmla="*/ 10515600 w 10515600"/>
              <a:gd name="connsiteY22" fmla="*/ 3270126 h 5232202"/>
              <a:gd name="connsiteX23" fmla="*/ 10515600 w 10515600"/>
              <a:gd name="connsiteY23" fmla="*/ 3924152 h 5232202"/>
              <a:gd name="connsiteX24" fmla="*/ 10515600 w 10515600"/>
              <a:gd name="connsiteY24" fmla="*/ 4630499 h 5232202"/>
              <a:gd name="connsiteX25" fmla="*/ 10515600 w 10515600"/>
              <a:gd name="connsiteY25" fmla="*/ 5232202 h 5232202"/>
              <a:gd name="connsiteX26" fmla="*/ 9858375 w 10515600"/>
              <a:gd name="connsiteY26" fmla="*/ 5232202 h 5232202"/>
              <a:gd name="connsiteX27" fmla="*/ 9095994 w 10515600"/>
              <a:gd name="connsiteY27" fmla="*/ 5232202 h 5232202"/>
              <a:gd name="connsiteX28" fmla="*/ 8438769 w 10515600"/>
              <a:gd name="connsiteY28" fmla="*/ 5232202 h 5232202"/>
              <a:gd name="connsiteX29" fmla="*/ 7676388 w 10515600"/>
              <a:gd name="connsiteY29" fmla="*/ 5232202 h 5232202"/>
              <a:gd name="connsiteX30" fmla="*/ 6914007 w 10515600"/>
              <a:gd name="connsiteY30" fmla="*/ 5232202 h 5232202"/>
              <a:gd name="connsiteX31" fmla="*/ 6361938 w 10515600"/>
              <a:gd name="connsiteY31" fmla="*/ 5232202 h 5232202"/>
              <a:gd name="connsiteX32" fmla="*/ 6020181 w 10515600"/>
              <a:gd name="connsiteY32" fmla="*/ 5232202 h 5232202"/>
              <a:gd name="connsiteX33" fmla="*/ 5257800 w 10515600"/>
              <a:gd name="connsiteY33" fmla="*/ 5232202 h 5232202"/>
              <a:gd name="connsiteX34" fmla="*/ 4916043 w 10515600"/>
              <a:gd name="connsiteY34" fmla="*/ 5232202 h 5232202"/>
              <a:gd name="connsiteX35" fmla="*/ 4469130 w 10515600"/>
              <a:gd name="connsiteY35" fmla="*/ 5232202 h 5232202"/>
              <a:gd name="connsiteX36" fmla="*/ 4022217 w 10515600"/>
              <a:gd name="connsiteY36" fmla="*/ 5232202 h 5232202"/>
              <a:gd name="connsiteX37" fmla="*/ 3154680 w 10515600"/>
              <a:gd name="connsiteY37" fmla="*/ 5232202 h 5232202"/>
              <a:gd name="connsiteX38" fmla="*/ 2497455 w 10515600"/>
              <a:gd name="connsiteY38" fmla="*/ 5232202 h 5232202"/>
              <a:gd name="connsiteX39" fmla="*/ 1629918 w 10515600"/>
              <a:gd name="connsiteY39" fmla="*/ 5232202 h 5232202"/>
              <a:gd name="connsiteX40" fmla="*/ 1288161 w 10515600"/>
              <a:gd name="connsiteY40" fmla="*/ 5232202 h 5232202"/>
              <a:gd name="connsiteX41" fmla="*/ 0 w 10515600"/>
              <a:gd name="connsiteY41" fmla="*/ 5232202 h 5232202"/>
              <a:gd name="connsiteX42" fmla="*/ 0 w 10515600"/>
              <a:gd name="connsiteY42" fmla="*/ 4630499 h 5232202"/>
              <a:gd name="connsiteX43" fmla="*/ 0 w 10515600"/>
              <a:gd name="connsiteY43" fmla="*/ 4133440 h 5232202"/>
              <a:gd name="connsiteX44" fmla="*/ 0 w 10515600"/>
              <a:gd name="connsiteY44" fmla="*/ 3427092 h 5232202"/>
              <a:gd name="connsiteX45" fmla="*/ 0 w 10515600"/>
              <a:gd name="connsiteY45" fmla="*/ 2877711 h 5232202"/>
              <a:gd name="connsiteX46" fmla="*/ 0 w 10515600"/>
              <a:gd name="connsiteY46" fmla="*/ 2223686 h 5232202"/>
              <a:gd name="connsiteX47" fmla="*/ 0 w 10515600"/>
              <a:gd name="connsiteY47" fmla="*/ 1726627 h 5232202"/>
              <a:gd name="connsiteX48" fmla="*/ 0 w 10515600"/>
              <a:gd name="connsiteY48" fmla="*/ 1124923 h 5232202"/>
              <a:gd name="connsiteX49" fmla="*/ 0 w 10515600"/>
              <a:gd name="connsiteY49" fmla="*/ 627864 h 5232202"/>
              <a:gd name="connsiteX50" fmla="*/ 0 w 10515600"/>
              <a:gd name="connsiteY50" fmla="*/ 0 h 523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232202" fill="none" extrusionOk="0">
                <a:moveTo>
                  <a:pt x="0" y="0"/>
                </a:moveTo>
                <a:cubicBezTo>
                  <a:pt x="265113" y="-7988"/>
                  <a:pt x="311598" y="-5183"/>
                  <a:pt x="552069" y="0"/>
                </a:cubicBezTo>
                <a:cubicBezTo>
                  <a:pt x="792540" y="5183"/>
                  <a:pt x="982967" y="-10491"/>
                  <a:pt x="1314450" y="0"/>
                </a:cubicBezTo>
                <a:cubicBezTo>
                  <a:pt x="1645933" y="10491"/>
                  <a:pt x="1598513" y="27013"/>
                  <a:pt x="1866519" y="0"/>
                </a:cubicBezTo>
                <a:cubicBezTo>
                  <a:pt x="2134525" y="-27013"/>
                  <a:pt x="2495162" y="-25570"/>
                  <a:pt x="2734056" y="0"/>
                </a:cubicBezTo>
                <a:cubicBezTo>
                  <a:pt x="2972950" y="25570"/>
                  <a:pt x="3015171" y="-26125"/>
                  <a:pt x="3286125" y="0"/>
                </a:cubicBezTo>
                <a:cubicBezTo>
                  <a:pt x="3557079" y="26125"/>
                  <a:pt x="3549683" y="3834"/>
                  <a:pt x="3627882" y="0"/>
                </a:cubicBezTo>
                <a:cubicBezTo>
                  <a:pt x="3706081" y="-3834"/>
                  <a:pt x="3924477" y="12342"/>
                  <a:pt x="4179951" y="0"/>
                </a:cubicBezTo>
                <a:cubicBezTo>
                  <a:pt x="4435425" y="-12342"/>
                  <a:pt x="4499862" y="18691"/>
                  <a:pt x="4732020" y="0"/>
                </a:cubicBezTo>
                <a:cubicBezTo>
                  <a:pt x="4964178" y="-18691"/>
                  <a:pt x="5353087" y="-41768"/>
                  <a:pt x="5599557" y="0"/>
                </a:cubicBezTo>
                <a:cubicBezTo>
                  <a:pt x="5846027" y="41768"/>
                  <a:pt x="6036333" y="7771"/>
                  <a:pt x="6151626" y="0"/>
                </a:cubicBezTo>
                <a:cubicBezTo>
                  <a:pt x="6266919" y="-7771"/>
                  <a:pt x="6364781" y="2038"/>
                  <a:pt x="6493383" y="0"/>
                </a:cubicBezTo>
                <a:cubicBezTo>
                  <a:pt x="6621985" y="-2038"/>
                  <a:pt x="6822994" y="20594"/>
                  <a:pt x="6940296" y="0"/>
                </a:cubicBezTo>
                <a:cubicBezTo>
                  <a:pt x="7057598" y="-20594"/>
                  <a:pt x="7219605" y="5597"/>
                  <a:pt x="7387209" y="0"/>
                </a:cubicBezTo>
                <a:cubicBezTo>
                  <a:pt x="7554813" y="-5597"/>
                  <a:pt x="7909248" y="-11689"/>
                  <a:pt x="8044434" y="0"/>
                </a:cubicBezTo>
                <a:cubicBezTo>
                  <a:pt x="8179621" y="11689"/>
                  <a:pt x="8502895" y="-15138"/>
                  <a:pt x="8806815" y="0"/>
                </a:cubicBezTo>
                <a:cubicBezTo>
                  <a:pt x="9110735" y="15138"/>
                  <a:pt x="9226838" y="29816"/>
                  <a:pt x="9464040" y="0"/>
                </a:cubicBezTo>
                <a:cubicBezTo>
                  <a:pt x="9701243" y="-29816"/>
                  <a:pt x="10149637" y="40218"/>
                  <a:pt x="10515600" y="0"/>
                </a:cubicBezTo>
                <a:cubicBezTo>
                  <a:pt x="10550135" y="280403"/>
                  <a:pt x="10509659" y="556123"/>
                  <a:pt x="10515600" y="706347"/>
                </a:cubicBezTo>
                <a:cubicBezTo>
                  <a:pt x="10521541" y="856571"/>
                  <a:pt x="10529200" y="1019655"/>
                  <a:pt x="10515600" y="1255728"/>
                </a:cubicBezTo>
                <a:cubicBezTo>
                  <a:pt x="10502000" y="1491801"/>
                  <a:pt x="10526652" y="1693336"/>
                  <a:pt x="10515600" y="1857432"/>
                </a:cubicBezTo>
                <a:cubicBezTo>
                  <a:pt x="10504548" y="2021528"/>
                  <a:pt x="10493116" y="2298669"/>
                  <a:pt x="10515600" y="2511457"/>
                </a:cubicBezTo>
                <a:cubicBezTo>
                  <a:pt x="10538084" y="2724246"/>
                  <a:pt x="10487482" y="3092565"/>
                  <a:pt x="10515600" y="3270126"/>
                </a:cubicBezTo>
                <a:cubicBezTo>
                  <a:pt x="10543718" y="3447687"/>
                  <a:pt x="10510409" y="3763080"/>
                  <a:pt x="10515600" y="3924152"/>
                </a:cubicBezTo>
                <a:cubicBezTo>
                  <a:pt x="10520791" y="4085224"/>
                  <a:pt x="10541670" y="4459872"/>
                  <a:pt x="10515600" y="4630499"/>
                </a:cubicBezTo>
                <a:cubicBezTo>
                  <a:pt x="10489530" y="4801126"/>
                  <a:pt x="10537907" y="4982882"/>
                  <a:pt x="10515600" y="5232202"/>
                </a:cubicBezTo>
                <a:cubicBezTo>
                  <a:pt x="10200089" y="5239457"/>
                  <a:pt x="10011056" y="5244310"/>
                  <a:pt x="9858375" y="5232202"/>
                </a:cubicBezTo>
                <a:cubicBezTo>
                  <a:pt x="9705695" y="5220094"/>
                  <a:pt x="9267099" y="5227383"/>
                  <a:pt x="9095994" y="5232202"/>
                </a:cubicBezTo>
                <a:cubicBezTo>
                  <a:pt x="8924889" y="5237021"/>
                  <a:pt x="8622459" y="5239296"/>
                  <a:pt x="8438769" y="5232202"/>
                </a:cubicBezTo>
                <a:cubicBezTo>
                  <a:pt x="8255080" y="5225108"/>
                  <a:pt x="8019585" y="5251404"/>
                  <a:pt x="7676388" y="5232202"/>
                </a:cubicBezTo>
                <a:cubicBezTo>
                  <a:pt x="7333191" y="5213000"/>
                  <a:pt x="7150607" y="5257621"/>
                  <a:pt x="6914007" y="5232202"/>
                </a:cubicBezTo>
                <a:cubicBezTo>
                  <a:pt x="6677407" y="5206783"/>
                  <a:pt x="6544738" y="5215785"/>
                  <a:pt x="6361938" y="5232202"/>
                </a:cubicBezTo>
                <a:cubicBezTo>
                  <a:pt x="6179138" y="5248619"/>
                  <a:pt x="6118391" y="5238417"/>
                  <a:pt x="6020181" y="5232202"/>
                </a:cubicBezTo>
                <a:cubicBezTo>
                  <a:pt x="5921971" y="5225987"/>
                  <a:pt x="5535826" y="5249564"/>
                  <a:pt x="5257800" y="5232202"/>
                </a:cubicBezTo>
                <a:cubicBezTo>
                  <a:pt x="4979774" y="5214840"/>
                  <a:pt x="5034088" y="5224352"/>
                  <a:pt x="4916043" y="5232202"/>
                </a:cubicBezTo>
                <a:cubicBezTo>
                  <a:pt x="4797998" y="5240052"/>
                  <a:pt x="4687809" y="5230192"/>
                  <a:pt x="4469130" y="5232202"/>
                </a:cubicBezTo>
                <a:cubicBezTo>
                  <a:pt x="4250451" y="5234212"/>
                  <a:pt x="4142816" y="5246963"/>
                  <a:pt x="4022217" y="5232202"/>
                </a:cubicBezTo>
                <a:cubicBezTo>
                  <a:pt x="3901618" y="5217441"/>
                  <a:pt x="3569176" y="5274175"/>
                  <a:pt x="3154680" y="5232202"/>
                </a:cubicBezTo>
                <a:cubicBezTo>
                  <a:pt x="2740184" y="5190229"/>
                  <a:pt x="2647292" y="5263415"/>
                  <a:pt x="2497455" y="5232202"/>
                </a:cubicBezTo>
                <a:cubicBezTo>
                  <a:pt x="2347619" y="5200989"/>
                  <a:pt x="1954720" y="5252360"/>
                  <a:pt x="1629918" y="5232202"/>
                </a:cubicBezTo>
                <a:cubicBezTo>
                  <a:pt x="1305116" y="5212044"/>
                  <a:pt x="1445134" y="5224857"/>
                  <a:pt x="1288161" y="5232202"/>
                </a:cubicBezTo>
                <a:cubicBezTo>
                  <a:pt x="1131188" y="5239547"/>
                  <a:pt x="637335" y="5229037"/>
                  <a:pt x="0" y="5232202"/>
                </a:cubicBezTo>
                <a:cubicBezTo>
                  <a:pt x="-24661" y="5011815"/>
                  <a:pt x="28334" y="4824449"/>
                  <a:pt x="0" y="4630499"/>
                </a:cubicBezTo>
                <a:cubicBezTo>
                  <a:pt x="-28334" y="4436549"/>
                  <a:pt x="12333" y="4310610"/>
                  <a:pt x="0" y="4133440"/>
                </a:cubicBezTo>
                <a:cubicBezTo>
                  <a:pt x="-12333" y="3956270"/>
                  <a:pt x="-21305" y="3746603"/>
                  <a:pt x="0" y="3427092"/>
                </a:cubicBezTo>
                <a:cubicBezTo>
                  <a:pt x="21305" y="3107581"/>
                  <a:pt x="-19172" y="3100862"/>
                  <a:pt x="0" y="2877711"/>
                </a:cubicBezTo>
                <a:cubicBezTo>
                  <a:pt x="19172" y="2654560"/>
                  <a:pt x="18679" y="2356687"/>
                  <a:pt x="0" y="2223686"/>
                </a:cubicBezTo>
                <a:cubicBezTo>
                  <a:pt x="-18679" y="2090685"/>
                  <a:pt x="17790" y="1918053"/>
                  <a:pt x="0" y="1726627"/>
                </a:cubicBezTo>
                <a:cubicBezTo>
                  <a:pt x="-17790" y="1535201"/>
                  <a:pt x="6628" y="1273687"/>
                  <a:pt x="0" y="1124923"/>
                </a:cubicBezTo>
                <a:cubicBezTo>
                  <a:pt x="-6628" y="976159"/>
                  <a:pt x="-11581" y="738138"/>
                  <a:pt x="0" y="627864"/>
                </a:cubicBezTo>
                <a:cubicBezTo>
                  <a:pt x="11581" y="517590"/>
                  <a:pt x="1572" y="220708"/>
                  <a:pt x="0" y="0"/>
                </a:cubicBezTo>
                <a:close/>
              </a:path>
              <a:path w="10515600" h="5232202" stroke="0" extrusionOk="0">
                <a:moveTo>
                  <a:pt x="0" y="0"/>
                </a:moveTo>
                <a:cubicBezTo>
                  <a:pt x="93185" y="-11771"/>
                  <a:pt x="255265" y="6749"/>
                  <a:pt x="446913" y="0"/>
                </a:cubicBezTo>
                <a:cubicBezTo>
                  <a:pt x="638561" y="-6749"/>
                  <a:pt x="1046447" y="23732"/>
                  <a:pt x="1314450" y="0"/>
                </a:cubicBezTo>
                <a:cubicBezTo>
                  <a:pt x="1582453" y="-23732"/>
                  <a:pt x="1914846" y="-7541"/>
                  <a:pt x="2076831" y="0"/>
                </a:cubicBezTo>
                <a:cubicBezTo>
                  <a:pt x="2238816" y="7541"/>
                  <a:pt x="2572489" y="11610"/>
                  <a:pt x="2839212" y="0"/>
                </a:cubicBezTo>
                <a:cubicBezTo>
                  <a:pt x="3105935" y="-11610"/>
                  <a:pt x="3162535" y="-26528"/>
                  <a:pt x="3391281" y="0"/>
                </a:cubicBezTo>
                <a:cubicBezTo>
                  <a:pt x="3620027" y="26528"/>
                  <a:pt x="4012301" y="-26754"/>
                  <a:pt x="4258818" y="0"/>
                </a:cubicBezTo>
                <a:cubicBezTo>
                  <a:pt x="4505335" y="26754"/>
                  <a:pt x="4904801" y="6592"/>
                  <a:pt x="5126355" y="0"/>
                </a:cubicBezTo>
                <a:cubicBezTo>
                  <a:pt x="5347909" y="-6592"/>
                  <a:pt x="5698815" y="36330"/>
                  <a:pt x="5993892" y="0"/>
                </a:cubicBezTo>
                <a:cubicBezTo>
                  <a:pt x="6288969" y="-36330"/>
                  <a:pt x="6278000" y="-19683"/>
                  <a:pt x="6440805" y="0"/>
                </a:cubicBezTo>
                <a:cubicBezTo>
                  <a:pt x="6603610" y="19683"/>
                  <a:pt x="7052870" y="-27756"/>
                  <a:pt x="7308342" y="0"/>
                </a:cubicBezTo>
                <a:cubicBezTo>
                  <a:pt x="7563814" y="27756"/>
                  <a:pt x="7766760" y="-21433"/>
                  <a:pt x="8070723" y="0"/>
                </a:cubicBezTo>
                <a:cubicBezTo>
                  <a:pt x="8374686" y="21433"/>
                  <a:pt x="8655084" y="-31716"/>
                  <a:pt x="8833104" y="0"/>
                </a:cubicBezTo>
                <a:cubicBezTo>
                  <a:pt x="9011124" y="31716"/>
                  <a:pt x="9358995" y="-25756"/>
                  <a:pt x="9595485" y="0"/>
                </a:cubicBezTo>
                <a:cubicBezTo>
                  <a:pt x="9831975" y="25756"/>
                  <a:pt x="10094272" y="-41502"/>
                  <a:pt x="10515600" y="0"/>
                </a:cubicBezTo>
                <a:cubicBezTo>
                  <a:pt x="10524929" y="143556"/>
                  <a:pt x="10517481" y="312522"/>
                  <a:pt x="10515600" y="497059"/>
                </a:cubicBezTo>
                <a:cubicBezTo>
                  <a:pt x="10513719" y="681596"/>
                  <a:pt x="10537741" y="892568"/>
                  <a:pt x="10515600" y="994118"/>
                </a:cubicBezTo>
                <a:cubicBezTo>
                  <a:pt x="10493459" y="1095668"/>
                  <a:pt x="10490215" y="1547611"/>
                  <a:pt x="10515600" y="1700466"/>
                </a:cubicBezTo>
                <a:cubicBezTo>
                  <a:pt x="10540985" y="1853321"/>
                  <a:pt x="10500623" y="2090306"/>
                  <a:pt x="10515600" y="2302169"/>
                </a:cubicBezTo>
                <a:cubicBezTo>
                  <a:pt x="10530577" y="2514032"/>
                  <a:pt x="10503098" y="2612937"/>
                  <a:pt x="10515600" y="2799228"/>
                </a:cubicBezTo>
                <a:cubicBezTo>
                  <a:pt x="10528102" y="2985519"/>
                  <a:pt x="10492379" y="3213425"/>
                  <a:pt x="10515600" y="3453253"/>
                </a:cubicBezTo>
                <a:cubicBezTo>
                  <a:pt x="10538821" y="3693081"/>
                  <a:pt x="10515837" y="3799355"/>
                  <a:pt x="10515600" y="4107279"/>
                </a:cubicBezTo>
                <a:cubicBezTo>
                  <a:pt x="10515363" y="4415203"/>
                  <a:pt x="10529341" y="4691992"/>
                  <a:pt x="10515600" y="5232202"/>
                </a:cubicBezTo>
                <a:cubicBezTo>
                  <a:pt x="10250883" y="5248597"/>
                  <a:pt x="10211945" y="5229002"/>
                  <a:pt x="9963531" y="5232202"/>
                </a:cubicBezTo>
                <a:cubicBezTo>
                  <a:pt x="9715117" y="5235402"/>
                  <a:pt x="9487356" y="5272618"/>
                  <a:pt x="9095994" y="5232202"/>
                </a:cubicBezTo>
                <a:cubicBezTo>
                  <a:pt x="8704632" y="5191786"/>
                  <a:pt x="8634934" y="5211670"/>
                  <a:pt x="8333613" y="5232202"/>
                </a:cubicBezTo>
                <a:cubicBezTo>
                  <a:pt x="8032292" y="5252734"/>
                  <a:pt x="8064114" y="5229840"/>
                  <a:pt x="7886700" y="5232202"/>
                </a:cubicBezTo>
                <a:cubicBezTo>
                  <a:pt x="7709286" y="5234564"/>
                  <a:pt x="7567437" y="5249131"/>
                  <a:pt x="7439787" y="5232202"/>
                </a:cubicBezTo>
                <a:cubicBezTo>
                  <a:pt x="7312137" y="5215273"/>
                  <a:pt x="6991901" y="5273533"/>
                  <a:pt x="6572250" y="5232202"/>
                </a:cubicBezTo>
                <a:cubicBezTo>
                  <a:pt x="6152599" y="5190871"/>
                  <a:pt x="6251547" y="5211465"/>
                  <a:pt x="6020181" y="5232202"/>
                </a:cubicBezTo>
                <a:cubicBezTo>
                  <a:pt x="5788815" y="5252939"/>
                  <a:pt x="5820073" y="5239749"/>
                  <a:pt x="5678424" y="5232202"/>
                </a:cubicBezTo>
                <a:cubicBezTo>
                  <a:pt x="5536775" y="5224655"/>
                  <a:pt x="5378558" y="5212408"/>
                  <a:pt x="5231511" y="5232202"/>
                </a:cubicBezTo>
                <a:cubicBezTo>
                  <a:pt x="5084464" y="5251996"/>
                  <a:pt x="4747658" y="5250500"/>
                  <a:pt x="4469130" y="5232202"/>
                </a:cubicBezTo>
                <a:cubicBezTo>
                  <a:pt x="4190602" y="5213904"/>
                  <a:pt x="3844938" y="5221961"/>
                  <a:pt x="3601593" y="5232202"/>
                </a:cubicBezTo>
                <a:cubicBezTo>
                  <a:pt x="3358248" y="5242443"/>
                  <a:pt x="3337802" y="5228808"/>
                  <a:pt x="3154680" y="5232202"/>
                </a:cubicBezTo>
                <a:cubicBezTo>
                  <a:pt x="2971558" y="5235596"/>
                  <a:pt x="2698182" y="5202622"/>
                  <a:pt x="2497455" y="5232202"/>
                </a:cubicBezTo>
                <a:cubicBezTo>
                  <a:pt x="2296729" y="5261782"/>
                  <a:pt x="2059013" y="5226334"/>
                  <a:pt x="1945386" y="5232202"/>
                </a:cubicBezTo>
                <a:cubicBezTo>
                  <a:pt x="1831759" y="5238070"/>
                  <a:pt x="1450286" y="5205796"/>
                  <a:pt x="1183005" y="5232202"/>
                </a:cubicBezTo>
                <a:cubicBezTo>
                  <a:pt x="915724" y="5258608"/>
                  <a:pt x="530533" y="5195053"/>
                  <a:pt x="0" y="5232202"/>
                </a:cubicBezTo>
                <a:cubicBezTo>
                  <a:pt x="26656" y="5041346"/>
                  <a:pt x="-27852" y="4755444"/>
                  <a:pt x="0" y="4473533"/>
                </a:cubicBezTo>
                <a:cubicBezTo>
                  <a:pt x="27852" y="4191622"/>
                  <a:pt x="19324" y="3873346"/>
                  <a:pt x="0" y="3714863"/>
                </a:cubicBezTo>
                <a:cubicBezTo>
                  <a:pt x="-19324" y="3556380"/>
                  <a:pt x="4961" y="3400006"/>
                  <a:pt x="0" y="3217804"/>
                </a:cubicBezTo>
                <a:cubicBezTo>
                  <a:pt x="-4961" y="3035602"/>
                  <a:pt x="14497" y="2791652"/>
                  <a:pt x="0" y="2668423"/>
                </a:cubicBezTo>
                <a:cubicBezTo>
                  <a:pt x="-14497" y="2545194"/>
                  <a:pt x="-12195" y="2215585"/>
                  <a:pt x="0" y="1909754"/>
                </a:cubicBezTo>
                <a:cubicBezTo>
                  <a:pt x="12195" y="1603923"/>
                  <a:pt x="-23644" y="1383340"/>
                  <a:pt x="0" y="1203406"/>
                </a:cubicBezTo>
                <a:cubicBezTo>
                  <a:pt x="23644" y="1023472"/>
                  <a:pt x="-12948" y="879737"/>
                  <a:pt x="0" y="654025"/>
                </a:cubicBezTo>
                <a:cubicBezTo>
                  <a:pt x="12948" y="428313"/>
                  <a:pt x="18384" y="27275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31722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F0"/>
                </a:solidFill>
              </a:rPr>
              <a:t>Bi-Directional</a:t>
            </a:r>
            <a:r>
              <a:rPr lang="en-US" sz="1800" b="1" dirty="0"/>
              <a:t> Encoder only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harter"/>
              </a:rPr>
              <a:t>T</a:t>
            </a:r>
            <a:r>
              <a:rPr lang="en-US" sz="1800" b="1" dirty="0">
                <a:effectLst/>
                <a:latin typeface="charter"/>
              </a:rPr>
              <a:t>rained on BooksCorpus and Wikipedia </a:t>
            </a:r>
            <a:r>
              <a:rPr lang="en-US" sz="1800" b="1" dirty="0">
                <a:latin typeface="charter"/>
              </a:rPr>
              <a:t>(</a:t>
            </a:r>
            <a:r>
              <a:rPr lang="en-US" sz="1800" b="1" dirty="0">
                <a:effectLst/>
                <a:latin typeface="charter"/>
              </a:rPr>
              <a:t>16 GB dataset).</a:t>
            </a: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>
              <a:buClr>
                <a:schemeClr val="bg1"/>
              </a:buClr>
            </a:pPr>
            <a:endParaRPr lang="en-US" sz="1800" b="1" dirty="0"/>
          </a:p>
          <a:p>
            <a:pPr>
              <a:buClr>
                <a:schemeClr val="bg1"/>
              </a:buClr>
            </a:pPr>
            <a:endParaRPr lang="en-US" sz="18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9FA040-4754-4B28-B9F8-8F27455A5BFD}"/>
              </a:ext>
            </a:extLst>
          </p:cNvPr>
          <p:cNvSpPr/>
          <p:nvPr/>
        </p:nvSpPr>
        <p:spPr>
          <a:xfrm>
            <a:off x="3579812" y="3275267"/>
            <a:ext cx="1601551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BA1F2E-DC6A-4358-A3C3-B1F7884127C2}"/>
              </a:ext>
            </a:extLst>
          </p:cNvPr>
          <p:cNvSpPr/>
          <p:nvPr/>
        </p:nvSpPr>
        <p:spPr>
          <a:xfrm>
            <a:off x="3785235" y="3427668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4906BF-7C1F-40BA-A691-33E90916391F}"/>
              </a:ext>
            </a:extLst>
          </p:cNvPr>
          <p:cNvSpPr/>
          <p:nvPr/>
        </p:nvSpPr>
        <p:spPr>
          <a:xfrm>
            <a:off x="3785235" y="4621467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325E3D-7D1C-42BF-9BBD-7DECD23AD95E}"/>
              </a:ext>
            </a:extLst>
          </p:cNvPr>
          <p:cNvSpPr/>
          <p:nvPr/>
        </p:nvSpPr>
        <p:spPr>
          <a:xfrm>
            <a:off x="3788727" y="3783267"/>
            <a:ext cx="1190704" cy="254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7AAEB-1DC6-456A-BC53-7077CA5F4C18}"/>
              </a:ext>
            </a:extLst>
          </p:cNvPr>
          <p:cNvSpPr txBox="1"/>
          <p:nvPr/>
        </p:nvSpPr>
        <p:spPr>
          <a:xfrm>
            <a:off x="4231127" y="4040092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71F538-B896-4A03-A8A0-46B42782FDBA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712912" y="4315515"/>
            <a:ext cx="0" cy="4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2DB106-CBD2-4EA1-8EC3-81C4B3ADCAD0}"/>
              </a:ext>
            </a:extLst>
          </p:cNvPr>
          <p:cNvCxnSpPr>
            <a:cxnSpLocks/>
          </p:cNvCxnSpPr>
          <p:nvPr/>
        </p:nvCxnSpPr>
        <p:spPr>
          <a:xfrm>
            <a:off x="4988992" y="4748467"/>
            <a:ext cx="58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4261242-BB56-4A51-A78E-791C04565359}"/>
              </a:ext>
            </a:extLst>
          </p:cNvPr>
          <p:cNvSpPr/>
          <p:nvPr/>
        </p:nvSpPr>
        <p:spPr>
          <a:xfrm>
            <a:off x="5562363" y="3779838"/>
            <a:ext cx="4876800" cy="132556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69A01AF-E541-4A5A-B868-C030A0352108}"/>
              </a:ext>
            </a:extLst>
          </p:cNvPr>
          <p:cNvSpPr/>
          <p:nvPr/>
        </p:nvSpPr>
        <p:spPr>
          <a:xfrm>
            <a:off x="5741097" y="4579460"/>
            <a:ext cx="4495800" cy="355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Self-Attention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CFC7191-4B60-4374-BEC6-6BC1B3803B20}"/>
              </a:ext>
            </a:extLst>
          </p:cNvPr>
          <p:cNvSpPr/>
          <p:nvPr/>
        </p:nvSpPr>
        <p:spPr>
          <a:xfrm>
            <a:off x="5732525" y="4137560"/>
            <a:ext cx="4495800" cy="355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Forward Neural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2660C-F047-4319-9EB4-364F25B26BEB}"/>
              </a:ext>
            </a:extLst>
          </p:cNvPr>
          <p:cNvSpPr txBox="1"/>
          <p:nvPr/>
        </p:nvSpPr>
        <p:spPr>
          <a:xfrm>
            <a:off x="5596335" y="37696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Encoder Block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A0462E-1E31-4F96-AA83-F05BCBFE088C}"/>
              </a:ext>
            </a:extLst>
          </p:cNvPr>
          <p:cNvSpPr/>
          <p:nvPr/>
        </p:nvSpPr>
        <p:spPr>
          <a:xfrm>
            <a:off x="6625035" y="2360867"/>
            <a:ext cx="2324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Steganographic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EB4E95-76AC-42EF-B129-F9DC108D7CA1}"/>
              </a:ext>
            </a:extLst>
          </p:cNvPr>
          <p:cNvSpPr txBox="1"/>
          <p:nvPr/>
        </p:nvSpPr>
        <p:spPr>
          <a:xfrm>
            <a:off x="4411440" y="2925903"/>
            <a:ext cx="102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B6452-0B5A-423F-B2D9-F7CF0AA355EF}"/>
              </a:ext>
            </a:extLst>
          </p:cNvPr>
          <p:cNvSpPr/>
          <p:nvPr/>
        </p:nvSpPr>
        <p:spPr>
          <a:xfrm>
            <a:off x="3278682" y="5613399"/>
            <a:ext cx="22457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Masked Cover Text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08D09B-C4CD-46D0-8970-B2715542AA5F}"/>
              </a:ext>
            </a:extLst>
          </p:cNvPr>
          <p:cNvCxnSpPr>
            <a:cxnSpLocks/>
          </p:cNvCxnSpPr>
          <p:nvPr/>
        </p:nvCxnSpPr>
        <p:spPr>
          <a:xfrm flipV="1">
            <a:off x="4269117" y="5027867"/>
            <a:ext cx="0" cy="58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BF1E485-60EF-417D-9D7B-5C7D2310C43B}"/>
              </a:ext>
            </a:extLst>
          </p:cNvPr>
          <p:cNvSpPr/>
          <p:nvPr/>
        </p:nvSpPr>
        <p:spPr>
          <a:xfrm>
            <a:off x="836612" y="3858315"/>
            <a:ext cx="1752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Sequence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C6D6B-ED31-465E-8782-8AE290FBC7C7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712912" y="5214919"/>
            <a:ext cx="10795" cy="42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BF80678-6517-40C7-8A26-51D6ED364CC6}"/>
              </a:ext>
            </a:extLst>
          </p:cNvPr>
          <p:cNvSpPr/>
          <p:nvPr/>
        </p:nvSpPr>
        <p:spPr>
          <a:xfrm>
            <a:off x="836612" y="5638800"/>
            <a:ext cx="1752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Message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BF2FE-5221-4492-BD5E-2CCB2A6F4850}"/>
              </a:ext>
            </a:extLst>
          </p:cNvPr>
          <p:cNvSpPr txBox="1"/>
          <p:nvPr/>
        </p:nvSpPr>
        <p:spPr>
          <a:xfrm>
            <a:off x="7094967" y="1143795"/>
            <a:ext cx="2526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Tokenizer: </a:t>
            </a:r>
            <a:r>
              <a:rPr lang="en-US" sz="1800" b="1" dirty="0" err="1">
                <a:solidFill>
                  <a:schemeClr val="bg1"/>
                </a:solidFill>
              </a:rPr>
              <a:t>WordPiece</a:t>
            </a:r>
            <a:endParaRPr lang="en-US" sz="1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F0"/>
                </a:solidFill>
              </a:rPr>
              <a:t>Edit-based Approach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9BCC8A-E64C-4D6C-B4B1-B56F7026AFF3}"/>
              </a:ext>
            </a:extLst>
          </p:cNvPr>
          <p:cNvSpPr/>
          <p:nvPr/>
        </p:nvSpPr>
        <p:spPr>
          <a:xfrm>
            <a:off x="8574210" y="5638800"/>
            <a:ext cx="176049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0BABFB-F73A-488A-87A0-26497734761A}"/>
              </a:ext>
            </a:extLst>
          </p:cNvPr>
          <p:cNvSpPr/>
          <p:nvPr/>
        </p:nvSpPr>
        <p:spPr>
          <a:xfrm>
            <a:off x="6169067" y="5562600"/>
            <a:ext cx="1793605" cy="585532"/>
          </a:xfrm>
          <a:prstGeom prst="rect">
            <a:avLst/>
          </a:prstGeom>
          <a:noFill/>
          <a:ln>
            <a:solidFill>
              <a:srgbClr val="0F0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Masking Strategy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  Tokenizer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1BAF51-F203-4B54-BB4F-C116E767DCB0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7962672" y="5855366"/>
            <a:ext cx="611538" cy="1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131137-046C-4164-8538-9DB181341910}"/>
              </a:ext>
            </a:extLst>
          </p:cNvPr>
          <p:cNvCxnSpPr>
            <a:cxnSpLocks/>
            <a:stCxn id="35" idx="1"/>
            <a:endCxn id="27" idx="3"/>
          </p:cNvCxnSpPr>
          <p:nvPr/>
        </p:nvCxnSpPr>
        <p:spPr>
          <a:xfrm flipH="1" flipV="1">
            <a:off x="5524420" y="5841999"/>
            <a:ext cx="644647" cy="1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7CDF02-5FA7-4CA0-BA81-726363178650}"/>
              </a:ext>
            </a:extLst>
          </p:cNvPr>
          <p:cNvSpPr txBox="1"/>
          <p:nvPr/>
        </p:nvSpPr>
        <p:spPr>
          <a:xfrm>
            <a:off x="8953783" y="60705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like dogs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D7B79-2E50-43AC-A462-352DBB6CB81A}"/>
              </a:ext>
            </a:extLst>
          </p:cNvPr>
          <p:cNvSpPr txBox="1"/>
          <p:nvPr/>
        </p:nvSpPr>
        <p:spPr>
          <a:xfrm>
            <a:off x="3661004" y="6085910"/>
            <a:ext cx="17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[MASK] dogs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943C4E-00BD-4A0E-A2AE-26079718BFF0}"/>
              </a:ext>
            </a:extLst>
          </p:cNvPr>
          <p:cNvSpPr txBox="1"/>
          <p:nvPr/>
        </p:nvSpPr>
        <p:spPr>
          <a:xfrm>
            <a:off x="9233963" y="2382668"/>
            <a:ext cx="1300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hate dogs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CDF3DD-156B-47F1-90A7-0F9968B535A0}"/>
              </a:ext>
            </a:extLst>
          </p:cNvPr>
          <p:cNvSpPr/>
          <p:nvPr/>
        </p:nvSpPr>
        <p:spPr>
          <a:xfrm>
            <a:off x="843460" y="4757719"/>
            <a:ext cx="1760494" cy="457200"/>
          </a:xfrm>
          <a:prstGeom prst="rect">
            <a:avLst/>
          </a:prstGeom>
          <a:noFill/>
          <a:ln>
            <a:solidFill>
              <a:srgbClr val="0F0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Huffman Coding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11EA1A-64B8-466E-AC0D-D756B87B0FD5}"/>
              </a:ext>
            </a:extLst>
          </p:cNvPr>
          <p:cNvCxnSpPr>
            <a:cxnSpLocks/>
          </p:cNvCxnSpPr>
          <p:nvPr/>
        </p:nvCxnSpPr>
        <p:spPr>
          <a:xfrm flipV="1">
            <a:off x="4341812" y="2836060"/>
            <a:ext cx="0" cy="4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575854A-D08D-42F3-B811-A0B89DC58BC9}"/>
              </a:ext>
            </a:extLst>
          </p:cNvPr>
          <p:cNvSpPr/>
          <p:nvPr/>
        </p:nvSpPr>
        <p:spPr>
          <a:xfrm>
            <a:off x="3220714" y="2360867"/>
            <a:ext cx="2130811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Masking Candidates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AB2D5-F886-4DA8-8375-57F39801595B}"/>
              </a:ext>
            </a:extLst>
          </p:cNvPr>
          <p:cNvSpPr txBox="1"/>
          <p:nvPr/>
        </p:nvSpPr>
        <p:spPr>
          <a:xfrm>
            <a:off x="3022926" y="2012840"/>
            <a:ext cx="299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 love,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hate</a:t>
            </a:r>
            <a:r>
              <a:rPr lang="en-US" dirty="0">
                <a:solidFill>
                  <a:schemeClr val="bg1"/>
                </a:solidFill>
              </a:rPr>
              <a:t>, kill, have, …]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86DB18-9B2B-4E09-A4CE-997D8EFBA785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280458" y="2589467"/>
            <a:ext cx="134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AAAB88F-1437-4396-BACB-E43DE2606EA5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712911" y="2589467"/>
            <a:ext cx="1507803" cy="1268849"/>
          </a:xfrm>
          <a:prstGeom prst="bentConnector3">
            <a:avLst>
              <a:gd name="adj1" fmla="val -268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07B64D-52F4-7A4F-776C-9B2D115C1205}"/>
              </a:ext>
            </a:extLst>
          </p:cNvPr>
          <p:cNvSpPr txBox="1"/>
          <p:nvPr/>
        </p:nvSpPr>
        <p:spPr>
          <a:xfrm>
            <a:off x="342404" y="6483646"/>
            <a:ext cx="7620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Masking: it is the process of filling out gaps represented by [MASK] token </a:t>
            </a:r>
          </a:p>
        </p:txBody>
      </p:sp>
    </p:spTree>
    <p:extLst>
      <p:ext uri="{BB962C8B-B14F-4D97-AF65-F5344CB8AC3E}">
        <p14:creationId xmlns:p14="http://schemas.microsoft.com/office/powerpoint/2010/main" val="110127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8" grpId="1" animBg="1"/>
      <p:bldP spid="29" grpId="1" animBg="1"/>
      <p:bldP spid="30" grpId="1" animBg="1"/>
      <p:bldP spid="32" grpId="1"/>
      <p:bldP spid="40" grpId="1" animBg="1"/>
      <p:bldP spid="41" grpId="1" animBg="1"/>
      <p:bldP spid="42" grpId="1" animBg="1"/>
      <p:bldP spid="44" grpId="1"/>
      <p:bldP spid="48" grpId="1" animBg="1"/>
      <p:bldP spid="49" grpId="1"/>
      <p:bldP spid="27" grpId="1" animBg="1"/>
      <p:bldP spid="38" grpId="1" animBg="1"/>
      <p:bldP spid="47" grpId="1" animBg="1"/>
      <p:bldP spid="3" grpId="1"/>
      <p:bldP spid="34" grpId="1" animBg="1"/>
      <p:bldP spid="35" grpId="1" animBg="1"/>
      <p:bldP spid="9" grpId="0"/>
      <p:bldP spid="50" grpId="0"/>
      <p:bldP spid="52" grpId="0"/>
      <p:bldP spid="51" grpId="1" animBg="1"/>
      <p:bldP spid="56" grpId="1" animBg="1"/>
      <p:bldP spid="5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20159</TotalTime>
  <Words>1834</Words>
  <Application>Microsoft Office PowerPoint</Application>
  <PresentationFormat>Custom</PresentationFormat>
  <Paragraphs>377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</vt:lpstr>
      <vt:lpstr>Calibri</vt:lpstr>
      <vt:lpstr>Cambria</vt:lpstr>
      <vt:lpstr>Cambria Math</vt:lpstr>
      <vt:lpstr>charter</vt:lpstr>
      <vt:lpstr>SourceSansPro</vt:lpstr>
      <vt:lpstr>Times</vt:lpstr>
      <vt:lpstr>Times New Roman</vt:lpstr>
      <vt:lpstr>Wingdings</vt:lpstr>
      <vt:lpstr>Wingdings 2</vt:lpstr>
      <vt:lpstr>View</vt:lpstr>
      <vt:lpstr>PowerPoint Presentation</vt:lpstr>
      <vt:lpstr>Table of Contents</vt:lpstr>
      <vt:lpstr>Introduction: Linguistic Steganography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GPT2 Vs BERT </vt:lpstr>
      <vt:lpstr>PowerPoint Presentation</vt:lpstr>
      <vt:lpstr>BERT Vs RoBERTa</vt:lpstr>
      <vt:lpstr>Static Masking: Bert</vt:lpstr>
      <vt:lpstr>PowerPoint Presentation</vt:lpstr>
      <vt:lpstr>PowerPoint Presentation</vt:lpstr>
      <vt:lpstr>Results: Human Evaluation</vt:lpstr>
      <vt:lpstr>Human Evaluation Results</vt:lpstr>
      <vt:lpstr>Human Evaluation Results</vt:lpstr>
      <vt:lpstr>Results: Payload Capacity</vt:lpstr>
      <vt:lpstr>PowerPoint Presentation</vt:lpstr>
      <vt:lpstr>PowerPoint Presentation</vt:lpstr>
      <vt:lpstr>PowerPoint Presentation</vt:lpstr>
      <vt:lpstr>Any Questions?  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Text Steganography Using Transformer Models</dc:title>
  <dc:creator>Haya</dc:creator>
  <cp:lastModifiedBy>Haya</cp:lastModifiedBy>
  <cp:revision>234</cp:revision>
  <dcterms:created xsi:type="dcterms:W3CDTF">2022-03-24T11:09:35Z</dcterms:created>
  <dcterms:modified xsi:type="dcterms:W3CDTF">2022-06-19T13:47:25Z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