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ja7IfytmheDEb5Ba2E96fFwAn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ffde56d5d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dffde56d5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ffa532ef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dffa532ef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7"/>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7"/>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7"/>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0"/>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21"/>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2"/>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22"/>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22"/>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22"/>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24"/>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5"/>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p:nvPr>
            <p:ph idx="2" type="pic"/>
          </p:nvPr>
        </p:nvSpPr>
        <p:spPr>
          <a:xfrm>
            <a:off x="2389717" y="612775"/>
            <a:ext cx="7315200" cy="4114800"/>
          </a:xfrm>
          <a:prstGeom prst="rect">
            <a:avLst/>
          </a:prstGeom>
          <a:noFill/>
          <a:ln>
            <a:noFill/>
          </a:ln>
        </p:spPr>
      </p:sp>
      <p:sp>
        <p:nvSpPr>
          <p:cNvPr id="71" name="Google Shape;71;p25"/>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6"/>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6"/>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hayagreevanv-rec/210701080-CS19P11-IOT-Lab" TargetMode="External"/><Relationship Id="rId4" Type="http://schemas.openxmlformats.org/officeDocument/2006/relationships/hyperlink" Target="https://github.com/hareshm-rec/210701066-CS19P11-IOT-Lab" TargetMode="External"/><Relationship Id="rId5" Type="http://schemas.openxmlformats.org/officeDocument/2006/relationships/hyperlink" Target="https://github.com/hareshm-rec/210701066-CS19P11-IOT-La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PHARMACEUTICAL STORAGE MONITORING SYSTEM</a:t>
            </a:r>
            <a:endParaRPr/>
          </a:p>
        </p:txBody>
      </p:sp>
      <p:sp>
        <p:nvSpPr>
          <p:cNvPr id="94" name="Google Shape;94;p1"/>
          <p:cNvSpPr txBox="1"/>
          <p:nvPr/>
        </p:nvSpPr>
        <p:spPr>
          <a:xfrm>
            <a:off x="6096001" y="5183902"/>
            <a:ext cx="5209312"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Haresh M – 210701066 Hayagreevan V - 210701080</a:t>
            </a:r>
            <a:endParaRPr/>
          </a:p>
        </p:txBody>
      </p:sp>
      <p:sp>
        <p:nvSpPr>
          <p:cNvPr id="95" name="Google Shape;95;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lang="en-IN" sz="2800">
                <a:solidFill>
                  <a:srgbClr val="00B050"/>
                </a:solidFill>
                <a:latin typeface="Verdana"/>
                <a:ea typeface="Verdana"/>
                <a:cs typeface="Verdana"/>
                <a:sym typeface="Verdana"/>
              </a:rPr>
              <a:t>Department of Computer Science and Engineering</a:t>
            </a:r>
            <a:endParaRPr/>
          </a:p>
        </p:txBody>
      </p:sp>
      <p:sp>
        <p:nvSpPr>
          <p:cNvPr id="96" name="Google Shape;96;p1"/>
          <p:cNvSpPr txBox="1"/>
          <p:nvPr/>
        </p:nvSpPr>
        <p:spPr>
          <a:xfrm>
            <a:off x="838200" y="1745525"/>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CS191P11 – IOT</a:t>
            </a:r>
            <a:endParaRPr b="1" sz="2800">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ffde56d5d_0_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Methodology</a:t>
            </a:r>
            <a:endParaRPr sz="2800"/>
          </a:p>
        </p:txBody>
      </p:sp>
      <p:sp>
        <p:nvSpPr>
          <p:cNvPr id="166" name="Google Shape;166;g2dffde56d5d_0_3"/>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000"/>
              <a:buChar char="□"/>
            </a:pPr>
            <a:r>
              <a:rPr b="1" lang="en-IN" sz="2000">
                <a:solidFill>
                  <a:srgbClr val="000000"/>
                </a:solidFill>
                <a:latin typeface="Times New Roman"/>
                <a:ea typeface="Times New Roman"/>
                <a:cs typeface="Times New Roman"/>
                <a:sym typeface="Times New Roman"/>
              </a:rPr>
              <a:t>WEB APPLICATION</a:t>
            </a:r>
            <a:r>
              <a:rPr b="1" lang="en-IN" sz="2000">
                <a:solidFill>
                  <a:srgbClr val="000000"/>
                </a:solidFill>
                <a:latin typeface="Times New Roman"/>
                <a:ea typeface="Times New Roman"/>
                <a:cs typeface="Times New Roman"/>
                <a:sym typeface="Times New Roman"/>
              </a:rPr>
              <a:t> MODULE : </a:t>
            </a:r>
            <a:r>
              <a:rPr lang="en-IN" sz="2000">
                <a:latin typeface="Times New Roman"/>
                <a:ea typeface="Times New Roman"/>
                <a:cs typeface="Times New Roman"/>
                <a:sym typeface="Times New Roman"/>
              </a:rPr>
              <a:t>Develops a user-friendly web interface with a real-time dashboard for visualizing sensor data. Provides stakeholders with access to real-time monitoring of storage conditions, enabling remote management and decision-making along with Inventory Management of Pharmaceutical Storage Unit. </a:t>
            </a:r>
            <a:endParaRPr/>
          </a:p>
          <a:p>
            <a:pPr indent="-469900" lvl="0" marL="469900" rtl="0" algn="just">
              <a:spcBef>
                <a:spcPts val="1600"/>
              </a:spcBef>
              <a:spcAft>
                <a:spcPts val="0"/>
              </a:spcAft>
              <a:buSzPts val="2000"/>
              <a:buChar char="□"/>
            </a:pPr>
            <a:r>
              <a:rPr b="1" lang="en-IN" sz="2000">
                <a:solidFill>
                  <a:srgbClr val="000000"/>
                </a:solidFill>
                <a:latin typeface="Times New Roman"/>
                <a:ea typeface="Times New Roman"/>
                <a:cs typeface="Times New Roman"/>
                <a:sym typeface="Times New Roman"/>
              </a:rPr>
              <a:t>INTEGRATION</a:t>
            </a:r>
            <a:r>
              <a:rPr b="1" lang="en-IN" sz="2000">
                <a:solidFill>
                  <a:srgbClr val="000000"/>
                </a:solidFill>
                <a:latin typeface="Times New Roman"/>
                <a:ea typeface="Times New Roman"/>
                <a:cs typeface="Times New Roman"/>
                <a:sym typeface="Times New Roman"/>
              </a:rPr>
              <a:t> MODULE</a:t>
            </a:r>
            <a:r>
              <a:rPr b="1" lang="en-IN" sz="2000">
                <a:solidFill>
                  <a:srgbClr val="434343"/>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Integrates the data processing and alerting functionalities with the web application to ensure seamless communication and data display. Enables synchronization between the monitoring system and the dashboard for immediate updates.</a:t>
            </a:r>
            <a:endParaRPr sz="2000">
              <a:latin typeface="Times New Roman"/>
              <a:ea typeface="Times New Roman"/>
              <a:cs typeface="Times New Roman"/>
              <a:sym typeface="Times New Roman"/>
            </a:endParaRPr>
          </a:p>
          <a:p>
            <a:pPr indent="-482600" lvl="0" marL="469900" rtl="0" algn="just">
              <a:spcBef>
                <a:spcPts val="1600"/>
              </a:spcBef>
              <a:spcAft>
                <a:spcPts val="0"/>
              </a:spcAft>
              <a:buSzPts val="2000"/>
              <a:buChar char="□"/>
            </a:pPr>
            <a:r>
              <a:rPr b="1" lang="en-IN" sz="2000">
                <a:latin typeface="Times New Roman"/>
                <a:ea typeface="Times New Roman"/>
                <a:cs typeface="Times New Roman"/>
                <a:sym typeface="Times New Roman"/>
              </a:rPr>
              <a:t>EMAIL MODULE</a:t>
            </a:r>
            <a:r>
              <a:rPr b="1" lang="en-IN" sz="2000">
                <a:solidFill>
                  <a:srgbClr val="434343"/>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Email module sends the email intimation to stakeholders daily to update them of the status of medicines stored in the database. Email intimation is sent to the user when there is change in the detected value from sensors that does not lie in the permitted range for the storage of specific medicines</a:t>
            </a:r>
            <a:endParaRPr sz="2000">
              <a:latin typeface="Times New Roman"/>
              <a:ea typeface="Times New Roman"/>
              <a:cs typeface="Times New Roman"/>
              <a:sym typeface="Times New Roman"/>
            </a:endParaRPr>
          </a:p>
          <a:p>
            <a:pPr indent="-469900" lvl="0" marL="469900" rtl="0" algn="just">
              <a:spcBef>
                <a:spcPts val="1600"/>
              </a:spcBef>
              <a:spcAft>
                <a:spcPts val="0"/>
              </a:spcAft>
              <a:buSzPts val="2000"/>
              <a:buFont typeface="Times New Roman"/>
              <a:buChar char="□"/>
            </a:pPr>
            <a:r>
              <a:t/>
            </a:r>
            <a:endParaRPr sz="2000">
              <a:latin typeface="Times New Roman"/>
              <a:ea typeface="Times New Roman"/>
              <a:cs typeface="Times New Roman"/>
              <a:sym typeface="Times New Roman"/>
            </a:endParaRPr>
          </a:p>
          <a:p>
            <a:pPr indent="0" lvl="0" marL="0" rtl="0" algn="just">
              <a:spcBef>
                <a:spcPts val="16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SzPts val="3000"/>
              <a:buNone/>
            </a:pPr>
            <a:r>
              <a:t/>
            </a:r>
            <a:endParaRPr/>
          </a:p>
        </p:txBody>
      </p:sp>
      <p:sp>
        <p:nvSpPr>
          <p:cNvPr id="167" name="Google Shape;167;g2dffde56d5d_0_3"/>
          <p:cNvSpPr txBox="1"/>
          <p:nvPr>
            <p:ph idx="11" type="ftr"/>
          </p:nvPr>
        </p:nvSpPr>
        <p:spPr>
          <a:xfrm>
            <a:off x="3962400" y="6245225"/>
            <a:ext cx="40641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8" name="Google Shape;168;g2dffde56d5d_0_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Results and Discussion</a:t>
            </a:r>
            <a:endParaRPr sz="2800"/>
          </a:p>
        </p:txBody>
      </p:sp>
      <p:sp>
        <p:nvSpPr>
          <p:cNvPr id="174" name="Google Shape;174;p10"/>
          <p:cNvSpPr txBox="1"/>
          <p:nvPr>
            <p:ph idx="1" type="body"/>
          </p:nvPr>
        </p:nvSpPr>
        <p:spPr>
          <a:xfrm>
            <a:off x="762001" y="207275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1800"/>
              <a:buChar char="□"/>
            </a:pPr>
            <a:r>
              <a:rPr lang="en-IN" sz="1800">
                <a:solidFill>
                  <a:srgbClr val="000000"/>
                </a:solidFill>
              </a:rPr>
              <a:t>This project can benefit the pharmaceutical industry. For the Pharmaceutical Industry, it will collect real-time data, analyze it for deviations, and trigger alerts if conditions exceed acceptable thresholds. </a:t>
            </a:r>
            <a:endParaRPr sz="1800">
              <a:solidFill>
                <a:srgbClr val="000000"/>
              </a:solidFill>
            </a:endParaRPr>
          </a:p>
          <a:p>
            <a:pPr indent="0" lvl="0" marL="469900" rtl="0" algn="just">
              <a:spcBef>
                <a:spcPts val="0"/>
              </a:spcBef>
              <a:spcAft>
                <a:spcPts val="0"/>
              </a:spcAft>
              <a:buNone/>
            </a:pPr>
            <a:r>
              <a:t/>
            </a:r>
            <a:endParaRPr sz="1800">
              <a:solidFill>
                <a:srgbClr val="000000"/>
              </a:solidFill>
            </a:endParaRPr>
          </a:p>
          <a:p>
            <a:pPr indent="-469900" lvl="0" marL="469900" rtl="0" algn="just">
              <a:spcBef>
                <a:spcPts val="0"/>
              </a:spcBef>
              <a:spcAft>
                <a:spcPts val="0"/>
              </a:spcAft>
              <a:buClr>
                <a:srgbClr val="CC0000"/>
              </a:buClr>
              <a:buSzPts val="1800"/>
              <a:buChar char="□"/>
            </a:pPr>
            <a:r>
              <a:rPr lang="en-IN" sz="1800">
                <a:solidFill>
                  <a:srgbClr val="000000"/>
                </a:solidFill>
              </a:rPr>
              <a:t>Key components include IOT sensor selection, software development for data analysis, providing real-time dashboard and alerting the management when there is an abnormality.  </a:t>
            </a:r>
            <a:br>
              <a:rPr b="0" i="0" lang="en-IN" sz="1800" u="none" cap="none" strike="noStrike">
                <a:solidFill>
                  <a:srgbClr val="000000"/>
                </a:solidFill>
                <a:latin typeface="Verdana"/>
                <a:ea typeface="Verdana"/>
                <a:cs typeface="Verdana"/>
                <a:sym typeface="Verdana"/>
              </a:rPr>
            </a:br>
            <a:endParaRPr b="0" i="0" sz="1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75" name="Google Shape;175;p10"/>
          <p:cNvSpPr txBox="1"/>
          <p:nvPr>
            <p:ph idx="11" type="ftr"/>
          </p:nvPr>
        </p:nvSpPr>
        <p:spPr>
          <a:xfrm>
            <a:off x="3980329" y="6245225"/>
            <a:ext cx="4046071"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6" name="Google Shape;176;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Conclusion</a:t>
            </a:r>
            <a:endParaRPr sz="2800"/>
          </a:p>
        </p:txBody>
      </p:sp>
      <p:sp>
        <p:nvSpPr>
          <p:cNvPr id="182" name="Google Shape;182;p11"/>
          <p:cNvSpPr txBox="1"/>
          <p:nvPr>
            <p:ph idx="1" type="body"/>
          </p:nvPr>
        </p:nvSpPr>
        <p:spPr>
          <a:xfrm>
            <a:off x="755651" y="1752600"/>
            <a:ext cx="10678582" cy="1555376"/>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SzPts val="3000"/>
              <a:buNone/>
            </a:pPr>
            <a:r>
              <a:rPr lang="en-IN" sz="1800">
                <a:latin typeface="Times New Roman"/>
                <a:ea typeface="Times New Roman"/>
                <a:cs typeface="Times New Roman"/>
                <a:sym typeface="Times New Roman"/>
              </a:rPr>
              <a:t>The pharmaceutical storage monitoring system with its real-time dashboard web application stands as a revolutionizing advancement in pharmaceutical storage management, ensuring the integrity and efficacy of stored medications. Future enhancements can be directed towards several key areas. Enhanced data analytics techniques can unlock deeper insights into storage condition trends, informing proactive management strategies. Predictive maintenance algorithms can be developed to anticipate equipment failures and ensure uninterrupted monitoring operations. </a:t>
            </a:r>
            <a:endParaRPr/>
          </a:p>
        </p:txBody>
      </p:sp>
      <p:sp>
        <p:nvSpPr>
          <p:cNvPr id="183" name="Google Shape;183;p11"/>
          <p:cNvSpPr txBox="1"/>
          <p:nvPr>
            <p:ph idx="11" type="ftr"/>
          </p:nvPr>
        </p:nvSpPr>
        <p:spPr>
          <a:xfrm>
            <a:off x="3854824" y="6245225"/>
            <a:ext cx="4171576"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4" name="Google Shape;184;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190" name="Google Shape;190;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SzPts val="1800"/>
              <a:buFont typeface="Verdana"/>
              <a:buAutoNum type="arabicPeriod"/>
            </a:pPr>
            <a:r>
              <a:rPr lang="en-IN" sz="1800">
                <a:latin typeface="Times New Roman"/>
                <a:ea typeface="Times New Roman"/>
                <a:cs typeface="Times New Roman"/>
                <a:sym typeface="Times New Roman"/>
              </a:rPr>
              <a:t>Shafaat, K., Hussain, A., Kumar, B., Hasan, R., Prabhat, P., &amp; Yadav, V. (2013). An overview: storage of pharmaceutical products. World J Pharm Pharm Sci, 2(5), 2499-2515.</a:t>
            </a:r>
            <a:endParaRPr sz="1800">
              <a:latin typeface="Arial"/>
              <a:ea typeface="Arial"/>
              <a:cs typeface="Arial"/>
              <a:sym typeface="Arial"/>
            </a:endParaRPr>
          </a:p>
          <a:p>
            <a:pPr indent="-342900" lvl="0" marL="342900" rtl="0" algn="just">
              <a:lnSpc>
                <a:spcPct val="115000"/>
              </a:lnSpc>
              <a:spcBef>
                <a:spcPts val="360"/>
              </a:spcBef>
              <a:spcAft>
                <a:spcPts val="0"/>
              </a:spcAft>
              <a:buSzPts val="1800"/>
              <a:buFont typeface="Verdana"/>
              <a:buAutoNum type="arabicPeriod"/>
            </a:pPr>
            <a:r>
              <a:rPr lang="en-IN" sz="1800">
                <a:latin typeface="Times New Roman"/>
                <a:ea typeface="Times New Roman"/>
                <a:cs typeface="Times New Roman"/>
                <a:sym typeface="Times New Roman"/>
              </a:rPr>
              <a:t>Khuluza, F., Chiumia, F. K., Nyirongo, H. M., Kateka, C., Hosea, R. A., &amp; Mkwate, W. (2023). Temperature variations in pharmaceutical storage facilities and knowledge, attitudes, and practices of personnel on proper storage conditions for medicines in southern Malawi. Frontiers in Public Health, 11, 1209903.</a:t>
            </a:r>
            <a:r>
              <a:rPr lang="en-IN" sz="1800">
                <a:latin typeface="Times New Roman"/>
                <a:ea typeface="Times New Roman"/>
                <a:cs typeface="Times New Roman"/>
                <a:sym typeface="Times New Roman"/>
              </a:rPr>
              <a:t> </a:t>
            </a:r>
            <a:endParaRPr sz="1800">
              <a:latin typeface="Arial"/>
              <a:ea typeface="Arial"/>
              <a:cs typeface="Arial"/>
              <a:sym typeface="Arial"/>
            </a:endParaRPr>
          </a:p>
          <a:p>
            <a:pPr indent="-342900" lvl="0" marL="342900" rtl="0" algn="just">
              <a:lnSpc>
                <a:spcPct val="115000"/>
              </a:lnSpc>
              <a:spcBef>
                <a:spcPts val="360"/>
              </a:spcBef>
              <a:spcAft>
                <a:spcPts val="0"/>
              </a:spcAft>
              <a:buSzPts val="1800"/>
              <a:buFont typeface="Verdana"/>
              <a:buAutoNum type="arabicPeriod"/>
            </a:pPr>
            <a:r>
              <a:rPr lang="en-IN" sz="1800">
                <a:latin typeface="Times New Roman"/>
                <a:ea typeface="Times New Roman"/>
                <a:cs typeface="Times New Roman"/>
                <a:sym typeface="Times New Roman"/>
              </a:rPr>
              <a:t>Gbenga, B. L., &amp; Taiwo, Y. (2015). Studies of the effect of storage conditions on some pharmaceutical parameters of powders and tablets. Dhaka University Journal of Pharmaceutical Sciences, 14(2), 147-151. </a:t>
            </a:r>
            <a:endParaRPr sz="1800">
              <a:latin typeface="Arial"/>
              <a:ea typeface="Arial"/>
              <a:cs typeface="Arial"/>
              <a:sym typeface="Arial"/>
            </a:endParaRPr>
          </a:p>
          <a:p>
            <a:pPr indent="-342900" lvl="0" marL="342900" rtl="0" algn="just">
              <a:lnSpc>
                <a:spcPct val="115000"/>
              </a:lnSpc>
              <a:spcBef>
                <a:spcPts val="360"/>
              </a:spcBef>
              <a:spcAft>
                <a:spcPts val="0"/>
              </a:spcAft>
              <a:buSzPts val="1800"/>
              <a:buFont typeface="Verdana"/>
              <a:buAutoNum type="arabicPeriod"/>
            </a:pPr>
            <a:r>
              <a:rPr lang="en-IN" sz="1800">
                <a:latin typeface="Times New Roman"/>
                <a:ea typeface="Times New Roman"/>
                <a:cs typeface="Times New Roman"/>
                <a:sym typeface="Times New Roman"/>
              </a:rPr>
              <a:t> Nhan, P. P., &amp; Hoa, N. K. (2013). Effect of light and storage time on vitamin E in pharmaceutical products. British journal of pharmacology and toxicology, 4(5), 176-180. </a:t>
            </a:r>
            <a:endParaRPr sz="1800">
              <a:latin typeface="Arial"/>
              <a:ea typeface="Arial"/>
              <a:cs typeface="Arial"/>
              <a:sym typeface="Arial"/>
            </a:endParaRPr>
          </a:p>
          <a:p>
            <a:pPr indent="0" lvl="0" marL="0" rtl="0" algn="just">
              <a:lnSpc>
                <a:spcPct val="115000"/>
              </a:lnSpc>
              <a:spcBef>
                <a:spcPts val="560"/>
              </a:spcBef>
              <a:spcAft>
                <a:spcPts val="0"/>
              </a:spcAft>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91" name="Google Shape;191;p13"/>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2" name="Google Shape;192;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766232" y="304801"/>
            <a:ext cx="10834641"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GitHub and Drive Links</a:t>
            </a:r>
            <a:endParaRPr sz="2800"/>
          </a:p>
        </p:txBody>
      </p:sp>
      <p:sp>
        <p:nvSpPr>
          <p:cNvPr id="198" name="Google Shape;198;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400"/>
              <a:buNone/>
            </a:pPr>
            <a:r>
              <a:rPr lang="en-IN" sz="2400">
                <a:solidFill>
                  <a:srgbClr val="000000"/>
                </a:solidFill>
                <a:latin typeface="Times New Roman"/>
                <a:ea typeface="Times New Roman"/>
                <a:cs typeface="Times New Roman"/>
                <a:sym typeface="Times New Roman"/>
              </a:rPr>
              <a:t>GitHub Links : </a:t>
            </a:r>
            <a:endParaRPr/>
          </a:p>
          <a:p>
            <a:pPr indent="0" lvl="0" marL="0" marR="0" rtl="0" algn="l">
              <a:lnSpc>
                <a:spcPct val="100000"/>
              </a:lnSpc>
              <a:spcBef>
                <a:spcPts val="480"/>
              </a:spcBef>
              <a:spcAft>
                <a:spcPts val="0"/>
              </a:spcAft>
              <a:buClr>
                <a:srgbClr val="CC0000"/>
              </a:buClr>
              <a:buSzPts val="2400"/>
              <a:buNone/>
            </a:pPr>
            <a:r>
              <a:rPr lang="en-IN" sz="2400" u="sng">
                <a:solidFill>
                  <a:schemeClr val="hlink"/>
                </a:solidFill>
                <a:latin typeface="Times New Roman"/>
                <a:ea typeface="Times New Roman"/>
                <a:cs typeface="Times New Roman"/>
                <a:sym typeface="Times New Roman"/>
                <a:hlinkClick r:id="rId3"/>
              </a:rPr>
              <a:t>https://github.com/hayagreevanv-rec/210701080-CS19P11-IOT-Lab</a:t>
            </a:r>
            <a:endParaRPr sz="2400">
              <a:solidFill>
                <a:srgbClr val="000000"/>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400"/>
              <a:buNone/>
            </a:pPr>
            <a:r>
              <a:rPr lang="en-IN" sz="2400" u="sng">
                <a:solidFill>
                  <a:schemeClr val="hlink"/>
                </a:solidFill>
                <a:latin typeface="Times New Roman"/>
                <a:ea typeface="Times New Roman"/>
                <a:cs typeface="Times New Roman"/>
                <a:sym typeface="Times New Roman"/>
                <a:hlinkClick r:id="rId4"/>
              </a:rPr>
              <a:t>https://github.com/hareshm-rec/210701066-</a:t>
            </a:r>
            <a:r>
              <a:rPr lang="en-IN" sz="2400" u="sng">
                <a:solidFill>
                  <a:schemeClr val="hlink"/>
                </a:solidFill>
                <a:latin typeface="Times New Roman"/>
                <a:ea typeface="Times New Roman"/>
                <a:cs typeface="Times New Roman"/>
                <a:sym typeface="Times New Roman"/>
                <a:hlinkClick r:id="rId5"/>
              </a:rPr>
              <a:t>CS19P11-IOT-Lab</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99" name="Google Shape;199;p14"/>
          <p:cNvSpPr txBox="1"/>
          <p:nvPr>
            <p:ph idx="11" type="ftr"/>
          </p:nvPr>
        </p:nvSpPr>
        <p:spPr>
          <a:xfrm>
            <a:off x="3962400" y="6245225"/>
            <a:ext cx="40640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0" name="Google Shape;200;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06" name="Google Shape;206;p15"/>
          <p:cNvSpPr txBox="1"/>
          <p:nvPr>
            <p:ph idx="11" type="ftr"/>
          </p:nvPr>
        </p:nvSpPr>
        <p:spPr>
          <a:xfrm>
            <a:off x="3833850" y="6245225"/>
            <a:ext cx="41925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7" name="Google Shape;207;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02" name="Google Shape;102;p2"/>
          <p:cNvSpPr txBox="1"/>
          <p:nvPr>
            <p:ph idx="1" type="body"/>
          </p:nvPr>
        </p:nvSpPr>
        <p:spPr>
          <a:xfrm>
            <a:off x="755651" y="1869141"/>
            <a:ext cx="10668000" cy="346485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C0000"/>
              </a:buClr>
              <a:buSzPts val="1600"/>
              <a:buNone/>
            </a:pPr>
            <a:r>
              <a:rPr i="0" lang="en-IN" sz="2000" u="none" cap="none" strike="noStrike">
                <a:solidFill>
                  <a:srgbClr val="000000"/>
                </a:solidFill>
                <a:latin typeface="Times New Roman"/>
                <a:ea typeface="Times New Roman"/>
                <a:cs typeface="Times New Roman"/>
                <a:sym typeface="Times New Roman"/>
              </a:rPr>
              <a:t>This project explores the significance of effective storage monitoring in the pharmaceutical industry and investigates the transformative potential of IoT technology in addressing storage-related challenges. The integration of IoT technology into storage monitoring systems enables real-time data collection and intervention, facilitating improved product quality assurance, enhanced supply chain visibility, and streamlined regulatory compliance. This project encompasses the warehouses / dispensaries which monitor the environment conditions like temperature, humidity and light intensity using IoT devices kept at specified locations. This smart device orchestra is controlled by a microcontroller which sends out required data to the management system. When there is a deviation from normal conditions, the system is expected to notify the change so that the data is interpreted by the concerned authorities to enable them to take quick actions to preserve the medicines. It provides effectiveness in maintaining optimal storage conditions and preventing product spoilage. Further research and collaboration can maximize the benefits of IoT-enabled storage monitoring systems in the pharmaceutical industry.</a:t>
            </a:r>
            <a:endParaRPr sz="2000">
              <a:latin typeface="Times New Roman"/>
              <a:ea typeface="Times New Roman"/>
              <a:cs typeface="Times New Roman"/>
              <a:sym typeface="Times New Roman"/>
            </a:endParaRPr>
          </a:p>
        </p:txBody>
      </p:sp>
      <p:sp>
        <p:nvSpPr>
          <p:cNvPr id="103" name="Google Shape;103;p2"/>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4" name="Google Shape;104;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8" name="Shape 108"/>
        <p:cNvGrpSpPr/>
        <p:nvPr/>
      </p:nvGrpSpPr>
      <p:grpSpPr>
        <a:xfrm>
          <a:off x="0" y="0"/>
          <a:ext cx="0" cy="0"/>
          <a:chOff x="0" y="0"/>
          <a:chExt cx="0" cy="0"/>
        </a:xfrm>
      </p:grpSpPr>
      <p:sp>
        <p:nvSpPr>
          <p:cNvPr id="109" name="Google Shape;109;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10" name="Google Shape;110;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In the dynamic landscape of the pharmaceutical industry, ensuring the integrity and efficacy of pharmaceutical products throughout their lifecycle is paramount. </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Deviations in factors like temperature, humidity, and light exposure can significantly impact product quality and safety. </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The integration of advanced technologies becomes imperative to meet the rigorous standards and regulatory requirements governing pharmaceutical storage.</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By leveraging IoT-enabled sensors and connectivity, stakeholders can proactively monitor storage conditions, detect deviations, and initiate timely interventions to mitigate risks.</a:t>
            </a:r>
            <a:endParaRPr sz="3200"/>
          </a:p>
          <a:p>
            <a:pPr indent="-342900" lvl="0" marL="469900" rtl="0" algn="just">
              <a:spcBef>
                <a:spcPts val="400"/>
              </a:spcBef>
              <a:spcAft>
                <a:spcPts val="0"/>
              </a:spcAft>
              <a:buClr>
                <a:srgbClr val="CC0000"/>
              </a:buClr>
              <a:buSzPts val="2000"/>
              <a:buNone/>
            </a:pPr>
            <a:r>
              <a:t/>
            </a:r>
            <a:endParaRPr sz="2200">
              <a:latin typeface="Times New Roman"/>
              <a:ea typeface="Times New Roman"/>
              <a:cs typeface="Times New Roman"/>
              <a:sym typeface="Times New Roman"/>
            </a:endParaRPr>
          </a:p>
          <a:p>
            <a:pPr indent="-342900" lvl="0" marL="469900" rtl="0" algn="just">
              <a:spcBef>
                <a:spcPts val="400"/>
              </a:spcBef>
              <a:spcAft>
                <a:spcPts val="0"/>
              </a:spcAft>
              <a:buClr>
                <a:srgbClr val="CC0000"/>
              </a:buClr>
              <a:buSzPts val="2000"/>
              <a:buNone/>
            </a:pPr>
            <a:r>
              <a:t/>
            </a:r>
            <a:endParaRPr sz="2200">
              <a:latin typeface="Times New Roman"/>
              <a:ea typeface="Times New Roman"/>
              <a:cs typeface="Times New Roman"/>
              <a:sym typeface="Times New Roman"/>
            </a:endParaRPr>
          </a:p>
        </p:txBody>
      </p:sp>
      <p:sp>
        <p:nvSpPr>
          <p:cNvPr id="111" name="Google Shape;111;p3"/>
          <p:cNvSpPr txBox="1"/>
          <p:nvPr>
            <p:ph idx="11" type="ftr"/>
          </p:nvPr>
        </p:nvSpPr>
        <p:spPr>
          <a:xfrm>
            <a:off x="3532094" y="6245225"/>
            <a:ext cx="4494306"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2" name="Google Shape;112;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6" name="Shape 116"/>
        <p:cNvGrpSpPr/>
        <p:nvPr/>
      </p:nvGrpSpPr>
      <p:grpSpPr>
        <a:xfrm>
          <a:off x="0" y="0"/>
          <a:ext cx="0" cy="0"/>
          <a:chOff x="0" y="0"/>
          <a:chExt cx="0" cy="0"/>
        </a:xfrm>
      </p:grpSpPr>
      <p:sp>
        <p:nvSpPr>
          <p:cNvPr id="117" name="Google Shape;117;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Survey</a:t>
            </a:r>
            <a:endParaRPr sz="2800"/>
          </a:p>
        </p:txBody>
      </p:sp>
      <p:sp>
        <p:nvSpPr>
          <p:cNvPr id="118" name="Google Shape;118;p4"/>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In [1], the study emphasises the importance of storage in a total drug control system . Proper environmental control (i.e., proper temperature, light, and humidity, conditions of sanitation, ventilation, and segregation) must be maintained wherever drugs and supplies are stored in the premises.</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In [2], a study was conducted in medical facilities of southern Malawi about storage conditions and knowledge of medical personnel about medicine storage. The study showed that more than 50% of medical storage facilities don’t maintain temperature records and only around 70% personnel had proficient knowledge on </a:t>
            </a:r>
            <a:r>
              <a:rPr lang="en-IN" sz="2200">
                <a:latin typeface="Times New Roman"/>
                <a:ea typeface="Times New Roman"/>
                <a:cs typeface="Times New Roman"/>
                <a:sym typeface="Times New Roman"/>
              </a:rPr>
              <a:t>medicine storage conditions.</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19" name="Google Shape;119;p4"/>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0" name="Google Shape;120;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4" name="Shape 124"/>
        <p:cNvGrpSpPr/>
        <p:nvPr/>
      </p:nvGrpSpPr>
      <p:grpSpPr>
        <a:xfrm>
          <a:off x="0" y="0"/>
          <a:ext cx="0" cy="0"/>
          <a:chOff x="0" y="0"/>
          <a:chExt cx="0" cy="0"/>
        </a:xfrm>
      </p:grpSpPr>
      <p:sp>
        <p:nvSpPr>
          <p:cNvPr id="125" name="Google Shape;125;g2dffa532ef4_0_1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Survey</a:t>
            </a:r>
            <a:endParaRPr sz="2800"/>
          </a:p>
        </p:txBody>
      </p:sp>
      <p:sp>
        <p:nvSpPr>
          <p:cNvPr id="126" name="Google Shape;126;g2dffa532ef4_0_13"/>
          <p:cNvSpPr txBox="1"/>
          <p:nvPr>
            <p:ph idx="1" type="body"/>
          </p:nvPr>
        </p:nvSpPr>
        <p:spPr>
          <a:xfrm>
            <a:off x="762001" y="1749363"/>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None/>
            </a:pPr>
            <a:r>
              <a:t/>
            </a:r>
            <a:endParaRPr sz="20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In [3], the study evaluates the effects of storage conditions on specific pharmaceutical parameters of powders such as britility, density, hardness and disintegration. The study showed that prolonged exposure to unfavourable conditions affects its physical qualities.</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In [4], the effects of light and storage on vitamin E present in  pharmaceutical products is studied. Study showcased significant reduction in quality of vitamin E in medicine based on concentration.	</a:t>
            </a:r>
            <a:br>
              <a:rPr b="0" i="0" lang="en-IN" sz="2200" u="none" cap="none" strike="noStrike">
                <a:solidFill>
                  <a:srgbClr val="000000"/>
                </a:solidFill>
                <a:latin typeface="Verdana"/>
                <a:ea typeface="Verdana"/>
                <a:cs typeface="Verdana"/>
                <a:sym typeface="Verdana"/>
              </a:rPr>
            </a:br>
            <a:endParaRPr b="0" i="0" sz="22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27" name="Google Shape;127;g2dffa532ef4_0_13"/>
          <p:cNvSpPr txBox="1"/>
          <p:nvPr>
            <p:ph idx="11" type="ftr"/>
          </p:nvPr>
        </p:nvSpPr>
        <p:spPr>
          <a:xfrm>
            <a:off x="3971365" y="6245225"/>
            <a:ext cx="40551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8" name="Google Shape;128;g2dffa532ef4_0_1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2" name="Shape 132"/>
        <p:cNvGrpSpPr/>
        <p:nvPr/>
      </p:nvGrpSpPr>
      <p:grpSpPr>
        <a:xfrm>
          <a:off x="0" y="0"/>
          <a:ext cx="0" cy="0"/>
          <a:chOff x="0" y="0"/>
          <a:chExt cx="0" cy="0"/>
        </a:xfrm>
      </p:grpSpPr>
      <p:sp>
        <p:nvSpPr>
          <p:cNvPr id="133" name="Google Shape;133;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t>
            </a:r>
            <a:endParaRPr sz="2800"/>
          </a:p>
        </p:txBody>
      </p:sp>
      <p:sp>
        <p:nvSpPr>
          <p:cNvPr id="134" name="Google Shape;134;p5"/>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Building a system that monitors temperature, pressure, humidity and exposure to UV light in medical warehouses or dispensaries and intimates the unfavorable condition of the environment and expiration of pharmaceutical products accordingly.</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0"/>
              </a:spcBef>
              <a:spcAft>
                <a:spcPts val="0"/>
              </a:spcAft>
              <a:buClr>
                <a:srgbClr val="CC0000"/>
              </a:buClr>
              <a:buSzPts val="2200"/>
              <a:buChar char="□"/>
            </a:pPr>
            <a:r>
              <a:rPr lang="en-IN" sz="2200">
                <a:solidFill>
                  <a:srgbClr val="000000"/>
                </a:solidFill>
                <a:latin typeface="Times New Roman"/>
                <a:ea typeface="Times New Roman"/>
                <a:cs typeface="Times New Roman"/>
                <a:sym typeface="Times New Roman"/>
              </a:rPr>
              <a:t>To create a pharmaceutical storage monitoring system with a real-time dashboard web application.</a:t>
            </a:r>
            <a:endParaRPr sz="2200">
              <a:solidFill>
                <a:srgbClr val="000000"/>
              </a:solidFill>
              <a:latin typeface="Times New Roman"/>
              <a:ea typeface="Times New Roman"/>
              <a:cs typeface="Times New Roman"/>
              <a:sym typeface="Times New Roman"/>
            </a:endParaRPr>
          </a:p>
          <a:p>
            <a:pPr indent="0" lvl="0" marL="469900" rtl="0" algn="just">
              <a:spcBef>
                <a:spcPts val="0"/>
              </a:spcBef>
              <a:spcAft>
                <a:spcPts val="0"/>
              </a:spcAft>
              <a:buNone/>
            </a:pPr>
            <a:r>
              <a:t/>
            </a:r>
            <a:endParaRPr sz="2200">
              <a:solidFill>
                <a:srgbClr val="000000"/>
              </a:solidFill>
              <a:latin typeface="Times New Roman"/>
              <a:ea typeface="Times New Roman"/>
              <a:cs typeface="Times New Roman"/>
              <a:sym typeface="Times New Roman"/>
            </a:endParaRPr>
          </a:p>
          <a:p>
            <a:pPr indent="-482600" lvl="0" marL="469900" rtl="0" algn="just">
              <a:spcBef>
                <a:spcPts val="0"/>
              </a:spcBef>
              <a:spcAft>
                <a:spcPts val="0"/>
              </a:spcAft>
              <a:buClr>
                <a:srgbClr val="CC0000"/>
              </a:buClr>
              <a:buSzPts val="2200"/>
              <a:buChar char="□"/>
            </a:pPr>
            <a:r>
              <a:rPr lang="en-IN" sz="2200">
                <a:solidFill>
                  <a:srgbClr val="000000"/>
                </a:solidFill>
                <a:latin typeface="Times New Roman"/>
                <a:ea typeface="Times New Roman"/>
                <a:cs typeface="Times New Roman"/>
                <a:sym typeface="Times New Roman"/>
              </a:rPr>
              <a:t>Objectives are developing hardware and software for data collection, analysis, monitoring and alerting, as well as designing a user-friendly web interface.</a:t>
            </a:r>
            <a:br>
              <a:rPr b="0" i="0" lang="en-IN" sz="2200" u="none" cap="none" strike="noStrike">
                <a:solidFill>
                  <a:srgbClr val="000000"/>
                </a:solidFill>
                <a:latin typeface="Verdana"/>
                <a:ea typeface="Verdana"/>
                <a:cs typeface="Verdana"/>
                <a:sym typeface="Verdana"/>
              </a:rPr>
            </a:br>
            <a:endParaRPr b="0" i="0" sz="22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5" name="Google Shape;135;p5"/>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6" name="Google Shape;136;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Proposed Work</a:t>
            </a:r>
            <a:endParaRPr sz="2800"/>
          </a:p>
        </p:txBody>
      </p:sp>
      <p:sp>
        <p:nvSpPr>
          <p:cNvPr id="142" name="Google Shape;142;p6"/>
          <p:cNvSpPr txBox="1"/>
          <p:nvPr>
            <p:ph idx="1" type="body"/>
          </p:nvPr>
        </p:nvSpPr>
        <p:spPr>
          <a:xfrm>
            <a:off x="766226" y="1978025"/>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The </a:t>
            </a:r>
            <a:r>
              <a:rPr lang="en-IN" sz="2200">
                <a:latin typeface="Times New Roman"/>
                <a:ea typeface="Times New Roman"/>
                <a:cs typeface="Times New Roman"/>
                <a:sym typeface="Times New Roman"/>
              </a:rPr>
              <a:t>proposed work is an IOT enabled React based web application that utilizes NodeMCU for communication with the web application.</a:t>
            </a:r>
            <a:endParaRPr sz="2200">
              <a:latin typeface="Times New Roman"/>
              <a:ea typeface="Times New Roman"/>
              <a:cs typeface="Times New Roman"/>
              <a:sym typeface="Times New Roman"/>
            </a:endParaRPr>
          </a:p>
          <a:p>
            <a:pPr indent="0" lvl="0" marL="469900" marR="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marR="0" rtl="0" algn="just">
              <a:spcBef>
                <a:spcPts val="0"/>
              </a:spcBef>
              <a:spcAft>
                <a:spcPts val="0"/>
              </a:spcAft>
              <a:buSzPts val="2200"/>
              <a:buFont typeface="Times New Roman"/>
              <a:buChar char="□"/>
            </a:pPr>
            <a:r>
              <a:rPr lang="en-IN" sz="2200">
                <a:latin typeface="Times New Roman"/>
                <a:ea typeface="Times New Roman"/>
                <a:cs typeface="Times New Roman"/>
                <a:sym typeface="Times New Roman"/>
              </a:rPr>
              <a:t>The data obtained from the sensors is stored in PostgreSQL database and is rendered to the frontend via React and MUI. The Express library hosts the server with the RESTFUL API to handle the data transfer requests and manipulation.</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0"/>
              </a:spcBef>
              <a:spcAft>
                <a:spcPts val="0"/>
              </a:spcAft>
              <a:buSzPts val="2200"/>
              <a:buFont typeface="Times New Roman"/>
              <a:buChar char="□"/>
            </a:pPr>
            <a:r>
              <a:rPr lang="en-IN" sz="2200">
                <a:latin typeface="Times New Roman"/>
                <a:ea typeface="Times New Roman"/>
                <a:cs typeface="Times New Roman"/>
                <a:sym typeface="Times New Roman"/>
              </a:rPr>
              <a:t>The main component used includes ESP8266-12E NodeMCU is connected to a collection of other sensors such as DHT11 for temperature and humidity  and BH-1750 for Light Intensity which reads the data from the sensors and stores the sends it to the server.</a:t>
            </a:r>
            <a:endParaRPr sz="2200">
              <a:latin typeface="Times New Roman"/>
              <a:ea typeface="Times New Roman"/>
              <a:cs typeface="Times New Roman"/>
              <a:sym typeface="Times New Roman"/>
            </a:endParaRPr>
          </a:p>
        </p:txBody>
      </p:sp>
      <p:sp>
        <p:nvSpPr>
          <p:cNvPr id="143" name="Google Shape;143;p6"/>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4" name="Google Shape;144;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System Architecture</a:t>
            </a:r>
            <a:endParaRPr sz="2800"/>
          </a:p>
        </p:txBody>
      </p:sp>
      <p:sp>
        <p:nvSpPr>
          <p:cNvPr id="150" name="Google Shape;150;p7"/>
          <p:cNvSpPr txBox="1"/>
          <p:nvPr>
            <p:ph idx="11" type="ftr"/>
          </p:nvPr>
        </p:nvSpPr>
        <p:spPr>
          <a:xfrm>
            <a:off x="3935506" y="6245225"/>
            <a:ext cx="4090894"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52" name="Google Shape;152;p7"/>
          <p:cNvPicPr preferRelativeResize="0"/>
          <p:nvPr/>
        </p:nvPicPr>
        <p:blipFill>
          <a:blip r:embed="rId3">
            <a:alphaModFix/>
          </a:blip>
          <a:stretch>
            <a:fillRect/>
          </a:stretch>
        </p:blipFill>
        <p:spPr>
          <a:xfrm>
            <a:off x="676025" y="1673226"/>
            <a:ext cx="11078748" cy="44195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Methodology</a:t>
            </a:r>
            <a:endParaRPr sz="2800"/>
          </a:p>
        </p:txBody>
      </p:sp>
      <p:sp>
        <p:nvSpPr>
          <p:cNvPr id="158" name="Google Shape;158;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000"/>
              <a:buChar char="□"/>
            </a:pPr>
            <a:r>
              <a:rPr b="1" lang="en-IN" sz="2000">
                <a:solidFill>
                  <a:srgbClr val="000000"/>
                </a:solidFill>
                <a:latin typeface="Times New Roman"/>
                <a:ea typeface="Times New Roman"/>
                <a:cs typeface="Times New Roman"/>
                <a:sym typeface="Times New Roman"/>
              </a:rPr>
              <a:t>HARDWARE MODULE</a:t>
            </a:r>
            <a:r>
              <a:rPr b="1" lang="en-IN" sz="2000">
                <a:solidFill>
                  <a:srgbClr val="000000"/>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This module comprises temperature, humidity, and light intensity sensors along with the microcontroller (ESP8266-12E) for data acquisition. The sensors are responsible for continuously monitoring the environmental conditions in the pharmaceutical storage facilities.</a:t>
            </a:r>
            <a:endParaRPr/>
          </a:p>
          <a:p>
            <a:pPr indent="-469900" lvl="0" marL="469900" rtl="0" algn="just">
              <a:spcBef>
                <a:spcPts val="1600"/>
              </a:spcBef>
              <a:spcAft>
                <a:spcPts val="0"/>
              </a:spcAft>
              <a:buSzPts val="2000"/>
              <a:buChar char="□"/>
            </a:pPr>
            <a:r>
              <a:rPr b="1" lang="en-IN" sz="2000">
                <a:solidFill>
                  <a:srgbClr val="000000"/>
                </a:solidFill>
                <a:latin typeface="Times New Roman"/>
                <a:ea typeface="Times New Roman"/>
                <a:cs typeface="Times New Roman"/>
                <a:sym typeface="Times New Roman"/>
              </a:rPr>
              <a:t>DATA COLLECTION AND PROCESSING MODULE</a:t>
            </a:r>
            <a:r>
              <a:rPr b="1" lang="en-IN" sz="2000">
                <a:solidFill>
                  <a:srgbClr val="434343"/>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Responsible for interfacing with the hardware module to collect real-time data from the sensors and storing the data into the database. Utilizes HTTP communication protocols to ensure accurate and reliable data transmission. Implements algorithms to analyze the data and identify deviations from predefined thresholds.</a:t>
            </a:r>
            <a:endParaRPr sz="2000">
              <a:latin typeface="Times New Roman"/>
              <a:ea typeface="Times New Roman"/>
              <a:cs typeface="Times New Roman"/>
              <a:sym typeface="Times New Roman"/>
            </a:endParaRPr>
          </a:p>
          <a:p>
            <a:pPr indent="-469900" lvl="0" marL="469900" rtl="0" algn="just">
              <a:spcBef>
                <a:spcPts val="1600"/>
              </a:spcBef>
              <a:spcAft>
                <a:spcPts val="0"/>
              </a:spcAft>
              <a:buSzPts val="2000"/>
              <a:buFont typeface="Times New Roman"/>
              <a:buChar char="□"/>
            </a:pPr>
            <a:r>
              <a:rPr b="1" lang="en-IN" sz="2000">
                <a:latin typeface="Times New Roman"/>
                <a:ea typeface="Times New Roman"/>
                <a:cs typeface="Times New Roman"/>
                <a:sym typeface="Times New Roman"/>
              </a:rPr>
              <a:t>ALERTING MODULE</a:t>
            </a:r>
            <a:r>
              <a:rPr lang="en-IN" sz="2000">
                <a:latin typeface="Times New Roman"/>
                <a:ea typeface="Times New Roman"/>
                <a:cs typeface="Times New Roman"/>
                <a:sym typeface="Times New Roman"/>
              </a:rPr>
              <a:t>  : Monitors processed sensor data for any deviations from acceptable ranges. Triggers alerts (e.g., Email, Buzzer) to notify administrator when deviations are detected, ensuring timely intervention to prevent damage to pharmaceutical products.</a:t>
            </a:r>
            <a:endParaRPr sz="2000">
              <a:latin typeface="Times New Roman"/>
              <a:ea typeface="Times New Roman"/>
              <a:cs typeface="Times New Roman"/>
              <a:sym typeface="Times New Roman"/>
            </a:endParaRPr>
          </a:p>
          <a:p>
            <a:pPr indent="0" lvl="0" marL="0" rtl="0" algn="just">
              <a:spcBef>
                <a:spcPts val="1000"/>
              </a:spcBef>
              <a:spcAft>
                <a:spcPts val="0"/>
              </a:spcAft>
              <a:buSzPts val="3000"/>
              <a:buNone/>
            </a:pPr>
            <a:r>
              <a:t/>
            </a:r>
            <a:endParaRPr/>
          </a:p>
        </p:txBody>
      </p:sp>
      <p:sp>
        <p:nvSpPr>
          <p:cNvPr id="159" name="Google Shape;159;p8"/>
          <p:cNvSpPr txBox="1"/>
          <p:nvPr>
            <p:ph idx="11" type="ftr"/>
          </p:nvPr>
        </p:nvSpPr>
        <p:spPr>
          <a:xfrm>
            <a:off x="3962400" y="6245225"/>
            <a:ext cx="40640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2023-08-03T04:32:00Z</dcterms:created>
  <dc:creator>DURAI MURUGAN 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