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Muli Semi-Bold" charset="1" panose="00000700000000000000"/>
      <p:regular r:id="rId22"/>
    </p:embeddedFont>
    <p:embeddedFont>
      <p:font typeface="Muli" charset="1" panose="00000500000000000000"/>
      <p:regular r:id="rId23"/>
    </p:embeddedFont>
    <p:embeddedFont>
      <p:font typeface="Playfair Display Bold" charset="1" panose="00000800000000000000"/>
      <p:regular r:id="rId24"/>
    </p:embeddedFont>
    <p:embeddedFont>
      <p:font typeface="Muli Bold" charset="1" panose="000008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slide2.xml" Type="http://schemas.openxmlformats.org/officeDocument/2006/relationships/slide"/><Relationship Id="rId5" Target="../media/image9.png" Type="http://schemas.openxmlformats.org/officeDocument/2006/relationships/image"/><Relationship Id="rId6"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 Id="rId3" Target="../media/image3.png" Type="http://schemas.openxmlformats.org/officeDocument/2006/relationships/image"/><Relationship Id="rId4"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 Id="rId3" Target="../media/image3.png" Type="http://schemas.openxmlformats.org/officeDocument/2006/relationships/image"/><Relationship Id="rId4"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slide2.xml" Type="http://schemas.openxmlformats.org/officeDocument/2006/relationships/slide"/><Relationship Id="rId5" Target="../media/image3.png" Type="http://schemas.openxmlformats.org/officeDocument/2006/relationships/image"/><Relationship Id="rId6"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slide2.xml" Type="http://schemas.openxmlformats.org/officeDocument/2006/relationships/slide"/><Relationship Id="rId5" Target="../media/image3.png" Type="http://schemas.openxmlformats.org/officeDocument/2006/relationships/image"/><Relationship Id="rId6"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slide2.xml" Type="http://schemas.openxmlformats.org/officeDocument/2006/relationships/slide"/><Relationship Id="rId11" Target="../media/image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slide3.xml" Type="http://schemas.openxmlformats.org/officeDocument/2006/relationships/slide"/><Relationship Id="rId5" Target="slide8.xml" Type="http://schemas.openxmlformats.org/officeDocument/2006/relationships/slide"/><Relationship Id="rId6" Target="slide14.xml" Type="http://schemas.openxmlformats.org/officeDocument/2006/relationships/slide"/><Relationship Id="rId7" Target="slide15.xml" Type="http://schemas.openxmlformats.org/officeDocument/2006/relationship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jpeg" Type="http://schemas.openxmlformats.org/officeDocument/2006/relationships/image"/><Relationship Id="rId5" Target="slide2.xml" Type="http://schemas.openxmlformats.org/officeDocument/2006/relationships/slide"/><Relationship Id="rId6"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slide2.xml" Type="http://schemas.openxmlformats.org/officeDocument/2006/relationships/slide"/><Relationship Id="rId5"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slide2.xml" Type="http://schemas.openxmlformats.org/officeDocument/2006/relationships/slide"/><Relationship Id="rId5" Target="../media/image3.png" Type="http://schemas.openxmlformats.org/officeDocument/2006/relationships/image"/><Relationship Id="rId6"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slide2.xml" Type="http://schemas.openxmlformats.org/officeDocument/2006/relationships/slide"/><Relationship Id="rId5" Target="../media/image3.png" Type="http://schemas.openxmlformats.org/officeDocument/2006/relationships/image"/><Relationship Id="rId6"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slide2.xml" Type="http://schemas.openxmlformats.org/officeDocument/2006/relationships/slide"/><Relationship Id="rId5" Target="../media/image3.png" Type="http://schemas.openxmlformats.org/officeDocument/2006/relationships/image"/><Relationship Id="rId6"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slide2.xml" Type="http://schemas.openxmlformats.org/officeDocument/2006/relationships/slide"/><Relationship Id="rId5" Target="../media/image8.png" Type="http://schemas.openxmlformats.org/officeDocument/2006/relationships/image"/><Relationship Id="rId6"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slide2.xml" Type="http://schemas.openxmlformats.org/officeDocument/2006/relationships/slide"/><Relationship Id="rId5"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47775" y="8533100"/>
            <a:ext cx="4711525" cy="725200"/>
            <a:chOff x="0" y="0"/>
            <a:chExt cx="6282034" cy="966933"/>
          </a:xfrm>
        </p:grpSpPr>
        <p:grpSp>
          <p:nvGrpSpPr>
            <p:cNvPr name="Group 3" id="3"/>
            <p:cNvGrpSpPr/>
            <p:nvPr/>
          </p:nvGrpSpPr>
          <p:grpSpPr>
            <a:xfrm rot="0">
              <a:off x="0" y="0"/>
              <a:ext cx="6282034" cy="966933"/>
              <a:chOff x="0" y="0"/>
              <a:chExt cx="8386469" cy="1290848"/>
            </a:xfrm>
          </p:grpSpPr>
          <p:sp>
            <p:nvSpPr>
              <p:cNvPr name="Freeform 4" id="4"/>
              <p:cNvSpPr/>
              <p:nvPr/>
            </p:nvSpPr>
            <p:spPr>
              <a:xfrm flipH="false" flipV="false" rot="0">
                <a:off x="0" y="0"/>
                <a:ext cx="8386469" cy="1290848"/>
              </a:xfrm>
              <a:custGeom>
                <a:avLst/>
                <a:gdLst/>
                <a:ahLst/>
                <a:cxnLst/>
                <a:rect r="r" b="b" t="t" l="l"/>
                <a:pathLst>
                  <a:path h="1290848" w="8386469">
                    <a:moveTo>
                      <a:pt x="0" y="0"/>
                    </a:moveTo>
                    <a:lnTo>
                      <a:pt x="0" y="1290848"/>
                    </a:lnTo>
                    <a:lnTo>
                      <a:pt x="8386469" y="1290848"/>
                    </a:lnTo>
                    <a:lnTo>
                      <a:pt x="8386469" y="0"/>
                    </a:lnTo>
                    <a:lnTo>
                      <a:pt x="0" y="0"/>
                    </a:lnTo>
                    <a:close/>
                    <a:moveTo>
                      <a:pt x="8325510" y="1229888"/>
                    </a:moveTo>
                    <a:lnTo>
                      <a:pt x="59690" y="1229888"/>
                    </a:lnTo>
                    <a:lnTo>
                      <a:pt x="59690" y="59690"/>
                    </a:lnTo>
                    <a:lnTo>
                      <a:pt x="8325510" y="59690"/>
                    </a:lnTo>
                    <a:lnTo>
                      <a:pt x="8325510" y="1229888"/>
                    </a:lnTo>
                    <a:close/>
                  </a:path>
                </a:pathLst>
              </a:custGeom>
              <a:solidFill>
                <a:srgbClr val="FF68D4"/>
              </a:solidFill>
            </p:spPr>
          </p:sp>
        </p:grpSp>
        <p:sp>
          <p:nvSpPr>
            <p:cNvPr name="TextBox 5" id="5"/>
            <p:cNvSpPr txBox="true"/>
            <p:nvPr/>
          </p:nvSpPr>
          <p:spPr>
            <a:xfrm rot="0">
              <a:off x="197390" y="171186"/>
              <a:ext cx="5840352" cy="537633"/>
            </a:xfrm>
            <a:prstGeom prst="rect">
              <a:avLst/>
            </a:prstGeom>
          </p:spPr>
          <p:txBody>
            <a:bodyPr anchor="t" rtlCol="false" tIns="0" lIns="0" bIns="0" rIns="0">
              <a:spAutoFit/>
            </a:bodyPr>
            <a:lstStyle/>
            <a:p>
              <a:pPr algn="just">
                <a:lnSpc>
                  <a:spcPts val="3499"/>
                </a:lnSpc>
              </a:pPr>
              <a:r>
                <a:rPr lang="en-US" sz="2499">
                  <a:solidFill>
                    <a:srgbClr val="000000"/>
                  </a:solidFill>
                  <a:latin typeface="Muli Semi-Bold"/>
                </a:rPr>
                <a:t>Presented by: </a:t>
              </a:r>
              <a:r>
                <a:rPr lang="en-US" sz="2499">
                  <a:solidFill>
                    <a:srgbClr val="000000"/>
                  </a:solidFill>
                  <a:latin typeface="Muli"/>
                </a:rPr>
                <a:t>Hayah Ahmed</a:t>
              </a:r>
            </a:p>
          </p:txBody>
        </p:sp>
      </p:grpSp>
      <p:sp>
        <p:nvSpPr>
          <p:cNvPr name="Freeform 6" id="6"/>
          <p:cNvSpPr/>
          <p:nvPr/>
        </p:nvSpPr>
        <p:spPr>
          <a:xfrm flipH="false" flipV="false" rot="0">
            <a:off x="11109931" y="-8631191"/>
            <a:ext cx="11432615" cy="11411829"/>
          </a:xfrm>
          <a:custGeom>
            <a:avLst/>
            <a:gdLst/>
            <a:ahLst/>
            <a:cxnLst/>
            <a:rect r="r" b="b" t="t" l="l"/>
            <a:pathLst>
              <a:path h="11411829" w="11432615">
                <a:moveTo>
                  <a:pt x="0" y="0"/>
                </a:moveTo>
                <a:lnTo>
                  <a:pt x="11432616" y="0"/>
                </a:lnTo>
                <a:lnTo>
                  <a:pt x="11432616" y="11411829"/>
                </a:lnTo>
                <a:lnTo>
                  <a:pt x="0" y="114118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1028700"/>
            <a:ext cx="1906173" cy="1324629"/>
          </a:xfrm>
          <a:custGeom>
            <a:avLst/>
            <a:gdLst/>
            <a:ahLst/>
            <a:cxnLst/>
            <a:rect r="r" b="b" t="t" l="l"/>
            <a:pathLst>
              <a:path h="1324629" w="1906173">
                <a:moveTo>
                  <a:pt x="0" y="0"/>
                </a:moveTo>
                <a:lnTo>
                  <a:pt x="1906173" y="0"/>
                </a:lnTo>
                <a:lnTo>
                  <a:pt x="1906173" y="1324629"/>
                </a:lnTo>
                <a:lnTo>
                  <a:pt x="0" y="1324629"/>
                </a:lnTo>
                <a:lnTo>
                  <a:pt x="0" y="0"/>
                </a:lnTo>
                <a:close/>
              </a:path>
            </a:pathLst>
          </a:custGeom>
          <a:blipFill>
            <a:blip r:embed="rId4"/>
            <a:stretch>
              <a:fillRect l="0" t="0" r="0" b="0"/>
            </a:stretch>
          </a:blipFill>
        </p:spPr>
      </p:sp>
      <p:sp>
        <p:nvSpPr>
          <p:cNvPr name="TextBox 8" id="8"/>
          <p:cNvSpPr txBox="true"/>
          <p:nvPr/>
        </p:nvSpPr>
        <p:spPr>
          <a:xfrm rot="0">
            <a:off x="1573580" y="3505064"/>
            <a:ext cx="9046415" cy="3086100"/>
          </a:xfrm>
          <a:prstGeom prst="rect">
            <a:avLst/>
          </a:prstGeom>
        </p:spPr>
        <p:txBody>
          <a:bodyPr anchor="t" rtlCol="false" tIns="0" lIns="0" bIns="0" rIns="0">
            <a:spAutoFit/>
          </a:bodyPr>
          <a:lstStyle/>
          <a:p>
            <a:pPr algn="just">
              <a:lnSpc>
                <a:spcPts val="12299"/>
              </a:lnSpc>
            </a:pPr>
            <a:r>
              <a:rPr lang="en-US" sz="9999">
                <a:solidFill>
                  <a:srgbClr val="000000"/>
                </a:solidFill>
                <a:latin typeface="Playfair Display Bold"/>
              </a:rPr>
              <a:t>Analytical </a:t>
            </a:r>
            <a:r>
              <a:rPr lang="en-US" sz="9999">
                <a:solidFill>
                  <a:srgbClr val="000000"/>
                </a:solidFill>
                <a:latin typeface="Playfair Display Bold"/>
              </a:rPr>
              <a:t>Case Study </a:t>
            </a:r>
          </a:p>
        </p:txBody>
      </p:sp>
      <p:sp>
        <p:nvSpPr>
          <p:cNvPr name="TextBox 9" id="9"/>
          <p:cNvSpPr txBox="true"/>
          <p:nvPr/>
        </p:nvSpPr>
        <p:spPr>
          <a:xfrm rot="0">
            <a:off x="1501189" y="6713775"/>
            <a:ext cx="10218420" cy="405765"/>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Playfair Display Bold"/>
              </a:rPr>
              <a:t>“</a:t>
            </a:r>
            <a:r>
              <a:rPr lang="en-US" sz="2399">
                <a:solidFill>
                  <a:srgbClr val="000000"/>
                </a:solidFill>
                <a:latin typeface="Playfair Display Bold"/>
              </a:rPr>
              <a:t>A Comprehensive Analysis of Sales Data for Strategic Decision-Making"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62328" y="5047606"/>
            <a:ext cx="11841808" cy="11820277"/>
          </a:xfrm>
          <a:custGeom>
            <a:avLst/>
            <a:gdLst/>
            <a:ahLst/>
            <a:cxnLst/>
            <a:rect r="r" b="b" t="t" l="l"/>
            <a:pathLst>
              <a:path h="11820277" w="11841808">
                <a:moveTo>
                  <a:pt x="0" y="0"/>
                </a:moveTo>
                <a:lnTo>
                  <a:pt x="11841808" y="0"/>
                </a:lnTo>
                <a:lnTo>
                  <a:pt x="11841808" y="11820277"/>
                </a:lnTo>
                <a:lnTo>
                  <a:pt x="0" y="118202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39133" y="-5900614"/>
            <a:ext cx="11841808" cy="11820277"/>
          </a:xfrm>
          <a:custGeom>
            <a:avLst/>
            <a:gdLst/>
            <a:ahLst/>
            <a:cxnLst/>
            <a:rect r="r" b="b" t="t" l="l"/>
            <a:pathLst>
              <a:path h="11820277" w="11841808">
                <a:moveTo>
                  <a:pt x="0" y="0"/>
                </a:moveTo>
                <a:lnTo>
                  <a:pt x="11841807" y="0"/>
                </a:lnTo>
                <a:lnTo>
                  <a:pt x="11841807" y="11820278"/>
                </a:lnTo>
                <a:lnTo>
                  <a:pt x="0" y="11820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3522477" y="9258300"/>
            <a:ext cx="2982603" cy="558194"/>
            <a:chOff x="0" y="0"/>
            <a:chExt cx="3976804" cy="744259"/>
          </a:xfrm>
        </p:grpSpPr>
        <p:grpSp>
          <p:nvGrpSpPr>
            <p:cNvPr name="Group 5" id="5"/>
            <p:cNvGrpSpPr/>
            <p:nvPr/>
          </p:nvGrpSpPr>
          <p:grpSpPr>
            <a:xfrm rot="0">
              <a:off x="0" y="0"/>
              <a:ext cx="3976804" cy="744259"/>
              <a:chOff x="0" y="0"/>
              <a:chExt cx="6897394" cy="1290848"/>
            </a:xfrm>
          </p:grpSpPr>
          <p:sp>
            <p:nvSpPr>
              <p:cNvPr name="Freeform 6" id="6"/>
              <p:cNvSpPr/>
              <p:nvPr/>
            </p:nvSpPr>
            <p:spPr>
              <a:xfrm flipH="false" flipV="false" rot="0">
                <a:off x="0" y="0"/>
                <a:ext cx="6897394" cy="1290848"/>
              </a:xfrm>
              <a:custGeom>
                <a:avLst/>
                <a:gdLst/>
                <a:ahLst/>
                <a:cxnLst/>
                <a:rect r="r" b="b" t="t" l="l"/>
                <a:pathLst>
                  <a:path h="1290848" w="6897394">
                    <a:moveTo>
                      <a:pt x="0" y="0"/>
                    </a:moveTo>
                    <a:lnTo>
                      <a:pt x="0" y="1290848"/>
                    </a:lnTo>
                    <a:lnTo>
                      <a:pt x="6897394" y="1290848"/>
                    </a:lnTo>
                    <a:lnTo>
                      <a:pt x="6897394" y="0"/>
                    </a:lnTo>
                    <a:lnTo>
                      <a:pt x="0" y="0"/>
                    </a:lnTo>
                    <a:close/>
                    <a:moveTo>
                      <a:pt x="6836434" y="1229888"/>
                    </a:moveTo>
                    <a:lnTo>
                      <a:pt x="59690" y="1229888"/>
                    </a:lnTo>
                    <a:lnTo>
                      <a:pt x="59690" y="59690"/>
                    </a:lnTo>
                    <a:lnTo>
                      <a:pt x="6836434" y="59690"/>
                    </a:lnTo>
                    <a:lnTo>
                      <a:pt x="6836434" y="1229888"/>
                    </a:lnTo>
                    <a:close/>
                  </a:path>
                </a:pathLst>
              </a:custGeom>
              <a:solidFill>
                <a:srgbClr val="FF68D4"/>
              </a:solidFill>
            </p:spPr>
          </p:sp>
        </p:grpSp>
        <p:sp>
          <p:nvSpPr>
            <p:cNvPr name="TextBox 7" id="7"/>
            <p:cNvSpPr txBox="true"/>
            <p:nvPr/>
          </p:nvSpPr>
          <p:spPr>
            <a:xfrm rot="0">
              <a:off x="448728" y="180995"/>
              <a:ext cx="3079349" cy="372745"/>
            </a:xfrm>
            <a:prstGeom prst="rect">
              <a:avLst/>
            </a:prstGeom>
          </p:spPr>
          <p:txBody>
            <a:bodyPr anchor="t" rtlCol="false" tIns="0" lIns="0" bIns="0" rIns="0">
              <a:spAutoFit/>
            </a:bodyPr>
            <a:lstStyle/>
            <a:p>
              <a:pPr algn="ctr">
                <a:lnSpc>
                  <a:spcPts val="2340"/>
                </a:lnSpc>
              </a:pPr>
              <a:r>
                <a:rPr lang="en-US" sz="1800">
                  <a:solidFill>
                    <a:srgbClr val="000000"/>
                  </a:solidFill>
                  <a:latin typeface="Muli"/>
                  <a:hlinkClick r:id="rId4" action="ppaction://hlinksldjump"/>
                </a:rPr>
                <a:t>BACK TO AGENDA</a:t>
              </a:r>
            </a:p>
          </p:txBody>
        </p:sp>
      </p:grpSp>
      <p:grpSp>
        <p:nvGrpSpPr>
          <p:cNvPr name="Group 8" id="8"/>
          <p:cNvGrpSpPr/>
          <p:nvPr/>
        </p:nvGrpSpPr>
        <p:grpSpPr>
          <a:xfrm rot="0">
            <a:off x="870694" y="1722654"/>
            <a:ext cx="15634385" cy="4567771"/>
            <a:chOff x="0" y="0"/>
            <a:chExt cx="20845847" cy="6090362"/>
          </a:xfrm>
        </p:grpSpPr>
        <p:grpSp>
          <p:nvGrpSpPr>
            <p:cNvPr name="Group 9" id="9"/>
            <p:cNvGrpSpPr/>
            <p:nvPr/>
          </p:nvGrpSpPr>
          <p:grpSpPr>
            <a:xfrm rot="0">
              <a:off x="1228712" y="364192"/>
              <a:ext cx="19617135" cy="5726170"/>
              <a:chOff x="0" y="0"/>
              <a:chExt cx="11099586" cy="3239929"/>
            </a:xfrm>
          </p:grpSpPr>
          <p:sp>
            <p:nvSpPr>
              <p:cNvPr name="Freeform 10" id="10"/>
              <p:cNvSpPr/>
              <p:nvPr/>
            </p:nvSpPr>
            <p:spPr>
              <a:xfrm flipH="false" flipV="false" rot="0">
                <a:off x="0" y="0"/>
                <a:ext cx="11099586" cy="3239929"/>
              </a:xfrm>
              <a:custGeom>
                <a:avLst/>
                <a:gdLst/>
                <a:ahLst/>
                <a:cxnLst/>
                <a:rect r="r" b="b" t="t" l="l"/>
                <a:pathLst>
                  <a:path h="3239929" w="11099586">
                    <a:moveTo>
                      <a:pt x="0" y="0"/>
                    </a:moveTo>
                    <a:lnTo>
                      <a:pt x="11099586" y="0"/>
                    </a:lnTo>
                    <a:lnTo>
                      <a:pt x="11099586" y="3239929"/>
                    </a:lnTo>
                    <a:lnTo>
                      <a:pt x="0" y="3239929"/>
                    </a:lnTo>
                    <a:close/>
                  </a:path>
                </a:pathLst>
              </a:custGeom>
              <a:solidFill>
                <a:srgbClr val="FFFFFF"/>
              </a:solidFill>
              <a:ln w="38100" cap="sq">
                <a:solidFill>
                  <a:srgbClr val="FF68D4"/>
                </a:solidFill>
                <a:prstDash val="solid"/>
                <a:miter/>
              </a:ln>
            </p:spPr>
          </p:sp>
          <p:sp>
            <p:nvSpPr>
              <p:cNvPr name="TextBox 11" id="11"/>
              <p:cNvSpPr txBox="true"/>
              <p:nvPr/>
            </p:nvSpPr>
            <p:spPr>
              <a:xfrm>
                <a:off x="0" y="-28575"/>
                <a:ext cx="11099586" cy="3268504"/>
              </a:xfrm>
              <a:prstGeom prst="rect">
                <a:avLst/>
              </a:prstGeom>
            </p:spPr>
            <p:txBody>
              <a:bodyPr anchor="ctr" rtlCol="false" tIns="254000" lIns="254000" bIns="254000" rIns="254000"/>
              <a:lstStyle/>
              <a:p>
                <a:pPr algn="l">
                  <a:lnSpc>
                    <a:spcPts val="2520"/>
                  </a:lnSpc>
                </a:pPr>
              </a:p>
            </p:txBody>
          </p:sp>
        </p:grpSp>
        <p:sp>
          <p:nvSpPr>
            <p:cNvPr name="TextBox 12" id="12"/>
            <p:cNvSpPr txBox="true"/>
            <p:nvPr/>
          </p:nvSpPr>
          <p:spPr>
            <a:xfrm rot="0">
              <a:off x="2898284" y="2782565"/>
              <a:ext cx="16277991" cy="3017308"/>
            </a:xfrm>
            <a:prstGeom prst="rect">
              <a:avLst/>
            </a:prstGeom>
          </p:spPr>
          <p:txBody>
            <a:bodyPr anchor="t" rtlCol="false" tIns="0" lIns="0" bIns="0" rIns="0">
              <a:spAutoFit/>
            </a:bodyPr>
            <a:lstStyle/>
            <a:p>
              <a:pPr algn="l">
                <a:lnSpc>
                  <a:spcPts val="2600"/>
                </a:lnSpc>
              </a:pPr>
              <a:r>
                <a:rPr lang="en-US" sz="2000">
                  <a:solidFill>
                    <a:srgbClr val="000000"/>
                  </a:solidFill>
                  <a:latin typeface="Muli"/>
                </a:rPr>
                <a:t>SELECT </a:t>
              </a:r>
            </a:p>
            <a:p>
              <a:pPr algn="l">
                <a:lnSpc>
                  <a:spcPts val="2600"/>
                </a:lnSpc>
              </a:pPr>
              <a:r>
                <a:rPr lang="en-US" sz="2000">
                  <a:solidFill>
                    <a:srgbClr val="000000"/>
                  </a:solidFill>
                  <a:latin typeface="Muli"/>
                </a:rPr>
                <a:t>  COUNT(CASE WHEN order_status = 'CANCELLED' THEN 1 ELSE NULL END) AS canceled_orders,</a:t>
              </a:r>
            </a:p>
            <a:p>
              <a:pPr algn="l">
                <a:lnSpc>
                  <a:spcPts val="2600"/>
                </a:lnSpc>
              </a:pPr>
              <a:r>
                <a:rPr lang="en-US" sz="2000">
                  <a:solidFill>
                    <a:srgbClr val="000000"/>
                  </a:solidFill>
                  <a:latin typeface="Muli"/>
                </a:rPr>
                <a:t>  COUNT(*) AS total_orders,</a:t>
              </a:r>
            </a:p>
            <a:p>
              <a:pPr algn="l">
                <a:lnSpc>
                  <a:spcPts val="2600"/>
                </a:lnSpc>
              </a:pPr>
              <a:r>
                <a:rPr lang="en-US" sz="2000">
                  <a:solidFill>
                    <a:srgbClr val="000000"/>
                  </a:solidFill>
                  <a:latin typeface="Muli"/>
                </a:rPr>
                <a:t>  ROUND((COUNT(CASE WHEN order_status = 'CANCELLED' THEN 1 ELSE NULL END) / COUNT(*)) * 100, 2) AS cancellation_rate_percent</a:t>
              </a:r>
            </a:p>
            <a:p>
              <a:pPr algn="l">
                <a:lnSpc>
                  <a:spcPts val="2600"/>
                </a:lnSpc>
              </a:pPr>
              <a:r>
                <a:rPr lang="en-US" sz="2000">
                  <a:solidFill>
                    <a:srgbClr val="000000"/>
                  </a:solidFill>
                  <a:latin typeface="Muli"/>
                </a:rPr>
                <a:t>FROM SALES_DATA;</a:t>
              </a:r>
            </a:p>
            <a:p>
              <a:pPr algn="just">
                <a:lnSpc>
                  <a:spcPts val="2600"/>
                </a:lnSpc>
              </a:pPr>
            </a:p>
          </p:txBody>
        </p:sp>
        <p:sp>
          <p:nvSpPr>
            <p:cNvPr name="TextBox 13" id="13"/>
            <p:cNvSpPr txBox="true"/>
            <p:nvPr/>
          </p:nvSpPr>
          <p:spPr>
            <a:xfrm rot="0">
              <a:off x="2898284" y="1019805"/>
              <a:ext cx="16277991" cy="1029335"/>
            </a:xfrm>
            <a:prstGeom prst="rect">
              <a:avLst/>
            </a:prstGeom>
          </p:spPr>
          <p:txBody>
            <a:bodyPr anchor="t" rtlCol="false" tIns="0" lIns="0" bIns="0" rIns="0">
              <a:spAutoFit/>
            </a:bodyPr>
            <a:lstStyle/>
            <a:p>
              <a:pPr algn="ctr">
                <a:lnSpc>
                  <a:spcPts val="3120"/>
                </a:lnSpc>
              </a:pPr>
              <a:r>
                <a:rPr lang="en-US" sz="2400">
                  <a:solidFill>
                    <a:srgbClr val="000000"/>
                  </a:solidFill>
                  <a:latin typeface="Muli Semi-Bold"/>
                </a:rPr>
                <a:t>Determine the percentage of orders that were canceled</a:t>
              </a:r>
            </a:p>
            <a:p>
              <a:pPr algn="ctr">
                <a:lnSpc>
                  <a:spcPts val="3120"/>
                </a:lnSpc>
              </a:pPr>
            </a:p>
          </p:txBody>
        </p:sp>
        <p:grpSp>
          <p:nvGrpSpPr>
            <p:cNvPr name="Group 14" id="14"/>
            <p:cNvGrpSpPr/>
            <p:nvPr/>
          </p:nvGrpSpPr>
          <p:grpSpPr>
            <a:xfrm rot="0">
              <a:off x="0" y="0"/>
              <a:ext cx="3175501" cy="1614529"/>
              <a:chOff x="0" y="0"/>
              <a:chExt cx="12489361" cy="6350000"/>
            </a:xfrm>
          </p:grpSpPr>
          <p:sp>
            <p:nvSpPr>
              <p:cNvPr name="Freeform 15" id="15"/>
              <p:cNvSpPr/>
              <p:nvPr/>
            </p:nvSpPr>
            <p:spPr>
              <a:xfrm flipH="false" flipV="false" rot="0">
                <a:off x="0" y="0"/>
                <a:ext cx="12489361" cy="6350000"/>
              </a:xfrm>
              <a:custGeom>
                <a:avLst/>
                <a:gdLst/>
                <a:ahLst/>
                <a:cxnLst/>
                <a:rect r="r" b="b" t="t" l="l"/>
                <a:pathLst>
                  <a:path h="6350000" w="12489361">
                    <a:moveTo>
                      <a:pt x="6244680" y="0"/>
                    </a:moveTo>
                    <a:cubicBezTo>
                      <a:pt x="2795839" y="0"/>
                      <a:pt x="0" y="1421496"/>
                      <a:pt x="0" y="3175000"/>
                    </a:cubicBezTo>
                    <a:cubicBezTo>
                      <a:pt x="0" y="4928504"/>
                      <a:pt x="2795839" y="6350000"/>
                      <a:pt x="6244680" y="6350000"/>
                    </a:cubicBezTo>
                    <a:cubicBezTo>
                      <a:pt x="9693522" y="6350000"/>
                      <a:pt x="12489361" y="4928504"/>
                      <a:pt x="12489361" y="3175000"/>
                    </a:cubicBezTo>
                    <a:cubicBezTo>
                      <a:pt x="12489361" y="1421496"/>
                      <a:pt x="9693522" y="0"/>
                      <a:pt x="6244680" y="0"/>
                    </a:cubicBezTo>
                    <a:close/>
                  </a:path>
                </a:pathLst>
              </a:custGeom>
              <a:solidFill>
                <a:srgbClr val="FF68D4"/>
              </a:solidFill>
            </p:spPr>
          </p:sp>
        </p:grpSp>
        <p:sp>
          <p:nvSpPr>
            <p:cNvPr name="TextBox 16" id="16"/>
            <p:cNvSpPr txBox="true"/>
            <p:nvPr/>
          </p:nvSpPr>
          <p:spPr>
            <a:xfrm rot="0">
              <a:off x="540552" y="364881"/>
              <a:ext cx="2094397"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a:rPr>
                <a:t>Q6</a:t>
              </a:r>
            </a:p>
          </p:txBody>
        </p:sp>
      </p:grpSp>
      <p:sp>
        <p:nvSpPr>
          <p:cNvPr name="Freeform 17" id="17"/>
          <p:cNvSpPr/>
          <p:nvPr/>
        </p:nvSpPr>
        <p:spPr>
          <a:xfrm flipH="false" flipV="false" rot="0">
            <a:off x="5055988" y="6670558"/>
            <a:ext cx="11449091" cy="1431136"/>
          </a:xfrm>
          <a:custGeom>
            <a:avLst/>
            <a:gdLst/>
            <a:ahLst/>
            <a:cxnLst/>
            <a:rect r="r" b="b" t="t" l="l"/>
            <a:pathLst>
              <a:path h="1431136" w="11449091">
                <a:moveTo>
                  <a:pt x="0" y="0"/>
                </a:moveTo>
                <a:lnTo>
                  <a:pt x="11449092" y="0"/>
                </a:lnTo>
                <a:lnTo>
                  <a:pt x="11449092" y="1431136"/>
                </a:lnTo>
                <a:lnTo>
                  <a:pt x="0" y="1431136"/>
                </a:lnTo>
                <a:lnTo>
                  <a:pt x="0" y="0"/>
                </a:lnTo>
                <a:close/>
              </a:path>
            </a:pathLst>
          </a:custGeom>
          <a:blipFill>
            <a:blip r:embed="rId5"/>
            <a:stretch>
              <a:fillRect l="0" t="0" r="0" b="0"/>
            </a:stretch>
          </a:blipFill>
        </p:spPr>
      </p:sp>
      <p:sp>
        <p:nvSpPr>
          <p:cNvPr name="TextBox 18" id="18"/>
          <p:cNvSpPr txBox="true"/>
          <p:nvPr/>
        </p:nvSpPr>
        <p:spPr>
          <a:xfrm rot="0">
            <a:off x="6368940" y="505854"/>
            <a:ext cx="11201400" cy="1371600"/>
          </a:xfrm>
          <a:prstGeom prst="rect">
            <a:avLst/>
          </a:prstGeom>
        </p:spPr>
        <p:txBody>
          <a:bodyPr anchor="t" rtlCol="false" tIns="0" lIns="0" bIns="0" rIns="0">
            <a:spAutoFit/>
          </a:bodyPr>
          <a:lstStyle/>
          <a:p>
            <a:pPr algn="r">
              <a:lnSpc>
                <a:spcPts val="10800"/>
              </a:lnSpc>
            </a:pPr>
            <a:r>
              <a:rPr lang="en-US" sz="9000">
                <a:solidFill>
                  <a:srgbClr val="000000"/>
                </a:solidFill>
                <a:latin typeface="Playfair Display Bold"/>
              </a:rPr>
              <a:t>Analytical Questions</a:t>
            </a:r>
          </a:p>
        </p:txBody>
      </p:sp>
      <p:sp>
        <p:nvSpPr>
          <p:cNvPr name="Freeform 19" id="19"/>
          <p:cNvSpPr/>
          <p:nvPr/>
        </p:nvSpPr>
        <p:spPr>
          <a:xfrm flipH="false" flipV="false" rot="0">
            <a:off x="2525957" y="366386"/>
            <a:ext cx="1906173" cy="1324629"/>
          </a:xfrm>
          <a:custGeom>
            <a:avLst/>
            <a:gdLst/>
            <a:ahLst/>
            <a:cxnLst/>
            <a:rect r="r" b="b" t="t" l="l"/>
            <a:pathLst>
              <a:path h="1324629" w="1906173">
                <a:moveTo>
                  <a:pt x="0" y="0"/>
                </a:moveTo>
                <a:lnTo>
                  <a:pt x="1906173" y="0"/>
                </a:lnTo>
                <a:lnTo>
                  <a:pt x="1906173" y="1324628"/>
                </a:lnTo>
                <a:lnTo>
                  <a:pt x="0" y="1324628"/>
                </a:lnTo>
                <a:lnTo>
                  <a:pt x="0" y="0"/>
                </a:lnTo>
                <a:close/>
              </a:path>
            </a:pathLst>
          </a:custGeom>
          <a:blipFill>
            <a:blip r:embed="rId6"/>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293144" y="1980034"/>
            <a:ext cx="6493331" cy="6792795"/>
            <a:chOff x="0" y="0"/>
            <a:chExt cx="8657774" cy="9057059"/>
          </a:xfrm>
        </p:grpSpPr>
        <p:sp>
          <p:nvSpPr>
            <p:cNvPr name="TextBox 3" id="3"/>
            <p:cNvSpPr txBox="true"/>
            <p:nvPr/>
          </p:nvSpPr>
          <p:spPr>
            <a:xfrm rot="0">
              <a:off x="0" y="0"/>
              <a:ext cx="8657774" cy="7315200"/>
            </a:xfrm>
            <a:prstGeom prst="rect">
              <a:avLst/>
            </a:prstGeom>
          </p:spPr>
          <p:txBody>
            <a:bodyPr anchor="t" rtlCol="false" tIns="0" lIns="0" bIns="0" rIns="0">
              <a:spAutoFit/>
            </a:bodyPr>
            <a:lstStyle/>
            <a:p>
              <a:pPr algn="l">
                <a:lnSpc>
                  <a:spcPts val="10800"/>
                </a:lnSpc>
              </a:pPr>
              <a:r>
                <a:rPr lang="en-US" sz="9000">
                  <a:solidFill>
                    <a:srgbClr val="000000"/>
                  </a:solidFill>
                  <a:latin typeface="Playfair Display Bold"/>
                </a:rPr>
                <a:t>Sales Revenue Over time </a:t>
              </a:r>
            </a:p>
            <a:p>
              <a:pPr algn="l">
                <a:lnSpc>
                  <a:spcPts val="10800"/>
                </a:lnSpc>
              </a:pPr>
              <a:r>
                <a:rPr lang="en-US" sz="9000">
                  <a:solidFill>
                    <a:srgbClr val="000000"/>
                  </a:solidFill>
                  <a:latin typeface="Playfair Display Bold"/>
                </a:rPr>
                <a:t>Analysis</a:t>
              </a:r>
            </a:p>
          </p:txBody>
        </p:sp>
        <p:sp>
          <p:nvSpPr>
            <p:cNvPr name="TextBox 4" id="4"/>
            <p:cNvSpPr txBox="true"/>
            <p:nvPr/>
          </p:nvSpPr>
          <p:spPr>
            <a:xfrm rot="0">
              <a:off x="0" y="7697948"/>
              <a:ext cx="8657774" cy="525145"/>
            </a:xfrm>
            <a:prstGeom prst="rect">
              <a:avLst/>
            </a:prstGeom>
          </p:spPr>
          <p:txBody>
            <a:bodyPr anchor="t" rtlCol="false" tIns="0" lIns="0" bIns="0" rIns="0">
              <a:spAutoFit/>
            </a:bodyPr>
            <a:lstStyle/>
            <a:p>
              <a:pPr algn="l">
                <a:lnSpc>
                  <a:spcPts val="3359"/>
                </a:lnSpc>
              </a:pPr>
            </a:p>
          </p:txBody>
        </p:sp>
        <p:sp>
          <p:nvSpPr>
            <p:cNvPr name="TextBox 5" id="5"/>
            <p:cNvSpPr txBox="true"/>
            <p:nvPr/>
          </p:nvSpPr>
          <p:spPr>
            <a:xfrm rot="0">
              <a:off x="0" y="8607268"/>
              <a:ext cx="8657774" cy="449792"/>
            </a:xfrm>
            <a:prstGeom prst="rect">
              <a:avLst/>
            </a:prstGeom>
          </p:spPr>
          <p:txBody>
            <a:bodyPr anchor="t" rtlCol="false" tIns="0" lIns="0" bIns="0" rIns="0">
              <a:spAutoFit/>
            </a:bodyPr>
            <a:lstStyle/>
            <a:p>
              <a:pPr algn="l">
                <a:lnSpc>
                  <a:spcPts val="2800"/>
                </a:lnSpc>
              </a:pPr>
              <a:r>
                <a:rPr lang="en-US" sz="2000">
                  <a:solidFill>
                    <a:srgbClr val="000000"/>
                  </a:solidFill>
                  <a:latin typeface="Muli"/>
                </a:rPr>
                <a:t>Python code given in separate file</a:t>
              </a:r>
            </a:p>
          </p:txBody>
        </p:sp>
      </p:grpSp>
      <p:grpSp>
        <p:nvGrpSpPr>
          <p:cNvPr name="Group 6" id="6"/>
          <p:cNvGrpSpPr/>
          <p:nvPr/>
        </p:nvGrpSpPr>
        <p:grpSpPr>
          <a:xfrm rot="0">
            <a:off x="13966619" y="8982379"/>
            <a:ext cx="2982603" cy="558194"/>
            <a:chOff x="0" y="0"/>
            <a:chExt cx="3976804" cy="744259"/>
          </a:xfrm>
        </p:grpSpPr>
        <p:grpSp>
          <p:nvGrpSpPr>
            <p:cNvPr name="Group 7" id="7"/>
            <p:cNvGrpSpPr/>
            <p:nvPr/>
          </p:nvGrpSpPr>
          <p:grpSpPr>
            <a:xfrm rot="0">
              <a:off x="0" y="0"/>
              <a:ext cx="3976804" cy="744259"/>
              <a:chOff x="0" y="0"/>
              <a:chExt cx="6897394" cy="1290848"/>
            </a:xfrm>
          </p:grpSpPr>
          <p:sp>
            <p:nvSpPr>
              <p:cNvPr name="Freeform 8" id="8"/>
              <p:cNvSpPr/>
              <p:nvPr/>
            </p:nvSpPr>
            <p:spPr>
              <a:xfrm flipH="false" flipV="false" rot="0">
                <a:off x="0" y="0"/>
                <a:ext cx="6897394" cy="1290848"/>
              </a:xfrm>
              <a:custGeom>
                <a:avLst/>
                <a:gdLst/>
                <a:ahLst/>
                <a:cxnLst/>
                <a:rect r="r" b="b" t="t" l="l"/>
                <a:pathLst>
                  <a:path h="1290848" w="6897394">
                    <a:moveTo>
                      <a:pt x="0" y="0"/>
                    </a:moveTo>
                    <a:lnTo>
                      <a:pt x="0" y="1290848"/>
                    </a:lnTo>
                    <a:lnTo>
                      <a:pt x="6897394" y="1290848"/>
                    </a:lnTo>
                    <a:lnTo>
                      <a:pt x="6897394" y="0"/>
                    </a:lnTo>
                    <a:lnTo>
                      <a:pt x="0" y="0"/>
                    </a:lnTo>
                    <a:close/>
                    <a:moveTo>
                      <a:pt x="6836434" y="1229888"/>
                    </a:moveTo>
                    <a:lnTo>
                      <a:pt x="59690" y="1229888"/>
                    </a:lnTo>
                    <a:lnTo>
                      <a:pt x="59690" y="59690"/>
                    </a:lnTo>
                    <a:lnTo>
                      <a:pt x="6836434" y="59690"/>
                    </a:lnTo>
                    <a:lnTo>
                      <a:pt x="6836434" y="1229888"/>
                    </a:lnTo>
                    <a:close/>
                  </a:path>
                </a:pathLst>
              </a:custGeom>
              <a:solidFill>
                <a:srgbClr val="FF68D4"/>
              </a:solidFill>
            </p:spPr>
          </p:sp>
        </p:grpSp>
        <p:sp>
          <p:nvSpPr>
            <p:cNvPr name="TextBox 9" id="9"/>
            <p:cNvSpPr txBox="true"/>
            <p:nvPr/>
          </p:nvSpPr>
          <p:spPr>
            <a:xfrm rot="0">
              <a:off x="448728" y="180995"/>
              <a:ext cx="3079349" cy="372745"/>
            </a:xfrm>
            <a:prstGeom prst="rect">
              <a:avLst/>
            </a:prstGeom>
          </p:spPr>
          <p:txBody>
            <a:bodyPr anchor="t" rtlCol="false" tIns="0" lIns="0" bIns="0" rIns="0">
              <a:spAutoFit/>
            </a:bodyPr>
            <a:lstStyle/>
            <a:p>
              <a:pPr algn="ctr">
                <a:lnSpc>
                  <a:spcPts val="2340"/>
                </a:lnSpc>
              </a:pPr>
              <a:r>
                <a:rPr lang="en-US" sz="1800">
                  <a:solidFill>
                    <a:srgbClr val="000000"/>
                  </a:solidFill>
                  <a:latin typeface="Muli"/>
                  <a:hlinkClick r:id="rId2" action="ppaction://hlinksldjump"/>
                </a:rPr>
                <a:t>BACK TO AGENDA</a:t>
              </a:r>
            </a:p>
          </p:txBody>
        </p:sp>
      </p:grpSp>
      <p:sp>
        <p:nvSpPr>
          <p:cNvPr name="Freeform 10" id="10"/>
          <p:cNvSpPr/>
          <p:nvPr/>
        </p:nvSpPr>
        <p:spPr>
          <a:xfrm flipH="false" flipV="false" rot="0">
            <a:off x="11293144" y="721777"/>
            <a:ext cx="1906173" cy="1324629"/>
          </a:xfrm>
          <a:custGeom>
            <a:avLst/>
            <a:gdLst/>
            <a:ahLst/>
            <a:cxnLst/>
            <a:rect r="r" b="b" t="t" l="l"/>
            <a:pathLst>
              <a:path h="1324629" w="1906173">
                <a:moveTo>
                  <a:pt x="0" y="0"/>
                </a:moveTo>
                <a:lnTo>
                  <a:pt x="1906173" y="0"/>
                </a:lnTo>
                <a:lnTo>
                  <a:pt x="1906173" y="1324628"/>
                </a:lnTo>
                <a:lnTo>
                  <a:pt x="0" y="1324628"/>
                </a:lnTo>
                <a:lnTo>
                  <a:pt x="0" y="0"/>
                </a:lnTo>
                <a:close/>
              </a:path>
            </a:pathLst>
          </a:custGeom>
          <a:blipFill>
            <a:blip r:embed="rId3"/>
            <a:stretch>
              <a:fillRect l="0" t="0" r="0" b="0"/>
            </a:stretch>
          </a:blipFill>
        </p:spPr>
      </p:sp>
      <p:sp>
        <p:nvSpPr>
          <p:cNvPr name="Freeform 11" id="11"/>
          <p:cNvSpPr/>
          <p:nvPr/>
        </p:nvSpPr>
        <p:spPr>
          <a:xfrm flipH="false" flipV="false" rot="0">
            <a:off x="323605" y="452661"/>
            <a:ext cx="10781197" cy="6453639"/>
          </a:xfrm>
          <a:custGeom>
            <a:avLst/>
            <a:gdLst/>
            <a:ahLst/>
            <a:cxnLst/>
            <a:rect r="r" b="b" t="t" l="l"/>
            <a:pathLst>
              <a:path h="6453639" w="10781197">
                <a:moveTo>
                  <a:pt x="0" y="0"/>
                </a:moveTo>
                <a:lnTo>
                  <a:pt x="10781197" y="0"/>
                </a:lnTo>
                <a:lnTo>
                  <a:pt x="10781197" y="6453639"/>
                </a:lnTo>
                <a:lnTo>
                  <a:pt x="0" y="6453639"/>
                </a:lnTo>
                <a:lnTo>
                  <a:pt x="0" y="0"/>
                </a:lnTo>
                <a:close/>
              </a:path>
            </a:pathLst>
          </a:custGeom>
          <a:blipFill>
            <a:blip r:embed="rId4"/>
            <a:stretch>
              <a:fillRect l="0" t="0" r="0" b="0"/>
            </a:stretch>
          </a:blipFill>
        </p:spPr>
      </p:sp>
      <p:sp>
        <p:nvSpPr>
          <p:cNvPr name="TextBox 12" id="12"/>
          <p:cNvSpPr txBox="true"/>
          <p:nvPr/>
        </p:nvSpPr>
        <p:spPr>
          <a:xfrm rot="0">
            <a:off x="1142203" y="6868200"/>
            <a:ext cx="9144000" cy="2101850"/>
          </a:xfrm>
          <a:prstGeom prst="rect">
            <a:avLst/>
          </a:prstGeom>
        </p:spPr>
        <p:txBody>
          <a:bodyPr anchor="t" rtlCol="false" tIns="0" lIns="0" bIns="0" rIns="0">
            <a:spAutoFit/>
          </a:bodyPr>
          <a:lstStyle/>
          <a:p>
            <a:pPr algn="l">
              <a:lnSpc>
                <a:spcPts val="2799"/>
              </a:lnSpc>
              <a:spcBef>
                <a:spcPct val="0"/>
              </a:spcBef>
            </a:pPr>
            <a:r>
              <a:rPr lang="en-US" sz="1999">
                <a:solidFill>
                  <a:srgbClr val="000000"/>
                </a:solidFill>
                <a:latin typeface="Muli"/>
              </a:rPr>
              <a:t>The weekly sales revenue for February 2023 shows a fluctuating pattern rather than a clear trend. There's a dip in revenue during the first week, followed by a significant jump in week two. While week three maintains a similar level of sales to week two, week four dips again.</a:t>
            </a:r>
          </a:p>
          <a:p>
            <a:pPr algn="l">
              <a:lnSpc>
                <a:spcPts val="2799"/>
              </a:lnSpc>
              <a:spcBef>
                <a:spcPct val="0"/>
              </a:spcBef>
            </a:pPr>
          </a:p>
          <a:p>
            <a:pPr algn="l">
              <a:lnSpc>
                <a:spcPts val="279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293144" y="2598855"/>
            <a:ext cx="6807948" cy="5687895"/>
            <a:chOff x="0" y="0"/>
            <a:chExt cx="9077264" cy="7583859"/>
          </a:xfrm>
        </p:grpSpPr>
        <p:sp>
          <p:nvSpPr>
            <p:cNvPr name="TextBox 3" id="3"/>
            <p:cNvSpPr txBox="true"/>
            <p:nvPr/>
          </p:nvSpPr>
          <p:spPr>
            <a:xfrm rot="0">
              <a:off x="0" y="0"/>
              <a:ext cx="9077264" cy="5842000"/>
            </a:xfrm>
            <a:prstGeom prst="rect">
              <a:avLst/>
            </a:prstGeom>
          </p:spPr>
          <p:txBody>
            <a:bodyPr anchor="t" rtlCol="false" tIns="0" lIns="0" bIns="0" rIns="0">
              <a:spAutoFit/>
            </a:bodyPr>
            <a:lstStyle/>
            <a:p>
              <a:pPr algn="l">
                <a:lnSpc>
                  <a:spcPts val="8640"/>
                </a:lnSpc>
              </a:pPr>
              <a:r>
                <a:rPr lang="en-US" sz="7200">
                  <a:solidFill>
                    <a:srgbClr val="000000"/>
                  </a:solidFill>
                  <a:latin typeface="Playfair Display Bold"/>
                </a:rPr>
                <a:t>Distribution of Orders by Warehouse</a:t>
              </a:r>
            </a:p>
            <a:p>
              <a:pPr algn="l">
                <a:lnSpc>
                  <a:spcPts val="8640"/>
                </a:lnSpc>
              </a:pPr>
              <a:r>
                <a:rPr lang="en-US" sz="7200">
                  <a:solidFill>
                    <a:srgbClr val="000000"/>
                  </a:solidFill>
                  <a:latin typeface="Playfair Display Bold"/>
                </a:rPr>
                <a:t>Analysis</a:t>
              </a:r>
            </a:p>
          </p:txBody>
        </p:sp>
        <p:sp>
          <p:nvSpPr>
            <p:cNvPr name="TextBox 4" id="4"/>
            <p:cNvSpPr txBox="true"/>
            <p:nvPr/>
          </p:nvSpPr>
          <p:spPr>
            <a:xfrm rot="0">
              <a:off x="0" y="6224748"/>
              <a:ext cx="9077264" cy="525145"/>
            </a:xfrm>
            <a:prstGeom prst="rect">
              <a:avLst/>
            </a:prstGeom>
          </p:spPr>
          <p:txBody>
            <a:bodyPr anchor="t" rtlCol="false" tIns="0" lIns="0" bIns="0" rIns="0">
              <a:spAutoFit/>
            </a:bodyPr>
            <a:lstStyle/>
            <a:p>
              <a:pPr algn="l">
                <a:lnSpc>
                  <a:spcPts val="3359"/>
                </a:lnSpc>
              </a:pPr>
            </a:p>
          </p:txBody>
        </p:sp>
        <p:sp>
          <p:nvSpPr>
            <p:cNvPr name="TextBox 5" id="5"/>
            <p:cNvSpPr txBox="true"/>
            <p:nvPr/>
          </p:nvSpPr>
          <p:spPr>
            <a:xfrm rot="0">
              <a:off x="0" y="7134068"/>
              <a:ext cx="9077264" cy="449792"/>
            </a:xfrm>
            <a:prstGeom prst="rect">
              <a:avLst/>
            </a:prstGeom>
          </p:spPr>
          <p:txBody>
            <a:bodyPr anchor="t" rtlCol="false" tIns="0" lIns="0" bIns="0" rIns="0">
              <a:spAutoFit/>
            </a:bodyPr>
            <a:lstStyle/>
            <a:p>
              <a:pPr algn="l">
                <a:lnSpc>
                  <a:spcPts val="2800"/>
                </a:lnSpc>
              </a:pPr>
              <a:r>
                <a:rPr lang="en-US" sz="2000">
                  <a:solidFill>
                    <a:srgbClr val="000000"/>
                  </a:solidFill>
                  <a:latin typeface="Muli"/>
                </a:rPr>
                <a:t>Python code given in separate file</a:t>
              </a:r>
            </a:p>
          </p:txBody>
        </p:sp>
      </p:grpSp>
      <p:grpSp>
        <p:nvGrpSpPr>
          <p:cNvPr name="Group 6" id="6"/>
          <p:cNvGrpSpPr/>
          <p:nvPr/>
        </p:nvGrpSpPr>
        <p:grpSpPr>
          <a:xfrm rot="0">
            <a:off x="13966619" y="8982379"/>
            <a:ext cx="2982603" cy="558194"/>
            <a:chOff x="0" y="0"/>
            <a:chExt cx="3976804" cy="744259"/>
          </a:xfrm>
        </p:grpSpPr>
        <p:grpSp>
          <p:nvGrpSpPr>
            <p:cNvPr name="Group 7" id="7"/>
            <p:cNvGrpSpPr/>
            <p:nvPr/>
          </p:nvGrpSpPr>
          <p:grpSpPr>
            <a:xfrm rot="0">
              <a:off x="0" y="0"/>
              <a:ext cx="3976804" cy="744259"/>
              <a:chOff x="0" y="0"/>
              <a:chExt cx="6897394" cy="1290848"/>
            </a:xfrm>
          </p:grpSpPr>
          <p:sp>
            <p:nvSpPr>
              <p:cNvPr name="Freeform 8" id="8"/>
              <p:cNvSpPr/>
              <p:nvPr/>
            </p:nvSpPr>
            <p:spPr>
              <a:xfrm flipH="false" flipV="false" rot="0">
                <a:off x="0" y="0"/>
                <a:ext cx="6897394" cy="1290848"/>
              </a:xfrm>
              <a:custGeom>
                <a:avLst/>
                <a:gdLst/>
                <a:ahLst/>
                <a:cxnLst/>
                <a:rect r="r" b="b" t="t" l="l"/>
                <a:pathLst>
                  <a:path h="1290848" w="6897394">
                    <a:moveTo>
                      <a:pt x="0" y="0"/>
                    </a:moveTo>
                    <a:lnTo>
                      <a:pt x="0" y="1290848"/>
                    </a:lnTo>
                    <a:lnTo>
                      <a:pt x="6897394" y="1290848"/>
                    </a:lnTo>
                    <a:lnTo>
                      <a:pt x="6897394" y="0"/>
                    </a:lnTo>
                    <a:lnTo>
                      <a:pt x="0" y="0"/>
                    </a:lnTo>
                    <a:close/>
                    <a:moveTo>
                      <a:pt x="6836434" y="1229888"/>
                    </a:moveTo>
                    <a:lnTo>
                      <a:pt x="59690" y="1229888"/>
                    </a:lnTo>
                    <a:lnTo>
                      <a:pt x="59690" y="59690"/>
                    </a:lnTo>
                    <a:lnTo>
                      <a:pt x="6836434" y="59690"/>
                    </a:lnTo>
                    <a:lnTo>
                      <a:pt x="6836434" y="1229888"/>
                    </a:lnTo>
                    <a:close/>
                  </a:path>
                </a:pathLst>
              </a:custGeom>
              <a:solidFill>
                <a:srgbClr val="FF68D4"/>
              </a:solidFill>
            </p:spPr>
          </p:sp>
        </p:grpSp>
        <p:sp>
          <p:nvSpPr>
            <p:cNvPr name="TextBox 9" id="9"/>
            <p:cNvSpPr txBox="true"/>
            <p:nvPr/>
          </p:nvSpPr>
          <p:spPr>
            <a:xfrm rot="0">
              <a:off x="448728" y="180995"/>
              <a:ext cx="3079349" cy="372745"/>
            </a:xfrm>
            <a:prstGeom prst="rect">
              <a:avLst/>
            </a:prstGeom>
          </p:spPr>
          <p:txBody>
            <a:bodyPr anchor="t" rtlCol="false" tIns="0" lIns="0" bIns="0" rIns="0">
              <a:spAutoFit/>
            </a:bodyPr>
            <a:lstStyle/>
            <a:p>
              <a:pPr algn="ctr">
                <a:lnSpc>
                  <a:spcPts val="2340"/>
                </a:lnSpc>
              </a:pPr>
              <a:r>
                <a:rPr lang="en-US" sz="1800">
                  <a:solidFill>
                    <a:srgbClr val="000000"/>
                  </a:solidFill>
                  <a:latin typeface="Muli"/>
                  <a:hlinkClick r:id="rId2" action="ppaction://hlinksldjump"/>
                </a:rPr>
                <a:t>BACK TO AGENDA</a:t>
              </a:r>
            </a:p>
          </p:txBody>
        </p:sp>
      </p:grpSp>
      <p:sp>
        <p:nvSpPr>
          <p:cNvPr name="Freeform 10" id="10"/>
          <p:cNvSpPr/>
          <p:nvPr/>
        </p:nvSpPr>
        <p:spPr>
          <a:xfrm flipH="false" flipV="false" rot="0">
            <a:off x="11293144" y="721777"/>
            <a:ext cx="1906173" cy="1324629"/>
          </a:xfrm>
          <a:custGeom>
            <a:avLst/>
            <a:gdLst/>
            <a:ahLst/>
            <a:cxnLst/>
            <a:rect r="r" b="b" t="t" l="l"/>
            <a:pathLst>
              <a:path h="1324629" w="1906173">
                <a:moveTo>
                  <a:pt x="0" y="0"/>
                </a:moveTo>
                <a:lnTo>
                  <a:pt x="1906173" y="0"/>
                </a:lnTo>
                <a:lnTo>
                  <a:pt x="1906173" y="1324628"/>
                </a:lnTo>
                <a:lnTo>
                  <a:pt x="0" y="1324628"/>
                </a:lnTo>
                <a:lnTo>
                  <a:pt x="0" y="0"/>
                </a:lnTo>
                <a:close/>
              </a:path>
            </a:pathLst>
          </a:custGeom>
          <a:blipFill>
            <a:blip r:embed="rId3"/>
            <a:stretch>
              <a:fillRect l="0" t="0" r="0" b="0"/>
            </a:stretch>
          </a:blipFill>
        </p:spPr>
      </p:sp>
      <p:sp>
        <p:nvSpPr>
          <p:cNvPr name="Freeform 11" id="11"/>
          <p:cNvSpPr/>
          <p:nvPr/>
        </p:nvSpPr>
        <p:spPr>
          <a:xfrm flipH="false" flipV="false" rot="0">
            <a:off x="2170572" y="207427"/>
            <a:ext cx="7622044" cy="6335623"/>
          </a:xfrm>
          <a:custGeom>
            <a:avLst/>
            <a:gdLst/>
            <a:ahLst/>
            <a:cxnLst/>
            <a:rect r="r" b="b" t="t" l="l"/>
            <a:pathLst>
              <a:path h="6335623" w="7622044">
                <a:moveTo>
                  <a:pt x="0" y="0"/>
                </a:moveTo>
                <a:lnTo>
                  <a:pt x="7622044" y="0"/>
                </a:lnTo>
                <a:lnTo>
                  <a:pt x="7622044" y="6335623"/>
                </a:lnTo>
                <a:lnTo>
                  <a:pt x="0" y="6335623"/>
                </a:lnTo>
                <a:lnTo>
                  <a:pt x="0" y="0"/>
                </a:lnTo>
                <a:close/>
              </a:path>
            </a:pathLst>
          </a:custGeom>
          <a:blipFill>
            <a:blip r:embed="rId4"/>
            <a:stretch>
              <a:fillRect l="0" t="0" r="0" b="0"/>
            </a:stretch>
          </a:blipFill>
        </p:spPr>
      </p:sp>
      <p:sp>
        <p:nvSpPr>
          <p:cNvPr name="TextBox 12" id="12"/>
          <p:cNvSpPr txBox="true"/>
          <p:nvPr/>
        </p:nvSpPr>
        <p:spPr>
          <a:xfrm rot="0">
            <a:off x="842121" y="6423025"/>
            <a:ext cx="10182747" cy="3863975"/>
          </a:xfrm>
          <a:prstGeom prst="rect">
            <a:avLst/>
          </a:prstGeom>
        </p:spPr>
        <p:txBody>
          <a:bodyPr anchor="t" rtlCol="false" tIns="0" lIns="0" bIns="0" rIns="0">
            <a:spAutoFit/>
          </a:bodyPr>
          <a:lstStyle/>
          <a:p>
            <a:pPr algn="l" marL="431799" indent="-215899" lvl="1">
              <a:lnSpc>
                <a:spcPts val="2799"/>
              </a:lnSpc>
              <a:spcBef>
                <a:spcPct val="0"/>
              </a:spcBef>
              <a:buFont typeface="Arial"/>
              <a:buChar char="•"/>
            </a:pPr>
            <a:r>
              <a:rPr lang="en-US" sz="1999">
                <a:solidFill>
                  <a:srgbClr val="000000"/>
                </a:solidFill>
                <a:latin typeface="Muli Bold"/>
              </a:rPr>
              <a:t>Ware</a:t>
            </a:r>
            <a:r>
              <a:rPr lang="en-US" sz="1999">
                <a:solidFill>
                  <a:srgbClr val="000000"/>
                </a:solidFill>
                <a:latin typeface="Muli Bold"/>
              </a:rPr>
              <a:t>house 3.0</a:t>
            </a:r>
            <a:r>
              <a:rPr lang="en-US" sz="1999">
                <a:solidFill>
                  <a:srgbClr val="000000"/>
                </a:solidFill>
                <a:latin typeface="Muli"/>
              </a:rPr>
              <a:t> has the most orders at 6315, which accounts for 25.3% of the total orders.</a:t>
            </a:r>
          </a:p>
          <a:p>
            <a:pPr algn="l" marL="431799" indent="-215899" lvl="1">
              <a:lnSpc>
                <a:spcPts val="2799"/>
              </a:lnSpc>
              <a:spcBef>
                <a:spcPct val="0"/>
              </a:spcBef>
              <a:buFont typeface="Arial"/>
              <a:buChar char="•"/>
            </a:pPr>
            <a:r>
              <a:rPr lang="en-US" sz="1999">
                <a:solidFill>
                  <a:srgbClr val="000000"/>
                </a:solidFill>
                <a:latin typeface="Muli Bold"/>
              </a:rPr>
              <a:t>Warehouse 2.0</a:t>
            </a:r>
            <a:r>
              <a:rPr lang="en-US" sz="1999">
                <a:solidFill>
                  <a:srgbClr val="000000"/>
                </a:solidFill>
                <a:latin typeface="Muli"/>
              </a:rPr>
              <a:t> follows with 4983 orders, which is 19.9% of the total orders.</a:t>
            </a:r>
          </a:p>
          <a:p>
            <a:pPr algn="l" marL="431799" indent="-215899" lvl="1">
              <a:lnSpc>
                <a:spcPts val="2799"/>
              </a:lnSpc>
              <a:spcBef>
                <a:spcPct val="0"/>
              </a:spcBef>
              <a:buFont typeface="Arial"/>
              <a:buChar char="•"/>
            </a:pPr>
            <a:r>
              <a:rPr lang="en-US" sz="1999">
                <a:solidFill>
                  <a:srgbClr val="000000"/>
                </a:solidFill>
                <a:latin typeface="Muli Bold"/>
              </a:rPr>
              <a:t>Warehouse 11.0</a:t>
            </a:r>
            <a:r>
              <a:rPr lang="en-US" sz="1999">
                <a:solidFill>
                  <a:srgbClr val="000000"/>
                </a:solidFill>
                <a:latin typeface="Muli"/>
              </a:rPr>
              <a:t> has 13.6% of the total orders, which is 3410 orders.</a:t>
            </a:r>
          </a:p>
          <a:p>
            <a:pPr algn="l" marL="431799" indent="-215899" lvl="1">
              <a:lnSpc>
                <a:spcPts val="2799"/>
              </a:lnSpc>
              <a:spcBef>
                <a:spcPct val="0"/>
              </a:spcBef>
              <a:buFont typeface="Arial"/>
              <a:buChar char="•"/>
            </a:pPr>
            <a:r>
              <a:rPr lang="en-US" sz="1999">
                <a:solidFill>
                  <a:srgbClr val="000000"/>
                </a:solidFill>
                <a:latin typeface="Muli Bold"/>
              </a:rPr>
              <a:t>Warehouse 5.0</a:t>
            </a:r>
            <a:r>
              <a:rPr lang="en-US" sz="1999">
                <a:solidFill>
                  <a:srgbClr val="000000"/>
                </a:solidFill>
                <a:latin typeface="Muli"/>
              </a:rPr>
              <a:t> and </a:t>
            </a:r>
            <a:r>
              <a:rPr lang="en-US" sz="1999">
                <a:solidFill>
                  <a:srgbClr val="000000"/>
                </a:solidFill>
                <a:latin typeface="Muli Bold"/>
              </a:rPr>
              <a:t>8.0</a:t>
            </a:r>
            <a:r>
              <a:rPr lang="en-US" sz="1999">
                <a:solidFill>
                  <a:srgbClr val="000000"/>
                </a:solidFill>
                <a:latin typeface="Muli"/>
              </a:rPr>
              <a:t> each account for 7.4% of the total orders, which is 1858 orders each.</a:t>
            </a:r>
          </a:p>
          <a:p>
            <a:pPr algn="l" marL="431799" indent="-215899" lvl="1">
              <a:lnSpc>
                <a:spcPts val="2799"/>
              </a:lnSpc>
              <a:spcBef>
                <a:spcPct val="0"/>
              </a:spcBef>
              <a:buFont typeface="Arial"/>
              <a:buChar char="•"/>
            </a:pPr>
            <a:r>
              <a:rPr lang="en-US" sz="1999">
                <a:solidFill>
                  <a:srgbClr val="000000"/>
                </a:solidFill>
                <a:latin typeface="Muli"/>
              </a:rPr>
              <a:t>The remaining </a:t>
            </a:r>
            <a:r>
              <a:rPr lang="en-US" sz="1999">
                <a:solidFill>
                  <a:srgbClr val="000000"/>
                </a:solidFill>
                <a:latin typeface="Muli Bold"/>
              </a:rPr>
              <a:t>warehouses, 4.0, 9.0, 12.0, 15.0, 16.0, 17.0, </a:t>
            </a:r>
            <a:r>
              <a:rPr lang="en-US" sz="1999">
                <a:solidFill>
                  <a:srgbClr val="000000"/>
                </a:solidFill>
                <a:latin typeface="Muli"/>
              </a:rPr>
              <a:t>and</a:t>
            </a:r>
            <a:r>
              <a:rPr lang="en-US" sz="1999">
                <a:solidFill>
                  <a:srgbClr val="000000"/>
                </a:solidFill>
                <a:latin typeface="Muli Bold"/>
              </a:rPr>
              <a:t> 21.0</a:t>
            </a:r>
            <a:r>
              <a:rPr lang="en-US" sz="1999">
                <a:solidFill>
                  <a:srgbClr val="000000"/>
                </a:solidFill>
                <a:latin typeface="Muli"/>
              </a:rPr>
              <a:t>, account for a combined total of 18.7% of the total orders.</a:t>
            </a:r>
          </a:p>
          <a:p>
            <a:pPr algn="l">
              <a:lnSpc>
                <a:spcPts val="2799"/>
              </a:lnSpc>
              <a:spcBef>
                <a:spcPct val="0"/>
              </a:spcBef>
            </a:pPr>
          </a:p>
          <a:p>
            <a:pPr algn="l">
              <a:lnSpc>
                <a:spcPts val="2799"/>
              </a:lnSpc>
              <a:spcBef>
                <a:spcPct val="0"/>
              </a:spcBef>
            </a:pPr>
          </a:p>
          <a:p>
            <a:pPr algn="l">
              <a:lnSpc>
                <a:spcPts val="279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11762" y="5773766"/>
            <a:ext cx="9042909" cy="9026468"/>
          </a:xfrm>
          <a:custGeom>
            <a:avLst/>
            <a:gdLst/>
            <a:ahLst/>
            <a:cxnLst/>
            <a:rect r="r" b="b" t="t" l="l"/>
            <a:pathLst>
              <a:path h="9026468" w="9042909">
                <a:moveTo>
                  <a:pt x="0" y="0"/>
                </a:moveTo>
                <a:lnTo>
                  <a:pt x="9042909" y="0"/>
                </a:lnTo>
                <a:lnTo>
                  <a:pt x="9042909" y="9026468"/>
                </a:lnTo>
                <a:lnTo>
                  <a:pt x="0" y="90264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80812" y="3542919"/>
            <a:ext cx="10705371" cy="5937234"/>
            <a:chOff x="0" y="0"/>
            <a:chExt cx="8076286" cy="4479135"/>
          </a:xfrm>
        </p:grpSpPr>
        <p:sp>
          <p:nvSpPr>
            <p:cNvPr name="Freeform 4" id="4"/>
            <p:cNvSpPr/>
            <p:nvPr/>
          </p:nvSpPr>
          <p:spPr>
            <a:xfrm flipH="false" flipV="false" rot="0">
              <a:off x="0" y="0"/>
              <a:ext cx="8076286" cy="4479135"/>
            </a:xfrm>
            <a:custGeom>
              <a:avLst/>
              <a:gdLst/>
              <a:ahLst/>
              <a:cxnLst/>
              <a:rect r="r" b="b" t="t" l="l"/>
              <a:pathLst>
                <a:path h="4479135" w="8076286">
                  <a:moveTo>
                    <a:pt x="0" y="0"/>
                  </a:moveTo>
                  <a:lnTo>
                    <a:pt x="8076286" y="0"/>
                  </a:lnTo>
                  <a:lnTo>
                    <a:pt x="8076286" y="4479135"/>
                  </a:lnTo>
                  <a:lnTo>
                    <a:pt x="0" y="4479135"/>
                  </a:lnTo>
                  <a:close/>
                </a:path>
              </a:pathLst>
            </a:custGeom>
            <a:solidFill>
              <a:srgbClr val="FFFFFF"/>
            </a:solidFill>
            <a:ln w="38100" cap="sq">
              <a:solidFill>
                <a:srgbClr val="FF68D4"/>
              </a:solidFill>
              <a:prstDash val="solid"/>
              <a:miter/>
            </a:ln>
          </p:spPr>
        </p:sp>
        <p:sp>
          <p:nvSpPr>
            <p:cNvPr name="TextBox 5" id="5"/>
            <p:cNvSpPr txBox="true"/>
            <p:nvPr/>
          </p:nvSpPr>
          <p:spPr>
            <a:xfrm>
              <a:off x="0" y="-28575"/>
              <a:ext cx="8076286" cy="4507710"/>
            </a:xfrm>
            <a:prstGeom prst="rect">
              <a:avLst/>
            </a:prstGeom>
          </p:spPr>
          <p:txBody>
            <a:bodyPr anchor="ctr" rtlCol="false" tIns="254000" lIns="254000" bIns="254000" rIns="254000"/>
            <a:lstStyle/>
            <a:p>
              <a:pPr algn="l">
                <a:lnSpc>
                  <a:spcPts val="2520"/>
                </a:lnSpc>
              </a:pPr>
            </a:p>
          </p:txBody>
        </p:sp>
      </p:grpSp>
      <p:grpSp>
        <p:nvGrpSpPr>
          <p:cNvPr name="Group 6" id="6"/>
          <p:cNvGrpSpPr/>
          <p:nvPr/>
        </p:nvGrpSpPr>
        <p:grpSpPr>
          <a:xfrm rot="0">
            <a:off x="1538304" y="3696760"/>
            <a:ext cx="1210897" cy="1210897"/>
            <a:chOff x="0" y="0"/>
            <a:chExt cx="1614529" cy="1614529"/>
          </a:xfrm>
        </p:grpSpPr>
        <p:grpSp>
          <p:nvGrpSpPr>
            <p:cNvPr name="Group 7" id="7"/>
            <p:cNvGrpSpPr/>
            <p:nvPr/>
          </p:nvGrpSpPr>
          <p:grpSpPr>
            <a:xfrm rot="0">
              <a:off x="0" y="0"/>
              <a:ext cx="1614529" cy="1614529"/>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9" id="9"/>
            <p:cNvSpPr txBox="true"/>
            <p:nvPr/>
          </p:nvSpPr>
          <p:spPr>
            <a:xfrm rot="0">
              <a:off x="274834" y="364881"/>
              <a:ext cx="1064860"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Semi-Bold"/>
                </a:rPr>
                <a:t>01</a:t>
              </a:r>
            </a:p>
          </p:txBody>
        </p:sp>
      </p:grpSp>
      <p:grpSp>
        <p:nvGrpSpPr>
          <p:cNvPr name="Group 10" id="10"/>
          <p:cNvGrpSpPr/>
          <p:nvPr/>
        </p:nvGrpSpPr>
        <p:grpSpPr>
          <a:xfrm rot="0">
            <a:off x="14276697" y="8700106"/>
            <a:ext cx="2982603" cy="558194"/>
            <a:chOff x="0" y="0"/>
            <a:chExt cx="3976804" cy="744259"/>
          </a:xfrm>
        </p:grpSpPr>
        <p:grpSp>
          <p:nvGrpSpPr>
            <p:cNvPr name="Group 11" id="11"/>
            <p:cNvGrpSpPr/>
            <p:nvPr/>
          </p:nvGrpSpPr>
          <p:grpSpPr>
            <a:xfrm rot="0">
              <a:off x="0" y="0"/>
              <a:ext cx="3976804" cy="744259"/>
              <a:chOff x="0" y="0"/>
              <a:chExt cx="6897394" cy="1290848"/>
            </a:xfrm>
          </p:grpSpPr>
          <p:sp>
            <p:nvSpPr>
              <p:cNvPr name="Freeform 12" id="12"/>
              <p:cNvSpPr/>
              <p:nvPr/>
            </p:nvSpPr>
            <p:spPr>
              <a:xfrm flipH="false" flipV="false" rot="0">
                <a:off x="0" y="0"/>
                <a:ext cx="6897394" cy="1290848"/>
              </a:xfrm>
              <a:custGeom>
                <a:avLst/>
                <a:gdLst/>
                <a:ahLst/>
                <a:cxnLst/>
                <a:rect r="r" b="b" t="t" l="l"/>
                <a:pathLst>
                  <a:path h="1290848" w="6897394">
                    <a:moveTo>
                      <a:pt x="0" y="0"/>
                    </a:moveTo>
                    <a:lnTo>
                      <a:pt x="0" y="1290848"/>
                    </a:lnTo>
                    <a:lnTo>
                      <a:pt x="6897394" y="1290848"/>
                    </a:lnTo>
                    <a:lnTo>
                      <a:pt x="6897394" y="0"/>
                    </a:lnTo>
                    <a:lnTo>
                      <a:pt x="0" y="0"/>
                    </a:lnTo>
                    <a:close/>
                    <a:moveTo>
                      <a:pt x="6836434" y="1229888"/>
                    </a:moveTo>
                    <a:lnTo>
                      <a:pt x="59690" y="1229888"/>
                    </a:lnTo>
                    <a:lnTo>
                      <a:pt x="59690" y="59690"/>
                    </a:lnTo>
                    <a:lnTo>
                      <a:pt x="6836434" y="59690"/>
                    </a:lnTo>
                    <a:lnTo>
                      <a:pt x="6836434" y="1229888"/>
                    </a:lnTo>
                    <a:close/>
                  </a:path>
                </a:pathLst>
              </a:custGeom>
              <a:solidFill>
                <a:srgbClr val="FF68D4"/>
              </a:solidFill>
            </p:spPr>
          </p:sp>
        </p:grpSp>
        <p:sp>
          <p:nvSpPr>
            <p:cNvPr name="TextBox 13" id="13"/>
            <p:cNvSpPr txBox="true"/>
            <p:nvPr/>
          </p:nvSpPr>
          <p:spPr>
            <a:xfrm rot="0">
              <a:off x="448728" y="180995"/>
              <a:ext cx="3079349" cy="372745"/>
            </a:xfrm>
            <a:prstGeom prst="rect">
              <a:avLst/>
            </a:prstGeom>
          </p:spPr>
          <p:txBody>
            <a:bodyPr anchor="t" rtlCol="false" tIns="0" lIns="0" bIns="0" rIns="0">
              <a:spAutoFit/>
            </a:bodyPr>
            <a:lstStyle/>
            <a:p>
              <a:pPr algn="ctr">
                <a:lnSpc>
                  <a:spcPts val="2340"/>
                </a:lnSpc>
              </a:pPr>
              <a:r>
                <a:rPr lang="en-US" sz="1800">
                  <a:solidFill>
                    <a:srgbClr val="000000"/>
                  </a:solidFill>
                  <a:latin typeface="Muli"/>
                  <a:hlinkClick r:id="rId4" action="ppaction://hlinksldjump"/>
                </a:rPr>
                <a:t>BACK TO AGENDA</a:t>
              </a:r>
            </a:p>
          </p:txBody>
        </p:sp>
      </p:grpSp>
      <p:sp>
        <p:nvSpPr>
          <p:cNvPr name="Freeform 14" id="14"/>
          <p:cNvSpPr/>
          <p:nvPr/>
        </p:nvSpPr>
        <p:spPr>
          <a:xfrm flipH="false" flipV="false" rot="0">
            <a:off x="1190666" y="847141"/>
            <a:ext cx="1906173" cy="1324629"/>
          </a:xfrm>
          <a:custGeom>
            <a:avLst/>
            <a:gdLst/>
            <a:ahLst/>
            <a:cxnLst/>
            <a:rect r="r" b="b" t="t" l="l"/>
            <a:pathLst>
              <a:path h="1324629" w="1906173">
                <a:moveTo>
                  <a:pt x="0" y="0"/>
                </a:moveTo>
                <a:lnTo>
                  <a:pt x="1906173" y="0"/>
                </a:lnTo>
                <a:lnTo>
                  <a:pt x="1906173" y="1324628"/>
                </a:lnTo>
                <a:lnTo>
                  <a:pt x="0" y="1324628"/>
                </a:lnTo>
                <a:lnTo>
                  <a:pt x="0" y="0"/>
                </a:lnTo>
                <a:close/>
              </a:path>
            </a:pathLst>
          </a:custGeom>
          <a:blipFill>
            <a:blip r:embed="rId5"/>
            <a:stretch>
              <a:fillRect l="0" t="0" r="0" b="0"/>
            </a:stretch>
          </a:blipFill>
        </p:spPr>
      </p:sp>
      <p:sp>
        <p:nvSpPr>
          <p:cNvPr name="Freeform 15" id="15"/>
          <p:cNvSpPr/>
          <p:nvPr/>
        </p:nvSpPr>
        <p:spPr>
          <a:xfrm flipH="false" flipV="false" rot="0">
            <a:off x="11393100" y="4302209"/>
            <a:ext cx="6894900" cy="1327026"/>
          </a:xfrm>
          <a:custGeom>
            <a:avLst/>
            <a:gdLst/>
            <a:ahLst/>
            <a:cxnLst/>
            <a:rect r="r" b="b" t="t" l="l"/>
            <a:pathLst>
              <a:path h="1327026" w="6894900">
                <a:moveTo>
                  <a:pt x="0" y="0"/>
                </a:moveTo>
                <a:lnTo>
                  <a:pt x="6894900" y="0"/>
                </a:lnTo>
                <a:lnTo>
                  <a:pt x="6894900" y="1327026"/>
                </a:lnTo>
                <a:lnTo>
                  <a:pt x="0" y="1327026"/>
                </a:lnTo>
                <a:lnTo>
                  <a:pt x="0" y="0"/>
                </a:lnTo>
                <a:close/>
              </a:path>
            </a:pathLst>
          </a:custGeom>
          <a:blipFill>
            <a:blip r:embed="rId6"/>
            <a:stretch>
              <a:fillRect l="0" t="0" r="-70160" b="0"/>
            </a:stretch>
          </a:blipFill>
        </p:spPr>
      </p:sp>
      <p:sp>
        <p:nvSpPr>
          <p:cNvPr name="Freeform 16" id="16"/>
          <p:cNvSpPr/>
          <p:nvPr/>
        </p:nvSpPr>
        <p:spPr>
          <a:xfrm flipH="false" flipV="false" rot="0">
            <a:off x="12334018" y="5773766"/>
            <a:ext cx="5013064" cy="1327026"/>
          </a:xfrm>
          <a:custGeom>
            <a:avLst/>
            <a:gdLst/>
            <a:ahLst/>
            <a:cxnLst/>
            <a:rect r="r" b="b" t="t" l="l"/>
            <a:pathLst>
              <a:path h="1327026" w="5013064">
                <a:moveTo>
                  <a:pt x="0" y="0"/>
                </a:moveTo>
                <a:lnTo>
                  <a:pt x="5013064" y="0"/>
                </a:lnTo>
                <a:lnTo>
                  <a:pt x="5013064" y="1327026"/>
                </a:lnTo>
                <a:lnTo>
                  <a:pt x="0" y="1327026"/>
                </a:lnTo>
                <a:lnTo>
                  <a:pt x="0" y="0"/>
                </a:lnTo>
                <a:close/>
              </a:path>
            </a:pathLst>
          </a:custGeom>
          <a:blipFill>
            <a:blip r:embed="rId6"/>
            <a:stretch>
              <a:fillRect l="-134036" t="0" r="0" b="0"/>
            </a:stretch>
          </a:blipFill>
        </p:spPr>
      </p:sp>
      <p:grpSp>
        <p:nvGrpSpPr>
          <p:cNvPr name="Group 17" id="17"/>
          <p:cNvGrpSpPr/>
          <p:nvPr/>
        </p:nvGrpSpPr>
        <p:grpSpPr>
          <a:xfrm rot="0">
            <a:off x="1538304" y="5060797"/>
            <a:ext cx="9390386" cy="5373370"/>
            <a:chOff x="0" y="0"/>
            <a:chExt cx="12520515" cy="7164493"/>
          </a:xfrm>
        </p:grpSpPr>
        <p:sp>
          <p:nvSpPr>
            <p:cNvPr name="TextBox 18" id="18"/>
            <p:cNvSpPr txBox="true"/>
            <p:nvPr/>
          </p:nvSpPr>
          <p:spPr>
            <a:xfrm rot="0">
              <a:off x="0" y="692785"/>
              <a:ext cx="12520515" cy="6471708"/>
            </a:xfrm>
            <a:prstGeom prst="rect">
              <a:avLst/>
            </a:prstGeom>
          </p:spPr>
          <p:txBody>
            <a:bodyPr anchor="t" rtlCol="false" tIns="0" lIns="0" bIns="0" rIns="0">
              <a:spAutoFit/>
            </a:bodyPr>
            <a:lstStyle/>
            <a:p>
              <a:pPr algn="l">
                <a:lnSpc>
                  <a:spcPts val="2600"/>
                </a:lnSpc>
              </a:pPr>
              <a:r>
                <a:rPr lang="en-US" sz="2000">
                  <a:solidFill>
                    <a:srgbClr val="000000"/>
                  </a:solidFill>
                  <a:latin typeface="Muli"/>
                </a:rPr>
                <a:t>SELECT </a:t>
              </a:r>
            </a:p>
            <a:p>
              <a:pPr algn="l">
                <a:lnSpc>
                  <a:spcPts val="2600"/>
                </a:lnSpc>
              </a:pPr>
              <a:r>
                <a:rPr lang="en-US" sz="2000">
                  <a:solidFill>
                    <a:srgbClr val="000000"/>
                  </a:solidFill>
                  <a:latin typeface="Muli"/>
                </a:rPr>
                <a:t>  SUM(CASE WHEN order_status = 'CLOSED' THEN amount_per_unit * ordered_quantity - item_discount ELSE 0 END) AS total_sales,</a:t>
              </a:r>
            </a:p>
            <a:p>
              <a:pPr algn="l">
                <a:lnSpc>
                  <a:spcPts val="2600"/>
                </a:lnSpc>
              </a:pPr>
              <a:r>
                <a:rPr lang="en-US" sz="2000">
                  <a:solidFill>
                    <a:srgbClr val="000000"/>
                  </a:solidFill>
                  <a:latin typeface="Muli"/>
                </a:rPr>
                <a:t>  SUM(CASE WHEN order_status = 'CANCELLED' THEN amount_per_unit * ordered_quantity - item_discount ELSE 0 END) AS cancelled_sales,</a:t>
              </a:r>
            </a:p>
            <a:p>
              <a:pPr algn="l">
                <a:lnSpc>
                  <a:spcPts val="2600"/>
                </a:lnSpc>
              </a:pPr>
              <a:r>
                <a:rPr lang="en-US" sz="2000">
                  <a:solidFill>
                    <a:srgbClr val="000000"/>
                  </a:solidFill>
                  <a:latin typeface="Muli"/>
                </a:rPr>
                <a:t>  CASE WHEN SUM(amount_per_unit * ordered_quantity) &gt; 0 THEN </a:t>
              </a:r>
            </a:p>
            <a:p>
              <a:pPr algn="l">
                <a:lnSpc>
                  <a:spcPts val="2600"/>
                </a:lnSpc>
              </a:pPr>
              <a:r>
                <a:rPr lang="en-US" sz="2000">
                  <a:solidFill>
                    <a:srgbClr val="000000"/>
                  </a:solidFill>
                  <a:latin typeface="Muli"/>
                </a:rPr>
                <a:t>      SUM(CASE WHEN order_status = 'CANCELLED' THEN amount_per_unit * ordered_quantity - item_discount ELSE 0 END) / </a:t>
              </a:r>
            </a:p>
            <a:p>
              <a:pPr algn="l">
                <a:lnSpc>
                  <a:spcPts val="2600"/>
                </a:lnSpc>
              </a:pPr>
              <a:r>
                <a:rPr lang="en-US" sz="2000">
                  <a:solidFill>
                    <a:srgbClr val="000000"/>
                  </a:solidFill>
                  <a:latin typeface="Muli"/>
                </a:rPr>
                <a:t>      SUM(amount_per_unit * ordered_quantity) * 100</a:t>
              </a:r>
            </a:p>
            <a:p>
              <a:pPr algn="l">
                <a:lnSpc>
                  <a:spcPts val="2600"/>
                </a:lnSpc>
              </a:pPr>
              <a:r>
                <a:rPr lang="en-US" sz="2000">
                  <a:solidFill>
                    <a:srgbClr val="000000"/>
                  </a:solidFill>
                  <a:latin typeface="Muli"/>
                </a:rPr>
                <a:t>  ELSE 0 END AS sales_decrease_percent</a:t>
              </a:r>
            </a:p>
            <a:p>
              <a:pPr algn="l">
                <a:lnSpc>
                  <a:spcPts val="2600"/>
                </a:lnSpc>
              </a:pPr>
              <a:r>
                <a:rPr lang="en-US" sz="2000">
                  <a:solidFill>
                    <a:srgbClr val="000000"/>
                  </a:solidFill>
                  <a:latin typeface="Muli"/>
                </a:rPr>
                <a:t>FROM sales_data;</a:t>
              </a:r>
            </a:p>
            <a:p>
              <a:pPr algn="l">
                <a:lnSpc>
                  <a:spcPts val="2600"/>
                </a:lnSpc>
              </a:pPr>
            </a:p>
            <a:p>
              <a:pPr algn="l">
                <a:lnSpc>
                  <a:spcPts val="2600"/>
                </a:lnSpc>
              </a:pPr>
            </a:p>
            <a:p>
              <a:pPr algn="l">
                <a:lnSpc>
                  <a:spcPts val="2600"/>
                </a:lnSpc>
              </a:pPr>
            </a:p>
            <a:p>
              <a:pPr algn="l">
                <a:lnSpc>
                  <a:spcPts val="2600"/>
                </a:lnSpc>
              </a:pPr>
            </a:p>
          </p:txBody>
        </p:sp>
        <p:sp>
          <p:nvSpPr>
            <p:cNvPr name="TextBox 19" id="19"/>
            <p:cNvSpPr txBox="true"/>
            <p:nvPr/>
          </p:nvSpPr>
          <p:spPr>
            <a:xfrm rot="0">
              <a:off x="0" y="-28575"/>
              <a:ext cx="12520515" cy="508635"/>
            </a:xfrm>
            <a:prstGeom prst="rect">
              <a:avLst/>
            </a:prstGeom>
          </p:spPr>
          <p:txBody>
            <a:bodyPr anchor="t" rtlCol="false" tIns="0" lIns="0" bIns="0" rIns="0">
              <a:spAutoFit/>
            </a:bodyPr>
            <a:lstStyle/>
            <a:p>
              <a:pPr algn="l">
                <a:lnSpc>
                  <a:spcPts val="3120"/>
                </a:lnSpc>
              </a:pPr>
              <a:r>
                <a:rPr lang="en-US" sz="2400">
                  <a:solidFill>
                    <a:srgbClr val="000000"/>
                  </a:solidFill>
                  <a:latin typeface="Muli Semi-Bold"/>
                </a:rPr>
                <a:t>how much sale is decreased due to order status cancellation</a:t>
              </a:r>
            </a:p>
          </p:txBody>
        </p:sp>
      </p:grpSp>
      <p:sp>
        <p:nvSpPr>
          <p:cNvPr name="TextBox 20" id="20"/>
          <p:cNvSpPr txBox="true"/>
          <p:nvPr/>
        </p:nvSpPr>
        <p:spPr>
          <a:xfrm rot="0">
            <a:off x="3581719" y="321932"/>
            <a:ext cx="13879835" cy="2743200"/>
          </a:xfrm>
          <a:prstGeom prst="rect">
            <a:avLst/>
          </a:prstGeom>
        </p:spPr>
        <p:txBody>
          <a:bodyPr anchor="t" rtlCol="false" tIns="0" lIns="0" bIns="0" rIns="0">
            <a:spAutoFit/>
          </a:bodyPr>
          <a:lstStyle/>
          <a:p>
            <a:pPr algn="r">
              <a:lnSpc>
                <a:spcPts val="10800"/>
              </a:lnSpc>
            </a:pPr>
            <a:r>
              <a:rPr lang="en-US" sz="9000">
                <a:solidFill>
                  <a:srgbClr val="000000"/>
                </a:solidFill>
                <a:latin typeface="Playfair Display Bold"/>
              </a:rPr>
              <a:t> Additional Insights/Findings</a:t>
            </a:r>
          </a:p>
        </p:txBody>
      </p:sp>
      <p:sp>
        <p:nvSpPr>
          <p:cNvPr name="TextBox 21" id="21"/>
          <p:cNvSpPr txBox="true"/>
          <p:nvPr/>
        </p:nvSpPr>
        <p:spPr>
          <a:xfrm rot="0">
            <a:off x="12118018" y="7450302"/>
            <a:ext cx="5456475" cy="611505"/>
          </a:xfrm>
          <a:prstGeom prst="rect">
            <a:avLst/>
          </a:prstGeom>
        </p:spPr>
        <p:txBody>
          <a:bodyPr anchor="t" rtlCol="false" tIns="0" lIns="0" bIns="0" rIns="0">
            <a:spAutoFit/>
          </a:bodyPr>
          <a:lstStyle/>
          <a:p>
            <a:pPr algn="ctr">
              <a:lnSpc>
                <a:spcPts val="2520"/>
              </a:lnSpc>
              <a:spcBef>
                <a:spcPct val="0"/>
              </a:spcBef>
            </a:pPr>
            <a:r>
              <a:rPr lang="en-US" sz="1800">
                <a:solidFill>
                  <a:srgbClr val="000000"/>
                </a:solidFill>
                <a:latin typeface="Muli Bold"/>
              </a:rPr>
              <a:t>Due to order cancellation the totalsales is affectied by approx 8.5%</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11762" y="5773766"/>
            <a:ext cx="9042909" cy="9026468"/>
          </a:xfrm>
          <a:custGeom>
            <a:avLst/>
            <a:gdLst/>
            <a:ahLst/>
            <a:cxnLst/>
            <a:rect r="r" b="b" t="t" l="l"/>
            <a:pathLst>
              <a:path h="9026468" w="9042909">
                <a:moveTo>
                  <a:pt x="0" y="0"/>
                </a:moveTo>
                <a:lnTo>
                  <a:pt x="9042909" y="0"/>
                </a:lnTo>
                <a:lnTo>
                  <a:pt x="9042909" y="9026468"/>
                </a:lnTo>
                <a:lnTo>
                  <a:pt x="0" y="90264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80812" y="3542919"/>
            <a:ext cx="10705371" cy="5937234"/>
            <a:chOff x="0" y="0"/>
            <a:chExt cx="8076286" cy="4479135"/>
          </a:xfrm>
        </p:grpSpPr>
        <p:sp>
          <p:nvSpPr>
            <p:cNvPr name="Freeform 4" id="4"/>
            <p:cNvSpPr/>
            <p:nvPr/>
          </p:nvSpPr>
          <p:spPr>
            <a:xfrm flipH="false" flipV="false" rot="0">
              <a:off x="0" y="0"/>
              <a:ext cx="8076286" cy="4479135"/>
            </a:xfrm>
            <a:custGeom>
              <a:avLst/>
              <a:gdLst/>
              <a:ahLst/>
              <a:cxnLst/>
              <a:rect r="r" b="b" t="t" l="l"/>
              <a:pathLst>
                <a:path h="4479135" w="8076286">
                  <a:moveTo>
                    <a:pt x="0" y="0"/>
                  </a:moveTo>
                  <a:lnTo>
                    <a:pt x="8076286" y="0"/>
                  </a:lnTo>
                  <a:lnTo>
                    <a:pt x="8076286" y="4479135"/>
                  </a:lnTo>
                  <a:lnTo>
                    <a:pt x="0" y="4479135"/>
                  </a:lnTo>
                  <a:close/>
                </a:path>
              </a:pathLst>
            </a:custGeom>
            <a:solidFill>
              <a:srgbClr val="FFFFFF"/>
            </a:solidFill>
            <a:ln w="38100" cap="sq">
              <a:solidFill>
                <a:srgbClr val="FF68D4"/>
              </a:solidFill>
              <a:prstDash val="solid"/>
              <a:miter/>
            </a:ln>
          </p:spPr>
        </p:sp>
        <p:sp>
          <p:nvSpPr>
            <p:cNvPr name="TextBox 5" id="5"/>
            <p:cNvSpPr txBox="true"/>
            <p:nvPr/>
          </p:nvSpPr>
          <p:spPr>
            <a:xfrm>
              <a:off x="0" y="-28575"/>
              <a:ext cx="8076286" cy="4507710"/>
            </a:xfrm>
            <a:prstGeom prst="rect">
              <a:avLst/>
            </a:prstGeom>
          </p:spPr>
          <p:txBody>
            <a:bodyPr anchor="ctr" rtlCol="false" tIns="254000" lIns="254000" bIns="254000" rIns="254000"/>
            <a:lstStyle/>
            <a:p>
              <a:pPr algn="l">
                <a:lnSpc>
                  <a:spcPts val="2520"/>
                </a:lnSpc>
              </a:pPr>
            </a:p>
          </p:txBody>
        </p:sp>
      </p:grpSp>
      <p:grpSp>
        <p:nvGrpSpPr>
          <p:cNvPr name="Group 6" id="6"/>
          <p:cNvGrpSpPr/>
          <p:nvPr/>
        </p:nvGrpSpPr>
        <p:grpSpPr>
          <a:xfrm rot="0">
            <a:off x="1538304" y="3696760"/>
            <a:ext cx="1210897" cy="1210897"/>
            <a:chOff x="0" y="0"/>
            <a:chExt cx="1614529" cy="1614529"/>
          </a:xfrm>
        </p:grpSpPr>
        <p:grpSp>
          <p:nvGrpSpPr>
            <p:cNvPr name="Group 7" id="7"/>
            <p:cNvGrpSpPr/>
            <p:nvPr/>
          </p:nvGrpSpPr>
          <p:grpSpPr>
            <a:xfrm rot="0">
              <a:off x="0" y="0"/>
              <a:ext cx="1614529" cy="1614529"/>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9" id="9"/>
            <p:cNvSpPr txBox="true"/>
            <p:nvPr/>
          </p:nvSpPr>
          <p:spPr>
            <a:xfrm rot="0">
              <a:off x="274834" y="364881"/>
              <a:ext cx="1064860"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Semi-Bold"/>
                </a:rPr>
                <a:t>02</a:t>
              </a:r>
            </a:p>
          </p:txBody>
        </p:sp>
      </p:grpSp>
      <p:grpSp>
        <p:nvGrpSpPr>
          <p:cNvPr name="Group 10" id="10"/>
          <p:cNvGrpSpPr/>
          <p:nvPr/>
        </p:nvGrpSpPr>
        <p:grpSpPr>
          <a:xfrm rot="0">
            <a:off x="14276697" y="8700106"/>
            <a:ext cx="2982603" cy="558194"/>
            <a:chOff x="0" y="0"/>
            <a:chExt cx="3976804" cy="744259"/>
          </a:xfrm>
        </p:grpSpPr>
        <p:grpSp>
          <p:nvGrpSpPr>
            <p:cNvPr name="Group 11" id="11"/>
            <p:cNvGrpSpPr/>
            <p:nvPr/>
          </p:nvGrpSpPr>
          <p:grpSpPr>
            <a:xfrm rot="0">
              <a:off x="0" y="0"/>
              <a:ext cx="3976804" cy="744259"/>
              <a:chOff x="0" y="0"/>
              <a:chExt cx="6897394" cy="1290848"/>
            </a:xfrm>
          </p:grpSpPr>
          <p:sp>
            <p:nvSpPr>
              <p:cNvPr name="Freeform 12" id="12"/>
              <p:cNvSpPr/>
              <p:nvPr/>
            </p:nvSpPr>
            <p:spPr>
              <a:xfrm flipH="false" flipV="false" rot="0">
                <a:off x="0" y="0"/>
                <a:ext cx="6897394" cy="1290848"/>
              </a:xfrm>
              <a:custGeom>
                <a:avLst/>
                <a:gdLst/>
                <a:ahLst/>
                <a:cxnLst/>
                <a:rect r="r" b="b" t="t" l="l"/>
                <a:pathLst>
                  <a:path h="1290848" w="6897394">
                    <a:moveTo>
                      <a:pt x="0" y="0"/>
                    </a:moveTo>
                    <a:lnTo>
                      <a:pt x="0" y="1290848"/>
                    </a:lnTo>
                    <a:lnTo>
                      <a:pt x="6897394" y="1290848"/>
                    </a:lnTo>
                    <a:lnTo>
                      <a:pt x="6897394" y="0"/>
                    </a:lnTo>
                    <a:lnTo>
                      <a:pt x="0" y="0"/>
                    </a:lnTo>
                    <a:close/>
                    <a:moveTo>
                      <a:pt x="6836434" y="1229888"/>
                    </a:moveTo>
                    <a:lnTo>
                      <a:pt x="59690" y="1229888"/>
                    </a:lnTo>
                    <a:lnTo>
                      <a:pt x="59690" y="59690"/>
                    </a:lnTo>
                    <a:lnTo>
                      <a:pt x="6836434" y="59690"/>
                    </a:lnTo>
                    <a:lnTo>
                      <a:pt x="6836434" y="1229888"/>
                    </a:lnTo>
                    <a:close/>
                  </a:path>
                </a:pathLst>
              </a:custGeom>
              <a:solidFill>
                <a:srgbClr val="FF68D4"/>
              </a:solidFill>
            </p:spPr>
          </p:sp>
        </p:grpSp>
        <p:sp>
          <p:nvSpPr>
            <p:cNvPr name="TextBox 13" id="13"/>
            <p:cNvSpPr txBox="true"/>
            <p:nvPr/>
          </p:nvSpPr>
          <p:spPr>
            <a:xfrm rot="0">
              <a:off x="448728" y="180995"/>
              <a:ext cx="3079349" cy="372745"/>
            </a:xfrm>
            <a:prstGeom prst="rect">
              <a:avLst/>
            </a:prstGeom>
          </p:spPr>
          <p:txBody>
            <a:bodyPr anchor="t" rtlCol="false" tIns="0" lIns="0" bIns="0" rIns="0">
              <a:spAutoFit/>
            </a:bodyPr>
            <a:lstStyle/>
            <a:p>
              <a:pPr algn="ctr">
                <a:lnSpc>
                  <a:spcPts val="2340"/>
                </a:lnSpc>
              </a:pPr>
              <a:r>
                <a:rPr lang="en-US" sz="1800">
                  <a:solidFill>
                    <a:srgbClr val="000000"/>
                  </a:solidFill>
                  <a:latin typeface="Muli"/>
                  <a:hlinkClick r:id="rId4" action="ppaction://hlinksldjump"/>
                </a:rPr>
                <a:t>BACK TO AGENDA</a:t>
              </a:r>
            </a:p>
          </p:txBody>
        </p:sp>
      </p:grpSp>
      <p:sp>
        <p:nvSpPr>
          <p:cNvPr name="Freeform 14" id="14"/>
          <p:cNvSpPr/>
          <p:nvPr/>
        </p:nvSpPr>
        <p:spPr>
          <a:xfrm flipH="false" flipV="false" rot="0">
            <a:off x="1190666" y="847141"/>
            <a:ext cx="1906173" cy="1324629"/>
          </a:xfrm>
          <a:custGeom>
            <a:avLst/>
            <a:gdLst/>
            <a:ahLst/>
            <a:cxnLst/>
            <a:rect r="r" b="b" t="t" l="l"/>
            <a:pathLst>
              <a:path h="1324629" w="1906173">
                <a:moveTo>
                  <a:pt x="0" y="0"/>
                </a:moveTo>
                <a:lnTo>
                  <a:pt x="1906173" y="0"/>
                </a:lnTo>
                <a:lnTo>
                  <a:pt x="1906173" y="1324628"/>
                </a:lnTo>
                <a:lnTo>
                  <a:pt x="0" y="1324628"/>
                </a:lnTo>
                <a:lnTo>
                  <a:pt x="0" y="0"/>
                </a:lnTo>
                <a:close/>
              </a:path>
            </a:pathLst>
          </a:custGeom>
          <a:blipFill>
            <a:blip r:embed="rId5"/>
            <a:stretch>
              <a:fillRect l="0" t="0" r="0" b="0"/>
            </a:stretch>
          </a:blipFill>
        </p:spPr>
      </p:sp>
      <p:sp>
        <p:nvSpPr>
          <p:cNvPr name="Freeform 15" id="15"/>
          <p:cNvSpPr/>
          <p:nvPr/>
        </p:nvSpPr>
        <p:spPr>
          <a:xfrm flipH="false" flipV="false" rot="0">
            <a:off x="10262283" y="3632641"/>
            <a:ext cx="7199271" cy="4210726"/>
          </a:xfrm>
          <a:custGeom>
            <a:avLst/>
            <a:gdLst/>
            <a:ahLst/>
            <a:cxnLst/>
            <a:rect r="r" b="b" t="t" l="l"/>
            <a:pathLst>
              <a:path h="4210726" w="7199271">
                <a:moveTo>
                  <a:pt x="0" y="0"/>
                </a:moveTo>
                <a:lnTo>
                  <a:pt x="7199271" y="0"/>
                </a:lnTo>
                <a:lnTo>
                  <a:pt x="7199271" y="4210726"/>
                </a:lnTo>
                <a:lnTo>
                  <a:pt x="0" y="4210726"/>
                </a:lnTo>
                <a:lnTo>
                  <a:pt x="0" y="0"/>
                </a:lnTo>
                <a:close/>
              </a:path>
            </a:pathLst>
          </a:custGeom>
          <a:blipFill>
            <a:blip r:embed="rId6"/>
            <a:stretch>
              <a:fillRect l="0" t="0" r="0" b="0"/>
            </a:stretch>
          </a:blipFill>
        </p:spPr>
      </p:sp>
      <p:grpSp>
        <p:nvGrpSpPr>
          <p:cNvPr name="Group 16" id="16"/>
          <p:cNvGrpSpPr/>
          <p:nvPr/>
        </p:nvGrpSpPr>
        <p:grpSpPr>
          <a:xfrm rot="0">
            <a:off x="1538304" y="5060797"/>
            <a:ext cx="9390386" cy="3173095"/>
            <a:chOff x="0" y="0"/>
            <a:chExt cx="12520515" cy="4230793"/>
          </a:xfrm>
        </p:grpSpPr>
        <p:sp>
          <p:nvSpPr>
            <p:cNvPr name="TextBox 17" id="17"/>
            <p:cNvSpPr txBox="true"/>
            <p:nvPr/>
          </p:nvSpPr>
          <p:spPr>
            <a:xfrm rot="0">
              <a:off x="0" y="1213485"/>
              <a:ext cx="12520515" cy="3017308"/>
            </a:xfrm>
            <a:prstGeom prst="rect">
              <a:avLst/>
            </a:prstGeom>
          </p:spPr>
          <p:txBody>
            <a:bodyPr anchor="t" rtlCol="false" tIns="0" lIns="0" bIns="0" rIns="0">
              <a:spAutoFit/>
            </a:bodyPr>
            <a:lstStyle/>
            <a:p>
              <a:pPr algn="l">
                <a:lnSpc>
                  <a:spcPts val="2600"/>
                </a:lnSpc>
              </a:pPr>
              <a:r>
                <a:rPr lang="en-US" sz="2000">
                  <a:solidFill>
                    <a:srgbClr val="000000"/>
                  </a:solidFill>
                  <a:latin typeface="Muli"/>
                </a:rPr>
                <a:t>SELECT item_id, COUNT(DISTINCT order_number) AS purchase_count</a:t>
              </a:r>
            </a:p>
            <a:p>
              <a:pPr algn="l">
                <a:lnSpc>
                  <a:spcPts val="2600"/>
                </a:lnSpc>
              </a:pPr>
              <a:r>
                <a:rPr lang="en-US" sz="2000">
                  <a:solidFill>
                    <a:srgbClr val="000000"/>
                  </a:solidFill>
                  <a:latin typeface="Muli"/>
                </a:rPr>
                <a:t>FROM sales_data</a:t>
              </a:r>
            </a:p>
            <a:p>
              <a:pPr algn="l">
                <a:lnSpc>
                  <a:spcPts val="2600"/>
                </a:lnSpc>
              </a:pPr>
              <a:r>
                <a:rPr lang="en-US" sz="2000">
                  <a:solidFill>
                    <a:srgbClr val="000000"/>
                  </a:solidFill>
                  <a:latin typeface="Muli"/>
                </a:rPr>
                <a:t>WHERE order_status = 'CLOSED' -- Consider only completed orders</a:t>
              </a:r>
            </a:p>
            <a:p>
              <a:pPr algn="l">
                <a:lnSpc>
                  <a:spcPts val="2600"/>
                </a:lnSpc>
              </a:pPr>
              <a:r>
                <a:rPr lang="en-US" sz="2000">
                  <a:solidFill>
                    <a:srgbClr val="000000"/>
                  </a:solidFill>
                  <a:latin typeface="Muli"/>
                </a:rPr>
                <a:t>GROUP BY item_id</a:t>
              </a:r>
            </a:p>
            <a:p>
              <a:pPr algn="l">
                <a:lnSpc>
                  <a:spcPts val="2600"/>
                </a:lnSpc>
              </a:pPr>
              <a:r>
                <a:rPr lang="en-US" sz="2000">
                  <a:solidFill>
                    <a:srgbClr val="000000"/>
                  </a:solidFill>
                  <a:latin typeface="Muli"/>
                </a:rPr>
                <a:t>ORDER BY purchase_count ASC;</a:t>
              </a:r>
            </a:p>
            <a:p>
              <a:pPr algn="l">
                <a:lnSpc>
                  <a:spcPts val="2600"/>
                </a:lnSpc>
              </a:pPr>
            </a:p>
            <a:p>
              <a:pPr algn="l">
                <a:lnSpc>
                  <a:spcPts val="2600"/>
                </a:lnSpc>
              </a:pPr>
            </a:p>
          </p:txBody>
        </p:sp>
        <p:sp>
          <p:nvSpPr>
            <p:cNvPr name="TextBox 18" id="18"/>
            <p:cNvSpPr txBox="true"/>
            <p:nvPr/>
          </p:nvSpPr>
          <p:spPr>
            <a:xfrm rot="0">
              <a:off x="0" y="-28575"/>
              <a:ext cx="12520515" cy="1029335"/>
            </a:xfrm>
            <a:prstGeom prst="rect">
              <a:avLst/>
            </a:prstGeom>
          </p:spPr>
          <p:txBody>
            <a:bodyPr anchor="t" rtlCol="false" tIns="0" lIns="0" bIns="0" rIns="0">
              <a:spAutoFit/>
            </a:bodyPr>
            <a:lstStyle/>
            <a:p>
              <a:pPr algn="l">
                <a:lnSpc>
                  <a:spcPts val="3120"/>
                </a:lnSpc>
              </a:pPr>
              <a:r>
                <a:rPr lang="en-US" sz="2400">
                  <a:solidFill>
                    <a:srgbClr val="000000"/>
                  </a:solidFill>
                  <a:latin typeface="Muli Semi-Bold"/>
                </a:rPr>
                <a:t>identify items that customers were least interested in</a:t>
              </a:r>
            </a:p>
            <a:p>
              <a:pPr algn="l">
                <a:lnSpc>
                  <a:spcPts val="3120"/>
                </a:lnSpc>
              </a:pPr>
              <a:r>
                <a:rPr lang="en-US" sz="2400">
                  <a:solidFill>
                    <a:srgbClr val="000000"/>
                  </a:solidFill>
                  <a:latin typeface="Muli Semi-Bold"/>
                </a:rPr>
                <a:t>purchasing</a:t>
              </a:r>
            </a:p>
          </p:txBody>
        </p:sp>
      </p:grpSp>
      <p:sp>
        <p:nvSpPr>
          <p:cNvPr name="TextBox 19" id="19"/>
          <p:cNvSpPr txBox="true"/>
          <p:nvPr/>
        </p:nvSpPr>
        <p:spPr>
          <a:xfrm rot="0">
            <a:off x="3581719" y="321932"/>
            <a:ext cx="13879835" cy="2743200"/>
          </a:xfrm>
          <a:prstGeom prst="rect">
            <a:avLst/>
          </a:prstGeom>
        </p:spPr>
        <p:txBody>
          <a:bodyPr anchor="t" rtlCol="false" tIns="0" lIns="0" bIns="0" rIns="0">
            <a:spAutoFit/>
          </a:bodyPr>
          <a:lstStyle/>
          <a:p>
            <a:pPr algn="r">
              <a:lnSpc>
                <a:spcPts val="10800"/>
              </a:lnSpc>
            </a:pPr>
            <a:r>
              <a:rPr lang="en-US" sz="9000">
                <a:solidFill>
                  <a:srgbClr val="000000"/>
                </a:solidFill>
                <a:latin typeface="Playfair Display Bold"/>
              </a:rPr>
              <a:t> Additional Insights/Findings</a:t>
            </a:r>
          </a:p>
        </p:txBody>
      </p:sp>
      <p:sp>
        <p:nvSpPr>
          <p:cNvPr name="TextBox 20" id="20"/>
          <p:cNvSpPr txBox="true"/>
          <p:nvPr/>
        </p:nvSpPr>
        <p:spPr>
          <a:xfrm rot="0">
            <a:off x="11740908" y="7949628"/>
            <a:ext cx="9390386" cy="297180"/>
          </a:xfrm>
          <a:prstGeom prst="rect">
            <a:avLst/>
          </a:prstGeom>
        </p:spPr>
        <p:txBody>
          <a:bodyPr anchor="t" rtlCol="false" tIns="0" lIns="0" bIns="0" rIns="0">
            <a:spAutoFit/>
          </a:bodyPr>
          <a:lstStyle/>
          <a:p>
            <a:pPr algn="l">
              <a:lnSpc>
                <a:spcPts val="2520"/>
              </a:lnSpc>
              <a:spcBef>
                <a:spcPct val="0"/>
              </a:spcBef>
            </a:pPr>
            <a:r>
              <a:rPr lang="en-US" sz="1800">
                <a:solidFill>
                  <a:srgbClr val="000000"/>
                </a:solidFill>
                <a:latin typeface="Muli Bold"/>
              </a:rPr>
              <a:t>More than 10 items have just purchase count of 1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484398" y="9258300"/>
            <a:ext cx="2982603" cy="558194"/>
            <a:chOff x="0" y="0"/>
            <a:chExt cx="3976804" cy="744259"/>
          </a:xfrm>
        </p:grpSpPr>
        <p:grpSp>
          <p:nvGrpSpPr>
            <p:cNvPr name="Group 3" id="3"/>
            <p:cNvGrpSpPr/>
            <p:nvPr/>
          </p:nvGrpSpPr>
          <p:grpSpPr>
            <a:xfrm rot="0">
              <a:off x="0" y="0"/>
              <a:ext cx="3976804" cy="744259"/>
              <a:chOff x="0" y="0"/>
              <a:chExt cx="6897394" cy="1290848"/>
            </a:xfrm>
          </p:grpSpPr>
          <p:sp>
            <p:nvSpPr>
              <p:cNvPr name="Freeform 4" id="4"/>
              <p:cNvSpPr/>
              <p:nvPr/>
            </p:nvSpPr>
            <p:spPr>
              <a:xfrm flipH="false" flipV="false" rot="0">
                <a:off x="0" y="0"/>
                <a:ext cx="6897394" cy="1290848"/>
              </a:xfrm>
              <a:custGeom>
                <a:avLst/>
                <a:gdLst/>
                <a:ahLst/>
                <a:cxnLst/>
                <a:rect r="r" b="b" t="t" l="l"/>
                <a:pathLst>
                  <a:path h="1290848" w="6897394">
                    <a:moveTo>
                      <a:pt x="0" y="0"/>
                    </a:moveTo>
                    <a:lnTo>
                      <a:pt x="0" y="1290848"/>
                    </a:lnTo>
                    <a:lnTo>
                      <a:pt x="6897394" y="1290848"/>
                    </a:lnTo>
                    <a:lnTo>
                      <a:pt x="6897394" y="0"/>
                    </a:lnTo>
                    <a:lnTo>
                      <a:pt x="0" y="0"/>
                    </a:lnTo>
                    <a:close/>
                    <a:moveTo>
                      <a:pt x="6836434" y="1229888"/>
                    </a:moveTo>
                    <a:lnTo>
                      <a:pt x="59690" y="1229888"/>
                    </a:lnTo>
                    <a:lnTo>
                      <a:pt x="59690" y="59690"/>
                    </a:lnTo>
                    <a:lnTo>
                      <a:pt x="6836434" y="59690"/>
                    </a:lnTo>
                    <a:lnTo>
                      <a:pt x="6836434" y="1229888"/>
                    </a:lnTo>
                    <a:close/>
                  </a:path>
                </a:pathLst>
              </a:custGeom>
              <a:solidFill>
                <a:srgbClr val="FF68D4"/>
              </a:solidFill>
            </p:spPr>
          </p:sp>
        </p:grpSp>
        <p:sp>
          <p:nvSpPr>
            <p:cNvPr name="TextBox 5" id="5"/>
            <p:cNvSpPr txBox="true"/>
            <p:nvPr/>
          </p:nvSpPr>
          <p:spPr>
            <a:xfrm rot="0">
              <a:off x="448728" y="180995"/>
              <a:ext cx="3079349" cy="372745"/>
            </a:xfrm>
            <a:prstGeom prst="rect">
              <a:avLst/>
            </a:prstGeom>
          </p:spPr>
          <p:txBody>
            <a:bodyPr anchor="t" rtlCol="false" tIns="0" lIns="0" bIns="0" rIns="0">
              <a:spAutoFit/>
            </a:bodyPr>
            <a:lstStyle/>
            <a:p>
              <a:pPr algn="ctr">
                <a:lnSpc>
                  <a:spcPts val="2340"/>
                </a:lnSpc>
              </a:pPr>
              <a:r>
                <a:rPr lang="en-US" sz="1800">
                  <a:solidFill>
                    <a:srgbClr val="000000"/>
                  </a:solidFill>
                  <a:latin typeface="Muli"/>
                  <a:hlinkClick r:id="rId2" action="ppaction://hlinksldjump"/>
                </a:rPr>
                <a:t>BACK TO AGENDA</a:t>
              </a:r>
            </a:p>
          </p:txBody>
        </p:sp>
      </p:grpSp>
      <p:sp>
        <p:nvSpPr>
          <p:cNvPr name="TextBox 6" id="6"/>
          <p:cNvSpPr txBox="true"/>
          <p:nvPr/>
        </p:nvSpPr>
        <p:spPr>
          <a:xfrm rot="0">
            <a:off x="4128682" y="2242287"/>
            <a:ext cx="10030636" cy="2743200"/>
          </a:xfrm>
          <a:prstGeom prst="rect">
            <a:avLst/>
          </a:prstGeom>
        </p:spPr>
        <p:txBody>
          <a:bodyPr anchor="t" rtlCol="false" tIns="0" lIns="0" bIns="0" rIns="0">
            <a:spAutoFit/>
          </a:bodyPr>
          <a:lstStyle/>
          <a:p>
            <a:pPr algn="ctr">
              <a:lnSpc>
                <a:spcPts val="10800"/>
              </a:lnSpc>
            </a:pPr>
            <a:r>
              <a:rPr lang="en-US" sz="9000">
                <a:solidFill>
                  <a:srgbClr val="000000"/>
                </a:solidFill>
                <a:latin typeface="Playfair Display Bold"/>
              </a:rPr>
              <a:t>Recommedations</a:t>
            </a:r>
          </a:p>
          <a:p>
            <a:pPr algn="ctr">
              <a:lnSpc>
                <a:spcPts val="10800"/>
              </a:lnSpc>
            </a:pPr>
            <a:r>
              <a:rPr lang="en-US" sz="9000">
                <a:solidFill>
                  <a:srgbClr val="000000"/>
                </a:solidFill>
                <a:latin typeface="Playfair Display Bold"/>
              </a:rPr>
              <a:t>for increased sales</a:t>
            </a:r>
          </a:p>
        </p:txBody>
      </p:sp>
      <p:sp>
        <p:nvSpPr>
          <p:cNvPr name="Freeform 7" id="7"/>
          <p:cNvSpPr/>
          <p:nvPr/>
        </p:nvSpPr>
        <p:spPr>
          <a:xfrm flipH="false" flipV="false" rot="0">
            <a:off x="14938847" y="-5577476"/>
            <a:ext cx="9279264" cy="9262392"/>
          </a:xfrm>
          <a:custGeom>
            <a:avLst/>
            <a:gdLst/>
            <a:ahLst/>
            <a:cxnLst/>
            <a:rect r="r" b="b" t="t" l="l"/>
            <a:pathLst>
              <a:path h="9262392" w="9279264">
                <a:moveTo>
                  <a:pt x="0" y="0"/>
                </a:moveTo>
                <a:lnTo>
                  <a:pt x="9279264" y="0"/>
                </a:lnTo>
                <a:lnTo>
                  <a:pt x="9279264" y="9262392"/>
                </a:lnTo>
                <a:lnTo>
                  <a:pt x="0" y="92623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248710" y="7677344"/>
            <a:ext cx="9279264" cy="9262392"/>
          </a:xfrm>
          <a:custGeom>
            <a:avLst/>
            <a:gdLst/>
            <a:ahLst/>
            <a:cxnLst/>
            <a:rect r="r" b="b" t="t" l="l"/>
            <a:pathLst>
              <a:path h="9262392" w="9279264">
                <a:moveTo>
                  <a:pt x="0" y="0"/>
                </a:moveTo>
                <a:lnTo>
                  <a:pt x="9279263" y="0"/>
                </a:lnTo>
                <a:lnTo>
                  <a:pt x="9279263" y="9262392"/>
                </a:lnTo>
                <a:lnTo>
                  <a:pt x="0" y="92623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5852508" y="5301125"/>
            <a:ext cx="6070500" cy="2063252"/>
            <a:chOff x="0" y="0"/>
            <a:chExt cx="5689705" cy="1933827"/>
          </a:xfrm>
        </p:grpSpPr>
        <p:sp>
          <p:nvSpPr>
            <p:cNvPr name="Freeform 10" id="10"/>
            <p:cNvSpPr/>
            <p:nvPr/>
          </p:nvSpPr>
          <p:spPr>
            <a:xfrm flipH="false" flipV="false" rot="0">
              <a:off x="0" y="0"/>
              <a:ext cx="5689705" cy="1933827"/>
            </a:xfrm>
            <a:custGeom>
              <a:avLst/>
              <a:gdLst/>
              <a:ahLst/>
              <a:cxnLst/>
              <a:rect r="r" b="b" t="t" l="l"/>
              <a:pathLst>
                <a:path h="1933827" w="5689705">
                  <a:moveTo>
                    <a:pt x="0" y="0"/>
                  </a:moveTo>
                  <a:lnTo>
                    <a:pt x="5689705" y="0"/>
                  </a:lnTo>
                  <a:lnTo>
                    <a:pt x="5689705" y="1933827"/>
                  </a:lnTo>
                  <a:lnTo>
                    <a:pt x="0" y="1933827"/>
                  </a:lnTo>
                  <a:close/>
                </a:path>
              </a:pathLst>
            </a:custGeom>
            <a:solidFill>
              <a:srgbClr val="FFFFFF"/>
            </a:solidFill>
            <a:ln w="38100" cap="sq">
              <a:solidFill>
                <a:srgbClr val="FF68D4"/>
              </a:solidFill>
              <a:prstDash val="solid"/>
              <a:miter/>
            </a:ln>
          </p:spPr>
        </p:sp>
        <p:sp>
          <p:nvSpPr>
            <p:cNvPr name="TextBox 11" id="11"/>
            <p:cNvSpPr txBox="true"/>
            <p:nvPr/>
          </p:nvSpPr>
          <p:spPr>
            <a:xfrm>
              <a:off x="0" y="-28575"/>
              <a:ext cx="5689705" cy="1962402"/>
            </a:xfrm>
            <a:prstGeom prst="rect">
              <a:avLst/>
            </a:prstGeom>
          </p:spPr>
          <p:txBody>
            <a:bodyPr anchor="ctr" rtlCol="false" tIns="204446" lIns="204446" bIns="204446" rIns="204446"/>
            <a:lstStyle/>
            <a:p>
              <a:pPr algn="l">
                <a:lnSpc>
                  <a:spcPts val="2520"/>
                </a:lnSpc>
              </a:pPr>
            </a:p>
          </p:txBody>
        </p:sp>
      </p:grpSp>
      <p:grpSp>
        <p:nvGrpSpPr>
          <p:cNvPr name="Group 12" id="12"/>
          <p:cNvGrpSpPr/>
          <p:nvPr/>
        </p:nvGrpSpPr>
        <p:grpSpPr>
          <a:xfrm rot="0">
            <a:off x="1028700" y="5295900"/>
            <a:ext cx="4671408" cy="2068477"/>
            <a:chOff x="0" y="0"/>
            <a:chExt cx="3524177" cy="1560489"/>
          </a:xfrm>
        </p:grpSpPr>
        <p:sp>
          <p:nvSpPr>
            <p:cNvPr name="Freeform 13" id="13"/>
            <p:cNvSpPr/>
            <p:nvPr/>
          </p:nvSpPr>
          <p:spPr>
            <a:xfrm flipH="false" flipV="false" rot="0">
              <a:off x="0" y="0"/>
              <a:ext cx="3524178" cy="1560489"/>
            </a:xfrm>
            <a:custGeom>
              <a:avLst/>
              <a:gdLst/>
              <a:ahLst/>
              <a:cxnLst/>
              <a:rect r="r" b="b" t="t" l="l"/>
              <a:pathLst>
                <a:path h="1560489" w="3524178">
                  <a:moveTo>
                    <a:pt x="0" y="0"/>
                  </a:moveTo>
                  <a:lnTo>
                    <a:pt x="3524178" y="0"/>
                  </a:lnTo>
                  <a:lnTo>
                    <a:pt x="3524178" y="1560489"/>
                  </a:lnTo>
                  <a:lnTo>
                    <a:pt x="0" y="1560489"/>
                  </a:lnTo>
                  <a:close/>
                </a:path>
              </a:pathLst>
            </a:custGeom>
            <a:solidFill>
              <a:srgbClr val="FFFFFF"/>
            </a:solidFill>
            <a:ln w="38100" cap="sq">
              <a:solidFill>
                <a:srgbClr val="FF68D4"/>
              </a:solidFill>
              <a:prstDash val="solid"/>
              <a:miter/>
            </a:ln>
          </p:spPr>
        </p:sp>
        <p:sp>
          <p:nvSpPr>
            <p:cNvPr name="TextBox 14" id="14"/>
            <p:cNvSpPr txBox="true"/>
            <p:nvPr/>
          </p:nvSpPr>
          <p:spPr>
            <a:xfrm>
              <a:off x="0" y="-28575"/>
              <a:ext cx="3524177" cy="1589064"/>
            </a:xfrm>
            <a:prstGeom prst="rect">
              <a:avLst/>
            </a:prstGeom>
          </p:spPr>
          <p:txBody>
            <a:bodyPr anchor="ctr" rtlCol="false" tIns="254000" lIns="254000" bIns="254000" rIns="254000"/>
            <a:lstStyle/>
            <a:p>
              <a:pPr algn="l">
                <a:lnSpc>
                  <a:spcPts val="2520"/>
                </a:lnSpc>
              </a:pPr>
            </a:p>
          </p:txBody>
        </p:sp>
      </p:grpSp>
      <p:sp>
        <p:nvSpPr>
          <p:cNvPr name="TextBox 15" id="15"/>
          <p:cNvSpPr txBox="true"/>
          <p:nvPr/>
        </p:nvSpPr>
        <p:spPr>
          <a:xfrm rot="0">
            <a:off x="1181100" y="5577738"/>
            <a:ext cx="4671408" cy="1240155"/>
          </a:xfrm>
          <a:prstGeom prst="rect">
            <a:avLst/>
          </a:prstGeom>
        </p:spPr>
        <p:txBody>
          <a:bodyPr anchor="t" rtlCol="false" tIns="0" lIns="0" bIns="0" rIns="0">
            <a:spAutoFit/>
          </a:bodyPr>
          <a:lstStyle/>
          <a:p>
            <a:pPr algn="l">
              <a:lnSpc>
                <a:spcPts val="2520"/>
              </a:lnSpc>
              <a:spcBef>
                <a:spcPct val="0"/>
              </a:spcBef>
            </a:pPr>
            <a:r>
              <a:rPr lang="en-US" sz="1800">
                <a:solidFill>
                  <a:srgbClr val="000000"/>
                </a:solidFill>
                <a:latin typeface="Muli Bold"/>
              </a:rPr>
              <a:t>Investigate what these stores  with the highest total revenue have in common (e.g., location, product mix, marketing strategies).</a:t>
            </a:r>
          </a:p>
        </p:txBody>
      </p:sp>
      <p:sp>
        <p:nvSpPr>
          <p:cNvPr name="TextBox 16" id="16"/>
          <p:cNvSpPr txBox="true"/>
          <p:nvPr/>
        </p:nvSpPr>
        <p:spPr>
          <a:xfrm rot="0">
            <a:off x="6101564" y="5462698"/>
            <a:ext cx="5711690" cy="1554480"/>
          </a:xfrm>
          <a:prstGeom prst="rect">
            <a:avLst/>
          </a:prstGeom>
        </p:spPr>
        <p:txBody>
          <a:bodyPr anchor="t" rtlCol="false" tIns="0" lIns="0" bIns="0" rIns="0">
            <a:spAutoFit/>
          </a:bodyPr>
          <a:lstStyle/>
          <a:p>
            <a:pPr algn="l">
              <a:lnSpc>
                <a:spcPts val="2520"/>
              </a:lnSpc>
              <a:spcBef>
                <a:spcPct val="0"/>
              </a:spcBef>
            </a:pPr>
            <a:r>
              <a:rPr lang="en-US" sz="1800">
                <a:solidFill>
                  <a:srgbClr val="000000"/>
                </a:solidFill>
                <a:latin typeface="Muli Bold"/>
              </a:rPr>
              <a:t>Analyze stores with lower revenue. Consider targeted promotions or discounts for these stores to boost sales and attract customers. You could offer temporary price reductions, bundle deals, or loyalty program incentives.</a:t>
            </a:r>
          </a:p>
        </p:txBody>
      </p:sp>
      <p:grpSp>
        <p:nvGrpSpPr>
          <p:cNvPr name="Group 17" id="17"/>
          <p:cNvGrpSpPr/>
          <p:nvPr/>
        </p:nvGrpSpPr>
        <p:grpSpPr>
          <a:xfrm rot="0">
            <a:off x="12323058" y="5301125"/>
            <a:ext cx="4671408" cy="2063252"/>
            <a:chOff x="0" y="0"/>
            <a:chExt cx="3524177" cy="1556547"/>
          </a:xfrm>
        </p:grpSpPr>
        <p:sp>
          <p:nvSpPr>
            <p:cNvPr name="Freeform 18" id="18"/>
            <p:cNvSpPr/>
            <p:nvPr/>
          </p:nvSpPr>
          <p:spPr>
            <a:xfrm flipH="false" flipV="false" rot="0">
              <a:off x="0" y="0"/>
              <a:ext cx="3524178" cy="1556547"/>
            </a:xfrm>
            <a:custGeom>
              <a:avLst/>
              <a:gdLst/>
              <a:ahLst/>
              <a:cxnLst/>
              <a:rect r="r" b="b" t="t" l="l"/>
              <a:pathLst>
                <a:path h="1556547" w="3524178">
                  <a:moveTo>
                    <a:pt x="0" y="0"/>
                  </a:moveTo>
                  <a:lnTo>
                    <a:pt x="3524178" y="0"/>
                  </a:lnTo>
                  <a:lnTo>
                    <a:pt x="3524178" y="1556547"/>
                  </a:lnTo>
                  <a:lnTo>
                    <a:pt x="0" y="1556547"/>
                  </a:lnTo>
                  <a:close/>
                </a:path>
              </a:pathLst>
            </a:custGeom>
            <a:solidFill>
              <a:srgbClr val="FFFFFF"/>
            </a:solidFill>
            <a:ln w="38100" cap="sq">
              <a:solidFill>
                <a:srgbClr val="FF68D4"/>
              </a:solidFill>
              <a:prstDash val="solid"/>
              <a:miter/>
            </a:ln>
          </p:spPr>
        </p:sp>
        <p:sp>
          <p:nvSpPr>
            <p:cNvPr name="TextBox 19" id="19"/>
            <p:cNvSpPr txBox="true"/>
            <p:nvPr/>
          </p:nvSpPr>
          <p:spPr>
            <a:xfrm>
              <a:off x="0" y="-28575"/>
              <a:ext cx="3524177" cy="1585122"/>
            </a:xfrm>
            <a:prstGeom prst="rect">
              <a:avLst/>
            </a:prstGeom>
          </p:spPr>
          <p:txBody>
            <a:bodyPr anchor="ctr" rtlCol="false" tIns="254000" lIns="254000" bIns="254000" rIns="254000"/>
            <a:lstStyle/>
            <a:p>
              <a:pPr algn="l">
                <a:lnSpc>
                  <a:spcPts val="2520"/>
                </a:lnSpc>
              </a:pPr>
            </a:p>
          </p:txBody>
        </p:sp>
      </p:grpSp>
      <p:sp>
        <p:nvSpPr>
          <p:cNvPr name="TextBox 20" id="20"/>
          <p:cNvSpPr txBox="true"/>
          <p:nvPr/>
        </p:nvSpPr>
        <p:spPr>
          <a:xfrm rot="0">
            <a:off x="12475458" y="5656263"/>
            <a:ext cx="4671408" cy="925830"/>
          </a:xfrm>
          <a:prstGeom prst="rect">
            <a:avLst/>
          </a:prstGeom>
        </p:spPr>
        <p:txBody>
          <a:bodyPr anchor="t" rtlCol="false" tIns="0" lIns="0" bIns="0" rIns="0">
            <a:spAutoFit/>
          </a:bodyPr>
          <a:lstStyle/>
          <a:p>
            <a:pPr algn="l">
              <a:lnSpc>
                <a:spcPts val="2520"/>
              </a:lnSpc>
              <a:spcBef>
                <a:spcPct val="0"/>
              </a:spcBef>
            </a:pPr>
            <a:r>
              <a:rPr lang="en-US" sz="1800">
                <a:solidFill>
                  <a:srgbClr val="000000"/>
                </a:solidFill>
                <a:latin typeface="Muli Bold"/>
              </a:rPr>
              <a:t>Analyze order cancellation data to understand reasons for lost sales and develop strategies to address them.</a:t>
            </a:r>
          </a:p>
        </p:txBody>
      </p:sp>
      <p:grpSp>
        <p:nvGrpSpPr>
          <p:cNvPr name="Group 21" id="21"/>
          <p:cNvGrpSpPr/>
          <p:nvPr/>
        </p:nvGrpSpPr>
        <p:grpSpPr>
          <a:xfrm rot="0">
            <a:off x="4753579" y="7678702"/>
            <a:ext cx="8983803" cy="1681317"/>
            <a:chOff x="0" y="0"/>
            <a:chExt cx="8420260" cy="1575850"/>
          </a:xfrm>
        </p:grpSpPr>
        <p:sp>
          <p:nvSpPr>
            <p:cNvPr name="Freeform 22" id="22"/>
            <p:cNvSpPr/>
            <p:nvPr/>
          </p:nvSpPr>
          <p:spPr>
            <a:xfrm flipH="false" flipV="false" rot="0">
              <a:off x="0" y="0"/>
              <a:ext cx="8420260" cy="1575850"/>
            </a:xfrm>
            <a:custGeom>
              <a:avLst/>
              <a:gdLst/>
              <a:ahLst/>
              <a:cxnLst/>
              <a:rect r="r" b="b" t="t" l="l"/>
              <a:pathLst>
                <a:path h="1575850" w="8420260">
                  <a:moveTo>
                    <a:pt x="0" y="0"/>
                  </a:moveTo>
                  <a:lnTo>
                    <a:pt x="8420260" y="0"/>
                  </a:lnTo>
                  <a:lnTo>
                    <a:pt x="8420260" y="1575850"/>
                  </a:lnTo>
                  <a:lnTo>
                    <a:pt x="0" y="1575850"/>
                  </a:lnTo>
                  <a:close/>
                </a:path>
              </a:pathLst>
            </a:custGeom>
            <a:solidFill>
              <a:srgbClr val="FFFFFF"/>
            </a:solidFill>
            <a:ln w="38100" cap="sq">
              <a:solidFill>
                <a:srgbClr val="FF68D4"/>
              </a:solidFill>
              <a:prstDash val="solid"/>
              <a:miter/>
            </a:ln>
          </p:spPr>
        </p:sp>
        <p:sp>
          <p:nvSpPr>
            <p:cNvPr name="TextBox 23" id="23"/>
            <p:cNvSpPr txBox="true"/>
            <p:nvPr/>
          </p:nvSpPr>
          <p:spPr>
            <a:xfrm>
              <a:off x="0" y="-28575"/>
              <a:ext cx="8420260" cy="1604425"/>
            </a:xfrm>
            <a:prstGeom prst="rect">
              <a:avLst/>
            </a:prstGeom>
          </p:spPr>
          <p:txBody>
            <a:bodyPr anchor="ctr" rtlCol="false" tIns="204446" lIns="204446" bIns="204446" rIns="204446"/>
            <a:lstStyle/>
            <a:p>
              <a:pPr algn="l">
                <a:lnSpc>
                  <a:spcPts val="2520"/>
                </a:lnSpc>
              </a:pPr>
              <a:r>
                <a:rPr lang="en-US" sz="1800">
                  <a:solidFill>
                    <a:srgbClr val="000000"/>
                  </a:solidFill>
                  <a:latin typeface="Muli Bold"/>
                </a:rPr>
                <a:t>Identify products frequently purchased together.</a:t>
              </a:r>
              <a:r>
                <a:rPr lang="en-US" sz="1800">
                  <a:solidFill>
                    <a:srgbClr val="000000"/>
                  </a:solidFill>
                  <a:latin typeface="Muli Bold"/>
                </a:rPr>
                <a:t>Recommend complementary products (cross-selling) or higher-value versions (upselling) at checkout or through targeted campaigns.</a:t>
              </a:r>
            </a:p>
            <a:p>
              <a:pPr algn="l">
                <a:lnSpc>
                  <a:spcPts val="2520"/>
                </a:lnSpc>
              </a:pPr>
            </a:p>
          </p:txBody>
        </p:sp>
      </p:grpSp>
      <p:sp>
        <p:nvSpPr>
          <p:cNvPr name="Freeform 24" id="24"/>
          <p:cNvSpPr/>
          <p:nvPr/>
        </p:nvSpPr>
        <p:spPr>
          <a:xfrm flipH="false" flipV="false" rot="0">
            <a:off x="8004323" y="1028700"/>
            <a:ext cx="1906173" cy="1324629"/>
          </a:xfrm>
          <a:custGeom>
            <a:avLst/>
            <a:gdLst/>
            <a:ahLst/>
            <a:cxnLst/>
            <a:rect r="r" b="b" t="t" l="l"/>
            <a:pathLst>
              <a:path h="1324629" w="1906173">
                <a:moveTo>
                  <a:pt x="0" y="0"/>
                </a:moveTo>
                <a:lnTo>
                  <a:pt x="1906173" y="0"/>
                </a:lnTo>
                <a:lnTo>
                  <a:pt x="1906173" y="1324629"/>
                </a:lnTo>
                <a:lnTo>
                  <a:pt x="0" y="1324629"/>
                </a:lnTo>
                <a:lnTo>
                  <a:pt x="0" y="0"/>
                </a:lnTo>
                <a:close/>
              </a:path>
            </a:pathLst>
          </a:custGeom>
          <a:blipFill>
            <a:blip r:embed="rId5"/>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11762" y="5773766"/>
            <a:ext cx="9042909" cy="9026468"/>
          </a:xfrm>
          <a:custGeom>
            <a:avLst/>
            <a:gdLst/>
            <a:ahLst/>
            <a:cxnLst/>
            <a:rect r="r" b="b" t="t" l="l"/>
            <a:pathLst>
              <a:path h="9026468" w="9042909">
                <a:moveTo>
                  <a:pt x="0" y="0"/>
                </a:moveTo>
                <a:lnTo>
                  <a:pt x="9042909" y="0"/>
                </a:lnTo>
                <a:lnTo>
                  <a:pt x="9042909" y="9026468"/>
                </a:lnTo>
                <a:lnTo>
                  <a:pt x="0" y="90264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34743" y="-5525387"/>
            <a:ext cx="9042909" cy="9026468"/>
          </a:xfrm>
          <a:custGeom>
            <a:avLst/>
            <a:gdLst/>
            <a:ahLst/>
            <a:cxnLst/>
            <a:rect r="r" b="b" t="t" l="l"/>
            <a:pathLst>
              <a:path h="9026468" w="9042909">
                <a:moveTo>
                  <a:pt x="0" y="0"/>
                </a:moveTo>
                <a:lnTo>
                  <a:pt x="9042909" y="0"/>
                </a:lnTo>
                <a:lnTo>
                  <a:pt x="9042909" y="9026467"/>
                </a:lnTo>
                <a:lnTo>
                  <a:pt x="0" y="90264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105539" y="4831648"/>
            <a:ext cx="4952361" cy="3963007"/>
            <a:chOff x="0" y="0"/>
            <a:chExt cx="3736132" cy="2989750"/>
          </a:xfrm>
        </p:grpSpPr>
        <p:sp>
          <p:nvSpPr>
            <p:cNvPr name="Freeform 5" id="5"/>
            <p:cNvSpPr/>
            <p:nvPr/>
          </p:nvSpPr>
          <p:spPr>
            <a:xfrm flipH="false" flipV="false" rot="0">
              <a:off x="0" y="0"/>
              <a:ext cx="3736132" cy="2989750"/>
            </a:xfrm>
            <a:custGeom>
              <a:avLst/>
              <a:gdLst/>
              <a:ahLst/>
              <a:cxnLst/>
              <a:rect r="r" b="b" t="t" l="l"/>
              <a:pathLst>
                <a:path h="2989750" w="3736132">
                  <a:moveTo>
                    <a:pt x="0" y="0"/>
                  </a:moveTo>
                  <a:lnTo>
                    <a:pt x="3736132" y="0"/>
                  </a:lnTo>
                  <a:lnTo>
                    <a:pt x="3736132" y="2989750"/>
                  </a:lnTo>
                  <a:lnTo>
                    <a:pt x="0" y="2989750"/>
                  </a:lnTo>
                  <a:close/>
                </a:path>
              </a:pathLst>
            </a:custGeom>
            <a:solidFill>
              <a:srgbClr val="FFFFFF"/>
            </a:solidFill>
            <a:ln w="38100" cap="sq">
              <a:solidFill>
                <a:srgbClr val="FF68D4"/>
              </a:solidFill>
              <a:prstDash val="solid"/>
              <a:miter/>
            </a:ln>
          </p:spPr>
        </p:sp>
        <p:sp>
          <p:nvSpPr>
            <p:cNvPr name="TextBox 6" id="6"/>
            <p:cNvSpPr txBox="true"/>
            <p:nvPr/>
          </p:nvSpPr>
          <p:spPr>
            <a:xfrm>
              <a:off x="0" y="-28575"/>
              <a:ext cx="3736132" cy="3018325"/>
            </a:xfrm>
            <a:prstGeom prst="rect">
              <a:avLst/>
            </a:prstGeom>
          </p:spPr>
          <p:txBody>
            <a:bodyPr anchor="ctr" rtlCol="false" tIns="254000" lIns="254000" bIns="254000" rIns="254000"/>
            <a:lstStyle/>
            <a:p>
              <a:pPr algn="l">
                <a:lnSpc>
                  <a:spcPts val="2520"/>
                </a:lnSpc>
              </a:pPr>
            </a:p>
          </p:txBody>
        </p:sp>
      </p:grpSp>
      <p:grpSp>
        <p:nvGrpSpPr>
          <p:cNvPr name="Group 7" id="7"/>
          <p:cNvGrpSpPr/>
          <p:nvPr/>
        </p:nvGrpSpPr>
        <p:grpSpPr>
          <a:xfrm rot="0">
            <a:off x="6667819" y="4831648"/>
            <a:ext cx="4952361" cy="3963007"/>
            <a:chOff x="0" y="0"/>
            <a:chExt cx="3736132" cy="2989750"/>
          </a:xfrm>
        </p:grpSpPr>
        <p:sp>
          <p:nvSpPr>
            <p:cNvPr name="Freeform 8" id="8"/>
            <p:cNvSpPr/>
            <p:nvPr/>
          </p:nvSpPr>
          <p:spPr>
            <a:xfrm flipH="false" flipV="false" rot="0">
              <a:off x="0" y="0"/>
              <a:ext cx="3736132" cy="2989750"/>
            </a:xfrm>
            <a:custGeom>
              <a:avLst/>
              <a:gdLst/>
              <a:ahLst/>
              <a:cxnLst/>
              <a:rect r="r" b="b" t="t" l="l"/>
              <a:pathLst>
                <a:path h="2989750" w="3736132">
                  <a:moveTo>
                    <a:pt x="0" y="0"/>
                  </a:moveTo>
                  <a:lnTo>
                    <a:pt x="3736132" y="0"/>
                  </a:lnTo>
                  <a:lnTo>
                    <a:pt x="3736132" y="2989750"/>
                  </a:lnTo>
                  <a:lnTo>
                    <a:pt x="0" y="2989750"/>
                  </a:lnTo>
                  <a:close/>
                </a:path>
              </a:pathLst>
            </a:custGeom>
            <a:solidFill>
              <a:srgbClr val="FFFFFF"/>
            </a:solidFill>
            <a:ln w="38100" cap="sq">
              <a:solidFill>
                <a:srgbClr val="FF68D4"/>
              </a:solidFill>
              <a:prstDash val="solid"/>
              <a:miter/>
            </a:ln>
          </p:spPr>
        </p:sp>
        <p:sp>
          <p:nvSpPr>
            <p:cNvPr name="TextBox 9" id="9"/>
            <p:cNvSpPr txBox="true"/>
            <p:nvPr/>
          </p:nvSpPr>
          <p:spPr>
            <a:xfrm>
              <a:off x="0" y="-28575"/>
              <a:ext cx="3736132" cy="3018325"/>
            </a:xfrm>
            <a:prstGeom prst="rect">
              <a:avLst/>
            </a:prstGeom>
          </p:spPr>
          <p:txBody>
            <a:bodyPr anchor="ctr" rtlCol="false" tIns="254000" lIns="254000" bIns="254000" rIns="254000"/>
            <a:lstStyle/>
            <a:p>
              <a:pPr algn="l">
                <a:lnSpc>
                  <a:spcPts val="2520"/>
                </a:lnSpc>
              </a:pPr>
            </a:p>
          </p:txBody>
        </p:sp>
      </p:grpSp>
      <p:grpSp>
        <p:nvGrpSpPr>
          <p:cNvPr name="Group 10" id="10"/>
          <p:cNvGrpSpPr/>
          <p:nvPr/>
        </p:nvGrpSpPr>
        <p:grpSpPr>
          <a:xfrm rot="0">
            <a:off x="12306939" y="4831648"/>
            <a:ext cx="4952361" cy="3963007"/>
            <a:chOff x="0" y="0"/>
            <a:chExt cx="3736132" cy="2989750"/>
          </a:xfrm>
        </p:grpSpPr>
        <p:sp>
          <p:nvSpPr>
            <p:cNvPr name="Freeform 11" id="11"/>
            <p:cNvSpPr/>
            <p:nvPr/>
          </p:nvSpPr>
          <p:spPr>
            <a:xfrm flipH="false" flipV="false" rot="0">
              <a:off x="0" y="0"/>
              <a:ext cx="3736132" cy="2989750"/>
            </a:xfrm>
            <a:custGeom>
              <a:avLst/>
              <a:gdLst/>
              <a:ahLst/>
              <a:cxnLst/>
              <a:rect r="r" b="b" t="t" l="l"/>
              <a:pathLst>
                <a:path h="2989750" w="3736132">
                  <a:moveTo>
                    <a:pt x="0" y="0"/>
                  </a:moveTo>
                  <a:lnTo>
                    <a:pt x="3736132" y="0"/>
                  </a:lnTo>
                  <a:lnTo>
                    <a:pt x="3736132" y="2989750"/>
                  </a:lnTo>
                  <a:lnTo>
                    <a:pt x="0" y="2989750"/>
                  </a:lnTo>
                  <a:close/>
                </a:path>
              </a:pathLst>
            </a:custGeom>
            <a:solidFill>
              <a:srgbClr val="FFFFFF"/>
            </a:solidFill>
            <a:ln w="38100" cap="sq">
              <a:solidFill>
                <a:srgbClr val="FF68D4"/>
              </a:solidFill>
              <a:prstDash val="solid"/>
              <a:miter/>
            </a:ln>
          </p:spPr>
        </p:sp>
        <p:sp>
          <p:nvSpPr>
            <p:cNvPr name="TextBox 12" id="12"/>
            <p:cNvSpPr txBox="true"/>
            <p:nvPr/>
          </p:nvSpPr>
          <p:spPr>
            <a:xfrm>
              <a:off x="0" y="-28575"/>
              <a:ext cx="3736132" cy="3018325"/>
            </a:xfrm>
            <a:prstGeom prst="rect">
              <a:avLst/>
            </a:prstGeom>
          </p:spPr>
          <p:txBody>
            <a:bodyPr anchor="ctr" rtlCol="false" tIns="254000" lIns="254000" bIns="254000" rIns="254000"/>
            <a:lstStyle/>
            <a:p>
              <a:pPr algn="l">
                <a:lnSpc>
                  <a:spcPts val="2520"/>
                </a:lnSpc>
              </a:pPr>
            </a:p>
          </p:txBody>
        </p:sp>
      </p:grpSp>
      <p:grpSp>
        <p:nvGrpSpPr>
          <p:cNvPr name="Group 13" id="13"/>
          <p:cNvGrpSpPr/>
          <p:nvPr/>
        </p:nvGrpSpPr>
        <p:grpSpPr>
          <a:xfrm rot="0">
            <a:off x="1538304" y="7272157"/>
            <a:ext cx="4086830" cy="1163320"/>
            <a:chOff x="0" y="0"/>
            <a:chExt cx="5449107" cy="1551093"/>
          </a:xfrm>
        </p:grpSpPr>
        <p:sp>
          <p:nvSpPr>
            <p:cNvPr name="TextBox 14" id="14"/>
            <p:cNvSpPr txBox="true"/>
            <p:nvPr/>
          </p:nvSpPr>
          <p:spPr>
            <a:xfrm rot="0">
              <a:off x="0" y="692785"/>
              <a:ext cx="5449107" cy="858308"/>
            </a:xfrm>
            <a:prstGeom prst="rect">
              <a:avLst/>
            </a:prstGeom>
          </p:spPr>
          <p:txBody>
            <a:bodyPr anchor="t" rtlCol="false" tIns="0" lIns="0" bIns="0" rIns="0">
              <a:spAutoFit/>
            </a:bodyPr>
            <a:lstStyle/>
            <a:p>
              <a:pPr algn="l">
                <a:lnSpc>
                  <a:spcPts val="2600"/>
                </a:lnSpc>
              </a:pPr>
              <a:r>
                <a:rPr lang="en-US" sz="2000">
                  <a:solidFill>
                    <a:srgbClr val="000000"/>
                  </a:solidFill>
                  <a:latin typeface="Muli"/>
                </a:rPr>
                <a:t>hayahahmeduser2@gmail.com</a:t>
              </a:r>
            </a:p>
            <a:p>
              <a:pPr algn="l">
                <a:lnSpc>
                  <a:spcPts val="2600"/>
                </a:lnSpc>
              </a:pPr>
            </a:p>
          </p:txBody>
        </p:sp>
        <p:sp>
          <p:nvSpPr>
            <p:cNvPr name="TextBox 15" id="15"/>
            <p:cNvSpPr txBox="true"/>
            <p:nvPr/>
          </p:nvSpPr>
          <p:spPr>
            <a:xfrm rot="0">
              <a:off x="0" y="-28575"/>
              <a:ext cx="5449107" cy="508635"/>
            </a:xfrm>
            <a:prstGeom prst="rect">
              <a:avLst/>
            </a:prstGeom>
          </p:spPr>
          <p:txBody>
            <a:bodyPr anchor="t" rtlCol="false" tIns="0" lIns="0" bIns="0" rIns="0">
              <a:spAutoFit/>
            </a:bodyPr>
            <a:lstStyle/>
            <a:p>
              <a:pPr algn="l">
                <a:lnSpc>
                  <a:spcPts val="3120"/>
                </a:lnSpc>
              </a:pPr>
              <a:r>
                <a:rPr lang="en-US" sz="2400">
                  <a:solidFill>
                    <a:srgbClr val="000000"/>
                  </a:solidFill>
                  <a:latin typeface="Muli Semi-Bold"/>
                </a:rPr>
                <a:t>Email</a:t>
              </a:r>
              <a:r>
                <a:rPr lang="en-US" sz="2400">
                  <a:solidFill>
                    <a:srgbClr val="000000"/>
                  </a:solidFill>
                  <a:latin typeface="Muli Semi-Bold"/>
                </a:rPr>
                <a:t> </a:t>
              </a:r>
            </a:p>
          </p:txBody>
        </p:sp>
      </p:grpSp>
      <p:grpSp>
        <p:nvGrpSpPr>
          <p:cNvPr name="Group 16" id="16"/>
          <p:cNvGrpSpPr/>
          <p:nvPr/>
        </p:nvGrpSpPr>
        <p:grpSpPr>
          <a:xfrm rot="0">
            <a:off x="7100585" y="7272157"/>
            <a:ext cx="4086830" cy="1163320"/>
            <a:chOff x="0" y="0"/>
            <a:chExt cx="5449107" cy="1551093"/>
          </a:xfrm>
        </p:grpSpPr>
        <p:sp>
          <p:nvSpPr>
            <p:cNvPr name="TextBox 17" id="17"/>
            <p:cNvSpPr txBox="true"/>
            <p:nvPr/>
          </p:nvSpPr>
          <p:spPr>
            <a:xfrm rot="0">
              <a:off x="0" y="692785"/>
              <a:ext cx="5449107" cy="858308"/>
            </a:xfrm>
            <a:prstGeom prst="rect">
              <a:avLst/>
            </a:prstGeom>
          </p:spPr>
          <p:txBody>
            <a:bodyPr anchor="t" rtlCol="false" tIns="0" lIns="0" bIns="0" rIns="0">
              <a:spAutoFit/>
            </a:bodyPr>
            <a:lstStyle/>
            <a:p>
              <a:pPr algn="l">
                <a:lnSpc>
                  <a:spcPts val="2600"/>
                </a:lnSpc>
              </a:pPr>
              <a:r>
                <a:rPr lang="en-US" sz="2000">
                  <a:solidFill>
                    <a:srgbClr val="000000"/>
                  </a:solidFill>
                  <a:latin typeface="Muli"/>
                </a:rPr>
                <a:t>https://www.linkedin.com/in/hayah-ahmed/</a:t>
              </a:r>
            </a:p>
          </p:txBody>
        </p:sp>
        <p:sp>
          <p:nvSpPr>
            <p:cNvPr name="TextBox 18" id="18"/>
            <p:cNvSpPr txBox="true"/>
            <p:nvPr/>
          </p:nvSpPr>
          <p:spPr>
            <a:xfrm rot="0">
              <a:off x="0" y="-28575"/>
              <a:ext cx="5449107" cy="508635"/>
            </a:xfrm>
            <a:prstGeom prst="rect">
              <a:avLst/>
            </a:prstGeom>
          </p:spPr>
          <p:txBody>
            <a:bodyPr anchor="t" rtlCol="false" tIns="0" lIns="0" bIns="0" rIns="0">
              <a:spAutoFit/>
            </a:bodyPr>
            <a:lstStyle/>
            <a:p>
              <a:pPr algn="l">
                <a:lnSpc>
                  <a:spcPts val="3120"/>
                </a:lnSpc>
              </a:pPr>
              <a:r>
                <a:rPr lang="en-US" sz="2400">
                  <a:solidFill>
                    <a:srgbClr val="000000"/>
                  </a:solidFill>
                  <a:latin typeface="Muli"/>
                </a:rPr>
                <a:t>Linkedin</a:t>
              </a:r>
            </a:p>
          </p:txBody>
        </p:sp>
      </p:grpSp>
      <p:grpSp>
        <p:nvGrpSpPr>
          <p:cNvPr name="Group 19" id="19"/>
          <p:cNvGrpSpPr/>
          <p:nvPr/>
        </p:nvGrpSpPr>
        <p:grpSpPr>
          <a:xfrm rot="0">
            <a:off x="12739704" y="7272157"/>
            <a:ext cx="4086830" cy="839470"/>
            <a:chOff x="0" y="0"/>
            <a:chExt cx="5449107" cy="1119293"/>
          </a:xfrm>
        </p:grpSpPr>
        <p:sp>
          <p:nvSpPr>
            <p:cNvPr name="TextBox 20" id="20"/>
            <p:cNvSpPr txBox="true"/>
            <p:nvPr/>
          </p:nvSpPr>
          <p:spPr>
            <a:xfrm rot="0">
              <a:off x="0" y="692785"/>
              <a:ext cx="5449107" cy="426508"/>
            </a:xfrm>
            <a:prstGeom prst="rect">
              <a:avLst/>
            </a:prstGeom>
          </p:spPr>
          <p:txBody>
            <a:bodyPr anchor="t" rtlCol="false" tIns="0" lIns="0" bIns="0" rIns="0">
              <a:spAutoFit/>
            </a:bodyPr>
            <a:lstStyle/>
            <a:p>
              <a:pPr algn="l">
                <a:lnSpc>
                  <a:spcPts val="2600"/>
                </a:lnSpc>
              </a:pPr>
              <a:r>
                <a:rPr lang="en-US" sz="2000">
                  <a:solidFill>
                    <a:srgbClr val="000000"/>
                  </a:solidFill>
                  <a:latin typeface="Muli"/>
                </a:rPr>
                <a:t>+92-3363717227</a:t>
              </a:r>
            </a:p>
          </p:txBody>
        </p:sp>
        <p:sp>
          <p:nvSpPr>
            <p:cNvPr name="TextBox 21" id="21"/>
            <p:cNvSpPr txBox="true"/>
            <p:nvPr/>
          </p:nvSpPr>
          <p:spPr>
            <a:xfrm rot="0">
              <a:off x="0" y="-28575"/>
              <a:ext cx="5449107" cy="508635"/>
            </a:xfrm>
            <a:prstGeom prst="rect">
              <a:avLst/>
            </a:prstGeom>
          </p:spPr>
          <p:txBody>
            <a:bodyPr anchor="t" rtlCol="false" tIns="0" lIns="0" bIns="0" rIns="0">
              <a:spAutoFit/>
            </a:bodyPr>
            <a:lstStyle/>
            <a:p>
              <a:pPr algn="l">
                <a:lnSpc>
                  <a:spcPts val="3120"/>
                </a:lnSpc>
              </a:pPr>
              <a:r>
                <a:rPr lang="en-US" sz="2400">
                  <a:solidFill>
                    <a:srgbClr val="000000"/>
                  </a:solidFill>
                  <a:latin typeface="Muli Semi-Bold"/>
                </a:rPr>
                <a:t>Call </a:t>
              </a:r>
            </a:p>
          </p:txBody>
        </p:sp>
      </p:grpSp>
      <p:grpSp>
        <p:nvGrpSpPr>
          <p:cNvPr name="Group 22" id="22"/>
          <p:cNvGrpSpPr/>
          <p:nvPr/>
        </p:nvGrpSpPr>
        <p:grpSpPr>
          <a:xfrm rot="0">
            <a:off x="1538304" y="5499509"/>
            <a:ext cx="1210897" cy="1210897"/>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Freeform 24" id="24"/>
          <p:cNvSpPr/>
          <p:nvPr/>
        </p:nvSpPr>
        <p:spPr>
          <a:xfrm flipH="false" flipV="false" rot="0">
            <a:off x="1788494" y="5571317"/>
            <a:ext cx="710518" cy="533640"/>
          </a:xfrm>
          <a:custGeom>
            <a:avLst/>
            <a:gdLst/>
            <a:ahLst/>
            <a:cxnLst/>
            <a:rect r="r" b="b" t="t" l="l"/>
            <a:pathLst>
              <a:path h="533640" w="710518">
                <a:moveTo>
                  <a:pt x="0" y="0"/>
                </a:moveTo>
                <a:lnTo>
                  <a:pt x="710517" y="0"/>
                </a:lnTo>
                <a:lnTo>
                  <a:pt x="710517" y="533641"/>
                </a:lnTo>
                <a:lnTo>
                  <a:pt x="0" y="5336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5" id="25"/>
          <p:cNvGrpSpPr/>
          <p:nvPr/>
        </p:nvGrpSpPr>
        <p:grpSpPr>
          <a:xfrm rot="0">
            <a:off x="7100585" y="5499509"/>
            <a:ext cx="1210897" cy="1210897"/>
            <a:chOff x="0" y="0"/>
            <a:chExt cx="1614529" cy="1614529"/>
          </a:xfrm>
        </p:grpSpPr>
        <p:grpSp>
          <p:nvGrpSpPr>
            <p:cNvPr name="Group 26" id="26"/>
            <p:cNvGrpSpPr/>
            <p:nvPr/>
          </p:nvGrpSpPr>
          <p:grpSpPr>
            <a:xfrm rot="0">
              <a:off x="0" y="0"/>
              <a:ext cx="1614529" cy="1614529"/>
              <a:chOff x="0" y="0"/>
              <a:chExt cx="6350000" cy="6350000"/>
            </a:xfrm>
          </p:grpSpPr>
          <p:sp>
            <p:nvSpPr>
              <p:cNvPr name="Freeform 27" id="2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Freeform 28" id="28"/>
            <p:cNvSpPr/>
            <p:nvPr/>
          </p:nvSpPr>
          <p:spPr>
            <a:xfrm flipH="false" flipV="false" rot="0">
              <a:off x="325483" y="275104"/>
              <a:ext cx="963563" cy="960059"/>
            </a:xfrm>
            <a:custGeom>
              <a:avLst/>
              <a:gdLst/>
              <a:ahLst/>
              <a:cxnLst/>
              <a:rect r="r" b="b" t="t" l="l"/>
              <a:pathLst>
                <a:path h="960059" w="963563">
                  <a:moveTo>
                    <a:pt x="0" y="0"/>
                  </a:moveTo>
                  <a:lnTo>
                    <a:pt x="963563" y="0"/>
                  </a:lnTo>
                  <a:lnTo>
                    <a:pt x="963563" y="960059"/>
                  </a:lnTo>
                  <a:lnTo>
                    <a:pt x="0" y="9600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29" id="29"/>
          <p:cNvSpPr txBox="true"/>
          <p:nvPr/>
        </p:nvSpPr>
        <p:spPr>
          <a:xfrm rot="0">
            <a:off x="5266867" y="2943225"/>
            <a:ext cx="7754266" cy="1371600"/>
          </a:xfrm>
          <a:prstGeom prst="rect">
            <a:avLst/>
          </a:prstGeom>
        </p:spPr>
        <p:txBody>
          <a:bodyPr anchor="t" rtlCol="false" tIns="0" lIns="0" bIns="0" rIns="0">
            <a:spAutoFit/>
          </a:bodyPr>
          <a:lstStyle/>
          <a:p>
            <a:pPr algn="ctr">
              <a:lnSpc>
                <a:spcPts val="10800"/>
              </a:lnSpc>
            </a:pPr>
            <a:r>
              <a:rPr lang="en-US" sz="9000">
                <a:solidFill>
                  <a:srgbClr val="000000"/>
                </a:solidFill>
                <a:latin typeface="Playfair Display Bold"/>
              </a:rPr>
              <a:t>Get In Touch</a:t>
            </a:r>
          </a:p>
        </p:txBody>
      </p:sp>
      <p:grpSp>
        <p:nvGrpSpPr>
          <p:cNvPr name="Group 30" id="30"/>
          <p:cNvGrpSpPr/>
          <p:nvPr/>
        </p:nvGrpSpPr>
        <p:grpSpPr>
          <a:xfrm rot="0">
            <a:off x="12739704" y="5499509"/>
            <a:ext cx="1210897" cy="1210897"/>
            <a:chOff x="0" y="0"/>
            <a:chExt cx="1614529" cy="1614529"/>
          </a:xfrm>
        </p:grpSpPr>
        <p:grpSp>
          <p:nvGrpSpPr>
            <p:cNvPr name="Group 31" id="31"/>
            <p:cNvGrpSpPr/>
            <p:nvPr/>
          </p:nvGrpSpPr>
          <p:grpSpPr>
            <a:xfrm rot="0">
              <a:off x="0" y="0"/>
              <a:ext cx="1614529" cy="1614529"/>
              <a:chOff x="0" y="0"/>
              <a:chExt cx="6350000" cy="6350000"/>
            </a:xfrm>
          </p:grpSpPr>
          <p:sp>
            <p:nvSpPr>
              <p:cNvPr name="Freeform 32" id="3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Freeform 33" id="33"/>
            <p:cNvSpPr/>
            <p:nvPr/>
          </p:nvSpPr>
          <p:spPr>
            <a:xfrm flipH="false" flipV="false" rot="0">
              <a:off x="241911" y="415555"/>
              <a:ext cx="1130662" cy="747470"/>
            </a:xfrm>
            <a:custGeom>
              <a:avLst/>
              <a:gdLst/>
              <a:ahLst/>
              <a:cxnLst/>
              <a:rect r="r" b="b" t="t" l="l"/>
              <a:pathLst>
                <a:path h="747470" w="1130662">
                  <a:moveTo>
                    <a:pt x="0" y="0"/>
                  </a:moveTo>
                  <a:lnTo>
                    <a:pt x="1130662" y="0"/>
                  </a:lnTo>
                  <a:lnTo>
                    <a:pt x="1130662" y="747470"/>
                  </a:lnTo>
                  <a:lnTo>
                    <a:pt x="0" y="7474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34" id="34"/>
          <p:cNvGrpSpPr/>
          <p:nvPr/>
        </p:nvGrpSpPr>
        <p:grpSpPr>
          <a:xfrm rot="0">
            <a:off x="14276697" y="9074453"/>
            <a:ext cx="2982603" cy="558194"/>
            <a:chOff x="0" y="0"/>
            <a:chExt cx="3976804" cy="744259"/>
          </a:xfrm>
        </p:grpSpPr>
        <p:grpSp>
          <p:nvGrpSpPr>
            <p:cNvPr name="Group 35" id="35"/>
            <p:cNvGrpSpPr/>
            <p:nvPr/>
          </p:nvGrpSpPr>
          <p:grpSpPr>
            <a:xfrm rot="0">
              <a:off x="0" y="0"/>
              <a:ext cx="3976804" cy="744259"/>
              <a:chOff x="0" y="0"/>
              <a:chExt cx="6897394" cy="1290848"/>
            </a:xfrm>
          </p:grpSpPr>
          <p:sp>
            <p:nvSpPr>
              <p:cNvPr name="Freeform 36" id="36"/>
              <p:cNvSpPr/>
              <p:nvPr/>
            </p:nvSpPr>
            <p:spPr>
              <a:xfrm flipH="false" flipV="false" rot="0">
                <a:off x="0" y="0"/>
                <a:ext cx="6897394" cy="1290848"/>
              </a:xfrm>
              <a:custGeom>
                <a:avLst/>
                <a:gdLst/>
                <a:ahLst/>
                <a:cxnLst/>
                <a:rect r="r" b="b" t="t" l="l"/>
                <a:pathLst>
                  <a:path h="1290848" w="6897394">
                    <a:moveTo>
                      <a:pt x="0" y="0"/>
                    </a:moveTo>
                    <a:lnTo>
                      <a:pt x="0" y="1290848"/>
                    </a:lnTo>
                    <a:lnTo>
                      <a:pt x="6897394" y="1290848"/>
                    </a:lnTo>
                    <a:lnTo>
                      <a:pt x="6897394" y="0"/>
                    </a:lnTo>
                    <a:lnTo>
                      <a:pt x="0" y="0"/>
                    </a:lnTo>
                    <a:close/>
                    <a:moveTo>
                      <a:pt x="6836434" y="1229888"/>
                    </a:moveTo>
                    <a:lnTo>
                      <a:pt x="59690" y="1229888"/>
                    </a:lnTo>
                    <a:lnTo>
                      <a:pt x="59690" y="59690"/>
                    </a:lnTo>
                    <a:lnTo>
                      <a:pt x="6836434" y="59690"/>
                    </a:lnTo>
                    <a:lnTo>
                      <a:pt x="6836434" y="1229888"/>
                    </a:lnTo>
                    <a:close/>
                  </a:path>
                </a:pathLst>
              </a:custGeom>
              <a:solidFill>
                <a:srgbClr val="FF68D4"/>
              </a:solidFill>
            </p:spPr>
          </p:sp>
        </p:grpSp>
        <p:sp>
          <p:nvSpPr>
            <p:cNvPr name="TextBox 37" id="37"/>
            <p:cNvSpPr txBox="true"/>
            <p:nvPr/>
          </p:nvSpPr>
          <p:spPr>
            <a:xfrm rot="0">
              <a:off x="448728" y="180995"/>
              <a:ext cx="3079349" cy="372745"/>
            </a:xfrm>
            <a:prstGeom prst="rect">
              <a:avLst/>
            </a:prstGeom>
          </p:spPr>
          <p:txBody>
            <a:bodyPr anchor="t" rtlCol="false" tIns="0" lIns="0" bIns="0" rIns="0">
              <a:spAutoFit/>
            </a:bodyPr>
            <a:lstStyle/>
            <a:p>
              <a:pPr algn="ctr">
                <a:lnSpc>
                  <a:spcPts val="2340"/>
                </a:lnSpc>
              </a:pPr>
              <a:r>
                <a:rPr lang="en-US" sz="1800">
                  <a:solidFill>
                    <a:srgbClr val="000000"/>
                  </a:solidFill>
                  <a:latin typeface="Muli"/>
                  <a:hlinkClick r:id="rId10" action="ppaction://hlinksldjump"/>
                </a:rPr>
                <a:t>BACK TO AGENDA</a:t>
              </a:r>
            </a:p>
          </p:txBody>
        </p:sp>
      </p:grpSp>
      <p:sp>
        <p:nvSpPr>
          <p:cNvPr name="Freeform 38" id="38"/>
          <p:cNvSpPr/>
          <p:nvPr/>
        </p:nvSpPr>
        <p:spPr>
          <a:xfrm flipH="false" flipV="false" rot="0">
            <a:off x="8311481" y="1028700"/>
            <a:ext cx="1906173" cy="1324629"/>
          </a:xfrm>
          <a:custGeom>
            <a:avLst/>
            <a:gdLst/>
            <a:ahLst/>
            <a:cxnLst/>
            <a:rect r="r" b="b" t="t" l="l"/>
            <a:pathLst>
              <a:path h="1324629" w="1906173">
                <a:moveTo>
                  <a:pt x="0" y="0"/>
                </a:moveTo>
                <a:lnTo>
                  <a:pt x="1906173" y="0"/>
                </a:lnTo>
                <a:lnTo>
                  <a:pt x="1906173" y="1324629"/>
                </a:lnTo>
                <a:lnTo>
                  <a:pt x="0" y="1324629"/>
                </a:lnTo>
                <a:lnTo>
                  <a:pt x="0" y="0"/>
                </a:lnTo>
                <a:close/>
              </a:path>
            </a:pathLst>
          </a:custGeom>
          <a:blipFill>
            <a:blip r:embed="rId11"/>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99895" y="-9092389"/>
            <a:ext cx="11432615" cy="11411829"/>
          </a:xfrm>
          <a:custGeom>
            <a:avLst/>
            <a:gdLst/>
            <a:ahLst/>
            <a:cxnLst/>
            <a:rect r="r" b="b" t="t" l="l"/>
            <a:pathLst>
              <a:path h="11411829" w="11432615">
                <a:moveTo>
                  <a:pt x="0" y="0"/>
                </a:moveTo>
                <a:lnTo>
                  <a:pt x="11432615" y="0"/>
                </a:lnTo>
                <a:lnTo>
                  <a:pt x="11432615" y="11411829"/>
                </a:lnTo>
                <a:lnTo>
                  <a:pt x="0" y="11411829"/>
                </a:lnTo>
                <a:lnTo>
                  <a:pt x="0" y="0"/>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7285049"/>
            <a:ext cx="11841808" cy="11820277"/>
          </a:xfrm>
          <a:custGeom>
            <a:avLst/>
            <a:gdLst/>
            <a:ahLst/>
            <a:cxnLst/>
            <a:rect r="r" b="b" t="t" l="l"/>
            <a:pathLst>
              <a:path h="11820277" w="11841808">
                <a:moveTo>
                  <a:pt x="0" y="0"/>
                </a:moveTo>
                <a:lnTo>
                  <a:pt x="11841808" y="0"/>
                </a:lnTo>
                <a:lnTo>
                  <a:pt x="11841808" y="11820277"/>
                </a:lnTo>
                <a:lnTo>
                  <a:pt x="0" y="118202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24863" y="1182228"/>
            <a:ext cx="3655502" cy="412750"/>
          </a:xfrm>
          <a:prstGeom prst="rect">
            <a:avLst/>
          </a:prstGeom>
        </p:spPr>
        <p:txBody>
          <a:bodyPr anchor="t" rtlCol="false" tIns="0" lIns="0" bIns="0" rIns="0">
            <a:spAutoFit/>
          </a:bodyPr>
          <a:lstStyle/>
          <a:p>
            <a:pPr algn="l">
              <a:lnSpc>
                <a:spcPts val="3499"/>
              </a:lnSpc>
            </a:pPr>
            <a:r>
              <a:rPr lang="en-US" sz="2499" u="sng">
                <a:solidFill>
                  <a:srgbClr val="000000"/>
                </a:solidFill>
                <a:latin typeface="Playfair Display Bold"/>
                <a:hlinkClick r:id="rId4" action="ppaction://hlinksldjump"/>
              </a:rPr>
              <a:t>Introduction</a:t>
            </a:r>
          </a:p>
        </p:txBody>
      </p:sp>
      <p:sp>
        <p:nvSpPr>
          <p:cNvPr name="TextBox 5" id="5"/>
          <p:cNvSpPr txBox="true"/>
          <p:nvPr/>
        </p:nvSpPr>
        <p:spPr>
          <a:xfrm rot="0">
            <a:off x="1624863" y="2094015"/>
            <a:ext cx="3655502" cy="412750"/>
          </a:xfrm>
          <a:prstGeom prst="rect">
            <a:avLst/>
          </a:prstGeom>
        </p:spPr>
        <p:txBody>
          <a:bodyPr anchor="t" rtlCol="false" tIns="0" lIns="0" bIns="0" rIns="0">
            <a:spAutoFit/>
          </a:bodyPr>
          <a:lstStyle/>
          <a:p>
            <a:pPr algn="l">
              <a:lnSpc>
                <a:spcPts val="3499"/>
              </a:lnSpc>
            </a:pPr>
            <a:r>
              <a:rPr lang="en-US" sz="2499" u="sng">
                <a:solidFill>
                  <a:srgbClr val="000000"/>
                </a:solidFill>
                <a:latin typeface="Playfair Display Bold"/>
              </a:rPr>
              <a:t>Data Exploration</a:t>
            </a:r>
          </a:p>
        </p:txBody>
      </p:sp>
      <p:sp>
        <p:nvSpPr>
          <p:cNvPr name="TextBox 6" id="6"/>
          <p:cNvSpPr txBox="true"/>
          <p:nvPr/>
        </p:nvSpPr>
        <p:spPr>
          <a:xfrm rot="0">
            <a:off x="1624863" y="3002065"/>
            <a:ext cx="3655502" cy="412750"/>
          </a:xfrm>
          <a:prstGeom prst="rect">
            <a:avLst/>
          </a:prstGeom>
        </p:spPr>
        <p:txBody>
          <a:bodyPr anchor="t" rtlCol="false" tIns="0" lIns="0" bIns="0" rIns="0">
            <a:spAutoFit/>
          </a:bodyPr>
          <a:lstStyle/>
          <a:p>
            <a:pPr algn="l">
              <a:lnSpc>
                <a:spcPts val="3499"/>
              </a:lnSpc>
            </a:pPr>
            <a:r>
              <a:rPr lang="en-US" sz="2499" u="sng">
                <a:solidFill>
                  <a:srgbClr val="000000"/>
                </a:solidFill>
                <a:latin typeface="Muli Bold"/>
                <a:hlinkClick r:id="rId5" action="ppaction://hlinksldjump"/>
              </a:rPr>
              <a:t>Analytical Questions</a:t>
            </a:r>
          </a:p>
        </p:txBody>
      </p:sp>
      <p:sp>
        <p:nvSpPr>
          <p:cNvPr name="TextBox 7" id="7"/>
          <p:cNvSpPr txBox="true"/>
          <p:nvPr/>
        </p:nvSpPr>
        <p:spPr>
          <a:xfrm rot="0">
            <a:off x="1624863" y="4840518"/>
            <a:ext cx="3655502" cy="850900"/>
          </a:xfrm>
          <a:prstGeom prst="rect">
            <a:avLst/>
          </a:prstGeom>
        </p:spPr>
        <p:txBody>
          <a:bodyPr anchor="t" rtlCol="false" tIns="0" lIns="0" bIns="0" rIns="0">
            <a:spAutoFit/>
          </a:bodyPr>
          <a:lstStyle/>
          <a:p>
            <a:pPr algn="l">
              <a:lnSpc>
                <a:spcPts val="3499"/>
              </a:lnSpc>
            </a:pPr>
            <a:r>
              <a:rPr lang="en-US" sz="2499" u="sng">
                <a:solidFill>
                  <a:srgbClr val="000000"/>
                </a:solidFill>
                <a:latin typeface="Playfair Display Bold"/>
                <a:hlinkClick r:id="rId6" action="ppaction://hlinksldjump"/>
              </a:rPr>
              <a:t>Additional Insights/findings</a:t>
            </a:r>
          </a:p>
        </p:txBody>
      </p:sp>
      <p:sp>
        <p:nvSpPr>
          <p:cNvPr name="TextBox 8" id="8"/>
          <p:cNvSpPr txBox="true"/>
          <p:nvPr/>
        </p:nvSpPr>
        <p:spPr>
          <a:xfrm rot="0">
            <a:off x="1624863" y="6262808"/>
            <a:ext cx="3655502" cy="412750"/>
          </a:xfrm>
          <a:prstGeom prst="rect">
            <a:avLst/>
          </a:prstGeom>
        </p:spPr>
        <p:txBody>
          <a:bodyPr anchor="t" rtlCol="false" tIns="0" lIns="0" bIns="0" rIns="0">
            <a:spAutoFit/>
          </a:bodyPr>
          <a:lstStyle/>
          <a:p>
            <a:pPr algn="l">
              <a:lnSpc>
                <a:spcPts val="3499"/>
              </a:lnSpc>
            </a:pPr>
            <a:r>
              <a:rPr lang="en-US" sz="2499" u="sng">
                <a:solidFill>
                  <a:srgbClr val="000000"/>
                </a:solidFill>
                <a:latin typeface="Playfair Display Bold"/>
                <a:hlinkClick r:id="rId7" action="ppaction://hlinksldjump"/>
              </a:rPr>
              <a:t>Recommendations</a:t>
            </a:r>
          </a:p>
        </p:txBody>
      </p:sp>
      <p:sp>
        <p:nvSpPr>
          <p:cNvPr name="TextBox 9" id="9"/>
          <p:cNvSpPr txBox="true"/>
          <p:nvPr/>
        </p:nvSpPr>
        <p:spPr>
          <a:xfrm rot="0">
            <a:off x="1624863" y="3932468"/>
            <a:ext cx="3655502" cy="412750"/>
          </a:xfrm>
          <a:prstGeom prst="rect">
            <a:avLst/>
          </a:prstGeom>
        </p:spPr>
        <p:txBody>
          <a:bodyPr anchor="t" rtlCol="false" tIns="0" lIns="0" bIns="0" rIns="0">
            <a:spAutoFit/>
          </a:bodyPr>
          <a:lstStyle/>
          <a:p>
            <a:pPr algn="l">
              <a:lnSpc>
                <a:spcPts val="3499"/>
              </a:lnSpc>
            </a:pPr>
            <a:r>
              <a:rPr lang="en-US" sz="2499" u="sng">
                <a:solidFill>
                  <a:srgbClr val="000000"/>
                </a:solidFill>
                <a:latin typeface="Playfair Display Bold"/>
              </a:rPr>
              <a:t>Visualisations</a:t>
            </a:r>
          </a:p>
        </p:txBody>
      </p:sp>
      <p:sp>
        <p:nvSpPr>
          <p:cNvPr name="TextBox 10" id="10"/>
          <p:cNvSpPr txBox="true"/>
          <p:nvPr/>
        </p:nvSpPr>
        <p:spPr>
          <a:xfrm rot="0">
            <a:off x="12542130" y="7465878"/>
            <a:ext cx="4866202" cy="1371600"/>
          </a:xfrm>
          <a:prstGeom prst="rect">
            <a:avLst/>
          </a:prstGeom>
        </p:spPr>
        <p:txBody>
          <a:bodyPr anchor="t" rtlCol="false" tIns="0" lIns="0" bIns="0" rIns="0">
            <a:spAutoFit/>
          </a:bodyPr>
          <a:lstStyle/>
          <a:p>
            <a:pPr algn="ctr" marL="0" indent="0" lvl="0">
              <a:lnSpc>
                <a:spcPts val="10800"/>
              </a:lnSpc>
              <a:spcBef>
                <a:spcPct val="0"/>
              </a:spcBef>
            </a:pPr>
            <a:r>
              <a:rPr lang="en-US" sz="9000">
                <a:solidFill>
                  <a:srgbClr val="000000"/>
                </a:solidFill>
                <a:latin typeface="Playfair Display Bold"/>
              </a:rPr>
              <a:t>Agenda</a:t>
            </a:r>
          </a:p>
        </p:txBody>
      </p:sp>
      <p:grpSp>
        <p:nvGrpSpPr>
          <p:cNvPr name="Group 11" id="11"/>
          <p:cNvGrpSpPr/>
          <p:nvPr/>
        </p:nvGrpSpPr>
        <p:grpSpPr>
          <a:xfrm rot="0">
            <a:off x="8410904" y="3173148"/>
            <a:ext cx="5590627" cy="3917823"/>
            <a:chOff x="0" y="0"/>
            <a:chExt cx="4217650" cy="2955662"/>
          </a:xfrm>
        </p:grpSpPr>
        <p:sp>
          <p:nvSpPr>
            <p:cNvPr name="Freeform 12" id="12"/>
            <p:cNvSpPr/>
            <p:nvPr/>
          </p:nvSpPr>
          <p:spPr>
            <a:xfrm flipH="false" flipV="false" rot="0">
              <a:off x="0" y="0"/>
              <a:ext cx="4217650" cy="2955662"/>
            </a:xfrm>
            <a:custGeom>
              <a:avLst/>
              <a:gdLst/>
              <a:ahLst/>
              <a:cxnLst/>
              <a:rect r="r" b="b" t="t" l="l"/>
              <a:pathLst>
                <a:path h="2955662" w="4217650">
                  <a:moveTo>
                    <a:pt x="0" y="0"/>
                  </a:moveTo>
                  <a:lnTo>
                    <a:pt x="4217650" y="0"/>
                  </a:lnTo>
                  <a:lnTo>
                    <a:pt x="4217650" y="2955662"/>
                  </a:lnTo>
                  <a:lnTo>
                    <a:pt x="0" y="2955662"/>
                  </a:lnTo>
                  <a:close/>
                </a:path>
              </a:pathLst>
            </a:custGeom>
            <a:solidFill>
              <a:srgbClr val="F4F4F4"/>
            </a:solidFill>
            <a:ln w="19050" cap="sq">
              <a:solidFill>
                <a:srgbClr val="000000"/>
              </a:solidFill>
              <a:prstDash val="solid"/>
              <a:miter/>
            </a:ln>
          </p:spPr>
        </p:sp>
        <p:sp>
          <p:nvSpPr>
            <p:cNvPr name="TextBox 13" id="13"/>
            <p:cNvSpPr txBox="true"/>
            <p:nvPr/>
          </p:nvSpPr>
          <p:spPr>
            <a:xfrm>
              <a:off x="0" y="-28575"/>
              <a:ext cx="4217650" cy="2984237"/>
            </a:xfrm>
            <a:prstGeom prst="rect">
              <a:avLst/>
            </a:prstGeom>
          </p:spPr>
          <p:txBody>
            <a:bodyPr anchor="ctr" rtlCol="false" tIns="254000" lIns="254000" bIns="254000" rIns="254000"/>
            <a:lstStyle/>
            <a:p>
              <a:pPr algn="just">
                <a:lnSpc>
                  <a:spcPts val="2520"/>
                </a:lnSpc>
              </a:pPr>
              <a:r>
                <a:rPr lang="en-US" sz="1800">
                  <a:solidFill>
                    <a:srgbClr val="FF68D4"/>
                  </a:solidFill>
                  <a:latin typeface="Muli Semi-Bold"/>
                </a:rPr>
                <a:t>Important:</a:t>
              </a:r>
              <a:r>
                <a:rPr lang="en-US" sz="1800">
                  <a:solidFill>
                    <a:srgbClr val="000000"/>
                  </a:solidFill>
                  <a:latin typeface="Muli Semi-Bold"/>
                </a:rPr>
                <a:t> </a:t>
              </a:r>
            </a:p>
            <a:p>
              <a:pPr algn="just" marL="388620" indent="-194310" lvl="1">
                <a:lnSpc>
                  <a:spcPts val="2520"/>
                </a:lnSpc>
                <a:buFont typeface="Arial"/>
                <a:buChar char="•"/>
              </a:pPr>
              <a:r>
                <a:rPr lang="en-US" sz="1800">
                  <a:solidFill>
                    <a:srgbClr val="000000"/>
                  </a:solidFill>
                  <a:latin typeface="Muli Semi-Bold"/>
                </a:rPr>
                <a:t>I’ve written SQL queries using the Oracle Application Express (APEX) development environment.</a:t>
              </a:r>
            </a:p>
            <a:p>
              <a:pPr algn="just" marL="388620" indent="-194310" lvl="1">
                <a:lnSpc>
                  <a:spcPts val="2520"/>
                </a:lnSpc>
                <a:buFont typeface="Arial"/>
                <a:buChar char="•"/>
              </a:pPr>
              <a:r>
                <a:rPr lang="en-US" sz="1800">
                  <a:solidFill>
                    <a:srgbClr val="000000"/>
                  </a:solidFill>
                  <a:latin typeface="Muli Semi-Bold"/>
                </a:rPr>
                <a:t>Visualizations for the retrieved data are created using Python libraries.</a:t>
              </a:r>
            </a:p>
            <a:p>
              <a:pPr algn="just" marL="388620" indent="-194310" lvl="1">
                <a:lnSpc>
                  <a:spcPts val="2520"/>
                </a:lnSpc>
                <a:buFont typeface="Arial"/>
                <a:buChar char="•"/>
              </a:pPr>
              <a:r>
                <a:rPr lang="en-US" sz="1800">
                  <a:solidFill>
                    <a:srgbClr val="000000"/>
                  </a:solidFill>
                  <a:latin typeface="Muli Semi-Bold"/>
                </a:rPr>
                <a:t>To keep things organized, the code for these functionalities is stored in separate files.</a:t>
              </a:r>
            </a:p>
            <a:p>
              <a:pPr algn="just" marL="388620" indent="-194310" lvl="1">
                <a:lnSpc>
                  <a:spcPts val="2520"/>
                </a:lnSpc>
                <a:buFont typeface="Arial"/>
                <a:buChar char="•"/>
              </a:pPr>
              <a:r>
                <a:rPr lang="en-US" sz="1800">
                  <a:solidFill>
                    <a:srgbClr val="000000"/>
                  </a:solidFill>
                  <a:latin typeface="Muli Semi-Bold"/>
                </a:rPr>
                <a:t>else refer to this repo: </a:t>
              </a:r>
            </a:p>
            <a:p>
              <a:pPr algn="just">
                <a:lnSpc>
                  <a:spcPts val="2520"/>
                </a:lnSpc>
              </a:pPr>
              <a:r>
                <a:rPr lang="en-US" sz="1800">
                  <a:solidFill>
                    <a:srgbClr val="000000"/>
                  </a:solidFill>
                  <a:latin typeface="Muli Semi-Bold"/>
                </a:rPr>
                <a:t>https://github.com/hayahahmed08/BAZAAR-SUBMISSION</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50820" y="5773766"/>
            <a:ext cx="9042909" cy="9026468"/>
          </a:xfrm>
          <a:custGeom>
            <a:avLst/>
            <a:gdLst/>
            <a:ahLst/>
            <a:cxnLst/>
            <a:rect r="r" b="b" t="t" l="l"/>
            <a:pathLst>
              <a:path h="9026468" w="9042909">
                <a:moveTo>
                  <a:pt x="0" y="0"/>
                </a:moveTo>
                <a:lnTo>
                  <a:pt x="9042909" y="0"/>
                </a:lnTo>
                <a:lnTo>
                  <a:pt x="9042909" y="9026468"/>
                </a:lnTo>
                <a:lnTo>
                  <a:pt x="0" y="9026468"/>
                </a:lnTo>
                <a:lnTo>
                  <a:pt x="0" y="0"/>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374934" y="-3845014"/>
            <a:ext cx="9042909" cy="9026468"/>
          </a:xfrm>
          <a:custGeom>
            <a:avLst/>
            <a:gdLst/>
            <a:ahLst/>
            <a:cxnLst/>
            <a:rect r="r" b="b" t="t" l="l"/>
            <a:pathLst>
              <a:path h="9026468" w="9042909">
                <a:moveTo>
                  <a:pt x="0" y="0"/>
                </a:moveTo>
                <a:lnTo>
                  <a:pt x="9042910" y="0"/>
                </a:lnTo>
                <a:lnTo>
                  <a:pt x="9042910" y="9026467"/>
                </a:lnTo>
                <a:lnTo>
                  <a:pt x="0" y="90264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593434" y="1271611"/>
            <a:ext cx="6071970" cy="7819684"/>
            <a:chOff x="0" y="0"/>
            <a:chExt cx="8095960" cy="10426245"/>
          </a:xfrm>
        </p:grpSpPr>
        <p:pic>
          <p:nvPicPr>
            <p:cNvPr name="Picture 5" id="5"/>
            <p:cNvPicPr>
              <a:picLocks noChangeAspect="true"/>
            </p:cNvPicPr>
            <p:nvPr/>
          </p:nvPicPr>
          <p:blipFill>
            <a:blip r:embed="rId4"/>
            <a:srcRect l="24132" t="0" r="24132" b="0"/>
            <a:stretch>
              <a:fillRect/>
            </a:stretch>
          </p:blipFill>
          <p:spPr>
            <a:xfrm flipH="false" flipV="false">
              <a:off x="0" y="0"/>
              <a:ext cx="8095960" cy="10426245"/>
            </a:xfrm>
            <a:prstGeom prst="rect">
              <a:avLst/>
            </a:prstGeom>
          </p:spPr>
        </p:pic>
      </p:grpSp>
      <p:grpSp>
        <p:nvGrpSpPr>
          <p:cNvPr name="Group 6" id="6"/>
          <p:cNvGrpSpPr/>
          <p:nvPr/>
        </p:nvGrpSpPr>
        <p:grpSpPr>
          <a:xfrm rot="0">
            <a:off x="6662742" y="9282325"/>
            <a:ext cx="2982603" cy="558194"/>
            <a:chOff x="0" y="0"/>
            <a:chExt cx="3976804" cy="744259"/>
          </a:xfrm>
        </p:grpSpPr>
        <p:grpSp>
          <p:nvGrpSpPr>
            <p:cNvPr name="Group 7" id="7"/>
            <p:cNvGrpSpPr/>
            <p:nvPr/>
          </p:nvGrpSpPr>
          <p:grpSpPr>
            <a:xfrm rot="0">
              <a:off x="0" y="0"/>
              <a:ext cx="3976804" cy="744259"/>
              <a:chOff x="0" y="0"/>
              <a:chExt cx="6897394" cy="1290848"/>
            </a:xfrm>
          </p:grpSpPr>
          <p:sp>
            <p:nvSpPr>
              <p:cNvPr name="Freeform 8" id="8"/>
              <p:cNvSpPr/>
              <p:nvPr/>
            </p:nvSpPr>
            <p:spPr>
              <a:xfrm flipH="false" flipV="false" rot="0">
                <a:off x="0" y="0"/>
                <a:ext cx="6897394" cy="1290848"/>
              </a:xfrm>
              <a:custGeom>
                <a:avLst/>
                <a:gdLst/>
                <a:ahLst/>
                <a:cxnLst/>
                <a:rect r="r" b="b" t="t" l="l"/>
                <a:pathLst>
                  <a:path h="1290848" w="6897394">
                    <a:moveTo>
                      <a:pt x="0" y="0"/>
                    </a:moveTo>
                    <a:lnTo>
                      <a:pt x="0" y="1290848"/>
                    </a:lnTo>
                    <a:lnTo>
                      <a:pt x="6897394" y="1290848"/>
                    </a:lnTo>
                    <a:lnTo>
                      <a:pt x="6897394" y="0"/>
                    </a:lnTo>
                    <a:lnTo>
                      <a:pt x="0" y="0"/>
                    </a:lnTo>
                    <a:close/>
                    <a:moveTo>
                      <a:pt x="6836434" y="1229888"/>
                    </a:moveTo>
                    <a:lnTo>
                      <a:pt x="59690" y="1229888"/>
                    </a:lnTo>
                    <a:lnTo>
                      <a:pt x="59690" y="59690"/>
                    </a:lnTo>
                    <a:lnTo>
                      <a:pt x="6836434" y="59690"/>
                    </a:lnTo>
                    <a:lnTo>
                      <a:pt x="6836434" y="1229888"/>
                    </a:lnTo>
                    <a:close/>
                  </a:path>
                </a:pathLst>
              </a:custGeom>
              <a:solidFill>
                <a:srgbClr val="FF68D4"/>
              </a:solidFill>
            </p:spPr>
          </p:sp>
        </p:grpSp>
        <p:sp>
          <p:nvSpPr>
            <p:cNvPr name="TextBox 9" id="9"/>
            <p:cNvSpPr txBox="true"/>
            <p:nvPr/>
          </p:nvSpPr>
          <p:spPr>
            <a:xfrm rot="0">
              <a:off x="448728" y="180995"/>
              <a:ext cx="3079349" cy="372745"/>
            </a:xfrm>
            <a:prstGeom prst="rect">
              <a:avLst/>
            </a:prstGeom>
          </p:spPr>
          <p:txBody>
            <a:bodyPr anchor="t" rtlCol="false" tIns="0" lIns="0" bIns="0" rIns="0">
              <a:spAutoFit/>
            </a:bodyPr>
            <a:lstStyle/>
            <a:p>
              <a:pPr algn="ctr">
                <a:lnSpc>
                  <a:spcPts val="2340"/>
                </a:lnSpc>
              </a:pPr>
              <a:r>
                <a:rPr lang="en-US" sz="1800">
                  <a:solidFill>
                    <a:srgbClr val="000000"/>
                  </a:solidFill>
                  <a:latin typeface="Muli"/>
                  <a:hlinkClick r:id="rId5" action="ppaction://hlinksldjump"/>
                </a:rPr>
                <a:t>BACK TO AGENDA</a:t>
              </a:r>
            </a:p>
          </p:txBody>
        </p:sp>
      </p:grpSp>
      <p:grpSp>
        <p:nvGrpSpPr>
          <p:cNvPr name="Group 10" id="10"/>
          <p:cNvGrpSpPr/>
          <p:nvPr/>
        </p:nvGrpSpPr>
        <p:grpSpPr>
          <a:xfrm rot="0">
            <a:off x="8154044" y="2596240"/>
            <a:ext cx="8849572" cy="5834579"/>
            <a:chOff x="0" y="0"/>
            <a:chExt cx="11799429" cy="7779439"/>
          </a:xfrm>
        </p:grpSpPr>
        <p:sp>
          <p:nvSpPr>
            <p:cNvPr name="TextBox 11" id="11"/>
            <p:cNvSpPr txBox="true"/>
            <p:nvPr/>
          </p:nvSpPr>
          <p:spPr>
            <a:xfrm rot="0">
              <a:off x="0" y="0"/>
              <a:ext cx="11799429" cy="3657600"/>
            </a:xfrm>
            <a:prstGeom prst="rect">
              <a:avLst/>
            </a:prstGeom>
          </p:spPr>
          <p:txBody>
            <a:bodyPr anchor="t" rtlCol="false" tIns="0" lIns="0" bIns="0" rIns="0">
              <a:spAutoFit/>
            </a:bodyPr>
            <a:lstStyle/>
            <a:p>
              <a:pPr algn="l">
                <a:lnSpc>
                  <a:spcPts val="10800"/>
                </a:lnSpc>
              </a:pPr>
              <a:r>
                <a:rPr lang="en-US" sz="9000">
                  <a:solidFill>
                    <a:srgbClr val="000000"/>
                  </a:solidFill>
                  <a:latin typeface="Playfair Display Bold"/>
                </a:rPr>
                <a:t>Case Study</a:t>
              </a:r>
            </a:p>
            <a:p>
              <a:pPr algn="l">
                <a:lnSpc>
                  <a:spcPts val="10800"/>
                </a:lnSpc>
              </a:pPr>
              <a:r>
                <a:rPr lang="en-US" sz="9000">
                  <a:solidFill>
                    <a:srgbClr val="000000"/>
                  </a:solidFill>
                  <a:latin typeface="Playfair Display Bold"/>
                </a:rPr>
                <a:t>Overview</a:t>
              </a:r>
            </a:p>
          </p:txBody>
        </p:sp>
        <p:sp>
          <p:nvSpPr>
            <p:cNvPr name="TextBox 12" id="12"/>
            <p:cNvSpPr txBox="true"/>
            <p:nvPr/>
          </p:nvSpPr>
          <p:spPr>
            <a:xfrm rot="0">
              <a:off x="0" y="4040348"/>
              <a:ext cx="11799429" cy="3739092"/>
            </a:xfrm>
            <a:prstGeom prst="rect">
              <a:avLst/>
            </a:prstGeom>
          </p:spPr>
          <p:txBody>
            <a:bodyPr anchor="t" rtlCol="false" tIns="0" lIns="0" bIns="0" rIns="0">
              <a:spAutoFit/>
            </a:bodyPr>
            <a:lstStyle/>
            <a:p>
              <a:pPr algn="l">
                <a:lnSpc>
                  <a:spcPts val="2800"/>
                </a:lnSpc>
              </a:pPr>
              <a:r>
                <a:rPr lang="en-US" sz="2000">
                  <a:solidFill>
                    <a:srgbClr val="000000"/>
                  </a:solidFill>
                  <a:latin typeface="Muli"/>
                </a:rPr>
                <a:t>In this case study, I analyzed sales transactions from a retail company to improve business performance. I employed SQL querying for data exploration, addressing key metrics like total orders, sales revenue, and average order quantity. Analytical questions focused on discount rates, revenue distribution, and customer spending patterns. Using data visualization tools, I created charts and graphs to illustrate trends and insights. Finally, I provided actionable recommendations to optimize sales strategies and enhance overall performance.</a:t>
              </a:r>
            </a:p>
          </p:txBody>
        </p:sp>
      </p:grpSp>
      <p:sp>
        <p:nvSpPr>
          <p:cNvPr name="Freeform 13" id="13"/>
          <p:cNvSpPr/>
          <p:nvPr/>
        </p:nvSpPr>
        <p:spPr>
          <a:xfrm flipH="false" flipV="false" rot="0">
            <a:off x="8692259" y="1271611"/>
            <a:ext cx="1906173" cy="1324629"/>
          </a:xfrm>
          <a:custGeom>
            <a:avLst/>
            <a:gdLst/>
            <a:ahLst/>
            <a:cxnLst/>
            <a:rect r="r" b="b" t="t" l="l"/>
            <a:pathLst>
              <a:path h="1324629" w="1906173">
                <a:moveTo>
                  <a:pt x="0" y="0"/>
                </a:moveTo>
                <a:lnTo>
                  <a:pt x="1906173" y="0"/>
                </a:lnTo>
                <a:lnTo>
                  <a:pt x="1906173" y="1324629"/>
                </a:lnTo>
                <a:lnTo>
                  <a:pt x="0" y="1324629"/>
                </a:lnTo>
                <a:lnTo>
                  <a:pt x="0" y="0"/>
                </a:lnTo>
                <a:close/>
              </a:path>
            </a:pathLst>
          </a:custGeom>
          <a:blipFill>
            <a:blip r:embed="rId6"/>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11762" y="5354666"/>
            <a:ext cx="9042909" cy="9026468"/>
          </a:xfrm>
          <a:custGeom>
            <a:avLst/>
            <a:gdLst/>
            <a:ahLst/>
            <a:cxnLst/>
            <a:rect r="r" b="b" t="t" l="l"/>
            <a:pathLst>
              <a:path h="9026468" w="9042909">
                <a:moveTo>
                  <a:pt x="0" y="0"/>
                </a:moveTo>
                <a:lnTo>
                  <a:pt x="9042909" y="0"/>
                </a:lnTo>
                <a:lnTo>
                  <a:pt x="9042909" y="9026468"/>
                </a:lnTo>
                <a:lnTo>
                  <a:pt x="0" y="90264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8502" y="2625368"/>
            <a:ext cx="4952361" cy="5458596"/>
            <a:chOff x="0" y="0"/>
            <a:chExt cx="3736132" cy="4118044"/>
          </a:xfrm>
        </p:grpSpPr>
        <p:sp>
          <p:nvSpPr>
            <p:cNvPr name="Freeform 4" id="4"/>
            <p:cNvSpPr/>
            <p:nvPr/>
          </p:nvSpPr>
          <p:spPr>
            <a:xfrm flipH="false" flipV="false" rot="0">
              <a:off x="0" y="0"/>
              <a:ext cx="3736132" cy="4118044"/>
            </a:xfrm>
            <a:custGeom>
              <a:avLst/>
              <a:gdLst/>
              <a:ahLst/>
              <a:cxnLst/>
              <a:rect r="r" b="b" t="t" l="l"/>
              <a:pathLst>
                <a:path h="4118044" w="3736132">
                  <a:moveTo>
                    <a:pt x="0" y="0"/>
                  </a:moveTo>
                  <a:lnTo>
                    <a:pt x="3736132" y="0"/>
                  </a:lnTo>
                  <a:lnTo>
                    <a:pt x="3736132" y="4118044"/>
                  </a:lnTo>
                  <a:lnTo>
                    <a:pt x="0" y="4118044"/>
                  </a:lnTo>
                  <a:close/>
                </a:path>
              </a:pathLst>
            </a:custGeom>
            <a:solidFill>
              <a:srgbClr val="FFFFFF"/>
            </a:solidFill>
            <a:ln w="38100" cap="sq">
              <a:solidFill>
                <a:srgbClr val="FF68D4"/>
              </a:solidFill>
              <a:prstDash val="solid"/>
              <a:miter/>
            </a:ln>
          </p:spPr>
        </p:sp>
        <p:sp>
          <p:nvSpPr>
            <p:cNvPr name="TextBox 5" id="5"/>
            <p:cNvSpPr txBox="true"/>
            <p:nvPr/>
          </p:nvSpPr>
          <p:spPr>
            <a:xfrm>
              <a:off x="0" y="-28575"/>
              <a:ext cx="3736132" cy="4146619"/>
            </a:xfrm>
            <a:prstGeom prst="rect">
              <a:avLst/>
            </a:prstGeom>
          </p:spPr>
          <p:txBody>
            <a:bodyPr anchor="ctr" rtlCol="false" tIns="254000" lIns="254000" bIns="254000" rIns="254000"/>
            <a:lstStyle/>
            <a:p>
              <a:pPr algn="l">
                <a:lnSpc>
                  <a:spcPts val="2520"/>
                </a:lnSpc>
              </a:pPr>
            </a:p>
          </p:txBody>
        </p:sp>
      </p:grpSp>
      <p:grpSp>
        <p:nvGrpSpPr>
          <p:cNvPr name="Group 6" id="6"/>
          <p:cNvGrpSpPr/>
          <p:nvPr/>
        </p:nvGrpSpPr>
        <p:grpSpPr>
          <a:xfrm rot="0">
            <a:off x="6667819" y="2625368"/>
            <a:ext cx="4952361" cy="5458596"/>
            <a:chOff x="0" y="0"/>
            <a:chExt cx="3736132" cy="4118044"/>
          </a:xfrm>
        </p:grpSpPr>
        <p:sp>
          <p:nvSpPr>
            <p:cNvPr name="Freeform 7" id="7"/>
            <p:cNvSpPr/>
            <p:nvPr/>
          </p:nvSpPr>
          <p:spPr>
            <a:xfrm flipH="false" flipV="false" rot="0">
              <a:off x="0" y="0"/>
              <a:ext cx="3736132" cy="4118044"/>
            </a:xfrm>
            <a:custGeom>
              <a:avLst/>
              <a:gdLst/>
              <a:ahLst/>
              <a:cxnLst/>
              <a:rect r="r" b="b" t="t" l="l"/>
              <a:pathLst>
                <a:path h="4118044" w="3736132">
                  <a:moveTo>
                    <a:pt x="0" y="0"/>
                  </a:moveTo>
                  <a:lnTo>
                    <a:pt x="3736132" y="0"/>
                  </a:lnTo>
                  <a:lnTo>
                    <a:pt x="3736132" y="4118044"/>
                  </a:lnTo>
                  <a:lnTo>
                    <a:pt x="0" y="4118044"/>
                  </a:lnTo>
                  <a:close/>
                </a:path>
              </a:pathLst>
            </a:custGeom>
            <a:solidFill>
              <a:srgbClr val="FFFFFF"/>
            </a:solidFill>
            <a:ln w="38100" cap="sq">
              <a:solidFill>
                <a:srgbClr val="FF68D4"/>
              </a:solidFill>
              <a:prstDash val="solid"/>
              <a:miter/>
            </a:ln>
          </p:spPr>
        </p:sp>
        <p:sp>
          <p:nvSpPr>
            <p:cNvPr name="TextBox 8" id="8"/>
            <p:cNvSpPr txBox="true"/>
            <p:nvPr/>
          </p:nvSpPr>
          <p:spPr>
            <a:xfrm>
              <a:off x="0" y="-28575"/>
              <a:ext cx="3736132" cy="4146619"/>
            </a:xfrm>
            <a:prstGeom prst="rect">
              <a:avLst/>
            </a:prstGeom>
          </p:spPr>
          <p:txBody>
            <a:bodyPr anchor="ctr" rtlCol="false" tIns="254000" lIns="254000" bIns="254000" rIns="254000"/>
            <a:lstStyle/>
            <a:p>
              <a:pPr algn="l">
                <a:lnSpc>
                  <a:spcPts val="2520"/>
                </a:lnSpc>
              </a:pPr>
            </a:p>
          </p:txBody>
        </p:sp>
      </p:grpSp>
      <p:grpSp>
        <p:nvGrpSpPr>
          <p:cNvPr name="Group 9" id="9"/>
          <p:cNvGrpSpPr/>
          <p:nvPr/>
        </p:nvGrpSpPr>
        <p:grpSpPr>
          <a:xfrm rot="0">
            <a:off x="12172631" y="2634893"/>
            <a:ext cx="4952361" cy="5458596"/>
            <a:chOff x="0" y="0"/>
            <a:chExt cx="3736132" cy="4118044"/>
          </a:xfrm>
        </p:grpSpPr>
        <p:sp>
          <p:nvSpPr>
            <p:cNvPr name="Freeform 10" id="10"/>
            <p:cNvSpPr/>
            <p:nvPr/>
          </p:nvSpPr>
          <p:spPr>
            <a:xfrm flipH="false" flipV="false" rot="0">
              <a:off x="0" y="0"/>
              <a:ext cx="3736132" cy="4118044"/>
            </a:xfrm>
            <a:custGeom>
              <a:avLst/>
              <a:gdLst/>
              <a:ahLst/>
              <a:cxnLst/>
              <a:rect r="r" b="b" t="t" l="l"/>
              <a:pathLst>
                <a:path h="4118044" w="3736132">
                  <a:moveTo>
                    <a:pt x="0" y="0"/>
                  </a:moveTo>
                  <a:lnTo>
                    <a:pt x="3736132" y="0"/>
                  </a:lnTo>
                  <a:lnTo>
                    <a:pt x="3736132" y="4118044"/>
                  </a:lnTo>
                  <a:lnTo>
                    <a:pt x="0" y="4118044"/>
                  </a:lnTo>
                  <a:close/>
                </a:path>
              </a:pathLst>
            </a:custGeom>
            <a:solidFill>
              <a:srgbClr val="FFFFFF"/>
            </a:solidFill>
            <a:ln w="38100" cap="sq">
              <a:solidFill>
                <a:srgbClr val="FF68D4"/>
              </a:solidFill>
              <a:prstDash val="solid"/>
              <a:miter/>
            </a:ln>
          </p:spPr>
        </p:sp>
        <p:sp>
          <p:nvSpPr>
            <p:cNvPr name="TextBox 11" id="11"/>
            <p:cNvSpPr txBox="true"/>
            <p:nvPr/>
          </p:nvSpPr>
          <p:spPr>
            <a:xfrm>
              <a:off x="0" y="-28575"/>
              <a:ext cx="3736132" cy="4146619"/>
            </a:xfrm>
            <a:prstGeom prst="rect">
              <a:avLst/>
            </a:prstGeom>
          </p:spPr>
          <p:txBody>
            <a:bodyPr anchor="ctr" rtlCol="false" tIns="254000" lIns="254000" bIns="254000" rIns="254000"/>
            <a:lstStyle/>
            <a:p>
              <a:pPr algn="l">
                <a:lnSpc>
                  <a:spcPts val="2520"/>
                </a:lnSpc>
              </a:pPr>
            </a:p>
          </p:txBody>
        </p:sp>
      </p:grpSp>
      <p:grpSp>
        <p:nvGrpSpPr>
          <p:cNvPr name="Group 12" id="12"/>
          <p:cNvGrpSpPr/>
          <p:nvPr/>
        </p:nvGrpSpPr>
        <p:grpSpPr>
          <a:xfrm rot="0">
            <a:off x="1506140" y="4488557"/>
            <a:ext cx="4086830" cy="3106420"/>
            <a:chOff x="0" y="0"/>
            <a:chExt cx="5449107" cy="4141893"/>
          </a:xfrm>
        </p:grpSpPr>
        <p:sp>
          <p:nvSpPr>
            <p:cNvPr name="TextBox 13" id="13"/>
            <p:cNvSpPr txBox="true"/>
            <p:nvPr/>
          </p:nvSpPr>
          <p:spPr>
            <a:xfrm rot="0">
              <a:off x="0" y="692785"/>
              <a:ext cx="5449107" cy="3449108"/>
            </a:xfrm>
            <a:prstGeom prst="rect">
              <a:avLst/>
            </a:prstGeom>
          </p:spPr>
          <p:txBody>
            <a:bodyPr anchor="t" rtlCol="false" tIns="0" lIns="0" bIns="0" rIns="0">
              <a:spAutoFit/>
            </a:bodyPr>
            <a:lstStyle/>
            <a:p>
              <a:pPr algn="l">
                <a:lnSpc>
                  <a:spcPts val="2600"/>
                </a:lnSpc>
              </a:pPr>
              <a:r>
                <a:rPr lang="en-US" sz="2000" u="sng">
                  <a:solidFill>
                    <a:srgbClr val="000000"/>
                  </a:solidFill>
                  <a:latin typeface="Muli Bold"/>
                </a:rPr>
                <a:t>SQL QUERY:</a:t>
              </a:r>
            </a:p>
            <a:p>
              <a:pPr algn="l">
                <a:lnSpc>
                  <a:spcPts val="2600"/>
                </a:lnSpc>
              </a:pPr>
            </a:p>
            <a:p>
              <a:pPr algn="l">
                <a:lnSpc>
                  <a:spcPts val="2600"/>
                </a:lnSpc>
              </a:pPr>
              <a:r>
                <a:rPr lang="en-US" sz="2000">
                  <a:solidFill>
                    <a:srgbClr val="000000"/>
                  </a:solidFill>
                  <a:latin typeface="Muli"/>
                </a:rPr>
                <a:t>SELECT COUNT(*) AS total_orders</a:t>
              </a:r>
            </a:p>
            <a:p>
              <a:pPr algn="l">
                <a:lnSpc>
                  <a:spcPts val="2600"/>
                </a:lnSpc>
              </a:pPr>
              <a:r>
                <a:rPr lang="en-US" sz="2000">
                  <a:solidFill>
                    <a:srgbClr val="000000"/>
                  </a:solidFill>
                  <a:latin typeface="Muli"/>
                </a:rPr>
                <a:t>FROM sales_data;</a:t>
              </a:r>
            </a:p>
            <a:p>
              <a:pPr algn="l">
                <a:lnSpc>
                  <a:spcPts val="2600"/>
                </a:lnSpc>
              </a:pPr>
            </a:p>
            <a:p>
              <a:pPr algn="l">
                <a:lnSpc>
                  <a:spcPts val="2600"/>
                </a:lnSpc>
              </a:pPr>
            </a:p>
            <a:p>
              <a:pPr algn="l">
                <a:lnSpc>
                  <a:spcPts val="2600"/>
                </a:lnSpc>
              </a:pPr>
            </a:p>
            <a:p>
              <a:pPr algn="l">
                <a:lnSpc>
                  <a:spcPts val="2600"/>
                </a:lnSpc>
              </a:pPr>
            </a:p>
          </p:txBody>
        </p:sp>
        <p:sp>
          <p:nvSpPr>
            <p:cNvPr name="TextBox 14" id="14"/>
            <p:cNvSpPr txBox="true"/>
            <p:nvPr/>
          </p:nvSpPr>
          <p:spPr>
            <a:xfrm rot="0">
              <a:off x="0" y="-28575"/>
              <a:ext cx="5449107" cy="508635"/>
            </a:xfrm>
            <a:prstGeom prst="rect">
              <a:avLst/>
            </a:prstGeom>
          </p:spPr>
          <p:txBody>
            <a:bodyPr anchor="t" rtlCol="false" tIns="0" lIns="0" bIns="0" rIns="0">
              <a:spAutoFit/>
            </a:bodyPr>
            <a:lstStyle/>
            <a:p>
              <a:pPr algn="l">
                <a:lnSpc>
                  <a:spcPts val="3120"/>
                </a:lnSpc>
              </a:pPr>
              <a:r>
                <a:rPr lang="en-US" sz="2400">
                  <a:solidFill>
                    <a:srgbClr val="000000"/>
                  </a:solidFill>
                  <a:latin typeface="Muli Bold"/>
                </a:rPr>
                <a:t>Total number of orders</a:t>
              </a:r>
            </a:p>
          </p:txBody>
        </p:sp>
      </p:grpSp>
      <p:grpSp>
        <p:nvGrpSpPr>
          <p:cNvPr name="Group 15" id="15"/>
          <p:cNvGrpSpPr/>
          <p:nvPr/>
        </p:nvGrpSpPr>
        <p:grpSpPr>
          <a:xfrm rot="0">
            <a:off x="7100585" y="4488557"/>
            <a:ext cx="4086830" cy="3106420"/>
            <a:chOff x="0" y="0"/>
            <a:chExt cx="5449107" cy="4141893"/>
          </a:xfrm>
        </p:grpSpPr>
        <p:sp>
          <p:nvSpPr>
            <p:cNvPr name="TextBox 16" id="16"/>
            <p:cNvSpPr txBox="true"/>
            <p:nvPr/>
          </p:nvSpPr>
          <p:spPr>
            <a:xfrm rot="0">
              <a:off x="0" y="692785"/>
              <a:ext cx="5449107" cy="3449108"/>
            </a:xfrm>
            <a:prstGeom prst="rect">
              <a:avLst/>
            </a:prstGeom>
          </p:spPr>
          <p:txBody>
            <a:bodyPr anchor="t" rtlCol="false" tIns="0" lIns="0" bIns="0" rIns="0">
              <a:spAutoFit/>
            </a:bodyPr>
            <a:lstStyle/>
            <a:p>
              <a:pPr algn="l">
                <a:lnSpc>
                  <a:spcPts val="2600"/>
                </a:lnSpc>
              </a:pPr>
              <a:r>
                <a:rPr lang="en-US" sz="2000" u="sng">
                  <a:solidFill>
                    <a:srgbClr val="000000"/>
                  </a:solidFill>
                  <a:latin typeface="Muli Bold"/>
                </a:rPr>
                <a:t> SQL QUERY:</a:t>
              </a:r>
            </a:p>
            <a:p>
              <a:pPr algn="l">
                <a:lnSpc>
                  <a:spcPts val="2600"/>
                </a:lnSpc>
              </a:pPr>
            </a:p>
            <a:p>
              <a:pPr algn="l">
                <a:lnSpc>
                  <a:spcPts val="2600"/>
                </a:lnSpc>
              </a:pPr>
              <a:r>
                <a:rPr lang="en-US" sz="2000">
                  <a:solidFill>
                    <a:srgbClr val="000000"/>
                  </a:solidFill>
                  <a:latin typeface="Muli"/>
                </a:rPr>
                <a:t>SELECT SUM(amount_per_unit * ordered_quantity) AS total_sales_revenue FROM sales_data </a:t>
              </a:r>
            </a:p>
            <a:p>
              <a:pPr algn="l">
                <a:lnSpc>
                  <a:spcPts val="2600"/>
                </a:lnSpc>
              </a:pPr>
              <a:r>
                <a:rPr lang="en-US" sz="2000">
                  <a:solidFill>
                    <a:srgbClr val="000000"/>
                  </a:solidFill>
                  <a:latin typeface="Muli"/>
                </a:rPr>
                <a:t>WHERE order_status = 'CLOSED';</a:t>
              </a:r>
            </a:p>
            <a:p>
              <a:pPr algn="l">
                <a:lnSpc>
                  <a:spcPts val="2600"/>
                </a:lnSpc>
              </a:pPr>
            </a:p>
          </p:txBody>
        </p:sp>
        <p:sp>
          <p:nvSpPr>
            <p:cNvPr name="TextBox 17" id="17"/>
            <p:cNvSpPr txBox="true"/>
            <p:nvPr/>
          </p:nvSpPr>
          <p:spPr>
            <a:xfrm rot="0">
              <a:off x="0" y="-28575"/>
              <a:ext cx="5449107" cy="508635"/>
            </a:xfrm>
            <a:prstGeom prst="rect">
              <a:avLst/>
            </a:prstGeom>
          </p:spPr>
          <p:txBody>
            <a:bodyPr anchor="t" rtlCol="false" tIns="0" lIns="0" bIns="0" rIns="0">
              <a:spAutoFit/>
            </a:bodyPr>
            <a:lstStyle/>
            <a:p>
              <a:pPr algn="l">
                <a:lnSpc>
                  <a:spcPts val="3120"/>
                </a:lnSpc>
              </a:pPr>
              <a:r>
                <a:rPr lang="en-US" sz="2400">
                  <a:solidFill>
                    <a:srgbClr val="000000"/>
                  </a:solidFill>
                  <a:latin typeface="Muli Bold"/>
                </a:rPr>
                <a:t>Total sales revenue</a:t>
              </a:r>
            </a:p>
          </p:txBody>
        </p:sp>
      </p:grpSp>
      <p:grpSp>
        <p:nvGrpSpPr>
          <p:cNvPr name="Group 18" id="18"/>
          <p:cNvGrpSpPr/>
          <p:nvPr/>
        </p:nvGrpSpPr>
        <p:grpSpPr>
          <a:xfrm rot="0">
            <a:off x="12739704" y="4497745"/>
            <a:ext cx="4086830" cy="2458720"/>
            <a:chOff x="0" y="0"/>
            <a:chExt cx="5449107" cy="3278293"/>
          </a:xfrm>
        </p:grpSpPr>
        <p:sp>
          <p:nvSpPr>
            <p:cNvPr name="TextBox 19" id="19"/>
            <p:cNvSpPr txBox="true"/>
            <p:nvPr/>
          </p:nvSpPr>
          <p:spPr>
            <a:xfrm rot="0">
              <a:off x="0" y="692785"/>
              <a:ext cx="5449107" cy="2585508"/>
            </a:xfrm>
            <a:prstGeom prst="rect">
              <a:avLst/>
            </a:prstGeom>
          </p:spPr>
          <p:txBody>
            <a:bodyPr anchor="t" rtlCol="false" tIns="0" lIns="0" bIns="0" rIns="0">
              <a:spAutoFit/>
            </a:bodyPr>
            <a:lstStyle/>
            <a:p>
              <a:pPr algn="l">
                <a:lnSpc>
                  <a:spcPts val="2600"/>
                </a:lnSpc>
              </a:pPr>
              <a:r>
                <a:rPr lang="en-US" sz="2000" u="sng">
                  <a:solidFill>
                    <a:srgbClr val="000000"/>
                  </a:solidFill>
                  <a:latin typeface="Muli Bold"/>
                </a:rPr>
                <a:t>SQL QUERY:</a:t>
              </a:r>
            </a:p>
            <a:p>
              <a:pPr algn="l">
                <a:lnSpc>
                  <a:spcPts val="2600"/>
                </a:lnSpc>
              </a:pPr>
            </a:p>
            <a:p>
              <a:pPr algn="l">
                <a:lnSpc>
                  <a:spcPts val="2600"/>
                </a:lnSpc>
              </a:pPr>
              <a:r>
                <a:rPr lang="en-US" sz="2000">
                  <a:solidFill>
                    <a:srgbClr val="000000"/>
                  </a:solidFill>
                  <a:latin typeface="Muli"/>
                </a:rPr>
                <a:t>SELECT ROUND(AVG(ordered_quantity), 2) AS average_order_quantity</a:t>
              </a:r>
            </a:p>
            <a:p>
              <a:pPr algn="l">
                <a:lnSpc>
                  <a:spcPts val="2600"/>
                </a:lnSpc>
              </a:pPr>
              <a:r>
                <a:rPr lang="en-US" sz="2000">
                  <a:solidFill>
                    <a:srgbClr val="000000"/>
                  </a:solidFill>
                  <a:latin typeface="Muli"/>
                </a:rPr>
                <a:t>FROM sales_data;</a:t>
              </a:r>
            </a:p>
          </p:txBody>
        </p:sp>
        <p:sp>
          <p:nvSpPr>
            <p:cNvPr name="TextBox 20" id="20"/>
            <p:cNvSpPr txBox="true"/>
            <p:nvPr/>
          </p:nvSpPr>
          <p:spPr>
            <a:xfrm rot="0">
              <a:off x="0" y="-28575"/>
              <a:ext cx="5449107" cy="508635"/>
            </a:xfrm>
            <a:prstGeom prst="rect">
              <a:avLst/>
            </a:prstGeom>
          </p:spPr>
          <p:txBody>
            <a:bodyPr anchor="t" rtlCol="false" tIns="0" lIns="0" bIns="0" rIns="0">
              <a:spAutoFit/>
            </a:bodyPr>
            <a:lstStyle/>
            <a:p>
              <a:pPr algn="l">
                <a:lnSpc>
                  <a:spcPts val="3120"/>
                </a:lnSpc>
              </a:pPr>
              <a:r>
                <a:rPr lang="en-US" sz="2400">
                  <a:solidFill>
                    <a:srgbClr val="000000"/>
                  </a:solidFill>
                  <a:latin typeface="Muli Bold"/>
                </a:rPr>
                <a:t>Average order quantity</a:t>
              </a:r>
            </a:p>
          </p:txBody>
        </p:sp>
      </p:grpSp>
      <p:grpSp>
        <p:nvGrpSpPr>
          <p:cNvPr name="Group 21" id="21"/>
          <p:cNvGrpSpPr/>
          <p:nvPr/>
        </p:nvGrpSpPr>
        <p:grpSpPr>
          <a:xfrm rot="0">
            <a:off x="1506140" y="3053906"/>
            <a:ext cx="1210897" cy="1210897"/>
            <a:chOff x="0" y="0"/>
            <a:chExt cx="1614529" cy="1614529"/>
          </a:xfrm>
        </p:grpSpPr>
        <p:grpSp>
          <p:nvGrpSpPr>
            <p:cNvPr name="Group 22" id="22"/>
            <p:cNvGrpSpPr/>
            <p:nvPr/>
          </p:nvGrpSpPr>
          <p:grpSpPr>
            <a:xfrm rot="0">
              <a:off x="0" y="0"/>
              <a:ext cx="1614529" cy="1614529"/>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24" id="24"/>
            <p:cNvSpPr txBox="true"/>
            <p:nvPr/>
          </p:nvSpPr>
          <p:spPr>
            <a:xfrm rot="0">
              <a:off x="274834" y="364881"/>
              <a:ext cx="1064860"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Semi-Bold"/>
                </a:rPr>
                <a:t>01</a:t>
              </a:r>
            </a:p>
          </p:txBody>
        </p:sp>
      </p:grpSp>
      <p:grpSp>
        <p:nvGrpSpPr>
          <p:cNvPr name="Group 25" id="25"/>
          <p:cNvGrpSpPr/>
          <p:nvPr/>
        </p:nvGrpSpPr>
        <p:grpSpPr>
          <a:xfrm rot="0">
            <a:off x="7100585" y="3053906"/>
            <a:ext cx="1210897" cy="1210897"/>
            <a:chOff x="0" y="0"/>
            <a:chExt cx="1614529" cy="1614529"/>
          </a:xfrm>
        </p:grpSpPr>
        <p:grpSp>
          <p:nvGrpSpPr>
            <p:cNvPr name="Group 26" id="26"/>
            <p:cNvGrpSpPr/>
            <p:nvPr/>
          </p:nvGrpSpPr>
          <p:grpSpPr>
            <a:xfrm rot="0">
              <a:off x="0" y="0"/>
              <a:ext cx="1614529" cy="1614529"/>
              <a:chOff x="0" y="0"/>
              <a:chExt cx="6350000" cy="6350000"/>
            </a:xfrm>
          </p:grpSpPr>
          <p:sp>
            <p:nvSpPr>
              <p:cNvPr name="Freeform 27" id="2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28" id="28"/>
            <p:cNvSpPr txBox="true"/>
            <p:nvPr/>
          </p:nvSpPr>
          <p:spPr>
            <a:xfrm rot="0">
              <a:off x="274834" y="364881"/>
              <a:ext cx="1064860"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Semi-Bold"/>
                </a:rPr>
                <a:t>02</a:t>
              </a:r>
            </a:p>
          </p:txBody>
        </p:sp>
      </p:grpSp>
      <p:grpSp>
        <p:nvGrpSpPr>
          <p:cNvPr name="Group 29" id="29"/>
          <p:cNvGrpSpPr/>
          <p:nvPr/>
        </p:nvGrpSpPr>
        <p:grpSpPr>
          <a:xfrm rot="0">
            <a:off x="12739704" y="3063431"/>
            <a:ext cx="1210897" cy="1210897"/>
            <a:chOff x="0" y="0"/>
            <a:chExt cx="1614529" cy="1614529"/>
          </a:xfrm>
        </p:grpSpPr>
        <p:grpSp>
          <p:nvGrpSpPr>
            <p:cNvPr name="Group 30" id="30"/>
            <p:cNvGrpSpPr/>
            <p:nvPr/>
          </p:nvGrpSpPr>
          <p:grpSpPr>
            <a:xfrm rot="0">
              <a:off x="0" y="0"/>
              <a:ext cx="1614529" cy="1614529"/>
              <a:chOff x="0" y="0"/>
              <a:chExt cx="6350000" cy="6350000"/>
            </a:xfrm>
          </p:grpSpPr>
          <p:sp>
            <p:nvSpPr>
              <p:cNvPr name="Freeform 31" id="3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32" id="32"/>
            <p:cNvSpPr txBox="true"/>
            <p:nvPr/>
          </p:nvSpPr>
          <p:spPr>
            <a:xfrm rot="0">
              <a:off x="274834" y="364881"/>
              <a:ext cx="1064860"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Semi-Bold"/>
                </a:rPr>
                <a:t>03</a:t>
              </a:r>
            </a:p>
          </p:txBody>
        </p:sp>
      </p:grpSp>
      <p:sp>
        <p:nvSpPr>
          <p:cNvPr name="TextBox 33" id="33"/>
          <p:cNvSpPr txBox="true"/>
          <p:nvPr/>
        </p:nvSpPr>
        <p:spPr>
          <a:xfrm rot="0">
            <a:off x="6057900" y="752475"/>
            <a:ext cx="11201400" cy="1371600"/>
          </a:xfrm>
          <a:prstGeom prst="rect">
            <a:avLst/>
          </a:prstGeom>
        </p:spPr>
        <p:txBody>
          <a:bodyPr anchor="t" rtlCol="false" tIns="0" lIns="0" bIns="0" rIns="0">
            <a:spAutoFit/>
          </a:bodyPr>
          <a:lstStyle/>
          <a:p>
            <a:pPr algn="r">
              <a:lnSpc>
                <a:spcPts val="10800"/>
              </a:lnSpc>
            </a:pPr>
            <a:r>
              <a:rPr lang="en-US" sz="9000">
                <a:solidFill>
                  <a:srgbClr val="000000"/>
                </a:solidFill>
                <a:latin typeface="Playfair Display Bold"/>
              </a:rPr>
              <a:t> </a:t>
            </a:r>
            <a:r>
              <a:rPr lang="en-US" sz="9000">
                <a:solidFill>
                  <a:srgbClr val="000000"/>
                </a:solidFill>
                <a:latin typeface="Playfair Display Bold"/>
              </a:rPr>
              <a:t>Data Exploration</a:t>
            </a:r>
          </a:p>
        </p:txBody>
      </p:sp>
      <p:grpSp>
        <p:nvGrpSpPr>
          <p:cNvPr name="Group 34" id="34"/>
          <p:cNvGrpSpPr/>
          <p:nvPr/>
        </p:nvGrpSpPr>
        <p:grpSpPr>
          <a:xfrm rot="0">
            <a:off x="14276697" y="9363075"/>
            <a:ext cx="2982603" cy="558194"/>
            <a:chOff x="0" y="0"/>
            <a:chExt cx="3976804" cy="744259"/>
          </a:xfrm>
        </p:grpSpPr>
        <p:grpSp>
          <p:nvGrpSpPr>
            <p:cNvPr name="Group 35" id="35"/>
            <p:cNvGrpSpPr/>
            <p:nvPr/>
          </p:nvGrpSpPr>
          <p:grpSpPr>
            <a:xfrm rot="0">
              <a:off x="0" y="0"/>
              <a:ext cx="3976804" cy="744259"/>
              <a:chOff x="0" y="0"/>
              <a:chExt cx="6897394" cy="1290848"/>
            </a:xfrm>
          </p:grpSpPr>
          <p:sp>
            <p:nvSpPr>
              <p:cNvPr name="Freeform 36" id="36"/>
              <p:cNvSpPr/>
              <p:nvPr/>
            </p:nvSpPr>
            <p:spPr>
              <a:xfrm flipH="false" flipV="false" rot="0">
                <a:off x="0" y="0"/>
                <a:ext cx="6897394" cy="1290848"/>
              </a:xfrm>
              <a:custGeom>
                <a:avLst/>
                <a:gdLst/>
                <a:ahLst/>
                <a:cxnLst/>
                <a:rect r="r" b="b" t="t" l="l"/>
                <a:pathLst>
                  <a:path h="1290848" w="6897394">
                    <a:moveTo>
                      <a:pt x="0" y="0"/>
                    </a:moveTo>
                    <a:lnTo>
                      <a:pt x="0" y="1290848"/>
                    </a:lnTo>
                    <a:lnTo>
                      <a:pt x="6897394" y="1290848"/>
                    </a:lnTo>
                    <a:lnTo>
                      <a:pt x="6897394" y="0"/>
                    </a:lnTo>
                    <a:lnTo>
                      <a:pt x="0" y="0"/>
                    </a:lnTo>
                    <a:close/>
                    <a:moveTo>
                      <a:pt x="6836434" y="1229888"/>
                    </a:moveTo>
                    <a:lnTo>
                      <a:pt x="59690" y="1229888"/>
                    </a:lnTo>
                    <a:lnTo>
                      <a:pt x="59690" y="59690"/>
                    </a:lnTo>
                    <a:lnTo>
                      <a:pt x="6836434" y="59690"/>
                    </a:lnTo>
                    <a:lnTo>
                      <a:pt x="6836434" y="1229888"/>
                    </a:lnTo>
                    <a:close/>
                  </a:path>
                </a:pathLst>
              </a:custGeom>
              <a:solidFill>
                <a:srgbClr val="FF68D4"/>
              </a:solidFill>
            </p:spPr>
          </p:sp>
        </p:grpSp>
        <p:sp>
          <p:nvSpPr>
            <p:cNvPr name="TextBox 37" id="37"/>
            <p:cNvSpPr txBox="true"/>
            <p:nvPr/>
          </p:nvSpPr>
          <p:spPr>
            <a:xfrm rot="0">
              <a:off x="448728" y="180995"/>
              <a:ext cx="3079349" cy="372745"/>
            </a:xfrm>
            <a:prstGeom prst="rect">
              <a:avLst/>
            </a:prstGeom>
          </p:spPr>
          <p:txBody>
            <a:bodyPr anchor="t" rtlCol="false" tIns="0" lIns="0" bIns="0" rIns="0">
              <a:spAutoFit/>
            </a:bodyPr>
            <a:lstStyle/>
            <a:p>
              <a:pPr algn="ctr">
                <a:lnSpc>
                  <a:spcPts val="2340"/>
                </a:lnSpc>
              </a:pPr>
              <a:r>
                <a:rPr lang="en-US" sz="1800">
                  <a:solidFill>
                    <a:srgbClr val="000000"/>
                  </a:solidFill>
                  <a:latin typeface="Muli"/>
                  <a:hlinkClick r:id="rId4" action="ppaction://hlinksldjump"/>
                </a:rPr>
                <a:t>BACK TO AGENDA</a:t>
              </a:r>
            </a:p>
          </p:txBody>
        </p:sp>
      </p:grpSp>
      <p:sp>
        <p:nvSpPr>
          <p:cNvPr name="Freeform 38" id="38"/>
          <p:cNvSpPr/>
          <p:nvPr/>
        </p:nvSpPr>
        <p:spPr>
          <a:xfrm flipH="false" flipV="false" rot="0">
            <a:off x="1158502" y="990600"/>
            <a:ext cx="1906173" cy="1324629"/>
          </a:xfrm>
          <a:custGeom>
            <a:avLst/>
            <a:gdLst/>
            <a:ahLst/>
            <a:cxnLst/>
            <a:rect r="r" b="b" t="t" l="l"/>
            <a:pathLst>
              <a:path h="1324629" w="1906173">
                <a:moveTo>
                  <a:pt x="0" y="0"/>
                </a:moveTo>
                <a:lnTo>
                  <a:pt x="1906173" y="0"/>
                </a:lnTo>
                <a:lnTo>
                  <a:pt x="1906173" y="1324629"/>
                </a:lnTo>
                <a:lnTo>
                  <a:pt x="0" y="1324629"/>
                </a:lnTo>
                <a:lnTo>
                  <a:pt x="0" y="0"/>
                </a:lnTo>
                <a:close/>
              </a:path>
            </a:pathLst>
          </a:custGeom>
          <a:blipFill>
            <a:blip r:embed="rId5"/>
            <a:stretch>
              <a:fillRect l="0" t="0" r="0" b="0"/>
            </a:stretch>
          </a:blipFill>
        </p:spPr>
      </p:sp>
      <p:grpSp>
        <p:nvGrpSpPr>
          <p:cNvPr name="Group 39" id="39"/>
          <p:cNvGrpSpPr/>
          <p:nvPr/>
        </p:nvGrpSpPr>
        <p:grpSpPr>
          <a:xfrm rot="0">
            <a:off x="1158502" y="8138560"/>
            <a:ext cx="4952361" cy="748265"/>
            <a:chOff x="0" y="0"/>
            <a:chExt cx="3736132" cy="564502"/>
          </a:xfrm>
        </p:grpSpPr>
        <p:sp>
          <p:nvSpPr>
            <p:cNvPr name="Freeform 40" id="40"/>
            <p:cNvSpPr/>
            <p:nvPr/>
          </p:nvSpPr>
          <p:spPr>
            <a:xfrm flipH="false" flipV="false" rot="0">
              <a:off x="0" y="0"/>
              <a:ext cx="3736132" cy="564502"/>
            </a:xfrm>
            <a:custGeom>
              <a:avLst/>
              <a:gdLst/>
              <a:ahLst/>
              <a:cxnLst/>
              <a:rect r="r" b="b" t="t" l="l"/>
              <a:pathLst>
                <a:path h="564502" w="3736132">
                  <a:moveTo>
                    <a:pt x="0" y="0"/>
                  </a:moveTo>
                  <a:lnTo>
                    <a:pt x="3736132" y="0"/>
                  </a:lnTo>
                  <a:lnTo>
                    <a:pt x="3736132" y="564502"/>
                  </a:lnTo>
                  <a:lnTo>
                    <a:pt x="0" y="564502"/>
                  </a:lnTo>
                  <a:close/>
                </a:path>
              </a:pathLst>
            </a:custGeom>
            <a:solidFill>
              <a:srgbClr val="FFFFFF"/>
            </a:solidFill>
            <a:ln w="38100" cap="sq">
              <a:solidFill>
                <a:srgbClr val="FF68D4"/>
              </a:solidFill>
              <a:prstDash val="solid"/>
              <a:miter/>
            </a:ln>
          </p:spPr>
        </p:sp>
        <p:sp>
          <p:nvSpPr>
            <p:cNvPr name="TextBox 41" id="41"/>
            <p:cNvSpPr txBox="true"/>
            <p:nvPr/>
          </p:nvSpPr>
          <p:spPr>
            <a:xfrm>
              <a:off x="0" y="-28575"/>
              <a:ext cx="3736132" cy="593077"/>
            </a:xfrm>
            <a:prstGeom prst="rect">
              <a:avLst/>
            </a:prstGeom>
          </p:spPr>
          <p:txBody>
            <a:bodyPr anchor="ctr" rtlCol="false" tIns="254000" lIns="254000" bIns="254000" rIns="254000"/>
            <a:lstStyle/>
            <a:p>
              <a:pPr algn="l">
                <a:lnSpc>
                  <a:spcPts val="2520"/>
                </a:lnSpc>
              </a:pPr>
            </a:p>
          </p:txBody>
        </p:sp>
      </p:grpSp>
      <p:grpSp>
        <p:nvGrpSpPr>
          <p:cNvPr name="Group 42" id="42"/>
          <p:cNvGrpSpPr/>
          <p:nvPr/>
        </p:nvGrpSpPr>
        <p:grpSpPr>
          <a:xfrm rot="0">
            <a:off x="6616233" y="8138560"/>
            <a:ext cx="4952361" cy="748265"/>
            <a:chOff x="0" y="0"/>
            <a:chExt cx="3736132" cy="564502"/>
          </a:xfrm>
        </p:grpSpPr>
        <p:sp>
          <p:nvSpPr>
            <p:cNvPr name="Freeform 43" id="43"/>
            <p:cNvSpPr/>
            <p:nvPr/>
          </p:nvSpPr>
          <p:spPr>
            <a:xfrm flipH="false" flipV="false" rot="0">
              <a:off x="0" y="0"/>
              <a:ext cx="3736132" cy="564502"/>
            </a:xfrm>
            <a:custGeom>
              <a:avLst/>
              <a:gdLst/>
              <a:ahLst/>
              <a:cxnLst/>
              <a:rect r="r" b="b" t="t" l="l"/>
              <a:pathLst>
                <a:path h="564502" w="3736132">
                  <a:moveTo>
                    <a:pt x="0" y="0"/>
                  </a:moveTo>
                  <a:lnTo>
                    <a:pt x="3736132" y="0"/>
                  </a:lnTo>
                  <a:lnTo>
                    <a:pt x="3736132" y="564502"/>
                  </a:lnTo>
                  <a:lnTo>
                    <a:pt x="0" y="564502"/>
                  </a:lnTo>
                  <a:close/>
                </a:path>
              </a:pathLst>
            </a:custGeom>
            <a:solidFill>
              <a:srgbClr val="FFFFFF"/>
            </a:solidFill>
            <a:ln w="38100" cap="sq">
              <a:solidFill>
                <a:srgbClr val="FF68D4"/>
              </a:solidFill>
              <a:prstDash val="solid"/>
              <a:miter/>
            </a:ln>
          </p:spPr>
        </p:sp>
        <p:sp>
          <p:nvSpPr>
            <p:cNvPr name="TextBox 44" id="44"/>
            <p:cNvSpPr txBox="true"/>
            <p:nvPr/>
          </p:nvSpPr>
          <p:spPr>
            <a:xfrm>
              <a:off x="0" y="-28575"/>
              <a:ext cx="3736132" cy="593077"/>
            </a:xfrm>
            <a:prstGeom prst="rect">
              <a:avLst/>
            </a:prstGeom>
          </p:spPr>
          <p:txBody>
            <a:bodyPr anchor="ctr" rtlCol="false" tIns="254000" lIns="254000" bIns="254000" rIns="254000"/>
            <a:lstStyle/>
            <a:p>
              <a:pPr algn="l">
                <a:lnSpc>
                  <a:spcPts val="2520"/>
                </a:lnSpc>
              </a:pPr>
            </a:p>
          </p:txBody>
        </p:sp>
      </p:grpSp>
      <p:grpSp>
        <p:nvGrpSpPr>
          <p:cNvPr name="Group 45" id="45"/>
          <p:cNvGrpSpPr/>
          <p:nvPr/>
        </p:nvGrpSpPr>
        <p:grpSpPr>
          <a:xfrm rot="0">
            <a:off x="12172631" y="8148085"/>
            <a:ext cx="4952361" cy="748265"/>
            <a:chOff x="0" y="0"/>
            <a:chExt cx="3736132" cy="564502"/>
          </a:xfrm>
        </p:grpSpPr>
        <p:sp>
          <p:nvSpPr>
            <p:cNvPr name="Freeform 46" id="46"/>
            <p:cNvSpPr/>
            <p:nvPr/>
          </p:nvSpPr>
          <p:spPr>
            <a:xfrm flipH="false" flipV="false" rot="0">
              <a:off x="0" y="0"/>
              <a:ext cx="3736132" cy="564502"/>
            </a:xfrm>
            <a:custGeom>
              <a:avLst/>
              <a:gdLst/>
              <a:ahLst/>
              <a:cxnLst/>
              <a:rect r="r" b="b" t="t" l="l"/>
              <a:pathLst>
                <a:path h="564502" w="3736132">
                  <a:moveTo>
                    <a:pt x="0" y="0"/>
                  </a:moveTo>
                  <a:lnTo>
                    <a:pt x="3736132" y="0"/>
                  </a:lnTo>
                  <a:lnTo>
                    <a:pt x="3736132" y="564502"/>
                  </a:lnTo>
                  <a:lnTo>
                    <a:pt x="0" y="564502"/>
                  </a:lnTo>
                  <a:close/>
                </a:path>
              </a:pathLst>
            </a:custGeom>
            <a:solidFill>
              <a:srgbClr val="FFFFFF"/>
            </a:solidFill>
            <a:ln w="38100" cap="sq">
              <a:solidFill>
                <a:srgbClr val="FF68D4"/>
              </a:solidFill>
              <a:prstDash val="solid"/>
              <a:miter/>
            </a:ln>
          </p:spPr>
        </p:sp>
        <p:sp>
          <p:nvSpPr>
            <p:cNvPr name="TextBox 47" id="47"/>
            <p:cNvSpPr txBox="true"/>
            <p:nvPr/>
          </p:nvSpPr>
          <p:spPr>
            <a:xfrm>
              <a:off x="0" y="-28575"/>
              <a:ext cx="3736132" cy="593077"/>
            </a:xfrm>
            <a:prstGeom prst="rect">
              <a:avLst/>
            </a:prstGeom>
          </p:spPr>
          <p:txBody>
            <a:bodyPr anchor="ctr" rtlCol="false" tIns="254000" lIns="254000" bIns="254000" rIns="254000"/>
            <a:lstStyle/>
            <a:p>
              <a:pPr algn="l">
                <a:lnSpc>
                  <a:spcPts val="2520"/>
                </a:lnSpc>
              </a:pPr>
            </a:p>
          </p:txBody>
        </p:sp>
      </p:grpSp>
      <p:sp>
        <p:nvSpPr>
          <p:cNvPr name="TextBox 48" id="48"/>
          <p:cNvSpPr txBox="true"/>
          <p:nvPr/>
        </p:nvSpPr>
        <p:spPr>
          <a:xfrm rot="0">
            <a:off x="1354346" y="7867215"/>
            <a:ext cx="4952361" cy="843280"/>
          </a:xfrm>
          <a:prstGeom prst="rect">
            <a:avLst/>
          </a:prstGeom>
        </p:spPr>
        <p:txBody>
          <a:bodyPr anchor="t" rtlCol="false" tIns="0" lIns="0" bIns="0" rIns="0">
            <a:spAutoFit/>
          </a:bodyPr>
          <a:lstStyle/>
          <a:p>
            <a:pPr algn="just">
              <a:lnSpc>
                <a:spcPts val="3379"/>
              </a:lnSpc>
              <a:spcBef>
                <a:spcPct val="0"/>
              </a:spcBef>
            </a:pPr>
          </a:p>
          <a:p>
            <a:pPr algn="just">
              <a:lnSpc>
                <a:spcPts val="3379"/>
              </a:lnSpc>
              <a:spcBef>
                <a:spcPct val="0"/>
              </a:spcBef>
            </a:pPr>
            <a:r>
              <a:rPr lang="en-US" sz="2599">
                <a:solidFill>
                  <a:srgbClr val="000000"/>
                </a:solidFill>
                <a:latin typeface="Muli Bold"/>
              </a:rPr>
              <a:t>25000</a:t>
            </a:r>
          </a:p>
        </p:txBody>
      </p:sp>
      <p:sp>
        <p:nvSpPr>
          <p:cNvPr name="TextBox 49" id="49"/>
          <p:cNvSpPr txBox="true"/>
          <p:nvPr/>
        </p:nvSpPr>
        <p:spPr>
          <a:xfrm rot="0">
            <a:off x="6903613" y="8295840"/>
            <a:ext cx="4952361" cy="414655"/>
          </a:xfrm>
          <a:prstGeom prst="rect">
            <a:avLst/>
          </a:prstGeom>
        </p:spPr>
        <p:txBody>
          <a:bodyPr anchor="t" rtlCol="false" tIns="0" lIns="0" bIns="0" rIns="0">
            <a:spAutoFit/>
          </a:bodyPr>
          <a:lstStyle/>
          <a:p>
            <a:pPr algn="l">
              <a:lnSpc>
                <a:spcPts val="3379"/>
              </a:lnSpc>
              <a:spcBef>
                <a:spcPct val="0"/>
              </a:spcBef>
            </a:pPr>
            <a:r>
              <a:rPr lang="en-US" sz="2599">
                <a:solidFill>
                  <a:srgbClr val="000000"/>
                </a:solidFill>
                <a:latin typeface="Muli Bold"/>
              </a:rPr>
              <a:t>88403552.725</a:t>
            </a:r>
          </a:p>
        </p:txBody>
      </p:sp>
      <p:sp>
        <p:nvSpPr>
          <p:cNvPr name="TextBox 50" id="50"/>
          <p:cNvSpPr txBox="true"/>
          <p:nvPr/>
        </p:nvSpPr>
        <p:spPr>
          <a:xfrm rot="0">
            <a:off x="12456049" y="8306642"/>
            <a:ext cx="4952361" cy="843280"/>
          </a:xfrm>
          <a:prstGeom prst="rect">
            <a:avLst/>
          </a:prstGeom>
        </p:spPr>
        <p:txBody>
          <a:bodyPr anchor="t" rtlCol="false" tIns="0" lIns="0" bIns="0" rIns="0">
            <a:spAutoFit/>
          </a:bodyPr>
          <a:lstStyle/>
          <a:p>
            <a:pPr algn="l">
              <a:lnSpc>
                <a:spcPts val="3379"/>
              </a:lnSpc>
            </a:pPr>
            <a:r>
              <a:rPr lang="en-US" sz="2599">
                <a:solidFill>
                  <a:srgbClr val="000000"/>
                </a:solidFill>
                <a:latin typeface="Muli Bold"/>
              </a:rPr>
              <a:t>22.84</a:t>
            </a:r>
          </a:p>
          <a:p>
            <a:pPr algn="l">
              <a:lnSpc>
                <a:spcPts val="337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11762" y="5354666"/>
            <a:ext cx="9042909" cy="9026468"/>
          </a:xfrm>
          <a:custGeom>
            <a:avLst/>
            <a:gdLst/>
            <a:ahLst/>
            <a:cxnLst/>
            <a:rect r="r" b="b" t="t" l="l"/>
            <a:pathLst>
              <a:path h="9026468" w="9042909">
                <a:moveTo>
                  <a:pt x="0" y="0"/>
                </a:moveTo>
                <a:lnTo>
                  <a:pt x="9042909" y="0"/>
                </a:lnTo>
                <a:lnTo>
                  <a:pt x="9042909" y="9026468"/>
                </a:lnTo>
                <a:lnTo>
                  <a:pt x="0" y="90264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8502" y="2625368"/>
            <a:ext cx="6303743" cy="5458596"/>
            <a:chOff x="0" y="0"/>
            <a:chExt cx="4755635" cy="4118044"/>
          </a:xfrm>
        </p:grpSpPr>
        <p:sp>
          <p:nvSpPr>
            <p:cNvPr name="Freeform 4" id="4"/>
            <p:cNvSpPr/>
            <p:nvPr/>
          </p:nvSpPr>
          <p:spPr>
            <a:xfrm flipH="false" flipV="false" rot="0">
              <a:off x="0" y="0"/>
              <a:ext cx="4755635" cy="4118044"/>
            </a:xfrm>
            <a:custGeom>
              <a:avLst/>
              <a:gdLst/>
              <a:ahLst/>
              <a:cxnLst/>
              <a:rect r="r" b="b" t="t" l="l"/>
              <a:pathLst>
                <a:path h="4118044" w="4755635">
                  <a:moveTo>
                    <a:pt x="0" y="0"/>
                  </a:moveTo>
                  <a:lnTo>
                    <a:pt x="4755635" y="0"/>
                  </a:lnTo>
                  <a:lnTo>
                    <a:pt x="4755635" y="4118044"/>
                  </a:lnTo>
                  <a:lnTo>
                    <a:pt x="0" y="4118044"/>
                  </a:lnTo>
                  <a:close/>
                </a:path>
              </a:pathLst>
            </a:custGeom>
            <a:solidFill>
              <a:srgbClr val="FFFFFF"/>
            </a:solidFill>
            <a:ln w="38100" cap="sq">
              <a:solidFill>
                <a:srgbClr val="FF68D4"/>
              </a:solidFill>
              <a:prstDash val="solid"/>
              <a:miter/>
            </a:ln>
          </p:spPr>
        </p:sp>
        <p:sp>
          <p:nvSpPr>
            <p:cNvPr name="TextBox 5" id="5"/>
            <p:cNvSpPr txBox="true"/>
            <p:nvPr/>
          </p:nvSpPr>
          <p:spPr>
            <a:xfrm>
              <a:off x="0" y="-28575"/>
              <a:ext cx="4755635" cy="4146619"/>
            </a:xfrm>
            <a:prstGeom prst="rect">
              <a:avLst/>
            </a:prstGeom>
          </p:spPr>
          <p:txBody>
            <a:bodyPr anchor="ctr" rtlCol="false" tIns="254000" lIns="254000" bIns="254000" rIns="254000"/>
            <a:lstStyle/>
            <a:p>
              <a:pPr algn="l">
                <a:lnSpc>
                  <a:spcPts val="2520"/>
                </a:lnSpc>
              </a:pPr>
            </a:p>
          </p:txBody>
        </p:sp>
      </p:grpSp>
      <p:grpSp>
        <p:nvGrpSpPr>
          <p:cNvPr name="Group 6" id="6"/>
          <p:cNvGrpSpPr/>
          <p:nvPr/>
        </p:nvGrpSpPr>
        <p:grpSpPr>
          <a:xfrm rot="0">
            <a:off x="1506140" y="3053906"/>
            <a:ext cx="1210897" cy="1210897"/>
            <a:chOff x="0" y="0"/>
            <a:chExt cx="1614529" cy="1614529"/>
          </a:xfrm>
        </p:grpSpPr>
        <p:grpSp>
          <p:nvGrpSpPr>
            <p:cNvPr name="Group 7" id="7"/>
            <p:cNvGrpSpPr/>
            <p:nvPr/>
          </p:nvGrpSpPr>
          <p:grpSpPr>
            <a:xfrm rot="0">
              <a:off x="0" y="0"/>
              <a:ext cx="1614529" cy="1614529"/>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9" id="9"/>
            <p:cNvSpPr txBox="true"/>
            <p:nvPr/>
          </p:nvSpPr>
          <p:spPr>
            <a:xfrm rot="0">
              <a:off x="274834" y="364881"/>
              <a:ext cx="1064860"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Semi-Bold"/>
                </a:rPr>
                <a:t>04</a:t>
              </a:r>
            </a:p>
          </p:txBody>
        </p:sp>
      </p:grpSp>
      <p:grpSp>
        <p:nvGrpSpPr>
          <p:cNvPr name="Group 10" id="10"/>
          <p:cNvGrpSpPr/>
          <p:nvPr/>
        </p:nvGrpSpPr>
        <p:grpSpPr>
          <a:xfrm rot="0">
            <a:off x="14276697" y="9363075"/>
            <a:ext cx="2982603" cy="558194"/>
            <a:chOff x="0" y="0"/>
            <a:chExt cx="3976804" cy="744259"/>
          </a:xfrm>
        </p:grpSpPr>
        <p:grpSp>
          <p:nvGrpSpPr>
            <p:cNvPr name="Group 11" id="11"/>
            <p:cNvGrpSpPr/>
            <p:nvPr/>
          </p:nvGrpSpPr>
          <p:grpSpPr>
            <a:xfrm rot="0">
              <a:off x="0" y="0"/>
              <a:ext cx="3976804" cy="744259"/>
              <a:chOff x="0" y="0"/>
              <a:chExt cx="6897394" cy="1290848"/>
            </a:xfrm>
          </p:grpSpPr>
          <p:sp>
            <p:nvSpPr>
              <p:cNvPr name="Freeform 12" id="12"/>
              <p:cNvSpPr/>
              <p:nvPr/>
            </p:nvSpPr>
            <p:spPr>
              <a:xfrm flipH="false" flipV="false" rot="0">
                <a:off x="0" y="0"/>
                <a:ext cx="6897394" cy="1290848"/>
              </a:xfrm>
              <a:custGeom>
                <a:avLst/>
                <a:gdLst/>
                <a:ahLst/>
                <a:cxnLst/>
                <a:rect r="r" b="b" t="t" l="l"/>
                <a:pathLst>
                  <a:path h="1290848" w="6897394">
                    <a:moveTo>
                      <a:pt x="0" y="0"/>
                    </a:moveTo>
                    <a:lnTo>
                      <a:pt x="0" y="1290848"/>
                    </a:lnTo>
                    <a:lnTo>
                      <a:pt x="6897394" y="1290848"/>
                    </a:lnTo>
                    <a:lnTo>
                      <a:pt x="6897394" y="0"/>
                    </a:lnTo>
                    <a:lnTo>
                      <a:pt x="0" y="0"/>
                    </a:lnTo>
                    <a:close/>
                    <a:moveTo>
                      <a:pt x="6836434" y="1229888"/>
                    </a:moveTo>
                    <a:lnTo>
                      <a:pt x="59690" y="1229888"/>
                    </a:lnTo>
                    <a:lnTo>
                      <a:pt x="59690" y="59690"/>
                    </a:lnTo>
                    <a:lnTo>
                      <a:pt x="6836434" y="59690"/>
                    </a:lnTo>
                    <a:lnTo>
                      <a:pt x="6836434" y="1229888"/>
                    </a:lnTo>
                    <a:close/>
                  </a:path>
                </a:pathLst>
              </a:custGeom>
              <a:solidFill>
                <a:srgbClr val="FF68D4"/>
              </a:solidFill>
            </p:spPr>
          </p:sp>
        </p:grpSp>
        <p:sp>
          <p:nvSpPr>
            <p:cNvPr name="TextBox 13" id="13"/>
            <p:cNvSpPr txBox="true"/>
            <p:nvPr/>
          </p:nvSpPr>
          <p:spPr>
            <a:xfrm rot="0">
              <a:off x="448728" y="180995"/>
              <a:ext cx="3079349" cy="372745"/>
            </a:xfrm>
            <a:prstGeom prst="rect">
              <a:avLst/>
            </a:prstGeom>
          </p:spPr>
          <p:txBody>
            <a:bodyPr anchor="t" rtlCol="false" tIns="0" lIns="0" bIns="0" rIns="0">
              <a:spAutoFit/>
            </a:bodyPr>
            <a:lstStyle/>
            <a:p>
              <a:pPr algn="ctr">
                <a:lnSpc>
                  <a:spcPts val="2340"/>
                </a:lnSpc>
              </a:pPr>
              <a:r>
                <a:rPr lang="en-US" sz="1800">
                  <a:solidFill>
                    <a:srgbClr val="000000"/>
                  </a:solidFill>
                  <a:latin typeface="Muli"/>
                  <a:hlinkClick r:id="rId4" action="ppaction://hlinksldjump"/>
                </a:rPr>
                <a:t>BACK TO AGENDA</a:t>
              </a:r>
            </a:p>
          </p:txBody>
        </p:sp>
      </p:grpSp>
      <p:sp>
        <p:nvSpPr>
          <p:cNvPr name="Freeform 14" id="14"/>
          <p:cNvSpPr/>
          <p:nvPr/>
        </p:nvSpPr>
        <p:spPr>
          <a:xfrm flipH="false" flipV="false" rot="0">
            <a:off x="1158502" y="990600"/>
            <a:ext cx="1906173" cy="1324629"/>
          </a:xfrm>
          <a:custGeom>
            <a:avLst/>
            <a:gdLst/>
            <a:ahLst/>
            <a:cxnLst/>
            <a:rect r="r" b="b" t="t" l="l"/>
            <a:pathLst>
              <a:path h="1324629" w="1906173">
                <a:moveTo>
                  <a:pt x="0" y="0"/>
                </a:moveTo>
                <a:lnTo>
                  <a:pt x="1906173" y="0"/>
                </a:lnTo>
                <a:lnTo>
                  <a:pt x="1906173" y="1324629"/>
                </a:lnTo>
                <a:lnTo>
                  <a:pt x="0" y="1324629"/>
                </a:lnTo>
                <a:lnTo>
                  <a:pt x="0" y="0"/>
                </a:lnTo>
                <a:close/>
              </a:path>
            </a:pathLst>
          </a:custGeom>
          <a:blipFill>
            <a:blip r:embed="rId5"/>
            <a:stretch>
              <a:fillRect l="0" t="0" r="0" b="0"/>
            </a:stretch>
          </a:blipFill>
        </p:spPr>
      </p:sp>
      <p:sp>
        <p:nvSpPr>
          <p:cNvPr name="Freeform 15" id="15"/>
          <p:cNvSpPr/>
          <p:nvPr/>
        </p:nvSpPr>
        <p:spPr>
          <a:xfrm flipH="false" flipV="false" rot="0">
            <a:off x="7886009" y="3659354"/>
            <a:ext cx="9535016" cy="5458596"/>
          </a:xfrm>
          <a:custGeom>
            <a:avLst/>
            <a:gdLst/>
            <a:ahLst/>
            <a:cxnLst/>
            <a:rect r="r" b="b" t="t" l="l"/>
            <a:pathLst>
              <a:path h="5458596" w="9535016">
                <a:moveTo>
                  <a:pt x="0" y="0"/>
                </a:moveTo>
                <a:lnTo>
                  <a:pt x="9535016" y="0"/>
                </a:lnTo>
                <a:lnTo>
                  <a:pt x="9535016" y="5458596"/>
                </a:lnTo>
                <a:lnTo>
                  <a:pt x="0" y="5458596"/>
                </a:lnTo>
                <a:lnTo>
                  <a:pt x="0" y="0"/>
                </a:lnTo>
                <a:close/>
              </a:path>
            </a:pathLst>
          </a:custGeom>
          <a:blipFill>
            <a:blip r:embed="rId6"/>
            <a:stretch>
              <a:fillRect l="0" t="0" r="0" b="0"/>
            </a:stretch>
          </a:blipFill>
        </p:spPr>
      </p:sp>
      <p:grpSp>
        <p:nvGrpSpPr>
          <p:cNvPr name="Group 16" id="16"/>
          <p:cNvGrpSpPr/>
          <p:nvPr/>
        </p:nvGrpSpPr>
        <p:grpSpPr>
          <a:xfrm rot="0">
            <a:off x="1506140" y="4488557"/>
            <a:ext cx="5735890" cy="4144645"/>
            <a:chOff x="0" y="0"/>
            <a:chExt cx="7647854" cy="5526193"/>
          </a:xfrm>
        </p:grpSpPr>
        <p:sp>
          <p:nvSpPr>
            <p:cNvPr name="TextBox 17" id="17"/>
            <p:cNvSpPr txBox="true"/>
            <p:nvPr/>
          </p:nvSpPr>
          <p:spPr>
            <a:xfrm rot="0">
              <a:off x="0" y="1213485"/>
              <a:ext cx="7647854" cy="4312708"/>
            </a:xfrm>
            <a:prstGeom prst="rect">
              <a:avLst/>
            </a:prstGeom>
          </p:spPr>
          <p:txBody>
            <a:bodyPr anchor="t" rtlCol="false" tIns="0" lIns="0" bIns="0" rIns="0">
              <a:spAutoFit/>
            </a:bodyPr>
            <a:lstStyle/>
            <a:p>
              <a:pPr algn="l">
                <a:lnSpc>
                  <a:spcPts val="2600"/>
                </a:lnSpc>
              </a:pPr>
              <a:r>
                <a:rPr lang="en-US" sz="2000" u="sng">
                  <a:solidFill>
                    <a:srgbClr val="000000"/>
                  </a:solidFill>
                  <a:latin typeface="Muli Bold"/>
                </a:rPr>
                <a:t>SQL QUERY:</a:t>
              </a:r>
            </a:p>
            <a:p>
              <a:pPr algn="l">
                <a:lnSpc>
                  <a:spcPts val="2600"/>
                </a:lnSpc>
              </a:pPr>
            </a:p>
            <a:p>
              <a:pPr algn="l">
                <a:lnSpc>
                  <a:spcPts val="2600"/>
                </a:lnSpc>
              </a:pPr>
              <a:r>
                <a:rPr lang="en-US" sz="2000">
                  <a:solidFill>
                    <a:srgbClr val="000000"/>
                  </a:solidFill>
                  <a:latin typeface="Muli"/>
                </a:rPr>
                <a:t>SELECT order_warehouse_id, store_id, COUNT(*) AS order_count</a:t>
              </a:r>
            </a:p>
            <a:p>
              <a:pPr algn="l">
                <a:lnSpc>
                  <a:spcPts val="2600"/>
                </a:lnSpc>
              </a:pPr>
              <a:r>
                <a:rPr lang="en-US" sz="2000">
                  <a:solidFill>
                    <a:srgbClr val="000000"/>
                  </a:solidFill>
                  <a:latin typeface="Muli"/>
                </a:rPr>
                <a:t>FROM SALES_DATA</a:t>
              </a:r>
            </a:p>
            <a:p>
              <a:pPr algn="l">
                <a:lnSpc>
                  <a:spcPts val="2600"/>
                </a:lnSpc>
              </a:pPr>
              <a:r>
                <a:rPr lang="en-US" sz="2000">
                  <a:solidFill>
                    <a:srgbClr val="000000"/>
                  </a:solidFill>
                  <a:latin typeface="Muli"/>
                </a:rPr>
                <a:t>GROUP BY order_warehouse_id, store_id;</a:t>
              </a:r>
            </a:p>
            <a:p>
              <a:pPr algn="l">
                <a:lnSpc>
                  <a:spcPts val="2600"/>
                </a:lnSpc>
              </a:pPr>
            </a:p>
            <a:p>
              <a:pPr algn="l">
                <a:lnSpc>
                  <a:spcPts val="2600"/>
                </a:lnSpc>
              </a:pPr>
            </a:p>
            <a:p>
              <a:pPr algn="l">
                <a:lnSpc>
                  <a:spcPts val="2600"/>
                </a:lnSpc>
              </a:pPr>
            </a:p>
            <a:p>
              <a:pPr algn="l">
                <a:lnSpc>
                  <a:spcPts val="2600"/>
                </a:lnSpc>
              </a:pPr>
            </a:p>
          </p:txBody>
        </p:sp>
        <p:sp>
          <p:nvSpPr>
            <p:cNvPr name="TextBox 18" id="18"/>
            <p:cNvSpPr txBox="true"/>
            <p:nvPr/>
          </p:nvSpPr>
          <p:spPr>
            <a:xfrm rot="0">
              <a:off x="0" y="-28575"/>
              <a:ext cx="7647854" cy="1029335"/>
            </a:xfrm>
            <a:prstGeom prst="rect">
              <a:avLst/>
            </a:prstGeom>
          </p:spPr>
          <p:txBody>
            <a:bodyPr anchor="t" rtlCol="false" tIns="0" lIns="0" bIns="0" rIns="0">
              <a:spAutoFit/>
            </a:bodyPr>
            <a:lstStyle/>
            <a:p>
              <a:pPr algn="l">
                <a:lnSpc>
                  <a:spcPts val="3120"/>
                </a:lnSpc>
              </a:pPr>
              <a:r>
                <a:rPr lang="en-US" sz="2400">
                  <a:solidFill>
                    <a:srgbClr val="000000"/>
                  </a:solidFill>
                  <a:latin typeface="Muli Bold"/>
                </a:rPr>
                <a:t>Distribution of orders by warehouse and store</a:t>
              </a:r>
            </a:p>
          </p:txBody>
        </p:sp>
      </p:grpSp>
      <p:sp>
        <p:nvSpPr>
          <p:cNvPr name="TextBox 19" id="19"/>
          <p:cNvSpPr txBox="true"/>
          <p:nvPr/>
        </p:nvSpPr>
        <p:spPr>
          <a:xfrm rot="0">
            <a:off x="6057900" y="752475"/>
            <a:ext cx="11201400" cy="1371600"/>
          </a:xfrm>
          <a:prstGeom prst="rect">
            <a:avLst/>
          </a:prstGeom>
        </p:spPr>
        <p:txBody>
          <a:bodyPr anchor="t" rtlCol="false" tIns="0" lIns="0" bIns="0" rIns="0">
            <a:spAutoFit/>
          </a:bodyPr>
          <a:lstStyle/>
          <a:p>
            <a:pPr algn="r">
              <a:lnSpc>
                <a:spcPts val="10800"/>
              </a:lnSpc>
            </a:pPr>
            <a:r>
              <a:rPr lang="en-US" sz="9000">
                <a:solidFill>
                  <a:srgbClr val="000000"/>
                </a:solidFill>
                <a:latin typeface="Playfair Display Bold"/>
              </a:rPr>
              <a:t> </a:t>
            </a:r>
            <a:r>
              <a:rPr lang="en-US" sz="9000">
                <a:solidFill>
                  <a:srgbClr val="000000"/>
                </a:solidFill>
                <a:latin typeface="Playfair Display Bold"/>
              </a:rPr>
              <a:t>Data Exploration</a:t>
            </a:r>
          </a:p>
        </p:txBody>
      </p:sp>
      <p:grpSp>
        <p:nvGrpSpPr>
          <p:cNvPr name="Group 20" id="20"/>
          <p:cNvGrpSpPr/>
          <p:nvPr/>
        </p:nvGrpSpPr>
        <p:grpSpPr>
          <a:xfrm rot="0">
            <a:off x="7886009" y="3053906"/>
            <a:ext cx="5735890" cy="1163320"/>
            <a:chOff x="0" y="0"/>
            <a:chExt cx="7647854" cy="1551093"/>
          </a:xfrm>
        </p:grpSpPr>
        <p:sp>
          <p:nvSpPr>
            <p:cNvPr name="TextBox 21" id="21"/>
            <p:cNvSpPr txBox="true"/>
            <p:nvPr/>
          </p:nvSpPr>
          <p:spPr>
            <a:xfrm rot="0">
              <a:off x="0" y="692785"/>
              <a:ext cx="7647854" cy="858308"/>
            </a:xfrm>
            <a:prstGeom prst="rect">
              <a:avLst/>
            </a:prstGeom>
          </p:spPr>
          <p:txBody>
            <a:bodyPr anchor="t" rtlCol="false" tIns="0" lIns="0" bIns="0" rIns="0">
              <a:spAutoFit/>
            </a:bodyPr>
            <a:lstStyle/>
            <a:p>
              <a:pPr algn="l">
                <a:lnSpc>
                  <a:spcPts val="2600"/>
                </a:lnSpc>
              </a:pPr>
            </a:p>
            <a:p>
              <a:pPr algn="l">
                <a:lnSpc>
                  <a:spcPts val="2600"/>
                </a:lnSpc>
              </a:pPr>
            </a:p>
          </p:txBody>
        </p:sp>
        <p:sp>
          <p:nvSpPr>
            <p:cNvPr name="TextBox 22" id="22"/>
            <p:cNvSpPr txBox="true"/>
            <p:nvPr/>
          </p:nvSpPr>
          <p:spPr>
            <a:xfrm rot="0">
              <a:off x="0" y="-28575"/>
              <a:ext cx="7647854" cy="508635"/>
            </a:xfrm>
            <a:prstGeom prst="rect">
              <a:avLst/>
            </a:prstGeom>
          </p:spPr>
          <p:txBody>
            <a:bodyPr anchor="t" rtlCol="false" tIns="0" lIns="0" bIns="0" rIns="0">
              <a:spAutoFit/>
            </a:bodyPr>
            <a:lstStyle/>
            <a:p>
              <a:pPr algn="l">
                <a:lnSpc>
                  <a:spcPts val="3120"/>
                </a:lnSpc>
              </a:pPr>
              <a:r>
                <a:rPr lang="en-US" sz="2400">
                  <a:solidFill>
                    <a:srgbClr val="000000"/>
                  </a:solidFill>
                  <a:latin typeface="Muli Bold"/>
                </a:rPr>
                <a:t>Output of first few rows: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11762" y="5354666"/>
            <a:ext cx="9042909" cy="9026468"/>
          </a:xfrm>
          <a:custGeom>
            <a:avLst/>
            <a:gdLst/>
            <a:ahLst/>
            <a:cxnLst/>
            <a:rect r="r" b="b" t="t" l="l"/>
            <a:pathLst>
              <a:path h="9026468" w="9042909">
                <a:moveTo>
                  <a:pt x="0" y="0"/>
                </a:moveTo>
                <a:lnTo>
                  <a:pt x="9042909" y="0"/>
                </a:lnTo>
                <a:lnTo>
                  <a:pt x="9042909" y="9026468"/>
                </a:lnTo>
                <a:lnTo>
                  <a:pt x="0" y="90264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58502" y="2625368"/>
            <a:ext cx="6303743" cy="5458596"/>
            <a:chOff x="0" y="0"/>
            <a:chExt cx="4755635" cy="4118044"/>
          </a:xfrm>
        </p:grpSpPr>
        <p:sp>
          <p:nvSpPr>
            <p:cNvPr name="Freeform 4" id="4"/>
            <p:cNvSpPr/>
            <p:nvPr/>
          </p:nvSpPr>
          <p:spPr>
            <a:xfrm flipH="false" flipV="false" rot="0">
              <a:off x="0" y="0"/>
              <a:ext cx="4755635" cy="4118044"/>
            </a:xfrm>
            <a:custGeom>
              <a:avLst/>
              <a:gdLst/>
              <a:ahLst/>
              <a:cxnLst/>
              <a:rect r="r" b="b" t="t" l="l"/>
              <a:pathLst>
                <a:path h="4118044" w="4755635">
                  <a:moveTo>
                    <a:pt x="0" y="0"/>
                  </a:moveTo>
                  <a:lnTo>
                    <a:pt x="4755635" y="0"/>
                  </a:lnTo>
                  <a:lnTo>
                    <a:pt x="4755635" y="4118044"/>
                  </a:lnTo>
                  <a:lnTo>
                    <a:pt x="0" y="4118044"/>
                  </a:lnTo>
                  <a:close/>
                </a:path>
              </a:pathLst>
            </a:custGeom>
            <a:solidFill>
              <a:srgbClr val="FFFFFF"/>
            </a:solidFill>
            <a:ln w="38100" cap="sq">
              <a:solidFill>
                <a:srgbClr val="FF68D4"/>
              </a:solidFill>
              <a:prstDash val="solid"/>
              <a:miter/>
            </a:ln>
          </p:spPr>
        </p:sp>
        <p:sp>
          <p:nvSpPr>
            <p:cNvPr name="TextBox 5" id="5"/>
            <p:cNvSpPr txBox="true"/>
            <p:nvPr/>
          </p:nvSpPr>
          <p:spPr>
            <a:xfrm>
              <a:off x="0" y="-28575"/>
              <a:ext cx="4755635" cy="4146619"/>
            </a:xfrm>
            <a:prstGeom prst="rect">
              <a:avLst/>
            </a:prstGeom>
          </p:spPr>
          <p:txBody>
            <a:bodyPr anchor="ctr" rtlCol="false" tIns="254000" lIns="254000" bIns="254000" rIns="254000"/>
            <a:lstStyle/>
            <a:p>
              <a:pPr algn="l">
                <a:lnSpc>
                  <a:spcPts val="2520"/>
                </a:lnSpc>
              </a:pPr>
            </a:p>
          </p:txBody>
        </p:sp>
      </p:grpSp>
      <p:grpSp>
        <p:nvGrpSpPr>
          <p:cNvPr name="Group 6" id="6"/>
          <p:cNvGrpSpPr/>
          <p:nvPr/>
        </p:nvGrpSpPr>
        <p:grpSpPr>
          <a:xfrm rot="0">
            <a:off x="1506140" y="3053906"/>
            <a:ext cx="1210897" cy="1210897"/>
            <a:chOff x="0" y="0"/>
            <a:chExt cx="1614529" cy="1614529"/>
          </a:xfrm>
        </p:grpSpPr>
        <p:grpSp>
          <p:nvGrpSpPr>
            <p:cNvPr name="Group 7" id="7"/>
            <p:cNvGrpSpPr/>
            <p:nvPr/>
          </p:nvGrpSpPr>
          <p:grpSpPr>
            <a:xfrm rot="0">
              <a:off x="0" y="0"/>
              <a:ext cx="1614529" cy="1614529"/>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9" id="9"/>
            <p:cNvSpPr txBox="true"/>
            <p:nvPr/>
          </p:nvSpPr>
          <p:spPr>
            <a:xfrm rot="0">
              <a:off x="274834" y="364881"/>
              <a:ext cx="1064860"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Semi-Bold"/>
                </a:rPr>
                <a:t>05</a:t>
              </a:r>
            </a:p>
          </p:txBody>
        </p:sp>
      </p:grpSp>
      <p:grpSp>
        <p:nvGrpSpPr>
          <p:cNvPr name="Group 10" id="10"/>
          <p:cNvGrpSpPr/>
          <p:nvPr/>
        </p:nvGrpSpPr>
        <p:grpSpPr>
          <a:xfrm rot="0">
            <a:off x="14276697" y="9363075"/>
            <a:ext cx="2982603" cy="558194"/>
            <a:chOff x="0" y="0"/>
            <a:chExt cx="3976804" cy="744259"/>
          </a:xfrm>
        </p:grpSpPr>
        <p:grpSp>
          <p:nvGrpSpPr>
            <p:cNvPr name="Group 11" id="11"/>
            <p:cNvGrpSpPr/>
            <p:nvPr/>
          </p:nvGrpSpPr>
          <p:grpSpPr>
            <a:xfrm rot="0">
              <a:off x="0" y="0"/>
              <a:ext cx="3976804" cy="744259"/>
              <a:chOff x="0" y="0"/>
              <a:chExt cx="6897394" cy="1290848"/>
            </a:xfrm>
          </p:grpSpPr>
          <p:sp>
            <p:nvSpPr>
              <p:cNvPr name="Freeform 12" id="12"/>
              <p:cNvSpPr/>
              <p:nvPr/>
            </p:nvSpPr>
            <p:spPr>
              <a:xfrm flipH="false" flipV="false" rot="0">
                <a:off x="0" y="0"/>
                <a:ext cx="6897394" cy="1290848"/>
              </a:xfrm>
              <a:custGeom>
                <a:avLst/>
                <a:gdLst/>
                <a:ahLst/>
                <a:cxnLst/>
                <a:rect r="r" b="b" t="t" l="l"/>
                <a:pathLst>
                  <a:path h="1290848" w="6897394">
                    <a:moveTo>
                      <a:pt x="0" y="0"/>
                    </a:moveTo>
                    <a:lnTo>
                      <a:pt x="0" y="1290848"/>
                    </a:lnTo>
                    <a:lnTo>
                      <a:pt x="6897394" y="1290848"/>
                    </a:lnTo>
                    <a:lnTo>
                      <a:pt x="6897394" y="0"/>
                    </a:lnTo>
                    <a:lnTo>
                      <a:pt x="0" y="0"/>
                    </a:lnTo>
                    <a:close/>
                    <a:moveTo>
                      <a:pt x="6836434" y="1229888"/>
                    </a:moveTo>
                    <a:lnTo>
                      <a:pt x="59690" y="1229888"/>
                    </a:lnTo>
                    <a:lnTo>
                      <a:pt x="59690" y="59690"/>
                    </a:lnTo>
                    <a:lnTo>
                      <a:pt x="6836434" y="59690"/>
                    </a:lnTo>
                    <a:lnTo>
                      <a:pt x="6836434" y="1229888"/>
                    </a:lnTo>
                    <a:close/>
                  </a:path>
                </a:pathLst>
              </a:custGeom>
              <a:solidFill>
                <a:srgbClr val="FF68D4"/>
              </a:solidFill>
            </p:spPr>
          </p:sp>
        </p:grpSp>
        <p:sp>
          <p:nvSpPr>
            <p:cNvPr name="TextBox 13" id="13"/>
            <p:cNvSpPr txBox="true"/>
            <p:nvPr/>
          </p:nvSpPr>
          <p:spPr>
            <a:xfrm rot="0">
              <a:off x="448728" y="180995"/>
              <a:ext cx="3079349" cy="372745"/>
            </a:xfrm>
            <a:prstGeom prst="rect">
              <a:avLst/>
            </a:prstGeom>
          </p:spPr>
          <p:txBody>
            <a:bodyPr anchor="t" rtlCol="false" tIns="0" lIns="0" bIns="0" rIns="0">
              <a:spAutoFit/>
            </a:bodyPr>
            <a:lstStyle/>
            <a:p>
              <a:pPr algn="ctr">
                <a:lnSpc>
                  <a:spcPts val="2340"/>
                </a:lnSpc>
              </a:pPr>
              <a:r>
                <a:rPr lang="en-US" sz="1800">
                  <a:solidFill>
                    <a:srgbClr val="000000"/>
                  </a:solidFill>
                  <a:latin typeface="Muli"/>
                  <a:hlinkClick r:id="rId4" action="ppaction://hlinksldjump"/>
                </a:rPr>
                <a:t>BACK TO AGENDA</a:t>
              </a:r>
            </a:p>
          </p:txBody>
        </p:sp>
      </p:grpSp>
      <p:sp>
        <p:nvSpPr>
          <p:cNvPr name="Freeform 14" id="14"/>
          <p:cNvSpPr/>
          <p:nvPr/>
        </p:nvSpPr>
        <p:spPr>
          <a:xfrm flipH="false" flipV="false" rot="0">
            <a:off x="1158502" y="990600"/>
            <a:ext cx="1906173" cy="1324629"/>
          </a:xfrm>
          <a:custGeom>
            <a:avLst/>
            <a:gdLst/>
            <a:ahLst/>
            <a:cxnLst/>
            <a:rect r="r" b="b" t="t" l="l"/>
            <a:pathLst>
              <a:path h="1324629" w="1906173">
                <a:moveTo>
                  <a:pt x="0" y="0"/>
                </a:moveTo>
                <a:lnTo>
                  <a:pt x="1906173" y="0"/>
                </a:lnTo>
                <a:lnTo>
                  <a:pt x="1906173" y="1324629"/>
                </a:lnTo>
                <a:lnTo>
                  <a:pt x="0" y="1324629"/>
                </a:lnTo>
                <a:lnTo>
                  <a:pt x="0" y="0"/>
                </a:lnTo>
                <a:close/>
              </a:path>
            </a:pathLst>
          </a:custGeom>
          <a:blipFill>
            <a:blip r:embed="rId5"/>
            <a:stretch>
              <a:fillRect l="0" t="0" r="0" b="0"/>
            </a:stretch>
          </a:blipFill>
        </p:spPr>
      </p:sp>
      <p:sp>
        <p:nvSpPr>
          <p:cNvPr name="Freeform 15" id="15"/>
          <p:cNvSpPr/>
          <p:nvPr/>
        </p:nvSpPr>
        <p:spPr>
          <a:xfrm flipH="false" flipV="false" rot="0">
            <a:off x="8053676" y="3305622"/>
            <a:ext cx="9446272" cy="5943153"/>
          </a:xfrm>
          <a:custGeom>
            <a:avLst/>
            <a:gdLst/>
            <a:ahLst/>
            <a:cxnLst/>
            <a:rect r="r" b="b" t="t" l="l"/>
            <a:pathLst>
              <a:path h="5943153" w="9446272">
                <a:moveTo>
                  <a:pt x="0" y="0"/>
                </a:moveTo>
                <a:lnTo>
                  <a:pt x="9446272" y="0"/>
                </a:lnTo>
                <a:lnTo>
                  <a:pt x="9446272" y="5943153"/>
                </a:lnTo>
                <a:lnTo>
                  <a:pt x="0" y="5943153"/>
                </a:lnTo>
                <a:lnTo>
                  <a:pt x="0" y="0"/>
                </a:lnTo>
                <a:close/>
              </a:path>
            </a:pathLst>
          </a:custGeom>
          <a:blipFill>
            <a:blip r:embed="rId6"/>
            <a:stretch>
              <a:fillRect l="0" t="0" r="0" b="0"/>
            </a:stretch>
          </a:blipFill>
        </p:spPr>
      </p:sp>
      <p:grpSp>
        <p:nvGrpSpPr>
          <p:cNvPr name="Group 16" id="16"/>
          <p:cNvGrpSpPr/>
          <p:nvPr/>
        </p:nvGrpSpPr>
        <p:grpSpPr>
          <a:xfrm rot="0">
            <a:off x="1506140" y="4488557"/>
            <a:ext cx="5735890" cy="3754120"/>
            <a:chOff x="0" y="0"/>
            <a:chExt cx="7647854" cy="5005493"/>
          </a:xfrm>
        </p:grpSpPr>
        <p:sp>
          <p:nvSpPr>
            <p:cNvPr name="TextBox 17" id="17"/>
            <p:cNvSpPr txBox="true"/>
            <p:nvPr/>
          </p:nvSpPr>
          <p:spPr>
            <a:xfrm rot="0">
              <a:off x="0" y="692785"/>
              <a:ext cx="7647854" cy="4312708"/>
            </a:xfrm>
            <a:prstGeom prst="rect">
              <a:avLst/>
            </a:prstGeom>
          </p:spPr>
          <p:txBody>
            <a:bodyPr anchor="t" rtlCol="false" tIns="0" lIns="0" bIns="0" rIns="0">
              <a:spAutoFit/>
            </a:bodyPr>
            <a:lstStyle/>
            <a:p>
              <a:pPr algn="l">
                <a:lnSpc>
                  <a:spcPts val="2600"/>
                </a:lnSpc>
              </a:pPr>
              <a:r>
                <a:rPr lang="en-US" sz="2000" u="sng">
                  <a:solidFill>
                    <a:srgbClr val="000000"/>
                  </a:solidFill>
                  <a:latin typeface="Muli Bold"/>
                </a:rPr>
                <a:t>SQL QUERY:</a:t>
              </a:r>
            </a:p>
            <a:p>
              <a:pPr algn="l">
                <a:lnSpc>
                  <a:spcPts val="2600"/>
                </a:lnSpc>
              </a:pPr>
            </a:p>
            <a:p>
              <a:pPr algn="l">
                <a:lnSpc>
                  <a:spcPts val="2600"/>
                </a:lnSpc>
              </a:pPr>
              <a:r>
                <a:rPr lang="en-US" sz="2000">
                  <a:solidFill>
                    <a:srgbClr val="000000"/>
                  </a:solidFill>
                  <a:latin typeface="Muli"/>
                </a:rPr>
                <a:t>SELECT DISTINCT item_id, COUNT(ordered_quantity) AS order_count</a:t>
              </a:r>
            </a:p>
            <a:p>
              <a:pPr algn="l">
                <a:lnSpc>
                  <a:spcPts val="2600"/>
                </a:lnSpc>
              </a:pPr>
              <a:r>
                <a:rPr lang="en-US" sz="2000">
                  <a:solidFill>
                    <a:srgbClr val="000000"/>
                  </a:solidFill>
                  <a:latin typeface="Muli"/>
                </a:rPr>
                <a:t>FROM SALES_DATA</a:t>
              </a:r>
            </a:p>
            <a:p>
              <a:pPr algn="l">
                <a:lnSpc>
                  <a:spcPts val="2600"/>
                </a:lnSpc>
              </a:pPr>
              <a:r>
                <a:rPr lang="en-US" sz="2000">
                  <a:solidFill>
                    <a:srgbClr val="000000"/>
                  </a:solidFill>
                  <a:latin typeface="Muli"/>
                </a:rPr>
                <a:t>GROUP BY  item_id </a:t>
              </a:r>
            </a:p>
            <a:p>
              <a:pPr algn="l">
                <a:lnSpc>
                  <a:spcPts val="2600"/>
                </a:lnSpc>
              </a:pPr>
              <a:r>
                <a:rPr lang="en-US" sz="2000">
                  <a:solidFill>
                    <a:srgbClr val="000000"/>
                  </a:solidFill>
                  <a:latin typeface="Muli"/>
                </a:rPr>
                <a:t>ORDER BY order_count DESC;</a:t>
              </a:r>
            </a:p>
            <a:p>
              <a:pPr algn="l">
                <a:lnSpc>
                  <a:spcPts val="2600"/>
                </a:lnSpc>
              </a:pPr>
            </a:p>
            <a:p>
              <a:pPr algn="l">
                <a:lnSpc>
                  <a:spcPts val="2600"/>
                </a:lnSpc>
              </a:pPr>
            </a:p>
            <a:p>
              <a:pPr algn="l">
                <a:lnSpc>
                  <a:spcPts val="2600"/>
                </a:lnSpc>
              </a:pPr>
            </a:p>
          </p:txBody>
        </p:sp>
        <p:sp>
          <p:nvSpPr>
            <p:cNvPr name="TextBox 18" id="18"/>
            <p:cNvSpPr txBox="true"/>
            <p:nvPr/>
          </p:nvSpPr>
          <p:spPr>
            <a:xfrm rot="0">
              <a:off x="0" y="-28575"/>
              <a:ext cx="7647854" cy="508635"/>
            </a:xfrm>
            <a:prstGeom prst="rect">
              <a:avLst/>
            </a:prstGeom>
          </p:spPr>
          <p:txBody>
            <a:bodyPr anchor="t" rtlCol="false" tIns="0" lIns="0" bIns="0" rIns="0">
              <a:spAutoFit/>
            </a:bodyPr>
            <a:lstStyle/>
            <a:p>
              <a:pPr algn="l">
                <a:lnSpc>
                  <a:spcPts val="3120"/>
                </a:lnSpc>
              </a:pPr>
              <a:r>
                <a:rPr lang="en-US" sz="2400">
                  <a:solidFill>
                    <a:srgbClr val="000000"/>
                  </a:solidFill>
                  <a:latin typeface="Muli Bold"/>
                </a:rPr>
                <a:t>Top selling items</a:t>
              </a:r>
            </a:p>
          </p:txBody>
        </p:sp>
      </p:grpSp>
      <p:sp>
        <p:nvSpPr>
          <p:cNvPr name="TextBox 19" id="19"/>
          <p:cNvSpPr txBox="true"/>
          <p:nvPr/>
        </p:nvSpPr>
        <p:spPr>
          <a:xfrm rot="0">
            <a:off x="6057900" y="752475"/>
            <a:ext cx="11201400" cy="1371600"/>
          </a:xfrm>
          <a:prstGeom prst="rect">
            <a:avLst/>
          </a:prstGeom>
        </p:spPr>
        <p:txBody>
          <a:bodyPr anchor="t" rtlCol="false" tIns="0" lIns="0" bIns="0" rIns="0">
            <a:spAutoFit/>
          </a:bodyPr>
          <a:lstStyle/>
          <a:p>
            <a:pPr algn="r">
              <a:lnSpc>
                <a:spcPts val="10800"/>
              </a:lnSpc>
            </a:pPr>
            <a:r>
              <a:rPr lang="en-US" sz="9000">
                <a:solidFill>
                  <a:srgbClr val="000000"/>
                </a:solidFill>
                <a:latin typeface="Playfair Display Bold"/>
              </a:rPr>
              <a:t> </a:t>
            </a:r>
            <a:r>
              <a:rPr lang="en-US" sz="9000">
                <a:solidFill>
                  <a:srgbClr val="000000"/>
                </a:solidFill>
                <a:latin typeface="Playfair Display Bold"/>
              </a:rPr>
              <a:t>Data Exploration</a:t>
            </a:r>
          </a:p>
        </p:txBody>
      </p:sp>
      <p:grpSp>
        <p:nvGrpSpPr>
          <p:cNvPr name="Group 20" id="20"/>
          <p:cNvGrpSpPr/>
          <p:nvPr/>
        </p:nvGrpSpPr>
        <p:grpSpPr>
          <a:xfrm rot="0">
            <a:off x="8047934" y="2834831"/>
            <a:ext cx="5735890" cy="1163320"/>
            <a:chOff x="0" y="0"/>
            <a:chExt cx="7647854" cy="1551093"/>
          </a:xfrm>
        </p:grpSpPr>
        <p:sp>
          <p:nvSpPr>
            <p:cNvPr name="TextBox 21" id="21"/>
            <p:cNvSpPr txBox="true"/>
            <p:nvPr/>
          </p:nvSpPr>
          <p:spPr>
            <a:xfrm rot="0">
              <a:off x="0" y="692785"/>
              <a:ext cx="7647854" cy="858308"/>
            </a:xfrm>
            <a:prstGeom prst="rect">
              <a:avLst/>
            </a:prstGeom>
          </p:spPr>
          <p:txBody>
            <a:bodyPr anchor="t" rtlCol="false" tIns="0" lIns="0" bIns="0" rIns="0">
              <a:spAutoFit/>
            </a:bodyPr>
            <a:lstStyle/>
            <a:p>
              <a:pPr algn="l">
                <a:lnSpc>
                  <a:spcPts val="2600"/>
                </a:lnSpc>
              </a:pPr>
            </a:p>
            <a:p>
              <a:pPr algn="l">
                <a:lnSpc>
                  <a:spcPts val="2600"/>
                </a:lnSpc>
              </a:pPr>
            </a:p>
          </p:txBody>
        </p:sp>
        <p:sp>
          <p:nvSpPr>
            <p:cNvPr name="TextBox 22" id="22"/>
            <p:cNvSpPr txBox="true"/>
            <p:nvPr/>
          </p:nvSpPr>
          <p:spPr>
            <a:xfrm rot="0">
              <a:off x="0" y="-28575"/>
              <a:ext cx="7647854" cy="508635"/>
            </a:xfrm>
            <a:prstGeom prst="rect">
              <a:avLst/>
            </a:prstGeom>
          </p:spPr>
          <p:txBody>
            <a:bodyPr anchor="t" rtlCol="false" tIns="0" lIns="0" bIns="0" rIns="0">
              <a:spAutoFit/>
            </a:bodyPr>
            <a:lstStyle/>
            <a:p>
              <a:pPr algn="l">
                <a:lnSpc>
                  <a:spcPts val="3120"/>
                </a:lnSpc>
              </a:pPr>
              <a:r>
                <a:rPr lang="en-US" sz="2400">
                  <a:solidFill>
                    <a:srgbClr val="000000"/>
                  </a:solidFill>
                  <a:latin typeface="Muli Bold"/>
                </a:rPr>
                <a:t>Output of first few rows: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62328" y="5047606"/>
            <a:ext cx="11841808" cy="11820277"/>
          </a:xfrm>
          <a:custGeom>
            <a:avLst/>
            <a:gdLst/>
            <a:ahLst/>
            <a:cxnLst/>
            <a:rect r="r" b="b" t="t" l="l"/>
            <a:pathLst>
              <a:path h="11820277" w="11841808">
                <a:moveTo>
                  <a:pt x="0" y="0"/>
                </a:moveTo>
                <a:lnTo>
                  <a:pt x="11841808" y="0"/>
                </a:lnTo>
                <a:lnTo>
                  <a:pt x="11841808" y="11820277"/>
                </a:lnTo>
                <a:lnTo>
                  <a:pt x="0" y="118202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39133" y="-5900614"/>
            <a:ext cx="11841808" cy="11820277"/>
          </a:xfrm>
          <a:custGeom>
            <a:avLst/>
            <a:gdLst/>
            <a:ahLst/>
            <a:cxnLst/>
            <a:rect r="r" b="b" t="t" l="l"/>
            <a:pathLst>
              <a:path h="11820277" w="11841808">
                <a:moveTo>
                  <a:pt x="0" y="0"/>
                </a:moveTo>
                <a:lnTo>
                  <a:pt x="11841807" y="0"/>
                </a:lnTo>
                <a:lnTo>
                  <a:pt x="11841807" y="11820278"/>
                </a:lnTo>
                <a:lnTo>
                  <a:pt x="0" y="11820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3522477" y="9258300"/>
            <a:ext cx="2982603" cy="558194"/>
            <a:chOff x="0" y="0"/>
            <a:chExt cx="3976804" cy="744259"/>
          </a:xfrm>
        </p:grpSpPr>
        <p:grpSp>
          <p:nvGrpSpPr>
            <p:cNvPr name="Group 5" id="5"/>
            <p:cNvGrpSpPr/>
            <p:nvPr/>
          </p:nvGrpSpPr>
          <p:grpSpPr>
            <a:xfrm rot="0">
              <a:off x="0" y="0"/>
              <a:ext cx="3976804" cy="744259"/>
              <a:chOff x="0" y="0"/>
              <a:chExt cx="6897394" cy="1290848"/>
            </a:xfrm>
          </p:grpSpPr>
          <p:sp>
            <p:nvSpPr>
              <p:cNvPr name="Freeform 6" id="6"/>
              <p:cNvSpPr/>
              <p:nvPr/>
            </p:nvSpPr>
            <p:spPr>
              <a:xfrm flipH="false" flipV="false" rot="0">
                <a:off x="0" y="0"/>
                <a:ext cx="6897394" cy="1290848"/>
              </a:xfrm>
              <a:custGeom>
                <a:avLst/>
                <a:gdLst/>
                <a:ahLst/>
                <a:cxnLst/>
                <a:rect r="r" b="b" t="t" l="l"/>
                <a:pathLst>
                  <a:path h="1290848" w="6897394">
                    <a:moveTo>
                      <a:pt x="0" y="0"/>
                    </a:moveTo>
                    <a:lnTo>
                      <a:pt x="0" y="1290848"/>
                    </a:lnTo>
                    <a:lnTo>
                      <a:pt x="6897394" y="1290848"/>
                    </a:lnTo>
                    <a:lnTo>
                      <a:pt x="6897394" y="0"/>
                    </a:lnTo>
                    <a:lnTo>
                      <a:pt x="0" y="0"/>
                    </a:lnTo>
                    <a:close/>
                    <a:moveTo>
                      <a:pt x="6836434" y="1229888"/>
                    </a:moveTo>
                    <a:lnTo>
                      <a:pt x="59690" y="1229888"/>
                    </a:lnTo>
                    <a:lnTo>
                      <a:pt x="59690" y="59690"/>
                    </a:lnTo>
                    <a:lnTo>
                      <a:pt x="6836434" y="59690"/>
                    </a:lnTo>
                    <a:lnTo>
                      <a:pt x="6836434" y="1229888"/>
                    </a:lnTo>
                    <a:close/>
                  </a:path>
                </a:pathLst>
              </a:custGeom>
              <a:solidFill>
                <a:srgbClr val="FF68D4"/>
              </a:solidFill>
            </p:spPr>
          </p:sp>
        </p:grpSp>
        <p:sp>
          <p:nvSpPr>
            <p:cNvPr name="TextBox 7" id="7"/>
            <p:cNvSpPr txBox="true"/>
            <p:nvPr/>
          </p:nvSpPr>
          <p:spPr>
            <a:xfrm rot="0">
              <a:off x="448728" y="180995"/>
              <a:ext cx="3079349" cy="372745"/>
            </a:xfrm>
            <a:prstGeom prst="rect">
              <a:avLst/>
            </a:prstGeom>
          </p:spPr>
          <p:txBody>
            <a:bodyPr anchor="t" rtlCol="false" tIns="0" lIns="0" bIns="0" rIns="0">
              <a:spAutoFit/>
            </a:bodyPr>
            <a:lstStyle/>
            <a:p>
              <a:pPr algn="ctr">
                <a:lnSpc>
                  <a:spcPts val="2340"/>
                </a:lnSpc>
              </a:pPr>
              <a:r>
                <a:rPr lang="en-US" sz="1800">
                  <a:solidFill>
                    <a:srgbClr val="000000"/>
                  </a:solidFill>
                  <a:latin typeface="Muli"/>
                  <a:hlinkClick r:id="rId4" action="ppaction://hlinksldjump"/>
                </a:rPr>
                <a:t>BACK TO AGENDA</a:t>
              </a:r>
            </a:p>
          </p:txBody>
        </p:sp>
      </p:grpSp>
      <p:sp>
        <p:nvSpPr>
          <p:cNvPr name="TextBox 8" id="8"/>
          <p:cNvSpPr txBox="true"/>
          <p:nvPr/>
        </p:nvSpPr>
        <p:spPr>
          <a:xfrm rot="0">
            <a:off x="6368940" y="505854"/>
            <a:ext cx="11201400" cy="1371600"/>
          </a:xfrm>
          <a:prstGeom prst="rect">
            <a:avLst/>
          </a:prstGeom>
        </p:spPr>
        <p:txBody>
          <a:bodyPr anchor="t" rtlCol="false" tIns="0" lIns="0" bIns="0" rIns="0">
            <a:spAutoFit/>
          </a:bodyPr>
          <a:lstStyle/>
          <a:p>
            <a:pPr algn="r">
              <a:lnSpc>
                <a:spcPts val="10800"/>
              </a:lnSpc>
            </a:pPr>
            <a:r>
              <a:rPr lang="en-US" sz="9000">
                <a:solidFill>
                  <a:srgbClr val="000000"/>
                </a:solidFill>
                <a:latin typeface="Playfair Display Bold"/>
              </a:rPr>
              <a:t>Analytical Questions</a:t>
            </a:r>
          </a:p>
        </p:txBody>
      </p:sp>
      <p:grpSp>
        <p:nvGrpSpPr>
          <p:cNvPr name="Group 9" id="9"/>
          <p:cNvGrpSpPr/>
          <p:nvPr/>
        </p:nvGrpSpPr>
        <p:grpSpPr>
          <a:xfrm rot="0">
            <a:off x="1028700" y="2045625"/>
            <a:ext cx="7949033" cy="4673755"/>
            <a:chOff x="0" y="0"/>
            <a:chExt cx="10598711" cy="6231673"/>
          </a:xfrm>
        </p:grpSpPr>
        <p:grpSp>
          <p:nvGrpSpPr>
            <p:cNvPr name="Group 10" id="10"/>
            <p:cNvGrpSpPr/>
            <p:nvPr/>
          </p:nvGrpSpPr>
          <p:grpSpPr>
            <a:xfrm rot="0">
              <a:off x="624718" y="364192"/>
              <a:ext cx="9973994" cy="5726170"/>
              <a:chOff x="0" y="0"/>
              <a:chExt cx="5643393" cy="3239929"/>
            </a:xfrm>
          </p:grpSpPr>
          <p:sp>
            <p:nvSpPr>
              <p:cNvPr name="Freeform 11" id="11"/>
              <p:cNvSpPr/>
              <p:nvPr/>
            </p:nvSpPr>
            <p:spPr>
              <a:xfrm flipH="false" flipV="false" rot="0">
                <a:off x="0" y="0"/>
                <a:ext cx="5643393" cy="3239929"/>
              </a:xfrm>
              <a:custGeom>
                <a:avLst/>
                <a:gdLst/>
                <a:ahLst/>
                <a:cxnLst/>
                <a:rect r="r" b="b" t="t" l="l"/>
                <a:pathLst>
                  <a:path h="3239929" w="5643393">
                    <a:moveTo>
                      <a:pt x="0" y="0"/>
                    </a:moveTo>
                    <a:lnTo>
                      <a:pt x="5643393" y="0"/>
                    </a:lnTo>
                    <a:lnTo>
                      <a:pt x="5643393" y="3239929"/>
                    </a:lnTo>
                    <a:lnTo>
                      <a:pt x="0" y="3239929"/>
                    </a:lnTo>
                    <a:close/>
                  </a:path>
                </a:pathLst>
              </a:custGeom>
              <a:solidFill>
                <a:srgbClr val="FFFFFF"/>
              </a:solidFill>
              <a:ln w="38100" cap="sq">
                <a:solidFill>
                  <a:srgbClr val="FF68D4"/>
                </a:solidFill>
                <a:prstDash val="solid"/>
                <a:miter/>
              </a:ln>
            </p:spPr>
          </p:sp>
          <p:sp>
            <p:nvSpPr>
              <p:cNvPr name="TextBox 12" id="12"/>
              <p:cNvSpPr txBox="true"/>
              <p:nvPr/>
            </p:nvSpPr>
            <p:spPr>
              <a:xfrm>
                <a:off x="0" y="-28575"/>
                <a:ext cx="5643393" cy="3268504"/>
              </a:xfrm>
              <a:prstGeom prst="rect">
                <a:avLst/>
              </a:prstGeom>
            </p:spPr>
            <p:txBody>
              <a:bodyPr anchor="ctr" rtlCol="false" tIns="254000" lIns="254000" bIns="254000" rIns="254000"/>
              <a:lstStyle/>
              <a:p>
                <a:pPr algn="l">
                  <a:lnSpc>
                    <a:spcPts val="2520"/>
                  </a:lnSpc>
                </a:pPr>
              </a:p>
            </p:txBody>
          </p:sp>
        </p:grpSp>
        <p:sp>
          <p:nvSpPr>
            <p:cNvPr name="TextBox 13" id="13"/>
            <p:cNvSpPr txBox="true"/>
            <p:nvPr/>
          </p:nvSpPr>
          <p:spPr>
            <a:xfrm rot="0">
              <a:off x="1473583" y="2782565"/>
              <a:ext cx="8276264" cy="3449108"/>
            </a:xfrm>
            <a:prstGeom prst="rect">
              <a:avLst/>
            </a:prstGeom>
          </p:spPr>
          <p:txBody>
            <a:bodyPr anchor="t" rtlCol="false" tIns="0" lIns="0" bIns="0" rIns="0">
              <a:spAutoFit/>
            </a:bodyPr>
            <a:lstStyle/>
            <a:p>
              <a:pPr algn="l">
                <a:lnSpc>
                  <a:spcPts val="2600"/>
                </a:lnSpc>
              </a:pPr>
              <a:r>
                <a:rPr lang="en-US" sz="2000">
                  <a:solidFill>
                    <a:srgbClr val="000000"/>
                  </a:solidFill>
                  <a:latin typeface="Muli"/>
                </a:rPr>
                <a:t>SELECT store_id, </a:t>
              </a:r>
            </a:p>
            <a:p>
              <a:pPr algn="l">
                <a:lnSpc>
                  <a:spcPts val="2600"/>
                </a:lnSpc>
              </a:pPr>
              <a:r>
                <a:rPr lang="en-US" sz="2000">
                  <a:solidFill>
                    <a:srgbClr val="000000"/>
                  </a:solidFill>
                  <a:latin typeface="Muli"/>
                </a:rPr>
                <a:t>       SUM(amount_per_unit * ordered_quantity - item_discount) AS total_revenue</a:t>
              </a:r>
            </a:p>
            <a:p>
              <a:pPr algn="l">
                <a:lnSpc>
                  <a:spcPts val="2600"/>
                </a:lnSpc>
              </a:pPr>
              <a:r>
                <a:rPr lang="en-US" sz="2000">
                  <a:solidFill>
                    <a:srgbClr val="000000"/>
                  </a:solidFill>
                  <a:latin typeface="Muli"/>
                </a:rPr>
                <a:t>FROM SALES_DATA</a:t>
              </a:r>
            </a:p>
            <a:p>
              <a:pPr algn="l">
                <a:lnSpc>
                  <a:spcPts val="2600"/>
                </a:lnSpc>
              </a:pPr>
              <a:r>
                <a:rPr lang="en-US" sz="2000">
                  <a:solidFill>
                    <a:srgbClr val="000000"/>
                  </a:solidFill>
                  <a:latin typeface="Muli"/>
                </a:rPr>
                <a:t>WHERE order_status = 'CLOSED'</a:t>
              </a:r>
            </a:p>
            <a:p>
              <a:pPr algn="l">
                <a:lnSpc>
                  <a:spcPts val="2600"/>
                </a:lnSpc>
              </a:pPr>
              <a:r>
                <a:rPr lang="en-US" sz="2000">
                  <a:solidFill>
                    <a:srgbClr val="000000"/>
                  </a:solidFill>
                  <a:latin typeface="Muli"/>
                </a:rPr>
                <a:t>GROUP BY store_id</a:t>
              </a:r>
            </a:p>
            <a:p>
              <a:pPr algn="l">
                <a:lnSpc>
                  <a:spcPts val="2600"/>
                </a:lnSpc>
              </a:pPr>
              <a:r>
                <a:rPr lang="en-US" sz="2000">
                  <a:solidFill>
                    <a:srgbClr val="000000"/>
                  </a:solidFill>
                  <a:latin typeface="Muli"/>
                </a:rPr>
                <a:t>ORDER BY total_revenue DESC;</a:t>
              </a:r>
            </a:p>
            <a:p>
              <a:pPr algn="just">
                <a:lnSpc>
                  <a:spcPts val="2600"/>
                </a:lnSpc>
              </a:pPr>
            </a:p>
          </p:txBody>
        </p:sp>
        <p:sp>
          <p:nvSpPr>
            <p:cNvPr name="TextBox 14" id="14"/>
            <p:cNvSpPr txBox="true"/>
            <p:nvPr/>
          </p:nvSpPr>
          <p:spPr>
            <a:xfrm rot="0">
              <a:off x="1473583" y="1019805"/>
              <a:ext cx="8276264" cy="1550035"/>
            </a:xfrm>
            <a:prstGeom prst="rect">
              <a:avLst/>
            </a:prstGeom>
          </p:spPr>
          <p:txBody>
            <a:bodyPr anchor="t" rtlCol="false" tIns="0" lIns="0" bIns="0" rIns="0">
              <a:spAutoFit/>
            </a:bodyPr>
            <a:lstStyle/>
            <a:p>
              <a:pPr algn="ctr">
                <a:lnSpc>
                  <a:spcPts val="3120"/>
                </a:lnSpc>
              </a:pPr>
              <a:r>
                <a:rPr lang="en-US" sz="2400">
                  <a:solidFill>
                    <a:srgbClr val="000000"/>
                  </a:solidFill>
                  <a:latin typeface="Muli Semi-Bold"/>
                </a:rPr>
                <a:t>What is the total revenue generated by each store?</a:t>
              </a:r>
            </a:p>
            <a:p>
              <a:pPr algn="ctr">
                <a:lnSpc>
                  <a:spcPts val="3120"/>
                </a:lnSpc>
              </a:pPr>
            </a:p>
          </p:txBody>
        </p:sp>
        <p:grpSp>
          <p:nvGrpSpPr>
            <p:cNvPr name="Group 15" id="15"/>
            <p:cNvGrpSpPr/>
            <p:nvPr/>
          </p:nvGrpSpPr>
          <p:grpSpPr>
            <a:xfrm rot="0">
              <a:off x="0" y="0"/>
              <a:ext cx="1614529" cy="1614529"/>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17" id="17"/>
            <p:cNvSpPr txBox="true"/>
            <p:nvPr/>
          </p:nvSpPr>
          <p:spPr>
            <a:xfrm rot="0">
              <a:off x="274834" y="364881"/>
              <a:ext cx="1064860"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a:rPr>
                <a:t>Q1</a:t>
              </a:r>
            </a:p>
          </p:txBody>
        </p:sp>
      </p:grpSp>
      <p:grpSp>
        <p:nvGrpSpPr>
          <p:cNvPr name="Group 18" id="18"/>
          <p:cNvGrpSpPr/>
          <p:nvPr/>
        </p:nvGrpSpPr>
        <p:grpSpPr>
          <a:xfrm rot="0">
            <a:off x="9144000" y="1937571"/>
            <a:ext cx="7949033" cy="4673755"/>
            <a:chOff x="0" y="0"/>
            <a:chExt cx="10598711" cy="6231673"/>
          </a:xfrm>
        </p:grpSpPr>
        <p:grpSp>
          <p:nvGrpSpPr>
            <p:cNvPr name="Group 19" id="19"/>
            <p:cNvGrpSpPr/>
            <p:nvPr/>
          </p:nvGrpSpPr>
          <p:grpSpPr>
            <a:xfrm rot="0">
              <a:off x="624718" y="364192"/>
              <a:ext cx="9973994" cy="5726170"/>
              <a:chOff x="0" y="0"/>
              <a:chExt cx="5643393" cy="3239929"/>
            </a:xfrm>
          </p:grpSpPr>
          <p:sp>
            <p:nvSpPr>
              <p:cNvPr name="Freeform 20" id="20"/>
              <p:cNvSpPr/>
              <p:nvPr/>
            </p:nvSpPr>
            <p:spPr>
              <a:xfrm flipH="false" flipV="false" rot="0">
                <a:off x="0" y="0"/>
                <a:ext cx="5643393" cy="3239929"/>
              </a:xfrm>
              <a:custGeom>
                <a:avLst/>
                <a:gdLst/>
                <a:ahLst/>
                <a:cxnLst/>
                <a:rect r="r" b="b" t="t" l="l"/>
                <a:pathLst>
                  <a:path h="3239929" w="5643393">
                    <a:moveTo>
                      <a:pt x="0" y="0"/>
                    </a:moveTo>
                    <a:lnTo>
                      <a:pt x="5643393" y="0"/>
                    </a:lnTo>
                    <a:lnTo>
                      <a:pt x="5643393" y="3239929"/>
                    </a:lnTo>
                    <a:lnTo>
                      <a:pt x="0" y="3239929"/>
                    </a:lnTo>
                    <a:close/>
                  </a:path>
                </a:pathLst>
              </a:custGeom>
              <a:solidFill>
                <a:srgbClr val="FFFFFF"/>
              </a:solidFill>
              <a:ln w="38100" cap="sq">
                <a:solidFill>
                  <a:srgbClr val="FF68D4"/>
                </a:solidFill>
                <a:prstDash val="solid"/>
                <a:miter/>
              </a:ln>
            </p:spPr>
          </p:sp>
          <p:sp>
            <p:nvSpPr>
              <p:cNvPr name="TextBox 21" id="21"/>
              <p:cNvSpPr txBox="true"/>
              <p:nvPr/>
            </p:nvSpPr>
            <p:spPr>
              <a:xfrm>
                <a:off x="0" y="-28575"/>
                <a:ext cx="5643393" cy="3268504"/>
              </a:xfrm>
              <a:prstGeom prst="rect">
                <a:avLst/>
              </a:prstGeom>
            </p:spPr>
            <p:txBody>
              <a:bodyPr anchor="ctr" rtlCol="false" tIns="254000" lIns="254000" bIns="254000" rIns="254000"/>
              <a:lstStyle/>
              <a:p>
                <a:pPr algn="l">
                  <a:lnSpc>
                    <a:spcPts val="2520"/>
                  </a:lnSpc>
                </a:pPr>
              </a:p>
            </p:txBody>
          </p:sp>
        </p:grpSp>
        <p:sp>
          <p:nvSpPr>
            <p:cNvPr name="TextBox 22" id="22"/>
            <p:cNvSpPr txBox="true"/>
            <p:nvPr/>
          </p:nvSpPr>
          <p:spPr>
            <a:xfrm rot="0">
              <a:off x="1473583" y="2782565"/>
              <a:ext cx="8276264" cy="3449108"/>
            </a:xfrm>
            <a:prstGeom prst="rect">
              <a:avLst/>
            </a:prstGeom>
          </p:spPr>
          <p:txBody>
            <a:bodyPr anchor="t" rtlCol="false" tIns="0" lIns="0" bIns="0" rIns="0">
              <a:spAutoFit/>
            </a:bodyPr>
            <a:lstStyle/>
            <a:p>
              <a:pPr algn="l">
                <a:lnSpc>
                  <a:spcPts val="2600"/>
                </a:lnSpc>
              </a:pPr>
              <a:r>
                <a:rPr lang="en-US" sz="2000">
                  <a:solidFill>
                    <a:srgbClr val="000000"/>
                  </a:solidFill>
                  <a:latin typeface="Muli"/>
                </a:rPr>
                <a:t>SELECT order_warehouse_id, ROUND(AVG(amount_per_unit * ordered_quantity),2) AS avg_order_value</a:t>
              </a:r>
            </a:p>
            <a:p>
              <a:pPr algn="l">
                <a:lnSpc>
                  <a:spcPts val="2600"/>
                </a:lnSpc>
              </a:pPr>
              <a:r>
                <a:rPr lang="en-US" sz="2000">
                  <a:solidFill>
                    <a:srgbClr val="000000"/>
                  </a:solidFill>
                  <a:latin typeface="Muli"/>
                </a:rPr>
                <a:t>FROM SALES_DATA</a:t>
              </a:r>
            </a:p>
            <a:p>
              <a:pPr algn="l">
                <a:lnSpc>
                  <a:spcPts val="2600"/>
                </a:lnSpc>
              </a:pPr>
              <a:r>
                <a:rPr lang="en-US" sz="2000">
                  <a:solidFill>
                    <a:srgbClr val="000000"/>
                  </a:solidFill>
                  <a:latin typeface="Muli"/>
                </a:rPr>
                <a:t>GROUP BY order_warehouse_id</a:t>
              </a:r>
            </a:p>
            <a:p>
              <a:pPr algn="l">
                <a:lnSpc>
                  <a:spcPts val="2600"/>
                </a:lnSpc>
              </a:pPr>
              <a:r>
                <a:rPr lang="en-US" sz="2000">
                  <a:solidFill>
                    <a:srgbClr val="000000"/>
                  </a:solidFill>
                  <a:latin typeface="Muli"/>
                </a:rPr>
                <a:t>HAVING order_warehouse_id is not NULL</a:t>
              </a:r>
            </a:p>
            <a:p>
              <a:pPr algn="l">
                <a:lnSpc>
                  <a:spcPts val="2600"/>
                </a:lnSpc>
              </a:pPr>
              <a:r>
                <a:rPr lang="en-US" sz="2000">
                  <a:solidFill>
                    <a:srgbClr val="000000"/>
                  </a:solidFill>
                  <a:latin typeface="Muli"/>
                </a:rPr>
                <a:t>ORDER BY avg_order_value DESC;</a:t>
              </a:r>
            </a:p>
            <a:p>
              <a:pPr algn="just">
                <a:lnSpc>
                  <a:spcPts val="2600"/>
                </a:lnSpc>
              </a:pPr>
            </a:p>
          </p:txBody>
        </p:sp>
        <p:sp>
          <p:nvSpPr>
            <p:cNvPr name="TextBox 23" id="23"/>
            <p:cNvSpPr txBox="true"/>
            <p:nvPr/>
          </p:nvSpPr>
          <p:spPr>
            <a:xfrm rot="0">
              <a:off x="1473583" y="1019805"/>
              <a:ext cx="8276264" cy="2070735"/>
            </a:xfrm>
            <a:prstGeom prst="rect">
              <a:avLst/>
            </a:prstGeom>
          </p:spPr>
          <p:txBody>
            <a:bodyPr anchor="t" rtlCol="false" tIns="0" lIns="0" bIns="0" rIns="0">
              <a:spAutoFit/>
            </a:bodyPr>
            <a:lstStyle/>
            <a:p>
              <a:pPr algn="ctr">
                <a:lnSpc>
                  <a:spcPts val="3120"/>
                </a:lnSpc>
              </a:pPr>
              <a:r>
                <a:rPr lang="en-US" sz="2400">
                  <a:solidFill>
                    <a:srgbClr val="000000"/>
                  </a:solidFill>
                  <a:latin typeface="Muli Semi-Bold"/>
                </a:rPr>
                <a:t>Which warehouse has the highest average order value (total sales revenue divided by number of orders)?</a:t>
              </a:r>
            </a:p>
            <a:p>
              <a:pPr algn="ctr">
                <a:lnSpc>
                  <a:spcPts val="3120"/>
                </a:lnSpc>
              </a:pPr>
            </a:p>
          </p:txBody>
        </p:sp>
        <p:grpSp>
          <p:nvGrpSpPr>
            <p:cNvPr name="Group 24" id="24"/>
            <p:cNvGrpSpPr/>
            <p:nvPr/>
          </p:nvGrpSpPr>
          <p:grpSpPr>
            <a:xfrm rot="0">
              <a:off x="0" y="0"/>
              <a:ext cx="1614529" cy="1614529"/>
              <a:chOff x="0" y="0"/>
              <a:chExt cx="6350000" cy="6350000"/>
            </a:xfrm>
          </p:grpSpPr>
          <p:sp>
            <p:nvSpPr>
              <p:cNvPr name="Freeform 25" id="2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26" id="26"/>
            <p:cNvSpPr txBox="true"/>
            <p:nvPr/>
          </p:nvSpPr>
          <p:spPr>
            <a:xfrm rot="0">
              <a:off x="274834" y="364881"/>
              <a:ext cx="1064860"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a:rPr>
                <a:t>Q2</a:t>
              </a:r>
            </a:p>
          </p:txBody>
        </p:sp>
      </p:grpSp>
      <p:grpSp>
        <p:nvGrpSpPr>
          <p:cNvPr name="Group 27" id="27"/>
          <p:cNvGrpSpPr/>
          <p:nvPr/>
        </p:nvGrpSpPr>
        <p:grpSpPr>
          <a:xfrm rot="0">
            <a:off x="9966645" y="6781568"/>
            <a:ext cx="6303743" cy="1755648"/>
            <a:chOff x="0" y="0"/>
            <a:chExt cx="4755635" cy="1324486"/>
          </a:xfrm>
        </p:grpSpPr>
        <p:sp>
          <p:nvSpPr>
            <p:cNvPr name="Freeform 28" id="28"/>
            <p:cNvSpPr/>
            <p:nvPr/>
          </p:nvSpPr>
          <p:spPr>
            <a:xfrm flipH="false" flipV="false" rot="0">
              <a:off x="0" y="0"/>
              <a:ext cx="4755635" cy="1324486"/>
            </a:xfrm>
            <a:custGeom>
              <a:avLst/>
              <a:gdLst/>
              <a:ahLst/>
              <a:cxnLst/>
              <a:rect r="r" b="b" t="t" l="l"/>
              <a:pathLst>
                <a:path h="1324486" w="4755635">
                  <a:moveTo>
                    <a:pt x="0" y="0"/>
                  </a:moveTo>
                  <a:lnTo>
                    <a:pt x="4755635" y="0"/>
                  </a:lnTo>
                  <a:lnTo>
                    <a:pt x="4755635" y="1324486"/>
                  </a:lnTo>
                  <a:lnTo>
                    <a:pt x="0" y="1324486"/>
                  </a:lnTo>
                  <a:close/>
                </a:path>
              </a:pathLst>
            </a:custGeom>
            <a:solidFill>
              <a:srgbClr val="FFFFFF"/>
            </a:solidFill>
            <a:ln w="38100" cap="sq">
              <a:solidFill>
                <a:srgbClr val="688EF4"/>
              </a:solidFill>
              <a:prstDash val="solid"/>
              <a:miter/>
            </a:ln>
          </p:spPr>
        </p:sp>
        <p:sp>
          <p:nvSpPr>
            <p:cNvPr name="TextBox 29" id="29"/>
            <p:cNvSpPr txBox="true"/>
            <p:nvPr/>
          </p:nvSpPr>
          <p:spPr>
            <a:xfrm>
              <a:off x="0" y="-28575"/>
              <a:ext cx="4755635" cy="1353061"/>
            </a:xfrm>
            <a:prstGeom prst="rect">
              <a:avLst/>
            </a:prstGeom>
          </p:spPr>
          <p:txBody>
            <a:bodyPr anchor="ctr" rtlCol="false" tIns="254000" lIns="254000" bIns="254000" rIns="254000"/>
            <a:lstStyle/>
            <a:p>
              <a:pPr algn="l">
                <a:lnSpc>
                  <a:spcPts val="2520"/>
                </a:lnSpc>
              </a:pPr>
              <a:r>
                <a:rPr lang="en-US" sz="1800">
                  <a:solidFill>
                    <a:srgbClr val="000000"/>
                  </a:solidFill>
                  <a:latin typeface="Muli"/>
                </a:rPr>
                <a:t>"The analysis reveals that Warehouse 14 boasts the highest average order value, with an average of </a:t>
              </a:r>
              <a:r>
                <a:rPr lang="en-US" sz="1800">
                  <a:solidFill>
                    <a:srgbClr val="000000"/>
                  </a:solidFill>
                  <a:latin typeface="Muli Bold"/>
                </a:rPr>
                <a:t>$76,146.67</a:t>
              </a:r>
              <a:r>
                <a:rPr lang="en-US" sz="1800">
                  <a:solidFill>
                    <a:srgbClr val="000000"/>
                  </a:solidFill>
                  <a:latin typeface="Muli"/>
                </a:rPr>
                <a:t> per order</a:t>
              </a:r>
            </a:p>
          </p:txBody>
        </p:sp>
      </p:grpSp>
      <p:sp>
        <p:nvSpPr>
          <p:cNvPr name="Freeform 30" id="30"/>
          <p:cNvSpPr/>
          <p:nvPr/>
        </p:nvSpPr>
        <p:spPr>
          <a:xfrm flipH="false" flipV="false" rot="0">
            <a:off x="1927608" y="612943"/>
            <a:ext cx="1906173" cy="1324629"/>
          </a:xfrm>
          <a:custGeom>
            <a:avLst/>
            <a:gdLst/>
            <a:ahLst/>
            <a:cxnLst/>
            <a:rect r="r" b="b" t="t" l="l"/>
            <a:pathLst>
              <a:path h="1324629" w="1906173">
                <a:moveTo>
                  <a:pt x="0" y="0"/>
                </a:moveTo>
                <a:lnTo>
                  <a:pt x="1906173" y="0"/>
                </a:lnTo>
                <a:lnTo>
                  <a:pt x="1906173" y="1324628"/>
                </a:lnTo>
                <a:lnTo>
                  <a:pt x="0" y="1324628"/>
                </a:lnTo>
                <a:lnTo>
                  <a:pt x="0" y="0"/>
                </a:lnTo>
                <a:close/>
              </a:path>
            </a:pathLst>
          </a:custGeom>
          <a:blipFill>
            <a:blip r:embed="rId5"/>
            <a:stretch>
              <a:fillRect l="0" t="0" r="0" b="0"/>
            </a:stretch>
          </a:blipFill>
        </p:spPr>
      </p:sp>
      <p:sp>
        <p:nvSpPr>
          <p:cNvPr name="Freeform 31" id="31"/>
          <p:cNvSpPr/>
          <p:nvPr/>
        </p:nvSpPr>
        <p:spPr>
          <a:xfrm flipH="false" flipV="false" rot="0">
            <a:off x="1483484" y="6891708"/>
            <a:ext cx="7660516" cy="2924786"/>
          </a:xfrm>
          <a:custGeom>
            <a:avLst/>
            <a:gdLst/>
            <a:ahLst/>
            <a:cxnLst/>
            <a:rect r="r" b="b" t="t" l="l"/>
            <a:pathLst>
              <a:path h="2924786" w="7660516">
                <a:moveTo>
                  <a:pt x="0" y="0"/>
                </a:moveTo>
                <a:lnTo>
                  <a:pt x="7660516" y="0"/>
                </a:lnTo>
                <a:lnTo>
                  <a:pt x="7660516" y="2924786"/>
                </a:lnTo>
                <a:lnTo>
                  <a:pt x="0" y="2924786"/>
                </a:lnTo>
                <a:lnTo>
                  <a:pt x="0" y="0"/>
                </a:lnTo>
                <a:close/>
              </a:path>
            </a:pathLst>
          </a:custGeom>
          <a:blipFill>
            <a:blip r:embed="rId6"/>
            <a:stretch>
              <a:fillRect l="0" t="0" r="-8677" b="-18835"/>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62328" y="5047606"/>
            <a:ext cx="11841808" cy="11820277"/>
          </a:xfrm>
          <a:custGeom>
            <a:avLst/>
            <a:gdLst/>
            <a:ahLst/>
            <a:cxnLst/>
            <a:rect r="r" b="b" t="t" l="l"/>
            <a:pathLst>
              <a:path h="11820277" w="11841808">
                <a:moveTo>
                  <a:pt x="0" y="0"/>
                </a:moveTo>
                <a:lnTo>
                  <a:pt x="11841808" y="0"/>
                </a:lnTo>
                <a:lnTo>
                  <a:pt x="11841808" y="11820277"/>
                </a:lnTo>
                <a:lnTo>
                  <a:pt x="0" y="118202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39133" y="-5900614"/>
            <a:ext cx="11841808" cy="11820277"/>
          </a:xfrm>
          <a:custGeom>
            <a:avLst/>
            <a:gdLst/>
            <a:ahLst/>
            <a:cxnLst/>
            <a:rect r="r" b="b" t="t" l="l"/>
            <a:pathLst>
              <a:path h="11820277" w="11841808">
                <a:moveTo>
                  <a:pt x="0" y="0"/>
                </a:moveTo>
                <a:lnTo>
                  <a:pt x="11841807" y="0"/>
                </a:lnTo>
                <a:lnTo>
                  <a:pt x="11841807" y="11820278"/>
                </a:lnTo>
                <a:lnTo>
                  <a:pt x="0" y="11820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276665" y="9030200"/>
            <a:ext cx="2982603" cy="558194"/>
            <a:chOff x="0" y="0"/>
            <a:chExt cx="3976804" cy="744259"/>
          </a:xfrm>
        </p:grpSpPr>
        <p:grpSp>
          <p:nvGrpSpPr>
            <p:cNvPr name="Group 5" id="5"/>
            <p:cNvGrpSpPr/>
            <p:nvPr/>
          </p:nvGrpSpPr>
          <p:grpSpPr>
            <a:xfrm rot="0">
              <a:off x="0" y="0"/>
              <a:ext cx="3976804" cy="744259"/>
              <a:chOff x="0" y="0"/>
              <a:chExt cx="6897394" cy="1290848"/>
            </a:xfrm>
          </p:grpSpPr>
          <p:sp>
            <p:nvSpPr>
              <p:cNvPr name="Freeform 6" id="6"/>
              <p:cNvSpPr/>
              <p:nvPr/>
            </p:nvSpPr>
            <p:spPr>
              <a:xfrm flipH="false" flipV="false" rot="0">
                <a:off x="0" y="0"/>
                <a:ext cx="6897394" cy="1290848"/>
              </a:xfrm>
              <a:custGeom>
                <a:avLst/>
                <a:gdLst/>
                <a:ahLst/>
                <a:cxnLst/>
                <a:rect r="r" b="b" t="t" l="l"/>
                <a:pathLst>
                  <a:path h="1290848" w="6897394">
                    <a:moveTo>
                      <a:pt x="0" y="0"/>
                    </a:moveTo>
                    <a:lnTo>
                      <a:pt x="0" y="1290848"/>
                    </a:lnTo>
                    <a:lnTo>
                      <a:pt x="6897394" y="1290848"/>
                    </a:lnTo>
                    <a:lnTo>
                      <a:pt x="6897394" y="0"/>
                    </a:lnTo>
                    <a:lnTo>
                      <a:pt x="0" y="0"/>
                    </a:lnTo>
                    <a:close/>
                    <a:moveTo>
                      <a:pt x="6836434" y="1229888"/>
                    </a:moveTo>
                    <a:lnTo>
                      <a:pt x="59690" y="1229888"/>
                    </a:lnTo>
                    <a:lnTo>
                      <a:pt x="59690" y="59690"/>
                    </a:lnTo>
                    <a:lnTo>
                      <a:pt x="6836434" y="59690"/>
                    </a:lnTo>
                    <a:lnTo>
                      <a:pt x="6836434" y="1229888"/>
                    </a:lnTo>
                    <a:close/>
                  </a:path>
                </a:pathLst>
              </a:custGeom>
              <a:solidFill>
                <a:srgbClr val="FF68D4"/>
              </a:solidFill>
            </p:spPr>
          </p:sp>
        </p:grpSp>
        <p:sp>
          <p:nvSpPr>
            <p:cNvPr name="TextBox 7" id="7"/>
            <p:cNvSpPr txBox="true"/>
            <p:nvPr/>
          </p:nvSpPr>
          <p:spPr>
            <a:xfrm rot="0">
              <a:off x="448728" y="180995"/>
              <a:ext cx="3079349" cy="372745"/>
            </a:xfrm>
            <a:prstGeom prst="rect">
              <a:avLst/>
            </a:prstGeom>
          </p:spPr>
          <p:txBody>
            <a:bodyPr anchor="t" rtlCol="false" tIns="0" lIns="0" bIns="0" rIns="0">
              <a:spAutoFit/>
            </a:bodyPr>
            <a:lstStyle/>
            <a:p>
              <a:pPr algn="ctr">
                <a:lnSpc>
                  <a:spcPts val="2340"/>
                </a:lnSpc>
              </a:pPr>
              <a:r>
                <a:rPr lang="en-US" sz="1800">
                  <a:solidFill>
                    <a:srgbClr val="000000"/>
                  </a:solidFill>
                  <a:latin typeface="Muli"/>
                  <a:hlinkClick r:id="rId4" action="ppaction://hlinksldjump"/>
                </a:rPr>
                <a:t>BACK TO AGENDA</a:t>
              </a:r>
            </a:p>
          </p:txBody>
        </p:sp>
      </p:grpSp>
      <p:grpSp>
        <p:nvGrpSpPr>
          <p:cNvPr name="Group 8" id="8"/>
          <p:cNvGrpSpPr/>
          <p:nvPr/>
        </p:nvGrpSpPr>
        <p:grpSpPr>
          <a:xfrm rot="0">
            <a:off x="870694" y="1937571"/>
            <a:ext cx="7949033" cy="4567771"/>
            <a:chOff x="0" y="0"/>
            <a:chExt cx="10598711" cy="6090362"/>
          </a:xfrm>
        </p:grpSpPr>
        <p:grpSp>
          <p:nvGrpSpPr>
            <p:cNvPr name="Group 9" id="9"/>
            <p:cNvGrpSpPr/>
            <p:nvPr/>
          </p:nvGrpSpPr>
          <p:grpSpPr>
            <a:xfrm rot="0">
              <a:off x="624718" y="364192"/>
              <a:ext cx="9973994" cy="5726170"/>
              <a:chOff x="0" y="0"/>
              <a:chExt cx="5643393" cy="3239929"/>
            </a:xfrm>
          </p:grpSpPr>
          <p:sp>
            <p:nvSpPr>
              <p:cNvPr name="Freeform 10" id="10"/>
              <p:cNvSpPr/>
              <p:nvPr/>
            </p:nvSpPr>
            <p:spPr>
              <a:xfrm flipH="false" flipV="false" rot="0">
                <a:off x="0" y="0"/>
                <a:ext cx="5643393" cy="3239929"/>
              </a:xfrm>
              <a:custGeom>
                <a:avLst/>
                <a:gdLst/>
                <a:ahLst/>
                <a:cxnLst/>
                <a:rect r="r" b="b" t="t" l="l"/>
                <a:pathLst>
                  <a:path h="3239929" w="5643393">
                    <a:moveTo>
                      <a:pt x="0" y="0"/>
                    </a:moveTo>
                    <a:lnTo>
                      <a:pt x="5643393" y="0"/>
                    </a:lnTo>
                    <a:lnTo>
                      <a:pt x="5643393" y="3239929"/>
                    </a:lnTo>
                    <a:lnTo>
                      <a:pt x="0" y="3239929"/>
                    </a:lnTo>
                    <a:close/>
                  </a:path>
                </a:pathLst>
              </a:custGeom>
              <a:solidFill>
                <a:srgbClr val="FFFFFF"/>
              </a:solidFill>
              <a:ln w="38100" cap="sq">
                <a:solidFill>
                  <a:srgbClr val="FF68D4"/>
                </a:solidFill>
                <a:prstDash val="solid"/>
                <a:miter/>
              </a:ln>
            </p:spPr>
          </p:sp>
          <p:sp>
            <p:nvSpPr>
              <p:cNvPr name="TextBox 11" id="11"/>
              <p:cNvSpPr txBox="true"/>
              <p:nvPr/>
            </p:nvSpPr>
            <p:spPr>
              <a:xfrm>
                <a:off x="0" y="-28575"/>
                <a:ext cx="5643393" cy="3268504"/>
              </a:xfrm>
              <a:prstGeom prst="rect">
                <a:avLst/>
              </a:prstGeom>
            </p:spPr>
            <p:txBody>
              <a:bodyPr anchor="ctr" rtlCol="false" tIns="254000" lIns="254000" bIns="254000" rIns="254000"/>
              <a:lstStyle/>
              <a:p>
                <a:pPr algn="l">
                  <a:lnSpc>
                    <a:spcPts val="2520"/>
                  </a:lnSpc>
                </a:pPr>
              </a:p>
            </p:txBody>
          </p:sp>
        </p:grpSp>
        <p:sp>
          <p:nvSpPr>
            <p:cNvPr name="TextBox 12" id="12"/>
            <p:cNvSpPr txBox="true"/>
            <p:nvPr/>
          </p:nvSpPr>
          <p:spPr>
            <a:xfrm rot="0">
              <a:off x="1473583" y="2782565"/>
              <a:ext cx="8276264" cy="2585508"/>
            </a:xfrm>
            <a:prstGeom prst="rect">
              <a:avLst/>
            </a:prstGeom>
          </p:spPr>
          <p:txBody>
            <a:bodyPr anchor="t" rtlCol="false" tIns="0" lIns="0" bIns="0" rIns="0">
              <a:spAutoFit/>
            </a:bodyPr>
            <a:lstStyle/>
            <a:p>
              <a:pPr algn="l">
                <a:lnSpc>
                  <a:spcPts val="2600"/>
                </a:lnSpc>
              </a:pPr>
              <a:r>
                <a:rPr lang="en-US" sz="2000">
                  <a:solidFill>
                    <a:srgbClr val="000000"/>
                  </a:solidFill>
                  <a:latin typeface="Muli"/>
                </a:rPr>
                <a:t>SELECT ROUND(AVG(item_discount / (amount_per_unit * ordered_quantity)),2) AS avg_discount_rate</a:t>
              </a:r>
            </a:p>
            <a:p>
              <a:pPr algn="just">
                <a:lnSpc>
                  <a:spcPts val="2600"/>
                </a:lnSpc>
              </a:pPr>
              <a:r>
                <a:rPr lang="en-US" sz="2000">
                  <a:solidFill>
                    <a:srgbClr val="000000"/>
                  </a:solidFill>
                  <a:latin typeface="Muli"/>
                </a:rPr>
                <a:t>FROM SALES_DATA</a:t>
              </a:r>
            </a:p>
            <a:p>
              <a:pPr algn="just">
                <a:lnSpc>
                  <a:spcPts val="2600"/>
                </a:lnSpc>
              </a:pPr>
              <a:r>
                <a:rPr lang="en-US" sz="2000">
                  <a:solidFill>
                    <a:srgbClr val="000000"/>
                  </a:solidFill>
                  <a:latin typeface="Muli"/>
                </a:rPr>
                <a:t>WHERE amount_per_unit &gt; 0 AND ordered_quantity &gt; 0 AND item_discount &gt; 0;</a:t>
              </a:r>
            </a:p>
          </p:txBody>
        </p:sp>
        <p:sp>
          <p:nvSpPr>
            <p:cNvPr name="TextBox 13" id="13"/>
            <p:cNvSpPr txBox="true"/>
            <p:nvPr/>
          </p:nvSpPr>
          <p:spPr>
            <a:xfrm rot="0">
              <a:off x="1473583" y="1019805"/>
              <a:ext cx="8276264" cy="1550035"/>
            </a:xfrm>
            <a:prstGeom prst="rect">
              <a:avLst/>
            </a:prstGeom>
          </p:spPr>
          <p:txBody>
            <a:bodyPr anchor="t" rtlCol="false" tIns="0" lIns="0" bIns="0" rIns="0">
              <a:spAutoFit/>
            </a:bodyPr>
            <a:lstStyle/>
            <a:p>
              <a:pPr algn="ctr">
                <a:lnSpc>
                  <a:spcPts val="3120"/>
                </a:lnSpc>
              </a:pPr>
              <a:r>
                <a:rPr lang="en-US" sz="2400">
                  <a:solidFill>
                    <a:srgbClr val="000000"/>
                  </a:solidFill>
                  <a:latin typeface="Muli Semi-Bold"/>
                </a:rPr>
                <a:t>What is the overall discount rate (average discount per item sold)?</a:t>
              </a:r>
            </a:p>
            <a:p>
              <a:pPr algn="ctr">
                <a:lnSpc>
                  <a:spcPts val="3120"/>
                </a:lnSpc>
              </a:pPr>
            </a:p>
          </p:txBody>
        </p:sp>
        <p:grpSp>
          <p:nvGrpSpPr>
            <p:cNvPr name="Group 14" id="14"/>
            <p:cNvGrpSpPr/>
            <p:nvPr/>
          </p:nvGrpSpPr>
          <p:grpSpPr>
            <a:xfrm rot="0">
              <a:off x="0" y="0"/>
              <a:ext cx="1614529" cy="1614529"/>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16" id="16"/>
            <p:cNvSpPr txBox="true"/>
            <p:nvPr/>
          </p:nvSpPr>
          <p:spPr>
            <a:xfrm rot="0">
              <a:off x="274834" y="364881"/>
              <a:ext cx="1064860"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a:rPr>
                <a:t>Q3</a:t>
              </a:r>
            </a:p>
          </p:txBody>
        </p:sp>
      </p:grpSp>
      <p:grpSp>
        <p:nvGrpSpPr>
          <p:cNvPr name="Group 17" id="17"/>
          <p:cNvGrpSpPr/>
          <p:nvPr/>
        </p:nvGrpSpPr>
        <p:grpSpPr>
          <a:xfrm rot="0">
            <a:off x="9144000" y="1937571"/>
            <a:ext cx="7949033" cy="4567771"/>
            <a:chOff x="0" y="0"/>
            <a:chExt cx="10598711" cy="6090362"/>
          </a:xfrm>
        </p:grpSpPr>
        <p:grpSp>
          <p:nvGrpSpPr>
            <p:cNvPr name="Group 18" id="18"/>
            <p:cNvGrpSpPr/>
            <p:nvPr/>
          </p:nvGrpSpPr>
          <p:grpSpPr>
            <a:xfrm rot="0">
              <a:off x="624718" y="364192"/>
              <a:ext cx="9973994" cy="5726170"/>
              <a:chOff x="0" y="0"/>
              <a:chExt cx="5643393" cy="3239929"/>
            </a:xfrm>
          </p:grpSpPr>
          <p:sp>
            <p:nvSpPr>
              <p:cNvPr name="Freeform 19" id="19"/>
              <p:cNvSpPr/>
              <p:nvPr/>
            </p:nvSpPr>
            <p:spPr>
              <a:xfrm flipH="false" flipV="false" rot="0">
                <a:off x="0" y="0"/>
                <a:ext cx="5643393" cy="3239929"/>
              </a:xfrm>
              <a:custGeom>
                <a:avLst/>
                <a:gdLst/>
                <a:ahLst/>
                <a:cxnLst/>
                <a:rect r="r" b="b" t="t" l="l"/>
                <a:pathLst>
                  <a:path h="3239929" w="5643393">
                    <a:moveTo>
                      <a:pt x="0" y="0"/>
                    </a:moveTo>
                    <a:lnTo>
                      <a:pt x="5643393" y="0"/>
                    </a:lnTo>
                    <a:lnTo>
                      <a:pt x="5643393" y="3239929"/>
                    </a:lnTo>
                    <a:lnTo>
                      <a:pt x="0" y="3239929"/>
                    </a:lnTo>
                    <a:close/>
                  </a:path>
                </a:pathLst>
              </a:custGeom>
              <a:solidFill>
                <a:srgbClr val="FFFFFF"/>
              </a:solidFill>
              <a:ln w="38100" cap="sq">
                <a:solidFill>
                  <a:srgbClr val="FF68D4"/>
                </a:solidFill>
                <a:prstDash val="solid"/>
                <a:miter/>
              </a:ln>
            </p:spPr>
          </p:sp>
          <p:sp>
            <p:nvSpPr>
              <p:cNvPr name="TextBox 20" id="20"/>
              <p:cNvSpPr txBox="true"/>
              <p:nvPr/>
            </p:nvSpPr>
            <p:spPr>
              <a:xfrm>
                <a:off x="0" y="-28575"/>
                <a:ext cx="5643393" cy="3268504"/>
              </a:xfrm>
              <a:prstGeom prst="rect">
                <a:avLst/>
              </a:prstGeom>
            </p:spPr>
            <p:txBody>
              <a:bodyPr anchor="ctr" rtlCol="false" tIns="254000" lIns="254000" bIns="254000" rIns="254000"/>
              <a:lstStyle/>
              <a:p>
                <a:pPr algn="l">
                  <a:lnSpc>
                    <a:spcPts val="2520"/>
                  </a:lnSpc>
                </a:pPr>
              </a:p>
            </p:txBody>
          </p:sp>
        </p:grpSp>
        <p:sp>
          <p:nvSpPr>
            <p:cNvPr name="TextBox 21" id="21"/>
            <p:cNvSpPr txBox="true"/>
            <p:nvPr/>
          </p:nvSpPr>
          <p:spPr>
            <a:xfrm rot="0">
              <a:off x="1473583" y="2782565"/>
              <a:ext cx="8276264" cy="3017308"/>
            </a:xfrm>
            <a:prstGeom prst="rect">
              <a:avLst/>
            </a:prstGeom>
          </p:spPr>
          <p:txBody>
            <a:bodyPr anchor="t" rtlCol="false" tIns="0" lIns="0" bIns="0" rIns="0">
              <a:spAutoFit/>
            </a:bodyPr>
            <a:lstStyle/>
            <a:p>
              <a:pPr algn="l">
                <a:lnSpc>
                  <a:spcPts val="2600"/>
                </a:lnSpc>
              </a:pPr>
              <a:r>
                <a:rPr lang="en-US" sz="2000">
                  <a:solidFill>
                    <a:srgbClr val="000000"/>
                  </a:solidFill>
                  <a:latin typeface="Muli"/>
                </a:rPr>
                <a:t>SELECT order_number AS top_customers,</a:t>
              </a:r>
            </a:p>
            <a:p>
              <a:pPr algn="l">
                <a:lnSpc>
                  <a:spcPts val="2600"/>
                </a:lnSpc>
              </a:pPr>
              <a:r>
                <a:rPr lang="en-US" sz="2000">
                  <a:solidFill>
                    <a:srgbClr val="000000"/>
                  </a:solidFill>
                  <a:latin typeface="Muli"/>
                </a:rPr>
                <a:t>       SUM(amount_per_unit * ordered_quantity) AS total_order_value</a:t>
              </a:r>
            </a:p>
            <a:p>
              <a:pPr algn="l">
                <a:lnSpc>
                  <a:spcPts val="2600"/>
                </a:lnSpc>
              </a:pPr>
              <a:r>
                <a:rPr lang="en-US" sz="2000">
                  <a:solidFill>
                    <a:srgbClr val="000000"/>
                  </a:solidFill>
                  <a:latin typeface="Muli"/>
                </a:rPr>
                <a:t>FROM SALES_DATA</a:t>
              </a:r>
            </a:p>
            <a:p>
              <a:pPr algn="l">
                <a:lnSpc>
                  <a:spcPts val="2600"/>
                </a:lnSpc>
              </a:pPr>
              <a:r>
                <a:rPr lang="en-US" sz="2000">
                  <a:solidFill>
                    <a:srgbClr val="000000"/>
                  </a:solidFill>
                  <a:latin typeface="Muli"/>
                </a:rPr>
                <a:t>GROUP BY order_number</a:t>
              </a:r>
            </a:p>
            <a:p>
              <a:pPr algn="l">
                <a:lnSpc>
                  <a:spcPts val="2600"/>
                </a:lnSpc>
              </a:pPr>
              <a:r>
                <a:rPr lang="en-US" sz="2000">
                  <a:solidFill>
                    <a:srgbClr val="000000"/>
                  </a:solidFill>
                  <a:latin typeface="Muli"/>
                </a:rPr>
                <a:t>ORDER BY total_order_value DESC;</a:t>
              </a:r>
            </a:p>
            <a:p>
              <a:pPr algn="just">
                <a:lnSpc>
                  <a:spcPts val="2600"/>
                </a:lnSpc>
              </a:pPr>
            </a:p>
          </p:txBody>
        </p:sp>
        <p:sp>
          <p:nvSpPr>
            <p:cNvPr name="TextBox 22" id="22"/>
            <p:cNvSpPr txBox="true"/>
            <p:nvPr/>
          </p:nvSpPr>
          <p:spPr>
            <a:xfrm rot="0">
              <a:off x="1473583" y="1019805"/>
              <a:ext cx="8276264" cy="1029335"/>
            </a:xfrm>
            <a:prstGeom prst="rect">
              <a:avLst/>
            </a:prstGeom>
          </p:spPr>
          <p:txBody>
            <a:bodyPr anchor="t" rtlCol="false" tIns="0" lIns="0" bIns="0" rIns="0">
              <a:spAutoFit/>
            </a:bodyPr>
            <a:lstStyle/>
            <a:p>
              <a:pPr algn="ctr">
                <a:lnSpc>
                  <a:spcPts val="3120"/>
                </a:lnSpc>
              </a:pPr>
              <a:r>
                <a:rPr lang="en-US" sz="2400">
                  <a:solidFill>
                    <a:srgbClr val="000000"/>
                  </a:solidFill>
                  <a:latin typeface="Muli Semi-Bold"/>
                </a:rPr>
                <a:t>Identify the top 5 customers (based on total amount spent).</a:t>
              </a:r>
            </a:p>
          </p:txBody>
        </p:sp>
        <p:grpSp>
          <p:nvGrpSpPr>
            <p:cNvPr name="Group 23" id="23"/>
            <p:cNvGrpSpPr/>
            <p:nvPr/>
          </p:nvGrpSpPr>
          <p:grpSpPr>
            <a:xfrm rot="0">
              <a:off x="0" y="0"/>
              <a:ext cx="1614529" cy="1614529"/>
              <a:chOff x="0" y="0"/>
              <a:chExt cx="6350000" cy="6350000"/>
            </a:xfrm>
          </p:grpSpPr>
          <p:sp>
            <p:nvSpPr>
              <p:cNvPr name="Freeform 24" id="2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68D4"/>
              </a:solidFill>
            </p:spPr>
          </p:sp>
        </p:grpSp>
        <p:sp>
          <p:nvSpPr>
            <p:cNvPr name="TextBox 25" id="25"/>
            <p:cNvSpPr txBox="true"/>
            <p:nvPr/>
          </p:nvSpPr>
          <p:spPr>
            <a:xfrm rot="0">
              <a:off x="274834" y="364881"/>
              <a:ext cx="1064860"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a:rPr>
                <a:t>Q4</a:t>
              </a:r>
            </a:p>
          </p:txBody>
        </p:sp>
      </p:grpSp>
      <p:sp>
        <p:nvSpPr>
          <p:cNvPr name="Freeform 26" id="26"/>
          <p:cNvSpPr/>
          <p:nvPr/>
        </p:nvSpPr>
        <p:spPr>
          <a:xfrm flipH="false" flipV="false" rot="0">
            <a:off x="9297035" y="6781568"/>
            <a:ext cx="8273306" cy="2806827"/>
          </a:xfrm>
          <a:custGeom>
            <a:avLst/>
            <a:gdLst/>
            <a:ahLst/>
            <a:cxnLst/>
            <a:rect r="r" b="b" t="t" l="l"/>
            <a:pathLst>
              <a:path h="2806827" w="8273306">
                <a:moveTo>
                  <a:pt x="0" y="0"/>
                </a:moveTo>
                <a:lnTo>
                  <a:pt x="8273305" y="0"/>
                </a:lnTo>
                <a:lnTo>
                  <a:pt x="8273305" y="2806826"/>
                </a:lnTo>
                <a:lnTo>
                  <a:pt x="0" y="2806826"/>
                </a:lnTo>
                <a:lnTo>
                  <a:pt x="0" y="0"/>
                </a:lnTo>
                <a:close/>
              </a:path>
            </a:pathLst>
          </a:custGeom>
          <a:blipFill>
            <a:blip r:embed="rId5"/>
            <a:stretch>
              <a:fillRect l="0" t="0" r="0" b="0"/>
            </a:stretch>
          </a:blipFill>
        </p:spPr>
      </p:sp>
      <p:sp>
        <p:nvSpPr>
          <p:cNvPr name="TextBox 27" id="27"/>
          <p:cNvSpPr txBox="true"/>
          <p:nvPr/>
        </p:nvSpPr>
        <p:spPr>
          <a:xfrm rot="0">
            <a:off x="6368940" y="505854"/>
            <a:ext cx="11201400" cy="1371600"/>
          </a:xfrm>
          <a:prstGeom prst="rect">
            <a:avLst/>
          </a:prstGeom>
        </p:spPr>
        <p:txBody>
          <a:bodyPr anchor="t" rtlCol="false" tIns="0" lIns="0" bIns="0" rIns="0">
            <a:spAutoFit/>
          </a:bodyPr>
          <a:lstStyle/>
          <a:p>
            <a:pPr algn="r">
              <a:lnSpc>
                <a:spcPts val="10800"/>
              </a:lnSpc>
            </a:pPr>
            <a:r>
              <a:rPr lang="en-US" sz="9000">
                <a:solidFill>
                  <a:srgbClr val="000000"/>
                </a:solidFill>
                <a:latin typeface="Playfair Display Bold"/>
              </a:rPr>
              <a:t>Analytical Questions</a:t>
            </a:r>
          </a:p>
        </p:txBody>
      </p:sp>
      <p:sp>
        <p:nvSpPr>
          <p:cNvPr name="Freeform 28" id="28"/>
          <p:cNvSpPr/>
          <p:nvPr/>
        </p:nvSpPr>
        <p:spPr>
          <a:xfrm flipH="false" flipV="false" rot="0">
            <a:off x="1814880" y="505854"/>
            <a:ext cx="1906173" cy="1324629"/>
          </a:xfrm>
          <a:custGeom>
            <a:avLst/>
            <a:gdLst/>
            <a:ahLst/>
            <a:cxnLst/>
            <a:rect r="r" b="b" t="t" l="l"/>
            <a:pathLst>
              <a:path h="1324629" w="1906173">
                <a:moveTo>
                  <a:pt x="0" y="0"/>
                </a:moveTo>
                <a:lnTo>
                  <a:pt x="1906173" y="0"/>
                </a:lnTo>
                <a:lnTo>
                  <a:pt x="1906173" y="1324629"/>
                </a:lnTo>
                <a:lnTo>
                  <a:pt x="0" y="1324629"/>
                </a:lnTo>
                <a:lnTo>
                  <a:pt x="0" y="0"/>
                </a:lnTo>
                <a:close/>
              </a:path>
            </a:pathLst>
          </a:custGeom>
          <a:blipFill>
            <a:blip r:embed="rId6"/>
            <a:stretch>
              <a:fillRect l="0" t="0" r="0" b="0"/>
            </a:stretch>
          </a:blipFill>
        </p:spPr>
      </p:sp>
      <p:grpSp>
        <p:nvGrpSpPr>
          <p:cNvPr name="Group 29" id="29"/>
          <p:cNvGrpSpPr/>
          <p:nvPr/>
        </p:nvGrpSpPr>
        <p:grpSpPr>
          <a:xfrm rot="0">
            <a:off x="1927608" y="6781568"/>
            <a:ext cx="6303743" cy="1755648"/>
            <a:chOff x="0" y="0"/>
            <a:chExt cx="4755635" cy="1324486"/>
          </a:xfrm>
        </p:grpSpPr>
        <p:sp>
          <p:nvSpPr>
            <p:cNvPr name="Freeform 30" id="30"/>
            <p:cNvSpPr/>
            <p:nvPr/>
          </p:nvSpPr>
          <p:spPr>
            <a:xfrm flipH="false" flipV="false" rot="0">
              <a:off x="0" y="0"/>
              <a:ext cx="4755635" cy="1324486"/>
            </a:xfrm>
            <a:custGeom>
              <a:avLst/>
              <a:gdLst/>
              <a:ahLst/>
              <a:cxnLst/>
              <a:rect r="r" b="b" t="t" l="l"/>
              <a:pathLst>
                <a:path h="1324486" w="4755635">
                  <a:moveTo>
                    <a:pt x="0" y="0"/>
                  </a:moveTo>
                  <a:lnTo>
                    <a:pt x="4755635" y="0"/>
                  </a:lnTo>
                  <a:lnTo>
                    <a:pt x="4755635" y="1324486"/>
                  </a:lnTo>
                  <a:lnTo>
                    <a:pt x="0" y="1324486"/>
                  </a:lnTo>
                  <a:close/>
                </a:path>
              </a:pathLst>
            </a:custGeom>
            <a:solidFill>
              <a:srgbClr val="FFFFFF"/>
            </a:solidFill>
            <a:ln w="38100" cap="sq">
              <a:solidFill>
                <a:srgbClr val="688EF4"/>
              </a:solidFill>
              <a:prstDash val="solid"/>
              <a:miter/>
            </a:ln>
          </p:spPr>
        </p:sp>
        <p:sp>
          <p:nvSpPr>
            <p:cNvPr name="TextBox 31" id="31"/>
            <p:cNvSpPr txBox="true"/>
            <p:nvPr/>
          </p:nvSpPr>
          <p:spPr>
            <a:xfrm>
              <a:off x="0" y="-28575"/>
              <a:ext cx="4755635" cy="1353061"/>
            </a:xfrm>
            <a:prstGeom prst="rect">
              <a:avLst/>
            </a:prstGeom>
          </p:spPr>
          <p:txBody>
            <a:bodyPr anchor="ctr" rtlCol="false" tIns="254000" lIns="254000" bIns="254000" rIns="254000"/>
            <a:lstStyle/>
            <a:p>
              <a:pPr algn="l">
                <a:lnSpc>
                  <a:spcPts val="2520"/>
                </a:lnSpc>
              </a:pPr>
              <a:r>
                <a:rPr lang="en-US" sz="1800">
                  <a:solidFill>
                    <a:srgbClr val="000000"/>
                  </a:solidFill>
                  <a:latin typeface="Muli"/>
                </a:rPr>
                <a:t>"The overall discount rate, calculated as the average discount per item sold, is found to be </a:t>
              </a:r>
              <a:r>
                <a:rPr lang="en-US" sz="1800">
                  <a:solidFill>
                    <a:srgbClr val="000000"/>
                  </a:solidFill>
                  <a:latin typeface="Muli Bold"/>
                </a:rPr>
                <a:t>0.03</a:t>
              </a:r>
              <a:r>
                <a:rPr lang="en-US" sz="1800">
                  <a:solidFill>
                    <a:srgbClr val="000000"/>
                  </a:solidFill>
                  <a:latin typeface="Muli"/>
                </a:rPr>
                <a:t>."</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62328" y="5047606"/>
            <a:ext cx="11841808" cy="11820277"/>
          </a:xfrm>
          <a:custGeom>
            <a:avLst/>
            <a:gdLst/>
            <a:ahLst/>
            <a:cxnLst/>
            <a:rect r="r" b="b" t="t" l="l"/>
            <a:pathLst>
              <a:path h="11820277" w="11841808">
                <a:moveTo>
                  <a:pt x="0" y="0"/>
                </a:moveTo>
                <a:lnTo>
                  <a:pt x="11841808" y="0"/>
                </a:lnTo>
                <a:lnTo>
                  <a:pt x="11841808" y="11820277"/>
                </a:lnTo>
                <a:lnTo>
                  <a:pt x="0" y="118202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39133" y="-5900614"/>
            <a:ext cx="11841808" cy="11820277"/>
          </a:xfrm>
          <a:custGeom>
            <a:avLst/>
            <a:gdLst/>
            <a:ahLst/>
            <a:cxnLst/>
            <a:rect r="r" b="b" t="t" l="l"/>
            <a:pathLst>
              <a:path h="11820277" w="11841808">
                <a:moveTo>
                  <a:pt x="0" y="0"/>
                </a:moveTo>
                <a:lnTo>
                  <a:pt x="11841807" y="0"/>
                </a:lnTo>
                <a:lnTo>
                  <a:pt x="11841807" y="11820278"/>
                </a:lnTo>
                <a:lnTo>
                  <a:pt x="0" y="118202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3522477" y="9258300"/>
            <a:ext cx="2982603" cy="558194"/>
            <a:chOff x="0" y="0"/>
            <a:chExt cx="3976804" cy="744259"/>
          </a:xfrm>
        </p:grpSpPr>
        <p:grpSp>
          <p:nvGrpSpPr>
            <p:cNvPr name="Group 5" id="5"/>
            <p:cNvGrpSpPr/>
            <p:nvPr/>
          </p:nvGrpSpPr>
          <p:grpSpPr>
            <a:xfrm rot="0">
              <a:off x="0" y="0"/>
              <a:ext cx="3976804" cy="744259"/>
              <a:chOff x="0" y="0"/>
              <a:chExt cx="6897394" cy="1290848"/>
            </a:xfrm>
          </p:grpSpPr>
          <p:sp>
            <p:nvSpPr>
              <p:cNvPr name="Freeform 6" id="6"/>
              <p:cNvSpPr/>
              <p:nvPr/>
            </p:nvSpPr>
            <p:spPr>
              <a:xfrm flipH="false" flipV="false" rot="0">
                <a:off x="0" y="0"/>
                <a:ext cx="6897394" cy="1290848"/>
              </a:xfrm>
              <a:custGeom>
                <a:avLst/>
                <a:gdLst/>
                <a:ahLst/>
                <a:cxnLst/>
                <a:rect r="r" b="b" t="t" l="l"/>
                <a:pathLst>
                  <a:path h="1290848" w="6897394">
                    <a:moveTo>
                      <a:pt x="0" y="0"/>
                    </a:moveTo>
                    <a:lnTo>
                      <a:pt x="0" y="1290848"/>
                    </a:lnTo>
                    <a:lnTo>
                      <a:pt x="6897394" y="1290848"/>
                    </a:lnTo>
                    <a:lnTo>
                      <a:pt x="6897394" y="0"/>
                    </a:lnTo>
                    <a:lnTo>
                      <a:pt x="0" y="0"/>
                    </a:lnTo>
                    <a:close/>
                    <a:moveTo>
                      <a:pt x="6836434" y="1229888"/>
                    </a:moveTo>
                    <a:lnTo>
                      <a:pt x="59690" y="1229888"/>
                    </a:lnTo>
                    <a:lnTo>
                      <a:pt x="59690" y="59690"/>
                    </a:lnTo>
                    <a:lnTo>
                      <a:pt x="6836434" y="59690"/>
                    </a:lnTo>
                    <a:lnTo>
                      <a:pt x="6836434" y="1229888"/>
                    </a:lnTo>
                    <a:close/>
                  </a:path>
                </a:pathLst>
              </a:custGeom>
              <a:solidFill>
                <a:srgbClr val="FF68D4"/>
              </a:solidFill>
            </p:spPr>
          </p:sp>
        </p:grpSp>
        <p:sp>
          <p:nvSpPr>
            <p:cNvPr name="TextBox 7" id="7"/>
            <p:cNvSpPr txBox="true"/>
            <p:nvPr/>
          </p:nvSpPr>
          <p:spPr>
            <a:xfrm rot="0">
              <a:off x="448728" y="180995"/>
              <a:ext cx="3079349" cy="372745"/>
            </a:xfrm>
            <a:prstGeom prst="rect">
              <a:avLst/>
            </a:prstGeom>
          </p:spPr>
          <p:txBody>
            <a:bodyPr anchor="t" rtlCol="false" tIns="0" lIns="0" bIns="0" rIns="0">
              <a:spAutoFit/>
            </a:bodyPr>
            <a:lstStyle/>
            <a:p>
              <a:pPr algn="ctr">
                <a:lnSpc>
                  <a:spcPts val="2340"/>
                </a:lnSpc>
              </a:pPr>
              <a:r>
                <a:rPr lang="en-US" sz="1800">
                  <a:solidFill>
                    <a:srgbClr val="000000"/>
                  </a:solidFill>
                  <a:latin typeface="Muli"/>
                  <a:hlinkClick r:id="rId4" action="ppaction://hlinksldjump"/>
                </a:rPr>
                <a:t>BACK TO AGENDA</a:t>
              </a:r>
            </a:p>
          </p:txBody>
        </p:sp>
      </p:grpSp>
      <p:grpSp>
        <p:nvGrpSpPr>
          <p:cNvPr name="Group 8" id="8"/>
          <p:cNvGrpSpPr/>
          <p:nvPr/>
        </p:nvGrpSpPr>
        <p:grpSpPr>
          <a:xfrm rot="0">
            <a:off x="646708" y="1877454"/>
            <a:ext cx="16994583" cy="4567771"/>
            <a:chOff x="0" y="0"/>
            <a:chExt cx="22659444" cy="6090362"/>
          </a:xfrm>
        </p:grpSpPr>
        <p:grpSp>
          <p:nvGrpSpPr>
            <p:cNvPr name="Group 9" id="9"/>
            <p:cNvGrpSpPr/>
            <p:nvPr/>
          </p:nvGrpSpPr>
          <p:grpSpPr>
            <a:xfrm rot="0">
              <a:off x="1335611" y="364192"/>
              <a:ext cx="21323833" cy="5726170"/>
              <a:chOff x="0" y="0"/>
              <a:chExt cx="12065255" cy="3239929"/>
            </a:xfrm>
          </p:grpSpPr>
          <p:sp>
            <p:nvSpPr>
              <p:cNvPr name="Freeform 10" id="10"/>
              <p:cNvSpPr/>
              <p:nvPr/>
            </p:nvSpPr>
            <p:spPr>
              <a:xfrm flipH="false" flipV="false" rot="0">
                <a:off x="0" y="0"/>
                <a:ext cx="12065255" cy="3239929"/>
              </a:xfrm>
              <a:custGeom>
                <a:avLst/>
                <a:gdLst/>
                <a:ahLst/>
                <a:cxnLst/>
                <a:rect r="r" b="b" t="t" l="l"/>
                <a:pathLst>
                  <a:path h="3239929" w="12065255">
                    <a:moveTo>
                      <a:pt x="0" y="0"/>
                    </a:moveTo>
                    <a:lnTo>
                      <a:pt x="12065255" y="0"/>
                    </a:lnTo>
                    <a:lnTo>
                      <a:pt x="12065255" y="3239929"/>
                    </a:lnTo>
                    <a:lnTo>
                      <a:pt x="0" y="3239929"/>
                    </a:lnTo>
                    <a:close/>
                  </a:path>
                </a:pathLst>
              </a:custGeom>
              <a:solidFill>
                <a:srgbClr val="FFFFFF"/>
              </a:solidFill>
              <a:ln w="38100" cap="sq">
                <a:solidFill>
                  <a:srgbClr val="FF68D4"/>
                </a:solidFill>
                <a:prstDash val="solid"/>
                <a:miter/>
              </a:ln>
            </p:spPr>
          </p:sp>
          <p:sp>
            <p:nvSpPr>
              <p:cNvPr name="TextBox 11" id="11"/>
              <p:cNvSpPr txBox="true"/>
              <p:nvPr/>
            </p:nvSpPr>
            <p:spPr>
              <a:xfrm>
                <a:off x="0" y="-28575"/>
                <a:ext cx="12065255" cy="3268504"/>
              </a:xfrm>
              <a:prstGeom prst="rect">
                <a:avLst/>
              </a:prstGeom>
            </p:spPr>
            <p:txBody>
              <a:bodyPr anchor="ctr" rtlCol="false" tIns="254000" lIns="254000" bIns="254000" rIns="254000"/>
              <a:lstStyle/>
              <a:p>
                <a:pPr algn="l">
                  <a:lnSpc>
                    <a:spcPts val="2520"/>
                  </a:lnSpc>
                </a:pPr>
              </a:p>
            </p:txBody>
          </p:sp>
        </p:grpSp>
        <p:sp>
          <p:nvSpPr>
            <p:cNvPr name="TextBox 12" id="12"/>
            <p:cNvSpPr txBox="true"/>
            <p:nvPr/>
          </p:nvSpPr>
          <p:spPr>
            <a:xfrm rot="0">
              <a:off x="3150436" y="1019805"/>
              <a:ext cx="17694183" cy="508635"/>
            </a:xfrm>
            <a:prstGeom prst="rect">
              <a:avLst/>
            </a:prstGeom>
          </p:spPr>
          <p:txBody>
            <a:bodyPr anchor="t" rtlCol="false" tIns="0" lIns="0" bIns="0" rIns="0">
              <a:spAutoFit/>
            </a:bodyPr>
            <a:lstStyle/>
            <a:p>
              <a:pPr algn="ctr">
                <a:lnSpc>
                  <a:spcPts val="3120"/>
                </a:lnSpc>
              </a:pPr>
              <a:r>
                <a:rPr lang="en-US" sz="2400">
                  <a:solidFill>
                    <a:srgbClr val="000000"/>
                  </a:solidFill>
                  <a:latin typeface="Muli Semi-Bold"/>
                </a:rPr>
                <a:t>Calculate the week-over-week growth rate of sales revenue.</a:t>
              </a:r>
            </a:p>
          </p:txBody>
        </p:sp>
        <p:grpSp>
          <p:nvGrpSpPr>
            <p:cNvPr name="Group 13" id="13"/>
            <p:cNvGrpSpPr/>
            <p:nvPr/>
          </p:nvGrpSpPr>
          <p:grpSpPr>
            <a:xfrm rot="0">
              <a:off x="0" y="0"/>
              <a:ext cx="3451771" cy="1614529"/>
              <a:chOff x="0" y="0"/>
              <a:chExt cx="13575940" cy="6350000"/>
            </a:xfrm>
          </p:grpSpPr>
          <p:sp>
            <p:nvSpPr>
              <p:cNvPr name="Freeform 14" id="14"/>
              <p:cNvSpPr/>
              <p:nvPr/>
            </p:nvSpPr>
            <p:spPr>
              <a:xfrm flipH="false" flipV="false" rot="0">
                <a:off x="0" y="0"/>
                <a:ext cx="13575940" cy="6350000"/>
              </a:xfrm>
              <a:custGeom>
                <a:avLst/>
                <a:gdLst/>
                <a:ahLst/>
                <a:cxnLst/>
                <a:rect r="r" b="b" t="t" l="l"/>
                <a:pathLst>
                  <a:path h="6350000" w="13575940">
                    <a:moveTo>
                      <a:pt x="6787970" y="0"/>
                    </a:moveTo>
                    <a:cubicBezTo>
                      <a:pt x="3039078" y="0"/>
                      <a:pt x="0" y="1421496"/>
                      <a:pt x="0" y="3175000"/>
                    </a:cubicBezTo>
                    <a:cubicBezTo>
                      <a:pt x="0" y="4928504"/>
                      <a:pt x="3039078" y="6350000"/>
                      <a:pt x="6787970" y="6350000"/>
                    </a:cubicBezTo>
                    <a:cubicBezTo>
                      <a:pt x="10536863" y="6350000"/>
                      <a:pt x="13575940" y="4928504"/>
                      <a:pt x="13575940" y="3175000"/>
                    </a:cubicBezTo>
                    <a:cubicBezTo>
                      <a:pt x="13575940" y="1421496"/>
                      <a:pt x="10536863" y="0"/>
                      <a:pt x="6787970" y="0"/>
                    </a:cubicBezTo>
                    <a:close/>
                  </a:path>
                </a:pathLst>
              </a:custGeom>
              <a:solidFill>
                <a:srgbClr val="FF68D4"/>
              </a:solidFill>
            </p:spPr>
          </p:sp>
        </p:grpSp>
        <p:sp>
          <p:nvSpPr>
            <p:cNvPr name="TextBox 15" id="15"/>
            <p:cNvSpPr txBox="true"/>
            <p:nvPr/>
          </p:nvSpPr>
          <p:spPr>
            <a:xfrm rot="0">
              <a:off x="587580" y="364881"/>
              <a:ext cx="2276611" cy="846667"/>
            </a:xfrm>
            <a:prstGeom prst="rect">
              <a:avLst/>
            </a:prstGeom>
          </p:spPr>
          <p:txBody>
            <a:bodyPr anchor="t" rtlCol="false" tIns="0" lIns="0" bIns="0" rIns="0">
              <a:spAutoFit/>
            </a:bodyPr>
            <a:lstStyle/>
            <a:p>
              <a:pPr algn="ctr">
                <a:lnSpc>
                  <a:spcPts val="5199"/>
                </a:lnSpc>
              </a:pPr>
              <a:r>
                <a:rPr lang="en-US" sz="3999">
                  <a:solidFill>
                    <a:srgbClr val="FFFFFF"/>
                  </a:solidFill>
                  <a:latin typeface="Muli"/>
                </a:rPr>
                <a:t>Q5</a:t>
              </a:r>
            </a:p>
          </p:txBody>
        </p:sp>
      </p:grpSp>
      <p:sp>
        <p:nvSpPr>
          <p:cNvPr name="TextBox 16" id="16"/>
          <p:cNvSpPr txBox="true"/>
          <p:nvPr/>
        </p:nvSpPr>
        <p:spPr>
          <a:xfrm rot="0">
            <a:off x="6368940" y="505854"/>
            <a:ext cx="11201400" cy="1371600"/>
          </a:xfrm>
          <a:prstGeom prst="rect">
            <a:avLst/>
          </a:prstGeom>
        </p:spPr>
        <p:txBody>
          <a:bodyPr anchor="t" rtlCol="false" tIns="0" lIns="0" bIns="0" rIns="0">
            <a:spAutoFit/>
          </a:bodyPr>
          <a:lstStyle/>
          <a:p>
            <a:pPr algn="r">
              <a:lnSpc>
                <a:spcPts val="10800"/>
              </a:lnSpc>
            </a:pPr>
            <a:r>
              <a:rPr lang="en-US" sz="9000">
                <a:solidFill>
                  <a:srgbClr val="000000"/>
                </a:solidFill>
                <a:latin typeface="Playfair Display Bold"/>
              </a:rPr>
              <a:t>Analytical Questions</a:t>
            </a:r>
          </a:p>
        </p:txBody>
      </p:sp>
      <p:grpSp>
        <p:nvGrpSpPr>
          <p:cNvPr name="Group 17" id="17"/>
          <p:cNvGrpSpPr/>
          <p:nvPr/>
        </p:nvGrpSpPr>
        <p:grpSpPr>
          <a:xfrm rot="0">
            <a:off x="10070785" y="6151526"/>
            <a:ext cx="5590627" cy="2344141"/>
            <a:chOff x="0" y="0"/>
            <a:chExt cx="4217650" cy="1768453"/>
          </a:xfrm>
        </p:grpSpPr>
        <p:sp>
          <p:nvSpPr>
            <p:cNvPr name="Freeform 18" id="18"/>
            <p:cNvSpPr/>
            <p:nvPr/>
          </p:nvSpPr>
          <p:spPr>
            <a:xfrm flipH="false" flipV="false" rot="0">
              <a:off x="0" y="0"/>
              <a:ext cx="4217650" cy="1768453"/>
            </a:xfrm>
            <a:custGeom>
              <a:avLst/>
              <a:gdLst/>
              <a:ahLst/>
              <a:cxnLst/>
              <a:rect r="r" b="b" t="t" l="l"/>
              <a:pathLst>
                <a:path h="1768453" w="4217650">
                  <a:moveTo>
                    <a:pt x="0" y="0"/>
                  </a:moveTo>
                  <a:lnTo>
                    <a:pt x="4217650" y="0"/>
                  </a:lnTo>
                  <a:lnTo>
                    <a:pt x="4217650" y="1768453"/>
                  </a:lnTo>
                  <a:lnTo>
                    <a:pt x="0" y="1768453"/>
                  </a:lnTo>
                  <a:close/>
                </a:path>
              </a:pathLst>
            </a:custGeom>
            <a:solidFill>
              <a:srgbClr val="F4F4F4"/>
            </a:solidFill>
            <a:ln w="19050" cap="sq">
              <a:solidFill>
                <a:srgbClr val="000000"/>
              </a:solidFill>
              <a:prstDash val="solid"/>
              <a:miter/>
            </a:ln>
          </p:spPr>
        </p:sp>
        <p:sp>
          <p:nvSpPr>
            <p:cNvPr name="TextBox 19" id="19"/>
            <p:cNvSpPr txBox="true"/>
            <p:nvPr/>
          </p:nvSpPr>
          <p:spPr>
            <a:xfrm>
              <a:off x="0" y="-28575"/>
              <a:ext cx="4217650" cy="1797028"/>
            </a:xfrm>
            <a:prstGeom prst="rect">
              <a:avLst/>
            </a:prstGeom>
          </p:spPr>
          <p:txBody>
            <a:bodyPr anchor="ctr" rtlCol="false" tIns="254000" lIns="254000" bIns="254000" rIns="254000"/>
            <a:lstStyle/>
            <a:p>
              <a:pPr algn="just">
                <a:lnSpc>
                  <a:spcPts val="2520"/>
                </a:lnSpc>
              </a:pPr>
              <a:r>
                <a:rPr lang="en-US" sz="1800">
                  <a:solidFill>
                    <a:srgbClr val="FF68D4"/>
                  </a:solidFill>
                  <a:latin typeface="Muli Semi-Bold"/>
                </a:rPr>
                <a:t>Assumption:</a:t>
              </a:r>
              <a:r>
                <a:rPr lang="en-US" sz="1800">
                  <a:solidFill>
                    <a:srgbClr val="000000"/>
                  </a:solidFill>
                  <a:latin typeface="Muli Semi-Bold"/>
                </a:rPr>
                <a:t> </a:t>
              </a:r>
              <a:r>
                <a:rPr lang="en-US" sz="1800">
                  <a:solidFill>
                    <a:srgbClr val="000000"/>
                  </a:solidFill>
                  <a:latin typeface="Muli"/>
                </a:rPr>
                <a:t>The question asks to calculate month-over-month growth but the given dataset is of the month of Februrary, so months can’t be compared therefore i’ve performed week over week growth rate of sales revenue.</a:t>
              </a:r>
            </a:p>
          </p:txBody>
        </p:sp>
      </p:grpSp>
      <p:sp>
        <p:nvSpPr>
          <p:cNvPr name="TextBox 20" id="20"/>
          <p:cNvSpPr txBox="true"/>
          <p:nvPr/>
        </p:nvSpPr>
        <p:spPr>
          <a:xfrm rot="0">
            <a:off x="2434070" y="3206396"/>
            <a:ext cx="14645341" cy="2497455"/>
          </a:xfrm>
          <a:prstGeom prst="rect">
            <a:avLst/>
          </a:prstGeom>
        </p:spPr>
        <p:txBody>
          <a:bodyPr anchor="t" rtlCol="false" tIns="0" lIns="0" bIns="0" rIns="0">
            <a:spAutoFit/>
          </a:bodyPr>
          <a:lstStyle/>
          <a:p>
            <a:pPr algn="l">
              <a:lnSpc>
                <a:spcPts val="2520"/>
              </a:lnSpc>
            </a:pPr>
            <a:r>
              <a:rPr lang="en-US" sz="1800">
                <a:solidFill>
                  <a:srgbClr val="000000"/>
                </a:solidFill>
                <a:latin typeface="Muli"/>
              </a:rPr>
              <a:t>SELECT TO_CHAR(TO_DATE(order_date, 'DD/MM/YYYY'), 'IW') AS week, SUM(amount_per_unit * ordered_quantity) AS weekly_revenue, ROUND( ( SUM(amount_per_unit * ordered_quantity - item_discount) - LAG(SUM(amount_per_unit * ordered_quantity)) OVER (ORDER BY TO_DATE(order_date, 'DD/MM/YYYY'))) </a:t>
            </a:r>
          </a:p>
          <a:p>
            <a:pPr algn="l">
              <a:lnSpc>
                <a:spcPts val="2520"/>
              </a:lnSpc>
            </a:pPr>
            <a:r>
              <a:rPr lang="en-US" sz="1800">
                <a:solidFill>
                  <a:srgbClr val="000000"/>
                </a:solidFill>
                <a:latin typeface="Muli"/>
              </a:rPr>
              <a:t>/ LAG(SUM(amount_per_unit * ordered_quantity)) OVER (ORDER BY TO_DATE(order_date, 'DD/MM/YYYY')) * 100, 2) AS growth_rate FROM SALES_DATA_FINAL </a:t>
            </a:r>
          </a:p>
          <a:p>
            <a:pPr algn="l">
              <a:lnSpc>
                <a:spcPts val="2520"/>
              </a:lnSpc>
            </a:pPr>
            <a:r>
              <a:rPr lang="en-US" sz="1800">
                <a:solidFill>
                  <a:srgbClr val="000000"/>
                </a:solidFill>
                <a:latin typeface="Muli"/>
              </a:rPr>
              <a:t>WHERE TO_DATE(order_date, 'DD/MM/YYYY') &gt;= TO_DATE('01/02/2023', 'DD/MM/YYYY') AND TO_DATE(order_date, 'DD/MM/YYYY') &lt;= TO_DATE('28/02/2023', 'DD/MM/YYYY') </a:t>
            </a:r>
          </a:p>
          <a:p>
            <a:pPr algn="l">
              <a:lnSpc>
                <a:spcPts val="2520"/>
              </a:lnSpc>
              <a:spcBef>
                <a:spcPct val="0"/>
              </a:spcBef>
            </a:pPr>
            <a:r>
              <a:rPr lang="en-US" sz="1800">
                <a:solidFill>
                  <a:srgbClr val="000000"/>
                </a:solidFill>
                <a:latin typeface="Muli"/>
              </a:rPr>
              <a:t>GROUP BY TO_CHAR(TO_DATE(order_date, 'DD/MM/YYYY'), 'IW') ORDER BY TO_CHAR(TO_DATE(order_date, 'DD/MM/YYYY'), 'IW');</a:t>
            </a:r>
          </a:p>
        </p:txBody>
      </p:sp>
      <p:sp>
        <p:nvSpPr>
          <p:cNvPr name="Freeform 21" id="21"/>
          <p:cNvSpPr/>
          <p:nvPr/>
        </p:nvSpPr>
        <p:spPr>
          <a:xfrm flipH="false" flipV="false" rot="0">
            <a:off x="2080072" y="366386"/>
            <a:ext cx="1906173" cy="1324629"/>
          </a:xfrm>
          <a:custGeom>
            <a:avLst/>
            <a:gdLst/>
            <a:ahLst/>
            <a:cxnLst/>
            <a:rect r="r" b="b" t="t" l="l"/>
            <a:pathLst>
              <a:path h="1324629" w="1906173">
                <a:moveTo>
                  <a:pt x="0" y="0"/>
                </a:moveTo>
                <a:lnTo>
                  <a:pt x="1906173" y="0"/>
                </a:lnTo>
                <a:lnTo>
                  <a:pt x="1906173" y="1324628"/>
                </a:lnTo>
                <a:lnTo>
                  <a:pt x="0" y="1324628"/>
                </a:lnTo>
                <a:lnTo>
                  <a:pt x="0" y="0"/>
                </a:lnTo>
                <a:close/>
              </a:path>
            </a:pathLst>
          </a:custGeom>
          <a:blipFill>
            <a:blip r:embed="rId5"/>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DAGFOhy5pTI</dc:identifier>
  <dcterms:modified xsi:type="dcterms:W3CDTF">2011-08-01T06:04:30Z</dcterms:modified>
  <cp:revision>1</cp:revision>
  <dc:title>BAZAR CASE STUDY by Hayah Ahmed</dc:title>
</cp:coreProperties>
</file>