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483-1F38-F170-CAE1-79CC3C0D8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F66D9-17C1-E95E-5171-6F0A0CAF3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D957-7BDE-E84C-E51D-77912345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2CFC-387A-D25A-A363-2F886602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273C9-E8A4-E272-D8BA-8E10DDC8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1B8-8C9A-5550-C420-C2C597C5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E9AF4-103E-30DF-BFFB-5B051AC7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DE37C-14A7-2383-BE78-000DE6B9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A418-1A0B-B493-4B54-46884D1B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C7DC6-090C-16BD-5818-3C72981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1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B3744-9648-A4C3-A6F0-645366798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36B18-4B4E-3620-55D5-E4FBCF8C6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E8F1-9409-C6E5-AFB0-48B5F406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7FF7-E5D2-E224-2029-82C923D2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B0B29-CF95-C8E2-83DA-DD5B0670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7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7E17-DCF5-081A-9425-29D128658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81C4D-D2B9-05BF-05D3-3E5DEBD4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EFE3E-E17C-1C8D-00CF-F6EED733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C83C-0025-3DE9-52F8-ADC717C3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AFE5C-7876-63A5-4A8E-8CD502F2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2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9E22-586D-98AF-E0A2-E3F8F6FAD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6792-8ADF-8A8B-E2E1-A99EC80A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1748-289B-5CE5-70D8-F107CBBA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97ED-16E4-062E-9B90-FAF4B475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ECC9-7961-DF5B-C765-883377F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39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54C-9CFD-61E4-88AE-2212DD09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ABD0-2715-8EA8-B48E-8EA88299D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80C67-8537-B8B1-DF5E-1F9CC9E4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C4E77-ACB3-EDE7-FBD5-CF6F9BC0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4CA91-9569-8478-B92D-F7B929D2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C28BA-E999-A930-C1AC-28F11ED1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72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8529-541E-A2FA-768F-2D65897A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2AE0-0A3E-CF26-30B2-A644046C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D49A6-E632-9E05-4E56-85FE8204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54749-23D9-4578-87EA-250497C48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15F1-32DF-72EA-00BE-5D15B8219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569119-22BD-7ADC-8A4E-02B79507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EDF1F-CFA1-B895-6658-3B52FE10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D84627-3432-3F0E-F696-1EBAFF76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1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3F5B-6B39-7121-0297-24685C2B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F8E3-3B98-71B8-C403-326CF6C1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D452B-8B20-C232-F141-5B6B7141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14EA9-4B94-67CB-0659-EB4F515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F83CA-0DA9-50FE-8EB5-6F0DD5E1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26459-FEA5-16C3-CFA8-140EA8B7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0F10-84D4-4AD3-FC79-CF6208B7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77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E71-4F94-9C04-5DFD-D0E5433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DCF1-006A-FEFD-83B5-836EFF38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7CD85-604E-5A9F-09B3-FF131CE4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64162-3DEE-6334-768D-47327CEE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7BFD-7BDD-EFE9-3A4F-972BBFE0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B665B-BF22-351B-BBAC-087648E1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85BF-16FD-04D1-635F-EB0183AA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CB503-392B-6C37-803C-8A6426846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4569E-92D2-056A-58F1-706701F3A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AB7D-BAC0-1775-A163-1499074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8077-476D-9290-E068-99E81C84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3E62E-2D7E-F726-2C7C-BE21F744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9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4EA7D-6B5D-F91C-E734-160233C7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1B6B9-88AC-C0D1-16CB-9BD8D58DF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CDC4-1EBE-89C0-6652-AFD3FAC4F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B0AE6-1A4D-447E-9DE1-28830031A62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4DD2-3144-5E2C-B129-2222F3FC9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3A95-77A8-1BC2-0E80-49D0FC350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7FB7-5279-4026-84F3-607AB7D8E5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A1F68-8CFA-D89A-FFE8-D48B37F44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Title</a:t>
            </a:r>
            <a:r>
              <a:rPr lang="en-US" sz="3100" dirty="0"/>
              <a:t>: Predicting Patient No-Shows for Medical Appointments</a:t>
            </a:r>
            <a:br>
              <a:rPr lang="en-US" sz="3100" dirty="0"/>
            </a:br>
            <a:r>
              <a:rPr lang="en-US" sz="3100" b="1" dirty="0"/>
              <a:t>Subtitle</a:t>
            </a:r>
            <a:r>
              <a:rPr lang="en-US" sz="3100" dirty="0"/>
              <a:t>: A Machine Learning Approach</a:t>
            </a:r>
            <a:br>
              <a:rPr lang="en-US" sz="3100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0A928-16B0-8F22-90D5-B5EA2103C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Presented by</a:t>
            </a:r>
            <a:r>
              <a:rPr lang="en-US" sz="2400" dirty="0"/>
              <a:t>: Haya Hussain</a:t>
            </a:r>
          </a:p>
          <a:p>
            <a:r>
              <a:rPr lang="en-US" b="1" dirty="0"/>
              <a:t>Tools Used</a:t>
            </a:r>
            <a:r>
              <a:rPr lang="en-US" dirty="0"/>
              <a:t>: Power BI, Python (scikit-learn), Pandas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9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6F24-1F5D-F952-99D9-1C4C7F1A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 body"/>
              </a:rPr>
              <a:t>Objective</a:t>
            </a:r>
            <a:r>
              <a:rPr lang="en-US" sz="3200" b="1" dirty="0"/>
              <a:t>: </a:t>
            </a:r>
            <a:r>
              <a:rPr lang="en-US" sz="3200" dirty="0"/>
              <a:t>Analyze and predict patient no-shows to help optimize appointment scheduling and improve healthcare efficiency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4942-E3FC-B9B1-47CC-C4BE14521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/>
              <a:t>Approach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 body"/>
              </a:rPr>
              <a:t>Descriptive analysis in </a:t>
            </a:r>
            <a:r>
              <a:rPr lang="en-US" sz="1800" b="1" dirty="0">
                <a:latin typeface="Calibri body"/>
              </a:rPr>
              <a:t>Power BI</a:t>
            </a:r>
            <a:r>
              <a:rPr lang="en-US" sz="1800" dirty="0">
                <a:latin typeface="Calibri body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 body"/>
              </a:rPr>
              <a:t>Predictive modeling in </a:t>
            </a:r>
            <a:r>
              <a:rPr lang="en-US" sz="1800" b="1" dirty="0">
                <a:latin typeface="Calibri body"/>
              </a:rPr>
              <a:t>Python</a:t>
            </a:r>
            <a:r>
              <a:rPr lang="en-US" sz="1800" dirty="0">
                <a:latin typeface="Calibri body"/>
              </a:rPr>
              <a:t> using Logistic Regression &amp; Train-Test Split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0E2A67-57EA-6398-136F-36052A73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934" y="3073106"/>
            <a:ext cx="47463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Dataset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Records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: 4746 (filtered from original ~110k)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Target 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No_show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 (Yes/No)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Age, Gender,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Neighbourhood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Waiting Days (Scheduled vs. Appointment)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SMS Received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Appointment Day, Weekday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Health Flags: Hypertension, Diabetes, etc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02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7105CD-9779-A106-0B3D-29F747A8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KPIs (Power BI Dashboard)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F51E36-358B-B56D-0F27-F8A62F755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85319"/>
              </p:ext>
            </p:extLst>
          </p:nvPr>
        </p:nvGraphicFramePr>
        <p:xfrm>
          <a:off x="838199" y="1820333"/>
          <a:ext cx="2887134" cy="2834640"/>
        </p:xfrm>
        <a:graphic>
          <a:graphicData uri="http://schemas.openxmlformats.org/drawingml/2006/table">
            <a:tbl>
              <a:tblPr/>
              <a:tblGrid>
                <a:gridCol w="1443567">
                  <a:extLst>
                    <a:ext uri="{9D8B030D-6E8A-4147-A177-3AD203B41FA5}">
                      <a16:colId xmlns:a16="http://schemas.microsoft.com/office/drawing/2014/main" val="1997260730"/>
                    </a:ext>
                  </a:extLst>
                </a:gridCol>
                <a:gridCol w="1443567">
                  <a:extLst>
                    <a:ext uri="{9D8B030D-6E8A-4147-A177-3AD203B41FA5}">
                      <a16:colId xmlns:a16="http://schemas.microsoft.com/office/drawing/2014/main" val="850274893"/>
                    </a:ext>
                  </a:extLst>
                </a:gridCol>
              </a:tblGrid>
              <a:tr h="239252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188080"/>
                  </a:ext>
                </a:extLst>
              </a:tr>
              <a:tr h="598129">
                <a:tc>
                  <a:txBody>
                    <a:bodyPr/>
                    <a:lstStyle/>
                    <a:p>
                      <a:r>
                        <a:rPr lang="en-IN"/>
                        <a:t>Total Appointments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4746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48935"/>
                  </a:ext>
                </a:extLst>
              </a:tr>
              <a:tr h="598129">
                <a:tc>
                  <a:txBody>
                    <a:bodyPr/>
                    <a:lstStyle/>
                    <a:p>
                      <a:r>
                        <a:rPr lang="en-IN"/>
                        <a:t>SMS Reminders 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28332"/>
                  </a:ext>
                </a:extLst>
              </a:tr>
              <a:tr h="418690">
                <a:tc>
                  <a:txBody>
                    <a:bodyPr/>
                    <a:lstStyle/>
                    <a:p>
                      <a:r>
                        <a:rPr lang="en-IN"/>
                        <a:t>No-Show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00897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C413A8-15E6-811E-1572-9A4C9DB75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5" t="17764" r="36468" b="29557"/>
          <a:stretch/>
        </p:blipFill>
        <p:spPr>
          <a:xfrm>
            <a:off x="4267200" y="1507067"/>
            <a:ext cx="7247467" cy="49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F0A2-0EAB-A03B-0364-A8146D93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Insights – No-Show Behaviour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FC498D-7E03-1CA6-B543-933F0530C71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2663" y="1720977"/>
            <a:ext cx="550333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Seniors had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 no-show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(may need verification — possible data issue).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No-show rate remains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19% and 22%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weekdays.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 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waiting times increase no-show probability.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observed around 57% no-show after certain delay thresholds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47A9A-A69B-F7C5-41E8-D5190984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" t="16790" r="37114" b="29356"/>
          <a:stretch/>
        </p:blipFill>
        <p:spPr>
          <a:xfrm>
            <a:off x="6028266" y="1329267"/>
            <a:ext cx="57150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6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3B0B-AA6C-8110-A6F1-ABE72898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467C13-1B5B-2883-E158-73D4DDB22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06" y="1454305"/>
            <a:ext cx="8811855" cy="157184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349BC3-4622-9214-F456-C2D493989C5F}"/>
              </a:ext>
            </a:extLst>
          </p:cNvPr>
          <p:cNvSpPr txBox="1"/>
          <p:nvPr/>
        </p:nvSpPr>
        <p:spPr>
          <a:xfrm>
            <a:off x="728133" y="3105835"/>
            <a:ext cx="8698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One-Hot Encoding</a:t>
            </a:r>
            <a:r>
              <a:rPr lang="en-US" dirty="0"/>
              <a:t> for categorical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Split: </a:t>
            </a:r>
            <a:r>
              <a:rPr lang="en-US" b="1" dirty="0"/>
              <a:t>80% Train / 20% Test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CEF21-79A4-D5C1-C4D1-F89BC4D41603}"/>
              </a:ext>
            </a:extLst>
          </p:cNvPr>
          <p:cNvSpPr txBox="1"/>
          <p:nvPr/>
        </p:nvSpPr>
        <p:spPr>
          <a:xfrm rot="10800000" flipV="1">
            <a:off x="838200" y="4306163"/>
            <a:ext cx="8305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(baseline classifier)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models could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53354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6334-6F54-A13C-D307-CDDEB1CA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02DF4-C72C-46F7-55DE-E6208B6AA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5625"/>
            <a:ext cx="541019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898507-B7BF-898C-FF8C-90AC6F8781CB}"/>
              </a:ext>
            </a:extLst>
          </p:cNvPr>
          <p:cNvSpPr txBox="1"/>
          <p:nvPr/>
        </p:nvSpPr>
        <p:spPr>
          <a:xfrm>
            <a:off x="6561668" y="1752600"/>
            <a:ext cx="5477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</a:t>
            </a:r>
            <a:r>
              <a:rPr lang="en-US" b="1" dirty="0"/>
              <a:t>72%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 correct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(Class 1)</a:t>
            </a:r>
            <a:r>
              <a:rPr lang="en-US" dirty="0"/>
              <a:t>: Only </a:t>
            </a:r>
            <a:r>
              <a:rPr lang="en-US" b="1" dirty="0"/>
              <a:t>46%</a:t>
            </a:r>
            <a:r>
              <a:rPr lang="en-US" dirty="0"/>
              <a:t> of predicted no-shows were actually no-shows.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 (Class 1)</a:t>
            </a:r>
            <a:r>
              <a:rPr lang="en-US" dirty="0"/>
              <a:t>: </a:t>
            </a:r>
            <a:r>
              <a:rPr lang="en-US" b="1" dirty="0"/>
              <a:t>1%</a:t>
            </a:r>
            <a:r>
              <a:rPr lang="en-US" dirty="0"/>
              <a:t> → Model failed to correctly identify no-shows.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 (Class 1)</a:t>
            </a:r>
            <a:r>
              <a:rPr lang="en-US" dirty="0"/>
              <a:t>: Only </a:t>
            </a:r>
            <a:r>
              <a:rPr lang="en-US" b="1" dirty="0"/>
              <a:t>0.02</a:t>
            </a:r>
            <a:r>
              <a:rPr lang="en-US" dirty="0"/>
              <a:t>, indicating poor performance for the minority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F5FEC-8D8F-488F-BC9E-A97E22A771C1}"/>
              </a:ext>
            </a:extLst>
          </p:cNvPr>
          <p:cNvSpPr txBox="1"/>
          <p:nvPr/>
        </p:nvSpPr>
        <p:spPr>
          <a:xfrm>
            <a:off x="6646332" y="4122836"/>
            <a:ext cx="5545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</a:t>
            </a:r>
            <a:r>
              <a:rPr lang="en-US" b="1" dirty="0"/>
              <a:t>biased toward the majority class (shows)</a:t>
            </a:r>
            <a:r>
              <a:rPr lang="en-US" dirty="0"/>
              <a:t> due to </a:t>
            </a:r>
            <a:r>
              <a:rPr lang="en-US" b="1" dirty="0"/>
              <a:t>class imbalance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Although accuracy is high (72%), it </a:t>
            </a:r>
            <a:r>
              <a:rPr lang="en-US" b="1" dirty="0"/>
              <a:t>masks the poor recall for the minority class</a:t>
            </a:r>
            <a:r>
              <a:rPr lang="en-US" dirty="0"/>
              <a:t> (no-shows).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Very few no-shows were detected correctly</a:t>
            </a:r>
            <a:r>
              <a:rPr lang="en-US" dirty="0"/>
              <a:t>, which limits practical use for prevention.</a:t>
            </a:r>
          </a:p>
        </p:txBody>
      </p:sp>
    </p:spTree>
    <p:extLst>
      <p:ext uri="{BB962C8B-B14F-4D97-AF65-F5344CB8AC3E}">
        <p14:creationId xmlns:p14="http://schemas.microsoft.com/office/powerpoint/2010/main" val="185955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DC95EC-5884-0C23-F9FE-807CE7C2A25E}"/>
              </a:ext>
            </a:extLst>
          </p:cNvPr>
          <p:cNvSpPr txBox="1"/>
          <p:nvPr/>
        </p:nvSpPr>
        <p:spPr>
          <a:xfrm>
            <a:off x="186267" y="169334"/>
            <a:ext cx="94403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Business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Send SMS reminders</a:t>
            </a:r>
            <a:r>
              <a:rPr lang="en-US" dirty="0"/>
              <a:t> consistently — they greatly reduce no-shows.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</a:t>
            </a:r>
            <a:r>
              <a:rPr lang="en-US" b="1" dirty="0"/>
              <a:t>waiting periods</a:t>
            </a:r>
            <a:r>
              <a:rPr lang="en-US" dirty="0"/>
              <a:t> between scheduling and appointments.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</a:t>
            </a:r>
            <a:r>
              <a:rPr lang="en-US" b="1" dirty="0"/>
              <a:t>at-risk groups</a:t>
            </a:r>
            <a:r>
              <a:rPr lang="en-US" dirty="0"/>
              <a:t> like seniors and chronic patients for reminders and follow-ups.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A045D-5335-648D-51A3-5BB5D47D06AB}"/>
              </a:ext>
            </a:extLst>
          </p:cNvPr>
          <p:cNvSpPr txBox="1"/>
          <p:nvPr/>
        </p:nvSpPr>
        <p:spPr>
          <a:xfrm>
            <a:off x="186267" y="1718733"/>
            <a:ext cx="8957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Seniors group needs </a:t>
            </a:r>
            <a:r>
              <a:rPr lang="en-US" b="1" dirty="0"/>
              <a:t>data verification</a:t>
            </a:r>
            <a:r>
              <a:rPr lang="en-US" dirty="0"/>
              <a:t> (100% no-show may be misleading).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features — no external data like weather, traffic, or income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is </a:t>
            </a:r>
            <a:r>
              <a:rPr lang="en-US" b="1" dirty="0"/>
              <a:t>Brazil-specific</a:t>
            </a:r>
            <a:r>
              <a:rPr lang="en-US" dirty="0"/>
              <a:t>, so generalization may be limited.</a:t>
            </a:r>
          </a:p>
        </p:txBody>
      </p:sp>
    </p:spTree>
    <p:extLst>
      <p:ext uri="{BB962C8B-B14F-4D97-AF65-F5344CB8AC3E}">
        <p14:creationId xmlns:p14="http://schemas.microsoft.com/office/powerpoint/2010/main" val="11186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DA4E3-4A60-9C95-CF04-D68DF430EF5B}"/>
              </a:ext>
            </a:extLst>
          </p:cNvPr>
          <p:cNvSpPr txBox="1"/>
          <p:nvPr/>
        </p:nvSpPr>
        <p:spPr>
          <a:xfrm>
            <a:off x="1134533" y="2624667"/>
            <a:ext cx="8991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Thank You</a:t>
            </a:r>
          </a:p>
          <a:p>
            <a:pPr algn="ctr"/>
            <a:r>
              <a:rPr lang="en-US" b="1" dirty="0"/>
              <a:t>Presented by</a:t>
            </a:r>
            <a:r>
              <a:rPr lang="en-US" dirty="0"/>
              <a:t>: Haya Hussain</a:t>
            </a:r>
            <a:br>
              <a:rPr lang="en-US" dirty="0"/>
            </a:br>
            <a:r>
              <a:rPr lang="en-US" b="1" dirty="0"/>
              <a:t>Tools Used</a:t>
            </a:r>
            <a:r>
              <a:rPr lang="en-US" dirty="0"/>
              <a:t>: Power BI | Python | Scikit-learn</a:t>
            </a:r>
          </a:p>
        </p:txBody>
      </p:sp>
    </p:spTree>
    <p:extLst>
      <p:ext uri="{BB962C8B-B14F-4D97-AF65-F5344CB8AC3E}">
        <p14:creationId xmlns:p14="http://schemas.microsoft.com/office/powerpoint/2010/main" val="37977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body</vt:lpstr>
      <vt:lpstr>Calibri Light</vt:lpstr>
      <vt:lpstr>Office Theme</vt:lpstr>
      <vt:lpstr>Title: Predicting Patient No-Shows for Medical Appointments Subtitle: A Machine Learning Approach  </vt:lpstr>
      <vt:lpstr>Objective: Analyze and predict patient no-shows to help optimize appointment scheduling and improve healthcare efficiency</vt:lpstr>
      <vt:lpstr>Key KPIs (Power BI Dashboard)</vt:lpstr>
      <vt:lpstr>Visual Insights – No-Show Behaviour</vt:lpstr>
      <vt:lpstr>Machine Learning Workflow</vt:lpstr>
      <vt:lpstr>Model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Haya Hussain</dc:creator>
  <cp:lastModifiedBy>Haya Hussain</cp:lastModifiedBy>
  <cp:revision>1</cp:revision>
  <dcterms:created xsi:type="dcterms:W3CDTF">2025-05-17T12:53:23Z</dcterms:created>
  <dcterms:modified xsi:type="dcterms:W3CDTF">2025-05-17T12:53:23Z</dcterms:modified>
</cp:coreProperties>
</file>