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7" r:id="rId3"/>
    <p:sldId id="276" r:id="rId4"/>
    <p:sldId id="282" r:id="rId5"/>
    <p:sldId id="284" r:id="rId6"/>
    <p:sldId id="285" r:id="rId7"/>
    <p:sldId id="283" r:id="rId8"/>
    <p:sldId id="286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FB5"/>
    <a:srgbClr val="F2A32E"/>
    <a:srgbClr val="DE4D52"/>
    <a:srgbClr val="2484C8"/>
    <a:srgbClr val="1F6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51"/>
    <p:restoredTop sz="93650"/>
  </p:normalViewPr>
  <p:slideViewPr>
    <p:cSldViewPr>
      <p:cViewPr>
        <p:scale>
          <a:sx n="94" d="100"/>
          <a:sy n="94" d="100"/>
        </p:scale>
        <p:origin x="-132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A69FF-ED9E-F848-BA94-8566559A53BC}" type="datetimeFigureOut">
              <a:rPr kumimoji="1" lang="ja-JP" altLang="en-US" smtClean="0"/>
              <a:t>2018/4/13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977A3-03C9-7344-AF16-3069EA275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26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" name="Rectangle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1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 smtClean="0"/>
            </a:lvl1pPr>
          </a:lstStyle>
          <a:p>
            <a:fld id="{2EA35D09-976E-4F58-9251-B13001C99DBD}" type="datetime1">
              <a:rPr kumimoji="1" lang="ja-JP" altLang="en-US" smtClean="0"/>
              <a:t>2018/4/13</a:t>
            </a:fld>
            <a:endParaRPr kumimoji="1" lang="ja-JP" altLang="en-US"/>
          </a:p>
        </p:txBody>
      </p:sp>
      <p:sp>
        <p:nvSpPr>
          <p:cNvPr id="1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pic>
        <p:nvPicPr>
          <p:cNvPr id="24" name="図 23" descr="cov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0" y="0"/>
            <a:ext cx="9180001" cy="3925314"/>
          </a:xfrm>
          <a:prstGeom prst="rect">
            <a:avLst/>
          </a:prstGeom>
        </p:spPr>
      </p:pic>
      <p:sp useBgFill="1">
        <p:nvSpPr>
          <p:cNvPr id="12" name="Rounded Rectangle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5217244"/>
            <a:ext cx="2298700" cy="1308100"/>
          </a:xfrm>
          <a:prstGeom prst="rect">
            <a:avLst/>
          </a:prstGeom>
        </p:spPr>
      </p:pic>
      <p:sp>
        <p:nvSpPr>
          <p:cNvPr id="2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6288" y="6492875"/>
            <a:ext cx="747712" cy="365125"/>
          </a:xfrm>
        </p:spPr>
        <p:txBody>
          <a:bodyPr/>
          <a:lstStyle>
            <a:lvl1pPr>
              <a:defRPr smtClean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6E6E8BF1-7EDE-48BA-9954-ED701268715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319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://www.ebase-solutions.com/mainer/home/home_r1_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642938"/>
            <a:ext cx="10715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6E3E70-D34B-4AFF-8398-DE3F1400669D}" type="datetime1">
              <a:rPr kumimoji="1" lang="ja-JP" altLang="en-US" smtClean="0"/>
              <a:t>2018/4/13</a:t>
            </a:fld>
            <a:endParaRPr kumimoji="1"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E8BF1-7EDE-48BA-9954-ED7012687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1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://www.ebase-solutions.com/mainer/home/home_r1_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642938"/>
            <a:ext cx="10715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A2220C6-65B6-4A5B-8E91-E61D7E6BEF50}" type="datetime1">
              <a:rPr kumimoji="1" lang="ja-JP" altLang="en-US" smtClean="0"/>
              <a:t>2018/4/13</a:t>
            </a:fld>
            <a:endParaRPr kumimoji="1"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E8BF1-7EDE-48BA-9954-ED7012687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88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E98D9C5-5308-42E2-BC56-4AF9803264CF}" type="datetime1">
              <a:rPr kumimoji="1" lang="ja-JP" altLang="en-US" smtClean="0"/>
              <a:t>2018/4/13</a:t>
            </a:fld>
            <a:endParaRPr kumimoji="1"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E8BF1-7EDE-48BA-9954-ED7012687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36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ttp://www.ebase-solutions.com/mainer/home/home_r1_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072063"/>
            <a:ext cx="150018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98265E-2D1A-4980-B06E-9E50DB5CDCBB}" type="datetime1">
              <a:rPr kumimoji="1" lang="ja-JP" altLang="en-US" smtClean="0"/>
              <a:t>2018/4/13</a:t>
            </a:fld>
            <a:endParaRPr kumimoji="1"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E8BF1-7EDE-48BA-9954-ED7012687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80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http://www.ebase-solutions.com/mainer/home/home_r1_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642938"/>
            <a:ext cx="10715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580E67D-C9EC-485D-8A6F-374FACA5C311}" type="datetime1">
              <a:rPr kumimoji="1" lang="ja-JP" altLang="en-US" smtClean="0"/>
              <a:t>2018/4/13</a:t>
            </a:fld>
            <a:endParaRPr kumimoji="1" lang="ja-JP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E8BF1-7EDE-48BA-9954-ED7012687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78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http://www.ebase-solutions.com/mainer/home/home_r1_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642938"/>
            <a:ext cx="10715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8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8797F7-C720-4066-AB42-D6BD6C20ABC8}" type="datetime1">
              <a:rPr kumimoji="1" lang="ja-JP" altLang="en-US" smtClean="0"/>
              <a:t>2018/4/13</a:t>
            </a:fld>
            <a:endParaRPr kumimoji="1" lang="ja-JP" altLang="en-US"/>
          </a:p>
        </p:txBody>
      </p:sp>
      <p:sp>
        <p:nvSpPr>
          <p:cNvPr id="9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E8BF1-7EDE-48BA-9954-ED7012687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9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http://www.ebase-solutions.com/mainer/home/home_r1_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642938"/>
            <a:ext cx="10715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 smtClean="0"/>
            </a:lvl1pPr>
          </a:lstStyle>
          <a:p>
            <a:fld id="{878DD42A-7A3A-4107-ACF8-03EB9C1F414C}" type="datetime1">
              <a:rPr kumimoji="1" lang="ja-JP" altLang="en-US" smtClean="0"/>
              <a:t>2018/4/13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E8BF1-7EDE-48BA-9954-ED7012687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http://www.ebase-solutions.com/mainer/home/home_r1_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642938"/>
            <a:ext cx="10715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0E42FF7-E099-442C-B4C4-0BAC197D39B3}" type="datetime1">
              <a:rPr kumimoji="1" lang="ja-JP" altLang="en-US" smtClean="0"/>
              <a:t>2018/4/13</a:t>
            </a:fld>
            <a:endParaRPr kumimoji="1" lang="ja-JP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E8BF1-7EDE-48BA-9954-ED7012687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75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http://www.ebase-solutions.com/mainer/home/home_r1_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642938"/>
            <a:ext cx="10715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60F42D0-D62F-4A58-9232-D63A1FEDE8E1}" type="datetime1">
              <a:rPr kumimoji="1" lang="ja-JP" altLang="en-US" smtClean="0"/>
              <a:t>2018/4/13</a:t>
            </a:fld>
            <a:endParaRPr kumimoji="1" lang="ja-JP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E8BF1-7EDE-48BA-9954-ED7012687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3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http://www.ebase-solutions.com/mainer/home/home_r1_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642938"/>
            <a:ext cx="10715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A442A19-CCB4-4938-9186-43F944520C9D}" type="datetime1">
              <a:rPr kumimoji="1" lang="ja-JP" altLang="en-US" smtClean="0"/>
              <a:t>2018/4/13</a:t>
            </a:fld>
            <a:endParaRPr kumimoji="1" lang="ja-JP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E8BF1-7EDE-48BA-9954-ED7012687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69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>
              <a:solidFill>
                <a:srgbClr val="FFFFFF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800" smtClean="0">
                <a:solidFill>
                  <a:schemeClr val="accent2"/>
                </a:solidFill>
                <a:latin typeface="Georgia" charset="0"/>
                <a:ea typeface="HG明朝B" charset="0"/>
              </a:defRPr>
            </a:lvl1pPr>
          </a:lstStyle>
          <a:p>
            <a:fld id="{788961DB-C4E2-408A-96F0-D40DF1E93A7A}" type="datetime1">
              <a:rPr kumimoji="1" lang="ja-JP" altLang="en-US" smtClean="0"/>
              <a:t>2018/4/13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800">
                <a:solidFill>
                  <a:schemeClr val="accent2"/>
                </a:solidFill>
                <a:latin typeface="Georgia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endParaRPr kumimoji="1" lang="ja-JP" altLang="en-US"/>
          </a:p>
        </p:txBody>
      </p:sp>
      <p:pic>
        <p:nvPicPr>
          <p:cNvPr id="5" name="図 4" descr="upper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" y="-27384"/>
            <a:ext cx="9180000" cy="680387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6506631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1" i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6E6E8BF1-7EDE-48BA-9954-ED701268715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ja-JP" dirty="0"/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7404" y="843454"/>
            <a:ext cx="1253535" cy="7133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 i="0" kern="1200">
          <a:solidFill>
            <a:srgbClr val="2998D2"/>
          </a:solidFill>
          <a:latin typeface="Century Gothic"/>
          <a:ea typeface="ＭＳ Ｐゴシック" pitchFamily="-65" charset="-128"/>
          <a:cs typeface="Century Gothic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itchFamily="34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2484C8"/>
        </a:buClr>
        <a:buFont typeface="Georgia" charset="0"/>
        <a:buChar char="•"/>
        <a:defRPr kumimoji="1" sz="2800" kern="1200">
          <a:solidFill>
            <a:schemeClr val="tx1"/>
          </a:solidFill>
          <a:latin typeface="Century Gothic"/>
          <a:ea typeface="ＭＳ Ｐゴシック" pitchFamily="-65" charset="-128"/>
          <a:cs typeface="Century Gothic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kumimoji="1" sz="2600" kern="1200">
          <a:solidFill>
            <a:schemeClr val="accent2"/>
          </a:solidFill>
          <a:latin typeface="Century Gothic"/>
          <a:ea typeface="ＭＳ Ｐゴシック" pitchFamily="-65" charset="-128"/>
          <a:cs typeface="Century Gothic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2"/>
        <a:buChar char=""/>
        <a:defRPr kumimoji="1" sz="2400" kern="1200">
          <a:solidFill>
            <a:schemeClr val="accent1"/>
          </a:solidFill>
          <a:latin typeface="Century Gothic"/>
          <a:ea typeface="ＭＳ Ｐゴシック" pitchFamily="-65" charset="-128"/>
          <a:cs typeface="Century Gothic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2"/>
        <a:buChar char=""/>
        <a:defRPr kumimoji="1" sz="2200" kern="1200">
          <a:solidFill>
            <a:schemeClr val="accent1"/>
          </a:solidFill>
          <a:latin typeface="Century Gothic"/>
          <a:ea typeface="ＭＳ Ｐゴシック" pitchFamily="-65" charset="-128"/>
          <a:cs typeface="Century Gothic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kumimoji="1" sz="2000" kern="1200">
          <a:solidFill>
            <a:srgbClr val="A04DA3"/>
          </a:solidFill>
          <a:latin typeface="Century Gothic"/>
          <a:ea typeface="ＭＳ Ｐゴシック" pitchFamily="-65" charset="-128"/>
          <a:cs typeface="Century Gothic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2492896"/>
            <a:ext cx="8458200" cy="1235000"/>
          </a:xfrm>
        </p:spPr>
        <p:txBody>
          <a:bodyPr/>
          <a:lstStyle/>
          <a:p>
            <a:pPr algn="ctr"/>
            <a:r>
              <a:rPr lang="ja-JP" altLang="en-US" sz="4000" dirty="0" smtClean="0">
                <a:latin typeface="メイリオ"/>
                <a:ea typeface="メイリオ"/>
                <a:cs typeface="メイリオ"/>
              </a:rPr>
              <a:t>シルバーお仕事マッチングサービス</a:t>
            </a:r>
            <a:r>
              <a:rPr lang="en-US" altLang="ja-JP" sz="4000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4000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sz="4000" dirty="0">
                <a:latin typeface="メイリオ"/>
                <a:ea typeface="メイリオ"/>
                <a:cs typeface="メイリオ"/>
              </a:rPr>
              <a:t>提案書</a:t>
            </a:r>
            <a:endParaRPr kumimoji="1" lang="ja-JP" altLang="en-US" sz="4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355572" y="4077072"/>
            <a:ext cx="2432856" cy="393158"/>
          </a:xfrm>
        </p:spPr>
        <p:txBody>
          <a:bodyPr/>
          <a:lstStyle/>
          <a:p>
            <a:r>
              <a:rPr kumimoji="1" lang="en-US" altLang="ja-JP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2018</a:t>
            </a:r>
            <a:r>
              <a:rPr kumimoji="1" lang="ja-JP" altLang="en-US" sz="18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年</a:t>
            </a:r>
            <a:r>
              <a:rPr lang="en-US" altLang="ja-JP" b="1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4</a:t>
            </a:r>
            <a:r>
              <a:rPr kumimoji="1" lang="ja-JP" altLang="en-US" sz="18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月</a:t>
            </a:r>
            <a:r>
              <a:rPr lang="en-US" altLang="ja-JP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16</a:t>
            </a:r>
            <a:r>
              <a:rPr kumimoji="1" lang="ja-JP" altLang="en-US" sz="1800" b="1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日</a:t>
            </a:r>
            <a:endParaRPr kumimoji="1" lang="ja-JP" altLang="en-US" sz="1800" b="1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</p:spPr>
        <p:txBody>
          <a:bodyPr/>
          <a:lstStyle/>
          <a:p>
            <a:fld id="{6E6E8BF1-7EDE-48BA-9954-ED7012687154}" type="slidenum">
              <a:rPr kumimoji="1" lang="ja-JP" altLang="en-US" smtClean="0">
                <a:solidFill>
                  <a:srgbClr val="2484C8"/>
                </a:solidFill>
              </a:rPr>
              <a:t>1</a:t>
            </a:fld>
            <a:endParaRPr kumimoji="1" lang="ja-JP" altLang="en-US" dirty="0">
              <a:solidFill>
                <a:srgbClr val="2484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8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62458"/>
            <a:ext cx="8229600" cy="1066800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ご提案内容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916832"/>
            <a:ext cx="8064896" cy="3888432"/>
          </a:xfrm>
        </p:spPr>
        <p:txBody>
          <a:bodyPr/>
          <a:lstStyle/>
          <a:p>
            <a:pPr>
              <a:buFont typeface="Wingdings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働きたい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定年退職者と、仕事を依頼したい人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のマッチング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サービスの運営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charset="2"/>
              <a:buChar char="l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定年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退職者の働く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場や地域と触れ合える環境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サービスを通じて実現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charset="2"/>
              <a:buChar char="l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マッチング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の合理化・効率化を図るとともに、スマートフォンなどのモバイル端末を利用して、気軽にアクセスできるようにする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8BF1-7EDE-48BA-9954-ED701268715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92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62458"/>
            <a:ext cx="8229600" cy="1066800"/>
          </a:xfrm>
        </p:spPr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768946"/>
            <a:ext cx="8208912" cy="4324350"/>
          </a:xfrm>
        </p:spPr>
        <p:txBody>
          <a:bodyPr/>
          <a:lstStyle/>
          <a:p>
            <a:pPr marL="109537" indent="0">
              <a:buNone/>
            </a:pPr>
            <a:r>
              <a:rPr kumimoji="1"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超高齢化社会による様々な問題</a:t>
            </a:r>
            <a:endParaRPr kumimoji="1"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9537" indent="0">
              <a:buNone/>
            </a:pP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charset="2"/>
              <a:buChar char="l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医療・介護費の増加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charset="2"/>
              <a:buChar char="l"/>
            </a:pP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医療・介護サービスの不足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charset="2"/>
              <a:buChar char="l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老老介護の増加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charset="2"/>
              <a:buChar char="l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社会保障の負担増加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charset="2"/>
              <a:buChar char="l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高齢者の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孤立化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 typeface="Wingdings" charset="2"/>
              <a:buChar char="l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地域コミュニティの弱体化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9537" indent="0"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C:\Users\hayakiw\Desktop\無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837" y="2142257"/>
            <a:ext cx="3587964" cy="232505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7164288" y="1916832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メイリオ"/>
                <a:ea typeface="メイリオ"/>
                <a:cs typeface="メイリオ"/>
              </a:rPr>
              <a:t>[</a:t>
            </a:r>
            <a:r>
              <a:rPr lang="ja-JP" altLang="en-US" sz="1000" dirty="0">
                <a:latin typeface="メイリオ"/>
                <a:ea typeface="メイリオ"/>
                <a:cs typeface="メイリオ"/>
              </a:rPr>
              <a:t>参考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r>
              <a:rPr kumimoji="1" lang="en-US" altLang="ja-JP" sz="1000" dirty="0" smtClean="0">
                <a:latin typeface="メイリオ"/>
                <a:ea typeface="メイリオ"/>
                <a:cs typeface="メイリオ"/>
              </a:rPr>
              <a:t>GD Freak ]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16016" y="1916832"/>
            <a:ext cx="1368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増え続ける高齢者率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9572" y="5229200"/>
            <a:ext cx="7704856" cy="936104"/>
          </a:xfrm>
          <a:prstGeom prst="rect">
            <a:avLst/>
          </a:prstGeom>
          <a:noFill/>
          <a:ln w="28575" cmpd="sng">
            <a:solidFill>
              <a:srgbClr val="447FB5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日本では医療費だけでも毎年約</a:t>
            </a:r>
            <a:r>
              <a:rPr kumimoji="1" lang="en-US" altLang="ja-JP" sz="24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1</a:t>
            </a:r>
            <a:r>
              <a:rPr lang="ja-JP" altLang="en-US" sz="2400" b="1" dirty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兆</a:t>
            </a:r>
            <a:r>
              <a:rPr lang="ja-JP" altLang="en-US" sz="24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円増え続けている</a:t>
            </a:r>
            <a:endParaRPr lang="en-US" altLang="ja-JP" sz="2400" b="1" dirty="0" smtClean="0">
              <a:solidFill>
                <a:srgbClr val="2484C8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8BF1-7EDE-48BA-9954-ED701268715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1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62458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対策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9732" y="2274937"/>
            <a:ext cx="4824536" cy="579934"/>
          </a:xfrm>
        </p:spPr>
        <p:txBody>
          <a:bodyPr/>
          <a:lstStyle/>
          <a:p>
            <a:pPr marL="109537" indent="0">
              <a:buNone/>
            </a:pP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定年退職者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に仕事を提供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3707904" y="3140968"/>
            <a:ext cx="1728192" cy="792088"/>
          </a:xfrm>
          <a:prstGeom prst="downArrow">
            <a:avLst/>
          </a:prstGeom>
          <a:solidFill>
            <a:srgbClr val="2484C8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図形グループ 6"/>
          <p:cNvGrpSpPr/>
          <p:nvPr/>
        </p:nvGrpSpPr>
        <p:grpSpPr>
          <a:xfrm>
            <a:off x="251520" y="4365104"/>
            <a:ext cx="8640960" cy="1656184"/>
            <a:chOff x="107504" y="4149080"/>
            <a:chExt cx="8640960" cy="1656184"/>
          </a:xfrm>
        </p:grpSpPr>
        <p:sp>
          <p:nvSpPr>
            <p:cNvPr id="8" name="コンテンツ プレースホルダー 2"/>
            <p:cNvSpPr txBox="1">
              <a:spLocks/>
            </p:cNvSpPr>
            <p:nvPr/>
          </p:nvSpPr>
          <p:spPr bwMode="auto">
            <a:xfrm>
              <a:off x="107504" y="4149080"/>
              <a:ext cx="2808312" cy="151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65125" indent="-255588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charset="0"/>
                <a:buChar char="•"/>
                <a:defRPr kumimoji="1" sz="2800" kern="1200">
                  <a:solidFill>
                    <a:schemeClr val="tx1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1pPr>
              <a:lvl2pPr marL="657225" indent="-246063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Font typeface="Georgia" charset="0"/>
                <a:buChar char="▫"/>
                <a:defRPr kumimoji="1" sz="2600" kern="1200">
                  <a:solidFill>
                    <a:schemeClr val="accent2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2pPr>
              <a:lvl3pPr marL="922338" indent="-219075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Font typeface="Wingdings 2" charset="2"/>
                <a:buChar char=""/>
                <a:defRPr kumimoji="1" sz="2400" kern="1200">
                  <a:solidFill>
                    <a:schemeClr val="accent1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3pPr>
              <a:lvl4pPr marL="1179513" indent="-200025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Font typeface="Wingdings 2" charset="2"/>
                <a:buChar char=""/>
                <a:defRPr kumimoji="1" sz="2200" kern="1200">
                  <a:solidFill>
                    <a:schemeClr val="accent1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4pPr>
              <a:lvl5pPr marL="1389063" indent="-182563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charset="0"/>
                <a:buChar char="▫"/>
                <a:defRPr kumimoji="1" sz="2000" kern="1200">
                  <a:solidFill>
                    <a:srgbClr val="A04DA3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1" sz="18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1" sz="16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1" sz="15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1" sz="1400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2484C8"/>
                </a:buClr>
                <a:buFont typeface="Wingdings" charset="2"/>
                <a:buChar char="l"/>
              </a:pPr>
              <a:r>
                <a:rPr lang="ja-JP" altLang="en-US" sz="21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生きがい</a:t>
              </a:r>
              <a:endParaRPr lang="en-US" altLang="ja-JP" sz="2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109537" indent="0">
                <a:lnSpc>
                  <a:spcPct val="120000"/>
                </a:lnSpc>
                <a:buFont typeface="Georgia" charset="0"/>
                <a:buNone/>
              </a:pPr>
              <a:r>
                <a:rPr lang="ja-JP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地域との触れ合いにより、やりがいが持てる</a:t>
              </a:r>
              <a:endParaRPr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109537" indent="0">
                <a:lnSpc>
                  <a:spcPct val="120000"/>
                </a:lnSpc>
                <a:buFont typeface="Georgia" charset="0"/>
                <a:buNone/>
              </a:pPr>
              <a:r>
                <a:rPr lang="ja-JP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孤独死の減少にもつながる</a:t>
              </a:r>
              <a:endPara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コンテンツ プレースホルダー 2"/>
            <p:cNvSpPr txBox="1">
              <a:spLocks/>
            </p:cNvSpPr>
            <p:nvPr/>
          </p:nvSpPr>
          <p:spPr bwMode="auto">
            <a:xfrm>
              <a:off x="3023828" y="4149080"/>
              <a:ext cx="2808312" cy="158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spcCol="0" anchor="t" anchorCtr="0" compatLnSpc="1">
              <a:prstTxWarp prst="textNoShape">
                <a:avLst/>
              </a:prstTxWarp>
            </a:bodyPr>
            <a:lstStyle>
              <a:lvl1pPr marL="365125" indent="-255588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charset="0"/>
                <a:buChar char="•"/>
                <a:defRPr kumimoji="1" sz="2800" kern="1200">
                  <a:solidFill>
                    <a:schemeClr val="tx1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1pPr>
              <a:lvl2pPr marL="657225" indent="-246063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Font typeface="Georgia" charset="0"/>
                <a:buChar char="▫"/>
                <a:defRPr kumimoji="1" sz="2600" kern="1200">
                  <a:solidFill>
                    <a:schemeClr val="accent2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2pPr>
              <a:lvl3pPr marL="922338" indent="-219075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Font typeface="Wingdings 2" charset="2"/>
                <a:buChar char=""/>
                <a:defRPr kumimoji="1" sz="2400" kern="1200">
                  <a:solidFill>
                    <a:schemeClr val="accent1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3pPr>
              <a:lvl4pPr marL="1179513" indent="-200025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Font typeface="Wingdings 2" charset="2"/>
                <a:buChar char=""/>
                <a:defRPr kumimoji="1" sz="2200" kern="1200">
                  <a:solidFill>
                    <a:schemeClr val="accent1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4pPr>
              <a:lvl5pPr marL="1389063" indent="-182563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charset="0"/>
                <a:buChar char="▫"/>
                <a:defRPr kumimoji="1" sz="2000" kern="1200">
                  <a:solidFill>
                    <a:srgbClr val="A04DA3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1" sz="18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1" sz="16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1" sz="15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1" sz="1400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2484C8"/>
                </a:buClr>
                <a:buFont typeface="Wingdings" charset="2"/>
                <a:buChar char="l"/>
              </a:pPr>
              <a:r>
                <a:rPr lang="ja-JP" altLang="en-US" sz="2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健康維持</a:t>
              </a:r>
              <a:endParaRPr lang="en-US" altLang="ja-JP" sz="2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109537" indent="0">
                <a:lnSpc>
                  <a:spcPct val="120000"/>
                </a:lnSpc>
                <a:buNone/>
              </a:pPr>
              <a:r>
                <a:rPr lang="ja-JP" altLang="en-US" sz="1600" dirty="0">
                  <a:solidFill>
                    <a:srgbClr val="595959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人</a:t>
              </a:r>
              <a:r>
                <a:rPr lang="ja-JP" altLang="en-US" sz="1600" dirty="0" smtClean="0">
                  <a:solidFill>
                    <a:srgbClr val="595959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と関わり作業をすることで健康を維持し、結果的に医療費・介護費の削減につながる</a:t>
              </a:r>
              <a:endParaRPr lang="en-US" altLang="ja-JP" sz="16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1" name="コンテンツ プレースホルダー 2"/>
            <p:cNvSpPr txBox="1">
              <a:spLocks/>
            </p:cNvSpPr>
            <p:nvPr/>
          </p:nvSpPr>
          <p:spPr bwMode="auto">
            <a:xfrm>
              <a:off x="5940152" y="4149080"/>
              <a:ext cx="2808312" cy="1656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65125" indent="-255588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charset="0"/>
                <a:buChar char="•"/>
                <a:defRPr kumimoji="1" sz="2800" kern="1200">
                  <a:solidFill>
                    <a:schemeClr val="tx1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1pPr>
              <a:lvl2pPr marL="657225" indent="-246063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Font typeface="Georgia" charset="0"/>
                <a:buChar char="▫"/>
                <a:defRPr kumimoji="1" sz="2600" kern="1200">
                  <a:solidFill>
                    <a:schemeClr val="accent2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2pPr>
              <a:lvl3pPr marL="922338" indent="-219075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Font typeface="Wingdings 2" charset="2"/>
                <a:buChar char=""/>
                <a:defRPr kumimoji="1" sz="2400" kern="1200">
                  <a:solidFill>
                    <a:schemeClr val="accent1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3pPr>
              <a:lvl4pPr marL="1179513" indent="-200025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chemeClr val="accent1"/>
                </a:buClr>
                <a:buFont typeface="Wingdings 2" charset="2"/>
                <a:buChar char=""/>
                <a:defRPr kumimoji="1" sz="2200" kern="1200">
                  <a:solidFill>
                    <a:schemeClr val="accent1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4pPr>
              <a:lvl5pPr marL="1389063" indent="-182563" algn="l" rtl="0" eaLnBrk="1" fontAlgn="base" hangingPunct="1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charset="0"/>
                <a:buChar char="▫"/>
                <a:defRPr kumimoji="1" sz="2000" kern="1200">
                  <a:solidFill>
                    <a:srgbClr val="A04DA3"/>
                  </a:solidFill>
                  <a:latin typeface="Century Gothic"/>
                  <a:ea typeface="ＭＳ Ｐゴシック" pitchFamily="-65" charset="-128"/>
                  <a:cs typeface="Century Gothic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1" sz="18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▫"/>
                <a:defRPr kumimoji="1" sz="16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1" sz="15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3"/>
                </a:buClr>
                <a:buFont typeface="Georgia"/>
                <a:buChar char="◦"/>
                <a:defRPr kumimoji="1" sz="1400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2484C8"/>
                </a:buClr>
                <a:buFont typeface="Wingdings" charset="2"/>
                <a:buChar char="l"/>
              </a:pPr>
              <a:r>
                <a:rPr lang="ja-JP" altLang="en-US" sz="2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収入が得られる</a:t>
              </a:r>
              <a:endParaRPr lang="en-US" altLang="ja-JP" sz="2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109537" indent="0">
                <a:lnSpc>
                  <a:spcPct val="120000"/>
                </a:lnSpc>
                <a:buNone/>
              </a:pPr>
              <a:r>
                <a:rPr lang="ja-JP" altLang="en-US" sz="1600" dirty="0" smtClean="0">
                  <a:solidFill>
                    <a:srgbClr val="595959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年金では生活できない高齢者も手軽に収入を得られる</a:t>
              </a:r>
              <a:endParaRPr lang="en-US" altLang="ja-JP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109537" indent="0">
                <a:lnSpc>
                  <a:spcPct val="120000"/>
                </a:lnSpc>
                <a:buNone/>
              </a:pPr>
              <a:r>
                <a:rPr lang="ja-JP" altLang="en-US" sz="1600" dirty="0" smtClean="0">
                  <a:solidFill>
                    <a:srgbClr val="595959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自立と精神の安定</a:t>
              </a:r>
              <a:endParaRPr lang="en-US" altLang="ja-JP" sz="16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8BF1-7EDE-48BA-9954-ED701268715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331640" y="1988840"/>
            <a:ext cx="6480720" cy="1152128"/>
          </a:xfrm>
          <a:prstGeom prst="roundRect">
            <a:avLst/>
          </a:prstGeom>
          <a:noFill/>
          <a:ln w="38100" cmpd="sng">
            <a:solidFill>
              <a:srgbClr val="2484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07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62458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現状の運営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8376" y="1628800"/>
            <a:ext cx="8147248" cy="1948086"/>
          </a:xfrm>
        </p:spPr>
        <p:txBody>
          <a:bodyPr/>
          <a:lstStyle/>
          <a:p>
            <a:pPr marL="109537" indent="0">
              <a:buNone/>
            </a:pPr>
            <a:r>
              <a:rPr lang="ja-JP" altLang="en-US" sz="2000" b="1" dirty="0" smtClean="0">
                <a:latin typeface="メイリオ"/>
                <a:ea typeface="メイリオ"/>
                <a:cs typeface="メイリオ"/>
              </a:rPr>
              <a:t>各地方では様々な取り組みが行われています。</a:t>
            </a:r>
            <a:endParaRPr lang="en-US" altLang="ja-JP" sz="2000" b="1" dirty="0" smtClean="0"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lang="ja-JP" altLang="en-US" sz="1800" dirty="0" smtClean="0">
                <a:latin typeface="メイリオ"/>
                <a:ea typeface="メイリオ"/>
                <a:cs typeface="メイリオ"/>
              </a:rPr>
              <a:t>県内</a:t>
            </a:r>
            <a:r>
              <a:rPr lang="ja-JP" altLang="en-US" sz="1800" dirty="0">
                <a:latin typeface="メイリオ"/>
                <a:ea typeface="メイリオ"/>
                <a:cs typeface="メイリオ"/>
              </a:rPr>
              <a:t>産業の活性化、企業誘致等を進め、働く場を確保・</a:t>
            </a:r>
            <a:r>
              <a:rPr lang="ja-JP" altLang="en-US" sz="1800" dirty="0" smtClean="0">
                <a:latin typeface="メイリオ"/>
                <a:ea typeface="メイリオ"/>
                <a:cs typeface="メイリオ"/>
              </a:rPr>
              <a:t>拡大</a:t>
            </a:r>
            <a:endParaRPr lang="en-US" altLang="ja-JP" sz="1800" dirty="0" smtClean="0">
              <a:latin typeface="メイリオ"/>
              <a:ea typeface="メイリオ"/>
              <a:cs typeface="メイリオ"/>
            </a:endParaRPr>
          </a:p>
          <a:p>
            <a:pPr>
              <a:buFont typeface="Wingdings" charset="2"/>
              <a:buChar char="l"/>
            </a:pPr>
            <a:r>
              <a:rPr lang="ja-JP" altLang="en-US" sz="1800" dirty="0">
                <a:latin typeface="メイリオ"/>
                <a:ea typeface="メイリオ"/>
                <a:cs typeface="メイリオ"/>
              </a:rPr>
              <a:t>若者から高齢の方まで、それぞれの発想とエネルギーを活かして活動できる機会・</a:t>
            </a:r>
            <a:r>
              <a:rPr lang="ja-JP" altLang="en-US" sz="1800" dirty="0" smtClean="0">
                <a:latin typeface="メイリオ"/>
                <a:ea typeface="メイリオ"/>
                <a:cs typeface="メイリオ"/>
              </a:rPr>
              <a:t>環境作り</a:t>
            </a:r>
            <a:endParaRPr lang="en-US" altLang="ja-JP" sz="1800" dirty="0" smtClean="0">
              <a:latin typeface="メイリオ"/>
              <a:ea typeface="メイリオ"/>
              <a:cs typeface="メイリオ"/>
            </a:endParaRPr>
          </a:p>
          <a:p>
            <a:pPr>
              <a:buFont typeface="Wingdings" charset="2"/>
              <a:buChar char="l"/>
            </a:pPr>
            <a:r>
              <a:rPr lang="ja-JP" altLang="en-US" sz="1800" dirty="0" smtClean="0">
                <a:latin typeface="メイリオ"/>
                <a:ea typeface="メイリオ"/>
                <a:cs typeface="メイリオ"/>
              </a:rPr>
              <a:t>コミュニティの場を提供</a:t>
            </a:r>
            <a:endParaRPr lang="en-US" altLang="ja-JP" sz="1800" dirty="0" smtClean="0">
              <a:latin typeface="メイリオ"/>
              <a:ea typeface="メイリオ"/>
              <a:cs typeface="メイリオ"/>
            </a:endParaRPr>
          </a:p>
          <a:p>
            <a:pPr marL="109537" indent="0" algn="r">
              <a:buNone/>
            </a:pPr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※</a:t>
            </a:r>
            <a:r>
              <a:rPr lang="ja-JP" altLang="en-US" sz="1400" dirty="0">
                <a:latin typeface="メイリオ"/>
                <a:ea typeface="メイリオ"/>
                <a:cs typeface="メイリオ"/>
              </a:rPr>
              <a:t>とりネット調べ</a:t>
            </a:r>
            <a:endParaRPr lang="en-US" altLang="ja-JP" sz="1400" dirty="0">
              <a:latin typeface="メイリオ"/>
              <a:ea typeface="メイリオ"/>
              <a:cs typeface="メイリオ"/>
            </a:endParaRPr>
          </a:p>
          <a:p>
            <a:pPr marL="109537" indent="0">
              <a:buNone/>
            </a:pPr>
            <a:endParaRPr lang="en-US" altLang="ja-JP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auto">
          <a:xfrm>
            <a:off x="4031940" y="3573016"/>
            <a:ext cx="1080120" cy="3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Century Gothic"/>
                <a:ea typeface="ＭＳ Ｐゴシック" pitchFamily="-65" charset="-128"/>
                <a:cs typeface="Century Gothic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Century Gothic"/>
                <a:ea typeface="ＭＳ Ｐゴシック" pitchFamily="-65" charset="-128"/>
                <a:cs typeface="Century Gothic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4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2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kumimoji="1" sz="2000" kern="1200">
                <a:solidFill>
                  <a:srgbClr val="A04DA3"/>
                </a:solidFill>
                <a:latin typeface="Century Gothic"/>
                <a:ea typeface="ＭＳ Ｐゴシック" pitchFamily="-65" charset="-128"/>
                <a:cs typeface="Century Gothic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Font typeface="Georgia" charset="0"/>
              <a:buNone/>
            </a:pPr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endParaRPr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 bwMode="auto">
          <a:xfrm>
            <a:off x="262144" y="4077072"/>
            <a:ext cx="2751568" cy="102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Century Gothic"/>
                <a:ea typeface="ＭＳ Ｐゴシック" pitchFamily="-65" charset="-128"/>
                <a:cs typeface="Century Gothic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Century Gothic"/>
                <a:ea typeface="ＭＳ Ｐゴシック" pitchFamily="-65" charset="-128"/>
                <a:cs typeface="Century Gothic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4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2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kumimoji="1" sz="2000" kern="1200">
                <a:solidFill>
                  <a:srgbClr val="A04DA3"/>
                </a:solidFill>
                <a:latin typeface="Century Gothic"/>
                <a:ea typeface="ＭＳ Ｐゴシック" pitchFamily="-65" charset="-128"/>
                <a:cs typeface="Century Gothic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ja-JP" altLang="en-US" sz="2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コストがかかる</a:t>
            </a:r>
            <a:endParaRPr lang="en-US" altLang="ja-JP" sz="2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9537" indent="0">
              <a:lnSpc>
                <a:spcPct val="120000"/>
              </a:lnSpc>
              <a:buClr>
                <a:srgbClr val="FF0000"/>
              </a:buClr>
              <a:buFont typeface="Georgia" charset="0"/>
              <a:buNone/>
            </a:pP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多く</a:t>
            </a:r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の人が動く必要があるため、多くの費用がかかる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auto">
          <a:xfrm>
            <a:off x="3192192" y="4077072"/>
            <a:ext cx="2751567" cy="131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Century Gothic"/>
                <a:ea typeface="ＭＳ Ｐゴシック" pitchFamily="-65" charset="-128"/>
                <a:cs typeface="Century Gothic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Century Gothic"/>
                <a:ea typeface="ＭＳ Ｐゴシック" pitchFamily="-65" charset="-128"/>
                <a:cs typeface="Century Gothic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4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2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kumimoji="1" sz="2000" kern="1200">
                <a:solidFill>
                  <a:srgbClr val="A04DA3"/>
                </a:solidFill>
                <a:latin typeface="Century Gothic"/>
                <a:ea typeface="ＭＳ Ｐゴシック" pitchFamily="-65" charset="-128"/>
                <a:cs typeface="Century Gothic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ja-JP" altLang="en-US" sz="2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手間がかかる</a:t>
            </a:r>
            <a:endParaRPr lang="en-US" altLang="ja-JP" sz="2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9537" indent="0">
              <a:lnSpc>
                <a:spcPct val="120000"/>
              </a:lnSpc>
              <a:buClr>
                <a:srgbClr val="FF0000"/>
              </a:buClr>
              <a:buFont typeface="Georgia" charset="0"/>
              <a:buNone/>
            </a:pPr>
            <a:r>
              <a:rPr lang="ja-JP" altLang="en-US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仕事したい人も、依頼したい人も、登録などの手続きに手間がかかる</a:t>
            </a:r>
            <a:endParaRPr lang="en-US" altLang="ja-JP" sz="16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 bwMode="auto">
          <a:xfrm>
            <a:off x="6122238" y="4077072"/>
            <a:ext cx="2759618" cy="102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Century Gothic"/>
                <a:ea typeface="ＭＳ Ｐゴシック" pitchFamily="-65" charset="-128"/>
                <a:cs typeface="Century Gothic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Century Gothic"/>
                <a:ea typeface="ＭＳ Ｐゴシック" pitchFamily="-65" charset="-128"/>
                <a:cs typeface="Century Gothic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4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2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kumimoji="1" sz="2000" kern="1200">
                <a:solidFill>
                  <a:srgbClr val="A04DA3"/>
                </a:solidFill>
                <a:latin typeface="Century Gothic"/>
                <a:ea typeface="ＭＳ Ｐゴシック" pitchFamily="-65" charset="-128"/>
                <a:cs typeface="Century Gothic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ja-JP" altLang="en-US" sz="2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仕事の発注者不足</a:t>
            </a:r>
            <a:endParaRPr lang="en-US" altLang="ja-JP" sz="2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9537" indent="0">
              <a:lnSpc>
                <a:spcPct val="120000"/>
              </a:lnSpc>
              <a:buClr>
                <a:srgbClr val="FF0000"/>
              </a:buClr>
              <a:buFont typeface="Georgia" charset="0"/>
              <a:buNone/>
            </a:pPr>
            <a:r>
              <a:rPr lang="ja-JP" altLang="en-US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定年退職者の労働意欲を活かす仕事が不足している</a:t>
            </a:r>
            <a:endParaRPr lang="en-US" altLang="ja-JP" sz="16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スライド番号プレースホルダー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8BF1-7EDE-48BA-9954-ED701268715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19572" y="5589240"/>
            <a:ext cx="7704856" cy="100811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地域の定年退職者のポテンシャルを</a:t>
            </a:r>
            <a:endParaRPr lang="en-US" altLang="ja-JP" sz="2400" b="1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sz="2400" b="1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柔軟に活用する現代的な仕組みが必要</a:t>
            </a:r>
            <a:endParaRPr lang="en-US" altLang="ja-JP" sz="2400" b="1" dirty="0" smtClean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647564" y="3789040"/>
            <a:ext cx="7848872" cy="72008"/>
            <a:chOff x="611560" y="2852936"/>
            <a:chExt cx="7848872" cy="72008"/>
          </a:xfrm>
        </p:grpSpPr>
        <p:sp>
          <p:nvSpPr>
            <p:cNvPr id="13" name="正方形/長方形 12"/>
            <p:cNvSpPr/>
            <p:nvPr/>
          </p:nvSpPr>
          <p:spPr>
            <a:xfrm>
              <a:off x="611560" y="2852936"/>
              <a:ext cx="3456384" cy="720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5004048" y="2852936"/>
              <a:ext cx="3456384" cy="720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30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62458"/>
            <a:ext cx="8229600" cy="1066800"/>
          </a:xfrm>
        </p:spPr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新しい運営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700808"/>
            <a:ext cx="8147248" cy="792088"/>
          </a:xfrm>
        </p:spPr>
        <p:txBody>
          <a:bodyPr/>
          <a:lstStyle/>
          <a:p>
            <a:pPr marL="109537" indent="0">
              <a:buNone/>
            </a:pP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弊社では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、高齢化問題に対する取り組みとして、</a:t>
            </a:r>
            <a:r>
              <a:rPr lang="ja-JP" altLang="en-US" sz="2000" b="1" dirty="0" smtClean="0">
                <a:latin typeface="メイリオ"/>
                <a:ea typeface="メイリオ"/>
                <a:cs typeface="メイリオ"/>
              </a:rPr>
              <a:t>働きたい</a:t>
            </a:r>
            <a:r>
              <a:rPr lang="ja-JP" altLang="en-US" sz="2000" b="1" dirty="0">
                <a:latin typeface="メイリオ"/>
                <a:ea typeface="メイリオ"/>
                <a:cs typeface="メイリオ"/>
              </a:rPr>
              <a:t>定年退職者</a:t>
            </a:r>
            <a:r>
              <a:rPr lang="ja-JP" altLang="en-US" sz="2000" b="1" dirty="0" smtClean="0">
                <a:latin typeface="メイリオ"/>
                <a:ea typeface="メイリオ"/>
                <a:cs typeface="メイリオ"/>
              </a:rPr>
              <a:t>と仕事</a:t>
            </a:r>
            <a:r>
              <a:rPr lang="ja-JP" altLang="en-US" sz="2000" b="1" dirty="0">
                <a:latin typeface="メイリオ"/>
                <a:ea typeface="メイリオ"/>
                <a:cs typeface="メイリオ"/>
              </a:rPr>
              <a:t>を依頼したい</a:t>
            </a:r>
            <a:r>
              <a:rPr lang="ja-JP" altLang="en-US" sz="2000" b="1" dirty="0" smtClean="0">
                <a:latin typeface="メイリオ"/>
                <a:ea typeface="メイリオ"/>
                <a:cs typeface="メイリオ"/>
              </a:rPr>
              <a:t>人を繋げるマッチング</a:t>
            </a:r>
            <a:r>
              <a:rPr lang="en-US" altLang="ja-JP" sz="2000" b="1" dirty="0" smtClean="0">
                <a:latin typeface="メイリオ"/>
                <a:ea typeface="メイリオ"/>
                <a:cs typeface="メイリオ"/>
              </a:rPr>
              <a:t>Web</a:t>
            </a:r>
            <a:r>
              <a:rPr lang="ja-JP" altLang="en-US" sz="2000" b="1" dirty="0" smtClean="0">
                <a:latin typeface="メイリオ"/>
                <a:ea typeface="メイリオ"/>
                <a:cs typeface="メイリオ"/>
              </a:rPr>
              <a:t>サービス</a:t>
            </a:r>
            <a:r>
              <a:rPr lang="ja-JP" altLang="en-US" sz="2000" dirty="0" smtClean="0">
                <a:latin typeface="メイリオ"/>
                <a:ea typeface="メイリオ"/>
                <a:cs typeface="メイリオ"/>
              </a:rPr>
              <a:t>を開発しています。</a:t>
            </a:r>
            <a:endParaRPr lang="en-US" altLang="ja-JP" sz="2000" dirty="0" smtClean="0">
              <a:latin typeface="メイリオ"/>
              <a:ea typeface="メイリオ"/>
              <a:cs typeface="メイリオ"/>
            </a:endParaRPr>
          </a:p>
          <a:p>
            <a:endParaRPr lang="en-US" altLang="ja-JP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auto">
          <a:xfrm>
            <a:off x="395536" y="3140968"/>
            <a:ext cx="4104456" cy="186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Century Gothic"/>
                <a:ea typeface="ＭＳ Ｐゴシック" pitchFamily="-65" charset="-128"/>
                <a:cs typeface="Century Gothic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Century Gothic"/>
                <a:ea typeface="ＭＳ Ｐゴシック" pitchFamily="-65" charset="-128"/>
                <a:cs typeface="Century Gothic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4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2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kumimoji="1" sz="2000" kern="1200">
                <a:solidFill>
                  <a:srgbClr val="A04DA3"/>
                </a:solidFill>
                <a:latin typeface="Century Gothic"/>
                <a:ea typeface="ＭＳ Ｐゴシック" pitchFamily="-65" charset="-128"/>
                <a:cs typeface="Century Gothic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Clr>
                <a:srgbClr val="2484C8"/>
              </a:buClr>
              <a:buFont typeface="Wingdings" charset="2"/>
              <a:buChar char="l"/>
            </a:pPr>
            <a:r>
              <a:rPr lang="ja-JP" altLang="en-US" sz="2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アイドルエコノミー</a:t>
            </a:r>
            <a:endParaRPr lang="en-US" altLang="ja-JP" sz="2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ja-JP" altLang="en-US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空いた</a:t>
            </a: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時間に、手軽に仕事ができる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処理</a:t>
            </a: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を自動化し、運営側のコストを</a:t>
            </a:r>
            <a:r>
              <a:rPr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削減</a:t>
            </a:r>
            <a:endParaRPr lang="en-US" altLang="ja-JP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9537" indent="0">
              <a:buNone/>
            </a:pPr>
            <a:endParaRPr lang="en-US" altLang="ja-JP" sz="18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Clr>
                <a:srgbClr val="2484C8"/>
              </a:buClr>
              <a:buFont typeface="Wingdings" charset="2"/>
              <a:buChar char="l"/>
            </a:pPr>
            <a:r>
              <a:rPr lang="en-US" altLang="ja-JP" sz="2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lang="ja-JP" altLang="en-US" sz="2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ja-JP" altLang="en-US" sz="2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スマホで申込</a:t>
            </a:r>
            <a:endParaRPr lang="en-US" altLang="ja-JP" sz="2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9537" indent="0">
              <a:buNone/>
            </a:pPr>
            <a:r>
              <a:rPr lang="en-US" altLang="ja-JP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ja-JP" altLang="en-US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登録</a:t>
            </a:r>
            <a:r>
              <a:rPr lang="ja-JP" altLang="en-US" sz="16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、応募</a:t>
            </a:r>
            <a:r>
              <a:rPr lang="ja-JP" altLang="en-US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上で手軽に行える</a:t>
            </a:r>
            <a:endParaRPr lang="en-US" altLang="ja-JP" sz="16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 bwMode="auto">
          <a:xfrm>
            <a:off x="4572000" y="3140968"/>
            <a:ext cx="417646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Century Gothic"/>
                <a:ea typeface="ＭＳ Ｐゴシック" pitchFamily="-65" charset="-128"/>
                <a:cs typeface="Century Gothic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Century Gothic"/>
                <a:ea typeface="ＭＳ Ｐゴシック" pitchFamily="-65" charset="-128"/>
                <a:cs typeface="Century Gothic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4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2"/>
              <a:buChar char=""/>
              <a:defRPr kumimoji="1" sz="2200" kern="1200">
                <a:solidFill>
                  <a:schemeClr val="accent1"/>
                </a:solidFill>
                <a:latin typeface="Century Gothic"/>
                <a:ea typeface="ＭＳ Ｐゴシック" pitchFamily="-65" charset="-128"/>
                <a:cs typeface="Century Gothic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kumimoji="1" sz="2000" kern="1200">
                <a:solidFill>
                  <a:srgbClr val="A04DA3"/>
                </a:solidFill>
                <a:latin typeface="Century Gothic"/>
                <a:ea typeface="ＭＳ Ｐゴシック" pitchFamily="-65" charset="-128"/>
                <a:cs typeface="Century Gothic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Clr>
                <a:srgbClr val="2484C8"/>
              </a:buClr>
              <a:buFont typeface="Wingdings" charset="2"/>
              <a:buChar char="l"/>
            </a:pPr>
            <a:r>
              <a:rPr lang="ja-JP" altLang="en-US" sz="2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依頼者の増加</a:t>
            </a:r>
          </a:p>
          <a:p>
            <a:pPr marL="109537" indent="0">
              <a:lnSpc>
                <a:spcPct val="130000"/>
              </a:lnSpc>
              <a:buNone/>
            </a:pPr>
            <a:r>
              <a:rPr lang="en-US" altLang="ja-JP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1600" dirty="0" smtClean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上で仕事の閲覧や申請が行えるため、依頼者を増やしやすい</a:t>
            </a:r>
            <a:endParaRPr lang="en-US" altLang="ja-JP" sz="16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20595" y="26369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特徴</a:t>
            </a:r>
            <a:endParaRPr kumimoji="1" lang="ja-JP" altLang="en-US" sz="2800" b="1" dirty="0">
              <a:solidFill>
                <a:srgbClr val="2484C8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8BF1-7EDE-48BA-9954-ED701268715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19572" y="5517232"/>
            <a:ext cx="7704856" cy="936104"/>
          </a:xfrm>
          <a:prstGeom prst="rect">
            <a:avLst/>
          </a:prstGeom>
          <a:noFill/>
          <a:ln w="28575" cmpd="sng">
            <a:solidFill>
              <a:srgbClr val="447FB5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当</a:t>
            </a:r>
            <a:r>
              <a:rPr lang="en-US" altLang="ja-JP" sz="24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WEB</a:t>
            </a:r>
            <a:r>
              <a:rPr lang="ja-JP" altLang="en-US" sz="24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サービスの運営を市町村が行う</a:t>
            </a:r>
            <a:endParaRPr lang="en-US" altLang="ja-JP" sz="2400" b="1" dirty="0" smtClean="0">
              <a:solidFill>
                <a:srgbClr val="2484C8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47564" y="2852936"/>
            <a:ext cx="3456384" cy="72008"/>
          </a:xfrm>
          <a:prstGeom prst="rect">
            <a:avLst/>
          </a:prstGeom>
          <a:solidFill>
            <a:srgbClr val="1F6E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040052" y="2852936"/>
            <a:ext cx="3456384" cy="72008"/>
          </a:xfrm>
          <a:prstGeom prst="rect">
            <a:avLst/>
          </a:prstGeom>
          <a:solidFill>
            <a:srgbClr val="1F6E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7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62458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サービス運営イメージ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スライド番号プレースホルダー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8BF1-7EDE-48BA-9954-ED7012687154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4" name="図 3" descr="figure_servi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1628800"/>
            <a:ext cx="6984776" cy="504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8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62458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サービス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内容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8BF1-7EDE-48BA-9954-ED701268715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95536" y="4653136"/>
            <a:ext cx="2520280" cy="17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100" b="1" dirty="0" smtClean="0">
                <a:solidFill>
                  <a:srgbClr val="DE4D52"/>
                </a:solidFill>
                <a:latin typeface="メイリオ"/>
                <a:ea typeface="メイリオ"/>
                <a:cs typeface="メイリオ"/>
              </a:rPr>
              <a:t>PC</a:t>
            </a:r>
            <a:r>
              <a:rPr lang="ja-JP" altLang="en-US" sz="2100" b="1" dirty="0">
                <a:solidFill>
                  <a:srgbClr val="DE4D52"/>
                </a:solidFill>
                <a:latin typeface="メイリオ"/>
                <a:ea typeface="メイリオ"/>
                <a:cs typeface="メイリオ"/>
              </a:rPr>
              <a:t>、</a:t>
            </a:r>
            <a:r>
              <a:rPr lang="ja-JP" altLang="en-US" sz="2100" b="1" dirty="0" smtClean="0">
                <a:solidFill>
                  <a:srgbClr val="DE4D52"/>
                </a:solidFill>
                <a:latin typeface="メイリオ"/>
                <a:ea typeface="メイリオ"/>
                <a:cs typeface="メイリオ"/>
              </a:rPr>
              <a:t>スマホで</a:t>
            </a:r>
            <a:endParaRPr lang="en-US" altLang="ja-JP" sz="2100" b="1" dirty="0" smtClean="0">
              <a:solidFill>
                <a:srgbClr val="DE4D52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2100" b="1" dirty="0" smtClean="0">
                <a:solidFill>
                  <a:srgbClr val="DE4D52"/>
                </a:solidFill>
                <a:latin typeface="メイリオ"/>
                <a:ea typeface="メイリオ"/>
                <a:cs typeface="メイリオ"/>
              </a:rPr>
              <a:t>仕事を依頼できる</a:t>
            </a:r>
            <a:endParaRPr lang="en-US" altLang="ja-JP" sz="2100" b="1" dirty="0">
              <a:solidFill>
                <a:srgbClr val="DE4D52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200000"/>
              </a:lnSpc>
            </a:pPr>
            <a:r>
              <a:rPr lang="en-US" altLang="ja-JP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定年</a:t>
            </a:r>
            <a:r>
              <a:rPr lang="ja-JP" altLang="en-US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退職者のスキル等を確認</a:t>
            </a:r>
            <a:endParaRPr lang="en-US" altLang="ja-JP" sz="1200" dirty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依頼可能</a:t>
            </a:r>
            <a:r>
              <a:rPr lang="ja-JP" altLang="en-US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な作業内容を確認</a:t>
            </a:r>
            <a:endParaRPr lang="en-US" altLang="ja-JP" sz="1200" dirty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依頼申請、お問い合わせ</a:t>
            </a:r>
            <a:endParaRPr lang="en-US" altLang="ja-JP" sz="12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ja-JP" altLang="en-US" sz="8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など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03848" y="4653136"/>
            <a:ext cx="2520280" cy="17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100" b="1" dirty="0" smtClean="0">
                <a:solidFill>
                  <a:srgbClr val="F2A32E"/>
                </a:solidFill>
                <a:latin typeface="メイリオ"/>
                <a:ea typeface="メイリオ"/>
                <a:cs typeface="メイリオ"/>
              </a:rPr>
              <a:t>PC</a:t>
            </a:r>
            <a:r>
              <a:rPr lang="ja-JP" altLang="en-US" sz="2100" b="1" dirty="0" smtClean="0">
                <a:solidFill>
                  <a:srgbClr val="F2A32E"/>
                </a:solidFill>
                <a:latin typeface="メイリオ"/>
                <a:ea typeface="メイリオ"/>
                <a:cs typeface="メイリオ"/>
              </a:rPr>
              <a:t>、スマホで</a:t>
            </a:r>
            <a:endParaRPr lang="en-US" altLang="ja-JP" sz="2100" b="1" dirty="0" smtClean="0">
              <a:solidFill>
                <a:srgbClr val="F2A32E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2100" b="1" dirty="0" smtClean="0">
                <a:solidFill>
                  <a:srgbClr val="F2A32E"/>
                </a:solidFill>
                <a:latin typeface="メイリオ"/>
                <a:ea typeface="メイリオ"/>
                <a:cs typeface="メイリオ"/>
              </a:rPr>
              <a:t>申込できる</a:t>
            </a:r>
            <a:endParaRPr lang="en-US" altLang="ja-JP" sz="2100" b="1" dirty="0">
              <a:solidFill>
                <a:srgbClr val="F2A32E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200000"/>
              </a:lnSpc>
            </a:pPr>
            <a:r>
              <a:rPr lang="en-US" altLang="ja-JP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会員</a:t>
            </a:r>
            <a:r>
              <a:rPr lang="ja-JP" altLang="en-US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lang="en-US" altLang="ja-JP" sz="12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スキル等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を登録</a:t>
            </a:r>
            <a:endParaRPr lang="en-US" altLang="ja-JP" sz="1200" dirty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仕事</a:t>
            </a:r>
            <a:r>
              <a:rPr lang="ja-JP" altLang="en-US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の申込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申請</a:t>
            </a:r>
            <a:endParaRPr lang="en-US" altLang="ja-JP" sz="12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ja-JP" altLang="en-US" sz="8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など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228185" y="4653136"/>
            <a:ext cx="252028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管理システムを</a:t>
            </a:r>
            <a:endParaRPr lang="en-US" altLang="ja-JP" sz="2100" b="1" dirty="0" smtClean="0">
              <a:solidFill>
                <a:srgbClr val="2484C8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2100" b="1" dirty="0" smtClean="0">
                <a:solidFill>
                  <a:srgbClr val="2484C8"/>
                </a:solidFill>
                <a:latin typeface="メイリオ"/>
                <a:ea typeface="メイリオ"/>
                <a:cs typeface="メイリオ"/>
              </a:rPr>
              <a:t>使用して運営</a:t>
            </a:r>
            <a:endParaRPr lang="en-US" altLang="ja-JP" sz="2100" b="1" dirty="0" smtClean="0">
              <a:solidFill>
                <a:srgbClr val="2484C8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200000"/>
              </a:lnSpc>
            </a:pPr>
            <a:r>
              <a:rPr lang="en-US" altLang="ja-JP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依頼者、定年退職者の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確認</a:t>
            </a:r>
            <a:endParaRPr lang="en-US" altLang="ja-JP" sz="12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依頼状況の確認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・処理</a:t>
            </a:r>
            <a:endParaRPr lang="en-US" altLang="ja-JP" sz="12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各種書類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作成</a:t>
            </a:r>
            <a:endParaRPr lang="en-US" altLang="ja-JP" sz="1200" dirty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2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お知らせ</a:t>
            </a:r>
            <a:r>
              <a:rPr lang="ja-JP" altLang="en-US" sz="1200" dirty="0" smtClean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発信</a:t>
            </a:r>
            <a:endParaRPr lang="en-US" altLang="ja-JP" sz="1200" dirty="0" smtClean="0">
              <a:solidFill>
                <a:srgbClr val="595959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ja-JP" altLang="en-US" sz="800" dirty="0">
                <a:solidFill>
                  <a:srgbClr val="595959"/>
                </a:solidFill>
                <a:latin typeface="メイリオ"/>
                <a:ea typeface="メイリオ"/>
                <a:cs typeface="メイリオ"/>
              </a:rPr>
              <a:t>など</a:t>
            </a:r>
          </a:p>
        </p:txBody>
      </p:sp>
      <p:pic>
        <p:nvPicPr>
          <p:cNvPr id="3075" name="Picture 3" descr="C:\Users\hayakiw\Desktop\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77192"/>
            <a:ext cx="2184244" cy="114412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ayakiw\Desktop\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478" y="3377192"/>
            <a:ext cx="2219437" cy="114412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hayakiw\Desktop\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356992"/>
            <a:ext cx="2367856" cy="11708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 descr="icon_organizatio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44" y="1768612"/>
            <a:ext cx="1156332" cy="1156332"/>
          </a:xfrm>
          <a:prstGeom prst="rect">
            <a:avLst/>
          </a:prstGeom>
        </p:spPr>
      </p:pic>
      <p:pic>
        <p:nvPicPr>
          <p:cNvPr id="8" name="図 7" descr="icon_request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68612"/>
            <a:ext cx="1156332" cy="1156332"/>
          </a:xfrm>
          <a:prstGeom prst="rect">
            <a:avLst/>
          </a:prstGeom>
        </p:spPr>
      </p:pic>
      <p:pic>
        <p:nvPicPr>
          <p:cNvPr id="9" name="図 8" descr="icon_worker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817" y="1768612"/>
            <a:ext cx="1156332" cy="1156332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115616" y="292494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DE4D52"/>
                </a:solidFill>
                <a:latin typeface="メイリオ"/>
                <a:ea typeface="メイリオ"/>
                <a:cs typeface="メイリオ"/>
              </a:rPr>
              <a:t>依頼者</a:t>
            </a:r>
            <a:endParaRPr lang="ja-JP" altLang="en-US" sz="2000" dirty="0">
              <a:solidFill>
                <a:srgbClr val="DE4D52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779912" y="2924944"/>
            <a:ext cx="147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2A32E"/>
                </a:solidFill>
                <a:latin typeface="メイリオ"/>
                <a:ea typeface="メイリオ"/>
                <a:cs typeface="メイリオ"/>
              </a:rPr>
              <a:t>定年退職者</a:t>
            </a:r>
            <a:endParaRPr lang="ja-JP" altLang="en-US" sz="2000" dirty="0">
              <a:solidFill>
                <a:srgbClr val="F2A32E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48264" y="292494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447FB5"/>
                </a:solidFill>
                <a:latin typeface="メイリオ"/>
                <a:ea typeface="メイリオ"/>
                <a:cs typeface="メイリオ"/>
              </a:rPr>
              <a:t>市町村</a:t>
            </a:r>
            <a:endParaRPr lang="ja-JP" altLang="en-US" sz="2000" dirty="0">
              <a:solidFill>
                <a:srgbClr val="447FB5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502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Base_1">
  <a:themeElements>
    <a:clrScheme name="グリッド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>
          <a:solidFill>
            <a:srgbClr val="2484C8"/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20170912草津総合病院様HPリニューアルプレゼンシート</Template>
  <TotalTime>839</TotalTime>
  <Words>518</Words>
  <Application>Microsoft Office PowerPoint</Application>
  <PresentationFormat>画面に合わせる (4:3)</PresentationFormat>
  <Paragraphs>89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eBase_1</vt:lpstr>
      <vt:lpstr>シルバーお仕事マッチングサービス 提案書</vt:lpstr>
      <vt:lpstr>ご提案内容</vt:lpstr>
      <vt:lpstr>背景</vt:lpstr>
      <vt:lpstr>対策</vt:lpstr>
      <vt:lpstr>現状の運営</vt:lpstr>
      <vt:lpstr>新しい運営</vt:lpstr>
      <vt:lpstr>サービス運営イメージ</vt:lpstr>
      <vt:lpstr>サービス内容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+ Grid-EYE</dc:title>
  <dc:creator>akifumin</dc:creator>
  <cp:lastModifiedBy>Hewlett-Packard Company</cp:lastModifiedBy>
  <cp:revision>90</cp:revision>
  <dcterms:created xsi:type="dcterms:W3CDTF">2017-12-28T04:15:37Z</dcterms:created>
  <dcterms:modified xsi:type="dcterms:W3CDTF">2018-04-13T09:09:58Z</dcterms:modified>
</cp:coreProperties>
</file>