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2" r:id="rId2"/>
    <p:sldId id="273" r:id="rId3"/>
    <p:sldId id="270" r:id="rId4"/>
    <p:sldId id="275" r:id="rId5"/>
    <p:sldId id="277" r:id="rId6"/>
    <p:sldId id="278" r:id="rId7"/>
    <p:sldId id="279" r:id="rId8"/>
  </p:sldIdLst>
  <p:sldSz cx="9144000" cy="6858000" type="screen4x3"/>
  <p:notesSz cx="6735763" cy="9869488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2CF"/>
    <a:srgbClr val="FFFFFF"/>
    <a:srgbClr val="003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19" autoAdjust="0"/>
  </p:normalViewPr>
  <p:slideViewPr>
    <p:cSldViewPr snapToGrid="0" snapToObjects="1">
      <p:cViewPr varScale="1">
        <p:scale>
          <a:sx n="95" d="100"/>
          <a:sy n="95" d="100"/>
        </p:scale>
        <p:origin x="-19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13239-0311-D941-8C9E-51B01D65631C}" type="datetimeFigureOut">
              <a:rPr lang="ja-JP" altLang="en-US" smtClean="0"/>
              <a:t>2018/3/28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38F27-1704-3440-BCE1-53BCF78AC519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3311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16517-D2FE-484B-984F-61CA88833216}" type="datetimeFigureOut">
              <a:rPr lang="ja-JP" altLang="en-US" smtClean="0"/>
              <a:t>2018/3/28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B961A-3900-BA4C-92B2-332884630675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9189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d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3543299"/>
            <a:ext cx="7772400" cy="1293283"/>
          </a:xfrm>
        </p:spPr>
        <p:txBody>
          <a:bodyPr/>
          <a:lstStyle>
            <a:lvl1pPr>
              <a:defRPr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dirty="0" smtClean="0"/>
              <a:t>タイトル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836582"/>
            <a:ext cx="6400800" cy="80221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サブタイトル</a:t>
            </a:r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490388" y="1050925"/>
            <a:ext cx="2159000" cy="2159000"/>
          </a:xfrm>
          <a:prstGeom prst="rect">
            <a:avLst/>
          </a:prstGeom>
        </p:spPr>
      </p:pic>
      <p:sp>
        <p:nvSpPr>
          <p:cNvPr id="12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7018852" y="6610343"/>
            <a:ext cx="2133600" cy="24765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DF2929F8-8CB0-4140-AD31-6DEDDAFF746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フッター プレースホルダ 23"/>
          <p:cNvSpPr>
            <a:spLocks noGrp="1"/>
          </p:cNvSpPr>
          <p:nvPr>
            <p:ph type="ftr" sz="quarter" idx="3"/>
          </p:nvPr>
        </p:nvSpPr>
        <p:spPr>
          <a:xfrm>
            <a:off x="-25052" y="6610343"/>
            <a:ext cx="2895600" cy="24765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 smtClean="0"/>
              <a:t>©2017 eBase Solutions Laboratory Inc.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円/楕円 13"/>
          <p:cNvSpPr/>
          <p:nvPr userDrawn="1"/>
        </p:nvSpPr>
        <p:spPr>
          <a:xfrm>
            <a:off x="38446" y="31749"/>
            <a:ext cx="570240" cy="570240"/>
          </a:xfrm>
          <a:prstGeom prst="ellipse">
            <a:avLst/>
          </a:prstGeom>
          <a:solidFill>
            <a:srgbClr val="1C92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0" y="634999"/>
            <a:ext cx="9154583" cy="45719"/>
          </a:xfrm>
          <a:prstGeom prst="rect">
            <a:avLst/>
          </a:prstGeom>
          <a:solidFill>
            <a:srgbClr val="1C92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1C92CF"/>
              </a:solidFill>
            </a:endParaRPr>
          </a:p>
        </p:txBody>
      </p:sp>
      <p:sp>
        <p:nvSpPr>
          <p:cNvPr id="11" name="テキスト プレースホルダ 16"/>
          <p:cNvSpPr>
            <a:spLocks noGrp="1"/>
          </p:cNvSpPr>
          <p:nvPr>
            <p:ph type="body" sz="quarter" idx="13" hasCustomPrompt="1"/>
          </p:nvPr>
        </p:nvSpPr>
        <p:spPr>
          <a:xfrm>
            <a:off x="578853" y="803520"/>
            <a:ext cx="7975600" cy="5736960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050"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1pPr>
            <a:lvl2pPr>
              <a:buNone/>
              <a:defRPr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2pPr>
            <a:lvl3pPr>
              <a:buNone/>
              <a:defRPr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3pPr>
            <a:lvl4pPr>
              <a:buNone/>
              <a:defRPr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4pPr>
            <a:lvl5pPr>
              <a:buNone/>
              <a:defRPr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5pPr>
          </a:lstStyle>
          <a:p>
            <a:pPr lvl="0"/>
            <a:r>
              <a:rPr lang="ja-JP" altLang="en-US" dirty="0" smtClean="0"/>
              <a:t>内容をここに書く</a:t>
            </a:r>
            <a:endParaRPr lang="en-US" altLang="ja-JP" dirty="0" smtClean="0"/>
          </a:p>
        </p:txBody>
      </p:sp>
      <p:sp>
        <p:nvSpPr>
          <p:cNvPr id="13" name="テキスト プレースホルダ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280" y="132033"/>
            <a:ext cx="620713" cy="344488"/>
          </a:xfrm>
          <a:prstGeom prst="rect">
            <a:avLst/>
          </a:prstGeom>
        </p:spPr>
        <p:txBody>
          <a:bodyPr vert="horz"/>
          <a:lstStyle>
            <a:lvl1pPr algn="ctr">
              <a:buFont typeface="Arial"/>
              <a:buNone/>
              <a:defRPr sz="1800" b="1">
                <a:solidFill>
                  <a:schemeClr val="bg1"/>
                </a:solidFill>
                <a:latin typeface="メイリオ"/>
                <a:ea typeface="メイリオ"/>
                <a:cs typeface="メイリオ"/>
              </a:defRPr>
            </a:lvl1pPr>
            <a:lvl2pPr>
              <a:buFont typeface="Arial"/>
              <a:buNone/>
              <a:defRPr/>
            </a:lvl2pPr>
            <a:lvl3pPr>
              <a:buFont typeface="Arial"/>
              <a:buNone/>
              <a:defRPr/>
            </a:lvl3pPr>
            <a:lvl4pPr>
              <a:buFont typeface="Arial"/>
              <a:buNone/>
              <a:defRPr/>
            </a:lvl4pPr>
            <a:lvl5pPr>
              <a:buFont typeface="Arial"/>
              <a:buNone/>
              <a:defRPr/>
            </a:lvl5pPr>
          </a:lstStyle>
          <a:p>
            <a:pPr lvl="0"/>
            <a:r>
              <a:rPr lang="en-US" altLang="ja-JP" dirty="0" smtClean="0"/>
              <a:t>1</a:t>
            </a:r>
            <a:endParaRPr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424333" y="85997"/>
            <a:ext cx="657874" cy="493406"/>
          </a:xfrm>
          <a:prstGeom prst="rect">
            <a:avLst/>
          </a:prstGeom>
        </p:spPr>
      </p:pic>
      <p:sp>
        <p:nvSpPr>
          <p:cNvPr id="25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7018852" y="6610343"/>
            <a:ext cx="2133600" cy="24765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DF2929F8-8CB0-4140-AD31-6DEDDAFF746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 23"/>
          <p:cNvSpPr>
            <a:spLocks noGrp="1"/>
          </p:cNvSpPr>
          <p:nvPr>
            <p:ph type="ftr" sz="quarter" idx="3"/>
          </p:nvPr>
        </p:nvSpPr>
        <p:spPr>
          <a:xfrm>
            <a:off x="-25052" y="6610343"/>
            <a:ext cx="2895600" cy="24765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 smtClean="0"/>
              <a:t>©2017 eBase Solutions Laboratory Inc.</a:t>
            </a:r>
            <a:endParaRPr lang="ja-JP" altLang="en-US" dirty="0"/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595617" y="250044"/>
            <a:ext cx="7093161" cy="345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i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dirty="0" smtClean="0"/>
              <a:t>ページ名</a:t>
            </a:r>
            <a:endParaRPr lang="ja-JP" altLang="en-US" dirty="0"/>
          </a:p>
        </p:txBody>
      </p:sp>
      <p:sp>
        <p:nvSpPr>
          <p:cNvPr id="28" name="テキスト プレースホルダ 24"/>
          <p:cNvSpPr>
            <a:spLocks noGrp="1"/>
          </p:cNvSpPr>
          <p:nvPr>
            <p:ph type="body" sz="quarter" idx="16"/>
          </p:nvPr>
        </p:nvSpPr>
        <p:spPr>
          <a:xfrm>
            <a:off x="595007" y="25404"/>
            <a:ext cx="7094537" cy="225425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>
              <a:buFont typeface="Arial"/>
              <a:buNone/>
              <a:defRPr sz="1200">
                <a:solidFill>
                  <a:srgbClr val="FFEAEA"/>
                </a:solidFill>
                <a:latin typeface="メイリオ"/>
                <a:ea typeface="メイリオ"/>
                <a:cs typeface="メイリオ"/>
              </a:defRPr>
            </a:lvl2pPr>
            <a:lvl3pPr>
              <a:buFont typeface="Arial"/>
              <a:buNone/>
              <a:defRPr sz="1200">
                <a:solidFill>
                  <a:srgbClr val="FFEAEA"/>
                </a:solidFill>
                <a:latin typeface="メイリオ"/>
                <a:ea typeface="メイリオ"/>
                <a:cs typeface="メイリオ"/>
              </a:defRPr>
            </a:lvl3pPr>
            <a:lvl4pPr>
              <a:buFont typeface="Arial"/>
              <a:buNone/>
              <a:defRPr sz="1200">
                <a:solidFill>
                  <a:srgbClr val="FFEAEA"/>
                </a:solidFill>
                <a:latin typeface="メイリオ"/>
                <a:ea typeface="メイリオ"/>
                <a:cs typeface="メイリオ"/>
              </a:defRPr>
            </a:lvl4pPr>
            <a:lvl5pPr>
              <a:buFont typeface="Arial"/>
              <a:buNone/>
              <a:defRPr sz="1200">
                <a:solidFill>
                  <a:srgbClr val="FFEAEA"/>
                </a:solidFill>
                <a:latin typeface="メイリオ"/>
                <a:ea typeface="メイリオ"/>
                <a:cs typeface="メイリオ"/>
              </a:defRPr>
            </a:lvl5pPr>
          </a:lstStyle>
          <a:p>
            <a:pPr lvl="0"/>
            <a:r>
              <a:rPr lang="ja-JP" altLang="en-US" dirty="0" smtClean="0"/>
              <a:t>カテゴリ名を入力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7018852" y="6610343"/>
            <a:ext cx="2133600" cy="24765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DF2929F8-8CB0-4140-AD31-6DEDDAFF746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 23"/>
          <p:cNvSpPr>
            <a:spLocks noGrp="1"/>
          </p:cNvSpPr>
          <p:nvPr>
            <p:ph type="ftr" sz="quarter" idx="3"/>
          </p:nvPr>
        </p:nvSpPr>
        <p:spPr>
          <a:xfrm>
            <a:off x="-25052" y="6610343"/>
            <a:ext cx="2895600" cy="24765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 smtClean="0"/>
              <a:t>©2017 eBase Solutions Laboratory Inc.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©2017 eBase Solutions Laboratory Inc.</a:t>
            </a:r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5616" y="1046726"/>
            <a:ext cx="8048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働きたい定年退職者と、仕事を依頼したい人のマッチングサービスです。</a:t>
            </a:r>
            <a:endParaRPr kumimoji="1" lang="en-US" altLang="ja-JP" dirty="0" smtClean="0"/>
          </a:p>
          <a:p>
            <a:r>
              <a:rPr lang="ja-JP" altLang="en-US" dirty="0" smtClean="0"/>
              <a:t>定年退職者に働く場や地域と触れ合える</a:t>
            </a:r>
            <a:r>
              <a:rPr lang="ja-JP" altLang="en-US" dirty="0"/>
              <a:t>環境</a:t>
            </a:r>
            <a:r>
              <a:rPr lang="ja-JP" altLang="en-US" dirty="0" smtClean="0"/>
              <a:t>を提供し、仕事の依頼者には安くサービスを提供します。</a:t>
            </a:r>
            <a:endParaRPr lang="en-US" altLang="ja-JP" dirty="0"/>
          </a:p>
        </p:txBody>
      </p:sp>
      <p:pic>
        <p:nvPicPr>
          <p:cNvPr id="2050" name="Picture 2" descr="C:\Users\hayakiw\Desktop\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01" y="2124292"/>
            <a:ext cx="5250003" cy="41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6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©2017 eBase Solutions Laboratory Inc.</a:t>
            </a:r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ご利用の流れ</a:t>
            </a:r>
            <a:endParaRPr kumimoji="1" lang="ja-JP" altLang="en-US" dirty="0"/>
          </a:p>
        </p:txBody>
      </p:sp>
      <p:pic>
        <p:nvPicPr>
          <p:cNvPr id="1026" name="Picture 2" descr="C:\Users\hayakiw\Desktop\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60" y="1279941"/>
            <a:ext cx="2024092" cy="116722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yakiw\Desktop\ad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1" y="1279940"/>
            <a:ext cx="1994657" cy="112365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95617" y="91060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サービス購入者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94760" y="91060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サービス提供者（定年退職者）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94759" y="2914023"/>
            <a:ext cx="3415711" cy="554334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１．サービス登録</a:t>
            </a:r>
            <a:endParaRPr kumimoji="1" lang="en-US" altLang="ja-JP" dirty="0" smtClean="0"/>
          </a:p>
          <a:p>
            <a:r>
              <a:rPr kumimoji="1" lang="ja-JP" altLang="en-US" sz="1200" dirty="0" smtClean="0"/>
              <a:t>提供可能なサービスを登録し、販売します。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37993" y="3425869"/>
            <a:ext cx="3522025" cy="601221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２．サービス購入申請</a:t>
            </a:r>
            <a:endParaRPr kumimoji="1" lang="en-US" altLang="ja-JP" dirty="0" smtClean="0"/>
          </a:p>
          <a:p>
            <a:r>
              <a:rPr lang="ja-JP" altLang="en-US" sz="1200" dirty="0" smtClean="0"/>
              <a:t>購入したいサービスに申請し、事前決済を行います。</a:t>
            </a:r>
            <a:endParaRPr kumimoji="1"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994760" y="3979587"/>
            <a:ext cx="3415710" cy="52752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３．購入申請の承認</a:t>
            </a:r>
            <a:endParaRPr kumimoji="1" lang="en-US" altLang="ja-JP" dirty="0" smtClean="0"/>
          </a:p>
          <a:p>
            <a:r>
              <a:rPr lang="ja-JP" altLang="en-US" sz="1200" dirty="0" smtClean="0"/>
              <a:t>条件・日時などから、申請の承認・拒否を行います。</a:t>
            </a:r>
            <a:endParaRPr kumimoji="1"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4994760" y="4759663"/>
            <a:ext cx="3415710" cy="55265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．サービス提供</a:t>
            </a:r>
            <a:endParaRPr kumimoji="1" lang="en-US" altLang="ja-JP" dirty="0" smtClean="0"/>
          </a:p>
          <a:p>
            <a:r>
              <a:rPr lang="ja-JP" altLang="en-US" sz="1200" dirty="0"/>
              <a:t>サービス</a:t>
            </a:r>
            <a:r>
              <a:rPr lang="ja-JP" altLang="en-US" sz="1200" dirty="0" smtClean="0"/>
              <a:t>を提供します。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991124" y="5560094"/>
            <a:ext cx="2778429" cy="401934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５</a:t>
            </a:r>
            <a:r>
              <a:rPr kumimoji="1" lang="ja-JP" altLang="en-US" dirty="0" smtClean="0"/>
              <a:t>．完了・報酬受取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637993" y="2642716"/>
            <a:ext cx="7772477" cy="20097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4" idx="0"/>
          </p:cNvCxnSpPr>
          <p:nvPr/>
        </p:nvCxnSpPr>
        <p:spPr>
          <a:xfrm flipV="1">
            <a:off x="4380339" y="2662813"/>
            <a:ext cx="0" cy="289728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8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yakiw\Desktop\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21" y="916781"/>
            <a:ext cx="3730100" cy="52723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プレースホルダ 2"/>
          <p:cNvSpPr>
            <a:spLocks noGrp="1"/>
          </p:cNvSpPr>
          <p:nvPr>
            <p:ph type="body" sz="quarter" idx="15"/>
          </p:nvPr>
        </p:nvSpPr>
        <p:spPr>
          <a:xfrm>
            <a:off x="17280" y="185041"/>
            <a:ext cx="620713" cy="34448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３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サービス</a:t>
            </a:r>
            <a:r>
              <a:rPr lang="ja-JP" altLang="en-US" dirty="0" smtClean="0"/>
              <a:t>登録画面</a:t>
            </a:r>
            <a:endParaRPr lang="ja-JP" altLang="en-US" dirty="0"/>
          </a:p>
        </p:txBody>
      </p:sp>
      <p:sp>
        <p:nvSpPr>
          <p:cNvPr id="39" name="テキスト プレースホルダ 6"/>
          <p:cNvSpPr>
            <a:spLocks noGrp="1"/>
          </p:cNvSpPr>
          <p:nvPr>
            <p:ph type="body" sz="quarter" idx="16"/>
          </p:nvPr>
        </p:nvSpPr>
        <p:spPr>
          <a:xfrm>
            <a:off x="595007" y="25404"/>
            <a:ext cx="7094537" cy="225425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サービスの流れ</a:t>
            </a:r>
            <a:r>
              <a:rPr lang="ja-JP" altLang="en-US" dirty="0" smtClean="0"/>
              <a:t>　提供者側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5071128" y="1948103"/>
            <a:ext cx="207713" cy="138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1</a:t>
            </a:r>
            <a:endParaRPr kumimoji="1" lang="ja-JP" altLang="en-US" sz="1050" dirty="0"/>
          </a:p>
        </p:txBody>
      </p:sp>
      <p:sp>
        <p:nvSpPr>
          <p:cNvPr id="12" name="角丸四角形 11"/>
          <p:cNvSpPr/>
          <p:nvPr/>
        </p:nvSpPr>
        <p:spPr>
          <a:xfrm>
            <a:off x="5671081" y="5895169"/>
            <a:ext cx="207713" cy="138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2</a:t>
            </a:r>
            <a:endParaRPr kumimoji="1" lang="ja-JP" altLang="en-US" sz="105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4978" y="1043126"/>
            <a:ext cx="379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サービス内容を登録します。</a:t>
            </a:r>
            <a:endParaRPr lang="en-US" altLang="ja-JP" dirty="0" smtClean="0"/>
          </a:p>
          <a:p>
            <a:r>
              <a:rPr lang="ja-JP" altLang="en-US" dirty="0" smtClean="0"/>
              <a:t>登録</a:t>
            </a:r>
            <a:r>
              <a:rPr lang="ja-JP" altLang="en-US" dirty="0"/>
              <a:t>すると</a:t>
            </a:r>
            <a:r>
              <a:rPr lang="ja-JP" altLang="en-US" dirty="0" smtClean="0"/>
              <a:t>、サービスが公開されます。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345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ayakiw\Desktop\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66" y="1043126"/>
            <a:ext cx="4459578" cy="465351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プレースホルダ 2"/>
          <p:cNvSpPr>
            <a:spLocks noGrp="1"/>
          </p:cNvSpPr>
          <p:nvPr>
            <p:ph type="body" sz="quarter" idx="15"/>
          </p:nvPr>
        </p:nvSpPr>
        <p:spPr>
          <a:xfrm>
            <a:off x="17280" y="185041"/>
            <a:ext cx="620713" cy="34448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４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サービス選択画面</a:t>
            </a:r>
            <a:endParaRPr lang="ja-JP" altLang="en-US" dirty="0"/>
          </a:p>
        </p:txBody>
      </p:sp>
      <p:sp>
        <p:nvSpPr>
          <p:cNvPr id="39" name="テキスト プレースホルダ 6"/>
          <p:cNvSpPr>
            <a:spLocks noGrp="1"/>
          </p:cNvSpPr>
          <p:nvPr>
            <p:ph type="body" sz="quarter" idx="16"/>
          </p:nvPr>
        </p:nvSpPr>
        <p:spPr>
          <a:xfrm>
            <a:off x="595007" y="25404"/>
            <a:ext cx="7094537" cy="225425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サービス</a:t>
            </a:r>
            <a:r>
              <a:rPr lang="ja-JP" altLang="en-US" dirty="0"/>
              <a:t>の流れ</a:t>
            </a:r>
            <a:r>
              <a:rPr lang="ja-JP" altLang="en-US" dirty="0" smtClean="0"/>
              <a:t>　購入者側</a:t>
            </a: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4978" y="1043126"/>
            <a:ext cx="37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公開されたサービスを選択します。</a:t>
            </a:r>
            <a:endParaRPr lang="en-US" altLang="ja-JP" dirty="0"/>
          </a:p>
        </p:txBody>
      </p:sp>
      <p:sp>
        <p:nvSpPr>
          <p:cNvPr id="2" name="角丸四角形 1"/>
          <p:cNvSpPr/>
          <p:nvPr/>
        </p:nvSpPr>
        <p:spPr>
          <a:xfrm>
            <a:off x="4470122" y="2397211"/>
            <a:ext cx="2125933" cy="317568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366266" y="5099076"/>
            <a:ext cx="207713" cy="138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1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9269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ayakiw\Desktop\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341" y="1043127"/>
            <a:ext cx="2938098" cy="30840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プレースホルダ 2"/>
          <p:cNvSpPr>
            <a:spLocks noGrp="1"/>
          </p:cNvSpPr>
          <p:nvPr>
            <p:ph type="body" sz="quarter" idx="15"/>
          </p:nvPr>
        </p:nvSpPr>
        <p:spPr>
          <a:xfrm>
            <a:off x="17280" y="185041"/>
            <a:ext cx="620713" cy="34448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５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サービス購入申請画面</a:t>
            </a:r>
            <a:endParaRPr lang="ja-JP" altLang="en-US" dirty="0"/>
          </a:p>
        </p:txBody>
      </p:sp>
      <p:sp>
        <p:nvSpPr>
          <p:cNvPr id="39" name="テキスト プレースホルダ 6"/>
          <p:cNvSpPr>
            <a:spLocks noGrp="1"/>
          </p:cNvSpPr>
          <p:nvPr>
            <p:ph type="body" sz="quarter" idx="16"/>
          </p:nvPr>
        </p:nvSpPr>
        <p:spPr>
          <a:xfrm>
            <a:off x="595007" y="25404"/>
            <a:ext cx="7094537" cy="225425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サービスの流れ　購入者側</a:t>
            </a: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4978" y="1043126"/>
            <a:ext cx="37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選択したサービス</a:t>
            </a:r>
            <a:r>
              <a:rPr lang="ja-JP" altLang="en-US" dirty="0"/>
              <a:t>を</a:t>
            </a:r>
            <a:r>
              <a:rPr lang="ja-JP" altLang="en-US" dirty="0" smtClean="0"/>
              <a:t>申請します。</a:t>
            </a:r>
            <a:endParaRPr lang="en-US" altLang="ja-JP" sz="1200" dirty="0"/>
          </a:p>
        </p:txBody>
      </p:sp>
      <p:sp>
        <p:nvSpPr>
          <p:cNvPr id="11" name="角丸四角形 10"/>
          <p:cNvSpPr/>
          <p:nvPr/>
        </p:nvSpPr>
        <p:spPr>
          <a:xfrm>
            <a:off x="4264673" y="1775108"/>
            <a:ext cx="207713" cy="138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1</a:t>
            </a:r>
            <a:endParaRPr kumimoji="1" lang="ja-JP" altLang="en-US" sz="1050" dirty="0"/>
          </a:p>
        </p:txBody>
      </p:sp>
      <p:sp>
        <p:nvSpPr>
          <p:cNvPr id="12" name="角丸四角形 11"/>
          <p:cNvSpPr/>
          <p:nvPr/>
        </p:nvSpPr>
        <p:spPr>
          <a:xfrm>
            <a:off x="4295979" y="3846347"/>
            <a:ext cx="207713" cy="138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2</a:t>
            </a:r>
            <a:endParaRPr kumimoji="1" lang="ja-JP" altLang="en-US" sz="1050" dirty="0"/>
          </a:p>
        </p:txBody>
      </p:sp>
      <p:pic>
        <p:nvPicPr>
          <p:cNvPr id="3075" name="Picture 3" descr="C:\Users\hayakiw\Desktop\ad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341" y="4296550"/>
            <a:ext cx="1851248" cy="192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473640" y="4296550"/>
            <a:ext cx="37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事前決済を行います。</a:t>
            </a:r>
            <a:endParaRPr lang="en-US" altLang="ja-JP" dirty="0"/>
          </a:p>
        </p:txBody>
      </p:sp>
      <p:sp>
        <p:nvSpPr>
          <p:cNvPr id="15" name="角丸四角形 14"/>
          <p:cNvSpPr/>
          <p:nvPr/>
        </p:nvSpPr>
        <p:spPr>
          <a:xfrm>
            <a:off x="4334484" y="4412054"/>
            <a:ext cx="207713" cy="138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3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0741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yakiw\Desktop\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984" y="1043126"/>
            <a:ext cx="3215254" cy="53197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プレースホルダ 2"/>
          <p:cNvSpPr>
            <a:spLocks noGrp="1"/>
          </p:cNvSpPr>
          <p:nvPr>
            <p:ph type="body" sz="quarter" idx="15"/>
          </p:nvPr>
        </p:nvSpPr>
        <p:spPr>
          <a:xfrm>
            <a:off x="17280" y="185041"/>
            <a:ext cx="620713" cy="34448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６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購入申請承認画面</a:t>
            </a:r>
            <a:endParaRPr lang="ja-JP" altLang="en-US" dirty="0"/>
          </a:p>
        </p:txBody>
      </p:sp>
      <p:sp>
        <p:nvSpPr>
          <p:cNvPr id="39" name="テキスト プレースホルダ 6"/>
          <p:cNvSpPr>
            <a:spLocks noGrp="1"/>
          </p:cNvSpPr>
          <p:nvPr>
            <p:ph type="body" sz="quarter" idx="16"/>
          </p:nvPr>
        </p:nvSpPr>
        <p:spPr>
          <a:xfrm>
            <a:off x="595007" y="25404"/>
            <a:ext cx="7094537" cy="225425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サービスの流れ　提供者側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5071127" y="3369130"/>
            <a:ext cx="207713" cy="138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1</a:t>
            </a:r>
            <a:endParaRPr kumimoji="1" lang="ja-JP" altLang="en-US" sz="1050" dirty="0"/>
          </a:p>
        </p:txBody>
      </p:sp>
      <p:sp>
        <p:nvSpPr>
          <p:cNvPr id="12" name="角丸四角形 11"/>
          <p:cNvSpPr/>
          <p:nvPr/>
        </p:nvSpPr>
        <p:spPr>
          <a:xfrm>
            <a:off x="5008673" y="5756845"/>
            <a:ext cx="207713" cy="138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2</a:t>
            </a:r>
            <a:endParaRPr kumimoji="1" lang="ja-JP" altLang="en-US" sz="105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4978" y="1043126"/>
            <a:ext cx="37910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サービス内容を登録します。</a:t>
            </a:r>
            <a:endParaRPr lang="en-US" altLang="ja-JP" dirty="0" smtClean="0"/>
          </a:p>
          <a:p>
            <a:r>
              <a:rPr lang="ja-JP" altLang="en-US" dirty="0" smtClean="0"/>
              <a:t>登録</a:t>
            </a:r>
            <a:r>
              <a:rPr lang="ja-JP" altLang="en-US" dirty="0"/>
              <a:t>すると</a:t>
            </a:r>
            <a:r>
              <a:rPr lang="ja-JP" altLang="en-US" dirty="0" smtClean="0"/>
              <a:t>、サービスが公開されます。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sz="1200" dirty="0" smtClean="0"/>
              <a:t>・承認すると成立となります。</a:t>
            </a:r>
            <a:endParaRPr lang="en-US" altLang="ja-JP" sz="1200" dirty="0" smtClean="0"/>
          </a:p>
          <a:p>
            <a:r>
              <a:rPr lang="ja-JP" altLang="en-US" sz="1200" dirty="0"/>
              <a:t>・</a:t>
            </a:r>
            <a:r>
              <a:rPr lang="ja-JP" altLang="en-US" sz="1200" dirty="0" smtClean="0"/>
              <a:t>また</a:t>
            </a:r>
            <a:r>
              <a:rPr lang="ja-JP" altLang="en-US" sz="1200" dirty="0"/>
              <a:t>、</a:t>
            </a:r>
            <a:r>
              <a:rPr lang="en-US" altLang="ja-JP" sz="1200" dirty="0" smtClean="0"/>
              <a:t>P5</a:t>
            </a:r>
            <a:r>
              <a:rPr lang="ja-JP" altLang="en-US" sz="1200" dirty="0" err="1" smtClean="0"/>
              <a:t>での</a:t>
            </a:r>
            <a:r>
              <a:rPr lang="ja-JP" altLang="en-US" sz="1200" dirty="0" smtClean="0"/>
              <a:t>決済が確定します。</a:t>
            </a:r>
            <a:endParaRPr lang="en-US" altLang="ja-JP" sz="1200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284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sz="quarter" idx="15"/>
          </p:nvPr>
        </p:nvSpPr>
        <p:spPr>
          <a:xfrm>
            <a:off x="17280" y="185041"/>
            <a:ext cx="620713" cy="34448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６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</a:t>
            </a:r>
            <a:endParaRPr lang="ja-JP" altLang="en-US" dirty="0"/>
          </a:p>
        </p:txBody>
      </p:sp>
      <p:sp>
        <p:nvSpPr>
          <p:cNvPr id="39" name="テキスト プレースホルダ 6"/>
          <p:cNvSpPr>
            <a:spLocks noGrp="1"/>
          </p:cNvSpPr>
          <p:nvPr>
            <p:ph type="body" sz="quarter" idx="16"/>
          </p:nvPr>
        </p:nvSpPr>
        <p:spPr>
          <a:xfrm>
            <a:off x="595007" y="25404"/>
            <a:ext cx="7094537" cy="225425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仕様</a:t>
            </a: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4978" y="1043126"/>
            <a:ext cx="8266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サービス料金について</a:t>
            </a:r>
            <a:endParaRPr lang="en-US" altLang="ja-JP" dirty="0" smtClean="0"/>
          </a:p>
          <a:p>
            <a:r>
              <a:rPr lang="ja-JP" altLang="en-US" sz="1200" dirty="0" smtClean="0"/>
              <a:t>提供者が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時間あたりの金額を設定し、</a:t>
            </a:r>
            <a:r>
              <a:rPr lang="ja-JP" altLang="en-US" sz="1200" dirty="0" smtClean="0"/>
              <a:t>利用者は</a:t>
            </a:r>
            <a:r>
              <a:rPr lang="ja-JP" altLang="en-US" sz="1200" dirty="0" smtClean="0"/>
              <a:t>設定</a:t>
            </a:r>
            <a:r>
              <a:rPr lang="ja-JP" altLang="en-US" sz="1200" dirty="0"/>
              <a:t>された</a:t>
            </a:r>
            <a:r>
              <a:rPr lang="ja-JP" altLang="en-US" sz="1200" dirty="0" smtClean="0"/>
              <a:t>金額を支払います。</a:t>
            </a:r>
            <a:endParaRPr lang="en-US" altLang="ja-JP" sz="1200" dirty="0" smtClean="0"/>
          </a:p>
          <a:p>
            <a:r>
              <a:rPr lang="ja-JP" altLang="en-US" sz="1200" dirty="0" smtClean="0"/>
              <a:t>提供者は</a:t>
            </a:r>
            <a:r>
              <a:rPr lang="en-US" altLang="ja-JP" sz="1200" dirty="0" smtClean="0"/>
              <a:t>30%</a:t>
            </a:r>
            <a:r>
              <a:rPr lang="ja-JP" altLang="en-US" sz="1200" dirty="0" smtClean="0"/>
              <a:t>の手数料がひかれた金額が報酬として振り込まれます。</a:t>
            </a:r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/>
          </a:p>
          <a:p>
            <a:endParaRPr lang="en-US" altLang="ja-JP" sz="1200" dirty="0"/>
          </a:p>
          <a:p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5266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287</Words>
  <Application>Microsoft Office PowerPoint</Application>
  <PresentationFormat>画面に合わせる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概要</vt:lpstr>
      <vt:lpstr>ご利用の流れ</vt:lpstr>
      <vt:lpstr>サービス登録画面</vt:lpstr>
      <vt:lpstr>サービス選択画面</vt:lpstr>
      <vt:lpstr>サービス購入申請画面</vt:lpstr>
      <vt:lpstr>購入申請承認画面</vt:lpstr>
      <vt:lpstr>その他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桂藤 三紀</dc:creator>
  <cp:lastModifiedBy>Hewlett-Packard Company</cp:lastModifiedBy>
  <cp:revision>103</cp:revision>
  <cp:lastPrinted>2017-05-30T05:46:36Z</cp:lastPrinted>
  <dcterms:created xsi:type="dcterms:W3CDTF">2017-05-27T00:26:51Z</dcterms:created>
  <dcterms:modified xsi:type="dcterms:W3CDTF">2018-03-28T09:30:54Z</dcterms:modified>
</cp:coreProperties>
</file>