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82" r:id="rId3"/>
    <p:sldId id="280" r:id="rId4"/>
    <p:sldId id="283" r:id="rId5"/>
    <p:sldId id="281" r:id="rId6"/>
  </p:sldIdLst>
  <p:sldSz cx="9144000" cy="6858000" type="screen4x3"/>
  <p:notesSz cx="6735763" cy="986948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2CF"/>
    <a:srgbClr val="FFFFFF"/>
    <a:srgbClr val="003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19" autoAdjust="0"/>
  </p:normalViewPr>
  <p:slideViewPr>
    <p:cSldViewPr snapToGrid="0" snapToObjects="1">
      <p:cViewPr>
        <p:scale>
          <a:sx n="100" d="100"/>
          <a:sy n="100" d="100"/>
        </p:scale>
        <p:origin x="-70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13239-0311-D941-8C9E-51B01D65631C}" type="datetimeFigureOut">
              <a:rPr lang="ja-JP" altLang="en-US" smtClean="0"/>
              <a:t>2018/4/9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38F27-1704-3440-BCE1-53BCF78AC519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3311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16517-D2FE-484B-984F-61CA88833216}" type="datetimeFigureOut">
              <a:rPr lang="ja-JP" altLang="en-US" smtClean="0"/>
              <a:t>2018/4/9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961A-3900-BA4C-92B2-332884630675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9189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543299"/>
            <a:ext cx="7772400" cy="1293283"/>
          </a:xfrm>
        </p:spPr>
        <p:txBody>
          <a:bodyPr/>
          <a:lstStyle>
            <a:lvl1pPr>
              <a:defRPr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 smtClean="0"/>
              <a:t>タイトル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836582"/>
            <a:ext cx="6400800" cy="80221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サブタイトル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90388" y="1050925"/>
            <a:ext cx="2159000" cy="2159000"/>
          </a:xfrm>
          <a:prstGeom prst="rect">
            <a:avLst/>
          </a:prstGeom>
        </p:spPr>
      </p:pic>
      <p:sp>
        <p:nvSpPr>
          <p:cNvPr id="12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円/楕円 13"/>
          <p:cNvSpPr/>
          <p:nvPr userDrawn="1"/>
        </p:nvSpPr>
        <p:spPr>
          <a:xfrm>
            <a:off x="38446" y="31749"/>
            <a:ext cx="570240" cy="570240"/>
          </a:xfrm>
          <a:prstGeom prst="ellipse">
            <a:avLst/>
          </a:prstGeom>
          <a:solidFill>
            <a:srgbClr val="1C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0" y="634999"/>
            <a:ext cx="9154583" cy="45719"/>
          </a:xfrm>
          <a:prstGeom prst="rect">
            <a:avLst/>
          </a:prstGeom>
          <a:solidFill>
            <a:srgbClr val="1C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1C92CF"/>
              </a:solidFill>
            </a:endParaRPr>
          </a:p>
        </p:txBody>
      </p:sp>
      <p:sp>
        <p:nvSpPr>
          <p:cNvPr id="11" name="テキスト プレースホルダ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8853" y="803520"/>
            <a:ext cx="7975600" cy="5736960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050"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1pPr>
            <a:lvl2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2pPr>
            <a:lvl3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3pPr>
            <a:lvl4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4pPr>
            <a:lvl5pPr>
              <a:buNone/>
              <a:defRPr>
                <a:solidFill>
                  <a:srgbClr val="333333"/>
                </a:solidFill>
                <a:latin typeface="メイリオ"/>
                <a:ea typeface="メイリオ"/>
                <a:cs typeface="メイリオ"/>
              </a:defRPr>
            </a:lvl5pPr>
          </a:lstStyle>
          <a:p>
            <a:pPr lvl="0"/>
            <a:r>
              <a:rPr lang="ja-JP" altLang="en-US" dirty="0" smtClean="0"/>
              <a:t>内容をここに書く</a:t>
            </a:r>
            <a:endParaRPr lang="en-US" altLang="ja-JP" dirty="0" smtClean="0"/>
          </a:p>
        </p:txBody>
      </p:sp>
      <p:sp>
        <p:nvSpPr>
          <p:cNvPr id="13" name="テキスト プレースホルダ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280" y="132033"/>
            <a:ext cx="620713" cy="344488"/>
          </a:xfrm>
          <a:prstGeom prst="rect">
            <a:avLst/>
          </a:prstGeom>
        </p:spPr>
        <p:txBody>
          <a:bodyPr vert="horz"/>
          <a:lstStyle>
            <a:lvl1pPr algn="ctr">
              <a:buFont typeface="Arial"/>
              <a:buNone/>
              <a:defRPr sz="1800" b="1">
                <a:solidFill>
                  <a:schemeClr val="bg1"/>
                </a:solidFill>
                <a:latin typeface="メイリオ"/>
                <a:ea typeface="メイリオ"/>
                <a:cs typeface="メイリオ"/>
              </a:defRPr>
            </a:lvl1pPr>
            <a:lvl2pPr>
              <a:buFont typeface="Arial"/>
              <a:buNone/>
              <a:defRPr/>
            </a:lvl2pPr>
            <a:lvl3pPr>
              <a:buFont typeface="Arial"/>
              <a:buNone/>
              <a:defRPr/>
            </a:lvl3pPr>
            <a:lvl4pPr>
              <a:buFont typeface="Arial"/>
              <a:buNone/>
              <a:defRPr/>
            </a:lvl4pPr>
            <a:lvl5pPr>
              <a:buFont typeface="Arial"/>
              <a:buNone/>
              <a:defRPr/>
            </a:lvl5pPr>
          </a:lstStyle>
          <a:p>
            <a:pPr lvl="0"/>
            <a:r>
              <a:rPr lang="en-US" altLang="ja-JP" dirty="0" smtClean="0"/>
              <a:t>1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424333" y="85997"/>
            <a:ext cx="657874" cy="493406"/>
          </a:xfrm>
          <a:prstGeom prst="rect">
            <a:avLst/>
          </a:prstGeom>
        </p:spPr>
      </p:pic>
      <p:sp>
        <p:nvSpPr>
          <p:cNvPr id="25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595617" y="250044"/>
            <a:ext cx="7093161" cy="345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i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dirty="0" smtClean="0"/>
              <a:t>ページ名</a:t>
            </a:r>
            <a:endParaRPr lang="ja-JP" altLang="en-US" dirty="0"/>
          </a:p>
        </p:txBody>
      </p:sp>
      <p:sp>
        <p:nvSpPr>
          <p:cNvPr id="28" name="テキスト プレースホルダ 24"/>
          <p:cNvSpPr>
            <a:spLocks noGrp="1"/>
          </p:cNvSpPr>
          <p:nvPr>
            <p:ph type="body" sz="quarter" idx="16"/>
          </p:nvPr>
        </p:nvSpPr>
        <p:spPr>
          <a:xfrm>
            <a:off x="595007" y="25404"/>
            <a:ext cx="7094537" cy="225425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2pPr>
            <a:lvl3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3pPr>
            <a:lvl4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4pPr>
            <a:lvl5pPr>
              <a:buFont typeface="Arial"/>
              <a:buNone/>
              <a:defRPr sz="1200">
                <a:solidFill>
                  <a:srgbClr val="FFEAEA"/>
                </a:solidFill>
                <a:latin typeface="メイリオ"/>
                <a:ea typeface="メイリオ"/>
                <a:cs typeface="メイリオ"/>
              </a:defRPr>
            </a:lvl5pPr>
          </a:lstStyle>
          <a:p>
            <a:pPr lvl="0"/>
            <a:r>
              <a:rPr lang="ja-JP" altLang="en-US" dirty="0" smtClean="0"/>
              <a:t>カテゴリ名を入力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018852" y="6610343"/>
            <a:ext cx="2133600" cy="24765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F2929F8-8CB0-4140-AD31-6DEDDAFF7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 23"/>
          <p:cNvSpPr>
            <a:spLocks noGrp="1"/>
          </p:cNvSpPr>
          <p:nvPr>
            <p:ph type="ftr" sz="quarter" idx="3"/>
          </p:nvPr>
        </p:nvSpPr>
        <p:spPr>
          <a:xfrm>
            <a:off x="-25052" y="6610343"/>
            <a:ext cx="2895600" cy="24765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1C92C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©2017 eBase Solutions Laboratory Inc.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7993" y="1740634"/>
            <a:ext cx="8048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既存システム概要</a:t>
            </a:r>
            <a:endParaRPr lang="en-US" altLang="ja-JP" dirty="0" smtClean="0"/>
          </a:p>
          <a:p>
            <a:r>
              <a:rPr lang="ja-JP" altLang="en-US" sz="1600" dirty="0"/>
              <a:t>働きたい定年退職者と、仕事を依頼したい人のマッチングサービスです。</a:t>
            </a:r>
            <a:endParaRPr lang="en-US" altLang="ja-JP" sz="1600" dirty="0"/>
          </a:p>
          <a:p>
            <a:r>
              <a:rPr lang="ja-JP" altLang="en-US" sz="1600" dirty="0"/>
              <a:t>定年退職者に働く場や地域と触れ合える環境を提供し、仕事の依頼者には安くサービスを提供します。</a:t>
            </a:r>
            <a:endParaRPr lang="en-US" altLang="ja-JP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5617" y="915493"/>
            <a:ext cx="804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弊社で開発した「定年対象者向けの仕事マッチングアプリ」を市町村で運営いただき、効率化を図ります。</a:t>
            </a:r>
            <a:endParaRPr lang="en-US" altLang="ja-JP" dirty="0"/>
          </a:p>
        </p:txBody>
      </p:sp>
      <p:pic>
        <p:nvPicPr>
          <p:cNvPr id="25" name="Picture 2" descr="C:\Users\hayakiw\Desktop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3" y="2848630"/>
            <a:ext cx="4597033" cy="359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6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運営図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5615" y="919210"/>
            <a:ext cx="804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当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サービスを</a:t>
            </a:r>
            <a:r>
              <a:rPr lang="ja-JP" altLang="en-US" dirty="0" smtClean="0"/>
              <a:t>使用することで、人件費などのコスト削減、依頼件数の増大</a:t>
            </a:r>
            <a:r>
              <a:rPr lang="ja-JP" altLang="en-US" dirty="0"/>
              <a:t>を</a:t>
            </a:r>
            <a:r>
              <a:rPr lang="ja-JP" altLang="en-US" dirty="0" smtClean="0"/>
              <a:t>図ります。</a:t>
            </a:r>
            <a:endParaRPr lang="en-US" altLang="ja-JP" dirty="0"/>
          </a:p>
        </p:txBody>
      </p:sp>
      <p:pic>
        <p:nvPicPr>
          <p:cNvPr id="1026" name="Picture 2" descr="C:\Users\hayakiw\Desktop\icon_062590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3" y="4383043"/>
            <a:ext cx="1427934" cy="14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akiw\Desktop\kyCopQ8h_4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52" y="4469599"/>
            <a:ext cx="1388972" cy="13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340974" y="588471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定年退職者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8794" y="58847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依頼者</a:t>
            </a:r>
            <a:endParaRPr kumimoji="1" lang="ja-JP" altLang="en-US" sz="1200" dirty="0"/>
          </a:p>
        </p:txBody>
      </p:sp>
      <p:pic>
        <p:nvPicPr>
          <p:cNvPr id="1028" name="Picture 4" descr="C:\Users\hayakiw\Desktop\020-map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07" y="1919287"/>
            <a:ext cx="1456972" cy="145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4068683" y="32468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市町村</a:t>
            </a:r>
            <a:endParaRPr kumimoji="1" lang="ja-JP" altLang="en-US" sz="1200" dirty="0"/>
          </a:p>
        </p:txBody>
      </p:sp>
      <p:pic>
        <p:nvPicPr>
          <p:cNvPr id="1031" name="Picture 7" descr="C:\Users\hayakiw\Desktop\icon_4b_1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44" y="4351104"/>
            <a:ext cx="593429" cy="5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hayakiw\Desktop\icon_4b_19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36" y="4351103"/>
            <a:ext cx="593429" cy="5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/>
          <p:cNvCxnSpPr/>
          <p:nvPr/>
        </p:nvCxnSpPr>
        <p:spPr>
          <a:xfrm flipH="1">
            <a:off x="2496433" y="3293131"/>
            <a:ext cx="1346278" cy="132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1979925" y="2818340"/>
            <a:ext cx="1451897" cy="14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921956" y="3391041"/>
            <a:ext cx="1580444" cy="1158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5294490" y="2883042"/>
            <a:ext cx="1546577" cy="1147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675185" y="3222370"/>
            <a:ext cx="111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仕事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依頼</a:t>
            </a:r>
            <a:endParaRPr kumimoji="1" lang="ja-JP" altLang="en-US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49142" y="3181889"/>
            <a:ext cx="111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会員登録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39713" y="4075563"/>
            <a:ext cx="111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仕事の依頼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5481" y="1805244"/>
            <a:ext cx="222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マッチングサービス運営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92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３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endParaRPr lang="ja-JP" altLang="en-US" dirty="0"/>
          </a:p>
        </p:txBody>
      </p:sp>
      <p:pic>
        <p:nvPicPr>
          <p:cNvPr id="10" name="Picture 2" descr="C:\Users\hayakiw\Desktop\icon_062590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3" y="1178053"/>
            <a:ext cx="1427934" cy="14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142124" y="26797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発注者</a:t>
            </a:r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0046" y="3350496"/>
            <a:ext cx="293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スマホで</a:t>
            </a:r>
            <a:r>
              <a:rPr lang="ja-JP" altLang="en-US" sz="1200" dirty="0"/>
              <a:t>簡単に確認から発注まで行える</a:t>
            </a:r>
            <a:endParaRPr lang="en-US" altLang="ja-JP" sz="1200" dirty="0"/>
          </a:p>
          <a:p>
            <a:r>
              <a:rPr lang="ja-JP" altLang="en-US" sz="1200" dirty="0"/>
              <a:t>・定年退職者のスキル等を確認</a:t>
            </a:r>
            <a:endParaRPr lang="en-US" altLang="ja-JP" sz="1200" dirty="0"/>
          </a:p>
          <a:p>
            <a:r>
              <a:rPr lang="ja-JP" altLang="en-US" sz="1200" dirty="0"/>
              <a:t>・発注可能な作業内容を確認</a:t>
            </a:r>
            <a:endParaRPr lang="en-US" altLang="ja-JP" sz="1200" dirty="0"/>
          </a:p>
          <a:p>
            <a:r>
              <a:rPr lang="ja-JP" altLang="en-US" sz="1200" dirty="0"/>
              <a:t>・発注申請</a:t>
            </a:r>
          </a:p>
        </p:txBody>
      </p:sp>
      <p:pic>
        <p:nvPicPr>
          <p:cNvPr id="19" name="Picture 3" descr="C:\Users\hayakiw\Desktop\kyCopQ8h_4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9" y="1178053"/>
            <a:ext cx="1388972" cy="13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972840" y="26367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定年退職者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79164" y="3350496"/>
            <a:ext cx="293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パソコンで簡単に登録から申込まで行える</a:t>
            </a:r>
            <a:endParaRPr lang="en-US" altLang="ja-JP" sz="1200" dirty="0"/>
          </a:p>
          <a:p>
            <a:r>
              <a:rPr lang="ja-JP" altLang="en-US" sz="1200" dirty="0"/>
              <a:t>・依頼内容等を</a:t>
            </a:r>
            <a:r>
              <a:rPr lang="ja-JP" altLang="en-US" sz="1200" dirty="0" smtClean="0"/>
              <a:t>確認</a:t>
            </a:r>
            <a:endParaRPr lang="en-US" altLang="ja-JP" sz="1200" dirty="0" smtClean="0"/>
          </a:p>
          <a:p>
            <a:r>
              <a:rPr lang="ja-JP" altLang="en-US" sz="1200" dirty="0" smtClean="0"/>
              <a:t>・会員登録</a:t>
            </a:r>
            <a:endParaRPr lang="en-US" altLang="ja-JP" sz="1200" dirty="0"/>
          </a:p>
          <a:p>
            <a:r>
              <a:rPr lang="ja-JP" altLang="en-US" sz="1200" dirty="0"/>
              <a:t>・仕事の申込申請</a:t>
            </a:r>
          </a:p>
        </p:txBody>
      </p:sp>
      <p:pic>
        <p:nvPicPr>
          <p:cNvPr id="22" name="Picture 4" descr="C:\Users\hayakiw\Desktop\020-map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47" y="1149015"/>
            <a:ext cx="1456972" cy="145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7389623" y="24766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市町村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24625" y="3329211"/>
            <a:ext cx="255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各工程が自動化され、作業時間を</a:t>
            </a:r>
            <a:endParaRPr lang="en-US" altLang="ja-JP" sz="1200" dirty="0" smtClean="0"/>
          </a:p>
          <a:p>
            <a:r>
              <a:rPr lang="ja-JP" altLang="en-US" sz="1200" dirty="0" smtClean="0"/>
              <a:t>短縮できる</a:t>
            </a:r>
            <a:endParaRPr lang="en-US" altLang="ja-JP" sz="1200" dirty="0" smtClean="0"/>
          </a:p>
          <a:p>
            <a:r>
              <a:rPr lang="ja-JP" altLang="en-US" sz="1200" dirty="0" smtClean="0"/>
              <a:t>依頼受付などのミスを防ぐ</a:t>
            </a:r>
            <a:endParaRPr lang="en-US" altLang="ja-JP" sz="1200" dirty="0" smtClean="0"/>
          </a:p>
        </p:txBody>
      </p:sp>
      <p:sp>
        <p:nvSpPr>
          <p:cNvPr id="9" name="下矢印 8"/>
          <p:cNvSpPr/>
          <p:nvPr/>
        </p:nvSpPr>
        <p:spPr>
          <a:xfrm>
            <a:off x="2857499" y="4400550"/>
            <a:ext cx="3257551" cy="562041"/>
          </a:xfrm>
          <a:prstGeom prst="downArrow">
            <a:avLst>
              <a:gd name="adj1" fmla="val 50000"/>
              <a:gd name="adj2" fmla="val 44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5420" y="5323314"/>
            <a:ext cx="2507305" cy="1159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・簡単に依頼できる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・低価格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144751" y="5331678"/>
            <a:ext cx="2752725" cy="1159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・年金以外の収入源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 smtClean="0"/>
              <a:t>生きがい、満足感</a:t>
            </a:r>
            <a:endParaRPr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6291733" y="5331678"/>
            <a:ext cx="2585567" cy="11597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・運営費の削減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・</a:t>
            </a:r>
            <a:r>
              <a:rPr kumimoji="1" lang="ja-JP" altLang="en-US" dirty="0" smtClean="0"/>
              <a:t>依頼件数の増加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・トラブルの減少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72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その他のメリット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4846" y="1178796"/>
            <a:ext cx="6534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コミュニティ</a:t>
            </a:r>
            <a:r>
              <a:rPr lang="ja-JP" altLang="en-US" sz="1200" dirty="0"/>
              <a:t>の場と</a:t>
            </a:r>
            <a:r>
              <a:rPr lang="ja-JP" altLang="en-US" sz="1200" dirty="0" smtClean="0"/>
              <a:t>なる</a:t>
            </a:r>
            <a:endParaRPr lang="en-US" altLang="ja-JP" sz="1200" dirty="0" smtClean="0"/>
          </a:p>
          <a:p>
            <a:r>
              <a:rPr lang="ja-JP" altLang="en-US" sz="1200" dirty="0" smtClean="0"/>
              <a:t>→孤独化を防ぐ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高齢者が収入を得れる</a:t>
            </a:r>
            <a:endParaRPr lang="en-US" altLang="ja-JP" sz="1200" dirty="0" smtClean="0"/>
          </a:p>
          <a:p>
            <a:r>
              <a:rPr lang="ja-JP" altLang="en-US" sz="1200" dirty="0" smtClean="0"/>
              <a:t>→将来への不安などを軽減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健康面の改善</a:t>
            </a:r>
            <a:endParaRPr lang="en-US" altLang="ja-JP" sz="1200" dirty="0" smtClean="0"/>
          </a:p>
          <a:p>
            <a:r>
              <a:rPr lang="ja-JP" altLang="en-US" sz="1200" dirty="0" smtClean="0"/>
              <a:t>→ 認知症予防や、医療・介護費の削減につながる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/>
              <a:t>など</a:t>
            </a:r>
            <a:r>
              <a:rPr lang="ja-JP" altLang="en-US" sz="1200" dirty="0" smtClean="0"/>
              <a:t>、さまざまな効果があります。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04629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quarter" idx="15"/>
          </p:nvPr>
        </p:nvSpPr>
        <p:spPr>
          <a:xfrm>
            <a:off x="17280" y="185041"/>
            <a:ext cx="620713" cy="34448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5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2929F8-8CB0-4140-AD31-6DEDDAFF746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5846" y="1156376"/>
            <a:ext cx="70507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課題：インターネットが使えない定年退職者がいる</a:t>
            </a:r>
            <a:endParaRPr lang="en-US" altLang="ja-JP" sz="1400" b="1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現状は多くの定年退職者はインターネットが使えません。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ja-JP" altLang="en-US" sz="1400" dirty="0"/>
              <a:t>長期的にみれば、パソコン・スマホが使えなくなる</a:t>
            </a:r>
            <a:r>
              <a:rPr lang="ja-JP" altLang="en-US" sz="1400" dirty="0" smtClean="0"/>
              <a:t>人は減少していく）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b="1" dirty="0" smtClean="0"/>
              <a:t>対策１：電話受付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r>
              <a:rPr lang="ja-JP" altLang="en-US" sz="1400" dirty="0" smtClean="0"/>
              <a:t>電話受付も可能とする</a:t>
            </a:r>
            <a:endParaRPr lang="en-US" altLang="ja-JP" sz="1400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対策２：市町村に</a:t>
            </a:r>
            <a:r>
              <a:rPr lang="en-US" altLang="ja-JP" sz="1400" b="1" dirty="0" smtClean="0"/>
              <a:t>PC</a:t>
            </a:r>
            <a:r>
              <a:rPr lang="ja-JP" altLang="en-US" sz="1400" b="1" dirty="0" smtClean="0"/>
              <a:t>を配置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en-US" altLang="ja-JP" sz="1400" dirty="0" smtClean="0"/>
              <a:t>PC</a:t>
            </a:r>
            <a:r>
              <a:rPr lang="ja-JP" altLang="en-US" sz="1400" dirty="0" smtClean="0"/>
              <a:t>を配置し、教えながら登録いただく</a:t>
            </a:r>
            <a:endParaRPr lang="en-US" altLang="ja-JP" sz="1400" dirty="0"/>
          </a:p>
          <a:p>
            <a:endParaRPr lang="en-US" altLang="ja-JP" sz="1400" b="1" dirty="0" smtClean="0"/>
          </a:p>
          <a:p>
            <a:endParaRPr lang="en-US" altLang="ja-JP" sz="1200" dirty="0" smtClean="0"/>
          </a:p>
          <a:p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432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325</Words>
  <Application>Microsoft Office PowerPoint</Application>
  <PresentationFormat>画面に合わせる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概要</vt:lpstr>
      <vt:lpstr>運営図</vt:lpstr>
      <vt:lpstr>メリット</vt:lpstr>
      <vt:lpstr>その他のメリット</vt:lpstr>
      <vt:lpstr>課題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桂藤 三紀</dc:creator>
  <cp:lastModifiedBy>Hewlett-Packard Company</cp:lastModifiedBy>
  <cp:revision>111</cp:revision>
  <cp:lastPrinted>2017-05-30T05:46:36Z</cp:lastPrinted>
  <dcterms:created xsi:type="dcterms:W3CDTF">2017-05-27T00:26:51Z</dcterms:created>
  <dcterms:modified xsi:type="dcterms:W3CDTF">2018-04-09T05:27:59Z</dcterms:modified>
</cp:coreProperties>
</file>