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0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ctrTitle"/>
          </p:nvPr>
        </p:nvSpPr>
        <p:spPr>
          <a:xfrm>
            <a:off x="311708" y="744575"/>
            <a:ext cx="8520599" cy="2052599"/>
          </a:xfrm>
          <a:prstGeom prst="rect">
            <a:avLst/>
          </a:prstGeom>
        </p:spPr>
        <p:txBody>
          <a:bodyPr anchorCtr="0" anchor="b" bIns="91425" lIns="91425" rIns="91425" tIns="91425">
            <a:noAutofit/>
          </a:bodyPr>
          <a:lstStyle/>
          <a:p>
            <a:pPr>
              <a:spcBef>
                <a:spcPts val="0"/>
              </a:spcBef>
              <a:buNone/>
            </a:pPr>
            <a:r>
              <a:rPr i="1" lang="en"/>
              <a:t>myTaxiService</a:t>
            </a:r>
          </a:p>
        </p:txBody>
      </p:sp>
      <p:sp>
        <p:nvSpPr>
          <p:cNvPr id="54" name="Shape 54"/>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rPr lang="en"/>
              <a:t>Design Document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rtl="0">
              <a:spcBef>
                <a:spcPts val="0"/>
              </a:spcBef>
              <a:buNone/>
            </a:pPr>
            <a:r>
              <a:rPr lang="en"/>
              <a:t>Ride Manager</a:t>
            </a:r>
          </a:p>
          <a:p>
            <a:pPr>
              <a:spcBef>
                <a:spcPts val="0"/>
              </a:spcBef>
              <a:buNone/>
            </a:pPr>
            <a:r>
              <a:t/>
            </a:r>
            <a:endParaRPr/>
          </a:p>
        </p:txBody>
      </p:sp>
      <p:sp>
        <p:nvSpPr>
          <p:cNvPr id="105" name="Shape 105"/>
          <p:cNvSpPr txBox="1"/>
          <p:nvPr>
            <p:ph idx="1" type="body"/>
          </p:nvPr>
        </p:nvSpPr>
        <p:spPr>
          <a:xfrm>
            <a:off x="311700" y="1090150"/>
            <a:ext cx="8520599" cy="3866400"/>
          </a:xfrm>
          <a:prstGeom prst="rect">
            <a:avLst/>
          </a:prstGeom>
        </p:spPr>
        <p:txBody>
          <a:bodyPr anchorCtr="0" anchor="t" bIns="91425" lIns="91425" rIns="91425" tIns="91425">
            <a:noAutofit/>
          </a:bodyPr>
          <a:lstStyle/>
          <a:p>
            <a:pPr lvl="0" rtl="0">
              <a:spcBef>
                <a:spcPts val="0"/>
              </a:spcBef>
              <a:buNone/>
            </a:pPr>
            <a:r>
              <a:rPr b="1" lang="en"/>
              <a:t>RideHandler</a:t>
            </a:r>
          </a:p>
          <a:p>
            <a:pPr indent="-330200" lvl="0" marL="457200" rtl="0">
              <a:spcBef>
                <a:spcPts val="0"/>
              </a:spcBef>
              <a:buSzPct val="100000"/>
              <a:buChar char="-"/>
            </a:pPr>
            <a:r>
              <a:rPr lang="en" sz="1600"/>
              <a:t>Response makeRequest(location, numberOfPassenger, Passenger passenger)</a:t>
            </a:r>
          </a:p>
          <a:p>
            <a:pPr indent="-228600" lvl="1" marL="914400" rtl="0">
              <a:spcBef>
                <a:spcPts val="0"/>
              </a:spcBef>
              <a:buChar char="-"/>
            </a:pPr>
            <a:r>
              <a:rPr lang="en"/>
              <a:t>It starts the activity of making a request. It returns either informations about the taxi driver who is coming, or an invitation to try later.</a:t>
            </a:r>
          </a:p>
          <a:p>
            <a:pPr indent="-228600" lvl="0" marL="457200" rtl="0">
              <a:spcBef>
                <a:spcPts val="0"/>
              </a:spcBef>
              <a:buChar char="-"/>
            </a:pPr>
            <a:r>
              <a:rPr lang="en"/>
              <a:t> </a:t>
            </a:r>
            <a:r>
              <a:rPr lang="en" sz="1600"/>
              <a:t>Response makeReservation(source, destination, numOfPass, date, time, Passenger passenger)</a:t>
            </a:r>
          </a:p>
          <a:p>
            <a:pPr indent="-228600" lvl="1" marL="914400" rtl="0">
              <a:spcBef>
                <a:spcPts val="0"/>
              </a:spcBef>
              <a:buChar char="-"/>
            </a:pPr>
            <a:r>
              <a:rPr lang="en"/>
              <a:t>It starts the activity of making a reservation. If the time of the reservation is at least 2 hours later, it return a positive message.</a:t>
            </a:r>
          </a:p>
          <a:p>
            <a:pPr indent="-330200" lvl="0" marL="457200" rtl="0">
              <a:spcBef>
                <a:spcPts val="0"/>
              </a:spcBef>
              <a:buSzPct val="100000"/>
              <a:buChar char="-"/>
            </a:pPr>
            <a:r>
              <a:rPr lang="en" sz="1600"/>
              <a:t>List&lt;Reservation&gt; getReservations(Passenger passenger)</a:t>
            </a:r>
          </a:p>
          <a:p>
            <a:pPr indent="-228600" lvl="1" marL="914400" rtl="0">
              <a:spcBef>
                <a:spcPts val="0"/>
              </a:spcBef>
              <a:buChar char="-"/>
            </a:pPr>
            <a:r>
              <a:rPr lang="en"/>
              <a:t>It returns all the reservations of a given passenger.</a:t>
            </a:r>
          </a:p>
          <a:p>
            <a:pPr indent="-330200" lvl="0" marL="457200" rtl="0">
              <a:spcBef>
                <a:spcPts val="0"/>
              </a:spcBef>
              <a:buSzPct val="100000"/>
              <a:buChar char="-"/>
            </a:pPr>
            <a:r>
              <a:rPr lang="en" sz="1600"/>
              <a:t>boolean deleteReservation(Passenger passenger, Reservation reservation)</a:t>
            </a:r>
          </a:p>
          <a:p>
            <a:pPr indent="-228600" lvl="1" marL="914400" rtl="0">
              <a:spcBef>
                <a:spcPts val="0"/>
              </a:spcBef>
              <a:buChar char="-"/>
            </a:pPr>
            <a:r>
              <a:rPr lang="en"/>
              <a:t>It deletes a reservation of a passenger.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13553" y="0"/>
            <a:ext cx="8413243" cy="51435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4294967295" type="title"/>
          </p:nvPr>
        </p:nvSpPr>
        <p:spPr>
          <a:xfrm>
            <a:off x="311700" y="445025"/>
            <a:ext cx="8520599" cy="572699"/>
          </a:xfrm>
          <a:prstGeom prst="rect">
            <a:avLst/>
          </a:prstGeom>
          <a:noFill/>
          <a:ln>
            <a:noFill/>
          </a:ln>
        </p:spPr>
        <p:txBody>
          <a:bodyPr anchorCtr="0" anchor="t" bIns="91425" lIns="91425" rIns="91425" tIns="91425">
            <a:noAutofit/>
          </a:bodyPr>
          <a:lstStyle/>
          <a:p>
            <a:pPr rtl="0">
              <a:spcBef>
                <a:spcPts val="0"/>
              </a:spcBef>
              <a:buNone/>
            </a:pPr>
            <a:r>
              <a:rPr lang="en"/>
              <a:t>Taxi Manager</a:t>
            </a:r>
          </a:p>
          <a:p>
            <a:pPr>
              <a:spcBef>
                <a:spcPts val="0"/>
              </a:spcBef>
              <a:buNone/>
            </a:pPr>
            <a:r>
              <a:t/>
            </a:r>
            <a:endParaRPr/>
          </a:p>
        </p:txBody>
      </p:sp>
      <p:sp>
        <p:nvSpPr>
          <p:cNvPr id="116" name="Shape 116"/>
          <p:cNvSpPr txBox="1"/>
          <p:nvPr>
            <p:ph idx="4294967295" type="body"/>
          </p:nvPr>
        </p:nvSpPr>
        <p:spPr>
          <a:xfrm>
            <a:off x="311700" y="1090150"/>
            <a:ext cx="8520599" cy="3866400"/>
          </a:xfrm>
          <a:prstGeom prst="rect">
            <a:avLst/>
          </a:prstGeom>
          <a:noFill/>
          <a:ln>
            <a:noFill/>
          </a:ln>
        </p:spPr>
        <p:txBody>
          <a:bodyPr anchorCtr="0" anchor="t" bIns="91425" lIns="91425" rIns="91425" tIns="91425">
            <a:noAutofit/>
          </a:bodyPr>
          <a:lstStyle/>
          <a:p>
            <a:pPr lvl="0" rtl="0">
              <a:spcBef>
                <a:spcPts val="0"/>
              </a:spcBef>
              <a:buNone/>
            </a:pPr>
            <a:r>
              <a:rPr b="1" lang="en"/>
              <a:t>StatusHandler</a:t>
            </a:r>
          </a:p>
          <a:p>
            <a:pPr indent="-330200" lvl="0" marL="457200" rtl="0">
              <a:spcBef>
                <a:spcPts val="0"/>
              </a:spcBef>
              <a:buSzPct val="100000"/>
              <a:buChar char="-"/>
            </a:pPr>
            <a:r>
              <a:rPr lang="en" sz="1600"/>
              <a:t>boolean setAvailabilityStatus(TaxiDriver taxiDriver, AvailabilityStatus status)</a:t>
            </a:r>
          </a:p>
          <a:p>
            <a:pPr indent="-228600" lvl="1" marL="914400" rtl="0">
              <a:spcBef>
                <a:spcPts val="0"/>
              </a:spcBef>
              <a:buChar char="-"/>
            </a:pPr>
            <a:r>
              <a:rPr lang="en"/>
              <a:t>It assigns a new availability status to a taxi driver.</a:t>
            </a:r>
          </a:p>
          <a:p>
            <a:pPr indent="-228600" lvl="0" marL="457200" rtl="0">
              <a:spcBef>
                <a:spcPts val="0"/>
              </a:spcBef>
              <a:buChar char="-"/>
            </a:pPr>
            <a:r>
              <a:rPr lang="en"/>
              <a:t> </a:t>
            </a:r>
            <a:r>
              <a:rPr lang="en" sz="1600"/>
              <a:t>void setLocation(TaxiDriver taxiDriver, Location location)</a:t>
            </a:r>
          </a:p>
          <a:p>
            <a:pPr indent="-228600" lvl="1" marL="914400" rtl="0">
              <a:spcBef>
                <a:spcPts val="0"/>
              </a:spcBef>
              <a:buChar char="-"/>
            </a:pPr>
            <a:r>
              <a:rPr lang="en"/>
              <a:t>It updates the location of a taxi driver.</a:t>
            </a:r>
          </a:p>
          <a:p>
            <a:pPr indent="0" lvl="0" marL="0" rtl="0">
              <a:spcBef>
                <a:spcPts val="0"/>
              </a:spcBef>
              <a:buNone/>
            </a:pPr>
            <a:r>
              <a:rPr b="1" lang="en"/>
              <a:t>TaxiProvider</a:t>
            </a:r>
          </a:p>
          <a:p>
            <a:pPr indent="-330200" lvl="0" marL="457200" rtl="0">
              <a:spcBef>
                <a:spcPts val="0"/>
              </a:spcBef>
              <a:buSzPct val="100000"/>
              <a:buChar char="-"/>
            </a:pPr>
            <a:r>
              <a:rPr lang="en" sz="1600"/>
              <a:t>Response provideTaxi(Location location)</a:t>
            </a:r>
          </a:p>
          <a:p>
            <a:pPr indent="-228600" lvl="1" marL="914400" rtl="0">
              <a:spcBef>
                <a:spcPts val="0"/>
              </a:spcBef>
              <a:buChar char="-"/>
            </a:pPr>
            <a:r>
              <a:rPr lang="en"/>
              <a:t>Given a valid location, if there is at least one available taxi driver, it returns it.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777614" y="186100"/>
            <a:ext cx="7588770" cy="51434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Geographic Engine</a:t>
            </a:r>
          </a:p>
          <a:p>
            <a:pPr lvl="0" rtl="0">
              <a:spcBef>
                <a:spcPts val="0"/>
              </a:spcBef>
              <a:buNone/>
            </a:pPr>
            <a:r>
              <a:t/>
            </a:r>
            <a:endParaRPr/>
          </a:p>
        </p:txBody>
      </p:sp>
      <p:sp>
        <p:nvSpPr>
          <p:cNvPr id="127" name="Shape 127"/>
          <p:cNvSpPr txBox="1"/>
          <p:nvPr>
            <p:ph idx="1" type="body"/>
          </p:nvPr>
        </p:nvSpPr>
        <p:spPr>
          <a:xfrm>
            <a:off x="311700" y="1090150"/>
            <a:ext cx="8520599" cy="3866400"/>
          </a:xfrm>
          <a:prstGeom prst="rect">
            <a:avLst/>
          </a:prstGeom>
        </p:spPr>
        <p:txBody>
          <a:bodyPr anchorCtr="0" anchor="t" bIns="91425" lIns="91425" rIns="91425" tIns="91425">
            <a:noAutofit/>
          </a:bodyPr>
          <a:lstStyle/>
          <a:p>
            <a:pPr lvl="0" rtl="0">
              <a:spcBef>
                <a:spcPts val="0"/>
              </a:spcBef>
              <a:buNone/>
            </a:pPr>
            <a:r>
              <a:rPr b="1" lang="en"/>
              <a:t>ZoneLocator</a:t>
            </a:r>
          </a:p>
          <a:p>
            <a:pPr indent="-330200" lvl="0" marL="457200" rtl="0">
              <a:spcBef>
                <a:spcPts val="0"/>
              </a:spcBef>
              <a:buSzPct val="100000"/>
              <a:buChar char="-"/>
            </a:pPr>
            <a:r>
              <a:rPr lang="en" sz="1600"/>
              <a:t>Zone getTaxiZone(Location location)</a:t>
            </a:r>
          </a:p>
          <a:p>
            <a:pPr indent="-228600" lvl="1" marL="914400" rtl="0">
              <a:spcBef>
                <a:spcPts val="0"/>
              </a:spcBef>
              <a:buChar char="-"/>
            </a:pPr>
            <a:r>
              <a:rPr lang="en"/>
              <a:t>It computes the corresponding zone of a given location.</a:t>
            </a:r>
          </a:p>
          <a:p>
            <a:pPr indent="-228600" lvl="0" marL="457200" rtl="0">
              <a:spcBef>
                <a:spcPts val="0"/>
              </a:spcBef>
              <a:buChar char="-"/>
            </a:pPr>
            <a:r>
              <a:rPr lang="en"/>
              <a:t> </a:t>
            </a:r>
            <a:r>
              <a:rPr lang="en" sz="1600"/>
              <a:t>List&lt;Zone&gt; getTaxiZones()</a:t>
            </a:r>
          </a:p>
          <a:p>
            <a:pPr indent="-228600" lvl="1" marL="914400" rtl="0">
              <a:spcBef>
                <a:spcPts val="0"/>
              </a:spcBef>
              <a:buChar char="-"/>
            </a:pPr>
            <a:r>
              <a:rPr lang="en"/>
              <a:t>It returns all the zones.</a:t>
            </a:r>
          </a:p>
          <a:p>
            <a:pPr indent="-228600" lvl="0" marL="457200" rtl="0">
              <a:spcBef>
                <a:spcPts val="0"/>
              </a:spcBef>
              <a:buChar char="-"/>
            </a:pPr>
            <a:r>
              <a:rPr lang="en"/>
              <a:t>boolean isValidLocation(Location location)</a:t>
            </a:r>
          </a:p>
          <a:p>
            <a:pPr indent="-228600" lvl="1" marL="914400" rtl="0">
              <a:spcBef>
                <a:spcPts val="0"/>
              </a:spcBef>
              <a:buChar char="-"/>
            </a:pPr>
            <a:r>
              <a:rPr lang="en"/>
              <a:t>Given a location, it checks whether it is valid or not.</a:t>
            </a:r>
          </a:p>
          <a:p>
            <a:pPr indent="0" lvl="0" marL="0" rtl="0">
              <a:spcBef>
                <a:spcPts val="0"/>
              </a:spcBef>
              <a:buNone/>
            </a:pPr>
            <a:r>
              <a:rPr b="1" lang="en"/>
              <a:t>TimeCalculator</a:t>
            </a:r>
          </a:p>
          <a:p>
            <a:pPr indent="-330200" lvl="0" marL="457200" rtl="0">
              <a:spcBef>
                <a:spcPts val="0"/>
              </a:spcBef>
              <a:buSzPct val="100000"/>
              <a:buChar char="-"/>
            </a:pPr>
            <a:r>
              <a:rPr lang="en" sz="1600"/>
              <a:t>Time getTimeEstimation(Location source, Location, destination)</a:t>
            </a:r>
          </a:p>
          <a:p>
            <a:pPr indent="-228600" lvl="1" marL="914400" rtl="0">
              <a:spcBef>
                <a:spcPts val="0"/>
              </a:spcBef>
              <a:buChar char="-"/>
            </a:pPr>
            <a:r>
              <a:rPr lang="en"/>
              <a:t>Given valid source and valid location, it returns an approximative traveling time.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623875" y="538600"/>
            <a:ext cx="7896225" cy="42862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rgbClr val="000000"/>
              </a:buClr>
              <a:buSzPct val="39285"/>
              <a:buFont typeface="Arial"/>
              <a:buNone/>
            </a:pPr>
            <a:r>
              <a:rPr lang="en"/>
              <a:t>Queue Manager</a:t>
            </a:r>
          </a:p>
          <a:p>
            <a:pPr lvl="0" rtl="0">
              <a:spcBef>
                <a:spcPts val="0"/>
              </a:spcBef>
              <a:buNone/>
            </a:pPr>
            <a:r>
              <a:t/>
            </a:r>
            <a:endParaRPr/>
          </a:p>
        </p:txBody>
      </p:sp>
      <p:sp>
        <p:nvSpPr>
          <p:cNvPr id="138" name="Shape 138"/>
          <p:cNvSpPr txBox="1"/>
          <p:nvPr>
            <p:ph idx="1" type="body"/>
          </p:nvPr>
        </p:nvSpPr>
        <p:spPr>
          <a:xfrm>
            <a:off x="311700" y="1090150"/>
            <a:ext cx="8520599" cy="3866400"/>
          </a:xfrm>
          <a:prstGeom prst="rect">
            <a:avLst/>
          </a:prstGeom>
        </p:spPr>
        <p:txBody>
          <a:bodyPr anchorCtr="0" anchor="t" bIns="91425" lIns="91425" rIns="91425" tIns="91425">
            <a:noAutofit/>
          </a:bodyPr>
          <a:lstStyle/>
          <a:p>
            <a:pPr lvl="0" rtl="0">
              <a:spcBef>
                <a:spcPts val="0"/>
              </a:spcBef>
              <a:buNone/>
            </a:pPr>
            <a:r>
              <a:rPr b="1" lang="en"/>
              <a:t>TaxiManagement</a:t>
            </a:r>
          </a:p>
          <a:p>
            <a:pPr indent="-330200" lvl="0" marL="457200" rtl="0">
              <a:spcBef>
                <a:spcPts val="0"/>
              </a:spcBef>
              <a:buSzPct val="100000"/>
              <a:buChar char="-"/>
            </a:pPr>
            <a:r>
              <a:rPr lang="en" sz="1600"/>
              <a:t>void addTaxi(TaxiDriver taxi, Zone zone)</a:t>
            </a:r>
          </a:p>
          <a:p>
            <a:pPr indent="-228600" lvl="1" marL="914400" rtl="0">
              <a:spcBef>
                <a:spcPts val="0"/>
              </a:spcBef>
              <a:buChar char="-"/>
            </a:pPr>
            <a:r>
              <a:rPr lang="en"/>
              <a:t>Given a taxi driver and a zone, it adds the taxi driver to the queue corresponding to the zone.</a:t>
            </a:r>
          </a:p>
          <a:p>
            <a:pPr indent="-228600" lvl="0" marL="457200" rtl="0">
              <a:spcBef>
                <a:spcPts val="0"/>
              </a:spcBef>
              <a:buChar char="-"/>
            </a:pPr>
            <a:r>
              <a:rPr lang="en" sz="1600"/>
              <a:t>TaxiDriver getTaxi(Zone zone)</a:t>
            </a:r>
          </a:p>
          <a:p>
            <a:pPr indent="-228600" lvl="1" marL="914400" rtl="0">
              <a:spcBef>
                <a:spcPts val="0"/>
              </a:spcBef>
              <a:buChar char="-"/>
            </a:pPr>
            <a:r>
              <a:rPr lang="en"/>
              <a:t>It returns the rst available taxi from the queue corresponding of the given zone.</a:t>
            </a:r>
          </a:p>
          <a:p>
            <a:pPr indent="-228600" lvl="0" marL="457200" rtl="0">
              <a:spcBef>
                <a:spcPts val="0"/>
              </a:spcBef>
              <a:buChar char="-"/>
            </a:pPr>
            <a:r>
              <a:rPr lang="en"/>
              <a:t>void removeTaxi(TaxiDriver taxi)</a:t>
            </a:r>
          </a:p>
          <a:p>
            <a:pPr indent="-228600" lvl="1" marL="914400" rtl="0">
              <a:spcBef>
                <a:spcPts val="0"/>
              </a:spcBef>
              <a:buChar char="-"/>
            </a:pPr>
            <a:r>
              <a:rPr lang="en"/>
              <a:t>Given a taxi driver, it removes it from the queue he is in.</a:t>
            </a:r>
          </a:p>
          <a:p>
            <a:pPr indent="-228600" lvl="0" marL="457200" rtl="0">
              <a:spcBef>
                <a:spcPts val="0"/>
              </a:spcBef>
              <a:buChar char="-"/>
            </a:pPr>
            <a:r>
              <a:rPr lang="en"/>
              <a:t>void changeZone(TaxiDriver taxi, Zone zone)</a:t>
            </a:r>
          </a:p>
          <a:p>
            <a:pPr indent="-228600" lvl="1" marL="914400" rtl="0">
              <a:spcBef>
                <a:spcPts val="0"/>
              </a:spcBef>
              <a:buChar char="-"/>
            </a:pPr>
            <a:r>
              <a:rPr lang="en"/>
              <a:t>Given a taxi driver and a zone, it remove the taxi driver from the queue he is in, and add it in the queue corresponding to the zone.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149718" y="186125"/>
            <a:ext cx="6844563" cy="5143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Runtime</a:t>
            </a:r>
          </a:p>
        </p:txBody>
      </p:sp>
      <p:sp>
        <p:nvSpPr>
          <p:cNvPr id="149" name="Shape 14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b="1" lang="en"/>
              <a:t>Passenger makes a </a:t>
            </a:r>
            <a:r>
              <a:rPr b="1" i="1" lang="en"/>
              <a:t>request</a:t>
            </a:r>
          </a:p>
          <a:p>
            <a:pPr indent="-228600" lvl="0" marL="457200" rtl="0">
              <a:spcBef>
                <a:spcPts val="0"/>
              </a:spcBef>
              <a:buChar char="-"/>
            </a:pPr>
            <a:r>
              <a:rPr lang="en"/>
              <a:t>Passenger (application): </a:t>
            </a:r>
          </a:p>
          <a:p>
            <a:pPr indent="-228600" lvl="1" marL="914400" rtl="0">
              <a:spcBef>
                <a:spcPts val="0"/>
              </a:spcBef>
              <a:buChar char="-"/>
            </a:pPr>
            <a:r>
              <a:rPr lang="en"/>
              <a:t>Submits the request through the relative form</a:t>
            </a:r>
          </a:p>
          <a:p>
            <a:pPr indent="-228600" lvl="0" marL="457200" rtl="0">
              <a:spcBef>
                <a:spcPts val="0"/>
              </a:spcBef>
              <a:buChar char="-"/>
            </a:pPr>
            <a:r>
              <a:rPr lang="en"/>
              <a:t>Ride Handler</a:t>
            </a:r>
          </a:p>
          <a:p>
            <a:pPr indent="-228600" lvl="1" marL="914400" rtl="0">
              <a:spcBef>
                <a:spcPts val="0"/>
              </a:spcBef>
              <a:buChar char="-"/>
            </a:pPr>
            <a:r>
              <a:rPr lang="en"/>
              <a:t>Checks if the provided location is valid and calls the taxi manager for a taxi</a:t>
            </a:r>
          </a:p>
          <a:p>
            <a:pPr indent="-228600" lvl="0" marL="457200" rtl="0">
              <a:spcBef>
                <a:spcPts val="0"/>
              </a:spcBef>
              <a:buChar char="-"/>
            </a:pPr>
            <a:r>
              <a:rPr lang="en"/>
              <a:t>Geographic engine</a:t>
            </a:r>
          </a:p>
          <a:p>
            <a:pPr indent="-228600" lvl="1" marL="914400" rtl="0">
              <a:spcBef>
                <a:spcPts val="0"/>
              </a:spcBef>
              <a:buChar char="-"/>
            </a:pPr>
            <a:r>
              <a:rPr lang="en"/>
              <a:t>Performs the mathematical operations for checking the correctness of the location</a:t>
            </a:r>
          </a:p>
          <a:p>
            <a:pPr indent="-228600" lvl="0" marL="457200" rtl="0">
              <a:spcBef>
                <a:spcPts val="0"/>
              </a:spcBef>
              <a:buChar char="-"/>
            </a:pPr>
            <a:r>
              <a:rPr lang="en"/>
              <a:t>Taxi Manager</a:t>
            </a:r>
          </a:p>
          <a:p>
            <a:pPr indent="-228600" lvl="1" marL="914400">
              <a:spcBef>
                <a:spcPts val="0"/>
              </a:spcBef>
              <a:buChar char="-"/>
            </a:pPr>
            <a:r>
              <a:rPr lang="en"/>
              <a:t>It provides the taxi for the specified location</a:t>
            </a:r>
          </a:p>
        </p:txBody>
      </p:sp>
      <p:sp>
        <p:nvSpPr>
          <p:cNvPr id="150" name="Shape 150"/>
          <p:cNvSpPr txBox="1"/>
          <p:nvPr/>
        </p:nvSpPr>
        <p:spPr>
          <a:xfrm>
            <a:off x="3320400" y="357100"/>
            <a:ext cx="4573500" cy="5726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a:t>NB: we consider as </a:t>
            </a:r>
            <a:r>
              <a:rPr i="1" lang="en"/>
              <a:t>requests</a:t>
            </a:r>
            <a:r>
              <a:rPr lang="en"/>
              <a:t> the calls for an immediate service and </a:t>
            </a:r>
            <a:r>
              <a:rPr i="1" lang="en"/>
              <a:t>reservations</a:t>
            </a:r>
            <a:r>
              <a:rPr lang="en"/>
              <a:t> the booking of a taxi</a:t>
            </a:r>
          </a:p>
        </p:txBody>
      </p:sp>
      <p:cxnSp>
        <p:nvCxnSpPr>
          <p:cNvPr id="151" name="Shape 151"/>
          <p:cNvCxnSpPr>
            <a:endCxn id="150" idx="1"/>
          </p:cNvCxnSpPr>
          <p:nvPr/>
        </p:nvCxnSpPr>
        <p:spPr>
          <a:xfrm flipH="1" rot="10800000">
            <a:off x="2994600" y="643449"/>
            <a:ext cx="325800" cy="659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pic>
        <p:nvPicPr>
          <p:cNvPr id="156" name="Shape 156"/>
          <p:cNvPicPr preferRelativeResize="0"/>
          <p:nvPr/>
        </p:nvPicPr>
        <p:blipFill>
          <a:blip r:embed="rId3">
            <a:alphaModFix/>
          </a:blip>
          <a:stretch>
            <a:fillRect/>
          </a:stretch>
        </p:blipFill>
        <p:spPr>
          <a:xfrm>
            <a:off x="502743" y="0"/>
            <a:ext cx="8138511" cy="5143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Outline</a:t>
            </a:r>
          </a:p>
        </p:txBody>
      </p:sp>
      <p:sp>
        <p:nvSpPr>
          <p:cNvPr id="60" name="Shape 6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457200" lvl="0" marL="457200" rtl="0">
              <a:spcBef>
                <a:spcPts val="0"/>
              </a:spcBef>
              <a:buSzPct val="100000"/>
              <a:buChar char="-"/>
            </a:pPr>
            <a:r>
              <a:rPr lang="en" sz="3600"/>
              <a:t>Problem</a:t>
            </a:r>
          </a:p>
          <a:p>
            <a:pPr indent="-457200" lvl="0" marL="457200" rtl="0">
              <a:spcBef>
                <a:spcPts val="0"/>
              </a:spcBef>
              <a:buSzPct val="100000"/>
              <a:buChar char="-"/>
            </a:pPr>
            <a:r>
              <a:rPr lang="en" sz="3600"/>
              <a:t>Architecture of the system</a:t>
            </a:r>
          </a:p>
          <a:p>
            <a:pPr indent="-381000" lvl="1" marL="914400" rtl="0">
              <a:spcBef>
                <a:spcPts val="0"/>
              </a:spcBef>
              <a:buSzPct val="100000"/>
              <a:buChar char="-"/>
            </a:pPr>
            <a:r>
              <a:rPr lang="en" sz="2400"/>
              <a:t>Components</a:t>
            </a:r>
          </a:p>
          <a:p>
            <a:pPr indent="-381000" lvl="1" marL="914400" rtl="0">
              <a:spcBef>
                <a:spcPts val="0"/>
              </a:spcBef>
              <a:buSzPct val="100000"/>
              <a:buChar char="-"/>
            </a:pPr>
            <a:r>
              <a:rPr lang="en" sz="2400"/>
              <a:t>Deployment</a:t>
            </a:r>
          </a:p>
          <a:p>
            <a:pPr indent="-381000" lvl="1" marL="914400" rtl="0">
              <a:spcBef>
                <a:spcPts val="0"/>
              </a:spcBef>
              <a:buSzPct val="100000"/>
              <a:buChar char="-"/>
            </a:pPr>
            <a:r>
              <a:rPr lang="en" sz="2400"/>
              <a:t>Runtime</a:t>
            </a:r>
          </a:p>
          <a:p>
            <a:pPr indent="-381000" lvl="1" marL="914400" rtl="0">
              <a:spcBef>
                <a:spcPts val="0"/>
              </a:spcBef>
              <a:buSzPct val="100000"/>
              <a:buChar char="-"/>
            </a:pPr>
            <a:r>
              <a:rPr lang="en" sz="2400"/>
              <a:t>Styles</a:t>
            </a:r>
          </a:p>
          <a:p>
            <a:pPr indent="-457200" lvl="0" marL="457200" rtl="0">
              <a:spcBef>
                <a:spcPts val="0"/>
              </a:spcBef>
              <a:buSzPct val="100000"/>
              <a:buChar char="-"/>
            </a:pPr>
            <a:r>
              <a:rPr lang="en" sz="3600"/>
              <a:t>Some algorithms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Runtime</a:t>
            </a:r>
          </a:p>
        </p:txBody>
      </p:sp>
      <p:sp>
        <p:nvSpPr>
          <p:cNvPr id="162" name="Shape 162"/>
          <p:cNvSpPr txBox="1"/>
          <p:nvPr>
            <p:ph idx="1" type="body"/>
          </p:nvPr>
        </p:nvSpPr>
        <p:spPr>
          <a:xfrm>
            <a:off x="311700" y="1152475"/>
            <a:ext cx="8520599" cy="3934799"/>
          </a:xfrm>
          <a:prstGeom prst="rect">
            <a:avLst/>
          </a:prstGeom>
        </p:spPr>
        <p:txBody>
          <a:bodyPr anchorCtr="0" anchor="t" bIns="91425" lIns="91425" rIns="91425" tIns="91425">
            <a:noAutofit/>
          </a:bodyPr>
          <a:lstStyle/>
          <a:p>
            <a:pPr rtl="0">
              <a:spcBef>
                <a:spcPts val="0"/>
              </a:spcBef>
              <a:buNone/>
            </a:pPr>
            <a:r>
              <a:rPr b="1" lang="en"/>
              <a:t>Passenger makes a </a:t>
            </a:r>
            <a:r>
              <a:rPr b="1" i="1" lang="en"/>
              <a:t>reservation</a:t>
            </a:r>
          </a:p>
          <a:p>
            <a:pPr indent="-228600" lvl="0" marL="457200" rtl="0">
              <a:spcBef>
                <a:spcPts val="0"/>
              </a:spcBef>
              <a:buChar char="-"/>
            </a:pPr>
            <a:r>
              <a:rPr lang="en"/>
              <a:t>Passenger (application):</a:t>
            </a:r>
          </a:p>
          <a:p>
            <a:pPr indent="-228600" lvl="1" marL="914400" rtl="0">
              <a:spcBef>
                <a:spcPts val="0"/>
              </a:spcBef>
              <a:buChar char="-"/>
            </a:pPr>
            <a:r>
              <a:rPr lang="en"/>
              <a:t>Submits the reservation through a form</a:t>
            </a:r>
          </a:p>
          <a:p>
            <a:pPr indent="-228600" lvl="0" marL="457200" rtl="0">
              <a:spcBef>
                <a:spcPts val="0"/>
              </a:spcBef>
              <a:buChar char="-"/>
            </a:pPr>
            <a:r>
              <a:rPr lang="en"/>
              <a:t>Ride Handler:</a:t>
            </a:r>
          </a:p>
          <a:p>
            <a:pPr indent="-228600" lvl="1" marL="914400" rtl="0">
              <a:spcBef>
                <a:spcPts val="0"/>
              </a:spcBef>
              <a:buChar char="-"/>
            </a:pPr>
            <a:r>
              <a:rPr lang="en"/>
              <a:t>Checks the correctness of the location and communicate to the passenger’s application the outcome of the process. It then waits until 10 minutes before the specified meeting time. When it is time calls the taxi manager </a:t>
            </a:r>
            <a:r>
              <a:rPr i="1" lang="en"/>
              <a:t>until</a:t>
            </a:r>
            <a:r>
              <a:rPr lang="en"/>
              <a:t> there is at least a taxi available for that reservation.</a:t>
            </a:r>
          </a:p>
          <a:p>
            <a:pPr indent="-228600" lvl="0" marL="457200" rtl="0">
              <a:spcBef>
                <a:spcPts val="0"/>
              </a:spcBef>
              <a:buChar char="-"/>
            </a:pPr>
            <a:r>
              <a:rPr lang="en"/>
              <a:t>Geographic engine:</a:t>
            </a:r>
          </a:p>
          <a:p>
            <a:pPr indent="-228600" lvl="1" marL="914400" rtl="0">
              <a:spcBef>
                <a:spcPts val="0"/>
              </a:spcBef>
              <a:buChar char="-"/>
            </a:pPr>
            <a:r>
              <a:rPr lang="en"/>
              <a:t>Checks the correctness of the provided location</a:t>
            </a:r>
          </a:p>
          <a:p>
            <a:pPr indent="-228600" lvl="0" marL="457200" rtl="0">
              <a:spcBef>
                <a:spcPts val="0"/>
              </a:spcBef>
              <a:buChar char="-"/>
            </a:pPr>
            <a:r>
              <a:rPr lang="en"/>
              <a:t>Taxi Manager:</a:t>
            </a:r>
          </a:p>
          <a:p>
            <a:pPr indent="-228600" lvl="1" marL="914400">
              <a:spcBef>
                <a:spcPts val="0"/>
              </a:spcBef>
              <a:buChar char="-"/>
            </a:pPr>
            <a:r>
              <a:rPr lang="en"/>
              <a:t>if available, provides a taxi for the specified location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1288408" y="0"/>
            <a:ext cx="6567182" cy="51434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Runtime</a:t>
            </a:r>
          </a:p>
        </p:txBody>
      </p:sp>
      <p:sp>
        <p:nvSpPr>
          <p:cNvPr id="173" name="Shape 173"/>
          <p:cNvSpPr txBox="1"/>
          <p:nvPr>
            <p:ph idx="1" type="body"/>
          </p:nvPr>
        </p:nvSpPr>
        <p:spPr>
          <a:xfrm>
            <a:off x="311700" y="1017725"/>
            <a:ext cx="8520599" cy="3878399"/>
          </a:xfrm>
          <a:prstGeom prst="rect">
            <a:avLst/>
          </a:prstGeom>
        </p:spPr>
        <p:txBody>
          <a:bodyPr anchorCtr="0" anchor="t" bIns="91425" lIns="91425" rIns="91425" tIns="91425">
            <a:noAutofit/>
          </a:bodyPr>
          <a:lstStyle/>
          <a:p>
            <a:pPr rtl="0">
              <a:spcBef>
                <a:spcPts val="0"/>
              </a:spcBef>
              <a:buNone/>
            </a:pPr>
            <a:r>
              <a:rPr b="1" lang="en"/>
              <a:t>Provision of a taxi</a:t>
            </a:r>
          </a:p>
          <a:p>
            <a:pPr indent="-228600" lvl="0" marL="457200" rtl="0">
              <a:spcBef>
                <a:spcPts val="0"/>
              </a:spcBef>
              <a:buChar char="-"/>
            </a:pPr>
            <a:r>
              <a:rPr lang="en"/>
              <a:t>Taxi Manager:</a:t>
            </a:r>
          </a:p>
          <a:p>
            <a:pPr indent="-228600" lvl="1" marL="914400" rtl="0">
              <a:spcBef>
                <a:spcPts val="0"/>
              </a:spcBef>
              <a:buChar char="-"/>
            </a:pPr>
            <a:r>
              <a:rPr lang="en"/>
              <a:t>Gets the zone relative to the location. </a:t>
            </a:r>
            <a:r>
              <a:rPr i="1" lang="en"/>
              <a:t>Until</a:t>
            </a:r>
            <a:r>
              <a:rPr lang="en"/>
              <a:t> he finds a taxi driver who accepts the request / reservation, or the queue relative to the zone is empty, it asks to the taxi driver provided by the queue manager.</a:t>
            </a:r>
          </a:p>
          <a:p>
            <a:pPr indent="-228600" lvl="0" marL="457200" rtl="0">
              <a:spcBef>
                <a:spcPts val="0"/>
              </a:spcBef>
              <a:buChar char="-"/>
            </a:pPr>
            <a:r>
              <a:rPr lang="en"/>
              <a:t>Taxi driver (application):</a:t>
            </a:r>
          </a:p>
          <a:p>
            <a:pPr indent="-228600" lvl="1" marL="914400" rtl="0">
              <a:spcBef>
                <a:spcPts val="0"/>
              </a:spcBef>
              <a:buChar char="-"/>
            </a:pPr>
            <a:r>
              <a:rPr lang="en"/>
              <a:t>The application receives an offer of a request / reservation, it shows up a pop-up and ask the taxi driver to choose what he want to do</a:t>
            </a:r>
          </a:p>
          <a:p>
            <a:pPr indent="-228600" lvl="0" marL="457200" rtl="0">
              <a:spcBef>
                <a:spcPts val="0"/>
              </a:spcBef>
              <a:buChar char="-"/>
            </a:pPr>
            <a:r>
              <a:rPr lang="en"/>
              <a:t>Geographic engine</a:t>
            </a:r>
          </a:p>
          <a:p>
            <a:pPr indent="-228600" lvl="1" marL="914400" rtl="0">
              <a:spcBef>
                <a:spcPts val="0"/>
              </a:spcBef>
              <a:buChar char="-"/>
            </a:pPr>
            <a:r>
              <a:rPr lang="en"/>
              <a:t>it retrieves the corresponding zone of a provided location</a:t>
            </a:r>
          </a:p>
          <a:p>
            <a:pPr indent="-228600" lvl="0" marL="457200" rtl="0">
              <a:spcBef>
                <a:spcPts val="0"/>
              </a:spcBef>
              <a:buChar char="-"/>
            </a:pPr>
            <a:r>
              <a:rPr lang="en"/>
              <a:t>Queue manager</a:t>
            </a:r>
          </a:p>
          <a:p>
            <a:pPr indent="-228600" lvl="1" marL="914400">
              <a:spcBef>
                <a:spcPts val="0"/>
              </a:spcBef>
              <a:buChar char="-"/>
            </a:pPr>
            <a:r>
              <a:rPr lang="en"/>
              <a:t>It returns the </a:t>
            </a:r>
            <a:r>
              <a:rPr i="1" lang="en"/>
              <a:t>first</a:t>
            </a:r>
            <a:r>
              <a:rPr lang="en"/>
              <a:t> taxi driver in the queue of the provided zone. If the queue is empty it returns a negative response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303643" y="0"/>
            <a:ext cx="6536712" cy="51434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Deployment</a:t>
            </a:r>
          </a:p>
        </p:txBody>
      </p:sp>
      <p:sp>
        <p:nvSpPr>
          <p:cNvPr id="184" name="Shape 184"/>
          <p:cNvSpPr txBox="1"/>
          <p:nvPr>
            <p:ph idx="1" type="body"/>
          </p:nvPr>
        </p:nvSpPr>
        <p:spPr>
          <a:xfrm>
            <a:off x="413475" y="1152475"/>
            <a:ext cx="8094300" cy="3416400"/>
          </a:xfrm>
          <a:prstGeom prst="rect">
            <a:avLst/>
          </a:prstGeom>
        </p:spPr>
        <p:txBody>
          <a:bodyPr anchorCtr="0" anchor="t" bIns="91425" lIns="91425" rIns="91425" tIns="91425">
            <a:noAutofit/>
          </a:bodyPr>
          <a:lstStyle/>
          <a:p>
            <a:pPr indent="-228600" lvl="0" marL="457200" rtl="0">
              <a:spcBef>
                <a:spcPts val="0"/>
              </a:spcBef>
              <a:buChar char="-"/>
            </a:pPr>
            <a:r>
              <a:rPr lang="en"/>
              <a:t>Thin clients</a:t>
            </a:r>
          </a:p>
          <a:p>
            <a:pPr indent="-228600" lvl="1" marL="914400" rtl="0">
              <a:spcBef>
                <a:spcPts val="0"/>
              </a:spcBef>
              <a:buChar char="-"/>
            </a:pPr>
            <a:r>
              <a:rPr lang="en"/>
              <a:t>Mobile applications interact directly with the Application server - TCP/IP - RMI calls</a:t>
            </a:r>
          </a:p>
          <a:p>
            <a:pPr indent="-228600" lvl="1" marL="914400" rtl="0">
              <a:spcBef>
                <a:spcPts val="0"/>
              </a:spcBef>
              <a:buChar char="-"/>
            </a:pPr>
            <a:r>
              <a:rPr lang="en"/>
              <a:t>Browser clients must interact with the web server (Servlet - JSP) - HTTP</a:t>
            </a:r>
          </a:p>
          <a:p>
            <a:pPr indent="-228600" lvl="0" marL="457200" rtl="0">
              <a:spcBef>
                <a:spcPts val="0"/>
              </a:spcBef>
              <a:buChar char="-"/>
            </a:pPr>
            <a:r>
              <a:rPr lang="en"/>
              <a:t>One “machine” with both </a:t>
            </a:r>
            <a:r>
              <a:rPr i="1" lang="en"/>
              <a:t>Web server</a:t>
            </a:r>
            <a:r>
              <a:rPr lang="en"/>
              <a:t> and </a:t>
            </a:r>
            <a:r>
              <a:rPr i="1" lang="en"/>
              <a:t>Application server</a:t>
            </a:r>
          </a:p>
          <a:p>
            <a:pPr indent="-228600" lvl="1" marL="914400" rtl="0">
              <a:spcBef>
                <a:spcPts val="0"/>
              </a:spcBef>
              <a:buChar char="-"/>
            </a:pPr>
            <a:r>
              <a:rPr lang="en"/>
              <a:t>Easy and cheap</a:t>
            </a:r>
          </a:p>
          <a:p>
            <a:pPr indent="-228600" lvl="0" marL="457200" rtl="0">
              <a:spcBef>
                <a:spcPts val="0"/>
              </a:spcBef>
              <a:buChar char="-"/>
            </a:pPr>
            <a:r>
              <a:rPr lang="en"/>
              <a:t>Data layer separated from logic layer: database(s)</a:t>
            </a:r>
          </a:p>
          <a:p>
            <a:pPr indent="-228600" lvl="1" marL="914400" rtl="0">
              <a:spcBef>
                <a:spcPts val="0"/>
              </a:spcBef>
              <a:buChar char="-"/>
            </a:pPr>
            <a:r>
              <a:rPr lang="en"/>
              <a:t>Accessed by logic layer through infrastructural libraries: </a:t>
            </a:r>
            <a:r>
              <a:rPr i="1" lang="en"/>
              <a:t>hibernate</a:t>
            </a:r>
          </a:p>
          <a:p>
            <a:pPr indent="-228600" lvl="0" marL="457200" rtl="0">
              <a:spcBef>
                <a:spcPts val="0"/>
              </a:spcBef>
              <a:buChar char="-"/>
            </a:pPr>
            <a:r>
              <a:rPr lang="en"/>
              <a:t>Clouding possibility</a:t>
            </a:r>
          </a:p>
          <a:p>
            <a:pPr indent="-228600" lvl="1" marL="914400" rtl="0">
              <a:spcBef>
                <a:spcPts val="0"/>
              </a:spcBef>
              <a:buChar char="-"/>
            </a:pPr>
            <a:r>
              <a:rPr lang="en"/>
              <a:t>Increased reliability</a:t>
            </a:r>
          </a:p>
          <a:p>
            <a:pPr indent="-228600" lvl="1" marL="914400" rtl="0">
              <a:spcBef>
                <a:spcPts val="0"/>
              </a:spcBef>
              <a:buChar char="-"/>
            </a:pPr>
            <a:r>
              <a:rPr lang="en"/>
              <a:t>Security</a:t>
            </a:r>
          </a:p>
          <a:p>
            <a:pPr indent="-228600" lvl="1" marL="914400" rtl="0">
              <a:spcBef>
                <a:spcPts val="0"/>
              </a:spcBef>
              <a:buChar char="-"/>
            </a:pPr>
            <a:r>
              <a:rPr lang="en"/>
              <a:t>Division of responsibility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pic>
        <p:nvPicPr>
          <p:cNvPr id="189" name="Shape 189"/>
          <p:cNvPicPr preferRelativeResize="0"/>
          <p:nvPr/>
        </p:nvPicPr>
        <p:blipFill>
          <a:blip r:embed="rId3">
            <a:alphaModFix/>
          </a:blip>
          <a:stretch>
            <a:fillRect/>
          </a:stretch>
        </p:blipFill>
        <p:spPr>
          <a:xfrm>
            <a:off x="469875" y="0"/>
            <a:ext cx="8074337" cy="51435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Architectural styles</a:t>
            </a:r>
          </a:p>
        </p:txBody>
      </p:sp>
      <p:sp>
        <p:nvSpPr>
          <p:cNvPr id="195" name="Shape 195"/>
          <p:cNvSpPr txBox="1"/>
          <p:nvPr>
            <p:ph idx="1" type="body"/>
          </p:nvPr>
        </p:nvSpPr>
        <p:spPr>
          <a:xfrm>
            <a:off x="311700" y="1152475"/>
            <a:ext cx="3679200" cy="1879800"/>
          </a:xfrm>
          <a:prstGeom prst="rect">
            <a:avLst/>
          </a:prstGeom>
        </p:spPr>
        <p:txBody>
          <a:bodyPr anchorCtr="0" anchor="t" bIns="91425" lIns="91425" rIns="91425" tIns="91425">
            <a:noAutofit/>
          </a:bodyPr>
          <a:lstStyle/>
          <a:p>
            <a:pPr rtl="0">
              <a:spcBef>
                <a:spcPts val="0"/>
              </a:spcBef>
              <a:buNone/>
            </a:pPr>
            <a:r>
              <a:rPr b="1" lang="en"/>
              <a:t>Client - server</a:t>
            </a:r>
            <a:r>
              <a:rPr lang="en"/>
              <a:t> (of course):</a:t>
            </a:r>
          </a:p>
          <a:p>
            <a:pPr indent="-228600" lvl="0" marL="457200" rtl="0">
              <a:spcBef>
                <a:spcPts val="0"/>
              </a:spcBef>
              <a:buChar char="-"/>
            </a:pPr>
            <a:r>
              <a:rPr lang="en"/>
              <a:t>centrality of the server and sparsity of the clients</a:t>
            </a:r>
          </a:p>
          <a:p>
            <a:pPr indent="-228600" lvl="0" marL="457200" rtl="0">
              <a:spcBef>
                <a:spcPts val="0"/>
              </a:spcBef>
              <a:buChar char="-"/>
            </a:pPr>
            <a:r>
              <a:rPr lang="en"/>
              <a:t>absence of business logic client side</a:t>
            </a:r>
          </a:p>
        </p:txBody>
      </p:sp>
      <p:pic>
        <p:nvPicPr>
          <p:cNvPr id="196" name="Shape 196"/>
          <p:cNvPicPr preferRelativeResize="0"/>
          <p:nvPr/>
        </p:nvPicPr>
        <p:blipFill>
          <a:blip r:embed="rId3">
            <a:alphaModFix/>
          </a:blip>
          <a:stretch>
            <a:fillRect/>
          </a:stretch>
        </p:blipFill>
        <p:spPr>
          <a:xfrm>
            <a:off x="4075250" y="1393277"/>
            <a:ext cx="4793100" cy="1425949"/>
          </a:xfrm>
          <a:prstGeom prst="rect">
            <a:avLst/>
          </a:prstGeom>
          <a:noFill/>
          <a:ln>
            <a:noFill/>
          </a:ln>
        </p:spPr>
      </p:pic>
      <p:sp>
        <p:nvSpPr>
          <p:cNvPr id="197" name="Shape 197"/>
          <p:cNvSpPr txBox="1"/>
          <p:nvPr/>
        </p:nvSpPr>
        <p:spPr>
          <a:xfrm>
            <a:off x="4372925" y="3132450"/>
            <a:ext cx="4235100" cy="1691399"/>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dk2"/>
              </a:buClr>
              <a:buChar char="-"/>
            </a:pPr>
            <a:r>
              <a:rPr lang="en">
                <a:solidFill>
                  <a:schemeClr val="dk2"/>
                </a:solidFill>
              </a:rPr>
              <a:t>Thin clients</a:t>
            </a:r>
          </a:p>
          <a:p>
            <a:pPr indent="-228600" lvl="1" marL="914400" rtl="0">
              <a:lnSpc>
                <a:spcPct val="115000"/>
              </a:lnSpc>
              <a:spcBef>
                <a:spcPts val="0"/>
              </a:spcBef>
              <a:spcAft>
                <a:spcPts val="1600"/>
              </a:spcAft>
              <a:buClr>
                <a:schemeClr val="dk2"/>
              </a:buClr>
              <a:buChar char="-"/>
            </a:pPr>
            <a:r>
              <a:rPr lang="en">
                <a:solidFill>
                  <a:schemeClr val="dk2"/>
                </a:solidFill>
              </a:rPr>
              <a:t>Power consumption awareness</a:t>
            </a:r>
          </a:p>
          <a:p>
            <a:pPr indent="-342900" lvl="0" marL="457200" rtl="0">
              <a:lnSpc>
                <a:spcPct val="115000"/>
              </a:lnSpc>
              <a:spcBef>
                <a:spcPts val="0"/>
              </a:spcBef>
              <a:spcAft>
                <a:spcPts val="1600"/>
              </a:spcAft>
              <a:buClr>
                <a:schemeClr val="dk2"/>
              </a:buClr>
              <a:buChar char="-"/>
            </a:pPr>
            <a:r>
              <a:rPr lang="en">
                <a:solidFill>
                  <a:schemeClr val="dk2"/>
                </a:solidFill>
              </a:rPr>
              <a:t>Easily modifiable client applications</a:t>
            </a:r>
          </a:p>
          <a:p>
            <a:pPr indent="-342900" lvl="0" marL="457200" rtl="0">
              <a:lnSpc>
                <a:spcPct val="115000"/>
              </a:lnSpc>
              <a:spcBef>
                <a:spcPts val="0"/>
              </a:spcBef>
              <a:spcAft>
                <a:spcPts val="1600"/>
              </a:spcAft>
              <a:buClr>
                <a:schemeClr val="dk2"/>
              </a:buClr>
              <a:buChar char="-"/>
            </a:pPr>
            <a:r>
              <a:rPr lang="en">
                <a:solidFill>
                  <a:schemeClr val="dk2"/>
                </a:solidFill>
              </a:rPr>
              <a:t>Easy installation of mobile app</a:t>
            </a:r>
          </a:p>
        </p:txBody>
      </p:sp>
      <p:sp>
        <p:nvSpPr>
          <p:cNvPr id="198" name="Shape 198"/>
          <p:cNvSpPr txBox="1"/>
          <p:nvPr/>
        </p:nvSpPr>
        <p:spPr>
          <a:xfrm>
            <a:off x="676600" y="4147375"/>
            <a:ext cx="2625000" cy="519899"/>
          </a:xfrm>
          <a:prstGeom prst="rect">
            <a:avLst/>
          </a:prstGeom>
          <a:noFill/>
          <a:ln>
            <a:noFill/>
          </a:ln>
        </p:spPr>
        <p:txBody>
          <a:bodyPr anchorCtr="0" anchor="t" bIns="91425" lIns="91425" rIns="91425" tIns="91425">
            <a:noAutofit/>
          </a:bodyPr>
          <a:lstStyle/>
          <a:p>
            <a:pPr>
              <a:spcBef>
                <a:spcPts val="0"/>
              </a:spcBef>
              <a:buNone/>
            </a:pPr>
            <a:r>
              <a:rPr lang="en"/>
              <a:t>Let’s be more precise...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Architectural styles</a:t>
            </a:r>
          </a:p>
        </p:txBody>
      </p:sp>
      <p:sp>
        <p:nvSpPr>
          <p:cNvPr id="204" name="Shape 204"/>
          <p:cNvSpPr txBox="1"/>
          <p:nvPr>
            <p:ph idx="1" type="body"/>
          </p:nvPr>
        </p:nvSpPr>
        <p:spPr>
          <a:xfrm>
            <a:off x="311700" y="1152475"/>
            <a:ext cx="4443299" cy="2318400"/>
          </a:xfrm>
          <a:prstGeom prst="rect">
            <a:avLst/>
          </a:prstGeom>
        </p:spPr>
        <p:txBody>
          <a:bodyPr anchorCtr="0" anchor="t" bIns="91425" lIns="91425" rIns="91425" tIns="91425">
            <a:noAutofit/>
          </a:bodyPr>
          <a:lstStyle/>
          <a:p>
            <a:pPr rtl="0">
              <a:spcBef>
                <a:spcPts val="0"/>
              </a:spcBef>
              <a:buNone/>
            </a:pPr>
            <a:r>
              <a:rPr b="1" lang="en"/>
              <a:t>Three-tier-architecture</a:t>
            </a:r>
          </a:p>
          <a:p>
            <a:pPr indent="-228600" lvl="0" marL="457200" rtl="0">
              <a:spcBef>
                <a:spcPts val="0"/>
              </a:spcBef>
              <a:buChar char="-"/>
            </a:pPr>
            <a:r>
              <a:rPr lang="en"/>
              <a:t>Presentation </a:t>
            </a:r>
          </a:p>
          <a:p>
            <a:pPr indent="-228600" lvl="1" marL="914400" rtl="0">
              <a:spcBef>
                <a:spcPts val="0"/>
              </a:spcBef>
              <a:buChar char="-"/>
            </a:pPr>
            <a:r>
              <a:rPr lang="en"/>
              <a:t>graphic rendering, forms, buttons, ecc...</a:t>
            </a:r>
          </a:p>
          <a:p>
            <a:pPr indent="-228600" lvl="0" marL="457200" rtl="0">
              <a:spcBef>
                <a:spcPts val="0"/>
              </a:spcBef>
              <a:buChar char="-"/>
            </a:pPr>
            <a:r>
              <a:rPr lang="en"/>
              <a:t>Application </a:t>
            </a:r>
          </a:p>
          <a:p>
            <a:pPr indent="-228600" lvl="1" marL="914400" rtl="0">
              <a:spcBef>
                <a:spcPts val="0"/>
              </a:spcBef>
              <a:buChar char="-"/>
            </a:pPr>
            <a:r>
              <a:rPr lang="en"/>
              <a:t>business logic</a:t>
            </a:r>
          </a:p>
          <a:p>
            <a:pPr indent="-228600" lvl="0" marL="457200" rtl="0">
              <a:spcBef>
                <a:spcPts val="0"/>
              </a:spcBef>
              <a:buChar char="-"/>
            </a:pPr>
            <a:r>
              <a:rPr lang="en"/>
              <a:t>Data </a:t>
            </a:r>
          </a:p>
          <a:p>
            <a:pPr indent="-228600" lvl="1" marL="914400" rtl="0">
              <a:spcBef>
                <a:spcPts val="0"/>
              </a:spcBef>
              <a:buChar char="-"/>
            </a:pPr>
            <a:r>
              <a:rPr lang="en"/>
              <a:t>storage of informations</a:t>
            </a:r>
          </a:p>
          <a:p>
            <a:pPr lvl="0" rtl="0">
              <a:spcBef>
                <a:spcPts val="0"/>
              </a:spcBef>
              <a:buNone/>
            </a:pPr>
            <a:r>
              <a:t/>
            </a:r>
            <a:endParaRPr/>
          </a:p>
        </p:txBody>
      </p:sp>
      <p:pic>
        <p:nvPicPr>
          <p:cNvPr id="205" name="Shape 205"/>
          <p:cNvPicPr preferRelativeResize="0"/>
          <p:nvPr/>
        </p:nvPicPr>
        <p:blipFill>
          <a:blip r:embed="rId3">
            <a:alphaModFix/>
          </a:blip>
          <a:stretch>
            <a:fillRect/>
          </a:stretch>
        </p:blipFill>
        <p:spPr>
          <a:xfrm>
            <a:off x="5187350" y="1017726"/>
            <a:ext cx="3582748" cy="2100725"/>
          </a:xfrm>
          <a:prstGeom prst="rect">
            <a:avLst/>
          </a:prstGeom>
          <a:noFill/>
          <a:ln>
            <a:noFill/>
          </a:ln>
        </p:spPr>
      </p:pic>
      <p:sp>
        <p:nvSpPr>
          <p:cNvPr id="206" name="Shape 206"/>
          <p:cNvSpPr txBox="1"/>
          <p:nvPr/>
        </p:nvSpPr>
        <p:spPr>
          <a:xfrm>
            <a:off x="5275075" y="3320400"/>
            <a:ext cx="3557100" cy="15224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Easy scalability</a:t>
            </a:r>
          </a:p>
          <a:p>
            <a:pPr indent="-228600" lvl="0" marL="457200" rtl="0">
              <a:spcBef>
                <a:spcPts val="0"/>
              </a:spcBef>
              <a:buChar char="-"/>
            </a:pPr>
            <a:r>
              <a:rPr lang="en"/>
              <a:t>Well defined interfaces</a:t>
            </a:r>
          </a:p>
          <a:p>
            <a:pPr indent="-228600" lvl="0" marL="457200" rtl="0">
              <a:spcBef>
                <a:spcPts val="0"/>
              </a:spcBef>
              <a:buChar char="-"/>
            </a:pPr>
            <a:r>
              <a:rPr lang="en"/>
              <a:t>Division of responsibility</a:t>
            </a:r>
          </a:p>
          <a:p>
            <a:pPr indent="-304800" lvl="1" marL="914400" rtl="0">
              <a:spcBef>
                <a:spcPts val="0"/>
              </a:spcBef>
              <a:buSzPct val="100000"/>
              <a:buChar char="-"/>
            </a:pPr>
            <a:r>
              <a:rPr lang="en" sz="1200"/>
              <a:t>It is easier the implementation of the required </a:t>
            </a:r>
            <a:r>
              <a:rPr i="1" lang="en" sz="1200"/>
              <a:t>programmatic interface</a:t>
            </a:r>
          </a:p>
          <a:p>
            <a:pPr indent="-228600" lvl="0" marL="457200" rtl="0">
              <a:spcBef>
                <a:spcPts val="0"/>
              </a:spcBef>
              <a:buChar char="-"/>
            </a:pPr>
            <a:r>
              <a:rPr lang="en"/>
              <a:t>Possibility of replication</a:t>
            </a:r>
          </a:p>
          <a:p>
            <a:pPr indent="-304800" lvl="1" marL="914400">
              <a:spcBef>
                <a:spcPts val="0"/>
              </a:spcBef>
              <a:buSzPct val="100000"/>
              <a:buChar char="-"/>
            </a:pPr>
            <a:r>
              <a:rPr lang="en" sz="1200"/>
              <a:t>Reliability</a:t>
            </a:r>
          </a:p>
        </p:txBody>
      </p:sp>
      <p:sp>
        <p:nvSpPr>
          <p:cNvPr id="207" name="Shape 207"/>
          <p:cNvSpPr txBox="1"/>
          <p:nvPr/>
        </p:nvSpPr>
        <p:spPr>
          <a:xfrm>
            <a:off x="306975" y="3608600"/>
            <a:ext cx="4473000" cy="1234199"/>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Font typeface="Arial"/>
              <a:buNone/>
            </a:pPr>
            <a:r>
              <a:rPr lang="en">
                <a:solidFill>
                  <a:schemeClr val="dk2"/>
                </a:solidFill>
              </a:rPr>
              <a:t>Complete </a:t>
            </a:r>
            <a:r>
              <a:rPr i="1" lang="en">
                <a:solidFill>
                  <a:schemeClr val="dk2"/>
                </a:solidFill>
              </a:rPr>
              <a:t>independence</a:t>
            </a:r>
            <a:r>
              <a:rPr lang="en">
                <a:solidFill>
                  <a:schemeClr val="dk2"/>
                </a:solidFill>
              </a:rPr>
              <a:t> and </a:t>
            </a:r>
            <a:r>
              <a:rPr i="1" lang="en">
                <a:solidFill>
                  <a:schemeClr val="dk2"/>
                </a:solidFill>
              </a:rPr>
              <a:t>modularity</a:t>
            </a:r>
            <a:r>
              <a:rPr lang="en">
                <a:solidFill>
                  <a:schemeClr val="dk2"/>
                </a:solidFill>
              </a:rPr>
              <a:t>:</a:t>
            </a:r>
          </a:p>
          <a:p>
            <a:pPr indent="-228600" lvl="0" marL="457200" rtl="0">
              <a:lnSpc>
                <a:spcPct val="115000"/>
              </a:lnSpc>
              <a:spcBef>
                <a:spcPts val="0"/>
              </a:spcBef>
              <a:spcAft>
                <a:spcPts val="1600"/>
              </a:spcAft>
              <a:buClr>
                <a:schemeClr val="dk2"/>
              </a:buClr>
              <a:buChar char="-"/>
            </a:pPr>
            <a:r>
              <a:rPr lang="en">
                <a:solidFill>
                  <a:schemeClr val="dk2"/>
                </a:solidFill>
              </a:rPr>
              <a:t>the presentation must interact first with the application in order to access data</a:t>
            </a:r>
          </a:p>
          <a:p>
            <a:pPr indent="-228600" lvl="0" marL="457200" rtl="0">
              <a:lnSpc>
                <a:spcPct val="115000"/>
              </a:lnSpc>
              <a:spcBef>
                <a:spcPts val="0"/>
              </a:spcBef>
              <a:spcAft>
                <a:spcPts val="1600"/>
              </a:spcAft>
              <a:buClr>
                <a:schemeClr val="dk2"/>
              </a:buClr>
              <a:buChar char="-"/>
            </a:pPr>
            <a:r>
              <a:rPr b="1" lang="en">
                <a:solidFill>
                  <a:schemeClr val="dk1"/>
                </a:solidFill>
                <a:highlight>
                  <a:srgbClr val="FFFFFF"/>
                </a:highlight>
                <a:latin typeface="Times New Roman"/>
                <a:ea typeface="Times New Roman"/>
                <a:cs typeface="Times New Roman"/>
                <a:sym typeface="Times New Roman"/>
              </a:rPr>
              <a:t>≠ </a:t>
            </a:r>
            <a:r>
              <a:rPr lang="en">
                <a:solidFill>
                  <a:schemeClr val="dk1"/>
                </a:solidFill>
                <a:highlight>
                  <a:srgbClr val="FFFFFF"/>
                </a:highlight>
              </a:rPr>
              <a:t>from MVC pattern</a:t>
            </a:r>
          </a:p>
        </p:txBody>
      </p:sp>
      <p:sp>
        <p:nvSpPr>
          <p:cNvPr id="208" name="Shape 208"/>
          <p:cNvSpPr/>
          <p:nvPr/>
        </p:nvSpPr>
        <p:spPr>
          <a:xfrm rot="5400000">
            <a:off x="6903049" y="-849325"/>
            <a:ext cx="175499" cy="3558600"/>
          </a:xfrm>
          <a:prstGeom prst="lef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9" name="Shape 209"/>
          <p:cNvSpPr txBox="1"/>
          <p:nvPr/>
        </p:nvSpPr>
        <p:spPr>
          <a:xfrm>
            <a:off x="6258650" y="488675"/>
            <a:ext cx="1741800" cy="294600"/>
          </a:xfrm>
          <a:prstGeom prst="rect">
            <a:avLst/>
          </a:prstGeom>
          <a:noFill/>
          <a:ln>
            <a:noFill/>
          </a:ln>
        </p:spPr>
        <p:txBody>
          <a:bodyPr anchorCtr="0" anchor="t" bIns="91425" lIns="91425" rIns="91425" tIns="91425">
            <a:noAutofit/>
          </a:bodyPr>
          <a:lstStyle/>
          <a:p>
            <a:pPr>
              <a:spcBef>
                <a:spcPts val="0"/>
              </a:spcBef>
              <a:buNone/>
            </a:pPr>
            <a:r>
              <a:rPr lang="en"/>
              <a:t>JEE architecture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t>Architectural styles</a:t>
            </a:r>
          </a:p>
          <a:p>
            <a:pPr>
              <a:spcBef>
                <a:spcPts val="0"/>
              </a:spcBef>
              <a:buNone/>
            </a:pPr>
            <a:r>
              <a:t/>
            </a:r>
            <a:endParaRPr/>
          </a:p>
        </p:txBody>
      </p:sp>
      <p:sp>
        <p:nvSpPr>
          <p:cNvPr id="215" name="Shape 215"/>
          <p:cNvSpPr txBox="1"/>
          <p:nvPr>
            <p:ph idx="1" type="body"/>
          </p:nvPr>
        </p:nvSpPr>
        <p:spPr>
          <a:xfrm>
            <a:off x="311700" y="1152475"/>
            <a:ext cx="8520599" cy="513899"/>
          </a:xfrm>
          <a:prstGeom prst="rect">
            <a:avLst/>
          </a:prstGeom>
        </p:spPr>
        <p:txBody>
          <a:bodyPr anchorCtr="0" anchor="t" bIns="91425" lIns="91425" rIns="91425" tIns="91425">
            <a:noAutofit/>
          </a:bodyPr>
          <a:lstStyle/>
          <a:p>
            <a:pPr>
              <a:spcBef>
                <a:spcPts val="0"/>
              </a:spcBef>
              <a:buNone/>
            </a:pPr>
            <a:r>
              <a:rPr lang="en"/>
              <a:t>Problem: </a:t>
            </a:r>
            <a:r>
              <a:rPr b="1" i="1" lang="en"/>
              <a:t>notification to the clients</a:t>
            </a:r>
            <a:r>
              <a:rPr lang="en"/>
              <a:t> (passengers and taxi drivers)</a:t>
            </a:r>
          </a:p>
        </p:txBody>
      </p:sp>
      <p:grpSp>
        <p:nvGrpSpPr>
          <p:cNvPr id="216" name="Shape 216"/>
          <p:cNvGrpSpPr/>
          <p:nvPr/>
        </p:nvGrpSpPr>
        <p:grpSpPr>
          <a:xfrm>
            <a:off x="269372" y="1801058"/>
            <a:ext cx="3984540" cy="2527854"/>
            <a:chOff x="250600" y="2318775"/>
            <a:chExt cx="3978174" cy="2480234"/>
          </a:xfrm>
        </p:grpSpPr>
        <p:sp>
          <p:nvSpPr>
            <p:cNvPr id="217" name="Shape 217"/>
            <p:cNvSpPr/>
            <p:nvPr/>
          </p:nvSpPr>
          <p:spPr>
            <a:xfrm>
              <a:off x="839500" y="2819225"/>
              <a:ext cx="1177799" cy="15224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Server</a:t>
              </a:r>
            </a:p>
          </p:txBody>
        </p:sp>
        <p:sp>
          <p:nvSpPr>
            <p:cNvPr id="218" name="Shape 218"/>
            <p:cNvSpPr/>
            <p:nvPr/>
          </p:nvSpPr>
          <p:spPr>
            <a:xfrm>
              <a:off x="250600" y="2318775"/>
              <a:ext cx="2186459" cy="1083834"/>
            </a:xfrm>
            <a:prstGeom prst="irregularSeal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000"/>
                <a:t>Reservation ready</a:t>
              </a:r>
            </a:p>
          </p:txBody>
        </p:sp>
        <p:sp>
          <p:nvSpPr>
            <p:cNvPr id="219" name="Shape 219"/>
            <p:cNvSpPr/>
            <p:nvPr/>
          </p:nvSpPr>
          <p:spPr>
            <a:xfrm>
              <a:off x="3050975" y="2681525"/>
              <a:ext cx="1177799" cy="833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Client</a:t>
              </a:r>
            </a:p>
            <a:p>
              <a:pPr lvl="0" rtl="0" algn="ctr">
                <a:spcBef>
                  <a:spcPts val="0"/>
                </a:spcBef>
                <a:buNone/>
              </a:pPr>
              <a:r>
                <a:rPr i="1" lang="en"/>
                <a:t>passenger</a:t>
              </a:r>
            </a:p>
          </p:txBody>
        </p:sp>
        <p:sp>
          <p:nvSpPr>
            <p:cNvPr id="220" name="Shape 220"/>
            <p:cNvSpPr/>
            <p:nvPr/>
          </p:nvSpPr>
          <p:spPr>
            <a:xfrm>
              <a:off x="2201073" y="2926700"/>
              <a:ext cx="806100" cy="269400"/>
            </a:xfrm>
            <a:prstGeom prst="rightArrow">
              <a:avLst>
                <a:gd fmla="val 50000" name="adj1"/>
                <a:gd fmla="val 50000" name="adj2"/>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1" name="Shape 221"/>
            <p:cNvSpPr/>
            <p:nvPr/>
          </p:nvSpPr>
          <p:spPr>
            <a:xfrm>
              <a:off x="335175" y="3715175"/>
              <a:ext cx="2186459" cy="1083834"/>
            </a:xfrm>
            <a:prstGeom prst="irregularSeal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There is a call for you</a:t>
              </a:r>
            </a:p>
          </p:txBody>
        </p:sp>
        <p:sp>
          <p:nvSpPr>
            <p:cNvPr id="222" name="Shape 222"/>
            <p:cNvSpPr/>
            <p:nvPr/>
          </p:nvSpPr>
          <p:spPr>
            <a:xfrm>
              <a:off x="3050975" y="3840537"/>
              <a:ext cx="1177799" cy="833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Client</a:t>
              </a:r>
            </a:p>
            <a:p>
              <a:pPr lvl="0" rtl="0" algn="ctr">
                <a:spcBef>
                  <a:spcPts val="0"/>
                </a:spcBef>
                <a:buNone/>
              </a:pPr>
              <a:r>
                <a:rPr i="1" lang="en"/>
                <a:t>taxi driver</a:t>
              </a:r>
            </a:p>
          </p:txBody>
        </p:sp>
        <p:sp>
          <p:nvSpPr>
            <p:cNvPr id="223" name="Shape 223"/>
            <p:cNvSpPr/>
            <p:nvPr/>
          </p:nvSpPr>
          <p:spPr>
            <a:xfrm>
              <a:off x="2201073" y="4085712"/>
              <a:ext cx="806100" cy="269400"/>
            </a:xfrm>
            <a:prstGeom prst="rightArrow">
              <a:avLst>
                <a:gd fmla="val 50000" name="adj1"/>
                <a:gd fmla="val 50000" name="adj2"/>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224" name="Shape 224"/>
          <p:cNvSpPr txBox="1"/>
          <p:nvPr/>
        </p:nvSpPr>
        <p:spPr>
          <a:xfrm>
            <a:off x="4736275" y="1841875"/>
            <a:ext cx="3902999" cy="2869499"/>
          </a:xfrm>
          <a:prstGeom prst="rect">
            <a:avLst/>
          </a:prstGeom>
          <a:noFill/>
          <a:ln>
            <a:noFill/>
          </a:ln>
        </p:spPr>
        <p:txBody>
          <a:bodyPr anchorCtr="0" anchor="t" bIns="91425" lIns="91425" rIns="91425" tIns="91425">
            <a:noAutofit/>
          </a:bodyPr>
          <a:lstStyle/>
          <a:p>
            <a:pPr rtl="0">
              <a:spcBef>
                <a:spcPts val="0"/>
              </a:spcBef>
              <a:buNone/>
            </a:pPr>
            <a:r>
              <a:rPr lang="en"/>
              <a:t>In contrast with the </a:t>
            </a:r>
            <a:r>
              <a:rPr i="1" lang="en"/>
              <a:t>client - server</a:t>
            </a:r>
            <a:r>
              <a:rPr lang="en"/>
              <a:t> paradigm.</a:t>
            </a:r>
          </a:p>
          <a:p>
            <a:pPr rtl="0">
              <a:spcBef>
                <a:spcPts val="0"/>
              </a:spcBef>
              <a:buNone/>
            </a:pPr>
            <a:r>
              <a:t/>
            </a:r>
            <a:endParaRPr/>
          </a:p>
          <a:p>
            <a:pPr rtl="0">
              <a:spcBef>
                <a:spcPts val="0"/>
              </a:spcBef>
              <a:buNone/>
            </a:pPr>
            <a:r>
              <a:rPr lang="en"/>
              <a:t>It can be resolved </a:t>
            </a:r>
            <a:r>
              <a:rPr i="1" lang="en"/>
              <a:t>manually</a:t>
            </a:r>
            <a:r>
              <a:rPr lang="en"/>
              <a:t> through a </a:t>
            </a:r>
            <a:r>
              <a:rPr b="1" lang="en"/>
              <a:t>polling</a:t>
            </a:r>
            <a:r>
              <a:rPr lang="en"/>
              <a:t> policy client side:</a:t>
            </a:r>
          </a:p>
          <a:p>
            <a:pPr indent="-228600" lvl="0" marL="457200" rtl="0">
              <a:spcBef>
                <a:spcPts val="0"/>
              </a:spcBef>
              <a:buChar char="-"/>
            </a:pPr>
            <a:r>
              <a:rPr lang="en"/>
              <a:t>it must be optimize in order to reduce band consumption and server load</a:t>
            </a:r>
          </a:p>
          <a:p>
            <a:pPr lvl="0" rtl="0">
              <a:spcBef>
                <a:spcPts val="0"/>
              </a:spcBef>
              <a:buNone/>
            </a:pPr>
            <a:r>
              <a:t/>
            </a:r>
            <a:endParaRPr/>
          </a:p>
          <a:p>
            <a:pPr indent="-228600" lvl="0" marL="457200" rtl="0">
              <a:spcBef>
                <a:spcPts val="0"/>
              </a:spcBef>
              <a:buChar char="-"/>
            </a:pPr>
            <a:r>
              <a:rPr lang="en"/>
              <a:t>there are ready-made framework dedicated to this problem: JMS</a:t>
            </a:r>
          </a:p>
          <a:p>
            <a:pPr lvl="0" rtl="0">
              <a:spcBef>
                <a:spcPts val="0"/>
              </a:spcBef>
              <a:buNone/>
            </a:pPr>
            <a:r>
              <a:t/>
            </a:r>
            <a:endParaRPr/>
          </a:p>
          <a:p>
            <a:pPr indent="-228600" lvl="0" marL="457200" rtl="0">
              <a:spcBef>
                <a:spcPts val="0"/>
              </a:spcBef>
              <a:buChar char="-"/>
            </a:pPr>
            <a:r>
              <a:rPr lang="en"/>
              <a:t>variant of the </a:t>
            </a:r>
            <a:r>
              <a:rPr i="1" lang="en"/>
              <a:t>publish-subscribe</a:t>
            </a:r>
            <a:r>
              <a:rPr lang="en"/>
              <a:t> style </a:t>
            </a:r>
          </a:p>
        </p:txBody>
      </p:sp>
      <p:sp>
        <p:nvSpPr>
          <p:cNvPr id="225" name="Shape 225"/>
          <p:cNvSpPr/>
          <p:nvPr/>
        </p:nvSpPr>
        <p:spPr>
          <a:xfrm>
            <a:off x="7806100" y="3602350"/>
            <a:ext cx="213000" cy="206699"/>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Other design choices</a:t>
            </a:r>
          </a:p>
        </p:txBody>
      </p:sp>
      <p:sp>
        <p:nvSpPr>
          <p:cNvPr id="231" name="Shape 231"/>
          <p:cNvSpPr txBox="1"/>
          <p:nvPr>
            <p:ph idx="1" type="body"/>
          </p:nvPr>
        </p:nvSpPr>
        <p:spPr>
          <a:xfrm>
            <a:off x="311700" y="1152475"/>
            <a:ext cx="8520599" cy="990000"/>
          </a:xfrm>
          <a:prstGeom prst="rect">
            <a:avLst/>
          </a:prstGeom>
        </p:spPr>
        <p:txBody>
          <a:bodyPr anchorCtr="0" anchor="t" bIns="91425" lIns="91425" rIns="91425" tIns="91425">
            <a:noAutofit/>
          </a:bodyPr>
          <a:lstStyle/>
          <a:p>
            <a:pPr indent="-228600" lvl="0" marL="457200" rtl="0">
              <a:spcBef>
                <a:spcPts val="0"/>
              </a:spcBef>
              <a:buChar char="-"/>
            </a:pPr>
            <a:r>
              <a:rPr lang="en"/>
              <a:t>Subdivision into sub-components: D&amp;C</a:t>
            </a:r>
          </a:p>
          <a:p>
            <a:pPr indent="-228600" lvl="0" marL="457200" rtl="0">
              <a:spcBef>
                <a:spcPts val="0"/>
              </a:spcBef>
              <a:buChar char="-"/>
            </a:pPr>
            <a:r>
              <a:rPr lang="en"/>
              <a:t>Depend upon interfaces: DIP</a:t>
            </a:r>
          </a:p>
          <a:p>
            <a:pPr indent="-228600" lvl="1" marL="914400" rtl="0">
              <a:spcBef>
                <a:spcPts val="0"/>
              </a:spcBef>
              <a:buChar char="-"/>
            </a:pPr>
            <a:r>
              <a:rPr lang="en"/>
              <a:t>In order to implement the </a:t>
            </a:r>
            <a:r>
              <a:rPr i="1" lang="en"/>
              <a:t>programmatic interface</a:t>
            </a:r>
          </a:p>
        </p:txBody>
      </p:sp>
      <p:pic>
        <p:nvPicPr>
          <p:cNvPr id="232" name="Shape 232"/>
          <p:cNvPicPr preferRelativeResize="0"/>
          <p:nvPr/>
        </p:nvPicPr>
        <p:blipFill>
          <a:blip r:embed="rId3">
            <a:alphaModFix/>
          </a:blip>
          <a:stretch>
            <a:fillRect/>
          </a:stretch>
        </p:blipFill>
        <p:spPr>
          <a:xfrm>
            <a:off x="286475" y="2142475"/>
            <a:ext cx="4127448" cy="2963300"/>
          </a:xfrm>
          <a:prstGeom prst="rect">
            <a:avLst/>
          </a:prstGeom>
          <a:noFill/>
          <a:ln>
            <a:noFill/>
          </a:ln>
        </p:spPr>
      </p:pic>
      <p:sp>
        <p:nvSpPr>
          <p:cNvPr id="233" name="Shape 233"/>
          <p:cNvSpPr/>
          <p:nvPr/>
        </p:nvSpPr>
        <p:spPr>
          <a:xfrm>
            <a:off x="4413925" y="2236550"/>
            <a:ext cx="200699" cy="2198999"/>
          </a:xfrm>
          <a:prstGeom prst="rightBrace">
            <a:avLst>
              <a:gd fmla="val 8333"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4" name="Shape 234"/>
          <p:cNvSpPr txBox="1"/>
          <p:nvPr/>
        </p:nvSpPr>
        <p:spPr>
          <a:xfrm>
            <a:off x="4748800" y="2628050"/>
            <a:ext cx="3201300" cy="1416000"/>
          </a:xfrm>
          <a:prstGeom prst="rect">
            <a:avLst/>
          </a:prstGeom>
          <a:noFill/>
          <a:ln>
            <a:noFill/>
          </a:ln>
        </p:spPr>
        <p:txBody>
          <a:bodyPr anchorCtr="0" anchor="t" bIns="91425" lIns="91425" rIns="91425" tIns="91425">
            <a:noAutofit/>
          </a:bodyPr>
          <a:lstStyle/>
          <a:p>
            <a:pPr rtl="0">
              <a:spcBef>
                <a:spcPts val="0"/>
              </a:spcBef>
              <a:buNone/>
            </a:pPr>
            <a:r>
              <a:rPr lang="en"/>
              <a:t>The programmatic interface is exposed to the developers in order to build new features on the top of the provided business logic.</a:t>
            </a:r>
          </a:p>
          <a:p>
            <a:pPr rtl="0">
              <a:spcBef>
                <a:spcPts val="0"/>
              </a:spcBef>
              <a:buNone/>
            </a:pPr>
            <a:r>
              <a:t/>
            </a:r>
            <a:endParaRPr/>
          </a:p>
          <a:p>
            <a:pPr>
              <a:spcBef>
                <a:spcPts val="0"/>
              </a:spcBef>
              <a:buNone/>
            </a:pPr>
            <a:r>
              <a:rPr lang="en"/>
              <a:t>We use the already defined interfaces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Problem</a:t>
            </a:r>
          </a:p>
        </p:txBody>
      </p:sp>
      <p:sp>
        <p:nvSpPr>
          <p:cNvPr id="66" name="Shape 66"/>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sz="2600"/>
              <a:t>Let’s summarize:</a:t>
            </a:r>
          </a:p>
          <a:p>
            <a:pPr indent="-393700" lvl="0" marL="457200" rtl="0">
              <a:spcBef>
                <a:spcPts val="0"/>
              </a:spcBef>
              <a:buSzPct val="100000"/>
              <a:buChar char="-"/>
            </a:pPr>
            <a:r>
              <a:rPr lang="en" sz="2600"/>
              <a:t>Application that permits passengers to call taxi drivers</a:t>
            </a:r>
          </a:p>
          <a:p>
            <a:pPr indent="-393700" lvl="1" marL="914400" rtl="0">
              <a:spcBef>
                <a:spcPts val="0"/>
              </a:spcBef>
              <a:buSzPct val="100000"/>
              <a:buChar char="-"/>
            </a:pPr>
            <a:r>
              <a:rPr lang="en" sz="2600"/>
              <a:t>(Immediate) requests and reservations possible</a:t>
            </a:r>
          </a:p>
          <a:p>
            <a:pPr indent="-393700" lvl="0" marL="457200" rtl="0">
              <a:spcBef>
                <a:spcPts val="0"/>
              </a:spcBef>
              <a:buSzPct val="100000"/>
              <a:buChar char="-"/>
            </a:pPr>
            <a:r>
              <a:rPr lang="en" sz="2600"/>
              <a:t>Managing of taxi queues</a:t>
            </a:r>
          </a:p>
          <a:p>
            <a:pPr indent="-393700" lvl="1" marL="914400" rtl="0">
              <a:spcBef>
                <a:spcPts val="0"/>
              </a:spcBef>
              <a:buSzPct val="100000"/>
              <a:buChar char="-"/>
            </a:pPr>
            <a:r>
              <a:rPr lang="en" sz="2600"/>
              <a:t>Ordering policy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Algorithm Design - Reservation Handler</a:t>
            </a:r>
          </a:p>
        </p:txBody>
      </p:sp>
      <p:sp>
        <p:nvSpPr>
          <p:cNvPr id="240" name="Shape 24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en"/>
              <a:t>Problem:</a:t>
            </a:r>
          </a:p>
          <a:p>
            <a:pPr indent="-342900" lvl="0" marL="457200" marR="0" rtl="0" algn="l">
              <a:lnSpc>
                <a:spcPct val="115000"/>
              </a:lnSpc>
              <a:spcBef>
                <a:spcPts val="0"/>
              </a:spcBef>
              <a:spcAft>
                <a:spcPts val="1600"/>
              </a:spcAft>
              <a:buClr>
                <a:schemeClr val="dk2"/>
              </a:buClr>
              <a:buSzPct val="100000"/>
              <a:buFont typeface="Arial"/>
              <a:buChar char="-"/>
            </a:pPr>
            <a:r>
              <a:rPr lang="en"/>
              <a:t>Reservations come at any time</a:t>
            </a:r>
          </a:p>
          <a:p>
            <a:pPr indent="-228600" lvl="0" marL="457200" marR="0" rtl="0" algn="l">
              <a:lnSpc>
                <a:spcPct val="115000"/>
              </a:lnSpc>
              <a:spcBef>
                <a:spcPts val="0"/>
              </a:spcBef>
              <a:spcAft>
                <a:spcPts val="1600"/>
              </a:spcAft>
              <a:buChar char="-"/>
            </a:pPr>
            <a:r>
              <a:rPr lang="en"/>
              <a:t>Reservations have to be forwarded only 10 minutes before the meeting time</a:t>
            </a:r>
          </a:p>
          <a:p>
            <a:pPr rtl="0">
              <a:spcBef>
                <a:spcPts val="0"/>
              </a:spcBef>
              <a:buNone/>
            </a:pPr>
            <a:r>
              <a:rPr b="1" lang="en"/>
              <a:t>Solution:</a:t>
            </a:r>
          </a:p>
          <a:p>
            <a:pPr indent="-228600" lvl="0" marL="457200" rtl="0">
              <a:spcBef>
                <a:spcPts val="0"/>
              </a:spcBef>
              <a:buChar char="-"/>
            </a:pPr>
            <a:r>
              <a:rPr lang="en"/>
              <a:t>Three threads: Receiver, Waiter, Forwarder</a:t>
            </a:r>
          </a:p>
          <a:p>
            <a:pPr indent="-228600" lvl="0" marL="457200" rtl="0">
              <a:spcBef>
                <a:spcPts val="0"/>
              </a:spcBef>
              <a:buChar char="-"/>
            </a:pPr>
            <a:r>
              <a:rPr lang="en"/>
              <a:t>Keep the reservations ordered by meeting time</a:t>
            </a:r>
          </a:p>
          <a:p>
            <a:pPr indent="-228600" lvl="0" marL="457200" rtl="0">
              <a:spcBef>
                <a:spcPts val="0"/>
              </a:spcBef>
              <a:buChar char="-"/>
            </a:pPr>
            <a:r>
              <a:rPr lang="en"/>
              <a:t>Sleep until 10 minute before the meeting time of the first in the data structure</a:t>
            </a:r>
          </a:p>
          <a:p>
            <a:pPr indent="-228600" lvl="0" marL="457200" rtl="0">
              <a:spcBef>
                <a:spcPts val="0"/>
              </a:spcBef>
              <a:buChar char="-"/>
            </a:pPr>
            <a:r>
              <a:rPr lang="en"/>
              <a:t>When a new reservation comes, insert it in the data structure and check if it is the new first element.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Algorithm Design - Reservation Handler</a:t>
            </a:r>
          </a:p>
        </p:txBody>
      </p:sp>
      <p:sp>
        <p:nvSpPr>
          <p:cNvPr id="246" name="Shape 246"/>
          <p:cNvSpPr txBox="1"/>
          <p:nvPr>
            <p:ph idx="1" type="body"/>
          </p:nvPr>
        </p:nvSpPr>
        <p:spPr>
          <a:xfrm>
            <a:off x="311700" y="1153400"/>
            <a:ext cx="2807999" cy="1984799"/>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noAutofit/>
          </a:bodyPr>
          <a:lstStyle/>
          <a:p>
            <a:pPr rtl="0">
              <a:lnSpc>
                <a:spcPct val="100000"/>
              </a:lnSpc>
              <a:spcBef>
                <a:spcPts val="0"/>
              </a:spcBef>
              <a:buNone/>
            </a:pPr>
            <a:r>
              <a:rPr lang="en"/>
              <a:t>RECEIVER</a:t>
            </a:r>
          </a:p>
          <a:p>
            <a:pPr rtl="0">
              <a:lnSpc>
                <a:spcPct val="115000"/>
              </a:lnSpc>
              <a:spcBef>
                <a:spcPts val="0"/>
              </a:spcBef>
              <a:spcAft>
                <a:spcPts val="0"/>
              </a:spcAft>
              <a:buNone/>
            </a:pPr>
            <a:r>
              <a:rPr b="1" lang="en" sz="1400"/>
              <a:t>reservation_received</a:t>
            </a:r>
          </a:p>
          <a:p>
            <a:pPr rtl="0">
              <a:lnSpc>
                <a:spcPct val="100000"/>
              </a:lnSpc>
              <a:spcBef>
                <a:spcPts val="0"/>
              </a:spcBef>
              <a:spcAft>
                <a:spcPts val="0"/>
              </a:spcAft>
              <a:buNone/>
            </a:pPr>
            <a:r>
              <a:rPr lang="en" sz="1400"/>
              <a:t>put(reservation) //ordered list</a:t>
            </a:r>
          </a:p>
          <a:p>
            <a:pPr rtl="0">
              <a:lnSpc>
                <a:spcPct val="100000"/>
              </a:lnSpc>
              <a:spcBef>
                <a:spcPts val="0"/>
              </a:spcBef>
              <a:spcAft>
                <a:spcPts val="0"/>
              </a:spcAft>
              <a:buNone/>
            </a:pPr>
            <a:r>
              <a:rPr b="1" lang="en" sz="1400"/>
              <a:t>if</a:t>
            </a:r>
            <a:r>
              <a:rPr lang="en" sz="1400"/>
              <a:t> index = first</a:t>
            </a:r>
          </a:p>
          <a:p>
            <a:pPr rtl="0">
              <a:lnSpc>
                <a:spcPct val="100000"/>
              </a:lnSpc>
              <a:spcBef>
                <a:spcPts val="0"/>
              </a:spcBef>
              <a:spcAft>
                <a:spcPts val="0"/>
              </a:spcAft>
              <a:buNone/>
            </a:pPr>
            <a:r>
              <a:rPr lang="en" sz="1400"/>
              <a:t> waitingTime=meetingTime - now</a:t>
            </a:r>
          </a:p>
          <a:p>
            <a:pPr rtl="0">
              <a:lnSpc>
                <a:spcPct val="100000"/>
              </a:lnSpc>
              <a:spcBef>
                <a:spcPts val="0"/>
              </a:spcBef>
              <a:spcAft>
                <a:spcPts val="0"/>
              </a:spcAft>
              <a:buNone/>
            </a:pPr>
            <a:r>
              <a:rPr lang="en" sz="1400"/>
              <a:t> stopCurrentTimer</a:t>
            </a:r>
          </a:p>
          <a:p>
            <a:pPr rtl="0">
              <a:lnSpc>
                <a:spcPct val="100000"/>
              </a:lnSpc>
              <a:spcBef>
                <a:spcPts val="0"/>
              </a:spcBef>
              <a:spcAft>
                <a:spcPts val="0"/>
              </a:spcAft>
              <a:buNone/>
            </a:pPr>
            <a:r>
              <a:rPr lang="en" sz="1400"/>
              <a:t> setTimer(waitingTime)</a:t>
            </a:r>
          </a:p>
          <a:p>
            <a:pPr rtl="0">
              <a:lnSpc>
                <a:spcPct val="150000"/>
              </a:lnSpc>
              <a:spcBef>
                <a:spcPts val="0"/>
              </a:spcBef>
              <a:buNone/>
            </a:pPr>
            <a:r>
              <a:t/>
            </a:r>
            <a:endParaRPr sz="1400"/>
          </a:p>
          <a:p>
            <a:pPr rtl="0">
              <a:lnSpc>
                <a:spcPct val="100000"/>
              </a:lnSpc>
              <a:spcBef>
                <a:spcPts val="0"/>
              </a:spcBef>
              <a:buNone/>
            </a:pPr>
            <a:r>
              <a:t/>
            </a:r>
            <a:endParaRPr sz="1400"/>
          </a:p>
          <a:p>
            <a:pPr lvl="0" rtl="0">
              <a:lnSpc>
                <a:spcPct val="100000"/>
              </a:lnSpc>
              <a:spcBef>
                <a:spcPts val="0"/>
              </a:spcBef>
              <a:buNone/>
            </a:pPr>
            <a:r>
              <a:t/>
            </a:r>
            <a:endParaRPr/>
          </a:p>
        </p:txBody>
      </p:sp>
      <p:sp>
        <p:nvSpPr>
          <p:cNvPr id="247" name="Shape 247"/>
          <p:cNvSpPr txBox="1"/>
          <p:nvPr>
            <p:ph idx="2" type="body"/>
          </p:nvPr>
        </p:nvSpPr>
        <p:spPr>
          <a:xfrm>
            <a:off x="3581500" y="1153325"/>
            <a:ext cx="1762499" cy="1984799"/>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noAutofit/>
          </a:bodyPr>
          <a:lstStyle/>
          <a:p>
            <a:pPr rtl="0">
              <a:spcBef>
                <a:spcPts val="0"/>
              </a:spcBef>
              <a:buNone/>
            </a:pPr>
            <a:r>
              <a:rPr lang="en"/>
              <a:t>WAITER</a:t>
            </a:r>
          </a:p>
          <a:p>
            <a:pPr rtl="0">
              <a:lnSpc>
                <a:spcPct val="115000"/>
              </a:lnSpc>
              <a:spcBef>
                <a:spcPts val="0"/>
              </a:spcBef>
              <a:spcAft>
                <a:spcPts val="0"/>
              </a:spcAft>
              <a:buNone/>
            </a:pPr>
            <a:r>
              <a:rPr b="1" lang="en" sz="1400"/>
              <a:t>timer_set</a:t>
            </a:r>
          </a:p>
          <a:p>
            <a:pPr rtl="0">
              <a:lnSpc>
                <a:spcPct val="115000"/>
              </a:lnSpc>
              <a:spcBef>
                <a:spcPts val="0"/>
              </a:spcBef>
              <a:spcAft>
                <a:spcPts val="0"/>
              </a:spcAft>
              <a:buNone/>
            </a:pPr>
            <a:r>
              <a:rPr lang="en" sz="1400"/>
              <a:t>wait(waitingTime)</a:t>
            </a:r>
          </a:p>
          <a:p>
            <a:pPr rtl="0">
              <a:lnSpc>
                <a:spcPct val="100000"/>
              </a:lnSpc>
              <a:spcBef>
                <a:spcPts val="0"/>
              </a:spcBef>
              <a:spcAft>
                <a:spcPts val="0"/>
              </a:spcAft>
              <a:buNone/>
            </a:pPr>
            <a:r>
              <a:t/>
            </a:r>
            <a:endParaRPr sz="1400"/>
          </a:p>
          <a:p>
            <a:pPr rtl="0">
              <a:lnSpc>
                <a:spcPct val="100000"/>
              </a:lnSpc>
              <a:spcBef>
                <a:spcPts val="0"/>
              </a:spcBef>
              <a:spcAft>
                <a:spcPts val="0"/>
              </a:spcAft>
              <a:buNone/>
            </a:pPr>
            <a:r>
              <a:t/>
            </a:r>
            <a:endParaRPr sz="1400"/>
          </a:p>
          <a:p>
            <a:pPr rtl="0">
              <a:lnSpc>
                <a:spcPct val="115000"/>
              </a:lnSpc>
              <a:spcBef>
                <a:spcPts val="0"/>
              </a:spcBef>
              <a:spcAft>
                <a:spcPts val="0"/>
              </a:spcAft>
              <a:buNone/>
            </a:pPr>
            <a:r>
              <a:rPr b="1" lang="en" sz="1400"/>
              <a:t>timer_expires</a:t>
            </a:r>
          </a:p>
          <a:p>
            <a:pPr rtl="0">
              <a:lnSpc>
                <a:spcPct val="115000"/>
              </a:lnSpc>
              <a:spcBef>
                <a:spcPts val="0"/>
              </a:spcBef>
              <a:spcAft>
                <a:spcPts val="0"/>
              </a:spcAft>
              <a:buNone/>
            </a:pPr>
            <a:r>
              <a:rPr lang="en" sz="1400"/>
              <a:t>wakeUpForwarder</a:t>
            </a:r>
          </a:p>
          <a:p>
            <a:pPr lvl="0" rtl="0">
              <a:lnSpc>
                <a:spcPct val="100000"/>
              </a:lnSpc>
              <a:spcBef>
                <a:spcPts val="0"/>
              </a:spcBef>
              <a:spcAft>
                <a:spcPts val="0"/>
              </a:spcAft>
              <a:buNone/>
            </a:pPr>
            <a:r>
              <a:t/>
            </a:r>
            <a:endParaRPr sz="1400"/>
          </a:p>
        </p:txBody>
      </p:sp>
      <p:sp>
        <p:nvSpPr>
          <p:cNvPr id="248" name="Shape 248"/>
          <p:cNvSpPr txBox="1"/>
          <p:nvPr>
            <p:ph idx="3" type="body"/>
          </p:nvPr>
        </p:nvSpPr>
        <p:spPr>
          <a:xfrm>
            <a:off x="6024300" y="1153325"/>
            <a:ext cx="2807999" cy="2221200"/>
          </a:xfrm>
          <a:prstGeom prst="rect">
            <a:avLst/>
          </a:prstGeom>
          <a:ln cap="flat" cmpd="sng" w="9525">
            <a:solidFill>
              <a:srgbClr val="000000"/>
            </a:solidFill>
            <a:prstDash val="dot"/>
            <a:round/>
            <a:headEnd len="med" w="med" type="none"/>
            <a:tailEnd len="med" w="med" type="none"/>
          </a:ln>
        </p:spPr>
        <p:txBody>
          <a:bodyPr anchorCtr="0" anchor="t" bIns="91425" lIns="91425" rIns="91425" tIns="91425">
            <a:noAutofit/>
          </a:bodyPr>
          <a:lstStyle/>
          <a:p>
            <a:pPr rtl="0">
              <a:spcBef>
                <a:spcPts val="0"/>
              </a:spcBef>
              <a:buNone/>
            </a:pPr>
            <a:r>
              <a:rPr lang="en"/>
              <a:t>FORWARDER</a:t>
            </a:r>
          </a:p>
          <a:p>
            <a:pPr rtl="0">
              <a:spcBef>
                <a:spcPts val="0"/>
              </a:spcBef>
              <a:spcAft>
                <a:spcPts val="0"/>
              </a:spcAft>
              <a:buNone/>
            </a:pPr>
            <a:r>
              <a:rPr b="1" lang="en" sz="1400"/>
              <a:t>woken_up</a:t>
            </a:r>
          </a:p>
          <a:p>
            <a:pPr rtl="0">
              <a:spcBef>
                <a:spcPts val="0"/>
              </a:spcBef>
              <a:spcAft>
                <a:spcPts val="0"/>
              </a:spcAft>
              <a:buNone/>
            </a:pPr>
            <a:r>
              <a:rPr lang="en" sz="1400"/>
              <a:t>getFirstReservation</a:t>
            </a:r>
          </a:p>
          <a:p>
            <a:pPr rtl="0">
              <a:lnSpc>
                <a:spcPct val="100000"/>
              </a:lnSpc>
              <a:spcBef>
                <a:spcPts val="0"/>
              </a:spcBef>
              <a:spcAft>
                <a:spcPts val="0"/>
              </a:spcAft>
              <a:buNone/>
            </a:pPr>
            <a:r>
              <a:rPr lang="en" sz="1400"/>
              <a:t>getNextReservationMeetingTime</a:t>
            </a:r>
          </a:p>
          <a:p>
            <a:pPr rtl="0">
              <a:lnSpc>
                <a:spcPct val="100000"/>
              </a:lnSpc>
              <a:spcBef>
                <a:spcPts val="0"/>
              </a:spcBef>
              <a:spcAft>
                <a:spcPts val="0"/>
              </a:spcAft>
              <a:buNone/>
            </a:pPr>
            <a:r>
              <a:rPr lang="en" sz="1400"/>
              <a:t>waitingTime = meetingTime-now</a:t>
            </a:r>
          </a:p>
          <a:p>
            <a:pPr lvl="0" rtl="0">
              <a:lnSpc>
                <a:spcPct val="100000"/>
              </a:lnSpc>
              <a:spcBef>
                <a:spcPts val="0"/>
              </a:spcBef>
              <a:spcAft>
                <a:spcPts val="0"/>
              </a:spcAft>
              <a:buClr>
                <a:schemeClr val="dk1"/>
              </a:buClr>
              <a:buSzPct val="78571"/>
              <a:buFont typeface="Arial"/>
              <a:buNone/>
            </a:pPr>
            <a:r>
              <a:rPr lang="en" sz="1400"/>
              <a:t>stopCurrentTimer</a:t>
            </a:r>
          </a:p>
          <a:p>
            <a:pPr lvl="0" rtl="0">
              <a:lnSpc>
                <a:spcPct val="100000"/>
              </a:lnSpc>
              <a:spcBef>
                <a:spcPts val="0"/>
              </a:spcBef>
              <a:spcAft>
                <a:spcPts val="0"/>
              </a:spcAft>
              <a:buClr>
                <a:schemeClr val="dk1"/>
              </a:buClr>
              <a:buSzPct val="78571"/>
              <a:buFont typeface="Arial"/>
              <a:buNone/>
            </a:pPr>
            <a:r>
              <a:rPr lang="en" sz="1400"/>
              <a:t>setTimer(waitingTime)</a:t>
            </a:r>
          </a:p>
          <a:p>
            <a:pPr lvl="0" rtl="0">
              <a:spcBef>
                <a:spcPts val="0"/>
              </a:spcBef>
              <a:spcAft>
                <a:spcPts val="0"/>
              </a:spcAft>
              <a:buClr>
                <a:schemeClr val="dk1"/>
              </a:buClr>
              <a:buSzPct val="78571"/>
              <a:buFont typeface="Arial"/>
              <a:buNone/>
            </a:pPr>
            <a:r>
              <a:rPr lang="en" sz="1400"/>
              <a:t>forwardFirstReservation</a:t>
            </a:r>
          </a:p>
        </p:txBody>
      </p:sp>
      <p:cxnSp>
        <p:nvCxnSpPr>
          <p:cNvPr id="249" name="Shape 249"/>
          <p:cNvCxnSpPr/>
          <p:nvPr/>
        </p:nvCxnSpPr>
        <p:spPr>
          <a:xfrm flipH="1" rot="10800000">
            <a:off x="2349350" y="1892050"/>
            <a:ext cx="1284299" cy="1064999"/>
          </a:xfrm>
          <a:prstGeom prst="bentConnector3">
            <a:avLst>
              <a:gd fmla="val 72684" name="adj1"/>
            </a:avLst>
          </a:prstGeom>
          <a:noFill/>
          <a:ln cap="flat" cmpd="sng" w="19050">
            <a:solidFill>
              <a:schemeClr val="dk2"/>
            </a:solidFill>
            <a:prstDash val="solid"/>
            <a:round/>
            <a:headEnd len="lg" w="lg" type="none"/>
            <a:tailEnd len="lg" w="lg" type="stealth"/>
          </a:ln>
        </p:spPr>
      </p:cxnSp>
      <p:cxnSp>
        <p:nvCxnSpPr>
          <p:cNvPr id="250" name="Shape 250"/>
          <p:cNvCxnSpPr/>
          <p:nvPr/>
        </p:nvCxnSpPr>
        <p:spPr>
          <a:xfrm flipH="1" rot="10800000">
            <a:off x="5212425" y="1929550"/>
            <a:ext cx="839399" cy="1133999"/>
          </a:xfrm>
          <a:prstGeom prst="straightConnector1">
            <a:avLst/>
          </a:prstGeom>
          <a:noFill/>
          <a:ln cap="flat" cmpd="sng" w="19050">
            <a:solidFill>
              <a:schemeClr val="dk2"/>
            </a:solidFill>
            <a:prstDash val="solid"/>
            <a:round/>
            <a:headEnd len="lg" w="lg" type="none"/>
            <a:tailEnd len="lg" w="lg" type="triangle"/>
          </a:ln>
        </p:spPr>
      </p:cxnSp>
      <p:cxnSp>
        <p:nvCxnSpPr>
          <p:cNvPr id="251" name="Shape 251"/>
          <p:cNvCxnSpPr/>
          <p:nvPr/>
        </p:nvCxnSpPr>
        <p:spPr>
          <a:xfrm rot="10800000">
            <a:off x="5118325" y="1866974"/>
            <a:ext cx="933599" cy="1121400"/>
          </a:xfrm>
          <a:prstGeom prst="straightConnector1">
            <a:avLst/>
          </a:prstGeom>
          <a:noFill/>
          <a:ln cap="flat" cmpd="sng" w="19050">
            <a:solidFill>
              <a:schemeClr val="dk2"/>
            </a:solidFill>
            <a:prstDash val="solid"/>
            <a:round/>
            <a:headEnd len="lg" w="lg" type="none"/>
            <a:tailEnd len="lg" w="lg" type="triangle"/>
          </a:ln>
        </p:spPr>
      </p:cxnSp>
      <p:pic>
        <p:nvPicPr>
          <p:cNvPr id="252" name="Shape 252"/>
          <p:cNvPicPr preferRelativeResize="0"/>
          <p:nvPr/>
        </p:nvPicPr>
        <p:blipFill>
          <a:blip r:embed="rId3">
            <a:alphaModFix/>
          </a:blip>
          <a:stretch>
            <a:fillRect/>
          </a:stretch>
        </p:blipFill>
        <p:spPr>
          <a:xfrm>
            <a:off x="3287812" y="3374518"/>
            <a:ext cx="2349875" cy="1592899"/>
          </a:xfrm>
          <a:prstGeom prst="rect">
            <a:avLst/>
          </a:prstGeom>
          <a:noFill/>
          <a:ln>
            <a:noFill/>
          </a:ln>
        </p:spPr>
      </p:pic>
      <p:cxnSp>
        <p:nvCxnSpPr>
          <p:cNvPr id="253" name="Shape 253"/>
          <p:cNvCxnSpPr/>
          <p:nvPr/>
        </p:nvCxnSpPr>
        <p:spPr>
          <a:xfrm>
            <a:off x="1265400" y="3282875"/>
            <a:ext cx="1854299" cy="1008599"/>
          </a:xfrm>
          <a:prstGeom prst="bentConnector3">
            <a:avLst>
              <a:gd fmla="val 0" name="adj1"/>
            </a:avLst>
          </a:prstGeom>
          <a:noFill/>
          <a:ln cap="flat" cmpd="sng" w="28575">
            <a:solidFill>
              <a:schemeClr val="dk2"/>
            </a:solidFill>
            <a:prstDash val="solid"/>
            <a:round/>
            <a:headEnd len="lg" w="lg" type="none"/>
            <a:tailEnd len="lg" w="lg" type="triangle"/>
          </a:ln>
        </p:spPr>
      </p:cxnSp>
      <p:cxnSp>
        <p:nvCxnSpPr>
          <p:cNvPr id="254" name="Shape 254"/>
          <p:cNvCxnSpPr/>
          <p:nvPr/>
        </p:nvCxnSpPr>
        <p:spPr>
          <a:xfrm flipH="1" rot="10800000">
            <a:off x="6102025" y="3452075"/>
            <a:ext cx="1190400" cy="839399"/>
          </a:xfrm>
          <a:prstGeom prst="bentConnector3">
            <a:avLst>
              <a:gd fmla="val 99996" name="adj1"/>
            </a:avLst>
          </a:prstGeom>
          <a:noFill/>
          <a:ln cap="flat" cmpd="sng" w="28575">
            <a:solidFill>
              <a:schemeClr val="dk2"/>
            </a:solidFill>
            <a:prstDash val="solid"/>
            <a:round/>
            <a:headEnd len="lg" w="lg" type="none"/>
            <a:tailEnd len="lg" w="lg" type="triangle"/>
          </a:ln>
        </p:spPr>
      </p:cxnSp>
      <p:cxnSp>
        <p:nvCxnSpPr>
          <p:cNvPr id="255" name="Shape 255"/>
          <p:cNvCxnSpPr/>
          <p:nvPr/>
        </p:nvCxnSpPr>
        <p:spPr>
          <a:xfrm>
            <a:off x="4281050" y="2221800"/>
            <a:ext cx="0" cy="427799"/>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599" cy="841800"/>
          </a:xfrm>
          <a:prstGeom prst="rect">
            <a:avLst/>
          </a:prstGeom>
        </p:spPr>
        <p:txBody>
          <a:bodyPr anchorCtr="0" anchor="ctr" bIns="91425" lIns="91425" rIns="91425" tIns="91425">
            <a:noAutofit/>
          </a:bodyPr>
          <a:lstStyle/>
          <a:p>
            <a:pPr>
              <a:spcBef>
                <a:spcPts val="0"/>
              </a:spcBef>
              <a:buNone/>
            </a:pPr>
            <a:r>
              <a:rPr lang="en"/>
              <a:t>High level view</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26664" l="0" r="0" t="0"/>
          <a:stretch/>
        </p:blipFill>
        <p:spPr>
          <a:xfrm>
            <a:off x="190675" y="207825"/>
            <a:ext cx="9093951" cy="4858975"/>
          </a:xfrm>
          <a:prstGeom prst="rect">
            <a:avLst/>
          </a:prstGeom>
          <a:noFill/>
          <a:ln>
            <a:noFill/>
          </a:ln>
        </p:spPr>
      </p:pic>
      <p:sp>
        <p:nvSpPr>
          <p:cNvPr id="77" name="Shape 77"/>
          <p:cNvSpPr txBox="1"/>
          <p:nvPr/>
        </p:nvSpPr>
        <p:spPr>
          <a:xfrm>
            <a:off x="7010325" y="241625"/>
            <a:ext cx="1777499" cy="945600"/>
          </a:xfrm>
          <a:prstGeom prst="rect">
            <a:avLst/>
          </a:prstGeom>
          <a:noFill/>
          <a:ln>
            <a:noFill/>
          </a:ln>
        </p:spPr>
        <p:txBody>
          <a:bodyPr anchorCtr="0" anchor="t" bIns="91425" lIns="91425" rIns="91425" tIns="91425">
            <a:noAutofit/>
          </a:bodyPr>
          <a:lstStyle/>
          <a:p>
            <a:pPr>
              <a:spcBef>
                <a:spcPts val="0"/>
              </a:spcBef>
              <a:buNone/>
            </a:pPr>
            <a:r>
              <a:rPr lang="en" sz="1800"/>
              <a:t>High level components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150850"/>
            <a:ext cx="8520599" cy="841800"/>
          </a:xfrm>
          <a:prstGeom prst="rect">
            <a:avLst/>
          </a:prstGeom>
        </p:spPr>
        <p:txBody>
          <a:bodyPr anchorCtr="0" anchor="ctr" bIns="91425" lIns="91425" rIns="91425" tIns="91425">
            <a:noAutofit/>
          </a:bodyPr>
          <a:lstStyle/>
          <a:p>
            <a:pPr>
              <a:spcBef>
                <a:spcPts val="0"/>
              </a:spcBef>
              <a:buNone/>
            </a:pPr>
            <a:r>
              <a:rPr lang="en"/>
              <a:t>Component view</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Account Manager</a:t>
            </a:r>
          </a:p>
        </p:txBody>
      </p:sp>
      <p:sp>
        <p:nvSpPr>
          <p:cNvPr id="88" name="Shape 88"/>
          <p:cNvSpPr txBox="1"/>
          <p:nvPr>
            <p:ph idx="1" type="body"/>
          </p:nvPr>
        </p:nvSpPr>
        <p:spPr>
          <a:xfrm>
            <a:off x="311700" y="1090150"/>
            <a:ext cx="8520599" cy="3416400"/>
          </a:xfrm>
          <a:prstGeom prst="rect">
            <a:avLst/>
          </a:prstGeom>
        </p:spPr>
        <p:txBody>
          <a:bodyPr anchorCtr="0" anchor="t" bIns="91425" lIns="91425" rIns="91425" tIns="91425">
            <a:noAutofit/>
          </a:bodyPr>
          <a:lstStyle/>
          <a:p>
            <a:pPr lvl="0" rtl="0">
              <a:spcBef>
                <a:spcPts val="0"/>
              </a:spcBef>
              <a:buNone/>
            </a:pPr>
            <a:r>
              <a:rPr b="1" lang="en"/>
              <a:t>Passenger</a:t>
            </a:r>
          </a:p>
          <a:p>
            <a:pPr indent="-228600" lvl="0" marL="457200" rtl="0">
              <a:spcBef>
                <a:spcPts val="0"/>
              </a:spcBef>
              <a:buChar char="-"/>
            </a:pPr>
            <a:r>
              <a:rPr lang="en"/>
              <a:t>Passenger login(username, password)</a:t>
            </a:r>
          </a:p>
          <a:p>
            <a:pPr indent="-228600" lvl="1" marL="914400" rtl="0">
              <a:spcBef>
                <a:spcPts val="0"/>
              </a:spcBef>
              <a:buChar char="-"/>
            </a:pPr>
            <a:r>
              <a:rPr lang="en"/>
              <a:t>Given valid credentials, allows the passenger to receive a session and to login.</a:t>
            </a:r>
          </a:p>
          <a:p>
            <a:pPr indent="-228600" lvl="0" marL="457200" rtl="0">
              <a:spcBef>
                <a:spcPts val="0"/>
              </a:spcBef>
              <a:buChar char="-"/>
            </a:pPr>
            <a:r>
              <a:rPr lang="en"/>
              <a:t> void logout(passenger)</a:t>
            </a:r>
          </a:p>
          <a:p>
            <a:pPr indent="-228600" lvl="1" marL="914400" rtl="0">
              <a:spcBef>
                <a:spcPts val="0"/>
              </a:spcBef>
              <a:buChar char="-"/>
            </a:pPr>
            <a:r>
              <a:rPr lang="en"/>
              <a:t>Given a valid session, it deletes it.</a:t>
            </a:r>
          </a:p>
          <a:p>
            <a:pPr indent="-228600" lvl="0" marL="457200" rtl="0">
              <a:spcBef>
                <a:spcPts val="0"/>
              </a:spcBef>
              <a:buChar char="-"/>
            </a:pPr>
            <a:r>
              <a:rPr lang="en"/>
              <a:t>boolean register(username, password)</a:t>
            </a:r>
          </a:p>
          <a:p>
            <a:pPr indent="-228600" lvl="1" marL="914400" rtl="0">
              <a:spcBef>
                <a:spcPts val="0"/>
              </a:spcBef>
              <a:buChar char="-"/>
            </a:pPr>
            <a:r>
              <a:rPr lang="en"/>
              <a:t>It creates a new account for a passenger with the credentials provided.</a:t>
            </a:r>
          </a:p>
          <a:p>
            <a:pPr indent="-228600" lvl="0" marL="457200" rtl="0">
              <a:spcBef>
                <a:spcPts val="0"/>
              </a:spcBef>
              <a:buChar char="-"/>
            </a:pPr>
            <a:r>
              <a:rPr lang="en"/>
              <a:t>boolean deleteAccount(username, password)</a:t>
            </a:r>
          </a:p>
          <a:p>
            <a:pPr indent="-228600" lvl="1" marL="914400" rtl="0">
              <a:spcBef>
                <a:spcPts val="0"/>
              </a:spcBef>
              <a:buChar char="-"/>
            </a:pPr>
            <a:r>
              <a:rPr lang="en"/>
              <a:t>Given valid credentials, it deletes the account associated.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Account Manager</a:t>
            </a:r>
          </a:p>
        </p:txBody>
      </p:sp>
      <p:sp>
        <p:nvSpPr>
          <p:cNvPr id="94" name="Shape 94"/>
          <p:cNvSpPr txBox="1"/>
          <p:nvPr>
            <p:ph idx="1" type="body"/>
          </p:nvPr>
        </p:nvSpPr>
        <p:spPr>
          <a:xfrm>
            <a:off x="311700" y="1090150"/>
            <a:ext cx="8520599" cy="3416400"/>
          </a:xfrm>
          <a:prstGeom prst="rect">
            <a:avLst/>
          </a:prstGeom>
        </p:spPr>
        <p:txBody>
          <a:bodyPr anchorCtr="0" anchor="t" bIns="91425" lIns="91425" rIns="91425" tIns="91425">
            <a:noAutofit/>
          </a:bodyPr>
          <a:lstStyle/>
          <a:p>
            <a:pPr lvl="0" rtl="0">
              <a:spcBef>
                <a:spcPts val="0"/>
              </a:spcBef>
              <a:buNone/>
            </a:pPr>
            <a:r>
              <a:rPr b="1" lang="en"/>
              <a:t>TaxiDriver</a:t>
            </a:r>
          </a:p>
          <a:p>
            <a:pPr indent="-228600" lvl="0" marL="457200" rtl="0">
              <a:spcBef>
                <a:spcPts val="0"/>
              </a:spcBef>
              <a:buChar char="-"/>
            </a:pPr>
            <a:r>
              <a:rPr lang="en"/>
              <a:t>TaxiDriver login(username, password)</a:t>
            </a:r>
          </a:p>
          <a:p>
            <a:pPr indent="-228600" lvl="1" marL="914400" rtl="0">
              <a:spcBef>
                <a:spcPts val="0"/>
              </a:spcBef>
              <a:buChar char="-"/>
            </a:pPr>
            <a:r>
              <a:rPr lang="en"/>
              <a:t>Given valid credentials, allows the taxi driver to receive a session and to login.</a:t>
            </a:r>
          </a:p>
          <a:p>
            <a:pPr indent="-228600" lvl="0" marL="457200" rtl="0">
              <a:spcBef>
                <a:spcPts val="0"/>
              </a:spcBef>
              <a:buChar char="-"/>
            </a:pPr>
            <a:r>
              <a:rPr lang="en"/>
              <a:t>void logout(TaxiDriver taxiDriver)</a:t>
            </a:r>
          </a:p>
          <a:p>
            <a:pPr indent="-228600" lvl="1" marL="914400" rtl="0">
              <a:spcBef>
                <a:spcPts val="0"/>
              </a:spcBef>
              <a:buChar char="-"/>
            </a:pPr>
            <a:r>
              <a:rPr lang="en"/>
              <a:t>Given a valid session, it deletes it.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419100" y="319087"/>
            <a:ext cx="8724900" cy="45053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