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606" r:id="rId1"/>
  </p:sldMasterIdLst>
  <p:sldIdLst>
    <p:sldId id="256" r:id="rId2"/>
    <p:sldId id="257" r:id="rId3"/>
    <p:sldId id="258" r:id="rId4"/>
    <p:sldId id="259" r:id="rId5"/>
    <p:sldId id="260" r:id="rId6"/>
    <p:sldId id="261" r:id="rId7"/>
    <p:sldId id="262" r:id="rId8"/>
    <p:sldId id="264"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1" d="100"/>
          <a:sy n="61" d="100"/>
        </p:scale>
        <p:origin x="-200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7094"/>
            <a:ext cx="7772400" cy="1470025"/>
          </a:xfrm>
        </p:spPr>
        <p:txBody>
          <a:bodyPr anchor="b" anchorCtr="0"/>
          <a:lstStyle>
            <a:lvl1pPr>
              <a:defRPr sz="5400">
                <a:gradFill>
                  <a:gsLst>
                    <a:gs pos="0">
                      <a:schemeClr val="tx2"/>
                    </a:gs>
                    <a:gs pos="100000">
                      <a:schemeClr val="tx2">
                        <a:lumMod val="75000"/>
                      </a:schemeClr>
                    </a:gs>
                  </a:gsLst>
                  <a:lin ang="5400000" scaled="0"/>
                </a:gradFill>
                <a:effectLst>
                  <a:outerShdw blurRad="50800" dist="25400" dir="5400000" algn="t" rotWithShape="0">
                    <a:prstClr val="black">
                      <a:alpha val="40000"/>
                    </a:prstClr>
                  </a:outerShdw>
                </a:effectLst>
              </a:defRPr>
            </a:lvl1pPr>
          </a:lstStyle>
          <a:p>
            <a:r>
              <a:rPr lang="en-US" smtClean="0"/>
              <a:t>Click to edit Master title style</a:t>
            </a:r>
            <a:endParaRPr/>
          </a:p>
        </p:txBody>
      </p:sp>
      <p:sp>
        <p:nvSpPr>
          <p:cNvPr id="3" name="Subtitle 2"/>
          <p:cNvSpPr>
            <a:spLocks noGrp="1"/>
          </p:cNvSpPr>
          <p:nvPr>
            <p:ph type="subTitle" idx="1"/>
          </p:nvPr>
        </p:nvSpPr>
        <p:spPr>
          <a:xfrm>
            <a:off x="685801" y="3810000"/>
            <a:ext cx="7770812" cy="1752600"/>
          </a:xfrm>
        </p:spPr>
        <p:txBody>
          <a:bodyPr>
            <a:normAutofit/>
          </a:bodyPr>
          <a:lstStyle>
            <a:lvl1pPr marL="0" indent="0" algn="ctr">
              <a:spcBef>
                <a:spcPts val="300"/>
              </a:spcBef>
              <a:buNone/>
              <a:defRPr sz="1600">
                <a:gradFill>
                  <a:gsLst>
                    <a:gs pos="0">
                      <a:schemeClr val="tx2"/>
                    </a:gs>
                    <a:gs pos="100000">
                      <a:schemeClr val="tx2">
                        <a:lumMod val="75000"/>
                      </a:schemeClr>
                    </a:gs>
                  </a:gsLst>
                  <a:lin ang="5400000" scaled="0"/>
                </a:gradFill>
                <a:effectLst>
                  <a:outerShdw blurRad="50800" dist="38100" dir="5400000" algn="t"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8ACDB3CC-F982-40F9-8DD6-BCC9AFBF44BD}" type="datetime1">
              <a:rPr lang="en-US" smtClean="0"/>
              <a:pPr/>
              <a:t>15/05/17</a:t>
            </a:fld>
            <a:endParaRPr lang="en-US" dirty="0"/>
          </a:p>
        </p:txBody>
      </p:sp>
      <p:sp>
        <p:nvSpPr>
          <p:cNvPr id="5" name="Footer Placeholder 4"/>
          <p:cNvSpPr>
            <a:spLocks noGrp="1"/>
          </p:cNvSpPr>
          <p:nvPr>
            <p:ph type="ftr" sz="quarter" idx="11"/>
          </p:nvPr>
        </p:nvSpPr>
        <p:spPr/>
        <p:txBody>
          <a:bodyPr/>
          <a:lstStyle/>
          <a:p>
            <a:endParaRPr lang="en-US" dirty="0"/>
          </a:p>
        </p:txBody>
      </p:sp>
      <p:pic>
        <p:nvPicPr>
          <p:cNvPr id="7" name="Picture 6" descr="CoverGlyph.png"/>
          <p:cNvPicPr>
            <a:picLocks noChangeAspect="1"/>
          </p:cNvPicPr>
          <p:nvPr/>
        </p:nvPicPr>
        <p:blipFill>
          <a:blip r:embed="rId2"/>
          <a:stretch>
            <a:fillRect/>
          </a:stretch>
        </p:blipFill>
        <p:spPr>
          <a:xfrm>
            <a:off x="4010025" y="3048000"/>
            <a:ext cx="1123950" cy="77152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738282"/>
            <a:ext cx="7770813" cy="1048870"/>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286000" y="457200"/>
            <a:ext cx="4572000" cy="3173506"/>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5800" y="5181600"/>
            <a:ext cx="7770813" cy="685800"/>
          </a:xfrm>
        </p:spPr>
        <p:txBody>
          <a:bodyPr vert="horz" lIns="91440" tIns="45720" rIns="91440" bIns="45720" rtlCol="0">
            <a:normAutofit/>
          </a:bodyPr>
          <a:lstStyle>
            <a:lvl1pPr marL="0" indent="0" algn="ctr">
              <a:spcBef>
                <a:spcPts val="300"/>
              </a:spcBef>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F0847FC3-5F4C-B443-8D1C-54134655FD2D}" type="datetimeFigureOut">
              <a:rPr lang="en-US" smtClean="0"/>
              <a:t>15/05/17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EC1132-8CF4-974F-99F7-CF28E0E148EC}" type="slidenum">
              <a:rPr lang="en-US" smtClean="0"/>
              <a:t>‹#›</a:t>
            </a:fld>
            <a:endParaRPr lang="en-US"/>
          </a:p>
        </p:txBody>
      </p:sp>
      <p:pic>
        <p:nvPicPr>
          <p:cNvPr id="11" name="Picture 2" descr="HR-Glyph-R3.png"/>
          <p:cNvPicPr>
            <a:picLocks noChangeAspect="1" noChangeArrowheads="1"/>
          </p:cNvPicPr>
          <p:nvPr/>
        </p:nvPicPr>
        <p:blipFill>
          <a:blip r:embed="rId2" cstate="print"/>
          <a:srcRect/>
          <a:stretch>
            <a:fillRect/>
          </a:stretch>
        </p:blipFill>
        <p:spPr bwMode="auto">
          <a:xfrm>
            <a:off x="3749040" y="4890247"/>
            <a:ext cx="1645920" cy="170411"/>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286000" indent="-457200">
              <a:defRPr/>
            </a:lvl6pPr>
            <a:lvl7pPr marL="2286000" indent="-457200">
              <a:defRPr/>
            </a:lvl7pPr>
            <a:lvl8pPr marL="2286000" indent="-457200">
              <a:defRPr/>
            </a:lvl8pPr>
            <a:lvl9pPr marL="2286000" indent="-45720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0847FC3-5F4C-B443-8D1C-54134655FD2D}" type="datetimeFigureOut">
              <a:rPr lang="en-US" smtClean="0"/>
              <a:t>15/05/17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C1132-8CF4-974F-99F7-CF28E0E148EC}" type="slidenum">
              <a:rPr lang="en-US" smtClean="0"/>
              <a:t>‹#›</a:t>
            </a:fld>
            <a:endParaRPr lang="en-US"/>
          </a:p>
        </p:txBody>
      </p:sp>
      <p:pic>
        <p:nvPicPr>
          <p:cNvPr id="10"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7882"/>
            <a:ext cx="1524000" cy="5325036"/>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7882"/>
            <a:ext cx="5889812" cy="5325036"/>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0847FC3-5F4C-B443-8D1C-54134655FD2D}" type="datetimeFigureOut">
              <a:rPr lang="en-US" smtClean="0"/>
              <a:t>15/05/17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C1132-8CF4-974F-99F7-CF28E0E148EC}" type="slidenum">
              <a:rPr lang="en-US" smtClean="0"/>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rot="5400000">
            <a:off x="6052928" y="3115195"/>
            <a:ext cx="1645920" cy="170411"/>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0847FC3-5F4C-B443-8D1C-54134655FD2D}" type="datetimeFigureOut">
              <a:rPr lang="en-US" smtClean="0"/>
              <a:t>15/05/17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C1132-8CF4-974F-99F7-CF28E0E148EC}" type="slidenum">
              <a:rPr lang="en-US" smtClean="0"/>
              <a:t>‹#›</a:t>
            </a:fld>
            <a:endParaRPr lang="en-US"/>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626440"/>
            <a:ext cx="7770813" cy="1472184"/>
          </a:xfrm>
        </p:spPr>
        <p:txBody>
          <a:bodyPr anchor="b" anchorCtr="0"/>
          <a:lstStyle>
            <a:lvl1pPr algn="ctr">
              <a:defRPr sz="5400" b="0" i="0" cap="none" baseline="0"/>
            </a:lvl1pPr>
          </a:lstStyle>
          <a:p>
            <a:r>
              <a:rPr lang="en-US" smtClean="0"/>
              <a:t>Click to edit Master title style</a:t>
            </a:r>
            <a:endParaRPr/>
          </a:p>
        </p:txBody>
      </p:sp>
      <p:sp>
        <p:nvSpPr>
          <p:cNvPr id="3" name="Text Placeholder 2"/>
          <p:cNvSpPr>
            <a:spLocks noGrp="1"/>
          </p:cNvSpPr>
          <p:nvPr>
            <p:ph type="body" idx="1"/>
          </p:nvPr>
        </p:nvSpPr>
        <p:spPr>
          <a:xfrm>
            <a:off x="685800" y="3813048"/>
            <a:ext cx="7770813" cy="1755648"/>
          </a:xfrm>
        </p:spPr>
        <p:txBody>
          <a:bodyPr anchor="t" anchorCtr="0">
            <a:normAutofit/>
          </a:bodyPr>
          <a:lstStyle>
            <a:lvl1pPr marL="0" indent="0" algn="ctr">
              <a:spcBef>
                <a:spcPts val="30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DDAE5B-B07C-441A-8026-C23A427A74DC}" type="datetime1">
              <a:rPr lang="en-US" smtClean="0"/>
              <a:pPr/>
              <a:t>15/05/17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pic>
        <p:nvPicPr>
          <p:cNvPr id="7" name="Picture 6" descr="Glyph-SectionHeader.png"/>
          <p:cNvPicPr>
            <a:picLocks noChangeAspect="1"/>
          </p:cNvPicPr>
          <p:nvPr/>
        </p:nvPicPr>
        <p:blipFill>
          <a:blip r:embed="rId2"/>
          <a:stretch>
            <a:fillRect/>
          </a:stretch>
        </p:blipFill>
        <p:spPr>
          <a:xfrm>
            <a:off x="4038600" y="3174066"/>
            <a:ext cx="1066800" cy="5905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85800" y="2209801"/>
            <a:ext cx="3657600" cy="3657600"/>
          </a:xfrm>
        </p:spPr>
        <p:txBody>
          <a:bodyPr>
            <a:normAutofit/>
          </a:bodyPr>
          <a:lstStyle>
            <a:lvl1pPr>
              <a:defRPr sz="22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00600" y="2209801"/>
            <a:ext cx="3657600" cy="3657600"/>
          </a:xfrm>
        </p:spPr>
        <p:txBody>
          <a:bodyPr>
            <a:normAutofit/>
          </a:bodyPr>
          <a:lstStyle>
            <a:lvl1pPr>
              <a:defRPr sz="22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F0847FC3-5F4C-B443-8D1C-54134655FD2D}" type="datetimeFigureOut">
              <a:rPr lang="en-US" smtClean="0"/>
              <a:t>15/05/17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EC1132-8CF4-974F-99F7-CF28E0E148EC}" type="slidenum">
              <a:rPr lang="en-US" smtClean="0"/>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819400"/>
            <a:ext cx="3657600" cy="3048000"/>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006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00600" y="2819400"/>
            <a:ext cx="3657600" cy="3048000"/>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F0847FC3-5F4C-B443-8D1C-54134655FD2D}" type="datetimeFigureOut">
              <a:rPr lang="en-US" smtClean="0"/>
              <a:t>15/05/17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EC1132-8CF4-974F-99F7-CF28E0E148EC}" type="slidenum">
              <a:rPr lang="en-US" smtClean="0"/>
              <a:t>‹#›</a:t>
            </a:fld>
            <a:endParaRPr lang="en-US"/>
          </a:p>
        </p:txBody>
      </p:sp>
      <p:pic>
        <p:nvPicPr>
          <p:cNvPr id="11"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847FC3-5F4C-B443-8D1C-54134655FD2D}" type="datetimeFigureOut">
              <a:rPr lang="en-US" smtClean="0"/>
              <a:t>15/05/17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EC1132-8CF4-974F-99F7-CF28E0E148EC}" type="slidenum">
              <a:rPr lang="en-US" smtClean="0"/>
              <a:t>‹#›</a:t>
            </a:fld>
            <a:endParaRPr lang="en-US"/>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847FC3-5F4C-B443-8D1C-54134655FD2D}" type="datetimeFigureOut">
              <a:rPr lang="en-US" smtClean="0"/>
              <a:t>15/05/17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EC1132-8CF4-974F-99F7-CF28E0E148E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6" y="914400"/>
            <a:ext cx="3657600" cy="1162050"/>
          </a:xfrm>
        </p:spPr>
        <p:txBody>
          <a:bodyPr anchor="b"/>
          <a:lstStyle>
            <a:lvl1pPr algn="ctr">
              <a:defRPr sz="3800" b="0"/>
            </a:lvl1pPr>
          </a:lstStyle>
          <a:p>
            <a:r>
              <a:rPr lang="en-US" smtClean="0"/>
              <a:t>Click to edit Master title style</a:t>
            </a:r>
            <a:endParaRPr/>
          </a:p>
        </p:txBody>
      </p:sp>
      <p:sp>
        <p:nvSpPr>
          <p:cNvPr id="3" name="Content Placeholder 2"/>
          <p:cNvSpPr>
            <a:spLocks noGrp="1"/>
          </p:cNvSpPr>
          <p:nvPr>
            <p:ph idx="1"/>
          </p:nvPr>
        </p:nvSpPr>
        <p:spPr>
          <a:xfrm>
            <a:off x="4796118" y="457199"/>
            <a:ext cx="3657600" cy="5410201"/>
          </a:xfrm>
        </p:spPr>
        <p:txBody>
          <a:bodyPr>
            <a:normAutofit/>
          </a:bodyPr>
          <a:lstStyle>
            <a:lvl1pPr>
              <a:defRPr sz="2400"/>
            </a:lvl1pPr>
            <a:lvl2pPr>
              <a:defRPr sz="2200"/>
            </a:lvl2pPr>
            <a:lvl3pPr>
              <a:defRPr sz="2000"/>
            </a:lvl3pPr>
            <a:lvl4pPr>
              <a:defRPr sz="1800"/>
            </a:lvl4pPr>
            <a:lvl5pPr>
              <a:defRPr sz="1800"/>
            </a:lvl5pPr>
            <a:lvl6pPr marL="2290763" indent="-461963">
              <a:tabLst/>
              <a:defRPr sz="2000"/>
            </a:lvl6pPr>
            <a:lvl7pPr marL="2290763" indent="-461963">
              <a:tabLst/>
              <a:defRPr sz="2000"/>
            </a:lvl7pPr>
            <a:lvl8pPr marL="2290763" indent="-461963">
              <a:tabLst/>
              <a:defRPr sz="2000"/>
            </a:lvl8pPr>
            <a:lvl9pPr marL="2290763" indent="-461963">
              <a:tabLst/>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6" y="2590799"/>
            <a:ext cx="3657600" cy="2895601"/>
          </a:xfrm>
        </p:spPr>
        <p:txBody>
          <a:bodyPr>
            <a:normAutofit/>
          </a:bodyPr>
          <a:lstStyle>
            <a:lvl1pPr marL="0" indent="0" algn="ctr">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847FC3-5F4C-B443-8D1C-54134655FD2D}" type="datetimeFigureOut">
              <a:rPr lang="en-US" smtClean="0"/>
              <a:t>15/05/17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28ECD-542E-5449-BB81-5DA0F2953B72}" type="slidenum">
              <a:rPr lang="en-US" smtClean="0"/>
              <a:t>‹#›</a:t>
            </a:fld>
            <a:endParaRPr lang="en-US"/>
          </a:p>
        </p:txBody>
      </p:sp>
      <p:pic>
        <p:nvPicPr>
          <p:cNvPr id="10" name="Picture 2" descr="HR-Glyph-R3.png"/>
          <p:cNvPicPr>
            <a:picLocks noChangeAspect="1" noChangeArrowheads="1"/>
          </p:cNvPicPr>
          <p:nvPr/>
        </p:nvPicPr>
        <p:blipFill>
          <a:blip r:embed="rId2" cstate="print"/>
          <a:srcRect/>
          <a:stretch>
            <a:fillRect/>
          </a:stretch>
        </p:blipFill>
        <p:spPr bwMode="auto">
          <a:xfrm>
            <a:off x="1664746" y="2286000"/>
            <a:ext cx="1645920" cy="170411"/>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9013" y="914400"/>
            <a:ext cx="3657600" cy="1161288"/>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58906" y="457200"/>
            <a:ext cx="3657600" cy="5413248"/>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013" y="2587752"/>
            <a:ext cx="3657600" cy="2898648"/>
          </a:xfrm>
        </p:spPr>
        <p:txBody>
          <a:bodyPr vert="horz" lIns="91440" tIns="45720" rIns="91440" bIns="45720" rtlCol="0">
            <a:normAutofit/>
          </a:bodyPr>
          <a:lstStyle>
            <a:lvl1pPr marL="0" indent="0" algn="ctr">
              <a:spcBef>
                <a:spcPts val="600"/>
              </a:spcBef>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F0847FC3-5F4C-B443-8D1C-54134655FD2D}" type="datetimeFigureOut">
              <a:rPr lang="en-US" smtClean="0"/>
              <a:t>15/05/17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EC1132-8CF4-974F-99F7-CF28E0E148EC}" type="slidenum">
              <a:rPr lang="en-US" smtClean="0"/>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a:off x="5804853" y="2286000"/>
            <a:ext cx="1645920" cy="170411"/>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4305300" y="6289115"/>
            <a:ext cx="533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6FEC1132-8CF4-974F-99F7-CF28E0E148EC}" type="slidenum">
              <a:rPr lang="en-US" smtClean="0"/>
              <a:t>‹#›</a:t>
            </a:fld>
            <a:endParaRPr lang="en-US"/>
          </a:p>
        </p:txBody>
      </p:sp>
      <p:sp>
        <p:nvSpPr>
          <p:cNvPr id="2" name="Title Placeholder 1"/>
          <p:cNvSpPr>
            <a:spLocks noGrp="1"/>
          </p:cNvSpPr>
          <p:nvPr>
            <p:ph type="title"/>
          </p:nvPr>
        </p:nvSpPr>
        <p:spPr>
          <a:xfrm>
            <a:off x="685800" y="67236"/>
            <a:ext cx="7770813" cy="1371600"/>
          </a:xfrm>
          <a:prstGeom prst="rect">
            <a:avLst/>
          </a:prstGeom>
          <a:effectLst/>
        </p:spPr>
        <p:txBody>
          <a:bodyPr vert="horz" lIns="91440" tIns="45720" rIns="91440" bIns="45720" rtlCol="0" anchor="ctr" anchorCtr="0">
            <a:noAutofit/>
          </a:bodyPr>
          <a:lstStyle/>
          <a:p>
            <a:r>
              <a:rPr lang="en-US" smtClean="0"/>
              <a:t>Click to edit Master title style</a:t>
            </a:r>
            <a:endParaRPr/>
          </a:p>
        </p:txBody>
      </p:sp>
      <p:sp>
        <p:nvSpPr>
          <p:cNvPr id="3" name="Text Placeholder 2"/>
          <p:cNvSpPr>
            <a:spLocks noGrp="1"/>
          </p:cNvSpPr>
          <p:nvPr>
            <p:ph type="body" idx="1"/>
          </p:nvPr>
        </p:nvSpPr>
        <p:spPr>
          <a:xfrm>
            <a:off x="685800" y="2209800"/>
            <a:ext cx="7770813" cy="3657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400800" y="6289115"/>
            <a:ext cx="237564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847FC3-5F4C-B443-8D1C-54134655FD2D}" type="datetimeFigureOut">
              <a:rPr lang="en-US" smtClean="0"/>
              <a:t>15/05/17</a:t>
            </a:fld>
            <a:endParaRPr lang="en-US"/>
          </a:p>
        </p:txBody>
      </p:sp>
      <p:sp>
        <p:nvSpPr>
          <p:cNvPr id="5" name="Footer Placeholder 4"/>
          <p:cNvSpPr>
            <a:spLocks noGrp="1"/>
          </p:cNvSpPr>
          <p:nvPr>
            <p:ph type="ftr" sz="quarter" idx="3"/>
          </p:nvPr>
        </p:nvSpPr>
        <p:spPr>
          <a:xfrm>
            <a:off x="349624" y="6289115"/>
            <a:ext cx="3155576"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5607" r:id="rId1"/>
    <p:sldLayoutId id="2147485608" r:id="rId2"/>
    <p:sldLayoutId id="2147485609" r:id="rId3"/>
    <p:sldLayoutId id="2147485610" r:id="rId4"/>
    <p:sldLayoutId id="2147485611" r:id="rId5"/>
    <p:sldLayoutId id="2147485612" r:id="rId6"/>
    <p:sldLayoutId id="2147485613" r:id="rId7"/>
    <p:sldLayoutId id="2147485614" r:id="rId8"/>
    <p:sldLayoutId id="2147485615" r:id="rId9"/>
    <p:sldLayoutId id="2147485616" r:id="rId10"/>
    <p:sldLayoutId id="2147485617" r:id="rId11"/>
    <p:sldLayoutId id="2147485618" r:id="rId12"/>
  </p:sldLayoutIdLst>
  <p:txStyles>
    <p:titleStyle>
      <a:lvl1pPr algn="ctr" defTabSz="914400" rtl="0" eaLnBrk="1" latinLnBrk="0" hangingPunct="1">
        <a:spcBef>
          <a:spcPct val="0"/>
        </a:spcBef>
        <a:buNone/>
        <a:defRPr sz="5000" kern="1200">
          <a:solidFill>
            <a:schemeClr val="tx2"/>
          </a:solidFill>
          <a:effectLst>
            <a:outerShdw blurRad="38100" dist="12700" algn="l" rotWithShape="0">
              <a:prstClr val="black">
                <a:alpha val="40000"/>
              </a:prstClr>
            </a:outerShdw>
          </a:effectLst>
          <a:latin typeface="+mj-lt"/>
          <a:ea typeface="+mj-ea"/>
          <a:cs typeface="+mj-cs"/>
        </a:defRPr>
      </a:lvl1pPr>
    </p:titleStyle>
    <p:bodyStyle>
      <a:lvl1pPr marL="457200" indent="-457200" algn="l" defTabSz="914400" rtl="0" eaLnBrk="1" latinLnBrk="0" hangingPunct="1">
        <a:spcBef>
          <a:spcPts val="2000"/>
        </a:spcBef>
        <a:buClr>
          <a:schemeClr val="accent3"/>
        </a:buClr>
        <a:buFont typeface="Wingdings" pitchFamily="2" charset="2"/>
        <a:buChar char=""/>
        <a:defRPr sz="2400" kern="1200">
          <a:solidFill>
            <a:schemeClr val="tx2"/>
          </a:solidFill>
          <a:latin typeface="+mn-lt"/>
          <a:ea typeface="+mn-ea"/>
          <a:cs typeface="+mn-cs"/>
        </a:defRPr>
      </a:lvl1pPr>
      <a:lvl2pPr marL="914400" indent="-457200" algn="l" defTabSz="914400" rtl="0" eaLnBrk="1" latinLnBrk="0" hangingPunct="1">
        <a:spcBef>
          <a:spcPts val="600"/>
        </a:spcBef>
        <a:buClr>
          <a:schemeClr val="accent3">
            <a:lumMod val="50000"/>
          </a:schemeClr>
        </a:buClr>
        <a:buFont typeface="Wingdings" pitchFamily="2" charset="2"/>
        <a:buChar char=""/>
        <a:defRPr sz="2200" kern="1200">
          <a:solidFill>
            <a:schemeClr val="tx2"/>
          </a:solidFill>
          <a:latin typeface="+mn-lt"/>
          <a:ea typeface="+mn-ea"/>
          <a:cs typeface="+mn-cs"/>
        </a:defRPr>
      </a:lvl2pPr>
      <a:lvl3pPr marL="1371600" indent="-457200" algn="l" defTabSz="914400" rtl="0" eaLnBrk="1" latinLnBrk="0" hangingPunct="1">
        <a:spcBef>
          <a:spcPts val="600"/>
        </a:spcBef>
        <a:buClr>
          <a:schemeClr val="accent3"/>
        </a:buClr>
        <a:buFont typeface="Wingdings" pitchFamily="2" charset="2"/>
        <a:buChar char=""/>
        <a:defRPr sz="2000" kern="1200">
          <a:solidFill>
            <a:schemeClr val="tx2"/>
          </a:solidFill>
          <a:latin typeface="+mn-lt"/>
          <a:ea typeface="+mn-ea"/>
          <a:cs typeface="+mn-cs"/>
        </a:defRPr>
      </a:lvl3pPr>
      <a:lvl4pPr marL="1828800" indent="-457200" algn="l" defTabSz="914400" rtl="0" eaLnBrk="1" latinLnBrk="0" hangingPunct="1">
        <a:spcBef>
          <a:spcPts val="600"/>
        </a:spcBef>
        <a:buClr>
          <a:schemeClr val="accent3">
            <a:lumMod val="50000"/>
          </a:schemeClr>
        </a:buClr>
        <a:buFont typeface="Wingdings" pitchFamily="2" charset="2"/>
        <a:buChar char=""/>
        <a:defRPr sz="1800" kern="1200">
          <a:solidFill>
            <a:schemeClr val="tx2"/>
          </a:solidFill>
          <a:latin typeface="+mn-lt"/>
          <a:ea typeface="+mn-ea"/>
          <a:cs typeface="+mn-cs"/>
        </a:defRPr>
      </a:lvl4pPr>
      <a:lvl5pPr marL="2286000" indent="-457200" algn="l" defTabSz="914400" rtl="0" eaLnBrk="1" latinLnBrk="0" hangingPunct="1">
        <a:spcBef>
          <a:spcPts val="600"/>
        </a:spcBef>
        <a:buClr>
          <a:schemeClr val="accent3"/>
        </a:buClr>
        <a:buFont typeface="Wingdings" pitchFamily="2" charset="2"/>
        <a:buChar char=""/>
        <a:defRPr sz="1800" kern="1200">
          <a:solidFill>
            <a:schemeClr val="tx2"/>
          </a:solidFill>
          <a:latin typeface="+mn-lt"/>
          <a:ea typeface="+mn-ea"/>
          <a:cs typeface="+mn-cs"/>
        </a:defRPr>
      </a:lvl5pPr>
      <a:lvl6pPr marL="2743200" indent="-461963" algn="l" defTabSz="914400"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6pPr>
      <a:lvl7pPr marL="3205163" indent="-461963" algn="l" defTabSz="914400" rtl="0" eaLnBrk="1" latinLnBrk="0" hangingPunct="1">
        <a:spcBef>
          <a:spcPct val="20000"/>
        </a:spcBef>
        <a:buClr>
          <a:schemeClr val="accent3"/>
        </a:buClr>
        <a:buFont typeface="Wingdings" pitchFamily="2" charset="2"/>
        <a:buChar char=""/>
        <a:defRPr sz="1800" kern="1200">
          <a:solidFill>
            <a:schemeClr val="tx1"/>
          </a:solidFill>
          <a:latin typeface="+mn-lt"/>
          <a:ea typeface="+mn-ea"/>
          <a:cs typeface="+mn-cs"/>
        </a:defRPr>
      </a:lvl7pPr>
      <a:lvl8pPr marL="3657600" indent="-461963" algn="l" defTabSz="914400"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8pPr>
      <a:lvl9pPr marL="4119563" indent="-461963" algn="l" defTabSz="914400" rtl="0" eaLnBrk="1" latinLnBrk="0" hangingPunct="1">
        <a:spcBef>
          <a:spcPct val="20000"/>
        </a:spcBef>
        <a:buClr>
          <a:schemeClr val="accent3"/>
        </a:buClr>
        <a:buFont typeface="Wingdings" pitchFamily="2" charset="2"/>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Assignment 1</a:t>
            </a:r>
            <a:endParaRPr lang="en-US" dirty="0"/>
          </a:p>
        </p:txBody>
      </p:sp>
      <p:sp>
        <p:nvSpPr>
          <p:cNvPr id="3" name="Subtitle 2"/>
          <p:cNvSpPr>
            <a:spLocks noGrp="1"/>
          </p:cNvSpPr>
          <p:nvPr>
            <p:ph type="subTitle" idx="1"/>
          </p:nvPr>
        </p:nvSpPr>
        <p:spPr/>
        <p:txBody>
          <a:bodyPr>
            <a:normAutofit lnSpcReduction="10000"/>
          </a:bodyPr>
          <a:lstStyle/>
          <a:p>
            <a:r>
              <a:rPr lang="en-US" sz="3600" dirty="0"/>
              <a:t> </a:t>
            </a:r>
            <a:r>
              <a:rPr lang="en-US" sz="3600" dirty="0" smtClean="0"/>
              <a:t>                                     </a:t>
            </a:r>
          </a:p>
          <a:p>
            <a:r>
              <a:rPr lang="en-US" sz="3600" dirty="0"/>
              <a:t> </a:t>
            </a:r>
            <a:r>
              <a:rPr lang="en-US" sz="3600" dirty="0" smtClean="0"/>
              <a:t>                          </a:t>
            </a:r>
          </a:p>
          <a:p>
            <a:r>
              <a:rPr lang="en-US" sz="3600" dirty="0"/>
              <a:t> </a:t>
            </a:r>
            <a:r>
              <a:rPr lang="en-US" sz="3600" dirty="0" smtClean="0"/>
              <a:t>                                         - Vega </a:t>
            </a:r>
            <a:r>
              <a:rPr lang="en-US" sz="3600" dirty="0" err="1" smtClean="0"/>
              <a:t>Shetty</a:t>
            </a:r>
            <a:endParaRPr lang="en-US" sz="3600" dirty="0"/>
          </a:p>
        </p:txBody>
      </p:sp>
    </p:spTree>
    <p:extLst>
      <p:ext uri="{BB962C8B-B14F-4D97-AF65-F5344CB8AC3E}">
        <p14:creationId xmlns:p14="http://schemas.microsoft.com/office/powerpoint/2010/main" val="822030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Service selected: </a:t>
            </a:r>
            <a:r>
              <a:rPr lang="en-US" dirty="0" err="1" smtClean="0"/>
              <a:t>Snapchat</a:t>
            </a:r>
            <a:endParaRPr lang="en-US" dirty="0"/>
          </a:p>
        </p:txBody>
      </p:sp>
      <p:sp>
        <p:nvSpPr>
          <p:cNvPr id="3" name="Content Placeholder 2"/>
          <p:cNvSpPr>
            <a:spLocks noGrp="1"/>
          </p:cNvSpPr>
          <p:nvPr>
            <p:ph idx="1"/>
          </p:nvPr>
        </p:nvSpPr>
        <p:spPr/>
        <p:txBody>
          <a:bodyPr>
            <a:normAutofit fontScale="92500"/>
          </a:bodyPr>
          <a:lstStyle/>
          <a:p>
            <a:r>
              <a:rPr lang="en-US" dirty="0" err="1" smtClean="0"/>
              <a:t>Snapchat</a:t>
            </a:r>
            <a:r>
              <a:rPr lang="en-US" dirty="0" smtClean="0"/>
              <a:t> is a mobile application that allows users to capture videos and images that self destruct after a few seconds.</a:t>
            </a:r>
          </a:p>
          <a:p>
            <a:r>
              <a:rPr lang="en-US" dirty="0" smtClean="0"/>
              <a:t>When a user sends a message they can decide whether the picture/video can last from 1 to 10 seconds.</a:t>
            </a:r>
          </a:p>
          <a:p>
            <a:r>
              <a:rPr lang="en-US" dirty="0" smtClean="0"/>
              <a:t>Setting stories, using geo-filters and Discover news feed are some of the features of </a:t>
            </a:r>
            <a:r>
              <a:rPr lang="en-US" dirty="0" err="1" smtClean="0"/>
              <a:t>Snapchat</a:t>
            </a:r>
            <a:r>
              <a:rPr lang="en-US" dirty="0" smtClean="0"/>
              <a:t>.</a:t>
            </a:r>
          </a:p>
          <a:p>
            <a:r>
              <a:rPr lang="en-US" dirty="0" smtClean="0"/>
              <a:t>Users can login and add friends by their username ,address book and </a:t>
            </a:r>
            <a:r>
              <a:rPr lang="en-US" dirty="0" err="1" smtClean="0"/>
              <a:t>Snapcode</a:t>
            </a:r>
            <a:r>
              <a:rPr lang="en-US" dirty="0" smtClean="0"/>
              <a:t>.</a:t>
            </a:r>
            <a:endParaRPr lang="en-US" dirty="0"/>
          </a:p>
        </p:txBody>
      </p:sp>
    </p:spTree>
    <p:extLst>
      <p:ext uri="{BB962C8B-B14F-4D97-AF65-F5344CB8AC3E}">
        <p14:creationId xmlns:p14="http://schemas.microsoft.com/office/powerpoint/2010/main" val="558371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UX aspects that I like:</a:t>
            </a:r>
            <a:endParaRPr lang="en-US" dirty="0"/>
          </a:p>
        </p:txBody>
      </p:sp>
      <p:sp>
        <p:nvSpPr>
          <p:cNvPr id="3" name="Content Placeholder 2"/>
          <p:cNvSpPr>
            <a:spLocks noGrp="1"/>
          </p:cNvSpPr>
          <p:nvPr>
            <p:ph idx="1"/>
          </p:nvPr>
        </p:nvSpPr>
        <p:spPr>
          <a:xfrm>
            <a:off x="685800" y="1958946"/>
            <a:ext cx="8069740" cy="4431270"/>
          </a:xfrm>
        </p:spPr>
        <p:txBody>
          <a:bodyPr>
            <a:normAutofit/>
          </a:bodyPr>
          <a:lstStyle/>
          <a:p>
            <a:r>
              <a:rPr lang="en-US" sz="2000" dirty="0" smtClean="0"/>
              <a:t>The option to set a time limit for how long the picture is visible i.e. the temporary nature of sharing pictures and videos is one of the main reasons for </a:t>
            </a:r>
            <a:r>
              <a:rPr lang="en-US" sz="2000" dirty="0" err="1" smtClean="0"/>
              <a:t>Snapchat’s</a:t>
            </a:r>
            <a:r>
              <a:rPr lang="en-US" sz="2000" dirty="0" smtClean="0"/>
              <a:t> popularity in this social media age. Conversations in </a:t>
            </a:r>
            <a:r>
              <a:rPr lang="en-US" sz="2000" dirty="0" err="1" smtClean="0"/>
              <a:t>Snapchat</a:t>
            </a:r>
            <a:r>
              <a:rPr lang="en-US" sz="2000" dirty="0" smtClean="0"/>
              <a:t> can be quick and frequent due to this temporary nature of sharing.</a:t>
            </a:r>
          </a:p>
          <a:p>
            <a:endParaRPr lang="en-US" sz="2000" dirty="0"/>
          </a:p>
        </p:txBody>
      </p:sp>
      <p:pic>
        <p:nvPicPr>
          <p:cNvPr id="4" name="Picture 3" descr="Set-Time-Limits-on-Snapchat-Step-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2165" y="3769282"/>
            <a:ext cx="1864605" cy="2967129"/>
          </a:xfrm>
          <a:prstGeom prst="rect">
            <a:avLst/>
          </a:prstGeom>
        </p:spPr>
      </p:pic>
      <p:sp>
        <p:nvSpPr>
          <p:cNvPr id="5" name="TextBox 4"/>
          <p:cNvSpPr txBox="1"/>
          <p:nvPr/>
        </p:nvSpPr>
        <p:spPr>
          <a:xfrm>
            <a:off x="5053351" y="4742000"/>
            <a:ext cx="2499653" cy="923330"/>
          </a:xfrm>
          <a:prstGeom prst="rect">
            <a:avLst/>
          </a:prstGeom>
          <a:noFill/>
        </p:spPr>
        <p:txBody>
          <a:bodyPr wrap="square" rtlCol="0">
            <a:spAutoFit/>
          </a:bodyPr>
          <a:lstStyle/>
          <a:p>
            <a:r>
              <a:rPr lang="en-US" dirty="0"/>
              <a:t>-</a:t>
            </a:r>
            <a:r>
              <a:rPr lang="en-US" dirty="0" smtClean="0"/>
              <a:t> User can add a time limit &amp; caption to the picture</a:t>
            </a:r>
            <a:endParaRPr lang="en-US" dirty="0"/>
          </a:p>
        </p:txBody>
      </p:sp>
    </p:spTree>
    <p:extLst>
      <p:ext uri="{BB962C8B-B14F-4D97-AF65-F5344CB8AC3E}">
        <p14:creationId xmlns:p14="http://schemas.microsoft.com/office/powerpoint/2010/main" val="599494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UX aspects that I like:</a:t>
            </a:r>
          </a:p>
        </p:txBody>
      </p:sp>
      <p:sp>
        <p:nvSpPr>
          <p:cNvPr id="3" name="Content Placeholder 2"/>
          <p:cNvSpPr>
            <a:spLocks noGrp="1"/>
          </p:cNvSpPr>
          <p:nvPr>
            <p:ph idx="1"/>
          </p:nvPr>
        </p:nvSpPr>
        <p:spPr/>
        <p:txBody>
          <a:bodyPr>
            <a:normAutofit/>
          </a:bodyPr>
          <a:lstStyle/>
          <a:p>
            <a:r>
              <a:rPr lang="en-US" dirty="0"/>
              <a:t>Integrating geo-filters for pictures based on the location of the user helps make the app more personalized , thereby improving the user experience</a:t>
            </a:r>
            <a:r>
              <a:rPr lang="en-US" dirty="0" smtClean="0"/>
              <a:t>.</a:t>
            </a:r>
          </a:p>
          <a:p>
            <a:endParaRPr lang="en-US" dirty="0" smtClean="0"/>
          </a:p>
          <a:p>
            <a:endParaRPr lang="en-US" dirty="0"/>
          </a:p>
          <a:p>
            <a:endParaRPr lang="en-US" dirty="0"/>
          </a:p>
        </p:txBody>
      </p:sp>
      <p:pic>
        <p:nvPicPr>
          <p:cNvPr id="4" name="Picture 3" descr="0a0ae6a94ffb7adf869f9e5a957c2bb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9334" y="3472063"/>
            <a:ext cx="1957995" cy="2837095"/>
          </a:xfrm>
          <a:prstGeom prst="rect">
            <a:avLst/>
          </a:prstGeom>
        </p:spPr>
      </p:pic>
    </p:spTree>
    <p:extLst>
      <p:ext uri="{BB962C8B-B14F-4D97-AF65-F5344CB8AC3E}">
        <p14:creationId xmlns:p14="http://schemas.microsoft.com/office/powerpoint/2010/main" val="3976066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UX aspects that I like:</a:t>
            </a:r>
          </a:p>
        </p:txBody>
      </p:sp>
      <p:sp>
        <p:nvSpPr>
          <p:cNvPr id="3" name="Content Placeholder 2"/>
          <p:cNvSpPr>
            <a:spLocks noGrp="1"/>
          </p:cNvSpPr>
          <p:nvPr>
            <p:ph idx="1"/>
          </p:nvPr>
        </p:nvSpPr>
        <p:spPr>
          <a:xfrm>
            <a:off x="685800" y="1850866"/>
            <a:ext cx="7770813" cy="4016534"/>
          </a:xfrm>
        </p:spPr>
        <p:txBody>
          <a:bodyPr/>
          <a:lstStyle/>
          <a:p>
            <a:r>
              <a:rPr lang="en-US" sz="1600" dirty="0" err="1"/>
              <a:t>Snapchat</a:t>
            </a:r>
            <a:r>
              <a:rPr lang="en-US" sz="1600" dirty="0"/>
              <a:t> is designed to be friction free </a:t>
            </a:r>
            <a:r>
              <a:rPr lang="en-US" sz="1600" dirty="0" err="1"/>
              <a:t>i.e</a:t>
            </a:r>
            <a:r>
              <a:rPr lang="en-US" sz="1600" dirty="0"/>
              <a:t> when you open the app , the camera is instantly activated and the moment can be captured and sent to a friend in seconds.</a:t>
            </a:r>
          </a:p>
          <a:p>
            <a:r>
              <a:rPr lang="en-US" sz="1600" dirty="0"/>
              <a:t>Having </a:t>
            </a:r>
            <a:r>
              <a:rPr lang="en-US" sz="1600" dirty="0" smtClean="0"/>
              <a:t>conversation </a:t>
            </a:r>
            <a:r>
              <a:rPr lang="en-US" sz="1600" dirty="0"/>
              <a:t>using visual aids is slowing replacing texting and </a:t>
            </a:r>
            <a:r>
              <a:rPr lang="en-US" sz="1600" dirty="0" err="1"/>
              <a:t>Snapchat</a:t>
            </a:r>
            <a:r>
              <a:rPr lang="en-US" sz="1600" dirty="0"/>
              <a:t> does that using it’s chat feature efficiently</a:t>
            </a:r>
            <a:r>
              <a:rPr lang="en-US" sz="1600" dirty="0" smtClean="0"/>
              <a:t>.</a:t>
            </a:r>
          </a:p>
          <a:p>
            <a:r>
              <a:rPr lang="en-US" sz="1600" dirty="0" smtClean="0"/>
              <a:t>Aesthetics are appealing (youth-friendly mostly) and discovering features adds an element of surprise and intrigue for users.</a:t>
            </a:r>
          </a:p>
          <a:p>
            <a:endParaRPr lang="en-US" sz="1600" dirty="0" smtClean="0"/>
          </a:p>
          <a:p>
            <a:endParaRPr lang="en-US" sz="1600" dirty="0"/>
          </a:p>
          <a:p>
            <a:endParaRPr lang="en-US" dirty="0"/>
          </a:p>
        </p:txBody>
      </p:sp>
      <p:pic>
        <p:nvPicPr>
          <p:cNvPr id="4" name="Picture 3" descr="main-qimg-dbb8e6e1c5c3abf6137d481b9b93ae65.png"/>
          <p:cNvPicPr>
            <a:picLocks noChangeAspect="1"/>
          </p:cNvPicPr>
          <p:nvPr/>
        </p:nvPicPr>
        <p:blipFill rotWithShape="1">
          <a:blip r:embed="rId2">
            <a:extLst>
              <a:ext uri="{28A0092B-C50C-407E-A947-70E740481C1C}">
                <a14:useLocalDpi xmlns:a14="http://schemas.microsoft.com/office/drawing/2010/main" val="0"/>
              </a:ext>
            </a:extLst>
          </a:blip>
          <a:srcRect l="28509" t="3275" r="29999" b="13537"/>
          <a:stretch/>
        </p:blipFill>
        <p:spPr>
          <a:xfrm>
            <a:off x="1702466" y="3971932"/>
            <a:ext cx="1553838" cy="2674974"/>
          </a:xfrm>
          <a:prstGeom prst="rect">
            <a:avLst/>
          </a:prstGeom>
        </p:spPr>
      </p:pic>
      <p:pic>
        <p:nvPicPr>
          <p:cNvPr id="5" name="Picture 4" descr="Snapchat_Story_Replies_final.0.jpg"/>
          <p:cNvPicPr>
            <a:picLocks noChangeAspect="1"/>
          </p:cNvPicPr>
          <p:nvPr/>
        </p:nvPicPr>
        <p:blipFill rotWithShape="1">
          <a:blip r:embed="rId3">
            <a:extLst>
              <a:ext uri="{28A0092B-C50C-407E-A947-70E740481C1C}">
                <a14:useLocalDpi xmlns:a14="http://schemas.microsoft.com/office/drawing/2010/main" val="0"/>
              </a:ext>
            </a:extLst>
          </a:blip>
          <a:srcRect l="50927"/>
          <a:stretch/>
        </p:blipFill>
        <p:spPr>
          <a:xfrm>
            <a:off x="4715561" y="3971932"/>
            <a:ext cx="1743001" cy="2674974"/>
          </a:xfrm>
          <a:prstGeom prst="rect">
            <a:avLst/>
          </a:prstGeom>
        </p:spPr>
      </p:pic>
      <p:sp>
        <p:nvSpPr>
          <p:cNvPr id="6" name="TextBox 5"/>
          <p:cNvSpPr txBox="1"/>
          <p:nvPr/>
        </p:nvSpPr>
        <p:spPr>
          <a:xfrm>
            <a:off x="6937673" y="5120280"/>
            <a:ext cx="1844891" cy="1200329"/>
          </a:xfrm>
          <a:prstGeom prst="rect">
            <a:avLst/>
          </a:prstGeom>
          <a:noFill/>
        </p:spPr>
        <p:txBody>
          <a:bodyPr wrap="square" rtlCol="0">
            <a:spAutoFit/>
          </a:bodyPr>
          <a:lstStyle/>
          <a:p>
            <a:pPr marL="285750" indent="-285750">
              <a:buFontTx/>
              <a:buChar char="-"/>
            </a:pPr>
            <a:r>
              <a:rPr lang="en-US" dirty="0" smtClean="0"/>
              <a:t>Chat feature</a:t>
            </a:r>
          </a:p>
          <a:p>
            <a:r>
              <a:rPr lang="en-US" dirty="0"/>
              <a:t>l</a:t>
            </a:r>
            <a:r>
              <a:rPr lang="en-US" dirty="0" smtClean="0"/>
              <a:t>ets you reply to a picture by texting.</a:t>
            </a:r>
            <a:endParaRPr lang="en-US" dirty="0"/>
          </a:p>
        </p:txBody>
      </p:sp>
    </p:spTree>
    <p:extLst>
      <p:ext uri="{BB962C8B-B14F-4D97-AF65-F5344CB8AC3E}">
        <p14:creationId xmlns:p14="http://schemas.microsoft.com/office/powerpoint/2010/main" val="389402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Suggestions for improvements</a:t>
            </a:r>
            <a:endParaRPr lang="en-US" sz="4000" dirty="0"/>
          </a:p>
        </p:txBody>
      </p:sp>
      <p:sp>
        <p:nvSpPr>
          <p:cNvPr id="3" name="Content Placeholder 2"/>
          <p:cNvSpPr>
            <a:spLocks noGrp="1"/>
          </p:cNvSpPr>
          <p:nvPr>
            <p:ph idx="1"/>
          </p:nvPr>
        </p:nvSpPr>
        <p:spPr>
          <a:xfrm>
            <a:off x="685800" y="2080535"/>
            <a:ext cx="7770813" cy="4390741"/>
          </a:xfrm>
        </p:spPr>
        <p:txBody>
          <a:bodyPr>
            <a:normAutofit fontScale="92500"/>
          </a:bodyPr>
          <a:lstStyle/>
          <a:p>
            <a:r>
              <a:rPr lang="en-US" b="1" dirty="0" smtClean="0"/>
              <a:t>Difficulty in Navigation</a:t>
            </a:r>
            <a:r>
              <a:rPr lang="en-US" dirty="0" smtClean="0"/>
              <a:t> : </a:t>
            </a:r>
            <a:r>
              <a:rPr lang="en-US" sz="2300" dirty="0" smtClean="0"/>
              <a:t>Any first time user on </a:t>
            </a:r>
            <a:r>
              <a:rPr lang="en-US" sz="2300" dirty="0" err="1" smtClean="0"/>
              <a:t>Snapchat</a:t>
            </a:r>
            <a:r>
              <a:rPr lang="en-US" sz="2300" dirty="0" smtClean="0"/>
              <a:t> is thoroughly confused as to how to navigate through the application. Most first time users do not know the swipe left-right-top features on </a:t>
            </a:r>
            <a:r>
              <a:rPr lang="en-US" sz="2300" dirty="0" err="1" smtClean="0"/>
              <a:t>Snapchat</a:t>
            </a:r>
            <a:r>
              <a:rPr lang="en-US" sz="2300" dirty="0" smtClean="0"/>
              <a:t>. Since user accessibility is one of the core foundations of UX, </a:t>
            </a:r>
            <a:r>
              <a:rPr lang="en-US" sz="2300" dirty="0" err="1" smtClean="0"/>
              <a:t>Snapchat</a:t>
            </a:r>
            <a:r>
              <a:rPr lang="en-US" sz="2300" dirty="0" smtClean="0"/>
              <a:t> falls short on it. </a:t>
            </a:r>
          </a:p>
          <a:p>
            <a:pPr marL="0" indent="0">
              <a:buNone/>
            </a:pPr>
            <a:r>
              <a:rPr lang="en-US" sz="2300" dirty="0"/>
              <a:t> </a:t>
            </a:r>
            <a:r>
              <a:rPr lang="en-US" sz="2300" dirty="0" smtClean="0"/>
              <a:t>       - </a:t>
            </a:r>
            <a:r>
              <a:rPr lang="en-US" sz="2300" dirty="0"/>
              <a:t>One improvement could be by providing a quick tutorial of the </a:t>
            </a:r>
            <a:r>
              <a:rPr lang="en-US" sz="2300" dirty="0" smtClean="0"/>
              <a:t>user </a:t>
            </a:r>
            <a:r>
              <a:rPr lang="en-US" sz="2300" dirty="0"/>
              <a:t>controls and how the features of the application work.</a:t>
            </a:r>
          </a:p>
          <a:p>
            <a:pPr marL="0" indent="0">
              <a:buNone/>
            </a:pPr>
            <a:r>
              <a:rPr lang="en-US" sz="2300" dirty="0"/>
              <a:t>        -   Providing a brief description below the icons or glossary of icons could also help first time users to a great extent.</a:t>
            </a:r>
            <a:endParaRPr lang="en-US" sz="2300" dirty="0" smtClean="0"/>
          </a:p>
          <a:p>
            <a:pPr marL="0" indent="0">
              <a:buNone/>
            </a:pPr>
            <a:endParaRPr lang="en-US" sz="1800" dirty="0" smtClean="0"/>
          </a:p>
          <a:p>
            <a:pPr marL="0" indent="0">
              <a:buNone/>
            </a:pPr>
            <a:endParaRPr lang="en-US" sz="1800" dirty="0"/>
          </a:p>
          <a:p>
            <a:pPr marL="0" indent="0">
              <a:buNone/>
            </a:pPr>
            <a:endParaRPr lang="en-US" sz="1800" dirty="0" smtClean="0"/>
          </a:p>
        </p:txBody>
      </p:sp>
    </p:spTree>
    <p:extLst>
      <p:ext uri="{BB962C8B-B14F-4D97-AF65-F5344CB8AC3E}">
        <p14:creationId xmlns:p14="http://schemas.microsoft.com/office/powerpoint/2010/main" val="413181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Suggestions for improvements</a:t>
            </a:r>
          </a:p>
        </p:txBody>
      </p:sp>
      <p:sp>
        <p:nvSpPr>
          <p:cNvPr id="3" name="Content Placeholder 2"/>
          <p:cNvSpPr>
            <a:spLocks noGrp="1"/>
          </p:cNvSpPr>
          <p:nvPr>
            <p:ph idx="1"/>
          </p:nvPr>
        </p:nvSpPr>
        <p:spPr>
          <a:xfrm>
            <a:off x="685800" y="2209799"/>
            <a:ext cx="7770813" cy="4193927"/>
          </a:xfrm>
        </p:spPr>
        <p:txBody>
          <a:bodyPr>
            <a:normAutofit/>
          </a:bodyPr>
          <a:lstStyle/>
          <a:p>
            <a:pPr marL="457200" lvl="8" indent="-457200">
              <a:spcBef>
                <a:spcPts val="2000"/>
              </a:spcBef>
            </a:pPr>
            <a:r>
              <a:rPr lang="en-US" b="1" dirty="0"/>
              <a:t>Lack of description: </a:t>
            </a:r>
            <a:r>
              <a:rPr lang="en-US" dirty="0"/>
              <a:t>There is no guidelines provided as to how to use the face filters on the app. </a:t>
            </a:r>
            <a:r>
              <a:rPr lang="en-US" dirty="0" smtClean="0"/>
              <a:t>The application could provide a quick disappearing guide text or picture so that the user can hold the face area to activate the filters.</a:t>
            </a:r>
          </a:p>
          <a:p>
            <a:pPr marL="457200" lvl="8" indent="-457200">
              <a:spcBef>
                <a:spcPts val="2000"/>
              </a:spcBef>
            </a:pPr>
            <a:endParaRPr lang="en-US" dirty="0" smtClean="0"/>
          </a:p>
          <a:p>
            <a:pPr marL="457200" lvl="8" indent="-457200">
              <a:spcBef>
                <a:spcPts val="2000"/>
              </a:spcBef>
            </a:pPr>
            <a:endParaRPr lang="en-US" dirty="0"/>
          </a:p>
          <a:p>
            <a:endParaRPr lang="en-US" dirty="0"/>
          </a:p>
        </p:txBody>
      </p:sp>
      <p:pic>
        <p:nvPicPr>
          <p:cNvPr id="4" name="Picture 3" descr="from-here-hold-down-on-your-face-until-todays-set-of-photo-lenses-appear-you-should-also-get-a-cool-cgi-style-outline-of-your-face-that-disappears-after-a-second.jpg"/>
          <p:cNvPicPr>
            <a:picLocks noChangeAspect="1"/>
          </p:cNvPicPr>
          <p:nvPr/>
        </p:nvPicPr>
        <p:blipFill rotWithShape="1">
          <a:blip r:embed="rId2">
            <a:extLst>
              <a:ext uri="{28A0092B-C50C-407E-A947-70E740481C1C}">
                <a14:useLocalDpi xmlns:a14="http://schemas.microsoft.com/office/drawing/2010/main" val="0"/>
              </a:ext>
            </a:extLst>
          </a:blip>
          <a:srcRect l="30440" r="30403"/>
          <a:stretch/>
        </p:blipFill>
        <p:spPr>
          <a:xfrm>
            <a:off x="2040257" y="3607163"/>
            <a:ext cx="2080792" cy="2796563"/>
          </a:xfrm>
          <a:prstGeom prst="rect">
            <a:avLst/>
          </a:prstGeom>
        </p:spPr>
      </p:pic>
      <p:sp>
        <p:nvSpPr>
          <p:cNvPr id="5" name="TextBox 4"/>
          <p:cNvSpPr txBox="1"/>
          <p:nvPr/>
        </p:nvSpPr>
        <p:spPr>
          <a:xfrm>
            <a:off x="5174957" y="4647431"/>
            <a:ext cx="3134699" cy="1200329"/>
          </a:xfrm>
          <a:prstGeom prst="rect">
            <a:avLst/>
          </a:prstGeom>
          <a:noFill/>
        </p:spPr>
        <p:txBody>
          <a:bodyPr wrap="square" rtlCol="0">
            <a:spAutoFit/>
          </a:bodyPr>
          <a:lstStyle/>
          <a:p>
            <a:r>
              <a:rPr lang="en-US" dirty="0" smtClean="0"/>
              <a:t>- Should provide user with a quick text to select the face area on the screen to use filters.</a:t>
            </a:r>
            <a:endParaRPr lang="en-US" dirty="0"/>
          </a:p>
        </p:txBody>
      </p:sp>
    </p:spTree>
    <p:extLst>
      <p:ext uri="{BB962C8B-B14F-4D97-AF65-F5344CB8AC3E}">
        <p14:creationId xmlns:p14="http://schemas.microsoft.com/office/powerpoint/2010/main" val="715602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Suggestions for improvements</a:t>
            </a:r>
          </a:p>
        </p:txBody>
      </p:sp>
      <p:sp>
        <p:nvSpPr>
          <p:cNvPr id="3" name="Content Placeholder 2"/>
          <p:cNvSpPr>
            <a:spLocks noGrp="1"/>
          </p:cNvSpPr>
          <p:nvPr>
            <p:ph idx="1"/>
          </p:nvPr>
        </p:nvSpPr>
        <p:spPr>
          <a:xfrm>
            <a:off x="685800" y="2209799"/>
            <a:ext cx="7770813" cy="3932469"/>
          </a:xfrm>
        </p:spPr>
        <p:txBody>
          <a:bodyPr>
            <a:normAutofit fontScale="92500" lnSpcReduction="20000"/>
          </a:bodyPr>
          <a:lstStyle/>
          <a:p>
            <a:pPr marL="457200" lvl="8" indent="-457200">
              <a:spcBef>
                <a:spcPts val="2000"/>
              </a:spcBef>
            </a:pPr>
            <a:r>
              <a:rPr lang="en-US" b="1" dirty="0"/>
              <a:t>Lack of usability</a:t>
            </a:r>
            <a:r>
              <a:rPr lang="en-US" dirty="0"/>
              <a:t>: The user has to more or less discover features designed for the application on his own. The news feed section of the app is often not known to new users as one has to swipe left twice to reach there. Providing a good navigation flow and structure could help discover features faster.</a:t>
            </a:r>
          </a:p>
          <a:p>
            <a:pPr marL="457200" lvl="8" indent="-457200">
              <a:spcBef>
                <a:spcPts val="2000"/>
              </a:spcBef>
            </a:pPr>
            <a:r>
              <a:rPr lang="en-US" b="1" dirty="0"/>
              <a:t>Lack of good content</a:t>
            </a:r>
            <a:r>
              <a:rPr lang="en-US" dirty="0"/>
              <a:t>: Often the news feed is irrelevant to the user and not personalized. This can be improved by giving users an option to select news topics only that they want to see.</a:t>
            </a:r>
          </a:p>
          <a:p>
            <a:pPr marL="457200" lvl="8" indent="-457200">
              <a:spcBef>
                <a:spcPts val="2000"/>
              </a:spcBef>
            </a:pPr>
            <a:r>
              <a:rPr lang="en-US" b="1" dirty="0"/>
              <a:t>Lack of user demographic </a:t>
            </a:r>
            <a:r>
              <a:rPr lang="en-US" dirty="0"/>
              <a:t>: The application itself is mostly marketed and designed as an app for the younger generation thereby reducing the demographic and user market to a great extent.</a:t>
            </a:r>
          </a:p>
          <a:p>
            <a:pPr marL="457200" lvl="8" indent="-457200">
              <a:spcBef>
                <a:spcPts val="2000"/>
              </a:spcBef>
            </a:pPr>
            <a:r>
              <a:rPr lang="en-US" b="1" dirty="0"/>
              <a:t>Lack of saving pictures &amp; time constraint</a:t>
            </a:r>
            <a:r>
              <a:rPr lang="en-US" dirty="0"/>
              <a:t>: Users cannot save the picture sent by friends unless screenshotted in the limited time frame. This can often cause users to miss the picture sent and reliving the moment</a:t>
            </a:r>
            <a:r>
              <a:rPr lang="en-US" dirty="0" smtClean="0"/>
              <a:t>. Providing an option for saving pictures to selected friends must be made available.</a:t>
            </a:r>
            <a:endParaRPr lang="en-US" dirty="0"/>
          </a:p>
          <a:p>
            <a:endParaRPr lang="en-US" dirty="0"/>
          </a:p>
        </p:txBody>
      </p:sp>
    </p:spTree>
    <p:extLst>
      <p:ext uri="{BB962C8B-B14F-4D97-AF65-F5344CB8AC3E}">
        <p14:creationId xmlns:p14="http://schemas.microsoft.com/office/powerpoint/2010/main" val="3809271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Suggestions for improvements</a:t>
            </a:r>
          </a:p>
        </p:txBody>
      </p:sp>
      <p:sp>
        <p:nvSpPr>
          <p:cNvPr id="3" name="Content Placeholder 2"/>
          <p:cNvSpPr>
            <a:spLocks noGrp="1"/>
          </p:cNvSpPr>
          <p:nvPr>
            <p:ph idx="1"/>
          </p:nvPr>
        </p:nvSpPr>
        <p:spPr/>
        <p:txBody>
          <a:bodyPr/>
          <a:lstStyle/>
          <a:p>
            <a:r>
              <a:rPr lang="en-US" dirty="0" smtClean="0"/>
              <a:t>Lack of standard conventions: </a:t>
            </a:r>
            <a:r>
              <a:rPr lang="en-US" dirty="0" err="1" smtClean="0"/>
              <a:t>Snapchat</a:t>
            </a:r>
            <a:r>
              <a:rPr lang="en-US" dirty="0" smtClean="0"/>
              <a:t> doesn’t follow most of the standard conventions seen in a mobile application. A good example of this would be the </a:t>
            </a:r>
            <a:r>
              <a:rPr lang="en-US" dirty="0" smtClean="0"/>
              <a:t>unconventional location </a:t>
            </a:r>
            <a:r>
              <a:rPr lang="en-US" dirty="0" smtClean="0"/>
              <a:t>of the settings tab which can be accessed on swiping down the camera screen!</a:t>
            </a:r>
          </a:p>
          <a:p>
            <a:r>
              <a:rPr lang="en-US" dirty="0" smtClean="0"/>
              <a:t>Overall </a:t>
            </a:r>
            <a:r>
              <a:rPr lang="en-US" dirty="0" err="1" smtClean="0"/>
              <a:t>Snapchat</a:t>
            </a:r>
            <a:r>
              <a:rPr lang="en-US" dirty="0" smtClean="0"/>
              <a:t> lacks the easy of use/ simplicity which any user expects from an app and does not have a user-centered design.</a:t>
            </a:r>
          </a:p>
          <a:p>
            <a:endParaRPr lang="en-US" dirty="0"/>
          </a:p>
        </p:txBody>
      </p:sp>
    </p:spTree>
    <p:extLst>
      <p:ext uri="{BB962C8B-B14F-4D97-AF65-F5344CB8AC3E}">
        <p14:creationId xmlns:p14="http://schemas.microsoft.com/office/powerpoint/2010/main" val="2703220792"/>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Folio">
  <a:themeElements>
    <a:clrScheme name="Folio">
      <a:dk1>
        <a:sysClr val="windowText" lastClr="000000"/>
      </a:dk1>
      <a:lt1>
        <a:sysClr val="window" lastClr="FFFFFF"/>
      </a:lt1>
      <a:dk2>
        <a:srgbClr val="2D2F2B"/>
      </a:dk2>
      <a:lt2>
        <a:srgbClr val="DEDED7"/>
      </a:lt2>
      <a:accent1>
        <a:srgbClr val="294171"/>
      </a:accent1>
      <a:accent2>
        <a:srgbClr val="748CBC"/>
      </a:accent2>
      <a:accent3>
        <a:srgbClr val="8E887C"/>
      </a:accent3>
      <a:accent4>
        <a:srgbClr val="834736"/>
      </a:accent4>
      <a:accent5>
        <a:srgbClr val="5A1705"/>
      </a:accent5>
      <a:accent6>
        <a:srgbClr val="A0A16A"/>
      </a:accent6>
      <a:hlink>
        <a:srgbClr val="74B6BC"/>
      </a:hlink>
      <a:folHlink>
        <a:srgbClr val="7F95A4"/>
      </a:folHlink>
    </a:clrScheme>
    <a:fontScheme name="Folio">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Folio">
      <a:fillStyleLst>
        <a:solidFill>
          <a:schemeClr val="phClr"/>
        </a:solidFill>
        <a:blipFill rotWithShape="1">
          <a:blip xmlns:r="http://schemas.openxmlformats.org/officeDocument/2006/relationships" r:embed="rId1">
            <a:duotone>
              <a:schemeClr val="phClr">
                <a:shade val="30000"/>
                <a:satMod val="120000"/>
              </a:schemeClr>
              <a:schemeClr val="phClr">
                <a:tint val="70000"/>
                <a:satMod val="350000"/>
                <a:lumMod val="110000"/>
              </a:schemeClr>
            </a:duotone>
          </a:blip>
          <a:stretch/>
        </a:blipFill>
        <a:blipFill rotWithShape="1">
          <a:blip xmlns:r="http://schemas.openxmlformats.org/officeDocument/2006/relationships" r:embed="rId2">
            <a:duotone>
              <a:schemeClr val="phClr">
                <a:shade val="40000"/>
                <a:satMod val="120000"/>
              </a:schemeClr>
              <a:schemeClr val="phClr">
                <a:tint val="70000"/>
                <a:satMod val="300000"/>
                <a:lumMod val="110000"/>
              </a:schemeClr>
            </a:duotone>
          </a:blip>
          <a:tile tx="0" ty="0" sx="50000" sy="50000" flip="none" algn="tl"/>
        </a:blip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38100" dist="25400" dir="5400000" algn="br" rotWithShape="0">
              <a:srgbClr val="000000">
                <a:alpha val="50000"/>
              </a:srgbClr>
            </a:outerShdw>
          </a:effectLst>
        </a:effectStyle>
        <a:effectStyle>
          <a:effectLst>
            <a:innerShdw blurRad="190500" dist="25400">
              <a:srgbClr val="000000">
                <a:alpha val="50000"/>
              </a:srgbClr>
            </a:innerShdw>
          </a:effectLst>
        </a:effectStyle>
      </a:effectStyleLst>
      <a:bgFillStyleLst>
        <a:blipFill rotWithShape="1">
          <a:blip xmlns:r="http://schemas.openxmlformats.org/officeDocument/2006/relationships" r:embed="rId3">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4">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5">
            <a:duotone>
              <a:schemeClr val="phClr">
                <a:shade val="3000"/>
                <a:lumMod val="10000"/>
              </a:schemeClr>
              <a:schemeClr val="phClr">
                <a:tint val="91000"/>
                <a:satMod val="500000"/>
                <a:lumMod val="125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Folio.thmx</Template>
  <TotalTime>605</TotalTime>
  <Words>721</Words>
  <Application>Microsoft Macintosh PowerPoint</Application>
  <PresentationFormat>On-screen Show (4:3)</PresentationFormat>
  <Paragraphs>39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Folio</vt:lpstr>
      <vt:lpstr>Assignment 1</vt:lpstr>
      <vt:lpstr>Service selected: Snapchat</vt:lpstr>
      <vt:lpstr>UX aspects that I like:</vt:lpstr>
      <vt:lpstr>UX aspects that I like:</vt:lpstr>
      <vt:lpstr>UX aspects that I like:</vt:lpstr>
      <vt:lpstr>Suggestions for improvements</vt:lpstr>
      <vt:lpstr>Suggestions for improvements</vt:lpstr>
      <vt:lpstr>Suggestions for improvements</vt:lpstr>
      <vt:lpstr>Suggestions for improvements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vega</dc:creator>
  <cp:lastModifiedBy>vega</cp:lastModifiedBy>
  <cp:revision>15</cp:revision>
  <dcterms:created xsi:type="dcterms:W3CDTF">2017-05-15T16:59:47Z</dcterms:created>
  <dcterms:modified xsi:type="dcterms:W3CDTF">2017-05-16T03:09:37Z</dcterms:modified>
</cp:coreProperties>
</file>