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1AFFD-AC98-4F1D-A89C-01E165604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9B3FD7E-F832-43A9-A5A9-7597CCA2D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B4398F-37EC-4C04-AE7F-14DB8BEF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A687B0-A989-44BE-92D5-E4F5694C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B1CCC-05D9-450E-A737-AE3545D8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29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3AC4A-79FC-47C0-BCDB-D3B08DDD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E593F5-7699-4D20-B889-185C1BB0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18675-793A-4100-9B59-1B7A6D82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562B87-36CB-4D13-A854-00F5822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2CF95A-044E-41C8-B46C-84C76A2F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0DE883-FBC9-4278-8134-730A05335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F70915-27CF-45AF-A2EF-345890EE3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CDB916-3978-4E7D-B510-32249D8C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99127E-1859-4DF5-897D-5529285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C50C09-24EB-497E-ADE5-A469BC24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9BFC-26B2-40F0-8C51-3D9F83B4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52D740-C6DA-4F4A-93B8-FEA81CE4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5443A-0E13-4A0B-B1B0-7C29ADD1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D8CC7-AA4D-4CB3-83A0-18D2EB31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16DDFF-136E-46A5-9C8F-B445E090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4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7F56F-527F-4461-A232-A38C1860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11783-CC05-42BE-AB93-F27CC674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F525D5-07CB-432B-983F-FD6D3543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B673B-E14E-4A08-9098-22C69289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454A5-FBC2-47CF-884D-07761646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81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72E2A-E6B9-4D15-A929-0F334C34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5EF8FC-B64F-4364-9243-7B2BB36CB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7CD411-664E-4470-82E9-EF56D5362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AEC23F-1398-40AD-A5FD-F8690A13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C20C1C-55E1-4786-9307-D40696EC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E18877-A978-4EAD-9B77-C3FFA59C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44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A3970-06F5-463A-A0BA-8B79BA3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DD69F7-8FB4-41F4-AA33-B599CC92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A591F-22F7-4828-B483-9901EF6C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ACA517-A3D5-492C-8B78-838D984CA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523FC5-E8D6-4B16-9318-066C5E13D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315308-F329-4C2A-970D-B3797E56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2FC7F1-90CD-4E49-8D71-469C5BDD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D403F3-55DB-424C-A7FC-E903E5AF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CA0EB-F110-4C7D-8161-23538FAF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214B7F-9D1E-4EA5-A488-6A103294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A41590-FCCB-4C1A-83CF-7903FCB3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7F3E4E-FC6C-4A65-AD3E-614F87A5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85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AD7AE2-4514-4241-B215-91C133B9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1C9A60-2A56-40EF-B56F-2DE3333E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D085F1-AAF5-4ED3-9FE1-1FD259EF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0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B0E3F-ACBE-4F5E-BFEE-36F2E723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D7FD1-08E9-4ACE-91F9-07175FBB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8CD7E2-C278-4A30-A181-88D5ED0A7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715C7F-AE63-49EA-9A8E-083B5E19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922915-C36E-45AD-B792-2F35AB4B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A29F61-97AD-4FB5-970D-DB3A6F71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8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929A7-10BC-43D0-BBDB-5D414C97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DE6855-6F2F-4E83-8C63-6FC30B70D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34E401-8FF9-4BB5-9D1B-C7B58E4A5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74A034-9FEE-4F77-A38D-92E8753B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E3D278-1718-449F-9DD0-EF8EAD3B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37EFF2-6253-4B50-85AC-1D37D80C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716A55-C5B5-449D-9475-34F601F3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DA176B-28C8-4F78-BE80-16035ADCF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C1A80-1BD5-4E25-AA96-9900EE68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6AB2-A775-4C8C-836A-F902AD6A5C11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6E16A-4D20-4D08-A6C6-2F546665E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916020-53F4-43FB-9292-92347701E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1394-06E4-4C41-BC43-90004F7EE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3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330B62-2827-4A5D-8AB3-FCA522D166EC}"/>
              </a:ext>
            </a:extLst>
          </p:cNvPr>
          <p:cNvSpPr txBox="1"/>
          <p:nvPr/>
        </p:nvSpPr>
        <p:spPr>
          <a:xfrm>
            <a:off x="996986" y="1276309"/>
            <a:ext cx="103103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/>
              <a:t>Tool of slope calculation</a:t>
            </a:r>
          </a:p>
          <a:p>
            <a:pPr algn="ctr"/>
            <a:r>
              <a:rPr kumimoji="1" lang="en-US" altLang="ja-JP" sz="5400" dirty="0"/>
              <a:t>Manual</a:t>
            </a:r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sz="3600" dirty="0"/>
              <a:t>2018.6.16</a:t>
            </a:r>
          </a:p>
          <a:p>
            <a:pPr algn="ctr"/>
            <a:r>
              <a:rPr lang="en-US" altLang="ja-JP" sz="3600" dirty="0"/>
              <a:t>Takeshi Nagata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942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160F1D-B979-4491-A3CF-EE6893D67B0C}"/>
              </a:ext>
            </a:extLst>
          </p:cNvPr>
          <p:cNvSpPr txBox="1"/>
          <p:nvPr/>
        </p:nvSpPr>
        <p:spPr>
          <a:xfrm>
            <a:off x="765110" y="475861"/>
            <a:ext cx="55773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This software consists of the following two tools.</a:t>
            </a:r>
          </a:p>
          <a:p>
            <a:r>
              <a:rPr kumimoji="1" lang="en-US" altLang="ja-JP" dirty="0"/>
              <a:t>To use these, </a:t>
            </a:r>
            <a:r>
              <a:rPr kumimoji="1" lang="en-US" altLang="ja-JP" dirty="0" err="1"/>
              <a:t>Matlab</a:t>
            </a:r>
            <a:r>
              <a:rPr kumimoji="1" lang="en-US" altLang="ja-JP" dirty="0"/>
              <a:t> is needed.</a:t>
            </a:r>
          </a:p>
          <a:p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/>
              <a:t>Binarization tool</a:t>
            </a:r>
          </a:p>
          <a:p>
            <a:pPr marL="342900" indent="-342900">
              <a:buAutoNum type="arabicPeriod"/>
            </a:pPr>
            <a:endParaRPr kumimoji="1"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endParaRPr kumimoji="1"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endParaRPr kumimoji="1" lang="en-US" altLang="ja-JP" dirty="0"/>
          </a:p>
          <a:p>
            <a:pPr marL="342900" indent="-342900">
              <a:buAutoNum type="arabicPeriod"/>
            </a:pPr>
            <a:endParaRPr kumimoji="1"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kumimoji="1" lang="en-US" altLang="ja-JP" dirty="0"/>
              <a:t>Slope calculation tool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4CF5C0F-BD72-4234-B3F1-B9E24EEA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69" y="1673159"/>
            <a:ext cx="922769" cy="15369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755CBE2-B0E0-4446-A6D4-C0526D34B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17" y="3906492"/>
            <a:ext cx="3289676" cy="151798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035075-7F61-4CD8-8F40-97DE54E2A3CC}"/>
              </a:ext>
            </a:extLst>
          </p:cNvPr>
          <p:cNvSpPr txBox="1"/>
          <p:nvPr/>
        </p:nvSpPr>
        <p:spPr>
          <a:xfrm>
            <a:off x="2706065" y="1841479"/>
            <a:ext cx="425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Read the image and output binarized image. Perform batch processing on the images in the specified folder.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743C40D-A9CB-45C9-AB4A-2335D69D8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37" y="1673159"/>
            <a:ext cx="1494403" cy="1439695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A9534078-F580-4DF3-AFB3-122B204C09F8}"/>
              </a:ext>
            </a:extLst>
          </p:cNvPr>
          <p:cNvSpPr/>
          <p:nvPr/>
        </p:nvSpPr>
        <p:spPr>
          <a:xfrm>
            <a:off x="8599251" y="2227634"/>
            <a:ext cx="593387" cy="408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732439D-3290-48E2-899D-EE988D51A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75" y="1673159"/>
            <a:ext cx="1494403" cy="14396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583E65-0874-4101-B7DA-AC9D572850A3}"/>
              </a:ext>
            </a:extLst>
          </p:cNvPr>
          <p:cNvSpPr txBox="1"/>
          <p:nvPr/>
        </p:nvSpPr>
        <p:spPr>
          <a:xfrm>
            <a:off x="4760355" y="4065319"/>
            <a:ext cx="4254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Read the image and calculate the slope for the black area of ​​the binarized image. You can also edit binarized images.</a:t>
            </a:r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350BB501-7C96-44E1-A89B-D075A4B72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9250" y="3481114"/>
            <a:ext cx="3103123" cy="32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6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12E3058-4475-4684-A440-D303DCF8D87F}"/>
              </a:ext>
            </a:extLst>
          </p:cNvPr>
          <p:cNvSpPr/>
          <p:nvPr/>
        </p:nvSpPr>
        <p:spPr>
          <a:xfrm>
            <a:off x="340468" y="519795"/>
            <a:ext cx="11507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dirty="0"/>
              <a:t>Binarization tool</a:t>
            </a:r>
          </a:p>
          <a:p>
            <a:r>
              <a:rPr lang="en-US" altLang="ja-JP" dirty="0"/>
              <a:t>Start </a:t>
            </a:r>
            <a:r>
              <a:rPr lang="en-US" altLang="ja-JP" dirty="0" err="1"/>
              <a:t>Matlab</a:t>
            </a:r>
            <a:r>
              <a:rPr lang="en-US" altLang="ja-JP" dirty="0"/>
              <a:t>, move to the software folder,  type “</a:t>
            </a:r>
            <a:r>
              <a:rPr lang="en-US" altLang="ja-JP" dirty="0" err="1">
                <a:solidFill>
                  <a:srgbClr val="FF0000"/>
                </a:solidFill>
              </a:rPr>
              <a:t>main_binalize</a:t>
            </a:r>
            <a:r>
              <a:rPr lang="en-US" altLang="ja-JP" dirty="0"/>
              <a:t>”,  the GUI will start up.</a:t>
            </a:r>
          </a:p>
          <a:p>
            <a:r>
              <a:rPr lang="en-US" altLang="ja-JP" dirty="0"/>
              <a:t>This tool reads the image in the folder, performs smoothing and binarization, and outputs the binarized image to the same folder.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AA2DBA9-CC2E-4C63-9903-75416EEC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0" y="1712068"/>
            <a:ext cx="2896895" cy="4825087"/>
          </a:xfrm>
          <a:prstGeom prst="rect">
            <a:avLst/>
          </a:prstGeom>
        </p:spPr>
      </p:pic>
      <p:sp>
        <p:nvSpPr>
          <p:cNvPr id="6" name="吹き出し: 折線 5">
            <a:extLst>
              <a:ext uri="{FF2B5EF4-FFF2-40B4-BE49-F238E27FC236}">
                <a16:creationId xmlns:a16="http://schemas.microsoft.com/office/drawing/2014/main" id="{77586FA0-73B5-4B99-BDB3-5B77BBD2A8EF}"/>
              </a:ext>
            </a:extLst>
          </p:cNvPr>
          <p:cNvSpPr/>
          <p:nvPr/>
        </p:nvSpPr>
        <p:spPr>
          <a:xfrm>
            <a:off x="5481636" y="1854012"/>
            <a:ext cx="6142917" cy="4222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0200"/>
              <a:gd name="adj6" fmla="val -376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Specify image folder.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2D5B60D9-BBAD-41DA-A629-4B20BE3D823D}"/>
              </a:ext>
            </a:extLst>
          </p:cNvPr>
          <p:cNvSpPr/>
          <p:nvPr/>
        </p:nvSpPr>
        <p:spPr>
          <a:xfrm>
            <a:off x="5481635" y="2716531"/>
            <a:ext cx="6142918" cy="8048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732"/>
              <a:gd name="adj6" fmla="val -38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This tool binarizes each vertical line. The threshold of binarization can be obtained adaptively for each pixel. The threshold is adaptively determined within the range of the length specified here.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吹き出し: 折線 8">
            <a:extLst>
              <a:ext uri="{FF2B5EF4-FFF2-40B4-BE49-F238E27FC236}">
                <a16:creationId xmlns:a16="http://schemas.microsoft.com/office/drawing/2014/main" id="{1827F722-8E3B-4B7F-9A9B-24E92DEBB510}"/>
              </a:ext>
            </a:extLst>
          </p:cNvPr>
          <p:cNvSpPr/>
          <p:nvPr/>
        </p:nvSpPr>
        <p:spPr>
          <a:xfrm>
            <a:off x="5481635" y="3712938"/>
            <a:ext cx="6142918" cy="38240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494"/>
              <a:gd name="adj6" fmla="val -377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Specify the radius of the smoothing range of coordinate.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吹き出し: 折線 9">
            <a:extLst>
              <a:ext uri="{FF2B5EF4-FFF2-40B4-BE49-F238E27FC236}">
                <a16:creationId xmlns:a16="http://schemas.microsoft.com/office/drawing/2014/main" id="{6BBAA5E9-3ECC-47D6-8D7F-B6F4F2B2F79E}"/>
              </a:ext>
            </a:extLst>
          </p:cNvPr>
          <p:cNvSpPr/>
          <p:nvPr/>
        </p:nvSpPr>
        <p:spPr>
          <a:xfrm>
            <a:off x="5481635" y="4205806"/>
            <a:ext cx="6142918" cy="38240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494"/>
              <a:gd name="adj6" fmla="val -377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Specify the standard deviation of the smoothing range of coordinate.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吹き出し: 折線 10">
            <a:extLst>
              <a:ext uri="{FF2B5EF4-FFF2-40B4-BE49-F238E27FC236}">
                <a16:creationId xmlns:a16="http://schemas.microsoft.com/office/drawing/2014/main" id="{28D9CDF9-4388-424F-8FDB-8476EEE45F92}"/>
              </a:ext>
            </a:extLst>
          </p:cNvPr>
          <p:cNvSpPr/>
          <p:nvPr/>
        </p:nvSpPr>
        <p:spPr>
          <a:xfrm>
            <a:off x="5481635" y="4698674"/>
            <a:ext cx="6142918" cy="5737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105"/>
              <a:gd name="adj6" fmla="val -377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Specify the standard deviation of the smoothing range of luminance.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Max of luminance is 1.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吹き出し: 折線 11">
            <a:extLst>
              <a:ext uri="{FF2B5EF4-FFF2-40B4-BE49-F238E27FC236}">
                <a16:creationId xmlns:a16="http://schemas.microsoft.com/office/drawing/2014/main" id="{DCBC7394-8861-4E3E-B560-B685BA3626EE}"/>
              </a:ext>
            </a:extLst>
          </p:cNvPr>
          <p:cNvSpPr/>
          <p:nvPr/>
        </p:nvSpPr>
        <p:spPr>
          <a:xfrm>
            <a:off x="5481635" y="5382852"/>
            <a:ext cx="6142918" cy="5737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063"/>
              <a:gd name="adj6" fmla="val -377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Output binarized images to the same folder. "Binarize_" is appended to the file name.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7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2E6F7F-9139-4BA1-B658-0B031C46A66D}"/>
              </a:ext>
            </a:extLst>
          </p:cNvPr>
          <p:cNvSpPr/>
          <p:nvPr/>
        </p:nvSpPr>
        <p:spPr>
          <a:xfrm>
            <a:off x="337734" y="374674"/>
            <a:ext cx="108943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2. Slope calculation tool</a:t>
            </a:r>
          </a:p>
          <a:p>
            <a:r>
              <a:rPr lang="en-US" altLang="ja-JP" dirty="0"/>
              <a:t>Start </a:t>
            </a:r>
            <a:r>
              <a:rPr lang="en-US" altLang="ja-JP" dirty="0" err="1"/>
              <a:t>Matlab</a:t>
            </a:r>
            <a:r>
              <a:rPr lang="en-US" altLang="ja-JP" dirty="0"/>
              <a:t>, move to the software folder,  type “</a:t>
            </a:r>
            <a:r>
              <a:rPr lang="en-US" altLang="ja-JP" dirty="0" err="1">
                <a:solidFill>
                  <a:srgbClr val="FF0000"/>
                </a:solidFill>
              </a:rPr>
              <a:t>main_LS</a:t>
            </a:r>
            <a:r>
              <a:rPr lang="en-US" altLang="ja-JP" dirty="0"/>
              <a:t>”,  the GUI will start up.</a:t>
            </a:r>
          </a:p>
          <a:p>
            <a:r>
              <a:rPr lang="en-US" altLang="ja-JP" dirty="0"/>
              <a:t>This tool reads the binary image and calculates the slope. It is also possible to edit binarized images.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85F0B3-2551-4AFA-883F-BE90ED39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4" y="1340284"/>
            <a:ext cx="11156832" cy="51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4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66501CC-D311-47F0-8E8B-75A9C4BC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9" y="240068"/>
            <a:ext cx="2485928" cy="6346563"/>
          </a:xfrm>
          <a:prstGeom prst="rect">
            <a:avLst/>
          </a:prstGeom>
        </p:spPr>
      </p:pic>
      <p:sp>
        <p:nvSpPr>
          <p:cNvPr id="3" name="吹き出し: 折線 2">
            <a:extLst>
              <a:ext uri="{FF2B5EF4-FFF2-40B4-BE49-F238E27FC236}">
                <a16:creationId xmlns:a16="http://schemas.microsoft.com/office/drawing/2014/main" id="{E9E9C188-5F7E-487A-A01E-86141D3FF970}"/>
              </a:ext>
            </a:extLst>
          </p:cNvPr>
          <p:cNvSpPr/>
          <p:nvPr/>
        </p:nvSpPr>
        <p:spPr>
          <a:xfrm>
            <a:off x="4427277" y="240068"/>
            <a:ext cx="7114690" cy="58102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409"/>
              <a:gd name="adj6" fmla="val -242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Specify the </a:t>
            </a:r>
            <a:r>
              <a:rPr lang="en-US" altLang="ja-JP" sz="1400" dirty="0">
                <a:solidFill>
                  <a:srgbClr val="FF0000"/>
                </a:solidFill>
              </a:rPr>
              <a:t>original</a:t>
            </a:r>
            <a:r>
              <a:rPr lang="en-US" altLang="ja-JP" sz="1400" dirty="0">
                <a:solidFill>
                  <a:schemeClr val="tx1"/>
                </a:solidFill>
              </a:rPr>
              <a:t> image, not the </a:t>
            </a:r>
            <a:r>
              <a:rPr lang="en-US" altLang="ja-JP" sz="1400" dirty="0">
                <a:solidFill>
                  <a:srgbClr val="FF0000"/>
                </a:solidFill>
              </a:rPr>
              <a:t>binarized</a:t>
            </a:r>
            <a:r>
              <a:rPr lang="en-US" altLang="ja-JP" sz="1400" dirty="0">
                <a:solidFill>
                  <a:schemeClr val="tx1"/>
                </a:solidFill>
              </a:rPr>
              <a:t> image.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If you specify the original image, the binary image is also automatically loaded.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吹き出し: 折線 3">
            <a:extLst>
              <a:ext uri="{FF2B5EF4-FFF2-40B4-BE49-F238E27FC236}">
                <a16:creationId xmlns:a16="http://schemas.microsoft.com/office/drawing/2014/main" id="{A84C7860-5B9A-4A6C-9FA9-799BAD4AEED9}"/>
              </a:ext>
            </a:extLst>
          </p:cNvPr>
          <p:cNvSpPr/>
          <p:nvPr/>
        </p:nvSpPr>
        <p:spPr>
          <a:xfrm>
            <a:off x="4427277" y="1036280"/>
            <a:ext cx="7114690" cy="3259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170"/>
              <a:gd name="adj6" fmla="val -392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Zoom the image by mouse operation.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C5DF4460-1731-47F7-9167-AE7081BFFA24}"/>
              </a:ext>
            </a:extLst>
          </p:cNvPr>
          <p:cNvSpPr/>
          <p:nvPr/>
        </p:nvSpPr>
        <p:spPr>
          <a:xfrm>
            <a:off x="1968759" y="1950098"/>
            <a:ext cx="149290" cy="65314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折線 5">
            <a:extLst>
              <a:ext uri="{FF2B5EF4-FFF2-40B4-BE49-F238E27FC236}">
                <a16:creationId xmlns:a16="http://schemas.microsoft.com/office/drawing/2014/main" id="{7005D6FC-8FC9-4083-B9DE-091D83595E66}"/>
              </a:ext>
            </a:extLst>
          </p:cNvPr>
          <p:cNvSpPr/>
          <p:nvPr/>
        </p:nvSpPr>
        <p:spPr>
          <a:xfrm>
            <a:off x="4427277" y="1816940"/>
            <a:ext cx="7114690" cy="3259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6205"/>
              <a:gd name="adj6" fmla="val -304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Plot line on the binarized image by mouse operation. Click the start and end points.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" name="吹き出し: 折線 6">
            <a:extLst>
              <a:ext uri="{FF2B5EF4-FFF2-40B4-BE49-F238E27FC236}">
                <a16:creationId xmlns:a16="http://schemas.microsoft.com/office/drawing/2014/main" id="{EC76FCD1-29ED-432A-9A3F-3C28DF707105}"/>
              </a:ext>
            </a:extLst>
          </p:cNvPr>
          <p:cNvSpPr/>
          <p:nvPr/>
        </p:nvSpPr>
        <p:spPr>
          <a:xfrm>
            <a:off x="4427277" y="2435870"/>
            <a:ext cx="7114690" cy="3259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1930"/>
              <a:gd name="adj6" fmla="val -309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Specify line width [pixel].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C924C4A8-94A6-435A-B285-E58F380DCADB}"/>
              </a:ext>
            </a:extLst>
          </p:cNvPr>
          <p:cNvSpPr/>
          <p:nvPr/>
        </p:nvSpPr>
        <p:spPr>
          <a:xfrm>
            <a:off x="4427277" y="3054800"/>
            <a:ext cx="7114690" cy="6090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750"/>
              <a:gd name="adj6" fmla="val -30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Delete the line. It returns to the previous operation for the number of times you clicked.</a:t>
            </a:r>
          </a:p>
        </p:txBody>
      </p:sp>
      <p:sp>
        <p:nvSpPr>
          <p:cNvPr id="9" name="吹き出し: 折線 8">
            <a:extLst>
              <a:ext uri="{FF2B5EF4-FFF2-40B4-BE49-F238E27FC236}">
                <a16:creationId xmlns:a16="http://schemas.microsoft.com/office/drawing/2014/main" id="{B372D71A-0ABB-4873-B34A-939368E06A8E}"/>
              </a:ext>
            </a:extLst>
          </p:cNvPr>
          <p:cNvSpPr/>
          <p:nvPr/>
        </p:nvSpPr>
        <p:spPr>
          <a:xfrm>
            <a:off x="4427277" y="4118492"/>
            <a:ext cx="7114690" cy="6090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602"/>
              <a:gd name="adj6" fmla="val -266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Specify minimum line length.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Calculate the slope for straight lines longer than the specified length.</a:t>
            </a:r>
          </a:p>
        </p:txBody>
      </p:sp>
      <p:sp>
        <p:nvSpPr>
          <p:cNvPr id="10" name="吹き出し: 折線 9">
            <a:extLst>
              <a:ext uri="{FF2B5EF4-FFF2-40B4-BE49-F238E27FC236}">
                <a16:creationId xmlns:a16="http://schemas.microsoft.com/office/drawing/2014/main" id="{9F10D009-8C05-4B64-91C5-DD93A9A0ACD4}"/>
              </a:ext>
            </a:extLst>
          </p:cNvPr>
          <p:cNvSpPr/>
          <p:nvPr/>
        </p:nvSpPr>
        <p:spPr>
          <a:xfrm>
            <a:off x="4427277" y="5231945"/>
            <a:ext cx="7114690" cy="3757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985"/>
              <a:gd name="adj6" fmla="val -248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Calculate the slope and plot the line.</a:t>
            </a:r>
          </a:p>
        </p:txBody>
      </p:sp>
      <p:sp>
        <p:nvSpPr>
          <p:cNvPr id="11" name="吹き出し: 折線 10">
            <a:extLst>
              <a:ext uri="{FF2B5EF4-FFF2-40B4-BE49-F238E27FC236}">
                <a16:creationId xmlns:a16="http://schemas.microsoft.com/office/drawing/2014/main" id="{3A404DBA-3D8B-451A-9311-0576E9C6AAFB}"/>
              </a:ext>
            </a:extLst>
          </p:cNvPr>
          <p:cNvSpPr/>
          <p:nvPr/>
        </p:nvSpPr>
        <p:spPr>
          <a:xfrm>
            <a:off x="4427277" y="5924253"/>
            <a:ext cx="7114690" cy="5045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531"/>
              <a:gd name="adj6" fmla="val -244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Save the results (edited binarized image, csv file of slope information, line plot image, </a:t>
            </a:r>
            <a:r>
              <a:rPr lang="en-US" altLang="ja-JP" sz="1400" dirty="0" err="1">
                <a:solidFill>
                  <a:schemeClr val="tx1"/>
                </a:solidFill>
              </a:rPr>
              <a:t>etc</a:t>
            </a:r>
            <a:r>
              <a:rPr lang="en-US" altLang="ja-JP" sz="14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144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DDD53A2-4AEB-4507-89C2-DE6CF3B22649}"/>
              </a:ext>
            </a:extLst>
          </p:cNvPr>
          <p:cNvSpPr/>
          <p:nvPr/>
        </p:nvSpPr>
        <p:spPr>
          <a:xfrm>
            <a:off x="231352" y="190416"/>
            <a:ext cx="117625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■</a:t>
            </a:r>
            <a:r>
              <a:rPr lang="en-US" altLang="ja-JP" dirty="0"/>
              <a:t>csv file of slope information</a:t>
            </a:r>
          </a:p>
          <a:p>
            <a:r>
              <a:rPr lang="en-US" altLang="ja-JP" dirty="0"/>
              <a:t>In the CSV file, the slope, length, start point, and end point of each straight line are recorded. Line numbers are the same as those displayed on the image.</a:t>
            </a:r>
          </a:p>
          <a:p>
            <a:endParaRPr lang="ja-JP" altLang="en-US" dirty="0"/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D5C70074-24B7-4963-B23C-6760A9B3F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739975"/>
              </p:ext>
            </p:extLst>
          </p:nvPr>
        </p:nvGraphicFramePr>
        <p:xfrm>
          <a:off x="737441" y="1152439"/>
          <a:ext cx="470217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4701618" imgH="5265617" progId="Excel.Sheet.12">
                  <p:embed/>
                </p:oleObj>
              </mc:Choice>
              <mc:Fallback>
                <p:oleObj name="Worksheet" r:id="rId3" imgW="4701618" imgH="52656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441" y="1152439"/>
                        <a:ext cx="470217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4C89DA-62DB-4608-866B-DE52D460FC1D}"/>
              </a:ext>
            </a:extLst>
          </p:cNvPr>
          <p:cNvGrpSpPr/>
          <p:nvPr/>
        </p:nvGrpSpPr>
        <p:grpSpPr>
          <a:xfrm>
            <a:off x="5725929" y="1530735"/>
            <a:ext cx="5708501" cy="5327265"/>
            <a:chOff x="6285374" y="624608"/>
            <a:chExt cx="5708501" cy="532726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F42B534-BEE8-4852-8FA0-BE75A96CC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374" y="1447302"/>
              <a:ext cx="5126312" cy="4504571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3451985B-7A30-4880-9FC6-F7D2587C62DF}"/>
                </a:ext>
              </a:extLst>
            </p:cNvPr>
            <p:cNvCxnSpPr/>
            <p:nvPr/>
          </p:nvCxnSpPr>
          <p:spPr>
            <a:xfrm>
              <a:off x="6858000" y="5458408"/>
              <a:ext cx="4553686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2606C2A8-2F14-4203-ACCB-F96D2B9E2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956553"/>
              <a:ext cx="0" cy="4501855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FAE78A6-BB2F-431D-ACC9-A4CA53FA75F6}"/>
                </a:ext>
              </a:extLst>
            </p:cNvPr>
            <p:cNvSpPr txBox="1"/>
            <p:nvPr/>
          </p:nvSpPr>
          <p:spPr>
            <a:xfrm>
              <a:off x="11488037" y="5273742"/>
              <a:ext cx="50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DE44F92-1338-4AFB-B516-B1B9B7A052D2}"/>
                </a:ext>
              </a:extLst>
            </p:cNvPr>
            <p:cNvSpPr txBox="1"/>
            <p:nvPr/>
          </p:nvSpPr>
          <p:spPr>
            <a:xfrm>
              <a:off x="6689058" y="624608"/>
              <a:ext cx="50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Y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978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420</Words>
  <Application>Microsoft Office PowerPoint</Application>
  <PresentationFormat>ワイド画面</PresentationFormat>
  <Paragraphs>54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永田 毅</dc:creator>
  <cp:lastModifiedBy>永田 毅</cp:lastModifiedBy>
  <cp:revision>16</cp:revision>
  <dcterms:created xsi:type="dcterms:W3CDTF">2018-06-16T13:28:50Z</dcterms:created>
  <dcterms:modified xsi:type="dcterms:W3CDTF">2018-06-16T14:52:38Z</dcterms:modified>
</cp:coreProperties>
</file>