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4" r:id="rId4"/>
    <p:sldId id="264" r:id="rId5"/>
    <p:sldId id="268" r:id="rId6"/>
    <p:sldId id="269" r:id="rId7"/>
    <p:sldId id="270" r:id="rId8"/>
    <p:sldId id="271" r:id="rId9"/>
    <p:sldId id="273" r:id="rId10"/>
    <p:sldId id="272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Assessment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‘How and Why’ behind a pinnacle tool in education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-1079157" y="5799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 err="1">
                <a:solidFill>
                  <a:srgbClr val="4A9BDC"/>
                </a:solidFill>
              </a:rPr>
              <a:t>Drs</a:t>
            </a:r>
            <a:r>
              <a:rPr lang="en-US" dirty="0">
                <a:solidFill>
                  <a:srgbClr val="4A9BDC"/>
                </a:solidFill>
              </a:rPr>
              <a:t> Jo Szewczyk and Marsia Bealby</a:t>
            </a:r>
          </a:p>
          <a:p>
            <a:pPr lvl="0" algn="ctr"/>
            <a:r>
              <a:rPr lang="en-US" dirty="0">
                <a:solidFill>
                  <a:srgbClr val="4A9BDC"/>
                </a:solidFill>
              </a:rPr>
              <a:t>for University of the People</a:t>
            </a:r>
            <a:endParaRPr lang="en-GB" dirty="0">
              <a:solidFill>
                <a:srgbClr val="4A9B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2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I am unsatisfied with my score?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5486400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 don’t think I was graded fairly…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10060498" cy="369757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Reflect on your assignment with the comments.  Most students, upon reflection, will see that the assessment is reasonable (White, 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3"/>
                </a:solidFill>
              </a:rPr>
              <a:t>Contact your instructor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Your instructor has complete oversight of the grades given in this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Your instructor will review the assessment and, if appropriate, they will change the 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 review can happen immediately or at the end of the term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3"/>
                </a:solidFill>
              </a:rPr>
              <a:t>When you email your instructor: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Include detailed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dirty="0"/>
              <a:t>Course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dirty="0"/>
              <a:t>Your name as it is on Moodle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dirty="0"/>
              <a:t>Unit #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dirty="0"/>
              <a:t>Discussion or Assignment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300" dirty="0"/>
              <a:t>Why you think you are unfairly graded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accent3"/>
                </a:solidFill>
              </a:rPr>
              <a:t>Some instructors have a cut-off time when complaints can be handled</a:t>
            </a:r>
            <a:br>
              <a:rPr lang="en-US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576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I need additional help?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7241796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Additional Support with Peer Assessment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8" y="2904565"/>
            <a:ext cx="9003485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Office (PAO)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Fine-tune peer assessment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You can find this office by looking under your courses 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Listed as an Optional course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If you cannot find this resource, please contact your Program Advisor for assistance</a:t>
            </a:r>
          </a:p>
        </p:txBody>
      </p:sp>
    </p:spTree>
    <p:extLst>
      <p:ext uri="{BB962C8B-B14F-4D97-AF65-F5344CB8AC3E}">
        <p14:creationId xmlns:p14="http://schemas.microsoft.com/office/powerpoint/2010/main" val="271115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4762500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8" y="2904565"/>
            <a:ext cx="10748395" cy="33141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Connelly, M. &amp; </a:t>
            </a:r>
            <a:r>
              <a:rPr lang="en-US" dirty="0" err="1"/>
              <a:t>Clandinin</a:t>
            </a:r>
            <a:r>
              <a:rPr lang="en-US" dirty="0"/>
              <a:t>, J. (1990). Stories of experience and narrative inquiry. </a:t>
            </a:r>
            <a:r>
              <a:rPr lang="en-US" i="1" dirty="0"/>
              <a:t>Educational </a:t>
            </a:r>
            <a:endParaRPr lang="en-US" dirty="0"/>
          </a:p>
          <a:p>
            <a:r>
              <a:rPr lang="en-US" i="1" dirty="0"/>
              <a:t>	Researcher</a:t>
            </a:r>
            <a:r>
              <a:rPr lang="en-US" dirty="0"/>
              <a:t>, 19(4), 2-13.</a:t>
            </a:r>
          </a:p>
          <a:p>
            <a:r>
              <a:rPr lang="en-US" dirty="0" err="1"/>
              <a:t>Magin</a:t>
            </a:r>
            <a:r>
              <a:rPr lang="en-US" dirty="0"/>
              <a:t>, D. &amp; </a:t>
            </a:r>
            <a:r>
              <a:rPr lang="en-US" dirty="0" err="1"/>
              <a:t>Helmore</a:t>
            </a:r>
            <a:r>
              <a:rPr lang="en-US" dirty="0"/>
              <a:t>, P. (2001). Peer and teacher assessments of oral presentation skills: how </a:t>
            </a:r>
          </a:p>
          <a:p>
            <a:r>
              <a:rPr lang="en-US" dirty="0"/>
              <a:t>	reliable are they? </a:t>
            </a:r>
            <a:r>
              <a:rPr lang="en-US" i="1" dirty="0"/>
              <a:t>Studies in Higher Education</a:t>
            </a:r>
            <a:r>
              <a:rPr lang="en-US" dirty="0"/>
              <a:t>, 26(3), 288-297.</a:t>
            </a:r>
          </a:p>
          <a:p>
            <a:r>
              <a:rPr lang="en-US" i="1" dirty="0" err="1"/>
              <a:t>Papinczak</a:t>
            </a:r>
            <a:r>
              <a:rPr lang="en-US" i="1" dirty="0"/>
              <a:t>, T., Young, L., &amp; Groves, M., (2007). </a:t>
            </a:r>
            <a:r>
              <a:rPr lang="en-US" dirty="0"/>
              <a:t>Peer assessment in problem-based</a:t>
            </a:r>
          </a:p>
          <a:p>
            <a:r>
              <a:rPr lang="en-US" dirty="0"/>
              <a:t>	learning: a qualitative study.</a:t>
            </a:r>
            <a:r>
              <a:rPr lang="en-US" i="1" dirty="0"/>
              <a:t> Advances in Health Science Education, 12, 169-186.</a:t>
            </a:r>
            <a:endParaRPr lang="en-US" dirty="0"/>
          </a:p>
          <a:p>
            <a:r>
              <a:rPr lang="en-US" dirty="0"/>
              <a:t>Race, P., Brown, S. &amp; Smith, B. (2005). </a:t>
            </a:r>
            <a:r>
              <a:rPr lang="en-US" i="1" dirty="0"/>
              <a:t>500 tips on assessment</a:t>
            </a:r>
            <a:r>
              <a:rPr lang="en-US" dirty="0"/>
              <a:t>. London: Routledge.</a:t>
            </a:r>
          </a:p>
          <a:p>
            <a:r>
              <a:rPr lang="en-US" dirty="0" err="1"/>
              <a:t>Spellchuck</a:t>
            </a:r>
            <a:r>
              <a:rPr lang="en-US" dirty="0"/>
              <a:t>, B. (2009). </a:t>
            </a:r>
            <a:r>
              <a:rPr lang="en-US" dirty="0" err="1"/>
              <a:t>Shila’s</a:t>
            </a:r>
            <a:r>
              <a:rPr lang="en-US" dirty="0"/>
              <a:t> story of teaching English/ESL in a Singapore primary 	</a:t>
            </a:r>
          </a:p>
          <a:p>
            <a:r>
              <a:rPr lang="en-US" dirty="0"/>
              <a:t>	</a:t>
            </a:r>
            <a:r>
              <a:rPr lang="en-US" dirty="0" err="1"/>
              <a:t>neighbourhood</a:t>
            </a:r>
            <a:r>
              <a:rPr lang="en-US" dirty="0"/>
              <a:t> school. </a:t>
            </a:r>
            <a:r>
              <a:rPr lang="en-US" i="1" dirty="0"/>
              <a:t>Asian EFL Journal</a:t>
            </a:r>
            <a:r>
              <a:rPr lang="en-US" dirty="0"/>
              <a:t>, 33. </a:t>
            </a:r>
          </a:p>
          <a:p>
            <a:r>
              <a:rPr lang="en-US" i="1" dirty="0" err="1"/>
              <a:t>Stiggins</a:t>
            </a:r>
            <a:r>
              <a:rPr lang="en-US" i="1" dirty="0"/>
              <a:t>, R. (2008). Assessment manifesto. Assessment Training Institute. </a:t>
            </a:r>
            <a:r>
              <a:rPr lang="en-US" dirty="0"/>
              <a:t>Retrieved on</a:t>
            </a:r>
          </a:p>
          <a:p>
            <a:r>
              <a:rPr lang="en-US" dirty="0"/>
              <a:t>	June 4, 2008 from www.assessmentinst.com/forms/AssessmentManifesto.pdf</a:t>
            </a:r>
          </a:p>
          <a:p>
            <a:r>
              <a:rPr lang="en-US" dirty="0"/>
              <a:t>White, E. (2009). Student perspectives of peer assessment for learning in a public speaking 	</a:t>
            </a:r>
          </a:p>
          <a:p>
            <a:r>
              <a:rPr lang="en-US" dirty="0"/>
              <a:t>	course. </a:t>
            </a:r>
            <a:r>
              <a:rPr lang="en-US" i="1" dirty="0"/>
              <a:t>Asian EFL Journal,</a:t>
            </a:r>
            <a:r>
              <a:rPr lang="en-US" dirty="0"/>
              <a:t>33.</a:t>
            </a:r>
          </a:p>
        </p:txBody>
      </p:sp>
    </p:spTree>
    <p:extLst>
      <p:ext uri="{BB962C8B-B14F-4D97-AF65-F5344CB8AC3E}">
        <p14:creationId xmlns:p14="http://schemas.microsoft.com/office/powerpoint/2010/main" val="372901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Peer Assessment?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9014254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Peer Assessment:  What is it at UoPeople?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9199606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It is a process where students assess work of their peers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Looking at the problem from a different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Applying knowledge in a reflective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It can take the form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Anonymous and random grouping review in Written/Programming Assessments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Direct reviews of peers that you choose in the Discussion forum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is monitored and supervised by course instructors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Ensures that all students are assessed appropriately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instructors to better focus on the teaching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Directly improves the students’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324273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required?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4787900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 I have to peer assess?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0" y="2955614"/>
            <a:ext cx="10379279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</a:rPr>
              <a:t>Requirement of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If you do not assess your peers, you are not performing the entire assignment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risk failure for that assignment and the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are telling your fellow students that their hard work is not worth your time in reviewing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Violating the philosophy of education as a human right, a philosophy upon which the university is built </a:t>
            </a:r>
          </a:p>
        </p:txBody>
      </p:sp>
    </p:spTree>
    <p:extLst>
      <p:ext uri="{BB962C8B-B14F-4D97-AF65-F5344CB8AC3E}">
        <p14:creationId xmlns:p14="http://schemas.microsoft.com/office/powerpoint/2010/main" val="69800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peer assess?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7711580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Peer Assess?  Why not a ‘traditional’ method?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10714840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</a:t>
            </a:r>
            <a:r>
              <a:rPr lang="en-US" sz="1600" i="1" dirty="0">
                <a:solidFill>
                  <a:schemeClr val="accent3"/>
                </a:solidFill>
              </a:rPr>
              <a:t>is</a:t>
            </a:r>
            <a:r>
              <a:rPr lang="en-US" sz="1600" dirty="0">
                <a:solidFill>
                  <a:schemeClr val="accent3"/>
                </a:solidFill>
              </a:rPr>
              <a:t> a traditional model of teaching (White 2009).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Peer assessment model is a primary instruction tool throughout universities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at UoPeople is done in a structured and strategic way.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instructors to spend more time on academic facilitation and less time on summative assessments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The process encourages collaboration and development of leadership skills among students.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Benefits all students directly (Race, Brown &amp; Smith, 2005)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Student’s learning, quality of study, and soft skills increase (</a:t>
            </a:r>
            <a:r>
              <a:rPr lang="en-US" sz="1600" dirty="0" err="1"/>
              <a:t>Stiggins</a:t>
            </a:r>
            <a:r>
              <a:rPr lang="en-US" sz="1600" dirty="0"/>
              <a:t>, 2008).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493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does it really  help?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202080"/>
            <a:ext cx="7258575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Does it really help? Why can’t I see the value?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8" y="2904565"/>
            <a:ext cx="10471559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is a new process for many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Growing pains that are sometimes felt are worth the investment.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 of mastering a subject is being able to ‘teach it back’ to a peer (</a:t>
            </a:r>
            <a:r>
              <a:rPr lang="en-US" sz="1600" dirty="0" err="1"/>
              <a:t>Magin</a:t>
            </a:r>
            <a:r>
              <a:rPr lang="en-US" sz="1600" dirty="0"/>
              <a:t> &amp; </a:t>
            </a:r>
            <a:r>
              <a:rPr lang="en-US" sz="1600" dirty="0" err="1"/>
              <a:t>Helmore</a:t>
            </a:r>
            <a:r>
              <a:rPr lang="en-US" sz="1600" dirty="0"/>
              <a:t>, 2001).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By reviewing someone’s work you are then able to apply the concepts you have learned in a style such that you explore, via your peer’s work, your combined understanding of the objective and subject matter (</a:t>
            </a:r>
            <a:r>
              <a:rPr lang="en-US" sz="1600" dirty="0" err="1"/>
              <a:t>Spilchuk</a:t>
            </a:r>
            <a:r>
              <a:rPr lang="en-US" sz="1600" dirty="0"/>
              <a:t>, 2009).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Peer Assessment is learning through engagement (</a:t>
            </a:r>
            <a:r>
              <a:rPr lang="en-US" sz="1600" dirty="0" err="1"/>
              <a:t>Connely</a:t>
            </a:r>
            <a:r>
              <a:rPr lang="en-US" sz="1600" dirty="0"/>
              <a:t> &amp; </a:t>
            </a:r>
            <a:r>
              <a:rPr lang="en-US" sz="1600" dirty="0" err="1"/>
              <a:t>Clandinin</a:t>
            </a:r>
            <a:r>
              <a:rPr lang="en-US" sz="1600" dirty="0"/>
              <a:t>, 1990).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 a working adult, it is vital that you can offer positive, but critical, feedback. It is also vital that you are able to receive such feedback in a positive manner.  Being able to incorporate the feedback in your growth as a person (</a:t>
            </a:r>
            <a:r>
              <a:rPr lang="en-US" sz="1600" dirty="0" err="1"/>
              <a:t>Papinczak</a:t>
            </a:r>
            <a:r>
              <a:rPr lang="en-US" sz="1600" dirty="0"/>
              <a:t>, Young &amp; Groves, 2007).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5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 I assess?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6117672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Assignments and Discussion Forums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8" y="2904565"/>
            <a:ext cx="7963251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with Assignments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Three peers to assess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Moodle will group you randomly after the due date for the assignment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an anonymous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Peer Assessment with Discussion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Requirement to rate and provide feedback to three posts from your peers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Rating is anonymous, but the feedback is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Feedback is a central catalyst for open 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706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grading work?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6545510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Submission and the Assessment Scores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10094054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Two scores per week assignment:  The Submission and the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scores, when added together, are your total Assignment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Submission 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Based upon the average score your peers gave you for that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Usually</a:t>
            </a:r>
            <a:r>
              <a:rPr lang="en-US" sz="1600" dirty="0"/>
              <a:t> based out of 90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/>
                </a:solidFill>
              </a:rPr>
              <a:t>Assessment 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how close you were to your peers when you assessed your grouped assignments for the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Performed by Moodle’s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Usually based out of 10 points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572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Criteria for Assessments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2202080"/>
            <a:ext cx="5421386" cy="61732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Assignments and Discussions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9649438" cy="33141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Rubric that you can view during the assessment 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Asked to judge/rate your fellow student and provide feedback/reasons for that rating throughout the assessment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Crucial that you read through the assessment and the assignment before assessing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Remember,  you must give written feedback and not just a score to successfully complete your assessment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</a:rPr>
              <a:t>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Rubric as part of the discussion forum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Basic scale (1-10)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1 is Poor; 10 is Excellent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0586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Concerns from students new to peer assessment</a:t>
            </a:r>
            <a:endParaRPr lang="en-GB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6845300" cy="6173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Okay, I see how peer assessment can be useful, but…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10820400" cy="374790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/>
                </a:solidFill>
              </a:rPr>
              <a:t>Don’t students lack the knowledge to assess?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Students are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process is progressive—the more you experience it, the more you will learn.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Students learn through effective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3"/>
                </a:solidFill>
              </a:rPr>
              <a:t>How is this method fair?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UoPeople has implemented several safeguards in the grading process to ensure fairness and consistency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dirty="0"/>
              <a:t>Peer assessors are assigned randomly in each course for assignments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dirty="0"/>
              <a:t>Designed to minimize potential inaccuracies and problems that might occur in the </a:t>
            </a:r>
            <a:r>
              <a:rPr lang="en-US" sz="1900"/>
              <a:t>grading process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Course Instructors oversee the entire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If the required number of students do not complete their assessments and/or ratings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900" dirty="0"/>
              <a:t>Your Course Instructor will grade if nobody else did, when notified by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7110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3246</TotalTime>
  <Words>1020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Peer Assessment</vt:lpstr>
      <vt:lpstr>What is Peer Assessment?</vt:lpstr>
      <vt:lpstr>Is it required?</vt:lpstr>
      <vt:lpstr>Why do we peer assess?</vt:lpstr>
      <vt:lpstr>But does it really  help?</vt:lpstr>
      <vt:lpstr>Where do I assess?</vt:lpstr>
      <vt:lpstr>How does the grading work?</vt:lpstr>
      <vt:lpstr>Criteria for Assessments</vt:lpstr>
      <vt:lpstr>Common Concerns from students new to peer assessment</vt:lpstr>
      <vt:lpstr>What if I am unsatisfied with my score?</vt:lpstr>
      <vt:lpstr>What if I need additional help?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thesis generator</dc:title>
  <dc:creator>J Szewczyk</dc:creator>
  <cp:lastModifiedBy>J Szewczyk</cp:lastModifiedBy>
  <cp:revision>57</cp:revision>
  <dcterms:created xsi:type="dcterms:W3CDTF">2014-06-29T05:42:13Z</dcterms:created>
  <dcterms:modified xsi:type="dcterms:W3CDTF">2017-06-18T18:21:50Z</dcterms:modified>
</cp:coreProperties>
</file>