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66" r:id="rId13"/>
    <p:sldId id="267" r:id="rId14"/>
    <p:sldId id="268"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iqEJz6x7k26RbLIHCh12UbUodiR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F414EC-1D2A-A9AB-EB61-A3DCD754DD01}" v="411" dt="2024-04-05T18:04:12.687"/>
    <p1510:client id="{5C48657A-B9C8-B7D4-CB71-CB5DFEFDD916}" v="8" dt="2024-04-05T15:42:52.278"/>
    <p1510:client id="{8CC22621-808C-6B7E-E3EA-4DA9B5FDA03E}" v="166" dt="2024-04-05T15:57:28.6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61633"/>
  </p:normalViewPr>
  <p:slideViewPr>
    <p:cSldViewPr snapToGrid="0">
      <p:cViewPr varScale="1">
        <p:scale>
          <a:sx n="101" d="100"/>
          <a:sy n="101" d="100"/>
        </p:scale>
        <p:origin x="2504"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lang="en" dirty="0">
              <a:solidFill>
                <a:srgbClr val="222222"/>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 b="1" dirty="0">
                <a:solidFill>
                  <a:schemeClr val="dk1"/>
                </a:solidFill>
              </a:rPr>
              <a:t>Speaker Note Instructions: </a:t>
            </a:r>
            <a:endParaRPr lang="en" b="1">
              <a:solidFill>
                <a:schemeClr val="dk1"/>
              </a:solidFill>
            </a:endParaRPr>
          </a:p>
          <a:p>
            <a:pPr>
              <a:buNone/>
            </a:pPr>
            <a:r>
              <a:rPr lang="en" dirty="0">
                <a:solidFill>
                  <a:schemeClr val="dk1"/>
                </a:solidFill>
              </a:rPr>
              <a:t>  In this segment, we'll examine McDonald's Japan through the lens of Porter's Five Forces, providing insight into the competitive forces shaping the fast-food industry landscape.</a:t>
            </a:r>
          </a:p>
          <a:p>
            <a:pPr>
              <a:buNone/>
            </a:pPr>
            <a:r>
              <a:rPr lang="en">
                <a:solidFill>
                  <a:schemeClr val="dk1"/>
                </a:solidFill>
              </a:rPr>
              <a:t>  The threat of new entrants is ever-present due to low entry barriers, emphasizing the need for McDonald's Japan to continuously innovate and enhance its value proposition to maintain its competitive edge.</a:t>
            </a:r>
          </a:p>
          <a:p>
            <a:pPr>
              <a:buNone/>
            </a:pPr>
            <a:r>
              <a:rPr lang="en">
                <a:solidFill>
                  <a:schemeClr val="dk1"/>
                </a:solidFill>
              </a:rPr>
              <a:t>  Regarding substitutes, the wide availability of alternative food options, coupled with a shift towards health consciousness, poses a significant threat. McDonald's Japan can mitigate this by diversifying its menu to include healthier options and emphasizing quality and convenience to retain customer loyalty.</a:t>
            </a:r>
            <a:endParaRPr lang="en" dirty="0">
              <a:solidFill>
                <a:schemeClr val="dk1"/>
              </a:solidFill>
            </a:endParaRPr>
          </a:p>
          <a:p>
            <a:pPr>
              <a:buNone/>
            </a:pPr>
            <a:r>
              <a:rPr lang="en" dirty="0">
                <a:solidFill>
                  <a:schemeClr val="dk1"/>
                </a:solidFill>
              </a:rPr>
              <a:t>  The bargaining power of buyers is high in today's digital age, where customers are well-informed and have numerous choices. The influence of social media and review platforms means that McDonald's Japan must prioritize customer satisfaction and actively engage with its audience to foster a positive brand image.</a:t>
            </a:r>
            <a:endParaRPr lang="en" dirty="0"/>
          </a:p>
          <a:p>
            <a:pPr>
              <a:buNone/>
            </a:pPr>
            <a:r>
              <a:rPr lang="en" dirty="0">
                <a:solidFill>
                  <a:schemeClr val="dk1"/>
                </a:solidFill>
              </a:rPr>
              <a:t>  Although the bargaining power of suppliers is relatively balanced, maintaining strong, mutually beneficial relationships with a diverse supplier base is crucial for ensuring supply chain resilience and cost-effectiveness.</a:t>
            </a:r>
            <a:endParaRPr lang="en" dirty="0"/>
          </a:p>
          <a:p>
            <a:pPr>
              <a:buNone/>
            </a:pPr>
            <a:r>
              <a:rPr lang="en" dirty="0">
                <a:solidFill>
                  <a:schemeClr val="dk1"/>
                </a:solidFill>
              </a:rPr>
              <a:t>  Lastly, the intensity of rivalry within the industry underscores the constant battle for market share. McDonald's Japan needs to stay ahead through strategic pricing, continuous menu innovation, and exceptional service to stand out in this highly competitive market.</a:t>
            </a:r>
            <a:endParaRPr lang="en" dirty="0"/>
          </a:p>
          <a:p>
            <a:pPr marL="0" indent="0">
              <a:buNone/>
            </a:pPr>
            <a:r>
              <a:rPr lang="en" dirty="0">
                <a:solidFill>
                  <a:schemeClr val="dk1"/>
                </a:solidFill>
              </a:rPr>
              <a:t>  Understanding these forces allows McDonald's Japan to craft strategies that not only address these challenges but also leverage opportunities for growth and sustainability in the fast-food industry.</a:t>
            </a:r>
            <a:endParaRPr lang="e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b="1" dirty="0">
                <a:solidFill>
                  <a:schemeClr val="dk1"/>
                </a:solidFill>
              </a:rPr>
              <a:t>Speaker Note Instructions: </a:t>
            </a:r>
          </a:p>
          <a:p>
            <a:pPr>
              <a:buNone/>
            </a:pPr>
            <a:r>
              <a:rPr lang="en"/>
              <a:t>In this section, we'll outline the strategic directions that McDonald's Japan has pursued, aligning with Porter's three generic strategies: Cost Leadership, Differentiation, and Focus.</a:t>
            </a:r>
          </a:p>
          <a:p>
            <a:pPr>
              <a:buNone/>
            </a:pPr>
            <a:r>
              <a:rPr lang="en" dirty="0"/>
              <a:t>First, through cost leadership, McDonald's Japan has efficiently managed its supply chain and utilized its vast store network to reduce costs. This strategy allows it to offer competitive pricing, which is crucial in the price-sensitive fast-food market.</a:t>
            </a:r>
          </a:p>
          <a:p>
            <a:pPr>
              <a:buNone/>
            </a:pPr>
            <a:r>
              <a:rPr lang="en" dirty="0"/>
              <a:t>In terms of differentiation, McDonald's Japan stands out by creating a unique dining experience. Its menu, enriched with local flavors and seasonal items, distinguishes the brand in a crowded marketplace. Furthermore, its commitment to sustainability, seen in the use of eco-friendly packaging and responsibly sourced ingredients, resonates well with today's environmentally conscious consumers.</a:t>
            </a:r>
          </a:p>
          <a:p>
            <a:pPr>
              <a:buNone/>
            </a:pPr>
            <a:r>
              <a:rPr lang="en" dirty="0"/>
              <a:t>Lastly, the focus strategy enables McDonald's Japan to cater to specific segments of the market. By tailoring its offerings to meet the preferences of youth, women, and health-conscious individuals, especially during targeted events, the brand ensures that it serves a wide range of customer needs effectively.</a:t>
            </a:r>
          </a:p>
          <a:p>
            <a:pPr marL="0" indent="0">
              <a:buNone/>
            </a:pPr>
            <a:r>
              <a:rPr lang="en" dirty="0"/>
              <a:t>These strategic approaches have positioned McDonald's Japan strongly within the competitive landscape. By continuing to innovate and adapt these strategies, McDonald's Japan can further solidify its market leadership and continue to grow in the dynamic fast-food industry.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b="1">
                <a:solidFill>
                  <a:schemeClr val="dk1"/>
                </a:solidFill>
              </a:rPr>
              <a:t>Speaker Note Instructions: </a:t>
            </a:r>
          </a:p>
          <a:p>
            <a:pPr>
              <a:buNone/>
            </a:pPr>
            <a:r>
              <a:rPr lang="en"/>
              <a:t>In this section, we explore how McDonald's Japan's organizational design is meticulously crafted to support Porter's three strategic approaches: Cost Leadership, Differentiation, and Focus.</a:t>
            </a:r>
          </a:p>
          <a:p>
            <a:pPr>
              <a:buNone/>
            </a:pPr>
            <a:r>
              <a:rPr lang="en" dirty="0"/>
              <a:t>Firstly, under the cost leadership strategy, McDonald's Japan employs an extensive franchise model. This approach is instrumental in reducing human resource costs and fixed expenses, enabling the company to maintain competitive pricing while ensuring profitability. The expansion of franchise stores is a strategic move to leverage the benefits of franchising, which aligns with the aim to be the cost leader in the fast-food industry.</a:t>
            </a:r>
          </a:p>
          <a:p>
            <a:pPr>
              <a:buNone/>
            </a:pPr>
            <a:r>
              <a:rPr lang="en" dirty="0"/>
              <a:t>Moreover, for differentiation and focus, McDonald's Japan has established independent development teams. These teams are pivotal in driving innovation in product development and service delivery. By focusing on creating unique and tailored offerings, McDonald's Japan differentiates itself from competitors. This includes limited-time menu items, regional specialties, and services that cater to specific customer segments, such as families, young adults, and health-conscious individuals.</a:t>
            </a:r>
          </a:p>
          <a:p>
            <a:pPr marL="0" indent="0">
              <a:buNone/>
            </a:pPr>
            <a:r>
              <a:rPr lang="en" dirty="0"/>
              <a:t>The existence of these independent teams underscores McDonald's Japan's commitment to staying ahead in a competitive market through continuous innovation and adaptation. By aligning its organizational design with strategic objectives, McDonald's Japan ensures it can meet and exceed customer expectations, thereby securing its position as a leader in the fast-food industry. This strategic alignment not only supports operational efficiency but also fosters a culture of innovation and responsiveness to market trends.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b="1">
                <a:solidFill>
                  <a:schemeClr val="dk1"/>
                </a:solidFill>
              </a:rPr>
              <a:t>Speaker Note Instructions: </a:t>
            </a:r>
          </a:p>
          <a:p>
            <a:pPr>
              <a:buNone/>
            </a:pPr>
            <a:r>
              <a:rPr lang="en"/>
              <a:t>In addressing the ethical considerations for McDonald's Japan, it's vital to emphasize the importance of integrity and responsibility across all aspects of the organization.</a:t>
            </a:r>
          </a:p>
          <a:p>
            <a:pPr>
              <a:buNone/>
            </a:pPr>
            <a:r>
              <a:rPr lang="en" dirty="0"/>
              <a:t>Firstly, the fair treatment of employees stands at the core of McDonald's Japan's ethical practices. This encompasses providing equal employment opportunities for everyone, regardless of background. Moreover, ensuring that all employees work in a healthy and safe environment and are compensated fairly for their labor is fundamental. These practices not only comply with ethical standards but also contribute to employee satisfaction and retention.</a:t>
            </a:r>
          </a:p>
          <a:p>
            <a:pPr>
              <a:buNone/>
            </a:pPr>
            <a:r>
              <a:rPr lang="en" dirty="0"/>
              <a:t>Building and maintaining trust with customers is another critical aspect. By transparently providing accurate information about the products and their ingredients, McDonald's Japan reassures customers about the quality and safety of their food. This transparency is crucial in fostering a loyal customer base in an era where consumers are increasingly concerned about food provenance and nutritional value.</a:t>
            </a:r>
          </a:p>
          <a:p>
            <a:pPr>
              <a:buNone/>
            </a:pPr>
            <a:r>
              <a:rPr lang="en" dirty="0"/>
              <a:t>Lastly, McDonald's Japan's commitment to social responsibility, particularly regarding environmental impact, is a significant ethical consideration. The organization's efforts to use sustainable materials, improve energy efficiency, and reduce waste highlight its commitment to contributing positively to the planet. These initiatives resonate well with today's environmentally conscious consumers and enhance the brand's reputation.</a:t>
            </a:r>
          </a:p>
          <a:p>
            <a:pPr marL="0" indent="0">
              <a:buNone/>
            </a:pPr>
            <a:r>
              <a:rPr lang="en" dirty="0"/>
              <a:t>In conclusion, these ethical considerations are integral to McDonald's Japan's operations. By adhering to these principles, McDonald's Japan not only ensures compliance with ethical standards but also strengthens its brand image and cultivates loyalty among employees and customers alike.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lang="en" sz="1100" b="0" u="none" strike="noStrike" cap="none" dirty="0">
              <a:solidFill>
                <a:srgbClr val="000000"/>
              </a:solidFill>
              <a:latin typeface="Arial"/>
              <a:ea typeface="Arial"/>
              <a:cs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Clr>
                <a:schemeClr val="dk1"/>
              </a:buClr>
              <a:buNone/>
            </a:pPr>
            <a:r>
              <a:rPr lang="en" b="1" dirty="0">
                <a:solidFill>
                  <a:schemeClr val="dk1"/>
                </a:solidFill>
              </a:rPr>
              <a:t>Speaker Note Instructions: </a:t>
            </a:r>
            <a:r>
              <a:rPr lang="en" dirty="0">
                <a:solidFill>
                  <a:schemeClr val="dk1"/>
                </a:solidFill>
              </a:rPr>
              <a:t> </a:t>
            </a:r>
          </a:p>
          <a:p>
            <a:pPr marL="0" indent="0">
              <a:buNone/>
            </a:pPr>
            <a:r>
              <a:rPr lang="en" dirty="0">
                <a:solidFill>
                  <a:schemeClr val="dk1"/>
                </a:solidFill>
              </a:rPr>
              <a:t> Our analysis concludes that McDonald's Japan has been effectively managing its  operations and adapting to local market nuances, securing a strong market share despite challenges. Moving forward, the company is likely to face continued threats from the rising health consciousness among consumers and the competitive landscape. However, with its robust operational strategies and adaptive measures, McDonald's Japan is well-positioned to maintain its market leadership and continue thriving.</a:t>
            </a:r>
            <a:endParaRPr lang="en" dirty="0"/>
          </a:p>
          <a:p>
            <a:pPr marL="0" indent="0">
              <a:buNone/>
            </a:pPr>
            <a:r>
              <a:rPr lang="en" dirty="0">
                <a:solidFill>
                  <a:schemeClr val="dk1"/>
                </a:solidFill>
              </a:rPr>
              <a:t> In conclusion, our comprehensive analysis reaffirms McDonald's Japan's strong operational standing and suggests a continued path of success, provided it remains agile and responsive to market changes and challenges.</a:t>
            </a:r>
            <a:endParaRPr lang="e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 b="1" dirty="0">
                <a:solidFill>
                  <a:schemeClr val="dk1"/>
                </a:solidFill>
              </a:rPr>
              <a:t>Speaker Note Instructions: </a:t>
            </a:r>
            <a:r>
              <a:rPr lang="en" dirty="0">
                <a:solidFill>
                  <a:schemeClr val="dk1"/>
                </a:solidFill>
              </a:rPr>
              <a:t>Welcome to the next section of our presentation, where we delve into the background of McDonald's Japan, an influential player in the fast-food industry since its establishment in 1971. With a vast network of around 3,000 stores nationwide as of April 2024, McDonald's Japan has not only expanded its physical presence but also its impact on the fast-food culture in Japan.</a:t>
            </a:r>
          </a:p>
          <a:p>
            <a:pPr marL="0" indent="0">
              <a:buNone/>
            </a:pPr>
            <a:r>
              <a:rPr lang="en">
                <a:solidFill>
                  <a:schemeClr val="dk1"/>
                </a:solidFill>
              </a:rPr>
              <a:t>At the heart of McDonald's Japan's operation is its vision and mission - to bring deliciousness and smiles to communities and everyone. This guiding principle is reflected in every service, product, and interaction, ensuring customers receive the highest level of experience possible.</a:t>
            </a:r>
          </a:p>
          <a:p>
            <a:pPr marL="0" indent="0">
              <a:buNone/>
            </a:pPr>
            <a:r>
              <a:rPr lang="en" dirty="0">
                <a:solidFill>
                  <a:schemeClr val="dk1"/>
                </a:solidFill>
              </a:rPr>
              <a:t>Focusing on key strategies, McDonald's Japan places significant emphasis on menu localization, sustainable sourcing, and embracing digital transformation. By introducing unique menu items that cater to the diverse tastes of local consumers, McDonald's Japan has successfully created a menu that resonates deeply with the Japanese market. This approach not only enhances customer satisfaction but also supports local agriculture and promotes sustainability.</a:t>
            </a:r>
            <a:endParaRPr lang="en" dirty="0"/>
          </a:p>
          <a:p>
            <a:pPr marL="0" indent="0">
              <a:buNone/>
            </a:pPr>
            <a:r>
              <a:rPr lang="en" dirty="0">
                <a:solidFill>
                  <a:schemeClr val="dk1"/>
                </a:solidFill>
              </a:rPr>
              <a:t>As we move forward, we'll see how these strategic pillars have shaped McDonald's Japan's operations and contributed to its enduring success in a competitive landscape.</a:t>
            </a:r>
            <a:endParaRPr lang="en-US" dirty="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Clr>
                <a:schemeClr val="dk1"/>
              </a:buClr>
              <a:buNone/>
            </a:pPr>
            <a:r>
              <a:rPr lang="en" b="1" dirty="0">
                <a:solidFill>
                  <a:schemeClr val="dk1"/>
                </a:solidFill>
              </a:rPr>
              <a:t>Speaker Note Instructions: </a:t>
            </a:r>
            <a:r>
              <a:rPr lang="en" dirty="0">
                <a:solidFill>
                  <a:schemeClr val="dk1"/>
                </a:solidFill>
              </a:rPr>
              <a:t>In this segment, we highlight the strengths that underscore McDonald's Japan's prominence in the fast-food industry. These strengths not only contribute to its competitive edge but also to its widespread acceptance and loyalty among consumers.</a:t>
            </a:r>
          </a:p>
          <a:p>
            <a:pPr marL="0" indent="0">
              <a:buNone/>
            </a:pPr>
            <a:r>
              <a:rPr lang="en">
                <a:solidFill>
                  <a:schemeClr val="dk1"/>
                </a:solidFill>
              </a:rPr>
              <a:t>Firstly, McDonald's Japan enjoys exceptional brand recognition and image, attributed to extensive advertising and a reputation for reliable quality and service. </a:t>
            </a:r>
            <a:r>
              <a:rPr lang="en" b="0" i="0" u="none" strike="noStrike" cap="none">
                <a:solidFill>
                  <a:schemeClr val="dk1"/>
                </a:solidFill>
                <a:sym typeface="Arial"/>
              </a:rPr>
              <a:t>This </a:t>
            </a:r>
            <a:r>
              <a:rPr lang="en">
                <a:solidFill>
                  <a:schemeClr val="dk1"/>
                </a:solidFill>
              </a:rPr>
              <a:t>foundation of trust is crucial in the fast-food sector.</a:t>
            </a:r>
          </a:p>
          <a:p>
            <a:pPr marL="0" indent="0">
              <a:buNone/>
            </a:pPr>
            <a:r>
              <a:rPr lang="en" dirty="0">
                <a:solidFill>
                  <a:schemeClr val="dk1"/>
                </a:solidFill>
              </a:rPr>
              <a:t>The company's extensive store network </a:t>
            </a:r>
            <a:r>
              <a:rPr lang="en" b="0" i="0" u="none" strike="noStrike" cap="none" dirty="0">
                <a:solidFill>
                  <a:schemeClr val="dk1"/>
                </a:solidFill>
                <a:sym typeface="Arial"/>
              </a:rPr>
              <a:t>is </a:t>
            </a:r>
            <a:r>
              <a:rPr lang="en" dirty="0">
                <a:solidFill>
                  <a:schemeClr val="dk1"/>
                </a:solidFill>
              </a:rPr>
              <a:t>another significant strength. With stores across Japan, McDonald's ensures that its delicious offerings are never too far away, making it a convenient choice for customers nationwide.</a:t>
            </a:r>
          </a:p>
          <a:p>
            <a:pPr marL="0" indent="0">
              <a:buNone/>
            </a:pPr>
            <a:r>
              <a:rPr lang="en">
                <a:solidFill>
                  <a:schemeClr val="dk1"/>
                </a:solidFill>
              </a:rPr>
              <a:t>Diversity in the menu keeps the brand fresh and exciting. By incorporating seasonal and event-based items, along with unique regional and limited-time offerings, McDonald's Japan constantly renews customer interest and encourages repeat visits.</a:t>
            </a:r>
          </a:p>
          <a:p>
            <a:pPr marL="0" indent="0">
              <a:buNone/>
            </a:pPr>
            <a:r>
              <a:rPr lang="en">
                <a:solidFill>
                  <a:schemeClr val="dk1"/>
                </a:solidFill>
              </a:rPr>
              <a:t>Digitalization has been a game-changer, enhancing the overall customer experience. With the introduction of mobile apps and online ordering, McDonald's Japan has made it easier and more appealing for customers </a:t>
            </a:r>
            <a:r>
              <a:rPr lang="en" b="0" i="0" u="none" strike="noStrike" cap="none">
                <a:solidFill>
                  <a:schemeClr val="dk1"/>
                </a:solidFill>
                <a:sym typeface="Arial"/>
              </a:rPr>
              <a:t>to </a:t>
            </a:r>
            <a:r>
              <a:rPr lang="en">
                <a:solidFill>
                  <a:schemeClr val="dk1"/>
                </a:solidFill>
              </a:rPr>
              <a:t>enjoy their meals</a:t>
            </a:r>
            <a:r>
              <a:rPr lang="en" b="0" i="0" u="none" strike="noStrike" cap="none">
                <a:solidFill>
                  <a:schemeClr val="dk1"/>
                </a:solidFill>
                <a:sym typeface="Arial"/>
              </a:rPr>
              <a:t>.</a:t>
            </a:r>
            <a:endParaRPr lang="en">
              <a:solidFill>
                <a:schemeClr val="dk1"/>
              </a:solidFill>
            </a:endParaRPr>
          </a:p>
          <a:p>
            <a:pPr marL="0" indent="0">
              <a:buNone/>
            </a:pPr>
            <a:r>
              <a:rPr lang="en" dirty="0">
                <a:solidFill>
                  <a:schemeClr val="dk1"/>
                </a:solidFill>
              </a:rPr>
              <a:t>The strength of McDonald's Japan's supply chain cannot</a:t>
            </a:r>
            <a:r>
              <a:rPr lang="en" b="0" i="0" u="none" strike="noStrike" cap="none" dirty="0">
                <a:solidFill>
                  <a:schemeClr val="dk1"/>
                </a:solidFill>
                <a:sym typeface="Arial"/>
              </a:rPr>
              <a:t> be </a:t>
            </a:r>
            <a:r>
              <a:rPr lang="en" dirty="0">
                <a:solidFill>
                  <a:schemeClr val="dk1"/>
                </a:solidFill>
              </a:rPr>
              <a:t>overstated. By building long-term relationships with suppliers and adhering </a:t>
            </a:r>
            <a:r>
              <a:rPr lang="en" b="0" i="0" u="none" strike="noStrike" cap="none" dirty="0">
                <a:solidFill>
                  <a:schemeClr val="dk1"/>
                </a:solidFill>
                <a:sym typeface="Arial"/>
              </a:rPr>
              <a:t>to </a:t>
            </a:r>
            <a:r>
              <a:rPr lang="en" dirty="0">
                <a:solidFill>
                  <a:schemeClr val="dk1"/>
                </a:solidFill>
              </a:rPr>
              <a:t>high quality control standards, it ensures a steady supply of safe and high-quality ingredients.</a:t>
            </a:r>
          </a:p>
          <a:p>
            <a:pPr marL="0" indent="0">
              <a:buNone/>
            </a:pPr>
            <a:r>
              <a:rPr lang="en">
                <a:solidFill>
                  <a:schemeClr val="dk1"/>
                </a:solidFill>
              </a:rPr>
              <a:t>Lastly, the company's marketing strategy, particularly its use of social media and digital media, has successfully engaged the younger demographic</a:t>
            </a:r>
            <a:r>
              <a:rPr lang="en" b="0" i="0" u="none" strike="noStrike" cap="none">
                <a:solidFill>
                  <a:schemeClr val="dk1"/>
                </a:solidFill>
                <a:sym typeface="Arial"/>
              </a:rPr>
              <a:t>, </a:t>
            </a:r>
            <a:r>
              <a:rPr lang="en">
                <a:solidFill>
                  <a:schemeClr val="dk1"/>
                </a:solidFill>
              </a:rPr>
              <a:t>further solidifying McDonald's position </a:t>
            </a:r>
            <a:r>
              <a:rPr lang="en" b="0" i="0" u="none" strike="noStrike" cap="none">
                <a:solidFill>
                  <a:schemeClr val="dk1"/>
                </a:solidFill>
                <a:sym typeface="Arial"/>
              </a:rPr>
              <a:t>in </a:t>
            </a:r>
            <a:r>
              <a:rPr lang="en">
                <a:solidFill>
                  <a:schemeClr val="dk1"/>
                </a:solidFill>
              </a:rPr>
              <a:t>the market.</a:t>
            </a:r>
            <a:endParaRPr lang="en-US">
              <a:solidFill>
                <a:schemeClr val="dk1"/>
              </a:solidFill>
            </a:endParaRPr>
          </a:p>
          <a:p>
            <a:pPr marL="0" indent="0">
              <a:buNone/>
            </a:pPr>
            <a:r>
              <a:rPr lang="en" dirty="0">
                <a:solidFill>
                  <a:schemeClr val="dk1"/>
                </a:solidFill>
              </a:rPr>
              <a:t>Together, these strengths form the backbone of McDonald's Japan's success, enabling it </a:t>
            </a:r>
            <a:r>
              <a:rPr lang="en" b="0" i="0" u="none" strike="noStrike" cap="none" dirty="0">
                <a:solidFill>
                  <a:schemeClr val="dk1"/>
                </a:solidFill>
                <a:sym typeface="Arial"/>
              </a:rPr>
              <a:t>to </a:t>
            </a:r>
            <a:r>
              <a:rPr lang="en" dirty="0">
                <a:solidFill>
                  <a:schemeClr val="dk1"/>
                </a:solidFill>
              </a:rPr>
              <a:t>navigate the competitive landscape of the fast-food industry with confidence</a:t>
            </a:r>
            <a:r>
              <a:rPr lang="en" b="0" i="0" u="none" strike="noStrike" cap="none" dirty="0">
                <a:solidFill>
                  <a:schemeClr val="dk1"/>
                </a:solidFill>
                <a:sym typeface="Arial"/>
              </a:rPr>
              <a:t>.</a:t>
            </a:r>
            <a:endParaRPr lang="en-US" dirty="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2329fe4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f2329fe4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Clr>
                <a:schemeClr val="dk1"/>
              </a:buClr>
              <a:buNone/>
            </a:pPr>
            <a:r>
              <a:rPr lang="en" b="1" dirty="0">
                <a:solidFill>
                  <a:schemeClr val="dk1"/>
                </a:solidFill>
              </a:rPr>
              <a:t>Speaker Note Instructions: </a:t>
            </a:r>
            <a:r>
              <a:rPr lang="en">
                <a:solidFill>
                  <a:schemeClr val="dk1"/>
                </a:solidFill>
              </a:rPr>
              <a:t>In this slide, we delve into the weaknesses that McDonald's Japan faces, elements that could potentially hinder its growth and market position if not adequately addressed.</a:t>
            </a:r>
          </a:p>
          <a:p>
            <a:pPr marL="0" indent="0">
              <a:buNone/>
            </a:pPr>
            <a:r>
              <a:rPr lang="en" dirty="0">
                <a:solidFill>
                  <a:schemeClr val="dk1"/>
                </a:solidFill>
              </a:rPr>
              <a:t> First, the rising labor and operational costs are a significant concern. As Japan experiences an increase in labor costs, McDonald's Japan is feeling the squeeze on its profit margins. Additionally, the rising energy prices further escalate operational expenses, impacting overall profitability.</a:t>
            </a:r>
          </a:p>
          <a:p>
            <a:pPr marL="0" indent="0">
              <a:buNone/>
            </a:pPr>
            <a:r>
              <a:rPr lang="en" dirty="0">
                <a:solidFill>
                  <a:schemeClr val="dk1"/>
                </a:solidFill>
              </a:rPr>
              <a:t> The aging infrastructure of stores is another weakness. Some McDonald's outlets, having been in operation for many years, now face the challenge of outdated equipment and design. Updating and renovating these facilities require substantial investment, which can be a daunting financial burden.</a:t>
            </a:r>
          </a:p>
          <a:p>
            <a:pPr marL="0" indent="0">
              <a:buNone/>
            </a:pPr>
            <a:r>
              <a:rPr lang="en" dirty="0">
                <a:solidFill>
                  <a:schemeClr val="dk1"/>
                </a:solidFill>
              </a:rPr>
              <a:t> The growing health consciousness among consumers also poses a challenge. As more people gravitate towards healthier dining options, the traditional fast-food model, characterized by quick, convenient, but often less healthy food options, is becoming less appealing to this demographic.</a:t>
            </a:r>
          </a:p>
          <a:p>
            <a:pPr marL="0" indent="0">
              <a:buNone/>
            </a:pPr>
            <a:r>
              <a:rPr lang="en" dirty="0">
                <a:solidFill>
                  <a:schemeClr val="dk1"/>
                </a:solidFill>
              </a:rPr>
              <a:t> Lastly, the difficulty in differentiating from competitors in the fast-food industry is a notable weakness. With several strong players like Burger King and Mos Burger, establishing a distinct competitive edge remains a continuous struggle for McDonald's Japan.</a:t>
            </a:r>
            <a:endParaRPr lang="en-US" dirty="0">
              <a:solidFill>
                <a:schemeClr val="dk1"/>
              </a:solidFill>
            </a:endParaRPr>
          </a:p>
          <a:p>
            <a:pPr marL="0" indent="0">
              <a:buNone/>
            </a:pPr>
            <a:r>
              <a:rPr lang="en" dirty="0">
                <a:solidFill>
                  <a:schemeClr val="dk1"/>
                </a:solidFill>
              </a:rPr>
              <a:t> Addressing these weaknesses is crucial for McDonald's Japan to maintain its stronghold in the fast-food market. Strategies such as operational efficiency improvements, store modernization, menu diversification towards healthier options, and unique marketing tactics can help overcome these challenges.</a:t>
            </a:r>
            <a:endParaRPr lang="en-US">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Clr>
                <a:schemeClr val="dk1"/>
              </a:buClr>
              <a:buNone/>
            </a:pPr>
            <a:r>
              <a:rPr lang="en" b="1" dirty="0">
                <a:solidFill>
                  <a:schemeClr val="dk1"/>
                </a:solidFill>
              </a:rPr>
              <a:t>Speaker Note Instructions: </a:t>
            </a:r>
            <a:r>
              <a:rPr lang="en" dirty="0">
                <a:solidFill>
                  <a:schemeClr val="dk1"/>
                </a:solidFill>
              </a:rPr>
              <a:t>In this part of the presentation, we're focusing on the significant opportunities that lie ahead for McDonald's Japan, which can foster growth and further strengthen its market position.</a:t>
            </a:r>
          </a:p>
          <a:p>
            <a:pPr marL="0" indent="0">
              <a:buNone/>
            </a:pPr>
            <a:r>
              <a:rPr lang="en" dirty="0">
                <a:solidFill>
                  <a:schemeClr val="dk1"/>
                </a:solidFill>
              </a:rPr>
              <a:t> The rise in health consciousness presents an opportunity for McDonald's Japan to expand into new market segments. By introducing healthier menu options, the brand can appeal to a broader customer base, including the untapped senior market, thereby increasing its reach and relevance.</a:t>
            </a:r>
            <a:endParaRPr lang="en" dirty="0"/>
          </a:p>
          <a:p>
            <a:pPr>
              <a:buNone/>
            </a:pPr>
            <a:r>
              <a:rPr lang="en" dirty="0">
                <a:solidFill>
                  <a:schemeClr val="dk1"/>
                </a:solidFill>
              </a:rPr>
              <a:t>Technological advancements offer another avenue for growth. By leveraging digital order systems, loyalty programs, and AI-enhanced customer service, McDonald's Japan can improve operational efficiency and customer satisfaction. Furthermore, data analytics allows for a deeper understanding of customer preferences, enabling the development of personalized promotions and menus.</a:t>
            </a:r>
            <a:endParaRPr lang="en" dirty="0"/>
          </a:p>
          <a:p>
            <a:pPr>
              <a:buNone/>
            </a:pPr>
            <a:r>
              <a:rPr lang="en">
                <a:solidFill>
                  <a:schemeClr val="dk1"/>
                </a:solidFill>
              </a:rPr>
              <a:t>Sustainability and eco-friendly initiatives represent a significant opportunity to enhance the brand's image. In today's environmentally conscious market, actively promoting McDonald's Japan's commitment to sustainability can attract customers who prioritize environmental responsibility, thereby increasing brand loyalty and value.</a:t>
            </a:r>
          </a:p>
          <a:p>
            <a:pPr>
              <a:buNone/>
            </a:pPr>
            <a:r>
              <a:rPr lang="en" dirty="0">
                <a:solidFill>
                  <a:schemeClr val="dk1"/>
                </a:solidFill>
              </a:rPr>
              <a:t>Finally, partnerships with companies in other industries can lead to the development of innovative menu items and limited-time offers, creating buzz and attracting customers. Moreover, strengthening collaborations with delivery service companies can expand the brand's reach and make its offerings more accessible to customers, enhancing convenience and customer satisfaction.</a:t>
            </a:r>
            <a:endParaRPr lang="en" dirty="0"/>
          </a:p>
          <a:p>
            <a:pPr marL="0" indent="0">
              <a:buNone/>
            </a:pPr>
            <a:r>
              <a:rPr lang="en" dirty="0">
                <a:solidFill>
                  <a:schemeClr val="dk1"/>
                </a:solidFill>
              </a:rPr>
              <a:t>Overall, by capitalizing on these opportunities, McDonald's Japan can navigate the challenges of the fast-food industry and secure a prosperous future.</a:t>
            </a:r>
            <a:endParaRPr lang="e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f2329fe40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f2329fe40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Clr>
                <a:schemeClr val="dk1"/>
              </a:buClr>
              <a:buNone/>
            </a:pPr>
            <a:r>
              <a:rPr lang="en" b="1" dirty="0">
                <a:solidFill>
                  <a:schemeClr val="dk1"/>
                </a:solidFill>
              </a:rPr>
              <a:t>Speaker Note Instructions: </a:t>
            </a:r>
            <a:r>
              <a:rPr lang="en" dirty="0">
                <a:solidFill>
                  <a:schemeClr val="dk1"/>
                </a:solidFill>
              </a:rPr>
              <a:t>As we explore the landscape of the fast-food industry in Japan, it's crucial to acknowledge the threats that McDonald's Japan faces. Understanding these threats will enable us to strategize effectively for mitigating risks and leveraging potential opportunities.</a:t>
            </a:r>
          </a:p>
          <a:p>
            <a:pPr marL="0" indent="0">
              <a:buNone/>
            </a:pPr>
            <a:r>
              <a:rPr lang="en" dirty="0">
                <a:solidFill>
                  <a:schemeClr val="dk1"/>
                </a:solidFill>
              </a:rPr>
              <a:t> The intense competition within the fast-food industry is a major challenge. With numerous players fighting for a slice of the market, McDonald's Japan must continually innovate and differentiate itself to maintain and grow its market share. Price wars can erode profit margins, necessitating a focus on value addition and customer loyalty.</a:t>
            </a:r>
          </a:p>
          <a:p>
            <a:pPr marL="0" indent="0">
              <a:buNone/>
            </a:pPr>
            <a:r>
              <a:rPr lang="en" dirty="0">
                <a:solidFill>
                  <a:schemeClr val="dk1"/>
                </a:solidFill>
              </a:rPr>
              <a:t> Health consciousness is on the rise, leading to changing consumer preferences. This shift represents a threat to traditional fast-food models. To address this, McDonald's Japan can continue to diversify its menu, incorporating healthier options that appeal to this growing segment.</a:t>
            </a:r>
          </a:p>
          <a:p>
            <a:pPr marL="0" indent="0">
              <a:buNone/>
            </a:pPr>
            <a:r>
              <a:rPr lang="en" dirty="0">
                <a:solidFill>
                  <a:schemeClr val="dk1"/>
                </a:solidFill>
              </a:rPr>
              <a:t> Fluctuations in the cost of raw materials directly impact the bottom line. Proactive supply chain management and strategic sourcing can help stabilize costs and protect profit margins.</a:t>
            </a:r>
            <a:endParaRPr lang="e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f2329fe40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f2329fe40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Clr>
                <a:schemeClr val="dk1"/>
              </a:buClr>
              <a:buNone/>
            </a:pPr>
            <a:r>
              <a:rPr lang="en" b="1" dirty="0">
                <a:solidFill>
                  <a:schemeClr val="dk1"/>
                </a:solidFill>
              </a:rPr>
              <a:t>Speaker Note Instructions: </a:t>
            </a:r>
            <a:r>
              <a:rPr lang="en" dirty="0">
                <a:solidFill>
                  <a:schemeClr val="dk1"/>
                </a:solidFill>
              </a:rPr>
              <a:t> </a:t>
            </a:r>
            <a:endParaRPr lang="en">
              <a:solidFill>
                <a:schemeClr val="dk1"/>
              </a:solidFill>
            </a:endParaRPr>
          </a:p>
          <a:p>
            <a:pPr>
              <a:buNone/>
            </a:pPr>
            <a:r>
              <a:rPr lang="en" dirty="0">
                <a:solidFill>
                  <a:schemeClr val="dk1"/>
                </a:solidFill>
              </a:rPr>
              <a:t>Regulatory and policy changes require McDonald's Japan to remain agile and compliant. Adapting to new food safety standards, environmental regulations, and labor laws is essential for seamless operations.</a:t>
            </a:r>
          </a:p>
          <a:p>
            <a:pPr>
              <a:buNone/>
            </a:pPr>
            <a:r>
              <a:rPr lang="en" dirty="0">
                <a:solidFill>
                  <a:schemeClr val="dk1"/>
                </a:solidFill>
              </a:rPr>
              <a:t>Lastly, shifts in social and cultural trends, such as an increased emphasis on sustainability and animal welfare, demand that McDonald's Japan aligns its practices with consumer expectations. This alignment can also present an opportunity to strengthen the brand's reputation and customer base.</a:t>
            </a:r>
          </a:p>
          <a:p>
            <a:pPr>
              <a:buNone/>
            </a:pPr>
            <a:r>
              <a:rPr lang="en" dirty="0">
                <a:solidFill>
                  <a:schemeClr val="dk1"/>
                </a:solidFill>
              </a:rPr>
              <a:t>In conclusion, while these threats pose significant challenges, they also offer McDonald's Japan the chance to innovate, adapt, and further solidify its position in the market.</a:t>
            </a:r>
          </a:p>
          <a:p>
            <a:pPr marL="0" lvl="0" indent="0" algn="l">
              <a:spcBef>
                <a:spcPts val="0"/>
              </a:spcBef>
              <a:spcAft>
                <a:spcPts val="0"/>
              </a:spcAft>
              <a:buSzPts val="1100"/>
              <a:buFont typeface="Arial"/>
              <a:buNone/>
            </a:pPr>
            <a:endParaRPr lang="en" b="1" dirty="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Clr>
                <a:schemeClr val="dk1"/>
              </a:buClr>
              <a:buNone/>
            </a:pPr>
            <a:r>
              <a:rPr lang="en" b="1" dirty="0">
                <a:solidFill>
                  <a:schemeClr val="dk1"/>
                </a:solidFill>
              </a:rPr>
              <a:t>Speaker Note Instructions: </a:t>
            </a:r>
            <a:br>
              <a:rPr lang="en" b="1" dirty="0">
                <a:solidFill>
                  <a:schemeClr val="dk1"/>
                </a:solidFill>
              </a:rPr>
            </a:br>
            <a:r>
              <a:rPr lang="en" dirty="0">
                <a:solidFill>
                  <a:schemeClr val="dk1"/>
                </a:solidFill>
              </a:rPr>
              <a:t>  In this section, we'll explore the PESTEL analysis for McDonald's Japan, which provides a comprehensive overview of the macro-environmental factors impacting the fast-food industry.</a:t>
            </a:r>
          </a:p>
          <a:p>
            <a:pPr marL="0" indent="0">
              <a:buNone/>
            </a:pPr>
            <a:r>
              <a:rPr lang="en" dirty="0">
                <a:solidFill>
                  <a:schemeClr val="dk1"/>
                </a:solidFill>
              </a:rPr>
              <a:t>  Starting with Political factors, we consider how trade policies and tariffs could potentially affect the cost of imported raw materials, thereby influencing menu pricing and profit margins. McDonald's Japan must stay informed about these changes to manage costs effectively.</a:t>
            </a:r>
          </a:p>
          <a:p>
            <a:pPr marL="0" indent="0">
              <a:buNone/>
            </a:pPr>
            <a:r>
              <a:rPr lang="en" dirty="0">
                <a:solidFill>
                  <a:schemeClr val="dk1"/>
                </a:solidFill>
              </a:rPr>
              <a:t>  Economically, inflation and shifts in consumer spending power directly impact the fast-food sector's revenue. Understanding these trends allows McDonald's Japan to adjust its pricing strategies accordingly.</a:t>
            </a:r>
          </a:p>
          <a:p>
            <a:pPr marL="0" indent="0">
              <a:buNone/>
            </a:pPr>
            <a:r>
              <a:rPr lang="en" dirty="0">
                <a:solidFill>
                  <a:schemeClr val="dk1"/>
                </a:solidFill>
              </a:rPr>
              <a:t>  Social factors, including demographic shifts and a rising focus on health and wellness, are reshaping consumer demands. An aging population and an increase in single households may alter consumption patterns, while health consciousness requires McDonald's Japan to innovate its menu to include healthier options.</a:t>
            </a:r>
          </a:p>
          <a:p>
            <a:pPr marL="0" indent="0">
              <a:buNone/>
            </a:pPr>
            <a:r>
              <a:rPr lang="en">
                <a:solidFill>
                  <a:schemeClr val="dk1"/>
                </a:solidFill>
              </a:rPr>
              <a:t>  Technological advancements, particularly in digital ordering and delivery services, offer McDonald's Japan opportunities to enhance customer convenience and operational efficiency. Embracing these technologies can provide a competitive edge.</a:t>
            </a:r>
            <a:endParaRPr lang="en" dirty="0">
              <a:solidFill>
                <a:schemeClr val="dk1"/>
              </a:solidFill>
            </a:endParaRPr>
          </a:p>
          <a:p>
            <a:pPr marL="0" indent="0">
              <a:buNone/>
            </a:pPr>
            <a:r>
              <a:rPr lang="en" dirty="0">
                <a:solidFill>
                  <a:schemeClr val="dk1"/>
                </a:solidFill>
              </a:rPr>
              <a:t>  Environmental concerns urge McDonald's Japan towards sustainable sourcing practices. The social demand for sustainable agriculture and animal welfare impacts how ingredients are sourced, pushing the brand towards more eco-friendly practices.</a:t>
            </a:r>
          </a:p>
          <a:p>
            <a:pPr marL="0" indent="0">
              <a:buNone/>
            </a:pPr>
            <a:r>
              <a:rPr lang="en">
                <a:solidFill>
                  <a:schemeClr val="dk1"/>
                </a:solidFill>
              </a:rPr>
              <a:t>  Finally, Legal factors, including food safety and hygiene regulations and labor laws, set the operational framework within which McDonald's Japan operates. Compliance with these regulations not only ensures smooth operations but also helps in maintaining the brand's reputation for quality and safety.</a:t>
            </a:r>
          </a:p>
          <a:p>
            <a:pPr marL="0" indent="0">
              <a:buNone/>
            </a:pPr>
            <a:r>
              <a:rPr lang="en" dirty="0">
                <a:solidFill>
                  <a:schemeClr val="dk1"/>
                </a:solidFill>
              </a:rPr>
              <a:t>  Understanding these PESTEL factors is crucial for McDonald's Japan to navigate its external environment successfully, enabling it to adapt strategies that ensure long-term growth and sustainability in the fast-food industry.</a:t>
            </a:r>
            <a:endParaRPr lang="e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1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12288;https:/www.mcdonalds.co.jp/company/outlin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www.burgerking.co.jp/" TargetMode="External"/><Relationship Id="rId5" Type="http://schemas.openxmlformats.org/officeDocument/2006/relationships/hyperlink" Target="https://www.mos.co.jp/" TargetMode="External"/><Relationship Id="rId4" Type="http://schemas.openxmlformats.org/officeDocument/2006/relationships/hyperlink" Target="https://www.mcd-holdings.co.jp/"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r>
              <a:rPr lang="en" dirty="0"/>
              <a:t>Analysis of McDonald's Japan</a:t>
            </a:r>
            <a:endParaRPr lang="en-US" dirty="0"/>
          </a:p>
        </p:txBody>
      </p:sp>
      <p:sp>
        <p:nvSpPr>
          <p:cNvPr id="55" name="Google Shape;55;p1"/>
          <p:cNvSpPr txBox="1">
            <a:spLocks noGrp="1"/>
          </p:cNvSpPr>
          <p:nvPr>
            <p:ph type="subTitle" idx="1"/>
          </p:nvPr>
        </p:nvSpPr>
        <p:spPr>
          <a:xfrm>
            <a:off x="311700" y="2812559"/>
            <a:ext cx="8520600" cy="1428798"/>
          </a:xfrm>
          <a:prstGeom prst="rect">
            <a:avLst/>
          </a:prstGeom>
          <a:noFill/>
          <a:ln>
            <a:noFill/>
          </a:ln>
        </p:spPr>
        <p:txBody>
          <a:bodyPr spcFirstLastPara="1" wrap="square" lIns="91425" tIns="91425" rIns="91425" bIns="91425" anchor="t" anchorCtr="0">
            <a:noAutofit/>
          </a:bodyPr>
          <a:lstStyle/>
          <a:p>
            <a:r>
              <a:rPr lang="en" dirty="0"/>
              <a:t>Ryohei Hayashi</a:t>
            </a:r>
            <a:endParaRPr lang="en-US" dirty="0"/>
          </a:p>
          <a:p>
            <a:pPr marL="0" indent="0"/>
            <a:r>
              <a:rPr lang="en" dirty="0"/>
              <a:t>April 6th, 2024</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Micro Industry Analysis: Porter’s Five Forces</a:t>
            </a:r>
            <a:endParaRPr/>
          </a:p>
        </p:txBody>
      </p:sp>
      <p:sp>
        <p:nvSpPr>
          <p:cNvPr id="103" name="Google Shape;103;p8"/>
          <p:cNvSpPr txBox="1">
            <a:spLocks noGrp="1"/>
          </p:cNvSpPr>
          <p:nvPr>
            <p:ph type="body" idx="1"/>
          </p:nvPr>
        </p:nvSpPr>
        <p:spPr>
          <a:xfrm>
            <a:off x="311700" y="1012296"/>
            <a:ext cx="8520600" cy="4246691"/>
          </a:xfrm>
          <a:prstGeom prst="rect">
            <a:avLst/>
          </a:prstGeom>
          <a:noFill/>
          <a:ln>
            <a:noFill/>
          </a:ln>
        </p:spPr>
        <p:txBody>
          <a:bodyPr spcFirstLastPara="1" wrap="square" lIns="91425" tIns="91425" rIns="91425" bIns="91425" anchor="t" anchorCtr="0">
            <a:noAutofit/>
          </a:bodyPr>
          <a:lstStyle/>
          <a:p>
            <a:pPr>
              <a:lnSpc>
                <a:spcPct val="114999"/>
              </a:lnSpc>
              <a:buAutoNum type="arabicPeriod"/>
            </a:pPr>
            <a:r>
              <a:rPr lang="en-US" sz="1600" b="1" i="1"/>
              <a:t>Threat of New Entrants: </a:t>
            </a:r>
            <a:r>
              <a:rPr lang="en-US" sz="1600"/>
              <a:t>The industry has relatively low barriers to entry, making the threat of new entrants a constant presence.</a:t>
            </a:r>
            <a:endParaRPr lang="en-US" sz="1600" dirty="0"/>
          </a:p>
          <a:p>
            <a:pPr>
              <a:lnSpc>
                <a:spcPct val="114999"/>
              </a:lnSpc>
              <a:buAutoNum type="arabicPeriod"/>
            </a:pPr>
            <a:r>
              <a:rPr lang="en-US" sz="1600" b="1" i="1"/>
              <a:t>Threat of Substitutes: </a:t>
            </a:r>
            <a:r>
              <a:rPr lang="en-US" sz="1600"/>
              <a:t>Foods from convenience stores, home-cooked meals, and other restaurant </a:t>
            </a:r>
            <a:r>
              <a:rPr lang="en-US" sz="1600" dirty="0"/>
              <a:t>chains can serve as substitutes. Increasing health consciousness and diversity in consumer values make customers more prone to switching to substitutes.</a:t>
            </a:r>
          </a:p>
          <a:p>
            <a:pPr>
              <a:lnSpc>
                <a:spcPct val="114999"/>
              </a:lnSpc>
              <a:buAutoNum type="arabicPeriod"/>
            </a:pPr>
            <a:r>
              <a:rPr lang="en-US" sz="1600" b="1" i="1"/>
              <a:t>Bargaining Power of Buyers: </a:t>
            </a:r>
            <a:r>
              <a:rPr lang="en-US" sz="1600"/>
              <a:t>Customers have a wide range of choices and can select suppliers based on </a:t>
            </a:r>
            <a:r>
              <a:rPr lang="en-US" sz="1600" dirty="0"/>
              <a:t>price, quality, and service. The proliferation of social media and review sites amplifies consumer voices, significantly impacting businesses.</a:t>
            </a:r>
          </a:p>
          <a:p>
            <a:pPr>
              <a:lnSpc>
                <a:spcPct val="114999"/>
              </a:lnSpc>
              <a:buAutoNum type="arabicPeriod"/>
            </a:pPr>
            <a:r>
              <a:rPr lang="en-US" sz="1600" b="1" i="1" dirty="0"/>
              <a:t>Bargaining Power of Suppliers: </a:t>
            </a:r>
            <a:r>
              <a:rPr lang="en-US" sz="1600" dirty="0"/>
              <a:t>While the relationship with suppliers is crucial due to the large volume of food raw materials needed, the impact on McDonald's Japan is limited due to the existence of numerous suppliers.</a:t>
            </a:r>
          </a:p>
          <a:p>
            <a:pPr>
              <a:lnSpc>
                <a:spcPct val="114999"/>
              </a:lnSpc>
              <a:buAutoNum type="arabicPeriod"/>
            </a:pPr>
            <a:r>
              <a:rPr lang="en-US" sz="1600" b="1" i="1" dirty="0"/>
              <a:t>Intensity of Rivalry within the Industry: </a:t>
            </a:r>
            <a:r>
              <a:rPr lang="en-US" sz="1600" dirty="0"/>
              <a:t>The fast-food industry is highly competitive, with numerous competitors vying for customer acquisition through price competition, menu innovation, and service improvements.</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Generic Strategy Recommendations</a:t>
            </a:r>
            <a:endParaRPr/>
          </a:p>
        </p:txBody>
      </p:sp>
      <p:sp>
        <p:nvSpPr>
          <p:cNvPr id="109" name="Google Shape;109;p9"/>
          <p:cNvSpPr txBox="1">
            <a:spLocks noGrp="1"/>
          </p:cNvSpPr>
          <p:nvPr>
            <p:ph type="body" idx="1"/>
          </p:nvPr>
        </p:nvSpPr>
        <p:spPr>
          <a:xfrm>
            <a:off x="311700" y="1152475"/>
            <a:ext cx="8520600" cy="3955550"/>
          </a:xfrm>
          <a:prstGeom prst="rect">
            <a:avLst/>
          </a:prstGeom>
          <a:noFill/>
          <a:ln>
            <a:noFill/>
          </a:ln>
        </p:spPr>
        <p:txBody>
          <a:bodyPr spcFirstLastPara="1" wrap="square" lIns="91425" tIns="91425" rIns="91425" bIns="91425" anchor="t" anchorCtr="0">
            <a:noAutofit/>
          </a:bodyPr>
          <a:lstStyle/>
          <a:p>
            <a:pPr>
              <a:lnSpc>
                <a:spcPct val="114999"/>
              </a:lnSpc>
              <a:buAutoNum type="arabicPeriod"/>
            </a:pPr>
            <a:r>
              <a:rPr lang="en-US" b="1" i="1" dirty="0"/>
              <a:t>Cost Leadership: </a:t>
            </a:r>
            <a:r>
              <a:rPr lang="en-US" dirty="0"/>
              <a:t>By optimizing the supply chain and leveraging its extensive network of stores, McDonald's Japan has successfully reduced per-unit costs, securing a competitive advantage in price competition.</a:t>
            </a:r>
          </a:p>
          <a:p>
            <a:pPr>
              <a:lnSpc>
                <a:spcPct val="114999"/>
              </a:lnSpc>
              <a:buAutoNum type="arabicPeriod"/>
            </a:pPr>
            <a:r>
              <a:rPr lang="en-US" b="1" i="1" dirty="0"/>
              <a:t>Differentiation: </a:t>
            </a:r>
            <a:r>
              <a:rPr lang="en-US" dirty="0"/>
              <a:t>McDonald's Japan differentiates itself from other fast-food chains by developing unique menus that incorporate local flavors and seasonal trends. The use of eco-friendly packaging materials and sustainable sourcing of ingredients further strengthens its appeal to customers.</a:t>
            </a:r>
          </a:p>
          <a:p>
            <a:pPr>
              <a:lnSpc>
                <a:spcPct val="114999"/>
              </a:lnSpc>
              <a:buAutoNum type="arabicPeriod"/>
            </a:pPr>
            <a:r>
              <a:rPr lang="en-US" b="1" i="1" dirty="0"/>
              <a:t>Focus: </a:t>
            </a:r>
            <a:r>
              <a:rPr lang="en-US" dirty="0"/>
              <a:t>Targeting specific customer segments during events, McDonald's Japan offers products catered to diverse groups such as youth, women, and health-conscious consumers, enhancing service delivery to various customer needs.</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Organization Design Recommendations</a:t>
            </a:r>
            <a:endParaRPr/>
          </a:p>
        </p:txBody>
      </p:sp>
      <p:sp>
        <p:nvSpPr>
          <p:cNvPr id="115" name="Google Shape;115;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lnSpc>
                <a:spcPct val="114999"/>
              </a:lnSpc>
              <a:buAutoNum type="arabicPeriod"/>
            </a:pPr>
            <a:r>
              <a:rPr lang="en-US" b="1" i="1" dirty="0"/>
              <a:t>Cost Leadership: </a:t>
            </a:r>
            <a:r>
              <a:rPr lang="en-US" dirty="0"/>
              <a:t>To reduce labor costs, a key component of overall costs, McDonald's Japan is expanding its franchise operations. Franchising allows for reductions in human resource costs and fixed expenses, supporting cost leadership strategy.</a:t>
            </a:r>
            <a:endParaRPr lang="en-US"/>
          </a:p>
          <a:p>
            <a:pPr>
              <a:lnSpc>
                <a:spcPct val="114999"/>
              </a:lnSpc>
              <a:buAutoNum type="arabicPeriod"/>
            </a:pPr>
            <a:r>
              <a:rPr lang="en-US" b="1" i="1" dirty="0"/>
              <a:t>Differentiation &amp; Focus: </a:t>
            </a:r>
            <a:r>
              <a:rPr lang="en-US" dirty="0"/>
              <a:t>Independent development teams are in place to foster product and service innovations tailored for differentiation and focused strategies. These teams concentrate on creating unique offerings that set McDonald's Japan apart in the market.</a:t>
            </a:r>
          </a:p>
          <a:p>
            <a:pPr marL="342900" lvl="0" algn="l">
              <a:lnSpc>
                <a:spcPct val="114999"/>
              </a:lnSpc>
              <a:spcBef>
                <a:spcPts val="1600"/>
              </a:spcBef>
              <a:spcAft>
                <a:spcPts val="1600"/>
              </a:spcAft>
              <a:buSzPts val="1800"/>
              <a:buAutoNum type="arabicPeriod"/>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Ethical Considerations</a:t>
            </a:r>
            <a:endParaRPr/>
          </a:p>
        </p:txBody>
      </p:sp>
      <p:sp>
        <p:nvSpPr>
          <p:cNvPr id="121" name="Google Shape;121;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lnSpc>
                <a:spcPct val="114999"/>
              </a:lnSpc>
              <a:buAutoNum type="arabicPeriod"/>
            </a:pPr>
            <a:r>
              <a:rPr lang="en-US" b="1" i="1" dirty="0"/>
              <a:t>Fair Treatment of Employees: </a:t>
            </a:r>
            <a:r>
              <a:rPr lang="en-US" dirty="0"/>
              <a:t>Providing equal employment opportunities to all employees is essential. It is also critically important to ensure a healthy and safe work environment and to pay fair wages.</a:t>
            </a:r>
            <a:endParaRPr lang="en-US"/>
          </a:p>
          <a:p>
            <a:pPr>
              <a:lnSpc>
                <a:spcPct val="114999"/>
              </a:lnSpc>
              <a:buAutoNum type="arabicPeriod"/>
            </a:pPr>
            <a:r>
              <a:rPr lang="en-US" b="1" i="1" dirty="0"/>
              <a:t>Trust with Customers: </a:t>
            </a:r>
            <a:r>
              <a:rPr lang="en-US" dirty="0"/>
              <a:t>Offering customers accurate information about product content and raw materials is necessary to build trust and provide peace of mind.</a:t>
            </a:r>
          </a:p>
          <a:p>
            <a:pPr>
              <a:lnSpc>
                <a:spcPct val="114999"/>
              </a:lnSpc>
              <a:buAutoNum type="arabicPeriod"/>
            </a:pPr>
            <a:r>
              <a:rPr lang="en-US" b="1" i="1" dirty="0"/>
              <a:t>Social Responsibility: </a:t>
            </a:r>
            <a:r>
              <a:rPr lang="en-US" dirty="0"/>
              <a:t>Fulfilling environmental responsibilities through the use of sustainable materials, improving energy efficiency, and reducing waste is essential.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dirty="0"/>
              <a:t>References</a:t>
            </a:r>
            <a:endParaRPr dirty="0"/>
          </a:p>
        </p:txBody>
      </p:sp>
      <p:sp>
        <p:nvSpPr>
          <p:cNvPr id="127" name="Google Shape;127;p12"/>
          <p:cNvSpPr txBox="1">
            <a:spLocks noGrp="1"/>
          </p:cNvSpPr>
          <p:nvPr>
            <p:ph type="body" idx="1"/>
          </p:nvPr>
        </p:nvSpPr>
        <p:spPr>
          <a:xfrm>
            <a:off x="311700" y="1152474"/>
            <a:ext cx="8520600" cy="3803989"/>
          </a:xfrm>
          <a:prstGeom prst="rect">
            <a:avLst/>
          </a:prstGeom>
          <a:noFill/>
          <a:ln>
            <a:noFill/>
          </a:ln>
        </p:spPr>
        <p:txBody>
          <a:bodyPr spcFirstLastPara="1" wrap="square" lIns="91425" tIns="91425" rIns="91425" bIns="91425" anchor="t" anchorCtr="0">
            <a:noAutofit/>
          </a:bodyPr>
          <a:lstStyle/>
          <a:p>
            <a:pPr>
              <a:buClr>
                <a:srgbClr val="FF0000"/>
              </a:buClr>
              <a:buAutoNum type="arabicPeriod"/>
            </a:pPr>
            <a:r>
              <a:rPr lang="en" dirty="0">
                <a:solidFill>
                  <a:schemeClr val="tx1"/>
                </a:solidFill>
              </a:rPr>
              <a:t>McDonald's Company (Japan), Ltd., "" </a:t>
            </a:r>
            <a:r>
              <a:rPr lang="en" dirty="0">
                <a:solidFill>
                  <a:schemeClr val="tx1"/>
                </a:solidFill>
                <a:hlinkClick r:id="rId3">
                  <a:extLst>
                    <a:ext uri="{A12FA001-AC4F-418D-AE19-62706E023703}">
                      <ahyp:hlinkClr xmlns:ahyp="http://schemas.microsoft.com/office/drawing/2018/hyperlinkcolor" val="tx"/>
                    </a:ext>
                  </a:extLst>
                </a:hlinkClick>
              </a:rPr>
              <a:t>https://www.mcdonalds.co.jp/company/outline/</a:t>
            </a:r>
            <a:endParaRPr lang="en" i="1">
              <a:solidFill>
                <a:schemeClr val="tx1"/>
              </a:solidFill>
              <a:hlinkClick r:id="">
                <a:extLst>
                  <a:ext uri="{A12FA001-AC4F-418D-AE19-62706E023703}">
                    <ahyp:hlinkClr xmlns:ahyp="http://schemas.microsoft.com/office/drawing/2018/hyperlinkcolor" val="tx"/>
                  </a:ext>
                </a:extLst>
              </a:hlinkClick>
            </a:endParaRPr>
          </a:p>
          <a:p>
            <a:pPr>
              <a:lnSpc>
                <a:spcPct val="114999"/>
              </a:lnSpc>
              <a:buClr>
                <a:srgbClr val="FF0000"/>
              </a:buClr>
              <a:buAutoNum type="arabicPeriod"/>
            </a:pPr>
            <a:r>
              <a:rPr lang="en" dirty="0">
                <a:solidFill>
                  <a:schemeClr val="tx1"/>
                </a:solidFill>
              </a:rPr>
              <a:t>McDonald's Holdings Co.(Japan), Ltd., </a:t>
            </a:r>
            <a:r>
              <a:rPr lang="en" dirty="0">
                <a:solidFill>
                  <a:schemeClr val="tx1"/>
                </a:solidFill>
                <a:hlinkClick r:id="rId4">
                  <a:extLst>
                    <a:ext uri="{A12FA001-AC4F-418D-AE19-62706E023703}">
                      <ahyp:hlinkClr xmlns:ahyp="http://schemas.microsoft.com/office/drawing/2018/hyperlinkcolor" val="tx"/>
                    </a:ext>
                  </a:extLst>
                </a:hlinkClick>
              </a:rPr>
              <a:t>https://www.mcd-holdings.co.jp/</a:t>
            </a:r>
          </a:p>
          <a:p>
            <a:pPr>
              <a:lnSpc>
                <a:spcPct val="114999"/>
              </a:lnSpc>
              <a:buClr>
                <a:srgbClr val="FF0000"/>
              </a:buClr>
              <a:buAutoNum type="arabicPeriod"/>
            </a:pPr>
            <a:r>
              <a:rPr lang="en" dirty="0">
                <a:solidFill>
                  <a:schemeClr val="tx1"/>
                </a:solidFill>
              </a:rPr>
              <a:t>MOS FOOD SERVICES, INC., </a:t>
            </a:r>
            <a:r>
              <a:rPr lang="en" dirty="0">
                <a:solidFill>
                  <a:schemeClr val="tx1"/>
                </a:solidFill>
                <a:hlinkClick r:id="rId5">
                  <a:extLst>
                    <a:ext uri="{A12FA001-AC4F-418D-AE19-62706E023703}">
                      <ahyp:hlinkClr xmlns:ahyp="http://schemas.microsoft.com/office/drawing/2018/hyperlinkcolor" val="tx"/>
                    </a:ext>
                  </a:extLst>
                </a:hlinkClick>
              </a:rPr>
              <a:t>https://www.mos.co.jp/</a:t>
            </a:r>
            <a:endParaRPr lang="en" dirty="0">
              <a:solidFill>
                <a:schemeClr val="tx1"/>
              </a:solidFill>
            </a:endParaRPr>
          </a:p>
          <a:p>
            <a:pPr>
              <a:lnSpc>
                <a:spcPct val="114999"/>
              </a:lnSpc>
              <a:buClr>
                <a:srgbClr val="FF0000"/>
              </a:buClr>
              <a:buAutoNum type="arabicPeriod"/>
            </a:pPr>
            <a:r>
              <a:rPr lang="en" dirty="0">
                <a:solidFill>
                  <a:schemeClr val="tx1"/>
                </a:solidFill>
              </a:rPr>
              <a:t>Burger King Company, </a:t>
            </a:r>
            <a:r>
              <a:rPr lang="en" dirty="0">
                <a:solidFill>
                  <a:schemeClr val="tx1"/>
                </a:solidFill>
                <a:hlinkClick r:id="rId6">
                  <a:extLst>
                    <a:ext uri="{A12FA001-AC4F-418D-AE19-62706E023703}">
                      <ahyp:hlinkClr xmlns:ahyp="http://schemas.microsoft.com/office/drawing/2018/hyperlinkcolor" val="tx"/>
                    </a:ext>
                  </a:extLst>
                </a:hlinkClick>
              </a:rPr>
              <a:t>https://www.burgerking.co.jp/</a:t>
            </a:r>
          </a:p>
          <a:p>
            <a:pPr>
              <a:lnSpc>
                <a:spcPct val="114999"/>
              </a:lnSpc>
              <a:buClr>
                <a:srgbClr val="FF0000"/>
              </a:buClr>
              <a:buAutoNum type="arabicPeriod"/>
            </a:pPr>
            <a:r>
              <a:rPr lang="en" dirty="0">
                <a:solidFill>
                  <a:schemeClr val="tx1"/>
                </a:solidFill>
              </a:rPr>
              <a:t>Sophia, Principles of Management, https://app.sophia.org/spcc/principles-of-management</a:t>
            </a:r>
          </a:p>
          <a:p>
            <a:pPr>
              <a:lnSpc>
                <a:spcPct val="114999"/>
              </a:lnSpc>
              <a:buClr>
                <a:srgbClr val="FF0000"/>
              </a:buClr>
              <a:buAutoNum type="arabicPeriod"/>
            </a:pPr>
            <a:endParaRPr lang="en" dirty="0">
              <a:solidFill>
                <a:srgbClr val="FF0000"/>
              </a:solidFill>
            </a:endParaRPr>
          </a:p>
          <a:p>
            <a:pPr indent="0">
              <a:lnSpc>
                <a:spcPct val="114999"/>
              </a:lnSpc>
              <a:buNone/>
            </a:pPr>
            <a:endParaRPr lang="en-US" dirty="0"/>
          </a:p>
          <a:p>
            <a:pPr marL="0" indent="0">
              <a:spcBef>
                <a:spcPts val="1600"/>
              </a:spcBef>
              <a:spcAft>
                <a:spcPts val="1600"/>
              </a:spcAft>
              <a:buNone/>
            </a:pP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dirty="0"/>
              <a:t>Executive Summary</a:t>
            </a:r>
            <a:endParaRPr dirty="0"/>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SzPts val="2800"/>
              <a:buNone/>
            </a:pPr>
            <a:endParaRPr/>
          </a:p>
        </p:txBody>
      </p:sp>
      <p:sp>
        <p:nvSpPr>
          <p:cNvPr id="61" name="Google Shape;61;p3"/>
          <p:cNvSpPr txBox="1">
            <a:spLocks noGrp="1"/>
          </p:cNvSpPr>
          <p:nvPr>
            <p:ph type="body" idx="1"/>
          </p:nvPr>
        </p:nvSpPr>
        <p:spPr>
          <a:xfrm>
            <a:off x="311700" y="1281871"/>
            <a:ext cx="8520600" cy="3416400"/>
          </a:xfrm>
          <a:prstGeom prst="rect">
            <a:avLst/>
          </a:prstGeom>
          <a:noFill/>
          <a:ln>
            <a:noFill/>
          </a:ln>
        </p:spPr>
        <p:txBody>
          <a:bodyPr spcFirstLastPara="1" wrap="square" lIns="91425" tIns="91425" rIns="91425" bIns="91425" anchor="t" anchorCtr="0">
            <a:noAutofit/>
          </a:bodyPr>
          <a:lstStyle/>
          <a:p>
            <a:pPr>
              <a:lnSpc>
                <a:spcPct val="114999"/>
              </a:lnSpc>
            </a:pPr>
            <a:r>
              <a:rPr lang="en-US" dirty="0"/>
              <a:t>By conducting this comprehensive analysis, we aim to evaluate whether McDonald's Japan is operating effectively. </a:t>
            </a:r>
            <a:endParaRPr lang="en-US"/>
          </a:p>
          <a:p>
            <a:pPr>
              <a:lnSpc>
                <a:spcPct val="114999"/>
              </a:lnSpc>
            </a:pPr>
            <a:r>
              <a:rPr lang="en-US" dirty="0"/>
              <a:t>If not, we will explore possible solutions. </a:t>
            </a:r>
          </a:p>
          <a:p>
            <a:pPr>
              <a:lnSpc>
                <a:spcPct val="114999"/>
              </a:lnSpc>
            </a:pPr>
            <a:r>
              <a:rPr lang="en-US" dirty="0"/>
              <a:t>Our conclusion suggests that McDonald's Japan has been successfully adapting to local market characteristics, securing its market share, and managing its organization appropriately. Despite the ongoing threats from increasing health consciousness and competitors, McDonald's Japan is expected to continue its stable operations.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dirty="0"/>
              <a:t>Organization Background</a:t>
            </a:r>
            <a:endParaRPr dirty="0"/>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SzPts val="2800"/>
              <a:buNone/>
            </a:pPr>
            <a:endParaRPr/>
          </a:p>
        </p:txBody>
      </p:sp>
      <p:sp>
        <p:nvSpPr>
          <p:cNvPr id="67" name="Google Shape;67;p4"/>
          <p:cNvSpPr txBox="1">
            <a:spLocks noGrp="1"/>
          </p:cNvSpPr>
          <p:nvPr>
            <p:ph type="body" idx="1"/>
          </p:nvPr>
        </p:nvSpPr>
        <p:spPr>
          <a:xfrm>
            <a:off x="315127" y="1172167"/>
            <a:ext cx="8520600" cy="3416400"/>
          </a:xfrm>
          <a:prstGeom prst="rect">
            <a:avLst/>
          </a:prstGeom>
          <a:noFill/>
          <a:ln>
            <a:noFill/>
          </a:ln>
        </p:spPr>
        <p:txBody>
          <a:bodyPr spcFirstLastPara="1" wrap="square" lIns="91425" tIns="91425" rIns="91425" bIns="91425" anchor="t" anchorCtr="0">
            <a:noAutofit/>
          </a:bodyPr>
          <a:lstStyle/>
          <a:p>
            <a:pPr>
              <a:lnSpc>
                <a:spcPct val="114999"/>
              </a:lnSpc>
            </a:pPr>
            <a:r>
              <a:rPr lang="en-US" dirty="0"/>
              <a:t>Founded in 1971, McDonald's Japan is a leading fast-food chain with approximately 3,000 stores across Japan as of April 2024.</a:t>
            </a:r>
            <a:endParaRPr lang="en-US"/>
          </a:p>
          <a:p>
            <a:pPr>
              <a:lnSpc>
                <a:spcPct val="114999"/>
              </a:lnSpc>
            </a:pPr>
            <a:r>
              <a:rPr lang="en-US" dirty="0"/>
              <a:t>Vision and Mission: Focused on delivering "Deliciousness and smiles to communities and everyone," aiming to provide customers with the ultimate experience.</a:t>
            </a:r>
          </a:p>
          <a:p>
            <a:pPr>
              <a:lnSpc>
                <a:spcPct val="114999"/>
              </a:lnSpc>
            </a:pPr>
            <a:r>
              <a:rPr lang="en-US" dirty="0"/>
              <a:t>Key Strategies: Central to its strategy are menu localization, sustainable sourcing of ingredients, and digitalization. Notably, the development of unique menus tailored to regional consumer preferences in Japan stands out.</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Internal Strengths</a:t>
            </a:r>
            <a:endParaRPr dirty="0"/>
          </a:p>
        </p:txBody>
      </p:sp>
      <p:sp>
        <p:nvSpPr>
          <p:cNvPr id="73" name="Google Shape;73;p5"/>
          <p:cNvSpPr txBox="1">
            <a:spLocks noGrp="1"/>
          </p:cNvSpPr>
          <p:nvPr>
            <p:ph type="body" idx="1"/>
          </p:nvPr>
        </p:nvSpPr>
        <p:spPr>
          <a:xfrm>
            <a:off x="311700" y="1017120"/>
            <a:ext cx="8520600" cy="4160852"/>
          </a:xfrm>
          <a:prstGeom prst="rect">
            <a:avLst/>
          </a:prstGeom>
          <a:noFill/>
          <a:ln>
            <a:noFill/>
          </a:ln>
        </p:spPr>
        <p:txBody>
          <a:bodyPr spcFirstLastPara="1" wrap="square" lIns="91425" tIns="91425" rIns="91425" bIns="91425" anchor="t" anchorCtr="0">
            <a:noAutofit/>
          </a:bodyPr>
          <a:lstStyle/>
          <a:p>
            <a:pPr marL="342900">
              <a:lnSpc>
                <a:spcPct val="114999"/>
              </a:lnSpc>
              <a:buAutoNum type="arabicPeriod"/>
            </a:pPr>
            <a:r>
              <a:rPr lang="en-US" sz="1600" b="1" i="1" dirty="0"/>
              <a:t>Brand Recognition and Image</a:t>
            </a:r>
            <a:r>
              <a:rPr lang="en-US" sz="1600" dirty="0"/>
              <a:t>: High national awareness through commercials and other media. Earns customer trust with consistent quality and service.</a:t>
            </a:r>
            <a:endParaRPr lang="en-US" dirty="0"/>
          </a:p>
          <a:p>
            <a:pPr marL="342900">
              <a:lnSpc>
                <a:spcPct val="114999"/>
              </a:lnSpc>
              <a:buAutoNum type="arabicPeriod"/>
            </a:pPr>
            <a:r>
              <a:rPr lang="en-US" sz="1600" b="1" i="1" dirty="0"/>
              <a:t>Extensive Store Network:</a:t>
            </a:r>
            <a:r>
              <a:rPr lang="en-US" sz="1600" dirty="0"/>
              <a:t> Stores are strategically located nationwide, accessible to everyone.</a:t>
            </a:r>
            <a:endParaRPr lang="en-US"/>
          </a:p>
          <a:p>
            <a:pPr marL="342900">
              <a:lnSpc>
                <a:spcPct val="114999"/>
              </a:lnSpc>
              <a:buAutoNum type="arabicPeriod"/>
            </a:pPr>
            <a:r>
              <a:rPr lang="en-US" sz="1600" b="1" i="1" dirty="0"/>
              <a:t>Diverse Menu:</a:t>
            </a:r>
            <a:r>
              <a:rPr lang="en-US" sz="1600" dirty="0"/>
              <a:t> Seasonal and event-based new products encourage repeat customers. Offers unique regional and limited-time menus to continuously attract customer interest.</a:t>
            </a:r>
          </a:p>
          <a:p>
            <a:pPr marL="342900">
              <a:lnSpc>
                <a:spcPct val="114999"/>
              </a:lnSpc>
              <a:buAutoNum type="arabicPeriod"/>
            </a:pPr>
            <a:r>
              <a:rPr lang="en-US" sz="1600" b="1" i="1" dirty="0"/>
              <a:t>Digitalization:</a:t>
            </a:r>
            <a:r>
              <a:rPr lang="en-US" sz="1600" dirty="0"/>
              <a:t> Enhances customer experience through mobile apps and online ordering systems.</a:t>
            </a:r>
            <a:endParaRPr lang="en-US"/>
          </a:p>
          <a:p>
            <a:pPr marL="342900">
              <a:lnSpc>
                <a:spcPct val="114999"/>
              </a:lnSpc>
              <a:buAutoNum type="arabicPeriod"/>
            </a:pPr>
            <a:r>
              <a:rPr lang="en-US" sz="1600" b="1" i="1" dirty="0"/>
              <a:t>Strong Supply Chain:</a:t>
            </a:r>
            <a:r>
              <a:rPr lang="en-US" sz="1600" dirty="0"/>
              <a:t> Maintains stable supply of ingredients through long-term relationships with both domestic and international suppliers. Ensures product safety and quality with high standards of quality control.</a:t>
            </a:r>
          </a:p>
          <a:p>
            <a:pPr marL="342900">
              <a:lnSpc>
                <a:spcPct val="114999"/>
              </a:lnSpc>
              <a:buAutoNum type="arabicPeriod"/>
            </a:pPr>
            <a:r>
              <a:rPr lang="en-US" sz="1600" b="1" i="1" dirty="0"/>
              <a:t>Marketing Strategy:</a:t>
            </a:r>
            <a:r>
              <a:rPr lang="en-US" sz="1600" dirty="0"/>
              <a:t> Campaigns utilizing social media and digital media resonate well with the younger demographic.</a:t>
            </a:r>
            <a:endParaRPr lang="en-US"/>
          </a:p>
          <a:p>
            <a:pPr marL="342900">
              <a:lnSpc>
                <a:spcPct val="114999"/>
              </a:lnSpc>
              <a:spcBef>
                <a:spcPts val="1600"/>
              </a:spcBef>
              <a:buAutoNum type="arabicPeriod"/>
            </a:pP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gf2329fe408_0_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800"/>
              <a:buFont typeface="Arial"/>
              <a:buNone/>
            </a:pPr>
            <a:r>
              <a:rPr lang="en" dirty="0"/>
              <a:t>Internal Weaknesses</a:t>
            </a:r>
            <a:endParaRPr dirty="0"/>
          </a:p>
          <a:p>
            <a:pPr marL="0" lvl="0" indent="0" algn="l" rtl="0">
              <a:spcBef>
                <a:spcPts val="0"/>
              </a:spcBef>
              <a:spcAft>
                <a:spcPts val="0"/>
              </a:spcAft>
              <a:buNone/>
            </a:pPr>
            <a:endParaRPr/>
          </a:p>
        </p:txBody>
      </p:sp>
      <p:sp>
        <p:nvSpPr>
          <p:cNvPr id="79" name="Google Shape;79;gf2329fe408_0_0"/>
          <p:cNvSpPr txBox="1">
            <a:spLocks noGrp="1"/>
          </p:cNvSpPr>
          <p:nvPr>
            <p:ph type="body" idx="1"/>
          </p:nvPr>
        </p:nvSpPr>
        <p:spPr>
          <a:xfrm>
            <a:off x="315126" y="1014254"/>
            <a:ext cx="8520600" cy="4134462"/>
          </a:xfrm>
          <a:prstGeom prst="rect">
            <a:avLst/>
          </a:prstGeom>
        </p:spPr>
        <p:txBody>
          <a:bodyPr spcFirstLastPara="1" wrap="square" lIns="91425" tIns="91425" rIns="91425" bIns="91425" anchor="t" anchorCtr="0">
            <a:noAutofit/>
          </a:bodyPr>
          <a:lstStyle/>
          <a:p>
            <a:pPr>
              <a:lnSpc>
                <a:spcPct val="114999"/>
              </a:lnSpc>
              <a:buAutoNum type="arabicPeriod"/>
            </a:pPr>
            <a:r>
              <a:rPr lang="en-US" b="1" i="1" dirty="0"/>
              <a:t>Rising Labor and Operational Costs:</a:t>
            </a:r>
            <a:r>
              <a:rPr lang="en-US" dirty="0"/>
              <a:t> Nationwide increase in labor costs pressures profit margins. Rising energy prices contribute to increased operational expenses.</a:t>
            </a:r>
          </a:p>
          <a:p>
            <a:pPr>
              <a:lnSpc>
                <a:spcPct val="114999"/>
              </a:lnSpc>
              <a:buAutoNum type="arabicPeriod"/>
            </a:pPr>
            <a:r>
              <a:rPr lang="en-US" b="1" i="1" dirty="0"/>
              <a:t>Aging Store Infrastructure: </a:t>
            </a:r>
            <a:r>
              <a:rPr lang="en-US" dirty="0"/>
              <a:t>Long-standing stores may exhibit equipment wear and outdated designs, necessitating significant investment for updates and renovations.</a:t>
            </a:r>
            <a:endParaRPr lang="en-US"/>
          </a:p>
          <a:p>
            <a:pPr>
              <a:lnSpc>
                <a:spcPct val="114999"/>
              </a:lnSpc>
              <a:buAutoNum type="arabicPeriod"/>
            </a:pPr>
            <a:r>
              <a:rPr lang="en-US" b="1" i="1" dirty="0"/>
              <a:t>Increasing Health Consciousness: </a:t>
            </a:r>
            <a:r>
              <a:rPr lang="en-US" dirty="0"/>
              <a:t>The fast-food model faces aversion from health-conscious consumers.</a:t>
            </a:r>
          </a:p>
          <a:p>
            <a:pPr>
              <a:lnSpc>
                <a:spcPct val="114999"/>
              </a:lnSpc>
              <a:buAutoNum type="arabicPeriod"/>
            </a:pPr>
            <a:r>
              <a:rPr lang="en-US" b="1" i="1" dirty="0"/>
              <a:t>Differentiation from Competitors: </a:t>
            </a:r>
            <a:r>
              <a:rPr lang="en-US" dirty="0"/>
              <a:t>Differentiating within the fast-food industry, from competitors like Burger King and Mos Burger, presents an ongoing challenge.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External Opportunities</a:t>
            </a:r>
            <a:endParaRPr dirty="0"/>
          </a:p>
        </p:txBody>
      </p:sp>
      <p:sp>
        <p:nvSpPr>
          <p:cNvPr id="85" name="Google Shape;85;p6"/>
          <p:cNvSpPr txBox="1">
            <a:spLocks noGrp="1"/>
          </p:cNvSpPr>
          <p:nvPr>
            <p:ph type="body" idx="1"/>
          </p:nvPr>
        </p:nvSpPr>
        <p:spPr>
          <a:xfrm>
            <a:off x="311700" y="1152475"/>
            <a:ext cx="8520600" cy="3297787"/>
          </a:xfrm>
          <a:prstGeom prst="rect">
            <a:avLst/>
          </a:prstGeom>
          <a:noFill/>
          <a:ln>
            <a:noFill/>
          </a:ln>
        </p:spPr>
        <p:txBody>
          <a:bodyPr spcFirstLastPara="1" wrap="square" lIns="91425" tIns="91425" rIns="91425" bIns="91425" anchor="t" anchorCtr="0">
            <a:noAutofit/>
          </a:bodyPr>
          <a:lstStyle/>
          <a:p>
            <a:pPr>
              <a:lnSpc>
                <a:spcPct val="114999"/>
              </a:lnSpc>
              <a:buAutoNum type="arabicPeriod"/>
            </a:pPr>
            <a:r>
              <a:rPr lang="en-US" sz="1600" b="1" i="1" dirty="0"/>
              <a:t>Expanding into New Market Segments: </a:t>
            </a:r>
            <a:r>
              <a:rPr lang="en-US" sz="1600" dirty="0"/>
              <a:t>Introducing menu options catering to health-conscious consumers to target new customer segments, including the senior market.</a:t>
            </a:r>
          </a:p>
          <a:p>
            <a:pPr>
              <a:lnSpc>
                <a:spcPct val="114999"/>
              </a:lnSpc>
              <a:buAutoNum type="arabicPeriod"/>
            </a:pPr>
            <a:r>
              <a:rPr lang="en-US" sz="1600" b="1" i="1" dirty="0"/>
              <a:t>Leveraging Technology: </a:t>
            </a:r>
            <a:r>
              <a:rPr lang="en-US" sz="1600" dirty="0"/>
              <a:t>Adopting digital order systems, loyalty programs through apps, and enhancing customer service with AI technology. Utilizing data analytics to understand customer trends for personalized promotions and menu development.</a:t>
            </a:r>
          </a:p>
          <a:p>
            <a:pPr>
              <a:lnSpc>
                <a:spcPct val="114999"/>
              </a:lnSpc>
              <a:buAutoNum type="arabicPeriod"/>
            </a:pPr>
            <a:r>
              <a:rPr lang="en-US" sz="1600" b="1" i="1" dirty="0"/>
              <a:t>Sustainability and Eco-friendly Initiatives: </a:t>
            </a:r>
            <a:r>
              <a:rPr lang="en-US" sz="1600" dirty="0"/>
              <a:t>Strengthening environmental initiatives to enhance an eco-friendly brand image. Actively promoting sustainability efforts to increase brand value.</a:t>
            </a:r>
          </a:p>
          <a:p>
            <a:pPr>
              <a:lnSpc>
                <a:spcPct val="114999"/>
              </a:lnSpc>
              <a:buAutoNum type="arabicPeriod"/>
            </a:pPr>
            <a:r>
              <a:rPr lang="en-US" sz="1600" b="1" i="1" dirty="0"/>
              <a:t>Partnerships: </a:t>
            </a:r>
            <a:r>
              <a:rPr lang="en-US" sz="1600" dirty="0"/>
              <a:t>Developing new menus and limited-time products through collaborations with other industries. Expanding delivery range and improving efficiency through strengthened partnerships with delivery service companies.</a:t>
            </a:r>
            <a:endParaRPr sz="1600" dirty="0"/>
          </a:p>
          <a:p>
            <a:pPr marL="342900" lvl="0" algn="l" rtl="0">
              <a:lnSpc>
                <a:spcPct val="115000"/>
              </a:lnSpc>
              <a:spcBef>
                <a:spcPts val="1600"/>
              </a:spcBef>
              <a:spcAft>
                <a:spcPts val="1600"/>
              </a:spcAft>
              <a:buSzPts val="1800"/>
              <a:buAutoNum type="arabicPeriod"/>
            </a:pPr>
            <a:endParaRPr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gf2329fe408_0_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800"/>
              <a:buFont typeface="Arial"/>
              <a:buNone/>
            </a:pPr>
            <a:r>
              <a:rPr lang="en"/>
              <a:t>External Threats</a:t>
            </a:r>
            <a:endParaRPr/>
          </a:p>
          <a:p>
            <a:pPr marL="0" lvl="0" indent="0" algn="l" rtl="0">
              <a:spcBef>
                <a:spcPts val="0"/>
              </a:spcBef>
              <a:spcAft>
                <a:spcPts val="0"/>
              </a:spcAft>
              <a:buNone/>
            </a:pPr>
            <a:endParaRPr/>
          </a:p>
        </p:txBody>
      </p:sp>
      <p:sp>
        <p:nvSpPr>
          <p:cNvPr id="91" name="Google Shape;91;gf2329fe408_0_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a:lnSpc>
                <a:spcPct val="114999"/>
              </a:lnSpc>
              <a:buAutoNum type="arabicPeriod"/>
            </a:pPr>
            <a:r>
              <a:rPr lang="en-US" sz="1600" b="1" i="1" dirty="0"/>
              <a:t>Intense Market Competition: </a:t>
            </a:r>
            <a:r>
              <a:rPr lang="en-US" sz="1600" dirty="0"/>
              <a:t>The fast-food industry is highly competitive, with numerous domestic and international competitors vying for market share. The pressure from new entrants and existing rivals can lead to price competition, potentially impacting profit margins.</a:t>
            </a:r>
          </a:p>
          <a:p>
            <a:pPr>
              <a:lnSpc>
                <a:spcPct val="114999"/>
              </a:lnSpc>
              <a:buAutoNum type="arabicPeriod"/>
            </a:pPr>
            <a:r>
              <a:rPr lang="en-US" sz="1600" b="1" i="1" dirty="0"/>
              <a:t>Rising Health Consciousness Among Consumers: </a:t>
            </a:r>
            <a:r>
              <a:rPr lang="en-US" sz="1600" dirty="0"/>
              <a:t>As awareness of health and nutrition increases, consumer preferences for fast food and processed products are shifting. Failing to meet these health and nutrition expectations poses a risk of declining demand.</a:t>
            </a:r>
          </a:p>
          <a:p>
            <a:pPr>
              <a:lnSpc>
                <a:spcPct val="114999"/>
              </a:lnSpc>
              <a:buAutoNum type="arabicPeriod"/>
            </a:pPr>
            <a:r>
              <a:rPr lang="en-US" sz="1600" b="1" i="1" dirty="0"/>
              <a:t>Fluctuations in Raw Material Costs: </a:t>
            </a:r>
            <a:r>
              <a:rPr lang="en-US" sz="1600" dirty="0"/>
              <a:t>Variability in the prices of food raw materials can directly affect profit margins.</a:t>
            </a:r>
          </a:p>
          <a:p>
            <a:pPr>
              <a:lnSpc>
                <a:spcPct val="114999"/>
              </a:lnSpc>
              <a:buAutoNum type="arabicPeriod"/>
            </a:pP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gf2329fe408_0_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800"/>
              <a:buFont typeface="Arial"/>
              <a:buNone/>
            </a:pPr>
            <a:r>
              <a:rPr lang="en" dirty="0"/>
              <a:t>External Threats</a:t>
            </a:r>
            <a:endParaRPr dirty="0"/>
          </a:p>
          <a:p>
            <a:pPr marL="0" lvl="0" indent="0" algn="l" rtl="0">
              <a:spcBef>
                <a:spcPts val="0"/>
              </a:spcBef>
              <a:spcAft>
                <a:spcPts val="0"/>
              </a:spcAft>
              <a:buNone/>
            </a:pPr>
            <a:endParaRPr/>
          </a:p>
        </p:txBody>
      </p:sp>
      <p:sp>
        <p:nvSpPr>
          <p:cNvPr id="91" name="Google Shape;91;gf2329fe408_0_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14300" indent="0">
              <a:lnSpc>
                <a:spcPct val="114999"/>
              </a:lnSpc>
              <a:buNone/>
            </a:pPr>
            <a:r>
              <a:rPr lang="en-US" sz="1600" b="1" i="1" dirty="0"/>
              <a:t>4. Regulatory and Policy Changes: </a:t>
            </a:r>
            <a:r>
              <a:rPr lang="en-US" sz="1600" dirty="0"/>
              <a:t>Changes in government policies and laws, such as   food safety regulations, environmental protection measures, and minimum wage            increases, can introduce new constraints to business operations.</a:t>
            </a:r>
            <a:endParaRPr lang="en-US" dirty="0"/>
          </a:p>
          <a:p>
            <a:pPr marL="114300" indent="0">
              <a:lnSpc>
                <a:spcPct val="114999"/>
              </a:lnSpc>
              <a:buNone/>
            </a:pPr>
            <a:r>
              <a:rPr lang="en-US" sz="1600" b="1" i="1" dirty="0"/>
              <a:t>5. Shifts in Social and Cultural Trends: </a:t>
            </a:r>
            <a:r>
              <a:rPr lang="en-US" sz="1600" dirty="0"/>
              <a:t>Changes in consumer values and lifestyles   pose significant threats to the fast-food industry. For example, growing concerns over   sustainability and animal welfare.</a:t>
            </a:r>
            <a:endParaRPr lang="en-US"/>
          </a:p>
        </p:txBody>
      </p:sp>
    </p:spTree>
    <p:extLst>
      <p:ext uri="{BB962C8B-B14F-4D97-AF65-F5344CB8AC3E}">
        <p14:creationId xmlns:p14="http://schemas.microsoft.com/office/powerpoint/2010/main" val="3212737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Macro Environment Analysis: PESTEL</a:t>
            </a:r>
            <a:endParaRPr dirty="0"/>
          </a:p>
        </p:txBody>
      </p:sp>
      <p:sp>
        <p:nvSpPr>
          <p:cNvPr id="97" name="Google Shape;97;p7"/>
          <p:cNvSpPr txBox="1">
            <a:spLocks noGrp="1"/>
          </p:cNvSpPr>
          <p:nvPr>
            <p:ph type="body" idx="1"/>
          </p:nvPr>
        </p:nvSpPr>
        <p:spPr>
          <a:xfrm>
            <a:off x="311700" y="1001513"/>
            <a:ext cx="8520600" cy="4128078"/>
          </a:xfrm>
          <a:prstGeom prst="rect">
            <a:avLst/>
          </a:prstGeom>
          <a:noFill/>
          <a:ln>
            <a:noFill/>
          </a:ln>
        </p:spPr>
        <p:txBody>
          <a:bodyPr spcFirstLastPara="1" wrap="square" lIns="91425" tIns="91425" rIns="91425" bIns="91425" anchor="t" anchorCtr="0">
            <a:noAutofit/>
          </a:bodyPr>
          <a:lstStyle/>
          <a:p>
            <a:pPr>
              <a:lnSpc>
                <a:spcPct val="114999"/>
              </a:lnSpc>
              <a:buAutoNum type="arabicPeriod"/>
            </a:pPr>
            <a:r>
              <a:rPr lang="en-US" sz="1600" b="1" i="1" dirty="0"/>
              <a:t>Political: </a:t>
            </a:r>
            <a:r>
              <a:rPr lang="en-US" sz="1600" dirty="0"/>
              <a:t>Trade Policies and Tariffs: Changes in trade scenarios and government tariffs can impact the cost of imported raw materials.</a:t>
            </a:r>
          </a:p>
          <a:p>
            <a:pPr>
              <a:lnSpc>
                <a:spcPct val="114999"/>
              </a:lnSpc>
              <a:buAutoNum type="arabicPeriod"/>
            </a:pPr>
            <a:r>
              <a:rPr lang="en-US" sz="1600" b="1" i="1" dirty="0"/>
              <a:t>Economic: </a:t>
            </a:r>
            <a:r>
              <a:rPr lang="en-US" sz="1600" dirty="0"/>
              <a:t>Inflation and Consumer Spending: Fluctuations in inflation rates and disposable income directly affect the revenue of the fast-food industry.</a:t>
            </a:r>
          </a:p>
          <a:p>
            <a:pPr>
              <a:lnSpc>
                <a:spcPct val="114999"/>
              </a:lnSpc>
              <a:buAutoNum type="arabicPeriod"/>
            </a:pPr>
            <a:r>
              <a:rPr lang="en-US" sz="1600" b="1" i="1" dirty="0"/>
              <a:t>Social: </a:t>
            </a:r>
            <a:r>
              <a:rPr lang="en-US" sz="1600" dirty="0"/>
              <a:t>Demographic Changes: An aging society and the rise in single-person households influence consumer preferences and </a:t>
            </a:r>
            <a:r>
              <a:rPr lang="en-US" sz="1600"/>
              <a:t>needs. Also, Health</a:t>
            </a:r>
            <a:r>
              <a:rPr lang="en-US" sz="1600" dirty="0"/>
              <a:t> Consciousness: Increasing awareness about health and wellness affects menu development and marketing strategies.</a:t>
            </a:r>
          </a:p>
          <a:p>
            <a:pPr>
              <a:lnSpc>
                <a:spcPct val="114999"/>
              </a:lnSpc>
              <a:buAutoNum type="arabicPeriod"/>
            </a:pPr>
            <a:r>
              <a:rPr lang="en-US" sz="1600" b="1" i="1" dirty="0"/>
              <a:t>Technological: </a:t>
            </a:r>
            <a:r>
              <a:rPr lang="en-US" sz="1600" dirty="0"/>
              <a:t>Evolution of Digital Technology: Advances in technology, such as mobile ordering and delivery apps, transform the methods of service delivery.</a:t>
            </a:r>
          </a:p>
          <a:p>
            <a:pPr>
              <a:lnSpc>
                <a:spcPct val="114999"/>
              </a:lnSpc>
              <a:buAutoNum type="arabicPeriod"/>
            </a:pPr>
            <a:r>
              <a:rPr lang="en-US" sz="1600" i="1" dirty="0"/>
              <a:t>Environmental: </a:t>
            </a:r>
            <a:r>
              <a:rPr lang="en-US" sz="1600" dirty="0"/>
              <a:t>Sustainable Sourcing: Social demands for sustainable agriculture and animal welfare impact sourcing practices.</a:t>
            </a:r>
          </a:p>
          <a:p>
            <a:pPr>
              <a:lnSpc>
                <a:spcPct val="114999"/>
              </a:lnSpc>
              <a:buAutoNum type="arabicPeriod"/>
            </a:pPr>
            <a:r>
              <a:rPr lang="en-US" sz="1600" b="1" i="1" dirty="0"/>
              <a:t>Legal: </a:t>
            </a:r>
            <a:r>
              <a:rPr lang="en-US" sz="1600" dirty="0"/>
              <a:t>Legislation regarding minimum wage and working hours affects labor costs and operational expenses.</a:t>
            </a:r>
            <a:endParaRPr sz="1600" dirty="0"/>
          </a:p>
          <a:p>
            <a:pPr marL="0" lvl="0" indent="0" algn="l" rtl="0">
              <a:lnSpc>
                <a:spcPct val="115000"/>
              </a:lnSpc>
              <a:spcBef>
                <a:spcPts val="1600"/>
              </a:spcBef>
              <a:spcAft>
                <a:spcPts val="1600"/>
              </a:spcAft>
              <a:buSzPts val="1800"/>
              <a:buNone/>
            </a:pPr>
            <a:endParaRPr sz="16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1332</Words>
  <Application>Microsoft Office PowerPoint</Application>
  <PresentationFormat>On-screen Show (16:9)</PresentationFormat>
  <Paragraphs>53</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Simple Light</vt:lpstr>
      <vt:lpstr>Analysis of McDonald's Japan</vt:lpstr>
      <vt:lpstr>Executive Summary  </vt:lpstr>
      <vt:lpstr>Organization Background  </vt:lpstr>
      <vt:lpstr>Internal Strengths</vt:lpstr>
      <vt:lpstr>Internal Weaknesses </vt:lpstr>
      <vt:lpstr>External Opportunities</vt:lpstr>
      <vt:lpstr>External Threats </vt:lpstr>
      <vt:lpstr>External Threats </vt:lpstr>
      <vt:lpstr>Macro Environment Analysis: PESTEL</vt:lpstr>
      <vt:lpstr>Micro Industry Analysis: Porter’s Five Forces</vt:lpstr>
      <vt:lpstr>Generic Strategy Recommendations</vt:lpstr>
      <vt:lpstr>Organization Design Recommendations</vt:lpstr>
      <vt:lpstr>Ethical Considerations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Organization</dc:title>
  <dc:creator>Rod</dc:creator>
  <cp:lastModifiedBy>Bethany Uchytil</cp:lastModifiedBy>
  <cp:revision>254</cp:revision>
  <dcterms:modified xsi:type="dcterms:W3CDTF">2024-04-05T18:04:54Z</dcterms:modified>
</cp:coreProperties>
</file>