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4" r:id="rId3"/>
    <p:sldId id="268" r:id="rId4"/>
    <p:sldId id="257" r:id="rId5"/>
    <p:sldId id="258" r:id="rId6"/>
    <p:sldId id="271" r:id="rId7"/>
    <p:sldId id="272" r:id="rId8"/>
    <p:sldId id="273" r:id="rId9"/>
    <p:sldId id="279" r:id="rId10"/>
    <p:sldId id="280" r:id="rId11"/>
    <p:sldId id="259" r:id="rId12"/>
    <p:sldId id="263" r:id="rId13"/>
    <p:sldId id="274" r:id="rId14"/>
    <p:sldId id="276" r:id="rId15"/>
    <p:sldId id="275" r:id="rId16"/>
    <p:sldId id="277" r:id="rId17"/>
    <p:sldId id="260" r:id="rId18"/>
    <p:sldId id="278" r:id="rId19"/>
    <p:sldId id="262" r:id="rId20"/>
    <p:sldId id="269" r:id="rId21"/>
    <p:sldId id="261" r:id="rId22"/>
    <p:sldId id="270" r:id="rId23"/>
    <p:sldId id="267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9" autoAdjust="0"/>
    <p:restoredTop sz="94622" autoAdjust="0"/>
  </p:normalViewPr>
  <p:slideViewPr>
    <p:cSldViewPr>
      <p:cViewPr>
        <p:scale>
          <a:sx n="100" d="100"/>
          <a:sy n="100" d="100"/>
        </p:scale>
        <p:origin x="-1284" y="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角丸四角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A549-BD00-46CB-A966-C32FC5C1BC50}" type="datetimeFigureOut">
              <a:rPr kumimoji="1" lang="ja-JP" altLang="en-US" smtClean="0"/>
              <a:t>2017/1/29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4BDF732-A520-4B30-828E-AA9385075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A549-BD00-46CB-A966-C32FC5C1BC50}" type="datetimeFigureOut">
              <a:rPr kumimoji="1" lang="ja-JP" altLang="en-US" smtClean="0"/>
              <a:t>2017/1/29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F732-A520-4B30-828E-AA9385075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A549-BD00-46CB-A966-C32FC5C1BC50}" type="datetimeFigureOut">
              <a:rPr kumimoji="1" lang="ja-JP" altLang="en-US" smtClean="0"/>
              <a:t>2017/1/29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F732-A520-4B30-828E-AA9385075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A549-BD00-46CB-A966-C32FC5C1BC50}" type="datetimeFigureOut">
              <a:rPr kumimoji="1" lang="ja-JP" altLang="en-US" smtClean="0"/>
              <a:t>2017/1/29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F732-A520-4B30-828E-AA9385075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角丸四角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A549-BD00-46CB-A966-C32FC5C1BC50}" type="datetimeFigureOut">
              <a:rPr kumimoji="1" lang="ja-JP" altLang="en-US" smtClean="0"/>
              <a:t>2017/1/29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4BDF732-A520-4B30-828E-AA9385075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A549-BD00-46CB-A966-C32FC5C1BC50}" type="datetimeFigureOut">
              <a:rPr kumimoji="1" lang="ja-JP" altLang="en-US" smtClean="0"/>
              <a:t>2017/1/29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F732-A520-4B30-828E-AA9385075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A549-BD00-46CB-A966-C32FC5C1BC50}" type="datetimeFigureOut">
              <a:rPr kumimoji="1" lang="ja-JP" altLang="en-US" smtClean="0"/>
              <a:t>2017/1/29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F732-A520-4B30-828E-AA9385075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A549-BD00-46CB-A966-C32FC5C1BC50}" type="datetimeFigureOut">
              <a:rPr kumimoji="1" lang="ja-JP" altLang="en-US" smtClean="0"/>
              <a:t>2017/1/29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F732-A520-4B30-828E-AA9385075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A549-BD00-46CB-A966-C32FC5C1BC50}" type="datetimeFigureOut">
              <a:rPr kumimoji="1" lang="ja-JP" altLang="en-US" smtClean="0"/>
              <a:t>2017/1/29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F732-A520-4B30-828E-AA9385075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角丸四角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A549-BD00-46CB-A966-C32FC5C1BC50}" type="datetimeFigureOut">
              <a:rPr kumimoji="1" lang="ja-JP" altLang="en-US" smtClean="0"/>
              <a:t>2017/1/29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F732-A520-4B30-828E-AA9385075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A549-BD00-46CB-A966-C32FC5C1BC50}" type="datetimeFigureOut">
              <a:rPr kumimoji="1" lang="ja-JP" altLang="en-US" smtClean="0"/>
              <a:t>2017/1/29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4BDF732-A520-4B30-828E-AA9385075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正方形/長方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角丸四角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86A549-BD00-46CB-A966-C32FC5C1BC50}" type="datetimeFigureOut">
              <a:rPr kumimoji="1" lang="ja-JP" altLang="en-US" smtClean="0"/>
              <a:t>2017/1/29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4BDF732-A520-4B30-828E-AA9385075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1520" y="4581128"/>
            <a:ext cx="2592288" cy="1499616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dirty="0" smtClean="0">
                <a:solidFill>
                  <a:schemeClr val="tx1"/>
                </a:solidFill>
              </a:rPr>
              <a:t>    徳田研究室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r"/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小畠 大輝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r"/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kumimoji="1" lang="ja-JP" altLang="en-US" dirty="0" smtClean="0">
                <a:solidFill>
                  <a:schemeClr val="tx1"/>
                </a:solidFill>
              </a:rPr>
              <a:t>年藤 捺紀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3528" y="2492896"/>
            <a:ext cx="8388424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sz="4400" dirty="0" smtClean="0"/>
              <a:t>二輪倒立振子型移動体の走行および姿勢制御に関する研究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4400" dirty="0" smtClean="0">
                <a:solidFill>
                  <a:schemeClr val="tx1"/>
                </a:solidFill>
              </a:rPr>
              <a:t>～階段状障害物の走破～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99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ositou\Desktop\画像\コース20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58" y="3475027"/>
            <a:ext cx="4662382" cy="329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/>
          <p:cNvGrpSpPr/>
          <p:nvPr/>
        </p:nvGrpSpPr>
        <p:grpSpPr>
          <a:xfrm>
            <a:off x="4357857" y="4929564"/>
            <a:ext cx="1352891" cy="1260236"/>
            <a:chOff x="4304675" y="4127500"/>
            <a:chExt cx="2288180" cy="2031727"/>
          </a:xfrm>
        </p:grpSpPr>
        <p:sp>
          <p:nvSpPr>
            <p:cNvPr id="24" name="片側の 2 つの角を切り取った四角形 23"/>
            <p:cNvSpPr/>
            <p:nvPr/>
          </p:nvSpPr>
          <p:spPr>
            <a:xfrm>
              <a:off x="4511269" y="5943203"/>
              <a:ext cx="407864" cy="216024"/>
            </a:xfrm>
            <a:prstGeom prst="snip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片側の 2 つの角を切り取った四角形 24"/>
            <p:cNvSpPr/>
            <p:nvPr/>
          </p:nvSpPr>
          <p:spPr>
            <a:xfrm>
              <a:off x="5078863" y="5943203"/>
              <a:ext cx="407864" cy="216024"/>
            </a:xfrm>
            <a:prstGeom prst="snip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片側の 2 つの角を切り取った四角形 25"/>
            <p:cNvSpPr/>
            <p:nvPr/>
          </p:nvSpPr>
          <p:spPr>
            <a:xfrm>
              <a:off x="5608927" y="5943203"/>
              <a:ext cx="407864" cy="216024"/>
            </a:xfrm>
            <a:prstGeom prst="snip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片側の 2 つの角を切り取った四角形 26"/>
            <p:cNvSpPr/>
            <p:nvPr/>
          </p:nvSpPr>
          <p:spPr>
            <a:xfrm>
              <a:off x="6184991" y="5943203"/>
              <a:ext cx="407864" cy="216024"/>
            </a:xfrm>
            <a:prstGeom prst="snip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片側の 2 つの角を切り取った四角形 27"/>
            <p:cNvSpPr/>
            <p:nvPr/>
          </p:nvSpPr>
          <p:spPr>
            <a:xfrm rot="5400000">
              <a:off x="4154750" y="5327545"/>
              <a:ext cx="407864" cy="108012"/>
            </a:xfrm>
            <a:prstGeom prst="snip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片側の 2 つの角を切り取った四角形 28"/>
            <p:cNvSpPr/>
            <p:nvPr/>
          </p:nvSpPr>
          <p:spPr>
            <a:xfrm rot="5400000">
              <a:off x="4154750" y="4823489"/>
              <a:ext cx="407864" cy="108012"/>
            </a:xfrm>
            <a:prstGeom prst="snip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片側の 2 つの角を切り取った四角形 35"/>
            <p:cNvSpPr/>
            <p:nvPr/>
          </p:nvSpPr>
          <p:spPr>
            <a:xfrm rot="5400000">
              <a:off x="4154749" y="4277426"/>
              <a:ext cx="407864" cy="108012"/>
            </a:xfrm>
            <a:prstGeom prst="snip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片側の 2 つの角を切り取った四角形 36"/>
            <p:cNvSpPr/>
            <p:nvPr/>
          </p:nvSpPr>
          <p:spPr>
            <a:xfrm>
              <a:off x="4493075" y="4673563"/>
              <a:ext cx="407864" cy="216024"/>
            </a:xfrm>
            <a:prstGeom prst="snip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08912" cy="11430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ショートカットを実現するための機能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82796" y="1412777"/>
            <a:ext cx="7705628" cy="2520280"/>
          </a:xfrm>
        </p:spPr>
        <p:txBody>
          <a:bodyPr>
            <a:noAutofit/>
          </a:bodyPr>
          <a:lstStyle/>
          <a:p>
            <a:r>
              <a:rPr kumimoji="1" lang="ja-JP" altLang="en-US" dirty="0" smtClean="0"/>
              <a:t>自己位置推定法</a:t>
            </a:r>
            <a:r>
              <a:rPr lang="ja-JP" altLang="en-US" dirty="0"/>
              <a:t>（</a:t>
            </a:r>
            <a:r>
              <a:rPr kumimoji="1" lang="ja-JP" altLang="en-US" dirty="0" smtClean="0"/>
              <a:t>オドメトリ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ja-JP" altLang="en-US" dirty="0" smtClean="0"/>
              <a:t>再びラインを見つけた段階でショートカットは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成功となる</a:t>
            </a:r>
            <a:r>
              <a:rPr kumimoji="1" lang="ja-JP" altLang="en-US" dirty="0"/>
              <a:t>　</a:t>
            </a:r>
            <a:endParaRPr kumimoji="1" lang="en-US" altLang="ja-JP" dirty="0"/>
          </a:p>
        </p:txBody>
      </p:sp>
      <p:pic>
        <p:nvPicPr>
          <p:cNvPr id="7" name="Picture 3" descr="C:\Users\Daiki_Kobatake\Desktop\平成２８年度\実写ロ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435" y="5335272"/>
            <a:ext cx="354323" cy="47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四角形吹き出し 38"/>
          <p:cNvSpPr/>
          <p:nvPr/>
        </p:nvSpPr>
        <p:spPr>
          <a:xfrm>
            <a:off x="4087887" y="4750505"/>
            <a:ext cx="2880320" cy="432048"/>
          </a:xfrm>
          <a:prstGeom prst="wedgeRectCallout">
            <a:avLst>
              <a:gd name="adj1" fmla="val -24983"/>
              <a:gd name="adj2" fmla="val 787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 smtClean="0"/>
              <a:t>(</a:t>
            </a:r>
            <a:r>
              <a:rPr lang="en-US" altLang="ja-JP" b="1" i="1" dirty="0" err="1" smtClean="0"/>
              <a:t>x,y,θ</a:t>
            </a:r>
            <a:r>
              <a:rPr lang="en-US" altLang="ja-JP" b="1" i="1" dirty="0" smtClean="0"/>
              <a:t>) = (</a:t>
            </a:r>
            <a:r>
              <a:rPr lang="en-US" altLang="ja-JP" b="1" i="1" dirty="0" smtClean="0"/>
              <a:t>2592,</a:t>
            </a:r>
            <a:r>
              <a:rPr lang="en-US" altLang="ja-JP" b="1" i="1" dirty="0" smtClean="0"/>
              <a:t>10</a:t>
            </a:r>
            <a:r>
              <a:rPr lang="en-US" altLang="ja-JP" b="1" i="1" dirty="0" smtClean="0"/>
              <a:t>00,370</a:t>
            </a:r>
            <a:r>
              <a:rPr lang="en-US" altLang="ja-JP" b="1" i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786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デモプレイ（ショートカット）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98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階段での動作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21088"/>
            <a:ext cx="7772400" cy="208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043608" y="1340768"/>
            <a:ext cx="710963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１．灰色のマーカーをカラーセンサーで検知する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２．急加速により段差を乗り上げ１段目へ上る</a:t>
            </a:r>
            <a:endParaRPr lang="en-US" altLang="ja-JP" sz="2000" dirty="0" smtClean="0"/>
          </a:p>
          <a:p>
            <a:r>
              <a:rPr lang="ja-JP" altLang="en-US" sz="2000" dirty="0" smtClean="0"/>
              <a:t>３．</a:t>
            </a:r>
            <a:r>
              <a:rPr lang="ja-JP" altLang="en-US" sz="2000" dirty="0"/>
              <a:t>１</a:t>
            </a:r>
            <a:r>
              <a:rPr lang="ja-JP" altLang="en-US" sz="2000" dirty="0" smtClean="0"/>
              <a:t>段目半ばで３６０</a:t>
            </a:r>
            <a:r>
              <a:rPr lang="en-US" altLang="ja-JP" sz="2000" dirty="0" smtClean="0"/>
              <a:t>°</a:t>
            </a:r>
            <a:r>
              <a:rPr lang="ja-JP" altLang="en-US" sz="2000" dirty="0" smtClean="0"/>
              <a:t>旋回を行う</a:t>
            </a:r>
            <a:endParaRPr lang="en-US" altLang="ja-JP" sz="2000" dirty="0" smtClean="0"/>
          </a:p>
          <a:p>
            <a:r>
              <a:rPr kumimoji="1" lang="ja-JP" altLang="en-US" sz="2000" dirty="0"/>
              <a:t>４</a:t>
            </a:r>
            <a:r>
              <a:rPr kumimoji="1" lang="ja-JP" altLang="en-US" sz="2000" dirty="0" smtClean="0"/>
              <a:t>．再び急加速により</a:t>
            </a:r>
            <a:r>
              <a:rPr lang="ja-JP" altLang="en-US" sz="2000" dirty="0"/>
              <a:t>２</a:t>
            </a:r>
            <a:r>
              <a:rPr kumimoji="1" lang="ja-JP" altLang="en-US" sz="2000" dirty="0" smtClean="0"/>
              <a:t>つ目の段差を乗り上げ２段目へ上る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５．２段目半ばで３６０</a:t>
            </a:r>
            <a:r>
              <a:rPr lang="en-US" altLang="ja-JP" sz="2000" dirty="0" smtClean="0"/>
              <a:t>°</a:t>
            </a:r>
            <a:r>
              <a:rPr lang="ja-JP" altLang="en-US" sz="2000" dirty="0" smtClean="0"/>
              <a:t>旋回を行う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６．２段目を降り，ライントレース走行を再開する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r>
              <a:rPr lang="en-US" altLang="ja-JP" sz="2000" dirty="0" smtClean="0"/>
              <a:t>※</a:t>
            </a:r>
            <a:r>
              <a:rPr lang="ja-JP" altLang="en-US" sz="2000" dirty="0" smtClean="0"/>
              <a:t>　各動作の途中で脱輪してはならない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5188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階段での動作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068960"/>
            <a:ext cx="2232248" cy="340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187624" y="180417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階段の検知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55875" y="2260928"/>
            <a:ext cx="603242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階段手前にはライン上に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灰色のマーカーが存在する</a:t>
            </a:r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r>
              <a:rPr kumimoji="1" lang="ja-JP" altLang="en-US" sz="2400" dirty="0" smtClean="0"/>
              <a:t>黒色のラインと灰色のマーカーでは</a:t>
            </a:r>
            <a:endParaRPr lang="en-US" altLang="ja-JP" sz="2400" dirty="0"/>
          </a:p>
          <a:p>
            <a:r>
              <a:rPr kumimoji="1" lang="ja-JP" altLang="en-US" sz="2400" dirty="0" smtClean="0"/>
              <a:t>輝度に差が生じるため</a:t>
            </a:r>
            <a:r>
              <a:rPr lang="ja-JP" altLang="en-US" sz="2400" dirty="0"/>
              <a:t>，</a:t>
            </a:r>
            <a:r>
              <a:rPr kumimoji="1" lang="ja-JP" altLang="en-US" sz="2400" dirty="0" smtClean="0"/>
              <a:t>その差を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カラーセンサによって検出することにより</a:t>
            </a:r>
            <a:endParaRPr kumimoji="1" lang="en-US" altLang="ja-JP" sz="2400" dirty="0" smtClean="0"/>
          </a:p>
          <a:p>
            <a:r>
              <a:rPr lang="ja-JP" altLang="en-US" sz="2400" dirty="0"/>
              <a:t>階段</a:t>
            </a:r>
            <a:r>
              <a:rPr lang="ja-JP" altLang="en-US" sz="2400" dirty="0" smtClean="0"/>
              <a:t>の</a:t>
            </a:r>
            <a:r>
              <a:rPr lang="ja-JP" altLang="en-US" sz="2400" dirty="0"/>
              <a:t>手前</a:t>
            </a:r>
            <a:r>
              <a:rPr lang="ja-JP" altLang="en-US" sz="2400" dirty="0" smtClean="0"/>
              <a:t>にいるということを認識させる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377377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階段での動作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068960"/>
            <a:ext cx="2232248" cy="340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187624" y="180417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階段の検知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55875" y="2260928"/>
            <a:ext cx="69557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また，</a:t>
            </a:r>
            <a:r>
              <a:rPr lang="ja-JP" altLang="en-US" sz="2400" dirty="0" smtClean="0"/>
              <a:t>外乱やセンサの不具合</a:t>
            </a:r>
            <a:r>
              <a:rPr kumimoji="1" lang="ja-JP" altLang="en-US" sz="2400" dirty="0" smtClean="0"/>
              <a:t>などにより</a:t>
            </a:r>
            <a:endParaRPr kumimoji="1" lang="en-US" altLang="ja-JP" sz="2400" dirty="0" smtClean="0"/>
          </a:p>
          <a:p>
            <a:r>
              <a:rPr lang="ja-JP" altLang="en-US" sz="2400" dirty="0"/>
              <a:t>正常</a:t>
            </a:r>
            <a:r>
              <a:rPr lang="ja-JP" altLang="en-US" sz="2400" dirty="0" smtClean="0"/>
              <a:t>にマーカーを検知できなかった場合に備え，</a:t>
            </a:r>
            <a:endParaRPr lang="en-US" altLang="ja-JP" sz="2400" dirty="0" smtClean="0"/>
          </a:p>
          <a:p>
            <a:r>
              <a:rPr kumimoji="1" lang="ja-JP" altLang="en-US" sz="2400" dirty="0"/>
              <a:t>車輪</a:t>
            </a:r>
            <a:r>
              <a:rPr kumimoji="1" lang="ja-JP" altLang="en-US" sz="2400" dirty="0" smtClean="0"/>
              <a:t>の回転角からマーカーのおおよその位置を</a:t>
            </a:r>
            <a:endParaRPr kumimoji="1" lang="en-US" altLang="ja-JP" sz="2400" dirty="0" smtClean="0"/>
          </a:p>
          <a:p>
            <a:r>
              <a:rPr lang="ja-JP" altLang="en-US" sz="2400" dirty="0"/>
              <a:t>把握</a:t>
            </a:r>
            <a:r>
              <a:rPr lang="ja-JP" altLang="en-US" sz="2400" dirty="0" smtClean="0"/>
              <a:t>し，振る舞いを変えるといったような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対策をしている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2691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673" y="2708920"/>
            <a:ext cx="1984797" cy="359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階段での動作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87623" y="180417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段差</a:t>
            </a:r>
            <a:r>
              <a:rPr lang="ja-JP" altLang="en-US" sz="2400" dirty="0" smtClean="0"/>
              <a:t>の攻略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55875" y="2260928"/>
            <a:ext cx="634019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段差に乗り上げるとき，車体は不安定になる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kumimoji="1" lang="ja-JP" altLang="en-US" sz="2400" dirty="0" smtClean="0"/>
              <a:t>そこで移動体の前進速度を上げ，一瞬で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乗り上げることで車体が</a:t>
            </a:r>
            <a:r>
              <a:rPr lang="ja-JP" altLang="en-US" sz="2400" dirty="0" smtClean="0"/>
              <a:t>不安定に</a:t>
            </a:r>
            <a:r>
              <a:rPr lang="ja-JP" altLang="en-US" sz="2400" dirty="0"/>
              <a:t>なる時間</a:t>
            </a:r>
            <a:r>
              <a:rPr lang="ja-JP" altLang="en-US" sz="2400" dirty="0" smtClean="0"/>
              <a:t>を</a:t>
            </a:r>
            <a:endParaRPr lang="en-US" altLang="ja-JP" sz="2400" dirty="0" smtClean="0"/>
          </a:p>
          <a:p>
            <a:r>
              <a:rPr lang="ja-JP" altLang="en-US" sz="2400" dirty="0" smtClean="0"/>
              <a:t>極限まで短縮し，段差の攻略を行った</a:t>
            </a:r>
            <a:endParaRPr kumimoji="1" lang="en-US" altLang="ja-JP" sz="2400" dirty="0"/>
          </a:p>
          <a:p>
            <a:endParaRPr lang="en-US" altLang="ja-JP" sz="2400" dirty="0" smtClean="0"/>
          </a:p>
          <a:p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406929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140968"/>
            <a:ext cx="2055740" cy="3351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階段での動作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87623" y="180417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階段上での旋回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55875" y="2260928"/>
            <a:ext cx="695575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格段で旋回を行うとき，階段の中央で</a:t>
            </a:r>
            <a:endParaRPr lang="en-US" altLang="ja-JP" sz="2400" dirty="0" smtClean="0"/>
          </a:p>
          <a:p>
            <a:r>
              <a:rPr lang="ja-JP" altLang="en-US" sz="2400" dirty="0" smtClean="0"/>
              <a:t>旋回を行わなければ脱輪してしまう可能性が高い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その対処法としてショートカットでも</a:t>
            </a:r>
            <a:endParaRPr lang="en-US" altLang="ja-JP" sz="2400" dirty="0" smtClean="0"/>
          </a:p>
          <a:p>
            <a:r>
              <a:rPr lang="ja-JP" altLang="en-US" sz="2400" dirty="0" smtClean="0"/>
              <a:t>使用した自己位置推定法を用いて</a:t>
            </a:r>
            <a:endParaRPr lang="en-US" altLang="ja-JP" sz="2400" dirty="0" smtClean="0"/>
          </a:p>
          <a:p>
            <a:r>
              <a:rPr lang="ja-JP" altLang="en-US" sz="2400" dirty="0" smtClean="0"/>
              <a:t>移動体を階段の中央まで走行させ，</a:t>
            </a:r>
            <a:endParaRPr lang="en-US" altLang="ja-JP" sz="2400" dirty="0" smtClean="0"/>
          </a:p>
          <a:p>
            <a:r>
              <a:rPr lang="ja-JP" altLang="en-US" sz="2400" dirty="0" smtClean="0"/>
              <a:t>脱輪する可能性を低くした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75138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49080"/>
            <a:ext cx="1132569" cy="1572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ガレージ</a:t>
            </a:r>
            <a:r>
              <a:rPr lang="ja-JP" altLang="en-US" dirty="0">
                <a:solidFill>
                  <a:schemeClr val="tx1"/>
                </a:solidFill>
              </a:rPr>
              <a:t>で</a:t>
            </a:r>
            <a:r>
              <a:rPr lang="ja-JP" altLang="en-US" dirty="0" smtClean="0">
                <a:solidFill>
                  <a:schemeClr val="tx1"/>
                </a:solidFill>
              </a:rPr>
              <a:t>の動作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591" y="4139286"/>
            <a:ext cx="1132569" cy="1572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437" y="4139286"/>
            <a:ext cx="1132569" cy="1572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532" y="4193757"/>
            <a:ext cx="1179233" cy="1517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線コネクタ 5"/>
          <p:cNvCxnSpPr/>
          <p:nvPr/>
        </p:nvCxnSpPr>
        <p:spPr>
          <a:xfrm flipV="1">
            <a:off x="840954" y="5685817"/>
            <a:ext cx="7547470" cy="1143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3203848" y="5685817"/>
            <a:ext cx="504056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6105661" y="5413029"/>
            <a:ext cx="1512168" cy="244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39552" y="1700808"/>
            <a:ext cx="69557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１．灰色のマーカーをカラーセンサーで検知する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２．ガレージまで直進する</a:t>
            </a:r>
            <a:endParaRPr kumimoji="1" lang="en-US" altLang="ja-JP" sz="2400" dirty="0" smtClean="0"/>
          </a:p>
          <a:p>
            <a:r>
              <a:rPr lang="ja-JP" altLang="en-US" sz="2400" dirty="0"/>
              <a:t>３</a:t>
            </a:r>
            <a:r>
              <a:rPr lang="ja-JP" altLang="en-US" sz="2400" dirty="0" smtClean="0"/>
              <a:t>．ガレージの中に移動体が完全に収まったら</a:t>
            </a:r>
            <a:r>
              <a:rPr lang="ja-JP" altLang="en-US" sz="2400" dirty="0"/>
              <a:t>，</a:t>
            </a:r>
            <a:endParaRPr lang="en-US" altLang="ja-JP" sz="2400" dirty="0" smtClean="0"/>
          </a:p>
          <a:p>
            <a:r>
              <a:rPr lang="ja-JP" altLang="en-US" sz="2400" dirty="0" smtClean="0"/>
              <a:t>　　尻尾を出し</a:t>
            </a:r>
            <a:r>
              <a:rPr kumimoji="1" lang="ja-JP" altLang="en-US" sz="2400" dirty="0" smtClean="0"/>
              <a:t>停止する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lang="en-US" altLang="ja-JP" sz="2400" dirty="0" smtClean="0"/>
              <a:t>※</a:t>
            </a:r>
            <a:r>
              <a:rPr lang="ja-JP" altLang="en-US" sz="2400" dirty="0" smtClean="0"/>
              <a:t>　ガレージに触れてはいけない</a:t>
            </a:r>
            <a:endParaRPr kumimoji="1" lang="ja-JP" altLang="en-US" sz="2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71600" y="58052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直進</a:t>
            </a:r>
            <a:endParaRPr kumimoji="1" lang="ja-JP" altLang="en-US" dirty="0"/>
          </a:p>
        </p:txBody>
      </p:sp>
      <p:cxnSp>
        <p:nvCxnSpPr>
          <p:cNvPr id="29" name="直線矢印コネクタ 28"/>
          <p:cNvCxnSpPr>
            <a:stCxn id="4" idx="3"/>
            <a:endCxn id="16" idx="1"/>
          </p:cNvCxnSpPr>
          <p:nvPr/>
        </p:nvCxnSpPr>
        <p:spPr>
          <a:xfrm flipV="1">
            <a:off x="1960153" y="4925487"/>
            <a:ext cx="929438" cy="9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901877" y="58052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マーカー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16016" y="58052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直進</a:t>
            </a:r>
            <a:endParaRPr kumimoji="1" lang="ja-JP" altLang="en-US" dirty="0"/>
          </a:p>
        </p:txBody>
      </p:sp>
      <p:cxnSp>
        <p:nvCxnSpPr>
          <p:cNvPr id="32" name="直線矢印コネクタ 31"/>
          <p:cNvCxnSpPr>
            <a:stCxn id="16" idx="3"/>
            <a:endCxn id="23" idx="1"/>
          </p:cNvCxnSpPr>
          <p:nvPr/>
        </p:nvCxnSpPr>
        <p:spPr>
          <a:xfrm>
            <a:off x="4022160" y="4925487"/>
            <a:ext cx="54427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5699006" y="4911373"/>
            <a:ext cx="69952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434150" y="58052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ガレージ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18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ガレージでの動作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87623" y="180417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ガレージ内での停車</a:t>
            </a:r>
            <a:endParaRPr lang="en-US" altLang="ja-JP" sz="24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55875" y="2260928"/>
            <a:ext cx="60324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ガレージ内に移動体が完全に入った状態で</a:t>
            </a:r>
            <a:endParaRPr lang="en-US" altLang="ja-JP" sz="2400" dirty="0" smtClean="0"/>
          </a:p>
          <a:p>
            <a:r>
              <a:rPr lang="ja-JP" altLang="en-US" sz="2400" dirty="0" smtClean="0"/>
              <a:t>停車させなければならない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そこで，車輪の回転角を用いて移動体が</a:t>
            </a:r>
            <a:endParaRPr lang="en-US" altLang="ja-JP" sz="2400" dirty="0" smtClean="0"/>
          </a:p>
          <a:p>
            <a:r>
              <a:rPr lang="ja-JP" altLang="en-US" sz="2400" dirty="0" smtClean="0"/>
              <a:t>完全にガレージ内に入るようにし，</a:t>
            </a:r>
            <a:endParaRPr lang="en-US" altLang="ja-JP" sz="2400" dirty="0" smtClean="0"/>
          </a:p>
          <a:p>
            <a:r>
              <a:rPr lang="ja-JP" altLang="en-US" sz="2400" dirty="0" smtClean="0"/>
              <a:t>入ったところで尻尾を出して停車する</a:t>
            </a:r>
            <a:endParaRPr lang="en-US" altLang="ja-JP" sz="2400" dirty="0" smtClean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636" y="4005064"/>
            <a:ext cx="1685344" cy="2258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線コネクタ 4"/>
          <p:cNvCxnSpPr/>
          <p:nvPr/>
        </p:nvCxnSpPr>
        <p:spPr>
          <a:xfrm>
            <a:off x="6084168" y="5667999"/>
            <a:ext cx="252028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7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デモプレイ</a:t>
            </a:r>
            <a:r>
              <a:rPr lang="ja-JP" altLang="en-US" dirty="0" smtClean="0">
                <a:solidFill>
                  <a:schemeClr val="tx1"/>
                </a:solidFill>
              </a:rPr>
              <a:t>（全体）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21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発表の流れ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研究概要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コースの説明（</a:t>
            </a:r>
            <a:r>
              <a:rPr lang="ja-JP" altLang="en-US" sz="3200" dirty="0" smtClean="0"/>
              <a:t>Ｒコース）</a:t>
            </a:r>
            <a:endParaRPr lang="en-US" altLang="ja-JP" sz="3200" dirty="0" smtClean="0"/>
          </a:p>
          <a:p>
            <a:r>
              <a:rPr lang="ja-JP" altLang="en-US" sz="3200" dirty="0" smtClean="0"/>
              <a:t>ショートカット</a:t>
            </a:r>
            <a:endParaRPr lang="en-US" altLang="ja-JP" sz="3200" dirty="0"/>
          </a:p>
          <a:p>
            <a:r>
              <a:rPr kumimoji="1" lang="ja-JP" altLang="en-US" sz="3200" dirty="0" smtClean="0"/>
              <a:t>階段での動作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ガレージでの動作</a:t>
            </a:r>
            <a:endParaRPr lang="en-US" altLang="ja-JP" sz="3200" dirty="0" smtClean="0"/>
          </a:p>
          <a:p>
            <a:r>
              <a:rPr lang="ja-JP" altLang="en-US" sz="3200" dirty="0"/>
              <a:t>成功率</a:t>
            </a:r>
            <a:endParaRPr lang="en-US" altLang="ja-JP" sz="3200" dirty="0" smtClean="0"/>
          </a:p>
          <a:p>
            <a:r>
              <a:rPr lang="ja-JP" altLang="en-US" sz="3200" dirty="0" smtClean="0"/>
              <a:t>大会の成績</a:t>
            </a:r>
            <a:endParaRPr lang="en-US" altLang="ja-JP" sz="3200" dirty="0" smtClean="0"/>
          </a:p>
          <a:p>
            <a:r>
              <a:rPr kumimoji="1" lang="ja-JP" altLang="en-US" sz="3200" dirty="0"/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207065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成功率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755576" y="1484784"/>
            <a:ext cx="7978080" cy="4572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１０回走行させた結果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kumimoji="1" lang="ja-JP" altLang="en-US" dirty="0" smtClean="0"/>
              <a:t>中間発表までの階段の成功率→約</a:t>
            </a:r>
            <a:r>
              <a:rPr lang="ja-JP" altLang="en-US" dirty="0" smtClean="0"/>
              <a:t>２０％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旋回をした後，ラインからずれてしまい脱輪していた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現在の成功率→約７０％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旋回スピードを調整し，ラインずれを無くした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　ショートカットの成功率</a:t>
            </a:r>
            <a:r>
              <a:rPr lang="ja-JP" altLang="en-US" dirty="0" smtClean="0"/>
              <a:t>→約５０％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4923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大会の成績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71600" y="2204864"/>
            <a:ext cx="7488832" cy="2369738"/>
          </a:xfrm>
          <a:prstGeom prst="rect">
            <a:avLst/>
          </a:prstGeom>
          <a:noFill/>
        </p:spPr>
        <p:txBody>
          <a:bodyPr wrap="square" lIns="91286" tIns="45650" rIns="91286" bIns="45650" rtlCol="0">
            <a:spAutoFit/>
          </a:bodyPr>
          <a:lstStyle/>
          <a:p>
            <a:pPr algn="ctr"/>
            <a:r>
              <a:rPr lang="ja-JP" altLang="en-US" sz="3200" dirty="0">
                <a:latin typeface="+mn-ea"/>
                <a:cs typeface="メイリオ" panose="020B0604030504040204" pitchFamily="50" charset="-128"/>
              </a:rPr>
              <a:t>走行</a:t>
            </a: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・</a:t>
            </a:r>
            <a:r>
              <a:rPr lang="ja-JP" altLang="en-US" sz="3200" dirty="0">
                <a:latin typeface="+mn-ea"/>
                <a:cs typeface="メイリオ" panose="020B0604030504040204" pitchFamily="50" charset="-128"/>
              </a:rPr>
              <a:t>モデル共に全部</a:t>
            </a: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で１６チーム</a:t>
            </a: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marL="114107" indent="0" algn="ctr">
              <a:buNone/>
            </a:pPr>
            <a:r>
              <a:rPr lang="ja-JP" altLang="en-US" sz="2800" dirty="0">
                <a:latin typeface="+mn-ea"/>
                <a:cs typeface="メイリオ" panose="020B0604030504040204" pitchFamily="50" charset="-128"/>
              </a:rPr>
              <a:t>走行</a:t>
            </a:r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：９位</a:t>
            </a:r>
            <a:endParaRPr lang="en-US" altLang="ja-JP" sz="2800" dirty="0">
              <a:latin typeface="+mn-ea"/>
              <a:cs typeface="メイリオ" panose="020B0604030504040204" pitchFamily="50" charset="-128"/>
            </a:endParaRPr>
          </a:p>
          <a:p>
            <a:pPr marL="114107" indent="0" algn="ctr">
              <a:buNone/>
            </a:pPr>
            <a:r>
              <a:rPr lang="ja-JP" altLang="en-US" sz="2800" dirty="0">
                <a:latin typeface="+mn-ea"/>
                <a:cs typeface="メイリオ" panose="020B0604030504040204" pitchFamily="50" charset="-128"/>
              </a:rPr>
              <a:t>モデル審査</a:t>
            </a:r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：</a:t>
            </a:r>
            <a:r>
              <a:rPr lang="ja-JP" altLang="en-US" sz="2800" dirty="0">
                <a:latin typeface="+mn-ea"/>
                <a:cs typeface="メイリオ" panose="020B0604030504040204" pitchFamily="50" charset="-128"/>
              </a:rPr>
              <a:t>２</a:t>
            </a:r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位</a:t>
            </a:r>
            <a:endParaRPr lang="en-US" altLang="ja-JP" sz="2800" dirty="0">
              <a:latin typeface="+mn-ea"/>
              <a:cs typeface="メイリオ" panose="020B0604030504040204" pitchFamily="50" charset="-128"/>
            </a:endParaRPr>
          </a:p>
          <a:p>
            <a:pPr marL="114107" indent="0" algn="ctr">
              <a:buNone/>
            </a:pPr>
            <a:r>
              <a:rPr lang="ja-JP" altLang="en-US" sz="2800" dirty="0">
                <a:latin typeface="+mn-ea"/>
                <a:cs typeface="メイリオ" panose="020B0604030504040204" pitchFamily="50" charset="-128"/>
              </a:rPr>
              <a:t>総合</a:t>
            </a:r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：</a:t>
            </a:r>
            <a:r>
              <a:rPr lang="ja-JP" altLang="en-US" sz="2800" dirty="0">
                <a:latin typeface="+mn-ea"/>
                <a:cs typeface="メイリオ" panose="020B0604030504040204" pitchFamily="50" charset="-128"/>
              </a:rPr>
              <a:t>４</a:t>
            </a:r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位</a:t>
            </a:r>
            <a:endParaRPr lang="en-US" altLang="ja-JP" sz="2800" dirty="0">
              <a:latin typeface="+mn-ea"/>
              <a:cs typeface="メイリオ" panose="020B0604030504040204" pitchFamily="50" charset="-128"/>
            </a:endParaRPr>
          </a:p>
          <a:p>
            <a:pPr algn="ctr"/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96852" y="4317015"/>
            <a:ext cx="6301208" cy="1877296"/>
          </a:xfrm>
          <a:prstGeom prst="rect">
            <a:avLst/>
          </a:prstGeom>
          <a:noFill/>
        </p:spPr>
        <p:txBody>
          <a:bodyPr wrap="square" lIns="91286" tIns="45650" rIns="91286" bIns="45650" rtlCol="0">
            <a:spAutoFit/>
          </a:bodyPr>
          <a:lstStyle/>
          <a:p>
            <a:pPr algn="ctr"/>
            <a:r>
              <a:rPr lang="ja-JP" altLang="en-US" sz="3200" dirty="0">
                <a:latin typeface="+mn-ea"/>
                <a:cs typeface="メイリオ" panose="020B0604030504040204" pitchFamily="50" charset="-128"/>
              </a:rPr>
              <a:t>６</a:t>
            </a: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高専チームでの比較：</a:t>
            </a:r>
            <a:endParaRPr lang="en-US" altLang="ja-JP" sz="3200" dirty="0">
              <a:latin typeface="+mn-ea"/>
              <a:cs typeface="メイリオ" panose="020B0604030504040204" pitchFamily="50" charset="-128"/>
            </a:endParaRPr>
          </a:p>
          <a:p>
            <a:pPr algn="ctr"/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走行：</a:t>
            </a:r>
            <a:r>
              <a:rPr lang="ja-JP" altLang="en-US" sz="2800" dirty="0">
                <a:latin typeface="+mn-ea"/>
                <a:cs typeface="メイリオ" panose="020B0604030504040204" pitchFamily="50" charset="-128"/>
              </a:rPr>
              <a:t>３</a:t>
            </a:r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位</a:t>
            </a:r>
            <a:endParaRPr lang="en-US" altLang="ja-JP" sz="2800" dirty="0">
              <a:latin typeface="+mn-ea"/>
              <a:cs typeface="メイリオ" panose="020B0604030504040204" pitchFamily="50" charset="-128"/>
            </a:endParaRPr>
          </a:p>
          <a:p>
            <a:pPr algn="ctr"/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モデル審査：</a:t>
            </a:r>
            <a:r>
              <a:rPr lang="ja-JP" altLang="en-US" sz="2800" dirty="0">
                <a:latin typeface="+mn-ea"/>
                <a:cs typeface="メイリオ" panose="020B0604030504040204" pitchFamily="50" charset="-128"/>
              </a:rPr>
              <a:t>２</a:t>
            </a:r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位</a:t>
            </a:r>
            <a:endParaRPr lang="en-US" altLang="ja-JP" sz="2800" dirty="0">
              <a:latin typeface="+mn-ea"/>
              <a:cs typeface="メイリオ" panose="020B0604030504040204" pitchFamily="50" charset="-128"/>
            </a:endParaRPr>
          </a:p>
          <a:p>
            <a:pPr algn="ctr"/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総合：</a:t>
            </a:r>
            <a:r>
              <a:rPr lang="ja-JP" altLang="en-US" sz="2800" dirty="0">
                <a:latin typeface="+mn-ea"/>
                <a:cs typeface="メイリオ" panose="020B0604030504040204" pitchFamily="50" charset="-128"/>
              </a:rPr>
              <a:t>３</a:t>
            </a:r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位</a:t>
            </a:r>
            <a:endParaRPr lang="en-US" altLang="ja-JP" sz="2800" dirty="0">
              <a:latin typeface="+mn-ea"/>
              <a:cs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7584" y="1556792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+mn-ea"/>
                <a:cs typeface="メイリオ" panose="020B0604030504040204" pitchFamily="50" charset="-128"/>
              </a:rPr>
              <a:t>ＥＴ</a:t>
            </a:r>
            <a:r>
              <a:rPr kumimoji="1" lang="ja-JP" altLang="en-US" sz="2800" dirty="0" smtClean="0">
                <a:latin typeface="+mn-ea"/>
                <a:cs typeface="メイリオ" panose="020B0604030504040204" pitchFamily="50" charset="-128"/>
              </a:rPr>
              <a:t>ロボコン２０１６に出場した結果：</a:t>
            </a:r>
            <a:endParaRPr kumimoji="1" lang="ja-JP" altLang="en-US" sz="2800" dirty="0">
              <a:latin typeface="+mn-ea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31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まとめ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研究の目的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①　問題発見力や問題解決力を身に着ける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②　</a:t>
            </a:r>
            <a:r>
              <a:rPr lang="en-US" altLang="ja-JP" dirty="0"/>
              <a:t>UML</a:t>
            </a:r>
            <a:r>
              <a:rPr lang="ja-JP" altLang="en-US" dirty="0"/>
              <a:t>やプログラミング技術の向上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 smtClean="0"/>
              <a:t>①は，</a:t>
            </a:r>
            <a:r>
              <a:rPr lang="ja-JP" altLang="en-US" dirty="0" smtClean="0"/>
              <a:t>階段の難所の成功率が中間発表以降も改善できたように，現状の問題を見つけ，解決する能力がある程度身についたと思われる。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②は，外部での評価においても，好評価を得た。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5057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9512" y="2996952"/>
            <a:ext cx="880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/>
              <a:t>ご清聴ありがとうございました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92869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研究概要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83568" y="1556792"/>
            <a:ext cx="7992888" cy="4572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kumimoji="1" lang="ja-JP" altLang="en-US" dirty="0" smtClean="0"/>
              <a:t>組み込みシステムにおけるプログラミングでは</a:t>
            </a:r>
            <a:endParaRPr kumimoji="1" lang="en-US" altLang="ja-JP" dirty="0" smtClean="0"/>
          </a:p>
          <a:p>
            <a:pPr marL="0" indent="0" algn="ctr">
              <a:buNone/>
            </a:pPr>
            <a:r>
              <a:rPr kumimoji="1" lang="ja-JP" altLang="en-US" dirty="0" smtClean="0"/>
              <a:t>外的要因による誤差やエラーを考慮する必要がある</a:t>
            </a:r>
            <a:endParaRPr kumimoji="1" lang="en-US" altLang="ja-JP" dirty="0" smtClean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技術者には問題発見力や問題解決力が求められるが、組み込みシステムにおける情報系の学習は多くない</a:t>
            </a:r>
            <a:endParaRPr lang="en-US" altLang="ja-JP" dirty="0" smtClean="0"/>
          </a:p>
          <a:p>
            <a:pPr marL="0" indent="0" algn="ctr">
              <a:buNone/>
            </a:pPr>
            <a:endParaRPr kumimoji="1" lang="en-US" altLang="ja-JP" dirty="0"/>
          </a:p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r>
              <a:rPr lang="en-US" altLang="ja-JP" dirty="0" smtClean="0"/>
              <a:t>LEGO </a:t>
            </a:r>
            <a:r>
              <a:rPr lang="en-US" altLang="ja-JP" dirty="0" err="1" smtClean="0"/>
              <a:t>MindStorms</a:t>
            </a:r>
            <a:r>
              <a:rPr lang="ja-JP" altLang="en-US" dirty="0" smtClean="0"/>
              <a:t>を通して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問題発見力や問題解決力の向上を図る</a:t>
            </a:r>
            <a:endParaRPr kumimoji="1" lang="ja-JP" altLang="en-US" dirty="0"/>
          </a:p>
        </p:txBody>
      </p:sp>
      <p:sp>
        <p:nvSpPr>
          <p:cNvPr id="8" name="下矢印 7"/>
          <p:cNvSpPr/>
          <p:nvPr/>
        </p:nvSpPr>
        <p:spPr>
          <a:xfrm>
            <a:off x="4195833" y="2708920"/>
            <a:ext cx="864096" cy="576064"/>
          </a:xfrm>
          <a:prstGeom prst="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86" tIns="45650" rIns="91286" bIns="45650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下矢印 8"/>
          <p:cNvSpPr/>
          <p:nvPr/>
        </p:nvSpPr>
        <p:spPr>
          <a:xfrm>
            <a:off x="4195833" y="4509120"/>
            <a:ext cx="864096" cy="576064"/>
          </a:xfrm>
          <a:prstGeom prst="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86" tIns="45650" rIns="91286" bIns="45650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コースの説明</a:t>
            </a:r>
            <a:r>
              <a:rPr lang="ja-JP" altLang="en-US" dirty="0">
                <a:solidFill>
                  <a:schemeClr val="tx1"/>
                </a:solidFill>
              </a:rPr>
              <a:t>（</a:t>
            </a:r>
            <a:r>
              <a:rPr lang="en-US" altLang="ja-JP" dirty="0" smtClean="0">
                <a:solidFill>
                  <a:schemeClr val="tx1"/>
                </a:solidFill>
              </a:rPr>
              <a:t>R</a:t>
            </a:r>
            <a:r>
              <a:rPr lang="ja-JP" altLang="en-US" dirty="0" smtClean="0">
                <a:solidFill>
                  <a:schemeClr val="tx1"/>
                </a:solidFill>
              </a:rPr>
              <a:t>コース</a:t>
            </a:r>
            <a:r>
              <a:rPr lang="ja-JP" altLang="en-US" dirty="0">
                <a:solidFill>
                  <a:schemeClr val="tx1"/>
                </a:solidFill>
              </a:rPr>
              <a:t>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Daiki_Kobatake\Desktop\いろいろ\Rコース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412776"/>
            <a:ext cx="3384376" cy="452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線吹き出し 1 (枠付き) 4"/>
          <p:cNvSpPr/>
          <p:nvPr/>
        </p:nvSpPr>
        <p:spPr>
          <a:xfrm>
            <a:off x="1115616" y="1600993"/>
            <a:ext cx="1692188" cy="576064"/>
          </a:xfrm>
          <a:prstGeom prst="borderCallout1">
            <a:avLst>
              <a:gd name="adj1" fmla="val 100762"/>
              <a:gd name="adj2" fmla="val 44578"/>
              <a:gd name="adj3" fmla="val 124902"/>
              <a:gd name="adj4" fmla="val 14722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STRAT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"/>
          </p:nvPr>
        </p:nvSpPr>
        <p:spPr>
          <a:xfrm>
            <a:off x="1115616" y="4293096"/>
            <a:ext cx="1641376" cy="613048"/>
          </a:xfrm>
          <a:prstGeom prst="borderCallout1">
            <a:avLst>
              <a:gd name="adj1" fmla="val 100762"/>
              <a:gd name="adj2" fmla="val 44578"/>
              <a:gd name="adj3" fmla="val 120689"/>
              <a:gd name="adj4" fmla="val 1493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altLang="ja-JP" sz="2800" dirty="0" smtClean="0">
                <a:solidFill>
                  <a:schemeClr val="tx1"/>
                </a:solidFill>
              </a:rPr>
              <a:t>GATE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線吹き出し 1 (枠付き) 7"/>
          <p:cNvSpPr/>
          <p:nvPr/>
        </p:nvSpPr>
        <p:spPr>
          <a:xfrm>
            <a:off x="7020272" y="4437112"/>
            <a:ext cx="1692188" cy="576064"/>
          </a:xfrm>
          <a:prstGeom prst="borderCallout1">
            <a:avLst>
              <a:gd name="adj1" fmla="val 74306"/>
              <a:gd name="adj2" fmla="val -452"/>
              <a:gd name="adj3" fmla="val 33962"/>
              <a:gd name="adj4" fmla="val -13983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GOAL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線吹き出し 1 (枠付き) 8"/>
          <p:cNvSpPr/>
          <p:nvPr/>
        </p:nvSpPr>
        <p:spPr>
          <a:xfrm>
            <a:off x="7020272" y="3501008"/>
            <a:ext cx="1692188" cy="576064"/>
          </a:xfrm>
          <a:prstGeom prst="borderCallout1">
            <a:avLst>
              <a:gd name="adj1" fmla="val 74306"/>
              <a:gd name="adj2" fmla="val -452"/>
              <a:gd name="adj3" fmla="val 138130"/>
              <a:gd name="adj4" fmla="val -6666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階段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線吹き出し 1 (枠付き) 9"/>
          <p:cNvSpPr/>
          <p:nvPr/>
        </p:nvSpPr>
        <p:spPr>
          <a:xfrm>
            <a:off x="7020272" y="2636912"/>
            <a:ext cx="1692188" cy="576064"/>
          </a:xfrm>
          <a:prstGeom prst="borderCallout1">
            <a:avLst>
              <a:gd name="adj1" fmla="val 74306"/>
              <a:gd name="adj2" fmla="val -452"/>
              <a:gd name="adj3" fmla="val 114982"/>
              <a:gd name="adj4" fmla="val -4302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ガレージ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41" name="フリーフォーム 40"/>
          <p:cNvSpPr/>
          <p:nvPr/>
        </p:nvSpPr>
        <p:spPr>
          <a:xfrm>
            <a:off x="3362325" y="1514475"/>
            <a:ext cx="2876550" cy="4057650"/>
          </a:xfrm>
          <a:custGeom>
            <a:avLst/>
            <a:gdLst>
              <a:gd name="connsiteX0" fmla="*/ 0 w 2876550"/>
              <a:gd name="connsiteY0" fmla="*/ 0 h 4057650"/>
              <a:gd name="connsiteX1" fmla="*/ 9525 w 2876550"/>
              <a:gd name="connsiteY1" fmla="*/ 3771900 h 4057650"/>
              <a:gd name="connsiteX2" fmla="*/ 57150 w 2876550"/>
              <a:gd name="connsiteY2" fmla="*/ 3838575 h 4057650"/>
              <a:gd name="connsiteX3" fmla="*/ 76200 w 2876550"/>
              <a:gd name="connsiteY3" fmla="*/ 3867150 h 4057650"/>
              <a:gd name="connsiteX4" fmla="*/ 85725 w 2876550"/>
              <a:gd name="connsiteY4" fmla="*/ 3905250 h 4057650"/>
              <a:gd name="connsiteX5" fmla="*/ 114300 w 2876550"/>
              <a:gd name="connsiteY5" fmla="*/ 3962400 h 4057650"/>
              <a:gd name="connsiteX6" fmla="*/ 228600 w 2876550"/>
              <a:gd name="connsiteY6" fmla="*/ 4019550 h 4057650"/>
              <a:gd name="connsiteX7" fmla="*/ 314325 w 2876550"/>
              <a:gd name="connsiteY7" fmla="*/ 4038600 h 4057650"/>
              <a:gd name="connsiteX8" fmla="*/ 419100 w 2876550"/>
              <a:gd name="connsiteY8" fmla="*/ 4048125 h 4057650"/>
              <a:gd name="connsiteX9" fmla="*/ 1647825 w 2876550"/>
              <a:gd name="connsiteY9" fmla="*/ 4057650 h 4057650"/>
              <a:gd name="connsiteX10" fmla="*/ 2676525 w 2876550"/>
              <a:gd name="connsiteY10" fmla="*/ 4048125 h 4057650"/>
              <a:gd name="connsiteX11" fmla="*/ 2705100 w 2876550"/>
              <a:gd name="connsiteY11" fmla="*/ 4038600 h 4057650"/>
              <a:gd name="connsiteX12" fmla="*/ 2714625 w 2876550"/>
              <a:gd name="connsiteY12" fmla="*/ 4010025 h 4057650"/>
              <a:gd name="connsiteX13" fmla="*/ 2724150 w 2876550"/>
              <a:gd name="connsiteY13" fmla="*/ 3952875 h 4057650"/>
              <a:gd name="connsiteX14" fmla="*/ 2743200 w 2876550"/>
              <a:gd name="connsiteY14" fmla="*/ 3895725 h 4057650"/>
              <a:gd name="connsiteX15" fmla="*/ 2752725 w 2876550"/>
              <a:gd name="connsiteY15" fmla="*/ 3867150 h 4057650"/>
              <a:gd name="connsiteX16" fmla="*/ 2771775 w 2876550"/>
              <a:gd name="connsiteY16" fmla="*/ 3810000 h 4057650"/>
              <a:gd name="connsiteX17" fmla="*/ 2781300 w 2876550"/>
              <a:gd name="connsiteY17" fmla="*/ 3781425 h 4057650"/>
              <a:gd name="connsiteX18" fmla="*/ 2771775 w 2876550"/>
              <a:gd name="connsiteY18" fmla="*/ 3505200 h 4057650"/>
              <a:gd name="connsiteX19" fmla="*/ 2752725 w 2876550"/>
              <a:gd name="connsiteY19" fmla="*/ 3476625 h 4057650"/>
              <a:gd name="connsiteX20" fmla="*/ 2724150 w 2876550"/>
              <a:gd name="connsiteY20" fmla="*/ 3467100 h 4057650"/>
              <a:gd name="connsiteX21" fmla="*/ 2647950 w 2876550"/>
              <a:gd name="connsiteY21" fmla="*/ 3419475 h 4057650"/>
              <a:gd name="connsiteX22" fmla="*/ 1266825 w 2876550"/>
              <a:gd name="connsiteY22" fmla="*/ 3409950 h 4057650"/>
              <a:gd name="connsiteX23" fmla="*/ 876300 w 2876550"/>
              <a:gd name="connsiteY23" fmla="*/ 3400425 h 4057650"/>
              <a:gd name="connsiteX24" fmla="*/ 847725 w 2876550"/>
              <a:gd name="connsiteY24" fmla="*/ 3390900 h 4057650"/>
              <a:gd name="connsiteX25" fmla="*/ 771525 w 2876550"/>
              <a:gd name="connsiteY25" fmla="*/ 3381375 h 4057650"/>
              <a:gd name="connsiteX26" fmla="*/ 704850 w 2876550"/>
              <a:gd name="connsiteY26" fmla="*/ 3362325 h 4057650"/>
              <a:gd name="connsiteX27" fmla="*/ 676275 w 2876550"/>
              <a:gd name="connsiteY27" fmla="*/ 3352800 h 4057650"/>
              <a:gd name="connsiteX28" fmla="*/ 619125 w 2876550"/>
              <a:gd name="connsiteY28" fmla="*/ 3314700 h 4057650"/>
              <a:gd name="connsiteX29" fmla="*/ 581025 w 2876550"/>
              <a:gd name="connsiteY29" fmla="*/ 3257550 h 4057650"/>
              <a:gd name="connsiteX30" fmla="*/ 571500 w 2876550"/>
              <a:gd name="connsiteY30" fmla="*/ 3228975 h 4057650"/>
              <a:gd name="connsiteX31" fmla="*/ 552450 w 2876550"/>
              <a:gd name="connsiteY31" fmla="*/ 3200400 h 4057650"/>
              <a:gd name="connsiteX32" fmla="*/ 523875 w 2876550"/>
              <a:gd name="connsiteY32" fmla="*/ 3114675 h 4057650"/>
              <a:gd name="connsiteX33" fmla="*/ 514350 w 2876550"/>
              <a:gd name="connsiteY33" fmla="*/ 3086100 h 4057650"/>
              <a:gd name="connsiteX34" fmla="*/ 523875 w 2876550"/>
              <a:gd name="connsiteY34" fmla="*/ 2962275 h 4057650"/>
              <a:gd name="connsiteX35" fmla="*/ 571500 w 2876550"/>
              <a:gd name="connsiteY35" fmla="*/ 2924175 h 4057650"/>
              <a:gd name="connsiteX36" fmla="*/ 628650 w 2876550"/>
              <a:gd name="connsiteY36" fmla="*/ 2886075 h 4057650"/>
              <a:gd name="connsiteX37" fmla="*/ 685800 w 2876550"/>
              <a:gd name="connsiteY37" fmla="*/ 2857500 h 4057650"/>
              <a:gd name="connsiteX38" fmla="*/ 714375 w 2876550"/>
              <a:gd name="connsiteY38" fmla="*/ 2847975 h 4057650"/>
              <a:gd name="connsiteX39" fmla="*/ 781050 w 2876550"/>
              <a:gd name="connsiteY39" fmla="*/ 2828925 h 4057650"/>
              <a:gd name="connsiteX40" fmla="*/ 866775 w 2876550"/>
              <a:gd name="connsiteY40" fmla="*/ 2790825 h 4057650"/>
              <a:gd name="connsiteX41" fmla="*/ 2295525 w 2876550"/>
              <a:gd name="connsiteY41" fmla="*/ 2781300 h 4057650"/>
              <a:gd name="connsiteX42" fmla="*/ 2524125 w 2876550"/>
              <a:gd name="connsiteY42" fmla="*/ 2771775 h 4057650"/>
              <a:gd name="connsiteX43" fmla="*/ 2619375 w 2876550"/>
              <a:gd name="connsiteY43" fmla="*/ 2743200 h 4057650"/>
              <a:gd name="connsiteX44" fmla="*/ 2647950 w 2876550"/>
              <a:gd name="connsiteY44" fmla="*/ 2733675 h 4057650"/>
              <a:gd name="connsiteX45" fmla="*/ 2695575 w 2876550"/>
              <a:gd name="connsiteY45" fmla="*/ 2686050 h 4057650"/>
              <a:gd name="connsiteX46" fmla="*/ 2724150 w 2876550"/>
              <a:gd name="connsiteY46" fmla="*/ 2628900 h 4057650"/>
              <a:gd name="connsiteX47" fmla="*/ 2771775 w 2876550"/>
              <a:gd name="connsiteY47" fmla="*/ 2571750 h 4057650"/>
              <a:gd name="connsiteX48" fmla="*/ 2762250 w 2876550"/>
              <a:gd name="connsiteY48" fmla="*/ 2247900 h 4057650"/>
              <a:gd name="connsiteX49" fmla="*/ 2752725 w 2876550"/>
              <a:gd name="connsiteY49" fmla="*/ 2219325 h 4057650"/>
              <a:gd name="connsiteX50" fmla="*/ 2743200 w 2876550"/>
              <a:gd name="connsiteY50" fmla="*/ 1695450 h 4057650"/>
              <a:gd name="connsiteX51" fmla="*/ 2714625 w 2876550"/>
              <a:gd name="connsiteY51" fmla="*/ 1704975 h 4057650"/>
              <a:gd name="connsiteX52" fmla="*/ 2686050 w 2876550"/>
              <a:gd name="connsiteY52" fmla="*/ 1762125 h 4057650"/>
              <a:gd name="connsiteX53" fmla="*/ 2657475 w 2876550"/>
              <a:gd name="connsiteY53" fmla="*/ 1790700 h 4057650"/>
              <a:gd name="connsiteX54" fmla="*/ 2686050 w 2876550"/>
              <a:gd name="connsiteY54" fmla="*/ 1781175 h 4057650"/>
              <a:gd name="connsiteX55" fmla="*/ 2743200 w 2876550"/>
              <a:gd name="connsiteY55" fmla="*/ 1733550 h 4057650"/>
              <a:gd name="connsiteX56" fmla="*/ 2781300 w 2876550"/>
              <a:gd name="connsiteY56" fmla="*/ 1685925 h 4057650"/>
              <a:gd name="connsiteX57" fmla="*/ 2790825 w 2876550"/>
              <a:gd name="connsiteY57" fmla="*/ 1714500 h 4057650"/>
              <a:gd name="connsiteX58" fmla="*/ 2828925 w 2876550"/>
              <a:gd name="connsiteY58" fmla="*/ 1771650 h 4057650"/>
              <a:gd name="connsiteX59" fmla="*/ 2847975 w 2876550"/>
              <a:gd name="connsiteY59" fmla="*/ 1800225 h 4057650"/>
              <a:gd name="connsiteX60" fmla="*/ 2876550 w 2876550"/>
              <a:gd name="connsiteY60" fmla="*/ 1828800 h 405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876550" h="4057650">
                <a:moveTo>
                  <a:pt x="0" y="0"/>
                </a:moveTo>
                <a:cubicBezTo>
                  <a:pt x="3175" y="1257300"/>
                  <a:pt x="142" y="2514631"/>
                  <a:pt x="9525" y="3771900"/>
                </a:cubicBezTo>
                <a:cubicBezTo>
                  <a:pt x="9968" y="3831314"/>
                  <a:pt x="20416" y="3826330"/>
                  <a:pt x="57150" y="3838575"/>
                </a:cubicBezTo>
                <a:cubicBezTo>
                  <a:pt x="63500" y="3848100"/>
                  <a:pt x="71691" y="3856628"/>
                  <a:pt x="76200" y="3867150"/>
                </a:cubicBezTo>
                <a:cubicBezTo>
                  <a:pt x="81357" y="3879182"/>
                  <a:pt x="82129" y="3892663"/>
                  <a:pt x="85725" y="3905250"/>
                </a:cubicBezTo>
                <a:cubicBezTo>
                  <a:pt x="91225" y="3924501"/>
                  <a:pt x="98397" y="3948485"/>
                  <a:pt x="114300" y="3962400"/>
                </a:cubicBezTo>
                <a:cubicBezTo>
                  <a:pt x="159751" y="4002170"/>
                  <a:pt x="174644" y="4001565"/>
                  <a:pt x="228600" y="4019550"/>
                </a:cubicBezTo>
                <a:cubicBezTo>
                  <a:pt x="267574" y="4032541"/>
                  <a:pt x="262511" y="4032504"/>
                  <a:pt x="314325" y="4038600"/>
                </a:cubicBezTo>
                <a:cubicBezTo>
                  <a:pt x="349154" y="4042698"/>
                  <a:pt x="384035" y="4047624"/>
                  <a:pt x="419100" y="4048125"/>
                </a:cubicBezTo>
                <a:lnTo>
                  <a:pt x="1647825" y="4057650"/>
                </a:lnTo>
                <a:lnTo>
                  <a:pt x="2676525" y="4048125"/>
                </a:lnTo>
                <a:cubicBezTo>
                  <a:pt x="2686564" y="4047944"/>
                  <a:pt x="2698000" y="4045700"/>
                  <a:pt x="2705100" y="4038600"/>
                </a:cubicBezTo>
                <a:cubicBezTo>
                  <a:pt x="2712200" y="4031500"/>
                  <a:pt x="2712447" y="4019826"/>
                  <a:pt x="2714625" y="4010025"/>
                </a:cubicBezTo>
                <a:cubicBezTo>
                  <a:pt x="2718815" y="3991172"/>
                  <a:pt x="2719466" y="3971611"/>
                  <a:pt x="2724150" y="3952875"/>
                </a:cubicBezTo>
                <a:cubicBezTo>
                  <a:pt x="2729020" y="3933394"/>
                  <a:pt x="2736850" y="3914775"/>
                  <a:pt x="2743200" y="3895725"/>
                </a:cubicBezTo>
                <a:lnTo>
                  <a:pt x="2752725" y="3867150"/>
                </a:lnTo>
                <a:lnTo>
                  <a:pt x="2771775" y="3810000"/>
                </a:lnTo>
                <a:lnTo>
                  <a:pt x="2781300" y="3781425"/>
                </a:lnTo>
                <a:cubicBezTo>
                  <a:pt x="2778125" y="3689350"/>
                  <a:pt x="2780374" y="3596928"/>
                  <a:pt x="2771775" y="3505200"/>
                </a:cubicBezTo>
                <a:cubicBezTo>
                  <a:pt x="2770706" y="3493802"/>
                  <a:pt x="2761664" y="3483776"/>
                  <a:pt x="2752725" y="3476625"/>
                </a:cubicBezTo>
                <a:cubicBezTo>
                  <a:pt x="2744885" y="3470353"/>
                  <a:pt x="2733675" y="3470275"/>
                  <a:pt x="2724150" y="3467100"/>
                </a:cubicBezTo>
                <a:cubicBezTo>
                  <a:pt x="2702438" y="3434532"/>
                  <a:pt x="2701091" y="3419841"/>
                  <a:pt x="2647950" y="3419475"/>
                </a:cubicBezTo>
                <a:lnTo>
                  <a:pt x="1266825" y="3409950"/>
                </a:lnTo>
                <a:cubicBezTo>
                  <a:pt x="1136650" y="3406775"/>
                  <a:pt x="1006379" y="3406338"/>
                  <a:pt x="876300" y="3400425"/>
                </a:cubicBezTo>
                <a:cubicBezTo>
                  <a:pt x="866270" y="3399969"/>
                  <a:pt x="857603" y="3392696"/>
                  <a:pt x="847725" y="3390900"/>
                </a:cubicBezTo>
                <a:cubicBezTo>
                  <a:pt x="822540" y="3386321"/>
                  <a:pt x="796925" y="3384550"/>
                  <a:pt x="771525" y="3381375"/>
                </a:cubicBezTo>
                <a:cubicBezTo>
                  <a:pt x="703012" y="3358537"/>
                  <a:pt x="788571" y="3386245"/>
                  <a:pt x="704850" y="3362325"/>
                </a:cubicBezTo>
                <a:cubicBezTo>
                  <a:pt x="695196" y="3359567"/>
                  <a:pt x="685052" y="3357676"/>
                  <a:pt x="676275" y="3352800"/>
                </a:cubicBezTo>
                <a:cubicBezTo>
                  <a:pt x="656261" y="3341681"/>
                  <a:pt x="619125" y="3314700"/>
                  <a:pt x="619125" y="3314700"/>
                </a:cubicBezTo>
                <a:cubicBezTo>
                  <a:pt x="596477" y="3246756"/>
                  <a:pt x="628591" y="3328899"/>
                  <a:pt x="581025" y="3257550"/>
                </a:cubicBezTo>
                <a:cubicBezTo>
                  <a:pt x="575456" y="3249196"/>
                  <a:pt x="575990" y="3237955"/>
                  <a:pt x="571500" y="3228975"/>
                </a:cubicBezTo>
                <a:cubicBezTo>
                  <a:pt x="566380" y="3218736"/>
                  <a:pt x="557099" y="3210861"/>
                  <a:pt x="552450" y="3200400"/>
                </a:cubicBezTo>
                <a:lnTo>
                  <a:pt x="523875" y="3114675"/>
                </a:lnTo>
                <a:lnTo>
                  <a:pt x="514350" y="3086100"/>
                </a:lnTo>
                <a:cubicBezTo>
                  <a:pt x="517525" y="3044825"/>
                  <a:pt x="516246" y="3002963"/>
                  <a:pt x="523875" y="2962275"/>
                </a:cubicBezTo>
                <a:cubicBezTo>
                  <a:pt x="530833" y="2925166"/>
                  <a:pt x="547555" y="2937478"/>
                  <a:pt x="571500" y="2924175"/>
                </a:cubicBezTo>
                <a:cubicBezTo>
                  <a:pt x="591514" y="2913056"/>
                  <a:pt x="606930" y="2893315"/>
                  <a:pt x="628650" y="2886075"/>
                </a:cubicBezTo>
                <a:cubicBezTo>
                  <a:pt x="700474" y="2862134"/>
                  <a:pt x="611942" y="2894429"/>
                  <a:pt x="685800" y="2857500"/>
                </a:cubicBezTo>
                <a:cubicBezTo>
                  <a:pt x="694780" y="2853010"/>
                  <a:pt x="704721" y="2850733"/>
                  <a:pt x="714375" y="2847975"/>
                </a:cubicBezTo>
                <a:cubicBezTo>
                  <a:pt x="728617" y="2843906"/>
                  <a:pt x="765825" y="2836538"/>
                  <a:pt x="781050" y="2828925"/>
                </a:cubicBezTo>
                <a:cubicBezTo>
                  <a:pt x="815958" y="2811471"/>
                  <a:pt x="816964" y="2791157"/>
                  <a:pt x="866775" y="2790825"/>
                </a:cubicBezTo>
                <a:lnTo>
                  <a:pt x="2295525" y="2781300"/>
                </a:lnTo>
                <a:cubicBezTo>
                  <a:pt x="2371725" y="2778125"/>
                  <a:pt x="2448053" y="2777209"/>
                  <a:pt x="2524125" y="2771775"/>
                </a:cubicBezTo>
                <a:cubicBezTo>
                  <a:pt x="2542446" y="2770466"/>
                  <a:pt x="2610028" y="2746316"/>
                  <a:pt x="2619375" y="2743200"/>
                </a:cubicBezTo>
                <a:lnTo>
                  <a:pt x="2647950" y="2733675"/>
                </a:lnTo>
                <a:cubicBezTo>
                  <a:pt x="2698750" y="2657475"/>
                  <a:pt x="2632075" y="2749550"/>
                  <a:pt x="2695575" y="2686050"/>
                </a:cubicBezTo>
                <a:cubicBezTo>
                  <a:pt x="2722872" y="2658753"/>
                  <a:pt x="2708656" y="2659888"/>
                  <a:pt x="2724150" y="2628900"/>
                </a:cubicBezTo>
                <a:cubicBezTo>
                  <a:pt x="2737411" y="2602378"/>
                  <a:pt x="2750709" y="2592816"/>
                  <a:pt x="2771775" y="2571750"/>
                </a:cubicBezTo>
                <a:cubicBezTo>
                  <a:pt x="2768600" y="2463800"/>
                  <a:pt x="2768079" y="2355739"/>
                  <a:pt x="2762250" y="2247900"/>
                </a:cubicBezTo>
                <a:cubicBezTo>
                  <a:pt x="2761708" y="2237874"/>
                  <a:pt x="2753071" y="2229359"/>
                  <a:pt x="2752725" y="2219325"/>
                </a:cubicBezTo>
                <a:cubicBezTo>
                  <a:pt x="2746706" y="2044775"/>
                  <a:pt x="2746375" y="1870075"/>
                  <a:pt x="2743200" y="1695450"/>
                </a:cubicBezTo>
                <a:cubicBezTo>
                  <a:pt x="2733675" y="1698625"/>
                  <a:pt x="2722465" y="1698703"/>
                  <a:pt x="2714625" y="1704975"/>
                </a:cubicBezTo>
                <a:cubicBezTo>
                  <a:pt x="2682509" y="1730668"/>
                  <a:pt x="2705770" y="1732544"/>
                  <a:pt x="2686050" y="1762125"/>
                </a:cubicBezTo>
                <a:cubicBezTo>
                  <a:pt x="2678578" y="1773333"/>
                  <a:pt x="2667000" y="1781175"/>
                  <a:pt x="2657475" y="1790700"/>
                </a:cubicBezTo>
                <a:cubicBezTo>
                  <a:pt x="2657475" y="1790700"/>
                  <a:pt x="2677070" y="1785665"/>
                  <a:pt x="2686050" y="1781175"/>
                </a:cubicBezTo>
                <a:cubicBezTo>
                  <a:pt x="2712572" y="1767914"/>
                  <a:pt x="2722134" y="1754616"/>
                  <a:pt x="2743200" y="1733550"/>
                </a:cubicBezTo>
                <a:cubicBezTo>
                  <a:pt x="2747210" y="1721521"/>
                  <a:pt x="2754787" y="1679297"/>
                  <a:pt x="2781300" y="1685925"/>
                </a:cubicBezTo>
                <a:cubicBezTo>
                  <a:pt x="2791040" y="1688360"/>
                  <a:pt x="2785949" y="1705723"/>
                  <a:pt x="2790825" y="1714500"/>
                </a:cubicBezTo>
                <a:cubicBezTo>
                  <a:pt x="2801944" y="1734514"/>
                  <a:pt x="2816225" y="1752600"/>
                  <a:pt x="2828925" y="1771650"/>
                </a:cubicBezTo>
                <a:lnTo>
                  <a:pt x="2847975" y="1800225"/>
                </a:lnTo>
                <a:cubicBezTo>
                  <a:pt x="2868786" y="1831442"/>
                  <a:pt x="2855577" y="1828800"/>
                  <a:pt x="2876550" y="182880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Picture 3" descr="C:\Users\Daiki_Kobatake\Desktop\平成２８年度\実写ロ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412776"/>
            <a:ext cx="486501" cy="64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49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7.40741E-7 L -0.00295 0.5196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2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0.51968 L -0.00295 0.53519 C -0.00295 0.54213 0.07882 0.55116 0.146 0.55116 L 0.29635 0.55116 " pathEditMode="relative" rAng="0" ptsTypes="FfFF">
                                      <p:cBhvr>
                                        <p:cTn id="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636 0.55116 L 0.3033 0.52477 C 0.30469 0.51945 0.30504 0.51157 0.30434 0.50347 C 0.30348 0.49398 0.30174 0.48704 0.29948 0.48195 L 0.28802 0.4588 " pathEditMode="relative" rAng="10390734" ptsTypes="FffFF">
                                      <p:cBhvr>
                                        <p:cTn id="2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802 0.45833 L 0.09149 0.4567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2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5 0.45672 L 0.07101 0.44422 C 0.0665 0.44144 0.06268 0.43565 0.06059 0.42917 C 0.05834 0.42176 0.05921 0.41389 0.06181 0.40811 L 0.07188 0.37986 " pathEditMode="relative" rAng="9673401" ptsTypes="FffFF">
                                      <p:cBhvr>
                                        <p:cTn id="3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6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153 0.3794 L 0.22534 0.3726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91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34 0.37269 L 0.26475 0.3726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475 0.37269 L 0.28437 0.37269 C 0.29323 0.37269 0.30416 0.32894 0.30416 0.29375 L 0.30416 0.21528 " pathEditMode="relative" rAng="0" ptsTypes="FfFF">
                                      <p:cBhvr>
                                        <p:cTn id="5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ショートカット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 descr="C:\Users\Daiki_Kobatake\Desktop\いろいろ\Rコース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412776"/>
            <a:ext cx="3456384" cy="461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フリーフォーム 7"/>
          <p:cNvSpPr/>
          <p:nvPr/>
        </p:nvSpPr>
        <p:spPr>
          <a:xfrm>
            <a:off x="3362325" y="1524000"/>
            <a:ext cx="1171575" cy="4133850"/>
          </a:xfrm>
          <a:custGeom>
            <a:avLst/>
            <a:gdLst>
              <a:gd name="connsiteX0" fmla="*/ 0 w 1171575"/>
              <a:gd name="connsiteY0" fmla="*/ 0 h 4133850"/>
              <a:gd name="connsiteX1" fmla="*/ 9525 w 1171575"/>
              <a:gd name="connsiteY1" fmla="*/ 3924300 h 4133850"/>
              <a:gd name="connsiteX2" fmla="*/ 28575 w 1171575"/>
              <a:gd name="connsiteY2" fmla="*/ 3981450 h 4133850"/>
              <a:gd name="connsiteX3" fmla="*/ 57150 w 1171575"/>
              <a:gd name="connsiteY3" fmla="*/ 4038600 h 4133850"/>
              <a:gd name="connsiteX4" fmla="*/ 142875 w 1171575"/>
              <a:gd name="connsiteY4" fmla="*/ 4095750 h 4133850"/>
              <a:gd name="connsiteX5" fmla="*/ 171450 w 1171575"/>
              <a:gd name="connsiteY5" fmla="*/ 4114800 h 4133850"/>
              <a:gd name="connsiteX6" fmla="*/ 228600 w 1171575"/>
              <a:gd name="connsiteY6" fmla="*/ 4133850 h 4133850"/>
              <a:gd name="connsiteX7" fmla="*/ 190500 w 1171575"/>
              <a:gd name="connsiteY7" fmla="*/ 4095750 h 4133850"/>
              <a:gd name="connsiteX8" fmla="*/ 180975 w 1171575"/>
              <a:gd name="connsiteY8" fmla="*/ 4067175 h 4133850"/>
              <a:gd name="connsiteX9" fmla="*/ 152400 w 1171575"/>
              <a:gd name="connsiteY9" fmla="*/ 4057650 h 4133850"/>
              <a:gd name="connsiteX10" fmla="*/ 95250 w 1171575"/>
              <a:gd name="connsiteY10" fmla="*/ 4019550 h 4133850"/>
              <a:gd name="connsiteX11" fmla="*/ 66675 w 1171575"/>
              <a:gd name="connsiteY11" fmla="*/ 4000500 h 4133850"/>
              <a:gd name="connsiteX12" fmla="*/ 28575 w 1171575"/>
              <a:gd name="connsiteY12" fmla="*/ 3952875 h 4133850"/>
              <a:gd name="connsiteX13" fmla="*/ 19050 w 1171575"/>
              <a:gd name="connsiteY13" fmla="*/ 3924300 h 4133850"/>
              <a:gd name="connsiteX14" fmla="*/ 28575 w 1171575"/>
              <a:gd name="connsiteY14" fmla="*/ 3648075 h 4133850"/>
              <a:gd name="connsiteX15" fmla="*/ 47625 w 1171575"/>
              <a:gd name="connsiteY15" fmla="*/ 3590925 h 4133850"/>
              <a:gd name="connsiteX16" fmla="*/ 76200 w 1171575"/>
              <a:gd name="connsiteY16" fmla="*/ 3581400 h 4133850"/>
              <a:gd name="connsiteX17" fmla="*/ 95250 w 1171575"/>
              <a:gd name="connsiteY17" fmla="*/ 3552825 h 4133850"/>
              <a:gd name="connsiteX18" fmla="*/ 123825 w 1171575"/>
              <a:gd name="connsiteY18" fmla="*/ 3543300 h 4133850"/>
              <a:gd name="connsiteX19" fmla="*/ 180975 w 1171575"/>
              <a:gd name="connsiteY19" fmla="*/ 3505200 h 4133850"/>
              <a:gd name="connsiteX20" fmla="*/ 209550 w 1171575"/>
              <a:gd name="connsiteY20" fmla="*/ 3486150 h 4133850"/>
              <a:gd name="connsiteX21" fmla="*/ 228600 w 1171575"/>
              <a:gd name="connsiteY21" fmla="*/ 3457575 h 4133850"/>
              <a:gd name="connsiteX22" fmla="*/ 257175 w 1171575"/>
              <a:gd name="connsiteY22" fmla="*/ 3448050 h 4133850"/>
              <a:gd name="connsiteX23" fmla="*/ 285750 w 1171575"/>
              <a:gd name="connsiteY23" fmla="*/ 3429000 h 4133850"/>
              <a:gd name="connsiteX24" fmla="*/ 314325 w 1171575"/>
              <a:gd name="connsiteY24" fmla="*/ 3400425 h 4133850"/>
              <a:gd name="connsiteX25" fmla="*/ 371475 w 1171575"/>
              <a:gd name="connsiteY25" fmla="*/ 3362325 h 4133850"/>
              <a:gd name="connsiteX26" fmla="*/ 400050 w 1171575"/>
              <a:gd name="connsiteY26" fmla="*/ 3333750 h 4133850"/>
              <a:gd name="connsiteX27" fmla="*/ 428625 w 1171575"/>
              <a:gd name="connsiteY27" fmla="*/ 3324225 h 4133850"/>
              <a:gd name="connsiteX28" fmla="*/ 457200 w 1171575"/>
              <a:gd name="connsiteY28" fmla="*/ 3305175 h 4133850"/>
              <a:gd name="connsiteX29" fmla="*/ 495300 w 1171575"/>
              <a:gd name="connsiteY29" fmla="*/ 3248025 h 4133850"/>
              <a:gd name="connsiteX30" fmla="*/ 514350 w 1171575"/>
              <a:gd name="connsiteY30" fmla="*/ 3219450 h 4133850"/>
              <a:gd name="connsiteX31" fmla="*/ 542925 w 1171575"/>
              <a:gd name="connsiteY31" fmla="*/ 3162300 h 4133850"/>
              <a:gd name="connsiteX32" fmla="*/ 552450 w 1171575"/>
              <a:gd name="connsiteY32" fmla="*/ 3086100 h 4133850"/>
              <a:gd name="connsiteX33" fmla="*/ 609600 w 1171575"/>
              <a:gd name="connsiteY33" fmla="*/ 3000375 h 4133850"/>
              <a:gd name="connsiteX34" fmla="*/ 638175 w 1171575"/>
              <a:gd name="connsiteY34" fmla="*/ 2981325 h 4133850"/>
              <a:gd name="connsiteX35" fmla="*/ 657225 w 1171575"/>
              <a:gd name="connsiteY35" fmla="*/ 2924175 h 4133850"/>
              <a:gd name="connsiteX36" fmla="*/ 714375 w 1171575"/>
              <a:gd name="connsiteY36" fmla="*/ 2895600 h 4133850"/>
              <a:gd name="connsiteX37" fmla="*/ 771525 w 1171575"/>
              <a:gd name="connsiteY37" fmla="*/ 2876550 h 4133850"/>
              <a:gd name="connsiteX38" fmla="*/ 838200 w 1171575"/>
              <a:gd name="connsiteY38" fmla="*/ 2857500 h 4133850"/>
              <a:gd name="connsiteX39" fmla="*/ 923925 w 1171575"/>
              <a:gd name="connsiteY39" fmla="*/ 2838450 h 4133850"/>
              <a:gd name="connsiteX40" fmla="*/ 1171575 w 1171575"/>
              <a:gd name="connsiteY40" fmla="*/ 2828925 h 4133850"/>
              <a:gd name="connsiteX41" fmla="*/ 1085850 w 1171575"/>
              <a:gd name="connsiteY41" fmla="*/ 2762250 h 4133850"/>
              <a:gd name="connsiteX42" fmla="*/ 1114425 w 1171575"/>
              <a:gd name="connsiteY42" fmla="*/ 2781300 h 4133850"/>
              <a:gd name="connsiteX43" fmla="*/ 1171575 w 1171575"/>
              <a:gd name="connsiteY43" fmla="*/ 2819400 h 4133850"/>
              <a:gd name="connsiteX44" fmla="*/ 1123950 w 1171575"/>
              <a:gd name="connsiteY44" fmla="*/ 2895600 h 4133850"/>
              <a:gd name="connsiteX45" fmla="*/ 1114425 w 1171575"/>
              <a:gd name="connsiteY45" fmla="*/ 2924175 h 4133850"/>
              <a:gd name="connsiteX46" fmla="*/ 1085850 w 1171575"/>
              <a:gd name="connsiteY46" fmla="*/ 2933700 h 4133850"/>
              <a:gd name="connsiteX47" fmla="*/ 1066800 w 1171575"/>
              <a:gd name="connsiteY47" fmla="*/ 2952750 h 413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71575" h="4133850">
                <a:moveTo>
                  <a:pt x="0" y="0"/>
                </a:moveTo>
                <a:cubicBezTo>
                  <a:pt x="3175" y="1308100"/>
                  <a:pt x="137" y="2616230"/>
                  <a:pt x="9525" y="3924300"/>
                </a:cubicBezTo>
                <a:cubicBezTo>
                  <a:pt x="9669" y="3944380"/>
                  <a:pt x="22225" y="3962400"/>
                  <a:pt x="28575" y="3981450"/>
                </a:cubicBezTo>
                <a:cubicBezTo>
                  <a:pt x="35369" y="4001833"/>
                  <a:pt x="39772" y="4023394"/>
                  <a:pt x="57150" y="4038600"/>
                </a:cubicBezTo>
                <a:lnTo>
                  <a:pt x="142875" y="4095750"/>
                </a:lnTo>
                <a:cubicBezTo>
                  <a:pt x="152400" y="4102100"/>
                  <a:pt x="160590" y="4111180"/>
                  <a:pt x="171450" y="4114800"/>
                </a:cubicBezTo>
                <a:lnTo>
                  <a:pt x="228600" y="4133850"/>
                </a:lnTo>
                <a:cubicBezTo>
                  <a:pt x="203200" y="4057650"/>
                  <a:pt x="241300" y="4146550"/>
                  <a:pt x="190500" y="4095750"/>
                </a:cubicBezTo>
                <a:cubicBezTo>
                  <a:pt x="183400" y="4088650"/>
                  <a:pt x="188075" y="4074275"/>
                  <a:pt x="180975" y="4067175"/>
                </a:cubicBezTo>
                <a:cubicBezTo>
                  <a:pt x="173875" y="4060075"/>
                  <a:pt x="161177" y="4062526"/>
                  <a:pt x="152400" y="4057650"/>
                </a:cubicBezTo>
                <a:cubicBezTo>
                  <a:pt x="132386" y="4046531"/>
                  <a:pt x="114300" y="4032250"/>
                  <a:pt x="95250" y="4019550"/>
                </a:cubicBezTo>
                <a:lnTo>
                  <a:pt x="66675" y="4000500"/>
                </a:lnTo>
                <a:cubicBezTo>
                  <a:pt x="42734" y="3928676"/>
                  <a:pt x="77814" y="4014423"/>
                  <a:pt x="28575" y="3952875"/>
                </a:cubicBezTo>
                <a:cubicBezTo>
                  <a:pt x="22303" y="3945035"/>
                  <a:pt x="22225" y="3933825"/>
                  <a:pt x="19050" y="3924300"/>
                </a:cubicBezTo>
                <a:cubicBezTo>
                  <a:pt x="22225" y="3832225"/>
                  <a:pt x="20707" y="3739868"/>
                  <a:pt x="28575" y="3648075"/>
                </a:cubicBezTo>
                <a:cubicBezTo>
                  <a:pt x="30290" y="3628068"/>
                  <a:pt x="28575" y="3597275"/>
                  <a:pt x="47625" y="3590925"/>
                </a:cubicBezTo>
                <a:lnTo>
                  <a:pt x="76200" y="3581400"/>
                </a:lnTo>
                <a:cubicBezTo>
                  <a:pt x="82550" y="3571875"/>
                  <a:pt x="86311" y="3559976"/>
                  <a:pt x="95250" y="3552825"/>
                </a:cubicBezTo>
                <a:cubicBezTo>
                  <a:pt x="103090" y="3546553"/>
                  <a:pt x="115048" y="3548176"/>
                  <a:pt x="123825" y="3543300"/>
                </a:cubicBezTo>
                <a:cubicBezTo>
                  <a:pt x="143839" y="3532181"/>
                  <a:pt x="161925" y="3517900"/>
                  <a:pt x="180975" y="3505200"/>
                </a:cubicBezTo>
                <a:lnTo>
                  <a:pt x="209550" y="3486150"/>
                </a:lnTo>
                <a:cubicBezTo>
                  <a:pt x="215900" y="3476625"/>
                  <a:pt x="219661" y="3464726"/>
                  <a:pt x="228600" y="3457575"/>
                </a:cubicBezTo>
                <a:cubicBezTo>
                  <a:pt x="236440" y="3451303"/>
                  <a:pt x="248195" y="3452540"/>
                  <a:pt x="257175" y="3448050"/>
                </a:cubicBezTo>
                <a:cubicBezTo>
                  <a:pt x="267414" y="3442930"/>
                  <a:pt x="276956" y="3436329"/>
                  <a:pt x="285750" y="3429000"/>
                </a:cubicBezTo>
                <a:cubicBezTo>
                  <a:pt x="296098" y="3420376"/>
                  <a:pt x="303692" y="3408695"/>
                  <a:pt x="314325" y="3400425"/>
                </a:cubicBezTo>
                <a:cubicBezTo>
                  <a:pt x="332397" y="3386369"/>
                  <a:pt x="355286" y="3378514"/>
                  <a:pt x="371475" y="3362325"/>
                </a:cubicBezTo>
                <a:cubicBezTo>
                  <a:pt x="381000" y="3352800"/>
                  <a:pt x="388842" y="3341222"/>
                  <a:pt x="400050" y="3333750"/>
                </a:cubicBezTo>
                <a:cubicBezTo>
                  <a:pt x="408404" y="3328181"/>
                  <a:pt x="419645" y="3328715"/>
                  <a:pt x="428625" y="3324225"/>
                </a:cubicBezTo>
                <a:cubicBezTo>
                  <a:pt x="438864" y="3319105"/>
                  <a:pt x="447675" y="3311525"/>
                  <a:pt x="457200" y="3305175"/>
                </a:cubicBezTo>
                <a:lnTo>
                  <a:pt x="495300" y="3248025"/>
                </a:lnTo>
                <a:cubicBezTo>
                  <a:pt x="501650" y="3238500"/>
                  <a:pt x="510730" y="3230310"/>
                  <a:pt x="514350" y="3219450"/>
                </a:cubicBezTo>
                <a:cubicBezTo>
                  <a:pt x="527495" y="3180015"/>
                  <a:pt x="518306" y="3199229"/>
                  <a:pt x="542925" y="3162300"/>
                </a:cubicBezTo>
                <a:cubicBezTo>
                  <a:pt x="546100" y="3136900"/>
                  <a:pt x="547087" y="3111129"/>
                  <a:pt x="552450" y="3086100"/>
                </a:cubicBezTo>
                <a:cubicBezTo>
                  <a:pt x="565751" y="3024029"/>
                  <a:pt x="563949" y="3032983"/>
                  <a:pt x="609600" y="3000375"/>
                </a:cubicBezTo>
                <a:cubicBezTo>
                  <a:pt x="618915" y="2993721"/>
                  <a:pt x="628650" y="2987675"/>
                  <a:pt x="638175" y="2981325"/>
                </a:cubicBezTo>
                <a:cubicBezTo>
                  <a:pt x="644525" y="2962275"/>
                  <a:pt x="638175" y="2930525"/>
                  <a:pt x="657225" y="2924175"/>
                </a:cubicBezTo>
                <a:cubicBezTo>
                  <a:pt x="761438" y="2889437"/>
                  <a:pt x="603588" y="2944839"/>
                  <a:pt x="714375" y="2895600"/>
                </a:cubicBezTo>
                <a:cubicBezTo>
                  <a:pt x="732725" y="2887445"/>
                  <a:pt x="752475" y="2882900"/>
                  <a:pt x="771525" y="2876550"/>
                </a:cubicBezTo>
                <a:cubicBezTo>
                  <a:pt x="840038" y="2853712"/>
                  <a:pt x="754479" y="2881420"/>
                  <a:pt x="838200" y="2857500"/>
                </a:cubicBezTo>
                <a:cubicBezTo>
                  <a:pt x="878834" y="2845890"/>
                  <a:pt x="868919" y="2841888"/>
                  <a:pt x="923925" y="2838450"/>
                </a:cubicBezTo>
                <a:cubicBezTo>
                  <a:pt x="1006375" y="2833297"/>
                  <a:pt x="1089025" y="2832100"/>
                  <a:pt x="1171575" y="2828925"/>
                </a:cubicBezTo>
                <a:cubicBezTo>
                  <a:pt x="1126811" y="2784161"/>
                  <a:pt x="1154208" y="2807822"/>
                  <a:pt x="1085850" y="2762250"/>
                </a:cubicBezTo>
                <a:cubicBezTo>
                  <a:pt x="1076325" y="2755900"/>
                  <a:pt x="1106330" y="2773205"/>
                  <a:pt x="1114425" y="2781300"/>
                </a:cubicBezTo>
                <a:cubicBezTo>
                  <a:pt x="1150100" y="2816975"/>
                  <a:pt x="1130221" y="2805615"/>
                  <a:pt x="1171575" y="2819400"/>
                </a:cubicBezTo>
                <a:cubicBezTo>
                  <a:pt x="1148905" y="2887410"/>
                  <a:pt x="1169233" y="2865411"/>
                  <a:pt x="1123950" y="2895600"/>
                </a:cubicBezTo>
                <a:cubicBezTo>
                  <a:pt x="1120775" y="2905125"/>
                  <a:pt x="1121525" y="2917075"/>
                  <a:pt x="1114425" y="2924175"/>
                </a:cubicBezTo>
                <a:cubicBezTo>
                  <a:pt x="1107325" y="2931275"/>
                  <a:pt x="1094459" y="2928534"/>
                  <a:pt x="1085850" y="2933700"/>
                </a:cubicBezTo>
                <a:cubicBezTo>
                  <a:pt x="1078149" y="2938320"/>
                  <a:pt x="1073150" y="2946400"/>
                  <a:pt x="1066800" y="295275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片側の 2 つの角を切り取った四角形 8"/>
          <p:cNvSpPr/>
          <p:nvPr/>
        </p:nvSpPr>
        <p:spPr>
          <a:xfrm>
            <a:off x="3762374" y="5202696"/>
            <a:ext cx="407864" cy="216024"/>
          </a:xfrm>
          <a:prstGeom prst="snip2Same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片側の 2 つの角を切り取った四角形 9"/>
          <p:cNvSpPr/>
          <p:nvPr/>
        </p:nvSpPr>
        <p:spPr>
          <a:xfrm>
            <a:off x="4329968" y="5202696"/>
            <a:ext cx="407864" cy="216024"/>
          </a:xfrm>
          <a:prstGeom prst="snip2Same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片側の 2 つの角を切り取った四角形 10"/>
          <p:cNvSpPr/>
          <p:nvPr/>
        </p:nvSpPr>
        <p:spPr>
          <a:xfrm>
            <a:off x="4860032" y="5202696"/>
            <a:ext cx="407864" cy="216024"/>
          </a:xfrm>
          <a:prstGeom prst="snip2Same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片側の 2 つの角を切り取った四角形 11"/>
          <p:cNvSpPr/>
          <p:nvPr/>
        </p:nvSpPr>
        <p:spPr>
          <a:xfrm>
            <a:off x="5436096" y="5202696"/>
            <a:ext cx="407864" cy="216024"/>
          </a:xfrm>
          <a:prstGeom prst="snip2Same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片側の 2 つの角を切り取った四角形 12"/>
          <p:cNvSpPr/>
          <p:nvPr/>
        </p:nvSpPr>
        <p:spPr>
          <a:xfrm rot="5400000">
            <a:off x="3405855" y="4587038"/>
            <a:ext cx="407864" cy="108012"/>
          </a:xfrm>
          <a:prstGeom prst="snip2Same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片側の 2 つの角を切り取った四角形 13"/>
          <p:cNvSpPr/>
          <p:nvPr/>
        </p:nvSpPr>
        <p:spPr>
          <a:xfrm rot="5400000">
            <a:off x="3405855" y="4082982"/>
            <a:ext cx="407864" cy="108012"/>
          </a:xfrm>
          <a:prstGeom prst="snip2Same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線吹き出し 1 (枠付き) 14"/>
          <p:cNvSpPr/>
          <p:nvPr/>
        </p:nvSpPr>
        <p:spPr>
          <a:xfrm>
            <a:off x="107504" y="2717900"/>
            <a:ext cx="3110805" cy="1602085"/>
          </a:xfrm>
          <a:prstGeom prst="borderCallout1">
            <a:avLst>
              <a:gd name="adj1" fmla="val 100762"/>
              <a:gd name="adj2" fmla="val 44578"/>
              <a:gd name="adj3" fmla="val 121929"/>
              <a:gd name="adj4" fmla="val 11262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御当地の名産品の置物や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スポンサーの看板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片側の 2 つの角を切り取った四角形 15"/>
          <p:cNvSpPr/>
          <p:nvPr/>
        </p:nvSpPr>
        <p:spPr>
          <a:xfrm rot="5400000">
            <a:off x="3405854" y="3536919"/>
            <a:ext cx="407864" cy="108012"/>
          </a:xfrm>
          <a:prstGeom prst="snip2Same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片側の 2 つの角を切り取った四角形 16"/>
          <p:cNvSpPr/>
          <p:nvPr/>
        </p:nvSpPr>
        <p:spPr>
          <a:xfrm>
            <a:off x="3744180" y="3933056"/>
            <a:ext cx="407864" cy="216024"/>
          </a:xfrm>
          <a:prstGeom prst="snip2Same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3" descr="C:\Users\Daiki_Kobatake\Desktop\平成２８年度\実写ロ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412776"/>
            <a:ext cx="486501" cy="64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23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7.40741E-7 L 0.00486 0.5618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2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56181 L 0.00486 0.488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48819 L 0.06007 0.42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-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07 0.425 L 0.06007 0.40417 C 0.06007 0.39468 0.07743 0.38333 0.09149 0.38333 L 0.12309 0.38333 " pathEditMode="relative" rAng="0" ptsTypes="FfFF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-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08912" cy="11430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ショートカットを実現するための機能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83568" y="1412776"/>
            <a:ext cx="7848872" cy="4572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自己位置推定法</a:t>
            </a:r>
            <a:r>
              <a:rPr lang="ja-JP" altLang="en-US" dirty="0"/>
              <a:t>（</a:t>
            </a:r>
            <a:r>
              <a:rPr kumimoji="1" lang="ja-JP" altLang="en-US" dirty="0" smtClean="0"/>
              <a:t>オドメトリ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ja-JP" dirty="0" smtClean="0"/>
              <a:t>エンコーダーなど</a:t>
            </a:r>
            <a:r>
              <a:rPr lang="ja-JP" altLang="en-US" dirty="0" smtClean="0"/>
              <a:t>の</a:t>
            </a:r>
            <a:r>
              <a:rPr lang="ja-JP" altLang="ja-JP" dirty="0" smtClean="0"/>
              <a:t>内界</a:t>
            </a:r>
            <a:r>
              <a:rPr lang="ja-JP" altLang="ja-JP" dirty="0"/>
              <a:t>センサを利用して現在</a:t>
            </a:r>
            <a:r>
              <a:rPr lang="ja-JP" altLang="ja-JP" dirty="0" smtClean="0"/>
              <a:t>位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ja-JP" dirty="0" smtClean="0"/>
              <a:t>置を</a:t>
            </a:r>
            <a:r>
              <a:rPr lang="ja-JP" altLang="ja-JP" dirty="0"/>
              <a:t>推定する</a:t>
            </a:r>
            <a:r>
              <a:rPr lang="ja-JP" altLang="ja-JP" dirty="0" smtClean="0"/>
              <a:t>手法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本研究</a:t>
            </a:r>
            <a:r>
              <a:rPr lang="ja-JP" altLang="en-US" dirty="0"/>
              <a:t>で</a:t>
            </a:r>
            <a:r>
              <a:rPr lang="ja-JP" altLang="ja-JP" dirty="0" smtClean="0"/>
              <a:t>は</a:t>
            </a:r>
            <a:r>
              <a:rPr lang="ja-JP" altLang="ja-JP" dirty="0"/>
              <a:t>エンコーダーを</a:t>
            </a:r>
            <a:r>
              <a:rPr lang="ja-JP" altLang="ja-JP" dirty="0" smtClean="0"/>
              <a:t>使い両輪</a:t>
            </a:r>
            <a:r>
              <a:rPr lang="ja-JP" altLang="ja-JP" dirty="0"/>
              <a:t>の</a:t>
            </a:r>
            <a:r>
              <a:rPr lang="ja-JP" altLang="ja-JP" dirty="0" smtClean="0"/>
              <a:t>タイヤ</a:t>
            </a:r>
            <a:r>
              <a:rPr lang="ja-JP" altLang="en-US" dirty="0"/>
              <a:t>から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ja-JP" dirty="0" smtClean="0"/>
              <a:t>回転</a:t>
            </a:r>
            <a:r>
              <a:rPr lang="ja-JP" altLang="ja-JP" dirty="0"/>
              <a:t>角を取得</a:t>
            </a:r>
            <a:r>
              <a:rPr lang="ja-JP" altLang="ja-JP" dirty="0" smtClean="0"/>
              <a:t>し</a:t>
            </a:r>
            <a:r>
              <a:rPr lang="ja-JP" altLang="en-US" dirty="0"/>
              <a:t>，</a:t>
            </a:r>
            <a:r>
              <a:rPr lang="ja-JP" altLang="ja-JP" dirty="0" smtClean="0"/>
              <a:t>その</a:t>
            </a:r>
            <a:r>
              <a:rPr lang="ja-JP" altLang="ja-JP" dirty="0"/>
              <a:t>回転</a:t>
            </a:r>
            <a:r>
              <a:rPr lang="ja-JP" altLang="ja-JP" dirty="0" smtClean="0"/>
              <a:t>角</a:t>
            </a:r>
            <a:r>
              <a:rPr lang="ja-JP" altLang="en-US" dirty="0" smtClean="0"/>
              <a:t>を利用して</a:t>
            </a:r>
            <a:r>
              <a:rPr lang="ja-JP" altLang="ja-JP" dirty="0" smtClean="0"/>
              <a:t>現在位置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ja-JP" dirty="0" smtClean="0"/>
              <a:t>を推定する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675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ositou\Desktop\画像\コース20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58" y="3475028"/>
            <a:ext cx="4662382" cy="329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08912" cy="11430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ショートカットを実現するための機能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82796" y="1412777"/>
            <a:ext cx="7705628" cy="1584175"/>
          </a:xfrm>
        </p:spPr>
        <p:txBody>
          <a:bodyPr>
            <a:noAutofit/>
          </a:bodyPr>
          <a:lstStyle/>
          <a:p>
            <a:r>
              <a:rPr kumimoji="1" lang="ja-JP" altLang="en-US" dirty="0" smtClean="0"/>
              <a:t>自己位置推定法</a:t>
            </a:r>
            <a:r>
              <a:rPr lang="ja-JP" altLang="en-US" dirty="0"/>
              <a:t>（</a:t>
            </a:r>
            <a:r>
              <a:rPr kumimoji="1" lang="ja-JP" altLang="en-US" dirty="0" smtClean="0"/>
              <a:t>オドメトリ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コース全体の左下を原点とし，</a:t>
            </a:r>
            <a:r>
              <a:rPr lang="en-US" altLang="ja-JP" dirty="0" smtClean="0"/>
              <a:t>R</a:t>
            </a:r>
            <a:r>
              <a:rPr lang="ja-JP" altLang="en-US" dirty="0" smtClean="0"/>
              <a:t>コーススタート　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地点における座標値を与える</a:t>
            </a:r>
            <a:endParaRPr lang="en-US" altLang="ja-JP" dirty="0" smtClean="0"/>
          </a:p>
        </p:txBody>
      </p:sp>
      <p:pic>
        <p:nvPicPr>
          <p:cNvPr id="7" name="Picture 3" descr="C:\Users\Daiki_Kobatake\Desktop\平成２８年度\実写ロ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177" y="3933056"/>
            <a:ext cx="354323" cy="47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四角形吹き出し 29"/>
          <p:cNvSpPr/>
          <p:nvPr/>
        </p:nvSpPr>
        <p:spPr>
          <a:xfrm>
            <a:off x="3555112" y="3356992"/>
            <a:ext cx="2880320" cy="432048"/>
          </a:xfrm>
          <a:prstGeom prst="wedgeRectCallout">
            <a:avLst>
              <a:gd name="adj1" fmla="val -24983"/>
              <a:gd name="adj2" fmla="val 787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 smtClean="0"/>
              <a:t>(</a:t>
            </a:r>
            <a:r>
              <a:rPr lang="en-US" altLang="ja-JP" b="1" i="1" dirty="0" err="1" smtClean="0"/>
              <a:t>x,y,θ</a:t>
            </a:r>
            <a:r>
              <a:rPr lang="en-US" altLang="ja-JP" b="1" i="1" dirty="0" smtClean="0"/>
              <a:t>) = (2892, 500,270)</a:t>
            </a:r>
          </a:p>
        </p:txBody>
      </p:sp>
      <p:sp>
        <p:nvSpPr>
          <p:cNvPr id="31" name="四角形吹き出し 30"/>
          <p:cNvSpPr/>
          <p:nvPr/>
        </p:nvSpPr>
        <p:spPr>
          <a:xfrm>
            <a:off x="3555112" y="3356992"/>
            <a:ext cx="2880320" cy="432048"/>
          </a:xfrm>
          <a:prstGeom prst="wedgeRectCallout">
            <a:avLst>
              <a:gd name="adj1" fmla="val -24983"/>
              <a:gd name="adj2" fmla="val 787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 smtClean="0"/>
              <a:t>(</a:t>
            </a:r>
            <a:r>
              <a:rPr lang="en-US" altLang="ja-JP" b="1" i="1" dirty="0" err="1" smtClean="0"/>
              <a:t>x,y,θ</a:t>
            </a:r>
            <a:r>
              <a:rPr lang="en-US" altLang="ja-JP" b="1" i="1" dirty="0" smtClean="0"/>
              <a:t>) = (2892,1000,270)</a:t>
            </a:r>
          </a:p>
        </p:txBody>
      </p:sp>
      <p:sp>
        <p:nvSpPr>
          <p:cNvPr id="32" name="四角形吹き出し 31"/>
          <p:cNvSpPr/>
          <p:nvPr/>
        </p:nvSpPr>
        <p:spPr>
          <a:xfrm>
            <a:off x="3555112" y="3357240"/>
            <a:ext cx="2880320" cy="432048"/>
          </a:xfrm>
          <a:prstGeom prst="wedgeRectCallout">
            <a:avLst>
              <a:gd name="adj1" fmla="val -24983"/>
              <a:gd name="adj2" fmla="val 787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 smtClean="0"/>
              <a:t>(</a:t>
            </a:r>
            <a:r>
              <a:rPr lang="en-US" altLang="ja-JP" b="1" i="1" dirty="0" err="1" smtClean="0"/>
              <a:t>x,y,θ</a:t>
            </a:r>
            <a:r>
              <a:rPr lang="en-US" altLang="ja-JP" b="1" i="1" dirty="0" smtClean="0"/>
              <a:t>) = (2892,1500,270)</a:t>
            </a:r>
          </a:p>
        </p:txBody>
      </p:sp>
      <p:sp>
        <p:nvSpPr>
          <p:cNvPr id="33" name="四角形吹き出し 32"/>
          <p:cNvSpPr/>
          <p:nvPr/>
        </p:nvSpPr>
        <p:spPr>
          <a:xfrm>
            <a:off x="3555112" y="3354695"/>
            <a:ext cx="2880320" cy="432048"/>
          </a:xfrm>
          <a:prstGeom prst="wedgeRectCallout">
            <a:avLst>
              <a:gd name="adj1" fmla="val -24983"/>
              <a:gd name="adj2" fmla="val 787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 smtClean="0"/>
              <a:t>(</a:t>
            </a:r>
            <a:r>
              <a:rPr lang="en-US" altLang="ja-JP" b="1" i="1" dirty="0" err="1" smtClean="0"/>
              <a:t>x,y,θ</a:t>
            </a:r>
            <a:r>
              <a:rPr lang="en-US" altLang="ja-JP" b="1" i="1" dirty="0" smtClean="0"/>
              <a:t>) = (2892,2000,270)</a:t>
            </a:r>
          </a:p>
        </p:txBody>
      </p:sp>
      <p:sp>
        <p:nvSpPr>
          <p:cNvPr id="34" name="四角形吹き出し 33"/>
          <p:cNvSpPr/>
          <p:nvPr/>
        </p:nvSpPr>
        <p:spPr>
          <a:xfrm>
            <a:off x="3555112" y="3354695"/>
            <a:ext cx="2880320" cy="432048"/>
          </a:xfrm>
          <a:prstGeom prst="wedgeRectCallout">
            <a:avLst>
              <a:gd name="adj1" fmla="val -24983"/>
              <a:gd name="adj2" fmla="val 787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 smtClean="0"/>
              <a:t>(</a:t>
            </a:r>
            <a:r>
              <a:rPr lang="en-US" altLang="ja-JP" b="1" i="1" dirty="0" err="1" smtClean="0"/>
              <a:t>x,y,θ</a:t>
            </a:r>
            <a:r>
              <a:rPr lang="en-US" altLang="ja-JP" b="1" i="1" dirty="0" smtClean="0"/>
              <a:t>) = (2892,2500,270)</a:t>
            </a:r>
          </a:p>
        </p:txBody>
      </p:sp>
      <p:sp>
        <p:nvSpPr>
          <p:cNvPr id="4" name="四角形吹き出し 3"/>
          <p:cNvSpPr/>
          <p:nvPr/>
        </p:nvSpPr>
        <p:spPr>
          <a:xfrm>
            <a:off x="3555112" y="3357240"/>
            <a:ext cx="2880320" cy="432048"/>
          </a:xfrm>
          <a:prstGeom prst="wedgeRectCallout">
            <a:avLst>
              <a:gd name="adj1" fmla="val -24983"/>
              <a:gd name="adj2" fmla="val 787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 smtClean="0"/>
              <a:t>(</a:t>
            </a:r>
            <a:r>
              <a:rPr lang="en-US" altLang="ja-JP" b="1" i="1" dirty="0" err="1" smtClean="0"/>
              <a:t>x,y,θ</a:t>
            </a:r>
            <a:r>
              <a:rPr lang="en-US" altLang="ja-JP" b="1" i="1" dirty="0" smtClean="0"/>
              <a:t>) = (2892, 3000,270)</a:t>
            </a:r>
          </a:p>
        </p:txBody>
      </p:sp>
      <p:grpSp>
        <p:nvGrpSpPr>
          <p:cNvPr id="21" name="グループ化 20"/>
          <p:cNvGrpSpPr/>
          <p:nvPr/>
        </p:nvGrpSpPr>
        <p:grpSpPr>
          <a:xfrm>
            <a:off x="4357857" y="4929564"/>
            <a:ext cx="1352891" cy="1260236"/>
            <a:chOff x="4304675" y="4127500"/>
            <a:chExt cx="2288180" cy="2031727"/>
          </a:xfrm>
        </p:grpSpPr>
        <p:sp>
          <p:nvSpPr>
            <p:cNvPr id="22" name="片側の 2 つの角を切り取った四角形 21"/>
            <p:cNvSpPr/>
            <p:nvPr/>
          </p:nvSpPr>
          <p:spPr>
            <a:xfrm>
              <a:off x="4511269" y="5943203"/>
              <a:ext cx="407864" cy="216024"/>
            </a:xfrm>
            <a:prstGeom prst="snip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片側の 2 つの角を切り取った四角形 22"/>
            <p:cNvSpPr/>
            <p:nvPr/>
          </p:nvSpPr>
          <p:spPr>
            <a:xfrm>
              <a:off x="5078863" y="5943203"/>
              <a:ext cx="407864" cy="216024"/>
            </a:xfrm>
            <a:prstGeom prst="snip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片側の 2 つの角を切り取った四角形 23"/>
            <p:cNvSpPr/>
            <p:nvPr/>
          </p:nvSpPr>
          <p:spPr>
            <a:xfrm>
              <a:off x="5608927" y="5943203"/>
              <a:ext cx="407864" cy="216024"/>
            </a:xfrm>
            <a:prstGeom prst="snip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片側の 2 つの角を切り取った四角形 24"/>
            <p:cNvSpPr/>
            <p:nvPr/>
          </p:nvSpPr>
          <p:spPr>
            <a:xfrm>
              <a:off x="6184991" y="5943203"/>
              <a:ext cx="407864" cy="216024"/>
            </a:xfrm>
            <a:prstGeom prst="snip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片側の 2 つの角を切り取った四角形 25"/>
            <p:cNvSpPr/>
            <p:nvPr/>
          </p:nvSpPr>
          <p:spPr>
            <a:xfrm rot="5400000">
              <a:off x="4154750" y="5327545"/>
              <a:ext cx="407864" cy="108012"/>
            </a:xfrm>
            <a:prstGeom prst="snip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片側の 2 つの角を切り取った四角形 26"/>
            <p:cNvSpPr/>
            <p:nvPr/>
          </p:nvSpPr>
          <p:spPr>
            <a:xfrm rot="5400000">
              <a:off x="4154750" y="4823489"/>
              <a:ext cx="407864" cy="108012"/>
            </a:xfrm>
            <a:prstGeom prst="snip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片側の 2 つの角を切り取った四角形 27"/>
            <p:cNvSpPr/>
            <p:nvPr/>
          </p:nvSpPr>
          <p:spPr>
            <a:xfrm rot="5400000">
              <a:off x="4154749" y="4277426"/>
              <a:ext cx="407864" cy="108012"/>
            </a:xfrm>
            <a:prstGeom prst="snip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片側の 2 つの角を切り取った四角形 28"/>
            <p:cNvSpPr/>
            <p:nvPr/>
          </p:nvSpPr>
          <p:spPr>
            <a:xfrm>
              <a:off x="4493075" y="4673563"/>
              <a:ext cx="407864" cy="216024"/>
            </a:xfrm>
            <a:prstGeom prst="snip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338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ositou\Desktop\画像\コース20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58" y="3475028"/>
            <a:ext cx="4662382" cy="329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グループ化 12"/>
          <p:cNvGrpSpPr/>
          <p:nvPr/>
        </p:nvGrpSpPr>
        <p:grpSpPr>
          <a:xfrm>
            <a:off x="4357857" y="4929564"/>
            <a:ext cx="1352891" cy="1260236"/>
            <a:chOff x="4304675" y="4127500"/>
            <a:chExt cx="2288180" cy="2031727"/>
          </a:xfrm>
        </p:grpSpPr>
        <p:sp>
          <p:nvSpPr>
            <p:cNvPr id="14" name="片側の 2 つの角を切り取った四角形 13"/>
            <p:cNvSpPr/>
            <p:nvPr/>
          </p:nvSpPr>
          <p:spPr>
            <a:xfrm>
              <a:off x="4511269" y="5943203"/>
              <a:ext cx="407864" cy="216024"/>
            </a:xfrm>
            <a:prstGeom prst="snip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片側の 2 つの角を切り取った四角形 14"/>
            <p:cNvSpPr/>
            <p:nvPr/>
          </p:nvSpPr>
          <p:spPr>
            <a:xfrm>
              <a:off x="5078863" y="5943203"/>
              <a:ext cx="407864" cy="216024"/>
            </a:xfrm>
            <a:prstGeom prst="snip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片側の 2 つの角を切り取った四角形 15"/>
            <p:cNvSpPr/>
            <p:nvPr/>
          </p:nvSpPr>
          <p:spPr>
            <a:xfrm>
              <a:off x="5608927" y="5943203"/>
              <a:ext cx="407864" cy="216024"/>
            </a:xfrm>
            <a:prstGeom prst="snip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片側の 2 つの角を切り取った四角形 16"/>
            <p:cNvSpPr/>
            <p:nvPr/>
          </p:nvSpPr>
          <p:spPr>
            <a:xfrm>
              <a:off x="6184991" y="5943203"/>
              <a:ext cx="407864" cy="216024"/>
            </a:xfrm>
            <a:prstGeom prst="snip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片側の 2 つの角を切り取った四角形 17"/>
            <p:cNvSpPr/>
            <p:nvPr/>
          </p:nvSpPr>
          <p:spPr>
            <a:xfrm rot="5400000">
              <a:off x="4154750" y="5327545"/>
              <a:ext cx="407864" cy="108012"/>
            </a:xfrm>
            <a:prstGeom prst="snip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片側の 2 つの角を切り取った四角形 18"/>
            <p:cNvSpPr/>
            <p:nvPr/>
          </p:nvSpPr>
          <p:spPr>
            <a:xfrm rot="5400000">
              <a:off x="4154750" y="4823489"/>
              <a:ext cx="407864" cy="108012"/>
            </a:xfrm>
            <a:prstGeom prst="snip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片側の 2 つの角を切り取った四角形 19"/>
            <p:cNvSpPr/>
            <p:nvPr/>
          </p:nvSpPr>
          <p:spPr>
            <a:xfrm rot="5400000">
              <a:off x="4154749" y="4277426"/>
              <a:ext cx="407864" cy="108012"/>
            </a:xfrm>
            <a:prstGeom prst="snip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片側の 2 つの角を切り取った四角形 20"/>
            <p:cNvSpPr/>
            <p:nvPr/>
          </p:nvSpPr>
          <p:spPr>
            <a:xfrm>
              <a:off x="4493075" y="4673563"/>
              <a:ext cx="407864" cy="216024"/>
            </a:xfrm>
            <a:prstGeom prst="snip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" name="四角形吹き出し 34"/>
          <p:cNvSpPr/>
          <p:nvPr/>
        </p:nvSpPr>
        <p:spPr>
          <a:xfrm>
            <a:off x="3555112" y="3350627"/>
            <a:ext cx="2880320" cy="432048"/>
          </a:xfrm>
          <a:prstGeom prst="wedgeRectCallout">
            <a:avLst>
              <a:gd name="adj1" fmla="val -24983"/>
              <a:gd name="adj2" fmla="val 787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 smtClean="0"/>
              <a:t>(</a:t>
            </a:r>
            <a:r>
              <a:rPr lang="en-US" altLang="ja-JP" b="1" i="1" dirty="0" err="1" smtClean="0"/>
              <a:t>x,y,θ</a:t>
            </a:r>
            <a:r>
              <a:rPr lang="en-US" altLang="ja-JP" b="1" i="1" dirty="0" smtClean="0"/>
              <a:t>) = (2892,  100,270)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08912" cy="11430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ショートカットを実現するための機能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82796" y="1412777"/>
            <a:ext cx="7705628" cy="2520280"/>
          </a:xfrm>
        </p:spPr>
        <p:txBody>
          <a:bodyPr>
            <a:noAutofit/>
          </a:bodyPr>
          <a:lstStyle/>
          <a:p>
            <a:r>
              <a:rPr kumimoji="1" lang="ja-JP" altLang="en-US" dirty="0" smtClean="0"/>
              <a:t>自己位置推定法</a:t>
            </a:r>
            <a:r>
              <a:rPr lang="ja-JP" altLang="en-US" dirty="0"/>
              <a:t>（</a:t>
            </a:r>
            <a:r>
              <a:rPr kumimoji="1" lang="ja-JP" altLang="en-US" dirty="0" smtClean="0"/>
              <a:t>オドメトリ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走行を開始すると，走行制御のループ内で自己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位置の更新，及び補正を行う</a:t>
            </a:r>
            <a:endParaRPr kumimoji="1" lang="en-US" altLang="ja-JP" dirty="0"/>
          </a:p>
        </p:txBody>
      </p:sp>
      <p:pic>
        <p:nvPicPr>
          <p:cNvPr id="7" name="Picture 3" descr="C:\Users\Daiki_Kobatake\Desktop\平成２８年度\実写ロ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177" y="3933056"/>
            <a:ext cx="354323" cy="47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四角形吹き出し 29"/>
          <p:cNvSpPr/>
          <p:nvPr/>
        </p:nvSpPr>
        <p:spPr>
          <a:xfrm>
            <a:off x="3555112" y="3356992"/>
            <a:ext cx="2880320" cy="432048"/>
          </a:xfrm>
          <a:prstGeom prst="wedgeRectCallout">
            <a:avLst>
              <a:gd name="adj1" fmla="val -24983"/>
              <a:gd name="adj2" fmla="val 787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 smtClean="0"/>
              <a:t>(</a:t>
            </a:r>
            <a:r>
              <a:rPr lang="en-US" altLang="ja-JP" b="1" i="1" dirty="0" err="1" smtClean="0"/>
              <a:t>x,y,θ</a:t>
            </a:r>
            <a:r>
              <a:rPr lang="en-US" altLang="ja-JP" b="1" i="1" dirty="0" smtClean="0"/>
              <a:t>) = (2892, 500,270)</a:t>
            </a:r>
          </a:p>
        </p:txBody>
      </p:sp>
      <p:sp>
        <p:nvSpPr>
          <p:cNvPr id="31" name="四角形吹き出し 30"/>
          <p:cNvSpPr/>
          <p:nvPr/>
        </p:nvSpPr>
        <p:spPr>
          <a:xfrm>
            <a:off x="3555112" y="3356992"/>
            <a:ext cx="2880320" cy="432048"/>
          </a:xfrm>
          <a:prstGeom prst="wedgeRectCallout">
            <a:avLst>
              <a:gd name="adj1" fmla="val -24983"/>
              <a:gd name="adj2" fmla="val 787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 smtClean="0"/>
              <a:t>(</a:t>
            </a:r>
            <a:r>
              <a:rPr lang="en-US" altLang="ja-JP" b="1" i="1" dirty="0" err="1" smtClean="0"/>
              <a:t>x,y,θ</a:t>
            </a:r>
            <a:r>
              <a:rPr lang="en-US" altLang="ja-JP" b="1" i="1" dirty="0" smtClean="0"/>
              <a:t>) = (2892,1000,270)</a:t>
            </a:r>
          </a:p>
        </p:txBody>
      </p:sp>
      <p:sp>
        <p:nvSpPr>
          <p:cNvPr id="32" name="四角形吹き出し 31"/>
          <p:cNvSpPr/>
          <p:nvPr/>
        </p:nvSpPr>
        <p:spPr>
          <a:xfrm>
            <a:off x="3555112" y="3350627"/>
            <a:ext cx="2880320" cy="432048"/>
          </a:xfrm>
          <a:prstGeom prst="wedgeRectCallout">
            <a:avLst>
              <a:gd name="adj1" fmla="val -24983"/>
              <a:gd name="adj2" fmla="val 787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 smtClean="0"/>
              <a:t>(</a:t>
            </a:r>
            <a:r>
              <a:rPr lang="en-US" altLang="ja-JP" b="1" i="1" dirty="0" err="1" smtClean="0"/>
              <a:t>x,y,θ</a:t>
            </a:r>
            <a:r>
              <a:rPr lang="en-US" altLang="ja-JP" b="1" i="1" dirty="0" smtClean="0"/>
              <a:t>) = (2892,1500,270)</a:t>
            </a:r>
          </a:p>
        </p:txBody>
      </p:sp>
      <p:sp>
        <p:nvSpPr>
          <p:cNvPr id="33" name="四角形吹き出し 32"/>
          <p:cNvSpPr/>
          <p:nvPr/>
        </p:nvSpPr>
        <p:spPr>
          <a:xfrm>
            <a:off x="3555112" y="3350627"/>
            <a:ext cx="2880320" cy="432048"/>
          </a:xfrm>
          <a:prstGeom prst="wedgeRectCallout">
            <a:avLst>
              <a:gd name="adj1" fmla="val -24983"/>
              <a:gd name="adj2" fmla="val 787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 smtClean="0"/>
              <a:t>(</a:t>
            </a:r>
            <a:r>
              <a:rPr lang="en-US" altLang="ja-JP" b="1" i="1" dirty="0" err="1" smtClean="0"/>
              <a:t>x,y,θ</a:t>
            </a:r>
            <a:r>
              <a:rPr lang="en-US" altLang="ja-JP" b="1" i="1" dirty="0" smtClean="0"/>
              <a:t>) = (2892,2000,270)</a:t>
            </a:r>
          </a:p>
        </p:txBody>
      </p:sp>
      <p:sp>
        <p:nvSpPr>
          <p:cNvPr id="34" name="四角形吹き出し 33"/>
          <p:cNvSpPr/>
          <p:nvPr/>
        </p:nvSpPr>
        <p:spPr>
          <a:xfrm>
            <a:off x="3556104" y="3356992"/>
            <a:ext cx="2880320" cy="432048"/>
          </a:xfrm>
          <a:prstGeom prst="wedgeRectCallout">
            <a:avLst>
              <a:gd name="adj1" fmla="val -24983"/>
              <a:gd name="adj2" fmla="val 787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 smtClean="0"/>
              <a:t>(</a:t>
            </a:r>
            <a:r>
              <a:rPr lang="en-US" altLang="ja-JP" b="1" i="1" dirty="0" err="1" smtClean="0"/>
              <a:t>x,y,θ</a:t>
            </a:r>
            <a:r>
              <a:rPr lang="en-US" altLang="ja-JP" b="1" i="1" dirty="0" smtClean="0"/>
              <a:t>) = (2892,2500,270)</a:t>
            </a:r>
          </a:p>
        </p:txBody>
      </p:sp>
      <p:sp>
        <p:nvSpPr>
          <p:cNvPr id="4" name="四角形吹き出し 3"/>
          <p:cNvSpPr/>
          <p:nvPr/>
        </p:nvSpPr>
        <p:spPr>
          <a:xfrm>
            <a:off x="3556104" y="3356992"/>
            <a:ext cx="2880320" cy="432048"/>
          </a:xfrm>
          <a:prstGeom prst="wedgeRectCallout">
            <a:avLst>
              <a:gd name="adj1" fmla="val -24983"/>
              <a:gd name="adj2" fmla="val 787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 smtClean="0"/>
              <a:t>(</a:t>
            </a:r>
            <a:r>
              <a:rPr lang="en-US" altLang="ja-JP" b="1" i="1" dirty="0" err="1" smtClean="0"/>
              <a:t>x,y,θ</a:t>
            </a:r>
            <a:r>
              <a:rPr lang="en-US" altLang="ja-JP" b="1" i="1" dirty="0" smtClean="0"/>
              <a:t>) = (2892, 3000,270)</a:t>
            </a:r>
          </a:p>
        </p:txBody>
      </p:sp>
    </p:spTree>
    <p:extLst>
      <p:ext uri="{BB962C8B-B14F-4D97-AF65-F5344CB8AC3E}">
        <p14:creationId xmlns:p14="http://schemas.microsoft.com/office/powerpoint/2010/main" val="77067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2.77778E-7 -4.44444E-6 L -2.77778E-7 0.30463 " pathEditMode="relative" rAng="0" ptsTypes="AA">
                                      <p:cBhvr>
                                        <p:cTn id="6" dur="4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2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81481E-6 L 0.00104 0.3044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520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81481E-6 L 0.00104 0.3044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520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81481E-6 L 0.00104 0.3044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520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81481E-6 L 0.00104 0.3044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520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81481E-6 L 0.00104 0.3044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520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81481E-6 L 0.00104 0.3044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520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81481E-6 L 0.00104 0.3044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520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4" grpId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ositou\Desktop\画像\コース20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58" y="3475027"/>
            <a:ext cx="4662382" cy="329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/>
          <p:cNvGrpSpPr/>
          <p:nvPr/>
        </p:nvGrpSpPr>
        <p:grpSpPr>
          <a:xfrm>
            <a:off x="4357857" y="4929564"/>
            <a:ext cx="1352891" cy="1260236"/>
            <a:chOff x="4304675" y="4127500"/>
            <a:chExt cx="2288180" cy="2031727"/>
          </a:xfrm>
        </p:grpSpPr>
        <p:sp>
          <p:nvSpPr>
            <p:cNvPr id="24" name="片側の 2 つの角を切り取った四角形 23"/>
            <p:cNvSpPr/>
            <p:nvPr/>
          </p:nvSpPr>
          <p:spPr>
            <a:xfrm>
              <a:off x="4511269" y="5943203"/>
              <a:ext cx="407864" cy="216024"/>
            </a:xfrm>
            <a:prstGeom prst="snip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片側の 2 つの角を切り取った四角形 24"/>
            <p:cNvSpPr/>
            <p:nvPr/>
          </p:nvSpPr>
          <p:spPr>
            <a:xfrm>
              <a:off x="5078863" y="5943203"/>
              <a:ext cx="407864" cy="216024"/>
            </a:xfrm>
            <a:prstGeom prst="snip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片側の 2 つの角を切り取った四角形 25"/>
            <p:cNvSpPr/>
            <p:nvPr/>
          </p:nvSpPr>
          <p:spPr>
            <a:xfrm>
              <a:off x="5608927" y="5943203"/>
              <a:ext cx="407864" cy="216024"/>
            </a:xfrm>
            <a:prstGeom prst="snip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片側の 2 つの角を切り取った四角形 26"/>
            <p:cNvSpPr/>
            <p:nvPr/>
          </p:nvSpPr>
          <p:spPr>
            <a:xfrm>
              <a:off x="6184991" y="5943203"/>
              <a:ext cx="407864" cy="216024"/>
            </a:xfrm>
            <a:prstGeom prst="snip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片側の 2 つの角を切り取った四角形 27"/>
            <p:cNvSpPr/>
            <p:nvPr/>
          </p:nvSpPr>
          <p:spPr>
            <a:xfrm rot="5400000">
              <a:off x="4154750" y="5327545"/>
              <a:ext cx="407864" cy="108012"/>
            </a:xfrm>
            <a:prstGeom prst="snip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片側の 2 つの角を切り取った四角形 28"/>
            <p:cNvSpPr/>
            <p:nvPr/>
          </p:nvSpPr>
          <p:spPr>
            <a:xfrm rot="5400000">
              <a:off x="4154750" y="4823489"/>
              <a:ext cx="407864" cy="108012"/>
            </a:xfrm>
            <a:prstGeom prst="snip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片側の 2 つの角を切り取った四角形 35"/>
            <p:cNvSpPr/>
            <p:nvPr/>
          </p:nvSpPr>
          <p:spPr>
            <a:xfrm rot="5400000">
              <a:off x="4154749" y="4277426"/>
              <a:ext cx="407864" cy="108012"/>
            </a:xfrm>
            <a:prstGeom prst="snip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片側の 2 つの角を切り取った四角形 36"/>
            <p:cNvSpPr/>
            <p:nvPr/>
          </p:nvSpPr>
          <p:spPr>
            <a:xfrm>
              <a:off x="4493075" y="4673563"/>
              <a:ext cx="407864" cy="216024"/>
            </a:xfrm>
            <a:prstGeom prst="snip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08912" cy="11430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ショートカットを実現するための機能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82796" y="1412777"/>
            <a:ext cx="7993660" cy="2520280"/>
          </a:xfrm>
        </p:spPr>
        <p:txBody>
          <a:bodyPr>
            <a:noAutofit/>
          </a:bodyPr>
          <a:lstStyle/>
          <a:p>
            <a:r>
              <a:rPr kumimoji="1" lang="ja-JP" altLang="en-US" dirty="0" smtClean="0"/>
              <a:t>自己位置推定法</a:t>
            </a:r>
            <a:r>
              <a:rPr lang="ja-JP" altLang="en-US" dirty="0"/>
              <a:t>（</a:t>
            </a:r>
            <a:r>
              <a:rPr kumimoji="1" lang="ja-JP" altLang="en-US" dirty="0" smtClean="0"/>
              <a:t>オドメトリ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GATE</a:t>
            </a:r>
            <a:r>
              <a:rPr lang="ja-JP" altLang="en-US" dirty="0" smtClean="0"/>
              <a:t>を超えた段階で方向転換し</a:t>
            </a:r>
            <a:r>
              <a:rPr lang="ja-JP" altLang="en-US" dirty="0" smtClean="0"/>
              <a:t>前進する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目標地点に辿り着くと置物や看板等に当たらない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よう角度を変えて前進する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endParaRPr kumimoji="1" lang="en-US" altLang="ja-JP" dirty="0"/>
          </a:p>
        </p:txBody>
      </p:sp>
      <p:pic>
        <p:nvPicPr>
          <p:cNvPr id="7" name="Picture 3" descr="C:\Users\Daiki_Kobatake\Desktop\平成２８年度\実写ロ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926" y="6052460"/>
            <a:ext cx="354323" cy="47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四角形吹き出し 38"/>
          <p:cNvSpPr/>
          <p:nvPr/>
        </p:nvSpPr>
        <p:spPr>
          <a:xfrm>
            <a:off x="3563888" y="5460970"/>
            <a:ext cx="2880320" cy="432048"/>
          </a:xfrm>
          <a:prstGeom prst="wedgeRectCallout">
            <a:avLst>
              <a:gd name="adj1" fmla="val -24983"/>
              <a:gd name="adj2" fmla="val 787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 smtClean="0"/>
              <a:t>(</a:t>
            </a:r>
            <a:r>
              <a:rPr lang="en-US" altLang="ja-JP" b="1" i="1" dirty="0" err="1" smtClean="0"/>
              <a:t>x,y,θ</a:t>
            </a:r>
            <a:r>
              <a:rPr lang="en-US" altLang="ja-JP" b="1" i="1" dirty="0" smtClean="0"/>
              <a:t>) = (</a:t>
            </a:r>
            <a:r>
              <a:rPr lang="en-US" altLang="ja-JP" b="1" i="1" dirty="0" smtClean="0"/>
              <a:t>2592,</a:t>
            </a:r>
            <a:r>
              <a:rPr lang="en-US" altLang="ja-JP" b="1" i="1" dirty="0" smtClean="0"/>
              <a:t>10</a:t>
            </a:r>
            <a:r>
              <a:rPr lang="en-US" altLang="ja-JP" b="1" i="1" dirty="0" smtClean="0"/>
              <a:t>00,370</a:t>
            </a:r>
            <a:r>
              <a:rPr lang="en-US" altLang="ja-JP" b="1" i="1" dirty="0" smtClean="0"/>
              <a:t>)</a:t>
            </a:r>
          </a:p>
        </p:txBody>
      </p:sp>
      <p:sp>
        <p:nvSpPr>
          <p:cNvPr id="13" name="四角形吹き出し 12"/>
          <p:cNvSpPr/>
          <p:nvPr/>
        </p:nvSpPr>
        <p:spPr>
          <a:xfrm>
            <a:off x="3563888" y="5459335"/>
            <a:ext cx="2880320" cy="432048"/>
          </a:xfrm>
          <a:prstGeom prst="wedgeRectCallout">
            <a:avLst>
              <a:gd name="adj1" fmla="val -24983"/>
              <a:gd name="adj2" fmla="val 787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 smtClean="0"/>
              <a:t>(</a:t>
            </a:r>
            <a:r>
              <a:rPr lang="en-US" altLang="ja-JP" b="1" i="1" dirty="0" err="1" smtClean="0"/>
              <a:t>x,y,θ</a:t>
            </a:r>
            <a:r>
              <a:rPr lang="en-US" altLang="ja-JP" b="1" i="1" dirty="0" smtClean="0"/>
              <a:t>) = (2892,  </a:t>
            </a:r>
            <a:r>
              <a:rPr lang="en-US" altLang="ja-JP" b="1" i="1" dirty="0" smtClean="0"/>
              <a:t>500,370)</a:t>
            </a:r>
            <a:endParaRPr lang="en-US" altLang="ja-JP" b="1" i="1" dirty="0" smtClean="0"/>
          </a:p>
        </p:txBody>
      </p:sp>
      <p:sp>
        <p:nvSpPr>
          <p:cNvPr id="38" name="四角形吹き出し 37"/>
          <p:cNvSpPr/>
          <p:nvPr/>
        </p:nvSpPr>
        <p:spPr>
          <a:xfrm>
            <a:off x="3563888" y="5459335"/>
            <a:ext cx="2880320" cy="432048"/>
          </a:xfrm>
          <a:prstGeom prst="wedgeRectCallout">
            <a:avLst>
              <a:gd name="adj1" fmla="val -24983"/>
              <a:gd name="adj2" fmla="val 787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 smtClean="0"/>
              <a:t>(</a:t>
            </a:r>
            <a:r>
              <a:rPr lang="en-US" altLang="ja-JP" b="1" i="1" dirty="0" err="1" smtClean="0"/>
              <a:t>x,y,θ</a:t>
            </a:r>
            <a:r>
              <a:rPr lang="en-US" altLang="ja-JP" b="1" i="1" dirty="0" smtClean="0"/>
              <a:t>) = (2892,  </a:t>
            </a:r>
            <a:r>
              <a:rPr lang="en-US" altLang="ja-JP" b="1" i="1" dirty="0" smtClean="0"/>
              <a:t>1</a:t>
            </a:r>
            <a:r>
              <a:rPr lang="en-US" altLang="ja-JP" b="1" i="1" dirty="0" smtClean="0"/>
              <a:t>00,450)</a:t>
            </a:r>
            <a:endParaRPr lang="en-US" altLang="ja-JP" b="1" i="1" dirty="0" smtClean="0"/>
          </a:p>
        </p:txBody>
      </p:sp>
    </p:spTree>
    <p:extLst>
      <p:ext uri="{BB962C8B-B14F-4D97-AF65-F5344CB8AC3E}">
        <p14:creationId xmlns:p14="http://schemas.microsoft.com/office/powerpoint/2010/main" val="276033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-0.03426 L -0.00191 -0.00278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3148 L -2.22222E-6 -2.96296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3148 L -2.22222E-6 -2.96296E-6 " pathEditMode="relative" rAng="0" ptsTypes="AA">
                                      <p:cBhvr>
                                        <p:cTn id="10" dur="20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3148 L 1.66667E-6 -2.96296E-6 " pathEditMode="relative" rAng="0" ptsTypes="AA">
                                      <p:cBhvr>
                                        <p:cTn id="12" dur="2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-0.03426 L 0.06093 -0.0974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-317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-0.03125 L 0.06962 -0.1048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368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-0.03102 L 0.06962 -0.1046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368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13" grpId="0" animBg="1"/>
      <p:bldP spid="13" grpId="1" animBg="1"/>
      <p:bldP spid="13" grpId="2" animBg="1"/>
      <p:bldP spid="38" grpId="0" animBg="1"/>
      <p:bldP spid="38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ジャパネスク">
  <a:themeElements>
    <a:clrScheme name="ジャパネスク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ジャパネスク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ジャパネスク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509</TotalTime>
  <Words>762</Words>
  <Application>Microsoft Office PowerPoint</Application>
  <PresentationFormat>画面に合わせる (4:3)</PresentationFormat>
  <Paragraphs>169</Paragraphs>
  <Slides>23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4" baseType="lpstr">
      <vt:lpstr>ジャパネスク</vt:lpstr>
      <vt:lpstr>二輪倒立振子型移動体の走行および姿勢制御に関する研究  ～階段状障害物の走破～</vt:lpstr>
      <vt:lpstr>発表の流れ</vt:lpstr>
      <vt:lpstr>研究概要</vt:lpstr>
      <vt:lpstr>コースの説明（Rコース）</vt:lpstr>
      <vt:lpstr>ショートカット</vt:lpstr>
      <vt:lpstr>ショートカットを実現するための機能</vt:lpstr>
      <vt:lpstr>ショートカットを実現するための機能</vt:lpstr>
      <vt:lpstr>ショートカットを実現するための機能</vt:lpstr>
      <vt:lpstr>ショートカットを実現するための機能</vt:lpstr>
      <vt:lpstr>ショートカットを実現するための機能</vt:lpstr>
      <vt:lpstr>デモプレイ（ショートカット）</vt:lpstr>
      <vt:lpstr>階段での動作</vt:lpstr>
      <vt:lpstr>階段での動作</vt:lpstr>
      <vt:lpstr>階段での動作</vt:lpstr>
      <vt:lpstr>階段での動作</vt:lpstr>
      <vt:lpstr>階段での動作</vt:lpstr>
      <vt:lpstr>ガレージでの動作</vt:lpstr>
      <vt:lpstr>ガレージでの動作</vt:lpstr>
      <vt:lpstr>デモプレイ（全体）</vt:lpstr>
      <vt:lpstr>成功率</vt:lpstr>
      <vt:lpstr>大会の成績</vt:lpstr>
      <vt:lpstr>まとめ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二輪倒立振子型移動体のそうこ</dc:title>
  <dc:creator>Daiki_Kobatake</dc:creator>
  <cp:lastModifiedBy>FJ-USER</cp:lastModifiedBy>
  <cp:revision>71</cp:revision>
  <dcterms:created xsi:type="dcterms:W3CDTF">2017-01-26T04:10:05Z</dcterms:created>
  <dcterms:modified xsi:type="dcterms:W3CDTF">2017-01-29T00:46:47Z</dcterms:modified>
</cp:coreProperties>
</file>