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10"/>
  </p:normalViewPr>
  <p:slideViewPr>
    <p:cSldViewPr snapToGrid="0" snapToObjects="1">
      <p:cViewPr varScale="1">
        <p:scale>
          <a:sx n="94" d="100"/>
          <a:sy n="94" d="100"/>
        </p:scale>
        <p:origin x="55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9674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 w="13811">
            <a:solidFill>
              <a:srgbClr val="56515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6319599" y="2201228"/>
            <a:ext cx="7477601" cy="24995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Refining Pricing and Optimizing Facilities at Big Mountain Resort</a:t>
            </a:r>
            <a:endParaRPr lang="en-US" sz="5249" dirty="0"/>
          </a:p>
        </p:txBody>
      </p:sp>
      <p:sp>
        <p:nvSpPr>
          <p:cNvPr id="5" name="Text 3"/>
          <p:cNvSpPr/>
          <p:nvPr/>
        </p:nvSpPr>
        <p:spPr>
          <a:xfrm>
            <a:off x="6319599" y="5034082"/>
            <a:ext cx="747760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6319599" y="5656064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7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7219" y="5663684"/>
            <a:ext cx="340162" cy="340162"/>
          </a:xfrm>
          <a:prstGeom prst="rect">
            <a:avLst/>
          </a:prstGeom>
        </p:spPr>
      </p:pic>
      <p:sp>
        <p:nvSpPr>
          <p:cNvPr id="8" name="Text 5"/>
          <p:cNvSpPr/>
          <p:nvPr/>
        </p:nvSpPr>
        <p:spPr>
          <a:xfrm>
            <a:off x="6786086" y="5639395"/>
            <a:ext cx="2141220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by Hayat Rakab</a:t>
            </a:r>
            <a:endParaRPr lang="en-US" sz="2187" dirty="0"/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2219"/>
          </a:xfrm>
          <a:prstGeom prst="rect">
            <a:avLst/>
          </a:prstGeom>
          <a:solidFill>
            <a:srgbClr val="080E26"/>
          </a:solidFill>
          <a:ln w="13692">
            <a:solidFill>
              <a:srgbClr val="56515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823317" y="603766"/>
            <a:ext cx="7497366" cy="205811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02"/>
              </a:lnSpc>
              <a:buNone/>
            </a:pPr>
            <a:r>
              <a:rPr lang="en-US" sz="4322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Problem Identification: The Challenge at Big Mountain Resort</a:t>
            </a:r>
            <a:endParaRPr lang="en-US" sz="4322" dirty="0"/>
          </a:p>
        </p:txBody>
      </p:sp>
      <p:sp>
        <p:nvSpPr>
          <p:cNvPr id="5" name="Text 3"/>
          <p:cNvSpPr/>
          <p:nvPr/>
        </p:nvSpPr>
        <p:spPr>
          <a:xfrm>
            <a:off x="823317" y="2991207"/>
            <a:ext cx="7497366" cy="35123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66"/>
              </a:lnSpc>
              <a:buNone/>
            </a:pPr>
            <a:endParaRPr lang="en-US" sz="1729" dirty="0"/>
          </a:p>
        </p:txBody>
      </p:sp>
      <p:sp>
        <p:nvSpPr>
          <p:cNvPr id="6" name="Text 4"/>
          <p:cNvSpPr/>
          <p:nvPr/>
        </p:nvSpPr>
        <p:spPr>
          <a:xfrm>
            <a:off x="1174433" y="3589377"/>
            <a:ext cx="7146250" cy="140493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766"/>
              </a:lnSpc>
              <a:buSzPct val="100000"/>
              <a:buChar char="•"/>
            </a:pPr>
            <a:r>
              <a:rPr lang="en-US" sz="1729" b="1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Premium Pricing Challenge</a:t>
            </a:r>
            <a:r>
              <a:rPr lang="en-US" sz="1729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: Big Mountain Resort, despite its premium pricing approach, suspects undercapitalization on its facilities. A reliance solely on market average pricing may hinder investment strategies.</a:t>
            </a:r>
            <a:endParaRPr lang="en-US" sz="1729" dirty="0"/>
          </a:p>
        </p:txBody>
      </p:sp>
      <p:sp>
        <p:nvSpPr>
          <p:cNvPr id="7" name="Text 5"/>
          <p:cNvSpPr/>
          <p:nvPr/>
        </p:nvSpPr>
        <p:spPr>
          <a:xfrm>
            <a:off x="1174433" y="5082064"/>
            <a:ext cx="7146250" cy="140493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766"/>
              </a:lnSpc>
              <a:buSzPct val="100000"/>
              <a:buChar char="•"/>
            </a:pPr>
            <a:r>
              <a:rPr lang="en-US" sz="1729" b="1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Operational Cost Concerns:</a:t>
            </a:r>
            <a:r>
              <a:rPr lang="en-US" sz="1729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 The resort recently added a chairlift, escalating operating costs by $1,540,000. Finding a balance between facility enhancement and profitability is imperative.</a:t>
            </a:r>
            <a:endParaRPr lang="en-US" sz="1729" dirty="0"/>
          </a:p>
        </p:txBody>
      </p:sp>
      <p:sp>
        <p:nvSpPr>
          <p:cNvPr id="8" name="Text 6"/>
          <p:cNvSpPr/>
          <p:nvPr/>
        </p:nvSpPr>
        <p:spPr>
          <a:xfrm>
            <a:off x="1174433" y="6574750"/>
            <a:ext cx="7146250" cy="10537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766"/>
              </a:lnSpc>
              <a:buSzPct val="100000"/>
              <a:buChar char="•"/>
            </a:pPr>
            <a:r>
              <a:rPr lang="en-US" sz="1729" b="1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Value Proposition &amp; Data-Driven Strategy:</a:t>
            </a:r>
            <a:r>
              <a:rPr lang="en-US" sz="1729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 The goal is to determine a more accurate ticket pricing and consider potential facility changes.</a:t>
            </a:r>
            <a:endParaRPr lang="en-US" sz="1729" dirty="0"/>
          </a:p>
        </p:txBody>
      </p:sp>
      <p:pic>
        <p:nvPicPr>
          <p:cNvPr id="9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3221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 w="13811">
            <a:solidFill>
              <a:srgbClr val="56515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833199" y="2801303"/>
            <a:ext cx="746760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Data Overview &amp; Challenges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1188601" y="3828931"/>
            <a:ext cx="7122200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Initial dataset of 330 rows with ski resort details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1188601" y="4273153"/>
            <a:ext cx="712220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Addressed issues like missing values, data inconsistencies, and anomalies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1188601" y="5072777"/>
            <a:ext cx="7122200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Refined dataset: 277 rows, 25 columns.</a:t>
            </a:r>
            <a:endParaRPr lang="en-US" sz="1750" dirty="0"/>
          </a:p>
        </p:txBody>
      </p:sp>
      <p:pic>
        <p:nvPicPr>
          <p:cNvPr id="8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 w="13811">
            <a:solidFill>
              <a:srgbClr val="56515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833199" y="1884878"/>
            <a:ext cx="7477601" cy="208311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Recommendation and Key Findings: Proposed Ticket Pricing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1188601" y="4301252"/>
            <a:ext cx="7122200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Model suggests a ticket price of $95.87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1188601" y="4745474"/>
            <a:ext cx="7122200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Current price: $81.00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1188601" y="5189696"/>
            <a:ext cx="7122200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Recommended increase: $14.87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1188601" y="5633918"/>
            <a:ext cx="712220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Importance of phased implementation for monitoring customer response.</a:t>
            </a:r>
            <a:endParaRPr lang="en-US" sz="1750" dirty="0"/>
          </a:p>
        </p:txBody>
      </p:sp>
      <p:pic>
        <p:nvPicPr>
          <p:cNvPr id="9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 w="13811">
            <a:solidFill>
              <a:srgbClr val="56515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833199" y="1582222"/>
            <a:ext cx="7477601" cy="208311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Modeling Results and Analysis: Scenario Analysis - Part I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833199" y="3998595"/>
            <a:ext cx="747760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1188601" y="4603909"/>
            <a:ext cx="7122200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Examined the impact of closing down up to 10 least used runs.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1188601" y="5048131"/>
            <a:ext cx="7122200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Significant drops were observed when closing 3 or more runs.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1188601" y="5492353"/>
            <a:ext cx="712220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Suggested adding a run with a new chairlift to increase the vertical drop by 150 feet.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1188601" y="6291977"/>
            <a:ext cx="7122200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Potential revenue increase: $3,474,638/season</a:t>
            </a:r>
            <a:endParaRPr lang="en-US" sz="1750" dirty="0"/>
          </a:p>
        </p:txBody>
      </p:sp>
      <p:pic>
        <p:nvPicPr>
          <p:cNvPr id="10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 w="13811">
            <a:solidFill>
              <a:srgbClr val="56515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3940016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Modeling Results and Analysis: Scenario Analysis - Part II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393394" y="5662017"/>
            <a:ext cx="1019901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Analyzed the impact of adding 2 acres of snow making cover.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2393394" y="6106239"/>
            <a:ext cx="1019901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Result: No significant difference observed.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2037993" y="6711553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pic>
        <p:nvPicPr>
          <p:cNvPr id="8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7774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 w="13811">
            <a:solidFill>
              <a:srgbClr val="56515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3940016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Modeling Results and Analysis: Scenario Analysis - Part III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393394" y="5662017"/>
            <a:ext cx="1019901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Considered increasing the longest run by 0.2 mile with additional snow-making coverage.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2393394" y="6106239"/>
            <a:ext cx="1019901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Result: No significant difference observed.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2037993" y="6711553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pic>
        <p:nvPicPr>
          <p:cNvPr id="8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77749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297</Words>
  <Application>Microsoft Macintosh PowerPoint</Application>
  <PresentationFormat>Custom</PresentationFormat>
  <Paragraphs>33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Epilogue</vt:lpstr>
      <vt:lpstr>Fraunces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Hayat Amine Rakab</cp:lastModifiedBy>
  <cp:revision>2</cp:revision>
  <dcterms:created xsi:type="dcterms:W3CDTF">2023-10-18T20:42:38Z</dcterms:created>
  <dcterms:modified xsi:type="dcterms:W3CDTF">2023-10-18T20:45:40Z</dcterms:modified>
</cp:coreProperties>
</file>