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dvent Pro Medium"/>
      <p:regular r:id="rId67"/>
      <p:bold r:id="rId68"/>
      <p:italic r:id="rId69"/>
      <p:boldItalic r:id="rId70"/>
    </p:embeddedFont>
    <p:embeddedFont>
      <p:font typeface="Orbitron"/>
      <p:regular r:id="rId71"/>
      <p:bold r:id="rId72"/>
    </p:embeddedFont>
    <p:embeddedFont>
      <p:font typeface="Orbitron ExtraBold"/>
      <p:bold r:id="rId73"/>
    </p:embeddedFont>
    <p:embeddedFont>
      <p:font typeface="Advent Pr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8" roundtripDataSignature="AMtx7mgg2wuds2dUI70aZDdmjm/QcOkj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639DD2-72BB-42BD-90AC-5A99427E39D5}">
  <a:tblStyle styleId="{14639DD2-72BB-42BD-90AC-5A99427E39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rbitronExtraBold-bold.fntdata"/><Relationship Id="rId72" Type="http://schemas.openxmlformats.org/officeDocument/2006/relationships/font" Target="fonts/Orbitron-bold.fntdata"/><Relationship Id="rId31" Type="http://schemas.openxmlformats.org/officeDocument/2006/relationships/slide" Target="slides/slide26.xml"/><Relationship Id="rId75" Type="http://schemas.openxmlformats.org/officeDocument/2006/relationships/font" Target="fonts/AdventPro-bold.fntdata"/><Relationship Id="rId30" Type="http://schemas.openxmlformats.org/officeDocument/2006/relationships/slide" Target="slides/slide25.xml"/><Relationship Id="rId74" Type="http://schemas.openxmlformats.org/officeDocument/2006/relationships/font" Target="fonts/AdventPro-regular.fntdata"/><Relationship Id="rId33" Type="http://schemas.openxmlformats.org/officeDocument/2006/relationships/slide" Target="slides/slide28.xml"/><Relationship Id="rId77" Type="http://schemas.openxmlformats.org/officeDocument/2006/relationships/font" Target="fonts/AdventPro-boldItalic.fntdata"/><Relationship Id="rId32" Type="http://schemas.openxmlformats.org/officeDocument/2006/relationships/slide" Target="slides/slide27.xml"/><Relationship Id="rId76" Type="http://schemas.openxmlformats.org/officeDocument/2006/relationships/font" Target="fonts/AdventPro-italic.fntdata"/><Relationship Id="rId35" Type="http://schemas.openxmlformats.org/officeDocument/2006/relationships/slide" Target="slides/slide30.xml"/><Relationship Id="rId34" Type="http://schemas.openxmlformats.org/officeDocument/2006/relationships/slide" Target="slides/slide29.xml"/><Relationship Id="rId78" Type="http://customschemas.google.com/relationships/presentationmetadata" Target="metadata"/><Relationship Id="rId71" Type="http://schemas.openxmlformats.org/officeDocument/2006/relationships/font" Target="fonts/Orbitron-regular.fntdata"/><Relationship Id="rId70" Type="http://schemas.openxmlformats.org/officeDocument/2006/relationships/font" Target="fonts/AdventPro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AdventProMedium-bold.fntdata"/><Relationship Id="rId23" Type="http://schemas.openxmlformats.org/officeDocument/2006/relationships/slide" Target="slides/slide18.xml"/><Relationship Id="rId67" Type="http://schemas.openxmlformats.org/officeDocument/2006/relationships/font" Target="fonts/AdventProMedium-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dventPro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8" name="Google Shape;19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g35cf652dc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35cf652dc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35cf652dc57_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35cf652dc57_1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0" name="Shape 2580"/>
        <p:cNvGrpSpPr/>
        <p:nvPr/>
      </p:nvGrpSpPr>
      <p:grpSpPr>
        <a:xfrm>
          <a:off x="0" y="0"/>
          <a:ext cx="0" cy="0"/>
          <a:chOff x="0" y="0"/>
          <a:chExt cx="0" cy="0"/>
        </a:xfrm>
      </p:grpSpPr>
      <p:sp>
        <p:nvSpPr>
          <p:cNvPr id="2581" name="Google Shape;2581;g35cf652dc57_1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2" name="Google Shape;2582;g35cf652dc57_1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35cf652dc5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35cf652dc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5" name="Shape 2595"/>
        <p:cNvGrpSpPr/>
        <p:nvPr/>
      </p:nvGrpSpPr>
      <p:grpSpPr>
        <a:xfrm>
          <a:off x="0" y="0"/>
          <a:ext cx="0" cy="0"/>
          <a:chOff x="0" y="0"/>
          <a:chExt cx="0" cy="0"/>
        </a:xfrm>
      </p:grpSpPr>
      <p:sp>
        <p:nvSpPr>
          <p:cNvPr id="2596" name="Google Shape;2596;g35cf652dc5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35cf652dc5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35cf652dc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35cf652dc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35cf652dc57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35cf652dc57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35cf652dc57_1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35cf652dc57_1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35cf652dc5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35cf652dc5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g35cf652dc5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6" name="Google Shape;2636;g35cf652dc5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5" name="Google Shape;21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35cf652dc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35cf652dc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35ce578250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4" name="Google Shape;2664;g35ce5782504_0_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1" name="Shape 2741"/>
        <p:cNvGrpSpPr/>
        <p:nvPr/>
      </p:nvGrpSpPr>
      <p:grpSpPr>
        <a:xfrm>
          <a:off x="0" y="0"/>
          <a:ext cx="0" cy="0"/>
          <a:chOff x="0" y="0"/>
          <a:chExt cx="0" cy="0"/>
        </a:xfrm>
      </p:grpSpPr>
      <p:sp>
        <p:nvSpPr>
          <p:cNvPr id="2742" name="Google Shape;2742;g35ce5782504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3" name="Google Shape;2743;g35ce5782504_0_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35ce578250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35ce578250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35cf652dc57_1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35cf652dc57_1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g35df41c4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4" name="Google Shape;2794;g35df41c4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g35df41c45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2" name="Google Shape;2802;g35df41c45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35df41c45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35df41c45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3" name="Shape 2823"/>
        <p:cNvGrpSpPr/>
        <p:nvPr/>
      </p:nvGrpSpPr>
      <p:grpSpPr>
        <a:xfrm>
          <a:off x="0" y="0"/>
          <a:ext cx="0" cy="0"/>
          <a:chOff x="0" y="0"/>
          <a:chExt cx="0" cy="0"/>
        </a:xfrm>
      </p:grpSpPr>
      <p:sp>
        <p:nvSpPr>
          <p:cNvPr id="2824" name="Google Shape;2824;g35cf652dc57_1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5" name="Google Shape;2825;g35cf652dc57_1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3" name="Shape 2843"/>
        <p:cNvGrpSpPr/>
        <p:nvPr/>
      </p:nvGrpSpPr>
      <p:grpSpPr>
        <a:xfrm>
          <a:off x="0" y="0"/>
          <a:ext cx="0" cy="0"/>
          <a:chOff x="0" y="0"/>
          <a:chExt cx="0" cy="0"/>
        </a:xfrm>
      </p:grpSpPr>
      <p:sp>
        <p:nvSpPr>
          <p:cNvPr id="2844" name="Google Shape;2844;g3366bc101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5" name="Google Shape;2845;g3366bc101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0" name="Shape 2410"/>
        <p:cNvGrpSpPr/>
        <p:nvPr/>
      </p:nvGrpSpPr>
      <p:grpSpPr>
        <a:xfrm>
          <a:off x="0" y="0"/>
          <a:ext cx="0" cy="0"/>
          <a:chOff x="0" y="0"/>
          <a:chExt cx="0" cy="0"/>
        </a:xfrm>
      </p:grpSpPr>
      <p:sp>
        <p:nvSpPr>
          <p:cNvPr id="2411" name="Google Shape;241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2" name="Google Shape;24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3366bc10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3366bc10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3366bc101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3366bc101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1" name="Shape 2901"/>
        <p:cNvGrpSpPr/>
        <p:nvPr/>
      </p:nvGrpSpPr>
      <p:grpSpPr>
        <a:xfrm>
          <a:off x="0" y="0"/>
          <a:ext cx="0" cy="0"/>
          <a:chOff x="0" y="0"/>
          <a:chExt cx="0" cy="0"/>
        </a:xfrm>
      </p:grpSpPr>
      <p:sp>
        <p:nvSpPr>
          <p:cNvPr id="2902" name="Google Shape;2902;g35ee10f53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3" name="Google Shape;2903;g35ee10f53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35cf652dc57_1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35cf652dc57_1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g35f210345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7" name="Google Shape;2927;g35f210345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2" name="Shape 2932"/>
        <p:cNvGrpSpPr/>
        <p:nvPr/>
      </p:nvGrpSpPr>
      <p:grpSpPr>
        <a:xfrm>
          <a:off x="0" y="0"/>
          <a:ext cx="0" cy="0"/>
          <a:chOff x="0" y="0"/>
          <a:chExt cx="0" cy="0"/>
        </a:xfrm>
      </p:grpSpPr>
      <p:sp>
        <p:nvSpPr>
          <p:cNvPr id="2933" name="Google Shape;2933;g35f210345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4" name="Google Shape;2934;g35f210345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1" name="Shape 2941"/>
        <p:cNvGrpSpPr/>
        <p:nvPr/>
      </p:nvGrpSpPr>
      <p:grpSpPr>
        <a:xfrm>
          <a:off x="0" y="0"/>
          <a:ext cx="0" cy="0"/>
          <a:chOff x="0" y="0"/>
          <a:chExt cx="0" cy="0"/>
        </a:xfrm>
      </p:grpSpPr>
      <p:sp>
        <p:nvSpPr>
          <p:cNvPr id="2942" name="Google Shape;2942;g35cf652dc57_1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3" name="Google Shape;2943;g35cf652dc57_1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35f210345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35f210345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g35f1f6dd9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3" name="Google Shape;2963;g35f1f6dd9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35cf652dc57_1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35cf652dc57_1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35ce578250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1" name="Google Shape;2491;g35ce5782504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6" name="Shape 2976"/>
        <p:cNvGrpSpPr/>
        <p:nvPr/>
      </p:nvGrpSpPr>
      <p:grpSpPr>
        <a:xfrm>
          <a:off x="0" y="0"/>
          <a:ext cx="0" cy="0"/>
          <a:chOff x="0" y="0"/>
          <a:chExt cx="0" cy="0"/>
        </a:xfrm>
      </p:grpSpPr>
      <p:sp>
        <p:nvSpPr>
          <p:cNvPr id="2977" name="Google Shape;2977;g35cf652dc57_1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8" name="Google Shape;2978;g35cf652dc57_1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3" name="Shape 3043"/>
        <p:cNvGrpSpPr/>
        <p:nvPr/>
      </p:nvGrpSpPr>
      <p:grpSpPr>
        <a:xfrm>
          <a:off x="0" y="0"/>
          <a:ext cx="0" cy="0"/>
          <a:chOff x="0" y="0"/>
          <a:chExt cx="0" cy="0"/>
        </a:xfrm>
      </p:grpSpPr>
      <p:sp>
        <p:nvSpPr>
          <p:cNvPr id="3044" name="Google Shape;3044;g35ce578250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5" name="Google Shape;3045;g35ce5782504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2" name="Shape 3122"/>
        <p:cNvGrpSpPr/>
        <p:nvPr/>
      </p:nvGrpSpPr>
      <p:grpSpPr>
        <a:xfrm>
          <a:off x="0" y="0"/>
          <a:ext cx="0" cy="0"/>
          <a:chOff x="0" y="0"/>
          <a:chExt cx="0" cy="0"/>
        </a:xfrm>
      </p:grpSpPr>
      <p:sp>
        <p:nvSpPr>
          <p:cNvPr id="3123" name="Google Shape;3123;g35ce5782504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4" name="Google Shape;3124;g35ce5782504_0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5" name="Shape 3145"/>
        <p:cNvGrpSpPr/>
        <p:nvPr/>
      </p:nvGrpSpPr>
      <p:grpSpPr>
        <a:xfrm>
          <a:off x="0" y="0"/>
          <a:ext cx="0" cy="0"/>
          <a:chOff x="0" y="0"/>
          <a:chExt cx="0" cy="0"/>
        </a:xfrm>
      </p:grpSpPr>
      <p:sp>
        <p:nvSpPr>
          <p:cNvPr id="3146" name="Google Shape;3146;g35ce578250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7" name="Google Shape;3147;g35ce578250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3" name="Shape 3153"/>
        <p:cNvGrpSpPr/>
        <p:nvPr/>
      </p:nvGrpSpPr>
      <p:grpSpPr>
        <a:xfrm>
          <a:off x="0" y="0"/>
          <a:ext cx="0" cy="0"/>
          <a:chOff x="0" y="0"/>
          <a:chExt cx="0" cy="0"/>
        </a:xfrm>
      </p:grpSpPr>
      <p:sp>
        <p:nvSpPr>
          <p:cNvPr id="3154" name="Google Shape;3154;g35f5f6c8d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5" name="Google Shape;3155;g35f5f6c8d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g35f5f6c8d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2" name="Google Shape;3162;g35f5f6c8d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8" name="Shape 3168"/>
        <p:cNvGrpSpPr/>
        <p:nvPr/>
      </p:nvGrpSpPr>
      <p:grpSpPr>
        <a:xfrm>
          <a:off x="0" y="0"/>
          <a:ext cx="0" cy="0"/>
          <a:chOff x="0" y="0"/>
          <a:chExt cx="0" cy="0"/>
        </a:xfrm>
      </p:grpSpPr>
      <p:sp>
        <p:nvSpPr>
          <p:cNvPr id="3169" name="Google Shape;3169;g35fe9ea2e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0" name="Google Shape;3170;g35fe9ea2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6" name="Shape 3176"/>
        <p:cNvGrpSpPr/>
        <p:nvPr/>
      </p:nvGrpSpPr>
      <p:grpSpPr>
        <a:xfrm>
          <a:off x="0" y="0"/>
          <a:ext cx="0" cy="0"/>
          <a:chOff x="0" y="0"/>
          <a:chExt cx="0" cy="0"/>
        </a:xfrm>
      </p:grpSpPr>
      <p:sp>
        <p:nvSpPr>
          <p:cNvPr id="3177" name="Google Shape;3177;g35f5f6c8d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8" name="Google Shape;3178;g35f5f6c8d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g35fe9ea2e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6" name="Google Shape;3186;g35fe9ea2e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2" name="Shape 3192"/>
        <p:cNvGrpSpPr/>
        <p:nvPr/>
      </p:nvGrpSpPr>
      <p:grpSpPr>
        <a:xfrm>
          <a:off x="0" y="0"/>
          <a:ext cx="0" cy="0"/>
          <a:chOff x="0" y="0"/>
          <a:chExt cx="0" cy="0"/>
        </a:xfrm>
      </p:grpSpPr>
      <p:sp>
        <p:nvSpPr>
          <p:cNvPr id="3193" name="Google Shape;3193;g35cf652dc57_1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4" name="Google Shape;3194;g35cf652dc57_1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35ce578250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35ce578250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0" name="Shape 3200"/>
        <p:cNvGrpSpPr/>
        <p:nvPr/>
      </p:nvGrpSpPr>
      <p:grpSpPr>
        <a:xfrm>
          <a:off x="0" y="0"/>
          <a:ext cx="0" cy="0"/>
          <a:chOff x="0" y="0"/>
          <a:chExt cx="0" cy="0"/>
        </a:xfrm>
      </p:grpSpPr>
      <p:sp>
        <p:nvSpPr>
          <p:cNvPr id="3201" name="Google Shape;3201;g35fe9ea2ed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2" name="Google Shape;3202;g35fe9ea2e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7" name="Shape 3207"/>
        <p:cNvGrpSpPr/>
        <p:nvPr/>
      </p:nvGrpSpPr>
      <p:grpSpPr>
        <a:xfrm>
          <a:off x="0" y="0"/>
          <a:ext cx="0" cy="0"/>
          <a:chOff x="0" y="0"/>
          <a:chExt cx="0" cy="0"/>
        </a:xfrm>
      </p:grpSpPr>
      <p:sp>
        <p:nvSpPr>
          <p:cNvPr id="3208" name="Google Shape;3208;g35f5f6c8d7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9" name="Google Shape;3209;g35f5f6c8d7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4" name="Shape 3214"/>
        <p:cNvGrpSpPr/>
        <p:nvPr/>
      </p:nvGrpSpPr>
      <p:grpSpPr>
        <a:xfrm>
          <a:off x="0" y="0"/>
          <a:ext cx="0" cy="0"/>
          <a:chOff x="0" y="0"/>
          <a:chExt cx="0" cy="0"/>
        </a:xfrm>
      </p:grpSpPr>
      <p:sp>
        <p:nvSpPr>
          <p:cNvPr id="3215" name="Google Shape;3215;g35cf652dc57_1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6" name="Google Shape;3216;g35cf652dc57_1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g35fe9ea2ed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3" name="Google Shape;3223;g35fe9ea2ed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g35fe9ea2ed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0" name="Google Shape;3230;g35fe9ea2ed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5" name="Shape 3235"/>
        <p:cNvGrpSpPr/>
        <p:nvPr/>
      </p:nvGrpSpPr>
      <p:grpSpPr>
        <a:xfrm>
          <a:off x="0" y="0"/>
          <a:ext cx="0" cy="0"/>
          <a:chOff x="0" y="0"/>
          <a:chExt cx="0" cy="0"/>
        </a:xfrm>
      </p:grpSpPr>
      <p:sp>
        <p:nvSpPr>
          <p:cNvPr id="3236" name="Google Shape;3236;g35cf652dc57_1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7" name="Google Shape;3237;g35cf652dc57_1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2" name="Shape 3242"/>
        <p:cNvGrpSpPr/>
        <p:nvPr/>
      </p:nvGrpSpPr>
      <p:grpSpPr>
        <a:xfrm>
          <a:off x="0" y="0"/>
          <a:ext cx="0" cy="0"/>
          <a:chOff x="0" y="0"/>
          <a:chExt cx="0" cy="0"/>
        </a:xfrm>
      </p:grpSpPr>
      <p:sp>
        <p:nvSpPr>
          <p:cNvPr id="3243" name="Google Shape;3243;g35cf652dc57_1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4" name="Google Shape;3244;g35cf652dc57_1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9" name="Shape 3249"/>
        <p:cNvGrpSpPr/>
        <p:nvPr/>
      </p:nvGrpSpPr>
      <p:grpSpPr>
        <a:xfrm>
          <a:off x="0" y="0"/>
          <a:ext cx="0" cy="0"/>
          <a:chOff x="0" y="0"/>
          <a:chExt cx="0" cy="0"/>
        </a:xfrm>
      </p:grpSpPr>
      <p:sp>
        <p:nvSpPr>
          <p:cNvPr id="3250" name="Google Shape;3250;g35cf652dc57_1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1" name="Google Shape;3251;g35cf652dc57_1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6" name="Shape 3256"/>
        <p:cNvGrpSpPr/>
        <p:nvPr/>
      </p:nvGrpSpPr>
      <p:grpSpPr>
        <a:xfrm>
          <a:off x="0" y="0"/>
          <a:ext cx="0" cy="0"/>
          <a:chOff x="0" y="0"/>
          <a:chExt cx="0" cy="0"/>
        </a:xfrm>
      </p:grpSpPr>
      <p:sp>
        <p:nvSpPr>
          <p:cNvPr id="3257" name="Google Shape;3257;g35fe9ea2ed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8" name="Google Shape;3258;g35fe9ea2ed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3" name="Shape 3263"/>
        <p:cNvGrpSpPr/>
        <p:nvPr/>
      </p:nvGrpSpPr>
      <p:grpSpPr>
        <a:xfrm>
          <a:off x="0" y="0"/>
          <a:ext cx="0" cy="0"/>
          <a:chOff x="0" y="0"/>
          <a:chExt cx="0" cy="0"/>
        </a:xfrm>
      </p:grpSpPr>
      <p:sp>
        <p:nvSpPr>
          <p:cNvPr id="3264" name="Google Shape;326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5" name="Google Shape;326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9" name="Shape 2519"/>
        <p:cNvGrpSpPr/>
        <p:nvPr/>
      </p:nvGrpSpPr>
      <p:grpSpPr>
        <a:xfrm>
          <a:off x="0" y="0"/>
          <a:ext cx="0" cy="0"/>
          <a:chOff x="0" y="0"/>
          <a:chExt cx="0" cy="0"/>
        </a:xfrm>
      </p:grpSpPr>
      <p:sp>
        <p:nvSpPr>
          <p:cNvPr id="2520" name="Google Shape;2520;g35cf652dc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1" name="Google Shape;2521;g35cf652dc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8" name="Shape 3308"/>
        <p:cNvGrpSpPr/>
        <p:nvPr/>
      </p:nvGrpSpPr>
      <p:grpSpPr>
        <a:xfrm>
          <a:off x="0" y="0"/>
          <a:ext cx="0" cy="0"/>
          <a:chOff x="0" y="0"/>
          <a:chExt cx="0" cy="0"/>
        </a:xfrm>
      </p:grpSpPr>
      <p:sp>
        <p:nvSpPr>
          <p:cNvPr id="3309" name="Google Shape;3309;g35ce578250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0" name="Google Shape;3310;g35ce5782504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9" name="Shape 3359"/>
        <p:cNvGrpSpPr/>
        <p:nvPr/>
      </p:nvGrpSpPr>
      <p:grpSpPr>
        <a:xfrm>
          <a:off x="0" y="0"/>
          <a:ext cx="0" cy="0"/>
          <a:chOff x="0" y="0"/>
          <a:chExt cx="0" cy="0"/>
        </a:xfrm>
      </p:grpSpPr>
      <p:sp>
        <p:nvSpPr>
          <p:cNvPr id="3360" name="Google Shape;3360;g35ce578250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1" name="Google Shape;3361;g35ce5782504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35cf652dc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35cf652dc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g35cf652dc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0" name="Google Shape;2550;g35cf652dc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g35cf652dc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7" name="Google Shape;2557;g35cf652dc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37"/>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7"/>
          <p:cNvSpPr txBox="1"/>
          <p:nvPr>
            <p:ph type="ctrTitle"/>
          </p:nvPr>
        </p:nvSpPr>
        <p:spPr>
          <a:xfrm>
            <a:off x="719450" y="1108113"/>
            <a:ext cx="5964600" cy="23994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2" name="Google Shape;12;p37"/>
          <p:cNvSpPr txBox="1"/>
          <p:nvPr>
            <p:ph idx="1" type="subTitle"/>
          </p:nvPr>
        </p:nvSpPr>
        <p:spPr>
          <a:xfrm>
            <a:off x="719450" y="3391300"/>
            <a:ext cx="5964600" cy="64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00" name="Shape 1900"/>
        <p:cNvGrpSpPr/>
        <p:nvPr/>
      </p:nvGrpSpPr>
      <p:grpSpPr>
        <a:xfrm>
          <a:off x="0" y="0"/>
          <a:ext cx="0" cy="0"/>
          <a:chOff x="0" y="0"/>
          <a:chExt cx="0" cy="0"/>
        </a:xfrm>
      </p:grpSpPr>
      <p:sp>
        <p:nvSpPr>
          <p:cNvPr id="1901" name="Google Shape;1901;p48"/>
          <p:cNvSpPr txBox="1"/>
          <p:nvPr>
            <p:ph hasCustomPrompt="1" type="title"/>
          </p:nvPr>
        </p:nvSpPr>
        <p:spPr>
          <a:xfrm>
            <a:off x="1949125" y="1106125"/>
            <a:ext cx="52458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02" name="Google Shape;1902;p48"/>
          <p:cNvSpPr txBox="1"/>
          <p:nvPr>
            <p:ph idx="1" type="body"/>
          </p:nvPr>
        </p:nvSpPr>
        <p:spPr>
          <a:xfrm>
            <a:off x="1949075" y="3152225"/>
            <a:ext cx="5245800" cy="717600"/>
          </a:xfrm>
          <a:prstGeom prst="rect">
            <a:avLst/>
          </a:prstGeom>
          <a:noFill/>
          <a:ln>
            <a:noFill/>
          </a:ln>
        </p:spPr>
        <p:txBody>
          <a:bodyPr anchorCtr="0" anchor="t" bIns="91425" lIns="91425" spcFirstLastPara="1" rIns="91425" wrap="square" tIns="91425">
            <a:noAutofit/>
          </a:bodyPr>
          <a:lstStyle>
            <a:lvl1pPr indent="-355600" lvl="0" marL="457200" algn="ctr">
              <a:lnSpc>
                <a:spcPct val="100000"/>
              </a:lnSpc>
              <a:spcBef>
                <a:spcPts val="0"/>
              </a:spcBef>
              <a:spcAft>
                <a:spcPts val="0"/>
              </a:spcAft>
              <a:buSzPts val="2000"/>
              <a:buChar char="●"/>
              <a:defRPr sz="2000"/>
            </a:lvl1pPr>
            <a:lvl2pPr indent="-355600" lvl="1" marL="914400" algn="ctr">
              <a:lnSpc>
                <a:spcPct val="100000"/>
              </a:lnSpc>
              <a:spcBef>
                <a:spcPts val="1600"/>
              </a:spcBef>
              <a:spcAft>
                <a:spcPts val="0"/>
              </a:spcAft>
              <a:buSzPts val="2000"/>
              <a:buChar char="○"/>
              <a:defRPr sz="2000"/>
            </a:lvl2pPr>
            <a:lvl3pPr indent="-355600" lvl="2" marL="1371600" algn="ctr">
              <a:lnSpc>
                <a:spcPct val="100000"/>
              </a:lnSpc>
              <a:spcBef>
                <a:spcPts val="1600"/>
              </a:spcBef>
              <a:spcAft>
                <a:spcPts val="0"/>
              </a:spcAft>
              <a:buSzPts val="2000"/>
              <a:buChar char="■"/>
              <a:defRPr sz="2000"/>
            </a:lvl3pPr>
            <a:lvl4pPr indent="-355600" lvl="3" marL="1828800" algn="ctr">
              <a:lnSpc>
                <a:spcPct val="100000"/>
              </a:lnSpc>
              <a:spcBef>
                <a:spcPts val="1600"/>
              </a:spcBef>
              <a:spcAft>
                <a:spcPts val="0"/>
              </a:spcAft>
              <a:buSzPts val="2000"/>
              <a:buChar char="●"/>
              <a:defRPr sz="2000"/>
            </a:lvl4pPr>
            <a:lvl5pPr indent="-355600" lvl="4" marL="2286000" algn="ctr">
              <a:lnSpc>
                <a:spcPct val="100000"/>
              </a:lnSpc>
              <a:spcBef>
                <a:spcPts val="1600"/>
              </a:spcBef>
              <a:spcAft>
                <a:spcPts val="0"/>
              </a:spcAft>
              <a:buSzPts val="2000"/>
              <a:buChar char="○"/>
              <a:defRPr sz="2000"/>
            </a:lvl5pPr>
            <a:lvl6pPr indent="-355600" lvl="5" marL="2743200" algn="ctr">
              <a:lnSpc>
                <a:spcPct val="100000"/>
              </a:lnSpc>
              <a:spcBef>
                <a:spcPts val="1600"/>
              </a:spcBef>
              <a:spcAft>
                <a:spcPts val="0"/>
              </a:spcAft>
              <a:buSzPts val="2000"/>
              <a:buChar char="■"/>
              <a:defRPr sz="2000"/>
            </a:lvl6pPr>
            <a:lvl7pPr indent="-355600" lvl="6" marL="3200400" algn="ctr">
              <a:lnSpc>
                <a:spcPct val="100000"/>
              </a:lnSpc>
              <a:spcBef>
                <a:spcPts val="1600"/>
              </a:spcBef>
              <a:spcAft>
                <a:spcPts val="0"/>
              </a:spcAft>
              <a:buSzPts val="2000"/>
              <a:buChar char="●"/>
              <a:defRPr sz="2000"/>
            </a:lvl7pPr>
            <a:lvl8pPr indent="-355600" lvl="7" marL="3657600" algn="ctr">
              <a:lnSpc>
                <a:spcPct val="100000"/>
              </a:lnSpc>
              <a:spcBef>
                <a:spcPts val="1600"/>
              </a:spcBef>
              <a:spcAft>
                <a:spcPts val="0"/>
              </a:spcAft>
              <a:buSzPts val="2000"/>
              <a:buChar char="○"/>
              <a:defRPr sz="2000"/>
            </a:lvl8pPr>
            <a:lvl9pPr indent="-355600" lvl="8" marL="4114800" algn="ctr">
              <a:lnSpc>
                <a:spcPct val="100000"/>
              </a:lnSpc>
              <a:spcBef>
                <a:spcPts val="1600"/>
              </a:spcBef>
              <a:spcAft>
                <a:spcPts val="1600"/>
              </a:spcAft>
              <a:buSzPts val="2000"/>
              <a:buChar char="■"/>
              <a:defRPr sz="2000"/>
            </a:lvl9pPr>
          </a:lstStyle>
          <a:p/>
        </p:txBody>
      </p:sp>
      <p:sp>
        <p:nvSpPr>
          <p:cNvPr id="1903" name="Google Shape;190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904" name="Shape 1904"/>
        <p:cNvGrpSpPr/>
        <p:nvPr/>
      </p:nvGrpSpPr>
      <p:grpSpPr>
        <a:xfrm>
          <a:off x="0" y="0"/>
          <a:ext cx="0" cy="0"/>
          <a:chOff x="0" y="0"/>
          <a:chExt cx="0" cy="0"/>
        </a:xfrm>
      </p:grpSpPr>
      <p:sp>
        <p:nvSpPr>
          <p:cNvPr id="1905" name="Google Shape;19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8"/>
          <p:cNvSpPr txBox="1"/>
          <p:nvPr>
            <p:ph idx="1" type="body"/>
          </p:nvPr>
        </p:nvSpPr>
        <p:spPr>
          <a:xfrm>
            <a:off x="778900" y="1013975"/>
            <a:ext cx="7072500" cy="3554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16" name="Google Shape;16;p38"/>
          <p:cNvSpPr txBox="1"/>
          <p:nvPr>
            <p:ph type="title"/>
          </p:nvPr>
        </p:nvSpPr>
        <p:spPr>
          <a:xfrm>
            <a:off x="1170325" y="292625"/>
            <a:ext cx="68034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9"/>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21" name="Shape 21"/>
        <p:cNvGrpSpPr/>
        <p:nvPr/>
      </p:nvGrpSpPr>
      <p:grpSpPr>
        <a:xfrm>
          <a:off x="0" y="0"/>
          <a:ext cx="0" cy="0"/>
          <a:chOff x="0" y="0"/>
          <a:chExt cx="0" cy="0"/>
        </a:xfrm>
      </p:grpSpPr>
      <p:grpSp>
        <p:nvGrpSpPr>
          <p:cNvPr id="22" name="Google Shape;22;p42"/>
          <p:cNvGrpSpPr/>
          <p:nvPr/>
        </p:nvGrpSpPr>
        <p:grpSpPr>
          <a:xfrm>
            <a:off x="-259862" y="786553"/>
            <a:ext cx="1443946" cy="721968"/>
            <a:chOff x="311697" y="-12"/>
            <a:chExt cx="4437450" cy="2218709"/>
          </a:xfrm>
        </p:grpSpPr>
        <p:sp>
          <p:nvSpPr>
            <p:cNvPr id="23" name="Google Shape;23;p4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4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42"/>
          <p:cNvGrpSpPr/>
          <p:nvPr/>
        </p:nvGrpSpPr>
        <p:grpSpPr>
          <a:xfrm>
            <a:off x="7969738" y="1388253"/>
            <a:ext cx="1443946" cy="721968"/>
            <a:chOff x="311697" y="-12"/>
            <a:chExt cx="4437450" cy="2218709"/>
          </a:xfrm>
        </p:grpSpPr>
        <p:sp>
          <p:nvSpPr>
            <p:cNvPr id="353" name="Google Shape;353;p4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42"/>
          <p:cNvGrpSpPr/>
          <p:nvPr/>
        </p:nvGrpSpPr>
        <p:grpSpPr>
          <a:xfrm>
            <a:off x="-98650" y="3310126"/>
            <a:ext cx="9242700" cy="2002824"/>
            <a:chOff x="-98650" y="3310126"/>
            <a:chExt cx="9242700" cy="2002824"/>
          </a:xfrm>
        </p:grpSpPr>
        <p:grpSp>
          <p:nvGrpSpPr>
            <p:cNvPr id="683" name="Google Shape;683;p42"/>
            <p:cNvGrpSpPr/>
            <p:nvPr/>
          </p:nvGrpSpPr>
          <p:grpSpPr>
            <a:xfrm>
              <a:off x="2788951" y="3310126"/>
              <a:ext cx="831786" cy="721973"/>
              <a:chOff x="2788951" y="3310126"/>
              <a:chExt cx="831786" cy="721973"/>
            </a:xfrm>
          </p:grpSpPr>
          <p:sp>
            <p:nvSpPr>
              <p:cNvPr id="684" name="Google Shape;684;p42"/>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2"/>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2"/>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2"/>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2"/>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2"/>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2"/>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2"/>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2"/>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2"/>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2"/>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2"/>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2"/>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2"/>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2"/>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2"/>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2"/>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2"/>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2"/>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42"/>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2"/>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2"/>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2"/>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2"/>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2"/>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2"/>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2"/>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2"/>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2"/>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2"/>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2"/>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2"/>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2"/>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2"/>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2"/>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2"/>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2"/>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2"/>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2"/>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2"/>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2"/>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2"/>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2"/>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2"/>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2"/>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2"/>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2"/>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2"/>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42"/>
            <p:cNvGrpSpPr/>
            <p:nvPr/>
          </p:nvGrpSpPr>
          <p:grpSpPr>
            <a:xfrm>
              <a:off x="-98650" y="4010850"/>
              <a:ext cx="9242700" cy="1302100"/>
              <a:chOff x="-98650" y="4010850"/>
              <a:chExt cx="9242700" cy="1302100"/>
            </a:xfrm>
          </p:grpSpPr>
          <p:sp>
            <p:nvSpPr>
              <p:cNvPr id="733" name="Google Shape;733;p42"/>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2"/>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2"/>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6" name="Google Shape;736;p42"/>
          <p:cNvSpPr txBox="1"/>
          <p:nvPr>
            <p:ph type="title"/>
          </p:nvPr>
        </p:nvSpPr>
        <p:spPr>
          <a:xfrm>
            <a:off x="1334700" y="1601125"/>
            <a:ext cx="6474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7" name="Google Shape;737;p42"/>
          <p:cNvSpPr txBox="1"/>
          <p:nvPr>
            <p:ph idx="2" type="title"/>
          </p:nvPr>
        </p:nvSpPr>
        <p:spPr>
          <a:xfrm>
            <a:off x="311700" y="1106125"/>
            <a:ext cx="8520600" cy="711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38" name="Google Shape;738;p42"/>
          <p:cNvSpPr txBox="1"/>
          <p:nvPr>
            <p:ph idx="1" type="subTitle"/>
          </p:nvPr>
        </p:nvSpPr>
        <p:spPr>
          <a:xfrm>
            <a:off x="1753050" y="2370125"/>
            <a:ext cx="5637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39" name="Google Shape;7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0" name="Shape 740"/>
        <p:cNvGrpSpPr/>
        <p:nvPr/>
      </p:nvGrpSpPr>
      <p:grpSpPr>
        <a:xfrm>
          <a:off x="0" y="0"/>
          <a:ext cx="0" cy="0"/>
          <a:chOff x="0" y="0"/>
          <a:chExt cx="0" cy="0"/>
        </a:xfrm>
      </p:grpSpPr>
      <p:sp>
        <p:nvSpPr>
          <p:cNvPr id="741" name="Google Shape;741;p43"/>
          <p:cNvSpPr txBox="1"/>
          <p:nvPr>
            <p:ph idx="1" type="subTitle"/>
          </p:nvPr>
        </p:nvSpPr>
        <p:spPr>
          <a:xfrm>
            <a:off x="1524000" y="3286279"/>
            <a:ext cx="2743200" cy="27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42" name="Google Shape;742;p43"/>
          <p:cNvSpPr txBox="1"/>
          <p:nvPr>
            <p:ph idx="2" type="subTitle"/>
          </p:nvPr>
        </p:nvSpPr>
        <p:spPr>
          <a:xfrm>
            <a:off x="1524000" y="3642360"/>
            <a:ext cx="2743200" cy="831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Font typeface="Lato"/>
              <a:buNone/>
              <a:defRPr sz="1600">
                <a:solidFill>
                  <a:schemeClr val="lt1"/>
                </a:solidFill>
              </a:defRPr>
            </a:lvl1pPr>
            <a:lvl2pPr lvl="1" algn="l">
              <a:lnSpc>
                <a:spcPct val="100000"/>
              </a:lnSpc>
              <a:spcBef>
                <a:spcPts val="1600"/>
              </a:spcBef>
              <a:spcAft>
                <a:spcPts val="0"/>
              </a:spcAft>
              <a:buClr>
                <a:schemeClr val="accent2"/>
              </a:buClr>
              <a:buSzPts val="1400"/>
              <a:buNone/>
              <a:defRPr>
                <a:solidFill>
                  <a:schemeClr val="accent2"/>
                </a:solidFill>
              </a:defRPr>
            </a:lvl2pPr>
            <a:lvl3pPr lvl="2" algn="l">
              <a:lnSpc>
                <a:spcPct val="100000"/>
              </a:lnSpc>
              <a:spcBef>
                <a:spcPts val="1600"/>
              </a:spcBef>
              <a:spcAft>
                <a:spcPts val="0"/>
              </a:spcAft>
              <a:buClr>
                <a:schemeClr val="accent2"/>
              </a:buClr>
              <a:buSzPts val="1400"/>
              <a:buNone/>
              <a:defRPr>
                <a:solidFill>
                  <a:schemeClr val="accent2"/>
                </a:solidFill>
              </a:defRPr>
            </a:lvl3pPr>
            <a:lvl4pPr lvl="3" algn="l">
              <a:lnSpc>
                <a:spcPct val="100000"/>
              </a:lnSpc>
              <a:spcBef>
                <a:spcPts val="1600"/>
              </a:spcBef>
              <a:spcAft>
                <a:spcPts val="0"/>
              </a:spcAft>
              <a:buClr>
                <a:schemeClr val="accent2"/>
              </a:buClr>
              <a:buSzPts val="1400"/>
              <a:buNone/>
              <a:defRPr>
                <a:solidFill>
                  <a:schemeClr val="accent2"/>
                </a:solidFill>
              </a:defRPr>
            </a:lvl4pPr>
            <a:lvl5pPr lvl="4" algn="l">
              <a:lnSpc>
                <a:spcPct val="100000"/>
              </a:lnSpc>
              <a:spcBef>
                <a:spcPts val="1600"/>
              </a:spcBef>
              <a:spcAft>
                <a:spcPts val="0"/>
              </a:spcAft>
              <a:buClr>
                <a:schemeClr val="accent2"/>
              </a:buClr>
              <a:buSzPts val="1400"/>
              <a:buNone/>
              <a:defRPr>
                <a:solidFill>
                  <a:schemeClr val="accent2"/>
                </a:solidFill>
              </a:defRPr>
            </a:lvl5pPr>
            <a:lvl6pPr lvl="5" algn="l">
              <a:lnSpc>
                <a:spcPct val="100000"/>
              </a:lnSpc>
              <a:spcBef>
                <a:spcPts val="1600"/>
              </a:spcBef>
              <a:spcAft>
                <a:spcPts val="0"/>
              </a:spcAft>
              <a:buClr>
                <a:schemeClr val="accent2"/>
              </a:buClr>
              <a:buSzPts val="1400"/>
              <a:buNone/>
              <a:defRPr>
                <a:solidFill>
                  <a:schemeClr val="accent2"/>
                </a:solidFill>
              </a:defRPr>
            </a:lvl6pPr>
            <a:lvl7pPr lvl="6" algn="l">
              <a:lnSpc>
                <a:spcPct val="100000"/>
              </a:lnSpc>
              <a:spcBef>
                <a:spcPts val="1600"/>
              </a:spcBef>
              <a:spcAft>
                <a:spcPts val="0"/>
              </a:spcAft>
              <a:buClr>
                <a:schemeClr val="accent2"/>
              </a:buClr>
              <a:buSzPts val="1400"/>
              <a:buNone/>
              <a:defRPr>
                <a:solidFill>
                  <a:schemeClr val="accent2"/>
                </a:solidFill>
              </a:defRPr>
            </a:lvl7pPr>
            <a:lvl8pPr lvl="7" algn="l">
              <a:lnSpc>
                <a:spcPct val="100000"/>
              </a:lnSpc>
              <a:spcBef>
                <a:spcPts val="1600"/>
              </a:spcBef>
              <a:spcAft>
                <a:spcPts val="0"/>
              </a:spcAft>
              <a:buClr>
                <a:schemeClr val="accent2"/>
              </a:buClr>
              <a:buSzPts val="1400"/>
              <a:buNone/>
              <a:defRPr>
                <a:solidFill>
                  <a:schemeClr val="accent2"/>
                </a:solidFill>
              </a:defRPr>
            </a:lvl8pPr>
            <a:lvl9pPr lvl="8" algn="l">
              <a:lnSpc>
                <a:spcPct val="100000"/>
              </a:lnSpc>
              <a:spcBef>
                <a:spcPts val="1600"/>
              </a:spcBef>
              <a:spcAft>
                <a:spcPts val="1600"/>
              </a:spcAft>
              <a:buClr>
                <a:schemeClr val="accent2"/>
              </a:buClr>
              <a:buSzPts val="1400"/>
              <a:buNone/>
              <a:defRPr>
                <a:solidFill>
                  <a:schemeClr val="accent2"/>
                </a:solidFill>
              </a:defRPr>
            </a:lvl9pPr>
          </a:lstStyle>
          <a:p/>
        </p:txBody>
      </p:sp>
      <p:sp>
        <p:nvSpPr>
          <p:cNvPr id="743" name="Google Shape;743;p43"/>
          <p:cNvSpPr txBox="1"/>
          <p:nvPr>
            <p:ph idx="3" type="subTitle"/>
          </p:nvPr>
        </p:nvSpPr>
        <p:spPr>
          <a:xfrm>
            <a:off x="4876800" y="3286279"/>
            <a:ext cx="2743200" cy="27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44" name="Google Shape;744;p43"/>
          <p:cNvSpPr txBox="1"/>
          <p:nvPr>
            <p:ph idx="4" type="subTitle"/>
          </p:nvPr>
        </p:nvSpPr>
        <p:spPr>
          <a:xfrm>
            <a:off x="4876800" y="3642360"/>
            <a:ext cx="2743200" cy="831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Font typeface="Lato"/>
              <a:buNone/>
              <a:defRPr sz="1600">
                <a:solidFill>
                  <a:schemeClr val="lt1"/>
                </a:solidFill>
              </a:defRPr>
            </a:lvl1pPr>
            <a:lvl2pPr lvl="1" algn="l">
              <a:lnSpc>
                <a:spcPct val="100000"/>
              </a:lnSpc>
              <a:spcBef>
                <a:spcPts val="1600"/>
              </a:spcBef>
              <a:spcAft>
                <a:spcPts val="0"/>
              </a:spcAft>
              <a:buClr>
                <a:schemeClr val="accent2"/>
              </a:buClr>
              <a:buSzPts val="1400"/>
              <a:buNone/>
              <a:defRPr>
                <a:solidFill>
                  <a:schemeClr val="accent2"/>
                </a:solidFill>
              </a:defRPr>
            </a:lvl2pPr>
            <a:lvl3pPr lvl="2" algn="l">
              <a:lnSpc>
                <a:spcPct val="100000"/>
              </a:lnSpc>
              <a:spcBef>
                <a:spcPts val="1600"/>
              </a:spcBef>
              <a:spcAft>
                <a:spcPts val="0"/>
              </a:spcAft>
              <a:buClr>
                <a:schemeClr val="accent2"/>
              </a:buClr>
              <a:buSzPts val="1400"/>
              <a:buNone/>
              <a:defRPr>
                <a:solidFill>
                  <a:schemeClr val="accent2"/>
                </a:solidFill>
              </a:defRPr>
            </a:lvl3pPr>
            <a:lvl4pPr lvl="3" algn="l">
              <a:lnSpc>
                <a:spcPct val="100000"/>
              </a:lnSpc>
              <a:spcBef>
                <a:spcPts val="1600"/>
              </a:spcBef>
              <a:spcAft>
                <a:spcPts val="0"/>
              </a:spcAft>
              <a:buClr>
                <a:schemeClr val="accent2"/>
              </a:buClr>
              <a:buSzPts val="1400"/>
              <a:buNone/>
              <a:defRPr>
                <a:solidFill>
                  <a:schemeClr val="accent2"/>
                </a:solidFill>
              </a:defRPr>
            </a:lvl4pPr>
            <a:lvl5pPr lvl="4" algn="l">
              <a:lnSpc>
                <a:spcPct val="100000"/>
              </a:lnSpc>
              <a:spcBef>
                <a:spcPts val="1600"/>
              </a:spcBef>
              <a:spcAft>
                <a:spcPts val="0"/>
              </a:spcAft>
              <a:buClr>
                <a:schemeClr val="accent2"/>
              </a:buClr>
              <a:buSzPts val="1400"/>
              <a:buNone/>
              <a:defRPr>
                <a:solidFill>
                  <a:schemeClr val="accent2"/>
                </a:solidFill>
              </a:defRPr>
            </a:lvl5pPr>
            <a:lvl6pPr lvl="5" algn="l">
              <a:lnSpc>
                <a:spcPct val="100000"/>
              </a:lnSpc>
              <a:spcBef>
                <a:spcPts val="1600"/>
              </a:spcBef>
              <a:spcAft>
                <a:spcPts val="0"/>
              </a:spcAft>
              <a:buClr>
                <a:schemeClr val="accent2"/>
              </a:buClr>
              <a:buSzPts val="1400"/>
              <a:buNone/>
              <a:defRPr>
                <a:solidFill>
                  <a:schemeClr val="accent2"/>
                </a:solidFill>
              </a:defRPr>
            </a:lvl6pPr>
            <a:lvl7pPr lvl="6" algn="l">
              <a:lnSpc>
                <a:spcPct val="100000"/>
              </a:lnSpc>
              <a:spcBef>
                <a:spcPts val="1600"/>
              </a:spcBef>
              <a:spcAft>
                <a:spcPts val="0"/>
              </a:spcAft>
              <a:buClr>
                <a:schemeClr val="accent2"/>
              </a:buClr>
              <a:buSzPts val="1400"/>
              <a:buNone/>
              <a:defRPr>
                <a:solidFill>
                  <a:schemeClr val="accent2"/>
                </a:solidFill>
              </a:defRPr>
            </a:lvl7pPr>
            <a:lvl8pPr lvl="7" algn="l">
              <a:lnSpc>
                <a:spcPct val="100000"/>
              </a:lnSpc>
              <a:spcBef>
                <a:spcPts val="1600"/>
              </a:spcBef>
              <a:spcAft>
                <a:spcPts val="0"/>
              </a:spcAft>
              <a:buClr>
                <a:schemeClr val="accent2"/>
              </a:buClr>
              <a:buSzPts val="1400"/>
              <a:buNone/>
              <a:defRPr>
                <a:solidFill>
                  <a:schemeClr val="accent2"/>
                </a:solidFill>
              </a:defRPr>
            </a:lvl8pPr>
            <a:lvl9pPr lvl="8" algn="l">
              <a:lnSpc>
                <a:spcPct val="100000"/>
              </a:lnSpc>
              <a:spcBef>
                <a:spcPts val="1600"/>
              </a:spcBef>
              <a:spcAft>
                <a:spcPts val="1600"/>
              </a:spcAft>
              <a:buClr>
                <a:schemeClr val="accent2"/>
              </a:buClr>
              <a:buSzPts val="1400"/>
              <a:buNone/>
              <a:defRPr>
                <a:solidFill>
                  <a:schemeClr val="accent2"/>
                </a:solidFill>
              </a:defRPr>
            </a:lvl9pPr>
          </a:lstStyle>
          <a:p/>
        </p:txBody>
      </p:sp>
      <p:sp>
        <p:nvSpPr>
          <p:cNvPr id="745" name="Google Shape;745;p43"/>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6" name="Google Shape;74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47" name="Shape 747"/>
        <p:cNvGrpSpPr/>
        <p:nvPr/>
      </p:nvGrpSpPr>
      <p:grpSpPr>
        <a:xfrm>
          <a:off x="0" y="0"/>
          <a:ext cx="0" cy="0"/>
          <a:chOff x="0" y="0"/>
          <a:chExt cx="0" cy="0"/>
        </a:xfrm>
      </p:grpSpPr>
      <p:sp>
        <p:nvSpPr>
          <p:cNvPr id="748" name="Google Shape;748;p44"/>
          <p:cNvSpPr txBox="1"/>
          <p:nvPr>
            <p:ph idx="1" type="body"/>
          </p:nvPr>
        </p:nvSpPr>
        <p:spPr>
          <a:xfrm>
            <a:off x="3038700" y="1995800"/>
            <a:ext cx="3066600" cy="19686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Clr>
                <a:srgbClr val="FFFFFF"/>
              </a:buClr>
              <a:buSzPts val="1600"/>
              <a:buChar char="●"/>
              <a:defRPr sz="1600">
                <a:solidFill>
                  <a:srgbClr val="FFFFFF"/>
                </a:solidFill>
              </a:defRPr>
            </a:lvl1pPr>
            <a:lvl2pPr indent="-330200" lvl="1" marL="914400" algn="ctr">
              <a:lnSpc>
                <a:spcPct val="100000"/>
              </a:lnSpc>
              <a:spcBef>
                <a:spcPts val="1600"/>
              </a:spcBef>
              <a:spcAft>
                <a:spcPts val="0"/>
              </a:spcAft>
              <a:buClr>
                <a:srgbClr val="FFFFFF"/>
              </a:buClr>
              <a:buSzPts val="1600"/>
              <a:buChar char="○"/>
              <a:defRPr sz="1600">
                <a:solidFill>
                  <a:srgbClr val="FFFFFF"/>
                </a:solidFill>
              </a:defRPr>
            </a:lvl2pPr>
            <a:lvl3pPr indent="-330200" lvl="2" marL="1371600" algn="ctr">
              <a:lnSpc>
                <a:spcPct val="100000"/>
              </a:lnSpc>
              <a:spcBef>
                <a:spcPts val="1600"/>
              </a:spcBef>
              <a:spcAft>
                <a:spcPts val="0"/>
              </a:spcAft>
              <a:buClr>
                <a:srgbClr val="FFFFFF"/>
              </a:buClr>
              <a:buSzPts val="1600"/>
              <a:buChar char="■"/>
              <a:defRPr sz="1600">
                <a:solidFill>
                  <a:srgbClr val="FFFFFF"/>
                </a:solidFill>
              </a:defRPr>
            </a:lvl3pPr>
            <a:lvl4pPr indent="-330200" lvl="3" marL="1828800" algn="ctr">
              <a:lnSpc>
                <a:spcPct val="100000"/>
              </a:lnSpc>
              <a:spcBef>
                <a:spcPts val="1600"/>
              </a:spcBef>
              <a:spcAft>
                <a:spcPts val="0"/>
              </a:spcAft>
              <a:buClr>
                <a:srgbClr val="FFFFFF"/>
              </a:buClr>
              <a:buSzPts val="1600"/>
              <a:buChar char="●"/>
              <a:defRPr sz="1600">
                <a:solidFill>
                  <a:srgbClr val="FFFFFF"/>
                </a:solidFill>
              </a:defRPr>
            </a:lvl4pPr>
            <a:lvl5pPr indent="-330200" lvl="4" marL="2286000" algn="ctr">
              <a:lnSpc>
                <a:spcPct val="100000"/>
              </a:lnSpc>
              <a:spcBef>
                <a:spcPts val="1600"/>
              </a:spcBef>
              <a:spcAft>
                <a:spcPts val="0"/>
              </a:spcAft>
              <a:buClr>
                <a:srgbClr val="FFFFFF"/>
              </a:buClr>
              <a:buSzPts val="1600"/>
              <a:buChar char="○"/>
              <a:defRPr sz="1600">
                <a:solidFill>
                  <a:srgbClr val="FFFFFF"/>
                </a:solidFill>
              </a:defRPr>
            </a:lvl5pPr>
            <a:lvl6pPr indent="-330200" lvl="5" marL="2743200" algn="ctr">
              <a:lnSpc>
                <a:spcPct val="100000"/>
              </a:lnSpc>
              <a:spcBef>
                <a:spcPts val="1600"/>
              </a:spcBef>
              <a:spcAft>
                <a:spcPts val="0"/>
              </a:spcAft>
              <a:buClr>
                <a:srgbClr val="FFFFFF"/>
              </a:buClr>
              <a:buSzPts val="1600"/>
              <a:buChar char="■"/>
              <a:defRPr sz="1600">
                <a:solidFill>
                  <a:srgbClr val="FFFFFF"/>
                </a:solidFill>
              </a:defRPr>
            </a:lvl6pPr>
            <a:lvl7pPr indent="-330200" lvl="6" marL="3200400" algn="ctr">
              <a:lnSpc>
                <a:spcPct val="100000"/>
              </a:lnSpc>
              <a:spcBef>
                <a:spcPts val="1600"/>
              </a:spcBef>
              <a:spcAft>
                <a:spcPts val="0"/>
              </a:spcAft>
              <a:buClr>
                <a:srgbClr val="FFFFFF"/>
              </a:buClr>
              <a:buSzPts val="1600"/>
              <a:buChar char="●"/>
              <a:defRPr sz="1600">
                <a:solidFill>
                  <a:srgbClr val="FFFFFF"/>
                </a:solidFill>
              </a:defRPr>
            </a:lvl7pPr>
            <a:lvl8pPr indent="-330200" lvl="7" marL="3657600" algn="ctr">
              <a:lnSpc>
                <a:spcPct val="100000"/>
              </a:lnSpc>
              <a:spcBef>
                <a:spcPts val="1600"/>
              </a:spcBef>
              <a:spcAft>
                <a:spcPts val="0"/>
              </a:spcAft>
              <a:buClr>
                <a:srgbClr val="FFFFFF"/>
              </a:buClr>
              <a:buSzPts val="1600"/>
              <a:buChar char="○"/>
              <a:defRPr sz="1600">
                <a:solidFill>
                  <a:srgbClr val="FFFFFF"/>
                </a:solidFill>
              </a:defRPr>
            </a:lvl8pPr>
            <a:lvl9pPr indent="-330200" lvl="8" marL="4114800" algn="ctr">
              <a:lnSpc>
                <a:spcPct val="100000"/>
              </a:lnSpc>
              <a:spcBef>
                <a:spcPts val="1600"/>
              </a:spcBef>
              <a:spcAft>
                <a:spcPts val="1600"/>
              </a:spcAft>
              <a:buClr>
                <a:srgbClr val="FFFFFF"/>
              </a:buClr>
              <a:buSzPts val="1600"/>
              <a:buChar char="■"/>
              <a:defRPr sz="1600">
                <a:solidFill>
                  <a:srgbClr val="FFFFFF"/>
                </a:solidFill>
              </a:defRPr>
            </a:lvl9pPr>
          </a:lstStyle>
          <a:p/>
        </p:txBody>
      </p:sp>
      <p:sp>
        <p:nvSpPr>
          <p:cNvPr id="749" name="Google Shape;749;p44"/>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0" name="Google Shape;75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1" name="Shape 751"/>
        <p:cNvGrpSpPr/>
        <p:nvPr/>
      </p:nvGrpSpPr>
      <p:grpSpPr>
        <a:xfrm>
          <a:off x="0" y="0"/>
          <a:ext cx="0" cy="0"/>
          <a:chOff x="0" y="0"/>
          <a:chExt cx="0" cy="0"/>
        </a:xfrm>
      </p:grpSpPr>
      <p:grpSp>
        <p:nvGrpSpPr>
          <p:cNvPr id="752" name="Google Shape;752;p45"/>
          <p:cNvGrpSpPr/>
          <p:nvPr/>
        </p:nvGrpSpPr>
        <p:grpSpPr>
          <a:xfrm flipH="1">
            <a:off x="3794690" y="3966899"/>
            <a:ext cx="882039" cy="932703"/>
            <a:chOff x="7230575" y="3501811"/>
            <a:chExt cx="1540410" cy="1636034"/>
          </a:xfrm>
        </p:grpSpPr>
        <p:grpSp>
          <p:nvGrpSpPr>
            <p:cNvPr id="753" name="Google Shape;753;p45"/>
            <p:cNvGrpSpPr/>
            <p:nvPr/>
          </p:nvGrpSpPr>
          <p:grpSpPr>
            <a:xfrm>
              <a:off x="7655512" y="4362305"/>
              <a:ext cx="775528" cy="775540"/>
              <a:chOff x="7655512" y="4362305"/>
              <a:chExt cx="775528" cy="775540"/>
            </a:xfrm>
          </p:grpSpPr>
          <p:sp>
            <p:nvSpPr>
              <p:cNvPr id="754" name="Google Shape;754;p45"/>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5"/>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5"/>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5"/>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5"/>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5"/>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5"/>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5"/>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5"/>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5"/>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5"/>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5"/>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5"/>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5"/>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5"/>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5"/>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5"/>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5"/>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5"/>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5"/>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5"/>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5"/>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5"/>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5"/>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5"/>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5"/>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5"/>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5"/>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5"/>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5"/>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5"/>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5"/>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5"/>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5"/>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5"/>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5"/>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5"/>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5"/>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2" name="Google Shape;792;p45"/>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5"/>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5"/>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5"/>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5"/>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5"/>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5"/>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9" name="Google Shape;799;p45"/>
            <p:cNvGrpSpPr/>
            <p:nvPr/>
          </p:nvGrpSpPr>
          <p:grpSpPr>
            <a:xfrm>
              <a:off x="7230575" y="3501811"/>
              <a:ext cx="1540410" cy="860514"/>
              <a:chOff x="7230575" y="3501811"/>
              <a:chExt cx="1540410" cy="860514"/>
            </a:xfrm>
          </p:grpSpPr>
          <p:sp>
            <p:nvSpPr>
              <p:cNvPr id="800" name="Google Shape;800;p45"/>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5"/>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5"/>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5"/>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5"/>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5"/>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5"/>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5"/>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5"/>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5"/>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5"/>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5"/>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5"/>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5"/>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5"/>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5"/>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5"/>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5"/>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5"/>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5"/>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5"/>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5"/>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5"/>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5"/>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5"/>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5"/>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5"/>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5"/>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5"/>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5"/>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5"/>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5"/>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5"/>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5"/>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5"/>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5"/>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5"/>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5"/>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5"/>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5"/>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5"/>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5"/>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5"/>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5"/>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5"/>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5"/>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5"/>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45"/>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5"/>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45"/>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45"/>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5"/>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45"/>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45"/>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5"/>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5"/>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5"/>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5"/>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5"/>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5"/>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5"/>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5"/>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5"/>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5"/>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5"/>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5"/>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5"/>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5"/>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5"/>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5"/>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5"/>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5"/>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5"/>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5"/>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5"/>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5"/>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5"/>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5"/>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5"/>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5"/>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5"/>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5"/>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5"/>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5"/>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5"/>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5"/>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5"/>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5"/>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5"/>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5"/>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5"/>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45"/>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5"/>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5"/>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5"/>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5"/>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5"/>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5"/>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5"/>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5"/>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5"/>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5"/>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5"/>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45"/>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45"/>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5"/>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5"/>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5"/>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5"/>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5"/>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5"/>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45"/>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45"/>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45"/>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5"/>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5"/>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5"/>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5"/>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5"/>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5"/>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5"/>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5"/>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5"/>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5"/>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5"/>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5"/>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5"/>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5"/>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5"/>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5"/>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5"/>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5"/>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5"/>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5"/>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5"/>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5"/>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5"/>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5"/>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5"/>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9" name="Google Shape;939;p45"/>
          <p:cNvGrpSpPr/>
          <p:nvPr/>
        </p:nvGrpSpPr>
        <p:grpSpPr>
          <a:xfrm flipH="1">
            <a:off x="4772528" y="4289713"/>
            <a:ext cx="576767" cy="609898"/>
            <a:chOff x="6163859" y="4325295"/>
            <a:chExt cx="1007279" cy="1069809"/>
          </a:xfrm>
        </p:grpSpPr>
        <p:sp>
          <p:nvSpPr>
            <p:cNvPr id="940" name="Google Shape;940;p45"/>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45"/>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5"/>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5"/>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5"/>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5"/>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5"/>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5"/>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5"/>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5"/>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5"/>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5"/>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5"/>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5"/>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5"/>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5"/>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5"/>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5"/>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5"/>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5"/>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5"/>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5"/>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5"/>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5"/>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5"/>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5"/>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5"/>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5"/>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5"/>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5"/>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5"/>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5"/>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5"/>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5"/>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5"/>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5"/>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5"/>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5"/>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5"/>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5"/>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5"/>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5"/>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5"/>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5"/>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5"/>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5"/>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5"/>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5"/>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5"/>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5"/>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5"/>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5"/>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5"/>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5"/>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5"/>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5"/>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5"/>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5"/>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5"/>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5"/>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5"/>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5"/>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5"/>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5"/>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5"/>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5"/>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5"/>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5"/>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5"/>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5"/>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5"/>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5"/>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5"/>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5"/>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5"/>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5"/>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5"/>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5"/>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5"/>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5"/>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5"/>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5"/>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5"/>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5"/>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5"/>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5"/>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5"/>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5"/>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5"/>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5"/>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5"/>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5"/>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5"/>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5"/>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5"/>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5"/>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5"/>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5"/>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5"/>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5"/>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5"/>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5"/>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5"/>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5"/>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5"/>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5"/>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5"/>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5"/>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5"/>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5"/>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5"/>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5"/>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5"/>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5"/>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5"/>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5"/>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5"/>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5"/>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5"/>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5"/>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5"/>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5"/>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5"/>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5"/>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5"/>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5"/>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5"/>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5"/>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5"/>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5"/>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5"/>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5"/>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5"/>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5"/>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5"/>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5"/>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5"/>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5"/>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5"/>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5"/>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5"/>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5"/>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5"/>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5"/>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5"/>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5"/>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5"/>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5"/>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5"/>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5"/>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5"/>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5"/>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5"/>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5"/>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5"/>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5"/>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5"/>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5"/>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5"/>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5"/>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5"/>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5"/>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5"/>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5"/>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5"/>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5"/>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5"/>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5"/>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5"/>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5"/>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5"/>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5"/>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5"/>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5"/>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5"/>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5"/>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5"/>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5"/>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5"/>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5"/>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5"/>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5"/>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5"/>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5"/>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4" name="Google Shape;1124;p45"/>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5"/>
          <p:cNvSpPr txBox="1"/>
          <p:nvPr>
            <p:ph type="title"/>
          </p:nvPr>
        </p:nvSpPr>
        <p:spPr>
          <a:xfrm>
            <a:off x="1812600" y="1266825"/>
            <a:ext cx="5518800" cy="260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126" name="Google Shape;1126;p45"/>
          <p:cNvGrpSpPr/>
          <p:nvPr/>
        </p:nvGrpSpPr>
        <p:grpSpPr>
          <a:xfrm>
            <a:off x="7398069" y="2977147"/>
            <a:ext cx="1128443" cy="564218"/>
            <a:chOff x="311697" y="-12"/>
            <a:chExt cx="4437450" cy="2218709"/>
          </a:xfrm>
        </p:grpSpPr>
        <p:sp>
          <p:nvSpPr>
            <p:cNvPr id="1127" name="Google Shape;1127;p4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4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4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4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4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4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4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4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4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4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4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4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4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4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4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4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4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4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4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4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4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4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4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4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4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4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4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4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4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4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4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4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4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4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4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4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4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4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4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4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4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4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4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4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4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4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4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4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4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4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4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4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4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4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4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4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4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4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4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4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4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4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4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4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4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4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4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4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4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4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4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4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4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4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4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4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4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4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4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4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4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4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4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4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4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4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4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4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4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4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4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4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4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4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4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4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4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4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4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4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4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4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4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4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4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4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4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4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4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4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4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4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4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4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4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4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4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4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4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4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4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4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4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4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4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4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4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4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4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4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4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4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4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p45"/>
          <p:cNvGrpSpPr/>
          <p:nvPr/>
        </p:nvGrpSpPr>
        <p:grpSpPr>
          <a:xfrm>
            <a:off x="560813" y="539503"/>
            <a:ext cx="1443946" cy="721968"/>
            <a:chOff x="311697" y="-12"/>
            <a:chExt cx="4437450" cy="2218709"/>
          </a:xfrm>
        </p:grpSpPr>
        <p:sp>
          <p:nvSpPr>
            <p:cNvPr id="1457" name="Google Shape;1457;p4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4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4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4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4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4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4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4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4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4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4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4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4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4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4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6" name="Google Shape;1786;p45"/>
          <p:cNvGrpSpPr/>
          <p:nvPr/>
        </p:nvGrpSpPr>
        <p:grpSpPr>
          <a:xfrm>
            <a:off x="4103916" y="1106508"/>
            <a:ext cx="264001" cy="226285"/>
            <a:chOff x="753950" y="238125"/>
            <a:chExt cx="6111125" cy="5238075"/>
          </a:xfrm>
        </p:grpSpPr>
        <p:sp>
          <p:nvSpPr>
            <p:cNvPr id="1787" name="Google Shape;1787;p45"/>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5"/>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5"/>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5"/>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5"/>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5"/>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5"/>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5"/>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5"/>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5"/>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5"/>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5"/>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5"/>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5"/>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5"/>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5"/>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5"/>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5"/>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5"/>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5"/>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5"/>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5"/>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5"/>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4" name="Google Shape;1814;p45"/>
          <p:cNvGrpSpPr/>
          <p:nvPr/>
        </p:nvGrpSpPr>
        <p:grpSpPr>
          <a:xfrm>
            <a:off x="4439996" y="1106508"/>
            <a:ext cx="264001" cy="226285"/>
            <a:chOff x="753950" y="238125"/>
            <a:chExt cx="6111125" cy="5238075"/>
          </a:xfrm>
        </p:grpSpPr>
        <p:sp>
          <p:nvSpPr>
            <p:cNvPr id="1815" name="Google Shape;1815;p45"/>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5"/>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5"/>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5"/>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5"/>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5"/>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5"/>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5"/>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5"/>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5"/>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5"/>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5"/>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5"/>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5"/>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5"/>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5"/>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5"/>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5"/>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5"/>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5"/>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5"/>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5"/>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5"/>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2" name="Google Shape;1842;p45"/>
          <p:cNvGrpSpPr/>
          <p:nvPr/>
        </p:nvGrpSpPr>
        <p:grpSpPr>
          <a:xfrm>
            <a:off x="4776076" y="1106508"/>
            <a:ext cx="264001" cy="226285"/>
            <a:chOff x="753950" y="238125"/>
            <a:chExt cx="6111125" cy="5238075"/>
          </a:xfrm>
        </p:grpSpPr>
        <p:sp>
          <p:nvSpPr>
            <p:cNvPr id="1843" name="Google Shape;1843;p45"/>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5"/>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5"/>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5"/>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5"/>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5"/>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5"/>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5"/>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5"/>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5"/>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5"/>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5"/>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5"/>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5"/>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5"/>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5"/>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5"/>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5"/>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5"/>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5"/>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5"/>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5"/>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5"/>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0" name="Google Shape;187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71" name="Shape 1871"/>
        <p:cNvGrpSpPr/>
        <p:nvPr/>
      </p:nvGrpSpPr>
      <p:grpSpPr>
        <a:xfrm>
          <a:off x="0" y="0"/>
          <a:ext cx="0" cy="0"/>
          <a:chOff x="0" y="0"/>
          <a:chExt cx="0" cy="0"/>
        </a:xfrm>
      </p:grpSpPr>
      <p:sp>
        <p:nvSpPr>
          <p:cNvPr id="1872" name="Google Shape;1872;p46"/>
          <p:cNvSpPr txBox="1"/>
          <p:nvPr>
            <p:ph idx="1" type="subTitle"/>
          </p:nvPr>
        </p:nvSpPr>
        <p:spPr>
          <a:xfrm>
            <a:off x="4090675" y="633550"/>
            <a:ext cx="3101700" cy="123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Orbitron"/>
              <a:buNone/>
              <a:defRPr b="1" sz="1600">
                <a:latin typeface="Orbitron"/>
                <a:ea typeface="Orbitron"/>
                <a:cs typeface="Orbitron"/>
                <a:sym typeface="Orbitron"/>
              </a:defRPr>
            </a:lvl1pPr>
            <a:lvl2pPr lvl="1" algn="l">
              <a:lnSpc>
                <a:spcPct val="100000"/>
              </a:lnSpc>
              <a:spcBef>
                <a:spcPts val="0"/>
              </a:spcBef>
              <a:spcAft>
                <a:spcPts val="0"/>
              </a:spcAft>
              <a:buSzPts val="1600"/>
              <a:buFont typeface="Orbitron"/>
              <a:buNone/>
              <a:defRPr b="1" sz="1600">
                <a:latin typeface="Orbitron"/>
                <a:ea typeface="Orbitron"/>
                <a:cs typeface="Orbitron"/>
                <a:sym typeface="Orbitron"/>
              </a:defRPr>
            </a:lvl2pPr>
            <a:lvl3pPr lvl="2" algn="l">
              <a:lnSpc>
                <a:spcPct val="100000"/>
              </a:lnSpc>
              <a:spcBef>
                <a:spcPts val="0"/>
              </a:spcBef>
              <a:spcAft>
                <a:spcPts val="0"/>
              </a:spcAft>
              <a:buSzPts val="1600"/>
              <a:buFont typeface="Orbitron"/>
              <a:buNone/>
              <a:defRPr b="1" sz="1600">
                <a:latin typeface="Orbitron"/>
                <a:ea typeface="Orbitron"/>
                <a:cs typeface="Orbitron"/>
                <a:sym typeface="Orbitron"/>
              </a:defRPr>
            </a:lvl3pPr>
            <a:lvl4pPr lvl="3" algn="l">
              <a:lnSpc>
                <a:spcPct val="100000"/>
              </a:lnSpc>
              <a:spcBef>
                <a:spcPts val="0"/>
              </a:spcBef>
              <a:spcAft>
                <a:spcPts val="0"/>
              </a:spcAft>
              <a:buSzPts val="1600"/>
              <a:buFont typeface="Orbitron"/>
              <a:buNone/>
              <a:defRPr b="1" sz="1600">
                <a:latin typeface="Orbitron"/>
                <a:ea typeface="Orbitron"/>
                <a:cs typeface="Orbitron"/>
                <a:sym typeface="Orbitron"/>
              </a:defRPr>
            </a:lvl4pPr>
            <a:lvl5pPr lvl="4" algn="l">
              <a:lnSpc>
                <a:spcPct val="100000"/>
              </a:lnSpc>
              <a:spcBef>
                <a:spcPts val="0"/>
              </a:spcBef>
              <a:spcAft>
                <a:spcPts val="0"/>
              </a:spcAft>
              <a:buSzPts val="1600"/>
              <a:buFont typeface="Orbitron"/>
              <a:buNone/>
              <a:defRPr b="1" sz="1600">
                <a:latin typeface="Orbitron"/>
                <a:ea typeface="Orbitron"/>
                <a:cs typeface="Orbitron"/>
                <a:sym typeface="Orbitron"/>
              </a:defRPr>
            </a:lvl5pPr>
            <a:lvl6pPr lvl="5" algn="l">
              <a:lnSpc>
                <a:spcPct val="100000"/>
              </a:lnSpc>
              <a:spcBef>
                <a:spcPts val="0"/>
              </a:spcBef>
              <a:spcAft>
                <a:spcPts val="0"/>
              </a:spcAft>
              <a:buSzPts val="1600"/>
              <a:buFont typeface="Orbitron"/>
              <a:buNone/>
              <a:defRPr b="1" sz="1600">
                <a:latin typeface="Orbitron"/>
                <a:ea typeface="Orbitron"/>
                <a:cs typeface="Orbitron"/>
                <a:sym typeface="Orbitron"/>
              </a:defRPr>
            </a:lvl6pPr>
            <a:lvl7pPr lvl="6" algn="l">
              <a:lnSpc>
                <a:spcPct val="100000"/>
              </a:lnSpc>
              <a:spcBef>
                <a:spcPts val="0"/>
              </a:spcBef>
              <a:spcAft>
                <a:spcPts val="0"/>
              </a:spcAft>
              <a:buSzPts val="1600"/>
              <a:buFont typeface="Orbitron"/>
              <a:buNone/>
              <a:defRPr b="1" sz="1600">
                <a:latin typeface="Orbitron"/>
                <a:ea typeface="Orbitron"/>
                <a:cs typeface="Orbitron"/>
                <a:sym typeface="Orbitron"/>
              </a:defRPr>
            </a:lvl7pPr>
            <a:lvl8pPr lvl="7" algn="l">
              <a:lnSpc>
                <a:spcPct val="100000"/>
              </a:lnSpc>
              <a:spcBef>
                <a:spcPts val="0"/>
              </a:spcBef>
              <a:spcAft>
                <a:spcPts val="0"/>
              </a:spcAft>
              <a:buSzPts val="1600"/>
              <a:buFont typeface="Orbitron"/>
              <a:buNone/>
              <a:defRPr b="1" sz="1600">
                <a:latin typeface="Orbitron"/>
                <a:ea typeface="Orbitron"/>
                <a:cs typeface="Orbitron"/>
                <a:sym typeface="Orbitron"/>
              </a:defRPr>
            </a:lvl8pPr>
            <a:lvl9pPr lvl="8" algn="l">
              <a:lnSpc>
                <a:spcPct val="100000"/>
              </a:lnSpc>
              <a:spcBef>
                <a:spcPts val="0"/>
              </a:spcBef>
              <a:spcAft>
                <a:spcPts val="0"/>
              </a:spcAft>
              <a:buSzPts val="1600"/>
              <a:buFont typeface="Orbitron"/>
              <a:buNone/>
              <a:defRPr b="1" sz="1600">
                <a:latin typeface="Orbitron"/>
                <a:ea typeface="Orbitron"/>
                <a:cs typeface="Orbitron"/>
                <a:sym typeface="Orbitron"/>
              </a:defRPr>
            </a:lvl9pPr>
          </a:lstStyle>
          <a:p/>
        </p:txBody>
      </p:sp>
      <p:sp>
        <p:nvSpPr>
          <p:cNvPr id="1873" name="Google Shape;1873;p46"/>
          <p:cNvSpPr txBox="1"/>
          <p:nvPr>
            <p:ph idx="2" type="body"/>
          </p:nvPr>
        </p:nvSpPr>
        <p:spPr>
          <a:xfrm>
            <a:off x="4090675" y="1964600"/>
            <a:ext cx="4291200" cy="25503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1000"/>
              </a:spcBef>
              <a:spcAft>
                <a:spcPts val="0"/>
              </a:spcAft>
              <a:buSzPts val="1400"/>
              <a:buChar char="○"/>
              <a:defRPr sz="1600"/>
            </a:lvl2pPr>
            <a:lvl3pPr indent="-317500" lvl="2" marL="1371600" algn="l">
              <a:lnSpc>
                <a:spcPct val="100000"/>
              </a:lnSpc>
              <a:spcBef>
                <a:spcPts val="1600"/>
              </a:spcBef>
              <a:spcAft>
                <a:spcPts val="0"/>
              </a:spcAft>
              <a:buSzPts val="1400"/>
              <a:buChar char="■"/>
              <a:defRPr sz="1600"/>
            </a:lvl3pPr>
            <a:lvl4pPr indent="-317500" lvl="3" marL="1828800" algn="l">
              <a:lnSpc>
                <a:spcPct val="100000"/>
              </a:lnSpc>
              <a:spcBef>
                <a:spcPts val="1600"/>
              </a:spcBef>
              <a:spcAft>
                <a:spcPts val="0"/>
              </a:spcAft>
              <a:buSzPts val="1400"/>
              <a:buChar char="●"/>
              <a:defRPr sz="1600"/>
            </a:lvl4pPr>
            <a:lvl5pPr indent="-317500" lvl="4" marL="2286000" algn="l">
              <a:lnSpc>
                <a:spcPct val="100000"/>
              </a:lnSpc>
              <a:spcBef>
                <a:spcPts val="1600"/>
              </a:spcBef>
              <a:spcAft>
                <a:spcPts val="0"/>
              </a:spcAft>
              <a:buSzPts val="1400"/>
              <a:buChar char="○"/>
              <a:defRPr sz="1600"/>
            </a:lvl5pPr>
            <a:lvl6pPr indent="-317500" lvl="5" marL="2743200" algn="l">
              <a:lnSpc>
                <a:spcPct val="100000"/>
              </a:lnSpc>
              <a:spcBef>
                <a:spcPts val="1600"/>
              </a:spcBef>
              <a:spcAft>
                <a:spcPts val="0"/>
              </a:spcAft>
              <a:buSzPts val="1400"/>
              <a:buChar char="■"/>
              <a:defRPr sz="1600"/>
            </a:lvl6pPr>
            <a:lvl7pPr indent="-317500" lvl="6" marL="3200400" algn="l">
              <a:lnSpc>
                <a:spcPct val="100000"/>
              </a:lnSpc>
              <a:spcBef>
                <a:spcPts val="1600"/>
              </a:spcBef>
              <a:spcAft>
                <a:spcPts val="0"/>
              </a:spcAft>
              <a:buSzPts val="1400"/>
              <a:buChar char="●"/>
              <a:defRPr sz="1600"/>
            </a:lvl7pPr>
            <a:lvl8pPr indent="-317500" lvl="7" marL="3657600" algn="l">
              <a:lnSpc>
                <a:spcPct val="100000"/>
              </a:lnSpc>
              <a:spcBef>
                <a:spcPts val="1600"/>
              </a:spcBef>
              <a:spcAft>
                <a:spcPts val="0"/>
              </a:spcAft>
              <a:buSzPts val="1400"/>
              <a:buChar char="○"/>
              <a:defRPr sz="1600"/>
            </a:lvl8pPr>
            <a:lvl9pPr indent="-317500" lvl="8" marL="4114800" algn="l">
              <a:lnSpc>
                <a:spcPct val="100000"/>
              </a:lnSpc>
              <a:spcBef>
                <a:spcPts val="1600"/>
              </a:spcBef>
              <a:spcAft>
                <a:spcPts val="1600"/>
              </a:spcAft>
              <a:buSzPts val="1400"/>
              <a:buChar char="■"/>
              <a:defRPr sz="1600"/>
            </a:lvl9pPr>
          </a:lstStyle>
          <a:p/>
        </p:txBody>
      </p:sp>
      <p:sp>
        <p:nvSpPr>
          <p:cNvPr id="1874" name="Google Shape;1874;p46"/>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1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875" name="Google Shape;1875;p46"/>
          <p:cNvGrpSpPr/>
          <p:nvPr/>
        </p:nvGrpSpPr>
        <p:grpSpPr>
          <a:xfrm>
            <a:off x="0" y="4025575"/>
            <a:ext cx="3271200" cy="1302100"/>
            <a:chOff x="0" y="4025575"/>
            <a:chExt cx="3271200" cy="1302100"/>
          </a:xfrm>
        </p:grpSpPr>
        <p:sp>
          <p:nvSpPr>
            <p:cNvPr id="1876" name="Google Shape;1876;p46"/>
            <p:cNvSpPr/>
            <p:nvPr/>
          </p:nvSpPr>
          <p:spPr>
            <a:xfrm>
              <a:off x="0" y="4025575"/>
              <a:ext cx="32712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6"/>
            <p:cNvSpPr/>
            <p:nvPr/>
          </p:nvSpPr>
          <p:spPr>
            <a:xfrm>
              <a:off x="0" y="4598775"/>
              <a:ext cx="32712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6"/>
            <p:cNvSpPr/>
            <p:nvPr/>
          </p:nvSpPr>
          <p:spPr>
            <a:xfrm>
              <a:off x="0" y="4760675"/>
              <a:ext cx="32712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9" name="Google Shape;1879;p46"/>
          <p:cNvGrpSpPr/>
          <p:nvPr/>
        </p:nvGrpSpPr>
        <p:grpSpPr>
          <a:xfrm>
            <a:off x="1180687" y="1797419"/>
            <a:ext cx="925262" cy="2313176"/>
            <a:chOff x="2761775" y="238125"/>
            <a:chExt cx="2094300" cy="5235800"/>
          </a:xfrm>
        </p:grpSpPr>
        <p:sp>
          <p:nvSpPr>
            <p:cNvPr id="1880" name="Google Shape;1880;p46"/>
            <p:cNvSpPr/>
            <p:nvPr/>
          </p:nvSpPr>
          <p:spPr>
            <a:xfrm>
              <a:off x="4018325" y="4845575"/>
              <a:ext cx="209425" cy="418875"/>
            </a:xfrm>
            <a:custGeom>
              <a:rect b="b" l="l" r="r" t="t"/>
              <a:pathLst>
                <a:path extrusionOk="0" h="16755" w="8377">
                  <a:moveTo>
                    <a:pt x="1" y="0"/>
                  </a:moveTo>
                  <a:lnTo>
                    <a:pt x="1" y="16755"/>
                  </a:lnTo>
                  <a:lnTo>
                    <a:pt x="8376" y="16755"/>
                  </a:lnTo>
                  <a:lnTo>
                    <a:pt x="837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6"/>
            <p:cNvSpPr/>
            <p:nvPr/>
          </p:nvSpPr>
          <p:spPr>
            <a:xfrm>
              <a:off x="3390000" y="4845575"/>
              <a:ext cx="209500" cy="418875"/>
            </a:xfrm>
            <a:custGeom>
              <a:rect b="b" l="l" r="r" t="t"/>
              <a:pathLst>
                <a:path extrusionOk="0" h="16755" w="8380">
                  <a:moveTo>
                    <a:pt x="0" y="0"/>
                  </a:moveTo>
                  <a:lnTo>
                    <a:pt x="0" y="16755"/>
                  </a:lnTo>
                  <a:lnTo>
                    <a:pt x="8380" y="16755"/>
                  </a:lnTo>
                  <a:lnTo>
                    <a:pt x="838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6"/>
            <p:cNvSpPr/>
            <p:nvPr/>
          </p:nvSpPr>
          <p:spPr>
            <a:xfrm>
              <a:off x="2761775" y="866450"/>
              <a:ext cx="2094300" cy="1675475"/>
            </a:xfrm>
            <a:custGeom>
              <a:rect b="b" l="l" r="r" t="t"/>
              <a:pathLst>
                <a:path extrusionOk="0" h="67019" w="83772">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6"/>
            <p:cNvSpPr/>
            <p:nvPr/>
          </p:nvSpPr>
          <p:spPr>
            <a:xfrm>
              <a:off x="2971250" y="2332400"/>
              <a:ext cx="1675450" cy="1466100"/>
            </a:xfrm>
            <a:custGeom>
              <a:rect b="b" l="l" r="r" t="t"/>
              <a:pathLst>
                <a:path extrusionOk="0" h="58644" w="67018">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6"/>
            <p:cNvSpPr/>
            <p:nvPr/>
          </p:nvSpPr>
          <p:spPr>
            <a:xfrm>
              <a:off x="4018325" y="1285300"/>
              <a:ext cx="209425" cy="209425"/>
            </a:xfrm>
            <a:custGeom>
              <a:rect b="b" l="l" r="r" t="t"/>
              <a:pathLst>
                <a:path extrusionOk="0" h="8377" w="8377">
                  <a:moveTo>
                    <a:pt x="1" y="1"/>
                  </a:moveTo>
                  <a:lnTo>
                    <a:pt x="1" y="8376"/>
                  </a:lnTo>
                  <a:lnTo>
                    <a:pt x="8376" y="8376"/>
                  </a:lnTo>
                  <a:lnTo>
                    <a:pt x="83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6"/>
            <p:cNvSpPr/>
            <p:nvPr/>
          </p:nvSpPr>
          <p:spPr>
            <a:xfrm>
              <a:off x="3390000" y="1285300"/>
              <a:ext cx="209500" cy="209425"/>
            </a:xfrm>
            <a:custGeom>
              <a:rect b="b" l="l" r="r" t="t"/>
              <a:pathLst>
                <a:path extrusionOk="0" h="8377" w="8380">
                  <a:moveTo>
                    <a:pt x="0" y="1"/>
                  </a:moveTo>
                  <a:lnTo>
                    <a:pt x="0" y="8376"/>
                  </a:lnTo>
                  <a:lnTo>
                    <a:pt x="8380" y="8376"/>
                  </a:lnTo>
                  <a:lnTo>
                    <a:pt x="83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6"/>
            <p:cNvSpPr/>
            <p:nvPr/>
          </p:nvSpPr>
          <p:spPr>
            <a:xfrm>
              <a:off x="3599475" y="1704075"/>
              <a:ext cx="418875" cy="209500"/>
            </a:xfrm>
            <a:custGeom>
              <a:rect b="b" l="l" r="r" t="t"/>
              <a:pathLst>
                <a:path extrusionOk="0" h="8380" w="16755">
                  <a:moveTo>
                    <a:pt x="1" y="0"/>
                  </a:moveTo>
                  <a:lnTo>
                    <a:pt x="1" y="8380"/>
                  </a:lnTo>
                  <a:lnTo>
                    <a:pt x="16755" y="8380"/>
                  </a:lnTo>
                  <a:lnTo>
                    <a:pt x="167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6"/>
            <p:cNvSpPr/>
            <p:nvPr/>
          </p:nvSpPr>
          <p:spPr>
            <a:xfrm>
              <a:off x="4437200" y="2751275"/>
              <a:ext cx="209500" cy="1466075"/>
            </a:xfrm>
            <a:custGeom>
              <a:rect b="b" l="l" r="r" t="t"/>
              <a:pathLst>
                <a:path extrusionOk="0" h="58643" w="8380">
                  <a:moveTo>
                    <a:pt x="0" y="0"/>
                  </a:moveTo>
                  <a:lnTo>
                    <a:pt x="0" y="41888"/>
                  </a:lnTo>
                  <a:lnTo>
                    <a:pt x="0" y="50264"/>
                  </a:lnTo>
                  <a:lnTo>
                    <a:pt x="0" y="58643"/>
                  </a:lnTo>
                  <a:lnTo>
                    <a:pt x="8379" y="58643"/>
                  </a:lnTo>
                  <a:lnTo>
                    <a:pt x="83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6"/>
            <p:cNvSpPr/>
            <p:nvPr/>
          </p:nvSpPr>
          <p:spPr>
            <a:xfrm>
              <a:off x="2971250" y="2751275"/>
              <a:ext cx="209400" cy="1466075"/>
            </a:xfrm>
            <a:custGeom>
              <a:rect b="b" l="l" r="r" t="t"/>
              <a:pathLst>
                <a:path extrusionOk="0" h="58643" w="8376">
                  <a:moveTo>
                    <a:pt x="0" y="0"/>
                  </a:moveTo>
                  <a:lnTo>
                    <a:pt x="0" y="58643"/>
                  </a:lnTo>
                  <a:lnTo>
                    <a:pt x="8375" y="58643"/>
                  </a:lnTo>
                  <a:lnTo>
                    <a:pt x="8375" y="50264"/>
                  </a:lnTo>
                  <a:lnTo>
                    <a:pt x="8375" y="41888"/>
                  </a:lnTo>
                  <a:lnTo>
                    <a:pt x="837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6"/>
            <p:cNvSpPr/>
            <p:nvPr/>
          </p:nvSpPr>
          <p:spPr>
            <a:xfrm>
              <a:off x="4018325" y="5264425"/>
              <a:ext cx="418900" cy="209500"/>
            </a:xfrm>
            <a:custGeom>
              <a:rect b="b" l="l" r="r" t="t"/>
              <a:pathLst>
                <a:path extrusionOk="0" h="8380" w="16756">
                  <a:moveTo>
                    <a:pt x="1" y="1"/>
                  </a:moveTo>
                  <a:lnTo>
                    <a:pt x="1"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6"/>
            <p:cNvSpPr/>
            <p:nvPr/>
          </p:nvSpPr>
          <p:spPr>
            <a:xfrm>
              <a:off x="3180625" y="5264425"/>
              <a:ext cx="418875" cy="209500"/>
            </a:xfrm>
            <a:custGeom>
              <a:rect b="b" l="l" r="r" t="t"/>
              <a:pathLst>
                <a:path extrusionOk="0" h="8380" w="16755">
                  <a:moveTo>
                    <a:pt x="0" y="1"/>
                  </a:moveTo>
                  <a:lnTo>
                    <a:pt x="0"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6"/>
            <p:cNvSpPr/>
            <p:nvPr/>
          </p:nvSpPr>
          <p:spPr>
            <a:xfrm>
              <a:off x="2761775" y="238125"/>
              <a:ext cx="2094300" cy="1047200"/>
            </a:xfrm>
            <a:custGeom>
              <a:rect b="b" l="l" r="r" t="t"/>
              <a:pathLst>
                <a:path extrusionOk="0" h="41888" w="83772">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6"/>
            <p:cNvSpPr/>
            <p:nvPr/>
          </p:nvSpPr>
          <p:spPr>
            <a:xfrm>
              <a:off x="3180625" y="3798475"/>
              <a:ext cx="1256600" cy="1047125"/>
            </a:xfrm>
            <a:custGeom>
              <a:rect b="b" l="l" r="r" t="t"/>
              <a:pathLst>
                <a:path extrusionOk="0" h="41885" w="50264">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6"/>
            <p:cNvSpPr/>
            <p:nvPr/>
          </p:nvSpPr>
          <p:spPr>
            <a:xfrm>
              <a:off x="27617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6"/>
            <p:cNvSpPr/>
            <p:nvPr/>
          </p:nvSpPr>
          <p:spPr>
            <a:xfrm>
              <a:off x="46466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5" name="Google Shape;189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96" name="Shape 1896"/>
        <p:cNvGrpSpPr/>
        <p:nvPr/>
      </p:nvGrpSpPr>
      <p:grpSpPr>
        <a:xfrm>
          <a:off x="0" y="0"/>
          <a:ext cx="0" cy="0"/>
          <a:chOff x="0" y="0"/>
          <a:chExt cx="0" cy="0"/>
        </a:xfrm>
      </p:grpSpPr>
      <p:sp>
        <p:nvSpPr>
          <p:cNvPr id="1897" name="Google Shape;1897;p47"/>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7"/>
          <p:cNvSpPr txBox="1"/>
          <p:nvPr>
            <p:ph type="title"/>
          </p:nvPr>
        </p:nvSpPr>
        <p:spPr>
          <a:xfrm>
            <a:off x="701025" y="627350"/>
            <a:ext cx="2210700" cy="398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899" name="Google Shape;189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1pPr>
            <a:lvl2pPr lvl="1"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2pPr>
            <a:lvl3pPr lvl="2"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3pPr>
            <a:lvl4pPr lvl="3"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4pPr>
            <a:lvl5pPr lvl="4"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5pPr>
            <a:lvl6pPr lvl="5"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6pPr>
            <a:lvl7pPr lvl="6"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7pPr>
            <a:lvl8pPr lvl="7"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8pPr>
            <a:lvl9pPr lvl="8" marR="0" rtl="0" algn="l">
              <a:lnSpc>
                <a:spcPct val="100000"/>
              </a:lnSpc>
              <a:spcBef>
                <a:spcPts val="0"/>
              </a:spcBef>
              <a:spcAft>
                <a:spcPts val="0"/>
              </a:spcAft>
              <a:buClr>
                <a:schemeClr val="accent1"/>
              </a:buClr>
              <a:buSzPts val="2800"/>
              <a:buFont typeface="Orbitron ExtraBold"/>
              <a:buNone/>
              <a:defRPr b="0" i="0" sz="2800" u="none" cap="none" strike="noStrike">
                <a:solidFill>
                  <a:schemeClr val="accent1"/>
                </a:solidFill>
                <a:latin typeface="Orbitron ExtraBold"/>
                <a:ea typeface="Orbitron ExtraBold"/>
                <a:cs typeface="Orbitron ExtraBold"/>
                <a:sym typeface="Orbitron ExtraBold"/>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1"/>
              </a:buClr>
              <a:buSzPts val="1800"/>
              <a:buFont typeface="Advent Pro Medium"/>
              <a:buChar char="●"/>
              <a:defRPr b="0" i="0" sz="1800" u="none" cap="none" strike="noStrike">
                <a:solidFill>
                  <a:schemeClr val="accent1"/>
                </a:solidFill>
                <a:latin typeface="Advent Pro Medium"/>
                <a:ea typeface="Advent Pro Medium"/>
                <a:cs typeface="Advent Pro Medium"/>
                <a:sym typeface="Advent Pro Medium"/>
              </a:defRPr>
            </a:lvl1pPr>
            <a:lvl2pPr indent="-317500" lvl="1" marL="9144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2pPr>
            <a:lvl3pPr indent="-317500" lvl="2" marL="13716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3pPr>
            <a:lvl4pPr indent="-317500" lvl="3" marL="18288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4pPr>
            <a:lvl5pPr indent="-317500" lvl="4" marL="22860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5pPr>
            <a:lvl6pPr indent="-317500" lvl="5" marL="27432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6pPr>
            <a:lvl7pPr indent="-317500" lvl="6" marL="32004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7pPr>
            <a:lvl8pPr indent="-317500" lvl="7" marL="3657600" marR="0" rtl="0" algn="l">
              <a:lnSpc>
                <a:spcPct val="100000"/>
              </a:lnSpc>
              <a:spcBef>
                <a:spcPts val="1600"/>
              </a:spcBef>
              <a:spcAft>
                <a:spcPts val="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8pPr>
            <a:lvl9pPr indent="-317500" lvl="8" marL="4114800" marR="0" rtl="0" algn="l">
              <a:lnSpc>
                <a:spcPct val="100000"/>
              </a:lnSpc>
              <a:spcBef>
                <a:spcPts val="1600"/>
              </a:spcBef>
              <a:spcAft>
                <a:spcPts val="1600"/>
              </a:spcAft>
              <a:buClr>
                <a:schemeClr val="accent1"/>
              </a:buClr>
              <a:buSzPts val="1400"/>
              <a:buFont typeface="Advent Pro Medium"/>
              <a:buChar char="■"/>
              <a:defRPr b="0" i="0" sz="1400" u="none" cap="none" strike="noStrike">
                <a:solidFill>
                  <a:schemeClr val="accent1"/>
                </a:solidFill>
                <a:latin typeface="Advent Pro Medium"/>
                <a:ea typeface="Advent Pro Medium"/>
                <a:cs typeface="Advent Pro Medium"/>
                <a:sym typeface="Advent Pro Medium"/>
              </a:defRPr>
            </a:lvl9pPr>
          </a:lstStyle>
          <a:p/>
        </p:txBody>
      </p:sp>
      <p:sp>
        <p:nvSpPr>
          <p:cNvPr id="8" name="Google Shape;8;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1"/>
                </a:solidFill>
                <a:latin typeface="Advent Pro Medium"/>
                <a:ea typeface="Advent Pro Medium"/>
                <a:cs typeface="Advent Pro Medium"/>
                <a:sym typeface="Advent Pro Medium"/>
              </a:defRPr>
            </a:lvl1pPr>
            <a:lvl2pPr lvl="1" algn="r">
              <a:buNone/>
              <a:defRPr sz="1300">
                <a:solidFill>
                  <a:schemeClr val="accent1"/>
                </a:solidFill>
                <a:latin typeface="Advent Pro Medium"/>
                <a:ea typeface="Advent Pro Medium"/>
                <a:cs typeface="Advent Pro Medium"/>
                <a:sym typeface="Advent Pro Medium"/>
              </a:defRPr>
            </a:lvl2pPr>
            <a:lvl3pPr lvl="2" algn="r">
              <a:buNone/>
              <a:defRPr sz="1300">
                <a:solidFill>
                  <a:schemeClr val="accent1"/>
                </a:solidFill>
                <a:latin typeface="Advent Pro Medium"/>
                <a:ea typeface="Advent Pro Medium"/>
                <a:cs typeface="Advent Pro Medium"/>
                <a:sym typeface="Advent Pro Medium"/>
              </a:defRPr>
            </a:lvl3pPr>
            <a:lvl4pPr lvl="3" algn="r">
              <a:buNone/>
              <a:defRPr sz="1300">
                <a:solidFill>
                  <a:schemeClr val="accent1"/>
                </a:solidFill>
                <a:latin typeface="Advent Pro Medium"/>
                <a:ea typeface="Advent Pro Medium"/>
                <a:cs typeface="Advent Pro Medium"/>
                <a:sym typeface="Advent Pro Medium"/>
              </a:defRPr>
            </a:lvl4pPr>
            <a:lvl5pPr lvl="4" algn="r">
              <a:buNone/>
              <a:defRPr sz="1300">
                <a:solidFill>
                  <a:schemeClr val="accent1"/>
                </a:solidFill>
                <a:latin typeface="Advent Pro Medium"/>
                <a:ea typeface="Advent Pro Medium"/>
                <a:cs typeface="Advent Pro Medium"/>
                <a:sym typeface="Advent Pro Medium"/>
              </a:defRPr>
            </a:lvl5pPr>
            <a:lvl6pPr lvl="5" algn="r">
              <a:buNone/>
              <a:defRPr sz="1300">
                <a:solidFill>
                  <a:schemeClr val="accent1"/>
                </a:solidFill>
                <a:latin typeface="Advent Pro Medium"/>
                <a:ea typeface="Advent Pro Medium"/>
                <a:cs typeface="Advent Pro Medium"/>
                <a:sym typeface="Advent Pro Medium"/>
              </a:defRPr>
            </a:lvl6pPr>
            <a:lvl7pPr lvl="6" algn="r">
              <a:buNone/>
              <a:defRPr sz="1300">
                <a:solidFill>
                  <a:schemeClr val="accent1"/>
                </a:solidFill>
                <a:latin typeface="Advent Pro Medium"/>
                <a:ea typeface="Advent Pro Medium"/>
                <a:cs typeface="Advent Pro Medium"/>
                <a:sym typeface="Advent Pro Medium"/>
              </a:defRPr>
            </a:lvl7pPr>
            <a:lvl8pPr lvl="7" algn="r">
              <a:buNone/>
              <a:defRPr sz="1300">
                <a:solidFill>
                  <a:schemeClr val="accent1"/>
                </a:solidFill>
                <a:latin typeface="Advent Pro Medium"/>
                <a:ea typeface="Advent Pro Medium"/>
                <a:cs typeface="Advent Pro Medium"/>
                <a:sym typeface="Advent Pro Medium"/>
              </a:defRPr>
            </a:lvl8pPr>
            <a:lvl9pPr lvl="8" algn="r">
              <a:buNone/>
              <a:defRPr sz="1300">
                <a:solidFill>
                  <a:schemeClr val="accent1"/>
                </a:solidFill>
                <a:latin typeface="Advent Pro Medium"/>
                <a:ea typeface="Advent Pro Medium"/>
                <a:cs typeface="Advent Pro Medium"/>
                <a:sym typeface="Advent Pro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9" name="Shape 1909"/>
        <p:cNvGrpSpPr/>
        <p:nvPr/>
      </p:nvGrpSpPr>
      <p:grpSpPr>
        <a:xfrm>
          <a:off x="0" y="0"/>
          <a:ext cx="0" cy="0"/>
          <a:chOff x="0" y="0"/>
          <a:chExt cx="0" cy="0"/>
        </a:xfrm>
      </p:grpSpPr>
      <p:sp>
        <p:nvSpPr>
          <p:cNvPr id="1910" name="Google Shape;1910;p1"/>
          <p:cNvSpPr txBox="1"/>
          <p:nvPr>
            <p:ph type="ctrTitle"/>
          </p:nvPr>
        </p:nvSpPr>
        <p:spPr>
          <a:xfrm>
            <a:off x="719450" y="1108113"/>
            <a:ext cx="5964600" cy="2399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5200"/>
              <a:buNone/>
            </a:pPr>
            <a:r>
              <a:rPr lang="en"/>
              <a:t>Reinforcement Learning agent: Snake Game</a:t>
            </a:r>
            <a:endParaRPr/>
          </a:p>
        </p:txBody>
      </p:sp>
      <p:sp>
        <p:nvSpPr>
          <p:cNvPr id="1911" name="Google Shape;1911;p1"/>
          <p:cNvSpPr txBox="1"/>
          <p:nvPr>
            <p:ph idx="1" type="subTitle"/>
          </p:nvPr>
        </p:nvSpPr>
        <p:spPr>
          <a:xfrm>
            <a:off x="719450" y="3391300"/>
            <a:ext cx="5964600" cy="6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Team LLMH</a:t>
            </a:r>
            <a:endParaRPr/>
          </a:p>
        </p:txBody>
      </p:sp>
      <p:grpSp>
        <p:nvGrpSpPr>
          <p:cNvPr id="1912" name="Google Shape;1912;p1"/>
          <p:cNvGrpSpPr/>
          <p:nvPr/>
        </p:nvGrpSpPr>
        <p:grpSpPr>
          <a:xfrm flipH="1">
            <a:off x="6467470" y="3336466"/>
            <a:ext cx="686807" cy="792533"/>
            <a:chOff x="3925850" y="1946525"/>
            <a:chExt cx="330625" cy="378225"/>
          </a:xfrm>
        </p:grpSpPr>
        <p:sp>
          <p:nvSpPr>
            <p:cNvPr id="1913" name="Google Shape;1913;p1"/>
            <p:cNvSpPr/>
            <p:nvPr/>
          </p:nvSpPr>
          <p:spPr>
            <a:xfrm>
              <a:off x="4044075" y="1946525"/>
              <a:ext cx="23550" cy="23575"/>
            </a:xfrm>
            <a:custGeom>
              <a:rect b="b" l="l" r="r" t="t"/>
              <a:pathLst>
                <a:path extrusionOk="0" h="943" w="942">
                  <a:moveTo>
                    <a:pt x="0" y="1"/>
                  </a:moveTo>
                  <a:lnTo>
                    <a:pt x="0"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
            <p:cNvSpPr/>
            <p:nvPr/>
          </p:nvSpPr>
          <p:spPr>
            <a:xfrm>
              <a:off x="4067600" y="194652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
            <p:cNvSpPr/>
            <p:nvPr/>
          </p:nvSpPr>
          <p:spPr>
            <a:xfrm>
              <a:off x="4091150" y="194652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
            <p:cNvSpPr/>
            <p:nvPr/>
          </p:nvSpPr>
          <p:spPr>
            <a:xfrm>
              <a:off x="4114675" y="194652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
            <p:cNvSpPr/>
            <p:nvPr/>
          </p:nvSpPr>
          <p:spPr>
            <a:xfrm>
              <a:off x="3997000" y="1970075"/>
              <a:ext cx="23550" cy="23550"/>
            </a:xfrm>
            <a:custGeom>
              <a:rect b="b" l="l" r="r" t="t"/>
              <a:pathLst>
                <a:path extrusionOk="0" h="942" w="942">
                  <a:moveTo>
                    <a:pt x="0" y="0"/>
                  </a:moveTo>
                  <a:lnTo>
                    <a:pt x="0"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
            <p:cNvSpPr/>
            <p:nvPr/>
          </p:nvSpPr>
          <p:spPr>
            <a:xfrm>
              <a:off x="4020525" y="1970075"/>
              <a:ext cx="23575" cy="23550"/>
            </a:xfrm>
            <a:custGeom>
              <a:rect b="b" l="l" r="r" t="t"/>
              <a:pathLst>
                <a:path extrusionOk="0" h="942" w="943">
                  <a:moveTo>
                    <a:pt x="1" y="0"/>
                  </a:moveTo>
                  <a:lnTo>
                    <a:pt x="1"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
            <p:cNvSpPr/>
            <p:nvPr/>
          </p:nvSpPr>
          <p:spPr>
            <a:xfrm>
              <a:off x="4044075"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
            <p:cNvSpPr/>
            <p:nvPr/>
          </p:nvSpPr>
          <p:spPr>
            <a:xfrm>
              <a:off x="4067600" y="1970075"/>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
            <p:cNvSpPr/>
            <p:nvPr/>
          </p:nvSpPr>
          <p:spPr>
            <a:xfrm>
              <a:off x="4091150"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
            <p:cNvSpPr/>
            <p:nvPr/>
          </p:nvSpPr>
          <p:spPr>
            <a:xfrm>
              <a:off x="4114675" y="1970075"/>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
            <p:cNvSpPr/>
            <p:nvPr/>
          </p:nvSpPr>
          <p:spPr>
            <a:xfrm>
              <a:off x="4138225" y="1970075"/>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
            <p:cNvSpPr/>
            <p:nvPr/>
          </p:nvSpPr>
          <p:spPr>
            <a:xfrm>
              <a:off x="4161775" y="1970075"/>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
            <p:cNvSpPr/>
            <p:nvPr/>
          </p:nvSpPr>
          <p:spPr>
            <a:xfrm>
              <a:off x="3973450" y="1993600"/>
              <a:ext cx="23575" cy="23575"/>
            </a:xfrm>
            <a:custGeom>
              <a:rect b="b" l="l" r="r" t="t"/>
              <a:pathLst>
                <a:path extrusionOk="0" h="943" w="943">
                  <a:moveTo>
                    <a:pt x="1" y="1"/>
                  </a:moveTo>
                  <a:lnTo>
                    <a:pt x="1"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
            <p:cNvSpPr/>
            <p:nvPr/>
          </p:nvSpPr>
          <p:spPr>
            <a:xfrm>
              <a:off x="3997000" y="1993600"/>
              <a:ext cx="23550" cy="23575"/>
            </a:xfrm>
            <a:custGeom>
              <a:rect b="b" l="l" r="r" t="t"/>
              <a:pathLst>
                <a:path extrusionOk="0" h="943" w="942">
                  <a:moveTo>
                    <a:pt x="0" y="1"/>
                  </a:moveTo>
                  <a:lnTo>
                    <a:pt x="0" y="942"/>
                  </a:lnTo>
                  <a:lnTo>
                    <a:pt x="942" y="942"/>
                  </a:lnTo>
                  <a:lnTo>
                    <a:pt x="942"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
            <p:cNvSpPr/>
            <p:nvPr/>
          </p:nvSpPr>
          <p:spPr>
            <a:xfrm>
              <a:off x="4020525"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
            <p:cNvSpPr/>
            <p:nvPr/>
          </p:nvSpPr>
          <p:spPr>
            <a:xfrm>
              <a:off x="4044075"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
            <p:cNvSpPr/>
            <p:nvPr/>
          </p:nvSpPr>
          <p:spPr>
            <a:xfrm>
              <a:off x="4067600"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
            <p:cNvSpPr/>
            <p:nvPr/>
          </p:nvSpPr>
          <p:spPr>
            <a:xfrm>
              <a:off x="4091150"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
            <p:cNvSpPr/>
            <p:nvPr/>
          </p:nvSpPr>
          <p:spPr>
            <a:xfrm>
              <a:off x="4114675" y="19936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
            <p:cNvSpPr/>
            <p:nvPr/>
          </p:nvSpPr>
          <p:spPr>
            <a:xfrm>
              <a:off x="4138225"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
            <p:cNvSpPr/>
            <p:nvPr/>
          </p:nvSpPr>
          <p:spPr>
            <a:xfrm>
              <a:off x="4161775" y="19936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
            <p:cNvSpPr/>
            <p:nvPr/>
          </p:nvSpPr>
          <p:spPr>
            <a:xfrm>
              <a:off x="4186350" y="19936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
            <p:cNvSpPr/>
            <p:nvPr/>
          </p:nvSpPr>
          <p:spPr>
            <a:xfrm>
              <a:off x="3949925" y="2017150"/>
              <a:ext cx="23550" cy="23550"/>
            </a:xfrm>
            <a:custGeom>
              <a:rect b="b" l="l" r="r" t="t"/>
              <a:pathLst>
                <a:path extrusionOk="0" h="942" w="942">
                  <a:moveTo>
                    <a:pt x="0" y="0"/>
                  </a:moveTo>
                  <a:lnTo>
                    <a:pt x="0"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
            <p:cNvSpPr/>
            <p:nvPr/>
          </p:nvSpPr>
          <p:spPr>
            <a:xfrm>
              <a:off x="3973450" y="2017150"/>
              <a:ext cx="23575" cy="23550"/>
            </a:xfrm>
            <a:custGeom>
              <a:rect b="b" l="l" r="r" t="t"/>
              <a:pathLst>
                <a:path extrusionOk="0" h="942" w="943">
                  <a:moveTo>
                    <a:pt x="1" y="0"/>
                  </a:moveTo>
                  <a:lnTo>
                    <a:pt x="1" y="942"/>
                  </a:lnTo>
                  <a:lnTo>
                    <a:pt x="942" y="942"/>
                  </a:lnTo>
                  <a:lnTo>
                    <a:pt x="942"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
            <p:cNvSpPr/>
            <p:nvPr/>
          </p:nvSpPr>
          <p:spPr>
            <a:xfrm>
              <a:off x="3997000"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
            <p:cNvSpPr/>
            <p:nvPr/>
          </p:nvSpPr>
          <p:spPr>
            <a:xfrm>
              <a:off x="4020525"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
            <p:cNvSpPr/>
            <p:nvPr/>
          </p:nvSpPr>
          <p:spPr>
            <a:xfrm>
              <a:off x="4044075"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
            <p:cNvSpPr/>
            <p:nvPr/>
          </p:nvSpPr>
          <p:spPr>
            <a:xfrm>
              <a:off x="4067600"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
            <p:cNvSpPr/>
            <p:nvPr/>
          </p:nvSpPr>
          <p:spPr>
            <a:xfrm>
              <a:off x="4091150"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
            <p:cNvSpPr/>
            <p:nvPr/>
          </p:nvSpPr>
          <p:spPr>
            <a:xfrm>
              <a:off x="4114675" y="20171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
            <p:cNvSpPr/>
            <p:nvPr/>
          </p:nvSpPr>
          <p:spPr>
            <a:xfrm>
              <a:off x="4138225"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
            <p:cNvSpPr/>
            <p:nvPr/>
          </p:nvSpPr>
          <p:spPr>
            <a:xfrm>
              <a:off x="4161775" y="20171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
            <p:cNvSpPr/>
            <p:nvPr/>
          </p:nvSpPr>
          <p:spPr>
            <a:xfrm>
              <a:off x="4186350" y="20171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
            <p:cNvSpPr/>
            <p:nvPr/>
          </p:nvSpPr>
          <p:spPr>
            <a:xfrm>
              <a:off x="4209900" y="20171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
            <p:cNvSpPr/>
            <p:nvPr/>
          </p:nvSpPr>
          <p:spPr>
            <a:xfrm>
              <a:off x="394992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
            <p:cNvSpPr/>
            <p:nvPr/>
          </p:nvSpPr>
          <p:spPr>
            <a:xfrm>
              <a:off x="397345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
            <p:cNvSpPr/>
            <p:nvPr/>
          </p:nvSpPr>
          <p:spPr>
            <a:xfrm>
              <a:off x="3997000"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
            <p:cNvSpPr/>
            <p:nvPr/>
          </p:nvSpPr>
          <p:spPr>
            <a:xfrm>
              <a:off x="4020525"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
            <p:cNvSpPr/>
            <p:nvPr/>
          </p:nvSpPr>
          <p:spPr>
            <a:xfrm>
              <a:off x="404407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
            <p:cNvSpPr/>
            <p:nvPr/>
          </p:nvSpPr>
          <p:spPr>
            <a:xfrm>
              <a:off x="406760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
            <p:cNvSpPr/>
            <p:nvPr/>
          </p:nvSpPr>
          <p:spPr>
            <a:xfrm>
              <a:off x="4091150"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
            <p:cNvSpPr/>
            <p:nvPr/>
          </p:nvSpPr>
          <p:spPr>
            <a:xfrm>
              <a:off x="4114675" y="20412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
            <p:cNvSpPr/>
            <p:nvPr/>
          </p:nvSpPr>
          <p:spPr>
            <a:xfrm>
              <a:off x="4138225"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
            <p:cNvSpPr/>
            <p:nvPr/>
          </p:nvSpPr>
          <p:spPr>
            <a:xfrm>
              <a:off x="4161775" y="20412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
            <p:cNvSpPr/>
            <p:nvPr/>
          </p:nvSpPr>
          <p:spPr>
            <a:xfrm>
              <a:off x="4186350" y="20412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
            <p:cNvSpPr/>
            <p:nvPr/>
          </p:nvSpPr>
          <p:spPr>
            <a:xfrm>
              <a:off x="4209900" y="2041200"/>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
            <p:cNvSpPr/>
            <p:nvPr/>
          </p:nvSpPr>
          <p:spPr>
            <a:xfrm>
              <a:off x="394992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
            <p:cNvSpPr/>
            <p:nvPr/>
          </p:nvSpPr>
          <p:spPr>
            <a:xfrm>
              <a:off x="397345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
            <p:cNvSpPr/>
            <p:nvPr/>
          </p:nvSpPr>
          <p:spPr>
            <a:xfrm>
              <a:off x="3997000"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
            <p:cNvSpPr/>
            <p:nvPr/>
          </p:nvSpPr>
          <p:spPr>
            <a:xfrm>
              <a:off x="4020525"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
            <p:cNvSpPr/>
            <p:nvPr/>
          </p:nvSpPr>
          <p:spPr>
            <a:xfrm>
              <a:off x="404407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
            <p:cNvSpPr/>
            <p:nvPr/>
          </p:nvSpPr>
          <p:spPr>
            <a:xfrm>
              <a:off x="406760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
            <p:cNvSpPr/>
            <p:nvPr/>
          </p:nvSpPr>
          <p:spPr>
            <a:xfrm>
              <a:off x="4091150"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
            <p:cNvSpPr/>
            <p:nvPr/>
          </p:nvSpPr>
          <p:spPr>
            <a:xfrm>
              <a:off x="4114675" y="20647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
            <p:cNvSpPr/>
            <p:nvPr/>
          </p:nvSpPr>
          <p:spPr>
            <a:xfrm>
              <a:off x="4138225"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
            <p:cNvSpPr/>
            <p:nvPr/>
          </p:nvSpPr>
          <p:spPr>
            <a:xfrm>
              <a:off x="4161775" y="20647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
            <p:cNvSpPr/>
            <p:nvPr/>
          </p:nvSpPr>
          <p:spPr>
            <a:xfrm>
              <a:off x="4186350" y="20647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
            <p:cNvSpPr/>
            <p:nvPr/>
          </p:nvSpPr>
          <p:spPr>
            <a:xfrm>
              <a:off x="4209900" y="20647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
            <p:cNvSpPr/>
            <p:nvPr/>
          </p:nvSpPr>
          <p:spPr>
            <a:xfrm>
              <a:off x="39258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
            <p:cNvSpPr/>
            <p:nvPr/>
          </p:nvSpPr>
          <p:spPr>
            <a:xfrm>
              <a:off x="394992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
            <p:cNvSpPr/>
            <p:nvPr/>
          </p:nvSpPr>
          <p:spPr>
            <a:xfrm>
              <a:off x="39734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
            <p:cNvSpPr/>
            <p:nvPr/>
          </p:nvSpPr>
          <p:spPr>
            <a:xfrm>
              <a:off x="3997000"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
            <p:cNvSpPr/>
            <p:nvPr/>
          </p:nvSpPr>
          <p:spPr>
            <a:xfrm>
              <a:off x="4020525" y="2088800"/>
              <a:ext cx="23575" cy="23050"/>
            </a:xfrm>
            <a:custGeom>
              <a:rect b="b" l="l" r="r" t="t"/>
              <a:pathLst>
                <a:path extrusionOk="0" h="922" w="943">
                  <a:moveTo>
                    <a:pt x="1" y="1"/>
                  </a:moveTo>
                  <a:lnTo>
                    <a:pt x="1" y="921"/>
                  </a:lnTo>
                  <a:lnTo>
                    <a:pt x="942" y="921"/>
                  </a:lnTo>
                  <a:lnTo>
                    <a:pt x="9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
            <p:cNvSpPr/>
            <p:nvPr/>
          </p:nvSpPr>
          <p:spPr>
            <a:xfrm>
              <a:off x="404407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
            <p:cNvSpPr/>
            <p:nvPr/>
          </p:nvSpPr>
          <p:spPr>
            <a:xfrm>
              <a:off x="406760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
            <p:cNvSpPr/>
            <p:nvPr/>
          </p:nvSpPr>
          <p:spPr>
            <a:xfrm>
              <a:off x="4091150"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
            <p:cNvSpPr/>
            <p:nvPr/>
          </p:nvSpPr>
          <p:spPr>
            <a:xfrm>
              <a:off x="4114675" y="2088800"/>
              <a:ext cx="23575" cy="23050"/>
            </a:xfrm>
            <a:custGeom>
              <a:rect b="b" l="l" r="r" t="t"/>
              <a:pathLst>
                <a:path extrusionOk="0" h="922" w="943">
                  <a:moveTo>
                    <a:pt x="1" y="1"/>
                  </a:moveTo>
                  <a:lnTo>
                    <a:pt x="1" y="921"/>
                  </a:lnTo>
                  <a:lnTo>
                    <a:pt x="943" y="921"/>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
            <p:cNvSpPr/>
            <p:nvPr/>
          </p:nvSpPr>
          <p:spPr>
            <a:xfrm>
              <a:off x="4138225" y="2088800"/>
              <a:ext cx="23575" cy="23050"/>
            </a:xfrm>
            <a:custGeom>
              <a:rect b="b" l="l" r="r" t="t"/>
              <a:pathLst>
                <a:path extrusionOk="0" h="922" w="943">
                  <a:moveTo>
                    <a:pt x="1" y="1"/>
                  </a:moveTo>
                  <a:lnTo>
                    <a:pt x="1" y="921"/>
                  </a:lnTo>
                  <a:lnTo>
                    <a:pt x="942" y="921"/>
                  </a:lnTo>
                  <a:lnTo>
                    <a:pt x="9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
            <p:cNvSpPr/>
            <p:nvPr/>
          </p:nvSpPr>
          <p:spPr>
            <a:xfrm>
              <a:off x="4161775" y="20888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
            <p:cNvSpPr/>
            <p:nvPr/>
          </p:nvSpPr>
          <p:spPr>
            <a:xfrm>
              <a:off x="418635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
            <p:cNvSpPr/>
            <p:nvPr/>
          </p:nvSpPr>
          <p:spPr>
            <a:xfrm>
              <a:off x="4209900" y="2088800"/>
              <a:ext cx="23025" cy="23050"/>
            </a:xfrm>
            <a:custGeom>
              <a:rect b="b" l="l" r="r" t="t"/>
              <a:pathLst>
                <a:path extrusionOk="0" h="922" w="921">
                  <a:moveTo>
                    <a:pt x="0" y="1"/>
                  </a:moveTo>
                  <a:lnTo>
                    <a:pt x="0" y="921"/>
                  </a:lnTo>
                  <a:lnTo>
                    <a:pt x="921" y="921"/>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
            <p:cNvSpPr/>
            <p:nvPr/>
          </p:nvSpPr>
          <p:spPr>
            <a:xfrm>
              <a:off x="4232900" y="20888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
            <p:cNvSpPr/>
            <p:nvPr/>
          </p:nvSpPr>
          <p:spPr>
            <a:xfrm>
              <a:off x="39258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
            <p:cNvSpPr/>
            <p:nvPr/>
          </p:nvSpPr>
          <p:spPr>
            <a:xfrm>
              <a:off x="394992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
            <p:cNvSpPr/>
            <p:nvPr/>
          </p:nvSpPr>
          <p:spPr>
            <a:xfrm>
              <a:off x="39734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
            <p:cNvSpPr/>
            <p:nvPr/>
          </p:nvSpPr>
          <p:spPr>
            <a:xfrm>
              <a:off x="3997000"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
            <p:cNvSpPr/>
            <p:nvPr/>
          </p:nvSpPr>
          <p:spPr>
            <a:xfrm>
              <a:off x="4020525" y="2112350"/>
              <a:ext cx="23575" cy="23550"/>
            </a:xfrm>
            <a:custGeom>
              <a:rect b="b" l="l" r="r" t="t"/>
              <a:pathLst>
                <a:path extrusionOk="0" h="942" w="943">
                  <a:moveTo>
                    <a:pt x="1" y="0"/>
                  </a:moveTo>
                  <a:lnTo>
                    <a:pt x="1" y="942"/>
                  </a:lnTo>
                  <a:lnTo>
                    <a:pt x="942" y="942"/>
                  </a:lnTo>
                  <a:lnTo>
                    <a:pt x="94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
            <p:cNvSpPr/>
            <p:nvPr/>
          </p:nvSpPr>
          <p:spPr>
            <a:xfrm>
              <a:off x="404407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
            <p:cNvSpPr/>
            <p:nvPr/>
          </p:nvSpPr>
          <p:spPr>
            <a:xfrm>
              <a:off x="406760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
            <p:cNvSpPr/>
            <p:nvPr/>
          </p:nvSpPr>
          <p:spPr>
            <a:xfrm>
              <a:off x="4091150"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
            <p:cNvSpPr/>
            <p:nvPr/>
          </p:nvSpPr>
          <p:spPr>
            <a:xfrm>
              <a:off x="4114675" y="21123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
            <p:cNvSpPr/>
            <p:nvPr/>
          </p:nvSpPr>
          <p:spPr>
            <a:xfrm>
              <a:off x="4138225" y="2112350"/>
              <a:ext cx="23575" cy="23550"/>
            </a:xfrm>
            <a:custGeom>
              <a:rect b="b" l="l" r="r" t="t"/>
              <a:pathLst>
                <a:path extrusionOk="0" h="942" w="943">
                  <a:moveTo>
                    <a:pt x="1" y="0"/>
                  </a:moveTo>
                  <a:lnTo>
                    <a:pt x="1" y="942"/>
                  </a:lnTo>
                  <a:lnTo>
                    <a:pt x="942" y="942"/>
                  </a:lnTo>
                  <a:lnTo>
                    <a:pt x="942" y="0"/>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
            <p:cNvSpPr/>
            <p:nvPr/>
          </p:nvSpPr>
          <p:spPr>
            <a:xfrm>
              <a:off x="4161775" y="21123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
            <p:cNvSpPr/>
            <p:nvPr/>
          </p:nvSpPr>
          <p:spPr>
            <a:xfrm>
              <a:off x="418635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
            <p:cNvSpPr/>
            <p:nvPr/>
          </p:nvSpPr>
          <p:spPr>
            <a:xfrm>
              <a:off x="4209900" y="21123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
            <p:cNvSpPr/>
            <p:nvPr/>
          </p:nvSpPr>
          <p:spPr>
            <a:xfrm>
              <a:off x="4232900" y="21123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
            <p:cNvSpPr/>
            <p:nvPr/>
          </p:nvSpPr>
          <p:spPr>
            <a:xfrm>
              <a:off x="39258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
            <p:cNvSpPr/>
            <p:nvPr/>
          </p:nvSpPr>
          <p:spPr>
            <a:xfrm>
              <a:off x="394992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
            <p:cNvSpPr/>
            <p:nvPr/>
          </p:nvSpPr>
          <p:spPr>
            <a:xfrm>
              <a:off x="39734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
            <p:cNvSpPr/>
            <p:nvPr/>
          </p:nvSpPr>
          <p:spPr>
            <a:xfrm>
              <a:off x="3997000"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
            <p:cNvSpPr/>
            <p:nvPr/>
          </p:nvSpPr>
          <p:spPr>
            <a:xfrm>
              <a:off x="4020525" y="2135875"/>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
            <p:cNvSpPr/>
            <p:nvPr/>
          </p:nvSpPr>
          <p:spPr>
            <a:xfrm>
              <a:off x="404407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
            <p:cNvSpPr/>
            <p:nvPr/>
          </p:nvSpPr>
          <p:spPr>
            <a:xfrm>
              <a:off x="406760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
            <p:cNvSpPr/>
            <p:nvPr/>
          </p:nvSpPr>
          <p:spPr>
            <a:xfrm>
              <a:off x="4091150"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
            <p:cNvSpPr/>
            <p:nvPr/>
          </p:nvSpPr>
          <p:spPr>
            <a:xfrm>
              <a:off x="4114675" y="213587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
            <p:cNvSpPr/>
            <p:nvPr/>
          </p:nvSpPr>
          <p:spPr>
            <a:xfrm>
              <a:off x="4138225" y="2135875"/>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
            <p:cNvSpPr/>
            <p:nvPr/>
          </p:nvSpPr>
          <p:spPr>
            <a:xfrm>
              <a:off x="4161775" y="21358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
            <p:cNvSpPr/>
            <p:nvPr/>
          </p:nvSpPr>
          <p:spPr>
            <a:xfrm>
              <a:off x="418635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
            <p:cNvSpPr/>
            <p:nvPr/>
          </p:nvSpPr>
          <p:spPr>
            <a:xfrm>
              <a:off x="4209900" y="21358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
            <p:cNvSpPr/>
            <p:nvPr/>
          </p:nvSpPr>
          <p:spPr>
            <a:xfrm>
              <a:off x="4232900" y="21358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
            <p:cNvSpPr/>
            <p:nvPr/>
          </p:nvSpPr>
          <p:spPr>
            <a:xfrm>
              <a:off x="39258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
            <p:cNvSpPr/>
            <p:nvPr/>
          </p:nvSpPr>
          <p:spPr>
            <a:xfrm>
              <a:off x="394992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
            <p:cNvSpPr/>
            <p:nvPr/>
          </p:nvSpPr>
          <p:spPr>
            <a:xfrm>
              <a:off x="39734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
            <p:cNvSpPr/>
            <p:nvPr/>
          </p:nvSpPr>
          <p:spPr>
            <a:xfrm>
              <a:off x="3997000"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
            <p:cNvSpPr/>
            <p:nvPr/>
          </p:nvSpPr>
          <p:spPr>
            <a:xfrm>
              <a:off x="4020525" y="2158900"/>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
            <p:cNvSpPr/>
            <p:nvPr/>
          </p:nvSpPr>
          <p:spPr>
            <a:xfrm>
              <a:off x="404407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
            <p:cNvSpPr/>
            <p:nvPr/>
          </p:nvSpPr>
          <p:spPr>
            <a:xfrm>
              <a:off x="406760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
            <p:cNvSpPr/>
            <p:nvPr/>
          </p:nvSpPr>
          <p:spPr>
            <a:xfrm>
              <a:off x="4091150"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
            <p:cNvSpPr/>
            <p:nvPr/>
          </p:nvSpPr>
          <p:spPr>
            <a:xfrm>
              <a:off x="4114675" y="2158900"/>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
            <p:cNvSpPr/>
            <p:nvPr/>
          </p:nvSpPr>
          <p:spPr>
            <a:xfrm>
              <a:off x="4138225" y="2158900"/>
              <a:ext cx="23575" cy="23575"/>
            </a:xfrm>
            <a:custGeom>
              <a:rect b="b" l="l" r="r" t="t"/>
              <a:pathLst>
                <a:path extrusionOk="0" h="943" w="943">
                  <a:moveTo>
                    <a:pt x="1" y="1"/>
                  </a:moveTo>
                  <a:lnTo>
                    <a:pt x="1" y="942"/>
                  </a:lnTo>
                  <a:lnTo>
                    <a:pt x="942" y="942"/>
                  </a:lnTo>
                  <a:lnTo>
                    <a:pt x="942" y="1"/>
                  </a:lnTo>
                  <a:close/>
                </a:path>
              </a:pathLst>
            </a:cu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
            <p:cNvSpPr/>
            <p:nvPr/>
          </p:nvSpPr>
          <p:spPr>
            <a:xfrm>
              <a:off x="4161775" y="2158900"/>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
            <p:cNvSpPr/>
            <p:nvPr/>
          </p:nvSpPr>
          <p:spPr>
            <a:xfrm>
              <a:off x="418635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
            <p:cNvSpPr/>
            <p:nvPr/>
          </p:nvSpPr>
          <p:spPr>
            <a:xfrm>
              <a:off x="4209900" y="2158900"/>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
            <p:cNvSpPr/>
            <p:nvPr/>
          </p:nvSpPr>
          <p:spPr>
            <a:xfrm>
              <a:off x="4232900" y="2158900"/>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
            <p:cNvSpPr/>
            <p:nvPr/>
          </p:nvSpPr>
          <p:spPr>
            <a:xfrm>
              <a:off x="39258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
            <p:cNvSpPr/>
            <p:nvPr/>
          </p:nvSpPr>
          <p:spPr>
            <a:xfrm>
              <a:off x="394992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
            <p:cNvSpPr/>
            <p:nvPr/>
          </p:nvSpPr>
          <p:spPr>
            <a:xfrm>
              <a:off x="39734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
            <p:cNvSpPr/>
            <p:nvPr/>
          </p:nvSpPr>
          <p:spPr>
            <a:xfrm>
              <a:off x="3997000"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
            <p:cNvSpPr/>
            <p:nvPr/>
          </p:nvSpPr>
          <p:spPr>
            <a:xfrm>
              <a:off x="4020525"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
            <p:cNvSpPr/>
            <p:nvPr/>
          </p:nvSpPr>
          <p:spPr>
            <a:xfrm>
              <a:off x="404407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
            <p:cNvSpPr/>
            <p:nvPr/>
          </p:nvSpPr>
          <p:spPr>
            <a:xfrm>
              <a:off x="406760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
            <p:cNvSpPr/>
            <p:nvPr/>
          </p:nvSpPr>
          <p:spPr>
            <a:xfrm>
              <a:off x="4091150"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
            <p:cNvSpPr/>
            <p:nvPr/>
          </p:nvSpPr>
          <p:spPr>
            <a:xfrm>
              <a:off x="4114675" y="21824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
            <p:cNvSpPr/>
            <p:nvPr/>
          </p:nvSpPr>
          <p:spPr>
            <a:xfrm>
              <a:off x="4138225"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
            <p:cNvSpPr/>
            <p:nvPr/>
          </p:nvSpPr>
          <p:spPr>
            <a:xfrm>
              <a:off x="4161775" y="21824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
            <p:cNvSpPr/>
            <p:nvPr/>
          </p:nvSpPr>
          <p:spPr>
            <a:xfrm>
              <a:off x="418635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
            <p:cNvSpPr/>
            <p:nvPr/>
          </p:nvSpPr>
          <p:spPr>
            <a:xfrm>
              <a:off x="4209900" y="21824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
            <p:cNvSpPr/>
            <p:nvPr/>
          </p:nvSpPr>
          <p:spPr>
            <a:xfrm>
              <a:off x="4232900" y="21824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
            <p:cNvSpPr/>
            <p:nvPr/>
          </p:nvSpPr>
          <p:spPr>
            <a:xfrm>
              <a:off x="39258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
            <p:cNvSpPr/>
            <p:nvPr/>
          </p:nvSpPr>
          <p:spPr>
            <a:xfrm>
              <a:off x="394992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
            <p:cNvSpPr/>
            <p:nvPr/>
          </p:nvSpPr>
          <p:spPr>
            <a:xfrm>
              <a:off x="39734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
            <p:cNvSpPr/>
            <p:nvPr/>
          </p:nvSpPr>
          <p:spPr>
            <a:xfrm>
              <a:off x="3997000"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
            <p:cNvSpPr/>
            <p:nvPr/>
          </p:nvSpPr>
          <p:spPr>
            <a:xfrm>
              <a:off x="4020525"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
            <p:cNvSpPr/>
            <p:nvPr/>
          </p:nvSpPr>
          <p:spPr>
            <a:xfrm>
              <a:off x="404407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
            <p:cNvSpPr/>
            <p:nvPr/>
          </p:nvSpPr>
          <p:spPr>
            <a:xfrm>
              <a:off x="406760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
            <p:cNvSpPr/>
            <p:nvPr/>
          </p:nvSpPr>
          <p:spPr>
            <a:xfrm>
              <a:off x="4091150"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
            <p:cNvSpPr/>
            <p:nvPr/>
          </p:nvSpPr>
          <p:spPr>
            <a:xfrm>
              <a:off x="4114675" y="2206500"/>
              <a:ext cx="23575" cy="23050"/>
            </a:xfrm>
            <a:custGeom>
              <a:rect b="b" l="l" r="r" t="t"/>
              <a:pathLst>
                <a:path extrusionOk="0" h="922" w="943">
                  <a:moveTo>
                    <a:pt x="1" y="1"/>
                  </a:moveTo>
                  <a:lnTo>
                    <a:pt x="1" y="921"/>
                  </a:lnTo>
                  <a:lnTo>
                    <a:pt x="943" y="921"/>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
            <p:cNvSpPr/>
            <p:nvPr/>
          </p:nvSpPr>
          <p:spPr>
            <a:xfrm>
              <a:off x="4138225"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
            <p:cNvSpPr/>
            <p:nvPr/>
          </p:nvSpPr>
          <p:spPr>
            <a:xfrm>
              <a:off x="4161775" y="2206500"/>
              <a:ext cx="23550" cy="23050"/>
            </a:xfrm>
            <a:custGeom>
              <a:rect b="b" l="l" r="r" t="t"/>
              <a:pathLst>
                <a:path extrusionOk="0" h="922" w="942">
                  <a:moveTo>
                    <a:pt x="0" y="1"/>
                  </a:moveTo>
                  <a:lnTo>
                    <a:pt x="0"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
            <p:cNvSpPr/>
            <p:nvPr/>
          </p:nvSpPr>
          <p:spPr>
            <a:xfrm>
              <a:off x="418635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
            <p:cNvSpPr/>
            <p:nvPr/>
          </p:nvSpPr>
          <p:spPr>
            <a:xfrm>
              <a:off x="4209900" y="2206500"/>
              <a:ext cx="23025" cy="23050"/>
            </a:xfrm>
            <a:custGeom>
              <a:rect b="b" l="l" r="r" t="t"/>
              <a:pathLst>
                <a:path extrusionOk="0" h="922" w="921">
                  <a:moveTo>
                    <a:pt x="0" y="1"/>
                  </a:moveTo>
                  <a:lnTo>
                    <a:pt x="0" y="921"/>
                  </a:lnTo>
                  <a:lnTo>
                    <a:pt x="921" y="921"/>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
            <p:cNvSpPr/>
            <p:nvPr/>
          </p:nvSpPr>
          <p:spPr>
            <a:xfrm>
              <a:off x="4232900" y="2206500"/>
              <a:ext cx="23575" cy="23050"/>
            </a:xfrm>
            <a:custGeom>
              <a:rect b="b" l="l" r="r" t="t"/>
              <a:pathLst>
                <a:path extrusionOk="0" h="922" w="943">
                  <a:moveTo>
                    <a:pt x="1" y="1"/>
                  </a:moveTo>
                  <a:lnTo>
                    <a:pt x="1" y="921"/>
                  </a:lnTo>
                  <a:lnTo>
                    <a:pt x="942" y="921"/>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
            <p:cNvSpPr/>
            <p:nvPr/>
          </p:nvSpPr>
          <p:spPr>
            <a:xfrm>
              <a:off x="39258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
            <p:cNvSpPr/>
            <p:nvPr/>
          </p:nvSpPr>
          <p:spPr>
            <a:xfrm>
              <a:off x="394992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
            <p:cNvSpPr/>
            <p:nvPr/>
          </p:nvSpPr>
          <p:spPr>
            <a:xfrm>
              <a:off x="39734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
            <p:cNvSpPr/>
            <p:nvPr/>
          </p:nvSpPr>
          <p:spPr>
            <a:xfrm>
              <a:off x="3997000"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
            <p:cNvSpPr/>
            <p:nvPr/>
          </p:nvSpPr>
          <p:spPr>
            <a:xfrm>
              <a:off x="4020525"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
            <p:cNvSpPr/>
            <p:nvPr/>
          </p:nvSpPr>
          <p:spPr>
            <a:xfrm>
              <a:off x="404407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
            <p:cNvSpPr/>
            <p:nvPr/>
          </p:nvSpPr>
          <p:spPr>
            <a:xfrm>
              <a:off x="406760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
            <p:cNvSpPr/>
            <p:nvPr/>
          </p:nvSpPr>
          <p:spPr>
            <a:xfrm>
              <a:off x="4091150"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
            <p:cNvSpPr/>
            <p:nvPr/>
          </p:nvSpPr>
          <p:spPr>
            <a:xfrm>
              <a:off x="4114675" y="22300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
            <p:cNvSpPr/>
            <p:nvPr/>
          </p:nvSpPr>
          <p:spPr>
            <a:xfrm>
              <a:off x="4138225"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
            <p:cNvSpPr/>
            <p:nvPr/>
          </p:nvSpPr>
          <p:spPr>
            <a:xfrm>
              <a:off x="4161775" y="22300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
            <p:cNvSpPr/>
            <p:nvPr/>
          </p:nvSpPr>
          <p:spPr>
            <a:xfrm>
              <a:off x="418635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
            <p:cNvSpPr/>
            <p:nvPr/>
          </p:nvSpPr>
          <p:spPr>
            <a:xfrm>
              <a:off x="4209900" y="22300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
            <p:cNvSpPr/>
            <p:nvPr/>
          </p:nvSpPr>
          <p:spPr>
            <a:xfrm>
              <a:off x="4232900" y="22300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
            <p:cNvSpPr/>
            <p:nvPr/>
          </p:nvSpPr>
          <p:spPr>
            <a:xfrm>
              <a:off x="39258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
            <p:cNvSpPr/>
            <p:nvPr/>
          </p:nvSpPr>
          <p:spPr>
            <a:xfrm>
              <a:off x="394992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
            <p:cNvSpPr/>
            <p:nvPr/>
          </p:nvSpPr>
          <p:spPr>
            <a:xfrm>
              <a:off x="39734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
            <p:cNvSpPr/>
            <p:nvPr/>
          </p:nvSpPr>
          <p:spPr>
            <a:xfrm>
              <a:off x="3997000"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
            <p:cNvSpPr/>
            <p:nvPr/>
          </p:nvSpPr>
          <p:spPr>
            <a:xfrm>
              <a:off x="4020525"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
            <p:cNvSpPr/>
            <p:nvPr/>
          </p:nvSpPr>
          <p:spPr>
            <a:xfrm>
              <a:off x="404407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
            <p:cNvSpPr/>
            <p:nvPr/>
          </p:nvSpPr>
          <p:spPr>
            <a:xfrm>
              <a:off x="406760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
            <p:cNvSpPr/>
            <p:nvPr/>
          </p:nvSpPr>
          <p:spPr>
            <a:xfrm>
              <a:off x="4091150"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
            <p:cNvSpPr/>
            <p:nvPr/>
          </p:nvSpPr>
          <p:spPr>
            <a:xfrm>
              <a:off x="4114675" y="2253575"/>
              <a:ext cx="23575" cy="23575"/>
            </a:xfrm>
            <a:custGeom>
              <a:rect b="b" l="l" r="r" t="t"/>
              <a:pathLst>
                <a:path extrusionOk="0" h="943" w="943">
                  <a:moveTo>
                    <a:pt x="1" y="1"/>
                  </a:moveTo>
                  <a:lnTo>
                    <a:pt x="1" y="942"/>
                  </a:lnTo>
                  <a:lnTo>
                    <a:pt x="943" y="942"/>
                  </a:lnTo>
                  <a:lnTo>
                    <a:pt x="943"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
            <p:cNvSpPr/>
            <p:nvPr/>
          </p:nvSpPr>
          <p:spPr>
            <a:xfrm>
              <a:off x="4138225"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
            <p:cNvSpPr/>
            <p:nvPr/>
          </p:nvSpPr>
          <p:spPr>
            <a:xfrm>
              <a:off x="4161775" y="22535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
            <p:cNvSpPr/>
            <p:nvPr/>
          </p:nvSpPr>
          <p:spPr>
            <a:xfrm>
              <a:off x="418635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
            <p:cNvSpPr/>
            <p:nvPr/>
          </p:nvSpPr>
          <p:spPr>
            <a:xfrm>
              <a:off x="4209900" y="22535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
            <p:cNvSpPr/>
            <p:nvPr/>
          </p:nvSpPr>
          <p:spPr>
            <a:xfrm>
              <a:off x="4232900" y="22535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
            <p:cNvSpPr/>
            <p:nvPr/>
          </p:nvSpPr>
          <p:spPr>
            <a:xfrm>
              <a:off x="39258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
            <p:cNvSpPr/>
            <p:nvPr/>
          </p:nvSpPr>
          <p:spPr>
            <a:xfrm>
              <a:off x="394992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
            <p:cNvSpPr/>
            <p:nvPr/>
          </p:nvSpPr>
          <p:spPr>
            <a:xfrm>
              <a:off x="39734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
            <p:cNvSpPr/>
            <p:nvPr/>
          </p:nvSpPr>
          <p:spPr>
            <a:xfrm>
              <a:off x="3997000"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
            <p:cNvSpPr/>
            <p:nvPr/>
          </p:nvSpPr>
          <p:spPr>
            <a:xfrm>
              <a:off x="404407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
            <p:cNvSpPr/>
            <p:nvPr/>
          </p:nvSpPr>
          <p:spPr>
            <a:xfrm>
              <a:off x="406760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
            <p:cNvSpPr/>
            <p:nvPr/>
          </p:nvSpPr>
          <p:spPr>
            <a:xfrm>
              <a:off x="4091150"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
            <p:cNvSpPr/>
            <p:nvPr/>
          </p:nvSpPr>
          <p:spPr>
            <a:xfrm>
              <a:off x="4114675" y="2277650"/>
              <a:ext cx="23575" cy="23550"/>
            </a:xfrm>
            <a:custGeom>
              <a:rect b="b" l="l" r="r" t="t"/>
              <a:pathLst>
                <a:path extrusionOk="0" h="942" w="943">
                  <a:moveTo>
                    <a:pt x="1" y="0"/>
                  </a:moveTo>
                  <a:lnTo>
                    <a:pt x="1" y="942"/>
                  </a:lnTo>
                  <a:lnTo>
                    <a:pt x="943" y="942"/>
                  </a:lnTo>
                  <a:lnTo>
                    <a:pt x="943"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
            <p:cNvSpPr/>
            <p:nvPr/>
          </p:nvSpPr>
          <p:spPr>
            <a:xfrm>
              <a:off x="4161775" y="2277650"/>
              <a:ext cx="23550" cy="23550"/>
            </a:xfrm>
            <a:custGeom>
              <a:rect b="b" l="l" r="r" t="t"/>
              <a:pathLst>
                <a:path extrusionOk="0" h="942" w="942">
                  <a:moveTo>
                    <a:pt x="0" y="0"/>
                  </a:moveTo>
                  <a:lnTo>
                    <a:pt x="0"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
            <p:cNvSpPr/>
            <p:nvPr/>
          </p:nvSpPr>
          <p:spPr>
            <a:xfrm>
              <a:off x="418635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
            <p:cNvSpPr/>
            <p:nvPr/>
          </p:nvSpPr>
          <p:spPr>
            <a:xfrm>
              <a:off x="4209900" y="2277650"/>
              <a:ext cx="23025" cy="23550"/>
            </a:xfrm>
            <a:custGeom>
              <a:rect b="b" l="l" r="r" t="t"/>
              <a:pathLst>
                <a:path extrusionOk="0" h="942" w="921">
                  <a:moveTo>
                    <a:pt x="0" y="0"/>
                  </a:moveTo>
                  <a:lnTo>
                    <a:pt x="0" y="942"/>
                  </a:lnTo>
                  <a:lnTo>
                    <a:pt x="921" y="942"/>
                  </a:lnTo>
                  <a:lnTo>
                    <a:pt x="92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
            <p:cNvSpPr/>
            <p:nvPr/>
          </p:nvSpPr>
          <p:spPr>
            <a:xfrm>
              <a:off x="4232900" y="2277650"/>
              <a:ext cx="23575" cy="23550"/>
            </a:xfrm>
            <a:custGeom>
              <a:rect b="b" l="l" r="r" t="t"/>
              <a:pathLst>
                <a:path extrusionOk="0" h="942" w="943">
                  <a:moveTo>
                    <a:pt x="1" y="0"/>
                  </a:moveTo>
                  <a:lnTo>
                    <a:pt x="1" y="942"/>
                  </a:lnTo>
                  <a:lnTo>
                    <a:pt x="942" y="942"/>
                  </a:lnTo>
                  <a:lnTo>
                    <a:pt x="942"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
            <p:cNvSpPr/>
            <p:nvPr/>
          </p:nvSpPr>
          <p:spPr>
            <a:xfrm>
              <a:off x="3949925" y="23011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
            <p:cNvSpPr/>
            <p:nvPr/>
          </p:nvSpPr>
          <p:spPr>
            <a:xfrm>
              <a:off x="397345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
            <p:cNvSpPr/>
            <p:nvPr/>
          </p:nvSpPr>
          <p:spPr>
            <a:xfrm>
              <a:off x="406760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
            <p:cNvSpPr/>
            <p:nvPr/>
          </p:nvSpPr>
          <p:spPr>
            <a:xfrm>
              <a:off x="4091150" y="2301175"/>
              <a:ext cx="23550" cy="23575"/>
            </a:xfrm>
            <a:custGeom>
              <a:rect b="b" l="l" r="r" t="t"/>
              <a:pathLst>
                <a:path extrusionOk="0" h="943" w="942">
                  <a:moveTo>
                    <a:pt x="0" y="1"/>
                  </a:moveTo>
                  <a:lnTo>
                    <a:pt x="0"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
            <p:cNvSpPr/>
            <p:nvPr/>
          </p:nvSpPr>
          <p:spPr>
            <a:xfrm>
              <a:off x="4186350" y="2301175"/>
              <a:ext cx="23575" cy="23575"/>
            </a:xfrm>
            <a:custGeom>
              <a:rect b="b" l="l" r="r" t="t"/>
              <a:pathLst>
                <a:path extrusionOk="0" h="943" w="943">
                  <a:moveTo>
                    <a:pt x="1" y="1"/>
                  </a:moveTo>
                  <a:lnTo>
                    <a:pt x="1" y="942"/>
                  </a:lnTo>
                  <a:lnTo>
                    <a:pt x="942" y="942"/>
                  </a:lnTo>
                  <a:lnTo>
                    <a:pt x="94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
            <p:cNvSpPr/>
            <p:nvPr/>
          </p:nvSpPr>
          <p:spPr>
            <a:xfrm>
              <a:off x="4209900" y="2301175"/>
              <a:ext cx="23025" cy="23575"/>
            </a:xfrm>
            <a:custGeom>
              <a:rect b="b" l="l" r="r" t="t"/>
              <a:pathLst>
                <a:path extrusionOk="0" h="943" w="921">
                  <a:moveTo>
                    <a:pt x="0" y="1"/>
                  </a:moveTo>
                  <a:lnTo>
                    <a:pt x="0" y="942"/>
                  </a:lnTo>
                  <a:lnTo>
                    <a:pt x="921" y="942"/>
                  </a:lnTo>
                  <a:lnTo>
                    <a:pt x="92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1" name="Google Shape;2101;p1"/>
          <p:cNvGrpSpPr/>
          <p:nvPr/>
        </p:nvGrpSpPr>
        <p:grpSpPr>
          <a:xfrm flipH="1">
            <a:off x="6944956" y="768111"/>
            <a:ext cx="951047" cy="792480"/>
            <a:chOff x="3860475" y="1240875"/>
            <a:chExt cx="399650" cy="339000"/>
          </a:xfrm>
        </p:grpSpPr>
        <p:sp>
          <p:nvSpPr>
            <p:cNvPr id="2102" name="Google Shape;2102;p1"/>
            <p:cNvSpPr/>
            <p:nvPr/>
          </p:nvSpPr>
          <p:spPr>
            <a:xfrm>
              <a:off x="3860475" y="12408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
            <p:cNvSpPr/>
            <p:nvPr/>
          </p:nvSpPr>
          <p:spPr>
            <a:xfrm>
              <a:off x="3891325" y="1271750"/>
              <a:ext cx="30375" cy="30875"/>
            </a:xfrm>
            <a:custGeom>
              <a:rect b="b" l="l" r="r" t="t"/>
              <a:pathLst>
                <a:path extrusionOk="0" h="1235" w="1215">
                  <a:moveTo>
                    <a:pt x="1" y="0"/>
                  </a:moveTo>
                  <a:lnTo>
                    <a:pt x="1" y="1235"/>
                  </a:lnTo>
                  <a:lnTo>
                    <a:pt x="1214" y="1235"/>
                  </a:lnTo>
                  <a:lnTo>
                    <a:pt x="1214"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
            <p:cNvSpPr/>
            <p:nvPr/>
          </p:nvSpPr>
          <p:spPr>
            <a:xfrm>
              <a:off x="4198375" y="1271750"/>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
            <p:cNvSpPr/>
            <p:nvPr/>
          </p:nvSpPr>
          <p:spPr>
            <a:xfrm>
              <a:off x="3922200" y="1302600"/>
              <a:ext cx="30350" cy="30900"/>
            </a:xfrm>
            <a:custGeom>
              <a:rect b="b" l="l" r="r" t="t"/>
              <a:pathLst>
                <a:path extrusionOk="0" h="1236" w="1214">
                  <a:moveTo>
                    <a:pt x="0" y="1"/>
                  </a:moveTo>
                  <a:lnTo>
                    <a:pt x="0" y="1235"/>
                  </a:lnTo>
                  <a:lnTo>
                    <a:pt x="1214" y="1235"/>
                  </a:lnTo>
                  <a:lnTo>
                    <a:pt x="1214"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
            <p:cNvSpPr/>
            <p:nvPr/>
          </p:nvSpPr>
          <p:spPr>
            <a:xfrm>
              <a:off x="3983400" y="1302600"/>
              <a:ext cx="30875" cy="30900"/>
            </a:xfrm>
            <a:custGeom>
              <a:rect b="b" l="l" r="r" t="t"/>
              <a:pathLst>
                <a:path extrusionOk="0" h="1236" w="1235">
                  <a:moveTo>
                    <a:pt x="0" y="1"/>
                  </a:moveTo>
                  <a:lnTo>
                    <a:pt x="0" y="1235"/>
                  </a:lnTo>
                  <a:lnTo>
                    <a:pt x="1235" y="1235"/>
                  </a:lnTo>
                  <a:lnTo>
                    <a:pt x="123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
            <p:cNvSpPr/>
            <p:nvPr/>
          </p:nvSpPr>
          <p:spPr>
            <a:xfrm>
              <a:off x="4014250" y="1302600"/>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
            <p:cNvSpPr/>
            <p:nvPr/>
          </p:nvSpPr>
          <p:spPr>
            <a:xfrm>
              <a:off x="4044600"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
            <p:cNvSpPr/>
            <p:nvPr/>
          </p:nvSpPr>
          <p:spPr>
            <a:xfrm>
              <a:off x="4075450" y="130260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
            <p:cNvSpPr/>
            <p:nvPr/>
          </p:nvSpPr>
          <p:spPr>
            <a:xfrm>
              <a:off x="4106325"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
            <p:cNvSpPr/>
            <p:nvPr/>
          </p:nvSpPr>
          <p:spPr>
            <a:xfrm>
              <a:off x="4167525" y="130260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
            <p:cNvSpPr/>
            <p:nvPr/>
          </p:nvSpPr>
          <p:spPr>
            <a:xfrm>
              <a:off x="3952525" y="1333975"/>
              <a:ext cx="30900" cy="30900"/>
            </a:xfrm>
            <a:custGeom>
              <a:rect b="b" l="l" r="r" t="t"/>
              <a:pathLst>
                <a:path extrusionOk="0" h="1236" w="1236">
                  <a:moveTo>
                    <a:pt x="1" y="1"/>
                  </a:moveTo>
                  <a:lnTo>
                    <a:pt x="1" y="1235"/>
                  </a:lnTo>
                  <a:lnTo>
                    <a:pt x="1235" y="1235"/>
                  </a:lnTo>
                  <a:lnTo>
                    <a:pt x="123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
            <p:cNvSpPr/>
            <p:nvPr/>
          </p:nvSpPr>
          <p:spPr>
            <a:xfrm>
              <a:off x="3983400" y="1333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
            <p:cNvSpPr/>
            <p:nvPr/>
          </p:nvSpPr>
          <p:spPr>
            <a:xfrm>
              <a:off x="4014250" y="1333975"/>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
            <p:cNvSpPr/>
            <p:nvPr/>
          </p:nvSpPr>
          <p:spPr>
            <a:xfrm>
              <a:off x="4044600" y="1333975"/>
              <a:ext cx="30875" cy="30900"/>
            </a:xfrm>
            <a:custGeom>
              <a:rect b="b" l="l" r="r" t="t"/>
              <a:pathLst>
                <a:path extrusionOk="0" h="1236" w="1235">
                  <a:moveTo>
                    <a:pt x="0" y="1"/>
                  </a:moveTo>
                  <a:lnTo>
                    <a:pt x="0" y="1235"/>
                  </a:lnTo>
                  <a:lnTo>
                    <a:pt x="1235" y="1235"/>
                  </a:lnTo>
                  <a:lnTo>
                    <a:pt x="123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
            <p:cNvSpPr/>
            <p:nvPr/>
          </p:nvSpPr>
          <p:spPr>
            <a:xfrm>
              <a:off x="4075450" y="1333975"/>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
            <p:cNvSpPr/>
            <p:nvPr/>
          </p:nvSpPr>
          <p:spPr>
            <a:xfrm>
              <a:off x="4106325" y="1333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
            <p:cNvSpPr/>
            <p:nvPr/>
          </p:nvSpPr>
          <p:spPr>
            <a:xfrm>
              <a:off x="4137175" y="1333975"/>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
            <p:cNvSpPr/>
            <p:nvPr/>
          </p:nvSpPr>
          <p:spPr>
            <a:xfrm>
              <a:off x="3922200" y="1364850"/>
              <a:ext cx="30350" cy="30875"/>
            </a:xfrm>
            <a:custGeom>
              <a:rect b="b" l="l" r="r" t="t"/>
              <a:pathLst>
                <a:path extrusionOk="0" h="1235" w="1214">
                  <a:moveTo>
                    <a:pt x="0" y="0"/>
                  </a:moveTo>
                  <a:lnTo>
                    <a:pt x="0" y="1235"/>
                  </a:lnTo>
                  <a:lnTo>
                    <a:pt x="1214" y="1235"/>
                  </a:lnTo>
                  <a:lnTo>
                    <a:pt x="1214"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
            <p:cNvSpPr/>
            <p:nvPr/>
          </p:nvSpPr>
          <p:spPr>
            <a:xfrm>
              <a:off x="3952525"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
            <p:cNvSpPr/>
            <p:nvPr/>
          </p:nvSpPr>
          <p:spPr>
            <a:xfrm>
              <a:off x="3983400"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
            <p:cNvSpPr/>
            <p:nvPr/>
          </p:nvSpPr>
          <p:spPr>
            <a:xfrm>
              <a:off x="4014250" y="1364850"/>
              <a:ext cx="30375" cy="30875"/>
            </a:xfrm>
            <a:custGeom>
              <a:rect b="b" l="l" r="r" t="t"/>
              <a:pathLst>
                <a:path extrusionOk="0" h="1235" w="1215">
                  <a:moveTo>
                    <a:pt x="1" y="0"/>
                  </a:moveTo>
                  <a:lnTo>
                    <a:pt x="1" y="1235"/>
                  </a:lnTo>
                  <a:lnTo>
                    <a:pt x="1214" y="1235"/>
                  </a:lnTo>
                  <a:lnTo>
                    <a:pt x="1214"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
            <p:cNvSpPr/>
            <p:nvPr/>
          </p:nvSpPr>
          <p:spPr>
            <a:xfrm>
              <a:off x="4044600" y="1364850"/>
              <a:ext cx="30875" cy="30875"/>
            </a:xfrm>
            <a:custGeom>
              <a:rect b="b" l="l" r="r" t="t"/>
              <a:pathLst>
                <a:path extrusionOk="0" h="1235" w="1235">
                  <a:moveTo>
                    <a:pt x="0" y="0"/>
                  </a:moveTo>
                  <a:lnTo>
                    <a:pt x="0"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
            <p:cNvSpPr/>
            <p:nvPr/>
          </p:nvSpPr>
          <p:spPr>
            <a:xfrm>
              <a:off x="4075450"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
            <p:cNvSpPr/>
            <p:nvPr/>
          </p:nvSpPr>
          <p:spPr>
            <a:xfrm>
              <a:off x="4106325"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
            <p:cNvSpPr/>
            <p:nvPr/>
          </p:nvSpPr>
          <p:spPr>
            <a:xfrm>
              <a:off x="4137175" y="1364850"/>
              <a:ext cx="30900" cy="30875"/>
            </a:xfrm>
            <a:custGeom>
              <a:rect b="b" l="l" r="r" t="t"/>
              <a:pathLst>
                <a:path extrusionOk="0" h="1235" w="1236">
                  <a:moveTo>
                    <a:pt x="1" y="0"/>
                  </a:moveTo>
                  <a:lnTo>
                    <a:pt x="1"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
            <p:cNvSpPr/>
            <p:nvPr/>
          </p:nvSpPr>
          <p:spPr>
            <a:xfrm>
              <a:off x="4167525" y="1364850"/>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
            <p:cNvSpPr/>
            <p:nvPr/>
          </p:nvSpPr>
          <p:spPr>
            <a:xfrm>
              <a:off x="3891325" y="1395700"/>
              <a:ext cx="30375" cy="30375"/>
            </a:xfrm>
            <a:custGeom>
              <a:rect b="b" l="l" r="r" t="t"/>
              <a:pathLst>
                <a:path extrusionOk="0" h="1215" w="1215">
                  <a:moveTo>
                    <a:pt x="1" y="1"/>
                  </a:moveTo>
                  <a:lnTo>
                    <a:pt x="1" y="1215"/>
                  </a:lnTo>
                  <a:lnTo>
                    <a:pt x="1214" y="1215"/>
                  </a:lnTo>
                  <a:lnTo>
                    <a:pt x="1214"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
            <p:cNvSpPr/>
            <p:nvPr/>
          </p:nvSpPr>
          <p:spPr>
            <a:xfrm>
              <a:off x="3922200" y="1395700"/>
              <a:ext cx="30350" cy="30375"/>
            </a:xfrm>
            <a:custGeom>
              <a:rect b="b" l="l" r="r" t="t"/>
              <a:pathLst>
                <a:path extrusionOk="0" h="1215" w="1214">
                  <a:moveTo>
                    <a:pt x="0" y="1"/>
                  </a:moveTo>
                  <a:lnTo>
                    <a:pt x="0" y="1215"/>
                  </a:lnTo>
                  <a:lnTo>
                    <a:pt x="1214" y="121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
            <p:cNvSpPr/>
            <p:nvPr/>
          </p:nvSpPr>
          <p:spPr>
            <a:xfrm>
              <a:off x="3952525"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
            <p:cNvSpPr/>
            <p:nvPr/>
          </p:nvSpPr>
          <p:spPr>
            <a:xfrm>
              <a:off x="3983400" y="1395700"/>
              <a:ext cx="30875" cy="30375"/>
            </a:xfrm>
            <a:custGeom>
              <a:rect b="b" l="l" r="r" t="t"/>
              <a:pathLst>
                <a:path extrusionOk="0" h="1215" w="1235">
                  <a:moveTo>
                    <a:pt x="0" y="1"/>
                  </a:moveTo>
                  <a:lnTo>
                    <a:pt x="0" y="1215"/>
                  </a:lnTo>
                  <a:lnTo>
                    <a:pt x="1235" y="1215"/>
                  </a:lnTo>
                  <a:lnTo>
                    <a:pt x="12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
            <p:cNvSpPr/>
            <p:nvPr/>
          </p:nvSpPr>
          <p:spPr>
            <a:xfrm>
              <a:off x="4014250" y="1395700"/>
              <a:ext cx="30375" cy="30375"/>
            </a:xfrm>
            <a:custGeom>
              <a:rect b="b" l="l" r="r" t="t"/>
              <a:pathLst>
                <a:path extrusionOk="0" h="1215" w="1215">
                  <a:moveTo>
                    <a:pt x="1" y="1"/>
                  </a:moveTo>
                  <a:lnTo>
                    <a:pt x="1" y="1215"/>
                  </a:lnTo>
                  <a:lnTo>
                    <a:pt x="1214" y="121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
            <p:cNvSpPr/>
            <p:nvPr/>
          </p:nvSpPr>
          <p:spPr>
            <a:xfrm>
              <a:off x="4044600" y="1395700"/>
              <a:ext cx="30875" cy="30375"/>
            </a:xfrm>
            <a:custGeom>
              <a:rect b="b" l="l" r="r" t="t"/>
              <a:pathLst>
                <a:path extrusionOk="0" h="1215" w="1235">
                  <a:moveTo>
                    <a:pt x="0" y="1"/>
                  </a:moveTo>
                  <a:lnTo>
                    <a:pt x="0"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
            <p:cNvSpPr/>
            <p:nvPr/>
          </p:nvSpPr>
          <p:spPr>
            <a:xfrm>
              <a:off x="4075450"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
            <p:cNvSpPr/>
            <p:nvPr/>
          </p:nvSpPr>
          <p:spPr>
            <a:xfrm>
              <a:off x="4106325" y="1395700"/>
              <a:ext cx="30875" cy="30375"/>
            </a:xfrm>
            <a:custGeom>
              <a:rect b="b" l="l" r="r" t="t"/>
              <a:pathLst>
                <a:path extrusionOk="0" h="1215" w="1235">
                  <a:moveTo>
                    <a:pt x="0" y="1"/>
                  </a:moveTo>
                  <a:lnTo>
                    <a:pt x="0" y="1215"/>
                  </a:lnTo>
                  <a:lnTo>
                    <a:pt x="1235" y="1215"/>
                  </a:lnTo>
                  <a:lnTo>
                    <a:pt x="123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
            <p:cNvSpPr/>
            <p:nvPr/>
          </p:nvSpPr>
          <p:spPr>
            <a:xfrm>
              <a:off x="4137175" y="1395700"/>
              <a:ext cx="30900" cy="30375"/>
            </a:xfrm>
            <a:custGeom>
              <a:rect b="b" l="l" r="r" t="t"/>
              <a:pathLst>
                <a:path extrusionOk="0" h="1215" w="1236">
                  <a:moveTo>
                    <a:pt x="1" y="1"/>
                  </a:moveTo>
                  <a:lnTo>
                    <a:pt x="1"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
            <p:cNvSpPr/>
            <p:nvPr/>
          </p:nvSpPr>
          <p:spPr>
            <a:xfrm>
              <a:off x="4167525" y="1395700"/>
              <a:ext cx="30875" cy="30375"/>
            </a:xfrm>
            <a:custGeom>
              <a:rect b="b" l="l" r="r" t="t"/>
              <a:pathLst>
                <a:path extrusionOk="0" h="1215" w="1235">
                  <a:moveTo>
                    <a:pt x="0" y="1"/>
                  </a:moveTo>
                  <a:lnTo>
                    <a:pt x="0" y="1215"/>
                  </a:lnTo>
                  <a:lnTo>
                    <a:pt x="1235" y="121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
            <p:cNvSpPr/>
            <p:nvPr/>
          </p:nvSpPr>
          <p:spPr>
            <a:xfrm>
              <a:off x="4198375" y="1395700"/>
              <a:ext cx="30900" cy="30375"/>
            </a:xfrm>
            <a:custGeom>
              <a:rect b="b" l="l" r="r" t="t"/>
              <a:pathLst>
                <a:path extrusionOk="0" h="1215" w="1236">
                  <a:moveTo>
                    <a:pt x="1" y="1"/>
                  </a:moveTo>
                  <a:lnTo>
                    <a:pt x="1" y="1215"/>
                  </a:lnTo>
                  <a:lnTo>
                    <a:pt x="1235" y="121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
            <p:cNvSpPr/>
            <p:nvPr/>
          </p:nvSpPr>
          <p:spPr>
            <a:xfrm>
              <a:off x="3860475"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
            <p:cNvSpPr/>
            <p:nvPr/>
          </p:nvSpPr>
          <p:spPr>
            <a:xfrm>
              <a:off x="3922200" y="1426050"/>
              <a:ext cx="30350" cy="30900"/>
            </a:xfrm>
            <a:custGeom>
              <a:rect b="b" l="l" r="r" t="t"/>
              <a:pathLst>
                <a:path extrusionOk="0" h="1236" w="1214">
                  <a:moveTo>
                    <a:pt x="0" y="1"/>
                  </a:moveTo>
                  <a:lnTo>
                    <a:pt x="0"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
            <p:cNvSpPr/>
            <p:nvPr/>
          </p:nvSpPr>
          <p:spPr>
            <a:xfrm>
              <a:off x="3952525"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
            <p:cNvSpPr/>
            <p:nvPr/>
          </p:nvSpPr>
          <p:spPr>
            <a:xfrm>
              <a:off x="3983400" y="1426050"/>
              <a:ext cx="30875" cy="30900"/>
            </a:xfrm>
            <a:custGeom>
              <a:rect b="b" l="l" r="r" t="t"/>
              <a:pathLst>
                <a:path extrusionOk="0" h="1236" w="1235">
                  <a:moveTo>
                    <a:pt x="0" y="1"/>
                  </a:moveTo>
                  <a:lnTo>
                    <a:pt x="0" y="1235"/>
                  </a:lnTo>
                  <a:lnTo>
                    <a:pt x="1235" y="123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
            <p:cNvSpPr/>
            <p:nvPr/>
          </p:nvSpPr>
          <p:spPr>
            <a:xfrm>
              <a:off x="4014250" y="1426050"/>
              <a:ext cx="30375" cy="30900"/>
            </a:xfrm>
            <a:custGeom>
              <a:rect b="b" l="l" r="r" t="t"/>
              <a:pathLst>
                <a:path extrusionOk="0" h="1236" w="1215">
                  <a:moveTo>
                    <a:pt x="1" y="1"/>
                  </a:moveTo>
                  <a:lnTo>
                    <a:pt x="1"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
            <p:cNvSpPr/>
            <p:nvPr/>
          </p:nvSpPr>
          <p:spPr>
            <a:xfrm>
              <a:off x="4044600"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
            <p:cNvSpPr/>
            <p:nvPr/>
          </p:nvSpPr>
          <p:spPr>
            <a:xfrm>
              <a:off x="4075450"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
            <p:cNvSpPr/>
            <p:nvPr/>
          </p:nvSpPr>
          <p:spPr>
            <a:xfrm>
              <a:off x="4106325" y="1426050"/>
              <a:ext cx="30875" cy="30900"/>
            </a:xfrm>
            <a:custGeom>
              <a:rect b="b" l="l" r="r" t="t"/>
              <a:pathLst>
                <a:path extrusionOk="0" h="1236" w="1235">
                  <a:moveTo>
                    <a:pt x="0" y="1"/>
                  </a:moveTo>
                  <a:lnTo>
                    <a:pt x="0" y="1235"/>
                  </a:lnTo>
                  <a:lnTo>
                    <a:pt x="1235" y="1235"/>
                  </a:lnTo>
                  <a:lnTo>
                    <a:pt x="1235"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
            <p:cNvSpPr/>
            <p:nvPr/>
          </p:nvSpPr>
          <p:spPr>
            <a:xfrm>
              <a:off x="4137175" y="1426050"/>
              <a:ext cx="30900" cy="30900"/>
            </a:xfrm>
            <a:custGeom>
              <a:rect b="b" l="l" r="r" t="t"/>
              <a:pathLst>
                <a:path extrusionOk="0" h="1236" w="1236">
                  <a:moveTo>
                    <a:pt x="1" y="1"/>
                  </a:moveTo>
                  <a:lnTo>
                    <a:pt x="1"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
            <p:cNvSpPr/>
            <p:nvPr/>
          </p:nvSpPr>
          <p:spPr>
            <a:xfrm>
              <a:off x="4167525"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
            <p:cNvSpPr/>
            <p:nvPr/>
          </p:nvSpPr>
          <p:spPr>
            <a:xfrm>
              <a:off x="386047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
            <p:cNvSpPr/>
            <p:nvPr/>
          </p:nvSpPr>
          <p:spPr>
            <a:xfrm>
              <a:off x="3922200" y="1456925"/>
              <a:ext cx="30350" cy="30875"/>
            </a:xfrm>
            <a:custGeom>
              <a:rect b="b" l="l" r="r" t="t"/>
              <a:pathLst>
                <a:path extrusionOk="0" h="1235" w="1214">
                  <a:moveTo>
                    <a:pt x="0" y="0"/>
                  </a:moveTo>
                  <a:lnTo>
                    <a:pt x="0" y="1235"/>
                  </a:lnTo>
                  <a:lnTo>
                    <a:pt x="1214" y="1235"/>
                  </a:lnTo>
                  <a:lnTo>
                    <a:pt x="1214"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
            <p:cNvSpPr/>
            <p:nvPr/>
          </p:nvSpPr>
          <p:spPr>
            <a:xfrm>
              <a:off x="3952525"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
            <p:cNvSpPr/>
            <p:nvPr/>
          </p:nvSpPr>
          <p:spPr>
            <a:xfrm>
              <a:off x="398340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
            <p:cNvSpPr/>
            <p:nvPr/>
          </p:nvSpPr>
          <p:spPr>
            <a:xfrm>
              <a:off x="4014250" y="1456925"/>
              <a:ext cx="30375" cy="30875"/>
            </a:xfrm>
            <a:custGeom>
              <a:rect b="b" l="l" r="r" t="t"/>
              <a:pathLst>
                <a:path extrusionOk="0" h="1235" w="1215">
                  <a:moveTo>
                    <a:pt x="1" y="0"/>
                  </a:moveTo>
                  <a:lnTo>
                    <a:pt x="1" y="1235"/>
                  </a:lnTo>
                  <a:lnTo>
                    <a:pt x="1214" y="1235"/>
                  </a:lnTo>
                  <a:lnTo>
                    <a:pt x="1214"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
            <p:cNvSpPr/>
            <p:nvPr/>
          </p:nvSpPr>
          <p:spPr>
            <a:xfrm>
              <a:off x="404460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
            <p:cNvSpPr/>
            <p:nvPr/>
          </p:nvSpPr>
          <p:spPr>
            <a:xfrm>
              <a:off x="4075450"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
            <p:cNvSpPr/>
            <p:nvPr/>
          </p:nvSpPr>
          <p:spPr>
            <a:xfrm>
              <a:off x="410632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
            <p:cNvSpPr/>
            <p:nvPr/>
          </p:nvSpPr>
          <p:spPr>
            <a:xfrm>
              <a:off x="4137175" y="1456925"/>
              <a:ext cx="30900" cy="30875"/>
            </a:xfrm>
            <a:custGeom>
              <a:rect b="b" l="l" r="r" t="t"/>
              <a:pathLst>
                <a:path extrusionOk="0" h="1235" w="1236">
                  <a:moveTo>
                    <a:pt x="1" y="0"/>
                  </a:moveTo>
                  <a:lnTo>
                    <a:pt x="1" y="1235"/>
                  </a:lnTo>
                  <a:lnTo>
                    <a:pt x="1235" y="1235"/>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
            <p:cNvSpPr/>
            <p:nvPr/>
          </p:nvSpPr>
          <p:spPr>
            <a:xfrm>
              <a:off x="4167525"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
            <p:cNvSpPr/>
            <p:nvPr/>
          </p:nvSpPr>
          <p:spPr>
            <a:xfrm>
              <a:off x="3860475"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
            <p:cNvSpPr/>
            <p:nvPr/>
          </p:nvSpPr>
          <p:spPr>
            <a:xfrm>
              <a:off x="3922200" y="1487775"/>
              <a:ext cx="30350" cy="30900"/>
            </a:xfrm>
            <a:custGeom>
              <a:rect b="b" l="l" r="r" t="t"/>
              <a:pathLst>
                <a:path extrusionOk="0" h="1236" w="1214">
                  <a:moveTo>
                    <a:pt x="0" y="1"/>
                  </a:moveTo>
                  <a:lnTo>
                    <a:pt x="0" y="1235"/>
                  </a:lnTo>
                  <a:lnTo>
                    <a:pt x="1214" y="1235"/>
                  </a:lnTo>
                  <a:lnTo>
                    <a:pt x="121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
            <p:cNvSpPr/>
            <p:nvPr/>
          </p:nvSpPr>
          <p:spPr>
            <a:xfrm>
              <a:off x="4167525"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
            <p:cNvSpPr/>
            <p:nvPr/>
          </p:nvSpPr>
          <p:spPr>
            <a:xfrm>
              <a:off x="3952525" y="1518650"/>
              <a:ext cx="30900" cy="30350"/>
            </a:xfrm>
            <a:custGeom>
              <a:rect b="b" l="l" r="r" t="t"/>
              <a:pathLst>
                <a:path extrusionOk="0" h="1214" w="1236">
                  <a:moveTo>
                    <a:pt x="1" y="0"/>
                  </a:moveTo>
                  <a:lnTo>
                    <a:pt x="1" y="1214"/>
                  </a:lnTo>
                  <a:lnTo>
                    <a:pt x="1235" y="1214"/>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
            <p:cNvSpPr/>
            <p:nvPr/>
          </p:nvSpPr>
          <p:spPr>
            <a:xfrm>
              <a:off x="4137175" y="1518650"/>
              <a:ext cx="30900" cy="30350"/>
            </a:xfrm>
            <a:custGeom>
              <a:rect b="b" l="l" r="r" t="t"/>
              <a:pathLst>
                <a:path extrusionOk="0" h="1214" w="1236">
                  <a:moveTo>
                    <a:pt x="1" y="0"/>
                  </a:moveTo>
                  <a:lnTo>
                    <a:pt x="1" y="1214"/>
                  </a:lnTo>
                  <a:lnTo>
                    <a:pt x="1235" y="1214"/>
                  </a:lnTo>
                  <a:lnTo>
                    <a:pt x="1235"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
            <p:cNvSpPr/>
            <p:nvPr/>
          </p:nvSpPr>
          <p:spPr>
            <a:xfrm>
              <a:off x="3983400" y="1548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
            <p:cNvSpPr/>
            <p:nvPr/>
          </p:nvSpPr>
          <p:spPr>
            <a:xfrm>
              <a:off x="4106325" y="15489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
            <p:cNvSpPr/>
            <p:nvPr/>
          </p:nvSpPr>
          <p:spPr>
            <a:xfrm>
              <a:off x="4229250" y="12408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
            <p:cNvSpPr/>
            <p:nvPr/>
          </p:nvSpPr>
          <p:spPr>
            <a:xfrm>
              <a:off x="4229250" y="1426050"/>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
            <p:cNvSpPr/>
            <p:nvPr/>
          </p:nvSpPr>
          <p:spPr>
            <a:xfrm>
              <a:off x="4229250" y="1456925"/>
              <a:ext cx="30875" cy="30875"/>
            </a:xfrm>
            <a:custGeom>
              <a:rect b="b" l="l" r="r" t="t"/>
              <a:pathLst>
                <a:path extrusionOk="0" h="1235" w="1235">
                  <a:moveTo>
                    <a:pt x="0" y="0"/>
                  </a:moveTo>
                  <a:lnTo>
                    <a:pt x="0" y="1235"/>
                  </a:lnTo>
                  <a:lnTo>
                    <a:pt x="1235" y="1235"/>
                  </a:lnTo>
                  <a:lnTo>
                    <a:pt x="1235"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
            <p:cNvSpPr/>
            <p:nvPr/>
          </p:nvSpPr>
          <p:spPr>
            <a:xfrm>
              <a:off x="4229250" y="1487775"/>
              <a:ext cx="30875" cy="30900"/>
            </a:xfrm>
            <a:custGeom>
              <a:rect b="b" l="l" r="r" t="t"/>
              <a:pathLst>
                <a:path extrusionOk="0" h="1236" w="1235">
                  <a:moveTo>
                    <a:pt x="0" y="1"/>
                  </a:moveTo>
                  <a:lnTo>
                    <a:pt x="0" y="1235"/>
                  </a:lnTo>
                  <a:lnTo>
                    <a:pt x="1235" y="1235"/>
                  </a:lnTo>
                  <a:lnTo>
                    <a:pt x="123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0" name="Google Shape;2170;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1" name="Google Shape;2171;p1"/>
          <p:cNvSpPr txBox="1"/>
          <p:nvPr/>
        </p:nvSpPr>
        <p:spPr>
          <a:xfrm>
            <a:off x="754625" y="4063575"/>
            <a:ext cx="40842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Nova FCT - 2024-2025</a:t>
            </a:r>
            <a:endParaRPr sz="1800">
              <a:solidFill>
                <a:schemeClr val="accent1"/>
              </a:solidFill>
              <a:latin typeface="Advent Pro Medium"/>
              <a:ea typeface="Advent Pro Medium"/>
              <a:cs typeface="Advent Pro Medium"/>
              <a:sym typeface="Advent Pro Medium"/>
            </a:endParaRPr>
          </a:p>
        </p:txBody>
      </p:sp>
      <p:pic>
        <p:nvPicPr>
          <p:cNvPr id="2172" name="Google Shape;2172;p1"/>
          <p:cNvPicPr preferRelativeResize="0"/>
          <p:nvPr/>
        </p:nvPicPr>
        <p:blipFill>
          <a:blip r:embed="rId3">
            <a:alphaModFix/>
          </a:blip>
          <a:stretch>
            <a:fillRect/>
          </a:stretch>
        </p:blipFill>
        <p:spPr>
          <a:xfrm>
            <a:off x="3058324" y="3583725"/>
            <a:ext cx="1672049" cy="105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7" name="Shape 2567"/>
        <p:cNvGrpSpPr/>
        <p:nvPr/>
      </p:nvGrpSpPr>
      <p:grpSpPr>
        <a:xfrm>
          <a:off x="0" y="0"/>
          <a:ext cx="0" cy="0"/>
          <a:chOff x="0" y="0"/>
          <a:chExt cx="0" cy="0"/>
        </a:xfrm>
      </p:grpSpPr>
      <p:sp>
        <p:nvSpPr>
          <p:cNvPr id="2568" name="Google Shape;2568;g35cf652dc57_0_2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loop</a:t>
            </a:r>
            <a:endParaRPr/>
          </a:p>
        </p:txBody>
      </p:sp>
      <p:sp>
        <p:nvSpPr>
          <p:cNvPr id="2569" name="Google Shape;2569;g35cf652dc57_0_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0" name="Google Shape;2570;g35cf652dc57_0_25"/>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Results</a:t>
            </a:r>
            <a:endParaRPr sz="2500">
              <a:solidFill>
                <a:schemeClr val="lt1"/>
              </a:solidFill>
              <a:latin typeface="Advent Pro Medium"/>
              <a:ea typeface="Advent Pro Medium"/>
              <a:cs typeface="Advent Pro Medium"/>
              <a:sym typeface="Advent Pro Medium"/>
            </a:endParaRPr>
          </a:p>
        </p:txBody>
      </p:sp>
      <p:pic>
        <p:nvPicPr>
          <p:cNvPr id="2571" name="Google Shape;2571;g35cf652dc57_0_25"/>
          <p:cNvPicPr preferRelativeResize="0"/>
          <p:nvPr/>
        </p:nvPicPr>
        <p:blipFill>
          <a:blip r:embed="rId3">
            <a:alphaModFix/>
          </a:blip>
          <a:stretch>
            <a:fillRect/>
          </a:stretch>
        </p:blipFill>
        <p:spPr>
          <a:xfrm>
            <a:off x="1713650" y="1442547"/>
            <a:ext cx="6276499" cy="31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5" name="Shape 2575"/>
        <p:cNvGrpSpPr/>
        <p:nvPr/>
      </p:nvGrpSpPr>
      <p:grpSpPr>
        <a:xfrm>
          <a:off x="0" y="0"/>
          <a:ext cx="0" cy="0"/>
          <a:chOff x="0" y="0"/>
          <a:chExt cx="0" cy="0"/>
        </a:xfrm>
      </p:grpSpPr>
      <p:sp>
        <p:nvSpPr>
          <p:cNvPr id="2576" name="Google Shape;2576;g35cf652dc57_11_2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loop</a:t>
            </a:r>
            <a:endParaRPr/>
          </a:p>
        </p:txBody>
      </p:sp>
      <p:sp>
        <p:nvSpPr>
          <p:cNvPr id="2577" name="Google Shape;2577;g35cf652dc57_11_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8" name="Google Shape;2578;g35cf652dc57_11_23"/>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Interpretation of results:</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b="1" lang="en" sz="2500">
                <a:solidFill>
                  <a:schemeClr val="lt1"/>
                </a:solidFill>
                <a:latin typeface="Advent Pro"/>
                <a:ea typeface="Advent Pro"/>
                <a:cs typeface="Advent Pro"/>
                <a:sym typeface="Advent Pro"/>
              </a:rPr>
              <a:t>High variability</a:t>
            </a:r>
            <a:r>
              <a:rPr lang="en" sz="2500">
                <a:solidFill>
                  <a:schemeClr val="lt1"/>
                </a:solidFill>
                <a:latin typeface="Advent Pro Medium"/>
                <a:ea typeface="Advent Pro Medium"/>
                <a:cs typeface="Advent Pro Medium"/>
                <a:sym typeface="Advent Pro Medium"/>
              </a:rPr>
              <a:t> in episode scores, indicating that the agent sometimes succeeds but lacks consistent performance.</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b="1" lang="en" sz="2500">
                <a:solidFill>
                  <a:schemeClr val="lt1"/>
                </a:solidFill>
                <a:latin typeface="Advent Pro"/>
                <a:ea typeface="Advent Pro"/>
                <a:cs typeface="Advent Pro"/>
                <a:sym typeface="Advent Pro"/>
              </a:rPr>
              <a:t>Slow and limited learning progress</a:t>
            </a:r>
            <a:r>
              <a:rPr lang="en" sz="2500">
                <a:solidFill>
                  <a:schemeClr val="lt1"/>
                </a:solidFill>
                <a:latin typeface="Advent Pro Medium"/>
                <a:ea typeface="Advent Pro Medium"/>
                <a:cs typeface="Advent Pro Medium"/>
                <a:sym typeface="Advent Pro Medium"/>
              </a:rPr>
              <a:t>: The agent is learning but very slowly and its learning saturates early.</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b="1" lang="en" sz="2500">
                <a:solidFill>
                  <a:schemeClr val="lt1"/>
                </a:solidFill>
                <a:latin typeface="Advent Pro"/>
                <a:ea typeface="Advent Pro"/>
                <a:cs typeface="Advent Pro"/>
                <a:sym typeface="Advent Pro"/>
              </a:rPr>
              <a:t>Very few apples eaten</a:t>
            </a:r>
            <a:r>
              <a:rPr lang="en" sz="2500">
                <a:solidFill>
                  <a:schemeClr val="lt1"/>
                </a:solidFill>
                <a:latin typeface="Advent Pro Medium"/>
                <a:ea typeface="Advent Pro Medium"/>
                <a:cs typeface="Advent Pro Medium"/>
                <a:sym typeface="Advent Pro Medium"/>
              </a:rPr>
              <a:t> on average: the agent rarely learn how to eat apples.</a:t>
            </a:r>
            <a:endParaRPr sz="2500">
              <a:solidFill>
                <a:schemeClr val="lt1"/>
              </a:solidFill>
              <a:latin typeface="Advent Pro Medium"/>
              <a:ea typeface="Advent Pro Medium"/>
              <a:cs typeface="Advent Pro Medium"/>
              <a:sym typeface="Advent Pro Medium"/>
            </a:endParaRPr>
          </a:p>
        </p:txBody>
      </p:sp>
      <p:pic>
        <p:nvPicPr>
          <p:cNvPr id="2579" name="Google Shape;2579;g35cf652dc57_11_23"/>
          <p:cNvPicPr preferRelativeResize="0"/>
          <p:nvPr/>
        </p:nvPicPr>
        <p:blipFill>
          <a:blip r:embed="rId3">
            <a:alphaModFix/>
          </a:blip>
          <a:stretch>
            <a:fillRect/>
          </a:stretch>
        </p:blipFill>
        <p:spPr>
          <a:xfrm>
            <a:off x="5327500" y="110366"/>
            <a:ext cx="1422825" cy="143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3" name="Shape 2583"/>
        <p:cNvGrpSpPr/>
        <p:nvPr/>
      </p:nvGrpSpPr>
      <p:grpSpPr>
        <a:xfrm>
          <a:off x="0" y="0"/>
          <a:ext cx="0" cy="0"/>
          <a:chOff x="0" y="0"/>
          <a:chExt cx="0" cy="0"/>
        </a:xfrm>
      </p:grpSpPr>
      <p:sp>
        <p:nvSpPr>
          <p:cNvPr id="2584" name="Google Shape;2584;g35cf652dc57_11_4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loop</a:t>
            </a:r>
            <a:endParaRPr/>
          </a:p>
        </p:txBody>
      </p:sp>
      <p:sp>
        <p:nvSpPr>
          <p:cNvPr id="2585" name="Google Shape;2585;g35cf652dc57_11_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6" name="Google Shape;2586;g35cf652dc57_11_42"/>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Why are they as low?</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b="1" lang="en" sz="2500">
                <a:solidFill>
                  <a:schemeClr val="lt1"/>
                </a:solidFill>
                <a:latin typeface="Advent Pro"/>
                <a:ea typeface="Advent Pro"/>
                <a:cs typeface="Advent Pro"/>
                <a:sym typeface="Advent Pro"/>
              </a:rPr>
              <a:t>No experience replay</a:t>
            </a:r>
            <a:r>
              <a:rPr lang="en" sz="2500">
                <a:solidFill>
                  <a:schemeClr val="lt1"/>
                </a:solidFill>
                <a:latin typeface="Advent Pro Medium"/>
                <a:ea typeface="Advent Pro Medium"/>
                <a:cs typeface="Advent Pro Medium"/>
                <a:sym typeface="Advent Pro Medium"/>
              </a:rPr>
              <a:t>: the agent train on correlated transition, causing instability.</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a:buChar char="●"/>
            </a:pPr>
            <a:r>
              <a:rPr b="1" lang="en" sz="2500">
                <a:solidFill>
                  <a:schemeClr val="lt1"/>
                </a:solidFill>
                <a:latin typeface="Advent Pro"/>
                <a:ea typeface="Advent Pro"/>
                <a:cs typeface="Advent Pro"/>
                <a:sym typeface="Advent Pro"/>
              </a:rPr>
              <a:t>No target network: </a:t>
            </a:r>
            <a:r>
              <a:rPr lang="en" sz="2500">
                <a:solidFill>
                  <a:schemeClr val="lt1"/>
                </a:solidFill>
                <a:latin typeface="Advent Pro Medium"/>
                <a:ea typeface="Advent Pro Medium"/>
                <a:cs typeface="Advent Pro Medium"/>
                <a:sym typeface="Advent Pro Medium"/>
              </a:rPr>
              <a:t>the same network is used to compute both Q(s,a) and the target, leading to overestimation problem.</a:t>
            </a:r>
            <a:endParaRPr sz="2500">
              <a:solidFill>
                <a:schemeClr val="lt1"/>
              </a:solidFill>
              <a:latin typeface="Advent Pro Medium"/>
              <a:ea typeface="Advent Pro Medium"/>
              <a:cs typeface="Advent Pro Medium"/>
              <a:sym typeface="Advent Pro Medium"/>
            </a:endParaRPr>
          </a:p>
        </p:txBody>
      </p:sp>
      <p:pic>
        <p:nvPicPr>
          <p:cNvPr id="2587" name="Google Shape;2587;g35cf652dc57_11_42"/>
          <p:cNvPicPr preferRelativeResize="0"/>
          <p:nvPr/>
        </p:nvPicPr>
        <p:blipFill>
          <a:blip r:embed="rId3">
            <a:alphaModFix/>
          </a:blip>
          <a:stretch>
            <a:fillRect/>
          </a:stretch>
        </p:blipFill>
        <p:spPr>
          <a:xfrm>
            <a:off x="5608273" y="2919625"/>
            <a:ext cx="2065025" cy="222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1" name="Shape 2591"/>
        <p:cNvGrpSpPr/>
        <p:nvPr/>
      </p:nvGrpSpPr>
      <p:grpSpPr>
        <a:xfrm>
          <a:off x="0" y="0"/>
          <a:ext cx="0" cy="0"/>
          <a:chOff x="0" y="0"/>
          <a:chExt cx="0" cy="0"/>
        </a:xfrm>
      </p:grpSpPr>
      <p:sp>
        <p:nvSpPr>
          <p:cNvPr id="2592" name="Google Shape;2592;g35cf652dc57_0_3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Performance metrics</a:t>
            </a:r>
            <a:endParaRPr/>
          </a:p>
        </p:txBody>
      </p:sp>
      <p:sp>
        <p:nvSpPr>
          <p:cNvPr id="2593" name="Google Shape;2593;g35cf652dc57_0_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4" name="Google Shape;2594;g35cf652dc57_0_31"/>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How do we </a:t>
            </a:r>
            <a:r>
              <a:rPr lang="en" sz="2500">
                <a:solidFill>
                  <a:schemeClr val="lt1"/>
                </a:solidFill>
                <a:latin typeface="Advent Pro Medium"/>
                <a:ea typeface="Advent Pro Medium"/>
                <a:cs typeface="Advent Pro Medium"/>
                <a:sym typeface="Advent Pro Medium"/>
              </a:rPr>
              <a:t>measure</a:t>
            </a:r>
            <a:r>
              <a:rPr lang="en" sz="2500">
                <a:solidFill>
                  <a:schemeClr val="lt1"/>
                </a:solidFill>
                <a:latin typeface="Advent Pro Medium"/>
                <a:ea typeface="Advent Pro Medium"/>
                <a:cs typeface="Advent Pro Medium"/>
                <a:sym typeface="Advent Pro Medium"/>
              </a:rPr>
              <a:t> the performances of the model?</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Score per episode </a:t>
            </a:r>
            <a:r>
              <a:rPr lang="en" sz="2500">
                <a:solidFill>
                  <a:srgbClr val="0000FF"/>
                </a:solidFill>
                <a:latin typeface="Advent Pro Medium"/>
                <a:ea typeface="Advent Pro Medium"/>
                <a:cs typeface="Advent Pro Medium"/>
                <a:sym typeface="Advent Pro Medium"/>
              </a:rPr>
              <a:t>(blue bars)</a:t>
            </a:r>
            <a:r>
              <a:rPr lang="en" sz="2500">
                <a:solidFill>
                  <a:schemeClr val="lt1"/>
                </a:solidFill>
                <a:latin typeface="Advent Pro Medium"/>
                <a:ea typeface="Advent Pro Medium"/>
                <a:cs typeface="Advent Pro Medium"/>
                <a:sym typeface="Advent Pro Medium"/>
              </a:rPr>
              <a:t>:</a:t>
            </a:r>
            <a:endParaRPr sz="2500">
              <a:solidFill>
                <a:schemeClr val="lt1"/>
              </a:solidFill>
              <a:latin typeface="Advent Pro Medium"/>
              <a:ea typeface="Advent Pro Medium"/>
              <a:cs typeface="Advent Pro Medium"/>
              <a:sym typeface="Advent Pro Medium"/>
            </a:endParaRPr>
          </a:p>
          <a:p>
            <a:pPr indent="-387350" lvl="1" marL="13716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Total reward per episode</a:t>
            </a:r>
            <a:endParaRPr sz="2500">
              <a:solidFill>
                <a:schemeClr val="lt1"/>
              </a:solidFill>
              <a:latin typeface="Advent Pro Medium"/>
              <a:ea typeface="Advent Pro Medium"/>
              <a:cs typeface="Advent Pro Medium"/>
              <a:sym typeface="Advent Pro Medium"/>
            </a:endParaRPr>
          </a:p>
          <a:p>
            <a:pPr indent="-387350" lvl="1" marL="13716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Capture immediate agent behavior</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Average score over the last 100 episodes </a:t>
            </a:r>
            <a:r>
              <a:rPr lang="en" sz="2500">
                <a:solidFill>
                  <a:srgbClr val="FF9900"/>
                </a:solidFill>
                <a:latin typeface="Advent Pro Medium"/>
                <a:ea typeface="Advent Pro Medium"/>
                <a:cs typeface="Advent Pro Medium"/>
                <a:sym typeface="Advent Pro Medium"/>
              </a:rPr>
              <a:t>(orange line)</a:t>
            </a:r>
            <a:r>
              <a:rPr lang="en" sz="2500">
                <a:solidFill>
                  <a:schemeClr val="lt1"/>
                </a:solidFill>
                <a:latin typeface="Advent Pro Medium"/>
                <a:ea typeface="Advent Pro Medium"/>
                <a:cs typeface="Advent Pro Medium"/>
                <a:sym typeface="Advent Pro Medium"/>
              </a:rPr>
              <a:t>:</a:t>
            </a:r>
            <a:endParaRPr sz="2500">
              <a:solidFill>
                <a:schemeClr val="lt1"/>
              </a:solidFill>
              <a:latin typeface="Advent Pro Medium"/>
              <a:ea typeface="Advent Pro Medium"/>
              <a:cs typeface="Advent Pro Medium"/>
              <a:sym typeface="Advent Pro Medium"/>
            </a:endParaRPr>
          </a:p>
          <a:p>
            <a:pPr indent="-387350" lvl="1" marL="13716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Shows overall learning trend</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Average apples eaten per episode </a:t>
            </a:r>
            <a:r>
              <a:rPr lang="en" sz="2500">
                <a:solidFill>
                  <a:srgbClr val="9900FF"/>
                </a:solidFill>
                <a:latin typeface="Advent Pro Medium"/>
                <a:ea typeface="Advent Pro Medium"/>
                <a:cs typeface="Advent Pro Medium"/>
                <a:sym typeface="Advent Pro Medium"/>
              </a:rPr>
              <a:t>(purple line)</a:t>
            </a:r>
            <a:r>
              <a:rPr lang="en" sz="2500">
                <a:solidFill>
                  <a:schemeClr val="lt1"/>
                </a:solidFill>
                <a:latin typeface="Advent Pro Medium"/>
                <a:ea typeface="Advent Pro Medium"/>
                <a:cs typeface="Advent Pro Medium"/>
                <a:sym typeface="Advent Pro Medium"/>
              </a:rPr>
              <a:t>:</a:t>
            </a:r>
            <a:endParaRPr sz="2500">
              <a:solidFill>
                <a:schemeClr val="lt1"/>
              </a:solidFill>
              <a:latin typeface="Advent Pro Medium"/>
              <a:ea typeface="Advent Pro Medium"/>
              <a:cs typeface="Advent Pro Medium"/>
              <a:sym typeface="Advent Pro Medium"/>
            </a:endParaRPr>
          </a:p>
          <a:p>
            <a:pPr indent="-387350" lvl="1" marL="13716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Measures task-specific success</a:t>
            </a:r>
            <a:endParaRPr sz="25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8" name="Shape 2598"/>
        <p:cNvGrpSpPr/>
        <p:nvPr/>
      </p:nvGrpSpPr>
      <p:grpSpPr>
        <a:xfrm>
          <a:off x="0" y="0"/>
          <a:ext cx="0" cy="0"/>
          <a:chOff x="0" y="0"/>
          <a:chExt cx="0" cy="0"/>
        </a:xfrm>
      </p:grpSpPr>
      <p:sp>
        <p:nvSpPr>
          <p:cNvPr id="2599" name="Google Shape;2599;g35cf652dc57_0_3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Clr>
                <a:schemeClr val="dk1"/>
              </a:buClr>
              <a:buSzPts val="1100"/>
              <a:buFont typeface="Arial"/>
              <a:buNone/>
            </a:pPr>
            <a:r>
              <a:rPr b="1" lang="en">
                <a:latin typeface="Orbitron"/>
                <a:ea typeface="Orbitron"/>
                <a:cs typeface="Orbitron"/>
                <a:sym typeface="Orbitron"/>
              </a:rPr>
              <a:t>Heuristic policy algorithm</a:t>
            </a:r>
            <a:endParaRPr/>
          </a:p>
        </p:txBody>
      </p:sp>
      <p:sp>
        <p:nvSpPr>
          <p:cNvPr id="2600" name="Google Shape;2600;g35cf652dc57_0_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1" name="Google Shape;2601;g35cf652dc57_0_37"/>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lt1"/>
                </a:solidFill>
                <a:latin typeface="Advent Pro Medium"/>
                <a:ea typeface="Advent Pro Medium"/>
                <a:cs typeface="Advent Pro Medium"/>
                <a:sym typeface="Advent Pro Medium"/>
              </a:rPr>
              <a:t>→ </a:t>
            </a:r>
            <a:r>
              <a:rPr b="1" lang="en" sz="2400">
                <a:solidFill>
                  <a:schemeClr val="lt1"/>
                </a:solidFill>
                <a:latin typeface="Advent Pro"/>
                <a:ea typeface="Advent Pro"/>
                <a:cs typeface="Advent Pro"/>
                <a:sym typeface="Advent Pro"/>
              </a:rPr>
              <a:t>Objective or the heuristic</a:t>
            </a:r>
            <a:r>
              <a:rPr lang="en" sz="2400">
                <a:solidFill>
                  <a:schemeClr val="lt1"/>
                </a:solidFill>
                <a:latin typeface="Advent Pro Medium"/>
                <a:ea typeface="Advent Pro Medium"/>
                <a:cs typeface="Advent Pro Medium"/>
                <a:sym typeface="Advent Pro Medium"/>
              </a:rPr>
              <a:t>: improve agent </a:t>
            </a:r>
            <a:r>
              <a:rPr lang="en" sz="2400">
                <a:solidFill>
                  <a:schemeClr val="lt1"/>
                </a:solidFill>
                <a:latin typeface="Advent Pro Medium"/>
                <a:ea typeface="Advent Pro Medium"/>
                <a:cs typeface="Advent Pro Medium"/>
                <a:sym typeface="Advent Pro Medium"/>
              </a:rPr>
              <a:t>meaning</a:t>
            </a:r>
            <a:r>
              <a:rPr lang="en" sz="2400">
                <a:solidFill>
                  <a:schemeClr val="lt1"/>
                </a:solidFill>
                <a:latin typeface="Advent Pro Medium"/>
                <a:ea typeface="Advent Pro Medium"/>
                <a:cs typeface="Advent Pro Medium"/>
                <a:sym typeface="Advent Pro Medium"/>
              </a:rPr>
              <a:t> by providing  a better than random decision.</a:t>
            </a:r>
            <a:endParaRPr sz="24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400">
                <a:solidFill>
                  <a:schemeClr val="lt1"/>
                </a:solidFill>
                <a:latin typeface="Advent Pro Medium"/>
                <a:ea typeface="Advent Pro Medium"/>
                <a:cs typeface="Advent Pro Medium"/>
                <a:sym typeface="Advent Pro Medium"/>
              </a:rPr>
              <a:t>→ Decision process of the heuristic:</a:t>
            </a:r>
            <a:endParaRPr sz="2400">
              <a:solidFill>
                <a:schemeClr val="lt1"/>
              </a:solidFill>
              <a:latin typeface="Advent Pro Medium"/>
              <a:ea typeface="Advent Pro Medium"/>
              <a:cs typeface="Advent Pro Medium"/>
              <a:sym typeface="Advent Pro Medium"/>
            </a:endParaRPr>
          </a:p>
          <a:p>
            <a:pPr indent="-381000" lvl="0" marL="9144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Compute the preferred direction based on </a:t>
            </a:r>
            <a:r>
              <a:rPr b="1" lang="en" sz="2400">
                <a:solidFill>
                  <a:schemeClr val="lt1"/>
                </a:solidFill>
                <a:latin typeface="Advent Pro"/>
                <a:ea typeface="Advent Pro"/>
                <a:cs typeface="Advent Pro"/>
                <a:sym typeface="Advent Pro"/>
              </a:rPr>
              <a:t>distance to apple</a:t>
            </a:r>
            <a:endParaRPr b="1" sz="2400">
              <a:solidFill>
                <a:schemeClr val="lt1"/>
              </a:solidFill>
              <a:latin typeface="Advent Pro"/>
              <a:ea typeface="Advent Pro"/>
              <a:cs typeface="Advent Pro"/>
              <a:sym typeface="Advent Pro"/>
            </a:endParaRPr>
          </a:p>
          <a:p>
            <a:pPr indent="-381000" lvl="0" marL="9144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For each possible action, we stimulate next position and check for </a:t>
            </a:r>
            <a:r>
              <a:rPr b="1" lang="en" sz="2400">
                <a:solidFill>
                  <a:schemeClr val="lt1"/>
                </a:solidFill>
                <a:latin typeface="Advent Pro"/>
                <a:ea typeface="Advent Pro"/>
                <a:cs typeface="Advent Pro"/>
                <a:sym typeface="Advent Pro"/>
              </a:rPr>
              <a:t>border or tail collision</a:t>
            </a:r>
            <a:r>
              <a:rPr lang="en" sz="2400">
                <a:solidFill>
                  <a:schemeClr val="lt1"/>
                </a:solidFill>
                <a:latin typeface="Advent Pro Medium"/>
                <a:ea typeface="Advent Pro Medium"/>
                <a:cs typeface="Advent Pro Medium"/>
                <a:sym typeface="Advent Pro Medium"/>
              </a:rPr>
              <a:t> and measure new </a:t>
            </a:r>
            <a:r>
              <a:rPr b="1" lang="en" sz="2400">
                <a:solidFill>
                  <a:schemeClr val="lt1"/>
                </a:solidFill>
                <a:latin typeface="Advent Pro"/>
                <a:ea typeface="Advent Pro"/>
                <a:cs typeface="Advent Pro"/>
                <a:sym typeface="Advent Pro"/>
              </a:rPr>
              <a:t>Manhattan distance</a:t>
            </a:r>
            <a:endParaRPr b="1" sz="2400">
              <a:solidFill>
                <a:schemeClr val="lt1"/>
              </a:solidFill>
              <a:latin typeface="Advent Pro"/>
              <a:ea typeface="Advent Pro"/>
              <a:cs typeface="Advent Pro"/>
              <a:sym typeface="Advent Pro"/>
            </a:endParaRPr>
          </a:p>
          <a:p>
            <a:pPr indent="-381000" lvl="0" marL="9144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Select the </a:t>
            </a:r>
            <a:r>
              <a:rPr b="1" lang="en" sz="2400">
                <a:solidFill>
                  <a:schemeClr val="lt1"/>
                </a:solidFill>
                <a:latin typeface="Advent Pro"/>
                <a:ea typeface="Advent Pro"/>
                <a:cs typeface="Advent Pro"/>
                <a:sym typeface="Advent Pro"/>
              </a:rPr>
              <a:t>safest move</a:t>
            </a:r>
            <a:r>
              <a:rPr lang="en" sz="2400">
                <a:solidFill>
                  <a:schemeClr val="lt1"/>
                </a:solidFill>
                <a:latin typeface="Advent Pro Medium"/>
                <a:ea typeface="Advent Pro Medium"/>
                <a:cs typeface="Advent Pro Medium"/>
                <a:sym typeface="Advent Pro Medium"/>
              </a:rPr>
              <a:t>.</a:t>
            </a:r>
            <a:endParaRPr sz="24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400">
                <a:solidFill>
                  <a:schemeClr val="lt1"/>
                </a:solidFill>
                <a:latin typeface="Advent Pro Medium"/>
                <a:ea typeface="Advent Pro Medium"/>
                <a:cs typeface="Advent Pro Medium"/>
                <a:sym typeface="Advent Pro Medium"/>
              </a:rPr>
              <a:t>→ Why this heuristic? </a:t>
            </a:r>
            <a:r>
              <a:rPr b="1" lang="en" sz="2400">
                <a:solidFill>
                  <a:schemeClr val="lt1"/>
                </a:solidFill>
                <a:latin typeface="Advent Pro"/>
                <a:ea typeface="Advent Pro"/>
                <a:cs typeface="Advent Pro"/>
                <a:sym typeface="Advent Pro"/>
              </a:rPr>
              <a:t>Simple and easily </a:t>
            </a:r>
            <a:r>
              <a:rPr b="1" lang="en" sz="2400">
                <a:solidFill>
                  <a:schemeClr val="lt1"/>
                </a:solidFill>
                <a:latin typeface="Advent Pro"/>
                <a:ea typeface="Advent Pro"/>
                <a:cs typeface="Advent Pro"/>
                <a:sym typeface="Advent Pro"/>
              </a:rPr>
              <a:t>interpretable</a:t>
            </a:r>
            <a:r>
              <a:rPr lang="en" sz="2400">
                <a:solidFill>
                  <a:schemeClr val="lt1"/>
                </a:solidFill>
                <a:latin typeface="Advent Pro Medium"/>
                <a:ea typeface="Advent Pro Medium"/>
                <a:cs typeface="Advent Pro Medium"/>
                <a:sym typeface="Advent Pro Medium"/>
              </a:rPr>
              <a:t>.</a:t>
            </a:r>
            <a:endParaRPr sz="24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5" name="Shape 2605"/>
        <p:cNvGrpSpPr/>
        <p:nvPr/>
      </p:nvGrpSpPr>
      <p:grpSpPr>
        <a:xfrm>
          <a:off x="0" y="0"/>
          <a:ext cx="0" cy="0"/>
          <a:chOff x="0" y="0"/>
          <a:chExt cx="0" cy="0"/>
        </a:xfrm>
      </p:grpSpPr>
      <p:sp>
        <p:nvSpPr>
          <p:cNvPr id="2606" name="Google Shape;2606;g35cf652dc57_0_4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Training Loop with an Heuristic Policy</a:t>
            </a:r>
            <a:endParaRPr/>
          </a:p>
        </p:txBody>
      </p:sp>
      <p:sp>
        <p:nvSpPr>
          <p:cNvPr id="2607" name="Google Shape;2607;g35cf652dc57_0_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8" name="Google Shape;2608;g35cf652dc57_0_45"/>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Results</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p:txBody>
      </p:sp>
      <p:pic>
        <p:nvPicPr>
          <p:cNvPr id="2609" name="Google Shape;2609;g35cf652dc57_0_45"/>
          <p:cNvPicPr preferRelativeResize="0"/>
          <p:nvPr/>
        </p:nvPicPr>
        <p:blipFill>
          <a:blip r:embed="rId3">
            <a:alphaModFix/>
          </a:blip>
          <a:stretch>
            <a:fillRect/>
          </a:stretch>
        </p:blipFill>
        <p:spPr>
          <a:xfrm>
            <a:off x="1713650" y="1460168"/>
            <a:ext cx="6276499" cy="3119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3" name="Shape 2613"/>
        <p:cNvGrpSpPr/>
        <p:nvPr/>
      </p:nvGrpSpPr>
      <p:grpSpPr>
        <a:xfrm>
          <a:off x="0" y="0"/>
          <a:ext cx="0" cy="0"/>
          <a:chOff x="0" y="0"/>
          <a:chExt cx="0" cy="0"/>
        </a:xfrm>
      </p:grpSpPr>
      <p:sp>
        <p:nvSpPr>
          <p:cNvPr id="2614" name="Google Shape;2614;g35cf652dc57_11_3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Training Loop with an Heuristic Policy</a:t>
            </a:r>
            <a:endParaRPr/>
          </a:p>
        </p:txBody>
      </p:sp>
      <p:sp>
        <p:nvSpPr>
          <p:cNvPr id="2615" name="Google Shape;2615;g35cf652dc57_11_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6" name="Google Shape;2616;g35cf652dc57_11_3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Advent Pro Medium"/>
                <a:ea typeface="Advent Pro Medium"/>
                <a:cs typeface="Advent Pro Medium"/>
                <a:sym typeface="Advent Pro Medium"/>
              </a:rPr>
              <a:t>→ Comparison with random play:</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Learning progress</a:t>
            </a:r>
            <a:r>
              <a:rPr lang="en" sz="1800">
                <a:solidFill>
                  <a:schemeClr val="lt1"/>
                </a:solidFill>
                <a:latin typeface="Advent Pro Medium"/>
                <a:ea typeface="Advent Pro Medium"/>
                <a:cs typeface="Advent Pro Medium"/>
                <a:sym typeface="Advent Pro Medium"/>
              </a:rPr>
              <a:t>: With heuristic, the agent shows gradual improvement, without it stagnates.</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Score evolution</a:t>
            </a:r>
            <a:r>
              <a:rPr lang="en" sz="1800">
                <a:solidFill>
                  <a:schemeClr val="lt1"/>
                </a:solidFill>
                <a:latin typeface="Advent Pro Medium"/>
                <a:ea typeface="Advent Pro Medium"/>
                <a:cs typeface="Advent Pro Medium"/>
                <a:sym typeface="Advent Pro Medium"/>
              </a:rPr>
              <a:t>: The heuristic policy leads to high and variable score.</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Average score</a:t>
            </a:r>
            <a:r>
              <a:rPr lang="en" sz="1800">
                <a:solidFill>
                  <a:schemeClr val="lt1"/>
                </a:solidFill>
                <a:latin typeface="Advent Pro Medium"/>
                <a:ea typeface="Advent Pro Medium"/>
                <a:cs typeface="Advent Pro Medium"/>
                <a:sym typeface="Advent Pro Medium"/>
              </a:rPr>
              <a:t>: As the score is higher with heuristic, its average rises as well.</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Apples eaten</a:t>
            </a:r>
            <a:r>
              <a:rPr lang="en" sz="1800">
                <a:solidFill>
                  <a:schemeClr val="lt1"/>
                </a:solidFill>
                <a:latin typeface="Advent Pro Medium"/>
                <a:ea typeface="Advent Pro Medium"/>
                <a:cs typeface="Advent Pro Medium"/>
                <a:sym typeface="Advent Pro Medium"/>
              </a:rPr>
              <a:t>: Heuristic results in a slow increase in apple collected whereas without the agent almost never eats apples.</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Exploration quality</a:t>
            </a:r>
            <a:r>
              <a:rPr lang="en" sz="1800">
                <a:solidFill>
                  <a:schemeClr val="lt1"/>
                </a:solidFill>
                <a:latin typeface="Advent Pro Medium"/>
                <a:ea typeface="Advent Pro Medium"/>
                <a:cs typeface="Advent Pro Medium"/>
                <a:sym typeface="Advent Pro Medium"/>
              </a:rPr>
              <a:t>: The </a:t>
            </a:r>
            <a:r>
              <a:rPr lang="en" sz="1800">
                <a:solidFill>
                  <a:schemeClr val="lt1"/>
                </a:solidFill>
                <a:latin typeface="Advent Pro Medium"/>
                <a:ea typeface="Advent Pro Medium"/>
                <a:cs typeface="Advent Pro Medium"/>
                <a:sym typeface="Advent Pro Medium"/>
              </a:rPr>
              <a:t>heuristic</a:t>
            </a:r>
            <a:r>
              <a:rPr lang="en" sz="1800">
                <a:solidFill>
                  <a:schemeClr val="lt1"/>
                </a:solidFill>
                <a:latin typeface="Advent Pro Medium"/>
                <a:ea typeface="Advent Pro Medium"/>
                <a:cs typeface="Advent Pro Medium"/>
                <a:sym typeface="Advent Pro Medium"/>
              </a:rPr>
              <a:t> guide the agent towards better actions, without it the actions are random and inefficient.</a:t>
            </a:r>
            <a:endParaRPr sz="1800">
              <a:solidFill>
                <a:schemeClr val="lt1"/>
              </a:solidFill>
              <a:latin typeface="Advent Pro Medium"/>
              <a:ea typeface="Advent Pro Medium"/>
              <a:cs typeface="Advent Pro Medium"/>
              <a:sym typeface="Advent Pro Medium"/>
            </a:endParaRPr>
          </a:p>
          <a:p>
            <a:pPr indent="-342900" lvl="0" marL="457200" rtl="0" algn="l">
              <a:lnSpc>
                <a:spcPct val="115000"/>
              </a:lnSpc>
              <a:spcBef>
                <a:spcPts val="0"/>
              </a:spcBef>
              <a:spcAft>
                <a:spcPts val="0"/>
              </a:spcAft>
              <a:buClr>
                <a:schemeClr val="lt1"/>
              </a:buClr>
              <a:buSzPts val="1800"/>
              <a:buFont typeface="Advent Pro Medium"/>
              <a:buChar char="●"/>
            </a:pPr>
            <a:r>
              <a:rPr b="1" lang="en" sz="1800">
                <a:solidFill>
                  <a:schemeClr val="lt1"/>
                </a:solidFill>
                <a:latin typeface="Advent Pro"/>
                <a:ea typeface="Advent Pro"/>
                <a:cs typeface="Advent Pro"/>
                <a:sym typeface="Advent Pro"/>
              </a:rPr>
              <a:t>Reward signal</a:t>
            </a:r>
            <a:r>
              <a:rPr lang="en" sz="1800">
                <a:solidFill>
                  <a:schemeClr val="lt1"/>
                </a:solidFill>
                <a:latin typeface="Advent Pro Medium"/>
                <a:ea typeface="Advent Pro Medium"/>
                <a:cs typeface="Advent Pro Medium"/>
                <a:sym typeface="Advent Pro Medium"/>
              </a:rPr>
              <a:t>: Heuristic policy helps the agent finds rewards, without it the agent rarely experience positive feedbacks.</a:t>
            </a:r>
            <a:endParaRPr sz="1800">
              <a:solidFill>
                <a:schemeClr val="lt1"/>
              </a:solidFill>
              <a:latin typeface="Advent Pro Medium"/>
              <a:ea typeface="Advent Pro Medium"/>
              <a:cs typeface="Advent Pro Medium"/>
              <a:sym typeface="Advent Pro Medium"/>
            </a:endParaRPr>
          </a:p>
        </p:txBody>
      </p:sp>
      <p:pic>
        <p:nvPicPr>
          <p:cNvPr id="2617" name="Google Shape;2617;g35cf652dc57_11_30"/>
          <p:cNvPicPr preferRelativeResize="0"/>
          <p:nvPr/>
        </p:nvPicPr>
        <p:blipFill>
          <a:blip r:embed="rId3">
            <a:alphaModFix/>
          </a:blip>
          <a:stretch>
            <a:fillRect/>
          </a:stretch>
        </p:blipFill>
        <p:spPr>
          <a:xfrm>
            <a:off x="6721325" y="-262300"/>
            <a:ext cx="2458550" cy="245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1" name="Shape 2621"/>
        <p:cNvGrpSpPr/>
        <p:nvPr/>
      </p:nvGrpSpPr>
      <p:grpSpPr>
        <a:xfrm>
          <a:off x="0" y="0"/>
          <a:ext cx="0" cy="0"/>
          <a:chOff x="0" y="0"/>
          <a:chExt cx="0" cy="0"/>
        </a:xfrm>
      </p:grpSpPr>
      <p:sp>
        <p:nvSpPr>
          <p:cNvPr id="2622" name="Google Shape;2622;g35cf652dc57_11_5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Training Loop with an Heuristic Policy</a:t>
            </a:r>
            <a:endParaRPr/>
          </a:p>
        </p:txBody>
      </p:sp>
      <p:sp>
        <p:nvSpPr>
          <p:cNvPr id="2623" name="Google Shape;2623;g35cf652dc57_11_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4" name="Google Shape;2624;g35cf652dc57_11_58"/>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a:t>
            </a:r>
            <a:r>
              <a:rPr lang="en" sz="2400">
                <a:solidFill>
                  <a:schemeClr val="lt1"/>
                </a:solidFill>
                <a:latin typeface="Advent Pro Medium"/>
                <a:ea typeface="Advent Pro Medium"/>
                <a:cs typeface="Advent Pro Medium"/>
                <a:sym typeface="Advent Pro Medium"/>
              </a:rPr>
              <a:t> Interpretation of the results with heuristic policy:</a:t>
            </a:r>
            <a:endParaRPr sz="2400">
              <a:solidFill>
                <a:schemeClr val="lt1"/>
              </a:solidFill>
              <a:latin typeface="Advent Pro Medium"/>
              <a:ea typeface="Advent Pro Medium"/>
              <a:cs typeface="Advent Pro Medium"/>
              <a:sym typeface="Advent Pro Medium"/>
            </a:endParaRPr>
          </a:p>
          <a:p>
            <a:pPr indent="-381000" lvl="0" marL="4572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Faster learning start: useful initial behavior </a:t>
            </a:r>
            <a:r>
              <a:rPr lang="en" sz="2400">
                <a:solidFill>
                  <a:schemeClr val="lt1"/>
                </a:solidFill>
                <a:latin typeface="Advent Pro Medium"/>
                <a:ea typeface="Advent Pro Medium"/>
                <a:cs typeface="Advent Pro Medium"/>
                <a:sym typeface="Advent Pro Medium"/>
              </a:rPr>
              <a:t>provided</a:t>
            </a:r>
            <a:endParaRPr sz="2400">
              <a:solidFill>
                <a:schemeClr val="lt1"/>
              </a:solidFill>
              <a:latin typeface="Advent Pro Medium"/>
              <a:ea typeface="Advent Pro Medium"/>
              <a:cs typeface="Advent Pro Medium"/>
              <a:sym typeface="Advent Pro Medium"/>
            </a:endParaRPr>
          </a:p>
          <a:p>
            <a:pPr indent="-381000" lvl="0" marL="4572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Improved score over time: the average score increase steadily</a:t>
            </a:r>
            <a:endParaRPr sz="2400">
              <a:solidFill>
                <a:schemeClr val="lt1"/>
              </a:solidFill>
              <a:latin typeface="Advent Pro Medium"/>
              <a:ea typeface="Advent Pro Medium"/>
              <a:cs typeface="Advent Pro Medium"/>
              <a:sym typeface="Advent Pro Medium"/>
            </a:endParaRPr>
          </a:p>
          <a:p>
            <a:pPr indent="-381000" lvl="0" marL="4572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Successful</a:t>
            </a:r>
            <a:r>
              <a:rPr lang="en" sz="2400">
                <a:solidFill>
                  <a:schemeClr val="lt1"/>
                </a:solidFill>
                <a:latin typeface="Advent Pro Medium"/>
                <a:ea typeface="Advent Pro Medium"/>
                <a:cs typeface="Advent Pro Medium"/>
                <a:sym typeface="Advent Pro Medium"/>
              </a:rPr>
              <a:t> reward acquisition</a:t>
            </a:r>
            <a:endParaRPr sz="2400">
              <a:solidFill>
                <a:schemeClr val="lt1"/>
              </a:solidFill>
              <a:latin typeface="Advent Pro Medium"/>
              <a:ea typeface="Advent Pro Medium"/>
              <a:cs typeface="Advent Pro Medium"/>
              <a:sym typeface="Advent Pro Medium"/>
            </a:endParaRPr>
          </a:p>
          <a:p>
            <a:pPr indent="-381000" lvl="0" marL="4572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Better state exploration</a:t>
            </a:r>
            <a:endParaRPr sz="2400">
              <a:solidFill>
                <a:schemeClr val="lt1"/>
              </a:solidFill>
              <a:latin typeface="Advent Pro Medium"/>
              <a:ea typeface="Advent Pro Medium"/>
              <a:cs typeface="Advent Pro Medium"/>
              <a:sym typeface="Advent Pro Medium"/>
            </a:endParaRPr>
          </a:p>
          <a:p>
            <a:pPr indent="-381000" lvl="0" marL="457200" rtl="0" algn="l">
              <a:lnSpc>
                <a:spcPct val="115000"/>
              </a:lnSpc>
              <a:spcBef>
                <a:spcPts val="0"/>
              </a:spcBef>
              <a:spcAft>
                <a:spcPts val="0"/>
              </a:spcAft>
              <a:buClr>
                <a:schemeClr val="lt1"/>
              </a:buClr>
              <a:buSzPts val="2400"/>
              <a:buFont typeface="Advent Pro Medium"/>
              <a:buChar char="●"/>
            </a:pPr>
            <a:r>
              <a:rPr lang="en" sz="2400">
                <a:solidFill>
                  <a:schemeClr val="lt1"/>
                </a:solidFill>
                <a:latin typeface="Advent Pro Medium"/>
                <a:ea typeface="Advent Pro Medium"/>
                <a:cs typeface="Advent Pro Medium"/>
                <a:sym typeface="Advent Pro Medium"/>
              </a:rPr>
              <a:t>Stronger Q-value estimates: allowing the network to converge more effectively.</a:t>
            </a:r>
            <a:endParaRPr sz="2500">
              <a:solidFill>
                <a:schemeClr val="lt1"/>
              </a:solidFill>
              <a:latin typeface="Advent Pro Medium"/>
              <a:ea typeface="Advent Pro Medium"/>
              <a:cs typeface="Advent Pro Medium"/>
              <a:sym typeface="Advent Pro Medium"/>
            </a:endParaRPr>
          </a:p>
        </p:txBody>
      </p:sp>
      <p:pic>
        <p:nvPicPr>
          <p:cNvPr id="2625" name="Google Shape;2625;g35cf652dc57_11_58"/>
          <p:cNvPicPr preferRelativeResize="0"/>
          <p:nvPr/>
        </p:nvPicPr>
        <p:blipFill>
          <a:blip r:embed="rId3">
            <a:alphaModFix/>
          </a:blip>
          <a:stretch>
            <a:fillRect/>
          </a:stretch>
        </p:blipFill>
        <p:spPr>
          <a:xfrm>
            <a:off x="6721325" y="-262300"/>
            <a:ext cx="2458550" cy="2458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9" name="Shape 2629"/>
        <p:cNvGrpSpPr/>
        <p:nvPr/>
      </p:nvGrpSpPr>
      <p:grpSpPr>
        <a:xfrm>
          <a:off x="0" y="0"/>
          <a:ext cx="0" cy="0"/>
          <a:chOff x="0" y="0"/>
          <a:chExt cx="0" cy="0"/>
        </a:xfrm>
      </p:grpSpPr>
      <p:sp>
        <p:nvSpPr>
          <p:cNvPr id="2630" name="Google Shape;2630;g35cf652dc57_0_5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Ablation study</a:t>
            </a:r>
            <a:endParaRPr/>
          </a:p>
        </p:txBody>
      </p:sp>
      <p:sp>
        <p:nvSpPr>
          <p:cNvPr id="2631" name="Google Shape;2631;g35cf652dc57_0_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2" name="Google Shape;2632;g35cf652dc57_0_59"/>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Model: </a:t>
            </a:r>
            <a:r>
              <a:rPr lang="en" sz="1300">
                <a:solidFill>
                  <a:schemeClr val="lt1"/>
                </a:solidFill>
                <a:latin typeface="Advent Pro Medium"/>
                <a:ea typeface="Advent Pro Medium"/>
                <a:cs typeface="Advent Pro Medium"/>
                <a:sym typeface="Advent Pro Medium"/>
              </a:rPr>
              <a:t>Simpler networks may train faster, while deeper ones could better capture complex patterns but risk instability.</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Number of training episodes: </a:t>
            </a:r>
            <a:r>
              <a:rPr lang="en" sz="1300">
                <a:solidFill>
                  <a:schemeClr val="lt1"/>
                </a:solidFill>
                <a:latin typeface="Advent Pro Medium"/>
                <a:ea typeface="Advent Pro Medium"/>
                <a:cs typeface="Advent Pro Medium"/>
                <a:sym typeface="Advent Pro Medium"/>
              </a:rPr>
              <a:t>Too few episodes prevent learning; too many can lead to saturation or overfitting.</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Loss function variance: </a:t>
            </a:r>
            <a:r>
              <a:rPr lang="en" sz="1300">
                <a:solidFill>
                  <a:schemeClr val="lt1"/>
                </a:solidFill>
                <a:latin typeface="Advent Pro Medium"/>
                <a:ea typeface="Advent Pro Medium"/>
                <a:cs typeface="Advent Pro Medium"/>
                <a:sym typeface="Advent Pro Medium"/>
              </a:rPr>
              <a:t>Testing MSE vs. Huber loss shows how learning reacts to prediction errors. Huber is more robust to outliers, potentially improving stability</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Heuristic policy variance: </a:t>
            </a:r>
            <a:r>
              <a:rPr lang="en" sz="1300">
                <a:solidFill>
                  <a:schemeClr val="lt1"/>
                </a:solidFill>
                <a:latin typeface="Advent Pro Medium"/>
                <a:ea typeface="Advent Pro Medium"/>
                <a:cs typeface="Advent Pro Medium"/>
                <a:sym typeface="Advent Pro Medium"/>
              </a:rPr>
              <a:t>Smarter heuristics can accelerate learning, while poor ones may mislead the agent.</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300">
                <a:solidFill>
                  <a:schemeClr val="lt1"/>
                </a:solidFill>
                <a:latin typeface="Advent Pro Medium"/>
                <a:ea typeface="Advent Pro Medium"/>
                <a:cs typeface="Advent Pro Medium"/>
                <a:sym typeface="Advent Pro Medium"/>
              </a:rPr>
              <a:t>→ We can also change the discount factor or the reward shaping.</a:t>
            </a:r>
            <a:endParaRPr sz="2500">
              <a:solidFill>
                <a:schemeClr val="lt1"/>
              </a:solidFill>
              <a:latin typeface="Advent Pro Medium"/>
              <a:ea typeface="Advent Pro Medium"/>
              <a:cs typeface="Advent Pro Medium"/>
              <a:sym typeface="Advent Pro Medium"/>
            </a:endParaRPr>
          </a:p>
        </p:txBody>
      </p:sp>
      <p:pic>
        <p:nvPicPr>
          <p:cNvPr id="2633" name="Google Shape;2633;g35cf652dc57_0_59"/>
          <p:cNvPicPr preferRelativeResize="0"/>
          <p:nvPr/>
        </p:nvPicPr>
        <p:blipFill>
          <a:blip r:embed="rId3">
            <a:alphaModFix/>
          </a:blip>
          <a:stretch>
            <a:fillRect/>
          </a:stretch>
        </p:blipFill>
        <p:spPr>
          <a:xfrm>
            <a:off x="5790925" y="75625"/>
            <a:ext cx="1257300" cy="125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7" name="Shape 2637"/>
        <p:cNvGrpSpPr/>
        <p:nvPr/>
      </p:nvGrpSpPr>
      <p:grpSpPr>
        <a:xfrm>
          <a:off x="0" y="0"/>
          <a:ext cx="0" cy="0"/>
          <a:chOff x="0" y="0"/>
          <a:chExt cx="0" cy="0"/>
        </a:xfrm>
      </p:grpSpPr>
      <p:sp>
        <p:nvSpPr>
          <p:cNvPr id="2638" name="Google Shape;2638;g35cf652dc57_0_5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Training time and efficiency</a:t>
            </a:r>
            <a:endParaRPr/>
          </a:p>
        </p:txBody>
      </p:sp>
      <p:sp>
        <p:nvSpPr>
          <p:cNvPr id="2639" name="Google Shape;2639;g35cf652dc57_0_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0" name="Google Shape;2640;g35cf652dc57_0_53"/>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GPU/CPU possibility</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Training time</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000">
              <a:solidFill>
                <a:schemeClr val="lt1"/>
              </a:solidFill>
              <a:latin typeface="Advent Pro Medium"/>
              <a:ea typeface="Advent Pro Medium"/>
              <a:cs typeface="Advent Pro Medium"/>
              <a:sym typeface="Advent Pro Medium"/>
            </a:endParaRPr>
          </a:p>
        </p:txBody>
      </p:sp>
      <p:pic>
        <p:nvPicPr>
          <p:cNvPr id="2641" name="Google Shape;2641;g35cf652dc57_0_53"/>
          <p:cNvPicPr preferRelativeResize="0"/>
          <p:nvPr/>
        </p:nvPicPr>
        <p:blipFill>
          <a:blip r:embed="rId3">
            <a:alphaModFix/>
          </a:blip>
          <a:stretch>
            <a:fillRect/>
          </a:stretch>
        </p:blipFill>
        <p:spPr>
          <a:xfrm>
            <a:off x="2343150" y="1519913"/>
            <a:ext cx="4457700" cy="1247775"/>
          </a:xfrm>
          <a:prstGeom prst="rect">
            <a:avLst/>
          </a:prstGeom>
          <a:noFill/>
          <a:ln>
            <a:noFill/>
          </a:ln>
        </p:spPr>
      </p:pic>
      <p:graphicFrame>
        <p:nvGraphicFramePr>
          <p:cNvPr id="2642" name="Google Shape;2642;g35cf652dc57_0_53"/>
          <p:cNvGraphicFramePr/>
          <p:nvPr/>
        </p:nvGraphicFramePr>
        <p:xfrm>
          <a:off x="814450" y="3332375"/>
          <a:ext cx="3000000" cy="3000000"/>
        </p:xfrm>
        <a:graphic>
          <a:graphicData uri="http://schemas.openxmlformats.org/drawingml/2006/table">
            <a:tbl>
              <a:tblPr>
                <a:noFill/>
                <a:tableStyleId>{14639DD2-72BB-42BD-90AC-5A99427E39D5}</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For 1000 episodes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CPU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Kaggle’s GPU: P100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Without heuristic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2min03s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1min21s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With heuristic policy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2min22s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1min41s</a:t>
                      </a:r>
                      <a:endParaRPr>
                        <a:solidFill>
                          <a:schemeClr val="lt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6" name="Shape 2176"/>
        <p:cNvGrpSpPr/>
        <p:nvPr/>
      </p:nvGrpSpPr>
      <p:grpSpPr>
        <a:xfrm>
          <a:off x="0" y="0"/>
          <a:ext cx="0" cy="0"/>
          <a:chOff x="0" y="0"/>
          <a:chExt cx="0" cy="0"/>
        </a:xfrm>
      </p:grpSpPr>
      <p:sp>
        <p:nvSpPr>
          <p:cNvPr id="2177" name="Google Shape;2177;p2"/>
          <p:cNvSpPr txBox="1"/>
          <p:nvPr>
            <p:ph idx="1" type="body"/>
          </p:nvPr>
        </p:nvSpPr>
        <p:spPr>
          <a:xfrm>
            <a:off x="702700" y="1305075"/>
            <a:ext cx="2973000" cy="2703300"/>
          </a:xfrm>
          <a:prstGeom prst="rect">
            <a:avLst/>
          </a:prstGeom>
          <a:noFill/>
          <a:ln>
            <a:noFill/>
          </a:ln>
        </p:spPr>
        <p:txBody>
          <a:bodyPr anchorCtr="0" anchor="t" bIns="91425" lIns="91425" spcFirstLastPara="1" rIns="91425" wrap="square" tIns="91425">
            <a:noAutofit/>
          </a:bodyPr>
          <a:lstStyle/>
          <a:p>
            <a:pPr indent="-130175" lvl="0" marL="91440" rtl="0" algn="l">
              <a:lnSpc>
                <a:spcPct val="115000"/>
              </a:lnSpc>
              <a:spcBef>
                <a:spcPts val="0"/>
              </a:spcBef>
              <a:spcAft>
                <a:spcPts val="0"/>
              </a:spcAft>
              <a:buClr>
                <a:schemeClr val="accent1"/>
              </a:buClr>
              <a:buSzPts val="2050"/>
              <a:buFont typeface="Advent Pro"/>
              <a:buChar char="●"/>
            </a:pPr>
            <a:r>
              <a:rPr b="1" lang="en" sz="2050">
                <a:latin typeface="Advent Pro"/>
                <a:ea typeface="Advent Pro"/>
                <a:cs typeface="Advent Pro"/>
                <a:sym typeface="Advent Pro"/>
              </a:rPr>
              <a:t>GALLO Lorenzo 72719</a:t>
            </a:r>
            <a:endParaRPr b="1" sz="2050">
              <a:latin typeface="Advent Pro"/>
              <a:ea typeface="Advent Pro"/>
              <a:cs typeface="Advent Pro"/>
              <a:sym typeface="Advent Pro"/>
            </a:endParaRPr>
          </a:p>
          <a:p>
            <a:pPr indent="-130175" lvl="0" marL="91440" rtl="0" algn="l">
              <a:lnSpc>
                <a:spcPct val="115000"/>
              </a:lnSpc>
              <a:spcBef>
                <a:spcPts val="0"/>
              </a:spcBef>
              <a:spcAft>
                <a:spcPts val="0"/>
              </a:spcAft>
              <a:buSzPts val="2050"/>
              <a:buFont typeface="Advent Pro"/>
              <a:buChar char="●"/>
            </a:pPr>
            <a:r>
              <a:rPr b="1" lang="en" sz="2050">
                <a:latin typeface="Advent Pro"/>
                <a:ea typeface="Advent Pro"/>
                <a:cs typeface="Advent Pro"/>
                <a:sym typeface="Advent Pro"/>
              </a:rPr>
              <a:t>WERCK Hugo 72692</a:t>
            </a:r>
            <a:endParaRPr b="1" sz="2050">
              <a:latin typeface="Advent Pro"/>
              <a:ea typeface="Advent Pro"/>
              <a:cs typeface="Advent Pro"/>
              <a:sym typeface="Advent Pro"/>
            </a:endParaRPr>
          </a:p>
        </p:txBody>
      </p:sp>
      <p:sp>
        <p:nvSpPr>
          <p:cNvPr id="2178" name="Google Shape;2178;p2"/>
          <p:cNvSpPr txBox="1"/>
          <p:nvPr>
            <p:ph type="title"/>
          </p:nvPr>
        </p:nvSpPr>
        <p:spPr>
          <a:xfrm>
            <a:off x="1170325" y="292625"/>
            <a:ext cx="68034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ABOUT THE TEAM</a:t>
            </a:r>
            <a:endParaRPr/>
          </a:p>
          <a:p>
            <a:pPr indent="0" lvl="0" marL="0" rtl="0" algn="ctr">
              <a:lnSpc>
                <a:spcPct val="100000"/>
              </a:lnSpc>
              <a:spcBef>
                <a:spcPts val="0"/>
              </a:spcBef>
              <a:spcAft>
                <a:spcPts val="0"/>
              </a:spcAft>
              <a:buSzPts val="2100"/>
              <a:buNone/>
            </a:pPr>
            <a:r>
              <a:t/>
            </a:r>
            <a:endParaRPr/>
          </a:p>
        </p:txBody>
      </p:sp>
      <p:grpSp>
        <p:nvGrpSpPr>
          <p:cNvPr id="2179" name="Google Shape;2179;p2"/>
          <p:cNvGrpSpPr/>
          <p:nvPr/>
        </p:nvGrpSpPr>
        <p:grpSpPr>
          <a:xfrm rot="-5400000">
            <a:off x="1836321" y="535371"/>
            <a:ext cx="242781" cy="161857"/>
            <a:chOff x="2500050" y="3730175"/>
            <a:chExt cx="2619000" cy="1746025"/>
          </a:xfrm>
        </p:grpSpPr>
        <p:sp>
          <p:nvSpPr>
            <p:cNvPr id="2180" name="Google Shape;2180;p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4" name="Google Shape;2184;p2"/>
          <p:cNvGrpSpPr/>
          <p:nvPr/>
        </p:nvGrpSpPr>
        <p:grpSpPr>
          <a:xfrm rot="5400000">
            <a:off x="7064946" y="535371"/>
            <a:ext cx="242781" cy="161857"/>
            <a:chOff x="2500050" y="3730175"/>
            <a:chExt cx="2619000" cy="1746025"/>
          </a:xfrm>
        </p:grpSpPr>
        <p:sp>
          <p:nvSpPr>
            <p:cNvPr id="2185" name="Google Shape;2185;p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9" name="Google Shape;218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90" name="Google Shape;2190;p2"/>
          <p:cNvGrpSpPr/>
          <p:nvPr/>
        </p:nvGrpSpPr>
        <p:grpSpPr>
          <a:xfrm>
            <a:off x="3886436" y="1916890"/>
            <a:ext cx="1371128" cy="1309720"/>
            <a:chOff x="3758514" y="1812383"/>
            <a:chExt cx="1627066" cy="1518692"/>
          </a:xfrm>
        </p:grpSpPr>
        <p:grpSp>
          <p:nvGrpSpPr>
            <p:cNvPr id="2191" name="Google Shape;2191;p2"/>
            <p:cNvGrpSpPr/>
            <p:nvPr/>
          </p:nvGrpSpPr>
          <p:grpSpPr>
            <a:xfrm>
              <a:off x="3758514" y="1812383"/>
              <a:ext cx="1627066" cy="1518692"/>
              <a:chOff x="2022008" y="1397673"/>
              <a:chExt cx="806956" cy="753208"/>
            </a:xfrm>
          </p:grpSpPr>
          <p:sp>
            <p:nvSpPr>
              <p:cNvPr id="2192" name="Google Shape;2192;p2"/>
              <p:cNvSpPr/>
              <p:nvPr/>
            </p:nvSpPr>
            <p:spPr>
              <a:xfrm>
                <a:off x="2774109"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
              <p:cNvSpPr/>
              <p:nvPr/>
            </p:nvSpPr>
            <p:spPr>
              <a:xfrm>
                <a:off x="2774109"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
              <p:cNvSpPr/>
              <p:nvPr/>
            </p:nvSpPr>
            <p:spPr>
              <a:xfrm>
                <a:off x="2774109"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
              <p:cNvSpPr/>
              <p:nvPr/>
            </p:nvSpPr>
            <p:spPr>
              <a:xfrm>
                <a:off x="2720376" y="2042307"/>
                <a:ext cx="54840" cy="54840"/>
              </a:xfrm>
              <a:custGeom>
                <a:rect b="b" l="l" r="r" t="t"/>
                <a:pathLst>
                  <a:path extrusionOk="0" h="3521" w="3521">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
              <p:cNvSpPr/>
              <p:nvPr/>
            </p:nvSpPr>
            <p:spPr>
              <a:xfrm>
                <a:off x="2720376" y="1988604"/>
                <a:ext cx="54840" cy="54808"/>
              </a:xfrm>
              <a:custGeom>
                <a:rect b="b" l="l" r="r" t="t"/>
                <a:pathLst>
                  <a:path extrusionOk="0" h="3519" w="3521">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
              <p:cNvSpPr/>
              <p:nvPr/>
            </p:nvSpPr>
            <p:spPr>
              <a:xfrm>
                <a:off x="2720376" y="1934871"/>
                <a:ext cx="54840" cy="54855"/>
              </a:xfrm>
              <a:custGeom>
                <a:rect b="b" l="l" r="r" t="t"/>
                <a:pathLst>
                  <a:path extrusionOk="0" h="3522"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
              <p:cNvSpPr/>
              <p:nvPr/>
            </p:nvSpPr>
            <p:spPr>
              <a:xfrm>
                <a:off x="2720921" y="1935416"/>
                <a:ext cx="53765" cy="53749"/>
              </a:xfrm>
              <a:custGeom>
                <a:rect b="b" l="l" r="r" t="t"/>
                <a:pathLst>
                  <a:path extrusionOk="0" h="3451" w="3452">
                    <a:moveTo>
                      <a:pt x="0" y="0"/>
                    </a:moveTo>
                    <a:lnTo>
                      <a:pt x="0"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
              <p:cNvSpPr/>
              <p:nvPr/>
            </p:nvSpPr>
            <p:spPr>
              <a:xfrm>
                <a:off x="2720376" y="1881137"/>
                <a:ext cx="54840" cy="54840"/>
              </a:xfrm>
              <a:custGeom>
                <a:rect b="b" l="l" r="r" t="t"/>
                <a:pathLst>
                  <a:path extrusionOk="0" h="3521"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
              <p:cNvSpPr/>
              <p:nvPr/>
            </p:nvSpPr>
            <p:spPr>
              <a:xfrm>
                <a:off x="2720921" y="1881666"/>
                <a:ext cx="53765" cy="53765"/>
              </a:xfrm>
              <a:custGeom>
                <a:rect b="b" l="l" r="r" t="t"/>
                <a:pathLst>
                  <a:path extrusionOk="0" h="3452" w="3452">
                    <a:moveTo>
                      <a:pt x="0" y="1"/>
                    </a:moveTo>
                    <a:lnTo>
                      <a:pt x="0"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
              <p:cNvSpPr/>
              <p:nvPr/>
            </p:nvSpPr>
            <p:spPr>
              <a:xfrm>
                <a:off x="2720376" y="1827450"/>
                <a:ext cx="54840" cy="54777"/>
              </a:xfrm>
              <a:custGeom>
                <a:rect b="b" l="l" r="r" t="t"/>
                <a:pathLst>
                  <a:path extrusionOk="0" h="3517" w="3521">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
              <p:cNvSpPr/>
              <p:nvPr/>
            </p:nvSpPr>
            <p:spPr>
              <a:xfrm>
                <a:off x="2720376" y="1773700"/>
                <a:ext cx="54840" cy="54855"/>
              </a:xfrm>
              <a:custGeom>
                <a:rect b="b" l="l" r="r" t="t"/>
                <a:pathLst>
                  <a:path extrusionOk="0" h="3522" w="3521">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
              <p:cNvSpPr/>
              <p:nvPr/>
            </p:nvSpPr>
            <p:spPr>
              <a:xfrm>
                <a:off x="2666689" y="2096041"/>
                <a:ext cx="54793" cy="54840"/>
              </a:xfrm>
              <a:custGeom>
                <a:rect b="b" l="l" r="r" t="t"/>
                <a:pathLst>
                  <a:path extrusionOk="0" h="3521" w="3518">
                    <a:moveTo>
                      <a:pt x="0" y="1"/>
                    </a:moveTo>
                    <a:lnTo>
                      <a:pt x="0" y="3521"/>
                    </a:lnTo>
                    <a:lnTo>
                      <a:pt x="3518" y="3521"/>
                    </a:lnTo>
                    <a:lnTo>
                      <a:pt x="3518"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
              <p:cNvSpPr/>
              <p:nvPr/>
            </p:nvSpPr>
            <p:spPr>
              <a:xfrm>
                <a:off x="2666689" y="2042307"/>
                <a:ext cx="54793" cy="54840"/>
              </a:xfrm>
              <a:custGeom>
                <a:rect b="b" l="l" r="r" t="t"/>
                <a:pathLst>
                  <a:path extrusionOk="0" h="3521" w="3518">
                    <a:moveTo>
                      <a:pt x="0" y="0"/>
                    </a:moveTo>
                    <a:lnTo>
                      <a:pt x="0" y="3521"/>
                    </a:lnTo>
                    <a:lnTo>
                      <a:pt x="3518" y="3521"/>
                    </a:lnTo>
                    <a:lnTo>
                      <a:pt x="3518"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
              <p:cNvSpPr/>
              <p:nvPr/>
            </p:nvSpPr>
            <p:spPr>
              <a:xfrm>
                <a:off x="2666689" y="1988604"/>
                <a:ext cx="54793" cy="54808"/>
              </a:xfrm>
              <a:custGeom>
                <a:rect b="b" l="l" r="r" t="t"/>
                <a:pathLst>
                  <a:path extrusionOk="0" h="3519" w="3518">
                    <a:moveTo>
                      <a:pt x="0" y="1"/>
                    </a:moveTo>
                    <a:lnTo>
                      <a:pt x="0" y="3519"/>
                    </a:lnTo>
                    <a:lnTo>
                      <a:pt x="3518" y="3519"/>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
              <p:cNvSpPr/>
              <p:nvPr/>
            </p:nvSpPr>
            <p:spPr>
              <a:xfrm>
                <a:off x="2667234" y="1989149"/>
                <a:ext cx="53703" cy="53703"/>
              </a:xfrm>
              <a:custGeom>
                <a:rect b="b" l="l" r="r" t="t"/>
                <a:pathLst>
                  <a:path extrusionOk="0" h="3448" w="3448">
                    <a:moveTo>
                      <a:pt x="1" y="0"/>
                    </a:moveTo>
                    <a:lnTo>
                      <a:pt x="1" y="3448"/>
                    </a:lnTo>
                    <a:lnTo>
                      <a:pt x="3447" y="3448"/>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
              <p:cNvSpPr/>
              <p:nvPr/>
            </p:nvSpPr>
            <p:spPr>
              <a:xfrm>
                <a:off x="2666689" y="1934871"/>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
              <p:cNvSpPr/>
              <p:nvPr/>
            </p:nvSpPr>
            <p:spPr>
              <a:xfrm>
                <a:off x="2667234" y="1935416"/>
                <a:ext cx="53703" cy="53749"/>
              </a:xfrm>
              <a:custGeom>
                <a:rect b="b" l="l" r="r" t="t"/>
                <a:pathLst>
                  <a:path extrusionOk="0" h="3451" w="3448">
                    <a:moveTo>
                      <a:pt x="1" y="0"/>
                    </a:moveTo>
                    <a:lnTo>
                      <a:pt x="1" y="3450"/>
                    </a:lnTo>
                    <a:lnTo>
                      <a:pt x="3447" y="3450"/>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
              <p:cNvSpPr/>
              <p:nvPr/>
            </p:nvSpPr>
            <p:spPr>
              <a:xfrm>
                <a:off x="2666689" y="1881137"/>
                <a:ext cx="54793" cy="54840"/>
              </a:xfrm>
              <a:custGeom>
                <a:rect b="b" l="l" r="r" t="t"/>
                <a:pathLst>
                  <a:path extrusionOk="0" h="3521"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
              <p:cNvSpPr/>
              <p:nvPr/>
            </p:nvSpPr>
            <p:spPr>
              <a:xfrm>
                <a:off x="2666689" y="1827450"/>
                <a:ext cx="54793" cy="54777"/>
              </a:xfrm>
              <a:custGeom>
                <a:rect b="b" l="l" r="r" t="t"/>
                <a:pathLst>
                  <a:path extrusionOk="0" h="3517" w="3518">
                    <a:moveTo>
                      <a:pt x="0" y="0"/>
                    </a:moveTo>
                    <a:lnTo>
                      <a:pt x="0" y="3516"/>
                    </a:lnTo>
                    <a:lnTo>
                      <a:pt x="3518" y="3516"/>
                    </a:lnTo>
                    <a:lnTo>
                      <a:pt x="351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
              <p:cNvSpPr/>
              <p:nvPr/>
            </p:nvSpPr>
            <p:spPr>
              <a:xfrm>
                <a:off x="2667234" y="1827979"/>
                <a:ext cx="53703" cy="53703"/>
              </a:xfrm>
              <a:custGeom>
                <a:rect b="b" l="l" r="r" t="t"/>
                <a:pathLst>
                  <a:path extrusionOk="0" h="3448" w="3448">
                    <a:moveTo>
                      <a:pt x="1" y="0"/>
                    </a:moveTo>
                    <a:lnTo>
                      <a:pt x="1" y="3448"/>
                    </a:lnTo>
                    <a:lnTo>
                      <a:pt x="3447" y="3448"/>
                    </a:lnTo>
                    <a:lnTo>
                      <a:pt x="344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
              <p:cNvSpPr/>
              <p:nvPr/>
            </p:nvSpPr>
            <p:spPr>
              <a:xfrm>
                <a:off x="2666689" y="1773700"/>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
              <p:cNvSpPr/>
              <p:nvPr/>
            </p:nvSpPr>
            <p:spPr>
              <a:xfrm>
                <a:off x="2612939"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
              <p:cNvSpPr/>
              <p:nvPr/>
            </p:nvSpPr>
            <p:spPr>
              <a:xfrm>
                <a:off x="2612939"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
              <p:cNvSpPr/>
              <p:nvPr/>
            </p:nvSpPr>
            <p:spPr>
              <a:xfrm>
                <a:off x="2612939"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
              <p:cNvSpPr/>
              <p:nvPr/>
            </p:nvSpPr>
            <p:spPr>
              <a:xfrm>
                <a:off x="2613484" y="1989149"/>
                <a:ext cx="53765" cy="53703"/>
              </a:xfrm>
              <a:custGeom>
                <a:rect b="b" l="l" r="r" t="t"/>
                <a:pathLst>
                  <a:path extrusionOk="0" h="3448" w="3452">
                    <a:moveTo>
                      <a:pt x="0" y="0"/>
                    </a:moveTo>
                    <a:lnTo>
                      <a:pt x="0"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
              <p:cNvSpPr/>
              <p:nvPr/>
            </p:nvSpPr>
            <p:spPr>
              <a:xfrm>
                <a:off x="2612939"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
              <p:cNvSpPr/>
              <p:nvPr/>
            </p:nvSpPr>
            <p:spPr>
              <a:xfrm>
                <a:off x="2612939"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
              <p:cNvSpPr/>
              <p:nvPr/>
            </p:nvSpPr>
            <p:spPr>
              <a:xfrm>
                <a:off x="2613484" y="1881666"/>
                <a:ext cx="53765" cy="53765"/>
              </a:xfrm>
              <a:custGeom>
                <a:rect b="b" l="l" r="r" t="t"/>
                <a:pathLst>
                  <a:path extrusionOk="0" h="3452" w="3452">
                    <a:moveTo>
                      <a:pt x="0" y="1"/>
                    </a:moveTo>
                    <a:lnTo>
                      <a:pt x="0" y="3451"/>
                    </a:lnTo>
                    <a:lnTo>
                      <a:pt x="3452" y="3451"/>
                    </a:lnTo>
                    <a:lnTo>
                      <a:pt x="345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
              <p:cNvSpPr/>
              <p:nvPr/>
            </p:nvSpPr>
            <p:spPr>
              <a:xfrm>
                <a:off x="2612939"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
              <p:cNvSpPr/>
              <p:nvPr/>
            </p:nvSpPr>
            <p:spPr>
              <a:xfrm>
                <a:off x="2612939"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
              <p:cNvSpPr/>
              <p:nvPr/>
            </p:nvSpPr>
            <p:spPr>
              <a:xfrm>
                <a:off x="2613484" y="1774246"/>
                <a:ext cx="53765" cy="53749"/>
              </a:xfrm>
              <a:custGeom>
                <a:rect b="b" l="l" r="r" t="t"/>
                <a:pathLst>
                  <a:path extrusionOk="0" h="3451" w="3452">
                    <a:moveTo>
                      <a:pt x="0" y="0"/>
                    </a:moveTo>
                    <a:lnTo>
                      <a:pt x="0"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
              <p:cNvSpPr/>
              <p:nvPr/>
            </p:nvSpPr>
            <p:spPr>
              <a:xfrm>
                <a:off x="2559206"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
              <p:cNvSpPr/>
              <p:nvPr/>
            </p:nvSpPr>
            <p:spPr>
              <a:xfrm>
                <a:off x="2559206"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
              <p:cNvSpPr/>
              <p:nvPr/>
            </p:nvSpPr>
            <p:spPr>
              <a:xfrm>
                <a:off x="2559206"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
              <p:cNvSpPr/>
              <p:nvPr/>
            </p:nvSpPr>
            <p:spPr>
              <a:xfrm>
                <a:off x="2559751" y="1989149"/>
                <a:ext cx="53749" cy="53703"/>
              </a:xfrm>
              <a:custGeom>
                <a:rect b="b" l="l" r="r" t="t"/>
                <a:pathLst>
                  <a:path extrusionOk="0" h="3448" w="3451">
                    <a:moveTo>
                      <a:pt x="0" y="0"/>
                    </a:moveTo>
                    <a:lnTo>
                      <a:pt x="0" y="3448"/>
                    </a:lnTo>
                    <a:lnTo>
                      <a:pt x="3450" y="3448"/>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
              <p:cNvSpPr/>
              <p:nvPr/>
            </p:nvSpPr>
            <p:spPr>
              <a:xfrm>
                <a:off x="2559206"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
              <p:cNvSpPr/>
              <p:nvPr/>
            </p:nvSpPr>
            <p:spPr>
              <a:xfrm>
                <a:off x="2559751" y="1935416"/>
                <a:ext cx="53749" cy="53749"/>
              </a:xfrm>
              <a:custGeom>
                <a:rect b="b" l="l" r="r" t="t"/>
                <a:pathLst>
                  <a:path extrusionOk="0" h="3451" w="3451">
                    <a:moveTo>
                      <a:pt x="0" y="0"/>
                    </a:moveTo>
                    <a:lnTo>
                      <a:pt x="0" y="3450"/>
                    </a:lnTo>
                    <a:lnTo>
                      <a:pt x="3450" y="3450"/>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
              <p:cNvSpPr/>
              <p:nvPr/>
            </p:nvSpPr>
            <p:spPr>
              <a:xfrm>
                <a:off x="2559206"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
              <p:cNvSpPr/>
              <p:nvPr/>
            </p:nvSpPr>
            <p:spPr>
              <a:xfrm>
                <a:off x="2559206"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
              <p:cNvSpPr/>
              <p:nvPr/>
            </p:nvSpPr>
            <p:spPr>
              <a:xfrm>
                <a:off x="2559751" y="1827979"/>
                <a:ext cx="53749" cy="53703"/>
              </a:xfrm>
              <a:custGeom>
                <a:rect b="b" l="l" r="r" t="t"/>
                <a:pathLst>
                  <a:path extrusionOk="0" h="3448" w="3451">
                    <a:moveTo>
                      <a:pt x="0" y="0"/>
                    </a:moveTo>
                    <a:lnTo>
                      <a:pt x="0" y="3448"/>
                    </a:lnTo>
                    <a:lnTo>
                      <a:pt x="3450" y="3448"/>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
              <p:cNvSpPr/>
              <p:nvPr/>
            </p:nvSpPr>
            <p:spPr>
              <a:xfrm>
                <a:off x="2559206"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
              <p:cNvSpPr/>
              <p:nvPr/>
            </p:nvSpPr>
            <p:spPr>
              <a:xfrm>
                <a:off x="2559751" y="1774246"/>
                <a:ext cx="53749" cy="53749"/>
              </a:xfrm>
              <a:custGeom>
                <a:rect b="b" l="l" r="r" t="t"/>
                <a:pathLst>
                  <a:path extrusionOk="0" h="3451" w="3451">
                    <a:moveTo>
                      <a:pt x="0" y="0"/>
                    </a:moveTo>
                    <a:lnTo>
                      <a:pt x="0" y="3450"/>
                    </a:lnTo>
                    <a:lnTo>
                      <a:pt x="3450" y="3450"/>
                    </a:lnTo>
                    <a:lnTo>
                      <a:pt x="3450"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
              <p:cNvSpPr/>
              <p:nvPr/>
            </p:nvSpPr>
            <p:spPr>
              <a:xfrm>
                <a:off x="2505519" y="2042307"/>
                <a:ext cx="54793" cy="54840"/>
              </a:xfrm>
              <a:custGeom>
                <a:rect b="b" l="l" r="r" t="t"/>
                <a:pathLst>
                  <a:path extrusionOk="0" h="3521" w="3518">
                    <a:moveTo>
                      <a:pt x="0" y="0"/>
                    </a:moveTo>
                    <a:lnTo>
                      <a:pt x="0" y="3521"/>
                    </a:lnTo>
                    <a:lnTo>
                      <a:pt x="3518" y="3521"/>
                    </a:lnTo>
                    <a:lnTo>
                      <a:pt x="3518"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
              <p:cNvSpPr/>
              <p:nvPr/>
            </p:nvSpPr>
            <p:spPr>
              <a:xfrm>
                <a:off x="2505519" y="1988604"/>
                <a:ext cx="54793" cy="54808"/>
              </a:xfrm>
              <a:custGeom>
                <a:rect b="b" l="l" r="r" t="t"/>
                <a:pathLst>
                  <a:path extrusionOk="0" h="3519" w="3518">
                    <a:moveTo>
                      <a:pt x="0" y="1"/>
                    </a:moveTo>
                    <a:lnTo>
                      <a:pt x="0" y="3519"/>
                    </a:lnTo>
                    <a:lnTo>
                      <a:pt x="3518" y="3519"/>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
              <p:cNvSpPr/>
              <p:nvPr/>
            </p:nvSpPr>
            <p:spPr>
              <a:xfrm>
                <a:off x="2505519" y="1934871"/>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
              <p:cNvSpPr/>
              <p:nvPr/>
            </p:nvSpPr>
            <p:spPr>
              <a:xfrm>
                <a:off x="2506079" y="1935416"/>
                <a:ext cx="53687" cy="53749"/>
              </a:xfrm>
              <a:custGeom>
                <a:rect b="b" l="l" r="r" t="t"/>
                <a:pathLst>
                  <a:path extrusionOk="0" h="3451" w="3447">
                    <a:moveTo>
                      <a:pt x="0" y="0"/>
                    </a:moveTo>
                    <a:lnTo>
                      <a:pt x="0" y="3450"/>
                    </a:lnTo>
                    <a:lnTo>
                      <a:pt x="3446" y="3450"/>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
              <p:cNvSpPr/>
              <p:nvPr/>
            </p:nvSpPr>
            <p:spPr>
              <a:xfrm>
                <a:off x="2505519" y="1881137"/>
                <a:ext cx="54793" cy="54840"/>
              </a:xfrm>
              <a:custGeom>
                <a:rect b="b" l="l" r="r" t="t"/>
                <a:pathLst>
                  <a:path extrusionOk="0" h="3521"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
              <p:cNvSpPr/>
              <p:nvPr/>
            </p:nvSpPr>
            <p:spPr>
              <a:xfrm>
                <a:off x="2506079" y="1881666"/>
                <a:ext cx="53687" cy="53765"/>
              </a:xfrm>
              <a:custGeom>
                <a:rect b="b" l="l" r="r" t="t"/>
                <a:pathLst>
                  <a:path extrusionOk="0" h="3452" w="3447">
                    <a:moveTo>
                      <a:pt x="0" y="1"/>
                    </a:moveTo>
                    <a:lnTo>
                      <a:pt x="0" y="3451"/>
                    </a:lnTo>
                    <a:lnTo>
                      <a:pt x="3446" y="3451"/>
                    </a:lnTo>
                    <a:lnTo>
                      <a:pt x="3446"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
              <p:cNvSpPr/>
              <p:nvPr/>
            </p:nvSpPr>
            <p:spPr>
              <a:xfrm>
                <a:off x="2505519" y="1827450"/>
                <a:ext cx="54793" cy="54777"/>
              </a:xfrm>
              <a:custGeom>
                <a:rect b="b" l="l" r="r" t="t"/>
                <a:pathLst>
                  <a:path extrusionOk="0" h="3517" w="3518">
                    <a:moveTo>
                      <a:pt x="0" y="0"/>
                    </a:moveTo>
                    <a:lnTo>
                      <a:pt x="0" y="3516"/>
                    </a:lnTo>
                    <a:lnTo>
                      <a:pt x="3518" y="3516"/>
                    </a:lnTo>
                    <a:lnTo>
                      <a:pt x="351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
              <p:cNvSpPr/>
              <p:nvPr/>
            </p:nvSpPr>
            <p:spPr>
              <a:xfrm>
                <a:off x="2506079" y="1827979"/>
                <a:ext cx="53687" cy="53703"/>
              </a:xfrm>
              <a:custGeom>
                <a:rect b="b" l="l" r="r" t="t"/>
                <a:pathLst>
                  <a:path extrusionOk="0" h="3448" w="3447">
                    <a:moveTo>
                      <a:pt x="0" y="0"/>
                    </a:moveTo>
                    <a:lnTo>
                      <a:pt x="0" y="3448"/>
                    </a:lnTo>
                    <a:lnTo>
                      <a:pt x="3446" y="3448"/>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
              <p:cNvSpPr/>
              <p:nvPr/>
            </p:nvSpPr>
            <p:spPr>
              <a:xfrm>
                <a:off x="2505519" y="1773700"/>
                <a:ext cx="54793" cy="54855"/>
              </a:xfrm>
              <a:custGeom>
                <a:rect b="b" l="l" r="r" t="t"/>
                <a:pathLst>
                  <a:path extrusionOk="0" h="3522" w="3518">
                    <a:moveTo>
                      <a:pt x="0" y="1"/>
                    </a:moveTo>
                    <a:lnTo>
                      <a:pt x="0" y="3521"/>
                    </a:lnTo>
                    <a:lnTo>
                      <a:pt x="3518" y="3521"/>
                    </a:lnTo>
                    <a:lnTo>
                      <a:pt x="3518"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
              <p:cNvSpPr/>
              <p:nvPr/>
            </p:nvSpPr>
            <p:spPr>
              <a:xfrm>
                <a:off x="2506079" y="1774246"/>
                <a:ext cx="53687" cy="53749"/>
              </a:xfrm>
              <a:custGeom>
                <a:rect b="b" l="l" r="r" t="t"/>
                <a:pathLst>
                  <a:path extrusionOk="0" h="3451" w="3447">
                    <a:moveTo>
                      <a:pt x="0" y="0"/>
                    </a:moveTo>
                    <a:lnTo>
                      <a:pt x="0" y="3450"/>
                    </a:lnTo>
                    <a:lnTo>
                      <a:pt x="3446" y="3450"/>
                    </a:lnTo>
                    <a:lnTo>
                      <a:pt x="3446"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
              <p:cNvSpPr/>
              <p:nvPr/>
            </p:nvSpPr>
            <p:spPr>
              <a:xfrm>
                <a:off x="2451785" y="2042307"/>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
              <p:cNvSpPr/>
              <p:nvPr/>
            </p:nvSpPr>
            <p:spPr>
              <a:xfrm>
                <a:off x="2451785" y="1988604"/>
                <a:ext cx="54840" cy="54808"/>
              </a:xfrm>
              <a:custGeom>
                <a:rect b="b" l="l" r="r" t="t"/>
                <a:pathLst>
                  <a:path extrusionOk="0" h="3519" w="3521">
                    <a:moveTo>
                      <a:pt x="0" y="1"/>
                    </a:moveTo>
                    <a:lnTo>
                      <a:pt x="0"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
              <p:cNvSpPr/>
              <p:nvPr/>
            </p:nvSpPr>
            <p:spPr>
              <a:xfrm>
                <a:off x="2451785" y="1934871"/>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
              <p:cNvSpPr/>
              <p:nvPr/>
            </p:nvSpPr>
            <p:spPr>
              <a:xfrm>
                <a:off x="2452314" y="1935416"/>
                <a:ext cx="53780" cy="53749"/>
              </a:xfrm>
              <a:custGeom>
                <a:rect b="b" l="l" r="r" t="t"/>
                <a:pathLst>
                  <a:path extrusionOk="0" h="3451" w="3453">
                    <a:moveTo>
                      <a:pt x="1" y="0"/>
                    </a:moveTo>
                    <a:lnTo>
                      <a:pt x="1"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
              <p:cNvSpPr/>
              <p:nvPr/>
            </p:nvSpPr>
            <p:spPr>
              <a:xfrm>
                <a:off x="2451785" y="1881137"/>
                <a:ext cx="54840" cy="54840"/>
              </a:xfrm>
              <a:custGeom>
                <a:rect b="b" l="l" r="r" t="t"/>
                <a:pathLst>
                  <a:path extrusionOk="0" h="3521"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
              <p:cNvSpPr/>
              <p:nvPr/>
            </p:nvSpPr>
            <p:spPr>
              <a:xfrm>
                <a:off x="2451785" y="1827450"/>
                <a:ext cx="54840" cy="54777"/>
              </a:xfrm>
              <a:custGeom>
                <a:rect b="b" l="l" r="r" t="t"/>
                <a:pathLst>
                  <a:path extrusionOk="0" h="3517" w="3521">
                    <a:moveTo>
                      <a:pt x="0" y="0"/>
                    </a:moveTo>
                    <a:lnTo>
                      <a:pt x="0"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
              <p:cNvSpPr/>
              <p:nvPr/>
            </p:nvSpPr>
            <p:spPr>
              <a:xfrm>
                <a:off x="2452314" y="1827979"/>
                <a:ext cx="53780" cy="53703"/>
              </a:xfrm>
              <a:custGeom>
                <a:rect b="b" l="l" r="r" t="t"/>
                <a:pathLst>
                  <a:path extrusionOk="0" h="3448" w="3453">
                    <a:moveTo>
                      <a:pt x="1" y="0"/>
                    </a:moveTo>
                    <a:lnTo>
                      <a:pt x="1" y="3448"/>
                    </a:lnTo>
                    <a:lnTo>
                      <a:pt x="3452" y="3448"/>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
              <p:cNvSpPr/>
              <p:nvPr/>
            </p:nvSpPr>
            <p:spPr>
              <a:xfrm>
                <a:off x="2451785" y="1773700"/>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
              <p:cNvSpPr/>
              <p:nvPr/>
            </p:nvSpPr>
            <p:spPr>
              <a:xfrm>
                <a:off x="2452314" y="1774246"/>
                <a:ext cx="53780" cy="53749"/>
              </a:xfrm>
              <a:custGeom>
                <a:rect b="b" l="l" r="r" t="t"/>
                <a:pathLst>
                  <a:path extrusionOk="0" h="3451" w="3453">
                    <a:moveTo>
                      <a:pt x="1" y="0"/>
                    </a:moveTo>
                    <a:lnTo>
                      <a:pt x="1" y="3450"/>
                    </a:lnTo>
                    <a:lnTo>
                      <a:pt x="3452" y="3450"/>
                    </a:lnTo>
                    <a:lnTo>
                      <a:pt x="345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
              <p:cNvSpPr/>
              <p:nvPr/>
            </p:nvSpPr>
            <p:spPr>
              <a:xfrm>
                <a:off x="2398035" y="2042307"/>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
              <p:cNvSpPr/>
              <p:nvPr/>
            </p:nvSpPr>
            <p:spPr>
              <a:xfrm>
                <a:off x="2398035"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
              <p:cNvSpPr/>
              <p:nvPr/>
            </p:nvSpPr>
            <p:spPr>
              <a:xfrm>
                <a:off x="2398035"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
              <p:cNvSpPr/>
              <p:nvPr/>
            </p:nvSpPr>
            <p:spPr>
              <a:xfrm>
                <a:off x="2398581" y="1935416"/>
                <a:ext cx="53749" cy="53749"/>
              </a:xfrm>
              <a:custGeom>
                <a:rect b="b" l="l" r="r" t="t"/>
                <a:pathLst>
                  <a:path extrusionOk="0" h="3451" w="3451">
                    <a:moveTo>
                      <a:pt x="0" y="0"/>
                    </a:moveTo>
                    <a:lnTo>
                      <a:pt x="0"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
              <p:cNvSpPr/>
              <p:nvPr/>
            </p:nvSpPr>
            <p:spPr>
              <a:xfrm>
                <a:off x="2398035"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
              <p:cNvSpPr/>
              <p:nvPr/>
            </p:nvSpPr>
            <p:spPr>
              <a:xfrm>
                <a:off x="2398581" y="1881666"/>
                <a:ext cx="53749" cy="53765"/>
              </a:xfrm>
              <a:custGeom>
                <a:rect b="b" l="l" r="r" t="t"/>
                <a:pathLst>
                  <a:path extrusionOk="0" h="3452" w="3451">
                    <a:moveTo>
                      <a:pt x="0" y="1"/>
                    </a:moveTo>
                    <a:lnTo>
                      <a:pt x="0"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
              <p:cNvSpPr/>
              <p:nvPr/>
            </p:nvSpPr>
            <p:spPr>
              <a:xfrm>
                <a:off x="2398035"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
              <p:cNvSpPr/>
              <p:nvPr/>
            </p:nvSpPr>
            <p:spPr>
              <a:xfrm>
                <a:off x="2398581" y="1827979"/>
                <a:ext cx="53749" cy="53703"/>
              </a:xfrm>
              <a:custGeom>
                <a:rect b="b" l="l" r="r" t="t"/>
                <a:pathLst>
                  <a:path extrusionOk="0" h="3448" w="3451">
                    <a:moveTo>
                      <a:pt x="0" y="0"/>
                    </a:moveTo>
                    <a:lnTo>
                      <a:pt x="0"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
              <p:cNvSpPr/>
              <p:nvPr/>
            </p:nvSpPr>
            <p:spPr>
              <a:xfrm>
                <a:off x="2398035"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
              <p:cNvSpPr/>
              <p:nvPr/>
            </p:nvSpPr>
            <p:spPr>
              <a:xfrm>
                <a:off x="2398581" y="1774246"/>
                <a:ext cx="53749" cy="53749"/>
              </a:xfrm>
              <a:custGeom>
                <a:rect b="b" l="l" r="r" t="t"/>
                <a:pathLst>
                  <a:path extrusionOk="0" h="3451" w="3451">
                    <a:moveTo>
                      <a:pt x="0" y="0"/>
                    </a:moveTo>
                    <a:lnTo>
                      <a:pt x="0"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
              <p:cNvSpPr/>
              <p:nvPr/>
            </p:nvSpPr>
            <p:spPr>
              <a:xfrm>
                <a:off x="2344348" y="2042307"/>
                <a:ext cx="54777" cy="54840"/>
              </a:xfrm>
              <a:custGeom>
                <a:rect b="b" l="l" r="r" t="t"/>
                <a:pathLst>
                  <a:path extrusionOk="0" h="3521" w="3517">
                    <a:moveTo>
                      <a:pt x="0" y="0"/>
                    </a:moveTo>
                    <a:lnTo>
                      <a:pt x="0" y="3521"/>
                    </a:lnTo>
                    <a:lnTo>
                      <a:pt x="3517" y="3521"/>
                    </a:lnTo>
                    <a:lnTo>
                      <a:pt x="3517"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
              <p:cNvSpPr/>
              <p:nvPr/>
            </p:nvSpPr>
            <p:spPr>
              <a:xfrm>
                <a:off x="2344348" y="1988604"/>
                <a:ext cx="54777" cy="54808"/>
              </a:xfrm>
              <a:custGeom>
                <a:rect b="b" l="l" r="r" t="t"/>
                <a:pathLst>
                  <a:path extrusionOk="0" h="3519" w="3517">
                    <a:moveTo>
                      <a:pt x="0" y="1"/>
                    </a:moveTo>
                    <a:lnTo>
                      <a:pt x="0"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
              <p:cNvSpPr/>
              <p:nvPr/>
            </p:nvSpPr>
            <p:spPr>
              <a:xfrm>
                <a:off x="2344348" y="1934871"/>
                <a:ext cx="54777" cy="54855"/>
              </a:xfrm>
              <a:custGeom>
                <a:rect b="b" l="l" r="r" t="t"/>
                <a:pathLst>
                  <a:path extrusionOk="0" h="3522"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
              <p:cNvSpPr/>
              <p:nvPr/>
            </p:nvSpPr>
            <p:spPr>
              <a:xfrm>
                <a:off x="2344878" y="1935416"/>
                <a:ext cx="53718" cy="53749"/>
              </a:xfrm>
              <a:custGeom>
                <a:rect b="b" l="l" r="r" t="t"/>
                <a:pathLst>
                  <a:path extrusionOk="0" h="3451" w="3449">
                    <a:moveTo>
                      <a:pt x="1" y="0"/>
                    </a:moveTo>
                    <a:lnTo>
                      <a:pt x="1"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
              <p:cNvSpPr/>
              <p:nvPr/>
            </p:nvSpPr>
            <p:spPr>
              <a:xfrm>
                <a:off x="2344348" y="1881137"/>
                <a:ext cx="54777" cy="54840"/>
              </a:xfrm>
              <a:custGeom>
                <a:rect b="b" l="l" r="r" t="t"/>
                <a:pathLst>
                  <a:path extrusionOk="0" h="3521"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
              <p:cNvSpPr/>
              <p:nvPr/>
            </p:nvSpPr>
            <p:spPr>
              <a:xfrm>
                <a:off x="2344348" y="1827450"/>
                <a:ext cx="54777" cy="54777"/>
              </a:xfrm>
              <a:custGeom>
                <a:rect b="b" l="l" r="r" t="t"/>
                <a:pathLst>
                  <a:path extrusionOk="0" h="3517" w="3517">
                    <a:moveTo>
                      <a:pt x="0" y="0"/>
                    </a:moveTo>
                    <a:lnTo>
                      <a:pt x="0" y="3516"/>
                    </a:lnTo>
                    <a:lnTo>
                      <a:pt x="3517" y="3516"/>
                    </a:lnTo>
                    <a:lnTo>
                      <a:pt x="351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
              <p:cNvSpPr/>
              <p:nvPr/>
            </p:nvSpPr>
            <p:spPr>
              <a:xfrm>
                <a:off x="2344878" y="1827979"/>
                <a:ext cx="53718" cy="53703"/>
              </a:xfrm>
              <a:custGeom>
                <a:rect b="b" l="l" r="r" t="t"/>
                <a:pathLst>
                  <a:path extrusionOk="0" h="3448" w="3449">
                    <a:moveTo>
                      <a:pt x="1" y="0"/>
                    </a:moveTo>
                    <a:lnTo>
                      <a:pt x="1" y="3448"/>
                    </a:lnTo>
                    <a:lnTo>
                      <a:pt x="3448" y="3448"/>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
              <p:cNvSpPr/>
              <p:nvPr/>
            </p:nvSpPr>
            <p:spPr>
              <a:xfrm>
                <a:off x="2344348" y="1773700"/>
                <a:ext cx="54777" cy="54855"/>
              </a:xfrm>
              <a:custGeom>
                <a:rect b="b" l="l" r="r" t="t"/>
                <a:pathLst>
                  <a:path extrusionOk="0" h="3522" w="3517">
                    <a:moveTo>
                      <a:pt x="0" y="1"/>
                    </a:moveTo>
                    <a:lnTo>
                      <a:pt x="0"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
              <p:cNvSpPr/>
              <p:nvPr/>
            </p:nvSpPr>
            <p:spPr>
              <a:xfrm>
                <a:off x="2344878" y="1774246"/>
                <a:ext cx="53718" cy="53749"/>
              </a:xfrm>
              <a:custGeom>
                <a:rect b="b" l="l" r="r" t="t"/>
                <a:pathLst>
                  <a:path extrusionOk="0" h="3451" w="3449">
                    <a:moveTo>
                      <a:pt x="1" y="0"/>
                    </a:moveTo>
                    <a:lnTo>
                      <a:pt x="1"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
              <p:cNvSpPr/>
              <p:nvPr/>
            </p:nvSpPr>
            <p:spPr>
              <a:xfrm>
                <a:off x="2290615" y="2042307"/>
                <a:ext cx="54840" cy="54840"/>
              </a:xfrm>
              <a:custGeom>
                <a:rect b="b" l="l" r="r" t="t"/>
                <a:pathLst>
                  <a:path extrusionOk="0" h="3521" w="3521">
                    <a:moveTo>
                      <a:pt x="0" y="0"/>
                    </a:moveTo>
                    <a:lnTo>
                      <a:pt x="0"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
              <p:cNvSpPr/>
              <p:nvPr/>
            </p:nvSpPr>
            <p:spPr>
              <a:xfrm>
                <a:off x="2290615" y="1988604"/>
                <a:ext cx="54840" cy="54808"/>
              </a:xfrm>
              <a:custGeom>
                <a:rect b="b" l="l" r="r" t="t"/>
                <a:pathLst>
                  <a:path extrusionOk="0" h="3519" w="3521">
                    <a:moveTo>
                      <a:pt x="0" y="1"/>
                    </a:moveTo>
                    <a:lnTo>
                      <a:pt x="0"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
              <p:cNvSpPr/>
              <p:nvPr/>
            </p:nvSpPr>
            <p:spPr>
              <a:xfrm>
                <a:off x="2290615" y="1934871"/>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
              <p:cNvSpPr/>
              <p:nvPr/>
            </p:nvSpPr>
            <p:spPr>
              <a:xfrm>
                <a:off x="2291144"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
              <p:cNvSpPr/>
              <p:nvPr/>
            </p:nvSpPr>
            <p:spPr>
              <a:xfrm>
                <a:off x="2290615" y="1881137"/>
                <a:ext cx="54840" cy="54840"/>
              </a:xfrm>
              <a:custGeom>
                <a:rect b="b" l="l" r="r" t="t"/>
                <a:pathLst>
                  <a:path extrusionOk="0" h="3521"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
              <p:cNvSpPr/>
              <p:nvPr/>
            </p:nvSpPr>
            <p:spPr>
              <a:xfrm>
                <a:off x="2291144" y="1881666"/>
                <a:ext cx="53749" cy="53765"/>
              </a:xfrm>
              <a:custGeom>
                <a:rect b="b" l="l" r="r" t="t"/>
                <a:pathLst>
                  <a:path extrusionOk="0" h="3452" w="3451">
                    <a:moveTo>
                      <a:pt x="1" y="1"/>
                    </a:moveTo>
                    <a:lnTo>
                      <a:pt x="1"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
              <p:cNvSpPr/>
              <p:nvPr/>
            </p:nvSpPr>
            <p:spPr>
              <a:xfrm>
                <a:off x="2290615" y="1827450"/>
                <a:ext cx="54840" cy="54777"/>
              </a:xfrm>
              <a:custGeom>
                <a:rect b="b" l="l" r="r" t="t"/>
                <a:pathLst>
                  <a:path extrusionOk="0" h="3517" w="3521">
                    <a:moveTo>
                      <a:pt x="0" y="0"/>
                    </a:moveTo>
                    <a:lnTo>
                      <a:pt x="0"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
              <p:cNvSpPr/>
              <p:nvPr/>
            </p:nvSpPr>
            <p:spPr>
              <a:xfrm>
                <a:off x="2291144" y="182797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
              <p:cNvSpPr/>
              <p:nvPr/>
            </p:nvSpPr>
            <p:spPr>
              <a:xfrm>
                <a:off x="2290615" y="1773700"/>
                <a:ext cx="54840" cy="54855"/>
              </a:xfrm>
              <a:custGeom>
                <a:rect b="b" l="l" r="r" t="t"/>
                <a:pathLst>
                  <a:path extrusionOk="0" h="3522" w="3521">
                    <a:moveTo>
                      <a:pt x="0" y="1"/>
                    </a:moveTo>
                    <a:lnTo>
                      <a:pt x="0"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
              <p:cNvSpPr/>
              <p:nvPr/>
            </p:nvSpPr>
            <p:spPr>
              <a:xfrm>
                <a:off x="2291144" y="177424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
              <p:cNvSpPr/>
              <p:nvPr/>
            </p:nvSpPr>
            <p:spPr>
              <a:xfrm>
                <a:off x="2236850" y="2096041"/>
                <a:ext cx="54855" cy="54840"/>
              </a:xfrm>
              <a:custGeom>
                <a:rect b="b" l="l" r="r" t="t"/>
                <a:pathLst>
                  <a:path extrusionOk="0" h="3521" w="3522">
                    <a:moveTo>
                      <a:pt x="1" y="1"/>
                    </a:moveTo>
                    <a:lnTo>
                      <a:pt x="1" y="3521"/>
                    </a:lnTo>
                    <a:lnTo>
                      <a:pt x="3521" y="3521"/>
                    </a:lnTo>
                    <a:lnTo>
                      <a:pt x="3521"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
              <p:cNvSpPr/>
              <p:nvPr/>
            </p:nvSpPr>
            <p:spPr>
              <a:xfrm>
                <a:off x="2236850" y="2042307"/>
                <a:ext cx="54855" cy="54840"/>
              </a:xfrm>
              <a:custGeom>
                <a:rect b="b" l="l" r="r" t="t"/>
                <a:pathLst>
                  <a:path extrusionOk="0" h="3521" w="3522">
                    <a:moveTo>
                      <a:pt x="1" y="0"/>
                    </a:moveTo>
                    <a:lnTo>
                      <a:pt x="1" y="3521"/>
                    </a:lnTo>
                    <a:lnTo>
                      <a:pt x="3521" y="3521"/>
                    </a:lnTo>
                    <a:lnTo>
                      <a:pt x="3521"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
              <p:cNvSpPr/>
              <p:nvPr/>
            </p:nvSpPr>
            <p:spPr>
              <a:xfrm>
                <a:off x="2236850"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
              <p:cNvSpPr/>
              <p:nvPr/>
            </p:nvSpPr>
            <p:spPr>
              <a:xfrm>
                <a:off x="2237410" y="198914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
              <p:cNvSpPr/>
              <p:nvPr/>
            </p:nvSpPr>
            <p:spPr>
              <a:xfrm>
                <a:off x="2236850"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
              <p:cNvSpPr/>
              <p:nvPr/>
            </p:nvSpPr>
            <p:spPr>
              <a:xfrm>
                <a:off x="2237410"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
              <p:cNvSpPr/>
              <p:nvPr/>
            </p:nvSpPr>
            <p:spPr>
              <a:xfrm>
                <a:off x="2236850"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
              <p:cNvSpPr/>
              <p:nvPr/>
            </p:nvSpPr>
            <p:spPr>
              <a:xfrm>
                <a:off x="2236850"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
              <p:cNvSpPr/>
              <p:nvPr/>
            </p:nvSpPr>
            <p:spPr>
              <a:xfrm>
                <a:off x="2237410" y="1827979"/>
                <a:ext cx="53749" cy="53703"/>
              </a:xfrm>
              <a:custGeom>
                <a:rect b="b" l="l" r="r" t="t"/>
                <a:pathLst>
                  <a:path extrusionOk="0" h="3448" w="3451">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
              <p:cNvSpPr/>
              <p:nvPr/>
            </p:nvSpPr>
            <p:spPr>
              <a:xfrm>
                <a:off x="2236850"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
              <p:cNvSpPr/>
              <p:nvPr/>
            </p:nvSpPr>
            <p:spPr>
              <a:xfrm>
                <a:off x="2237410" y="177424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
              <p:cNvSpPr/>
              <p:nvPr/>
            </p:nvSpPr>
            <p:spPr>
              <a:xfrm>
                <a:off x="2183178" y="2096041"/>
                <a:ext cx="54793" cy="54840"/>
              </a:xfrm>
              <a:custGeom>
                <a:rect b="b" l="l" r="r" t="t"/>
                <a:pathLst>
                  <a:path extrusionOk="0" h="3521" w="3518">
                    <a:moveTo>
                      <a:pt x="1" y="1"/>
                    </a:moveTo>
                    <a:lnTo>
                      <a:pt x="1" y="3521"/>
                    </a:lnTo>
                    <a:lnTo>
                      <a:pt x="3517" y="3521"/>
                    </a:lnTo>
                    <a:lnTo>
                      <a:pt x="3517"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
              <p:cNvSpPr/>
              <p:nvPr/>
            </p:nvSpPr>
            <p:spPr>
              <a:xfrm>
                <a:off x="2183178" y="2042307"/>
                <a:ext cx="54793" cy="54840"/>
              </a:xfrm>
              <a:custGeom>
                <a:rect b="b" l="l" r="r" t="t"/>
                <a:pathLst>
                  <a:path extrusionOk="0" h="3521" w="3518">
                    <a:moveTo>
                      <a:pt x="1" y="0"/>
                    </a:moveTo>
                    <a:lnTo>
                      <a:pt x="1" y="3521"/>
                    </a:lnTo>
                    <a:lnTo>
                      <a:pt x="3517" y="3521"/>
                    </a:lnTo>
                    <a:lnTo>
                      <a:pt x="3517"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
              <p:cNvSpPr/>
              <p:nvPr/>
            </p:nvSpPr>
            <p:spPr>
              <a:xfrm>
                <a:off x="2183178" y="1988604"/>
                <a:ext cx="54793" cy="54808"/>
              </a:xfrm>
              <a:custGeom>
                <a:rect b="b" l="l" r="r" t="t"/>
                <a:pathLst>
                  <a:path extrusionOk="0" h="3519" w="3518">
                    <a:moveTo>
                      <a:pt x="1" y="1"/>
                    </a:moveTo>
                    <a:lnTo>
                      <a:pt x="1"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
              <p:cNvSpPr/>
              <p:nvPr/>
            </p:nvSpPr>
            <p:spPr>
              <a:xfrm>
                <a:off x="2183723" y="1989149"/>
                <a:ext cx="53703" cy="53703"/>
              </a:xfrm>
              <a:custGeom>
                <a:rect b="b" l="l" r="r" t="t"/>
                <a:pathLst>
                  <a:path extrusionOk="0" h="3448" w="3448">
                    <a:moveTo>
                      <a:pt x="0" y="0"/>
                    </a:moveTo>
                    <a:lnTo>
                      <a:pt x="0" y="3448"/>
                    </a:lnTo>
                    <a:lnTo>
                      <a:pt x="3448" y="3448"/>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
              <p:cNvSpPr/>
              <p:nvPr/>
            </p:nvSpPr>
            <p:spPr>
              <a:xfrm>
                <a:off x="2183178" y="1934871"/>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
              <p:cNvSpPr/>
              <p:nvPr/>
            </p:nvSpPr>
            <p:spPr>
              <a:xfrm>
                <a:off x="2183178" y="1881137"/>
                <a:ext cx="54793" cy="54840"/>
              </a:xfrm>
              <a:custGeom>
                <a:rect b="b" l="l" r="r" t="t"/>
                <a:pathLst>
                  <a:path extrusionOk="0" h="3521"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
              <p:cNvSpPr/>
              <p:nvPr/>
            </p:nvSpPr>
            <p:spPr>
              <a:xfrm>
                <a:off x="2183178" y="1827450"/>
                <a:ext cx="54793" cy="54777"/>
              </a:xfrm>
              <a:custGeom>
                <a:rect b="b" l="l" r="r" t="t"/>
                <a:pathLst>
                  <a:path extrusionOk="0" h="3517" w="3518">
                    <a:moveTo>
                      <a:pt x="1" y="0"/>
                    </a:moveTo>
                    <a:lnTo>
                      <a:pt x="1" y="3516"/>
                    </a:lnTo>
                    <a:lnTo>
                      <a:pt x="3517" y="3516"/>
                    </a:lnTo>
                    <a:lnTo>
                      <a:pt x="3517"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
              <p:cNvSpPr/>
              <p:nvPr/>
            </p:nvSpPr>
            <p:spPr>
              <a:xfrm>
                <a:off x="2183178" y="1773700"/>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
              <p:cNvSpPr/>
              <p:nvPr/>
            </p:nvSpPr>
            <p:spPr>
              <a:xfrm>
                <a:off x="2183723" y="1774246"/>
                <a:ext cx="53703" cy="53749"/>
              </a:xfrm>
              <a:custGeom>
                <a:rect b="b" l="l" r="r" t="t"/>
                <a:pathLst>
                  <a:path extrusionOk="0" h="3451" w="3448">
                    <a:moveTo>
                      <a:pt x="0" y="0"/>
                    </a:moveTo>
                    <a:lnTo>
                      <a:pt x="0" y="3450"/>
                    </a:lnTo>
                    <a:lnTo>
                      <a:pt x="3448" y="3450"/>
                    </a:lnTo>
                    <a:lnTo>
                      <a:pt x="3448"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
              <p:cNvSpPr/>
              <p:nvPr/>
            </p:nvSpPr>
            <p:spPr>
              <a:xfrm>
                <a:off x="2129429" y="2096041"/>
                <a:ext cx="54855" cy="54840"/>
              </a:xfrm>
              <a:custGeom>
                <a:rect b="b" l="l" r="r" t="t"/>
                <a:pathLst>
                  <a:path extrusionOk="0" h="3521" w="3522">
                    <a:moveTo>
                      <a:pt x="0" y="1"/>
                    </a:moveTo>
                    <a:lnTo>
                      <a:pt x="0" y="3521"/>
                    </a:lnTo>
                    <a:lnTo>
                      <a:pt x="3522" y="3521"/>
                    </a:lnTo>
                    <a:lnTo>
                      <a:pt x="3522" y="1"/>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
              <p:cNvSpPr/>
              <p:nvPr/>
            </p:nvSpPr>
            <p:spPr>
              <a:xfrm>
                <a:off x="2129429" y="2042307"/>
                <a:ext cx="54855" cy="54840"/>
              </a:xfrm>
              <a:custGeom>
                <a:rect b="b" l="l" r="r" t="t"/>
                <a:pathLst>
                  <a:path extrusionOk="0" h="3521" w="3522">
                    <a:moveTo>
                      <a:pt x="0" y="0"/>
                    </a:moveTo>
                    <a:lnTo>
                      <a:pt x="0" y="3521"/>
                    </a:lnTo>
                    <a:lnTo>
                      <a:pt x="3522" y="3521"/>
                    </a:lnTo>
                    <a:lnTo>
                      <a:pt x="3522" y="0"/>
                    </a:lnTo>
                    <a:close/>
                  </a:path>
                </a:pathLst>
              </a:custGeom>
              <a:solidFill>
                <a:srgbClr val="B88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
              <p:cNvSpPr/>
              <p:nvPr/>
            </p:nvSpPr>
            <p:spPr>
              <a:xfrm>
                <a:off x="2129429" y="1988604"/>
                <a:ext cx="54855" cy="54808"/>
              </a:xfrm>
              <a:custGeom>
                <a:rect b="b" l="l" r="r" t="t"/>
                <a:pathLst>
                  <a:path extrusionOk="0" h="3519" w="3522">
                    <a:moveTo>
                      <a:pt x="0" y="1"/>
                    </a:moveTo>
                    <a:lnTo>
                      <a:pt x="0" y="3519"/>
                    </a:lnTo>
                    <a:lnTo>
                      <a:pt x="3522" y="3519"/>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
              <p:cNvSpPr/>
              <p:nvPr/>
            </p:nvSpPr>
            <p:spPr>
              <a:xfrm>
                <a:off x="2129974" y="1989149"/>
                <a:ext cx="53765" cy="53703"/>
              </a:xfrm>
              <a:custGeom>
                <a:rect b="b" l="l" r="r" t="t"/>
                <a:pathLst>
                  <a:path extrusionOk="0" h="3448" w="3452">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
              <p:cNvSpPr/>
              <p:nvPr/>
            </p:nvSpPr>
            <p:spPr>
              <a:xfrm>
                <a:off x="2129429" y="1934871"/>
                <a:ext cx="54855" cy="54855"/>
              </a:xfrm>
              <a:custGeom>
                <a:rect b="b" l="l" r="r" t="t"/>
                <a:pathLst>
                  <a:path extrusionOk="0" h="3522"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
              <p:cNvSpPr/>
              <p:nvPr/>
            </p:nvSpPr>
            <p:spPr>
              <a:xfrm>
                <a:off x="2129974" y="1935416"/>
                <a:ext cx="53765" cy="53749"/>
              </a:xfrm>
              <a:custGeom>
                <a:rect b="b" l="l" r="r" t="t"/>
                <a:pathLst>
                  <a:path extrusionOk="0" h="3451" w="3452">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
              <p:cNvSpPr/>
              <p:nvPr/>
            </p:nvSpPr>
            <p:spPr>
              <a:xfrm>
                <a:off x="2129429" y="1881137"/>
                <a:ext cx="54855" cy="54840"/>
              </a:xfrm>
              <a:custGeom>
                <a:rect b="b" l="l" r="r" t="t"/>
                <a:pathLst>
                  <a:path extrusionOk="0" h="3521"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
              <p:cNvSpPr/>
              <p:nvPr/>
            </p:nvSpPr>
            <p:spPr>
              <a:xfrm>
                <a:off x="2129429" y="1827450"/>
                <a:ext cx="54855" cy="54777"/>
              </a:xfrm>
              <a:custGeom>
                <a:rect b="b" l="l" r="r" t="t"/>
                <a:pathLst>
                  <a:path extrusionOk="0" h="3517" w="3522">
                    <a:moveTo>
                      <a:pt x="0" y="0"/>
                    </a:moveTo>
                    <a:lnTo>
                      <a:pt x="0" y="3516"/>
                    </a:lnTo>
                    <a:lnTo>
                      <a:pt x="3522" y="3516"/>
                    </a:lnTo>
                    <a:lnTo>
                      <a:pt x="3522"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
              <p:cNvSpPr/>
              <p:nvPr/>
            </p:nvSpPr>
            <p:spPr>
              <a:xfrm>
                <a:off x="2129974" y="1827979"/>
                <a:ext cx="53765" cy="53703"/>
              </a:xfrm>
              <a:custGeom>
                <a:rect b="b" l="l" r="r" t="t"/>
                <a:pathLst>
                  <a:path extrusionOk="0" h="3448" w="3452">
                    <a:moveTo>
                      <a:pt x="1" y="0"/>
                    </a:moveTo>
                    <a:lnTo>
                      <a:pt x="1" y="3448"/>
                    </a:lnTo>
                    <a:lnTo>
                      <a:pt x="3451" y="3448"/>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
              <p:cNvSpPr/>
              <p:nvPr/>
            </p:nvSpPr>
            <p:spPr>
              <a:xfrm>
                <a:off x="2129429" y="1773700"/>
                <a:ext cx="54855" cy="54855"/>
              </a:xfrm>
              <a:custGeom>
                <a:rect b="b" l="l" r="r" t="t"/>
                <a:pathLst>
                  <a:path extrusionOk="0" h="3522" w="3522">
                    <a:moveTo>
                      <a:pt x="0" y="1"/>
                    </a:moveTo>
                    <a:lnTo>
                      <a:pt x="0" y="3521"/>
                    </a:lnTo>
                    <a:lnTo>
                      <a:pt x="3522" y="3521"/>
                    </a:lnTo>
                    <a:lnTo>
                      <a:pt x="3522"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
              <p:cNvSpPr/>
              <p:nvPr/>
            </p:nvSpPr>
            <p:spPr>
              <a:xfrm>
                <a:off x="2075680" y="2042307"/>
                <a:ext cx="54855" cy="54840"/>
              </a:xfrm>
              <a:custGeom>
                <a:rect b="b" l="l" r="r" t="t"/>
                <a:pathLst>
                  <a:path extrusionOk="0" h="3521" w="3522">
                    <a:moveTo>
                      <a:pt x="1" y="0"/>
                    </a:moveTo>
                    <a:lnTo>
                      <a:pt x="1" y="3521"/>
                    </a:lnTo>
                    <a:lnTo>
                      <a:pt x="3521" y="3521"/>
                    </a:lnTo>
                    <a:lnTo>
                      <a:pt x="3521" y="0"/>
                    </a:lnTo>
                    <a:close/>
                  </a:path>
                </a:pathLst>
              </a:custGeom>
              <a:solidFill>
                <a:srgbClr val="552E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
              <p:cNvSpPr/>
              <p:nvPr/>
            </p:nvSpPr>
            <p:spPr>
              <a:xfrm>
                <a:off x="2075680" y="1988604"/>
                <a:ext cx="54855" cy="54808"/>
              </a:xfrm>
              <a:custGeom>
                <a:rect b="b" l="l" r="r" t="t"/>
                <a:pathLst>
                  <a:path extrusionOk="0" h="3519" w="3522">
                    <a:moveTo>
                      <a:pt x="1" y="1"/>
                    </a:moveTo>
                    <a:lnTo>
                      <a:pt x="1" y="3519"/>
                    </a:lnTo>
                    <a:lnTo>
                      <a:pt x="3521" y="3519"/>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4" name="Google Shape;2314;p2"/>
              <p:cNvGrpSpPr/>
              <p:nvPr/>
            </p:nvGrpSpPr>
            <p:grpSpPr>
              <a:xfrm>
                <a:off x="2076240" y="1989149"/>
                <a:ext cx="698446" cy="107436"/>
                <a:chOff x="2076240" y="1989149"/>
                <a:chExt cx="698446" cy="107436"/>
              </a:xfrm>
            </p:grpSpPr>
            <p:sp>
              <p:nvSpPr>
                <p:cNvPr id="2315" name="Google Shape;2315;p2"/>
                <p:cNvSpPr/>
                <p:nvPr/>
              </p:nvSpPr>
              <p:spPr>
                <a:xfrm>
                  <a:off x="2720921" y="1989149"/>
                  <a:ext cx="53765" cy="53703"/>
                </a:xfrm>
                <a:custGeom>
                  <a:rect b="b" l="l" r="r" t="t"/>
                  <a:pathLst>
                    <a:path extrusionOk="0" h="3448" w="3452">
                      <a:moveTo>
                        <a:pt x="0" y="0"/>
                      </a:moveTo>
                      <a:lnTo>
                        <a:pt x="0" y="3448"/>
                      </a:lnTo>
                      <a:lnTo>
                        <a:pt x="3452" y="3448"/>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
                <p:cNvSpPr/>
                <p:nvPr/>
              </p:nvSpPr>
              <p:spPr>
                <a:xfrm>
                  <a:off x="2667234" y="2042836"/>
                  <a:ext cx="53703" cy="53749"/>
                </a:xfrm>
                <a:custGeom>
                  <a:rect b="b" l="l" r="r" t="t"/>
                  <a:pathLst>
                    <a:path extrusionOk="0" h="3451" w="3448">
                      <a:moveTo>
                        <a:pt x="1" y="1"/>
                      </a:moveTo>
                      <a:lnTo>
                        <a:pt x="1" y="3451"/>
                      </a:lnTo>
                      <a:lnTo>
                        <a:pt x="3447" y="3451"/>
                      </a:lnTo>
                      <a:lnTo>
                        <a:pt x="3447"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
                <p:cNvSpPr/>
                <p:nvPr/>
              </p:nvSpPr>
              <p:spPr>
                <a:xfrm>
                  <a:off x="2613484" y="2042836"/>
                  <a:ext cx="53765" cy="53749"/>
                </a:xfrm>
                <a:custGeom>
                  <a:rect b="b" l="l" r="r" t="t"/>
                  <a:pathLst>
                    <a:path extrusionOk="0" h="3451" w="3452">
                      <a:moveTo>
                        <a:pt x="0" y="1"/>
                      </a:moveTo>
                      <a:lnTo>
                        <a:pt x="0" y="3451"/>
                      </a:lnTo>
                      <a:lnTo>
                        <a:pt x="3452" y="3451"/>
                      </a:lnTo>
                      <a:lnTo>
                        <a:pt x="3452"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
                <p:cNvSpPr/>
                <p:nvPr/>
              </p:nvSpPr>
              <p:spPr>
                <a:xfrm>
                  <a:off x="2559751" y="2042836"/>
                  <a:ext cx="53749" cy="53749"/>
                </a:xfrm>
                <a:custGeom>
                  <a:rect b="b" l="l" r="r" t="t"/>
                  <a:pathLst>
                    <a:path extrusionOk="0" h="3451" w="3451">
                      <a:moveTo>
                        <a:pt x="0" y="1"/>
                      </a:moveTo>
                      <a:lnTo>
                        <a:pt x="0" y="3451"/>
                      </a:lnTo>
                      <a:lnTo>
                        <a:pt x="3450" y="3451"/>
                      </a:lnTo>
                      <a:lnTo>
                        <a:pt x="3450"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
                <p:cNvSpPr/>
                <p:nvPr/>
              </p:nvSpPr>
              <p:spPr>
                <a:xfrm>
                  <a:off x="2506079" y="1989149"/>
                  <a:ext cx="53687" cy="53703"/>
                </a:xfrm>
                <a:custGeom>
                  <a:rect b="b" l="l" r="r" t="t"/>
                  <a:pathLst>
                    <a:path extrusionOk="0" h="3448" w="3447">
                      <a:moveTo>
                        <a:pt x="0" y="0"/>
                      </a:moveTo>
                      <a:lnTo>
                        <a:pt x="0" y="3448"/>
                      </a:lnTo>
                      <a:lnTo>
                        <a:pt x="3446" y="3448"/>
                      </a:lnTo>
                      <a:lnTo>
                        <a:pt x="3446"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
                <p:cNvSpPr/>
                <p:nvPr/>
              </p:nvSpPr>
              <p:spPr>
                <a:xfrm>
                  <a:off x="2452314" y="1989149"/>
                  <a:ext cx="53780" cy="53703"/>
                </a:xfrm>
                <a:custGeom>
                  <a:rect b="b" l="l" r="r" t="t"/>
                  <a:pathLst>
                    <a:path extrusionOk="0" h="3448" w="3453">
                      <a:moveTo>
                        <a:pt x="1" y="0"/>
                      </a:moveTo>
                      <a:lnTo>
                        <a:pt x="1" y="3448"/>
                      </a:lnTo>
                      <a:lnTo>
                        <a:pt x="3452" y="3448"/>
                      </a:lnTo>
                      <a:lnTo>
                        <a:pt x="3452"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
                <p:cNvSpPr/>
                <p:nvPr/>
              </p:nvSpPr>
              <p:spPr>
                <a:xfrm>
                  <a:off x="2398581" y="1989149"/>
                  <a:ext cx="53749" cy="53703"/>
                </a:xfrm>
                <a:custGeom>
                  <a:rect b="b" l="l" r="r" t="t"/>
                  <a:pathLst>
                    <a:path extrusionOk="0" h="3448" w="3451">
                      <a:moveTo>
                        <a:pt x="0" y="0"/>
                      </a:moveTo>
                      <a:lnTo>
                        <a:pt x="0"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
                <p:cNvSpPr/>
                <p:nvPr/>
              </p:nvSpPr>
              <p:spPr>
                <a:xfrm>
                  <a:off x="2344878" y="1989149"/>
                  <a:ext cx="53718" cy="53703"/>
                </a:xfrm>
                <a:custGeom>
                  <a:rect b="b" l="l" r="r" t="t"/>
                  <a:pathLst>
                    <a:path extrusionOk="0" h="3448" w="3449">
                      <a:moveTo>
                        <a:pt x="1" y="0"/>
                      </a:moveTo>
                      <a:lnTo>
                        <a:pt x="1" y="3448"/>
                      </a:lnTo>
                      <a:lnTo>
                        <a:pt x="3448" y="3448"/>
                      </a:lnTo>
                      <a:lnTo>
                        <a:pt x="3448"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
                <p:cNvSpPr/>
                <p:nvPr/>
              </p:nvSpPr>
              <p:spPr>
                <a:xfrm>
                  <a:off x="2291144" y="1989149"/>
                  <a:ext cx="53749" cy="53703"/>
                </a:xfrm>
                <a:custGeom>
                  <a:rect b="b" l="l" r="r" t="t"/>
                  <a:pathLst>
                    <a:path extrusionOk="0" h="3448" w="3451">
                      <a:moveTo>
                        <a:pt x="1" y="0"/>
                      </a:moveTo>
                      <a:lnTo>
                        <a:pt x="1"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
                <p:cNvSpPr/>
                <p:nvPr/>
              </p:nvSpPr>
              <p:spPr>
                <a:xfrm>
                  <a:off x="2237410" y="2042836"/>
                  <a:ext cx="53749" cy="53749"/>
                </a:xfrm>
                <a:custGeom>
                  <a:rect b="b" l="l" r="r" t="t"/>
                  <a:pathLst>
                    <a:path extrusionOk="0" h="3451" w="3451">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
                <p:cNvSpPr/>
                <p:nvPr/>
              </p:nvSpPr>
              <p:spPr>
                <a:xfrm>
                  <a:off x="2183723" y="2042836"/>
                  <a:ext cx="53703" cy="53749"/>
                </a:xfrm>
                <a:custGeom>
                  <a:rect b="b" l="l" r="r" t="t"/>
                  <a:pathLst>
                    <a:path extrusionOk="0" h="3451" w="3448">
                      <a:moveTo>
                        <a:pt x="0" y="1"/>
                      </a:moveTo>
                      <a:lnTo>
                        <a:pt x="0" y="3451"/>
                      </a:lnTo>
                      <a:lnTo>
                        <a:pt x="3448" y="3451"/>
                      </a:lnTo>
                      <a:lnTo>
                        <a:pt x="3448"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
                <p:cNvSpPr/>
                <p:nvPr/>
              </p:nvSpPr>
              <p:spPr>
                <a:xfrm>
                  <a:off x="2129974" y="2042836"/>
                  <a:ext cx="53765" cy="53749"/>
                </a:xfrm>
                <a:custGeom>
                  <a:rect b="b" l="l" r="r" t="t"/>
                  <a:pathLst>
                    <a:path extrusionOk="0" h="3451" w="3452">
                      <a:moveTo>
                        <a:pt x="1" y="1"/>
                      </a:moveTo>
                      <a:lnTo>
                        <a:pt x="1" y="3451"/>
                      </a:lnTo>
                      <a:lnTo>
                        <a:pt x="3451" y="3451"/>
                      </a:lnTo>
                      <a:lnTo>
                        <a:pt x="3451" y="1"/>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
                <p:cNvSpPr/>
                <p:nvPr/>
              </p:nvSpPr>
              <p:spPr>
                <a:xfrm>
                  <a:off x="2076240" y="1989149"/>
                  <a:ext cx="53749" cy="53703"/>
                </a:xfrm>
                <a:custGeom>
                  <a:rect b="b" l="l" r="r" t="t"/>
                  <a:pathLst>
                    <a:path extrusionOk="0" h="3448" w="3451">
                      <a:moveTo>
                        <a:pt x="1" y="0"/>
                      </a:moveTo>
                      <a:lnTo>
                        <a:pt x="1" y="3448"/>
                      </a:lnTo>
                      <a:lnTo>
                        <a:pt x="3451" y="3448"/>
                      </a:lnTo>
                      <a:lnTo>
                        <a:pt x="3451" y="0"/>
                      </a:lnTo>
                      <a:close/>
                    </a:path>
                  </a:pathLst>
                </a:cu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8" name="Google Shape;2328;p2"/>
              <p:cNvSpPr/>
              <p:nvPr/>
            </p:nvSpPr>
            <p:spPr>
              <a:xfrm>
                <a:off x="2075680" y="1934871"/>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
              <p:cNvSpPr/>
              <p:nvPr/>
            </p:nvSpPr>
            <p:spPr>
              <a:xfrm>
                <a:off x="2076240" y="1935416"/>
                <a:ext cx="53749" cy="53749"/>
              </a:xfrm>
              <a:custGeom>
                <a:rect b="b" l="l" r="r" t="t"/>
                <a:pathLst>
                  <a:path extrusionOk="0" h="3451" w="3451">
                    <a:moveTo>
                      <a:pt x="1" y="0"/>
                    </a:moveTo>
                    <a:lnTo>
                      <a:pt x="1" y="3450"/>
                    </a:lnTo>
                    <a:lnTo>
                      <a:pt x="3451" y="3450"/>
                    </a:lnTo>
                    <a:lnTo>
                      <a:pt x="345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
              <p:cNvSpPr/>
              <p:nvPr/>
            </p:nvSpPr>
            <p:spPr>
              <a:xfrm>
                <a:off x="2075680" y="1881137"/>
                <a:ext cx="54855" cy="54840"/>
              </a:xfrm>
              <a:custGeom>
                <a:rect b="b" l="l" r="r" t="t"/>
                <a:pathLst>
                  <a:path extrusionOk="0" h="3521"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
              <p:cNvSpPr/>
              <p:nvPr/>
            </p:nvSpPr>
            <p:spPr>
              <a:xfrm>
                <a:off x="2076240" y="1881666"/>
                <a:ext cx="53749" cy="53765"/>
              </a:xfrm>
              <a:custGeom>
                <a:rect b="b" l="l" r="r" t="t"/>
                <a:pathLst>
                  <a:path extrusionOk="0" h="3452" w="3451">
                    <a:moveTo>
                      <a:pt x="1" y="1"/>
                    </a:moveTo>
                    <a:lnTo>
                      <a:pt x="1" y="3451"/>
                    </a:lnTo>
                    <a:lnTo>
                      <a:pt x="3451" y="3451"/>
                    </a:lnTo>
                    <a:lnTo>
                      <a:pt x="345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
              <p:cNvSpPr/>
              <p:nvPr/>
            </p:nvSpPr>
            <p:spPr>
              <a:xfrm>
                <a:off x="2075680" y="1827450"/>
                <a:ext cx="54855" cy="54777"/>
              </a:xfrm>
              <a:custGeom>
                <a:rect b="b" l="l" r="r" t="t"/>
                <a:pathLst>
                  <a:path extrusionOk="0" h="3517" w="3522">
                    <a:moveTo>
                      <a:pt x="1" y="0"/>
                    </a:moveTo>
                    <a:lnTo>
                      <a:pt x="1" y="3516"/>
                    </a:lnTo>
                    <a:lnTo>
                      <a:pt x="3521" y="3516"/>
                    </a:lnTo>
                    <a:lnTo>
                      <a:pt x="3521" y="0"/>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
              <p:cNvSpPr/>
              <p:nvPr/>
            </p:nvSpPr>
            <p:spPr>
              <a:xfrm>
                <a:off x="2075680" y="1773700"/>
                <a:ext cx="54855" cy="54855"/>
              </a:xfrm>
              <a:custGeom>
                <a:rect b="b" l="l" r="r" t="t"/>
                <a:pathLst>
                  <a:path extrusionOk="0" h="3522" w="3522">
                    <a:moveTo>
                      <a:pt x="1" y="1"/>
                    </a:moveTo>
                    <a:lnTo>
                      <a:pt x="1" y="3521"/>
                    </a:lnTo>
                    <a:lnTo>
                      <a:pt x="3521" y="3521"/>
                    </a:lnTo>
                    <a:lnTo>
                      <a:pt x="3521"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
              <p:cNvSpPr/>
              <p:nvPr/>
            </p:nvSpPr>
            <p:spPr>
              <a:xfrm>
                <a:off x="2022008" y="1988604"/>
                <a:ext cx="54793" cy="54808"/>
              </a:xfrm>
              <a:custGeom>
                <a:rect b="b" l="l" r="r" t="t"/>
                <a:pathLst>
                  <a:path extrusionOk="0" h="3519" w="3518">
                    <a:moveTo>
                      <a:pt x="1" y="1"/>
                    </a:moveTo>
                    <a:lnTo>
                      <a:pt x="1" y="3519"/>
                    </a:lnTo>
                    <a:lnTo>
                      <a:pt x="3517" y="3519"/>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
              <p:cNvSpPr/>
              <p:nvPr/>
            </p:nvSpPr>
            <p:spPr>
              <a:xfrm>
                <a:off x="2022008" y="1934871"/>
                <a:ext cx="54793" cy="54855"/>
              </a:xfrm>
              <a:custGeom>
                <a:rect b="b" l="l" r="r" t="t"/>
                <a:pathLst>
                  <a:path extrusionOk="0" h="3522"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
              <p:cNvSpPr/>
              <p:nvPr/>
            </p:nvSpPr>
            <p:spPr>
              <a:xfrm>
                <a:off x="2022008" y="1881137"/>
                <a:ext cx="54793" cy="54840"/>
              </a:xfrm>
              <a:custGeom>
                <a:rect b="b" l="l" r="r" t="t"/>
                <a:pathLst>
                  <a:path extrusionOk="0" h="3521" w="3518">
                    <a:moveTo>
                      <a:pt x="1" y="1"/>
                    </a:moveTo>
                    <a:lnTo>
                      <a:pt x="1" y="3521"/>
                    </a:lnTo>
                    <a:lnTo>
                      <a:pt x="3517" y="3521"/>
                    </a:lnTo>
                    <a:lnTo>
                      <a:pt x="3517" y="1"/>
                    </a:lnTo>
                    <a:close/>
                  </a:path>
                </a:pathLst>
              </a:cu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7" name="Google Shape;2337;p2"/>
              <p:cNvGrpSpPr/>
              <p:nvPr/>
            </p:nvGrpSpPr>
            <p:grpSpPr>
              <a:xfrm>
                <a:off x="2022553" y="1397673"/>
                <a:ext cx="805866" cy="752677"/>
                <a:chOff x="2022553" y="1397673"/>
                <a:chExt cx="805866" cy="752677"/>
              </a:xfrm>
            </p:grpSpPr>
            <p:sp>
              <p:nvSpPr>
                <p:cNvPr id="2338" name="Google Shape;2338;p2"/>
                <p:cNvSpPr/>
                <p:nvPr/>
              </p:nvSpPr>
              <p:spPr>
                <a:xfrm>
                  <a:off x="2774670" y="1989149"/>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
                <p:cNvSpPr/>
                <p:nvPr/>
              </p:nvSpPr>
              <p:spPr>
                <a:xfrm>
                  <a:off x="2774670" y="1935416"/>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
                <p:cNvSpPr/>
                <p:nvPr/>
              </p:nvSpPr>
              <p:spPr>
                <a:xfrm>
                  <a:off x="2774670" y="1881666"/>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
                <p:cNvSpPr/>
                <p:nvPr/>
              </p:nvSpPr>
              <p:spPr>
                <a:xfrm>
                  <a:off x="2720921" y="2042836"/>
                  <a:ext cx="53765" cy="53749"/>
                </a:xfrm>
                <a:custGeom>
                  <a:rect b="b" l="l" r="r" t="t"/>
                  <a:pathLst>
                    <a:path extrusionOk="0" h="3451" w="3452">
                      <a:moveTo>
                        <a:pt x="0" y="1"/>
                      </a:moveTo>
                      <a:lnTo>
                        <a:pt x="0"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
                <p:cNvSpPr/>
                <p:nvPr/>
              </p:nvSpPr>
              <p:spPr>
                <a:xfrm>
                  <a:off x="2720921" y="1827979"/>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
                <p:cNvSpPr/>
                <p:nvPr/>
              </p:nvSpPr>
              <p:spPr>
                <a:xfrm>
                  <a:off x="2720921" y="1774246"/>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
                <p:cNvSpPr/>
                <p:nvPr/>
              </p:nvSpPr>
              <p:spPr>
                <a:xfrm>
                  <a:off x="2667234" y="2096570"/>
                  <a:ext cx="53703" cy="53780"/>
                </a:xfrm>
                <a:custGeom>
                  <a:rect b="b" l="l" r="r" t="t"/>
                  <a:pathLst>
                    <a:path extrusionOk="0" h="3453" w="3448">
                      <a:moveTo>
                        <a:pt x="1" y="1"/>
                      </a:moveTo>
                      <a:lnTo>
                        <a:pt x="1" y="3452"/>
                      </a:lnTo>
                      <a:lnTo>
                        <a:pt x="3447" y="3452"/>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
                <p:cNvSpPr/>
                <p:nvPr/>
              </p:nvSpPr>
              <p:spPr>
                <a:xfrm>
                  <a:off x="2667234" y="1881666"/>
                  <a:ext cx="53703" cy="53765"/>
                </a:xfrm>
                <a:custGeom>
                  <a:rect b="b" l="l" r="r" t="t"/>
                  <a:pathLst>
                    <a:path extrusionOk="0" h="3452" w="3448">
                      <a:moveTo>
                        <a:pt x="1" y="1"/>
                      </a:moveTo>
                      <a:lnTo>
                        <a:pt x="1" y="3451"/>
                      </a:lnTo>
                      <a:lnTo>
                        <a:pt x="3447" y="3451"/>
                      </a:lnTo>
                      <a:lnTo>
                        <a:pt x="3447"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
                <p:cNvSpPr/>
                <p:nvPr/>
              </p:nvSpPr>
              <p:spPr>
                <a:xfrm>
                  <a:off x="2667234" y="1774246"/>
                  <a:ext cx="53703" cy="53749"/>
                </a:xfrm>
                <a:custGeom>
                  <a:rect b="b" l="l" r="r" t="t"/>
                  <a:pathLst>
                    <a:path extrusionOk="0" h="3451" w="3448">
                      <a:moveTo>
                        <a:pt x="1" y="0"/>
                      </a:moveTo>
                      <a:lnTo>
                        <a:pt x="1" y="3450"/>
                      </a:lnTo>
                      <a:lnTo>
                        <a:pt x="3447" y="3450"/>
                      </a:lnTo>
                      <a:lnTo>
                        <a:pt x="344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
                <p:cNvSpPr/>
                <p:nvPr/>
              </p:nvSpPr>
              <p:spPr>
                <a:xfrm>
                  <a:off x="2613484" y="2096570"/>
                  <a:ext cx="53765" cy="53780"/>
                </a:xfrm>
                <a:custGeom>
                  <a:rect b="b" l="l" r="r" t="t"/>
                  <a:pathLst>
                    <a:path extrusionOk="0" h="3453" w="3452">
                      <a:moveTo>
                        <a:pt x="0" y="1"/>
                      </a:moveTo>
                      <a:lnTo>
                        <a:pt x="0" y="3452"/>
                      </a:lnTo>
                      <a:lnTo>
                        <a:pt x="3452" y="3452"/>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
                <p:cNvSpPr/>
                <p:nvPr/>
              </p:nvSpPr>
              <p:spPr>
                <a:xfrm>
                  <a:off x="2613484" y="1935416"/>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
                <p:cNvSpPr/>
                <p:nvPr/>
              </p:nvSpPr>
              <p:spPr>
                <a:xfrm>
                  <a:off x="2613484" y="1827979"/>
                  <a:ext cx="53765" cy="53703"/>
                </a:xfrm>
                <a:custGeom>
                  <a:rect b="b" l="l" r="r" t="t"/>
                  <a:pathLst>
                    <a:path extrusionOk="0" h="3448" w="3452">
                      <a:moveTo>
                        <a:pt x="0" y="0"/>
                      </a:moveTo>
                      <a:lnTo>
                        <a:pt x="0" y="3448"/>
                      </a:lnTo>
                      <a:lnTo>
                        <a:pt x="3452" y="3448"/>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
                <p:cNvSpPr/>
                <p:nvPr/>
              </p:nvSpPr>
              <p:spPr>
                <a:xfrm>
                  <a:off x="2612939"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
                <p:cNvSpPr/>
                <p:nvPr/>
              </p:nvSpPr>
              <p:spPr>
                <a:xfrm>
                  <a:off x="2613484" y="1720512"/>
                  <a:ext cx="53765" cy="53749"/>
                </a:xfrm>
                <a:custGeom>
                  <a:rect b="b" l="l" r="r" t="t"/>
                  <a:pathLst>
                    <a:path extrusionOk="0" h="3451" w="3452">
                      <a:moveTo>
                        <a:pt x="0" y="0"/>
                      </a:moveTo>
                      <a:lnTo>
                        <a:pt x="0"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
                <p:cNvSpPr/>
                <p:nvPr/>
              </p:nvSpPr>
              <p:spPr>
                <a:xfrm>
                  <a:off x="2559751" y="2096570"/>
                  <a:ext cx="53749" cy="53780"/>
                </a:xfrm>
                <a:custGeom>
                  <a:rect b="b" l="l" r="r" t="t"/>
                  <a:pathLst>
                    <a:path extrusionOk="0" h="3453" w="3451">
                      <a:moveTo>
                        <a:pt x="0" y="1"/>
                      </a:moveTo>
                      <a:lnTo>
                        <a:pt x="0" y="3452"/>
                      </a:lnTo>
                      <a:lnTo>
                        <a:pt x="3450" y="3452"/>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
                <p:cNvSpPr/>
                <p:nvPr/>
              </p:nvSpPr>
              <p:spPr>
                <a:xfrm>
                  <a:off x="2559751" y="1881666"/>
                  <a:ext cx="53749" cy="53765"/>
                </a:xfrm>
                <a:custGeom>
                  <a:rect b="b" l="l" r="r" t="t"/>
                  <a:pathLst>
                    <a:path extrusionOk="0" h="3452" w="3451">
                      <a:moveTo>
                        <a:pt x="0" y="1"/>
                      </a:moveTo>
                      <a:lnTo>
                        <a:pt x="0" y="3451"/>
                      </a:lnTo>
                      <a:lnTo>
                        <a:pt x="3450" y="3451"/>
                      </a:lnTo>
                      <a:lnTo>
                        <a:pt x="3450"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
                <p:cNvSpPr/>
                <p:nvPr/>
              </p:nvSpPr>
              <p:spPr>
                <a:xfrm>
                  <a:off x="2559206"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
                <p:cNvSpPr/>
                <p:nvPr/>
              </p:nvSpPr>
              <p:spPr>
                <a:xfrm>
                  <a:off x="2559751" y="1720512"/>
                  <a:ext cx="53749" cy="53749"/>
                </a:xfrm>
                <a:custGeom>
                  <a:rect b="b" l="l" r="r" t="t"/>
                  <a:pathLst>
                    <a:path extrusionOk="0" h="3451" w="3451">
                      <a:moveTo>
                        <a:pt x="0" y="0"/>
                      </a:moveTo>
                      <a:lnTo>
                        <a:pt x="0" y="3450"/>
                      </a:lnTo>
                      <a:lnTo>
                        <a:pt x="3450" y="3450"/>
                      </a:lnTo>
                      <a:lnTo>
                        <a:pt x="3450"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
                <p:cNvSpPr/>
                <p:nvPr/>
              </p:nvSpPr>
              <p:spPr>
                <a:xfrm>
                  <a:off x="2506079" y="2042836"/>
                  <a:ext cx="53687" cy="53749"/>
                </a:xfrm>
                <a:custGeom>
                  <a:rect b="b" l="l" r="r" t="t"/>
                  <a:pathLst>
                    <a:path extrusionOk="0" h="3451" w="3447">
                      <a:moveTo>
                        <a:pt x="0" y="1"/>
                      </a:moveTo>
                      <a:lnTo>
                        <a:pt x="0" y="3451"/>
                      </a:lnTo>
                      <a:lnTo>
                        <a:pt x="3446" y="3451"/>
                      </a:lnTo>
                      <a:lnTo>
                        <a:pt x="3446"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
                <p:cNvSpPr/>
                <p:nvPr/>
              </p:nvSpPr>
              <p:spPr>
                <a:xfrm>
                  <a:off x="2505519" y="1719951"/>
                  <a:ext cx="54793" cy="54840"/>
                </a:xfrm>
                <a:custGeom>
                  <a:rect b="b" l="l" r="r" t="t"/>
                  <a:pathLst>
                    <a:path extrusionOk="0" h="3521" w="3518">
                      <a:moveTo>
                        <a:pt x="0" y="0"/>
                      </a:moveTo>
                      <a:lnTo>
                        <a:pt x="0" y="3521"/>
                      </a:lnTo>
                      <a:lnTo>
                        <a:pt x="3518" y="3521"/>
                      </a:lnTo>
                      <a:lnTo>
                        <a:pt x="351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
                <p:cNvSpPr/>
                <p:nvPr/>
              </p:nvSpPr>
              <p:spPr>
                <a:xfrm>
                  <a:off x="2506079" y="1720512"/>
                  <a:ext cx="53687" cy="53749"/>
                </a:xfrm>
                <a:custGeom>
                  <a:rect b="b" l="l" r="r" t="t"/>
                  <a:pathLst>
                    <a:path extrusionOk="0" h="3451" w="3447">
                      <a:moveTo>
                        <a:pt x="0" y="0"/>
                      </a:moveTo>
                      <a:lnTo>
                        <a:pt x="0" y="3450"/>
                      </a:lnTo>
                      <a:lnTo>
                        <a:pt x="3446" y="3450"/>
                      </a:lnTo>
                      <a:lnTo>
                        <a:pt x="3446"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
                <p:cNvSpPr/>
                <p:nvPr/>
              </p:nvSpPr>
              <p:spPr>
                <a:xfrm>
                  <a:off x="2452314" y="2042836"/>
                  <a:ext cx="53780" cy="53749"/>
                </a:xfrm>
                <a:custGeom>
                  <a:rect b="b" l="l" r="r" t="t"/>
                  <a:pathLst>
                    <a:path extrusionOk="0" h="3451"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
                <p:cNvSpPr/>
                <p:nvPr/>
              </p:nvSpPr>
              <p:spPr>
                <a:xfrm>
                  <a:off x="2452314" y="1881666"/>
                  <a:ext cx="53780" cy="53765"/>
                </a:xfrm>
                <a:custGeom>
                  <a:rect b="b" l="l" r="r" t="t"/>
                  <a:pathLst>
                    <a:path extrusionOk="0" h="3452" w="3453">
                      <a:moveTo>
                        <a:pt x="1" y="1"/>
                      </a:moveTo>
                      <a:lnTo>
                        <a:pt x="1" y="3451"/>
                      </a:lnTo>
                      <a:lnTo>
                        <a:pt x="3452" y="3451"/>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
                <p:cNvSpPr/>
                <p:nvPr/>
              </p:nvSpPr>
              <p:spPr>
                <a:xfrm>
                  <a:off x="2451785" y="1719951"/>
                  <a:ext cx="54840" cy="54840"/>
                </a:xfrm>
                <a:custGeom>
                  <a:rect b="b" l="l" r="r" t="t"/>
                  <a:pathLst>
                    <a:path extrusionOk="0" h="3521" w="3521">
                      <a:moveTo>
                        <a:pt x="0" y="0"/>
                      </a:moveTo>
                      <a:lnTo>
                        <a:pt x="0"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
                <p:cNvSpPr/>
                <p:nvPr/>
              </p:nvSpPr>
              <p:spPr>
                <a:xfrm>
                  <a:off x="2452314" y="1720512"/>
                  <a:ext cx="53780" cy="53749"/>
                </a:xfrm>
                <a:custGeom>
                  <a:rect b="b" l="l" r="r" t="t"/>
                  <a:pathLst>
                    <a:path extrusionOk="0" h="3451" w="3453">
                      <a:moveTo>
                        <a:pt x="1" y="0"/>
                      </a:moveTo>
                      <a:lnTo>
                        <a:pt x="1"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
                <p:cNvSpPr/>
                <p:nvPr/>
              </p:nvSpPr>
              <p:spPr>
                <a:xfrm>
                  <a:off x="2451785" y="1558781"/>
                  <a:ext cx="54840" cy="54840"/>
                </a:xfrm>
                <a:custGeom>
                  <a:rect b="b" l="l" r="r" t="t"/>
                  <a:pathLst>
                    <a:path extrusionOk="0" h="3521" w="3521">
                      <a:moveTo>
                        <a:pt x="0" y="1"/>
                      </a:moveTo>
                      <a:lnTo>
                        <a:pt x="0"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
                <p:cNvSpPr/>
                <p:nvPr/>
              </p:nvSpPr>
              <p:spPr>
                <a:xfrm>
                  <a:off x="2452314" y="1559342"/>
                  <a:ext cx="53780" cy="53749"/>
                </a:xfrm>
                <a:custGeom>
                  <a:rect b="b" l="l" r="r" t="t"/>
                  <a:pathLst>
                    <a:path extrusionOk="0" h="3451" w="3453">
                      <a:moveTo>
                        <a:pt x="1" y="0"/>
                      </a:moveTo>
                      <a:lnTo>
                        <a:pt x="1" y="3450"/>
                      </a:lnTo>
                      <a:lnTo>
                        <a:pt x="3452" y="3450"/>
                      </a:lnTo>
                      <a:lnTo>
                        <a:pt x="3452"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
                <p:cNvSpPr/>
                <p:nvPr/>
              </p:nvSpPr>
              <p:spPr>
                <a:xfrm>
                  <a:off x="2451785" y="1505094"/>
                  <a:ext cx="54840" cy="54793"/>
                </a:xfrm>
                <a:custGeom>
                  <a:rect b="b" l="l" r="r" t="t"/>
                  <a:pathLst>
                    <a:path extrusionOk="0" h="3518" w="3521">
                      <a:moveTo>
                        <a:pt x="0" y="0"/>
                      </a:moveTo>
                      <a:lnTo>
                        <a:pt x="0" y="3518"/>
                      </a:lnTo>
                      <a:lnTo>
                        <a:pt x="3521" y="3518"/>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
                <p:cNvSpPr/>
                <p:nvPr/>
              </p:nvSpPr>
              <p:spPr>
                <a:xfrm>
                  <a:off x="2452314" y="1505639"/>
                  <a:ext cx="53780" cy="53718"/>
                </a:xfrm>
                <a:custGeom>
                  <a:rect b="b" l="l" r="r" t="t"/>
                  <a:pathLst>
                    <a:path extrusionOk="0" h="3449" w="3453">
                      <a:moveTo>
                        <a:pt x="1" y="1"/>
                      </a:moveTo>
                      <a:lnTo>
                        <a:pt x="1" y="3448"/>
                      </a:lnTo>
                      <a:lnTo>
                        <a:pt x="3452" y="3448"/>
                      </a:lnTo>
                      <a:lnTo>
                        <a:pt x="3452"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
                <p:cNvSpPr/>
                <p:nvPr/>
              </p:nvSpPr>
              <p:spPr>
                <a:xfrm>
                  <a:off x="2398581" y="2042836"/>
                  <a:ext cx="53749" cy="53749"/>
                </a:xfrm>
                <a:custGeom>
                  <a:rect b="b" l="l" r="r" t="t"/>
                  <a:pathLst>
                    <a:path extrusionOk="0" h="3451" w="3451">
                      <a:moveTo>
                        <a:pt x="0" y="1"/>
                      </a:moveTo>
                      <a:lnTo>
                        <a:pt x="0"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
                <p:cNvSpPr/>
                <p:nvPr/>
              </p:nvSpPr>
              <p:spPr>
                <a:xfrm>
                  <a:off x="2398035"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
                <p:cNvSpPr/>
                <p:nvPr/>
              </p:nvSpPr>
              <p:spPr>
                <a:xfrm>
                  <a:off x="2398581" y="1720512"/>
                  <a:ext cx="53749" cy="53749"/>
                </a:xfrm>
                <a:custGeom>
                  <a:rect b="b" l="l" r="r" t="t"/>
                  <a:pathLst>
                    <a:path extrusionOk="0" h="3451" w="3451">
                      <a:moveTo>
                        <a:pt x="0" y="0"/>
                      </a:moveTo>
                      <a:lnTo>
                        <a:pt x="0"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
                <p:cNvSpPr/>
                <p:nvPr/>
              </p:nvSpPr>
              <p:spPr>
                <a:xfrm>
                  <a:off x="2398035" y="1666280"/>
                  <a:ext cx="54855" cy="54777"/>
                </a:xfrm>
                <a:custGeom>
                  <a:rect b="b" l="l" r="r" t="t"/>
                  <a:pathLst>
                    <a:path extrusionOk="0" h="3517" w="3522">
                      <a:moveTo>
                        <a:pt x="1" y="0"/>
                      </a:moveTo>
                      <a:lnTo>
                        <a:pt x="1" y="3517"/>
                      </a:lnTo>
                      <a:lnTo>
                        <a:pt x="3521" y="3517"/>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
                <p:cNvSpPr/>
                <p:nvPr/>
              </p:nvSpPr>
              <p:spPr>
                <a:xfrm>
                  <a:off x="2398581" y="1666809"/>
                  <a:ext cx="53749" cy="53718"/>
                </a:xfrm>
                <a:custGeom>
                  <a:rect b="b" l="l" r="r" t="t"/>
                  <a:pathLst>
                    <a:path extrusionOk="0" h="3449" w="3451">
                      <a:moveTo>
                        <a:pt x="0" y="1"/>
                      </a:moveTo>
                      <a:lnTo>
                        <a:pt x="0" y="3448"/>
                      </a:lnTo>
                      <a:lnTo>
                        <a:pt x="3451" y="3448"/>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
                <p:cNvSpPr/>
                <p:nvPr/>
              </p:nvSpPr>
              <p:spPr>
                <a:xfrm>
                  <a:off x="2398035" y="161251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
                <p:cNvSpPr/>
                <p:nvPr/>
              </p:nvSpPr>
              <p:spPr>
                <a:xfrm>
                  <a:off x="2398581" y="1613075"/>
                  <a:ext cx="53749" cy="53749"/>
                </a:xfrm>
                <a:custGeom>
                  <a:rect b="b" l="l" r="r" t="t"/>
                  <a:pathLst>
                    <a:path extrusionOk="0" h="3451" w="3451">
                      <a:moveTo>
                        <a:pt x="0" y="0"/>
                      </a:moveTo>
                      <a:lnTo>
                        <a:pt x="0" y="3451"/>
                      </a:lnTo>
                      <a:lnTo>
                        <a:pt x="3451" y="3451"/>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
                <p:cNvSpPr/>
                <p:nvPr/>
              </p:nvSpPr>
              <p:spPr>
                <a:xfrm>
                  <a:off x="2398035" y="1451345"/>
                  <a:ext cx="54855" cy="54855"/>
                </a:xfrm>
                <a:custGeom>
                  <a:rect b="b" l="l" r="r" t="t"/>
                  <a:pathLst>
                    <a:path extrusionOk="0" h="3522" w="3522">
                      <a:moveTo>
                        <a:pt x="1" y="1"/>
                      </a:moveTo>
                      <a:lnTo>
                        <a:pt x="1" y="3521"/>
                      </a:lnTo>
                      <a:lnTo>
                        <a:pt x="3521" y="3521"/>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
                <p:cNvSpPr/>
                <p:nvPr/>
              </p:nvSpPr>
              <p:spPr>
                <a:xfrm>
                  <a:off x="2398581" y="1451905"/>
                  <a:ext cx="53749" cy="53749"/>
                </a:xfrm>
                <a:custGeom>
                  <a:rect b="b" l="l" r="r" t="t"/>
                  <a:pathLst>
                    <a:path extrusionOk="0" h="3451" w="3451">
                      <a:moveTo>
                        <a:pt x="0" y="1"/>
                      </a:moveTo>
                      <a:lnTo>
                        <a:pt x="0"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
                <p:cNvSpPr/>
                <p:nvPr/>
              </p:nvSpPr>
              <p:spPr>
                <a:xfrm>
                  <a:off x="2398035" y="1397673"/>
                  <a:ext cx="54855" cy="54793"/>
                </a:xfrm>
                <a:custGeom>
                  <a:rect b="b" l="l" r="r" t="t"/>
                  <a:pathLst>
                    <a:path extrusionOk="0" h="3518" w="3522">
                      <a:moveTo>
                        <a:pt x="1" y="1"/>
                      </a:moveTo>
                      <a:lnTo>
                        <a:pt x="1" y="3517"/>
                      </a:lnTo>
                      <a:lnTo>
                        <a:pt x="3521" y="3517"/>
                      </a:lnTo>
                      <a:lnTo>
                        <a:pt x="352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
                <p:cNvSpPr/>
                <p:nvPr/>
              </p:nvSpPr>
              <p:spPr>
                <a:xfrm>
                  <a:off x="2398581" y="1398218"/>
                  <a:ext cx="53749" cy="53703"/>
                </a:xfrm>
                <a:custGeom>
                  <a:rect b="b" l="l" r="r" t="t"/>
                  <a:pathLst>
                    <a:path extrusionOk="0" h="3448" w="3451">
                      <a:moveTo>
                        <a:pt x="0" y="0"/>
                      </a:moveTo>
                      <a:lnTo>
                        <a:pt x="0"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
                <p:cNvSpPr/>
                <p:nvPr/>
              </p:nvSpPr>
              <p:spPr>
                <a:xfrm>
                  <a:off x="2344878" y="2042836"/>
                  <a:ext cx="53718" cy="53749"/>
                </a:xfrm>
                <a:custGeom>
                  <a:rect b="b" l="l" r="r" t="t"/>
                  <a:pathLst>
                    <a:path extrusionOk="0" h="3451" w="3449">
                      <a:moveTo>
                        <a:pt x="1" y="1"/>
                      </a:moveTo>
                      <a:lnTo>
                        <a:pt x="1"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
                <p:cNvSpPr/>
                <p:nvPr/>
              </p:nvSpPr>
              <p:spPr>
                <a:xfrm>
                  <a:off x="2344878" y="1881666"/>
                  <a:ext cx="53718" cy="53765"/>
                </a:xfrm>
                <a:custGeom>
                  <a:rect b="b" l="l" r="r" t="t"/>
                  <a:pathLst>
                    <a:path extrusionOk="0" h="3452" w="3449">
                      <a:moveTo>
                        <a:pt x="1" y="1"/>
                      </a:moveTo>
                      <a:lnTo>
                        <a:pt x="1"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
                <p:cNvSpPr/>
                <p:nvPr/>
              </p:nvSpPr>
              <p:spPr>
                <a:xfrm>
                  <a:off x="2344348" y="1719951"/>
                  <a:ext cx="54777" cy="54840"/>
                </a:xfrm>
                <a:custGeom>
                  <a:rect b="b" l="l" r="r" t="t"/>
                  <a:pathLst>
                    <a:path extrusionOk="0" h="3521" w="3517">
                      <a:moveTo>
                        <a:pt x="0" y="0"/>
                      </a:moveTo>
                      <a:lnTo>
                        <a:pt x="0" y="3521"/>
                      </a:lnTo>
                      <a:lnTo>
                        <a:pt x="3517" y="3521"/>
                      </a:lnTo>
                      <a:lnTo>
                        <a:pt x="351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
                <p:cNvSpPr/>
                <p:nvPr/>
              </p:nvSpPr>
              <p:spPr>
                <a:xfrm>
                  <a:off x="2344878" y="1720512"/>
                  <a:ext cx="53718" cy="53749"/>
                </a:xfrm>
                <a:custGeom>
                  <a:rect b="b" l="l" r="r" t="t"/>
                  <a:pathLst>
                    <a:path extrusionOk="0" h="3451" w="3449">
                      <a:moveTo>
                        <a:pt x="1" y="0"/>
                      </a:moveTo>
                      <a:lnTo>
                        <a:pt x="1"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
                <p:cNvSpPr/>
                <p:nvPr/>
              </p:nvSpPr>
              <p:spPr>
                <a:xfrm>
                  <a:off x="2291144" y="2042836"/>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
                <p:cNvSpPr/>
                <p:nvPr/>
              </p:nvSpPr>
              <p:spPr>
                <a:xfrm>
                  <a:off x="2290615" y="1719951"/>
                  <a:ext cx="54840" cy="54840"/>
                </a:xfrm>
                <a:custGeom>
                  <a:rect b="b" l="l" r="r" t="t"/>
                  <a:pathLst>
                    <a:path extrusionOk="0" h="3521" w="3521">
                      <a:moveTo>
                        <a:pt x="0" y="0"/>
                      </a:moveTo>
                      <a:lnTo>
                        <a:pt x="0"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
                <p:cNvSpPr/>
                <p:nvPr/>
              </p:nvSpPr>
              <p:spPr>
                <a:xfrm>
                  <a:off x="2291144" y="1720512"/>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
                <p:cNvSpPr/>
                <p:nvPr/>
              </p:nvSpPr>
              <p:spPr>
                <a:xfrm>
                  <a:off x="2237410" y="2096570"/>
                  <a:ext cx="53749" cy="53780"/>
                </a:xfrm>
                <a:custGeom>
                  <a:rect b="b" l="l" r="r" t="t"/>
                  <a:pathLst>
                    <a:path extrusionOk="0" h="3453" w="3451">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
                <p:cNvSpPr/>
                <p:nvPr/>
              </p:nvSpPr>
              <p:spPr>
                <a:xfrm>
                  <a:off x="2237410" y="1881666"/>
                  <a:ext cx="53749" cy="53765"/>
                </a:xfrm>
                <a:custGeom>
                  <a:rect b="b" l="l" r="r" t="t"/>
                  <a:pathLst>
                    <a:path extrusionOk="0" h="3452"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
                <p:cNvSpPr/>
                <p:nvPr/>
              </p:nvSpPr>
              <p:spPr>
                <a:xfrm>
                  <a:off x="2236850" y="1719951"/>
                  <a:ext cx="54855" cy="54840"/>
                </a:xfrm>
                <a:custGeom>
                  <a:rect b="b" l="l" r="r" t="t"/>
                  <a:pathLst>
                    <a:path extrusionOk="0" h="3521" w="3522">
                      <a:moveTo>
                        <a:pt x="1" y="0"/>
                      </a:moveTo>
                      <a:lnTo>
                        <a:pt x="1" y="3521"/>
                      </a:lnTo>
                      <a:lnTo>
                        <a:pt x="3521" y="3521"/>
                      </a:lnTo>
                      <a:lnTo>
                        <a:pt x="352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
                <p:cNvSpPr/>
                <p:nvPr/>
              </p:nvSpPr>
              <p:spPr>
                <a:xfrm>
                  <a:off x="2237410" y="1720512"/>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
                <p:cNvSpPr/>
                <p:nvPr/>
              </p:nvSpPr>
              <p:spPr>
                <a:xfrm>
                  <a:off x="2183723" y="2096570"/>
                  <a:ext cx="53703" cy="53780"/>
                </a:xfrm>
                <a:custGeom>
                  <a:rect b="b" l="l" r="r" t="t"/>
                  <a:pathLst>
                    <a:path extrusionOk="0" h="3453" w="3448">
                      <a:moveTo>
                        <a:pt x="0" y="1"/>
                      </a:moveTo>
                      <a:lnTo>
                        <a:pt x="0" y="3452"/>
                      </a:lnTo>
                      <a:lnTo>
                        <a:pt x="3448" y="3452"/>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
                <p:cNvSpPr/>
                <p:nvPr/>
              </p:nvSpPr>
              <p:spPr>
                <a:xfrm>
                  <a:off x="2183723" y="1935416"/>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
                <p:cNvSpPr/>
                <p:nvPr/>
              </p:nvSpPr>
              <p:spPr>
                <a:xfrm>
                  <a:off x="2183723" y="1881666"/>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
                <p:cNvSpPr/>
                <p:nvPr/>
              </p:nvSpPr>
              <p:spPr>
                <a:xfrm>
                  <a:off x="2183723" y="1827979"/>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
                <p:cNvSpPr/>
                <p:nvPr/>
              </p:nvSpPr>
              <p:spPr>
                <a:xfrm>
                  <a:off x="2183178" y="1719951"/>
                  <a:ext cx="54793" cy="54840"/>
                </a:xfrm>
                <a:custGeom>
                  <a:rect b="b" l="l" r="r" t="t"/>
                  <a:pathLst>
                    <a:path extrusionOk="0" h="3521" w="3518">
                      <a:moveTo>
                        <a:pt x="1" y="0"/>
                      </a:moveTo>
                      <a:lnTo>
                        <a:pt x="1" y="3521"/>
                      </a:lnTo>
                      <a:lnTo>
                        <a:pt x="3517" y="3521"/>
                      </a:lnTo>
                      <a:lnTo>
                        <a:pt x="3517"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
                <p:cNvSpPr/>
                <p:nvPr/>
              </p:nvSpPr>
              <p:spPr>
                <a:xfrm>
                  <a:off x="2183723" y="1720512"/>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
                <p:cNvSpPr/>
                <p:nvPr/>
              </p:nvSpPr>
              <p:spPr>
                <a:xfrm>
                  <a:off x="2129974" y="2096570"/>
                  <a:ext cx="53765" cy="53780"/>
                </a:xfrm>
                <a:custGeom>
                  <a:rect b="b" l="l" r="r" t="t"/>
                  <a:pathLst>
                    <a:path extrusionOk="0" h="3453" w="3452">
                      <a:moveTo>
                        <a:pt x="1" y="1"/>
                      </a:moveTo>
                      <a:lnTo>
                        <a:pt x="1" y="3452"/>
                      </a:lnTo>
                      <a:lnTo>
                        <a:pt x="3451" y="3452"/>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
                <p:cNvSpPr/>
                <p:nvPr/>
              </p:nvSpPr>
              <p:spPr>
                <a:xfrm>
                  <a:off x="2129974" y="1881666"/>
                  <a:ext cx="53765" cy="53765"/>
                </a:xfrm>
                <a:custGeom>
                  <a:rect b="b" l="l" r="r" t="t"/>
                  <a:pathLst>
                    <a:path extrusionOk="0" h="3452" w="3452">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
                <p:cNvSpPr/>
                <p:nvPr/>
              </p:nvSpPr>
              <p:spPr>
                <a:xfrm>
                  <a:off x="2129974" y="1774246"/>
                  <a:ext cx="53765" cy="53749"/>
                </a:xfrm>
                <a:custGeom>
                  <a:rect b="b" l="l" r="r" t="t"/>
                  <a:pathLst>
                    <a:path extrusionOk="0" h="3451" w="3452">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
                <p:cNvSpPr/>
                <p:nvPr/>
              </p:nvSpPr>
              <p:spPr>
                <a:xfrm>
                  <a:off x="2076240" y="2042836"/>
                  <a:ext cx="53749" cy="53749"/>
                </a:xfrm>
                <a:custGeom>
                  <a:rect b="b" l="l" r="r" t="t"/>
                  <a:pathLst>
                    <a:path extrusionOk="0" h="3451" w="3451">
                      <a:moveTo>
                        <a:pt x="1" y="1"/>
                      </a:moveTo>
                      <a:lnTo>
                        <a:pt x="1" y="3451"/>
                      </a:lnTo>
                      <a:lnTo>
                        <a:pt x="3451" y="3451"/>
                      </a:lnTo>
                      <a:lnTo>
                        <a:pt x="3451"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
                <p:cNvSpPr/>
                <p:nvPr/>
              </p:nvSpPr>
              <p:spPr>
                <a:xfrm>
                  <a:off x="2076240" y="1827979"/>
                  <a:ext cx="53749" cy="53703"/>
                </a:xfrm>
                <a:custGeom>
                  <a:rect b="b" l="l" r="r" t="t"/>
                  <a:pathLst>
                    <a:path extrusionOk="0" h="3448" w="3451">
                      <a:moveTo>
                        <a:pt x="1" y="0"/>
                      </a:moveTo>
                      <a:lnTo>
                        <a:pt x="1" y="3448"/>
                      </a:lnTo>
                      <a:lnTo>
                        <a:pt x="3451" y="3448"/>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
                <p:cNvSpPr/>
                <p:nvPr/>
              </p:nvSpPr>
              <p:spPr>
                <a:xfrm>
                  <a:off x="2076240" y="1774246"/>
                  <a:ext cx="53749" cy="53749"/>
                </a:xfrm>
                <a:custGeom>
                  <a:rect b="b" l="l" r="r" t="t"/>
                  <a:pathLst>
                    <a:path extrusionOk="0" h="3451" w="3451">
                      <a:moveTo>
                        <a:pt x="1" y="0"/>
                      </a:moveTo>
                      <a:lnTo>
                        <a:pt x="1" y="3450"/>
                      </a:lnTo>
                      <a:lnTo>
                        <a:pt x="3451" y="3450"/>
                      </a:lnTo>
                      <a:lnTo>
                        <a:pt x="3451"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
                <p:cNvSpPr/>
                <p:nvPr/>
              </p:nvSpPr>
              <p:spPr>
                <a:xfrm>
                  <a:off x="2022553" y="1989149"/>
                  <a:ext cx="53703" cy="53703"/>
                </a:xfrm>
                <a:custGeom>
                  <a:rect b="b" l="l" r="r" t="t"/>
                  <a:pathLst>
                    <a:path extrusionOk="0" h="3448" w="3448">
                      <a:moveTo>
                        <a:pt x="0" y="0"/>
                      </a:moveTo>
                      <a:lnTo>
                        <a:pt x="0" y="3448"/>
                      </a:lnTo>
                      <a:lnTo>
                        <a:pt x="3448" y="3448"/>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
                <p:cNvSpPr/>
                <p:nvPr/>
              </p:nvSpPr>
              <p:spPr>
                <a:xfrm>
                  <a:off x="2022553" y="1935416"/>
                  <a:ext cx="53703" cy="53749"/>
                </a:xfrm>
                <a:custGeom>
                  <a:rect b="b" l="l" r="r" t="t"/>
                  <a:pathLst>
                    <a:path extrusionOk="0" h="3451" w="3448">
                      <a:moveTo>
                        <a:pt x="0" y="0"/>
                      </a:moveTo>
                      <a:lnTo>
                        <a:pt x="0" y="3450"/>
                      </a:lnTo>
                      <a:lnTo>
                        <a:pt x="3448" y="3450"/>
                      </a:lnTo>
                      <a:lnTo>
                        <a:pt x="3448" y="0"/>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
                <p:cNvSpPr/>
                <p:nvPr/>
              </p:nvSpPr>
              <p:spPr>
                <a:xfrm>
                  <a:off x="2022553" y="1881666"/>
                  <a:ext cx="53703" cy="53765"/>
                </a:xfrm>
                <a:custGeom>
                  <a:rect b="b" l="l" r="r" t="t"/>
                  <a:pathLst>
                    <a:path extrusionOk="0" h="3452" w="3448">
                      <a:moveTo>
                        <a:pt x="0" y="1"/>
                      </a:moveTo>
                      <a:lnTo>
                        <a:pt x="0" y="3451"/>
                      </a:lnTo>
                      <a:lnTo>
                        <a:pt x="3448" y="3451"/>
                      </a:lnTo>
                      <a:lnTo>
                        <a:pt x="3448" y="1"/>
                      </a:lnTo>
                      <a:close/>
                    </a:path>
                  </a:pathLst>
                </a:custGeom>
                <a:solidFill>
                  <a:srgbClr val="C9741B"/>
                </a:solidFill>
                <a:ln cap="flat" cmpd="sng" w="9525">
                  <a:solidFill>
                    <a:srgbClr val="C9741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04" name="Google Shape;2404;p2"/>
            <p:cNvSpPr/>
            <p:nvPr/>
          </p:nvSpPr>
          <p:spPr>
            <a:xfrm>
              <a:off x="4062859" y="2766866"/>
              <a:ext cx="162000" cy="16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
            <p:cNvSpPr/>
            <p:nvPr/>
          </p:nvSpPr>
          <p:spPr>
            <a:xfrm>
              <a:off x="4926922" y="2766803"/>
              <a:ext cx="162000" cy="16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6" name="Google Shape;2406;p2"/>
          <p:cNvSpPr txBox="1"/>
          <p:nvPr>
            <p:ph idx="1" type="body"/>
          </p:nvPr>
        </p:nvSpPr>
        <p:spPr>
          <a:xfrm>
            <a:off x="5999175" y="1332825"/>
            <a:ext cx="2973000" cy="2703300"/>
          </a:xfrm>
          <a:prstGeom prst="rect">
            <a:avLst/>
          </a:prstGeom>
          <a:noFill/>
          <a:ln>
            <a:noFill/>
          </a:ln>
        </p:spPr>
        <p:txBody>
          <a:bodyPr anchorCtr="0" anchor="t" bIns="91425" lIns="91425" spcFirstLastPara="1" rIns="91425" wrap="square" tIns="91425">
            <a:noAutofit/>
          </a:bodyPr>
          <a:lstStyle/>
          <a:p>
            <a:pPr indent="-130175" lvl="0" marL="91440" rtl="0" algn="l">
              <a:lnSpc>
                <a:spcPct val="115000"/>
              </a:lnSpc>
              <a:spcBef>
                <a:spcPts val="0"/>
              </a:spcBef>
              <a:spcAft>
                <a:spcPts val="0"/>
              </a:spcAft>
              <a:buSzPts val="2050"/>
              <a:buFont typeface="Advent Pro"/>
              <a:buChar char="●"/>
            </a:pPr>
            <a:r>
              <a:rPr b="1" lang="en" sz="2050">
                <a:latin typeface="Advent Pro"/>
                <a:ea typeface="Advent Pro"/>
                <a:cs typeface="Advent Pro"/>
                <a:sym typeface="Advent Pro"/>
              </a:rPr>
              <a:t>LEKBOURI Lina 72697</a:t>
            </a:r>
            <a:endParaRPr b="1" sz="2050">
              <a:latin typeface="Advent Pro"/>
              <a:ea typeface="Advent Pro"/>
              <a:cs typeface="Advent Pro"/>
              <a:sym typeface="Advent Pro"/>
            </a:endParaRPr>
          </a:p>
          <a:p>
            <a:pPr indent="-130175" lvl="0" marL="91440" rtl="0" algn="l">
              <a:lnSpc>
                <a:spcPct val="115000"/>
              </a:lnSpc>
              <a:spcBef>
                <a:spcPts val="0"/>
              </a:spcBef>
              <a:spcAft>
                <a:spcPts val="0"/>
              </a:spcAft>
              <a:buSzPts val="2050"/>
              <a:buFont typeface="Advent Pro"/>
              <a:buChar char="●"/>
            </a:pPr>
            <a:r>
              <a:rPr b="1" lang="en" sz="2050">
                <a:latin typeface="Advent Pro"/>
                <a:ea typeface="Advent Pro"/>
                <a:cs typeface="Advent Pro"/>
                <a:sym typeface="Advent Pro"/>
              </a:rPr>
              <a:t>LICHTNER Marc 72690</a:t>
            </a:r>
            <a:endParaRPr b="1" sz="2050">
              <a:latin typeface="Advent Pro"/>
              <a:ea typeface="Advent Pro"/>
              <a:cs typeface="Advent Pro"/>
              <a:sym typeface="Advent Pro"/>
            </a:endParaRPr>
          </a:p>
        </p:txBody>
      </p:sp>
      <p:cxnSp>
        <p:nvCxnSpPr>
          <p:cNvPr id="2407" name="Google Shape;2407;p2"/>
          <p:cNvCxnSpPr/>
          <p:nvPr/>
        </p:nvCxnSpPr>
        <p:spPr>
          <a:xfrm>
            <a:off x="3088407" y="1755991"/>
            <a:ext cx="1130700" cy="1053900"/>
          </a:xfrm>
          <a:prstGeom prst="bentConnector3">
            <a:avLst>
              <a:gd fmla="val 50000" name="adj1"/>
            </a:avLst>
          </a:prstGeom>
          <a:noFill/>
          <a:ln cap="flat" cmpd="sng" w="19050">
            <a:solidFill>
              <a:schemeClr val="accent1"/>
            </a:solidFill>
            <a:prstDash val="solid"/>
            <a:round/>
            <a:headEnd len="sm" w="sm" type="none"/>
            <a:tailEnd len="med" w="med" type="oval"/>
          </a:ln>
        </p:spPr>
      </p:cxnSp>
      <p:cxnSp>
        <p:nvCxnSpPr>
          <p:cNvPr id="2408" name="Google Shape;2408;p2"/>
          <p:cNvCxnSpPr/>
          <p:nvPr/>
        </p:nvCxnSpPr>
        <p:spPr>
          <a:xfrm flipH="1">
            <a:off x="4917207" y="1755991"/>
            <a:ext cx="1130700" cy="1053900"/>
          </a:xfrm>
          <a:prstGeom prst="bentConnector3">
            <a:avLst>
              <a:gd fmla="val 50000" name="adj1"/>
            </a:avLst>
          </a:prstGeom>
          <a:noFill/>
          <a:ln cap="flat" cmpd="sng" w="19050">
            <a:solidFill>
              <a:schemeClr val="accent1"/>
            </a:solidFill>
            <a:prstDash val="solid"/>
            <a:round/>
            <a:headEnd len="sm" w="sm" type="none"/>
            <a:tailEnd len="med" w="med" type="oval"/>
          </a:ln>
        </p:spPr>
      </p:cxnSp>
      <p:sp>
        <p:nvSpPr>
          <p:cNvPr id="2409" name="Google Shape;2409;p2"/>
          <p:cNvSpPr txBox="1"/>
          <p:nvPr>
            <p:ph idx="1" type="body"/>
          </p:nvPr>
        </p:nvSpPr>
        <p:spPr>
          <a:xfrm>
            <a:off x="737425" y="3492725"/>
            <a:ext cx="6475800" cy="1110900"/>
          </a:xfrm>
          <a:prstGeom prst="rect">
            <a:avLst/>
          </a:prstGeom>
          <a:noFill/>
          <a:ln>
            <a:noFill/>
          </a:ln>
        </p:spPr>
        <p:txBody>
          <a:bodyPr anchorCtr="0" anchor="t" bIns="91425" lIns="91425" spcFirstLastPara="1" rIns="91425" wrap="square" tIns="91425">
            <a:noAutofit/>
          </a:bodyPr>
          <a:lstStyle/>
          <a:p>
            <a:pPr indent="-85725" lvl="0" marL="91440" rtl="0" algn="l">
              <a:lnSpc>
                <a:spcPct val="115000"/>
              </a:lnSpc>
              <a:spcBef>
                <a:spcPts val="0"/>
              </a:spcBef>
              <a:spcAft>
                <a:spcPts val="0"/>
              </a:spcAft>
              <a:buSzPts val="1350"/>
              <a:buFont typeface="Advent Pro"/>
              <a:buChar char="●"/>
            </a:pPr>
            <a:r>
              <a:rPr b="1" lang="en" sz="1350">
                <a:latin typeface="Advent Pro"/>
                <a:ea typeface="Advent Pro"/>
                <a:cs typeface="Advent Pro"/>
                <a:sym typeface="Advent Pro"/>
              </a:rPr>
              <a:t>Noticeable results:</a:t>
            </a:r>
            <a:endParaRPr b="1" sz="1350">
              <a:latin typeface="Advent Pro"/>
              <a:ea typeface="Advent Pro"/>
              <a:cs typeface="Advent Pro"/>
              <a:sym typeface="Advent Pro"/>
            </a:endParaRPr>
          </a:p>
          <a:p>
            <a:pPr indent="-314325" lvl="1" marL="914400" rtl="0" algn="l">
              <a:lnSpc>
                <a:spcPct val="115000"/>
              </a:lnSpc>
              <a:spcBef>
                <a:spcPts val="0"/>
              </a:spcBef>
              <a:spcAft>
                <a:spcPts val="0"/>
              </a:spcAft>
              <a:buSzPts val="1350"/>
              <a:buFont typeface="Advent Pro"/>
              <a:buChar char="○"/>
            </a:pPr>
            <a:r>
              <a:rPr b="1" lang="en" sz="1350">
                <a:latin typeface="Advent Pro"/>
                <a:ea typeface="Advent Pro"/>
                <a:cs typeface="Advent Pro"/>
                <a:sym typeface="Advent Pro"/>
              </a:rPr>
              <a:t>Task 1:</a:t>
            </a:r>
            <a:endParaRPr b="1" sz="1350">
              <a:latin typeface="Advent Pro"/>
              <a:ea typeface="Advent Pro"/>
              <a:cs typeface="Advent Pro"/>
              <a:sym typeface="Advent Pro"/>
            </a:endParaRPr>
          </a:p>
          <a:p>
            <a:pPr indent="-314325" lvl="1" marL="914400" rtl="0" algn="l">
              <a:lnSpc>
                <a:spcPct val="115000"/>
              </a:lnSpc>
              <a:spcBef>
                <a:spcPts val="0"/>
              </a:spcBef>
              <a:spcAft>
                <a:spcPts val="0"/>
              </a:spcAft>
              <a:buSzPts val="1350"/>
              <a:buFont typeface="Advent Pro"/>
              <a:buChar char="○"/>
            </a:pPr>
            <a:r>
              <a:rPr b="1" lang="en" sz="1350">
                <a:latin typeface="Advent Pro"/>
                <a:ea typeface="Advent Pro"/>
                <a:cs typeface="Advent Pro"/>
                <a:sym typeface="Advent Pro"/>
              </a:rPr>
              <a:t>Task 2:</a:t>
            </a:r>
            <a:endParaRPr b="1" sz="1350">
              <a:latin typeface="Advent Pro"/>
              <a:ea typeface="Advent Pro"/>
              <a:cs typeface="Advent Pro"/>
              <a:sym typeface="Advent Pro"/>
            </a:endParaRPr>
          </a:p>
          <a:p>
            <a:pPr indent="-314325" lvl="1" marL="914400" rtl="0" algn="l">
              <a:lnSpc>
                <a:spcPct val="115000"/>
              </a:lnSpc>
              <a:spcBef>
                <a:spcPts val="0"/>
              </a:spcBef>
              <a:spcAft>
                <a:spcPts val="0"/>
              </a:spcAft>
              <a:buSzPts val="1350"/>
              <a:buFont typeface="Advent Pro"/>
              <a:buChar char="○"/>
            </a:pPr>
            <a:r>
              <a:rPr b="1" lang="en" sz="1350">
                <a:latin typeface="Advent Pro"/>
                <a:ea typeface="Advent Pro"/>
                <a:cs typeface="Advent Pro"/>
                <a:sym typeface="Advent Pro"/>
              </a:rPr>
              <a:t>Task 3:</a:t>
            </a:r>
            <a:endParaRPr b="1" sz="1350">
              <a:latin typeface="Advent Pro"/>
              <a:ea typeface="Advent Pro"/>
              <a:cs typeface="Advent Pro"/>
              <a:sym typeface="Advent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6" name="Shape 2646"/>
        <p:cNvGrpSpPr/>
        <p:nvPr/>
      </p:nvGrpSpPr>
      <p:grpSpPr>
        <a:xfrm>
          <a:off x="0" y="0"/>
          <a:ext cx="0" cy="0"/>
          <a:chOff x="0" y="0"/>
          <a:chExt cx="0" cy="0"/>
        </a:xfrm>
      </p:grpSpPr>
      <p:sp>
        <p:nvSpPr>
          <p:cNvPr id="2647" name="Google Shape;2647;g35cf652dc57_0_6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Want better result?</a:t>
            </a:r>
            <a:endParaRPr/>
          </a:p>
        </p:txBody>
      </p:sp>
      <p:sp>
        <p:nvSpPr>
          <p:cNvPr id="2648" name="Google Shape;2648;g35cf652dc57_0_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9" name="Google Shape;2649;g35cf652dc57_0_65"/>
          <p:cNvSpPr txBox="1"/>
          <p:nvPr/>
        </p:nvSpPr>
        <p:spPr>
          <a:xfrm>
            <a:off x="373825" y="1003775"/>
            <a:ext cx="8458500" cy="378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lt1"/>
                </a:solidFill>
                <a:latin typeface="Advent Pro Medium"/>
                <a:ea typeface="Advent Pro Medium"/>
                <a:cs typeface="Advent Pro Medium"/>
                <a:sym typeface="Advent Pro Medium"/>
              </a:rPr>
              <a:t>Swipe for Task 2 improvements!</a:t>
            </a:r>
            <a:endParaRPr sz="26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p:txBody>
      </p:sp>
      <p:grpSp>
        <p:nvGrpSpPr>
          <p:cNvPr id="2650" name="Google Shape;2650;g35cf652dc57_0_65"/>
          <p:cNvGrpSpPr/>
          <p:nvPr/>
        </p:nvGrpSpPr>
        <p:grpSpPr>
          <a:xfrm>
            <a:off x="2234566" y="327965"/>
            <a:ext cx="726420" cy="502011"/>
            <a:chOff x="3112825" y="3463650"/>
            <a:chExt cx="531825" cy="381525"/>
          </a:xfrm>
        </p:grpSpPr>
        <p:sp>
          <p:nvSpPr>
            <p:cNvPr id="2651" name="Google Shape;2651;g35cf652dc57_0_65"/>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g35cf652dc57_0_65"/>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g35cf652dc57_0_65"/>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g35cf652dc57_0_65"/>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g35cf652dc57_0_65"/>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6" name="Google Shape;2656;g35cf652dc57_0_65"/>
          <p:cNvGrpSpPr/>
          <p:nvPr/>
        </p:nvGrpSpPr>
        <p:grpSpPr>
          <a:xfrm>
            <a:off x="6162441" y="327965"/>
            <a:ext cx="726420" cy="502011"/>
            <a:chOff x="3112825" y="3463650"/>
            <a:chExt cx="531825" cy="381525"/>
          </a:xfrm>
        </p:grpSpPr>
        <p:sp>
          <p:nvSpPr>
            <p:cNvPr id="2657" name="Google Shape;2657;g35cf652dc57_0_65"/>
            <p:cNvSpPr/>
            <p:nvPr/>
          </p:nvSpPr>
          <p:spPr>
            <a:xfrm>
              <a:off x="3112825" y="3463650"/>
              <a:ext cx="531825" cy="381525"/>
            </a:xfrm>
            <a:custGeom>
              <a:rect b="b" l="l" r="r" t="t"/>
              <a:pathLst>
                <a:path extrusionOk="0" h="15261" w="21273">
                  <a:moveTo>
                    <a:pt x="5087" y="1"/>
                  </a:moveTo>
                  <a:lnTo>
                    <a:pt x="5087" y="6937"/>
                  </a:lnTo>
                  <a:lnTo>
                    <a:pt x="0" y="6937"/>
                  </a:lnTo>
                  <a:lnTo>
                    <a:pt x="0" y="13874"/>
                  </a:lnTo>
                  <a:lnTo>
                    <a:pt x="0" y="14336"/>
                  </a:lnTo>
                  <a:lnTo>
                    <a:pt x="0" y="15261"/>
                  </a:lnTo>
                  <a:lnTo>
                    <a:pt x="21273" y="15261"/>
                  </a:lnTo>
                  <a:lnTo>
                    <a:pt x="21273" y="14798"/>
                  </a:lnTo>
                  <a:lnTo>
                    <a:pt x="21273" y="13874"/>
                  </a:lnTo>
                  <a:lnTo>
                    <a:pt x="21273" y="6937"/>
                  </a:lnTo>
                  <a:lnTo>
                    <a:pt x="16186" y="6937"/>
                  </a:lnTo>
                  <a:lnTo>
                    <a:pt x="16186"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35cf652dc57_0_65"/>
            <p:cNvSpPr/>
            <p:nvPr/>
          </p:nvSpPr>
          <p:spPr>
            <a:xfrm>
              <a:off x="3112825" y="3463650"/>
              <a:ext cx="404675" cy="242800"/>
            </a:xfrm>
            <a:custGeom>
              <a:rect b="b" l="l" r="r" t="t"/>
              <a:pathLst>
                <a:path extrusionOk="0" h="9712" w="16187">
                  <a:moveTo>
                    <a:pt x="5087" y="1"/>
                  </a:moveTo>
                  <a:lnTo>
                    <a:pt x="5087" y="1387"/>
                  </a:lnTo>
                  <a:lnTo>
                    <a:pt x="5087" y="6937"/>
                  </a:lnTo>
                  <a:lnTo>
                    <a:pt x="0" y="6937"/>
                  </a:lnTo>
                  <a:lnTo>
                    <a:pt x="0" y="9712"/>
                  </a:lnTo>
                  <a:lnTo>
                    <a:pt x="7863" y="9712"/>
                  </a:lnTo>
                  <a:lnTo>
                    <a:pt x="7863" y="8324"/>
                  </a:lnTo>
                  <a:lnTo>
                    <a:pt x="7863" y="2775"/>
                  </a:lnTo>
                  <a:lnTo>
                    <a:pt x="16186" y="2775"/>
                  </a:lnTo>
                  <a:lnTo>
                    <a:pt x="16186"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35cf652dc57_0_65"/>
            <p:cNvSpPr/>
            <p:nvPr/>
          </p:nvSpPr>
          <p:spPr>
            <a:xfrm>
              <a:off x="3482800" y="3637075"/>
              <a:ext cx="161850" cy="69375"/>
            </a:xfrm>
            <a:custGeom>
              <a:rect b="b" l="l" r="r" t="t"/>
              <a:pathLst>
                <a:path extrusionOk="0" h="2775" w="6474">
                  <a:moveTo>
                    <a:pt x="1" y="0"/>
                  </a:moveTo>
                  <a:lnTo>
                    <a:pt x="1" y="2775"/>
                  </a:lnTo>
                  <a:lnTo>
                    <a:pt x="6474" y="2775"/>
                  </a:lnTo>
                  <a:lnTo>
                    <a:pt x="6474"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35cf652dc57_0_65"/>
            <p:cNvSpPr/>
            <p:nvPr/>
          </p:nvSpPr>
          <p:spPr>
            <a:xfrm>
              <a:off x="3332500" y="3567725"/>
              <a:ext cx="69375" cy="138725"/>
            </a:xfrm>
            <a:custGeom>
              <a:rect b="b" l="l" r="r" t="t"/>
              <a:pathLst>
                <a:path extrusionOk="0" h="5549" w="2775">
                  <a:moveTo>
                    <a:pt x="1388" y="0"/>
                  </a:moveTo>
                  <a:lnTo>
                    <a:pt x="1388" y="924"/>
                  </a:lnTo>
                  <a:lnTo>
                    <a:pt x="0" y="924"/>
                  </a:lnTo>
                  <a:lnTo>
                    <a:pt x="0" y="2312"/>
                  </a:lnTo>
                  <a:lnTo>
                    <a:pt x="1388" y="2312"/>
                  </a:lnTo>
                  <a:lnTo>
                    <a:pt x="1388" y="5549"/>
                  </a:lnTo>
                  <a:lnTo>
                    <a:pt x="2775" y="5549"/>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35cf652dc57_0_65"/>
            <p:cNvSpPr/>
            <p:nvPr/>
          </p:nvSpPr>
          <p:spPr>
            <a:xfrm>
              <a:off x="3112825" y="3463650"/>
              <a:ext cx="531825" cy="381525"/>
            </a:xfrm>
            <a:custGeom>
              <a:rect b="b" l="l" r="r" t="t"/>
              <a:pathLst>
                <a:path extrusionOk="0" h="15261" w="21273">
                  <a:moveTo>
                    <a:pt x="14801" y="1387"/>
                  </a:moveTo>
                  <a:lnTo>
                    <a:pt x="14801" y="8324"/>
                  </a:lnTo>
                  <a:lnTo>
                    <a:pt x="19888" y="8324"/>
                  </a:lnTo>
                  <a:lnTo>
                    <a:pt x="19888" y="13873"/>
                  </a:lnTo>
                  <a:lnTo>
                    <a:pt x="19887" y="13874"/>
                  </a:lnTo>
                  <a:lnTo>
                    <a:pt x="1390" y="13874"/>
                  </a:lnTo>
                  <a:lnTo>
                    <a:pt x="1390" y="8324"/>
                  </a:lnTo>
                  <a:lnTo>
                    <a:pt x="6477" y="8324"/>
                  </a:lnTo>
                  <a:lnTo>
                    <a:pt x="6477" y="1387"/>
                  </a:lnTo>
                  <a:close/>
                  <a:moveTo>
                    <a:pt x="5087" y="1"/>
                  </a:moveTo>
                  <a:lnTo>
                    <a:pt x="5087" y="6937"/>
                  </a:lnTo>
                  <a:lnTo>
                    <a:pt x="0" y="6937"/>
                  </a:lnTo>
                  <a:lnTo>
                    <a:pt x="0" y="15261"/>
                  </a:lnTo>
                  <a:lnTo>
                    <a:pt x="21273" y="15261"/>
                  </a:lnTo>
                  <a:lnTo>
                    <a:pt x="21273" y="6937"/>
                  </a:lnTo>
                  <a:lnTo>
                    <a:pt x="16186" y="6937"/>
                  </a:lnTo>
                  <a:lnTo>
                    <a:pt x="1618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5" name="Shape 2665"/>
        <p:cNvGrpSpPr/>
        <p:nvPr/>
      </p:nvGrpSpPr>
      <p:grpSpPr>
        <a:xfrm>
          <a:off x="0" y="0"/>
          <a:ext cx="0" cy="0"/>
          <a:chOff x="0" y="0"/>
          <a:chExt cx="0" cy="0"/>
        </a:xfrm>
      </p:grpSpPr>
      <p:sp>
        <p:nvSpPr>
          <p:cNvPr id="2666" name="Google Shape;2666;g35ce5782504_0_385"/>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Development</a:t>
            </a:r>
            <a:endParaRPr/>
          </a:p>
        </p:txBody>
      </p:sp>
      <p:grpSp>
        <p:nvGrpSpPr>
          <p:cNvPr id="2667" name="Google Shape;2667;g35ce5782504_0_385"/>
          <p:cNvGrpSpPr/>
          <p:nvPr/>
        </p:nvGrpSpPr>
        <p:grpSpPr>
          <a:xfrm rot="-5400000">
            <a:off x="271245" y="535371"/>
            <a:ext cx="242781" cy="161857"/>
            <a:chOff x="2500050" y="3730175"/>
            <a:chExt cx="2619000" cy="1746025"/>
          </a:xfrm>
        </p:grpSpPr>
        <p:sp>
          <p:nvSpPr>
            <p:cNvPr id="2668" name="Google Shape;2668;g35ce5782504_0_38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g35ce5782504_0_38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g35ce5782504_0_38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35ce5782504_0_38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2" name="Google Shape;2672;g35ce5782504_0_385"/>
          <p:cNvGrpSpPr/>
          <p:nvPr/>
        </p:nvGrpSpPr>
        <p:grpSpPr>
          <a:xfrm rot="5400000">
            <a:off x="8691847" y="535372"/>
            <a:ext cx="242781" cy="161857"/>
            <a:chOff x="2500050" y="3730175"/>
            <a:chExt cx="2619000" cy="1746025"/>
          </a:xfrm>
        </p:grpSpPr>
        <p:sp>
          <p:nvSpPr>
            <p:cNvPr id="2673" name="Google Shape;2673;g35ce5782504_0_38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g35ce5782504_0_38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35ce5782504_0_38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35ce5782504_0_38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7" name="Google Shape;2677;g35ce5782504_0_385"/>
          <p:cNvGrpSpPr/>
          <p:nvPr/>
        </p:nvGrpSpPr>
        <p:grpSpPr>
          <a:xfrm>
            <a:off x="1030063" y="2307250"/>
            <a:ext cx="1637400" cy="2126550"/>
            <a:chOff x="1030063" y="2383450"/>
            <a:chExt cx="1637400" cy="2126550"/>
          </a:xfrm>
        </p:grpSpPr>
        <p:sp>
          <p:nvSpPr>
            <p:cNvPr id="2678" name="Google Shape;2678;g35ce5782504_0_385"/>
            <p:cNvSpPr txBox="1"/>
            <p:nvPr/>
          </p:nvSpPr>
          <p:spPr>
            <a:xfrm>
              <a:off x="1030063" y="32938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1</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679" name="Google Shape;2679;g35ce5782504_0_385"/>
            <p:cNvSpPr txBox="1"/>
            <p:nvPr/>
          </p:nvSpPr>
          <p:spPr>
            <a:xfrm>
              <a:off x="1030063" y="36787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Basic DQN Implementation without Experience Replay and Target network</a:t>
              </a:r>
              <a:endParaRPr b="0" i="0" sz="1200" u="none" cap="none" strike="noStrike">
                <a:solidFill>
                  <a:srgbClr val="000000"/>
                </a:solidFill>
                <a:latin typeface="Advent Pro Medium"/>
                <a:ea typeface="Advent Pro Medium"/>
                <a:cs typeface="Advent Pro Medium"/>
                <a:sym typeface="Advent Pro Medium"/>
              </a:endParaRPr>
            </a:p>
          </p:txBody>
        </p:sp>
        <p:sp>
          <p:nvSpPr>
            <p:cNvPr id="2680" name="Google Shape;2680;g35ce5782504_0_385"/>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01</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681" name="Google Shape;2681;g35ce5782504_0_385"/>
          <p:cNvGrpSpPr/>
          <p:nvPr/>
        </p:nvGrpSpPr>
        <p:grpSpPr>
          <a:xfrm>
            <a:off x="3753288" y="1926250"/>
            <a:ext cx="1637400" cy="2126550"/>
            <a:chOff x="3753288" y="2154850"/>
            <a:chExt cx="1637400" cy="2126550"/>
          </a:xfrm>
        </p:grpSpPr>
        <p:sp>
          <p:nvSpPr>
            <p:cNvPr id="2682" name="Google Shape;2682;g35ce5782504_0_385"/>
            <p:cNvSpPr txBox="1"/>
            <p:nvPr/>
          </p:nvSpPr>
          <p:spPr>
            <a:xfrm>
              <a:off x="3753288" y="3065200"/>
              <a:ext cx="1637400" cy="384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2</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683" name="Google Shape;2683;g35ce5782504_0_385"/>
            <p:cNvSpPr txBox="1"/>
            <p:nvPr/>
          </p:nvSpPr>
          <p:spPr>
            <a:xfrm>
              <a:off x="3753288" y="3450100"/>
              <a:ext cx="16374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Enhanced DQN with Experience Replay and Target Network</a:t>
              </a:r>
              <a:endParaRPr b="0" i="0" sz="1200" u="none" cap="none" strike="noStrike">
                <a:solidFill>
                  <a:schemeClr val="lt1"/>
                </a:solidFill>
                <a:latin typeface="Advent Pro Medium"/>
                <a:ea typeface="Advent Pro Medium"/>
                <a:cs typeface="Advent Pro Medium"/>
                <a:sym typeface="Advent Pro Medium"/>
              </a:endParaRPr>
            </a:p>
          </p:txBody>
        </p:sp>
        <p:sp>
          <p:nvSpPr>
            <p:cNvPr id="2684" name="Google Shape;2684;g35ce5782504_0_385"/>
            <p:cNvSpPr txBox="1"/>
            <p:nvPr/>
          </p:nvSpPr>
          <p:spPr>
            <a:xfrm>
              <a:off x="4148400" y="2154850"/>
              <a:ext cx="847200" cy="7614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02</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685" name="Google Shape;2685;g35ce5782504_0_385"/>
          <p:cNvGrpSpPr/>
          <p:nvPr/>
        </p:nvGrpSpPr>
        <p:grpSpPr>
          <a:xfrm>
            <a:off x="6481238" y="1545250"/>
            <a:ext cx="1637400" cy="2126550"/>
            <a:chOff x="6481238" y="1926250"/>
            <a:chExt cx="1637400" cy="2126550"/>
          </a:xfrm>
        </p:grpSpPr>
        <p:sp>
          <p:nvSpPr>
            <p:cNvPr id="2686" name="Google Shape;2686;g35ce5782504_0_385"/>
            <p:cNvSpPr txBox="1"/>
            <p:nvPr/>
          </p:nvSpPr>
          <p:spPr>
            <a:xfrm>
              <a:off x="6481238" y="28366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3</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687" name="Google Shape;2687;g35ce5782504_0_385"/>
            <p:cNvSpPr txBox="1"/>
            <p:nvPr/>
          </p:nvSpPr>
          <p:spPr>
            <a:xfrm>
              <a:off x="6481238" y="32215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Exploration Strategies</a:t>
              </a:r>
              <a:endParaRPr b="0" i="0" sz="1200" u="none" cap="none" strike="noStrike">
                <a:solidFill>
                  <a:schemeClr val="lt1"/>
                </a:solidFill>
                <a:latin typeface="Advent Pro Medium"/>
                <a:ea typeface="Advent Pro Medium"/>
                <a:cs typeface="Advent Pro Medium"/>
                <a:sym typeface="Advent Pro Medium"/>
              </a:endParaRPr>
            </a:p>
          </p:txBody>
        </p:sp>
        <p:sp>
          <p:nvSpPr>
            <p:cNvPr id="2688" name="Google Shape;2688;g35ce5782504_0_385"/>
            <p:cNvSpPr txBox="1"/>
            <p:nvPr/>
          </p:nvSpPr>
          <p:spPr>
            <a:xfrm>
              <a:off x="6876350" y="19262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03</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689" name="Google Shape;2689;g35ce5782504_0_385"/>
          <p:cNvGrpSpPr/>
          <p:nvPr/>
        </p:nvGrpSpPr>
        <p:grpSpPr>
          <a:xfrm>
            <a:off x="7591094" y="1169345"/>
            <a:ext cx="481089" cy="481112"/>
            <a:chOff x="1193625" y="2546350"/>
            <a:chExt cx="531825" cy="531850"/>
          </a:xfrm>
        </p:grpSpPr>
        <p:sp>
          <p:nvSpPr>
            <p:cNvPr id="2690" name="Google Shape;2690;g35ce5782504_0_385"/>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35ce5782504_0_385"/>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35ce5782504_0_385"/>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35ce5782504_0_385"/>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35ce5782504_0_385"/>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35ce5782504_0_385"/>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35ce5782504_0_385"/>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35ce5782504_0_385"/>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35ce5782504_0_385"/>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g35ce5782504_0_385"/>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g35ce5782504_0_385"/>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g35ce5782504_0_385"/>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g35ce5782504_0_385"/>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g35ce5782504_0_385"/>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g35ce5782504_0_385"/>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g35ce5782504_0_385"/>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6" name="Google Shape;2706;g35ce5782504_0_385"/>
          <p:cNvGrpSpPr/>
          <p:nvPr/>
        </p:nvGrpSpPr>
        <p:grpSpPr>
          <a:xfrm>
            <a:off x="2137826" y="1955261"/>
            <a:ext cx="481089" cy="481089"/>
            <a:chOff x="318100" y="2589550"/>
            <a:chExt cx="531825" cy="531825"/>
          </a:xfrm>
        </p:grpSpPr>
        <p:sp>
          <p:nvSpPr>
            <p:cNvPr id="2707" name="Google Shape;2707;g35ce5782504_0_385"/>
            <p:cNvSpPr/>
            <p:nvPr/>
          </p:nvSpPr>
          <p:spPr>
            <a:xfrm>
              <a:off x="318100" y="2589550"/>
              <a:ext cx="531825" cy="531825"/>
            </a:xfrm>
            <a:custGeom>
              <a:rect b="b" l="l" r="r" t="t"/>
              <a:pathLst>
                <a:path extrusionOk="0" h="21273" w="21273">
                  <a:moveTo>
                    <a:pt x="2775" y="1"/>
                  </a:moveTo>
                  <a:lnTo>
                    <a:pt x="2775" y="1387"/>
                  </a:lnTo>
                  <a:lnTo>
                    <a:pt x="1387" y="1387"/>
                  </a:lnTo>
                  <a:lnTo>
                    <a:pt x="1387" y="5549"/>
                  </a:lnTo>
                  <a:lnTo>
                    <a:pt x="0" y="5549"/>
                  </a:lnTo>
                  <a:lnTo>
                    <a:pt x="0" y="6937"/>
                  </a:lnTo>
                  <a:lnTo>
                    <a:pt x="0" y="8324"/>
                  </a:lnTo>
                  <a:lnTo>
                    <a:pt x="1387" y="8324"/>
                  </a:lnTo>
                  <a:lnTo>
                    <a:pt x="1387" y="9712"/>
                  </a:lnTo>
                  <a:lnTo>
                    <a:pt x="1387" y="19885"/>
                  </a:lnTo>
                  <a:lnTo>
                    <a:pt x="2775" y="19885"/>
                  </a:lnTo>
                  <a:lnTo>
                    <a:pt x="2775" y="21273"/>
                  </a:lnTo>
                  <a:lnTo>
                    <a:pt x="18498" y="21273"/>
                  </a:lnTo>
                  <a:lnTo>
                    <a:pt x="18498" y="19885"/>
                  </a:lnTo>
                  <a:lnTo>
                    <a:pt x="19885" y="19885"/>
                  </a:lnTo>
                  <a:lnTo>
                    <a:pt x="19885" y="9712"/>
                  </a:lnTo>
                  <a:lnTo>
                    <a:pt x="19885" y="8324"/>
                  </a:lnTo>
                  <a:lnTo>
                    <a:pt x="21273" y="8324"/>
                  </a:lnTo>
                  <a:lnTo>
                    <a:pt x="21273" y="5549"/>
                  </a:lnTo>
                  <a:lnTo>
                    <a:pt x="19885" y="5549"/>
                  </a:lnTo>
                  <a:lnTo>
                    <a:pt x="19885" y="1387"/>
                  </a:lnTo>
                  <a:lnTo>
                    <a:pt x="18498" y="1387"/>
                  </a:lnTo>
                  <a:lnTo>
                    <a:pt x="18498" y="1"/>
                  </a:lnTo>
                  <a:lnTo>
                    <a:pt x="14336" y="1"/>
                  </a:lnTo>
                  <a:lnTo>
                    <a:pt x="14336" y="1387"/>
                  </a:lnTo>
                  <a:lnTo>
                    <a:pt x="12948" y="1387"/>
                  </a:lnTo>
                  <a:lnTo>
                    <a:pt x="12948" y="2775"/>
                  </a:lnTo>
                  <a:lnTo>
                    <a:pt x="8324" y="2775"/>
                  </a:lnTo>
                  <a:lnTo>
                    <a:pt x="8324" y="1387"/>
                  </a:lnTo>
                  <a:lnTo>
                    <a:pt x="6937" y="1387"/>
                  </a:lnTo>
                  <a:lnTo>
                    <a:pt x="6937"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g35ce5782504_0_385"/>
            <p:cNvSpPr/>
            <p:nvPr/>
          </p:nvSpPr>
          <p:spPr>
            <a:xfrm>
              <a:off x="352750" y="2589550"/>
              <a:ext cx="462475" cy="531825"/>
            </a:xfrm>
            <a:custGeom>
              <a:rect b="b" l="l" r="r" t="t"/>
              <a:pathLst>
                <a:path extrusionOk="0" h="21273" w="18499">
                  <a:moveTo>
                    <a:pt x="1389" y="1"/>
                  </a:moveTo>
                  <a:lnTo>
                    <a:pt x="1389" y="1387"/>
                  </a:lnTo>
                  <a:lnTo>
                    <a:pt x="1" y="1387"/>
                  </a:lnTo>
                  <a:lnTo>
                    <a:pt x="1" y="6937"/>
                  </a:lnTo>
                  <a:lnTo>
                    <a:pt x="6938" y="6937"/>
                  </a:lnTo>
                  <a:lnTo>
                    <a:pt x="6938" y="21273"/>
                  </a:lnTo>
                  <a:lnTo>
                    <a:pt x="11562" y="21273"/>
                  </a:lnTo>
                  <a:lnTo>
                    <a:pt x="11562" y="6937"/>
                  </a:lnTo>
                  <a:lnTo>
                    <a:pt x="18499" y="6937"/>
                  </a:lnTo>
                  <a:lnTo>
                    <a:pt x="18499" y="1387"/>
                  </a:lnTo>
                  <a:lnTo>
                    <a:pt x="17112" y="1387"/>
                  </a:lnTo>
                  <a:lnTo>
                    <a:pt x="17112" y="1"/>
                  </a:lnTo>
                  <a:lnTo>
                    <a:pt x="12950" y="1"/>
                  </a:lnTo>
                  <a:lnTo>
                    <a:pt x="12950" y="1387"/>
                  </a:lnTo>
                  <a:lnTo>
                    <a:pt x="11562" y="1387"/>
                  </a:lnTo>
                  <a:lnTo>
                    <a:pt x="11562" y="2775"/>
                  </a:lnTo>
                  <a:lnTo>
                    <a:pt x="6938" y="2775"/>
                  </a:lnTo>
                  <a:lnTo>
                    <a:pt x="6938" y="1387"/>
                  </a:lnTo>
                  <a:lnTo>
                    <a:pt x="5551" y="1387"/>
                  </a:lnTo>
                  <a:lnTo>
                    <a:pt x="5551"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g35ce5782504_0_385"/>
            <p:cNvSpPr/>
            <p:nvPr/>
          </p:nvSpPr>
          <p:spPr>
            <a:xfrm>
              <a:off x="422150" y="2658900"/>
              <a:ext cx="104050" cy="104100"/>
            </a:xfrm>
            <a:custGeom>
              <a:rect b="b" l="l" r="r" t="t"/>
              <a:pathLst>
                <a:path extrusionOk="0" h="4164" w="4162">
                  <a:moveTo>
                    <a:pt x="1" y="1"/>
                  </a:moveTo>
                  <a:lnTo>
                    <a:pt x="1" y="4163"/>
                  </a:lnTo>
                  <a:lnTo>
                    <a:pt x="4162" y="4163"/>
                  </a:lnTo>
                  <a:lnTo>
                    <a:pt x="4162" y="1387"/>
                  </a:lnTo>
                  <a:lnTo>
                    <a:pt x="2775" y="1387"/>
                  </a:lnTo>
                  <a:lnTo>
                    <a:pt x="277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g35ce5782504_0_385"/>
            <p:cNvSpPr/>
            <p:nvPr/>
          </p:nvSpPr>
          <p:spPr>
            <a:xfrm>
              <a:off x="641800" y="2658900"/>
              <a:ext cx="104075" cy="104100"/>
            </a:xfrm>
            <a:custGeom>
              <a:rect b="b" l="l" r="r" t="t"/>
              <a:pathLst>
                <a:path extrusionOk="0" h="4164" w="4163">
                  <a:moveTo>
                    <a:pt x="1388" y="1"/>
                  </a:moveTo>
                  <a:lnTo>
                    <a:pt x="1388" y="1387"/>
                  </a:lnTo>
                  <a:lnTo>
                    <a:pt x="0" y="1387"/>
                  </a:lnTo>
                  <a:lnTo>
                    <a:pt x="0" y="4163"/>
                  </a:lnTo>
                  <a:lnTo>
                    <a:pt x="4162" y="4163"/>
                  </a:lnTo>
                  <a:lnTo>
                    <a:pt x="416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g35ce5782504_0_385"/>
            <p:cNvSpPr/>
            <p:nvPr/>
          </p:nvSpPr>
          <p:spPr>
            <a:xfrm>
              <a:off x="491525" y="26242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g35ce5782504_0_385"/>
            <p:cNvSpPr/>
            <p:nvPr/>
          </p:nvSpPr>
          <p:spPr>
            <a:xfrm>
              <a:off x="387450" y="2589550"/>
              <a:ext cx="104100" cy="34675"/>
            </a:xfrm>
            <a:custGeom>
              <a:rect b="b" l="l" r="r" t="t"/>
              <a:pathLst>
                <a:path extrusionOk="0" h="1387" w="4164">
                  <a:moveTo>
                    <a:pt x="1" y="1"/>
                  </a:moveTo>
                  <a:lnTo>
                    <a:pt x="1" y="1387"/>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g35ce5782504_0_385"/>
            <p:cNvSpPr/>
            <p:nvPr/>
          </p:nvSpPr>
          <p:spPr>
            <a:xfrm>
              <a:off x="641800" y="2624200"/>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35ce5782504_0_385"/>
            <p:cNvSpPr/>
            <p:nvPr/>
          </p:nvSpPr>
          <p:spPr>
            <a:xfrm>
              <a:off x="526175" y="2658900"/>
              <a:ext cx="115650" cy="34700"/>
            </a:xfrm>
            <a:custGeom>
              <a:rect b="b" l="l" r="r" t="t"/>
              <a:pathLst>
                <a:path extrusionOk="0" h="1388" w="4626">
                  <a:moveTo>
                    <a:pt x="1" y="1"/>
                  </a:moveTo>
                  <a:lnTo>
                    <a:pt x="1"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35ce5782504_0_385"/>
            <p:cNvSpPr/>
            <p:nvPr/>
          </p:nvSpPr>
          <p:spPr>
            <a:xfrm>
              <a:off x="318100" y="2589550"/>
              <a:ext cx="531825" cy="531825"/>
            </a:xfrm>
            <a:custGeom>
              <a:rect b="b" l="l" r="r" t="t"/>
              <a:pathLst>
                <a:path extrusionOk="0" h="21273" w="21273">
                  <a:moveTo>
                    <a:pt x="14336" y="1"/>
                  </a:moveTo>
                  <a:lnTo>
                    <a:pt x="14336" y="1387"/>
                  </a:lnTo>
                  <a:lnTo>
                    <a:pt x="18498" y="1387"/>
                  </a:lnTo>
                  <a:lnTo>
                    <a:pt x="18498" y="1"/>
                  </a:lnTo>
                  <a:close/>
                  <a:moveTo>
                    <a:pt x="11562" y="6936"/>
                  </a:moveTo>
                  <a:lnTo>
                    <a:pt x="11562" y="8324"/>
                  </a:lnTo>
                  <a:lnTo>
                    <a:pt x="9712" y="8324"/>
                  </a:lnTo>
                  <a:lnTo>
                    <a:pt x="9712" y="6936"/>
                  </a:lnTo>
                  <a:close/>
                  <a:moveTo>
                    <a:pt x="11562" y="9712"/>
                  </a:moveTo>
                  <a:lnTo>
                    <a:pt x="11562" y="19885"/>
                  </a:lnTo>
                  <a:lnTo>
                    <a:pt x="9712" y="19885"/>
                  </a:lnTo>
                  <a:lnTo>
                    <a:pt x="9712" y="9712"/>
                  </a:lnTo>
                  <a:close/>
                  <a:moveTo>
                    <a:pt x="1387" y="1387"/>
                  </a:moveTo>
                  <a:lnTo>
                    <a:pt x="1387" y="5549"/>
                  </a:lnTo>
                  <a:lnTo>
                    <a:pt x="0" y="5549"/>
                  </a:lnTo>
                  <a:lnTo>
                    <a:pt x="0" y="6937"/>
                  </a:lnTo>
                  <a:lnTo>
                    <a:pt x="0" y="8324"/>
                  </a:lnTo>
                  <a:lnTo>
                    <a:pt x="1387" y="8324"/>
                  </a:lnTo>
                  <a:lnTo>
                    <a:pt x="1387" y="6936"/>
                  </a:lnTo>
                  <a:lnTo>
                    <a:pt x="8324" y="6936"/>
                  </a:lnTo>
                  <a:lnTo>
                    <a:pt x="8324" y="8324"/>
                  </a:lnTo>
                  <a:lnTo>
                    <a:pt x="1387" y="8324"/>
                  </a:lnTo>
                  <a:lnTo>
                    <a:pt x="1387" y="9712"/>
                  </a:lnTo>
                  <a:lnTo>
                    <a:pt x="1387" y="19885"/>
                  </a:lnTo>
                  <a:lnTo>
                    <a:pt x="2775" y="19885"/>
                  </a:lnTo>
                  <a:lnTo>
                    <a:pt x="2775" y="9712"/>
                  </a:lnTo>
                  <a:lnTo>
                    <a:pt x="8324" y="9712"/>
                  </a:lnTo>
                  <a:lnTo>
                    <a:pt x="8324" y="19885"/>
                  </a:lnTo>
                  <a:lnTo>
                    <a:pt x="2775" y="19885"/>
                  </a:lnTo>
                  <a:lnTo>
                    <a:pt x="2775" y="21273"/>
                  </a:lnTo>
                  <a:lnTo>
                    <a:pt x="18498" y="21273"/>
                  </a:lnTo>
                  <a:lnTo>
                    <a:pt x="18498" y="19885"/>
                  </a:lnTo>
                  <a:lnTo>
                    <a:pt x="12948" y="19885"/>
                  </a:lnTo>
                  <a:lnTo>
                    <a:pt x="12948" y="9712"/>
                  </a:lnTo>
                  <a:lnTo>
                    <a:pt x="18498" y="9712"/>
                  </a:lnTo>
                  <a:lnTo>
                    <a:pt x="18498" y="19885"/>
                  </a:lnTo>
                  <a:lnTo>
                    <a:pt x="19885" y="19885"/>
                  </a:lnTo>
                  <a:lnTo>
                    <a:pt x="19885" y="8324"/>
                  </a:lnTo>
                  <a:lnTo>
                    <a:pt x="12948" y="8324"/>
                  </a:lnTo>
                  <a:lnTo>
                    <a:pt x="12948" y="6936"/>
                  </a:lnTo>
                  <a:lnTo>
                    <a:pt x="19885" y="6936"/>
                  </a:lnTo>
                  <a:lnTo>
                    <a:pt x="19885" y="8324"/>
                  </a:lnTo>
                  <a:lnTo>
                    <a:pt x="21273" y="8324"/>
                  </a:lnTo>
                  <a:lnTo>
                    <a:pt x="21273" y="5549"/>
                  </a:lnTo>
                  <a:lnTo>
                    <a:pt x="19885" y="5549"/>
                  </a:lnTo>
                  <a:lnTo>
                    <a:pt x="19885" y="1387"/>
                  </a:lnTo>
                  <a:lnTo>
                    <a:pt x="18498" y="1387"/>
                  </a:lnTo>
                  <a:lnTo>
                    <a:pt x="18498" y="5549"/>
                  </a:lnTo>
                  <a:lnTo>
                    <a:pt x="14336" y="5549"/>
                  </a:lnTo>
                  <a:lnTo>
                    <a:pt x="14336" y="4161"/>
                  </a:lnTo>
                  <a:lnTo>
                    <a:pt x="12948" y="4161"/>
                  </a:lnTo>
                  <a:lnTo>
                    <a:pt x="12948" y="5549"/>
                  </a:lnTo>
                  <a:lnTo>
                    <a:pt x="8324" y="5549"/>
                  </a:lnTo>
                  <a:lnTo>
                    <a:pt x="8324" y="4161"/>
                  </a:lnTo>
                  <a:lnTo>
                    <a:pt x="6937" y="4161"/>
                  </a:lnTo>
                  <a:lnTo>
                    <a:pt x="6937" y="5549"/>
                  </a:lnTo>
                  <a:lnTo>
                    <a:pt x="2775" y="5549"/>
                  </a:lnTo>
                  <a:lnTo>
                    <a:pt x="2775"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6" name="Google Shape;2716;g35ce5782504_0_385"/>
          <p:cNvGrpSpPr/>
          <p:nvPr/>
        </p:nvGrpSpPr>
        <p:grpSpPr>
          <a:xfrm>
            <a:off x="4819083" y="1560549"/>
            <a:ext cx="571845" cy="484627"/>
            <a:chOff x="5084050" y="3420300"/>
            <a:chExt cx="531850" cy="450900"/>
          </a:xfrm>
        </p:grpSpPr>
        <p:sp>
          <p:nvSpPr>
            <p:cNvPr id="2717" name="Google Shape;2717;g35ce5782504_0_385"/>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g35ce5782504_0_385"/>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35ce5782504_0_385"/>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35ce5782504_0_385"/>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35ce5782504_0_385"/>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35ce5782504_0_385"/>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g35ce5782504_0_385"/>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35ce5782504_0_385"/>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g35ce5782504_0_385"/>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g35ce5782504_0_385"/>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35ce5782504_0_385"/>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35ce5782504_0_385"/>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g35ce5782504_0_385"/>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35ce5782504_0_385"/>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35ce5782504_0_385"/>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35ce5782504_0_385"/>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35ce5782504_0_385"/>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g35ce5782504_0_385"/>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g35ce5782504_0_385"/>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35ce5782504_0_385"/>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g35ce5782504_0_385"/>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38" name="Google Shape;2738;g35ce5782504_0_385"/>
          <p:cNvCxnSpPr>
            <a:stCxn id="2680" idx="3"/>
            <a:endCxn id="2684" idx="1"/>
          </p:cNvCxnSpPr>
          <p:nvPr/>
        </p:nvCxnSpPr>
        <p:spPr>
          <a:xfrm flipH="1" rot="10800000">
            <a:off x="2272375" y="2306950"/>
            <a:ext cx="1875900" cy="381000"/>
          </a:xfrm>
          <a:prstGeom prst="bentConnector3">
            <a:avLst>
              <a:gd fmla="val 50003" name="adj1"/>
            </a:avLst>
          </a:prstGeom>
          <a:noFill/>
          <a:ln cap="flat" cmpd="sng" w="19050">
            <a:solidFill>
              <a:schemeClr val="lt1"/>
            </a:solidFill>
            <a:prstDash val="solid"/>
            <a:round/>
            <a:headEnd len="sm" w="sm" type="none"/>
            <a:tailEnd len="sm" w="sm" type="none"/>
          </a:ln>
        </p:spPr>
      </p:cxnSp>
      <p:cxnSp>
        <p:nvCxnSpPr>
          <p:cNvPr id="2739" name="Google Shape;2739;g35ce5782504_0_385"/>
          <p:cNvCxnSpPr>
            <a:stCxn id="2684" idx="3"/>
            <a:endCxn id="2688" idx="1"/>
          </p:cNvCxnSpPr>
          <p:nvPr/>
        </p:nvCxnSpPr>
        <p:spPr>
          <a:xfrm flipH="1" rot="10800000">
            <a:off x="4995600" y="1925950"/>
            <a:ext cx="1880700" cy="381000"/>
          </a:xfrm>
          <a:prstGeom prst="bentConnector3">
            <a:avLst>
              <a:gd fmla="val 50001" name="adj1"/>
            </a:avLst>
          </a:prstGeom>
          <a:noFill/>
          <a:ln cap="flat" cmpd="sng" w="19050">
            <a:solidFill>
              <a:schemeClr val="lt1"/>
            </a:solidFill>
            <a:prstDash val="solid"/>
            <a:round/>
            <a:headEnd len="sm" w="sm" type="none"/>
            <a:tailEnd len="sm" w="sm" type="none"/>
          </a:ln>
        </p:spPr>
      </p:cxnSp>
      <p:sp>
        <p:nvSpPr>
          <p:cNvPr id="2740" name="Google Shape;2740;g35ce5782504_0_3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4" name="Shape 2744"/>
        <p:cNvGrpSpPr/>
        <p:nvPr/>
      </p:nvGrpSpPr>
      <p:grpSpPr>
        <a:xfrm>
          <a:off x="0" y="0"/>
          <a:ext cx="0" cy="0"/>
          <a:chOff x="0" y="0"/>
          <a:chExt cx="0" cy="0"/>
        </a:xfrm>
      </p:grpSpPr>
      <p:sp>
        <p:nvSpPr>
          <p:cNvPr id="2745" name="Google Shape;2745;g35ce5782504_0_644"/>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sz="2900"/>
              <a:t>Task 2</a:t>
            </a:r>
            <a:endParaRPr sz="2900"/>
          </a:p>
        </p:txBody>
      </p:sp>
      <p:grpSp>
        <p:nvGrpSpPr>
          <p:cNvPr id="2746" name="Google Shape;2746;g35ce5782504_0_644"/>
          <p:cNvGrpSpPr/>
          <p:nvPr/>
        </p:nvGrpSpPr>
        <p:grpSpPr>
          <a:xfrm rot="-5400000">
            <a:off x="271245" y="535371"/>
            <a:ext cx="242781" cy="161857"/>
            <a:chOff x="2500050" y="3730175"/>
            <a:chExt cx="2619000" cy="1746025"/>
          </a:xfrm>
        </p:grpSpPr>
        <p:sp>
          <p:nvSpPr>
            <p:cNvPr id="2747" name="Google Shape;2747;g35ce5782504_0_64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g35ce5782504_0_64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g35ce5782504_0_64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g35ce5782504_0_64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1" name="Google Shape;2751;g35ce5782504_0_644"/>
          <p:cNvGrpSpPr/>
          <p:nvPr/>
        </p:nvGrpSpPr>
        <p:grpSpPr>
          <a:xfrm rot="5400000">
            <a:off x="8691847" y="535372"/>
            <a:ext cx="242781" cy="161857"/>
            <a:chOff x="2500050" y="3730175"/>
            <a:chExt cx="2619000" cy="1746025"/>
          </a:xfrm>
        </p:grpSpPr>
        <p:sp>
          <p:nvSpPr>
            <p:cNvPr id="2752" name="Google Shape;2752;g35ce5782504_0_64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g35ce5782504_0_64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g35ce5782504_0_64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g35ce5782504_0_64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6" name="Google Shape;2756;g35ce5782504_0_644"/>
          <p:cNvGrpSpPr/>
          <p:nvPr/>
        </p:nvGrpSpPr>
        <p:grpSpPr>
          <a:xfrm>
            <a:off x="1030101" y="1384480"/>
            <a:ext cx="5455493" cy="2331523"/>
            <a:chOff x="20046" y="2383450"/>
            <a:chExt cx="4017300" cy="1667636"/>
          </a:xfrm>
        </p:grpSpPr>
        <p:sp>
          <p:nvSpPr>
            <p:cNvPr id="2757" name="Google Shape;2757;g35ce5782504_0_644"/>
            <p:cNvSpPr txBox="1"/>
            <p:nvPr/>
          </p:nvSpPr>
          <p:spPr>
            <a:xfrm>
              <a:off x="20046" y="3297186"/>
              <a:ext cx="4017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400"/>
                <a:buFont typeface="Arial"/>
                <a:buNone/>
              </a:pPr>
              <a:r>
                <a:rPr b="1" lang="en" sz="2400">
                  <a:solidFill>
                    <a:schemeClr val="lt1"/>
                  </a:solidFill>
                  <a:latin typeface="Advent Pro"/>
                  <a:ea typeface="Advent Pro"/>
                  <a:cs typeface="Advent Pro"/>
                  <a:sym typeface="Advent Pro"/>
                </a:rPr>
                <a:t>Enhanced DQN with Experience Replay and Target Network</a:t>
              </a:r>
              <a:endParaRPr b="1" sz="2400">
                <a:solidFill>
                  <a:schemeClr val="lt1"/>
                </a:solidFill>
                <a:latin typeface="Advent Pro"/>
                <a:ea typeface="Advent Pro"/>
                <a:cs typeface="Advent Pro"/>
                <a:sym typeface="Advent Pro"/>
              </a:endParaRPr>
            </a:p>
          </p:txBody>
        </p:sp>
        <p:sp>
          <p:nvSpPr>
            <p:cNvPr id="2758" name="Google Shape;2758;g35ce5782504_0_644"/>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a:t>
              </a:r>
              <a:r>
                <a:rPr lang="en" sz="2800">
                  <a:solidFill>
                    <a:schemeClr val="accent6"/>
                  </a:solidFill>
                  <a:latin typeface="Orbitron ExtraBold"/>
                  <a:ea typeface="Orbitron ExtraBold"/>
                  <a:cs typeface="Orbitron ExtraBold"/>
                  <a:sym typeface="Orbitron ExtraBold"/>
                </a:rPr>
                <a:t>2</a:t>
              </a:r>
              <a:endParaRPr b="0" i="0" sz="2800" u="none" cap="none" strike="noStrike">
                <a:solidFill>
                  <a:schemeClr val="accent6"/>
                </a:solidFill>
                <a:latin typeface="Orbitron ExtraBold"/>
                <a:ea typeface="Orbitron ExtraBold"/>
                <a:cs typeface="Orbitron ExtraBold"/>
                <a:sym typeface="Orbitron ExtraBold"/>
              </a:endParaRPr>
            </a:p>
          </p:txBody>
        </p:sp>
      </p:grpSp>
      <p:cxnSp>
        <p:nvCxnSpPr>
          <p:cNvPr id="2759" name="Google Shape;2759;g35ce5782504_0_644"/>
          <p:cNvCxnSpPr/>
          <p:nvPr/>
        </p:nvCxnSpPr>
        <p:spPr>
          <a:xfrm flipH="1" rot="10800000">
            <a:off x="4098400" y="1149025"/>
            <a:ext cx="5067000" cy="1053900"/>
          </a:xfrm>
          <a:prstGeom prst="bentConnector3">
            <a:avLst>
              <a:gd fmla="val 50000" name="adj1"/>
            </a:avLst>
          </a:prstGeom>
          <a:noFill/>
          <a:ln cap="flat" cmpd="sng" w="19050">
            <a:solidFill>
              <a:schemeClr val="accent1"/>
            </a:solidFill>
            <a:prstDash val="solid"/>
            <a:round/>
            <a:headEnd len="sm" w="sm" type="none"/>
            <a:tailEnd len="sm" w="sm" type="none"/>
          </a:ln>
        </p:spPr>
      </p:cxnSp>
      <p:sp>
        <p:nvSpPr>
          <p:cNvPr id="2760" name="Google Shape;2760;g35ce5782504_0_6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61" name="Google Shape;2761;g35ce5782504_0_644"/>
          <p:cNvPicPr preferRelativeResize="0"/>
          <p:nvPr/>
        </p:nvPicPr>
        <p:blipFill>
          <a:blip r:embed="rId3">
            <a:alphaModFix/>
          </a:blip>
          <a:stretch>
            <a:fillRect/>
          </a:stretch>
        </p:blipFill>
        <p:spPr>
          <a:xfrm>
            <a:off x="6615125" y="914000"/>
            <a:ext cx="2528876" cy="1611875"/>
          </a:xfrm>
          <a:prstGeom prst="rect">
            <a:avLst/>
          </a:prstGeom>
          <a:noFill/>
          <a:ln>
            <a:noFill/>
          </a:ln>
        </p:spPr>
      </p:pic>
      <p:pic>
        <p:nvPicPr>
          <p:cNvPr id="2762" name="Google Shape;2762;g35ce5782504_0_644"/>
          <p:cNvPicPr preferRelativeResize="0"/>
          <p:nvPr/>
        </p:nvPicPr>
        <p:blipFill rotWithShape="1">
          <a:blip r:embed="rId4">
            <a:alphaModFix/>
          </a:blip>
          <a:srcRect b="0" l="5864" r="0" t="0"/>
          <a:stretch/>
        </p:blipFill>
        <p:spPr>
          <a:xfrm>
            <a:off x="7389613" y="1384463"/>
            <a:ext cx="1035294" cy="554775"/>
          </a:xfrm>
          <a:prstGeom prst="rect">
            <a:avLst/>
          </a:prstGeom>
          <a:noFill/>
          <a:ln>
            <a:noFill/>
          </a:ln>
        </p:spPr>
      </p:pic>
      <p:cxnSp>
        <p:nvCxnSpPr>
          <p:cNvPr id="2763" name="Google Shape;2763;g35ce5782504_0_644"/>
          <p:cNvCxnSpPr/>
          <p:nvPr/>
        </p:nvCxnSpPr>
        <p:spPr>
          <a:xfrm flipH="1" rot="10800000">
            <a:off x="-344375" y="1689125"/>
            <a:ext cx="3258900" cy="1968000"/>
          </a:xfrm>
          <a:prstGeom prst="bentConnector3">
            <a:avLst>
              <a:gd fmla="val 46042" name="adj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7" name="Shape 2767"/>
        <p:cNvGrpSpPr/>
        <p:nvPr/>
      </p:nvGrpSpPr>
      <p:grpSpPr>
        <a:xfrm>
          <a:off x="0" y="0"/>
          <a:ext cx="0" cy="0"/>
          <a:chOff x="0" y="0"/>
          <a:chExt cx="0" cy="0"/>
        </a:xfrm>
      </p:grpSpPr>
      <p:sp>
        <p:nvSpPr>
          <p:cNvPr id="2768" name="Google Shape;2768;g35ce5782504_0_37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 development and comparative analysis</a:t>
            </a:r>
            <a:endParaRPr/>
          </a:p>
        </p:txBody>
      </p:sp>
      <p:sp>
        <p:nvSpPr>
          <p:cNvPr id="2769" name="Google Shape;2769;g35ce5782504_0_3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0" name="Google Shape;2770;g35ce5782504_0_371"/>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latin typeface="Advent Pro Medium"/>
                <a:ea typeface="Advent Pro Medium"/>
                <a:cs typeface="Advent Pro Medium"/>
                <a:sym typeface="Advent Pro Medium"/>
              </a:rPr>
              <a:t>→ Implementation details of Experience Replay.</a:t>
            </a:r>
            <a:endParaRPr sz="20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000">
                <a:solidFill>
                  <a:schemeClr val="accent1"/>
                </a:solidFill>
                <a:latin typeface="Advent Pro Medium"/>
                <a:ea typeface="Advent Pro Medium"/>
                <a:cs typeface="Advent Pro Medium"/>
                <a:sym typeface="Advent Pro Medium"/>
              </a:rPr>
              <a:t>→ </a:t>
            </a:r>
            <a:r>
              <a:rPr lang="en" sz="2000">
                <a:solidFill>
                  <a:schemeClr val="accent1"/>
                </a:solidFill>
                <a:latin typeface="Advent Pro Medium"/>
                <a:ea typeface="Advent Pro Medium"/>
                <a:cs typeface="Advent Pro Medium"/>
                <a:sym typeface="Advent Pro Medium"/>
              </a:rPr>
              <a:t>Target Network update.</a:t>
            </a:r>
            <a:endParaRPr sz="20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000">
                <a:solidFill>
                  <a:schemeClr val="accent1"/>
                </a:solidFill>
                <a:latin typeface="Advent Pro Medium"/>
                <a:ea typeface="Advent Pro Medium"/>
                <a:cs typeface="Advent Pro Medium"/>
                <a:sym typeface="Advent Pro Medium"/>
              </a:rPr>
              <a:t>→ </a:t>
            </a:r>
            <a:r>
              <a:rPr lang="en" sz="2000">
                <a:solidFill>
                  <a:schemeClr val="accent1"/>
                </a:solidFill>
                <a:latin typeface="Advent Pro Medium"/>
                <a:ea typeface="Advent Pro Medium"/>
                <a:cs typeface="Advent Pro Medium"/>
                <a:sym typeface="Advent Pro Medium"/>
              </a:rPr>
              <a:t>Comparative analysis.</a:t>
            </a:r>
            <a:endParaRPr sz="20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000">
                <a:solidFill>
                  <a:schemeClr val="accent1"/>
                </a:solidFill>
                <a:latin typeface="Advent Pro Medium"/>
                <a:ea typeface="Advent Pro Medium"/>
                <a:cs typeface="Advent Pro Medium"/>
                <a:sym typeface="Advent Pro Medium"/>
              </a:rPr>
              <a:t>→ </a:t>
            </a:r>
            <a:r>
              <a:rPr lang="en" sz="2000">
                <a:solidFill>
                  <a:schemeClr val="accent1"/>
                </a:solidFill>
                <a:latin typeface="Advent Pro Medium"/>
                <a:ea typeface="Advent Pro Medium"/>
                <a:cs typeface="Advent Pro Medium"/>
                <a:sym typeface="Advent Pro Medium"/>
              </a:rPr>
              <a:t>Visualizations of learning curves</a:t>
            </a:r>
            <a:r>
              <a:rPr lang="en" sz="2000">
                <a:solidFill>
                  <a:schemeClr val="accent1"/>
                </a:solidFill>
                <a:latin typeface="Advent Pro Medium"/>
                <a:ea typeface="Advent Pro Medium"/>
                <a:cs typeface="Advent Pro Medium"/>
                <a:sym typeface="Advent Pro Medium"/>
              </a:rPr>
              <a:t>.</a:t>
            </a:r>
            <a:endParaRPr sz="2000">
              <a:solidFill>
                <a:schemeClr val="accent1"/>
              </a:solidFill>
              <a:latin typeface="Advent Pro Medium"/>
              <a:ea typeface="Advent Pro Medium"/>
              <a:cs typeface="Advent Pro Medium"/>
              <a:sym typeface="Advent Pro Medium"/>
            </a:endParaRPr>
          </a:p>
        </p:txBody>
      </p:sp>
      <p:pic>
        <p:nvPicPr>
          <p:cNvPr id="2771" name="Google Shape;2771;g35ce5782504_0_371"/>
          <p:cNvPicPr preferRelativeResize="0"/>
          <p:nvPr/>
        </p:nvPicPr>
        <p:blipFill>
          <a:blip r:embed="rId3">
            <a:alphaModFix/>
          </a:blip>
          <a:stretch>
            <a:fillRect/>
          </a:stretch>
        </p:blipFill>
        <p:spPr>
          <a:xfrm>
            <a:off x="3627975" y="2886300"/>
            <a:ext cx="1794700" cy="179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75" name="Shape 2775"/>
        <p:cNvGrpSpPr/>
        <p:nvPr/>
      </p:nvGrpSpPr>
      <p:grpSpPr>
        <a:xfrm>
          <a:off x="0" y="0"/>
          <a:ext cx="0" cy="0"/>
          <a:chOff x="0" y="0"/>
          <a:chExt cx="0" cy="0"/>
        </a:xfrm>
      </p:grpSpPr>
      <p:sp>
        <p:nvSpPr>
          <p:cNvPr id="2776" name="Google Shape;2776;g35cf652dc57_11_7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Experience Replay implementation</a:t>
            </a:r>
            <a:endParaRPr/>
          </a:p>
        </p:txBody>
      </p:sp>
      <p:sp>
        <p:nvSpPr>
          <p:cNvPr id="2777" name="Google Shape;2777;g35cf652dc57_11_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8" name="Google Shape;2778;g35cf652dc57_11_72"/>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→What is </a:t>
            </a:r>
            <a:r>
              <a:rPr b="1" lang="en" sz="2200">
                <a:solidFill>
                  <a:schemeClr val="lt1"/>
                </a:solidFill>
                <a:latin typeface="Advent Pro"/>
                <a:ea typeface="Advent Pro"/>
                <a:cs typeface="Advent Pro"/>
                <a:sym typeface="Advent Pro"/>
              </a:rPr>
              <a:t>Experience Replay</a:t>
            </a:r>
            <a:r>
              <a:rPr lang="en" sz="2200">
                <a:solidFill>
                  <a:schemeClr val="lt1"/>
                </a:solidFill>
                <a:latin typeface="Advent Pro Medium"/>
                <a:ea typeface="Advent Pro Medium"/>
                <a:cs typeface="Advent Pro Medium"/>
                <a:sym typeface="Advent Pro Medium"/>
              </a:rPr>
              <a:t>?</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It is a technique that improves learning stability and sample efficiency</a:t>
            </a:r>
            <a:r>
              <a:rPr lang="en" sz="2200">
                <a:solidFill>
                  <a:schemeClr val="lt1"/>
                </a:solidFill>
                <a:latin typeface="Advent Pro Medium"/>
                <a:ea typeface="Advent Pro Medium"/>
                <a:cs typeface="Advent Pro Medium"/>
                <a:sym typeface="Advent Pro Medium"/>
              </a:rPr>
              <a:t>. </a:t>
            </a:r>
            <a:r>
              <a:rPr lang="en" sz="2200">
                <a:solidFill>
                  <a:schemeClr val="lt1"/>
                </a:solidFill>
                <a:latin typeface="Advent Pro Medium"/>
                <a:ea typeface="Advent Pro Medium"/>
                <a:cs typeface="Advent Pro Medium"/>
                <a:sym typeface="Advent Pro Medium"/>
              </a:rPr>
              <a:t>Instead of learning directly from the most recent experience, the agent stores past experiences in a </a:t>
            </a:r>
            <a:r>
              <a:rPr b="1" lang="en" sz="2200">
                <a:solidFill>
                  <a:schemeClr val="lt1"/>
                </a:solidFill>
                <a:latin typeface="Advent Pro"/>
                <a:ea typeface="Advent Pro"/>
                <a:cs typeface="Advent Pro"/>
                <a:sym typeface="Advent Pro"/>
              </a:rPr>
              <a:t>replay buffer</a:t>
            </a:r>
            <a:r>
              <a:rPr lang="en" sz="2200">
                <a:solidFill>
                  <a:schemeClr val="lt1"/>
                </a:solidFill>
                <a:latin typeface="Advent Pro Medium"/>
                <a:ea typeface="Advent Pro Medium"/>
                <a:cs typeface="Advent Pro Medium"/>
                <a:sym typeface="Advent Pro Medium"/>
              </a:rPr>
              <a:t>.</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rPr lang="en" sz="2200">
                <a:solidFill>
                  <a:schemeClr val="lt1"/>
                </a:solidFill>
                <a:latin typeface="Advent Pro Medium"/>
                <a:ea typeface="Advent Pro Medium"/>
                <a:cs typeface="Advent Pro Medium"/>
                <a:sym typeface="Advent Pro Medium"/>
              </a:rPr>
              <a:t>It stores (state, action, reward, next state).</a:t>
            </a:r>
            <a:endParaRPr sz="2200">
              <a:solidFill>
                <a:schemeClr val="lt1"/>
              </a:solidFill>
              <a:latin typeface="Advent Pro Medium"/>
              <a:ea typeface="Advent Pro Medium"/>
              <a:cs typeface="Advent Pro Medium"/>
              <a:sym typeface="Advent Pro Medium"/>
            </a:endParaRPr>
          </a:p>
        </p:txBody>
      </p:sp>
      <p:grpSp>
        <p:nvGrpSpPr>
          <p:cNvPr id="2779" name="Google Shape;2779;g35cf652dc57_11_72"/>
          <p:cNvGrpSpPr/>
          <p:nvPr/>
        </p:nvGrpSpPr>
        <p:grpSpPr>
          <a:xfrm>
            <a:off x="1289072" y="2871075"/>
            <a:ext cx="7274428" cy="2161725"/>
            <a:chOff x="1289072" y="2871075"/>
            <a:chExt cx="7274428" cy="2161725"/>
          </a:xfrm>
        </p:grpSpPr>
        <p:pic>
          <p:nvPicPr>
            <p:cNvPr id="2780" name="Google Shape;2780;g35cf652dc57_11_72"/>
            <p:cNvPicPr preferRelativeResize="0"/>
            <p:nvPr/>
          </p:nvPicPr>
          <p:blipFill>
            <a:blip r:embed="rId3">
              <a:alphaModFix/>
            </a:blip>
            <a:stretch>
              <a:fillRect/>
            </a:stretch>
          </p:blipFill>
          <p:spPr>
            <a:xfrm>
              <a:off x="1289072" y="3269122"/>
              <a:ext cx="760025" cy="991650"/>
            </a:xfrm>
            <a:prstGeom prst="rect">
              <a:avLst/>
            </a:prstGeom>
            <a:noFill/>
            <a:ln>
              <a:noFill/>
            </a:ln>
          </p:spPr>
        </p:pic>
        <p:sp>
          <p:nvSpPr>
            <p:cNvPr id="2781" name="Google Shape;2781;g35cf652dc57_11_72"/>
            <p:cNvSpPr/>
            <p:nvPr/>
          </p:nvSpPr>
          <p:spPr>
            <a:xfrm>
              <a:off x="3717450" y="4132800"/>
              <a:ext cx="782400" cy="900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Medium"/>
                <a:ea typeface="Advent Pro Medium"/>
                <a:cs typeface="Advent Pro Medium"/>
                <a:sym typeface="Advent Pro Medium"/>
              </a:endParaRPr>
            </a:p>
          </p:txBody>
        </p:sp>
        <p:pic>
          <p:nvPicPr>
            <p:cNvPr id="2782" name="Google Shape;2782;g35cf652dc57_11_72"/>
            <p:cNvPicPr preferRelativeResize="0"/>
            <p:nvPr/>
          </p:nvPicPr>
          <p:blipFill>
            <a:blip r:embed="rId4">
              <a:alphaModFix/>
            </a:blip>
            <a:stretch>
              <a:fillRect/>
            </a:stretch>
          </p:blipFill>
          <p:spPr>
            <a:xfrm>
              <a:off x="5591473" y="3242950"/>
              <a:ext cx="999397" cy="991650"/>
            </a:xfrm>
            <a:prstGeom prst="rect">
              <a:avLst/>
            </a:prstGeom>
            <a:noFill/>
            <a:ln>
              <a:noFill/>
            </a:ln>
          </p:spPr>
        </p:pic>
        <p:cxnSp>
          <p:nvCxnSpPr>
            <p:cNvPr id="2783" name="Google Shape;2783;g35cf652dc57_11_72"/>
            <p:cNvCxnSpPr/>
            <p:nvPr/>
          </p:nvCxnSpPr>
          <p:spPr>
            <a:xfrm flipH="1" rot="10800000">
              <a:off x="2436750" y="3260625"/>
              <a:ext cx="2852100" cy="20700"/>
            </a:xfrm>
            <a:prstGeom prst="straightConnector1">
              <a:avLst/>
            </a:prstGeom>
            <a:noFill/>
            <a:ln cap="flat" cmpd="sng" w="28575">
              <a:solidFill>
                <a:schemeClr val="lt1"/>
              </a:solidFill>
              <a:prstDash val="solid"/>
              <a:round/>
              <a:headEnd len="med" w="med" type="none"/>
              <a:tailEnd len="med" w="med" type="triangle"/>
            </a:ln>
          </p:spPr>
        </p:cxnSp>
        <p:cxnSp>
          <p:nvCxnSpPr>
            <p:cNvPr id="2784" name="Google Shape;2784;g35cf652dc57_11_72"/>
            <p:cNvCxnSpPr/>
            <p:nvPr/>
          </p:nvCxnSpPr>
          <p:spPr>
            <a:xfrm flipH="1">
              <a:off x="4797375" y="4257400"/>
              <a:ext cx="1287600" cy="519300"/>
            </a:xfrm>
            <a:prstGeom prst="bentConnector3">
              <a:avLst>
                <a:gd fmla="val -538" name="adj1"/>
              </a:avLst>
            </a:prstGeom>
            <a:noFill/>
            <a:ln cap="flat" cmpd="sng" w="28575">
              <a:solidFill>
                <a:schemeClr val="lt1"/>
              </a:solidFill>
              <a:prstDash val="solid"/>
              <a:round/>
              <a:headEnd len="med" w="med" type="none"/>
              <a:tailEnd len="med" w="med" type="triangle"/>
            </a:ln>
          </p:spPr>
        </p:cxnSp>
        <p:cxnSp>
          <p:nvCxnSpPr>
            <p:cNvPr id="2785" name="Google Shape;2785;g35cf652dc57_11_72"/>
            <p:cNvCxnSpPr>
              <a:endCxn id="2780" idx="2"/>
            </p:cNvCxnSpPr>
            <p:nvPr/>
          </p:nvCxnSpPr>
          <p:spPr>
            <a:xfrm rot="10800000">
              <a:off x="1669084" y="4260772"/>
              <a:ext cx="1902900" cy="495000"/>
            </a:xfrm>
            <a:prstGeom prst="bentConnector2">
              <a:avLst/>
            </a:prstGeom>
            <a:noFill/>
            <a:ln cap="flat" cmpd="sng" w="28575">
              <a:solidFill>
                <a:schemeClr val="lt1"/>
              </a:solidFill>
              <a:prstDash val="solid"/>
              <a:round/>
              <a:headEnd len="med" w="med" type="none"/>
              <a:tailEnd len="med" w="med" type="stealth"/>
            </a:ln>
          </p:spPr>
        </p:cxnSp>
        <p:sp>
          <p:nvSpPr>
            <p:cNvPr id="2786" name="Google Shape;2786;g35cf652dc57_11_72"/>
            <p:cNvSpPr txBox="1"/>
            <p:nvPr/>
          </p:nvSpPr>
          <p:spPr>
            <a:xfrm>
              <a:off x="3198450" y="32535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Take an action</a:t>
              </a:r>
              <a:endParaRPr sz="1800">
                <a:solidFill>
                  <a:schemeClr val="accent1"/>
                </a:solidFill>
                <a:latin typeface="Advent Pro Medium"/>
                <a:ea typeface="Advent Pro Medium"/>
                <a:cs typeface="Advent Pro Medium"/>
                <a:sym typeface="Advent Pro Medium"/>
              </a:endParaRPr>
            </a:p>
          </p:txBody>
        </p:sp>
        <p:sp>
          <p:nvSpPr>
            <p:cNvPr id="2787" name="Google Shape;2787;g35cf652dc57_11_72"/>
            <p:cNvSpPr txBox="1"/>
            <p:nvPr/>
          </p:nvSpPr>
          <p:spPr>
            <a:xfrm>
              <a:off x="6126600" y="4311475"/>
              <a:ext cx="243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Save result (s,a,r,s’</a:t>
              </a:r>
              <a:r>
                <a:rPr lang="en" sz="1800" u="sng">
                  <a:solidFill>
                    <a:schemeClr val="accent1"/>
                  </a:solidFill>
                  <a:latin typeface="Advent Pro Medium"/>
                  <a:ea typeface="Advent Pro Medium"/>
                  <a:cs typeface="Advent Pro Medium"/>
                  <a:sym typeface="Advent Pro Medium"/>
                </a:rPr>
                <a:t>)</a:t>
              </a:r>
              <a:endParaRPr sz="1800" u="sng">
                <a:solidFill>
                  <a:schemeClr val="accent1"/>
                </a:solidFill>
                <a:latin typeface="Advent Pro Medium"/>
                <a:ea typeface="Advent Pro Medium"/>
                <a:cs typeface="Advent Pro Medium"/>
                <a:sym typeface="Advent Pro Medium"/>
              </a:endParaRPr>
            </a:p>
          </p:txBody>
        </p:sp>
        <p:sp>
          <p:nvSpPr>
            <p:cNvPr id="2788" name="Google Shape;2788;g35cf652dc57_11_72"/>
            <p:cNvSpPr txBox="1"/>
            <p:nvPr/>
          </p:nvSpPr>
          <p:spPr>
            <a:xfrm>
              <a:off x="1893625" y="42100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Sample batch </a:t>
              </a:r>
              <a:endParaRPr sz="1800">
                <a:solidFill>
                  <a:schemeClr val="accent1"/>
                </a:solidFill>
                <a:latin typeface="Advent Pro Medium"/>
                <a:ea typeface="Advent Pro Medium"/>
                <a:cs typeface="Advent Pro Medium"/>
                <a:sym typeface="Advent Pro Medium"/>
              </a:endParaRPr>
            </a:p>
          </p:txBody>
        </p:sp>
        <p:sp>
          <p:nvSpPr>
            <p:cNvPr id="2789" name="Google Shape;2789;g35cf652dc57_11_72"/>
            <p:cNvSpPr txBox="1"/>
            <p:nvPr/>
          </p:nvSpPr>
          <p:spPr>
            <a:xfrm>
              <a:off x="5592875" y="28710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Environment</a:t>
              </a:r>
              <a:endParaRPr sz="1500">
                <a:solidFill>
                  <a:schemeClr val="lt1"/>
                </a:solidFill>
                <a:latin typeface="Advent Pro Medium"/>
                <a:ea typeface="Advent Pro Medium"/>
                <a:cs typeface="Advent Pro Medium"/>
                <a:sym typeface="Advent Pro Medium"/>
              </a:endParaRPr>
            </a:p>
          </p:txBody>
        </p:sp>
        <p:sp>
          <p:nvSpPr>
            <p:cNvPr id="2790" name="Google Shape;2790;g35cf652dc57_11_72"/>
            <p:cNvSpPr txBox="1"/>
            <p:nvPr/>
          </p:nvSpPr>
          <p:spPr>
            <a:xfrm>
              <a:off x="1377325" y="29611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Agent</a:t>
              </a:r>
              <a:endParaRPr sz="1500">
                <a:solidFill>
                  <a:schemeClr val="lt1"/>
                </a:solidFill>
                <a:latin typeface="Advent Pro Medium"/>
                <a:ea typeface="Advent Pro Medium"/>
                <a:cs typeface="Advent Pro Medium"/>
                <a:sym typeface="Advent Pro Medium"/>
              </a:endParaRPr>
            </a:p>
          </p:txBody>
        </p:sp>
        <p:sp>
          <p:nvSpPr>
            <p:cNvPr id="2791" name="Google Shape;2791;g35cf652dc57_11_72"/>
            <p:cNvSpPr txBox="1"/>
            <p:nvPr/>
          </p:nvSpPr>
          <p:spPr>
            <a:xfrm>
              <a:off x="3198400" y="3748575"/>
              <a:ext cx="23664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Experience Replay buffer</a:t>
              </a:r>
              <a:endParaRPr sz="1500">
                <a:solidFill>
                  <a:schemeClr val="lt1"/>
                </a:solidFill>
                <a:latin typeface="Advent Pro Medium"/>
                <a:ea typeface="Advent Pro Medium"/>
                <a:cs typeface="Advent Pro Medium"/>
                <a:sym typeface="Advent Pro Medium"/>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5" name="Shape 2795"/>
        <p:cNvGrpSpPr/>
        <p:nvPr/>
      </p:nvGrpSpPr>
      <p:grpSpPr>
        <a:xfrm>
          <a:off x="0" y="0"/>
          <a:ext cx="0" cy="0"/>
          <a:chOff x="0" y="0"/>
          <a:chExt cx="0" cy="0"/>
        </a:xfrm>
      </p:grpSpPr>
      <p:sp>
        <p:nvSpPr>
          <p:cNvPr id="2796" name="Google Shape;2796;g35df41c452b_0_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Experience Replay implementation</a:t>
            </a:r>
            <a:endParaRPr/>
          </a:p>
        </p:txBody>
      </p:sp>
      <p:sp>
        <p:nvSpPr>
          <p:cNvPr id="2797" name="Google Shape;2797;g35df41c452b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8" name="Google Shape;2798;g35df41c452b_0_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Implementation</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0"/>
              </a:spcBef>
              <a:spcAft>
                <a:spcPts val="1000"/>
              </a:spcAft>
              <a:buNone/>
            </a:pPr>
            <a:r>
              <a:rPr lang="en" sz="2200">
                <a:solidFill>
                  <a:schemeClr val="lt1"/>
                </a:solidFill>
                <a:latin typeface="Advent Pro Medium"/>
                <a:ea typeface="Advent Pro Medium"/>
                <a:cs typeface="Advent Pro Medium"/>
                <a:sym typeface="Advent Pro Medium"/>
              </a:rPr>
              <a:t>W</a:t>
            </a:r>
            <a:r>
              <a:rPr lang="en" sz="2200">
                <a:solidFill>
                  <a:schemeClr val="lt1"/>
                </a:solidFill>
                <a:latin typeface="Advent Pro Medium"/>
                <a:ea typeface="Advent Pro Medium"/>
                <a:cs typeface="Advent Pro Medium"/>
                <a:sym typeface="Advent Pro Medium"/>
              </a:rPr>
              <a:t>e use a </a:t>
            </a:r>
            <a:r>
              <a:rPr b="1" lang="en" sz="2200">
                <a:solidFill>
                  <a:schemeClr val="lt1"/>
                </a:solidFill>
                <a:latin typeface="Advent Pro"/>
                <a:ea typeface="Advent Pro"/>
                <a:cs typeface="Advent Pro"/>
                <a:sym typeface="Advent Pro"/>
              </a:rPr>
              <a:t>Replay Buffer class</a:t>
            </a:r>
            <a:r>
              <a:rPr lang="en" sz="2200">
                <a:solidFill>
                  <a:schemeClr val="lt1"/>
                </a:solidFill>
                <a:latin typeface="Advent Pro Medium"/>
                <a:ea typeface="Advent Pro Medium"/>
                <a:cs typeface="Advent Pro Medium"/>
                <a:sym typeface="Advent Pro Medium"/>
              </a:rPr>
              <a:t> with fixed capacity. Each time we train the model, we store the tuple </a:t>
            </a:r>
            <a:r>
              <a:rPr b="1" lang="en" sz="2200">
                <a:solidFill>
                  <a:schemeClr val="lt1"/>
                </a:solidFill>
                <a:latin typeface="Advent Pro"/>
                <a:ea typeface="Advent Pro"/>
                <a:cs typeface="Advent Pro"/>
                <a:sym typeface="Advent Pro"/>
              </a:rPr>
              <a:t>(state, action, reward, next state)</a:t>
            </a:r>
            <a:r>
              <a:rPr lang="en" sz="2200">
                <a:solidFill>
                  <a:schemeClr val="lt1"/>
                </a:solidFill>
                <a:latin typeface="Advent Pro Medium"/>
                <a:ea typeface="Advent Pro Medium"/>
                <a:cs typeface="Advent Pro Medium"/>
                <a:sym typeface="Advent Pro Medium"/>
              </a:rPr>
              <a:t> in the replay buffer and when we train we </a:t>
            </a:r>
            <a:r>
              <a:rPr b="1" lang="en" sz="2200">
                <a:solidFill>
                  <a:schemeClr val="lt1"/>
                </a:solidFill>
                <a:latin typeface="Advent Pro"/>
                <a:ea typeface="Advent Pro"/>
                <a:cs typeface="Advent Pro"/>
                <a:sym typeface="Advent Pro"/>
              </a:rPr>
              <a:t>sample a batch from it</a:t>
            </a:r>
            <a:r>
              <a:rPr lang="en" sz="2200">
                <a:solidFill>
                  <a:schemeClr val="lt1"/>
                </a:solidFill>
                <a:latin typeface="Advent Pro Medium"/>
                <a:ea typeface="Advent Pro Medium"/>
                <a:cs typeface="Advent Pro Medium"/>
                <a:sym typeface="Advent Pro Medium"/>
              </a:rPr>
              <a:t>, with the corresponding method.</a:t>
            </a:r>
            <a:endParaRPr sz="2200">
              <a:solidFill>
                <a:schemeClr val="lt1"/>
              </a:solidFill>
              <a:latin typeface="Advent Pro Medium"/>
              <a:ea typeface="Advent Pro Medium"/>
              <a:cs typeface="Advent Pro Medium"/>
              <a:sym typeface="Advent Pro Medium"/>
            </a:endParaRPr>
          </a:p>
        </p:txBody>
      </p:sp>
      <p:pic>
        <p:nvPicPr>
          <p:cNvPr id="2799" name="Google Shape;2799;g35df41c452b_0_0"/>
          <p:cNvPicPr preferRelativeResize="0"/>
          <p:nvPr/>
        </p:nvPicPr>
        <p:blipFill>
          <a:blip r:embed="rId3">
            <a:alphaModFix/>
          </a:blip>
          <a:stretch>
            <a:fillRect/>
          </a:stretch>
        </p:blipFill>
        <p:spPr>
          <a:xfrm>
            <a:off x="2436763" y="2453225"/>
            <a:ext cx="4270475" cy="2544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3" name="Shape 2803"/>
        <p:cNvGrpSpPr/>
        <p:nvPr/>
      </p:nvGrpSpPr>
      <p:grpSpPr>
        <a:xfrm>
          <a:off x="0" y="0"/>
          <a:ext cx="0" cy="0"/>
          <a:chOff x="0" y="0"/>
          <a:chExt cx="0" cy="0"/>
        </a:xfrm>
      </p:grpSpPr>
      <p:sp>
        <p:nvSpPr>
          <p:cNvPr id="2804" name="Google Shape;2804;g35df41c452b_0_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Experience Replay implementation</a:t>
            </a:r>
            <a:endParaRPr/>
          </a:p>
        </p:txBody>
      </p:sp>
      <p:sp>
        <p:nvSpPr>
          <p:cNvPr id="2805" name="Google Shape;2805;g35df41c452b_0_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6" name="Google Shape;2806;g35df41c452b_0_6"/>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Buffer size experiments:</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We tried the experiment with different size of buffer, we implement the list that will contain all the buffer size we want to try:</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This will be use in our Main training loop, giving result for each buffer size:</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pic>
        <p:nvPicPr>
          <p:cNvPr id="2807" name="Google Shape;2807;g35df41c452b_0_6"/>
          <p:cNvPicPr preferRelativeResize="0"/>
          <p:nvPr/>
        </p:nvPicPr>
        <p:blipFill>
          <a:blip r:embed="rId3">
            <a:alphaModFix/>
          </a:blip>
          <a:stretch>
            <a:fillRect/>
          </a:stretch>
        </p:blipFill>
        <p:spPr>
          <a:xfrm>
            <a:off x="166200" y="2284975"/>
            <a:ext cx="8851424" cy="296625"/>
          </a:xfrm>
          <a:prstGeom prst="rect">
            <a:avLst/>
          </a:prstGeom>
          <a:noFill/>
          <a:ln>
            <a:noFill/>
          </a:ln>
        </p:spPr>
      </p:pic>
      <p:pic>
        <p:nvPicPr>
          <p:cNvPr id="2808" name="Google Shape;2808;g35df41c452b_0_6"/>
          <p:cNvPicPr preferRelativeResize="0"/>
          <p:nvPr/>
        </p:nvPicPr>
        <p:blipFill rotWithShape="1">
          <a:blip r:embed="rId4">
            <a:alphaModFix/>
          </a:blip>
          <a:srcRect b="5953" l="685" r="0" t="0"/>
          <a:stretch/>
        </p:blipFill>
        <p:spPr>
          <a:xfrm>
            <a:off x="1834450" y="3243925"/>
            <a:ext cx="5359525" cy="875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2" name="Shape 2812"/>
        <p:cNvGrpSpPr/>
        <p:nvPr/>
      </p:nvGrpSpPr>
      <p:grpSpPr>
        <a:xfrm>
          <a:off x="0" y="0"/>
          <a:ext cx="0" cy="0"/>
          <a:chOff x="0" y="0"/>
          <a:chExt cx="0" cy="0"/>
        </a:xfrm>
      </p:grpSpPr>
      <p:sp>
        <p:nvSpPr>
          <p:cNvPr id="2813" name="Google Shape;2813;g35df41c452b_0_1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Experience Replay implementation</a:t>
            </a:r>
            <a:endParaRPr/>
          </a:p>
        </p:txBody>
      </p:sp>
      <p:sp>
        <p:nvSpPr>
          <p:cNvPr id="2814" name="Google Shape;2814;g35df41c452b_0_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5" name="Google Shape;2815;g35df41c452b_0_12"/>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1000"/>
              </a:spcAft>
              <a:buNone/>
            </a:pPr>
            <a:r>
              <a:rPr lang="en" sz="2200">
                <a:solidFill>
                  <a:schemeClr val="lt1"/>
                </a:solidFill>
                <a:latin typeface="Advent Pro Medium"/>
                <a:ea typeface="Advent Pro Medium"/>
                <a:cs typeface="Advent Pro Medium"/>
                <a:sym typeface="Advent Pro Medium"/>
              </a:rPr>
              <a:t>→ Impacts on performance: with 10 VS 10,000</a:t>
            </a:r>
            <a:endParaRPr sz="2200">
              <a:solidFill>
                <a:schemeClr val="lt1"/>
              </a:solidFill>
              <a:latin typeface="Advent Pro Medium"/>
              <a:ea typeface="Advent Pro Medium"/>
              <a:cs typeface="Advent Pro Medium"/>
              <a:sym typeface="Advent Pro Medium"/>
            </a:endParaRPr>
          </a:p>
        </p:txBody>
      </p:sp>
      <p:cxnSp>
        <p:nvCxnSpPr>
          <p:cNvPr id="2816" name="Google Shape;2816;g35df41c452b_0_12"/>
          <p:cNvCxnSpPr/>
          <p:nvPr/>
        </p:nvCxnSpPr>
        <p:spPr>
          <a:xfrm>
            <a:off x="3911275" y="2824425"/>
            <a:ext cx="1100700" cy="996900"/>
          </a:xfrm>
          <a:prstGeom prst="curvedConnector3">
            <a:avLst>
              <a:gd fmla="val 50000" name="adj1"/>
            </a:avLst>
          </a:prstGeom>
          <a:noFill/>
          <a:ln cap="flat" cmpd="sng" w="19050">
            <a:solidFill>
              <a:schemeClr val="lt1"/>
            </a:solidFill>
            <a:prstDash val="solid"/>
            <a:round/>
            <a:headEnd len="med" w="med" type="none"/>
            <a:tailEnd len="med" w="med" type="stealth"/>
          </a:ln>
        </p:spPr>
      </p:cxnSp>
      <p:grpSp>
        <p:nvGrpSpPr>
          <p:cNvPr id="2817" name="Google Shape;2817;g35df41c452b_0_12"/>
          <p:cNvGrpSpPr/>
          <p:nvPr/>
        </p:nvGrpSpPr>
        <p:grpSpPr>
          <a:xfrm>
            <a:off x="366476" y="1530329"/>
            <a:ext cx="3391325" cy="3087121"/>
            <a:chOff x="366476" y="1530329"/>
            <a:chExt cx="3391325" cy="3087121"/>
          </a:xfrm>
        </p:grpSpPr>
        <p:sp>
          <p:nvSpPr>
            <p:cNvPr id="2818" name="Google Shape;2818;g35df41c452b_0_12"/>
            <p:cNvSpPr txBox="1"/>
            <p:nvPr/>
          </p:nvSpPr>
          <p:spPr>
            <a:xfrm>
              <a:off x="422325" y="3260550"/>
              <a:ext cx="3198300" cy="13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Advent Pro Medium"/>
                  <a:ea typeface="Advent Pro Medium"/>
                  <a:cs typeface="Advent Pro Medium"/>
                  <a:sym typeface="Advent Pro Medium"/>
                </a:rPr>
                <a:t>→ The agent does </a:t>
              </a:r>
              <a:r>
                <a:rPr b="1" lang="en" sz="1100">
                  <a:solidFill>
                    <a:schemeClr val="lt1"/>
                  </a:solidFill>
                  <a:latin typeface="Advent Pro"/>
                  <a:ea typeface="Advent Pro"/>
                  <a:cs typeface="Advent Pro"/>
                  <a:sym typeface="Advent Pro"/>
                </a:rPr>
                <a:t>not show consistent improvement</a:t>
              </a:r>
              <a:r>
                <a:rPr lang="en" sz="1100">
                  <a:solidFill>
                    <a:schemeClr val="lt1"/>
                  </a:solidFill>
                  <a:latin typeface="Advent Pro Medium"/>
                  <a:ea typeface="Advent Pro Medium"/>
                  <a:cs typeface="Advent Pro Medium"/>
                  <a:sym typeface="Advent Pro Medium"/>
                </a:rPr>
                <a:t> over time.</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Clr>
                  <a:schemeClr val="dk1"/>
                </a:buClr>
                <a:buSzPts val="1100"/>
                <a:buFont typeface="Arial"/>
                <a:buNone/>
              </a:pPr>
              <a:r>
                <a:rPr lang="en" sz="1100">
                  <a:solidFill>
                    <a:schemeClr val="lt1"/>
                  </a:solidFill>
                  <a:latin typeface="Advent Pro Medium"/>
                  <a:ea typeface="Advent Pro Medium"/>
                  <a:cs typeface="Advent Pro Medium"/>
                  <a:sym typeface="Advent Pro Medium"/>
                </a:rPr>
                <a:t>→ The moving average score and apples consumed are stagnant, indicating </a:t>
              </a:r>
              <a:r>
                <a:rPr b="1" lang="en" sz="1100">
                  <a:solidFill>
                    <a:schemeClr val="lt1"/>
                  </a:solidFill>
                  <a:latin typeface="Advent Pro"/>
                  <a:ea typeface="Advent Pro"/>
                  <a:cs typeface="Advent Pro"/>
                  <a:sym typeface="Advent Pro"/>
                </a:rPr>
                <a:t>limited learning</a:t>
              </a:r>
              <a:r>
                <a:rPr lang="en" sz="1100">
                  <a:solidFill>
                    <a:schemeClr val="lt1"/>
                  </a:solidFill>
                  <a:latin typeface="Advent Pro Medium"/>
                  <a:ea typeface="Advent Pro Medium"/>
                  <a:cs typeface="Advent Pro Medium"/>
                  <a:sym typeface="Advent Pro Medium"/>
                </a:rPr>
                <a:t>.</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Clr>
                  <a:schemeClr val="dk1"/>
                </a:buClr>
                <a:buSzPts val="1100"/>
                <a:buFont typeface="Arial"/>
                <a:buNone/>
              </a:pPr>
              <a:r>
                <a:rPr lang="en" sz="1100">
                  <a:solidFill>
                    <a:schemeClr val="lt1"/>
                  </a:solidFill>
                  <a:latin typeface="Advent Pro Medium"/>
                  <a:ea typeface="Advent Pro Medium"/>
                  <a:cs typeface="Advent Pro Medium"/>
                  <a:sym typeface="Advent Pro Medium"/>
                </a:rPr>
                <a:t>→ A replay buffer of size 10 is </a:t>
              </a:r>
              <a:r>
                <a:rPr b="1" lang="en" sz="1100">
                  <a:solidFill>
                    <a:schemeClr val="lt1"/>
                  </a:solidFill>
                  <a:latin typeface="Advent Pro"/>
                  <a:ea typeface="Advent Pro"/>
                  <a:cs typeface="Advent Pro"/>
                  <a:sym typeface="Advent Pro"/>
                </a:rPr>
                <a:t>too small</a:t>
              </a:r>
              <a:r>
                <a:rPr lang="en" sz="1100">
                  <a:solidFill>
                    <a:schemeClr val="lt1"/>
                  </a:solidFill>
                  <a:latin typeface="Advent Pro Medium"/>
                  <a:ea typeface="Advent Pro Medium"/>
                  <a:cs typeface="Advent Pro Medium"/>
                  <a:sym typeface="Advent Pro Medium"/>
                </a:rPr>
                <a:t> to provide meaningful experience diversity. This results in </a:t>
              </a:r>
              <a:r>
                <a:rPr b="1" lang="en" sz="1100">
                  <a:solidFill>
                    <a:schemeClr val="lt1"/>
                  </a:solidFill>
                  <a:latin typeface="Advent Pro"/>
                  <a:ea typeface="Advent Pro"/>
                  <a:cs typeface="Advent Pro"/>
                  <a:sym typeface="Advent Pro"/>
                </a:rPr>
                <a:t>poor convergence and unstable training.</a:t>
              </a:r>
              <a:endParaRPr b="1" sz="1100">
                <a:solidFill>
                  <a:schemeClr val="lt1"/>
                </a:solidFill>
                <a:latin typeface="Advent Pro"/>
                <a:ea typeface="Advent Pro"/>
                <a:cs typeface="Advent Pro"/>
                <a:sym typeface="Advent Pro"/>
              </a:endParaRPr>
            </a:p>
          </p:txBody>
        </p:sp>
        <p:pic>
          <p:nvPicPr>
            <p:cNvPr id="2819" name="Google Shape;2819;g35df41c452b_0_12"/>
            <p:cNvPicPr preferRelativeResize="0"/>
            <p:nvPr/>
          </p:nvPicPr>
          <p:blipFill>
            <a:blip r:embed="rId3">
              <a:alphaModFix/>
            </a:blip>
            <a:stretch>
              <a:fillRect/>
            </a:stretch>
          </p:blipFill>
          <p:spPr>
            <a:xfrm>
              <a:off x="366476" y="1530329"/>
              <a:ext cx="3391325" cy="1688764"/>
            </a:xfrm>
            <a:prstGeom prst="rect">
              <a:avLst/>
            </a:prstGeom>
            <a:noFill/>
            <a:ln>
              <a:noFill/>
            </a:ln>
          </p:spPr>
        </p:pic>
      </p:grpSp>
      <p:grpSp>
        <p:nvGrpSpPr>
          <p:cNvPr id="2820" name="Google Shape;2820;g35df41c452b_0_12"/>
          <p:cNvGrpSpPr/>
          <p:nvPr/>
        </p:nvGrpSpPr>
        <p:grpSpPr>
          <a:xfrm>
            <a:off x="5165450" y="1384625"/>
            <a:ext cx="3391325" cy="3156531"/>
            <a:chOff x="5165450" y="1384625"/>
            <a:chExt cx="3391325" cy="3156531"/>
          </a:xfrm>
        </p:grpSpPr>
        <p:sp>
          <p:nvSpPr>
            <p:cNvPr id="2821" name="Google Shape;2821;g35df41c452b_0_12"/>
            <p:cNvSpPr txBox="1"/>
            <p:nvPr/>
          </p:nvSpPr>
          <p:spPr>
            <a:xfrm>
              <a:off x="5261963" y="1384625"/>
              <a:ext cx="3198300" cy="13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 The score and the moving average are </a:t>
              </a:r>
              <a:r>
                <a:rPr b="1" lang="en" sz="1100">
                  <a:solidFill>
                    <a:schemeClr val="lt1"/>
                  </a:solidFill>
                  <a:latin typeface="Advent Pro"/>
                  <a:ea typeface="Advent Pro"/>
                  <a:cs typeface="Advent Pro"/>
                  <a:sym typeface="Advent Pro"/>
                </a:rPr>
                <a:t>slightly higher and more stable.</a:t>
              </a:r>
              <a:endParaRPr b="1" sz="1100">
                <a:solidFill>
                  <a:schemeClr val="lt1"/>
                </a:solidFill>
                <a:latin typeface="Advent Pro"/>
                <a:ea typeface="Advent Pro"/>
                <a:cs typeface="Advent Pro"/>
                <a:sym typeface="Advent Pro"/>
              </a:endParaRPr>
            </a:p>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 There is still performance variability, but with </a:t>
              </a:r>
              <a:r>
                <a:rPr b="1" lang="en" sz="1100">
                  <a:solidFill>
                    <a:schemeClr val="lt1"/>
                  </a:solidFill>
                  <a:latin typeface="Advent Pro"/>
                  <a:ea typeface="Advent Pro"/>
                  <a:cs typeface="Advent Pro"/>
                  <a:sym typeface="Advent Pro"/>
                </a:rPr>
                <a:t>less extreme fluctuations</a:t>
              </a:r>
              <a:r>
                <a:rPr lang="en" sz="1100">
                  <a:solidFill>
                    <a:schemeClr val="lt1"/>
                  </a:solidFill>
                  <a:latin typeface="Advent Pro Medium"/>
                  <a:ea typeface="Advent Pro Medium"/>
                  <a:cs typeface="Advent Pro Medium"/>
                  <a:sym typeface="Advent Pro Medium"/>
                </a:rPr>
                <a:t>.</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 </a:t>
              </a:r>
              <a:r>
                <a:rPr lang="en" sz="1100">
                  <a:solidFill>
                    <a:schemeClr val="lt1"/>
                  </a:solidFill>
                  <a:latin typeface="Advent Pro Medium"/>
                  <a:ea typeface="Advent Pro Medium"/>
                  <a:cs typeface="Advent Pro Medium"/>
                  <a:sym typeface="Advent Pro Medium"/>
                </a:rPr>
                <a:t>A large buffer offers a richer variety of experiences.</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 While the overall performance is still modest, the training is noticeably </a:t>
              </a:r>
              <a:r>
                <a:rPr b="1" lang="en" sz="1100">
                  <a:solidFill>
                    <a:schemeClr val="lt1"/>
                  </a:solidFill>
                  <a:latin typeface="Advent Pro"/>
                  <a:ea typeface="Advent Pro"/>
                  <a:cs typeface="Advent Pro"/>
                  <a:sym typeface="Advent Pro"/>
                </a:rPr>
                <a:t>more stable and slightly improved</a:t>
              </a:r>
              <a:r>
                <a:rPr lang="en" sz="1100">
                  <a:solidFill>
                    <a:schemeClr val="lt1"/>
                  </a:solidFill>
                  <a:latin typeface="Advent Pro Medium"/>
                  <a:ea typeface="Advent Pro Medium"/>
                  <a:cs typeface="Advent Pro Medium"/>
                  <a:sym typeface="Advent Pro Medium"/>
                </a:rPr>
                <a:t>.</a:t>
              </a:r>
              <a:endParaRPr sz="1100">
                <a:solidFill>
                  <a:schemeClr val="lt1"/>
                </a:solidFill>
                <a:latin typeface="Advent Pro Medium"/>
                <a:ea typeface="Advent Pro Medium"/>
                <a:cs typeface="Advent Pro Medium"/>
                <a:sym typeface="Advent Pro Medium"/>
              </a:endParaRPr>
            </a:p>
          </p:txBody>
        </p:sp>
        <p:pic>
          <p:nvPicPr>
            <p:cNvPr id="2822" name="Google Shape;2822;g35df41c452b_0_12"/>
            <p:cNvPicPr preferRelativeResize="0"/>
            <p:nvPr/>
          </p:nvPicPr>
          <p:blipFill>
            <a:blip r:embed="rId4">
              <a:alphaModFix/>
            </a:blip>
            <a:stretch>
              <a:fillRect/>
            </a:stretch>
          </p:blipFill>
          <p:spPr>
            <a:xfrm>
              <a:off x="5165450" y="2866096"/>
              <a:ext cx="3391325" cy="167506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6" name="Shape 2826"/>
        <p:cNvGrpSpPr/>
        <p:nvPr/>
      </p:nvGrpSpPr>
      <p:grpSpPr>
        <a:xfrm>
          <a:off x="0" y="0"/>
          <a:ext cx="0" cy="0"/>
          <a:chOff x="0" y="0"/>
          <a:chExt cx="0" cy="0"/>
        </a:xfrm>
      </p:grpSpPr>
      <p:sp>
        <p:nvSpPr>
          <p:cNvPr id="2827" name="Google Shape;2827;g35cf652dc57_11_7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Network update</a:t>
            </a:r>
            <a:endParaRPr/>
          </a:p>
        </p:txBody>
      </p:sp>
      <p:sp>
        <p:nvSpPr>
          <p:cNvPr id="2828" name="Google Shape;2828;g35cf652dc57_11_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9" name="Google Shape;2829;g35cf652dc57_11_78"/>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→What is a </a:t>
            </a:r>
            <a:r>
              <a:rPr b="1" lang="en" sz="2200">
                <a:solidFill>
                  <a:schemeClr val="lt1"/>
                </a:solidFill>
                <a:latin typeface="Advent Pro"/>
                <a:ea typeface="Advent Pro"/>
                <a:cs typeface="Advent Pro"/>
                <a:sym typeface="Advent Pro"/>
              </a:rPr>
              <a:t>Target Network</a:t>
            </a:r>
            <a:r>
              <a:rPr lang="en" sz="2200">
                <a:solidFill>
                  <a:schemeClr val="lt1"/>
                </a:solidFill>
                <a:latin typeface="Advent Pro Medium"/>
                <a:ea typeface="Advent Pro Medium"/>
                <a:cs typeface="Advent Pro Medium"/>
                <a:sym typeface="Advent Pro Medium"/>
              </a:rPr>
              <a:t>?</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It is a </a:t>
            </a:r>
            <a:r>
              <a:rPr b="1" lang="en" sz="2200">
                <a:solidFill>
                  <a:schemeClr val="lt1"/>
                </a:solidFill>
                <a:latin typeface="Advent Pro"/>
                <a:ea typeface="Advent Pro"/>
                <a:cs typeface="Advent Pro"/>
                <a:sym typeface="Advent Pro"/>
              </a:rPr>
              <a:t>stabilisation technique</a:t>
            </a:r>
            <a:r>
              <a:rPr lang="en" sz="2200">
                <a:solidFill>
                  <a:schemeClr val="lt1"/>
                </a:solidFill>
                <a:latin typeface="Advent Pro Medium"/>
                <a:ea typeface="Advent Pro Medium"/>
                <a:cs typeface="Advent Pro Medium"/>
                <a:sym typeface="Advent Pro Medium"/>
              </a:rPr>
              <a:t>, that </a:t>
            </a:r>
            <a:r>
              <a:rPr lang="en" sz="2200">
                <a:solidFill>
                  <a:schemeClr val="lt1"/>
                </a:solidFill>
                <a:latin typeface="Advent Pro Medium"/>
                <a:ea typeface="Advent Pro Medium"/>
                <a:cs typeface="Advent Pro Medium"/>
                <a:sym typeface="Advent Pro Medium"/>
              </a:rPr>
              <a:t>is a copy of the main Q-network, but its parameters are </a:t>
            </a:r>
            <a:r>
              <a:rPr b="1" lang="en" sz="2200">
                <a:solidFill>
                  <a:schemeClr val="lt1"/>
                </a:solidFill>
                <a:latin typeface="Advent Pro"/>
                <a:ea typeface="Advent Pro"/>
                <a:cs typeface="Advent Pro"/>
                <a:sym typeface="Advent Pro"/>
              </a:rPr>
              <a:t>updated less frequently</a:t>
            </a:r>
            <a:r>
              <a:rPr lang="en" sz="2200">
                <a:solidFill>
                  <a:schemeClr val="lt1"/>
                </a:solidFill>
                <a:latin typeface="Advent Pro Medium"/>
                <a:ea typeface="Advent Pro Medium"/>
                <a:cs typeface="Advent Pro Medium"/>
                <a:sym typeface="Advent Pro Medium"/>
              </a:rPr>
              <a:t>. Indeed, it helps </a:t>
            </a:r>
            <a:r>
              <a:rPr b="1" lang="en" sz="2200">
                <a:solidFill>
                  <a:schemeClr val="lt1"/>
                </a:solidFill>
                <a:latin typeface="Advent Pro"/>
                <a:ea typeface="Advent Pro"/>
                <a:cs typeface="Advent Pro"/>
                <a:sym typeface="Advent Pro"/>
              </a:rPr>
              <a:t>reduce instability</a:t>
            </a:r>
            <a:r>
              <a:rPr lang="en" sz="2200">
                <a:solidFill>
                  <a:schemeClr val="lt1"/>
                </a:solidFill>
                <a:latin typeface="Advent Pro Medium"/>
                <a:ea typeface="Advent Pro Medium"/>
                <a:cs typeface="Advent Pro Medium"/>
                <a:sym typeface="Advent Pro Medium"/>
              </a:rPr>
              <a:t> caused by correlated Q-value updates.</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rPr lang="en" sz="2200">
                <a:solidFill>
                  <a:schemeClr val="lt1"/>
                </a:solidFill>
                <a:latin typeface="Advent Pro Medium"/>
                <a:ea typeface="Advent Pro Medium"/>
                <a:cs typeface="Advent Pro Medium"/>
                <a:sym typeface="Advent Pro Medium"/>
              </a:rPr>
              <a:t>Zoom in the agent:</a:t>
            </a:r>
            <a:endParaRPr sz="2200">
              <a:solidFill>
                <a:schemeClr val="lt1"/>
              </a:solidFill>
              <a:latin typeface="Advent Pro Medium"/>
              <a:ea typeface="Advent Pro Medium"/>
              <a:cs typeface="Advent Pro Medium"/>
              <a:sym typeface="Advent Pro Medium"/>
            </a:endParaRPr>
          </a:p>
        </p:txBody>
      </p:sp>
      <p:grpSp>
        <p:nvGrpSpPr>
          <p:cNvPr id="2830" name="Google Shape;2830;g35cf652dc57_11_78"/>
          <p:cNvGrpSpPr/>
          <p:nvPr/>
        </p:nvGrpSpPr>
        <p:grpSpPr>
          <a:xfrm>
            <a:off x="1289072" y="2871075"/>
            <a:ext cx="7274428" cy="2161725"/>
            <a:chOff x="1289072" y="2871075"/>
            <a:chExt cx="7274428" cy="2161725"/>
          </a:xfrm>
        </p:grpSpPr>
        <p:pic>
          <p:nvPicPr>
            <p:cNvPr id="2831" name="Google Shape;2831;g35cf652dc57_11_78"/>
            <p:cNvPicPr preferRelativeResize="0"/>
            <p:nvPr/>
          </p:nvPicPr>
          <p:blipFill>
            <a:blip r:embed="rId3">
              <a:alphaModFix/>
            </a:blip>
            <a:stretch>
              <a:fillRect/>
            </a:stretch>
          </p:blipFill>
          <p:spPr>
            <a:xfrm>
              <a:off x="1289072" y="3269122"/>
              <a:ext cx="760025" cy="991650"/>
            </a:xfrm>
            <a:prstGeom prst="rect">
              <a:avLst/>
            </a:prstGeom>
            <a:noFill/>
            <a:ln>
              <a:noFill/>
            </a:ln>
          </p:spPr>
        </p:pic>
        <p:sp>
          <p:nvSpPr>
            <p:cNvPr id="2832" name="Google Shape;2832;g35cf652dc57_11_78"/>
            <p:cNvSpPr/>
            <p:nvPr/>
          </p:nvSpPr>
          <p:spPr>
            <a:xfrm>
              <a:off x="3717450" y="4132800"/>
              <a:ext cx="782400" cy="900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Medium"/>
                <a:ea typeface="Advent Pro Medium"/>
                <a:cs typeface="Advent Pro Medium"/>
                <a:sym typeface="Advent Pro Medium"/>
              </a:endParaRPr>
            </a:p>
          </p:txBody>
        </p:sp>
        <p:pic>
          <p:nvPicPr>
            <p:cNvPr id="2833" name="Google Shape;2833;g35cf652dc57_11_78"/>
            <p:cNvPicPr preferRelativeResize="0"/>
            <p:nvPr/>
          </p:nvPicPr>
          <p:blipFill>
            <a:blip r:embed="rId4">
              <a:alphaModFix/>
            </a:blip>
            <a:stretch>
              <a:fillRect/>
            </a:stretch>
          </p:blipFill>
          <p:spPr>
            <a:xfrm>
              <a:off x="5591473" y="3242950"/>
              <a:ext cx="999397" cy="991650"/>
            </a:xfrm>
            <a:prstGeom prst="rect">
              <a:avLst/>
            </a:prstGeom>
            <a:noFill/>
            <a:ln>
              <a:noFill/>
            </a:ln>
          </p:spPr>
        </p:pic>
        <p:cxnSp>
          <p:nvCxnSpPr>
            <p:cNvPr id="2834" name="Google Shape;2834;g35cf652dc57_11_78"/>
            <p:cNvCxnSpPr/>
            <p:nvPr/>
          </p:nvCxnSpPr>
          <p:spPr>
            <a:xfrm flipH="1" rot="10800000">
              <a:off x="2436750" y="3260625"/>
              <a:ext cx="2852100" cy="20700"/>
            </a:xfrm>
            <a:prstGeom prst="straightConnector1">
              <a:avLst/>
            </a:prstGeom>
            <a:noFill/>
            <a:ln cap="flat" cmpd="sng" w="28575">
              <a:solidFill>
                <a:schemeClr val="lt1"/>
              </a:solidFill>
              <a:prstDash val="solid"/>
              <a:round/>
              <a:headEnd len="med" w="med" type="none"/>
              <a:tailEnd len="med" w="med" type="triangle"/>
            </a:ln>
          </p:spPr>
        </p:cxnSp>
        <p:cxnSp>
          <p:nvCxnSpPr>
            <p:cNvPr id="2835" name="Google Shape;2835;g35cf652dc57_11_78"/>
            <p:cNvCxnSpPr/>
            <p:nvPr/>
          </p:nvCxnSpPr>
          <p:spPr>
            <a:xfrm flipH="1">
              <a:off x="4797375" y="4257400"/>
              <a:ext cx="1287600" cy="519300"/>
            </a:xfrm>
            <a:prstGeom prst="bentConnector3">
              <a:avLst>
                <a:gd fmla="val -538" name="adj1"/>
              </a:avLst>
            </a:prstGeom>
            <a:noFill/>
            <a:ln cap="flat" cmpd="sng" w="28575">
              <a:solidFill>
                <a:schemeClr val="lt1"/>
              </a:solidFill>
              <a:prstDash val="solid"/>
              <a:round/>
              <a:headEnd len="med" w="med" type="none"/>
              <a:tailEnd len="med" w="med" type="triangle"/>
            </a:ln>
          </p:spPr>
        </p:cxnSp>
        <p:cxnSp>
          <p:nvCxnSpPr>
            <p:cNvPr id="2836" name="Google Shape;2836;g35cf652dc57_11_78"/>
            <p:cNvCxnSpPr>
              <a:endCxn id="2831" idx="2"/>
            </p:cNvCxnSpPr>
            <p:nvPr/>
          </p:nvCxnSpPr>
          <p:spPr>
            <a:xfrm rot="10800000">
              <a:off x="1669084" y="4260772"/>
              <a:ext cx="1902900" cy="495000"/>
            </a:xfrm>
            <a:prstGeom prst="bentConnector2">
              <a:avLst/>
            </a:prstGeom>
            <a:noFill/>
            <a:ln cap="flat" cmpd="sng" w="28575">
              <a:solidFill>
                <a:schemeClr val="lt1"/>
              </a:solidFill>
              <a:prstDash val="solid"/>
              <a:round/>
              <a:headEnd len="med" w="med" type="none"/>
              <a:tailEnd len="med" w="med" type="stealth"/>
            </a:ln>
          </p:spPr>
        </p:cxnSp>
        <p:sp>
          <p:nvSpPr>
            <p:cNvPr id="2837" name="Google Shape;2837;g35cf652dc57_11_78"/>
            <p:cNvSpPr txBox="1"/>
            <p:nvPr/>
          </p:nvSpPr>
          <p:spPr>
            <a:xfrm>
              <a:off x="3198450" y="32535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Take an action</a:t>
              </a:r>
              <a:endParaRPr sz="1800">
                <a:solidFill>
                  <a:schemeClr val="accent1"/>
                </a:solidFill>
                <a:latin typeface="Advent Pro Medium"/>
                <a:ea typeface="Advent Pro Medium"/>
                <a:cs typeface="Advent Pro Medium"/>
                <a:sym typeface="Advent Pro Medium"/>
              </a:endParaRPr>
            </a:p>
          </p:txBody>
        </p:sp>
        <p:sp>
          <p:nvSpPr>
            <p:cNvPr id="2838" name="Google Shape;2838;g35cf652dc57_11_78"/>
            <p:cNvSpPr txBox="1"/>
            <p:nvPr/>
          </p:nvSpPr>
          <p:spPr>
            <a:xfrm>
              <a:off x="6126600" y="4311475"/>
              <a:ext cx="243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Save result (s,a,r,s’</a:t>
              </a:r>
              <a:r>
                <a:rPr lang="en" sz="1800" u="sng">
                  <a:solidFill>
                    <a:schemeClr val="accent1"/>
                  </a:solidFill>
                  <a:latin typeface="Advent Pro Medium"/>
                  <a:ea typeface="Advent Pro Medium"/>
                  <a:cs typeface="Advent Pro Medium"/>
                  <a:sym typeface="Advent Pro Medium"/>
                </a:rPr>
                <a:t>)</a:t>
              </a:r>
              <a:endParaRPr sz="1800" u="sng">
                <a:solidFill>
                  <a:schemeClr val="accent1"/>
                </a:solidFill>
                <a:latin typeface="Advent Pro Medium"/>
                <a:ea typeface="Advent Pro Medium"/>
                <a:cs typeface="Advent Pro Medium"/>
                <a:sym typeface="Advent Pro Medium"/>
              </a:endParaRPr>
            </a:p>
          </p:txBody>
        </p:sp>
        <p:sp>
          <p:nvSpPr>
            <p:cNvPr id="2839" name="Google Shape;2839;g35cf652dc57_11_78"/>
            <p:cNvSpPr txBox="1"/>
            <p:nvPr/>
          </p:nvSpPr>
          <p:spPr>
            <a:xfrm>
              <a:off x="1893625" y="42100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Sample batch </a:t>
              </a:r>
              <a:endParaRPr sz="1800">
                <a:solidFill>
                  <a:schemeClr val="accent1"/>
                </a:solidFill>
                <a:latin typeface="Advent Pro Medium"/>
                <a:ea typeface="Advent Pro Medium"/>
                <a:cs typeface="Advent Pro Medium"/>
                <a:sym typeface="Advent Pro Medium"/>
              </a:endParaRPr>
            </a:p>
          </p:txBody>
        </p:sp>
        <p:sp>
          <p:nvSpPr>
            <p:cNvPr id="2840" name="Google Shape;2840;g35cf652dc57_11_78"/>
            <p:cNvSpPr txBox="1"/>
            <p:nvPr/>
          </p:nvSpPr>
          <p:spPr>
            <a:xfrm>
              <a:off x="5592875" y="28710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Environment</a:t>
              </a:r>
              <a:endParaRPr sz="1500">
                <a:solidFill>
                  <a:schemeClr val="lt1"/>
                </a:solidFill>
                <a:latin typeface="Advent Pro Medium"/>
                <a:ea typeface="Advent Pro Medium"/>
                <a:cs typeface="Advent Pro Medium"/>
                <a:sym typeface="Advent Pro Medium"/>
              </a:endParaRPr>
            </a:p>
          </p:txBody>
        </p:sp>
        <p:sp>
          <p:nvSpPr>
            <p:cNvPr id="2841" name="Google Shape;2841;g35cf652dc57_11_78"/>
            <p:cNvSpPr txBox="1"/>
            <p:nvPr/>
          </p:nvSpPr>
          <p:spPr>
            <a:xfrm>
              <a:off x="1377325" y="29611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Agent</a:t>
              </a:r>
              <a:endParaRPr sz="1500">
                <a:solidFill>
                  <a:schemeClr val="lt1"/>
                </a:solidFill>
                <a:latin typeface="Advent Pro Medium"/>
                <a:ea typeface="Advent Pro Medium"/>
                <a:cs typeface="Advent Pro Medium"/>
                <a:sym typeface="Advent Pro Medium"/>
              </a:endParaRPr>
            </a:p>
          </p:txBody>
        </p:sp>
        <p:sp>
          <p:nvSpPr>
            <p:cNvPr id="2842" name="Google Shape;2842;g35cf652dc57_11_78"/>
            <p:cNvSpPr txBox="1"/>
            <p:nvPr/>
          </p:nvSpPr>
          <p:spPr>
            <a:xfrm>
              <a:off x="3198400" y="3748575"/>
              <a:ext cx="23664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Experience Replay buffer</a:t>
              </a:r>
              <a:endParaRPr sz="1500">
                <a:solidFill>
                  <a:schemeClr val="lt1"/>
                </a:solidFill>
                <a:latin typeface="Advent Pro Medium"/>
                <a:ea typeface="Advent Pro Medium"/>
                <a:cs typeface="Advent Pro Medium"/>
                <a:sym typeface="Advent Pro Medium"/>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6" name="Shape 2846"/>
        <p:cNvGrpSpPr/>
        <p:nvPr/>
      </p:nvGrpSpPr>
      <p:grpSpPr>
        <a:xfrm>
          <a:off x="0" y="0"/>
          <a:ext cx="0" cy="0"/>
          <a:chOff x="0" y="0"/>
          <a:chExt cx="0" cy="0"/>
        </a:xfrm>
      </p:grpSpPr>
      <p:sp>
        <p:nvSpPr>
          <p:cNvPr id="2847" name="Google Shape;2847;g3366bc10114_0_3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Network update</a:t>
            </a:r>
            <a:endParaRPr/>
          </a:p>
        </p:txBody>
      </p:sp>
      <p:sp>
        <p:nvSpPr>
          <p:cNvPr id="2848" name="Google Shape;2848;g3366bc10114_0_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9" name="Google Shape;2849;g3366bc10114_0_34"/>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→What is a </a:t>
            </a:r>
            <a:r>
              <a:rPr b="1" lang="en" sz="2200">
                <a:solidFill>
                  <a:schemeClr val="lt1"/>
                </a:solidFill>
                <a:latin typeface="Advent Pro"/>
                <a:ea typeface="Advent Pro"/>
                <a:cs typeface="Advent Pro"/>
                <a:sym typeface="Advent Pro"/>
              </a:rPr>
              <a:t>Target Network</a:t>
            </a:r>
            <a:r>
              <a:rPr lang="en" sz="2200">
                <a:solidFill>
                  <a:schemeClr val="lt1"/>
                </a:solidFill>
                <a:latin typeface="Advent Pro Medium"/>
                <a:ea typeface="Advent Pro Medium"/>
                <a:cs typeface="Advent Pro Medium"/>
                <a:sym typeface="Advent Pro Medium"/>
              </a:rPr>
              <a:t>?</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grpSp>
        <p:nvGrpSpPr>
          <p:cNvPr id="2850" name="Google Shape;2850;g3366bc10114_0_34"/>
          <p:cNvGrpSpPr/>
          <p:nvPr/>
        </p:nvGrpSpPr>
        <p:grpSpPr>
          <a:xfrm>
            <a:off x="609600" y="1467888"/>
            <a:ext cx="7850500" cy="3414188"/>
            <a:chOff x="533400" y="1391688"/>
            <a:chExt cx="7850500" cy="3414188"/>
          </a:xfrm>
        </p:grpSpPr>
        <p:sp>
          <p:nvSpPr>
            <p:cNvPr id="2851" name="Google Shape;2851;g3366bc10114_0_34"/>
            <p:cNvSpPr/>
            <p:nvPr/>
          </p:nvSpPr>
          <p:spPr>
            <a:xfrm>
              <a:off x="2132750" y="3905875"/>
              <a:ext cx="782400" cy="900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Medium"/>
                <a:ea typeface="Advent Pro Medium"/>
                <a:cs typeface="Advent Pro Medium"/>
                <a:sym typeface="Advent Pro Medium"/>
              </a:endParaRPr>
            </a:p>
          </p:txBody>
        </p:sp>
        <p:pic>
          <p:nvPicPr>
            <p:cNvPr id="2852" name="Google Shape;2852;g3366bc10114_0_34"/>
            <p:cNvPicPr preferRelativeResize="0"/>
            <p:nvPr/>
          </p:nvPicPr>
          <p:blipFill>
            <a:blip r:embed="rId3">
              <a:alphaModFix/>
            </a:blip>
            <a:stretch>
              <a:fillRect/>
            </a:stretch>
          </p:blipFill>
          <p:spPr>
            <a:xfrm>
              <a:off x="6930098" y="2022950"/>
              <a:ext cx="999397" cy="991650"/>
            </a:xfrm>
            <a:prstGeom prst="rect">
              <a:avLst/>
            </a:prstGeom>
            <a:noFill/>
            <a:ln>
              <a:noFill/>
            </a:ln>
          </p:spPr>
        </p:pic>
        <p:cxnSp>
          <p:nvCxnSpPr>
            <p:cNvPr id="2853" name="Google Shape;2853;g3366bc10114_0_34"/>
            <p:cNvCxnSpPr/>
            <p:nvPr/>
          </p:nvCxnSpPr>
          <p:spPr>
            <a:xfrm flipH="1" rot="10800000">
              <a:off x="3922100" y="2413050"/>
              <a:ext cx="2852100" cy="20700"/>
            </a:xfrm>
            <a:prstGeom prst="straightConnector1">
              <a:avLst/>
            </a:prstGeom>
            <a:noFill/>
            <a:ln cap="flat" cmpd="sng" w="28575">
              <a:solidFill>
                <a:schemeClr val="lt1"/>
              </a:solidFill>
              <a:prstDash val="solid"/>
              <a:round/>
              <a:headEnd len="med" w="med" type="none"/>
              <a:tailEnd len="med" w="med" type="triangle"/>
            </a:ln>
          </p:spPr>
        </p:cxnSp>
        <p:cxnSp>
          <p:nvCxnSpPr>
            <p:cNvPr id="2854" name="Google Shape;2854;g3366bc10114_0_34"/>
            <p:cNvCxnSpPr>
              <a:stCxn id="2852" idx="2"/>
            </p:cNvCxnSpPr>
            <p:nvPr/>
          </p:nvCxnSpPr>
          <p:spPr>
            <a:xfrm rot="5400000">
              <a:off x="4592396" y="1738400"/>
              <a:ext cx="1561200" cy="4113600"/>
            </a:xfrm>
            <a:prstGeom prst="bentConnector2">
              <a:avLst/>
            </a:prstGeom>
            <a:noFill/>
            <a:ln cap="flat" cmpd="sng" w="28575">
              <a:solidFill>
                <a:schemeClr val="lt1"/>
              </a:solidFill>
              <a:prstDash val="solid"/>
              <a:round/>
              <a:headEnd len="med" w="med" type="none"/>
              <a:tailEnd len="med" w="med" type="triangle"/>
            </a:ln>
          </p:spPr>
        </p:cxnSp>
        <p:cxnSp>
          <p:nvCxnSpPr>
            <p:cNvPr id="2855" name="Google Shape;2855;g3366bc10114_0_34"/>
            <p:cNvCxnSpPr/>
            <p:nvPr/>
          </p:nvCxnSpPr>
          <p:spPr>
            <a:xfrm flipH="1" rot="5400000">
              <a:off x="136309" y="2536072"/>
              <a:ext cx="2511000" cy="1218600"/>
            </a:xfrm>
            <a:prstGeom prst="bentConnector3">
              <a:avLst>
                <a:gd fmla="val -76" name="adj1"/>
              </a:avLst>
            </a:prstGeom>
            <a:noFill/>
            <a:ln cap="flat" cmpd="sng" w="28575">
              <a:solidFill>
                <a:schemeClr val="lt1"/>
              </a:solidFill>
              <a:prstDash val="solid"/>
              <a:round/>
              <a:headEnd len="med" w="med" type="none"/>
              <a:tailEnd len="med" w="med" type="stealth"/>
            </a:ln>
          </p:spPr>
        </p:cxnSp>
        <p:sp>
          <p:nvSpPr>
            <p:cNvPr id="2856" name="Google Shape;2856;g3366bc10114_0_34"/>
            <p:cNvSpPr txBox="1"/>
            <p:nvPr/>
          </p:nvSpPr>
          <p:spPr>
            <a:xfrm>
              <a:off x="4597575" y="2062800"/>
              <a:ext cx="16056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Advent Pro Medium"/>
                  <a:ea typeface="Advent Pro Medium"/>
                  <a:cs typeface="Advent Pro Medium"/>
                  <a:sym typeface="Advent Pro Medium"/>
                </a:rPr>
                <a:t>Argmax Q(s, a, theta)</a:t>
              </a:r>
              <a:endParaRPr sz="1300">
                <a:solidFill>
                  <a:schemeClr val="accent1"/>
                </a:solidFill>
                <a:latin typeface="Advent Pro Medium"/>
                <a:ea typeface="Advent Pro Medium"/>
                <a:cs typeface="Advent Pro Medium"/>
                <a:sym typeface="Advent Pro Medium"/>
              </a:endParaRPr>
            </a:p>
          </p:txBody>
        </p:sp>
        <p:sp>
          <p:nvSpPr>
            <p:cNvPr id="2857" name="Google Shape;2857;g3366bc10114_0_34"/>
            <p:cNvSpPr txBox="1"/>
            <p:nvPr/>
          </p:nvSpPr>
          <p:spPr>
            <a:xfrm>
              <a:off x="4812175" y="4172225"/>
              <a:ext cx="243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Save result (s,a,r,s’)</a:t>
              </a:r>
              <a:endParaRPr sz="1800">
                <a:solidFill>
                  <a:schemeClr val="accent1"/>
                </a:solidFill>
                <a:latin typeface="Advent Pro Medium"/>
                <a:ea typeface="Advent Pro Medium"/>
                <a:cs typeface="Advent Pro Medium"/>
                <a:sym typeface="Advent Pro Medium"/>
              </a:endParaRPr>
            </a:p>
          </p:txBody>
        </p:sp>
        <p:sp>
          <p:nvSpPr>
            <p:cNvPr id="2858" name="Google Shape;2858;g3366bc10114_0_34"/>
            <p:cNvSpPr txBox="1"/>
            <p:nvPr/>
          </p:nvSpPr>
          <p:spPr>
            <a:xfrm>
              <a:off x="6930100" y="169407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Environment</a:t>
              </a:r>
              <a:endParaRPr sz="1500">
                <a:solidFill>
                  <a:schemeClr val="lt1"/>
                </a:solidFill>
                <a:latin typeface="Advent Pro Medium"/>
                <a:ea typeface="Advent Pro Medium"/>
                <a:cs typeface="Advent Pro Medium"/>
                <a:sym typeface="Advent Pro Medium"/>
              </a:endParaRPr>
            </a:p>
          </p:txBody>
        </p:sp>
        <p:sp>
          <p:nvSpPr>
            <p:cNvPr id="2859" name="Google Shape;2859;g3366bc10114_0_34"/>
            <p:cNvSpPr txBox="1"/>
            <p:nvPr/>
          </p:nvSpPr>
          <p:spPr>
            <a:xfrm>
              <a:off x="4153850" y="1391688"/>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Agent</a:t>
              </a:r>
              <a:endParaRPr sz="1500">
                <a:solidFill>
                  <a:schemeClr val="lt1"/>
                </a:solidFill>
                <a:latin typeface="Advent Pro Medium"/>
                <a:ea typeface="Advent Pro Medium"/>
                <a:cs typeface="Advent Pro Medium"/>
                <a:sym typeface="Advent Pro Medium"/>
              </a:endParaRPr>
            </a:p>
          </p:txBody>
        </p:sp>
        <p:sp>
          <p:nvSpPr>
            <p:cNvPr id="2860" name="Google Shape;2860;g3366bc10114_0_34"/>
            <p:cNvSpPr txBox="1"/>
            <p:nvPr/>
          </p:nvSpPr>
          <p:spPr>
            <a:xfrm>
              <a:off x="1598200" y="3519975"/>
              <a:ext cx="23664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Experience Replay buffer</a:t>
              </a:r>
              <a:endParaRPr sz="1500">
                <a:solidFill>
                  <a:schemeClr val="lt1"/>
                </a:solidFill>
                <a:latin typeface="Advent Pro Medium"/>
                <a:ea typeface="Advent Pro Medium"/>
                <a:cs typeface="Advent Pro Medium"/>
                <a:sym typeface="Advent Pro Medium"/>
              </a:endParaRPr>
            </a:p>
          </p:txBody>
        </p:sp>
        <p:sp>
          <p:nvSpPr>
            <p:cNvPr id="2861" name="Google Shape;2861;g3366bc10114_0_34"/>
            <p:cNvSpPr/>
            <p:nvPr/>
          </p:nvSpPr>
          <p:spPr>
            <a:xfrm>
              <a:off x="2644800" y="2121775"/>
              <a:ext cx="1121400" cy="62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Q-network</a:t>
              </a:r>
              <a:endParaRPr>
                <a:latin typeface="Advent Pro Medium"/>
                <a:ea typeface="Advent Pro Medium"/>
                <a:cs typeface="Advent Pro Medium"/>
                <a:sym typeface="Advent Pro Medium"/>
              </a:endParaRPr>
            </a:p>
          </p:txBody>
        </p:sp>
        <p:sp>
          <p:nvSpPr>
            <p:cNvPr id="2862" name="Google Shape;2862;g3366bc10114_0_34"/>
            <p:cNvSpPr/>
            <p:nvPr/>
          </p:nvSpPr>
          <p:spPr>
            <a:xfrm>
              <a:off x="845100" y="2121775"/>
              <a:ext cx="1121400" cy="62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Target </a:t>
              </a:r>
              <a:r>
                <a:rPr lang="en">
                  <a:latin typeface="Advent Pro Medium"/>
                  <a:ea typeface="Advent Pro Medium"/>
                  <a:cs typeface="Advent Pro Medium"/>
                  <a:sym typeface="Advent Pro Medium"/>
                </a:rPr>
                <a:t>Q-network</a:t>
              </a:r>
              <a:endParaRPr>
                <a:latin typeface="Advent Pro Medium"/>
                <a:ea typeface="Advent Pro Medium"/>
                <a:cs typeface="Advent Pro Medium"/>
                <a:sym typeface="Advent Pro Medium"/>
              </a:endParaRPr>
            </a:p>
          </p:txBody>
        </p:sp>
        <p:sp>
          <p:nvSpPr>
            <p:cNvPr id="2863" name="Google Shape;2863;g3366bc10114_0_34"/>
            <p:cNvSpPr/>
            <p:nvPr/>
          </p:nvSpPr>
          <p:spPr>
            <a:xfrm>
              <a:off x="830700" y="1495325"/>
              <a:ext cx="2852100" cy="33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DQN Loss</a:t>
              </a:r>
              <a:endParaRPr>
                <a:latin typeface="Advent Pro Medium"/>
                <a:ea typeface="Advent Pro Medium"/>
                <a:cs typeface="Advent Pro Medium"/>
                <a:sym typeface="Advent Pro Medium"/>
              </a:endParaRPr>
            </a:p>
          </p:txBody>
        </p:sp>
        <p:cxnSp>
          <p:nvCxnSpPr>
            <p:cNvPr id="2864" name="Google Shape;2864;g3366bc10114_0_34"/>
            <p:cNvCxnSpPr/>
            <p:nvPr/>
          </p:nvCxnSpPr>
          <p:spPr>
            <a:xfrm flipH="1" rot="10800000">
              <a:off x="3922100" y="2565450"/>
              <a:ext cx="2852100" cy="20700"/>
            </a:xfrm>
            <a:prstGeom prst="straightConnector1">
              <a:avLst/>
            </a:prstGeom>
            <a:noFill/>
            <a:ln cap="flat" cmpd="sng" w="28575">
              <a:solidFill>
                <a:schemeClr val="lt1"/>
              </a:solidFill>
              <a:prstDash val="solid"/>
              <a:round/>
              <a:headEnd len="med" w="med" type="triangle"/>
              <a:tailEnd len="med" w="med" type="none"/>
            </a:ln>
          </p:spPr>
        </p:cxnSp>
        <p:sp>
          <p:nvSpPr>
            <p:cNvPr id="2865" name="Google Shape;2865;g3366bc10114_0_34"/>
            <p:cNvSpPr txBox="1"/>
            <p:nvPr/>
          </p:nvSpPr>
          <p:spPr>
            <a:xfrm>
              <a:off x="4597575" y="2520000"/>
              <a:ext cx="1453800" cy="4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Advent Pro Medium"/>
                  <a:ea typeface="Advent Pro Medium"/>
                  <a:cs typeface="Advent Pro Medium"/>
                  <a:sym typeface="Advent Pro Medium"/>
                </a:rPr>
                <a:t>s</a:t>
              </a:r>
              <a:endParaRPr sz="1300">
                <a:solidFill>
                  <a:schemeClr val="accent1"/>
                </a:solidFill>
                <a:latin typeface="Advent Pro Medium"/>
                <a:ea typeface="Advent Pro Medium"/>
                <a:cs typeface="Advent Pro Medium"/>
                <a:sym typeface="Advent Pro Medium"/>
              </a:endParaRPr>
            </a:p>
          </p:txBody>
        </p:sp>
        <p:cxnSp>
          <p:nvCxnSpPr>
            <p:cNvPr id="2866" name="Google Shape;2866;g3366bc10114_0_34"/>
            <p:cNvCxnSpPr/>
            <p:nvPr/>
          </p:nvCxnSpPr>
          <p:spPr>
            <a:xfrm rot="10800000">
              <a:off x="3077925" y="2827925"/>
              <a:ext cx="3000" cy="792600"/>
            </a:xfrm>
            <a:prstGeom prst="straightConnector1">
              <a:avLst/>
            </a:prstGeom>
            <a:noFill/>
            <a:ln cap="flat" cmpd="sng" w="28575">
              <a:solidFill>
                <a:schemeClr val="lt1"/>
              </a:solidFill>
              <a:prstDash val="solid"/>
              <a:round/>
              <a:headEnd len="med" w="med" type="none"/>
              <a:tailEnd len="med" w="med" type="triangle"/>
            </a:ln>
          </p:spPr>
        </p:cxnSp>
        <p:cxnSp>
          <p:nvCxnSpPr>
            <p:cNvPr id="2867" name="Google Shape;2867;g3366bc10114_0_34"/>
            <p:cNvCxnSpPr/>
            <p:nvPr/>
          </p:nvCxnSpPr>
          <p:spPr>
            <a:xfrm rot="10800000">
              <a:off x="1499675" y="2827925"/>
              <a:ext cx="3000" cy="792600"/>
            </a:xfrm>
            <a:prstGeom prst="straightConnector1">
              <a:avLst/>
            </a:prstGeom>
            <a:noFill/>
            <a:ln cap="flat" cmpd="sng" w="28575">
              <a:solidFill>
                <a:schemeClr val="lt1"/>
              </a:solidFill>
              <a:prstDash val="solid"/>
              <a:round/>
              <a:headEnd len="med" w="med" type="none"/>
              <a:tailEnd len="med" w="med" type="triangle"/>
            </a:ln>
          </p:spPr>
        </p:cxnSp>
        <p:cxnSp>
          <p:nvCxnSpPr>
            <p:cNvPr id="2868" name="Google Shape;2868;g3366bc10114_0_34"/>
            <p:cNvCxnSpPr>
              <a:stCxn id="2862" idx="0"/>
            </p:cNvCxnSpPr>
            <p:nvPr/>
          </p:nvCxnSpPr>
          <p:spPr>
            <a:xfrm flipH="1" rot="10800000">
              <a:off x="1405800" y="1834675"/>
              <a:ext cx="87600" cy="287100"/>
            </a:xfrm>
            <a:prstGeom prst="straightConnector1">
              <a:avLst/>
            </a:prstGeom>
            <a:noFill/>
            <a:ln cap="flat" cmpd="sng" w="19050">
              <a:solidFill>
                <a:schemeClr val="lt1"/>
              </a:solidFill>
              <a:prstDash val="solid"/>
              <a:round/>
              <a:headEnd len="med" w="med" type="none"/>
              <a:tailEnd len="med" w="med" type="triangle"/>
            </a:ln>
          </p:spPr>
        </p:cxnSp>
        <p:cxnSp>
          <p:nvCxnSpPr>
            <p:cNvPr id="2869" name="Google Shape;2869;g3366bc10114_0_34"/>
            <p:cNvCxnSpPr>
              <a:stCxn id="2861" idx="1"/>
            </p:cNvCxnSpPr>
            <p:nvPr/>
          </p:nvCxnSpPr>
          <p:spPr>
            <a:xfrm rot="10800000">
              <a:off x="1966500" y="2424925"/>
              <a:ext cx="678300" cy="8400"/>
            </a:xfrm>
            <a:prstGeom prst="straightConnector1">
              <a:avLst/>
            </a:prstGeom>
            <a:noFill/>
            <a:ln cap="flat" cmpd="sng" w="28575">
              <a:solidFill>
                <a:schemeClr val="lt1"/>
              </a:solidFill>
              <a:prstDash val="solid"/>
              <a:round/>
              <a:headEnd len="med" w="med" type="none"/>
              <a:tailEnd len="med" w="med" type="triangle"/>
            </a:ln>
          </p:spPr>
        </p:cxnSp>
        <p:cxnSp>
          <p:nvCxnSpPr>
            <p:cNvPr id="2870" name="Google Shape;2870;g3366bc10114_0_34"/>
            <p:cNvCxnSpPr/>
            <p:nvPr/>
          </p:nvCxnSpPr>
          <p:spPr>
            <a:xfrm rot="10800000">
              <a:off x="2974100" y="1855500"/>
              <a:ext cx="9900" cy="245400"/>
            </a:xfrm>
            <a:prstGeom prst="straightConnector1">
              <a:avLst/>
            </a:prstGeom>
            <a:noFill/>
            <a:ln cap="flat" cmpd="sng" w="9525">
              <a:solidFill>
                <a:schemeClr val="lt1"/>
              </a:solidFill>
              <a:prstDash val="solid"/>
              <a:round/>
              <a:headEnd len="med" w="med" type="none"/>
              <a:tailEnd len="med" w="med" type="triangle"/>
            </a:ln>
          </p:spPr>
        </p:cxnSp>
        <p:cxnSp>
          <p:nvCxnSpPr>
            <p:cNvPr id="2871" name="Google Shape;2871;g3366bc10114_0_34"/>
            <p:cNvCxnSpPr/>
            <p:nvPr/>
          </p:nvCxnSpPr>
          <p:spPr>
            <a:xfrm rot="10800000">
              <a:off x="3361875" y="1855500"/>
              <a:ext cx="9900" cy="245400"/>
            </a:xfrm>
            <a:prstGeom prst="straightConnector1">
              <a:avLst/>
            </a:prstGeom>
            <a:noFill/>
            <a:ln cap="flat" cmpd="sng" w="9525">
              <a:solidFill>
                <a:schemeClr val="lt1"/>
              </a:solidFill>
              <a:prstDash val="solid"/>
              <a:round/>
              <a:headEnd len="med" w="med" type="triangle"/>
              <a:tailEnd len="med" w="med" type="none"/>
            </a:ln>
          </p:spPr>
        </p:cxnSp>
        <p:sp>
          <p:nvSpPr>
            <p:cNvPr id="2872" name="Google Shape;2872;g3366bc10114_0_34"/>
            <p:cNvSpPr txBox="1"/>
            <p:nvPr/>
          </p:nvSpPr>
          <p:spPr>
            <a:xfrm>
              <a:off x="2554800" y="3077863"/>
              <a:ext cx="1453800" cy="4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Advent Pro Medium"/>
                  <a:ea typeface="Advent Pro Medium"/>
                  <a:cs typeface="Advent Pro Medium"/>
                  <a:sym typeface="Advent Pro Medium"/>
                </a:rPr>
                <a:t>s,</a:t>
              </a:r>
              <a:r>
                <a:rPr lang="en" sz="1300">
                  <a:solidFill>
                    <a:schemeClr val="accent1"/>
                  </a:solidFill>
                  <a:latin typeface="Advent Pro Medium"/>
                  <a:ea typeface="Advent Pro Medium"/>
                  <a:cs typeface="Advent Pro Medium"/>
                  <a:sym typeface="Advent Pro Medium"/>
                </a:rPr>
                <a:t> a</a:t>
              </a:r>
              <a:endParaRPr sz="1300">
                <a:solidFill>
                  <a:schemeClr val="accent1"/>
                </a:solidFill>
                <a:latin typeface="Advent Pro Medium"/>
                <a:ea typeface="Advent Pro Medium"/>
                <a:cs typeface="Advent Pro Medium"/>
                <a:sym typeface="Advent Pro Medium"/>
              </a:endParaRPr>
            </a:p>
          </p:txBody>
        </p:sp>
        <p:sp>
          <p:nvSpPr>
            <p:cNvPr id="2873" name="Google Shape;2873;g3366bc10114_0_34"/>
            <p:cNvSpPr txBox="1"/>
            <p:nvPr/>
          </p:nvSpPr>
          <p:spPr>
            <a:xfrm>
              <a:off x="907225" y="3077863"/>
              <a:ext cx="1453800" cy="4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Advent Pro Medium"/>
                  <a:ea typeface="Advent Pro Medium"/>
                  <a:cs typeface="Advent Pro Medium"/>
                  <a:sym typeface="Advent Pro Medium"/>
                </a:rPr>
                <a:t>s’</a:t>
              </a:r>
              <a:endParaRPr sz="1300">
                <a:solidFill>
                  <a:schemeClr val="accent1"/>
                </a:solidFill>
                <a:latin typeface="Advent Pro Medium"/>
                <a:ea typeface="Advent Pro Medium"/>
                <a:cs typeface="Advent Pro Medium"/>
                <a:sym typeface="Advent Pro Medium"/>
              </a:endParaRPr>
            </a:p>
          </p:txBody>
        </p:sp>
        <p:sp>
          <p:nvSpPr>
            <p:cNvPr id="2874" name="Google Shape;2874;g3366bc10114_0_34"/>
            <p:cNvSpPr txBox="1"/>
            <p:nvPr/>
          </p:nvSpPr>
          <p:spPr>
            <a:xfrm>
              <a:off x="533400" y="4070813"/>
              <a:ext cx="1453800" cy="4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Advent Pro Medium"/>
                  <a:ea typeface="Advent Pro Medium"/>
                  <a:cs typeface="Advent Pro Medium"/>
                  <a:sym typeface="Advent Pro Medium"/>
                </a:rPr>
                <a:t>r</a:t>
              </a:r>
              <a:endParaRPr sz="1300">
                <a:solidFill>
                  <a:schemeClr val="accent1"/>
                </a:solidFill>
                <a:latin typeface="Advent Pro Medium"/>
                <a:ea typeface="Advent Pro Medium"/>
                <a:cs typeface="Advent Pro Medium"/>
                <a:sym typeface="Advent Pro Medium"/>
              </a:endParaRPr>
            </a:p>
          </p:txBody>
        </p:sp>
        <p:sp>
          <p:nvSpPr>
            <p:cNvPr id="2875" name="Google Shape;2875;g3366bc10114_0_34"/>
            <p:cNvSpPr txBox="1"/>
            <p:nvPr/>
          </p:nvSpPr>
          <p:spPr>
            <a:xfrm>
              <a:off x="1578750" y="2061888"/>
              <a:ext cx="1453800" cy="4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Advent Pro Medium"/>
                  <a:ea typeface="Advent Pro Medium"/>
                  <a:cs typeface="Advent Pro Medium"/>
                  <a:sym typeface="Advent Pro Medium"/>
                </a:rPr>
                <a:t>Copy every</a:t>
              </a:r>
              <a:endParaRPr sz="1200">
                <a:solidFill>
                  <a:schemeClr val="accent1"/>
                </a:solidFill>
                <a:latin typeface="Advent Pro Medium"/>
                <a:ea typeface="Advent Pro Medium"/>
                <a:cs typeface="Advent Pro Medium"/>
                <a:sym typeface="Advent Pro Medium"/>
              </a:endParaRPr>
            </a:p>
            <a:p>
              <a:pPr indent="0" lvl="0" marL="0" rtl="0" algn="ctr">
                <a:spcBef>
                  <a:spcPts val="0"/>
                </a:spcBef>
                <a:spcAft>
                  <a:spcPts val="0"/>
                </a:spcAft>
                <a:buNone/>
              </a:pPr>
              <a:r>
                <a:rPr lang="en" sz="1200">
                  <a:solidFill>
                    <a:schemeClr val="accent1"/>
                  </a:solidFill>
                  <a:latin typeface="Advent Pro Medium"/>
                  <a:ea typeface="Advent Pro Medium"/>
                  <a:cs typeface="Advent Pro Medium"/>
                  <a:sym typeface="Advent Pro Medium"/>
                </a:rPr>
                <a:t> </a:t>
              </a:r>
              <a:endParaRPr sz="1200">
                <a:solidFill>
                  <a:schemeClr val="accent1"/>
                </a:solidFill>
                <a:latin typeface="Advent Pro Medium"/>
                <a:ea typeface="Advent Pro Medium"/>
                <a:cs typeface="Advent Pro Medium"/>
                <a:sym typeface="Advent Pro Medium"/>
              </a:endParaRPr>
            </a:p>
            <a:p>
              <a:pPr indent="0" lvl="0" marL="0" rtl="0" algn="ctr">
                <a:spcBef>
                  <a:spcPts val="0"/>
                </a:spcBef>
                <a:spcAft>
                  <a:spcPts val="0"/>
                </a:spcAft>
                <a:buNone/>
              </a:pPr>
              <a:r>
                <a:rPr lang="en" sz="1200">
                  <a:solidFill>
                    <a:schemeClr val="accent1"/>
                  </a:solidFill>
                  <a:latin typeface="Advent Pro Medium"/>
                  <a:ea typeface="Advent Pro Medium"/>
                  <a:cs typeface="Advent Pro Medium"/>
                  <a:sym typeface="Advent Pro Medium"/>
                </a:rPr>
                <a:t>N updates</a:t>
              </a:r>
              <a:endParaRPr sz="1200">
                <a:solidFill>
                  <a:schemeClr val="accent1"/>
                </a:solidFill>
                <a:latin typeface="Advent Pro Medium"/>
                <a:ea typeface="Advent Pro Medium"/>
                <a:cs typeface="Advent Pro Medium"/>
                <a:sym typeface="Advent Pro Medium"/>
              </a:endParaRPr>
            </a:p>
          </p:txBody>
        </p:sp>
        <p:sp>
          <p:nvSpPr>
            <p:cNvPr id="2876" name="Google Shape;2876;g3366bc10114_0_34"/>
            <p:cNvSpPr txBox="1"/>
            <p:nvPr/>
          </p:nvSpPr>
          <p:spPr>
            <a:xfrm>
              <a:off x="768900" y="1834625"/>
              <a:ext cx="14538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Advent Pro Medium"/>
                  <a:ea typeface="Advent Pro Medium"/>
                  <a:cs typeface="Advent Pro Medium"/>
                  <a:sym typeface="Advent Pro Medium"/>
                </a:rPr>
                <a:t>M</a:t>
              </a:r>
              <a:r>
                <a:rPr lang="en" sz="1300">
                  <a:solidFill>
                    <a:schemeClr val="accent1"/>
                  </a:solidFill>
                  <a:latin typeface="Advent Pro Medium"/>
                  <a:ea typeface="Advent Pro Medium"/>
                  <a:cs typeface="Advent Pro Medium"/>
                  <a:sym typeface="Advent Pro Medium"/>
                </a:rPr>
                <a:t>ax Q(s’, a’, theta’)</a:t>
              </a:r>
              <a:endParaRPr sz="1300">
                <a:solidFill>
                  <a:schemeClr val="accent1"/>
                </a:solidFill>
                <a:latin typeface="Advent Pro Medium"/>
                <a:ea typeface="Advent Pro Medium"/>
                <a:cs typeface="Advent Pro Medium"/>
                <a:sym typeface="Advent Pro Medium"/>
              </a:endParaRPr>
            </a:p>
          </p:txBody>
        </p:sp>
        <p:sp>
          <p:nvSpPr>
            <p:cNvPr id="2877" name="Google Shape;2877;g3366bc10114_0_34"/>
            <p:cNvSpPr txBox="1"/>
            <p:nvPr/>
          </p:nvSpPr>
          <p:spPr>
            <a:xfrm>
              <a:off x="2252450" y="1834625"/>
              <a:ext cx="16056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Advent Pro Medium"/>
                  <a:ea typeface="Advent Pro Medium"/>
                  <a:cs typeface="Advent Pro Medium"/>
                  <a:sym typeface="Advent Pro Medium"/>
                </a:rPr>
                <a:t>Q(s, a, theta)</a:t>
              </a:r>
              <a:endParaRPr sz="1300">
                <a:solidFill>
                  <a:schemeClr val="accent1"/>
                </a:solidFill>
                <a:latin typeface="Advent Pro Medium"/>
                <a:ea typeface="Advent Pro Medium"/>
                <a:cs typeface="Advent Pro Medium"/>
                <a:sym typeface="Advent Pro Medium"/>
              </a:endParaRPr>
            </a:p>
          </p:txBody>
        </p:sp>
        <p:sp>
          <p:nvSpPr>
            <p:cNvPr id="2878" name="Google Shape;2878;g3366bc10114_0_34"/>
            <p:cNvSpPr txBox="1"/>
            <p:nvPr/>
          </p:nvSpPr>
          <p:spPr>
            <a:xfrm>
              <a:off x="3316200" y="1786350"/>
              <a:ext cx="16056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Advent Pro Medium"/>
                  <a:ea typeface="Advent Pro Medium"/>
                  <a:cs typeface="Advent Pro Medium"/>
                  <a:sym typeface="Advent Pro Medium"/>
                </a:rPr>
                <a:t>Gradient descent</a:t>
              </a:r>
              <a:endParaRPr sz="1300">
                <a:solidFill>
                  <a:schemeClr val="accent1"/>
                </a:solidFill>
                <a:latin typeface="Advent Pro Medium"/>
                <a:ea typeface="Advent Pro Medium"/>
                <a:cs typeface="Advent Pro Medium"/>
                <a:sym typeface="Advent Pro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3" name="Shape 2413"/>
        <p:cNvGrpSpPr/>
        <p:nvPr/>
      </p:nvGrpSpPr>
      <p:grpSpPr>
        <a:xfrm>
          <a:off x="0" y="0"/>
          <a:ext cx="0" cy="0"/>
          <a:chOff x="0" y="0"/>
          <a:chExt cx="0" cy="0"/>
        </a:xfrm>
      </p:grpSpPr>
      <p:sp>
        <p:nvSpPr>
          <p:cNvPr id="2414" name="Google Shape;2414;p3"/>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Development</a:t>
            </a:r>
            <a:endParaRPr/>
          </a:p>
        </p:txBody>
      </p:sp>
      <p:grpSp>
        <p:nvGrpSpPr>
          <p:cNvPr id="2415" name="Google Shape;2415;p3"/>
          <p:cNvGrpSpPr/>
          <p:nvPr/>
        </p:nvGrpSpPr>
        <p:grpSpPr>
          <a:xfrm rot="-5400000">
            <a:off x="271246" y="535371"/>
            <a:ext cx="242781" cy="161857"/>
            <a:chOff x="2500050" y="3730175"/>
            <a:chExt cx="2619000" cy="1746025"/>
          </a:xfrm>
        </p:grpSpPr>
        <p:sp>
          <p:nvSpPr>
            <p:cNvPr id="2416" name="Google Shape;2416;p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0" name="Google Shape;2420;p3"/>
          <p:cNvGrpSpPr/>
          <p:nvPr/>
        </p:nvGrpSpPr>
        <p:grpSpPr>
          <a:xfrm rot="5400000">
            <a:off x="8691846" y="535371"/>
            <a:ext cx="242781" cy="161857"/>
            <a:chOff x="2500050" y="3730175"/>
            <a:chExt cx="2619000" cy="1746025"/>
          </a:xfrm>
        </p:grpSpPr>
        <p:sp>
          <p:nvSpPr>
            <p:cNvPr id="2421" name="Google Shape;2421;p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5" name="Google Shape;2425;p3"/>
          <p:cNvGrpSpPr/>
          <p:nvPr/>
        </p:nvGrpSpPr>
        <p:grpSpPr>
          <a:xfrm>
            <a:off x="1030063" y="2307250"/>
            <a:ext cx="1637400" cy="2126550"/>
            <a:chOff x="1030063" y="2383450"/>
            <a:chExt cx="1637400" cy="2126550"/>
          </a:xfrm>
        </p:grpSpPr>
        <p:sp>
          <p:nvSpPr>
            <p:cNvPr id="2426" name="Google Shape;2426;p3"/>
            <p:cNvSpPr txBox="1"/>
            <p:nvPr/>
          </p:nvSpPr>
          <p:spPr>
            <a:xfrm>
              <a:off x="1030063" y="3293800"/>
              <a:ext cx="1637400" cy="384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1</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427" name="Google Shape;2427;p3"/>
            <p:cNvSpPr txBox="1"/>
            <p:nvPr/>
          </p:nvSpPr>
          <p:spPr>
            <a:xfrm>
              <a:off x="1030063" y="3678700"/>
              <a:ext cx="16374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Basic DQN Implementation without Experience Replay and Target network</a:t>
              </a:r>
              <a:endParaRPr b="0" i="0" sz="1200" u="none" cap="none" strike="noStrike">
                <a:solidFill>
                  <a:srgbClr val="000000"/>
                </a:solidFill>
                <a:latin typeface="Advent Pro Medium"/>
                <a:ea typeface="Advent Pro Medium"/>
                <a:cs typeface="Advent Pro Medium"/>
                <a:sym typeface="Advent Pro Medium"/>
              </a:endParaRPr>
            </a:p>
          </p:txBody>
        </p:sp>
        <p:sp>
          <p:nvSpPr>
            <p:cNvPr id="2428" name="Google Shape;2428;p3"/>
            <p:cNvSpPr txBox="1"/>
            <p:nvPr/>
          </p:nvSpPr>
          <p:spPr>
            <a:xfrm>
              <a:off x="1425175" y="2383450"/>
              <a:ext cx="847200" cy="7614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01</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429" name="Google Shape;2429;p3"/>
          <p:cNvGrpSpPr/>
          <p:nvPr/>
        </p:nvGrpSpPr>
        <p:grpSpPr>
          <a:xfrm>
            <a:off x="3753288" y="1926250"/>
            <a:ext cx="1637400" cy="2126550"/>
            <a:chOff x="3753288" y="2154850"/>
            <a:chExt cx="1637400" cy="2126550"/>
          </a:xfrm>
        </p:grpSpPr>
        <p:sp>
          <p:nvSpPr>
            <p:cNvPr id="2430" name="Google Shape;2430;p3"/>
            <p:cNvSpPr txBox="1"/>
            <p:nvPr/>
          </p:nvSpPr>
          <p:spPr>
            <a:xfrm>
              <a:off x="3753288" y="30652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2</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431" name="Google Shape;2431;p3"/>
            <p:cNvSpPr txBox="1"/>
            <p:nvPr/>
          </p:nvSpPr>
          <p:spPr>
            <a:xfrm>
              <a:off x="3753288" y="34501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Enhanced DQN with Experience Replay and Target Network</a:t>
              </a:r>
              <a:endParaRPr b="0" i="0" sz="1200" u="none" cap="none" strike="noStrike">
                <a:solidFill>
                  <a:schemeClr val="lt1"/>
                </a:solidFill>
                <a:latin typeface="Advent Pro Medium"/>
                <a:ea typeface="Advent Pro Medium"/>
                <a:cs typeface="Advent Pro Medium"/>
                <a:sym typeface="Advent Pro Medium"/>
              </a:endParaRPr>
            </a:p>
          </p:txBody>
        </p:sp>
        <p:sp>
          <p:nvSpPr>
            <p:cNvPr id="2432" name="Google Shape;2432;p3"/>
            <p:cNvSpPr txBox="1"/>
            <p:nvPr/>
          </p:nvSpPr>
          <p:spPr>
            <a:xfrm>
              <a:off x="4148400" y="21548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02</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433" name="Google Shape;2433;p3"/>
          <p:cNvGrpSpPr/>
          <p:nvPr/>
        </p:nvGrpSpPr>
        <p:grpSpPr>
          <a:xfrm>
            <a:off x="6481238" y="1545250"/>
            <a:ext cx="1637400" cy="2126550"/>
            <a:chOff x="6481238" y="1926250"/>
            <a:chExt cx="1637400" cy="2126550"/>
          </a:xfrm>
        </p:grpSpPr>
        <p:sp>
          <p:nvSpPr>
            <p:cNvPr id="2434" name="Google Shape;2434;p3"/>
            <p:cNvSpPr txBox="1"/>
            <p:nvPr/>
          </p:nvSpPr>
          <p:spPr>
            <a:xfrm>
              <a:off x="6481238" y="28366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3</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2435" name="Google Shape;2435;p3"/>
            <p:cNvSpPr txBox="1"/>
            <p:nvPr/>
          </p:nvSpPr>
          <p:spPr>
            <a:xfrm>
              <a:off x="6481238" y="32215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Exploration Strategies</a:t>
              </a:r>
              <a:endParaRPr b="0" i="0" sz="1200" u="none" cap="none" strike="noStrike">
                <a:solidFill>
                  <a:schemeClr val="lt1"/>
                </a:solidFill>
                <a:latin typeface="Advent Pro Medium"/>
                <a:ea typeface="Advent Pro Medium"/>
                <a:cs typeface="Advent Pro Medium"/>
                <a:sym typeface="Advent Pro Medium"/>
              </a:endParaRPr>
            </a:p>
          </p:txBody>
        </p:sp>
        <p:sp>
          <p:nvSpPr>
            <p:cNvPr id="2436" name="Google Shape;2436;p3"/>
            <p:cNvSpPr txBox="1"/>
            <p:nvPr/>
          </p:nvSpPr>
          <p:spPr>
            <a:xfrm>
              <a:off x="6876350" y="19262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03</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2437" name="Google Shape;2437;p3"/>
          <p:cNvGrpSpPr/>
          <p:nvPr/>
        </p:nvGrpSpPr>
        <p:grpSpPr>
          <a:xfrm>
            <a:off x="7591094" y="1169347"/>
            <a:ext cx="481089" cy="481112"/>
            <a:chOff x="1193625" y="2546350"/>
            <a:chExt cx="531825" cy="531850"/>
          </a:xfrm>
        </p:grpSpPr>
        <p:sp>
          <p:nvSpPr>
            <p:cNvPr id="2438" name="Google Shape;2438;p3"/>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3"/>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3"/>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3"/>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3"/>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3"/>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3"/>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3"/>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3"/>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3"/>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3"/>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3"/>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3"/>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3"/>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3"/>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3"/>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4" name="Google Shape;2454;p3"/>
          <p:cNvGrpSpPr/>
          <p:nvPr/>
        </p:nvGrpSpPr>
        <p:grpSpPr>
          <a:xfrm>
            <a:off x="2137826" y="1955262"/>
            <a:ext cx="481089" cy="481089"/>
            <a:chOff x="318100" y="2589550"/>
            <a:chExt cx="531825" cy="531825"/>
          </a:xfrm>
        </p:grpSpPr>
        <p:sp>
          <p:nvSpPr>
            <p:cNvPr id="2455" name="Google Shape;2455;p3"/>
            <p:cNvSpPr/>
            <p:nvPr/>
          </p:nvSpPr>
          <p:spPr>
            <a:xfrm>
              <a:off x="318100" y="2589550"/>
              <a:ext cx="531825" cy="531825"/>
            </a:xfrm>
            <a:custGeom>
              <a:rect b="b" l="l" r="r" t="t"/>
              <a:pathLst>
                <a:path extrusionOk="0" h="21273" w="21273">
                  <a:moveTo>
                    <a:pt x="2775" y="1"/>
                  </a:moveTo>
                  <a:lnTo>
                    <a:pt x="2775" y="1387"/>
                  </a:lnTo>
                  <a:lnTo>
                    <a:pt x="1387" y="1387"/>
                  </a:lnTo>
                  <a:lnTo>
                    <a:pt x="1387" y="5549"/>
                  </a:lnTo>
                  <a:lnTo>
                    <a:pt x="0" y="5549"/>
                  </a:lnTo>
                  <a:lnTo>
                    <a:pt x="0" y="6937"/>
                  </a:lnTo>
                  <a:lnTo>
                    <a:pt x="0" y="8324"/>
                  </a:lnTo>
                  <a:lnTo>
                    <a:pt x="1387" y="8324"/>
                  </a:lnTo>
                  <a:lnTo>
                    <a:pt x="1387" y="9712"/>
                  </a:lnTo>
                  <a:lnTo>
                    <a:pt x="1387" y="19885"/>
                  </a:lnTo>
                  <a:lnTo>
                    <a:pt x="2775" y="19885"/>
                  </a:lnTo>
                  <a:lnTo>
                    <a:pt x="2775" y="21273"/>
                  </a:lnTo>
                  <a:lnTo>
                    <a:pt x="18498" y="21273"/>
                  </a:lnTo>
                  <a:lnTo>
                    <a:pt x="18498" y="19885"/>
                  </a:lnTo>
                  <a:lnTo>
                    <a:pt x="19885" y="19885"/>
                  </a:lnTo>
                  <a:lnTo>
                    <a:pt x="19885" y="9712"/>
                  </a:lnTo>
                  <a:lnTo>
                    <a:pt x="19885" y="8324"/>
                  </a:lnTo>
                  <a:lnTo>
                    <a:pt x="21273" y="8324"/>
                  </a:lnTo>
                  <a:lnTo>
                    <a:pt x="21273" y="5549"/>
                  </a:lnTo>
                  <a:lnTo>
                    <a:pt x="19885" y="5549"/>
                  </a:lnTo>
                  <a:lnTo>
                    <a:pt x="19885" y="1387"/>
                  </a:lnTo>
                  <a:lnTo>
                    <a:pt x="18498" y="1387"/>
                  </a:lnTo>
                  <a:lnTo>
                    <a:pt x="18498" y="1"/>
                  </a:lnTo>
                  <a:lnTo>
                    <a:pt x="14336" y="1"/>
                  </a:lnTo>
                  <a:lnTo>
                    <a:pt x="14336" y="1387"/>
                  </a:lnTo>
                  <a:lnTo>
                    <a:pt x="12948" y="1387"/>
                  </a:lnTo>
                  <a:lnTo>
                    <a:pt x="12948" y="2775"/>
                  </a:lnTo>
                  <a:lnTo>
                    <a:pt x="8324" y="2775"/>
                  </a:lnTo>
                  <a:lnTo>
                    <a:pt x="8324" y="1387"/>
                  </a:lnTo>
                  <a:lnTo>
                    <a:pt x="6937" y="1387"/>
                  </a:lnTo>
                  <a:lnTo>
                    <a:pt x="6937" y="1"/>
                  </a:lnTo>
                  <a:close/>
                </a:path>
              </a:pathLst>
            </a:custGeom>
            <a:solidFill>
              <a:srgbClr val="F1C23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3"/>
            <p:cNvSpPr/>
            <p:nvPr/>
          </p:nvSpPr>
          <p:spPr>
            <a:xfrm>
              <a:off x="352750" y="2589550"/>
              <a:ext cx="462475" cy="531825"/>
            </a:xfrm>
            <a:custGeom>
              <a:rect b="b" l="l" r="r" t="t"/>
              <a:pathLst>
                <a:path extrusionOk="0" h="21273" w="18499">
                  <a:moveTo>
                    <a:pt x="1389" y="1"/>
                  </a:moveTo>
                  <a:lnTo>
                    <a:pt x="1389" y="1387"/>
                  </a:lnTo>
                  <a:lnTo>
                    <a:pt x="1" y="1387"/>
                  </a:lnTo>
                  <a:lnTo>
                    <a:pt x="1" y="6937"/>
                  </a:lnTo>
                  <a:lnTo>
                    <a:pt x="6938" y="6937"/>
                  </a:lnTo>
                  <a:lnTo>
                    <a:pt x="6938" y="21273"/>
                  </a:lnTo>
                  <a:lnTo>
                    <a:pt x="11562" y="21273"/>
                  </a:lnTo>
                  <a:lnTo>
                    <a:pt x="11562" y="6937"/>
                  </a:lnTo>
                  <a:lnTo>
                    <a:pt x="18499" y="6937"/>
                  </a:lnTo>
                  <a:lnTo>
                    <a:pt x="18499" y="1387"/>
                  </a:lnTo>
                  <a:lnTo>
                    <a:pt x="17112" y="1387"/>
                  </a:lnTo>
                  <a:lnTo>
                    <a:pt x="17112" y="1"/>
                  </a:lnTo>
                  <a:lnTo>
                    <a:pt x="12950" y="1"/>
                  </a:lnTo>
                  <a:lnTo>
                    <a:pt x="12950" y="1387"/>
                  </a:lnTo>
                  <a:lnTo>
                    <a:pt x="11562" y="1387"/>
                  </a:lnTo>
                  <a:lnTo>
                    <a:pt x="11562" y="2775"/>
                  </a:lnTo>
                  <a:lnTo>
                    <a:pt x="6938" y="2775"/>
                  </a:lnTo>
                  <a:lnTo>
                    <a:pt x="6938" y="1387"/>
                  </a:lnTo>
                  <a:lnTo>
                    <a:pt x="5551" y="1387"/>
                  </a:lnTo>
                  <a:lnTo>
                    <a:pt x="5551" y="1"/>
                  </a:lnTo>
                  <a:close/>
                </a:path>
              </a:pathLst>
            </a:cu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3"/>
            <p:cNvSpPr/>
            <p:nvPr/>
          </p:nvSpPr>
          <p:spPr>
            <a:xfrm>
              <a:off x="422150" y="2658900"/>
              <a:ext cx="104050" cy="104100"/>
            </a:xfrm>
            <a:custGeom>
              <a:rect b="b" l="l" r="r" t="t"/>
              <a:pathLst>
                <a:path extrusionOk="0" h="4164" w="4162">
                  <a:moveTo>
                    <a:pt x="1" y="1"/>
                  </a:moveTo>
                  <a:lnTo>
                    <a:pt x="1" y="4163"/>
                  </a:lnTo>
                  <a:lnTo>
                    <a:pt x="4162" y="4163"/>
                  </a:lnTo>
                  <a:lnTo>
                    <a:pt x="4162" y="1387"/>
                  </a:lnTo>
                  <a:lnTo>
                    <a:pt x="2775" y="1387"/>
                  </a:lnTo>
                  <a:lnTo>
                    <a:pt x="2775" y="1"/>
                  </a:lnTo>
                  <a:close/>
                </a:path>
              </a:pathLst>
            </a:cu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3"/>
            <p:cNvSpPr/>
            <p:nvPr/>
          </p:nvSpPr>
          <p:spPr>
            <a:xfrm>
              <a:off x="641800" y="2658900"/>
              <a:ext cx="104075" cy="104100"/>
            </a:xfrm>
            <a:custGeom>
              <a:rect b="b" l="l" r="r" t="t"/>
              <a:pathLst>
                <a:path extrusionOk="0" h="4164" w="4163">
                  <a:moveTo>
                    <a:pt x="1388" y="1"/>
                  </a:moveTo>
                  <a:lnTo>
                    <a:pt x="1388" y="1387"/>
                  </a:lnTo>
                  <a:lnTo>
                    <a:pt x="0" y="1387"/>
                  </a:lnTo>
                  <a:lnTo>
                    <a:pt x="0" y="4163"/>
                  </a:lnTo>
                  <a:lnTo>
                    <a:pt x="4162" y="4163"/>
                  </a:lnTo>
                  <a:lnTo>
                    <a:pt x="4162" y="1"/>
                  </a:lnTo>
                  <a:close/>
                </a:path>
              </a:pathLst>
            </a:cu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3"/>
            <p:cNvSpPr/>
            <p:nvPr/>
          </p:nvSpPr>
          <p:spPr>
            <a:xfrm>
              <a:off x="491525" y="2624200"/>
              <a:ext cx="34675" cy="34725"/>
            </a:xfrm>
            <a:custGeom>
              <a:rect b="b" l="l" r="r" t="t"/>
              <a:pathLst>
                <a:path extrusionOk="0" h="1389" w="1387">
                  <a:moveTo>
                    <a:pt x="0" y="1"/>
                  </a:moveTo>
                  <a:lnTo>
                    <a:pt x="0" y="1389"/>
                  </a:lnTo>
                  <a:lnTo>
                    <a:pt x="1387" y="1389"/>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3"/>
            <p:cNvSpPr/>
            <p:nvPr/>
          </p:nvSpPr>
          <p:spPr>
            <a:xfrm>
              <a:off x="387450" y="2589550"/>
              <a:ext cx="104100" cy="34675"/>
            </a:xfrm>
            <a:custGeom>
              <a:rect b="b" l="l" r="r" t="t"/>
              <a:pathLst>
                <a:path extrusionOk="0" h="1387" w="4164">
                  <a:moveTo>
                    <a:pt x="1" y="1"/>
                  </a:moveTo>
                  <a:lnTo>
                    <a:pt x="1" y="1387"/>
                  </a:lnTo>
                  <a:lnTo>
                    <a:pt x="4163" y="1387"/>
                  </a:lnTo>
                  <a:lnTo>
                    <a:pt x="4163"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3"/>
            <p:cNvSpPr/>
            <p:nvPr/>
          </p:nvSpPr>
          <p:spPr>
            <a:xfrm>
              <a:off x="641800" y="2624200"/>
              <a:ext cx="34725" cy="34725"/>
            </a:xfrm>
            <a:custGeom>
              <a:rect b="b" l="l" r="r" t="t"/>
              <a:pathLst>
                <a:path extrusionOk="0" h="1389" w="1389">
                  <a:moveTo>
                    <a:pt x="0" y="1"/>
                  </a:moveTo>
                  <a:lnTo>
                    <a:pt x="0" y="1389"/>
                  </a:lnTo>
                  <a:lnTo>
                    <a:pt x="1388" y="1389"/>
                  </a:lnTo>
                  <a:lnTo>
                    <a:pt x="1388"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3"/>
            <p:cNvSpPr/>
            <p:nvPr/>
          </p:nvSpPr>
          <p:spPr>
            <a:xfrm>
              <a:off x="526175" y="2658900"/>
              <a:ext cx="115650" cy="34700"/>
            </a:xfrm>
            <a:custGeom>
              <a:rect b="b" l="l" r="r" t="t"/>
              <a:pathLst>
                <a:path extrusionOk="0" h="1388" w="4626">
                  <a:moveTo>
                    <a:pt x="1" y="1"/>
                  </a:moveTo>
                  <a:lnTo>
                    <a:pt x="1" y="1387"/>
                  </a:lnTo>
                  <a:lnTo>
                    <a:pt x="4625" y="1387"/>
                  </a:lnTo>
                  <a:lnTo>
                    <a:pt x="4625"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3"/>
            <p:cNvSpPr/>
            <p:nvPr/>
          </p:nvSpPr>
          <p:spPr>
            <a:xfrm>
              <a:off x="318100" y="2589550"/>
              <a:ext cx="531825" cy="531825"/>
            </a:xfrm>
            <a:custGeom>
              <a:rect b="b" l="l" r="r" t="t"/>
              <a:pathLst>
                <a:path extrusionOk="0" h="21273" w="21273">
                  <a:moveTo>
                    <a:pt x="14336" y="1"/>
                  </a:moveTo>
                  <a:lnTo>
                    <a:pt x="14336" y="1387"/>
                  </a:lnTo>
                  <a:lnTo>
                    <a:pt x="18498" y="1387"/>
                  </a:lnTo>
                  <a:lnTo>
                    <a:pt x="18498" y="1"/>
                  </a:lnTo>
                  <a:close/>
                  <a:moveTo>
                    <a:pt x="11562" y="6936"/>
                  </a:moveTo>
                  <a:lnTo>
                    <a:pt x="11562" y="8324"/>
                  </a:lnTo>
                  <a:lnTo>
                    <a:pt x="9712" y="8324"/>
                  </a:lnTo>
                  <a:lnTo>
                    <a:pt x="9712" y="6936"/>
                  </a:lnTo>
                  <a:close/>
                  <a:moveTo>
                    <a:pt x="11562" y="9712"/>
                  </a:moveTo>
                  <a:lnTo>
                    <a:pt x="11562" y="19885"/>
                  </a:lnTo>
                  <a:lnTo>
                    <a:pt x="9712" y="19885"/>
                  </a:lnTo>
                  <a:lnTo>
                    <a:pt x="9712" y="9712"/>
                  </a:lnTo>
                  <a:close/>
                  <a:moveTo>
                    <a:pt x="1387" y="1387"/>
                  </a:moveTo>
                  <a:lnTo>
                    <a:pt x="1387" y="5549"/>
                  </a:lnTo>
                  <a:lnTo>
                    <a:pt x="0" y="5549"/>
                  </a:lnTo>
                  <a:lnTo>
                    <a:pt x="0" y="6937"/>
                  </a:lnTo>
                  <a:lnTo>
                    <a:pt x="0" y="8324"/>
                  </a:lnTo>
                  <a:lnTo>
                    <a:pt x="1387" y="8324"/>
                  </a:lnTo>
                  <a:lnTo>
                    <a:pt x="1387" y="6936"/>
                  </a:lnTo>
                  <a:lnTo>
                    <a:pt x="8324" y="6936"/>
                  </a:lnTo>
                  <a:lnTo>
                    <a:pt x="8324" y="8324"/>
                  </a:lnTo>
                  <a:lnTo>
                    <a:pt x="1387" y="8324"/>
                  </a:lnTo>
                  <a:lnTo>
                    <a:pt x="1387" y="9712"/>
                  </a:lnTo>
                  <a:lnTo>
                    <a:pt x="1387" y="19885"/>
                  </a:lnTo>
                  <a:lnTo>
                    <a:pt x="2775" y="19885"/>
                  </a:lnTo>
                  <a:lnTo>
                    <a:pt x="2775" y="9712"/>
                  </a:lnTo>
                  <a:lnTo>
                    <a:pt x="8324" y="9712"/>
                  </a:lnTo>
                  <a:lnTo>
                    <a:pt x="8324" y="19885"/>
                  </a:lnTo>
                  <a:lnTo>
                    <a:pt x="2775" y="19885"/>
                  </a:lnTo>
                  <a:lnTo>
                    <a:pt x="2775" y="21273"/>
                  </a:lnTo>
                  <a:lnTo>
                    <a:pt x="18498" y="21273"/>
                  </a:lnTo>
                  <a:lnTo>
                    <a:pt x="18498" y="19885"/>
                  </a:lnTo>
                  <a:lnTo>
                    <a:pt x="12948" y="19885"/>
                  </a:lnTo>
                  <a:lnTo>
                    <a:pt x="12948" y="9712"/>
                  </a:lnTo>
                  <a:lnTo>
                    <a:pt x="18498" y="9712"/>
                  </a:lnTo>
                  <a:lnTo>
                    <a:pt x="18498" y="19885"/>
                  </a:lnTo>
                  <a:lnTo>
                    <a:pt x="19885" y="19885"/>
                  </a:lnTo>
                  <a:lnTo>
                    <a:pt x="19885" y="8324"/>
                  </a:lnTo>
                  <a:lnTo>
                    <a:pt x="12948" y="8324"/>
                  </a:lnTo>
                  <a:lnTo>
                    <a:pt x="12948" y="6936"/>
                  </a:lnTo>
                  <a:lnTo>
                    <a:pt x="19885" y="6936"/>
                  </a:lnTo>
                  <a:lnTo>
                    <a:pt x="19885" y="8324"/>
                  </a:lnTo>
                  <a:lnTo>
                    <a:pt x="21273" y="8324"/>
                  </a:lnTo>
                  <a:lnTo>
                    <a:pt x="21273" y="5549"/>
                  </a:lnTo>
                  <a:lnTo>
                    <a:pt x="19885" y="5549"/>
                  </a:lnTo>
                  <a:lnTo>
                    <a:pt x="19885" y="1387"/>
                  </a:lnTo>
                  <a:lnTo>
                    <a:pt x="18498" y="1387"/>
                  </a:lnTo>
                  <a:lnTo>
                    <a:pt x="18498" y="5549"/>
                  </a:lnTo>
                  <a:lnTo>
                    <a:pt x="14336" y="5549"/>
                  </a:lnTo>
                  <a:lnTo>
                    <a:pt x="14336" y="4161"/>
                  </a:lnTo>
                  <a:lnTo>
                    <a:pt x="12948" y="4161"/>
                  </a:lnTo>
                  <a:lnTo>
                    <a:pt x="12948" y="5549"/>
                  </a:lnTo>
                  <a:lnTo>
                    <a:pt x="8324" y="5549"/>
                  </a:lnTo>
                  <a:lnTo>
                    <a:pt x="8324" y="4161"/>
                  </a:lnTo>
                  <a:lnTo>
                    <a:pt x="6937" y="4161"/>
                  </a:lnTo>
                  <a:lnTo>
                    <a:pt x="6937" y="5549"/>
                  </a:lnTo>
                  <a:lnTo>
                    <a:pt x="2775" y="5549"/>
                  </a:lnTo>
                  <a:lnTo>
                    <a:pt x="2775" y="1387"/>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4" name="Google Shape;2464;p3"/>
          <p:cNvGrpSpPr/>
          <p:nvPr/>
        </p:nvGrpSpPr>
        <p:grpSpPr>
          <a:xfrm>
            <a:off x="4819082" y="1560547"/>
            <a:ext cx="571845" cy="484627"/>
            <a:chOff x="5084050" y="3420300"/>
            <a:chExt cx="531850" cy="450900"/>
          </a:xfrm>
        </p:grpSpPr>
        <p:sp>
          <p:nvSpPr>
            <p:cNvPr id="2465" name="Google Shape;2465;p3"/>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3"/>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3"/>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3"/>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3"/>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3"/>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3"/>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3"/>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3"/>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3"/>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3"/>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3"/>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3"/>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3"/>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3"/>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3"/>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3"/>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3"/>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3"/>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3"/>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3"/>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86" name="Google Shape;2486;p3"/>
          <p:cNvCxnSpPr>
            <a:stCxn id="2428" idx="3"/>
            <a:endCxn id="2432" idx="1"/>
          </p:cNvCxnSpPr>
          <p:nvPr/>
        </p:nvCxnSpPr>
        <p:spPr>
          <a:xfrm flipH="1" rot="10800000">
            <a:off x="2272375" y="2306950"/>
            <a:ext cx="1875900" cy="381000"/>
          </a:xfrm>
          <a:prstGeom prst="bentConnector3">
            <a:avLst>
              <a:gd fmla="val 50003" name="adj1"/>
            </a:avLst>
          </a:prstGeom>
          <a:noFill/>
          <a:ln cap="flat" cmpd="sng" w="19050">
            <a:solidFill>
              <a:schemeClr val="lt1"/>
            </a:solidFill>
            <a:prstDash val="solid"/>
            <a:round/>
            <a:headEnd len="sm" w="sm" type="none"/>
            <a:tailEnd len="sm" w="sm" type="none"/>
          </a:ln>
        </p:spPr>
      </p:cxnSp>
      <p:cxnSp>
        <p:nvCxnSpPr>
          <p:cNvPr id="2487" name="Google Shape;2487;p3"/>
          <p:cNvCxnSpPr>
            <a:stCxn id="2432" idx="3"/>
            <a:endCxn id="2436" idx="1"/>
          </p:cNvCxnSpPr>
          <p:nvPr/>
        </p:nvCxnSpPr>
        <p:spPr>
          <a:xfrm flipH="1" rot="10800000">
            <a:off x="4995600" y="1925950"/>
            <a:ext cx="1880700" cy="381000"/>
          </a:xfrm>
          <a:prstGeom prst="bentConnector3">
            <a:avLst>
              <a:gd fmla="val 50001" name="adj1"/>
            </a:avLst>
          </a:prstGeom>
          <a:noFill/>
          <a:ln cap="flat" cmpd="sng" w="19050">
            <a:solidFill>
              <a:schemeClr val="accent1"/>
            </a:solidFill>
            <a:prstDash val="solid"/>
            <a:round/>
            <a:headEnd len="sm" w="sm" type="none"/>
            <a:tailEnd len="sm" w="sm" type="none"/>
          </a:ln>
        </p:spPr>
      </p:cxnSp>
      <p:sp>
        <p:nvSpPr>
          <p:cNvPr id="2488" name="Google Shape;2488;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2" name="Shape 2882"/>
        <p:cNvGrpSpPr/>
        <p:nvPr/>
      </p:nvGrpSpPr>
      <p:grpSpPr>
        <a:xfrm>
          <a:off x="0" y="0"/>
          <a:ext cx="0" cy="0"/>
          <a:chOff x="0" y="0"/>
          <a:chExt cx="0" cy="0"/>
        </a:xfrm>
      </p:grpSpPr>
      <p:sp>
        <p:nvSpPr>
          <p:cNvPr id="2883" name="Google Shape;2883;g3366bc10114_0_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Network update</a:t>
            </a:r>
            <a:endParaRPr/>
          </a:p>
        </p:txBody>
      </p:sp>
      <p:sp>
        <p:nvSpPr>
          <p:cNvPr id="2884" name="Google Shape;2884;g3366bc10114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85" name="Google Shape;2885;g3366bc10114_0_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Implementation</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1600">
                <a:solidFill>
                  <a:schemeClr val="lt1"/>
                </a:solidFill>
                <a:latin typeface="Advent Pro Medium"/>
                <a:ea typeface="Advent Pro Medium"/>
                <a:cs typeface="Advent Pro Medium"/>
                <a:sym typeface="Advent Pro Medium"/>
              </a:rPr>
              <a:t>When initializing our model, we initialize a </a:t>
            </a:r>
            <a:r>
              <a:rPr b="1" lang="en" sz="1600">
                <a:solidFill>
                  <a:schemeClr val="lt1"/>
                </a:solidFill>
                <a:latin typeface="Advent Pro"/>
                <a:ea typeface="Advent Pro"/>
                <a:cs typeface="Advent Pro"/>
                <a:sym typeface="Advent Pro"/>
              </a:rPr>
              <a:t>target network</a:t>
            </a:r>
            <a:r>
              <a:rPr lang="en" sz="1600">
                <a:solidFill>
                  <a:schemeClr val="lt1"/>
                </a:solidFill>
                <a:latin typeface="Advent Pro Medium"/>
                <a:ea typeface="Advent Pro Medium"/>
                <a:cs typeface="Advent Pro Medium"/>
                <a:sym typeface="Advent Pro Medium"/>
              </a:rPr>
              <a:t> that have the exact </a:t>
            </a:r>
            <a:r>
              <a:rPr b="1" lang="en" sz="1600">
                <a:solidFill>
                  <a:schemeClr val="lt1"/>
                </a:solidFill>
                <a:latin typeface="Advent Pro"/>
                <a:ea typeface="Advent Pro"/>
                <a:cs typeface="Advent Pro"/>
                <a:sym typeface="Advent Pro"/>
              </a:rPr>
              <a:t>same weights</a:t>
            </a:r>
            <a:r>
              <a:rPr lang="en" sz="1600">
                <a:solidFill>
                  <a:schemeClr val="lt1"/>
                </a:solidFill>
                <a:latin typeface="Advent Pro Medium"/>
                <a:ea typeface="Advent Pro Medium"/>
                <a:cs typeface="Advent Pro Medium"/>
                <a:sym typeface="Advent Pro Medium"/>
              </a:rPr>
              <a:t> of the policy network:</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rPr lang="en" sz="1600">
                <a:solidFill>
                  <a:schemeClr val="lt1"/>
                </a:solidFill>
                <a:latin typeface="Advent Pro Medium"/>
                <a:ea typeface="Advent Pro Medium"/>
                <a:cs typeface="Advent Pro Medium"/>
                <a:sym typeface="Advent Pro Medium"/>
              </a:rPr>
              <a:t>This target network is updated </a:t>
            </a:r>
            <a:r>
              <a:rPr b="1" lang="en" sz="1600">
                <a:solidFill>
                  <a:schemeClr val="lt1"/>
                </a:solidFill>
                <a:latin typeface="Advent Pro"/>
                <a:ea typeface="Advent Pro"/>
                <a:cs typeface="Advent Pro"/>
                <a:sym typeface="Advent Pro"/>
              </a:rPr>
              <a:t>periodically</a:t>
            </a:r>
            <a:r>
              <a:rPr lang="en" sz="1600">
                <a:solidFill>
                  <a:schemeClr val="lt1"/>
                </a:solidFill>
                <a:latin typeface="Advent Pro Medium"/>
                <a:ea typeface="Advent Pro Medium"/>
                <a:cs typeface="Advent Pro Medium"/>
                <a:sym typeface="Advent Pro Medium"/>
              </a:rPr>
              <a:t> following </a:t>
            </a:r>
            <a:r>
              <a:rPr b="1" lang="en" sz="1600">
                <a:solidFill>
                  <a:schemeClr val="lt1"/>
                </a:solidFill>
                <a:latin typeface="Advent Pro"/>
                <a:ea typeface="Advent Pro"/>
                <a:cs typeface="Advent Pro"/>
                <a:sym typeface="Advent Pro"/>
              </a:rPr>
              <a:t>different strategies </a:t>
            </a:r>
            <a:r>
              <a:rPr lang="en" sz="1600">
                <a:solidFill>
                  <a:schemeClr val="lt1"/>
                </a:solidFill>
                <a:latin typeface="Advent Pro Medium"/>
                <a:ea typeface="Advent Pro Medium"/>
                <a:cs typeface="Advent Pro Medium"/>
                <a:sym typeface="Advent Pro Medium"/>
              </a:rPr>
              <a:t>(hard or soft) by copying the policy network during training. This network is used during training to compute the </a:t>
            </a:r>
            <a:r>
              <a:rPr b="1" lang="en" sz="1600">
                <a:solidFill>
                  <a:schemeClr val="lt1"/>
                </a:solidFill>
                <a:latin typeface="Advent Pro"/>
                <a:ea typeface="Advent Pro"/>
                <a:cs typeface="Advent Pro"/>
                <a:sym typeface="Advent Pro"/>
              </a:rPr>
              <a:t>training loss</a:t>
            </a:r>
            <a:r>
              <a:rPr lang="en" sz="1600">
                <a:solidFill>
                  <a:schemeClr val="lt1"/>
                </a:solidFill>
                <a:latin typeface="Advent Pro Medium"/>
                <a:ea typeface="Advent Pro Medium"/>
                <a:cs typeface="Advent Pro Medium"/>
                <a:sym typeface="Advent Pro Medium"/>
              </a:rPr>
              <a:t> to not be affected by </a:t>
            </a:r>
            <a:r>
              <a:rPr b="1" lang="en" sz="1600">
                <a:solidFill>
                  <a:schemeClr val="lt1"/>
                </a:solidFill>
                <a:latin typeface="Advent Pro"/>
                <a:ea typeface="Advent Pro"/>
                <a:cs typeface="Advent Pro"/>
                <a:sym typeface="Advent Pro"/>
              </a:rPr>
              <a:t>noisy updates</a:t>
            </a:r>
            <a:r>
              <a:rPr lang="en" sz="1600">
                <a:solidFill>
                  <a:schemeClr val="lt1"/>
                </a:solidFill>
                <a:latin typeface="Advent Pro Medium"/>
                <a:ea typeface="Advent Pro Medium"/>
                <a:cs typeface="Advent Pro Medium"/>
                <a:sym typeface="Advent Pro Medium"/>
              </a:rPr>
              <a:t> on the main network relative to this </a:t>
            </a:r>
            <a:r>
              <a:rPr b="1" lang="en" sz="1600">
                <a:solidFill>
                  <a:schemeClr val="lt1"/>
                </a:solidFill>
                <a:latin typeface="Advent Pro"/>
                <a:ea typeface="Advent Pro"/>
                <a:cs typeface="Advent Pro"/>
                <a:sym typeface="Advent Pro"/>
              </a:rPr>
              <a:t>formula:</a:t>
            </a:r>
            <a:r>
              <a:rPr lang="en" sz="1600">
                <a:solidFill>
                  <a:schemeClr val="lt1"/>
                </a:solidFill>
                <a:latin typeface="Advent Pro Medium"/>
                <a:ea typeface="Advent Pro Medium"/>
                <a:cs typeface="Advent Pro Medium"/>
                <a:sym typeface="Advent Pro Medium"/>
              </a:rPr>
              <a:t> </a:t>
            </a:r>
            <a:endParaRPr sz="1600">
              <a:solidFill>
                <a:schemeClr val="lt1"/>
              </a:solidFill>
              <a:latin typeface="Advent Pro Medium"/>
              <a:ea typeface="Advent Pro Medium"/>
              <a:cs typeface="Advent Pro Medium"/>
              <a:sym typeface="Advent Pro Medium"/>
            </a:endParaRPr>
          </a:p>
        </p:txBody>
      </p:sp>
      <p:pic>
        <p:nvPicPr>
          <p:cNvPr id="2886" name="Google Shape;2886;g3366bc10114_0_0"/>
          <p:cNvPicPr preferRelativeResize="0"/>
          <p:nvPr/>
        </p:nvPicPr>
        <p:blipFill>
          <a:blip r:embed="rId3">
            <a:alphaModFix/>
          </a:blip>
          <a:stretch>
            <a:fillRect/>
          </a:stretch>
        </p:blipFill>
        <p:spPr>
          <a:xfrm>
            <a:off x="1272450" y="1852150"/>
            <a:ext cx="7048575" cy="1286125"/>
          </a:xfrm>
          <a:prstGeom prst="rect">
            <a:avLst/>
          </a:prstGeom>
          <a:noFill/>
          <a:ln>
            <a:noFill/>
          </a:ln>
        </p:spPr>
      </p:pic>
      <p:pic>
        <p:nvPicPr>
          <p:cNvPr id="2887" name="Google Shape;2887;g3366bc10114_0_0"/>
          <p:cNvPicPr preferRelativeResize="0"/>
          <p:nvPr/>
        </p:nvPicPr>
        <p:blipFill>
          <a:blip r:embed="rId4">
            <a:alphaModFix/>
          </a:blip>
          <a:stretch>
            <a:fillRect/>
          </a:stretch>
        </p:blipFill>
        <p:spPr>
          <a:xfrm>
            <a:off x="2929537" y="4177152"/>
            <a:ext cx="3284921" cy="57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1" name="Shape 2891"/>
        <p:cNvGrpSpPr/>
        <p:nvPr/>
      </p:nvGrpSpPr>
      <p:grpSpPr>
        <a:xfrm>
          <a:off x="0" y="0"/>
          <a:ext cx="0" cy="0"/>
          <a:chOff x="0" y="0"/>
          <a:chExt cx="0" cy="0"/>
        </a:xfrm>
      </p:grpSpPr>
      <p:sp>
        <p:nvSpPr>
          <p:cNvPr id="2892" name="Google Shape;2892;g3366bc10114_0_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Network update</a:t>
            </a:r>
            <a:endParaRPr/>
          </a:p>
        </p:txBody>
      </p:sp>
      <p:sp>
        <p:nvSpPr>
          <p:cNvPr id="2893" name="Google Shape;2893;g3366bc10114_0_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4" name="Google Shape;2894;g3366bc10114_0_6"/>
          <p:cNvSpPr txBox="1"/>
          <p:nvPr/>
        </p:nvSpPr>
        <p:spPr>
          <a:xfrm>
            <a:off x="373800"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1000"/>
              </a:spcAft>
              <a:buNone/>
            </a:pPr>
            <a:r>
              <a:rPr lang="en" sz="2200">
                <a:solidFill>
                  <a:schemeClr val="lt1"/>
                </a:solidFill>
                <a:latin typeface="Advent Pro Medium"/>
                <a:ea typeface="Advent Pro Medium"/>
                <a:cs typeface="Advent Pro Medium"/>
                <a:sym typeface="Advent Pro Medium"/>
              </a:rPr>
              <a:t>→ Strategies tested</a:t>
            </a:r>
            <a:endParaRPr sz="2200">
              <a:solidFill>
                <a:schemeClr val="lt1"/>
              </a:solidFill>
              <a:latin typeface="Advent Pro Medium"/>
              <a:ea typeface="Advent Pro Medium"/>
              <a:cs typeface="Advent Pro Medium"/>
              <a:sym typeface="Advent Pro Medium"/>
            </a:endParaRPr>
          </a:p>
        </p:txBody>
      </p:sp>
      <p:grpSp>
        <p:nvGrpSpPr>
          <p:cNvPr id="2895" name="Google Shape;2895;g3366bc10114_0_6"/>
          <p:cNvGrpSpPr/>
          <p:nvPr/>
        </p:nvGrpSpPr>
        <p:grpSpPr>
          <a:xfrm>
            <a:off x="650725" y="1481450"/>
            <a:ext cx="3717600" cy="3205200"/>
            <a:chOff x="650725" y="1481450"/>
            <a:chExt cx="3717600" cy="3205200"/>
          </a:xfrm>
        </p:grpSpPr>
        <p:sp>
          <p:nvSpPr>
            <p:cNvPr id="2896" name="Google Shape;2896;g3366bc10114_0_6"/>
            <p:cNvSpPr txBox="1"/>
            <p:nvPr/>
          </p:nvSpPr>
          <p:spPr>
            <a:xfrm>
              <a:off x="650725" y="1481450"/>
              <a:ext cx="3717600" cy="3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Hard strategy:</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800">
                  <a:solidFill>
                    <a:schemeClr val="lt1"/>
                  </a:solidFill>
                  <a:latin typeface="Advent Pro Medium"/>
                  <a:ea typeface="Advent Pro Medium"/>
                  <a:cs typeface="Advent Pro Medium"/>
                  <a:sym typeface="Advent Pro Medium"/>
                </a:rPr>
                <a:t>We update the target network every N = 100 steps </a:t>
              </a:r>
              <a:r>
                <a:rPr b="1" lang="en" sz="1800">
                  <a:solidFill>
                    <a:schemeClr val="lt1"/>
                  </a:solidFill>
                  <a:latin typeface="Advent Pro"/>
                  <a:ea typeface="Advent Pro"/>
                  <a:cs typeface="Advent Pro"/>
                  <a:sym typeface="Advent Pro"/>
                </a:rPr>
                <a:t>brutally</a:t>
              </a:r>
              <a:r>
                <a:rPr lang="en" sz="1800">
                  <a:solidFill>
                    <a:schemeClr val="lt1"/>
                  </a:solidFill>
                  <a:latin typeface="Advent Pro Medium"/>
                  <a:ea typeface="Advent Pro Medium"/>
                  <a:cs typeface="Advent Pro Medium"/>
                  <a:sym typeface="Advent Pro Medium"/>
                </a:rPr>
                <a:t>:</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800">
                  <a:solidFill>
                    <a:schemeClr val="lt1"/>
                  </a:solidFill>
                  <a:latin typeface="Advent Pro Medium"/>
                  <a:ea typeface="Advent Pro Medium"/>
                  <a:cs typeface="Advent Pro Medium"/>
                  <a:sym typeface="Advent Pro Medium"/>
                </a:rPr>
                <a:t>It is the most simple and commonly used strategie, but it may cause instability if weights change too quickly and that is something we really don’t want.</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p:txBody>
        </p:sp>
        <p:pic>
          <p:nvPicPr>
            <p:cNvPr id="2897" name="Google Shape;2897;g3366bc10114_0_6"/>
            <p:cNvPicPr preferRelativeResize="0"/>
            <p:nvPr/>
          </p:nvPicPr>
          <p:blipFill>
            <a:blip r:embed="rId3">
              <a:alphaModFix/>
            </a:blip>
            <a:stretch>
              <a:fillRect/>
            </a:stretch>
          </p:blipFill>
          <p:spPr>
            <a:xfrm>
              <a:off x="1332800" y="2565450"/>
              <a:ext cx="1696073" cy="572700"/>
            </a:xfrm>
            <a:prstGeom prst="rect">
              <a:avLst/>
            </a:prstGeom>
            <a:noFill/>
            <a:ln>
              <a:noFill/>
            </a:ln>
          </p:spPr>
        </p:pic>
      </p:grpSp>
      <p:grpSp>
        <p:nvGrpSpPr>
          <p:cNvPr id="2898" name="Google Shape;2898;g3366bc10114_0_6"/>
          <p:cNvGrpSpPr/>
          <p:nvPr/>
        </p:nvGrpSpPr>
        <p:grpSpPr>
          <a:xfrm>
            <a:off x="4839175" y="1481450"/>
            <a:ext cx="3717600" cy="3205200"/>
            <a:chOff x="4839175" y="1481450"/>
            <a:chExt cx="3717600" cy="3205200"/>
          </a:xfrm>
        </p:grpSpPr>
        <p:sp>
          <p:nvSpPr>
            <p:cNvPr id="2899" name="Google Shape;2899;g3366bc10114_0_6"/>
            <p:cNvSpPr txBox="1"/>
            <p:nvPr/>
          </p:nvSpPr>
          <p:spPr>
            <a:xfrm>
              <a:off x="4839175" y="1481450"/>
              <a:ext cx="3717600" cy="3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Soft</a:t>
              </a:r>
              <a:r>
                <a:rPr lang="en" sz="1800">
                  <a:solidFill>
                    <a:schemeClr val="accent1"/>
                  </a:solidFill>
                  <a:latin typeface="Advent Pro Medium"/>
                  <a:ea typeface="Advent Pro Medium"/>
                  <a:cs typeface="Advent Pro Medium"/>
                  <a:sym typeface="Advent Pro Medium"/>
                </a:rPr>
                <a:t> strategy:</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800">
                  <a:solidFill>
                    <a:schemeClr val="lt1"/>
                  </a:solidFill>
                  <a:latin typeface="Advent Pro Medium"/>
                  <a:ea typeface="Advent Pro Medium"/>
                  <a:cs typeface="Advent Pro Medium"/>
                  <a:sym typeface="Advent Pro Medium"/>
                </a:rPr>
                <a:t>With this strategy, we update the target network very slowly every N = 100 steps brutally (it can also be updated every step) following this formula:</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800">
                  <a:solidFill>
                    <a:schemeClr val="lt1"/>
                  </a:solidFill>
                  <a:latin typeface="Advent Pro Medium"/>
                  <a:ea typeface="Advent Pro Medium"/>
                  <a:cs typeface="Advent Pro Medium"/>
                  <a:sym typeface="Advent Pro Medium"/>
                </a:rPr>
                <a:t>With τ = 0.01.</a:t>
              </a:r>
              <a:endParaRPr sz="18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800">
                  <a:solidFill>
                    <a:schemeClr val="lt1"/>
                  </a:solidFill>
                  <a:latin typeface="Advent Pro Medium"/>
                  <a:ea typeface="Advent Pro Medium"/>
                  <a:cs typeface="Advent Pro Medium"/>
                  <a:sym typeface="Advent Pro Medium"/>
                </a:rPr>
                <a:t>This strategy is indeed more more </a:t>
              </a:r>
              <a:r>
                <a:rPr b="1" lang="en" sz="1800">
                  <a:solidFill>
                    <a:schemeClr val="lt1"/>
                  </a:solidFill>
                  <a:latin typeface="Advent Pro"/>
                  <a:ea typeface="Advent Pro"/>
                  <a:cs typeface="Advent Pro"/>
                  <a:sym typeface="Advent Pro"/>
                </a:rPr>
                <a:t>stable</a:t>
              </a:r>
              <a:r>
                <a:rPr lang="en" sz="1800">
                  <a:solidFill>
                    <a:schemeClr val="lt1"/>
                  </a:solidFill>
                  <a:latin typeface="Advent Pro Medium"/>
                  <a:ea typeface="Advent Pro Medium"/>
                  <a:cs typeface="Advent Pro Medium"/>
                  <a:sym typeface="Advent Pro Medium"/>
                </a:rPr>
                <a:t> and offers </a:t>
              </a:r>
              <a:r>
                <a:rPr b="1" lang="en" sz="1800">
                  <a:solidFill>
                    <a:schemeClr val="lt1"/>
                  </a:solidFill>
                  <a:latin typeface="Advent Pro"/>
                  <a:ea typeface="Advent Pro"/>
                  <a:cs typeface="Advent Pro"/>
                  <a:sym typeface="Advent Pro"/>
                </a:rPr>
                <a:t>smoother</a:t>
              </a:r>
              <a:r>
                <a:rPr lang="en" sz="1800">
                  <a:solidFill>
                    <a:schemeClr val="lt1"/>
                  </a:solidFill>
                  <a:latin typeface="Advent Pro Medium"/>
                  <a:ea typeface="Advent Pro Medium"/>
                  <a:cs typeface="Advent Pro Medium"/>
                  <a:sym typeface="Advent Pro Medium"/>
                </a:rPr>
                <a:t> transition.</a:t>
              </a:r>
              <a:endParaRPr sz="1800">
                <a:solidFill>
                  <a:schemeClr val="lt1"/>
                </a:solidFill>
                <a:latin typeface="Advent Pro Medium"/>
                <a:ea typeface="Advent Pro Medium"/>
                <a:cs typeface="Advent Pro Medium"/>
                <a:sym typeface="Advent Pro Medium"/>
              </a:endParaRPr>
            </a:p>
          </p:txBody>
        </p:sp>
        <p:pic>
          <p:nvPicPr>
            <p:cNvPr id="2900" name="Google Shape;2900;g3366bc10114_0_6"/>
            <p:cNvPicPr preferRelativeResize="0"/>
            <p:nvPr/>
          </p:nvPicPr>
          <p:blipFill>
            <a:blip r:embed="rId4">
              <a:alphaModFix/>
            </a:blip>
            <a:stretch>
              <a:fillRect/>
            </a:stretch>
          </p:blipFill>
          <p:spPr>
            <a:xfrm>
              <a:off x="5133025" y="2962700"/>
              <a:ext cx="3347075" cy="479875"/>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4" name="Shape 2904"/>
        <p:cNvGrpSpPr/>
        <p:nvPr/>
      </p:nvGrpSpPr>
      <p:grpSpPr>
        <a:xfrm>
          <a:off x="0" y="0"/>
          <a:ext cx="0" cy="0"/>
          <a:chOff x="0" y="0"/>
          <a:chExt cx="0" cy="0"/>
        </a:xfrm>
      </p:grpSpPr>
      <p:sp>
        <p:nvSpPr>
          <p:cNvPr id="2905" name="Google Shape;2905;g35ee10f5340_0_1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Target Network update</a:t>
            </a:r>
            <a:endParaRPr/>
          </a:p>
        </p:txBody>
      </p:sp>
      <p:sp>
        <p:nvSpPr>
          <p:cNvPr id="2906" name="Google Shape;2906;g35ee10f5340_0_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7" name="Google Shape;2907;g35ee10f5340_0_11"/>
          <p:cNvSpPr txBox="1"/>
          <p:nvPr/>
        </p:nvSpPr>
        <p:spPr>
          <a:xfrm>
            <a:off x="373800"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200">
                <a:solidFill>
                  <a:schemeClr val="lt1"/>
                </a:solidFill>
                <a:latin typeface="Advent Pro Medium"/>
                <a:ea typeface="Advent Pro Medium"/>
                <a:cs typeface="Advent Pro Medium"/>
                <a:sym typeface="Advent Pro Medium"/>
              </a:rPr>
              <a:t>→ Effects on training stability</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4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t/>
            </a:r>
            <a:endParaRPr sz="22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lang="en" sz="2200">
                <a:solidFill>
                  <a:schemeClr val="lt1"/>
                </a:solidFill>
                <a:latin typeface="Advent Pro Medium"/>
                <a:ea typeface="Advent Pro Medium"/>
                <a:cs typeface="Advent Pro Medium"/>
                <a:sym typeface="Advent Pro Medium"/>
              </a:rPr>
              <a:t>Conclusion: </a:t>
            </a:r>
            <a:r>
              <a:rPr lang="en" sz="1700">
                <a:solidFill>
                  <a:schemeClr val="lt1"/>
                </a:solidFill>
                <a:latin typeface="Advent Pro Medium"/>
                <a:ea typeface="Advent Pro Medium"/>
                <a:cs typeface="Advent Pro Medium"/>
                <a:sym typeface="Advent Pro Medium"/>
              </a:rPr>
              <a:t>As this result show, to have the best result possible, we should use the </a:t>
            </a:r>
            <a:r>
              <a:rPr b="1" lang="en" sz="1700">
                <a:solidFill>
                  <a:schemeClr val="lt1"/>
                </a:solidFill>
                <a:latin typeface="Advent Pro"/>
                <a:ea typeface="Advent Pro"/>
                <a:cs typeface="Advent Pro"/>
                <a:sym typeface="Advent Pro"/>
              </a:rPr>
              <a:t>soft strategy</a:t>
            </a:r>
            <a:r>
              <a:rPr lang="en" sz="1700">
                <a:solidFill>
                  <a:schemeClr val="lt1"/>
                </a:solidFill>
                <a:latin typeface="Advent Pro Medium"/>
                <a:ea typeface="Advent Pro Medium"/>
                <a:cs typeface="Advent Pro Medium"/>
                <a:sym typeface="Advent Pro Medium"/>
              </a:rPr>
              <a:t> even if our graph show better results without the target network.</a:t>
            </a:r>
            <a:endParaRPr sz="17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grpSp>
        <p:nvGrpSpPr>
          <p:cNvPr id="2908" name="Google Shape;2908;g35ee10f5340_0_11"/>
          <p:cNvGrpSpPr/>
          <p:nvPr/>
        </p:nvGrpSpPr>
        <p:grpSpPr>
          <a:xfrm>
            <a:off x="602400" y="1481450"/>
            <a:ext cx="3765925" cy="3205200"/>
            <a:chOff x="602400" y="1481450"/>
            <a:chExt cx="3765925" cy="3205200"/>
          </a:xfrm>
        </p:grpSpPr>
        <p:sp>
          <p:nvSpPr>
            <p:cNvPr id="2909" name="Google Shape;2909;g35ee10f5340_0_11"/>
            <p:cNvSpPr txBox="1"/>
            <p:nvPr/>
          </p:nvSpPr>
          <p:spPr>
            <a:xfrm>
              <a:off x="650725" y="1481450"/>
              <a:ext cx="3717600" cy="3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Hard strategy:</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292100" lvl="0" marL="457200" rtl="0" algn="l">
                <a:spcBef>
                  <a:spcPts val="0"/>
                </a:spcBef>
                <a:spcAft>
                  <a:spcPts val="0"/>
                </a:spcAft>
                <a:buClr>
                  <a:schemeClr val="lt1"/>
                </a:buClr>
                <a:buSzPts val="1000"/>
                <a:buFont typeface="Advent Pro Medium"/>
                <a:buChar char="-"/>
              </a:pPr>
              <a:r>
                <a:rPr lang="en" sz="1000">
                  <a:solidFill>
                    <a:schemeClr val="lt1"/>
                  </a:solidFill>
                  <a:latin typeface="Advent Pro Medium"/>
                  <a:ea typeface="Advent Pro Medium"/>
                  <a:cs typeface="Advent Pro Medium"/>
                  <a:sym typeface="Advent Pro Medium"/>
                </a:rPr>
                <a:t>high variability of the score with occasional spikes.</a:t>
              </a:r>
              <a:endParaRPr sz="1000">
                <a:solidFill>
                  <a:schemeClr val="lt1"/>
                </a:solidFill>
                <a:latin typeface="Advent Pro Medium"/>
                <a:ea typeface="Advent Pro Medium"/>
                <a:cs typeface="Advent Pro Medium"/>
                <a:sym typeface="Advent Pro Medium"/>
              </a:endParaRPr>
            </a:p>
            <a:p>
              <a:pPr indent="-292100" lvl="0" marL="457200" rtl="0" algn="l">
                <a:spcBef>
                  <a:spcPts val="0"/>
                </a:spcBef>
                <a:spcAft>
                  <a:spcPts val="0"/>
                </a:spcAft>
                <a:buClr>
                  <a:schemeClr val="lt1"/>
                </a:buClr>
                <a:buSzPts val="1000"/>
                <a:buFont typeface="Advent Pro Medium"/>
                <a:buChar char="-"/>
              </a:pPr>
              <a:r>
                <a:rPr lang="en" sz="1000">
                  <a:solidFill>
                    <a:schemeClr val="lt1"/>
                  </a:solidFill>
                  <a:latin typeface="Advent Pro Medium"/>
                  <a:ea typeface="Advent Pro Medium"/>
                  <a:cs typeface="Advent Pro Medium"/>
                  <a:sym typeface="Advent Pro Medium"/>
                </a:rPr>
                <a:t>relatively</a:t>
              </a:r>
              <a:r>
                <a:rPr b="1" lang="en" sz="1000">
                  <a:solidFill>
                    <a:schemeClr val="lt1"/>
                  </a:solidFill>
                  <a:latin typeface="Advent Pro"/>
                  <a:ea typeface="Advent Pro"/>
                  <a:cs typeface="Advent Pro"/>
                  <a:sym typeface="Advent Pro"/>
                </a:rPr>
                <a:t> low and stable moving </a:t>
              </a:r>
              <a:r>
                <a:rPr b="1" lang="en" sz="1000">
                  <a:solidFill>
                    <a:schemeClr val="lt1"/>
                  </a:solidFill>
                  <a:latin typeface="Advent Pro"/>
                  <a:ea typeface="Advent Pro"/>
                  <a:cs typeface="Advent Pro"/>
                  <a:sym typeface="Advent Pro"/>
                </a:rPr>
                <a:t>average</a:t>
              </a:r>
              <a:r>
                <a:rPr lang="en" sz="1000">
                  <a:solidFill>
                    <a:schemeClr val="lt1"/>
                  </a:solidFill>
                  <a:latin typeface="Advent Pro Medium"/>
                  <a:ea typeface="Advent Pro Medium"/>
                  <a:cs typeface="Advent Pro Medium"/>
                  <a:sym typeface="Advent Pro Medium"/>
                </a:rPr>
                <a:t>, indicating that the learning is </a:t>
              </a:r>
              <a:r>
                <a:rPr b="1" lang="en" sz="1000">
                  <a:solidFill>
                    <a:schemeClr val="lt1"/>
                  </a:solidFill>
                  <a:latin typeface="Advent Pro"/>
                  <a:ea typeface="Advent Pro"/>
                  <a:cs typeface="Advent Pro"/>
                  <a:sym typeface="Advent Pro"/>
                </a:rPr>
                <a:t>not progressing </a:t>
              </a:r>
              <a:r>
                <a:rPr lang="en" sz="1000">
                  <a:solidFill>
                    <a:schemeClr val="lt1"/>
                  </a:solidFill>
                  <a:latin typeface="Advent Pro Medium"/>
                  <a:ea typeface="Advent Pro Medium"/>
                  <a:cs typeface="Advent Pro Medium"/>
                  <a:sym typeface="Advent Pro Medium"/>
                </a:rPr>
                <a:t>well and </a:t>
              </a:r>
              <a:r>
                <a:rPr lang="en" sz="1000">
                  <a:solidFill>
                    <a:schemeClr val="lt1"/>
                  </a:solidFill>
                  <a:latin typeface="Advent Pro Medium"/>
                  <a:ea typeface="Advent Pro Medium"/>
                  <a:cs typeface="Advent Pro Medium"/>
                  <a:sym typeface="Advent Pro Medium"/>
                </a:rPr>
                <a:t> number of apples eaten per episode is also low</a:t>
              </a:r>
              <a:endParaRPr sz="1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000">
                  <a:solidFill>
                    <a:schemeClr val="lt1"/>
                  </a:solidFill>
                  <a:latin typeface="Advent Pro Medium"/>
                  <a:ea typeface="Advent Pro Medium"/>
                  <a:cs typeface="Advent Pro Medium"/>
                  <a:sym typeface="Advent Pro Medium"/>
                </a:rPr>
                <a:t>→ the </a:t>
              </a:r>
              <a:r>
                <a:rPr b="1" lang="en" sz="1000">
                  <a:solidFill>
                    <a:schemeClr val="lt1"/>
                  </a:solidFill>
                  <a:latin typeface="Advent Pro"/>
                  <a:ea typeface="Advent Pro"/>
                  <a:cs typeface="Advent Pro"/>
                  <a:sym typeface="Advent Pro"/>
                </a:rPr>
                <a:t>hard</a:t>
              </a:r>
              <a:r>
                <a:rPr lang="en" sz="1000">
                  <a:solidFill>
                    <a:schemeClr val="lt1"/>
                  </a:solidFill>
                  <a:latin typeface="Advent Pro Medium"/>
                  <a:ea typeface="Advent Pro Medium"/>
                  <a:cs typeface="Advent Pro Medium"/>
                  <a:sym typeface="Advent Pro Medium"/>
                </a:rPr>
                <a:t> update strategy is very </a:t>
              </a:r>
              <a:r>
                <a:rPr b="1" lang="en" sz="1000">
                  <a:solidFill>
                    <a:schemeClr val="lt1"/>
                  </a:solidFill>
                  <a:latin typeface="Advent Pro"/>
                  <a:ea typeface="Advent Pro"/>
                  <a:cs typeface="Advent Pro"/>
                  <a:sym typeface="Advent Pro"/>
                </a:rPr>
                <a:t>unstabl</a:t>
              </a:r>
              <a:r>
                <a:rPr b="1" lang="en" sz="1000">
                  <a:solidFill>
                    <a:schemeClr val="lt1"/>
                  </a:solidFill>
                  <a:latin typeface="Advent Pro"/>
                  <a:ea typeface="Advent Pro"/>
                  <a:cs typeface="Advent Pro"/>
                  <a:sym typeface="Advent Pro"/>
                </a:rPr>
                <a:t>e</a:t>
              </a:r>
              <a:r>
                <a:rPr lang="en" sz="1000">
                  <a:solidFill>
                    <a:schemeClr val="lt1"/>
                  </a:solidFill>
                  <a:latin typeface="Advent Pro Medium"/>
                  <a:ea typeface="Advent Pro Medium"/>
                  <a:cs typeface="Advent Pro Medium"/>
                  <a:sym typeface="Advent Pro Medium"/>
                </a:rPr>
                <a:t> and it prevents </a:t>
              </a:r>
              <a:r>
                <a:rPr lang="en" sz="1000">
                  <a:solidFill>
                    <a:schemeClr val="lt1"/>
                  </a:solidFill>
                  <a:latin typeface="Advent Pro Medium"/>
                  <a:ea typeface="Advent Pro Medium"/>
                  <a:cs typeface="Advent Pro Medium"/>
                  <a:sym typeface="Advent Pro Medium"/>
                </a:rPr>
                <a:t>the network from converging to an optimal policy.</a:t>
              </a:r>
              <a:endParaRPr sz="1000">
                <a:solidFill>
                  <a:schemeClr val="lt1"/>
                </a:solidFill>
                <a:latin typeface="Advent Pro Medium"/>
                <a:ea typeface="Advent Pro Medium"/>
                <a:cs typeface="Advent Pro Medium"/>
                <a:sym typeface="Advent Pro Medium"/>
              </a:endParaRPr>
            </a:p>
          </p:txBody>
        </p:sp>
        <p:pic>
          <p:nvPicPr>
            <p:cNvPr id="2910" name="Google Shape;2910;g35ee10f5340_0_11"/>
            <p:cNvPicPr preferRelativeResize="0"/>
            <p:nvPr/>
          </p:nvPicPr>
          <p:blipFill>
            <a:blip r:embed="rId3">
              <a:alphaModFix/>
            </a:blip>
            <a:stretch>
              <a:fillRect/>
            </a:stretch>
          </p:blipFill>
          <p:spPr>
            <a:xfrm>
              <a:off x="602400" y="1834445"/>
              <a:ext cx="3161074" cy="1574250"/>
            </a:xfrm>
            <a:prstGeom prst="rect">
              <a:avLst/>
            </a:prstGeom>
            <a:noFill/>
            <a:ln>
              <a:noFill/>
            </a:ln>
          </p:spPr>
        </p:pic>
      </p:grpSp>
      <p:grpSp>
        <p:nvGrpSpPr>
          <p:cNvPr id="2911" name="Google Shape;2911;g35ee10f5340_0_11"/>
          <p:cNvGrpSpPr/>
          <p:nvPr/>
        </p:nvGrpSpPr>
        <p:grpSpPr>
          <a:xfrm>
            <a:off x="4839175" y="1481450"/>
            <a:ext cx="3717600" cy="3205200"/>
            <a:chOff x="4839175" y="1481450"/>
            <a:chExt cx="3717600" cy="3205200"/>
          </a:xfrm>
        </p:grpSpPr>
        <p:sp>
          <p:nvSpPr>
            <p:cNvPr id="2912" name="Google Shape;2912;g35ee10f5340_0_11"/>
            <p:cNvSpPr txBox="1"/>
            <p:nvPr/>
          </p:nvSpPr>
          <p:spPr>
            <a:xfrm>
              <a:off x="4839175" y="1481450"/>
              <a:ext cx="3717600" cy="3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dvent Pro Medium"/>
                  <a:ea typeface="Advent Pro Medium"/>
                  <a:cs typeface="Advent Pro Medium"/>
                  <a:sym typeface="Advent Pro Medium"/>
                </a:rPr>
                <a:t>Soft strategy:</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sz="1100">
                <a:solidFill>
                  <a:schemeClr val="accent1"/>
                </a:solidFill>
                <a:latin typeface="Advent Pro Medium"/>
                <a:ea typeface="Advent Pro Medium"/>
                <a:cs typeface="Advent Pro Medium"/>
                <a:sym typeface="Advent Pro Medium"/>
              </a:endParaRPr>
            </a:p>
            <a:p>
              <a:pPr indent="-285750" lvl="0" marL="457200" rtl="0" algn="l">
                <a:spcBef>
                  <a:spcPts val="0"/>
                </a:spcBef>
                <a:spcAft>
                  <a:spcPts val="0"/>
                </a:spcAft>
                <a:buClr>
                  <a:schemeClr val="lt1"/>
                </a:buClr>
                <a:buSzPts val="900"/>
                <a:buFont typeface="Advent Pro Medium"/>
                <a:buChar char="-"/>
              </a:pPr>
              <a:r>
                <a:rPr lang="en" sz="900">
                  <a:solidFill>
                    <a:schemeClr val="lt1"/>
                  </a:solidFill>
                  <a:latin typeface="Advent Pro Medium"/>
                  <a:ea typeface="Advent Pro Medium"/>
                  <a:cs typeface="Advent Pro Medium"/>
                  <a:sym typeface="Advent Pro Medium"/>
                </a:rPr>
                <a:t>the score per episode shows variability but with slightly more frequent spikes.</a:t>
              </a:r>
              <a:endParaRPr sz="900">
                <a:solidFill>
                  <a:schemeClr val="lt1"/>
                </a:solidFill>
                <a:latin typeface="Advent Pro Medium"/>
                <a:ea typeface="Advent Pro Medium"/>
                <a:cs typeface="Advent Pro Medium"/>
                <a:sym typeface="Advent Pro Medium"/>
              </a:endParaRPr>
            </a:p>
            <a:p>
              <a:pPr indent="-285750" lvl="0" marL="457200" rtl="0" algn="l">
                <a:spcBef>
                  <a:spcPts val="0"/>
                </a:spcBef>
                <a:spcAft>
                  <a:spcPts val="0"/>
                </a:spcAft>
                <a:buClr>
                  <a:schemeClr val="lt1"/>
                </a:buClr>
                <a:buSzPts val="900"/>
                <a:buFont typeface="Advent Pro Medium"/>
                <a:buChar char="-"/>
              </a:pPr>
              <a:r>
                <a:rPr lang="en" sz="900">
                  <a:solidFill>
                    <a:schemeClr val="lt1"/>
                  </a:solidFill>
                  <a:latin typeface="Advent Pro Medium"/>
                  <a:ea typeface="Advent Pro Medium"/>
                  <a:cs typeface="Advent Pro Medium"/>
                  <a:sym typeface="Advent Pro Medium"/>
                </a:rPr>
                <a:t>We see a little improvement in the moving average but it remains very low and the number of apples eaten per episode shows some improvement but is still not optimal.</a:t>
              </a:r>
              <a:endParaRPr sz="9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900">
                  <a:solidFill>
                    <a:schemeClr val="lt1"/>
                  </a:solidFill>
                  <a:latin typeface="Advent Pro Medium"/>
                  <a:ea typeface="Advent Pro Medium"/>
                  <a:cs typeface="Advent Pro Medium"/>
                  <a:sym typeface="Advent Pro Medium"/>
                </a:rPr>
                <a:t>→ The </a:t>
              </a:r>
              <a:r>
                <a:rPr b="1" lang="en" sz="900">
                  <a:solidFill>
                    <a:schemeClr val="lt1"/>
                  </a:solidFill>
                  <a:latin typeface="Advent Pro"/>
                  <a:ea typeface="Advent Pro"/>
                  <a:cs typeface="Advent Pro"/>
                  <a:sym typeface="Advent Pro"/>
                </a:rPr>
                <a:t>soft</a:t>
              </a:r>
              <a:r>
                <a:rPr lang="en" sz="900">
                  <a:solidFill>
                    <a:schemeClr val="lt1"/>
                  </a:solidFill>
                  <a:latin typeface="Advent Pro Medium"/>
                  <a:ea typeface="Advent Pro Medium"/>
                  <a:cs typeface="Advent Pro Medium"/>
                  <a:sym typeface="Advent Pro Medium"/>
                </a:rPr>
                <a:t> update strategy provides </a:t>
              </a:r>
              <a:r>
                <a:rPr b="1" lang="en" sz="900">
                  <a:solidFill>
                    <a:schemeClr val="lt1"/>
                  </a:solidFill>
                  <a:latin typeface="Advent Pro"/>
                  <a:ea typeface="Advent Pro"/>
                  <a:cs typeface="Advent Pro"/>
                  <a:sym typeface="Advent Pro"/>
                </a:rPr>
                <a:t>more stability in learning compared to the hard update</a:t>
              </a:r>
              <a:r>
                <a:rPr lang="en" sz="900">
                  <a:solidFill>
                    <a:schemeClr val="lt1"/>
                  </a:solidFill>
                  <a:latin typeface="Advent Pro Medium"/>
                  <a:ea typeface="Advent Pro Medium"/>
                  <a:cs typeface="Advent Pro Medium"/>
                  <a:sym typeface="Advent Pro Medium"/>
                </a:rPr>
                <a:t>, as the gradual updates help in smoothing the learning process, though it is still </a:t>
              </a:r>
              <a:r>
                <a:rPr b="1" lang="en" sz="900">
                  <a:solidFill>
                    <a:schemeClr val="lt1"/>
                  </a:solidFill>
                  <a:latin typeface="Advent Pro"/>
                  <a:ea typeface="Advent Pro"/>
                  <a:cs typeface="Advent Pro"/>
                  <a:sym typeface="Advent Pro"/>
                </a:rPr>
                <a:t>not very optimal.</a:t>
              </a:r>
              <a:endParaRPr b="1" sz="900">
                <a:solidFill>
                  <a:schemeClr val="lt1"/>
                </a:solidFill>
                <a:latin typeface="Advent Pro"/>
                <a:ea typeface="Advent Pro"/>
                <a:cs typeface="Advent Pro"/>
                <a:sym typeface="Advent Pro"/>
              </a:endParaRPr>
            </a:p>
            <a:p>
              <a:pPr indent="0" lvl="0" marL="0" rtl="0" algn="l">
                <a:spcBef>
                  <a:spcPts val="0"/>
                </a:spcBef>
                <a:spcAft>
                  <a:spcPts val="0"/>
                </a:spcAft>
                <a:buNone/>
              </a:pPr>
              <a:r>
                <a:t/>
              </a:r>
              <a:endParaRPr sz="1800">
                <a:solidFill>
                  <a:schemeClr val="lt1"/>
                </a:solidFill>
                <a:latin typeface="Advent Pro Medium"/>
                <a:ea typeface="Advent Pro Medium"/>
                <a:cs typeface="Advent Pro Medium"/>
                <a:sym typeface="Advent Pro Medium"/>
              </a:endParaRPr>
            </a:p>
          </p:txBody>
        </p:sp>
        <p:pic>
          <p:nvPicPr>
            <p:cNvPr id="2913" name="Google Shape;2913;g35ee10f5340_0_11"/>
            <p:cNvPicPr preferRelativeResize="0"/>
            <p:nvPr/>
          </p:nvPicPr>
          <p:blipFill>
            <a:blip r:embed="rId4">
              <a:alphaModFix/>
            </a:blip>
            <a:stretch>
              <a:fillRect/>
            </a:stretch>
          </p:blipFill>
          <p:spPr>
            <a:xfrm>
              <a:off x="4915375" y="1839343"/>
              <a:ext cx="3161074" cy="1569354"/>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7" name="Shape 2917"/>
        <p:cNvGrpSpPr/>
        <p:nvPr/>
      </p:nvGrpSpPr>
      <p:grpSpPr>
        <a:xfrm>
          <a:off x="0" y="0"/>
          <a:ext cx="0" cy="0"/>
          <a:chOff x="0" y="0"/>
          <a:chExt cx="0" cy="0"/>
        </a:xfrm>
      </p:grpSpPr>
      <p:sp>
        <p:nvSpPr>
          <p:cNvPr id="2918" name="Google Shape;2918;g35cf652dc57_11_8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Comparative analysis</a:t>
            </a:r>
            <a:endParaRPr/>
          </a:p>
        </p:txBody>
      </p:sp>
      <p:sp>
        <p:nvSpPr>
          <p:cNvPr id="2919" name="Google Shape;2919;g35cf652dc57_11_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20" name="Google Shape;2920;g35cf652dc57_11_84"/>
          <p:cNvGrpSpPr/>
          <p:nvPr/>
        </p:nvGrpSpPr>
        <p:grpSpPr>
          <a:xfrm>
            <a:off x="373825" y="1003775"/>
            <a:ext cx="8458500" cy="3977147"/>
            <a:chOff x="373825" y="1003775"/>
            <a:chExt cx="8458500" cy="3977147"/>
          </a:xfrm>
        </p:grpSpPr>
        <p:sp>
          <p:nvSpPr>
            <p:cNvPr id="2921" name="Google Shape;2921;g35cf652dc57_11_84"/>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Results in performance metrics         → Comparison over the basic DQN</a:t>
              </a:r>
              <a:endParaRPr sz="22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0"/>
                </a:spcBef>
                <a:spcAft>
                  <a:spcPts val="0"/>
                </a:spcAft>
                <a:buNone/>
              </a:pPr>
              <a:r>
                <a:rPr lang="en" sz="900">
                  <a:solidFill>
                    <a:schemeClr val="lt1"/>
                  </a:solidFill>
                  <a:latin typeface="Advent Pro Medium"/>
                  <a:ea typeface="Advent Pro Medium"/>
                  <a:cs typeface="Advent Pro Medium"/>
                  <a:sym typeface="Advent Pro Medium"/>
                </a:rPr>
                <a:t>Without target network	</a:t>
              </a:r>
              <a:r>
                <a:rPr lang="en" sz="900">
                  <a:solidFill>
                    <a:schemeClr val="lt1"/>
                  </a:solidFill>
                  <a:latin typeface="Advent Pro Medium"/>
                  <a:ea typeface="Advent Pro Medium"/>
                  <a:cs typeface="Advent Pro Medium"/>
                  <a:sym typeface="Advent Pro Medium"/>
                </a:rPr>
                <a:t>					(without replay buffer and target network, with heuristic and 1000 episodes)</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457200" lvl="0" marL="457200" rtl="0" algn="l">
                <a:lnSpc>
                  <a:spcPct val="100000"/>
                </a:lnSpc>
                <a:spcBef>
                  <a:spcPts val="1000"/>
                </a:spcBef>
                <a:spcAft>
                  <a:spcPts val="0"/>
                </a:spcAft>
                <a:buNone/>
              </a:pPr>
              <a:r>
                <a:rPr lang="en" sz="900">
                  <a:solidFill>
                    <a:schemeClr val="lt1"/>
                  </a:solidFill>
                  <a:latin typeface="Advent Pro Medium"/>
                  <a:ea typeface="Advent Pro Medium"/>
                  <a:cs typeface="Advent Pro Medium"/>
                  <a:sym typeface="Advent Pro Medium"/>
                </a:rPr>
                <a:t>With target network</a:t>
              </a:r>
              <a:endParaRPr sz="9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9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pic>
          <p:nvPicPr>
            <p:cNvPr id="2922" name="Google Shape;2922;g35cf652dc57_11_84"/>
            <p:cNvPicPr preferRelativeResize="0"/>
            <p:nvPr/>
          </p:nvPicPr>
          <p:blipFill>
            <a:blip r:embed="rId3">
              <a:alphaModFix/>
            </a:blip>
            <a:stretch>
              <a:fillRect/>
            </a:stretch>
          </p:blipFill>
          <p:spPr>
            <a:xfrm>
              <a:off x="4558875" y="2143147"/>
              <a:ext cx="4198625" cy="2086550"/>
            </a:xfrm>
            <a:prstGeom prst="rect">
              <a:avLst/>
            </a:prstGeom>
            <a:noFill/>
            <a:ln>
              <a:noFill/>
            </a:ln>
          </p:spPr>
        </p:pic>
        <p:pic>
          <p:nvPicPr>
            <p:cNvPr id="2923" name="Google Shape;2923;g35cf652dc57_11_84"/>
            <p:cNvPicPr preferRelativeResize="0"/>
            <p:nvPr/>
          </p:nvPicPr>
          <p:blipFill>
            <a:blip r:embed="rId4">
              <a:alphaModFix/>
            </a:blip>
            <a:stretch>
              <a:fillRect/>
            </a:stretch>
          </p:blipFill>
          <p:spPr>
            <a:xfrm>
              <a:off x="563350" y="3442547"/>
              <a:ext cx="3098700" cy="1538375"/>
            </a:xfrm>
            <a:prstGeom prst="rect">
              <a:avLst/>
            </a:prstGeom>
            <a:noFill/>
            <a:ln>
              <a:noFill/>
            </a:ln>
          </p:spPr>
        </p:pic>
        <p:pic>
          <p:nvPicPr>
            <p:cNvPr id="2924" name="Google Shape;2924;g35cf652dc57_11_84"/>
            <p:cNvPicPr preferRelativeResize="0"/>
            <p:nvPr/>
          </p:nvPicPr>
          <p:blipFill>
            <a:blip r:embed="rId5">
              <a:alphaModFix/>
            </a:blip>
            <a:stretch>
              <a:fillRect/>
            </a:stretch>
          </p:blipFill>
          <p:spPr>
            <a:xfrm>
              <a:off x="563350" y="1641859"/>
              <a:ext cx="3098700" cy="1538388"/>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8" name="Shape 2928"/>
        <p:cNvGrpSpPr/>
        <p:nvPr/>
      </p:nvGrpSpPr>
      <p:grpSpPr>
        <a:xfrm>
          <a:off x="0" y="0"/>
          <a:ext cx="0" cy="0"/>
          <a:chOff x="0" y="0"/>
          <a:chExt cx="0" cy="0"/>
        </a:xfrm>
      </p:grpSpPr>
      <p:sp>
        <p:nvSpPr>
          <p:cNvPr id="2929" name="Google Shape;2929;g35f21034581_0_1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Comparative analysis</a:t>
            </a:r>
            <a:endParaRPr/>
          </a:p>
        </p:txBody>
      </p:sp>
      <p:sp>
        <p:nvSpPr>
          <p:cNvPr id="2930" name="Google Shape;2930;g35f21034581_0_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1" name="Google Shape;2931;g35f21034581_0_1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solidFill>
                  <a:schemeClr val="lt1"/>
                </a:solidFill>
                <a:latin typeface="Advent Pro Medium"/>
                <a:ea typeface="Advent Pro Medium"/>
                <a:cs typeface="Advent Pro Medium"/>
                <a:sym typeface="Advent Pro Medium"/>
              </a:rPr>
              <a:t>→ Performance metrics interpretation and comparison:</a:t>
            </a:r>
            <a:endParaRPr sz="1800">
              <a:solidFill>
                <a:schemeClr val="lt1"/>
              </a:solidFill>
              <a:latin typeface="Advent Pro Medium"/>
              <a:ea typeface="Advent Pro Medium"/>
              <a:cs typeface="Advent Pro Medium"/>
              <a:sym typeface="Advent Pro Medium"/>
            </a:endParaRPr>
          </a:p>
          <a:p>
            <a:pPr indent="-323850" lvl="0" marL="457200" rtl="0" algn="l">
              <a:lnSpc>
                <a:spcPct val="100000"/>
              </a:lnSpc>
              <a:spcBef>
                <a:spcPts val="1000"/>
              </a:spcBef>
              <a:spcAft>
                <a:spcPts val="0"/>
              </a:spcAft>
              <a:buClr>
                <a:schemeClr val="lt1"/>
              </a:buClr>
              <a:buSzPts val="1500"/>
              <a:buChar char="●"/>
            </a:pPr>
            <a:r>
              <a:rPr b="1" lang="en" sz="1500">
                <a:solidFill>
                  <a:schemeClr val="lt1"/>
                </a:solidFill>
                <a:latin typeface="Advent Pro"/>
                <a:ea typeface="Advent Pro"/>
                <a:cs typeface="Advent Pro"/>
                <a:sym typeface="Advent Pro"/>
              </a:rPr>
              <a:t>Without a</a:t>
            </a:r>
            <a:r>
              <a:rPr lang="en" sz="1500">
                <a:solidFill>
                  <a:schemeClr val="lt1"/>
                </a:solidFill>
                <a:latin typeface="Advent Pro Medium"/>
                <a:ea typeface="Advent Pro Medium"/>
                <a:cs typeface="Advent Pro Medium"/>
                <a:sym typeface="Advent Pro Medium"/>
              </a:rPr>
              <a:t> </a:t>
            </a:r>
            <a:r>
              <a:rPr b="1" lang="en" sz="1500">
                <a:solidFill>
                  <a:schemeClr val="lt1"/>
                </a:solidFill>
                <a:latin typeface="Advent Pro"/>
                <a:ea typeface="Advent Pro"/>
                <a:cs typeface="Advent Pro"/>
                <a:sym typeface="Advent Pro"/>
              </a:rPr>
              <a:t>target network</a:t>
            </a:r>
            <a:r>
              <a:rPr lang="en" sz="1500">
                <a:solidFill>
                  <a:schemeClr val="lt1"/>
                </a:solidFill>
                <a:latin typeface="Advent Pro Medium"/>
                <a:ea typeface="Advent Pro Medium"/>
                <a:cs typeface="Advent Pro Medium"/>
                <a:sym typeface="Advent Pro Medium"/>
              </a:rPr>
              <a:t>, the score per episode shows less variability and more improvement over time. The moving average is also higher and the number of apples eaten per episode is significantly higher, showing that the agent is learning to play the game more effectively with much learning progress.</a:t>
            </a:r>
            <a:endParaRPr sz="1500">
              <a:solidFill>
                <a:schemeClr val="lt1"/>
              </a:solidFill>
              <a:latin typeface="Advent Pro Medium"/>
              <a:ea typeface="Advent Pro Medium"/>
              <a:cs typeface="Advent Pro Medium"/>
              <a:sym typeface="Advent Pro Medium"/>
            </a:endParaRPr>
          </a:p>
          <a:p>
            <a:pPr indent="0" lvl="0" marL="0" rtl="0" algn="l">
              <a:lnSpc>
                <a:spcPct val="100000"/>
              </a:lnSpc>
              <a:spcBef>
                <a:spcPts val="0"/>
              </a:spcBef>
              <a:spcAft>
                <a:spcPts val="0"/>
              </a:spcAft>
              <a:buNone/>
            </a:pPr>
            <a:r>
              <a:rPr lang="en" sz="1500">
                <a:solidFill>
                  <a:schemeClr val="lt1"/>
                </a:solidFill>
                <a:latin typeface="Advent Pro Medium"/>
                <a:ea typeface="Advent Pro Medium"/>
                <a:cs typeface="Advent Pro Medium"/>
                <a:sym typeface="Advent Pro Medium"/>
              </a:rPr>
              <a:t>→ Without a </a:t>
            </a:r>
            <a:r>
              <a:rPr b="1" lang="en" sz="1500">
                <a:solidFill>
                  <a:schemeClr val="lt1"/>
                </a:solidFill>
                <a:latin typeface="Advent Pro"/>
                <a:ea typeface="Advent Pro"/>
                <a:cs typeface="Advent Pro"/>
                <a:sym typeface="Advent Pro"/>
              </a:rPr>
              <a:t>target network</a:t>
            </a:r>
            <a:r>
              <a:rPr lang="en" sz="1500">
                <a:solidFill>
                  <a:schemeClr val="lt1"/>
                </a:solidFill>
                <a:latin typeface="Advent Pro Medium"/>
                <a:ea typeface="Advent Pro Medium"/>
                <a:cs typeface="Advent Pro Medium"/>
                <a:sym typeface="Advent Pro Medium"/>
              </a:rPr>
              <a:t>, the learning process is </a:t>
            </a:r>
            <a:r>
              <a:rPr b="1" lang="en" sz="1500">
                <a:solidFill>
                  <a:schemeClr val="lt1"/>
                </a:solidFill>
                <a:latin typeface="Advent Pro"/>
                <a:ea typeface="Advent Pro"/>
                <a:cs typeface="Advent Pro"/>
                <a:sym typeface="Advent Pro"/>
              </a:rPr>
              <a:t>more straightforward</a:t>
            </a:r>
            <a:r>
              <a:rPr lang="en" sz="1500">
                <a:solidFill>
                  <a:schemeClr val="lt1"/>
                </a:solidFill>
                <a:latin typeface="Advent Pro Medium"/>
                <a:ea typeface="Advent Pro Medium"/>
                <a:cs typeface="Advent Pro Medium"/>
                <a:sym typeface="Advent Pro Medium"/>
              </a:rPr>
              <a:t>, the network adapts faster and it eliminates the potential instability introduced by the updates to the target network, converging to a more stable learning.</a:t>
            </a:r>
            <a:endParaRPr sz="1500">
              <a:solidFill>
                <a:schemeClr val="lt1"/>
              </a:solidFill>
              <a:latin typeface="Advent Pro Medium"/>
              <a:ea typeface="Advent Pro Medium"/>
              <a:cs typeface="Advent Pro Medium"/>
              <a:sym typeface="Advent Pro Medium"/>
            </a:endParaRPr>
          </a:p>
          <a:p>
            <a:pPr indent="-323850" lvl="0" marL="457200" rtl="0" algn="l">
              <a:lnSpc>
                <a:spcPct val="100000"/>
              </a:lnSpc>
              <a:spcBef>
                <a:spcPts val="1000"/>
              </a:spcBef>
              <a:spcAft>
                <a:spcPts val="0"/>
              </a:spcAft>
              <a:buClr>
                <a:schemeClr val="lt1"/>
              </a:buClr>
              <a:buSzPts val="1500"/>
              <a:buFont typeface="Advent Pro Medium"/>
              <a:buChar char="●"/>
            </a:pPr>
            <a:r>
              <a:rPr b="1" lang="en" sz="1500">
                <a:solidFill>
                  <a:schemeClr val="lt1"/>
                </a:solidFill>
                <a:latin typeface="Advent Pro"/>
                <a:ea typeface="Advent Pro"/>
                <a:cs typeface="Advent Pro"/>
                <a:sym typeface="Advent Pro"/>
              </a:rPr>
              <a:t>With a target network,</a:t>
            </a:r>
            <a:r>
              <a:rPr lang="en" sz="1500">
                <a:solidFill>
                  <a:schemeClr val="lt1"/>
                </a:solidFill>
                <a:latin typeface="Advent Pro Medium"/>
                <a:ea typeface="Advent Pro Medium"/>
                <a:cs typeface="Advent Pro Medium"/>
                <a:sym typeface="Advent Pro Medium"/>
              </a:rPr>
              <a:t> as we explain before, it shows a lot of </a:t>
            </a:r>
            <a:r>
              <a:rPr b="1" lang="en" sz="1500">
                <a:solidFill>
                  <a:schemeClr val="lt1"/>
                </a:solidFill>
                <a:latin typeface="Advent Pro"/>
                <a:ea typeface="Advent Pro"/>
                <a:cs typeface="Advent Pro"/>
                <a:sym typeface="Advent Pro"/>
              </a:rPr>
              <a:t>instabilities</a:t>
            </a:r>
            <a:r>
              <a:rPr lang="en" sz="1500">
                <a:solidFill>
                  <a:schemeClr val="lt1"/>
                </a:solidFill>
                <a:latin typeface="Advent Pro Medium"/>
                <a:ea typeface="Advent Pro Medium"/>
                <a:cs typeface="Advent Pro Medium"/>
                <a:sym typeface="Advent Pro Medium"/>
              </a:rPr>
              <a:t> and </a:t>
            </a:r>
            <a:r>
              <a:rPr b="1" lang="en" sz="1500">
                <a:solidFill>
                  <a:schemeClr val="lt1"/>
                </a:solidFill>
                <a:latin typeface="Advent Pro"/>
                <a:ea typeface="Advent Pro"/>
                <a:cs typeface="Advent Pro"/>
                <a:sym typeface="Advent Pro"/>
              </a:rPr>
              <a:t>not much improvement</a:t>
            </a:r>
            <a:r>
              <a:rPr lang="en" sz="1500">
                <a:solidFill>
                  <a:schemeClr val="lt1"/>
                </a:solidFill>
                <a:latin typeface="Advent Pro Medium"/>
                <a:ea typeface="Advent Pro Medium"/>
                <a:cs typeface="Advent Pro Medium"/>
                <a:sym typeface="Advent Pro Medium"/>
              </a:rPr>
              <a:t> in our performance.</a:t>
            </a:r>
            <a:endParaRPr sz="1500">
              <a:solidFill>
                <a:schemeClr val="lt1"/>
              </a:solidFill>
              <a:latin typeface="Advent Pro Medium"/>
              <a:ea typeface="Advent Pro Medium"/>
              <a:cs typeface="Advent Pro Medium"/>
              <a:sym typeface="Advent Pro Medium"/>
            </a:endParaRPr>
          </a:p>
          <a:p>
            <a:pPr indent="-323850" lvl="0" marL="457200" rtl="0" algn="l">
              <a:lnSpc>
                <a:spcPct val="100000"/>
              </a:lnSpc>
              <a:spcBef>
                <a:spcPts val="1000"/>
              </a:spcBef>
              <a:spcAft>
                <a:spcPts val="0"/>
              </a:spcAft>
              <a:buClr>
                <a:schemeClr val="lt1"/>
              </a:buClr>
              <a:buSzPts val="1500"/>
              <a:buFont typeface="Advent Pro Medium"/>
              <a:buChar char="●"/>
            </a:pPr>
            <a:r>
              <a:rPr b="1" lang="en" sz="1500">
                <a:solidFill>
                  <a:schemeClr val="lt1"/>
                </a:solidFill>
                <a:latin typeface="Advent Pro"/>
                <a:ea typeface="Advent Pro"/>
                <a:cs typeface="Advent Pro"/>
                <a:sym typeface="Advent Pro"/>
              </a:rPr>
              <a:t>With the basic DQN</a:t>
            </a:r>
            <a:r>
              <a:rPr lang="en" sz="1500">
                <a:solidFill>
                  <a:schemeClr val="lt1"/>
                </a:solidFill>
                <a:latin typeface="Advent Pro Medium"/>
                <a:ea typeface="Advent Pro Medium"/>
                <a:cs typeface="Advent Pro Medium"/>
                <a:sym typeface="Advent Pro Medium"/>
              </a:rPr>
              <a:t>, the scores per episode </a:t>
            </a:r>
            <a:r>
              <a:rPr lang="en" sz="1500">
                <a:solidFill>
                  <a:schemeClr val="lt1"/>
                </a:solidFill>
                <a:latin typeface="Advent Pro Medium"/>
                <a:ea typeface="Advent Pro Medium"/>
                <a:cs typeface="Advent Pro Medium"/>
                <a:sym typeface="Advent Pro Medium"/>
              </a:rPr>
              <a:t>show</a:t>
            </a:r>
            <a:r>
              <a:rPr lang="en" sz="1500">
                <a:solidFill>
                  <a:schemeClr val="lt1"/>
                </a:solidFill>
                <a:latin typeface="Advent Pro Medium"/>
                <a:ea typeface="Advent Pro Medium"/>
                <a:cs typeface="Advent Pro Medium"/>
                <a:sym typeface="Advent Pro Medium"/>
              </a:rPr>
              <a:t> high variability and are </a:t>
            </a:r>
            <a:r>
              <a:rPr b="1" lang="en" sz="1500">
                <a:solidFill>
                  <a:schemeClr val="lt1"/>
                </a:solidFill>
                <a:latin typeface="Advent Pro"/>
                <a:ea typeface="Advent Pro"/>
                <a:cs typeface="Advent Pro"/>
                <a:sym typeface="Advent Pro"/>
              </a:rPr>
              <a:t>very low</a:t>
            </a:r>
            <a:r>
              <a:rPr lang="en" sz="1500">
                <a:solidFill>
                  <a:schemeClr val="lt1"/>
                </a:solidFill>
                <a:latin typeface="Advent Pro Medium"/>
                <a:ea typeface="Advent Pro Medium"/>
                <a:cs typeface="Advent Pro Medium"/>
                <a:sym typeface="Advent Pro Medium"/>
              </a:rPr>
              <a:t>, like the moving average and the number of apple eaten, depicting </a:t>
            </a:r>
            <a:r>
              <a:rPr b="1" lang="en" sz="1500">
                <a:solidFill>
                  <a:schemeClr val="lt1"/>
                </a:solidFill>
                <a:latin typeface="Advent Pro"/>
                <a:ea typeface="Advent Pro"/>
                <a:cs typeface="Advent Pro"/>
                <a:sym typeface="Advent Pro"/>
              </a:rPr>
              <a:t>poor performanc</a:t>
            </a:r>
            <a:r>
              <a:rPr lang="en" sz="1500">
                <a:solidFill>
                  <a:schemeClr val="lt1"/>
                </a:solidFill>
                <a:latin typeface="Advent Pro Medium"/>
                <a:ea typeface="Advent Pro Medium"/>
                <a:cs typeface="Advent Pro Medium"/>
                <a:sym typeface="Advent Pro Medium"/>
              </a:rPr>
              <a:t>e in learning.</a:t>
            </a:r>
            <a:endParaRPr sz="1500">
              <a:solidFill>
                <a:schemeClr val="lt1"/>
              </a:solidFill>
              <a:latin typeface="Advent Pro Medium"/>
              <a:ea typeface="Advent Pro Medium"/>
              <a:cs typeface="Advent Pro Medium"/>
              <a:sym typeface="Advent Pro Medium"/>
            </a:endParaRPr>
          </a:p>
          <a:p>
            <a:pPr indent="0" lvl="0" marL="0" rtl="0" algn="l">
              <a:lnSpc>
                <a:spcPct val="100000"/>
              </a:lnSpc>
              <a:spcBef>
                <a:spcPts val="0"/>
              </a:spcBef>
              <a:spcAft>
                <a:spcPts val="1000"/>
              </a:spcAft>
              <a:buNone/>
            </a:pPr>
            <a:r>
              <a:rPr lang="en" sz="1500">
                <a:solidFill>
                  <a:schemeClr val="lt1"/>
                </a:solidFill>
                <a:latin typeface="Advent Pro Medium"/>
                <a:ea typeface="Advent Pro Medium"/>
                <a:cs typeface="Advent Pro Medium"/>
                <a:sym typeface="Advent Pro Medium"/>
              </a:rPr>
              <a:t>→ Basic DQN simplicity may not be able to detect the complexity of the game and learn, which can lead to </a:t>
            </a:r>
            <a:r>
              <a:rPr b="1" lang="en" sz="1500">
                <a:solidFill>
                  <a:schemeClr val="lt1"/>
                </a:solidFill>
                <a:latin typeface="Advent Pro"/>
                <a:ea typeface="Advent Pro"/>
                <a:cs typeface="Advent Pro"/>
                <a:sym typeface="Advent Pro"/>
              </a:rPr>
              <a:t>over optimistic</a:t>
            </a:r>
            <a:r>
              <a:rPr lang="en" sz="1500">
                <a:solidFill>
                  <a:schemeClr val="lt1"/>
                </a:solidFill>
                <a:latin typeface="Advent Pro Medium"/>
                <a:ea typeface="Advent Pro Medium"/>
                <a:cs typeface="Advent Pro Medium"/>
                <a:sym typeface="Advent Pro Medium"/>
              </a:rPr>
              <a:t> value estimates and </a:t>
            </a:r>
            <a:r>
              <a:rPr b="1" lang="en" sz="1500">
                <a:solidFill>
                  <a:schemeClr val="lt1"/>
                </a:solidFill>
                <a:latin typeface="Advent Pro"/>
                <a:ea typeface="Advent Pro"/>
                <a:cs typeface="Advent Pro"/>
                <a:sym typeface="Advent Pro"/>
              </a:rPr>
              <a:t>obstruct learning</a:t>
            </a:r>
            <a:r>
              <a:rPr lang="en" sz="1500">
                <a:solidFill>
                  <a:schemeClr val="lt1"/>
                </a:solidFill>
                <a:latin typeface="Advent Pro Medium"/>
                <a:ea typeface="Advent Pro Medium"/>
                <a:cs typeface="Advent Pro Medium"/>
                <a:sym typeface="Advent Pro Medium"/>
              </a:rPr>
              <a:t>. Indeed, it performs the worst among the strategies, with low scores and minimal improvement, highlighting the </a:t>
            </a:r>
            <a:r>
              <a:rPr b="1" lang="en" sz="1500">
                <a:solidFill>
                  <a:schemeClr val="lt1"/>
                </a:solidFill>
                <a:latin typeface="Advent Pro"/>
                <a:ea typeface="Advent Pro"/>
                <a:cs typeface="Advent Pro"/>
                <a:sym typeface="Advent Pro"/>
              </a:rPr>
              <a:t>importance of experience replay in learning.</a:t>
            </a:r>
            <a:endParaRPr b="1" sz="1500">
              <a:solidFill>
                <a:schemeClr val="lt1"/>
              </a:solidFill>
              <a:latin typeface="Advent Pro"/>
              <a:ea typeface="Advent Pro"/>
              <a:cs typeface="Advent Pro"/>
              <a:sym typeface="Advent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35" name="Shape 2935"/>
        <p:cNvGrpSpPr/>
        <p:nvPr/>
      </p:nvGrpSpPr>
      <p:grpSpPr>
        <a:xfrm>
          <a:off x="0" y="0"/>
          <a:ext cx="0" cy="0"/>
          <a:chOff x="0" y="0"/>
          <a:chExt cx="0" cy="0"/>
        </a:xfrm>
      </p:grpSpPr>
      <p:sp>
        <p:nvSpPr>
          <p:cNvPr id="2936" name="Google Shape;2936;g35f21034581_0_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spcBef>
                <a:spcPts val="0"/>
              </a:spcBef>
              <a:spcAft>
                <a:spcPts val="0"/>
              </a:spcAft>
              <a:buNone/>
            </a:pPr>
            <a:r>
              <a:rPr lang="en"/>
              <a:t>Comparative analysis</a:t>
            </a:r>
            <a:endParaRPr b="1">
              <a:latin typeface="Orbitron"/>
              <a:ea typeface="Orbitron"/>
              <a:cs typeface="Orbitron"/>
              <a:sym typeface="Orbitron"/>
            </a:endParaRPr>
          </a:p>
        </p:txBody>
      </p:sp>
      <p:sp>
        <p:nvSpPr>
          <p:cNvPr id="2937" name="Google Shape;2937;g35f21034581_0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8" name="Google Shape;2938;g35f21034581_0_1"/>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a:t>
            </a:r>
            <a:r>
              <a:rPr b="1" lang="en" sz="2500">
                <a:solidFill>
                  <a:schemeClr val="lt1"/>
                </a:solidFill>
                <a:latin typeface="Advent Pro"/>
                <a:ea typeface="Advent Pro"/>
                <a:cs typeface="Advent Pro"/>
                <a:sym typeface="Advent Pro"/>
              </a:rPr>
              <a:t>Training time</a:t>
            </a:r>
            <a:endParaRPr b="1" sz="2500">
              <a:solidFill>
                <a:schemeClr val="lt1"/>
              </a:solidFill>
              <a:latin typeface="Advent Pro"/>
              <a:ea typeface="Advent Pro"/>
              <a:cs typeface="Advent Pro"/>
              <a:sym typeface="Advent Pro"/>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200">
                <a:solidFill>
                  <a:schemeClr val="lt1"/>
                </a:solidFill>
                <a:latin typeface="Advent Pro Medium"/>
                <a:ea typeface="Advent Pro Medium"/>
                <a:cs typeface="Advent Pro Medium"/>
                <a:sym typeface="Advent Pro Medium"/>
              </a:rPr>
              <a:t>→ Comparison over the basic DQN</a:t>
            </a:r>
            <a:endParaRPr sz="22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000">
              <a:solidFill>
                <a:schemeClr val="lt1"/>
              </a:solidFill>
              <a:latin typeface="Advent Pro Medium"/>
              <a:ea typeface="Advent Pro Medium"/>
              <a:cs typeface="Advent Pro Medium"/>
              <a:sym typeface="Advent Pro Medium"/>
            </a:endParaRPr>
          </a:p>
        </p:txBody>
      </p:sp>
      <p:graphicFrame>
        <p:nvGraphicFramePr>
          <p:cNvPr id="2939" name="Google Shape;2939;g35f21034581_0_1"/>
          <p:cNvGraphicFramePr/>
          <p:nvPr/>
        </p:nvGraphicFramePr>
        <p:xfrm>
          <a:off x="814450" y="1579775"/>
          <a:ext cx="3000000" cy="3000000"/>
        </p:xfrm>
        <a:graphic>
          <a:graphicData uri="http://schemas.openxmlformats.org/drawingml/2006/table">
            <a:tbl>
              <a:tblPr>
                <a:noFill/>
                <a:tableStyleId>{14639DD2-72BB-42BD-90AC-5A99427E39D5}</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For 10000 episodes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CPU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Kaggle’s GPU: P100</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lt1"/>
                          </a:solidFill>
                        </a:rPr>
                        <a:t>Replay buffer of 10000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700">
                          <a:solidFill>
                            <a:schemeClr val="lt1"/>
                          </a:solidFill>
                        </a:rPr>
                        <a:t>(as i was too long even with GPU, we didn’t try with CPU to not damage our CPU)</a:t>
                      </a:r>
                      <a:endParaRPr sz="700">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~3h30</a:t>
                      </a:r>
                      <a:endParaRPr>
                        <a:solidFill>
                          <a:schemeClr val="lt1"/>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rPr>
                        <a:t>Replay buffer + Target network</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700">
                          <a:solidFill>
                            <a:schemeClr val="lt1"/>
                          </a:solidFill>
                        </a:rPr>
                        <a:t>(as i was too long even with GPU, we didn’t try with CPU to not damage our CPU)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900">
                          <a:solidFill>
                            <a:schemeClr val="lt1"/>
                          </a:solidFill>
                        </a:rPr>
                        <a:t>6 min</a:t>
                      </a:r>
                      <a:r>
                        <a:rPr lang="en" sz="900">
                          <a:solidFill>
                            <a:schemeClr val="lt1"/>
                          </a:solidFill>
                        </a:rPr>
                        <a:t> for hard strategy</a:t>
                      </a:r>
                      <a:endParaRPr sz="900">
                        <a:solidFill>
                          <a:schemeClr val="lt1"/>
                        </a:solidFill>
                      </a:endParaRPr>
                    </a:p>
                    <a:p>
                      <a:pPr indent="0" lvl="0" marL="0" rtl="0" algn="l">
                        <a:spcBef>
                          <a:spcPts val="0"/>
                        </a:spcBef>
                        <a:spcAft>
                          <a:spcPts val="0"/>
                        </a:spcAft>
                        <a:buNone/>
                      </a:pPr>
                      <a:r>
                        <a:rPr lang="en" sz="900">
                          <a:solidFill>
                            <a:schemeClr val="lt1"/>
                          </a:solidFill>
                        </a:rPr>
                        <a:t>12min30 for soft strategy</a:t>
                      </a:r>
                      <a:endParaRPr sz="900">
                        <a:solidFill>
                          <a:schemeClr val="lt1"/>
                        </a:solidFill>
                      </a:endParaRPr>
                    </a:p>
                  </a:txBody>
                  <a:tcPr marT="91425" marB="91425" marR="91425" marL="91425"/>
                </a:tc>
              </a:tr>
            </a:tbl>
          </a:graphicData>
        </a:graphic>
      </p:graphicFrame>
      <p:graphicFrame>
        <p:nvGraphicFramePr>
          <p:cNvPr id="2940" name="Google Shape;2940;g35f21034581_0_1"/>
          <p:cNvGraphicFramePr/>
          <p:nvPr/>
        </p:nvGraphicFramePr>
        <p:xfrm>
          <a:off x="814450" y="3332375"/>
          <a:ext cx="3000000" cy="3000000"/>
        </p:xfrm>
        <a:graphic>
          <a:graphicData uri="http://schemas.openxmlformats.org/drawingml/2006/table">
            <a:tbl>
              <a:tblPr>
                <a:noFill/>
                <a:tableStyleId>{14639DD2-72BB-42BD-90AC-5A99427E39D5}</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For 1000 episodes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CPU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Kaggle’s GPU: P100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Without heuristic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2min03s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1min21s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With heuristic policy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2min22s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1min41s</a:t>
                      </a:r>
                      <a:endParaRPr>
                        <a:solidFill>
                          <a:schemeClr val="lt1"/>
                        </a:solidFill>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4" name="Shape 2944"/>
        <p:cNvGrpSpPr/>
        <p:nvPr/>
      </p:nvGrpSpPr>
      <p:grpSpPr>
        <a:xfrm>
          <a:off x="0" y="0"/>
          <a:ext cx="0" cy="0"/>
          <a:chOff x="0" y="0"/>
          <a:chExt cx="0" cy="0"/>
        </a:xfrm>
      </p:grpSpPr>
      <p:sp>
        <p:nvSpPr>
          <p:cNvPr id="2945" name="Google Shape;2945;g35cf652dc57_11_9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Visualizations of learning curves</a:t>
            </a:r>
            <a:endParaRPr/>
          </a:p>
        </p:txBody>
      </p:sp>
      <p:sp>
        <p:nvSpPr>
          <p:cNvPr id="2946" name="Google Shape;2946;g35cf652dc57_11_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7" name="Google Shape;2947;g35cf652dc57_11_9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Results and interpretation: </a:t>
            </a:r>
            <a:r>
              <a:rPr lang="en" sz="600">
                <a:solidFill>
                  <a:schemeClr val="lt1"/>
                </a:solidFill>
                <a:latin typeface="Advent Pro Medium"/>
                <a:ea typeface="Advent Pro Medium"/>
                <a:cs typeface="Advent Pro Medium"/>
                <a:sym typeface="Advent Pro Medium"/>
              </a:rPr>
              <a:t>Replay buffer with </a:t>
            </a:r>
            <a:r>
              <a:rPr lang="en" sz="600">
                <a:solidFill>
                  <a:schemeClr val="lt1"/>
                </a:solidFill>
                <a:latin typeface="Advent Pro Medium"/>
                <a:ea typeface="Advent Pro Medium"/>
                <a:cs typeface="Advent Pro Medium"/>
                <a:sym typeface="Advent Pro Medium"/>
              </a:rPr>
              <a:t>capacity</a:t>
            </a:r>
            <a:r>
              <a:rPr lang="en" sz="600">
                <a:solidFill>
                  <a:schemeClr val="lt1"/>
                </a:solidFill>
                <a:latin typeface="Advent Pro Medium"/>
                <a:ea typeface="Advent Pro Medium"/>
                <a:cs typeface="Advent Pro Medium"/>
                <a:sym typeface="Advent Pro Medium"/>
              </a:rPr>
              <a:t> of 10,000, 10,000 episode with a target network update using soft strategy</a:t>
            </a:r>
            <a:endParaRPr sz="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t/>
            </a:r>
            <a:endParaRPr sz="20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grpSp>
        <p:nvGrpSpPr>
          <p:cNvPr id="2948" name="Google Shape;2948;g35cf652dc57_11_90"/>
          <p:cNvGrpSpPr/>
          <p:nvPr/>
        </p:nvGrpSpPr>
        <p:grpSpPr>
          <a:xfrm>
            <a:off x="304650" y="1446875"/>
            <a:ext cx="3982075" cy="3555894"/>
            <a:chOff x="304650" y="1446875"/>
            <a:chExt cx="3982075" cy="3555894"/>
          </a:xfrm>
        </p:grpSpPr>
        <p:pic>
          <p:nvPicPr>
            <p:cNvPr id="2949" name="Google Shape;2949;g35cf652dc57_11_90"/>
            <p:cNvPicPr preferRelativeResize="0"/>
            <p:nvPr/>
          </p:nvPicPr>
          <p:blipFill>
            <a:blip r:embed="rId3">
              <a:alphaModFix/>
            </a:blip>
            <a:stretch>
              <a:fillRect/>
            </a:stretch>
          </p:blipFill>
          <p:spPr>
            <a:xfrm>
              <a:off x="311700" y="2859319"/>
              <a:ext cx="3975024" cy="2143450"/>
            </a:xfrm>
            <a:prstGeom prst="rect">
              <a:avLst/>
            </a:prstGeom>
            <a:noFill/>
            <a:ln>
              <a:noFill/>
            </a:ln>
          </p:spPr>
        </p:pic>
        <p:sp>
          <p:nvSpPr>
            <p:cNvPr id="2950" name="Google Shape;2950;g35cf652dc57_11_90"/>
            <p:cNvSpPr txBox="1"/>
            <p:nvPr/>
          </p:nvSpPr>
          <p:spPr>
            <a:xfrm>
              <a:off x="304650" y="1446875"/>
              <a:ext cx="3975000" cy="1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This graph represents the score achieved by the DQN agent per episode over 10,000 episodes.</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As it depicts there is a high variability in scores, it does not show consistent upward trend. After the initial peak, the scores drop dramatically and remain low with occasional small spikes.</a:t>
              </a:r>
              <a:endParaRPr sz="11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100">
                  <a:solidFill>
                    <a:schemeClr val="lt1"/>
                  </a:solidFill>
                  <a:latin typeface="Advent Pro Medium"/>
                  <a:ea typeface="Advent Pro Medium"/>
                  <a:cs typeface="Advent Pro Medium"/>
                  <a:sym typeface="Advent Pro Medium"/>
                </a:rPr>
                <a:t>→ IT </a:t>
              </a:r>
              <a:r>
                <a:rPr lang="en" sz="1100">
                  <a:solidFill>
                    <a:schemeClr val="lt1"/>
                  </a:solidFill>
                  <a:latin typeface="Advent Pro Medium"/>
                  <a:ea typeface="Advent Pro Medium"/>
                  <a:cs typeface="Advent Pro Medium"/>
                  <a:sym typeface="Advent Pro Medium"/>
                </a:rPr>
                <a:t>depicts</a:t>
              </a:r>
              <a:r>
                <a:rPr lang="en" sz="1100">
                  <a:solidFill>
                    <a:schemeClr val="lt1"/>
                  </a:solidFill>
                  <a:latin typeface="Advent Pro Medium"/>
                  <a:ea typeface="Advent Pro Medium"/>
                  <a:cs typeface="Advent Pro Medium"/>
                  <a:sym typeface="Advent Pro Medium"/>
                </a:rPr>
                <a:t> that the agent learned a somewhat effective policy but failed to sustain or improve it, so </a:t>
              </a:r>
              <a:r>
                <a:rPr b="1" lang="en" sz="1100">
                  <a:solidFill>
                    <a:schemeClr val="lt1"/>
                  </a:solidFill>
                  <a:latin typeface="Advent Pro"/>
                  <a:ea typeface="Advent Pro"/>
                  <a:cs typeface="Advent Pro"/>
                  <a:sym typeface="Advent Pro"/>
                </a:rPr>
                <a:t>a failed in th</a:t>
              </a:r>
              <a:r>
                <a:rPr b="1" lang="en" sz="1100">
                  <a:solidFill>
                    <a:schemeClr val="lt1"/>
                  </a:solidFill>
                  <a:latin typeface="Advent Pro"/>
                  <a:ea typeface="Advent Pro"/>
                  <a:cs typeface="Advent Pro"/>
                  <a:sym typeface="Advent Pro"/>
                </a:rPr>
                <a:t>e learning process</a:t>
              </a:r>
              <a:r>
                <a:rPr lang="en" sz="1100">
                  <a:solidFill>
                    <a:schemeClr val="lt1"/>
                  </a:solidFill>
                  <a:latin typeface="Advent Pro Medium"/>
                  <a:ea typeface="Advent Pro Medium"/>
                  <a:cs typeface="Advent Pro Medium"/>
                  <a:sym typeface="Advent Pro Medium"/>
                </a:rPr>
                <a:t>.</a:t>
              </a:r>
              <a:endParaRPr sz="1100">
                <a:solidFill>
                  <a:schemeClr val="lt1"/>
                </a:solidFill>
                <a:latin typeface="Advent Pro Medium"/>
                <a:ea typeface="Advent Pro Medium"/>
                <a:cs typeface="Advent Pro Medium"/>
                <a:sym typeface="Advent Pro Medium"/>
              </a:endParaRPr>
            </a:p>
          </p:txBody>
        </p:sp>
      </p:grpSp>
      <p:grpSp>
        <p:nvGrpSpPr>
          <p:cNvPr id="2951" name="Google Shape;2951;g35cf652dc57_11_90"/>
          <p:cNvGrpSpPr/>
          <p:nvPr/>
        </p:nvGrpSpPr>
        <p:grpSpPr>
          <a:xfrm>
            <a:off x="4600489" y="1446875"/>
            <a:ext cx="4022561" cy="3555893"/>
            <a:chOff x="4600489" y="1446875"/>
            <a:chExt cx="4022561" cy="3555893"/>
          </a:xfrm>
        </p:grpSpPr>
        <p:pic>
          <p:nvPicPr>
            <p:cNvPr id="2952" name="Google Shape;2952;g35cf652dc57_11_90"/>
            <p:cNvPicPr preferRelativeResize="0"/>
            <p:nvPr/>
          </p:nvPicPr>
          <p:blipFill>
            <a:blip r:embed="rId4">
              <a:alphaModFix/>
            </a:blip>
            <a:stretch>
              <a:fillRect/>
            </a:stretch>
          </p:blipFill>
          <p:spPr>
            <a:xfrm>
              <a:off x="4600489" y="2859319"/>
              <a:ext cx="4017486" cy="2143450"/>
            </a:xfrm>
            <a:prstGeom prst="rect">
              <a:avLst/>
            </a:prstGeom>
            <a:noFill/>
            <a:ln>
              <a:noFill/>
            </a:ln>
          </p:spPr>
        </p:pic>
        <p:sp>
          <p:nvSpPr>
            <p:cNvPr id="2953" name="Google Shape;2953;g35cf652dc57_11_90"/>
            <p:cNvSpPr txBox="1"/>
            <p:nvPr/>
          </p:nvSpPr>
          <p:spPr>
            <a:xfrm>
              <a:off x="4648050" y="1446875"/>
              <a:ext cx="3975000" cy="1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lt1"/>
                  </a:solidFill>
                  <a:latin typeface="Advent Pro Medium"/>
                  <a:ea typeface="Advent Pro Medium"/>
                  <a:cs typeface="Advent Pro Medium"/>
                  <a:sym typeface="Advent Pro Medium"/>
                </a:rPr>
                <a:t>This curve shows the Q-values approximated from loss over the episodes, reflecting the agent's learning of state-action values.</a:t>
              </a:r>
              <a:endParaRPr sz="95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950">
                  <a:solidFill>
                    <a:schemeClr val="lt1"/>
                  </a:solidFill>
                  <a:latin typeface="Advent Pro Medium"/>
                  <a:ea typeface="Advent Pro Medium"/>
                  <a:cs typeface="Advent Pro Medium"/>
                  <a:sym typeface="Advent Pro Medium"/>
                </a:rPr>
                <a:t>As depicted, there is </a:t>
              </a:r>
              <a:r>
                <a:rPr b="1" lang="en" sz="950">
                  <a:solidFill>
                    <a:schemeClr val="lt1"/>
                  </a:solidFill>
                  <a:latin typeface="Advent Pro"/>
                  <a:ea typeface="Advent Pro"/>
                  <a:cs typeface="Advent Pro"/>
                  <a:sym typeface="Advent Pro"/>
                </a:rPr>
                <a:t>noticeable variability </a:t>
              </a:r>
              <a:r>
                <a:rPr lang="en" sz="950">
                  <a:solidFill>
                    <a:schemeClr val="lt1"/>
                  </a:solidFill>
                  <a:latin typeface="Advent Pro Medium"/>
                  <a:ea typeface="Advent Pro Medium"/>
                  <a:cs typeface="Advent Pro Medium"/>
                  <a:sym typeface="Advent Pro Medium"/>
                </a:rPr>
                <a:t>in Q-values throughout the episodes, </a:t>
              </a:r>
              <a:r>
                <a:rPr b="1" lang="en" sz="950">
                  <a:solidFill>
                    <a:schemeClr val="lt1"/>
                  </a:solidFill>
                  <a:latin typeface="Advent Pro"/>
                  <a:ea typeface="Advent Pro"/>
                  <a:cs typeface="Advent Pro"/>
                  <a:sym typeface="Advent Pro"/>
                </a:rPr>
                <a:t>with a lot of spikes</a:t>
              </a:r>
              <a:r>
                <a:rPr lang="en" sz="950">
                  <a:solidFill>
                    <a:schemeClr val="lt1"/>
                  </a:solidFill>
                  <a:latin typeface="Advent Pro Medium"/>
                  <a:ea typeface="Advent Pro Medium"/>
                  <a:cs typeface="Advent Pro Medium"/>
                  <a:sym typeface="Advent Pro Medium"/>
                </a:rPr>
                <a:t>.</a:t>
              </a:r>
              <a:endParaRPr sz="95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950">
                  <a:solidFill>
                    <a:schemeClr val="lt1"/>
                  </a:solidFill>
                  <a:latin typeface="Advent Pro Medium"/>
                  <a:ea typeface="Advent Pro Medium"/>
                  <a:cs typeface="Advent Pro Medium"/>
                  <a:sym typeface="Advent Pro Medium"/>
                </a:rPr>
                <a:t>The decreasing trend in Q-values indicates that the </a:t>
              </a:r>
              <a:r>
                <a:rPr b="1" lang="en" sz="950">
                  <a:solidFill>
                    <a:schemeClr val="lt1"/>
                  </a:solidFill>
                  <a:latin typeface="Advent Pro"/>
                  <a:ea typeface="Advent Pro"/>
                  <a:cs typeface="Advent Pro"/>
                  <a:sym typeface="Advent Pro"/>
                </a:rPr>
                <a:t>agent's confidence in its learned policy is decreasing</a:t>
              </a:r>
              <a:r>
                <a:rPr lang="en" sz="950">
                  <a:solidFill>
                    <a:schemeClr val="lt1"/>
                  </a:solidFill>
                  <a:latin typeface="Advent Pro Medium"/>
                  <a:ea typeface="Advent Pro Medium"/>
                  <a:cs typeface="Advent Pro Medium"/>
                  <a:sym typeface="Advent Pro Medium"/>
                </a:rPr>
                <a:t>. The variability and lack of stabilization in Q-values suggest that the agent is </a:t>
              </a:r>
              <a:r>
                <a:rPr b="1" lang="en" sz="950">
                  <a:solidFill>
                    <a:schemeClr val="lt1"/>
                  </a:solidFill>
                  <a:latin typeface="Advent Pro"/>
                  <a:ea typeface="Advent Pro"/>
                  <a:cs typeface="Advent Pro"/>
                  <a:sym typeface="Advent Pro"/>
                </a:rPr>
                <a:t>struggling to converge to an effective policy.</a:t>
              </a:r>
              <a:r>
                <a:rPr lang="en" sz="950">
                  <a:solidFill>
                    <a:schemeClr val="lt1"/>
                  </a:solidFill>
                  <a:latin typeface="Advent Pro Medium"/>
                  <a:ea typeface="Advent Pro Medium"/>
                  <a:cs typeface="Advent Pro Medium"/>
                  <a:sym typeface="Advent Pro Medium"/>
                </a:rPr>
                <a:t> The soft update strategy for the target network may </a:t>
              </a:r>
              <a:r>
                <a:rPr b="1" lang="en" sz="950">
                  <a:solidFill>
                    <a:schemeClr val="lt1"/>
                  </a:solidFill>
                  <a:latin typeface="Advent Pro"/>
                  <a:ea typeface="Advent Pro"/>
                  <a:cs typeface="Advent Pro"/>
                  <a:sym typeface="Advent Pro"/>
                </a:rPr>
                <a:t>not be effective</a:t>
              </a:r>
              <a:r>
                <a:rPr lang="en" sz="950">
                  <a:solidFill>
                    <a:schemeClr val="lt1"/>
                  </a:solidFill>
                  <a:latin typeface="Advent Pro Medium"/>
                  <a:ea typeface="Advent Pro Medium"/>
                  <a:cs typeface="Advent Pro Medium"/>
                  <a:sym typeface="Advent Pro Medium"/>
                </a:rPr>
                <a:t> for the agent in learning a stable and optimal policy.</a:t>
              </a:r>
              <a:endParaRPr sz="950">
                <a:solidFill>
                  <a:schemeClr val="lt1"/>
                </a:solidFill>
                <a:latin typeface="Advent Pro Medium"/>
                <a:ea typeface="Advent Pro Medium"/>
                <a:cs typeface="Advent Pro Medium"/>
                <a:sym typeface="Advent Pro Medium"/>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7" name="Shape 2957"/>
        <p:cNvGrpSpPr/>
        <p:nvPr/>
      </p:nvGrpSpPr>
      <p:grpSpPr>
        <a:xfrm>
          <a:off x="0" y="0"/>
          <a:ext cx="0" cy="0"/>
          <a:chOff x="0" y="0"/>
          <a:chExt cx="0" cy="0"/>
        </a:xfrm>
      </p:grpSpPr>
      <p:sp>
        <p:nvSpPr>
          <p:cNvPr id="2958" name="Google Shape;2958;g35f21034581_0_2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Visualizations of learning curves</a:t>
            </a:r>
            <a:endParaRPr/>
          </a:p>
        </p:txBody>
      </p:sp>
      <p:sp>
        <p:nvSpPr>
          <p:cNvPr id="2959" name="Google Shape;2959;g35f21034581_0_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0" name="Google Shape;2960;g35f21034581_0_26"/>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600">
                <a:solidFill>
                  <a:schemeClr val="lt1"/>
                </a:solidFill>
                <a:latin typeface="Advent Pro Medium"/>
                <a:ea typeface="Advent Pro Medium"/>
                <a:cs typeface="Advent Pro Medium"/>
                <a:sym typeface="Advent Pro Medium"/>
              </a:rPr>
              <a:t>→</a:t>
            </a:r>
            <a:r>
              <a:rPr lang="en" sz="1600">
                <a:solidFill>
                  <a:schemeClr val="lt1"/>
                </a:solidFill>
                <a:latin typeface="Advent Pro Medium"/>
                <a:ea typeface="Advent Pro Medium"/>
                <a:cs typeface="Advent Pro Medium"/>
                <a:sym typeface="Advent Pro Medium"/>
              </a:rPr>
              <a:t> Stabilizing effects of these enhancements</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1600" u="sng">
                <a:solidFill>
                  <a:schemeClr val="lt1"/>
                </a:solidFill>
                <a:latin typeface="Advent Pro Medium"/>
                <a:ea typeface="Advent Pro Medium"/>
                <a:cs typeface="Advent Pro Medium"/>
                <a:sym typeface="Advent Pro Medium"/>
              </a:rPr>
              <a:t>Replay buffer</a:t>
            </a:r>
            <a:r>
              <a:rPr lang="en" sz="1600">
                <a:solidFill>
                  <a:schemeClr val="lt1"/>
                </a:solidFill>
                <a:latin typeface="Advent Pro Medium"/>
                <a:ea typeface="Advent Pro Medium"/>
                <a:cs typeface="Advent Pro Medium"/>
                <a:sym typeface="Advent Pro Medium"/>
              </a:rPr>
              <a:t>: helps in reducing the correlation between consecutive experiences and provides a more diverse set of experiences for learning. We saw a lot of improvements with it.</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1600" u="sng">
                <a:solidFill>
                  <a:schemeClr val="lt1"/>
                </a:solidFill>
                <a:latin typeface="Advent Pro Medium"/>
                <a:ea typeface="Advent Pro Medium"/>
                <a:cs typeface="Advent Pro Medium"/>
                <a:sym typeface="Advent Pro Medium"/>
              </a:rPr>
              <a:t>Target Network (hard or soft strategy)</a:t>
            </a:r>
            <a:r>
              <a:rPr lang="en" sz="1600">
                <a:solidFill>
                  <a:schemeClr val="lt1"/>
                </a:solidFill>
                <a:latin typeface="Advent Pro Medium"/>
                <a:ea typeface="Advent Pro Medium"/>
                <a:cs typeface="Advent Pro Medium"/>
                <a:sym typeface="Advent Pro Medium"/>
              </a:rPr>
              <a:t>: The target network did not show significant benefits in this context. Indeed, the learning curves indicate instability and a lack of consistent improvement, suggesting that the target network may not be necessary for achieving optimal performance.</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1600" u="sng">
                <a:solidFill>
                  <a:schemeClr val="lt1"/>
                </a:solidFill>
                <a:latin typeface="Advent Pro Medium"/>
                <a:ea typeface="Advent Pro Medium"/>
                <a:cs typeface="Advent Pro Medium"/>
                <a:sym typeface="Advent Pro Medium"/>
              </a:rPr>
              <a:t>Overall performances</a:t>
            </a:r>
            <a:r>
              <a:rPr lang="en" sz="1600">
                <a:solidFill>
                  <a:schemeClr val="lt1"/>
                </a:solidFill>
                <a:latin typeface="Advent Pro Medium"/>
                <a:ea typeface="Advent Pro Medium"/>
                <a:cs typeface="Advent Pro Medium"/>
                <a:sym typeface="Advent Pro Medium"/>
              </a:rPr>
              <a:t>: The enhancements, such as the target network with soft updates, did not lead to the expected improvements in learning stability or performance but the DQN model with a replay buffer and without a target network appears to be more effective for our work.</a:t>
            </a: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rPr lang="en" sz="1600" u="sng">
                <a:solidFill>
                  <a:schemeClr val="lt1"/>
                </a:solidFill>
                <a:latin typeface="Advent Pro Medium"/>
                <a:ea typeface="Advent Pro Medium"/>
                <a:cs typeface="Advent Pro Medium"/>
                <a:sym typeface="Advent Pro Medium"/>
              </a:rPr>
              <a:t>In conclusion</a:t>
            </a:r>
            <a:r>
              <a:rPr lang="en" sz="1600">
                <a:solidFill>
                  <a:schemeClr val="lt1"/>
                </a:solidFill>
                <a:latin typeface="Advent Pro Medium"/>
                <a:ea typeface="Advent Pro Medium"/>
                <a:cs typeface="Advent Pro Medium"/>
                <a:sym typeface="Advent Pro Medium"/>
              </a:rPr>
              <a:t>, with these enhancements, we show the importance of carefully selecting and tuning parameters to ensure their positive contribution to the learning process. Finally, in our work, </a:t>
            </a:r>
            <a:r>
              <a:rPr b="1" lang="en" sz="1600">
                <a:solidFill>
                  <a:schemeClr val="lt1"/>
                </a:solidFill>
                <a:latin typeface="Advent Pro"/>
                <a:ea typeface="Advent Pro"/>
                <a:cs typeface="Advent Pro"/>
                <a:sym typeface="Advent Pro"/>
              </a:rPr>
              <a:t>it is better to use a DQN model with a replay buffer BUT without target network and its updating strategies that may cause instability in learning.</a:t>
            </a:r>
            <a:endParaRPr b="1" sz="1600">
              <a:solidFill>
                <a:schemeClr val="lt1"/>
              </a:solidFill>
              <a:latin typeface="Advent Pro"/>
              <a:ea typeface="Advent Pro"/>
              <a:cs typeface="Advent Pro"/>
              <a:sym typeface="Advent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4" name="Shape 2964"/>
        <p:cNvGrpSpPr/>
        <p:nvPr/>
      </p:nvGrpSpPr>
      <p:grpSpPr>
        <a:xfrm>
          <a:off x="0" y="0"/>
          <a:ext cx="0" cy="0"/>
          <a:chOff x="0" y="0"/>
          <a:chExt cx="0" cy="0"/>
        </a:xfrm>
      </p:grpSpPr>
      <p:sp>
        <p:nvSpPr>
          <p:cNvPr id="2965" name="Google Shape;2965;g35f1f6dd978_0_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2966" name="Google Shape;2966;g35f1f6dd978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7" name="Google Shape;2967;g35f1f6dd978_0_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Ideas to </a:t>
            </a:r>
            <a:r>
              <a:rPr b="1" lang="en" sz="2200">
                <a:solidFill>
                  <a:schemeClr val="lt1"/>
                </a:solidFill>
                <a:latin typeface="Advent Pro"/>
                <a:ea typeface="Advent Pro"/>
                <a:cs typeface="Advent Pro"/>
                <a:sym typeface="Advent Pro"/>
              </a:rPr>
              <a:t>improve</a:t>
            </a:r>
            <a:r>
              <a:rPr lang="en" sz="2200">
                <a:solidFill>
                  <a:schemeClr val="lt1"/>
                </a:solidFill>
                <a:latin typeface="Advent Pro Medium"/>
                <a:ea typeface="Advent Pro Medium"/>
                <a:cs typeface="Advent Pro Medium"/>
                <a:sym typeface="Advent Pro Medium"/>
              </a:rPr>
              <a:t> our result:</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000">
                <a:solidFill>
                  <a:schemeClr val="lt1"/>
                </a:solidFill>
                <a:latin typeface="Advent Pro Medium"/>
                <a:ea typeface="Advent Pro Medium"/>
                <a:cs typeface="Advent Pro Medium"/>
                <a:sym typeface="Advent Pro Medium"/>
              </a:rPr>
              <a:t>As we saw in our graph previously, the results are </a:t>
            </a:r>
            <a:r>
              <a:rPr b="1" lang="en" sz="2000">
                <a:solidFill>
                  <a:schemeClr val="lt1"/>
                </a:solidFill>
                <a:latin typeface="Advent Pro"/>
                <a:ea typeface="Advent Pro"/>
                <a:cs typeface="Advent Pro"/>
                <a:sym typeface="Advent Pro"/>
              </a:rPr>
              <a:t>not really </a:t>
            </a:r>
            <a:r>
              <a:rPr b="1" lang="en" sz="2000">
                <a:solidFill>
                  <a:schemeClr val="lt1"/>
                </a:solidFill>
                <a:latin typeface="Advent Pro"/>
                <a:ea typeface="Advent Pro"/>
                <a:cs typeface="Advent Pro"/>
                <a:sym typeface="Advent Pro"/>
              </a:rPr>
              <a:t>satisfactory</a:t>
            </a:r>
            <a:r>
              <a:rPr lang="en" sz="2000">
                <a:solidFill>
                  <a:schemeClr val="lt1"/>
                </a:solidFill>
                <a:latin typeface="Advent Pro Medium"/>
                <a:ea typeface="Advent Pro Medium"/>
                <a:cs typeface="Advent Pro Medium"/>
                <a:sym typeface="Advent Pro Medium"/>
              </a:rPr>
              <a:t>, indeed it seems like our model is </a:t>
            </a:r>
            <a:r>
              <a:rPr b="1" lang="en" sz="2000">
                <a:solidFill>
                  <a:schemeClr val="lt1"/>
                </a:solidFill>
                <a:latin typeface="Advent Pro"/>
                <a:ea typeface="Advent Pro"/>
                <a:cs typeface="Advent Pro"/>
                <a:sym typeface="Advent Pro"/>
              </a:rPr>
              <a:t>not learning a lot</a:t>
            </a:r>
            <a:r>
              <a:rPr lang="en" sz="2000">
                <a:solidFill>
                  <a:schemeClr val="lt1"/>
                </a:solidFill>
                <a:latin typeface="Advent Pro Medium"/>
                <a:ea typeface="Advent Pro Medium"/>
                <a:cs typeface="Advent Pro Medium"/>
                <a:sym typeface="Advent Pro Medium"/>
              </a:rPr>
              <a:t> even after integrating even the replay buffer or the target network. To try to improve that, we try to:</a:t>
            </a:r>
            <a:endParaRPr sz="2000">
              <a:solidFill>
                <a:schemeClr val="lt1"/>
              </a:solidFill>
              <a:latin typeface="Advent Pro Medium"/>
              <a:ea typeface="Advent Pro Medium"/>
              <a:cs typeface="Advent Pro Medium"/>
              <a:sym typeface="Advent Pro Medium"/>
            </a:endParaRPr>
          </a:p>
          <a:p>
            <a:pPr indent="-355600" lvl="0" marL="457200" rtl="0" algn="l">
              <a:lnSpc>
                <a:spcPct val="100000"/>
              </a:lnSpc>
              <a:spcBef>
                <a:spcPts val="1000"/>
              </a:spcBef>
              <a:spcAft>
                <a:spcPts val="0"/>
              </a:spcAft>
              <a:buClr>
                <a:schemeClr val="lt1"/>
              </a:buClr>
              <a:buSzPts val="2000"/>
              <a:buFont typeface="Advent Pro Medium"/>
              <a:buChar char="●"/>
            </a:pPr>
            <a:r>
              <a:rPr lang="en" sz="2000">
                <a:solidFill>
                  <a:schemeClr val="lt1"/>
                </a:solidFill>
                <a:latin typeface="Advent Pro Medium"/>
                <a:ea typeface="Advent Pro Medium"/>
                <a:cs typeface="Advent Pro Medium"/>
                <a:sym typeface="Advent Pro Medium"/>
              </a:rPr>
              <a:t>Increase the </a:t>
            </a:r>
            <a:r>
              <a:rPr b="1" lang="en" sz="2000">
                <a:solidFill>
                  <a:schemeClr val="lt1"/>
                </a:solidFill>
                <a:latin typeface="Advent Pro"/>
                <a:ea typeface="Advent Pro"/>
                <a:cs typeface="Advent Pro"/>
                <a:sym typeface="Advent Pro"/>
              </a:rPr>
              <a:t>number of episodes</a:t>
            </a:r>
            <a:r>
              <a:rPr lang="en" sz="2000">
                <a:solidFill>
                  <a:schemeClr val="lt1"/>
                </a:solidFill>
                <a:latin typeface="Advent Pro Medium"/>
                <a:ea typeface="Advent Pro Medium"/>
                <a:cs typeface="Advent Pro Medium"/>
                <a:sym typeface="Advent Pro Medium"/>
              </a:rPr>
              <a:t>: it leads to a small improvement in the loss (1K to 10K)</a:t>
            </a:r>
            <a:endParaRPr sz="2000">
              <a:solidFill>
                <a:schemeClr val="lt1"/>
              </a:solidFill>
              <a:latin typeface="Advent Pro Medium"/>
              <a:ea typeface="Advent Pro Medium"/>
              <a:cs typeface="Advent Pro Medium"/>
              <a:sym typeface="Advent Pro Medium"/>
            </a:endParaRPr>
          </a:p>
          <a:p>
            <a:pPr indent="-355600" lvl="0" marL="457200" rtl="0" algn="l">
              <a:lnSpc>
                <a:spcPct val="100000"/>
              </a:lnSpc>
              <a:spcBef>
                <a:spcPts val="0"/>
              </a:spcBef>
              <a:spcAft>
                <a:spcPts val="0"/>
              </a:spcAft>
              <a:buClr>
                <a:schemeClr val="lt1"/>
              </a:buClr>
              <a:buSzPts val="2000"/>
              <a:buFont typeface="Advent Pro Medium"/>
              <a:buChar char="●"/>
            </a:pPr>
            <a:r>
              <a:rPr lang="en" sz="2000">
                <a:solidFill>
                  <a:schemeClr val="lt1"/>
                </a:solidFill>
                <a:latin typeface="Advent Pro Medium"/>
                <a:ea typeface="Advent Pro Medium"/>
                <a:cs typeface="Advent Pro Medium"/>
                <a:sym typeface="Advent Pro Medium"/>
              </a:rPr>
              <a:t>Change the </a:t>
            </a:r>
            <a:r>
              <a:rPr b="1" lang="en" sz="2000">
                <a:solidFill>
                  <a:schemeClr val="lt1"/>
                </a:solidFill>
                <a:latin typeface="Advent Pro"/>
                <a:ea typeface="Advent Pro"/>
                <a:cs typeface="Advent Pro"/>
                <a:sym typeface="Advent Pro"/>
              </a:rPr>
              <a:t>image</a:t>
            </a:r>
            <a:r>
              <a:rPr lang="en" sz="2000">
                <a:solidFill>
                  <a:schemeClr val="lt1"/>
                </a:solidFill>
                <a:latin typeface="Advent Pro Medium"/>
                <a:ea typeface="Advent Pro Medium"/>
                <a:cs typeface="Advent Pro Medium"/>
                <a:sym typeface="Advent Pro Medium"/>
              </a:rPr>
              <a:t> we give to the model: </a:t>
            </a:r>
            <a:r>
              <a:rPr lang="en" sz="2000">
                <a:solidFill>
                  <a:schemeClr val="lt1"/>
                </a:solidFill>
                <a:latin typeface="Advent Pro Medium"/>
                <a:ea typeface="Advent Pro Medium"/>
                <a:cs typeface="Advent Pro Medium"/>
                <a:sym typeface="Advent Pro Medium"/>
              </a:rPr>
              <a:t>no conclusive results</a:t>
            </a:r>
            <a:endParaRPr sz="2000">
              <a:solidFill>
                <a:schemeClr val="lt1"/>
              </a:solidFill>
              <a:latin typeface="Advent Pro Medium"/>
              <a:ea typeface="Advent Pro Medium"/>
              <a:cs typeface="Advent Pro Medium"/>
              <a:sym typeface="Advent Pro Medium"/>
            </a:endParaRPr>
          </a:p>
          <a:p>
            <a:pPr indent="-355600" lvl="0" marL="457200" rtl="0" algn="l">
              <a:lnSpc>
                <a:spcPct val="100000"/>
              </a:lnSpc>
              <a:spcBef>
                <a:spcPts val="0"/>
              </a:spcBef>
              <a:spcAft>
                <a:spcPts val="0"/>
              </a:spcAft>
              <a:buClr>
                <a:schemeClr val="lt1"/>
              </a:buClr>
              <a:buSzPts val="2000"/>
              <a:buFont typeface="Advent Pro Medium"/>
              <a:buChar char="●"/>
            </a:pPr>
            <a:r>
              <a:rPr lang="en" sz="2000">
                <a:solidFill>
                  <a:schemeClr val="lt1"/>
                </a:solidFill>
                <a:latin typeface="Advent Pro Medium"/>
                <a:ea typeface="Advent Pro Medium"/>
                <a:cs typeface="Advent Pro Medium"/>
                <a:sym typeface="Advent Pro Medium"/>
              </a:rPr>
              <a:t>Change de </a:t>
            </a:r>
            <a:r>
              <a:rPr b="1" lang="en" sz="2000">
                <a:solidFill>
                  <a:schemeClr val="lt1"/>
                </a:solidFill>
                <a:latin typeface="Advent Pro"/>
                <a:ea typeface="Advent Pro"/>
                <a:cs typeface="Advent Pro"/>
                <a:sym typeface="Advent Pro"/>
              </a:rPr>
              <a:t>Epsilon value</a:t>
            </a:r>
            <a:r>
              <a:rPr lang="en" sz="2000">
                <a:solidFill>
                  <a:schemeClr val="lt1"/>
                </a:solidFill>
                <a:latin typeface="Advent Pro Medium"/>
                <a:ea typeface="Advent Pro Medium"/>
                <a:cs typeface="Advent Pro Medium"/>
                <a:sym typeface="Advent Pro Medium"/>
              </a:rPr>
              <a:t>: a little bit conclusive</a:t>
            </a:r>
            <a:endParaRPr sz="2000">
              <a:solidFill>
                <a:schemeClr val="lt1"/>
              </a:solidFill>
              <a:latin typeface="Advent Pro Medium"/>
              <a:ea typeface="Advent Pro Medium"/>
              <a:cs typeface="Advent Pro Medium"/>
              <a:sym typeface="Advent Pro Medium"/>
            </a:endParaRPr>
          </a:p>
          <a:p>
            <a:pPr indent="-355600" lvl="0" marL="457200" rtl="0" algn="l">
              <a:lnSpc>
                <a:spcPct val="100000"/>
              </a:lnSpc>
              <a:spcBef>
                <a:spcPts val="0"/>
              </a:spcBef>
              <a:spcAft>
                <a:spcPts val="0"/>
              </a:spcAft>
              <a:buClr>
                <a:schemeClr val="lt1"/>
              </a:buClr>
              <a:buSzPts val="2000"/>
              <a:buFont typeface="Advent Pro Medium"/>
              <a:buChar char="●"/>
            </a:pPr>
            <a:r>
              <a:rPr lang="en" sz="2000">
                <a:solidFill>
                  <a:schemeClr val="lt1"/>
                </a:solidFill>
                <a:latin typeface="Advent Pro Medium"/>
                <a:ea typeface="Advent Pro Medium"/>
                <a:cs typeface="Advent Pro Medium"/>
                <a:sym typeface="Advent Pro Medium"/>
              </a:rPr>
              <a:t>Change the </a:t>
            </a:r>
            <a:r>
              <a:rPr b="1" lang="en" sz="2000">
                <a:solidFill>
                  <a:schemeClr val="lt1"/>
                </a:solidFill>
                <a:latin typeface="Advent Pro"/>
                <a:ea typeface="Advent Pro"/>
                <a:cs typeface="Advent Pro"/>
                <a:sym typeface="Advent Pro"/>
              </a:rPr>
              <a:t>buffer capacity</a:t>
            </a:r>
            <a:r>
              <a:rPr lang="en" sz="2000">
                <a:solidFill>
                  <a:schemeClr val="lt1"/>
                </a:solidFill>
                <a:latin typeface="Advent Pro Medium"/>
                <a:ea typeface="Advent Pro Medium"/>
                <a:cs typeface="Advent Pro Medium"/>
                <a:sym typeface="Advent Pro Medium"/>
              </a:rPr>
              <a:t>: again it shows a small improvement.</a:t>
            </a:r>
            <a:endParaRPr sz="20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1000"/>
              </a:spcAft>
              <a:buNone/>
            </a:pPr>
            <a:r>
              <a:rPr lang="en" sz="2000">
                <a:solidFill>
                  <a:schemeClr val="lt1"/>
                </a:solidFill>
                <a:latin typeface="Advent Pro Medium"/>
                <a:ea typeface="Advent Pro Medium"/>
                <a:cs typeface="Advent Pro Medium"/>
                <a:sym typeface="Advent Pro Medium"/>
              </a:rPr>
              <a:t>After trying to integrate performance improvement, apart from the number of episode and the Epsilon value, nothing is very conclusive… </a:t>
            </a:r>
            <a:endParaRPr sz="20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1" name="Shape 2971"/>
        <p:cNvGrpSpPr/>
        <p:nvPr/>
      </p:nvGrpSpPr>
      <p:grpSpPr>
        <a:xfrm>
          <a:off x="0" y="0"/>
          <a:ext cx="0" cy="0"/>
          <a:chOff x="0" y="0"/>
          <a:chExt cx="0" cy="0"/>
        </a:xfrm>
      </p:grpSpPr>
      <p:sp>
        <p:nvSpPr>
          <p:cNvPr id="2972" name="Google Shape;2972;g35cf652dc57_11_9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Ablation study </a:t>
            </a:r>
            <a:endParaRPr/>
          </a:p>
        </p:txBody>
      </p:sp>
      <p:sp>
        <p:nvSpPr>
          <p:cNvPr id="2973" name="Google Shape;2973;g35cf652dc57_11_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4" name="Google Shape;2974;g35cf652dc57_11_96"/>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lt1"/>
                </a:solidFill>
                <a:latin typeface="Advent Pro Medium"/>
                <a:ea typeface="Advent Pro Medium"/>
                <a:cs typeface="Advent Pro Medium"/>
                <a:sym typeface="Advent Pro Medium"/>
              </a:rPr>
              <a:t>→ Replay buffer size: </a:t>
            </a:r>
            <a:r>
              <a:rPr lang="en" sz="1300">
                <a:solidFill>
                  <a:schemeClr val="lt1"/>
                </a:solidFill>
                <a:latin typeface="Advent Pro Medium"/>
                <a:ea typeface="Advent Pro Medium"/>
                <a:cs typeface="Advent Pro Medium"/>
                <a:sym typeface="Advent Pro Medium"/>
              </a:rPr>
              <a:t>Varying replay buffer sizes helps assess the trade-off between learning stability and computational complexity. A larger replay buffer shows better results.</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Clr>
                <a:schemeClr val="dk1"/>
              </a:buClr>
              <a:buSzPts val="1100"/>
              <a:buFont typeface="Arial"/>
              <a:buNone/>
            </a:pPr>
            <a:r>
              <a:rPr lang="en" sz="2500">
                <a:solidFill>
                  <a:schemeClr val="lt1"/>
                </a:solidFill>
                <a:latin typeface="Advent Pro Medium"/>
                <a:ea typeface="Advent Pro Medium"/>
                <a:cs typeface="Advent Pro Medium"/>
                <a:sym typeface="Advent Pro Medium"/>
              </a:rPr>
              <a:t>→ Target network with different update strategies: </a:t>
            </a:r>
            <a:r>
              <a:rPr lang="en" sz="1300">
                <a:solidFill>
                  <a:schemeClr val="lt1"/>
                </a:solidFill>
                <a:latin typeface="Advent Pro Medium"/>
                <a:ea typeface="Advent Pro Medium"/>
                <a:cs typeface="Advent Pro Medium"/>
                <a:sym typeface="Advent Pro Medium"/>
              </a:rPr>
              <a:t>Comparing no target network, hard update, and soft update strategies reveals their impact on learning stability and performance. In our task, not using any target network shows up to be the best choice.</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Clr>
                <a:schemeClr val="dk1"/>
              </a:buClr>
              <a:buSzPts val="1100"/>
              <a:buFont typeface="Arial"/>
              <a:buNone/>
            </a:pPr>
            <a:r>
              <a:rPr lang="en" sz="2500">
                <a:solidFill>
                  <a:schemeClr val="lt1"/>
                </a:solidFill>
                <a:latin typeface="Advent Pro Medium"/>
                <a:ea typeface="Advent Pro Medium"/>
                <a:cs typeface="Advent Pro Medium"/>
                <a:sym typeface="Advent Pro Medium"/>
              </a:rPr>
              <a:t>→ Discount factor: </a:t>
            </a:r>
            <a:r>
              <a:rPr lang="en" sz="1300">
                <a:solidFill>
                  <a:schemeClr val="lt1"/>
                </a:solidFill>
                <a:latin typeface="Advent Pro Medium"/>
                <a:ea typeface="Advent Pro Medium"/>
                <a:cs typeface="Advent Pro Medium"/>
                <a:sym typeface="Advent Pro Medium"/>
              </a:rPr>
              <a:t>Different discount factors influence the agent's focus on immediate versus long-term rewards, affecting learning stability and convergence.</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Reward shaping: </a:t>
            </a:r>
            <a:r>
              <a:rPr lang="en" sz="1300">
                <a:solidFill>
                  <a:schemeClr val="lt1"/>
                </a:solidFill>
                <a:latin typeface="Advent Pro Medium"/>
                <a:ea typeface="Advent Pro Medium"/>
                <a:cs typeface="Advent Pro Medium"/>
                <a:sym typeface="Advent Pro Medium"/>
              </a:rPr>
              <a:t>To help our model learn, we can change the reward model, we already did that, rewarding the model any time it takes a step without dying, helping him to continue the game and try to improve its performances.</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1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300">
                <a:solidFill>
                  <a:schemeClr val="lt1"/>
                </a:solidFill>
                <a:latin typeface="Advent Pro Medium"/>
                <a:ea typeface="Advent Pro Medium"/>
                <a:cs typeface="Advent Pro Medium"/>
                <a:sym typeface="Advent Pro Medium"/>
              </a:rPr>
              <a:t>→ We systematically evaluated the impact of different components and enhancements on the DQN model's performance. The findings suggest that though certain enhancements like replay buffers can really improve learning stability and performances, others, like target networks with soft update strategies, may not always benefit the learning process.</a:t>
            </a:r>
            <a:endParaRPr sz="1300">
              <a:solidFill>
                <a:schemeClr val="lt1"/>
              </a:solidFill>
              <a:latin typeface="Advent Pro Medium"/>
              <a:ea typeface="Advent Pro Medium"/>
              <a:cs typeface="Advent Pro Medium"/>
              <a:sym typeface="Advent Pro Medium"/>
            </a:endParaRPr>
          </a:p>
        </p:txBody>
      </p:sp>
      <p:pic>
        <p:nvPicPr>
          <p:cNvPr id="2975" name="Google Shape;2975;g35cf652dc57_11_96"/>
          <p:cNvPicPr preferRelativeResize="0"/>
          <p:nvPr/>
        </p:nvPicPr>
        <p:blipFill>
          <a:blip r:embed="rId3">
            <a:alphaModFix/>
          </a:blip>
          <a:stretch>
            <a:fillRect/>
          </a:stretch>
        </p:blipFill>
        <p:spPr>
          <a:xfrm>
            <a:off x="5790925" y="75625"/>
            <a:ext cx="1257300" cy="12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2" name="Shape 2492"/>
        <p:cNvGrpSpPr/>
        <p:nvPr/>
      </p:nvGrpSpPr>
      <p:grpSpPr>
        <a:xfrm>
          <a:off x="0" y="0"/>
          <a:ext cx="0" cy="0"/>
          <a:chOff x="0" y="0"/>
          <a:chExt cx="0" cy="0"/>
        </a:xfrm>
      </p:grpSpPr>
      <p:sp>
        <p:nvSpPr>
          <p:cNvPr id="2493" name="Google Shape;2493;g35ce5782504_0_277"/>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sz="2900"/>
              <a:t>Task 1</a:t>
            </a:r>
            <a:endParaRPr sz="2900"/>
          </a:p>
        </p:txBody>
      </p:sp>
      <p:grpSp>
        <p:nvGrpSpPr>
          <p:cNvPr id="2494" name="Google Shape;2494;g35ce5782504_0_277"/>
          <p:cNvGrpSpPr/>
          <p:nvPr/>
        </p:nvGrpSpPr>
        <p:grpSpPr>
          <a:xfrm rot="-5400000">
            <a:off x="271245" y="535371"/>
            <a:ext cx="242781" cy="161857"/>
            <a:chOff x="2500050" y="3730175"/>
            <a:chExt cx="2619000" cy="1746025"/>
          </a:xfrm>
        </p:grpSpPr>
        <p:sp>
          <p:nvSpPr>
            <p:cNvPr id="2495" name="Google Shape;2495;g35ce5782504_0_27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35ce5782504_0_27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35ce5782504_0_27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35ce5782504_0_27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9" name="Google Shape;2499;g35ce5782504_0_277"/>
          <p:cNvGrpSpPr/>
          <p:nvPr/>
        </p:nvGrpSpPr>
        <p:grpSpPr>
          <a:xfrm rot="5400000">
            <a:off x="8691847" y="535372"/>
            <a:ext cx="242781" cy="161857"/>
            <a:chOff x="2500050" y="3730175"/>
            <a:chExt cx="2619000" cy="1746025"/>
          </a:xfrm>
        </p:grpSpPr>
        <p:sp>
          <p:nvSpPr>
            <p:cNvPr id="2500" name="Google Shape;2500;g35ce5782504_0_27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35ce5782504_0_27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35ce5782504_0_27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35ce5782504_0_27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4" name="Google Shape;2504;g35ce5782504_0_277"/>
          <p:cNvGrpSpPr/>
          <p:nvPr/>
        </p:nvGrpSpPr>
        <p:grpSpPr>
          <a:xfrm>
            <a:off x="1030101" y="1384480"/>
            <a:ext cx="5455493" cy="2331523"/>
            <a:chOff x="20046" y="2383450"/>
            <a:chExt cx="4017300" cy="1667636"/>
          </a:xfrm>
        </p:grpSpPr>
        <p:sp>
          <p:nvSpPr>
            <p:cNvPr id="2505" name="Google Shape;2505;g35ce5782504_0_277"/>
            <p:cNvSpPr txBox="1"/>
            <p:nvPr/>
          </p:nvSpPr>
          <p:spPr>
            <a:xfrm>
              <a:off x="20046" y="3297186"/>
              <a:ext cx="4017300" cy="75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sz="2400">
                  <a:solidFill>
                    <a:schemeClr val="lt1"/>
                  </a:solidFill>
                  <a:latin typeface="Advent Pro"/>
                  <a:ea typeface="Advent Pro"/>
                  <a:cs typeface="Advent Pro"/>
                  <a:sym typeface="Advent Pro"/>
                </a:rPr>
                <a:t>Basic DQN Implementation without Experience Replay and Target network</a:t>
              </a:r>
              <a:endParaRPr b="1" i="0" sz="2400" u="none" cap="none" strike="noStrike">
                <a:solidFill>
                  <a:srgbClr val="000000"/>
                </a:solidFill>
                <a:latin typeface="Advent Pro"/>
                <a:ea typeface="Advent Pro"/>
                <a:cs typeface="Advent Pro"/>
                <a:sym typeface="Advent Pro"/>
              </a:endParaRPr>
            </a:p>
          </p:txBody>
        </p:sp>
        <p:sp>
          <p:nvSpPr>
            <p:cNvPr id="2506" name="Google Shape;2506;g35ce5782504_0_277"/>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01</a:t>
              </a:r>
              <a:endParaRPr b="0" i="0" sz="2800" u="none" cap="none" strike="noStrike">
                <a:solidFill>
                  <a:schemeClr val="accent6"/>
                </a:solidFill>
                <a:latin typeface="Orbitron ExtraBold"/>
                <a:ea typeface="Orbitron ExtraBold"/>
                <a:cs typeface="Orbitron ExtraBold"/>
                <a:sym typeface="Orbitron ExtraBold"/>
              </a:endParaRPr>
            </a:p>
          </p:txBody>
        </p:sp>
      </p:grpSp>
      <p:cxnSp>
        <p:nvCxnSpPr>
          <p:cNvPr id="2507" name="Google Shape;2507;g35ce5782504_0_277"/>
          <p:cNvCxnSpPr/>
          <p:nvPr/>
        </p:nvCxnSpPr>
        <p:spPr>
          <a:xfrm flipH="1" rot="10800000">
            <a:off x="4098400" y="1149025"/>
            <a:ext cx="5067000" cy="1053900"/>
          </a:xfrm>
          <a:prstGeom prst="bentConnector3">
            <a:avLst>
              <a:gd fmla="val 50000" name="adj1"/>
            </a:avLst>
          </a:prstGeom>
          <a:noFill/>
          <a:ln cap="flat" cmpd="sng" w="19050">
            <a:solidFill>
              <a:schemeClr val="accent1"/>
            </a:solidFill>
            <a:prstDash val="solid"/>
            <a:round/>
            <a:headEnd len="sm" w="sm" type="none"/>
            <a:tailEnd len="sm" w="sm" type="none"/>
          </a:ln>
        </p:spPr>
      </p:cxnSp>
      <p:sp>
        <p:nvSpPr>
          <p:cNvPr id="2508" name="Google Shape;2508;g35ce5782504_0_2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9" name="Google Shape;2509;g35ce5782504_0_277"/>
          <p:cNvPicPr preferRelativeResize="0"/>
          <p:nvPr/>
        </p:nvPicPr>
        <p:blipFill>
          <a:blip r:embed="rId3">
            <a:alphaModFix/>
          </a:blip>
          <a:stretch>
            <a:fillRect/>
          </a:stretch>
        </p:blipFill>
        <p:spPr>
          <a:xfrm>
            <a:off x="6615125" y="914000"/>
            <a:ext cx="2528876" cy="1611875"/>
          </a:xfrm>
          <a:prstGeom prst="rect">
            <a:avLst/>
          </a:prstGeom>
          <a:noFill/>
          <a:ln>
            <a:noFill/>
          </a:ln>
        </p:spPr>
      </p:pic>
      <p:pic>
        <p:nvPicPr>
          <p:cNvPr id="2510" name="Google Shape;2510;g35ce5782504_0_277"/>
          <p:cNvPicPr preferRelativeResize="0"/>
          <p:nvPr/>
        </p:nvPicPr>
        <p:blipFill rotWithShape="1">
          <a:blip r:embed="rId4">
            <a:alphaModFix/>
          </a:blip>
          <a:srcRect b="0" l="5864" r="0" t="0"/>
          <a:stretch/>
        </p:blipFill>
        <p:spPr>
          <a:xfrm>
            <a:off x="7389613" y="1384463"/>
            <a:ext cx="1035294" cy="554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9" name="Shape 2979"/>
        <p:cNvGrpSpPr/>
        <p:nvPr/>
      </p:nvGrpSpPr>
      <p:grpSpPr>
        <a:xfrm>
          <a:off x="0" y="0"/>
          <a:ext cx="0" cy="0"/>
          <a:chOff x="0" y="0"/>
          <a:chExt cx="0" cy="0"/>
        </a:xfrm>
      </p:grpSpPr>
      <p:sp>
        <p:nvSpPr>
          <p:cNvPr id="2980" name="Google Shape;2980;g35cf652dc57_11_10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a:latin typeface="Orbitron"/>
              <a:ea typeface="Orbitron"/>
              <a:cs typeface="Orbitron"/>
              <a:sym typeface="Orbitron"/>
            </a:endParaRPr>
          </a:p>
          <a:p>
            <a:pPr indent="0" lvl="0" marL="0" rtl="0" algn="ctr">
              <a:lnSpc>
                <a:spcPct val="115000"/>
              </a:lnSpc>
              <a:spcBef>
                <a:spcPts val="0"/>
              </a:spcBef>
              <a:spcAft>
                <a:spcPts val="0"/>
              </a:spcAft>
              <a:buNone/>
            </a:pPr>
            <a:r>
              <a:rPr b="1" lang="en">
                <a:latin typeface="Orbitron"/>
                <a:ea typeface="Orbitron"/>
                <a:cs typeface="Orbitron"/>
                <a:sym typeface="Orbitron"/>
              </a:rPr>
              <a:t>Not </a:t>
            </a:r>
            <a:r>
              <a:rPr b="1" lang="en">
                <a:latin typeface="Orbitron"/>
                <a:ea typeface="Orbitron"/>
                <a:cs typeface="Orbitron"/>
                <a:sym typeface="Orbitron"/>
              </a:rPr>
              <a:t>convinced</a:t>
            </a:r>
            <a:r>
              <a:rPr b="1" lang="en">
                <a:latin typeface="Orbitron"/>
                <a:ea typeface="Orbitron"/>
                <a:cs typeface="Orbitron"/>
                <a:sym typeface="Orbitron"/>
              </a:rPr>
              <a:t> yet?</a:t>
            </a:r>
            <a:endParaRPr/>
          </a:p>
        </p:txBody>
      </p:sp>
      <p:sp>
        <p:nvSpPr>
          <p:cNvPr id="2981" name="Google Shape;2981;g35cf652dc57_11_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2" name="Google Shape;2982;g35cf652dc57_11_102"/>
          <p:cNvSpPr txBox="1"/>
          <p:nvPr/>
        </p:nvSpPr>
        <p:spPr>
          <a:xfrm>
            <a:off x="373825" y="1003775"/>
            <a:ext cx="8458500" cy="3786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lt1"/>
                </a:solidFill>
                <a:latin typeface="Advent Pro Medium"/>
                <a:ea typeface="Advent Pro Medium"/>
                <a:cs typeface="Advent Pro Medium"/>
                <a:sym typeface="Advent Pro Medium"/>
              </a:rPr>
              <a:t>Swipe for Task 3 improvements!</a:t>
            </a:r>
            <a:endParaRPr sz="26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p:txBody>
      </p:sp>
      <p:grpSp>
        <p:nvGrpSpPr>
          <p:cNvPr id="2983" name="Google Shape;2983;g35cf652dc57_11_102"/>
          <p:cNvGrpSpPr/>
          <p:nvPr/>
        </p:nvGrpSpPr>
        <p:grpSpPr>
          <a:xfrm>
            <a:off x="2479955" y="338430"/>
            <a:ext cx="481089" cy="481089"/>
            <a:chOff x="4370900" y="3372950"/>
            <a:chExt cx="531825" cy="531825"/>
          </a:xfrm>
        </p:grpSpPr>
        <p:sp>
          <p:nvSpPr>
            <p:cNvPr id="2984" name="Google Shape;2984;g35cf652dc57_11_102"/>
            <p:cNvSpPr/>
            <p:nvPr/>
          </p:nvSpPr>
          <p:spPr>
            <a:xfrm>
              <a:off x="4370900" y="3372950"/>
              <a:ext cx="531825" cy="531825"/>
            </a:xfrm>
            <a:custGeom>
              <a:rect b="b" l="l" r="r" t="t"/>
              <a:pathLst>
                <a:path extrusionOk="0" h="21273" w="21273">
                  <a:moveTo>
                    <a:pt x="6475" y="0"/>
                  </a:moveTo>
                  <a:lnTo>
                    <a:pt x="6475" y="1386"/>
                  </a:lnTo>
                  <a:lnTo>
                    <a:pt x="4162" y="1386"/>
                  </a:lnTo>
                  <a:lnTo>
                    <a:pt x="4162" y="2774"/>
                  </a:lnTo>
                  <a:lnTo>
                    <a:pt x="2775" y="2774"/>
                  </a:lnTo>
                  <a:lnTo>
                    <a:pt x="2775" y="4161"/>
                  </a:lnTo>
                  <a:lnTo>
                    <a:pt x="1388" y="4161"/>
                  </a:lnTo>
                  <a:lnTo>
                    <a:pt x="1388" y="6473"/>
                  </a:lnTo>
                  <a:lnTo>
                    <a:pt x="0" y="6473"/>
                  </a:lnTo>
                  <a:lnTo>
                    <a:pt x="0" y="14798"/>
                  </a:lnTo>
                  <a:lnTo>
                    <a:pt x="1388" y="14798"/>
                  </a:lnTo>
                  <a:lnTo>
                    <a:pt x="1388" y="17110"/>
                  </a:lnTo>
                  <a:lnTo>
                    <a:pt x="2775" y="17110"/>
                  </a:lnTo>
                  <a:lnTo>
                    <a:pt x="2775" y="17572"/>
                  </a:lnTo>
                  <a:lnTo>
                    <a:pt x="2775" y="18497"/>
                  </a:lnTo>
                  <a:lnTo>
                    <a:pt x="4162" y="18497"/>
                  </a:lnTo>
                  <a:lnTo>
                    <a:pt x="4162" y="18960"/>
                  </a:lnTo>
                  <a:lnTo>
                    <a:pt x="4162" y="19885"/>
                  </a:lnTo>
                  <a:lnTo>
                    <a:pt x="6475" y="19885"/>
                  </a:lnTo>
                  <a:lnTo>
                    <a:pt x="6475" y="20347"/>
                  </a:lnTo>
                  <a:lnTo>
                    <a:pt x="6475" y="21272"/>
                  </a:lnTo>
                  <a:lnTo>
                    <a:pt x="14798" y="21272"/>
                  </a:lnTo>
                  <a:lnTo>
                    <a:pt x="14798" y="20347"/>
                  </a:lnTo>
                  <a:lnTo>
                    <a:pt x="14798" y="19885"/>
                  </a:lnTo>
                  <a:lnTo>
                    <a:pt x="17110" y="19885"/>
                  </a:lnTo>
                  <a:lnTo>
                    <a:pt x="17110" y="18960"/>
                  </a:lnTo>
                  <a:lnTo>
                    <a:pt x="17110" y="18497"/>
                  </a:lnTo>
                  <a:lnTo>
                    <a:pt x="18498" y="18497"/>
                  </a:lnTo>
                  <a:lnTo>
                    <a:pt x="18498" y="17572"/>
                  </a:lnTo>
                  <a:lnTo>
                    <a:pt x="18498" y="17110"/>
                  </a:lnTo>
                  <a:lnTo>
                    <a:pt x="19885" y="17110"/>
                  </a:lnTo>
                  <a:lnTo>
                    <a:pt x="19885" y="14798"/>
                  </a:lnTo>
                  <a:lnTo>
                    <a:pt x="21273" y="14798"/>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35cf652dc57_11_102"/>
            <p:cNvSpPr/>
            <p:nvPr/>
          </p:nvSpPr>
          <p:spPr>
            <a:xfrm>
              <a:off x="4370900" y="3372950"/>
              <a:ext cx="531825" cy="196550"/>
            </a:xfrm>
            <a:custGeom>
              <a:rect b="b" l="l" r="r" t="t"/>
              <a:pathLst>
                <a:path extrusionOk="0" h="7862" w="21273">
                  <a:moveTo>
                    <a:pt x="6475" y="0"/>
                  </a:moveTo>
                  <a:lnTo>
                    <a:pt x="6475" y="1386"/>
                  </a:lnTo>
                  <a:lnTo>
                    <a:pt x="4162" y="1386"/>
                  </a:lnTo>
                  <a:lnTo>
                    <a:pt x="4162" y="2774"/>
                  </a:lnTo>
                  <a:lnTo>
                    <a:pt x="2775" y="2774"/>
                  </a:lnTo>
                  <a:lnTo>
                    <a:pt x="2775" y="4161"/>
                  </a:lnTo>
                  <a:lnTo>
                    <a:pt x="1388" y="4161"/>
                  </a:lnTo>
                  <a:lnTo>
                    <a:pt x="1388" y="6473"/>
                  </a:lnTo>
                  <a:lnTo>
                    <a:pt x="0" y="6473"/>
                  </a:lnTo>
                  <a:lnTo>
                    <a:pt x="0" y="7861"/>
                  </a:lnTo>
                  <a:lnTo>
                    <a:pt x="2775" y="7861"/>
                  </a:lnTo>
                  <a:lnTo>
                    <a:pt x="2775" y="6473"/>
                  </a:lnTo>
                  <a:lnTo>
                    <a:pt x="2775" y="5549"/>
                  </a:lnTo>
                  <a:lnTo>
                    <a:pt x="4162" y="5549"/>
                  </a:lnTo>
                  <a:lnTo>
                    <a:pt x="4162" y="4161"/>
                  </a:lnTo>
                  <a:lnTo>
                    <a:pt x="5549" y="4161"/>
                  </a:lnTo>
                  <a:lnTo>
                    <a:pt x="5549" y="2774"/>
                  </a:lnTo>
                  <a:lnTo>
                    <a:pt x="15724" y="2774"/>
                  </a:lnTo>
                  <a:lnTo>
                    <a:pt x="15724" y="4161"/>
                  </a:lnTo>
                  <a:lnTo>
                    <a:pt x="17110" y="4161"/>
                  </a:lnTo>
                  <a:lnTo>
                    <a:pt x="17110" y="5549"/>
                  </a:lnTo>
                  <a:lnTo>
                    <a:pt x="18498" y="5549"/>
                  </a:lnTo>
                  <a:lnTo>
                    <a:pt x="18498" y="6473"/>
                  </a:lnTo>
                  <a:lnTo>
                    <a:pt x="18498" y="7861"/>
                  </a:lnTo>
                  <a:lnTo>
                    <a:pt x="21273" y="7861"/>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g35cf652dc57_11_102"/>
            <p:cNvSpPr/>
            <p:nvPr/>
          </p:nvSpPr>
          <p:spPr>
            <a:xfrm>
              <a:off x="4474950" y="34076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g35cf652dc57_11_102"/>
            <p:cNvSpPr/>
            <p:nvPr/>
          </p:nvSpPr>
          <p:spPr>
            <a:xfrm>
              <a:off x="4440250" y="34423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35cf652dc57_11_102"/>
            <p:cNvSpPr/>
            <p:nvPr/>
          </p:nvSpPr>
          <p:spPr>
            <a:xfrm>
              <a:off x="4405550" y="34769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35cf652dc57_11_102"/>
            <p:cNvSpPr/>
            <p:nvPr/>
          </p:nvSpPr>
          <p:spPr>
            <a:xfrm>
              <a:off x="4405550" y="374287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35cf652dc57_11_102"/>
            <p:cNvSpPr/>
            <p:nvPr/>
          </p:nvSpPr>
          <p:spPr>
            <a:xfrm>
              <a:off x="4440250" y="38007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35cf652dc57_11_102"/>
            <p:cNvSpPr/>
            <p:nvPr/>
          </p:nvSpPr>
          <p:spPr>
            <a:xfrm>
              <a:off x="4474950" y="38353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g35cf652dc57_11_102"/>
            <p:cNvSpPr/>
            <p:nvPr/>
          </p:nvSpPr>
          <p:spPr>
            <a:xfrm>
              <a:off x="4532750" y="3372950"/>
              <a:ext cx="208100" cy="34675"/>
            </a:xfrm>
            <a:custGeom>
              <a:rect b="b" l="l" r="r" t="t"/>
              <a:pathLst>
                <a:path extrusionOk="0" h="1387" w="8324">
                  <a:moveTo>
                    <a:pt x="1" y="0"/>
                  </a:moveTo>
                  <a:lnTo>
                    <a:pt x="1" y="1386"/>
                  </a:lnTo>
                  <a:lnTo>
                    <a:pt x="8324" y="1386"/>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g35cf652dc57_11_102"/>
            <p:cNvSpPr/>
            <p:nvPr/>
          </p:nvSpPr>
          <p:spPr>
            <a:xfrm>
              <a:off x="4532750" y="3870050"/>
              <a:ext cx="208100" cy="34675"/>
            </a:xfrm>
            <a:custGeom>
              <a:rect b="b" l="l" r="r" t="t"/>
              <a:pathLst>
                <a:path extrusionOk="0" h="1387"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g35cf652dc57_11_102"/>
            <p:cNvSpPr/>
            <p:nvPr/>
          </p:nvSpPr>
          <p:spPr>
            <a:xfrm>
              <a:off x="4370900" y="3534775"/>
              <a:ext cx="34725" cy="208125"/>
            </a:xfrm>
            <a:custGeom>
              <a:rect b="b" l="l" r="r" t="t"/>
              <a:pathLst>
                <a:path extrusionOk="0" h="8325" w="1389">
                  <a:moveTo>
                    <a:pt x="0" y="0"/>
                  </a:moveTo>
                  <a:lnTo>
                    <a:pt x="0" y="8325"/>
                  </a:lnTo>
                  <a:lnTo>
                    <a:pt x="1388" y="832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g35cf652dc57_11_102"/>
            <p:cNvSpPr/>
            <p:nvPr/>
          </p:nvSpPr>
          <p:spPr>
            <a:xfrm>
              <a:off x="4740825" y="34076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g35cf652dc57_11_102"/>
            <p:cNvSpPr/>
            <p:nvPr/>
          </p:nvSpPr>
          <p:spPr>
            <a:xfrm>
              <a:off x="4798650" y="34423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35cf652dc57_11_102"/>
            <p:cNvSpPr/>
            <p:nvPr/>
          </p:nvSpPr>
          <p:spPr>
            <a:xfrm>
              <a:off x="4833350" y="3476950"/>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g35cf652dc57_11_102"/>
            <p:cNvSpPr/>
            <p:nvPr/>
          </p:nvSpPr>
          <p:spPr>
            <a:xfrm>
              <a:off x="4833350" y="3742875"/>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g35cf652dc57_11_102"/>
            <p:cNvSpPr/>
            <p:nvPr/>
          </p:nvSpPr>
          <p:spPr>
            <a:xfrm>
              <a:off x="4798650" y="38007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g35cf652dc57_11_102"/>
            <p:cNvSpPr/>
            <p:nvPr/>
          </p:nvSpPr>
          <p:spPr>
            <a:xfrm>
              <a:off x="4740825" y="383535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g35cf652dc57_11_102"/>
            <p:cNvSpPr/>
            <p:nvPr/>
          </p:nvSpPr>
          <p:spPr>
            <a:xfrm>
              <a:off x="4868000" y="35347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35cf652dc57_11_102"/>
            <p:cNvSpPr/>
            <p:nvPr/>
          </p:nvSpPr>
          <p:spPr>
            <a:xfrm>
              <a:off x="4509600" y="3661925"/>
              <a:ext cx="254400" cy="173450"/>
            </a:xfrm>
            <a:custGeom>
              <a:rect b="b" l="l" r="r" t="t"/>
              <a:pathLst>
                <a:path extrusionOk="0" h="6938" w="10176">
                  <a:moveTo>
                    <a:pt x="1" y="1"/>
                  </a:moveTo>
                  <a:lnTo>
                    <a:pt x="1" y="1389"/>
                  </a:lnTo>
                  <a:lnTo>
                    <a:pt x="1" y="4163"/>
                  </a:lnTo>
                  <a:lnTo>
                    <a:pt x="1389" y="4163"/>
                  </a:lnTo>
                  <a:lnTo>
                    <a:pt x="1389" y="5551"/>
                  </a:lnTo>
                  <a:lnTo>
                    <a:pt x="2775" y="5551"/>
                  </a:lnTo>
                  <a:lnTo>
                    <a:pt x="2775" y="6938"/>
                  </a:lnTo>
                  <a:lnTo>
                    <a:pt x="7400" y="6938"/>
                  </a:lnTo>
                  <a:lnTo>
                    <a:pt x="7400" y="5551"/>
                  </a:lnTo>
                  <a:lnTo>
                    <a:pt x="8788" y="5551"/>
                  </a:lnTo>
                  <a:lnTo>
                    <a:pt x="8788" y="4163"/>
                  </a:lnTo>
                  <a:lnTo>
                    <a:pt x="10176" y="4163"/>
                  </a:lnTo>
                  <a:lnTo>
                    <a:pt x="10176" y="1389"/>
                  </a:lnTo>
                  <a:lnTo>
                    <a:pt x="10176" y="1"/>
                  </a:ln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35cf652dc57_11_102"/>
            <p:cNvSpPr/>
            <p:nvPr/>
          </p:nvSpPr>
          <p:spPr>
            <a:xfrm>
              <a:off x="4451800"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35cf652dc57_11_102"/>
            <p:cNvSpPr/>
            <p:nvPr/>
          </p:nvSpPr>
          <p:spPr>
            <a:xfrm>
              <a:off x="4555875" y="3557900"/>
              <a:ext cx="34700" cy="69400"/>
            </a:xfrm>
            <a:custGeom>
              <a:rect b="b" l="l" r="r" t="t"/>
              <a:pathLst>
                <a:path extrusionOk="0" h="2776" w="1388">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35cf652dc57_11_102"/>
            <p:cNvSpPr/>
            <p:nvPr/>
          </p:nvSpPr>
          <p:spPr>
            <a:xfrm>
              <a:off x="4486500"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35cf652dc57_11_102"/>
            <p:cNvSpPr/>
            <p:nvPr/>
          </p:nvSpPr>
          <p:spPr>
            <a:xfrm>
              <a:off x="4683025"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35cf652dc57_11_102"/>
            <p:cNvSpPr/>
            <p:nvPr/>
          </p:nvSpPr>
          <p:spPr>
            <a:xfrm>
              <a:off x="4787100" y="3557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35cf652dc57_11_102"/>
            <p:cNvSpPr/>
            <p:nvPr/>
          </p:nvSpPr>
          <p:spPr>
            <a:xfrm>
              <a:off x="4717725"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35cf652dc57_11_102"/>
            <p:cNvSpPr/>
            <p:nvPr/>
          </p:nvSpPr>
          <p:spPr>
            <a:xfrm>
              <a:off x="4578975" y="3800700"/>
              <a:ext cx="115625" cy="34675"/>
            </a:xfrm>
            <a:custGeom>
              <a:rect b="b" l="l" r="r" t="t"/>
              <a:pathLst>
                <a:path extrusionOk="0" h="1387" w="4625">
                  <a:moveTo>
                    <a:pt x="0" y="0"/>
                  </a:moveTo>
                  <a:lnTo>
                    <a:pt x="0" y="1387"/>
                  </a:lnTo>
                  <a:lnTo>
                    <a:pt x="4625" y="1387"/>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35cf652dc57_11_102"/>
            <p:cNvSpPr/>
            <p:nvPr/>
          </p:nvSpPr>
          <p:spPr>
            <a:xfrm>
              <a:off x="4509600" y="3661925"/>
              <a:ext cx="254400" cy="104100"/>
            </a:xfrm>
            <a:custGeom>
              <a:rect b="b" l="l" r="r" t="t"/>
              <a:pathLst>
                <a:path extrusionOk="0" h="4164" w="10176">
                  <a:moveTo>
                    <a:pt x="1" y="1"/>
                  </a:moveTo>
                  <a:lnTo>
                    <a:pt x="1" y="1389"/>
                  </a:lnTo>
                  <a:lnTo>
                    <a:pt x="1" y="4163"/>
                  </a:lnTo>
                  <a:lnTo>
                    <a:pt x="1389" y="4163"/>
                  </a:lnTo>
                  <a:lnTo>
                    <a:pt x="1389" y="1389"/>
                  </a:lnTo>
                  <a:lnTo>
                    <a:pt x="8788" y="1389"/>
                  </a:lnTo>
                  <a:lnTo>
                    <a:pt x="8788" y="4163"/>
                  </a:lnTo>
                  <a:lnTo>
                    <a:pt x="10176" y="4163"/>
                  </a:lnTo>
                  <a:lnTo>
                    <a:pt x="10176" y="1389"/>
                  </a:lnTo>
                  <a:lnTo>
                    <a:pt x="1017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35cf652dc57_11_102"/>
            <p:cNvSpPr/>
            <p:nvPr/>
          </p:nvSpPr>
          <p:spPr>
            <a:xfrm>
              <a:off x="4544300" y="37660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35cf652dc57_11_102"/>
            <p:cNvSpPr/>
            <p:nvPr/>
          </p:nvSpPr>
          <p:spPr>
            <a:xfrm>
              <a:off x="4694575" y="37660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3" name="Google Shape;3013;g35cf652dc57_11_102"/>
          <p:cNvGrpSpPr/>
          <p:nvPr/>
        </p:nvGrpSpPr>
        <p:grpSpPr>
          <a:xfrm>
            <a:off x="6090930" y="338430"/>
            <a:ext cx="481089" cy="481089"/>
            <a:chOff x="4370900" y="3372950"/>
            <a:chExt cx="531825" cy="531825"/>
          </a:xfrm>
        </p:grpSpPr>
        <p:sp>
          <p:nvSpPr>
            <p:cNvPr id="3014" name="Google Shape;3014;g35cf652dc57_11_102"/>
            <p:cNvSpPr/>
            <p:nvPr/>
          </p:nvSpPr>
          <p:spPr>
            <a:xfrm>
              <a:off x="4370900" y="3372950"/>
              <a:ext cx="531825" cy="531825"/>
            </a:xfrm>
            <a:custGeom>
              <a:rect b="b" l="l" r="r" t="t"/>
              <a:pathLst>
                <a:path extrusionOk="0" h="21273" w="21273">
                  <a:moveTo>
                    <a:pt x="6475" y="0"/>
                  </a:moveTo>
                  <a:lnTo>
                    <a:pt x="6475" y="1386"/>
                  </a:lnTo>
                  <a:lnTo>
                    <a:pt x="4162" y="1386"/>
                  </a:lnTo>
                  <a:lnTo>
                    <a:pt x="4162" y="2774"/>
                  </a:lnTo>
                  <a:lnTo>
                    <a:pt x="2775" y="2774"/>
                  </a:lnTo>
                  <a:lnTo>
                    <a:pt x="2775" y="4161"/>
                  </a:lnTo>
                  <a:lnTo>
                    <a:pt x="1388" y="4161"/>
                  </a:lnTo>
                  <a:lnTo>
                    <a:pt x="1388" y="6473"/>
                  </a:lnTo>
                  <a:lnTo>
                    <a:pt x="0" y="6473"/>
                  </a:lnTo>
                  <a:lnTo>
                    <a:pt x="0" y="14798"/>
                  </a:lnTo>
                  <a:lnTo>
                    <a:pt x="1388" y="14798"/>
                  </a:lnTo>
                  <a:lnTo>
                    <a:pt x="1388" y="17110"/>
                  </a:lnTo>
                  <a:lnTo>
                    <a:pt x="2775" y="17110"/>
                  </a:lnTo>
                  <a:lnTo>
                    <a:pt x="2775" y="17572"/>
                  </a:lnTo>
                  <a:lnTo>
                    <a:pt x="2775" y="18497"/>
                  </a:lnTo>
                  <a:lnTo>
                    <a:pt x="4162" y="18497"/>
                  </a:lnTo>
                  <a:lnTo>
                    <a:pt x="4162" y="18960"/>
                  </a:lnTo>
                  <a:lnTo>
                    <a:pt x="4162" y="19885"/>
                  </a:lnTo>
                  <a:lnTo>
                    <a:pt x="6475" y="19885"/>
                  </a:lnTo>
                  <a:lnTo>
                    <a:pt x="6475" y="20347"/>
                  </a:lnTo>
                  <a:lnTo>
                    <a:pt x="6475" y="21272"/>
                  </a:lnTo>
                  <a:lnTo>
                    <a:pt x="14798" y="21272"/>
                  </a:lnTo>
                  <a:lnTo>
                    <a:pt x="14798" y="20347"/>
                  </a:lnTo>
                  <a:lnTo>
                    <a:pt x="14798" y="19885"/>
                  </a:lnTo>
                  <a:lnTo>
                    <a:pt x="17110" y="19885"/>
                  </a:lnTo>
                  <a:lnTo>
                    <a:pt x="17110" y="18960"/>
                  </a:lnTo>
                  <a:lnTo>
                    <a:pt x="17110" y="18497"/>
                  </a:lnTo>
                  <a:lnTo>
                    <a:pt x="18498" y="18497"/>
                  </a:lnTo>
                  <a:lnTo>
                    <a:pt x="18498" y="17572"/>
                  </a:lnTo>
                  <a:lnTo>
                    <a:pt x="18498" y="17110"/>
                  </a:lnTo>
                  <a:lnTo>
                    <a:pt x="19885" y="17110"/>
                  </a:lnTo>
                  <a:lnTo>
                    <a:pt x="19885" y="14798"/>
                  </a:lnTo>
                  <a:lnTo>
                    <a:pt x="21273" y="14798"/>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g35cf652dc57_11_102"/>
            <p:cNvSpPr/>
            <p:nvPr/>
          </p:nvSpPr>
          <p:spPr>
            <a:xfrm>
              <a:off x="4370900" y="3372950"/>
              <a:ext cx="531825" cy="196550"/>
            </a:xfrm>
            <a:custGeom>
              <a:rect b="b" l="l" r="r" t="t"/>
              <a:pathLst>
                <a:path extrusionOk="0" h="7862" w="21273">
                  <a:moveTo>
                    <a:pt x="6475" y="0"/>
                  </a:moveTo>
                  <a:lnTo>
                    <a:pt x="6475" y="1386"/>
                  </a:lnTo>
                  <a:lnTo>
                    <a:pt x="4162" y="1386"/>
                  </a:lnTo>
                  <a:lnTo>
                    <a:pt x="4162" y="2774"/>
                  </a:lnTo>
                  <a:lnTo>
                    <a:pt x="2775" y="2774"/>
                  </a:lnTo>
                  <a:lnTo>
                    <a:pt x="2775" y="4161"/>
                  </a:lnTo>
                  <a:lnTo>
                    <a:pt x="1388" y="4161"/>
                  </a:lnTo>
                  <a:lnTo>
                    <a:pt x="1388" y="6473"/>
                  </a:lnTo>
                  <a:lnTo>
                    <a:pt x="0" y="6473"/>
                  </a:lnTo>
                  <a:lnTo>
                    <a:pt x="0" y="7861"/>
                  </a:lnTo>
                  <a:lnTo>
                    <a:pt x="2775" y="7861"/>
                  </a:lnTo>
                  <a:lnTo>
                    <a:pt x="2775" y="6473"/>
                  </a:lnTo>
                  <a:lnTo>
                    <a:pt x="2775" y="5549"/>
                  </a:lnTo>
                  <a:lnTo>
                    <a:pt x="4162" y="5549"/>
                  </a:lnTo>
                  <a:lnTo>
                    <a:pt x="4162" y="4161"/>
                  </a:lnTo>
                  <a:lnTo>
                    <a:pt x="5549" y="4161"/>
                  </a:lnTo>
                  <a:lnTo>
                    <a:pt x="5549" y="2774"/>
                  </a:lnTo>
                  <a:lnTo>
                    <a:pt x="15724" y="2774"/>
                  </a:lnTo>
                  <a:lnTo>
                    <a:pt x="15724" y="4161"/>
                  </a:lnTo>
                  <a:lnTo>
                    <a:pt x="17110" y="4161"/>
                  </a:lnTo>
                  <a:lnTo>
                    <a:pt x="17110" y="5549"/>
                  </a:lnTo>
                  <a:lnTo>
                    <a:pt x="18498" y="5549"/>
                  </a:lnTo>
                  <a:lnTo>
                    <a:pt x="18498" y="6473"/>
                  </a:lnTo>
                  <a:lnTo>
                    <a:pt x="18498" y="7861"/>
                  </a:lnTo>
                  <a:lnTo>
                    <a:pt x="21273" y="7861"/>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g35cf652dc57_11_102"/>
            <p:cNvSpPr/>
            <p:nvPr/>
          </p:nvSpPr>
          <p:spPr>
            <a:xfrm>
              <a:off x="4474950" y="34076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35cf652dc57_11_102"/>
            <p:cNvSpPr/>
            <p:nvPr/>
          </p:nvSpPr>
          <p:spPr>
            <a:xfrm>
              <a:off x="4440250" y="34423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35cf652dc57_11_102"/>
            <p:cNvSpPr/>
            <p:nvPr/>
          </p:nvSpPr>
          <p:spPr>
            <a:xfrm>
              <a:off x="4405550" y="34769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35cf652dc57_11_102"/>
            <p:cNvSpPr/>
            <p:nvPr/>
          </p:nvSpPr>
          <p:spPr>
            <a:xfrm>
              <a:off x="4405550" y="374287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35cf652dc57_11_102"/>
            <p:cNvSpPr/>
            <p:nvPr/>
          </p:nvSpPr>
          <p:spPr>
            <a:xfrm>
              <a:off x="4440250" y="38007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g35cf652dc57_11_102"/>
            <p:cNvSpPr/>
            <p:nvPr/>
          </p:nvSpPr>
          <p:spPr>
            <a:xfrm>
              <a:off x="4474950" y="38353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g35cf652dc57_11_102"/>
            <p:cNvSpPr/>
            <p:nvPr/>
          </p:nvSpPr>
          <p:spPr>
            <a:xfrm>
              <a:off x="4532750" y="3372950"/>
              <a:ext cx="208100" cy="34675"/>
            </a:xfrm>
            <a:custGeom>
              <a:rect b="b" l="l" r="r" t="t"/>
              <a:pathLst>
                <a:path extrusionOk="0" h="1387" w="8324">
                  <a:moveTo>
                    <a:pt x="1" y="0"/>
                  </a:moveTo>
                  <a:lnTo>
                    <a:pt x="1" y="1386"/>
                  </a:lnTo>
                  <a:lnTo>
                    <a:pt x="8324" y="1386"/>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g35cf652dc57_11_102"/>
            <p:cNvSpPr/>
            <p:nvPr/>
          </p:nvSpPr>
          <p:spPr>
            <a:xfrm>
              <a:off x="4532750" y="3870050"/>
              <a:ext cx="208100" cy="34675"/>
            </a:xfrm>
            <a:custGeom>
              <a:rect b="b" l="l" r="r" t="t"/>
              <a:pathLst>
                <a:path extrusionOk="0" h="1387"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g35cf652dc57_11_102"/>
            <p:cNvSpPr/>
            <p:nvPr/>
          </p:nvSpPr>
          <p:spPr>
            <a:xfrm>
              <a:off x="4370900" y="3534775"/>
              <a:ext cx="34725" cy="208125"/>
            </a:xfrm>
            <a:custGeom>
              <a:rect b="b" l="l" r="r" t="t"/>
              <a:pathLst>
                <a:path extrusionOk="0" h="8325" w="1389">
                  <a:moveTo>
                    <a:pt x="0" y="0"/>
                  </a:moveTo>
                  <a:lnTo>
                    <a:pt x="0" y="8325"/>
                  </a:lnTo>
                  <a:lnTo>
                    <a:pt x="1388" y="832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g35cf652dc57_11_102"/>
            <p:cNvSpPr/>
            <p:nvPr/>
          </p:nvSpPr>
          <p:spPr>
            <a:xfrm>
              <a:off x="4740825" y="34076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35cf652dc57_11_102"/>
            <p:cNvSpPr/>
            <p:nvPr/>
          </p:nvSpPr>
          <p:spPr>
            <a:xfrm>
              <a:off x="4798650" y="34423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g35cf652dc57_11_102"/>
            <p:cNvSpPr/>
            <p:nvPr/>
          </p:nvSpPr>
          <p:spPr>
            <a:xfrm>
              <a:off x="4833350" y="3476950"/>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g35cf652dc57_11_102"/>
            <p:cNvSpPr/>
            <p:nvPr/>
          </p:nvSpPr>
          <p:spPr>
            <a:xfrm>
              <a:off x="4833350" y="3742875"/>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g35cf652dc57_11_102"/>
            <p:cNvSpPr/>
            <p:nvPr/>
          </p:nvSpPr>
          <p:spPr>
            <a:xfrm>
              <a:off x="4798650" y="38007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35cf652dc57_11_102"/>
            <p:cNvSpPr/>
            <p:nvPr/>
          </p:nvSpPr>
          <p:spPr>
            <a:xfrm>
              <a:off x="4740825" y="383535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35cf652dc57_11_102"/>
            <p:cNvSpPr/>
            <p:nvPr/>
          </p:nvSpPr>
          <p:spPr>
            <a:xfrm>
              <a:off x="4868000" y="35347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35cf652dc57_11_102"/>
            <p:cNvSpPr/>
            <p:nvPr/>
          </p:nvSpPr>
          <p:spPr>
            <a:xfrm>
              <a:off x="4509600" y="3661925"/>
              <a:ext cx="254400" cy="173450"/>
            </a:xfrm>
            <a:custGeom>
              <a:rect b="b" l="l" r="r" t="t"/>
              <a:pathLst>
                <a:path extrusionOk="0" h="6938" w="10176">
                  <a:moveTo>
                    <a:pt x="1" y="1"/>
                  </a:moveTo>
                  <a:lnTo>
                    <a:pt x="1" y="1389"/>
                  </a:lnTo>
                  <a:lnTo>
                    <a:pt x="1" y="4163"/>
                  </a:lnTo>
                  <a:lnTo>
                    <a:pt x="1389" y="4163"/>
                  </a:lnTo>
                  <a:lnTo>
                    <a:pt x="1389" y="5551"/>
                  </a:lnTo>
                  <a:lnTo>
                    <a:pt x="2775" y="5551"/>
                  </a:lnTo>
                  <a:lnTo>
                    <a:pt x="2775" y="6938"/>
                  </a:lnTo>
                  <a:lnTo>
                    <a:pt x="7400" y="6938"/>
                  </a:lnTo>
                  <a:lnTo>
                    <a:pt x="7400" y="5551"/>
                  </a:lnTo>
                  <a:lnTo>
                    <a:pt x="8788" y="5551"/>
                  </a:lnTo>
                  <a:lnTo>
                    <a:pt x="8788" y="4163"/>
                  </a:lnTo>
                  <a:lnTo>
                    <a:pt x="10176" y="4163"/>
                  </a:lnTo>
                  <a:lnTo>
                    <a:pt x="10176" y="1389"/>
                  </a:lnTo>
                  <a:lnTo>
                    <a:pt x="10176" y="1"/>
                  </a:ln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35cf652dc57_11_102"/>
            <p:cNvSpPr/>
            <p:nvPr/>
          </p:nvSpPr>
          <p:spPr>
            <a:xfrm>
              <a:off x="4451800"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g35cf652dc57_11_102"/>
            <p:cNvSpPr/>
            <p:nvPr/>
          </p:nvSpPr>
          <p:spPr>
            <a:xfrm>
              <a:off x="4555875" y="3557900"/>
              <a:ext cx="34700" cy="69400"/>
            </a:xfrm>
            <a:custGeom>
              <a:rect b="b" l="l" r="r" t="t"/>
              <a:pathLst>
                <a:path extrusionOk="0" h="2776" w="1388">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g35cf652dc57_11_102"/>
            <p:cNvSpPr/>
            <p:nvPr/>
          </p:nvSpPr>
          <p:spPr>
            <a:xfrm>
              <a:off x="4486500"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g35cf652dc57_11_102"/>
            <p:cNvSpPr/>
            <p:nvPr/>
          </p:nvSpPr>
          <p:spPr>
            <a:xfrm>
              <a:off x="4683025"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g35cf652dc57_11_102"/>
            <p:cNvSpPr/>
            <p:nvPr/>
          </p:nvSpPr>
          <p:spPr>
            <a:xfrm>
              <a:off x="4787100" y="3557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g35cf652dc57_11_102"/>
            <p:cNvSpPr/>
            <p:nvPr/>
          </p:nvSpPr>
          <p:spPr>
            <a:xfrm>
              <a:off x="4717725"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g35cf652dc57_11_102"/>
            <p:cNvSpPr/>
            <p:nvPr/>
          </p:nvSpPr>
          <p:spPr>
            <a:xfrm>
              <a:off x="4578975" y="3800700"/>
              <a:ext cx="115625" cy="34675"/>
            </a:xfrm>
            <a:custGeom>
              <a:rect b="b" l="l" r="r" t="t"/>
              <a:pathLst>
                <a:path extrusionOk="0" h="1387" w="4625">
                  <a:moveTo>
                    <a:pt x="0" y="0"/>
                  </a:moveTo>
                  <a:lnTo>
                    <a:pt x="0" y="1387"/>
                  </a:lnTo>
                  <a:lnTo>
                    <a:pt x="4625" y="1387"/>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g35cf652dc57_11_102"/>
            <p:cNvSpPr/>
            <p:nvPr/>
          </p:nvSpPr>
          <p:spPr>
            <a:xfrm>
              <a:off x="4509600" y="3661925"/>
              <a:ext cx="254400" cy="104100"/>
            </a:xfrm>
            <a:custGeom>
              <a:rect b="b" l="l" r="r" t="t"/>
              <a:pathLst>
                <a:path extrusionOk="0" h="4164" w="10176">
                  <a:moveTo>
                    <a:pt x="1" y="1"/>
                  </a:moveTo>
                  <a:lnTo>
                    <a:pt x="1" y="1389"/>
                  </a:lnTo>
                  <a:lnTo>
                    <a:pt x="1" y="4163"/>
                  </a:lnTo>
                  <a:lnTo>
                    <a:pt x="1389" y="4163"/>
                  </a:lnTo>
                  <a:lnTo>
                    <a:pt x="1389" y="1389"/>
                  </a:lnTo>
                  <a:lnTo>
                    <a:pt x="8788" y="1389"/>
                  </a:lnTo>
                  <a:lnTo>
                    <a:pt x="8788" y="4163"/>
                  </a:lnTo>
                  <a:lnTo>
                    <a:pt x="10176" y="4163"/>
                  </a:lnTo>
                  <a:lnTo>
                    <a:pt x="10176" y="1389"/>
                  </a:lnTo>
                  <a:lnTo>
                    <a:pt x="1017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g35cf652dc57_11_102"/>
            <p:cNvSpPr/>
            <p:nvPr/>
          </p:nvSpPr>
          <p:spPr>
            <a:xfrm>
              <a:off x="4544300" y="37660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g35cf652dc57_11_102"/>
            <p:cNvSpPr/>
            <p:nvPr/>
          </p:nvSpPr>
          <p:spPr>
            <a:xfrm>
              <a:off x="4694575" y="37660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6" name="Shape 3046"/>
        <p:cNvGrpSpPr/>
        <p:nvPr/>
      </p:nvGrpSpPr>
      <p:grpSpPr>
        <a:xfrm>
          <a:off x="0" y="0"/>
          <a:ext cx="0" cy="0"/>
          <a:chOff x="0" y="0"/>
          <a:chExt cx="0" cy="0"/>
        </a:xfrm>
      </p:grpSpPr>
      <p:sp>
        <p:nvSpPr>
          <p:cNvPr id="3047" name="Google Shape;3047;g35ce5782504_0_463"/>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Development</a:t>
            </a:r>
            <a:endParaRPr/>
          </a:p>
        </p:txBody>
      </p:sp>
      <p:grpSp>
        <p:nvGrpSpPr>
          <p:cNvPr id="3048" name="Google Shape;3048;g35ce5782504_0_463"/>
          <p:cNvGrpSpPr/>
          <p:nvPr/>
        </p:nvGrpSpPr>
        <p:grpSpPr>
          <a:xfrm rot="-5400000">
            <a:off x="271245" y="535371"/>
            <a:ext cx="242781" cy="161857"/>
            <a:chOff x="2500050" y="3730175"/>
            <a:chExt cx="2619000" cy="1746025"/>
          </a:xfrm>
        </p:grpSpPr>
        <p:sp>
          <p:nvSpPr>
            <p:cNvPr id="3049" name="Google Shape;3049;g35ce5782504_0_46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g35ce5782504_0_46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g35ce5782504_0_46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g35ce5782504_0_46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3" name="Google Shape;3053;g35ce5782504_0_463"/>
          <p:cNvGrpSpPr/>
          <p:nvPr/>
        </p:nvGrpSpPr>
        <p:grpSpPr>
          <a:xfrm rot="5400000">
            <a:off x="8691847" y="535372"/>
            <a:ext cx="242781" cy="161857"/>
            <a:chOff x="2500050" y="3730175"/>
            <a:chExt cx="2619000" cy="1746025"/>
          </a:xfrm>
        </p:grpSpPr>
        <p:sp>
          <p:nvSpPr>
            <p:cNvPr id="3054" name="Google Shape;3054;g35ce5782504_0_46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g35ce5782504_0_46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g35ce5782504_0_46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g35ce5782504_0_46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8" name="Google Shape;3058;g35ce5782504_0_463"/>
          <p:cNvGrpSpPr/>
          <p:nvPr/>
        </p:nvGrpSpPr>
        <p:grpSpPr>
          <a:xfrm>
            <a:off x="1030063" y="2307250"/>
            <a:ext cx="1637400" cy="2126550"/>
            <a:chOff x="1030063" y="2383450"/>
            <a:chExt cx="1637400" cy="2126550"/>
          </a:xfrm>
        </p:grpSpPr>
        <p:sp>
          <p:nvSpPr>
            <p:cNvPr id="3059" name="Google Shape;3059;g35ce5782504_0_463"/>
            <p:cNvSpPr txBox="1"/>
            <p:nvPr/>
          </p:nvSpPr>
          <p:spPr>
            <a:xfrm>
              <a:off x="1030063" y="32938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1</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3060" name="Google Shape;3060;g35ce5782504_0_463"/>
            <p:cNvSpPr txBox="1"/>
            <p:nvPr/>
          </p:nvSpPr>
          <p:spPr>
            <a:xfrm>
              <a:off x="1030063" y="36787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Basic DQN Implementation without Experience Replay and Target network</a:t>
              </a:r>
              <a:endParaRPr b="0" i="0" sz="1200" u="none" cap="none" strike="noStrike">
                <a:solidFill>
                  <a:srgbClr val="000000"/>
                </a:solidFill>
                <a:latin typeface="Advent Pro Medium"/>
                <a:ea typeface="Advent Pro Medium"/>
                <a:cs typeface="Advent Pro Medium"/>
                <a:sym typeface="Advent Pro Medium"/>
              </a:endParaRPr>
            </a:p>
          </p:txBody>
        </p:sp>
        <p:sp>
          <p:nvSpPr>
            <p:cNvPr id="3061" name="Google Shape;3061;g35ce5782504_0_463"/>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01</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3062" name="Google Shape;3062;g35ce5782504_0_463"/>
          <p:cNvGrpSpPr/>
          <p:nvPr/>
        </p:nvGrpSpPr>
        <p:grpSpPr>
          <a:xfrm>
            <a:off x="3753288" y="1926250"/>
            <a:ext cx="1637400" cy="2126550"/>
            <a:chOff x="3753288" y="2154850"/>
            <a:chExt cx="1637400" cy="2126550"/>
          </a:xfrm>
        </p:grpSpPr>
        <p:sp>
          <p:nvSpPr>
            <p:cNvPr id="3063" name="Google Shape;3063;g35ce5782504_0_463"/>
            <p:cNvSpPr txBox="1"/>
            <p:nvPr/>
          </p:nvSpPr>
          <p:spPr>
            <a:xfrm>
              <a:off x="3753288" y="3065200"/>
              <a:ext cx="16374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2</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3064" name="Google Shape;3064;g35ce5782504_0_463"/>
            <p:cNvSpPr txBox="1"/>
            <p:nvPr/>
          </p:nvSpPr>
          <p:spPr>
            <a:xfrm>
              <a:off x="3753288" y="3450100"/>
              <a:ext cx="1637400" cy="83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Enhanced DQN with Experience Replay and Target Network</a:t>
              </a:r>
              <a:endParaRPr b="0" i="0" sz="1200" u="none" cap="none" strike="noStrike">
                <a:solidFill>
                  <a:schemeClr val="lt1"/>
                </a:solidFill>
                <a:latin typeface="Advent Pro Medium"/>
                <a:ea typeface="Advent Pro Medium"/>
                <a:cs typeface="Advent Pro Medium"/>
                <a:sym typeface="Advent Pro Medium"/>
              </a:endParaRPr>
            </a:p>
          </p:txBody>
        </p:sp>
        <p:sp>
          <p:nvSpPr>
            <p:cNvPr id="3065" name="Google Shape;3065;g35ce5782504_0_463"/>
            <p:cNvSpPr txBox="1"/>
            <p:nvPr/>
          </p:nvSpPr>
          <p:spPr>
            <a:xfrm>
              <a:off x="4148400" y="21548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02</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3066" name="Google Shape;3066;g35ce5782504_0_463"/>
          <p:cNvGrpSpPr/>
          <p:nvPr/>
        </p:nvGrpSpPr>
        <p:grpSpPr>
          <a:xfrm>
            <a:off x="6481238" y="1545250"/>
            <a:ext cx="1637400" cy="2126550"/>
            <a:chOff x="6481238" y="1926250"/>
            <a:chExt cx="1637400" cy="2126550"/>
          </a:xfrm>
        </p:grpSpPr>
        <p:sp>
          <p:nvSpPr>
            <p:cNvPr id="3067" name="Google Shape;3067;g35ce5782504_0_463"/>
            <p:cNvSpPr txBox="1"/>
            <p:nvPr/>
          </p:nvSpPr>
          <p:spPr>
            <a:xfrm>
              <a:off x="6481238" y="2836600"/>
              <a:ext cx="1637400" cy="3849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n" sz="1300">
                  <a:solidFill>
                    <a:schemeClr val="accent1"/>
                  </a:solidFill>
                  <a:latin typeface="Orbitron ExtraBold"/>
                  <a:ea typeface="Orbitron ExtraBold"/>
                  <a:cs typeface="Orbitron ExtraBold"/>
                  <a:sym typeface="Orbitron ExtraBold"/>
                </a:rPr>
                <a:t>Task 3</a:t>
              </a:r>
              <a:endParaRPr b="0" i="0" sz="1300" u="none" cap="none" strike="noStrike">
                <a:solidFill>
                  <a:schemeClr val="accent1"/>
                </a:solidFill>
                <a:latin typeface="Orbitron ExtraBold"/>
                <a:ea typeface="Orbitron ExtraBold"/>
                <a:cs typeface="Orbitron ExtraBold"/>
                <a:sym typeface="Orbitron ExtraBold"/>
              </a:endParaRPr>
            </a:p>
          </p:txBody>
        </p:sp>
        <p:sp>
          <p:nvSpPr>
            <p:cNvPr id="3068" name="Google Shape;3068;g35ce5782504_0_463"/>
            <p:cNvSpPr txBox="1"/>
            <p:nvPr/>
          </p:nvSpPr>
          <p:spPr>
            <a:xfrm>
              <a:off x="6481238" y="3221500"/>
              <a:ext cx="16374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lang="en" sz="1200">
                  <a:solidFill>
                    <a:schemeClr val="lt1"/>
                  </a:solidFill>
                  <a:latin typeface="Advent Pro Medium"/>
                  <a:ea typeface="Advent Pro Medium"/>
                  <a:cs typeface="Advent Pro Medium"/>
                  <a:sym typeface="Advent Pro Medium"/>
                </a:rPr>
                <a:t>Exploration Strategies</a:t>
              </a:r>
              <a:endParaRPr b="0" i="0" sz="1200" u="none" cap="none" strike="noStrike">
                <a:solidFill>
                  <a:schemeClr val="lt1"/>
                </a:solidFill>
                <a:latin typeface="Advent Pro Medium"/>
                <a:ea typeface="Advent Pro Medium"/>
                <a:cs typeface="Advent Pro Medium"/>
                <a:sym typeface="Advent Pro Medium"/>
              </a:endParaRPr>
            </a:p>
          </p:txBody>
        </p:sp>
        <p:sp>
          <p:nvSpPr>
            <p:cNvPr id="3069" name="Google Shape;3069;g35ce5782504_0_463"/>
            <p:cNvSpPr txBox="1"/>
            <p:nvPr/>
          </p:nvSpPr>
          <p:spPr>
            <a:xfrm>
              <a:off x="6876350" y="1926250"/>
              <a:ext cx="847200" cy="7614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03</a:t>
              </a:r>
              <a:endParaRPr b="0" i="0" sz="2800" u="none" cap="none" strike="noStrike">
                <a:solidFill>
                  <a:schemeClr val="accent6"/>
                </a:solidFill>
                <a:latin typeface="Orbitron ExtraBold"/>
                <a:ea typeface="Orbitron ExtraBold"/>
                <a:cs typeface="Orbitron ExtraBold"/>
                <a:sym typeface="Orbitron ExtraBold"/>
              </a:endParaRPr>
            </a:p>
          </p:txBody>
        </p:sp>
      </p:grpSp>
      <p:grpSp>
        <p:nvGrpSpPr>
          <p:cNvPr id="3070" name="Google Shape;3070;g35ce5782504_0_463"/>
          <p:cNvGrpSpPr/>
          <p:nvPr/>
        </p:nvGrpSpPr>
        <p:grpSpPr>
          <a:xfrm>
            <a:off x="7591094" y="1169345"/>
            <a:ext cx="481089" cy="481112"/>
            <a:chOff x="1193625" y="2546350"/>
            <a:chExt cx="531825" cy="531850"/>
          </a:xfrm>
        </p:grpSpPr>
        <p:sp>
          <p:nvSpPr>
            <p:cNvPr id="3071" name="Google Shape;3071;g35ce5782504_0_463"/>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g35ce5782504_0_463"/>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rgbClr val="FFE5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g35ce5782504_0_463"/>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g35ce5782504_0_463"/>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g35ce5782504_0_463"/>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g35ce5782504_0_463"/>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g35ce5782504_0_463"/>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g35ce5782504_0_463"/>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g35ce5782504_0_463"/>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g35ce5782504_0_463"/>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g35ce5782504_0_463"/>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g35ce5782504_0_463"/>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g35ce5782504_0_463"/>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g35ce5782504_0_463"/>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g35ce5782504_0_463"/>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g35ce5782504_0_463"/>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rgbClr val="C9741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7" name="Google Shape;3087;g35ce5782504_0_463"/>
          <p:cNvGrpSpPr/>
          <p:nvPr/>
        </p:nvGrpSpPr>
        <p:grpSpPr>
          <a:xfrm>
            <a:off x="2137826" y="1955261"/>
            <a:ext cx="481089" cy="481089"/>
            <a:chOff x="318100" y="2589550"/>
            <a:chExt cx="531825" cy="531825"/>
          </a:xfrm>
        </p:grpSpPr>
        <p:sp>
          <p:nvSpPr>
            <p:cNvPr id="3088" name="Google Shape;3088;g35ce5782504_0_463"/>
            <p:cNvSpPr/>
            <p:nvPr/>
          </p:nvSpPr>
          <p:spPr>
            <a:xfrm>
              <a:off x="318100" y="2589550"/>
              <a:ext cx="531825" cy="531825"/>
            </a:xfrm>
            <a:custGeom>
              <a:rect b="b" l="l" r="r" t="t"/>
              <a:pathLst>
                <a:path extrusionOk="0" h="21273" w="21273">
                  <a:moveTo>
                    <a:pt x="2775" y="1"/>
                  </a:moveTo>
                  <a:lnTo>
                    <a:pt x="2775" y="1387"/>
                  </a:lnTo>
                  <a:lnTo>
                    <a:pt x="1387" y="1387"/>
                  </a:lnTo>
                  <a:lnTo>
                    <a:pt x="1387" y="5549"/>
                  </a:lnTo>
                  <a:lnTo>
                    <a:pt x="0" y="5549"/>
                  </a:lnTo>
                  <a:lnTo>
                    <a:pt x="0" y="6937"/>
                  </a:lnTo>
                  <a:lnTo>
                    <a:pt x="0" y="8324"/>
                  </a:lnTo>
                  <a:lnTo>
                    <a:pt x="1387" y="8324"/>
                  </a:lnTo>
                  <a:lnTo>
                    <a:pt x="1387" y="9712"/>
                  </a:lnTo>
                  <a:lnTo>
                    <a:pt x="1387" y="19885"/>
                  </a:lnTo>
                  <a:lnTo>
                    <a:pt x="2775" y="19885"/>
                  </a:lnTo>
                  <a:lnTo>
                    <a:pt x="2775" y="21273"/>
                  </a:lnTo>
                  <a:lnTo>
                    <a:pt x="18498" y="21273"/>
                  </a:lnTo>
                  <a:lnTo>
                    <a:pt x="18498" y="19885"/>
                  </a:lnTo>
                  <a:lnTo>
                    <a:pt x="19885" y="19885"/>
                  </a:lnTo>
                  <a:lnTo>
                    <a:pt x="19885" y="9712"/>
                  </a:lnTo>
                  <a:lnTo>
                    <a:pt x="19885" y="8324"/>
                  </a:lnTo>
                  <a:lnTo>
                    <a:pt x="21273" y="8324"/>
                  </a:lnTo>
                  <a:lnTo>
                    <a:pt x="21273" y="5549"/>
                  </a:lnTo>
                  <a:lnTo>
                    <a:pt x="19885" y="5549"/>
                  </a:lnTo>
                  <a:lnTo>
                    <a:pt x="19885" y="1387"/>
                  </a:lnTo>
                  <a:lnTo>
                    <a:pt x="18498" y="1387"/>
                  </a:lnTo>
                  <a:lnTo>
                    <a:pt x="18498" y="1"/>
                  </a:lnTo>
                  <a:lnTo>
                    <a:pt x="14336" y="1"/>
                  </a:lnTo>
                  <a:lnTo>
                    <a:pt x="14336" y="1387"/>
                  </a:lnTo>
                  <a:lnTo>
                    <a:pt x="12948" y="1387"/>
                  </a:lnTo>
                  <a:lnTo>
                    <a:pt x="12948" y="2775"/>
                  </a:lnTo>
                  <a:lnTo>
                    <a:pt x="8324" y="2775"/>
                  </a:lnTo>
                  <a:lnTo>
                    <a:pt x="8324" y="1387"/>
                  </a:lnTo>
                  <a:lnTo>
                    <a:pt x="6937" y="1387"/>
                  </a:lnTo>
                  <a:lnTo>
                    <a:pt x="6937"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g35ce5782504_0_463"/>
            <p:cNvSpPr/>
            <p:nvPr/>
          </p:nvSpPr>
          <p:spPr>
            <a:xfrm>
              <a:off x="352750" y="2589550"/>
              <a:ext cx="462475" cy="531825"/>
            </a:xfrm>
            <a:custGeom>
              <a:rect b="b" l="l" r="r" t="t"/>
              <a:pathLst>
                <a:path extrusionOk="0" h="21273" w="18499">
                  <a:moveTo>
                    <a:pt x="1389" y="1"/>
                  </a:moveTo>
                  <a:lnTo>
                    <a:pt x="1389" y="1387"/>
                  </a:lnTo>
                  <a:lnTo>
                    <a:pt x="1" y="1387"/>
                  </a:lnTo>
                  <a:lnTo>
                    <a:pt x="1" y="6937"/>
                  </a:lnTo>
                  <a:lnTo>
                    <a:pt x="6938" y="6937"/>
                  </a:lnTo>
                  <a:lnTo>
                    <a:pt x="6938" y="21273"/>
                  </a:lnTo>
                  <a:lnTo>
                    <a:pt x="11562" y="21273"/>
                  </a:lnTo>
                  <a:lnTo>
                    <a:pt x="11562" y="6937"/>
                  </a:lnTo>
                  <a:lnTo>
                    <a:pt x="18499" y="6937"/>
                  </a:lnTo>
                  <a:lnTo>
                    <a:pt x="18499" y="1387"/>
                  </a:lnTo>
                  <a:lnTo>
                    <a:pt x="17112" y="1387"/>
                  </a:lnTo>
                  <a:lnTo>
                    <a:pt x="17112" y="1"/>
                  </a:lnTo>
                  <a:lnTo>
                    <a:pt x="12950" y="1"/>
                  </a:lnTo>
                  <a:lnTo>
                    <a:pt x="12950" y="1387"/>
                  </a:lnTo>
                  <a:lnTo>
                    <a:pt x="11562" y="1387"/>
                  </a:lnTo>
                  <a:lnTo>
                    <a:pt x="11562" y="2775"/>
                  </a:lnTo>
                  <a:lnTo>
                    <a:pt x="6938" y="2775"/>
                  </a:lnTo>
                  <a:lnTo>
                    <a:pt x="6938" y="1387"/>
                  </a:lnTo>
                  <a:lnTo>
                    <a:pt x="5551" y="1387"/>
                  </a:lnTo>
                  <a:lnTo>
                    <a:pt x="5551"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g35ce5782504_0_463"/>
            <p:cNvSpPr/>
            <p:nvPr/>
          </p:nvSpPr>
          <p:spPr>
            <a:xfrm>
              <a:off x="422150" y="2658900"/>
              <a:ext cx="104050" cy="104100"/>
            </a:xfrm>
            <a:custGeom>
              <a:rect b="b" l="l" r="r" t="t"/>
              <a:pathLst>
                <a:path extrusionOk="0" h="4164" w="4162">
                  <a:moveTo>
                    <a:pt x="1" y="1"/>
                  </a:moveTo>
                  <a:lnTo>
                    <a:pt x="1" y="4163"/>
                  </a:lnTo>
                  <a:lnTo>
                    <a:pt x="4162" y="4163"/>
                  </a:lnTo>
                  <a:lnTo>
                    <a:pt x="4162" y="1387"/>
                  </a:lnTo>
                  <a:lnTo>
                    <a:pt x="2775" y="1387"/>
                  </a:lnTo>
                  <a:lnTo>
                    <a:pt x="2775"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g35ce5782504_0_463"/>
            <p:cNvSpPr/>
            <p:nvPr/>
          </p:nvSpPr>
          <p:spPr>
            <a:xfrm>
              <a:off x="641800" y="2658900"/>
              <a:ext cx="104075" cy="104100"/>
            </a:xfrm>
            <a:custGeom>
              <a:rect b="b" l="l" r="r" t="t"/>
              <a:pathLst>
                <a:path extrusionOk="0" h="4164" w="4163">
                  <a:moveTo>
                    <a:pt x="1388" y="1"/>
                  </a:moveTo>
                  <a:lnTo>
                    <a:pt x="1388" y="1387"/>
                  </a:lnTo>
                  <a:lnTo>
                    <a:pt x="0" y="1387"/>
                  </a:lnTo>
                  <a:lnTo>
                    <a:pt x="0" y="4163"/>
                  </a:lnTo>
                  <a:lnTo>
                    <a:pt x="4162" y="4163"/>
                  </a:lnTo>
                  <a:lnTo>
                    <a:pt x="416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g35ce5782504_0_463"/>
            <p:cNvSpPr/>
            <p:nvPr/>
          </p:nvSpPr>
          <p:spPr>
            <a:xfrm>
              <a:off x="491525" y="26242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g35ce5782504_0_463"/>
            <p:cNvSpPr/>
            <p:nvPr/>
          </p:nvSpPr>
          <p:spPr>
            <a:xfrm>
              <a:off x="387450" y="2589550"/>
              <a:ext cx="104100" cy="34675"/>
            </a:xfrm>
            <a:custGeom>
              <a:rect b="b" l="l" r="r" t="t"/>
              <a:pathLst>
                <a:path extrusionOk="0" h="1387" w="4164">
                  <a:moveTo>
                    <a:pt x="1" y="1"/>
                  </a:moveTo>
                  <a:lnTo>
                    <a:pt x="1" y="1387"/>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g35ce5782504_0_463"/>
            <p:cNvSpPr/>
            <p:nvPr/>
          </p:nvSpPr>
          <p:spPr>
            <a:xfrm>
              <a:off x="641800" y="2624200"/>
              <a:ext cx="34725" cy="34725"/>
            </a:xfrm>
            <a:custGeom>
              <a:rect b="b" l="l" r="r" t="t"/>
              <a:pathLst>
                <a:path extrusionOk="0" h="1389" w="1389">
                  <a:moveTo>
                    <a:pt x="0" y="1"/>
                  </a:moveTo>
                  <a:lnTo>
                    <a:pt x="0"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g35ce5782504_0_463"/>
            <p:cNvSpPr/>
            <p:nvPr/>
          </p:nvSpPr>
          <p:spPr>
            <a:xfrm>
              <a:off x="526175" y="2658900"/>
              <a:ext cx="115650" cy="34700"/>
            </a:xfrm>
            <a:custGeom>
              <a:rect b="b" l="l" r="r" t="t"/>
              <a:pathLst>
                <a:path extrusionOk="0" h="1388" w="4626">
                  <a:moveTo>
                    <a:pt x="1" y="1"/>
                  </a:moveTo>
                  <a:lnTo>
                    <a:pt x="1" y="1387"/>
                  </a:lnTo>
                  <a:lnTo>
                    <a:pt x="4625" y="1387"/>
                  </a:lnTo>
                  <a:lnTo>
                    <a:pt x="462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g35ce5782504_0_463"/>
            <p:cNvSpPr/>
            <p:nvPr/>
          </p:nvSpPr>
          <p:spPr>
            <a:xfrm>
              <a:off x="318100" y="2589550"/>
              <a:ext cx="531825" cy="531825"/>
            </a:xfrm>
            <a:custGeom>
              <a:rect b="b" l="l" r="r" t="t"/>
              <a:pathLst>
                <a:path extrusionOk="0" h="21273" w="21273">
                  <a:moveTo>
                    <a:pt x="14336" y="1"/>
                  </a:moveTo>
                  <a:lnTo>
                    <a:pt x="14336" y="1387"/>
                  </a:lnTo>
                  <a:lnTo>
                    <a:pt x="18498" y="1387"/>
                  </a:lnTo>
                  <a:lnTo>
                    <a:pt x="18498" y="1"/>
                  </a:lnTo>
                  <a:close/>
                  <a:moveTo>
                    <a:pt x="11562" y="6936"/>
                  </a:moveTo>
                  <a:lnTo>
                    <a:pt x="11562" y="8324"/>
                  </a:lnTo>
                  <a:lnTo>
                    <a:pt x="9712" y="8324"/>
                  </a:lnTo>
                  <a:lnTo>
                    <a:pt x="9712" y="6936"/>
                  </a:lnTo>
                  <a:close/>
                  <a:moveTo>
                    <a:pt x="11562" y="9712"/>
                  </a:moveTo>
                  <a:lnTo>
                    <a:pt x="11562" y="19885"/>
                  </a:lnTo>
                  <a:lnTo>
                    <a:pt x="9712" y="19885"/>
                  </a:lnTo>
                  <a:lnTo>
                    <a:pt x="9712" y="9712"/>
                  </a:lnTo>
                  <a:close/>
                  <a:moveTo>
                    <a:pt x="1387" y="1387"/>
                  </a:moveTo>
                  <a:lnTo>
                    <a:pt x="1387" y="5549"/>
                  </a:lnTo>
                  <a:lnTo>
                    <a:pt x="0" y="5549"/>
                  </a:lnTo>
                  <a:lnTo>
                    <a:pt x="0" y="6937"/>
                  </a:lnTo>
                  <a:lnTo>
                    <a:pt x="0" y="8324"/>
                  </a:lnTo>
                  <a:lnTo>
                    <a:pt x="1387" y="8324"/>
                  </a:lnTo>
                  <a:lnTo>
                    <a:pt x="1387" y="6936"/>
                  </a:lnTo>
                  <a:lnTo>
                    <a:pt x="8324" y="6936"/>
                  </a:lnTo>
                  <a:lnTo>
                    <a:pt x="8324" y="8324"/>
                  </a:lnTo>
                  <a:lnTo>
                    <a:pt x="1387" y="8324"/>
                  </a:lnTo>
                  <a:lnTo>
                    <a:pt x="1387" y="9712"/>
                  </a:lnTo>
                  <a:lnTo>
                    <a:pt x="1387" y="19885"/>
                  </a:lnTo>
                  <a:lnTo>
                    <a:pt x="2775" y="19885"/>
                  </a:lnTo>
                  <a:lnTo>
                    <a:pt x="2775" y="9712"/>
                  </a:lnTo>
                  <a:lnTo>
                    <a:pt x="8324" y="9712"/>
                  </a:lnTo>
                  <a:lnTo>
                    <a:pt x="8324" y="19885"/>
                  </a:lnTo>
                  <a:lnTo>
                    <a:pt x="2775" y="19885"/>
                  </a:lnTo>
                  <a:lnTo>
                    <a:pt x="2775" y="21273"/>
                  </a:lnTo>
                  <a:lnTo>
                    <a:pt x="18498" y="21273"/>
                  </a:lnTo>
                  <a:lnTo>
                    <a:pt x="18498" y="19885"/>
                  </a:lnTo>
                  <a:lnTo>
                    <a:pt x="12948" y="19885"/>
                  </a:lnTo>
                  <a:lnTo>
                    <a:pt x="12948" y="9712"/>
                  </a:lnTo>
                  <a:lnTo>
                    <a:pt x="18498" y="9712"/>
                  </a:lnTo>
                  <a:lnTo>
                    <a:pt x="18498" y="19885"/>
                  </a:lnTo>
                  <a:lnTo>
                    <a:pt x="19885" y="19885"/>
                  </a:lnTo>
                  <a:lnTo>
                    <a:pt x="19885" y="8324"/>
                  </a:lnTo>
                  <a:lnTo>
                    <a:pt x="12948" y="8324"/>
                  </a:lnTo>
                  <a:lnTo>
                    <a:pt x="12948" y="6936"/>
                  </a:lnTo>
                  <a:lnTo>
                    <a:pt x="19885" y="6936"/>
                  </a:lnTo>
                  <a:lnTo>
                    <a:pt x="19885" y="8324"/>
                  </a:lnTo>
                  <a:lnTo>
                    <a:pt x="21273" y="8324"/>
                  </a:lnTo>
                  <a:lnTo>
                    <a:pt x="21273" y="5549"/>
                  </a:lnTo>
                  <a:lnTo>
                    <a:pt x="19885" y="5549"/>
                  </a:lnTo>
                  <a:lnTo>
                    <a:pt x="19885" y="1387"/>
                  </a:lnTo>
                  <a:lnTo>
                    <a:pt x="18498" y="1387"/>
                  </a:lnTo>
                  <a:lnTo>
                    <a:pt x="18498" y="5549"/>
                  </a:lnTo>
                  <a:lnTo>
                    <a:pt x="14336" y="5549"/>
                  </a:lnTo>
                  <a:lnTo>
                    <a:pt x="14336" y="4161"/>
                  </a:lnTo>
                  <a:lnTo>
                    <a:pt x="12948" y="4161"/>
                  </a:lnTo>
                  <a:lnTo>
                    <a:pt x="12948" y="5549"/>
                  </a:lnTo>
                  <a:lnTo>
                    <a:pt x="8324" y="5549"/>
                  </a:lnTo>
                  <a:lnTo>
                    <a:pt x="8324" y="4161"/>
                  </a:lnTo>
                  <a:lnTo>
                    <a:pt x="6937" y="4161"/>
                  </a:lnTo>
                  <a:lnTo>
                    <a:pt x="6937" y="5549"/>
                  </a:lnTo>
                  <a:lnTo>
                    <a:pt x="2775" y="5549"/>
                  </a:lnTo>
                  <a:lnTo>
                    <a:pt x="2775" y="1387"/>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7" name="Google Shape;3097;g35ce5782504_0_463"/>
          <p:cNvGrpSpPr/>
          <p:nvPr/>
        </p:nvGrpSpPr>
        <p:grpSpPr>
          <a:xfrm>
            <a:off x="4819083" y="1560549"/>
            <a:ext cx="571845" cy="484627"/>
            <a:chOff x="5084050" y="3420300"/>
            <a:chExt cx="531850" cy="450900"/>
          </a:xfrm>
        </p:grpSpPr>
        <p:sp>
          <p:nvSpPr>
            <p:cNvPr id="3098" name="Google Shape;3098;g35ce5782504_0_463"/>
            <p:cNvSpPr/>
            <p:nvPr/>
          </p:nvSpPr>
          <p:spPr>
            <a:xfrm>
              <a:off x="5084050" y="3420300"/>
              <a:ext cx="531850" cy="450900"/>
            </a:xfrm>
            <a:custGeom>
              <a:rect b="b" l="l" r="r" t="t"/>
              <a:pathLst>
                <a:path extrusionOk="0" h="18036" w="21274">
                  <a:moveTo>
                    <a:pt x="2775" y="1"/>
                  </a:moveTo>
                  <a:lnTo>
                    <a:pt x="2775" y="1389"/>
                  </a:lnTo>
                  <a:lnTo>
                    <a:pt x="1389" y="1389"/>
                  </a:lnTo>
                  <a:lnTo>
                    <a:pt x="1389" y="2775"/>
                  </a:lnTo>
                  <a:lnTo>
                    <a:pt x="1" y="2775"/>
                  </a:lnTo>
                  <a:lnTo>
                    <a:pt x="1" y="11100"/>
                  </a:lnTo>
                  <a:lnTo>
                    <a:pt x="1389" y="11100"/>
                  </a:lnTo>
                  <a:lnTo>
                    <a:pt x="1389" y="12486"/>
                  </a:lnTo>
                  <a:lnTo>
                    <a:pt x="2775" y="12486"/>
                  </a:lnTo>
                  <a:lnTo>
                    <a:pt x="2775" y="13874"/>
                  </a:lnTo>
                  <a:lnTo>
                    <a:pt x="4163" y="13874"/>
                  </a:lnTo>
                  <a:lnTo>
                    <a:pt x="4163" y="15261"/>
                  </a:lnTo>
                  <a:lnTo>
                    <a:pt x="6938" y="15261"/>
                  </a:lnTo>
                  <a:lnTo>
                    <a:pt x="6938" y="16649"/>
                  </a:lnTo>
                  <a:lnTo>
                    <a:pt x="9712" y="16649"/>
                  </a:lnTo>
                  <a:lnTo>
                    <a:pt x="9712" y="18035"/>
                  </a:lnTo>
                  <a:lnTo>
                    <a:pt x="11562" y="18035"/>
                  </a:lnTo>
                  <a:lnTo>
                    <a:pt x="11562" y="16649"/>
                  </a:lnTo>
                  <a:lnTo>
                    <a:pt x="14337" y="16649"/>
                  </a:lnTo>
                  <a:lnTo>
                    <a:pt x="14337" y="15261"/>
                  </a:lnTo>
                  <a:lnTo>
                    <a:pt x="17111" y="15261"/>
                  </a:lnTo>
                  <a:lnTo>
                    <a:pt x="17111" y="13874"/>
                  </a:lnTo>
                  <a:lnTo>
                    <a:pt x="18498" y="13874"/>
                  </a:lnTo>
                  <a:lnTo>
                    <a:pt x="18498" y="12486"/>
                  </a:lnTo>
                  <a:lnTo>
                    <a:pt x="19886" y="12486"/>
                  </a:lnTo>
                  <a:lnTo>
                    <a:pt x="19886" y="11100"/>
                  </a:lnTo>
                  <a:lnTo>
                    <a:pt x="21273" y="11100"/>
                  </a:lnTo>
                  <a:lnTo>
                    <a:pt x="21273" y="2777"/>
                  </a:lnTo>
                  <a:lnTo>
                    <a:pt x="19886" y="2775"/>
                  </a:lnTo>
                  <a:lnTo>
                    <a:pt x="19886" y="1389"/>
                  </a:lnTo>
                  <a:lnTo>
                    <a:pt x="18498" y="1389"/>
                  </a:lnTo>
                  <a:lnTo>
                    <a:pt x="18498" y="1"/>
                  </a:lnTo>
                  <a:lnTo>
                    <a:pt x="12949" y="1"/>
                  </a:lnTo>
                  <a:lnTo>
                    <a:pt x="12949" y="1389"/>
                  </a:lnTo>
                  <a:lnTo>
                    <a:pt x="11562" y="1389"/>
                  </a:lnTo>
                  <a:lnTo>
                    <a:pt x="11562" y="2775"/>
                  </a:lnTo>
                  <a:lnTo>
                    <a:pt x="9712" y="2775"/>
                  </a:lnTo>
                  <a:lnTo>
                    <a:pt x="9712" y="1389"/>
                  </a:lnTo>
                  <a:lnTo>
                    <a:pt x="8324" y="1389"/>
                  </a:lnTo>
                  <a:lnTo>
                    <a:pt x="832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g35ce5782504_0_463"/>
            <p:cNvSpPr/>
            <p:nvPr/>
          </p:nvSpPr>
          <p:spPr>
            <a:xfrm>
              <a:off x="5326850" y="3420300"/>
              <a:ext cx="115625" cy="104100"/>
            </a:xfrm>
            <a:custGeom>
              <a:rect b="b" l="l" r="r" t="t"/>
              <a:pathLst>
                <a:path extrusionOk="0" h="4164" w="4625">
                  <a:moveTo>
                    <a:pt x="3237" y="1"/>
                  </a:moveTo>
                  <a:lnTo>
                    <a:pt x="3237" y="1389"/>
                  </a:lnTo>
                  <a:lnTo>
                    <a:pt x="1850" y="1389"/>
                  </a:lnTo>
                  <a:lnTo>
                    <a:pt x="1850" y="2775"/>
                  </a:lnTo>
                  <a:lnTo>
                    <a:pt x="0" y="2775"/>
                  </a:lnTo>
                  <a:lnTo>
                    <a:pt x="0" y="4163"/>
                  </a:lnTo>
                  <a:lnTo>
                    <a:pt x="3237" y="4163"/>
                  </a:lnTo>
                  <a:lnTo>
                    <a:pt x="3237" y="2775"/>
                  </a:lnTo>
                  <a:lnTo>
                    <a:pt x="4625" y="2775"/>
                  </a:lnTo>
                  <a:lnTo>
                    <a:pt x="462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g35ce5782504_0_463"/>
            <p:cNvSpPr/>
            <p:nvPr/>
          </p:nvSpPr>
          <p:spPr>
            <a:xfrm>
              <a:off x="5084050" y="3420300"/>
              <a:ext cx="104100" cy="104100"/>
            </a:xfrm>
            <a:custGeom>
              <a:rect b="b" l="l" r="r" t="t"/>
              <a:pathLst>
                <a:path extrusionOk="0" h="4164" w="4164">
                  <a:moveTo>
                    <a:pt x="2775" y="1"/>
                  </a:moveTo>
                  <a:lnTo>
                    <a:pt x="2775" y="1389"/>
                  </a:lnTo>
                  <a:lnTo>
                    <a:pt x="1389" y="1389"/>
                  </a:lnTo>
                  <a:lnTo>
                    <a:pt x="1389" y="2775"/>
                  </a:lnTo>
                  <a:lnTo>
                    <a:pt x="1" y="2775"/>
                  </a:lnTo>
                  <a:lnTo>
                    <a:pt x="1" y="4163"/>
                  </a:lnTo>
                  <a:lnTo>
                    <a:pt x="2775" y="4163"/>
                  </a:lnTo>
                  <a:lnTo>
                    <a:pt x="2775" y="2775"/>
                  </a:lnTo>
                  <a:lnTo>
                    <a:pt x="4163" y="2775"/>
                  </a:lnTo>
                  <a:lnTo>
                    <a:pt x="4163"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g35ce5782504_0_463"/>
            <p:cNvSpPr/>
            <p:nvPr/>
          </p:nvSpPr>
          <p:spPr>
            <a:xfrm>
              <a:off x="5118750" y="3455000"/>
              <a:ext cx="34700" cy="34700"/>
            </a:xfrm>
            <a:custGeom>
              <a:rect b="b" l="l" r="r" t="t"/>
              <a:pathLst>
                <a:path extrusionOk="0" h="1388" w="1388">
                  <a:moveTo>
                    <a:pt x="1" y="1"/>
                  </a:moveTo>
                  <a:lnTo>
                    <a:pt x="1"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g35ce5782504_0_463"/>
            <p:cNvSpPr/>
            <p:nvPr/>
          </p:nvSpPr>
          <p:spPr>
            <a:xfrm>
              <a:off x="5546475" y="3455000"/>
              <a:ext cx="34725" cy="34700"/>
            </a:xfrm>
            <a:custGeom>
              <a:rect b="b" l="l" r="r" t="t"/>
              <a:pathLst>
                <a:path extrusionOk="0" h="1388"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g35ce5782504_0_463"/>
            <p:cNvSpPr/>
            <p:nvPr/>
          </p:nvSpPr>
          <p:spPr>
            <a:xfrm>
              <a:off x="5373100" y="3455000"/>
              <a:ext cx="34675" cy="34700"/>
            </a:xfrm>
            <a:custGeom>
              <a:rect b="b" l="l" r="r" t="t"/>
              <a:pathLst>
                <a:path extrusionOk="0" h="1388" w="1387">
                  <a:moveTo>
                    <a:pt x="0" y="1"/>
                  </a:moveTo>
                  <a:lnTo>
                    <a:pt x="0" y="1387"/>
                  </a:lnTo>
                  <a:lnTo>
                    <a:pt x="1387" y="1387"/>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g35ce5782504_0_463"/>
            <p:cNvSpPr/>
            <p:nvPr/>
          </p:nvSpPr>
          <p:spPr>
            <a:xfrm>
              <a:off x="5118750" y="369775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g35ce5782504_0_463"/>
            <p:cNvSpPr/>
            <p:nvPr/>
          </p:nvSpPr>
          <p:spPr>
            <a:xfrm>
              <a:off x="5546475" y="369775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g35ce5782504_0_463"/>
            <p:cNvSpPr/>
            <p:nvPr/>
          </p:nvSpPr>
          <p:spPr>
            <a:xfrm>
              <a:off x="5257475" y="38018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g35ce5782504_0_463"/>
            <p:cNvSpPr/>
            <p:nvPr/>
          </p:nvSpPr>
          <p:spPr>
            <a:xfrm>
              <a:off x="5373100" y="3801800"/>
              <a:ext cx="69375" cy="34725"/>
            </a:xfrm>
            <a:custGeom>
              <a:rect b="b" l="l" r="r" t="t"/>
              <a:pathLst>
                <a:path extrusionOk="0" h="1389" w="2775">
                  <a:moveTo>
                    <a:pt x="0" y="1"/>
                  </a:moveTo>
                  <a:lnTo>
                    <a:pt x="0"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g35ce5782504_0_463"/>
            <p:cNvSpPr/>
            <p:nvPr/>
          </p:nvSpPr>
          <p:spPr>
            <a:xfrm>
              <a:off x="5292150" y="3455000"/>
              <a:ext cx="34725" cy="34700"/>
            </a:xfrm>
            <a:custGeom>
              <a:rect b="b" l="l" r="r" t="t"/>
              <a:pathLst>
                <a:path extrusionOk="0" h="1388" w="1389">
                  <a:moveTo>
                    <a:pt x="0" y="1"/>
                  </a:moveTo>
                  <a:lnTo>
                    <a:pt x="0"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g35ce5782504_0_463"/>
            <p:cNvSpPr/>
            <p:nvPr/>
          </p:nvSpPr>
          <p:spPr>
            <a:xfrm>
              <a:off x="5326850" y="3489675"/>
              <a:ext cx="46275" cy="34725"/>
            </a:xfrm>
            <a:custGeom>
              <a:rect b="b" l="l" r="r" t="t"/>
              <a:pathLst>
                <a:path extrusionOk="0" h="1389" w="1851">
                  <a:moveTo>
                    <a:pt x="0" y="0"/>
                  </a:moveTo>
                  <a:lnTo>
                    <a:pt x="0" y="1388"/>
                  </a:lnTo>
                  <a:lnTo>
                    <a:pt x="1850" y="1388"/>
                  </a:lnTo>
                  <a:lnTo>
                    <a:pt x="1850"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g35ce5782504_0_463"/>
            <p:cNvSpPr/>
            <p:nvPr/>
          </p:nvSpPr>
          <p:spPr>
            <a:xfrm>
              <a:off x="5442450" y="3767150"/>
              <a:ext cx="69400" cy="34675"/>
            </a:xfrm>
            <a:custGeom>
              <a:rect b="b" l="l" r="r" t="t"/>
              <a:pathLst>
                <a:path extrusionOk="0" h="1387" w="2776">
                  <a:moveTo>
                    <a:pt x="1" y="0"/>
                  </a:moveTo>
                  <a:lnTo>
                    <a:pt x="1"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g35ce5782504_0_463"/>
            <p:cNvSpPr/>
            <p:nvPr/>
          </p:nvSpPr>
          <p:spPr>
            <a:xfrm>
              <a:off x="5188125" y="3767150"/>
              <a:ext cx="69375" cy="34675"/>
            </a:xfrm>
            <a:custGeom>
              <a:rect b="b" l="l" r="r" t="t"/>
              <a:pathLst>
                <a:path extrusionOk="0" h="1387" w="2775">
                  <a:moveTo>
                    <a:pt x="0" y="0"/>
                  </a:moveTo>
                  <a:lnTo>
                    <a:pt x="0" y="1387"/>
                  </a:lnTo>
                  <a:lnTo>
                    <a:pt x="2775" y="1387"/>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g35ce5782504_0_463"/>
            <p:cNvSpPr/>
            <p:nvPr/>
          </p:nvSpPr>
          <p:spPr>
            <a:xfrm>
              <a:off x="5153425" y="373245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g35ce5782504_0_463"/>
            <p:cNvSpPr/>
            <p:nvPr/>
          </p:nvSpPr>
          <p:spPr>
            <a:xfrm>
              <a:off x="5511825" y="3732450"/>
              <a:ext cx="34675" cy="34675"/>
            </a:xfrm>
            <a:custGeom>
              <a:rect b="b" l="l" r="r" t="t"/>
              <a:pathLst>
                <a:path extrusionOk="0" h="1387" w="1387">
                  <a:moveTo>
                    <a:pt x="0" y="0"/>
                  </a:moveTo>
                  <a:lnTo>
                    <a:pt x="0" y="1387"/>
                  </a:lnTo>
                  <a:lnTo>
                    <a:pt x="1387" y="1387"/>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g35ce5782504_0_463"/>
            <p:cNvSpPr/>
            <p:nvPr/>
          </p:nvSpPr>
          <p:spPr>
            <a:xfrm>
              <a:off x="5326850" y="3836500"/>
              <a:ext cx="46275" cy="34700"/>
            </a:xfrm>
            <a:custGeom>
              <a:rect b="b" l="l" r="r" t="t"/>
              <a:pathLst>
                <a:path extrusionOk="0" h="1388" w="1851">
                  <a:moveTo>
                    <a:pt x="0" y="1"/>
                  </a:moveTo>
                  <a:lnTo>
                    <a:pt x="0" y="1387"/>
                  </a:lnTo>
                  <a:lnTo>
                    <a:pt x="1850" y="1387"/>
                  </a:lnTo>
                  <a:lnTo>
                    <a:pt x="18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g35ce5782504_0_463"/>
            <p:cNvSpPr/>
            <p:nvPr/>
          </p:nvSpPr>
          <p:spPr>
            <a:xfrm>
              <a:off x="5153425" y="3420300"/>
              <a:ext cx="138750" cy="34725"/>
            </a:xfrm>
            <a:custGeom>
              <a:rect b="b" l="l" r="r" t="t"/>
              <a:pathLst>
                <a:path extrusionOk="0" h="1389" w="5550">
                  <a:moveTo>
                    <a:pt x="0" y="1"/>
                  </a:moveTo>
                  <a:lnTo>
                    <a:pt x="0" y="1389"/>
                  </a:lnTo>
                  <a:lnTo>
                    <a:pt x="5549" y="1389"/>
                  </a:lnTo>
                  <a:lnTo>
                    <a:pt x="554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g35ce5782504_0_463"/>
            <p:cNvSpPr/>
            <p:nvPr/>
          </p:nvSpPr>
          <p:spPr>
            <a:xfrm>
              <a:off x="5407750" y="3420300"/>
              <a:ext cx="138750" cy="34725"/>
            </a:xfrm>
            <a:custGeom>
              <a:rect b="b" l="l" r="r" t="t"/>
              <a:pathLst>
                <a:path extrusionOk="0" h="1389" w="5550">
                  <a:moveTo>
                    <a:pt x="1" y="1"/>
                  </a:moveTo>
                  <a:lnTo>
                    <a:pt x="1" y="1389"/>
                  </a:lnTo>
                  <a:lnTo>
                    <a:pt x="5550" y="1389"/>
                  </a:lnTo>
                  <a:lnTo>
                    <a:pt x="5550"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g35ce5782504_0_463"/>
            <p:cNvSpPr/>
            <p:nvPr/>
          </p:nvSpPr>
          <p:spPr>
            <a:xfrm>
              <a:off x="5084050" y="34896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g35ce5782504_0_463"/>
            <p:cNvSpPr/>
            <p:nvPr/>
          </p:nvSpPr>
          <p:spPr>
            <a:xfrm>
              <a:off x="5581175" y="3489675"/>
              <a:ext cx="34675" cy="208125"/>
            </a:xfrm>
            <a:custGeom>
              <a:rect b="b" l="l" r="r" t="t"/>
              <a:pathLst>
                <a:path extrusionOk="0" h="8325" w="1387">
                  <a:moveTo>
                    <a:pt x="1" y="0"/>
                  </a:moveTo>
                  <a:lnTo>
                    <a:pt x="1" y="8325"/>
                  </a:lnTo>
                  <a:lnTo>
                    <a:pt x="1387" y="8325"/>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19" name="Google Shape;3119;g35ce5782504_0_463"/>
          <p:cNvCxnSpPr>
            <a:stCxn id="3061" idx="3"/>
            <a:endCxn id="3065" idx="1"/>
          </p:cNvCxnSpPr>
          <p:nvPr/>
        </p:nvCxnSpPr>
        <p:spPr>
          <a:xfrm flipH="1" rot="10800000">
            <a:off x="2272375" y="2306950"/>
            <a:ext cx="1875900" cy="381000"/>
          </a:xfrm>
          <a:prstGeom prst="bentConnector3">
            <a:avLst>
              <a:gd fmla="val 50003" name="adj1"/>
            </a:avLst>
          </a:prstGeom>
          <a:noFill/>
          <a:ln cap="flat" cmpd="sng" w="19050">
            <a:solidFill>
              <a:schemeClr val="accent1"/>
            </a:solidFill>
            <a:prstDash val="solid"/>
            <a:round/>
            <a:headEnd len="sm" w="sm" type="none"/>
            <a:tailEnd len="sm" w="sm" type="none"/>
          </a:ln>
        </p:spPr>
      </p:cxnSp>
      <p:cxnSp>
        <p:nvCxnSpPr>
          <p:cNvPr id="3120" name="Google Shape;3120;g35ce5782504_0_463"/>
          <p:cNvCxnSpPr>
            <a:stCxn id="3065" idx="3"/>
            <a:endCxn id="3069" idx="1"/>
          </p:cNvCxnSpPr>
          <p:nvPr/>
        </p:nvCxnSpPr>
        <p:spPr>
          <a:xfrm flipH="1" rot="10800000">
            <a:off x="4995600" y="1925950"/>
            <a:ext cx="1880700" cy="381000"/>
          </a:xfrm>
          <a:prstGeom prst="bentConnector3">
            <a:avLst>
              <a:gd fmla="val 50001" name="adj1"/>
            </a:avLst>
          </a:prstGeom>
          <a:noFill/>
          <a:ln cap="flat" cmpd="sng" w="19050">
            <a:solidFill>
              <a:schemeClr val="accent1"/>
            </a:solidFill>
            <a:prstDash val="solid"/>
            <a:round/>
            <a:headEnd len="sm" w="sm" type="none"/>
            <a:tailEnd len="sm" w="sm" type="none"/>
          </a:ln>
        </p:spPr>
      </p:cxnSp>
      <p:sp>
        <p:nvSpPr>
          <p:cNvPr id="3121" name="Google Shape;3121;g35ce5782504_0_4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5" name="Shape 3125"/>
        <p:cNvGrpSpPr/>
        <p:nvPr/>
      </p:nvGrpSpPr>
      <p:grpSpPr>
        <a:xfrm>
          <a:off x="0" y="0"/>
          <a:ext cx="0" cy="0"/>
          <a:chOff x="0" y="0"/>
          <a:chExt cx="0" cy="0"/>
        </a:xfrm>
      </p:grpSpPr>
      <p:sp>
        <p:nvSpPr>
          <p:cNvPr id="3126" name="Google Shape;3126;g35ce5782504_0_666"/>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sz="2900"/>
              <a:t>Task 3</a:t>
            </a:r>
            <a:endParaRPr sz="2900"/>
          </a:p>
        </p:txBody>
      </p:sp>
      <p:grpSp>
        <p:nvGrpSpPr>
          <p:cNvPr id="3127" name="Google Shape;3127;g35ce5782504_0_666"/>
          <p:cNvGrpSpPr/>
          <p:nvPr/>
        </p:nvGrpSpPr>
        <p:grpSpPr>
          <a:xfrm rot="-5400000">
            <a:off x="271245" y="535371"/>
            <a:ext cx="242781" cy="161857"/>
            <a:chOff x="2500050" y="3730175"/>
            <a:chExt cx="2619000" cy="1746025"/>
          </a:xfrm>
        </p:grpSpPr>
        <p:sp>
          <p:nvSpPr>
            <p:cNvPr id="3128" name="Google Shape;3128;g35ce5782504_0_66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g35ce5782504_0_66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g35ce5782504_0_66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g35ce5782504_0_66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2" name="Google Shape;3132;g35ce5782504_0_666"/>
          <p:cNvGrpSpPr/>
          <p:nvPr/>
        </p:nvGrpSpPr>
        <p:grpSpPr>
          <a:xfrm rot="5400000">
            <a:off x="8691847" y="535372"/>
            <a:ext cx="242781" cy="161857"/>
            <a:chOff x="2500050" y="3730175"/>
            <a:chExt cx="2619000" cy="1746025"/>
          </a:xfrm>
        </p:grpSpPr>
        <p:sp>
          <p:nvSpPr>
            <p:cNvPr id="3133" name="Google Shape;3133;g35ce5782504_0_66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g35ce5782504_0_66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g35ce5782504_0_66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g35ce5782504_0_66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7" name="Google Shape;3137;g35ce5782504_0_666"/>
          <p:cNvGrpSpPr/>
          <p:nvPr/>
        </p:nvGrpSpPr>
        <p:grpSpPr>
          <a:xfrm>
            <a:off x="1030101" y="1384480"/>
            <a:ext cx="5455493" cy="2331523"/>
            <a:chOff x="20046" y="2383450"/>
            <a:chExt cx="4017300" cy="1667636"/>
          </a:xfrm>
        </p:grpSpPr>
        <p:sp>
          <p:nvSpPr>
            <p:cNvPr id="3138" name="Google Shape;3138;g35ce5782504_0_666"/>
            <p:cNvSpPr txBox="1"/>
            <p:nvPr/>
          </p:nvSpPr>
          <p:spPr>
            <a:xfrm>
              <a:off x="20046" y="3297186"/>
              <a:ext cx="40173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400"/>
                <a:buFont typeface="Arial"/>
                <a:buNone/>
              </a:pPr>
              <a:r>
                <a:rPr b="1" lang="en" sz="2400">
                  <a:solidFill>
                    <a:schemeClr val="lt1"/>
                  </a:solidFill>
                  <a:latin typeface="Advent Pro"/>
                  <a:ea typeface="Advent Pro"/>
                  <a:cs typeface="Advent Pro"/>
                  <a:sym typeface="Advent Pro"/>
                </a:rPr>
                <a:t>Exploration Strategies</a:t>
              </a:r>
              <a:endParaRPr b="1" sz="2400">
                <a:solidFill>
                  <a:schemeClr val="lt1"/>
                </a:solidFill>
                <a:latin typeface="Advent Pro"/>
                <a:ea typeface="Advent Pro"/>
                <a:cs typeface="Advent Pro"/>
                <a:sym typeface="Advent Pro"/>
              </a:endParaRPr>
            </a:p>
          </p:txBody>
        </p:sp>
        <p:sp>
          <p:nvSpPr>
            <p:cNvPr id="3139" name="Google Shape;3139;g35ce5782504_0_666"/>
            <p:cNvSpPr txBox="1"/>
            <p:nvPr/>
          </p:nvSpPr>
          <p:spPr>
            <a:xfrm>
              <a:off x="1425175" y="2383450"/>
              <a:ext cx="847200" cy="76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chemeClr val="accent6"/>
                  </a:solidFill>
                  <a:latin typeface="Orbitron ExtraBold"/>
                  <a:ea typeface="Orbitron ExtraBold"/>
                  <a:cs typeface="Orbitron ExtraBold"/>
                  <a:sym typeface="Orbitron ExtraBold"/>
                </a:rPr>
                <a:t>0</a:t>
              </a:r>
              <a:r>
                <a:rPr lang="en" sz="2800">
                  <a:solidFill>
                    <a:schemeClr val="accent6"/>
                  </a:solidFill>
                  <a:latin typeface="Orbitron ExtraBold"/>
                  <a:ea typeface="Orbitron ExtraBold"/>
                  <a:cs typeface="Orbitron ExtraBold"/>
                  <a:sym typeface="Orbitron ExtraBold"/>
                </a:rPr>
                <a:t>3</a:t>
              </a:r>
              <a:endParaRPr b="0" i="0" sz="2800" u="none" cap="none" strike="noStrike">
                <a:solidFill>
                  <a:schemeClr val="accent6"/>
                </a:solidFill>
                <a:latin typeface="Orbitron ExtraBold"/>
                <a:ea typeface="Orbitron ExtraBold"/>
                <a:cs typeface="Orbitron ExtraBold"/>
                <a:sym typeface="Orbitron ExtraBold"/>
              </a:endParaRPr>
            </a:p>
          </p:txBody>
        </p:sp>
      </p:grpSp>
      <p:sp>
        <p:nvSpPr>
          <p:cNvPr id="3140" name="Google Shape;3140;g35ce5782504_0_6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41" name="Google Shape;3141;g35ce5782504_0_666"/>
          <p:cNvGrpSpPr/>
          <p:nvPr/>
        </p:nvGrpSpPr>
        <p:grpSpPr>
          <a:xfrm>
            <a:off x="5798250" y="990150"/>
            <a:ext cx="2528876" cy="1611875"/>
            <a:chOff x="6615125" y="914000"/>
            <a:chExt cx="2528876" cy="1611875"/>
          </a:xfrm>
        </p:grpSpPr>
        <p:pic>
          <p:nvPicPr>
            <p:cNvPr id="3142" name="Google Shape;3142;g35ce5782504_0_666"/>
            <p:cNvPicPr preferRelativeResize="0"/>
            <p:nvPr/>
          </p:nvPicPr>
          <p:blipFill>
            <a:blip r:embed="rId3">
              <a:alphaModFix/>
            </a:blip>
            <a:stretch>
              <a:fillRect/>
            </a:stretch>
          </p:blipFill>
          <p:spPr>
            <a:xfrm>
              <a:off x="6615125" y="914000"/>
              <a:ext cx="2528876" cy="1611875"/>
            </a:xfrm>
            <a:prstGeom prst="rect">
              <a:avLst/>
            </a:prstGeom>
            <a:noFill/>
            <a:ln>
              <a:noFill/>
            </a:ln>
          </p:spPr>
        </p:pic>
        <p:pic>
          <p:nvPicPr>
            <p:cNvPr id="3143" name="Google Shape;3143;g35ce5782504_0_666"/>
            <p:cNvPicPr preferRelativeResize="0"/>
            <p:nvPr/>
          </p:nvPicPr>
          <p:blipFill rotWithShape="1">
            <a:blip r:embed="rId4">
              <a:alphaModFix/>
            </a:blip>
            <a:srcRect b="0" l="5864" r="0" t="0"/>
            <a:stretch/>
          </p:blipFill>
          <p:spPr>
            <a:xfrm>
              <a:off x="7389613" y="1384463"/>
              <a:ext cx="1035294" cy="554775"/>
            </a:xfrm>
            <a:prstGeom prst="rect">
              <a:avLst/>
            </a:prstGeom>
            <a:noFill/>
            <a:ln>
              <a:noFill/>
            </a:ln>
          </p:spPr>
        </p:pic>
      </p:grpSp>
      <p:cxnSp>
        <p:nvCxnSpPr>
          <p:cNvPr id="3144" name="Google Shape;3144;g35ce5782504_0_666"/>
          <p:cNvCxnSpPr/>
          <p:nvPr/>
        </p:nvCxnSpPr>
        <p:spPr>
          <a:xfrm flipH="1" rot="10800000">
            <a:off x="-344375" y="1689125"/>
            <a:ext cx="3258900" cy="1968000"/>
          </a:xfrm>
          <a:prstGeom prst="bentConnector3">
            <a:avLst>
              <a:gd fmla="val 46042" name="adj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8" name="Shape 3148"/>
        <p:cNvGrpSpPr/>
        <p:nvPr/>
      </p:nvGrpSpPr>
      <p:grpSpPr>
        <a:xfrm>
          <a:off x="0" y="0"/>
          <a:ext cx="0" cy="0"/>
          <a:chOff x="0" y="0"/>
          <a:chExt cx="0" cy="0"/>
        </a:xfrm>
      </p:grpSpPr>
      <p:sp>
        <p:nvSpPr>
          <p:cNvPr id="3149" name="Google Shape;3149;g35ce5782504_0_37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3 development and final version</a:t>
            </a:r>
            <a:endParaRPr/>
          </a:p>
        </p:txBody>
      </p:sp>
      <p:sp>
        <p:nvSpPr>
          <p:cNvPr id="3150" name="Google Shape;3150;g35ce5782504_0_3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1" name="Google Shape;3151;g35ce5782504_0_378"/>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latin typeface="Advent Pro Medium"/>
                <a:ea typeface="Advent Pro Medium"/>
                <a:cs typeface="Advent Pro Medium"/>
                <a:sym typeface="Advent Pro Medium"/>
              </a:rPr>
              <a:t>→ Implementation details for both exploration strategies.</a:t>
            </a:r>
            <a:endParaRPr sz="19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900">
                <a:solidFill>
                  <a:schemeClr val="accent1"/>
                </a:solidFill>
                <a:latin typeface="Advent Pro Medium"/>
                <a:ea typeface="Advent Pro Medium"/>
                <a:cs typeface="Advent Pro Medium"/>
                <a:sym typeface="Advent Pro Medium"/>
              </a:rPr>
              <a:t>→ Epsilon-Greedy vs. Boltzmann exploration.</a:t>
            </a:r>
            <a:endParaRPr sz="19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900">
                <a:solidFill>
                  <a:schemeClr val="accent1"/>
                </a:solidFill>
                <a:latin typeface="Advent Pro Medium"/>
                <a:ea typeface="Advent Pro Medium"/>
                <a:cs typeface="Advent Pro Medium"/>
                <a:sym typeface="Advent Pro Medium"/>
              </a:rPr>
              <a:t>→ Visualizations</a:t>
            </a:r>
            <a:endParaRPr sz="19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900">
                <a:solidFill>
                  <a:schemeClr val="accent1"/>
                </a:solidFill>
                <a:latin typeface="Advent Pro Medium"/>
                <a:ea typeface="Advent Pro Medium"/>
                <a:cs typeface="Advent Pro Medium"/>
                <a:sym typeface="Advent Pro Medium"/>
              </a:rPr>
              <a:t>→ Which strategy for the snake game?</a:t>
            </a:r>
            <a:endParaRPr sz="1900">
              <a:solidFill>
                <a:schemeClr val="accent1"/>
              </a:solidFill>
              <a:latin typeface="Advent Pro Medium"/>
              <a:ea typeface="Advent Pro Medium"/>
              <a:cs typeface="Advent Pro Medium"/>
              <a:sym typeface="Advent Pro Medium"/>
            </a:endParaRPr>
          </a:p>
        </p:txBody>
      </p:sp>
      <p:pic>
        <p:nvPicPr>
          <p:cNvPr id="3152" name="Google Shape;3152;g35ce5782504_0_378"/>
          <p:cNvPicPr preferRelativeResize="0"/>
          <p:nvPr/>
        </p:nvPicPr>
        <p:blipFill>
          <a:blip r:embed="rId3">
            <a:alphaModFix/>
          </a:blip>
          <a:stretch>
            <a:fillRect/>
          </a:stretch>
        </p:blipFill>
        <p:spPr>
          <a:xfrm>
            <a:off x="3627975" y="3114900"/>
            <a:ext cx="1794700" cy="1794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56" name="Shape 3156"/>
        <p:cNvGrpSpPr/>
        <p:nvPr/>
      </p:nvGrpSpPr>
      <p:grpSpPr>
        <a:xfrm>
          <a:off x="0" y="0"/>
          <a:ext cx="0" cy="0"/>
          <a:chOff x="0" y="0"/>
          <a:chExt cx="0" cy="0"/>
        </a:xfrm>
      </p:grpSpPr>
      <p:sp>
        <p:nvSpPr>
          <p:cNvPr id="3157" name="Google Shape;3157;g35f5f6c8d79_0_1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Exploration strategies implementation</a:t>
            </a:r>
            <a:endParaRPr/>
          </a:p>
        </p:txBody>
      </p:sp>
      <p:sp>
        <p:nvSpPr>
          <p:cNvPr id="3158" name="Google Shape;3158;g35f5f6c8d79_0_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59" name="Google Shape;3159;g35f5f6c8d79_0_12"/>
          <p:cNvSpPr txBox="1"/>
          <p:nvPr/>
        </p:nvSpPr>
        <p:spPr>
          <a:xfrm>
            <a:off x="373825" y="1003775"/>
            <a:ext cx="8458500" cy="385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300">
                <a:solidFill>
                  <a:schemeClr val="lt1"/>
                </a:solidFill>
                <a:latin typeface="Advent Pro Medium"/>
                <a:ea typeface="Advent Pro Medium"/>
                <a:cs typeface="Advent Pro Medium"/>
                <a:sym typeface="Advent Pro Medium"/>
              </a:rPr>
              <a:t>→</a:t>
            </a:r>
            <a:r>
              <a:rPr lang="en" sz="2300">
                <a:solidFill>
                  <a:schemeClr val="lt1"/>
                </a:solidFill>
                <a:latin typeface="Advent Pro Medium"/>
                <a:ea typeface="Advent Pro Medium"/>
                <a:cs typeface="Advent Pro Medium"/>
                <a:sym typeface="Advent Pro Medium"/>
              </a:rPr>
              <a:t>What is an Exploration strategy</a:t>
            </a:r>
            <a:r>
              <a:rPr lang="en" sz="2300">
                <a:solidFill>
                  <a:schemeClr val="lt1"/>
                </a:solidFill>
                <a:latin typeface="Advent Pro Medium"/>
                <a:ea typeface="Advent Pro Medium"/>
                <a:cs typeface="Advent Pro Medium"/>
                <a:sym typeface="Advent Pro Medium"/>
              </a:rPr>
              <a:t>?</a:t>
            </a:r>
            <a:endParaRPr sz="23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In reinforcement learning, an agent must balance two competing goals:</a:t>
            </a:r>
            <a:endParaRPr sz="1700">
              <a:solidFill>
                <a:schemeClr val="lt1"/>
              </a:solidFill>
              <a:latin typeface="Advent Pro Medium"/>
              <a:ea typeface="Advent Pro Medium"/>
              <a:cs typeface="Advent Pro Medium"/>
              <a:sym typeface="Advent Pro Medium"/>
            </a:endParaRPr>
          </a:p>
          <a:p>
            <a:pPr indent="-317500" lvl="0" marL="457200" rtl="0" algn="l">
              <a:lnSpc>
                <a:spcPct val="115000"/>
              </a:lnSpc>
              <a:spcBef>
                <a:spcPts val="1200"/>
              </a:spcBef>
              <a:spcAft>
                <a:spcPts val="0"/>
              </a:spcAft>
              <a:buClr>
                <a:schemeClr val="lt1"/>
              </a:buClr>
              <a:buSzPts val="1400"/>
              <a:buChar char="●"/>
            </a:pPr>
            <a:r>
              <a:rPr b="1" lang="en" sz="1700">
                <a:solidFill>
                  <a:schemeClr val="lt1"/>
                </a:solidFill>
                <a:latin typeface="Advent Pro"/>
                <a:ea typeface="Advent Pro"/>
                <a:cs typeface="Advent Pro"/>
                <a:sym typeface="Advent Pro"/>
              </a:rPr>
              <a:t>Exploitation</a:t>
            </a:r>
            <a:r>
              <a:rPr lang="en" sz="1500">
                <a:solidFill>
                  <a:schemeClr val="lt1"/>
                </a:solidFill>
                <a:latin typeface="Advent Pro Medium"/>
                <a:ea typeface="Advent Pro Medium"/>
                <a:cs typeface="Advent Pro Medium"/>
                <a:sym typeface="Advent Pro Medium"/>
              </a:rPr>
              <a:t>: Chooses the action that it currently believes is best, based on past experience </a:t>
            </a:r>
            <a:endParaRPr sz="1500">
              <a:solidFill>
                <a:schemeClr val="lt1"/>
              </a:solidFill>
              <a:latin typeface="Advent Pro Medium"/>
              <a:ea typeface="Advent Pro Medium"/>
              <a:cs typeface="Advent Pro Medium"/>
              <a:sym typeface="Advent Pro Medium"/>
            </a:endParaRPr>
          </a:p>
          <a:p>
            <a:pPr indent="-317500" lvl="0" marL="457200" rtl="0" algn="l">
              <a:lnSpc>
                <a:spcPct val="115000"/>
              </a:lnSpc>
              <a:spcBef>
                <a:spcPts val="0"/>
              </a:spcBef>
              <a:spcAft>
                <a:spcPts val="0"/>
              </a:spcAft>
              <a:buClr>
                <a:schemeClr val="lt1"/>
              </a:buClr>
              <a:buSzPts val="1400"/>
              <a:buChar char="●"/>
            </a:pPr>
            <a:r>
              <a:rPr b="1" lang="en" sz="1700">
                <a:solidFill>
                  <a:schemeClr val="lt1"/>
                </a:solidFill>
                <a:latin typeface="Advent Pro"/>
                <a:ea typeface="Advent Pro"/>
                <a:cs typeface="Advent Pro"/>
                <a:sym typeface="Advent Pro"/>
              </a:rPr>
              <a:t>Exploration</a:t>
            </a:r>
            <a:r>
              <a:rPr lang="en" sz="1500">
                <a:solidFill>
                  <a:schemeClr val="lt1"/>
                </a:solidFill>
                <a:latin typeface="Advent Pro Medium"/>
                <a:ea typeface="Advent Pro Medium"/>
                <a:cs typeface="Advent Pro Medium"/>
                <a:sym typeface="Advent Pro Medium"/>
              </a:rPr>
              <a:t>: Try out actions that may </a:t>
            </a:r>
            <a:r>
              <a:rPr lang="en" sz="1500">
                <a:solidFill>
                  <a:schemeClr val="lt1"/>
                </a:solidFill>
                <a:latin typeface="Advent Pro Medium"/>
                <a:ea typeface="Advent Pro Medium"/>
                <a:cs typeface="Advent Pro Medium"/>
                <a:sym typeface="Advent Pro Medium"/>
              </a:rPr>
              <a:t>seem not optimal right</a:t>
            </a:r>
            <a:r>
              <a:rPr lang="en" sz="1500">
                <a:solidFill>
                  <a:schemeClr val="lt1"/>
                </a:solidFill>
                <a:latin typeface="Advent Pro Medium"/>
                <a:ea typeface="Advent Pro Medium"/>
                <a:cs typeface="Advent Pro Medium"/>
                <a:sym typeface="Advent Pro Medium"/>
              </a:rPr>
              <a:t> now, in order to discover better strategies for the future.</a:t>
            </a:r>
            <a:br>
              <a:rPr lang="en" sz="1500">
                <a:solidFill>
                  <a:schemeClr val="lt1"/>
                </a:solidFill>
                <a:latin typeface="Advent Pro Medium"/>
                <a:ea typeface="Advent Pro Medium"/>
                <a:cs typeface="Advent Pro Medium"/>
                <a:sym typeface="Advent Pro Medium"/>
              </a:rPr>
            </a:br>
            <a:endParaRPr sz="15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120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An “</a:t>
            </a:r>
            <a:r>
              <a:rPr b="1" lang="en" sz="1700">
                <a:solidFill>
                  <a:schemeClr val="lt1"/>
                </a:solidFill>
                <a:latin typeface="Advent Pro"/>
                <a:ea typeface="Advent Pro"/>
                <a:cs typeface="Advent Pro"/>
                <a:sym typeface="Advent Pro"/>
              </a:rPr>
              <a:t>exploration strategy</a:t>
            </a:r>
            <a:r>
              <a:rPr lang="en" sz="1700">
                <a:solidFill>
                  <a:schemeClr val="lt1"/>
                </a:solidFill>
                <a:latin typeface="Advent Pro Medium"/>
                <a:ea typeface="Advent Pro Medium"/>
                <a:cs typeface="Advent Pro Medium"/>
                <a:sym typeface="Advent Pro Medium"/>
              </a:rPr>
              <a:t>” is the rule the agent uses to decide when to explore, and how to explore. Without enough exploration, the agent can get “stuck” repeatedly choosing a mediocre action, never discovering a higher‐reward path. Without enough exploitation, the agent spends all its time wandering around randomly and never converges to a good policy.</a:t>
            </a:r>
            <a:endParaRPr sz="23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63" name="Shape 3163"/>
        <p:cNvGrpSpPr/>
        <p:nvPr/>
      </p:nvGrpSpPr>
      <p:grpSpPr>
        <a:xfrm>
          <a:off x="0" y="0"/>
          <a:ext cx="0" cy="0"/>
          <a:chOff x="0" y="0"/>
          <a:chExt cx="0" cy="0"/>
        </a:xfrm>
      </p:grpSpPr>
      <p:sp>
        <p:nvSpPr>
          <p:cNvPr id="3164" name="Google Shape;3164;g35f5f6c8d79_0_3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Epsilon greedy strategy</a:t>
            </a:r>
            <a:endParaRPr/>
          </a:p>
        </p:txBody>
      </p:sp>
      <p:sp>
        <p:nvSpPr>
          <p:cNvPr id="3165" name="Google Shape;3165;g35f5f6c8d79_0_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6" name="Google Shape;3166;g35f5f6c8d79_0_33"/>
          <p:cNvSpPr txBox="1"/>
          <p:nvPr/>
        </p:nvSpPr>
        <p:spPr>
          <a:xfrm>
            <a:off x="373825" y="1003775"/>
            <a:ext cx="8458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The </a:t>
            </a:r>
            <a:r>
              <a:rPr b="1" lang="en" sz="1600">
                <a:solidFill>
                  <a:schemeClr val="lt1"/>
                </a:solidFill>
                <a:latin typeface="Advent Pro"/>
                <a:ea typeface="Advent Pro"/>
                <a:cs typeface="Advent Pro"/>
                <a:sym typeface="Advent Pro"/>
              </a:rPr>
              <a:t>core idea</a:t>
            </a:r>
            <a:r>
              <a:rPr lang="en" sz="1600">
                <a:solidFill>
                  <a:schemeClr val="lt1"/>
                </a:solidFill>
                <a:latin typeface="Advent Pro Medium"/>
                <a:ea typeface="Advent Pro Medium"/>
                <a:cs typeface="Advent Pro Medium"/>
                <a:sym typeface="Advent Pro Medium"/>
              </a:rPr>
              <a:t> is that we have two probabilities: </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1200"/>
              </a:spcBef>
              <a:spcAft>
                <a:spcPts val="0"/>
              </a:spcAft>
              <a:buClr>
                <a:schemeClr val="lt1"/>
              </a:buClr>
              <a:buSzPts val="1600"/>
              <a:buFont typeface="Advent Pro Medium"/>
              <a:buChar char="-"/>
            </a:pPr>
            <a:r>
              <a:rPr lang="en" sz="1600">
                <a:solidFill>
                  <a:schemeClr val="lt1"/>
                </a:solidFill>
                <a:latin typeface="Advent Pro Medium"/>
                <a:ea typeface="Advent Pro Medium"/>
                <a:cs typeface="Advent Pro Medium"/>
                <a:sym typeface="Advent Pro Medium"/>
              </a:rPr>
              <a:t>probability ε (exploration), pick a uniformly random action,</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Clr>
                <a:schemeClr val="lt1"/>
              </a:buClr>
              <a:buSzPts val="1600"/>
              <a:buFont typeface="Advent Pro Medium"/>
              <a:buChar char="-"/>
            </a:pPr>
            <a:r>
              <a:rPr lang="en" sz="1600">
                <a:solidFill>
                  <a:schemeClr val="lt1"/>
                </a:solidFill>
                <a:latin typeface="Advent Pro Medium"/>
                <a:ea typeface="Advent Pro Medium"/>
                <a:cs typeface="Advent Pro Medium"/>
                <a:sym typeface="Advent Pro Medium"/>
              </a:rPr>
              <a:t>probability 1 − ε (exploitation), pick the action that maximizes the current Q-value.</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ε starts near 1.0 → Almost every step is random.</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As training proceeds ε decays → </a:t>
            </a:r>
            <a:r>
              <a:rPr lang="en" sz="1600">
                <a:solidFill>
                  <a:schemeClr val="lt1"/>
                </a:solidFill>
                <a:latin typeface="Advent Pro Medium"/>
                <a:ea typeface="Advent Pro Medium"/>
                <a:cs typeface="Advent Pro Medium"/>
                <a:sym typeface="Advent Pro Medium"/>
              </a:rPr>
              <a:t>Fewer random moves, more greedy picks based on learned Q-values.</a:t>
            </a:r>
            <a:br>
              <a:rPr lang="en" sz="1600">
                <a:solidFill>
                  <a:schemeClr val="lt1"/>
                </a:solidFill>
                <a:latin typeface="Advent Pro Medium"/>
                <a:ea typeface="Advent Pro Medium"/>
                <a:cs typeface="Advent Pro Medium"/>
                <a:sym typeface="Advent Pro Medium"/>
              </a:rPr>
            </a:br>
            <a:endParaRPr sz="1600">
              <a:solidFill>
                <a:schemeClr val="lt1"/>
              </a:solidFill>
              <a:latin typeface="Advent Pro Medium"/>
              <a:ea typeface="Advent Pro Medium"/>
              <a:cs typeface="Advent Pro Medium"/>
              <a:sym typeface="Advent Pro Medium"/>
            </a:endParaRPr>
          </a:p>
          <a:p>
            <a:pPr indent="0" lvl="0" marL="0" rtl="0" algn="l">
              <a:lnSpc>
                <a:spcPct val="100000"/>
              </a:lnSpc>
              <a:spcBef>
                <a:spcPts val="1200"/>
              </a:spcBef>
              <a:spcAft>
                <a:spcPts val="1000"/>
              </a:spcAft>
              <a:buNone/>
            </a:pPr>
            <a:r>
              <a:t/>
            </a:r>
            <a:endParaRPr sz="1600">
              <a:solidFill>
                <a:schemeClr val="lt1"/>
              </a:solidFill>
              <a:latin typeface="Advent Pro Medium"/>
              <a:ea typeface="Advent Pro Medium"/>
              <a:cs typeface="Advent Pro Medium"/>
              <a:sym typeface="Advent Pro Medium"/>
            </a:endParaRPr>
          </a:p>
        </p:txBody>
      </p:sp>
      <p:pic>
        <p:nvPicPr>
          <p:cNvPr id="3167" name="Google Shape;3167;g35f5f6c8d79_0_33"/>
          <p:cNvPicPr preferRelativeResize="0"/>
          <p:nvPr/>
        </p:nvPicPr>
        <p:blipFill>
          <a:blip r:embed="rId3">
            <a:alphaModFix/>
          </a:blip>
          <a:stretch>
            <a:fillRect/>
          </a:stretch>
        </p:blipFill>
        <p:spPr>
          <a:xfrm>
            <a:off x="3359491" y="3062175"/>
            <a:ext cx="2425011" cy="17923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1" name="Shape 3171"/>
        <p:cNvGrpSpPr/>
        <p:nvPr/>
      </p:nvGrpSpPr>
      <p:grpSpPr>
        <a:xfrm>
          <a:off x="0" y="0"/>
          <a:ext cx="0" cy="0"/>
          <a:chOff x="0" y="0"/>
          <a:chExt cx="0" cy="0"/>
        </a:xfrm>
      </p:grpSpPr>
      <p:sp>
        <p:nvSpPr>
          <p:cNvPr id="3172" name="Google Shape;3172;g35fe9ea2edd_0_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Epsilon greedy </a:t>
            </a:r>
            <a:r>
              <a:rPr lang="en"/>
              <a:t>implementation</a:t>
            </a:r>
            <a:endParaRPr/>
          </a:p>
        </p:txBody>
      </p:sp>
      <p:sp>
        <p:nvSpPr>
          <p:cNvPr id="3173" name="Google Shape;3173;g35fe9ea2edd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4" name="Google Shape;3174;g35fe9ea2edd_0_0"/>
          <p:cNvSpPr txBox="1"/>
          <p:nvPr/>
        </p:nvSpPr>
        <p:spPr>
          <a:xfrm>
            <a:off x="373825" y="1003775"/>
            <a:ext cx="8458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Advent Pro Medium"/>
                <a:ea typeface="Advent Pro Medium"/>
                <a:cs typeface="Advent Pro Medium"/>
                <a:sym typeface="Advent Pro Medium"/>
              </a:rPr>
              <a:t>Hyperparameters:</a:t>
            </a:r>
            <a:endParaRPr sz="1600">
              <a:solidFill>
                <a:schemeClr val="lt1"/>
              </a:solidFill>
              <a:latin typeface="Advent Pro Medium"/>
              <a:ea typeface="Advent Pro Medium"/>
              <a:cs typeface="Advent Pro Medium"/>
              <a:sym typeface="Advent Pro Medium"/>
            </a:endParaRPr>
          </a:p>
          <a:p>
            <a:pPr indent="-330200" lvl="1" marL="914400" rtl="0" algn="l">
              <a:lnSpc>
                <a:spcPct val="115000"/>
              </a:lnSpc>
              <a:spcBef>
                <a:spcPts val="0"/>
              </a:spcBef>
              <a:spcAft>
                <a:spcPts val="0"/>
              </a:spcAft>
              <a:buClr>
                <a:schemeClr val="lt1"/>
              </a:buClr>
              <a:buSzPts val="1600"/>
              <a:buFont typeface="Advent Pro Medium"/>
              <a:buChar char="○"/>
            </a:pPr>
            <a:r>
              <a:rPr lang="en" sz="1600">
                <a:solidFill>
                  <a:schemeClr val="lt1"/>
                </a:solidFill>
                <a:latin typeface="Advent Pro Medium"/>
                <a:ea typeface="Advent Pro Medium"/>
                <a:cs typeface="Advent Pro Medium"/>
                <a:sym typeface="Advent Pro Medium"/>
              </a:rPr>
              <a:t>Initial </a:t>
            </a:r>
            <a:r>
              <a:rPr b="1" lang="en" sz="1600">
                <a:solidFill>
                  <a:schemeClr val="lt1"/>
                </a:solidFill>
                <a:latin typeface="Advent Pro"/>
                <a:ea typeface="Advent Pro"/>
                <a:cs typeface="Advent Pro"/>
                <a:sym typeface="Advent Pro"/>
              </a:rPr>
              <a:t>ε = 0.05</a:t>
            </a:r>
            <a:r>
              <a:rPr lang="en" sz="1600">
                <a:solidFill>
                  <a:schemeClr val="lt1"/>
                </a:solidFill>
                <a:latin typeface="Advent Pro Medium"/>
                <a:ea typeface="Advent Pro Medium"/>
                <a:cs typeface="Advent Pro Medium"/>
                <a:sym typeface="Advent Pro Medium"/>
              </a:rPr>
              <a:t> (i.e., 5 % random actions at start).</a:t>
            </a:r>
            <a:endParaRPr sz="1600">
              <a:solidFill>
                <a:schemeClr val="lt1"/>
              </a:solidFill>
              <a:latin typeface="Advent Pro Medium"/>
              <a:ea typeface="Advent Pro Medium"/>
              <a:cs typeface="Advent Pro Medium"/>
              <a:sym typeface="Advent Pro Medium"/>
            </a:endParaRPr>
          </a:p>
          <a:p>
            <a:pPr indent="-330200" lvl="1" marL="914400" rtl="0" algn="l">
              <a:lnSpc>
                <a:spcPct val="115000"/>
              </a:lnSpc>
              <a:spcBef>
                <a:spcPts val="0"/>
              </a:spcBef>
              <a:spcAft>
                <a:spcPts val="0"/>
              </a:spcAft>
              <a:buClr>
                <a:schemeClr val="lt1"/>
              </a:buClr>
              <a:buSzPts val="1600"/>
              <a:buFont typeface="Advent Pro Medium"/>
              <a:buChar char="○"/>
            </a:pPr>
            <a:r>
              <a:rPr lang="en" sz="1600">
                <a:solidFill>
                  <a:schemeClr val="lt1"/>
                </a:solidFill>
                <a:latin typeface="Advent Pro Medium"/>
                <a:ea typeface="Advent Pro Medium"/>
                <a:cs typeface="Advent Pro Medium"/>
                <a:sym typeface="Advent Pro Medium"/>
              </a:rPr>
              <a:t>Exponential decay schedule every timestep t:</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t/>
            </a:r>
            <a:endParaRPr sz="1600">
              <a:solidFill>
                <a:schemeClr val="lt1"/>
              </a:solidFill>
              <a:latin typeface="Advent Pro Medium"/>
              <a:ea typeface="Advent Pro Medium"/>
              <a:cs typeface="Advent Pro Medium"/>
              <a:sym typeface="Advent Pro Medium"/>
            </a:endParaRPr>
          </a:p>
          <a:p>
            <a:pPr indent="45720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 → ε smoothly goes from 0.05 → ~0.0001 over first ≈ 50 000 timesteps, then stays near zero.</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b="1" lang="en" sz="1600">
                <a:solidFill>
                  <a:schemeClr val="lt1"/>
                </a:solidFill>
                <a:latin typeface="Advent Pro"/>
                <a:ea typeface="Advent Pro"/>
                <a:cs typeface="Advent Pro"/>
                <a:sym typeface="Advent Pro"/>
              </a:rPr>
              <a:t>Why low initial ε (0.05)?</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The Snake environment is relatively high‐dimensional (30×30 grid). A small nonzero ε still forces occasional random exploration without being completely chaotic.</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We experimented with 0.1 and 0.01; 0.05 yielded the best </a:t>
            </a:r>
            <a:r>
              <a:rPr b="1" lang="en" sz="1600">
                <a:solidFill>
                  <a:schemeClr val="lt1"/>
                </a:solidFill>
                <a:latin typeface="Advent Pro"/>
                <a:ea typeface="Advent Pro"/>
                <a:cs typeface="Advent Pro"/>
                <a:sym typeface="Advent Pro"/>
              </a:rPr>
              <a:t>trade‐off </a:t>
            </a:r>
            <a:r>
              <a:rPr lang="en" sz="1600">
                <a:solidFill>
                  <a:schemeClr val="lt1"/>
                </a:solidFill>
                <a:latin typeface="Advent Pro Medium"/>
                <a:ea typeface="Advent Pro Medium"/>
                <a:cs typeface="Advent Pro Medium"/>
                <a:sym typeface="Advent Pro Medium"/>
              </a:rPr>
              <a:t>in early apple‐discovery vs. training stability.</a:t>
            </a:r>
            <a:endParaRPr sz="1600">
              <a:solidFill>
                <a:schemeClr val="lt1"/>
              </a:solidFill>
              <a:latin typeface="Advent Pro Medium"/>
              <a:ea typeface="Advent Pro Medium"/>
              <a:cs typeface="Advent Pro Medium"/>
              <a:sym typeface="Advent Pro Medium"/>
            </a:endParaRPr>
          </a:p>
        </p:txBody>
      </p:sp>
      <p:pic>
        <p:nvPicPr>
          <p:cNvPr id="3175" name="Google Shape;3175;g35fe9ea2edd_0_0"/>
          <p:cNvPicPr preferRelativeResize="0"/>
          <p:nvPr/>
        </p:nvPicPr>
        <p:blipFill>
          <a:blip r:embed="rId3">
            <a:alphaModFix/>
          </a:blip>
          <a:stretch>
            <a:fillRect/>
          </a:stretch>
        </p:blipFill>
        <p:spPr>
          <a:xfrm>
            <a:off x="2841088" y="1985975"/>
            <a:ext cx="3286125" cy="533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9" name="Shape 3179"/>
        <p:cNvGrpSpPr/>
        <p:nvPr/>
      </p:nvGrpSpPr>
      <p:grpSpPr>
        <a:xfrm>
          <a:off x="0" y="0"/>
          <a:ext cx="0" cy="0"/>
          <a:chOff x="0" y="0"/>
          <a:chExt cx="0" cy="0"/>
        </a:xfrm>
      </p:grpSpPr>
      <p:sp>
        <p:nvSpPr>
          <p:cNvPr id="3180" name="Google Shape;3180;g35f5f6c8d79_0_4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Boltzmann strategy</a:t>
            </a:r>
            <a:endParaRPr/>
          </a:p>
        </p:txBody>
      </p:sp>
      <p:sp>
        <p:nvSpPr>
          <p:cNvPr id="3181" name="Google Shape;3181;g35f5f6c8d79_0_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2" name="Google Shape;3182;g35f5f6c8d79_0_42"/>
          <p:cNvSpPr txBox="1"/>
          <p:nvPr/>
        </p:nvSpPr>
        <p:spPr>
          <a:xfrm>
            <a:off x="373825" y="1003775"/>
            <a:ext cx="8458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For Boltzmann strategy, instead of “flipping a coin”, the Q‐values are converted into a probability distribution using a temperature T:</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 </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Starts with </a:t>
            </a:r>
            <a:r>
              <a:rPr b="1" lang="en" sz="1600">
                <a:solidFill>
                  <a:schemeClr val="lt1"/>
                </a:solidFill>
                <a:latin typeface="Advent Pro"/>
                <a:ea typeface="Advent Pro"/>
                <a:cs typeface="Advent Pro"/>
                <a:sym typeface="Advent Pro"/>
              </a:rPr>
              <a:t>T≈5.0</a:t>
            </a:r>
            <a:r>
              <a:rPr lang="en" sz="1600">
                <a:solidFill>
                  <a:schemeClr val="lt1"/>
                </a:solidFill>
                <a:latin typeface="Advent Pro Medium"/>
                <a:ea typeface="Advent Pro Medium"/>
                <a:cs typeface="Advent Pro Medium"/>
                <a:sym typeface="Advent Pro Medium"/>
              </a:rPr>
              <a:t> → policy is almost uniform, so the agent expl</a:t>
            </a:r>
            <a:r>
              <a:rPr lang="en" sz="1600">
                <a:solidFill>
                  <a:schemeClr val="lt1"/>
                </a:solidFill>
                <a:latin typeface="Advent Pro Medium"/>
                <a:ea typeface="Advent Pro Medium"/>
                <a:cs typeface="Advent Pro Medium"/>
                <a:sym typeface="Advent Pro Medium"/>
              </a:rPr>
              <a:t>ores widely.</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As Training Proceeds T decays → </a:t>
            </a:r>
            <a:r>
              <a:rPr lang="en" sz="1600">
                <a:solidFill>
                  <a:schemeClr val="lt1"/>
                </a:solidFill>
                <a:latin typeface="Advent Pro Medium"/>
                <a:ea typeface="Advent Pro Medium"/>
                <a:cs typeface="Advent Pro Medium"/>
                <a:sym typeface="Advent Pro Medium"/>
              </a:rPr>
              <a:t>higher‐Q actions gain exponentially more probability → strong exploitation.</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b="1" lang="en" sz="1600">
                <a:solidFill>
                  <a:schemeClr val="lt1"/>
                </a:solidFill>
                <a:latin typeface="Advent Pro"/>
                <a:ea typeface="Advent Pro"/>
                <a:cs typeface="Advent Pro"/>
                <a:sym typeface="Advent Pro"/>
              </a:rPr>
              <a:t>Why Boltzmann? </a:t>
            </a:r>
            <a:r>
              <a:rPr lang="en" sz="1600">
                <a:solidFill>
                  <a:schemeClr val="lt1"/>
                </a:solidFill>
                <a:latin typeface="Advent Pro Medium"/>
                <a:ea typeface="Advent Pro Medium"/>
                <a:cs typeface="Advent Pro Medium"/>
                <a:sym typeface="Advent Pro Medium"/>
              </a:rPr>
              <a:t> Even during exploration, “better” actions get higher probability (informed exploration) and smoother transitions from exploration → exploitation as T lowers.</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1200"/>
              </a:spcAft>
              <a:buNone/>
            </a:pPr>
            <a:r>
              <a:t/>
            </a:r>
            <a:endParaRPr sz="1600">
              <a:solidFill>
                <a:schemeClr val="lt1"/>
              </a:solidFill>
              <a:latin typeface="Advent Pro Medium"/>
              <a:ea typeface="Advent Pro Medium"/>
              <a:cs typeface="Advent Pro Medium"/>
              <a:sym typeface="Advent Pro Medium"/>
            </a:endParaRPr>
          </a:p>
        </p:txBody>
      </p:sp>
      <p:pic>
        <p:nvPicPr>
          <p:cNvPr id="3183" name="Google Shape;3183;g35f5f6c8d79_0_42"/>
          <p:cNvPicPr preferRelativeResize="0"/>
          <p:nvPr/>
        </p:nvPicPr>
        <p:blipFill>
          <a:blip r:embed="rId3">
            <a:alphaModFix/>
          </a:blip>
          <a:stretch>
            <a:fillRect/>
          </a:stretch>
        </p:blipFill>
        <p:spPr>
          <a:xfrm>
            <a:off x="2954260" y="1701398"/>
            <a:ext cx="3235484" cy="693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87" name="Shape 3187"/>
        <p:cNvGrpSpPr/>
        <p:nvPr/>
      </p:nvGrpSpPr>
      <p:grpSpPr>
        <a:xfrm>
          <a:off x="0" y="0"/>
          <a:ext cx="0" cy="0"/>
          <a:chOff x="0" y="0"/>
          <a:chExt cx="0" cy="0"/>
        </a:xfrm>
      </p:grpSpPr>
      <p:sp>
        <p:nvSpPr>
          <p:cNvPr id="3188" name="Google Shape;3188;g35fe9ea2edd_0_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Boltzmann implementation</a:t>
            </a:r>
            <a:endParaRPr/>
          </a:p>
        </p:txBody>
      </p:sp>
      <p:sp>
        <p:nvSpPr>
          <p:cNvPr id="3189" name="Google Shape;3189;g35fe9ea2edd_0_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0" name="Google Shape;3190;g35fe9ea2edd_0_9"/>
          <p:cNvSpPr txBox="1"/>
          <p:nvPr/>
        </p:nvSpPr>
        <p:spPr>
          <a:xfrm>
            <a:off x="373825" y="1003775"/>
            <a:ext cx="8458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900">
                <a:solidFill>
                  <a:schemeClr val="lt1"/>
                </a:solidFill>
                <a:latin typeface="Advent Pro Medium"/>
                <a:ea typeface="Advent Pro Medium"/>
                <a:cs typeface="Advent Pro Medium"/>
                <a:sym typeface="Advent Pro Medium"/>
              </a:rPr>
              <a:t>Hyperparameters:</a:t>
            </a:r>
            <a:endParaRPr sz="1900">
              <a:solidFill>
                <a:schemeClr val="lt1"/>
              </a:solidFill>
              <a:latin typeface="Advent Pro Medium"/>
              <a:ea typeface="Advent Pro Medium"/>
              <a:cs typeface="Advent Pro Medium"/>
              <a:sym typeface="Advent Pro Medium"/>
            </a:endParaRPr>
          </a:p>
          <a:p>
            <a:pPr indent="-317500" lvl="0" marL="457200" rtl="0" algn="l">
              <a:lnSpc>
                <a:spcPct val="115000"/>
              </a:lnSpc>
              <a:spcBef>
                <a:spcPts val="1200"/>
              </a:spcBef>
              <a:spcAft>
                <a:spcPts val="0"/>
              </a:spcAft>
              <a:buClr>
                <a:schemeClr val="lt1"/>
              </a:buClr>
              <a:buSzPts val="1400"/>
              <a:buChar char="●"/>
            </a:pPr>
            <a:r>
              <a:rPr lang="en" sz="1900">
                <a:solidFill>
                  <a:schemeClr val="lt1"/>
                </a:solidFill>
                <a:latin typeface="Advent Pro Medium"/>
                <a:ea typeface="Advent Pro Medium"/>
                <a:cs typeface="Advent Pro Medium"/>
                <a:sym typeface="Advent Pro Medium"/>
              </a:rPr>
              <a:t>Initial </a:t>
            </a:r>
            <a:r>
              <a:rPr b="1" lang="en" sz="1900">
                <a:solidFill>
                  <a:schemeClr val="lt1"/>
                </a:solidFill>
                <a:latin typeface="Advent Pro"/>
                <a:ea typeface="Advent Pro"/>
                <a:cs typeface="Advent Pro"/>
                <a:sym typeface="Advent Pro"/>
              </a:rPr>
              <a:t>T = 10.0</a:t>
            </a:r>
            <a:r>
              <a:rPr lang="en" sz="1900">
                <a:solidFill>
                  <a:schemeClr val="lt1"/>
                </a:solidFill>
                <a:latin typeface="Advent Pro Medium"/>
                <a:ea typeface="Advent Pro Medium"/>
                <a:cs typeface="Advent Pro Medium"/>
                <a:sym typeface="Advent Pro Medium"/>
              </a:rPr>
              <a:t> (agent begins by exploring almost uniformly).</a:t>
            </a:r>
            <a:endParaRPr sz="1900">
              <a:solidFill>
                <a:schemeClr val="lt1"/>
              </a:solidFill>
              <a:latin typeface="Advent Pro Medium"/>
              <a:ea typeface="Advent Pro Medium"/>
              <a:cs typeface="Advent Pro Medium"/>
              <a:sym typeface="Advent Pro Medium"/>
            </a:endParaRPr>
          </a:p>
          <a:p>
            <a:pPr indent="-317500" lvl="0" marL="457200" rtl="0" algn="l">
              <a:lnSpc>
                <a:spcPct val="115000"/>
              </a:lnSpc>
              <a:spcBef>
                <a:spcPts val="0"/>
              </a:spcBef>
              <a:spcAft>
                <a:spcPts val="0"/>
              </a:spcAft>
              <a:buClr>
                <a:schemeClr val="lt1"/>
              </a:buClr>
              <a:buSzPts val="1400"/>
              <a:buChar char="●"/>
            </a:pPr>
            <a:r>
              <a:rPr lang="en" sz="1900">
                <a:solidFill>
                  <a:schemeClr val="lt1"/>
                </a:solidFill>
                <a:latin typeface="Advent Pro Medium"/>
                <a:ea typeface="Advent Pro Medium"/>
                <a:cs typeface="Advent Pro Medium"/>
                <a:sym typeface="Advent Pro Medium"/>
              </a:rPr>
              <a:t>Decay schedule: Exponential decay every timestep t:</a:t>
            </a:r>
            <a:br>
              <a:rPr lang="en" sz="1900">
                <a:solidFill>
                  <a:schemeClr val="lt1"/>
                </a:solidFill>
                <a:latin typeface="Advent Pro Medium"/>
                <a:ea typeface="Advent Pro Medium"/>
                <a:cs typeface="Advent Pro Medium"/>
                <a:sym typeface="Advent Pro Medium"/>
              </a:rPr>
            </a:br>
            <a:r>
              <a:rPr lang="en" sz="1900">
                <a:solidFill>
                  <a:schemeClr val="lt1"/>
                </a:solidFill>
                <a:latin typeface="Advent Pro Medium"/>
                <a:ea typeface="Advent Pro Medium"/>
                <a:cs typeface="Advent Pro Medium"/>
                <a:sym typeface="Advent Pro Medium"/>
              </a:rPr>
              <a:t> </a:t>
            </a:r>
            <a:endParaRPr sz="19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t/>
            </a:r>
            <a:endParaRPr sz="1900">
              <a:solidFill>
                <a:schemeClr val="lt1"/>
              </a:solidFill>
              <a:latin typeface="Advent Pro Medium"/>
              <a:ea typeface="Advent Pro Medium"/>
              <a:cs typeface="Advent Pro Medium"/>
              <a:sym typeface="Advent Pro Medium"/>
            </a:endParaRPr>
          </a:p>
          <a:p>
            <a:pPr indent="-317500" lvl="0" marL="457200" rtl="0" algn="l">
              <a:lnSpc>
                <a:spcPct val="115000"/>
              </a:lnSpc>
              <a:spcBef>
                <a:spcPts val="1200"/>
              </a:spcBef>
              <a:spcAft>
                <a:spcPts val="0"/>
              </a:spcAft>
              <a:buClr>
                <a:schemeClr val="lt1"/>
              </a:buClr>
              <a:buSzPts val="1400"/>
              <a:buChar char="●"/>
            </a:pPr>
            <a:r>
              <a:rPr lang="en" sz="1900">
                <a:solidFill>
                  <a:schemeClr val="lt1"/>
                </a:solidFill>
                <a:latin typeface="Advent Pro Medium"/>
                <a:ea typeface="Advent Pro Medium"/>
                <a:cs typeface="Advent Pro Medium"/>
                <a:sym typeface="Advent Pro Medium"/>
              </a:rPr>
              <a:t>After </a:t>
            </a:r>
            <a:r>
              <a:rPr b="1" lang="en" sz="1900">
                <a:solidFill>
                  <a:schemeClr val="lt1"/>
                </a:solidFill>
                <a:latin typeface="Advent Pro"/>
                <a:ea typeface="Advent Pro"/>
                <a:cs typeface="Advent Pro"/>
                <a:sym typeface="Advent Pro"/>
              </a:rPr>
              <a:t>~50 000 timesteps</a:t>
            </a:r>
            <a:r>
              <a:rPr lang="en" sz="1900">
                <a:solidFill>
                  <a:schemeClr val="lt1"/>
                </a:solidFill>
                <a:latin typeface="Advent Pro Medium"/>
                <a:ea typeface="Advent Pro Medium"/>
                <a:cs typeface="Advent Pro Medium"/>
                <a:sym typeface="Advent Pro Medium"/>
              </a:rPr>
              <a:t>, T is so low that the policy effectively becomes greedy.</a:t>
            </a:r>
            <a:endParaRPr sz="1900">
              <a:solidFill>
                <a:schemeClr val="lt1"/>
              </a:solidFill>
              <a:latin typeface="Advent Pro Medium"/>
              <a:ea typeface="Advent Pro Medium"/>
              <a:cs typeface="Advent Pro Medium"/>
              <a:sym typeface="Advent Pro Medium"/>
            </a:endParaRPr>
          </a:p>
        </p:txBody>
      </p:sp>
      <p:pic>
        <p:nvPicPr>
          <p:cNvPr id="3191" name="Google Shape;3191;g35fe9ea2edd_0_9"/>
          <p:cNvPicPr preferRelativeResize="0"/>
          <p:nvPr/>
        </p:nvPicPr>
        <p:blipFill>
          <a:blip r:embed="rId3">
            <a:alphaModFix/>
          </a:blip>
          <a:stretch>
            <a:fillRect/>
          </a:stretch>
        </p:blipFill>
        <p:spPr>
          <a:xfrm>
            <a:off x="2790825" y="2271950"/>
            <a:ext cx="3562350" cy="552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5" name="Shape 3195"/>
        <p:cNvGrpSpPr/>
        <p:nvPr/>
      </p:nvGrpSpPr>
      <p:grpSpPr>
        <a:xfrm>
          <a:off x="0" y="0"/>
          <a:ext cx="0" cy="0"/>
          <a:chOff x="0" y="0"/>
          <a:chExt cx="0" cy="0"/>
        </a:xfrm>
      </p:grpSpPr>
      <p:sp>
        <p:nvSpPr>
          <p:cNvPr id="3196" name="Google Shape;3196;g35cf652dc57_11_18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Decay Schedules for </a:t>
            </a:r>
            <a:r>
              <a:rPr lang="en" sz="3200"/>
              <a:t>ε</a:t>
            </a:r>
            <a:r>
              <a:rPr lang="en"/>
              <a:t> and T</a:t>
            </a:r>
            <a:endParaRPr/>
          </a:p>
        </p:txBody>
      </p:sp>
      <p:sp>
        <p:nvSpPr>
          <p:cNvPr id="3197" name="Google Shape;3197;g35cf652dc57_11_1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8" name="Google Shape;3198;g35cf652dc57_11_18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1000"/>
              </a:spcAft>
              <a:buNone/>
            </a:pPr>
            <a:r>
              <a:t/>
            </a:r>
            <a:endParaRPr sz="2200">
              <a:solidFill>
                <a:schemeClr val="lt1"/>
              </a:solidFill>
              <a:latin typeface="Advent Pro Medium"/>
              <a:ea typeface="Advent Pro Medium"/>
              <a:cs typeface="Advent Pro Medium"/>
              <a:sym typeface="Advent Pro Medium"/>
            </a:endParaRPr>
          </a:p>
        </p:txBody>
      </p:sp>
      <p:pic>
        <p:nvPicPr>
          <p:cNvPr id="3199" name="Google Shape;3199;g35cf652dc57_11_180" title="WhatsApp Image 2025-06-02 at 12.29.02 PM (1).jpeg"/>
          <p:cNvPicPr preferRelativeResize="0"/>
          <p:nvPr/>
        </p:nvPicPr>
        <p:blipFill>
          <a:blip r:embed="rId3">
            <a:alphaModFix/>
          </a:blip>
          <a:stretch>
            <a:fillRect/>
          </a:stretch>
        </p:blipFill>
        <p:spPr>
          <a:xfrm>
            <a:off x="1810489" y="1319063"/>
            <a:ext cx="5523025" cy="315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4" name="Shape 2514"/>
        <p:cNvGrpSpPr/>
        <p:nvPr/>
      </p:nvGrpSpPr>
      <p:grpSpPr>
        <a:xfrm>
          <a:off x="0" y="0"/>
          <a:ext cx="0" cy="0"/>
          <a:chOff x="0" y="0"/>
          <a:chExt cx="0" cy="0"/>
        </a:xfrm>
      </p:grpSpPr>
      <p:sp>
        <p:nvSpPr>
          <p:cNvPr id="2515" name="Google Shape;2515;g35ce5782504_0_35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1 development</a:t>
            </a:r>
            <a:endParaRPr/>
          </a:p>
        </p:txBody>
      </p:sp>
      <p:sp>
        <p:nvSpPr>
          <p:cNvPr id="2516" name="Google Shape;2516;g35ce5782504_0_3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7" name="Google Shape;2517;g35ce5782504_0_359"/>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Advent Pro Medium"/>
                <a:ea typeface="Advent Pro Medium"/>
                <a:cs typeface="Advent Pro Medium"/>
                <a:sym typeface="Advent Pro Medium"/>
              </a:rPr>
              <a:t>→ Neural network architecture and effectiveness for the task.</a:t>
            </a:r>
            <a:endParaRPr sz="25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accent1"/>
                </a:solidFill>
                <a:latin typeface="Advent Pro Medium"/>
                <a:ea typeface="Advent Pro Medium"/>
                <a:cs typeface="Advent Pro Medium"/>
                <a:sym typeface="Advent Pro Medium"/>
              </a:rPr>
              <a:t>→ Implementation details of the Q-learning loss function.</a:t>
            </a:r>
            <a:endParaRPr sz="25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accent1"/>
                </a:solidFill>
                <a:latin typeface="Advent Pro Medium"/>
                <a:ea typeface="Advent Pro Medium"/>
                <a:cs typeface="Advent Pro Medium"/>
                <a:sym typeface="Advent Pro Medium"/>
              </a:rPr>
              <a:t>→ Results of training experiments and baseline performance metrics.</a:t>
            </a:r>
            <a:endParaRPr sz="2500">
              <a:solidFill>
                <a:schemeClr val="accen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500">
                <a:solidFill>
                  <a:schemeClr val="accent1"/>
                </a:solidFill>
                <a:latin typeface="Advent Pro Medium"/>
                <a:ea typeface="Advent Pro Medium"/>
                <a:cs typeface="Advent Pro Medium"/>
                <a:sym typeface="Advent Pro Medium"/>
              </a:rPr>
              <a:t>→ Heuristic policy algorithm and its performance compared to random play.</a:t>
            </a:r>
            <a:endParaRPr sz="2500">
              <a:solidFill>
                <a:schemeClr val="accent1"/>
              </a:solidFill>
              <a:latin typeface="Advent Pro Medium"/>
              <a:ea typeface="Advent Pro Medium"/>
              <a:cs typeface="Advent Pro Medium"/>
              <a:sym typeface="Advent Pro Medium"/>
            </a:endParaRPr>
          </a:p>
        </p:txBody>
      </p:sp>
      <p:pic>
        <p:nvPicPr>
          <p:cNvPr id="2518" name="Google Shape;2518;g35ce5782504_0_359"/>
          <p:cNvPicPr preferRelativeResize="0"/>
          <p:nvPr/>
        </p:nvPicPr>
        <p:blipFill>
          <a:blip r:embed="rId3">
            <a:alphaModFix/>
          </a:blip>
          <a:stretch>
            <a:fillRect/>
          </a:stretch>
        </p:blipFill>
        <p:spPr>
          <a:xfrm>
            <a:off x="3627975" y="2886300"/>
            <a:ext cx="1794700" cy="1794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3" name="Shape 3203"/>
        <p:cNvGrpSpPr/>
        <p:nvPr/>
      </p:nvGrpSpPr>
      <p:grpSpPr>
        <a:xfrm>
          <a:off x="0" y="0"/>
          <a:ext cx="0" cy="0"/>
          <a:chOff x="0" y="0"/>
          <a:chExt cx="0" cy="0"/>
        </a:xfrm>
      </p:grpSpPr>
      <p:sp>
        <p:nvSpPr>
          <p:cNvPr id="3204" name="Google Shape;3204;g35fe9ea2edd_0_2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Decay Schedules for </a:t>
            </a:r>
            <a:r>
              <a:rPr lang="en" sz="3200"/>
              <a:t>ε</a:t>
            </a:r>
            <a:r>
              <a:rPr lang="en"/>
              <a:t> and T</a:t>
            </a:r>
            <a:endParaRPr/>
          </a:p>
        </p:txBody>
      </p:sp>
      <p:sp>
        <p:nvSpPr>
          <p:cNvPr id="3205" name="Google Shape;3205;g35fe9ea2edd_0_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6" name="Google Shape;3206;g35fe9ea2edd_0_24"/>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lt1"/>
              </a:buClr>
              <a:buSzPts val="1700"/>
              <a:buAutoNum type="arabicPeriod"/>
            </a:pPr>
            <a:r>
              <a:rPr lang="en" sz="1700">
                <a:solidFill>
                  <a:schemeClr val="lt1"/>
                </a:solidFill>
                <a:latin typeface="Advent Pro Medium"/>
                <a:ea typeface="Advent Pro Medium"/>
                <a:cs typeface="Advent Pro Medium"/>
                <a:sym typeface="Advent Pro Medium"/>
              </a:rPr>
              <a:t>Both ε and T follow exponential decay so that by ~50 000 steps the agent is</a:t>
            </a:r>
            <a:r>
              <a:rPr b="1" lang="en" sz="1700">
                <a:solidFill>
                  <a:schemeClr val="lt1"/>
                </a:solidFill>
                <a:latin typeface="Advent Pro"/>
                <a:ea typeface="Advent Pro"/>
                <a:cs typeface="Advent Pro"/>
                <a:sym typeface="Advent Pro"/>
              </a:rPr>
              <a:t> nearly fully greedy</a:t>
            </a:r>
            <a:r>
              <a:rPr lang="en" sz="1700">
                <a:solidFill>
                  <a:schemeClr val="lt1"/>
                </a:solidFill>
                <a:latin typeface="Advent Pro Medium"/>
                <a:ea typeface="Advent Pro Medium"/>
                <a:cs typeface="Advent Pro Medium"/>
                <a:sym typeface="Advent Pro Medium"/>
              </a:rPr>
              <a:t>.</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1000"/>
              </a:spcBef>
              <a:spcAft>
                <a:spcPts val="0"/>
              </a:spcAft>
              <a:buClr>
                <a:schemeClr val="lt1"/>
              </a:buClr>
              <a:buSzPts val="1700"/>
              <a:buFont typeface="Advent Pro Medium"/>
              <a:buAutoNum type="arabicPeriod"/>
            </a:pPr>
            <a:r>
              <a:rPr lang="en" sz="1700">
                <a:solidFill>
                  <a:schemeClr val="lt1"/>
                </a:solidFill>
                <a:latin typeface="Advent Pro Medium"/>
                <a:ea typeface="Advent Pro Medium"/>
                <a:cs typeface="Advent Pro Medium"/>
                <a:sym typeface="Advent Pro Medium"/>
              </a:rPr>
              <a:t>We set decay rates (τ_{ε}, τ_{T}) so that:</a:t>
            </a:r>
            <a:endParaRPr sz="1700">
              <a:solidFill>
                <a:schemeClr val="lt1"/>
              </a:solidFill>
              <a:latin typeface="Advent Pro Medium"/>
              <a:ea typeface="Advent Pro Medium"/>
              <a:cs typeface="Advent Pro Medium"/>
              <a:sym typeface="Advent Pro Medium"/>
            </a:endParaRPr>
          </a:p>
          <a:p>
            <a:pPr indent="-336550" lvl="1" marL="914400" rtl="0" algn="l">
              <a:lnSpc>
                <a:spcPct val="115000"/>
              </a:lnSpc>
              <a:spcBef>
                <a:spcPts val="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ε drops from 0.05 → 0.0001 over ~50 000 steps.</a:t>
            </a:r>
            <a:endParaRPr sz="1700">
              <a:solidFill>
                <a:schemeClr val="lt1"/>
              </a:solidFill>
              <a:latin typeface="Advent Pro Medium"/>
              <a:ea typeface="Advent Pro Medium"/>
              <a:cs typeface="Advent Pro Medium"/>
              <a:sym typeface="Advent Pro Medium"/>
            </a:endParaRPr>
          </a:p>
          <a:p>
            <a:pPr indent="-336550" lvl="1" marL="914400" rtl="0" algn="l">
              <a:lnSpc>
                <a:spcPct val="115000"/>
              </a:lnSpc>
              <a:spcBef>
                <a:spcPts val="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T drops from 10.0 → 0.01 over ~50 000 steps.</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1000"/>
              </a:spcBef>
              <a:spcAft>
                <a:spcPts val="0"/>
              </a:spcAft>
              <a:buClr>
                <a:schemeClr val="lt1"/>
              </a:buClr>
              <a:buSzPts val="1700"/>
              <a:buFont typeface="Advent Pro Medium"/>
              <a:buAutoNum type="arabicPeriod"/>
            </a:pPr>
            <a:r>
              <a:rPr lang="en" sz="1700">
                <a:solidFill>
                  <a:schemeClr val="lt1"/>
                </a:solidFill>
                <a:latin typeface="Advent Pro Medium"/>
                <a:ea typeface="Advent Pro Medium"/>
                <a:cs typeface="Advent Pro Medium"/>
                <a:sym typeface="Advent Pro Medium"/>
              </a:rPr>
              <a:t>Plot of ε_t and T_t vs. timestep (0–200 000).</a:t>
            </a:r>
            <a:endParaRPr sz="1700">
              <a:solidFill>
                <a:schemeClr val="lt1"/>
              </a:solidFill>
              <a:latin typeface="Advent Pro Medium"/>
              <a:ea typeface="Advent Pro Medium"/>
              <a:cs typeface="Advent Pro Medium"/>
              <a:sym typeface="Advent Pro Medium"/>
            </a:endParaRPr>
          </a:p>
          <a:p>
            <a:pPr indent="-336550" lvl="1" marL="914400" rtl="0" algn="l">
              <a:lnSpc>
                <a:spcPct val="115000"/>
              </a:lnSpc>
              <a:spcBef>
                <a:spcPts val="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Notice the steep drop in T from 10 → ~1 over first 10 000 steps, whereas ε only drops from 0.05 → ~0.025.</a:t>
            </a:r>
            <a:endParaRPr sz="1700">
              <a:solidFill>
                <a:schemeClr val="lt1"/>
              </a:solidFill>
              <a:latin typeface="Advent Pro Medium"/>
              <a:ea typeface="Advent Pro Medium"/>
              <a:cs typeface="Advent Pro Medium"/>
              <a:sym typeface="Advent Pro Medium"/>
            </a:endParaRPr>
          </a:p>
          <a:p>
            <a:pPr indent="-336550" lvl="1" marL="914400" rtl="0" algn="l">
              <a:lnSpc>
                <a:spcPct val="115000"/>
              </a:lnSpc>
              <a:spcBef>
                <a:spcPts val="0"/>
              </a:spcBef>
              <a:spcAft>
                <a:spcPts val="0"/>
              </a:spcAft>
              <a:buClr>
                <a:schemeClr val="lt1"/>
              </a:buClr>
              <a:buSzPts val="1700"/>
              <a:buFont typeface="Advent Pro"/>
              <a:buChar char="○"/>
            </a:pPr>
            <a:r>
              <a:rPr lang="en" sz="1700">
                <a:solidFill>
                  <a:schemeClr val="lt1"/>
                </a:solidFill>
                <a:latin typeface="Advent Pro Medium"/>
                <a:ea typeface="Advent Pro Medium"/>
                <a:cs typeface="Advent Pro Medium"/>
                <a:sym typeface="Advent Pro Medium"/>
              </a:rPr>
              <a:t>After 50 000 steps, both are essentially zero—policy is purely greedy.</a:t>
            </a:r>
            <a:endParaRPr sz="1700">
              <a:solidFill>
                <a:schemeClr val="lt1"/>
              </a:solidFill>
              <a:latin typeface="Advent Pro"/>
              <a:ea typeface="Advent Pro"/>
              <a:cs typeface="Advent Pro"/>
              <a:sym typeface="Advent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0" name="Shape 3210"/>
        <p:cNvGrpSpPr/>
        <p:nvPr/>
      </p:nvGrpSpPr>
      <p:grpSpPr>
        <a:xfrm>
          <a:off x="0" y="0"/>
          <a:ext cx="0" cy="0"/>
          <a:chOff x="0" y="0"/>
          <a:chExt cx="0" cy="0"/>
        </a:xfrm>
      </p:grpSpPr>
      <p:sp>
        <p:nvSpPr>
          <p:cNvPr id="3211" name="Google Shape;3211;g35f5f6c8d79_1_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Curves: </a:t>
            </a:r>
            <a:r>
              <a:rPr lang="en" sz="3200"/>
              <a:t>ε</a:t>
            </a:r>
            <a:r>
              <a:rPr lang="en"/>
              <a:t>-Greedy vs. Boltzmann</a:t>
            </a:r>
            <a:endParaRPr/>
          </a:p>
        </p:txBody>
      </p:sp>
      <p:sp>
        <p:nvSpPr>
          <p:cNvPr id="3212" name="Google Shape;3212;g35f5f6c8d79_1_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3" name="Google Shape;3213;g35f5f6c8d79_1_3" title="WhatsApp Image 2025-06-02 at 12.29.02 PM (3).jpeg"/>
          <p:cNvPicPr preferRelativeResize="0"/>
          <p:nvPr/>
        </p:nvPicPr>
        <p:blipFill>
          <a:blip r:embed="rId3">
            <a:alphaModFix/>
          </a:blip>
          <a:stretch>
            <a:fillRect/>
          </a:stretch>
        </p:blipFill>
        <p:spPr>
          <a:xfrm>
            <a:off x="1605088" y="1220250"/>
            <a:ext cx="5933825" cy="3390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7" name="Shape 3217"/>
        <p:cNvGrpSpPr/>
        <p:nvPr/>
      </p:nvGrpSpPr>
      <p:grpSpPr>
        <a:xfrm>
          <a:off x="0" y="0"/>
          <a:ext cx="0" cy="0"/>
          <a:chOff x="0" y="0"/>
          <a:chExt cx="0" cy="0"/>
        </a:xfrm>
      </p:grpSpPr>
      <p:sp>
        <p:nvSpPr>
          <p:cNvPr id="3218" name="Google Shape;3218;g35cf652dc57_11_18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Learning Curves: </a:t>
            </a:r>
            <a:r>
              <a:rPr lang="en" sz="3200"/>
              <a:t>ε</a:t>
            </a:r>
            <a:r>
              <a:rPr lang="en"/>
              <a:t>-Greedy vs. Boltzmann</a:t>
            </a:r>
            <a:endParaRPr/>
          </a:p>
        </p:txBody>
      </p:sp>
      <p:sp>
        <p:nvSpPr>
          <p:cNvPr id="3219" name="Google Shape;3219;g35cf652dc57_11_1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0" name="Google Shape;3220;g35cf652dc57_11_186"/>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We trained both agents for 10 000 episodes each, tracking average score (per episode)</a:t>
            </a:r>
            <a:r>
              <a:rPr lang="en" sz="1700">
                <a:solidFill>
                  <a:schemeClr val="lt1"/>
                </a:solidFill>
                <a:latin typeface="Advent Pro Medium"/>
                <a:ea typeface="Advent Pro Medium"/>
                <a:cs typeface="Advent Pro Medium"/>
                <a:sym typeface="Advent Pro Medium"/>
              </a:rPr>
              <a:t>.</a:t>
            </a:r>
            <a:endParaRPr sz="17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To smooth out noise, we plot a 50‐episode rolling average of score.</a:t>
            </a:r>
            <a:br>
              <a:rPr lang="en" sz="1700">
                <a:solidFill>
                  <a:schemeClr val="lt1"/>
                </a:solidFill>
                <a:latin typeface="Advent Pro Medium"/>
                <a:ea typeface="Advent Pro Medium"/>
                <a:cs typeface="Advent Pro Medium"/>
                <a:sym typeface="Advent Pro Medium"/>
              </a:rPr>
            </a:br>
            <a:endParaRPr sz="17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b="1" lang="en" sz="1700">
                <a:solidFill>
                  <a:schemeClr val="lt1"/>
                </a:solidFill>
                <a:latin typeface="Advent Pro"/>
                <a:ea typeface="Advent Pro"/>
                <a:cs typeface="Advent Pro"/>
                <a:sym typeface="Advent Pro"/>
              </a:rPr>
              <a:t>Observation</a:t>
            </a:r>
            <a:r>
              <a:rPr lang="en" sz="1700">
                <a:solidFill>
                  <a:schemeClr val="lt1"/>
                </a:solidFill>
                <a:latin typeface="Advent Pro Medium"/>
                <a:ea typeface="Advent Pro Medium"/>
                <a:cs typeface="Advent Pro Medium"/>
                <a:sym typeface="Advent Pro Medium"/>
              </a:rPr>
              <a:t>: Toward early episodes (0–200), both strategies quickly spike in average score (~25), then collapse to near zero and remain there.</a:t>
            </a:r>
            <a:endParaRPr sz="1700">
              <a:solidFill>
                <a:schemeClr val="lt1"/>
              </a:solidFill>
              <a:latin typeface="Advent Pro Medium"/>
              <a:ea typeface="Advent Pro Medium"/>
              <a:cs typeface="Advent Pro Medium"/>
              <a:sym typeface="Advent Pro Medium"/>
            </a:endParaRPr>
          </a:p>
          <a:p>
            <a:pPr indent="457200" lvl="0" marL="0" rtl="0" algn="l">
              <a:lnSpc>
                <a:spcPct val="115000"/>
              </a:lnSpc>
              <a:spcBef>
                <a:spcPts val="1200"/>
              </a:spcBef>
              <a:spcAft>
                <a:spcPts val="0"/>
              </a:spcAft>
              <a:buNone/>
            </a:pPr>
            <a:r>
              <a:rPr lang="en" sz="1700">
                <a:solidFill>
                  <a:schemeClr val="lt1"/>
                </a:solidFill>
                <a:latin typeface="Advent Pro Medium"/>
                <a:ea typeface="Advent Pro Medium"/>
                <a:cs typeface="Advent Pro Medium"/>
                <a:sym typeface="Advent Pro Medium"/>
              </a:rPr>
              <a:t>⇒ This indicates that both strategies initially find a path to eat apples, but ultimately </a:t>
            </a:r>
            <a:r>
              <a:rPr b="1" lang="en" sz="1700">
                <a:solidFill>
                  <a:schemeClr val="lt1"/>
                </a:solidFill>
                <a:latin typeface="Advent Pro"/>
                <a:ea typeface="Advent Pro"/>
                <a:cs typeface="Advent Pro"/>
                <a:sym typeface="Advent Pro"/>
              </a:rPr>
              <a:t>fail to converge</a:t>
            </a:r>
            <a:r>
              <a:rPr lang="en" sz="1700">
                <a:solidFill>
                  <a:schemeClr val="lt1"/>
                </a:solidFill>
                <a:latin typeface="Advent Pro Medium"/>
                <a:ea typeface="Advent Pro Medium"/>
                <a:cs typeface="Advent Pro Medium"/>
                <a:sym typeface="Advent Pro Medium"/>
              </a:rPr>
              <a:t> to a stable high‐reward policy.</a:t>
            </a:r>
            <a:endParaRPr sz="17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t/>
            </a:r>
            <a:endParaRPr sz="17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Slight early advantage to ε-Greedy (</a:t>
            </a:r>
            <a:r>
              <a:rPr lang="en" sz="1700">
                <a:solidFill>
                  <a:srgbClr val="0000FF"/>
                </a:solidFill>
                <a:latin typeface="Advent Pro Medium"/>
                <a:ea typeface="Advent Pro Medium"/>
                <a:cs typeface="Advent Pro Medium"/>
                <a:sym typeface="Advent Pro Medium"/>
              </a:rPr>
              <a:t>blue</a:t>
            </a:r>
            <a:r>
              <a:rPr lang="en" sz="1700">
                <a:solidFill>
                  <a:schemeClr val="lt1"/>
                </a:solidFill>
                <a:latin typeface="Advent Pro Medium"/>
                <a:ea typeface="Advent Pro Medium"/>
                <a:cs typeface="Advent Pro Medium"/>
                <a:sym typeface="Advent Pro Medium"/>
              </a:rPr>
              <a:t>) vs. Boltzmann (</a:t>
            </a:r>
            <a:r>
              <a:rPr lang="en" sz="1700">
                <a:solidFill>
                  <a:srgbClr val="FF9900"/>
                </a:solidFill>
                <a:latin typeface="Advent Pro Medium"/>
                <a:ea typeface="Advent Pro Medium"/>
                <a:cs typeface="Advent Pro Medium"/>
                <a:sym typeface="Advent Pro Medium"/>
              </a:rPr>
              <a:t>orange</a:t>
            </a:r>
            <a:r>
              <a:rPr lang="en" sz="1700">
                <a:solidFill>
                  <a:schemeClr val="lt1"/>
                </a:solidFill>
                <a:latin typeface="Advent Pro Medium"/>
                <a:ea typeface="Advent Pro Medium"/>
                <a:cs typeface="Advent Pro Medium"/>
                <a:sym typeface="Advent Pro Medium"/>
              </a:rPr>
              <a:t>), but beyond episode 200, learning plateaus near </a:t>
            </a:r>
            <a:r>
              <a:rPr b="1" lang="en" sz="1700">
                <a:solidFill>
                  <a:schemeClr val="lt1"/>
                </a:solidFill>
                <a:latin typeface="Advent Pro"/>
                <a:ea typeface="Advent Pro"/>
                <a:cs typeface="Advent Pro"/>
                <a:sym typeface="Advent Pro"/>
              </a:rPr>
              <a:t>zero for both.</a:t>
            </a:r>
            <a:endParaRPr b="1" sz="1700">
              <a:solidFill>
                <a:schemeClr val="lt1"/>
              </a:solidFill>
              <a:latin typeface="Advent Pro"/>
              <a:ea typeface="Advent Pro"/>
              <a:cs typeface="Advent Pro"/>
              <a:sym typeface="Advent Pr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24" name="Shape 3224"/>
        <p:cNvGrpSpPr/>
        <p:nvPr/>
      </p:nvGrpSpPr>
      <p:grpSpPr>
        <a:xfrm>
          <a:off x="0" y="0"/>
          <a:ext cx="0" cy="0"/>
          <a:chOff x="0" y="0"/>
          <a:chExt cx="0" cy="0"/>
        </a:xfrm>
      </p:grpSpPr>
      <p:sp>
        <p:nvSpPr>
          <p:cNvPr id="3225" name="Google Shape;3225;g35fe9ea2edd_0_7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Stability Analysis: Mean ± Std‐Dev Over Rolling Window</a:t>
            </a:r>
            <a:endParaRPr/>
          </a:p>
        </p:txBody>
      </p:sp>
      <p:sp>
        <p:nvSpPr>
          <p:cNvPr id="3226" name="Google Shape;3226;g35fe9ea2edd_0_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7" name="Google Shape;3227;g35fe9ea2edd_0_70" title="WhatsApp Image 2025-06-02 at 12.29.02 PM (2).jpeg"/>
          <p:cNvPicPr preferRelativeResize="0"/>
          <p:nvPr/>
        </p:nvPicPr>
        <p:blipFill rotWithShape="1">
          <a:blip r:embed="rId3">
            <a:alphaModFix/>
          </a:blip>
          <a:srcRect b="1893" l="0" r="0" t="0"/>
          <a:stretch/>
        </p:blipFill>
        <p:spPr>
          <a:xfrm>
            <a:off x="1798163" y="1044325"/>
            <a:ext cx="5547675" cy="3628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1" name="Shape 3231"/>
        <p:cNvGrpSpPr/>
        <p:nvPr/>
      </p:nvGrpSpPr>
      <p:grpSpPr>
        <a:xfrm>
          <a:off x="0" y="0"/>
          <a:ext cx="0" cy="0"/>
          <a:chOff x="0" y="0"/>
          <a:chExt cx="0" cy="0"/>
        </a:xfrm>
      </p:grpSpPr>
      <p:sp>
        <p:nvSpPr>
          <p:cNvPr id="3232" name="Google Shape;3232;g35fe9ea2edd_0_5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Stability Analysis: Mean ± Std‐Dev Over Rolling Window</a:t>
            </a:r>
            <a:endParaRPr/>
          </a:p>
        </p:txBody>
      </p:sp>
      <p:sp>
        <p:nvSpPr>
          <p:cNvPr id="3233" name="Google Shape;3233;g35fe9ea2edd_0_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4" name="Google Shape;3234;g35fe9ea2edd_0_59"/>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Early episodes (0–200):</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120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ε-Greedy shows slightly lower variance (tighter band) than Boltzmann.</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Boltzmann’s “informed” exploration causes more fluctuations at first.</a:t>
            </a:r>
            <a:endParaRPr sz="17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Clr>
                <a:schemeClr val="dk1"/>
              </a:buClr>
              <a:buSzPts val="1100"/>
              <a:buFont typeface="Arial"/>
              <a:buNone/>
            </a:pPr>
            <a:r>
              <a:rPr lang="en" sz="1700">
                <a:solidFill>
                  <a:schemeClr val="lt1"/>
                </a:solidFill>
                <a:latin typeface="Advent Pro Medium"/>
                <a:ea typeface="Advent Pro Medium"/>
                <a:cs typeface="Advent Pro Medium"/>
                <a:sym typeface="Advent Pro Medium"/>
              </a:rPr>
              <a:t>After ~200 episodes:</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120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Both curves converge to mean ≈ 0, std ≈ 0.1.</a:t>
            </a:r>
            <a:endParaRPr sz="1700">
              <a:solidFill>
                <a:schemeClr val="lt1"/>
              </a:solidFill>
              <a:latin typeface="Advent Pro Medium"/>
              <a:ea typeface="Advent Pro Medium"/>
              <a:cs typeface="Advent Pro Medium"/>
              <a:sym typeface="Advent Pro Medium"/>
            </a:endParaRPr>
          </a:p>
          <a:p>
            <a:pPr indent="-336550" lvl="0" marL="457200" rtl="0" algn="l">
              <a:lnSpc>
                <a:spcPct val="115000"/>
              </a:lnSpc>
              <a:spcBef>
                <a:spcPts val="0"/>
              </a:spcBef>
              <a:spcAft>
                <a:spcPts val="0"/>
              </a:spcAft>
              <a:buClr>
                <a:schemeClr val="lt1"/>
              </a:buClr>
              <a:buSzPts val="1700"/>
              <a:buFont typeface="Advent Pro Medium"/>
              <a:buChar char="●"/>
            </a:pPr>
            <a:r>
              <a:rPr lang="en" sz="1700">
                <a:solidFill>
                  <a:schemeClr val="lt1"/>
                </a:solidFill>
                <a:latin typeface="Advent Pro Medium"/>
                <a:ea typeface="Advent Pro Medium"/>
                <a:cs typeface="Advent Pro Medium"/>
                <a:sym typeface="Advent Pro Medium"/>
              </a:rPr>
              <a:t>Indicates neither strategy discovers a reliably high‐reward policy.</a:t>
            </a:r>
            <a:br>
              <a:rPr lang="en" sz="1700">
                <a:solidFill>
                  <a:schemeClr val="lt1"/>
                </a:solidFill>
                <a:latin typeface="Advent Pro Medium"/>
                <a:ea typeface="Advent Pro Medium"/>
                <a:cs typeface="Advent Pro Medium"/>
                <a:sym typeface="Advent Pro Medium"/>
              </a:rPr>
            </a:br>
            <a:endParaRPr sz="17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Clr>
                <a:schemeClr val="dk1"/>
              </a:buClr>
              <a:buSzPts val="1100"/>
              <a:buFont typeface="Arial"/>
              <a:buNone/>
            </a:pPr>
            <a:r>
              <a:rPr b="1" lang="en" sz="1700" u="sng">
                <a:solidFill>
                  <a:schemeClr val="lt1"/>
                </a:solidFill>
                <a:latin typeface="Advent Pro"/>
                <a:ea typeface="Advent Pro"/>
                <a:cs typeface="Advent Pro"/>
                <a:sym typeface="Advent Pro"/>
              </a:rPr>
              <a:t>Conclusion:</a:t>
            </a:r>
            <a:r>
              <a:rPr lang="en" sz="1700">
                <a:solidFill>
                  <a:schemeClr val="lt1"/>
                </a:solidFill>
                <a:latin typeface="Advent Pro Medium"/>
                <a:ea typeface="Advent Pro Medium"/>
                <a:cs typeface="Advent Pro Medium"/>
                <a:sym typeface="Advent Pro Medium"/>
              </a:rPr>
              <a:t> </a:t>
            </a:r>
            <a:r>
              <a:rPr b="1" lang="en" sz="1700">
                <a:solidFill>
                  <a:schemeClr val="lt1"/>
                </a:solidFill>
                <a:latin typeface="Advent Pro"/>
                <a:ea typeface="Advent Pro"/>
                <a:cs typeface="Advent Pro"/>
                <a:sym typeface="Advent Pro"/>
              </a:rPr>
              <a:t>ε-Greedy is marginally more stable</a:t>
            </a:r>
            <a:r>
              <a:rPr lang="en" sz="1700">
                <a:solidFill>
                  <a:schemeClr val="lt1"/>
                </a:solidFill>
                <a:latin typeface="Advent Pro Medium"/>
                <a:ea typeface="Advent Pro Medium"/>
                <a:cs typeface="Advent Pro Medium"/>
                <a:sym typeface="Advent Pro Medium"/>
              </a:rPr>
              <a:t> in early learning; afterward, </a:t>
            </a:r>
            <a:r>
              <a:rPr b="1" lang="en" sz="1700">
                <a:solidFill>
                  <a:schemeClr val="lt1"/>
                </a:solidFill>
                <a:latin typeface="Advent Pro"/>
                <a:ea typeface="Advent Pro"/>
                <a:cs typeface="Advent Pro"/>
                <a:sym typeface="Advent Pro"/>
              </a:rPr>
              <a:t>both are equally “flat”</a:t>
            </a:r>
            <a:r>
              <a:rPr lang="en" sz="1700">
                <a:solidFill>
                  <a:schemeClr val="lt1"/>
                </a:solidFill>
                <a:latin typeface="Advent Pro Medium"/>
                <a:ea typeface="Advent Pro Medium"/>
                <a:cs typeface="Advent Pro Medium"/>
                <a:sym typeface="Advent Pro Medium"/>
              </a:rPr>
              <a:t> (no learning gains).</a:t>
            </a:r>
            <a:endParaRPr sz="17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8" name="Shape 3238"/>
        <p:cNvGrpSpPr/>
        <p:nvPr/>
      </p:nvGrpSpPr>
      <p:grpSpPr>
        <a:xfrm>
          <a:off x="0" y="0"/>
          <a:ext cx="0" cy="0"/>
          <a:chOff x="0" y="0"/>
          <a:chExt cx="0" cy="0"/>
        </a:xfrm>
      </p:grpSpPr>
      <p:sp>
        <p:nvSpPr>
          <p:cNvPr id="3239" name="Google Shape;3239;g35cf652dc57_11_19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State space coverage</a:t>
            </a:r>
            <a:endParaRPr/>
          </a:p>
        </p:txBody>
      </p:sp>
      <p:sp>
        <p:nvSpPr>
          <p:cNvPr id="3240" name="Google Shape;3240;g35cf652dc57_11_1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1" name="Google Shape;3241;g35cf652dc57_11_192"/>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500" u="sng">
                <a:solidFill>
                  <a:schemeClr val="lt1"/>
                </a:solidFill>
                <a:latin typeface="Advent Pro"/>
                <a:ea typeface="Advent Pro"/>
                <a:cs typeface="Advent Pro"/>
                <a:sym typeface="Advent Pro"/>
              </a:rPr>
              <a:t>Greedy Coverage:</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Random actions occur only ε = 0.05 → 0.0001 → very sparse exploration of unseen grid cells.</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After ε decays, agent repeatedly follows its learned Q‐policy, often looping in the same corridor or corner.</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a:t>
            </a:r>
            <a:r>
              <a:rPr b="1" lang="en" sz="1500">
                <a:solidFill>
                  <a:schemeClr val="lt1"/>
                </a:solidFill>
                <a:latin typeface="Advent Pro"/>
                <a:ea typeface="Advent Pro"/>
                <a:cs typeface="Advent Pro"/>
                <a:sym typeface="Advent Pro"/>
              </a:rPr>
              <a:t>Result</a:t>
            </a:r>
            <a:r>
              <a:rPr lang="en" sz="1500">
                <a:solidFill>
                  <a:schemeClr val="lt1"/>
                </a:solidFill>
                <a:latin typeface="Advent Pro Medium"/>
                <a:ea typeface="Advent Pro Medium"/>
                <a:cs typeface="Advent Pro Medium"/>
                <a:sym typeface="Advent Pro Medium"/>
              </a:rPr>
              <a:t>: Large portions of the 30×30 board (like opposite quadrants) remain virtually unvisited.</a:t>
            </a:r>
            <a:br>
              <a:rPr lang="en" sz="1500">
                <a:solidFill>
                  <a:schemeClr val="lt1"/>
                </a:solidFill>
                <a:latin typeface="Advent Pro Medium"/>
                <a:ea typeface="Advent Pro Medium"/>
                <a:cs typeface="Advent Pro Medium"/>
                <a:sym typeface="Advent Pro Medium"/>
              </a:rPr>
            </a:br>
            <a:endParaRPr sz="15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None/>
            </a:pPr>
            <a:r>
              <a:rPr b="1" lang="en" sz="1500" u="sng">
                <a:solidFill>
                  <a:schemeClr val="lt1"/>
                </a:solidFill>
                <a:latin typeface="Advent Pro"/>
                <a:ea typeface="Advent Pro"/>
                <a:cs typeface="Advent Pro"/>
                <a:sym typeface="Advent Pro"/>
              </a:rPr>
              <a:t>Boltzmann Coverage:</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Early (T≈10) → nearly uniform probability → visits most regions, including apple‐rich areas.</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Mid (T≈2–5) → “mildly informed” exploration favors some high‐Q states but still tries novel moves.</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Late (T→0.01) → collapses to greedy, causing coverage to shrink to narrow loops similar to ε‐Greedy.</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a:t>
            </a:r>
            <a:r>
              <a:rPr b="1" lang="en" sz="1500">
                <a:solidFill>
                  <a:schemeClr val="lt1"/>
                </a:solidFill>
                <a:latin typeface="Advent Pro"/>
                <a:ea typeface="Advent Pro"/>
                <a:cs typeface="Advent Pro"/>
                <a:sym typeface="Advent Pro"/>
              </a:rPr>
              <a:t>Overall</a:t>
            </a:r>
            <a:r>
              <a:rPr lang="en" sz="1500">
                <a:solidFill>
                  <a:schemeClr val="lt1"/>
                </a:solidFill>
                <a:latin typeface="Advent Pro Medium"/>
                <a:ea typeface="Advent Pro Medium"/>
                <a:cs typeface="Advent Pro Medium"/>
                <a:sym typeface="Advent Pro Medium"/>
              </a:rPr>
              <a:t>: Better initial spread but still fails to sustain broad coverage once T decays.</a:t>
            </a:r>
            <a:br>
              <a:rPr lang="en" sz="1500">
                <a:solidFill>
                  <a:schemeClr val="lt1"/>
                </a:solidFill>
                <a:latin typeface="Advent Pro Medium"/>
                <a:ea typeface="Advent Pro Medium"/>
                <a:cs typeface="Advent Pro Medium"/>
                <a:sym typeface="Advent Pro Medium"/>
              </a:rPr>
            </a:br>
            <a:endParaRPr sz="1500">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Clr>
                <a:schemeClr val="dk1"/>
              </a:buClr>
              <a:buSzPts val="1100"/>
              <a:buFont typeface="Arial"/>
              <a:buNone/>
            </a:pPr>
            <a:r>
              <a:rPr b="1" lang="en" sz="1500" u="sng">
                <a:solidFill>
                  <a:schemeClr val="lt1"/>
                </a:solidFill>
                <a:latin typeface="Advent Pro"/>
                <a:ea typeface="Advent Pro"/>
                <a:cs typeface="Advent Pro"/>
                <a:sym typeface="Advent Pro"/>
              </a:rPr>
              <a:t>Implication:</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Neither strategy maintains high coverage long enough to reliably discover robust apple‐eating trajectories.</a:t>
            </a:r>
            <a:br>
              <a:rPr lang="en" sz="1500">
                <a:solidFill>
                  <a:schemeClr val="lt1"/>
                </a:solidFill>
                <a:latin typeface="Advent Pro Medium"/>
                <a:ea typeface="Advent Pro Medium"/>
                <a:cs typeface="Advent Pro Medium"/>
                <a:sym typeface="Advent Pro Medium"/>
              </a:rPr>
            </a:br>
            <a:r>
              <a:rPr lang="en" sz="1500">
                <a:solidFill>
                  <a:schemeClr val="lt1"/>
                </a:solidFill>
                <a:latin typeface="Advent Pro Medium"/>
                <a:ea typeface="Advent Pro Medium"/>
                <a:cs typeface="Advent Pro Medium"/>
                <a:sym typeface="Advent Pro Medium"/>
              </a:rPr>
              <a:t> • Post‐annealing, the snake’s head frequently cycles through a small subset of states, leaving most of the board unexplored.</a:t>
            </a:r>
            <a:endParaRPr>
              <a:solidFill>
                <a:schemeClr val="lt1"/>
              </a:solidFill>
              <a:latin typeface="Advent Pro Medium"/>
              <a:ea typeface="Advent Pro Medium"/>
              <a:cs typeface="Advent Pro Medium"/>
              <a:sym typeface="Advent Pro Mediu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45" name="Shape 3245"/>
        <p:cNvGrpSpPr/>
        <p:nvPr/>
      </p:nvGrpSpPr>
      <p:grpSpPr>
        <a:xfrm>
          <a:off x="0" y="0"/>
          <a:ext cx="0" cy="0"/>
          <a:chOff x="0" y="0"/>
          <a:chExt cx="0" cy="0"/>
        </a:xfrm>
      </p:grpSpPr>
      <p:sp>
        <p:nvSpPr>
          <p:cNvPr id="3246" name="Google Shape;3246;g35cf652dc57_11_20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efficiency</a:t>
            </a:r>
            <a:endParaRPr/>
          </a:p>
        </p:txBody>
      </p:sp>
      <p:sp>
        <p:nvSpPr>
          <p:cNvPr id="3247" name="Google Shape;3247;g35cf652dc57_11_2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8" name="Google Shape;3248;g35cf652dc57_11_204"/>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600" u="sng">
                <a:solidFill>
                  <a:schemeClr val="lt1"/>
                </a:solidFill>
                <a:latin typeface="Advent Pro"/>
                <a:ea typeface="Advent Pro"/>
                <a:cs typeface="Advent Pro"/>
                <a:sym typeface="Advent Pro"/>
              </a:rPr>
              <a:t>ε-Greedy:</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First peak (~25 score) reached around episode 70.</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Score increases steadily with relatively low variance in early training.</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Decayed ε (0.05 → 0.0001) lets Q-network gather diverse experiences before exploitation dominates.</a:t>
            </a:r>
            <a:br>
              <a:rPr lang="en" sz="1600">
                <a:solidFill>
                  <a:schemeClr val="lt1"/>
                </a:solidFill>
                <a:latin typeface="Advent Pro Medium"/>
                <a:ea typeface="Advent Pro Medium"/>
                <a:cs typeface="Advent Pro Medium"/>
                <a:sym typeface="Advent Pro Medium"/>
              </a:rPr>
            </a:br>
            <a:endParaRPr sz="16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b="1" lang="en" sz="1600" u="sng">
                <a:solidFill>
                  <a:schemeClr val="lt1"/>
                </a:solidFill>
                <a:latin typeface="Advent Pro"/>
                <a:ea typeface="Advent Pro"/>
                <a:cs typeface="Advent Pro"/>
                <a:sym typeface="Advent Pro"/>
              </a:rPr>
              <a:t>Boltzmann (Softmax):</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First peak (~25 score) reached sooner (around episode 50) thanks to high-T “informed” exploration.</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Higher early variance—sometimes over-commits to noisy Q-estimates.</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Rapid T decay causes a steeper collapse in performance once exploitation takes over.</a:t>
            </a:r>
            <a:br>
              <a:rPr lang="en" sz="1600">
                <a:solidFill>
                  <a:schemeClr val="lt1"/>
                </a:solidFill>
                <a:latin typeface="Advent Pro Medium"/>
                <a:ea typeface="Advent Pro Medium"/>
                <a:cs typeface="Advent Pro Medium"/>
                <a:sym typeface="Advent Pro Medium"/>
              </a:rPr>
            </a:br>
            <a:endParaRPr sz="1600">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Clr>
                <a:schemeClr val="dk1"/>
              </a:buClr>
              <a:buSzPts val="1100"/>
              <a:buFont typeface="Arial"/>
              <a:buNone/>
            </a:pPr>
            <a:r>
              <a:rPr b="1" lang="en" sz="1600" u="sng">
                <a:solidFill>
                  <a:schemeClr val="lt1"/>
                </a:solidFill>
                <a:latin typeface="Advent Pro"/>
                <a:ea typeface="Advent Pro"/>
                <a:cs typeface="Advent Pro"/>
                <a:sym typeface="Advent Pro"/>
              </a:rPr>
              <a:t>Key takeaway:</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Boltzmann learns slightly faster at the very start, but ε-Greedy is more stable overall.</a:t>
            </a:r>
            <a:br>
              <a:rPr lang="en" sz="1600">
                <a:solidFill>
                  <a:schemeClr val="lt1"/>
                </a:solidFill>
                <a:latin typeface="Advent Pro Medium"/>
                <a:ea typeface="Advent Pro Medium"/>
                <a:cs typeface="Advent Pro Medium"/>
                <a:sym typeface="Advent Pro Medium"/>
              </a:rPr>
            </a:br>
            <a:r>
              <a:rPr lang="en" sz="1600">
                <a:solidFill>
                  <a:schemeClr val="lt1"/>
                </a:solidFill>
                <a:latin typeface="Advent Pro Medium"/>
                <a:ea typeface="Advent Pro Medium"/>
                <a:cs typeface="Advent Pro Medium"/>
                <a:sym typeface="Advent Pro Medium"/>
              </a:rPr>
              <a:t> • Neither strategy sustains high scores beyond ~episode 200, but ε-Greedy’s smoother rise is preferable for consistent updates.</a:t>
            </a:r>
            <a:endParaRPr sz="16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52" name="Shape 3252"/>
        <p:cNvGrpSpPr/>
        <p:nvPr/>
      </p:nvGrpSpPr>
      <p:grpSpPr>
        <a:xfrm>
          <a:off x="0" y="0"/>
          <a:ext cx="0" cy="0"/>
          <a:chOff x="0" y="0"/>
          <a:chExt cx="0" cy="0"/>
        </a:xfrm>
      </p:grpSpPr>
      <p:sp>
        <p:nvSpPr>
          <p:cNvPr id="3253" name="Google Shape;3253;g35cf652dc57_11_198"/>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Which strategy for the snake game?</a:t>
            </a:r>
            <a:endParaRPr/>
          </a:p>
        </p:txBody>
      </p:sp>
      <p:sp>
        <p:nvSpPr>
          <p:cNvPr id="3254" name="Google Shape;3254;g35cf652dc57_11_1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5" name="Google Shape;3255;g35cf652dc57_11_198"/>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Why ε-Greedy?</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1200"/>
              </a:spcBef>
              <a:spcAft>
                <a:spcPts val="0"/>
              </a:spcAft>
              <a:buClr>
                <a:schemeClr val="lt1"/>
              </a:buClr>
              <a:buSzPts val="1600"/>
              <a:buChar char="●"/>
            </a:pPr>
            <a:r>
              <a:rPr b="1" lang="en" sz="1600">
                <a:solidFill>
                  <a:schemeClr val="lt1"/>
                </a:solidFill>
                <a:latin typeface="Advent Pro"/>
                <a:ea typeface="Advent Pro"/>
                <a:cs typeface="Advent Pro"/>
                <a:sym typeface="Advent Pro"/>
              </a:rPr>
              <a:t>Simplicity</a:t>
            </a:r>
            <a:r>
              <a:rPr lang="en" sz="1600">
                <a:solidFill>
                  <a:schemeClr val="lt1"/>
                </a:solidFill>
                <a:latin typeface="Advent Pro Medium"/>
                <a:ea typeface="Advent Pro Medium"/>
                <a:cs typeface="Advent Pro Medium"/>
                <a:sym typeface="Advent Pro Medium"/>
              </a:rPr>
              <a:t>: Only one ε schedule to tune; fewer hyperparameters.</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Clr>
                <a:schemeClr val="lt1"/>
              </a:buClr>
              <a:buSzPts val="1600"/>
              <a:buChar char="●"/>
            </a:pPr>
            <a:r>
              <a:rPr b="1" lang="en" sz="1600">
                <a:solidFill>
                  <a:schemeClr val="lt1"/>
                </a:solidFill>
                <a:latin typeface="Advent Pro"/>
                <a:ea typeface="Advent Pro"/>
                <a:cs typeface="Advent Pro"/>
                <a:sym typeface="Advent Pro"/>
              </a:rPr>
              <a:t>Stability</a:t>
            </a:r>
            <a:r>
              <a:rPr lang="en" sz="1600">
                <a:solidFill>
                  <a:schemeClr val="lt1"/>
                </a:solidFill>
                <a:latin typeface="Advent Pro Medium"/>
                <a:ea typeface="Advent Pro Medium"/>
                <a:cs typeface="Advent Pro Medium"/>
                <a:sym typeface="Advent Pro Medium"/>
              </a:rPr>
              <a:t>: Lower early variance—more consistent Q-updates in initial episodes.</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Clr>
                <a:schemeClr val="lt1"/>
              </a:buClr>
              <a:buSzPts val="1600"/>
              <a:buChar char="●"/>
            </a:pPr>
            <a:r>
              <a:rPr b="1" lang="en" sz="1600">
                <a:solidFill>
                  <a:schemeClr val="lt1"/>
                </a:solidFill>
                <a:latin typeface="Advent Pro"/>
                <a:ea typeface="Advent Pro"/>
                <a:cs typeface="Advent Pro"/>
                <a:sym typeface="Advent Pro"/>
              </a:rPr>
              <a:t>Comparable Performance</a:t>
            </a:r>
            <a:r>
              <a:rPr lang="en" sz="1600">
                <a:solidFill>
                  <a:schemeClr val="lt1"/>
                </a:solidFill>
                <a:latin typeface="Advent Pro Medium"/>
                <a:ea typeface="Advent Pro Medium"/>
                <a:cs typeface="Advent Pro Medium"/>
                <a:sym typeface="Advent Pro Medium"/>
              </a:rPr>
              <a:t>: Both methods plateau near zero long-term, but ε-Greedy reaches its first peak more steadily.</a:t>
            </a:r>
            <a:endParaRPr sz="1600">
              <a:solidFill>
                <a:schemeClr val="lt1"/>
              </a:solidFill>
              <a:latin typeface="Advent Pro Medium"/>
              <a:ea typeface="Advent Pro Medium"/>
              <a:cs typeface="Advent Pro Medium"/>
              <a:sym typeface="Advent Pro Medium"/>
            </a:endParaRPr>
          </a:p>
          <a:p>
            <a:pPr indent="-330200" lvl="0" marL="457200" rtl="0" algn="l">
              <a:lnSpc>
                <a:spcPct val="115000"/>
              </a:lnSpc>
              <a:spcBef>
                <a:spcPts val="0"/>
              </a:spcBef>
              <a:spcAft>
                <a:spcPts val="0"/>
              </a:spcAft>
              <a:buClr>
                <a:schemeClr val="lt1"/>
              </a:buClr>
              <a:buSzPts val="1600"/>
              <a:buChar char="●"/>
            </a:pPr>
            <a:r>
              <a:rPr b="1" lang="en" sz="1600">
                <a:solidFill>
                  <a:schemeClr val="lt1"/>
                </a:solidFill>
                <a:latin typeface="Advent Pro"/>
                <a:ea typeface="Advent Pro"/>
                <a:cs typeface="Advent Pro"/>
                <a:sym typeface="Advent Pro"/>
              </a:rPr>
              <a:t>Easier to Extend</a:t>
            </a:r>
            <a:r>
              <a:rPr lang="en" sz="1600">
                <a:solidFill>
                  <a:schemeClr val="lt1"/>
                </a:solidFill>
                <a:latin typeface="Advent Pro Medium"/>
                <a:ea typeface="Advent Pro Medium"/>
                <a:cs typeface="Advent Pro Medium"/>
                <a:sym typeface="Advent Pro Medium"/>
              </a:rPr>
              <a:t>: If more exploration is needed, simply adjust εₘₐₓ or decay rate rather than redesigning temperature schedule.</a:t>
            </a:r>
            <a:endParaRPr sz="1600">
              <a:solidFill>
                <a:schemeClr val="lt1"/>
              </a:solidFill>
              <a:latin typeface="Advent Pro Medium"/>
              <a:ea typeface="Advent Pro Medium"/>
              <a:cs typeface="Advent Pro Medium"/>
              <a:sym typeface="Advent Pro Medium"/>
            </a:endParaRPr>
          </a:p>
          <a:p>
            <a:pPr indent="0" lvl="0" marL="0" rtl="0" algn="l">
              <a:lnSpc>
                <a:spcPct val="115000"/>
              </a:lnSpc>
              <a:spcBef>
                <a:spcPts val="1200"/>
              </a:spcBef>
              <a:spcAft>
                <a:spcPts val="0"/>
              </a:spcAft>
              <a:buNone/>
            </a:pPr>
            <a:r>
              <a:rPr lang="en" sz="1600">
                <a:solidFill>
                  <a:schemeClr val="lt1"/>
                </a:solidFill>
                <a:latin typeface="Advent Pro Medium"/>
                <a:ea typeface="Advent Pro Medium"/>
                <a:cs typeface="Advent Pro Medium"/>
                <a:sym typeface="Advent Pro Medium"/>
              </a:rPr>
              <a:t>→ </a:t>
            </a:r>
            <a:r>
              <a:rPr b="1" lang="en" sz="1600" u="sng">
                <a:solidFill>
                  <a:schemeClr val="lt1"/>
                </a:solidFill>
                <a:latin typeface="Advent Pro"/>
                <a:ea typeface="Advent Pro"/>
                <a:cs typeface="Advent Pro"/>
                <a:sym typeface="Advent Pro"/>
              </a:rPr>
              <a:t>Conclusion:</a:t>
            </a:r>
            <a:endParaRPr b="1" sz="1600" u="sng">
              <a:solidFill>
                <a:schemeClr val="lt1"/>
              </a:solidFill>
              <a:latin typeface="Advent Pro"/>
              <a:ea typeface="Advent Pro"/>
              <a:cs typeface="Advent Pro"/>
              <a:sym typeface="Advent Pro"/>
            </a:endParaRPr>
          </a:p>
          <a:p>
            <a:pPr indent="-330200" lvl="0" marL="457200" rtl="0" algn="l">
              <a:lnSpc>
                <a:spcPct val="115000"/>
              </a:lnSpc>
              <a:spcBef>
                <a:spcPts val="1200"/>
              </a:spcBef>
              <a:spcAft>
                <a:spcPts val="0"/>
              </a:spcAft>
              <a:buClr>
                <a:schemeClr val="lt1"/>
              </a:buClr>
              <a:buSzPts val="1600"/>
              <a:buFont typeface="Advent Pro Medium"/>
              <a:buChar char="●"/>
            </a:pPr>
            <a:r>
              <a:rPr lang="en" sz="1600">
                <a:solidFill>
                  <a:schemeClr val="lt1"/>
                </a:solidFill>
                <a:latin typeface="Advent Pro Medium"/>
                <a:ea typeface="Advent Pro Medium"/>
                <a:cs typeface="Advent Pro Medium"/>
                <a:sym typeface="Advent Pro Medium"/>
              </a:rPr>
              <a:t>ε</a:t>
            </a:r>
            <a:r>
              <a:rPr b="1" lang="en" sz="1600">
                <a:solidFill>
                  <a:schemeClr val="lt1"/>
                </a:solidFill>
                <a:latin typeface="Advent Pro"/>
                <a:ea typeface="Advent Pro"/>
                <a:cs typeface="Advent Pro"/>
                <a:sym typeface="Advent Pro"/>
              </a:rPr>
              <a:t>-Greedy is preferred for our Snake DQN setup.</a:t>
            </a:r>
            <a:r>
              <a:rPr lang="en" sz="1600">
                <a:solidFill>
                  <a:schemeClr val="lt1"/>
                </a:solidFill>
                <a:latin typeface="Advent Pro Medium"/>
                <a:ea typeface="Advent Pro Medium"/>
                <a:cs typeface="Advent Pro Medium"/>
                <a:sym typeface="Advent Pro Medium"/>
              </a:rPr>
              <a:t> Its simpler, more stable behavior outweighs Boltzmann’s marginal early advantage, and neither strategy solves Snake without further enhancements.</a:t>
            </a:r>
            <a:endParaRPr sz="25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59" name="Shape 3259"/>
        <p:cNvGrpSpPr/>
        <p:nvPr/>
      </p:nvGrpSpPr>
      <p:grpSpPr>
        <a:xfrm>
          <a:off x="0" y="0"/>
          <a:ext cx="0" cy="0"/>
          <a:chOff x="0" y="0"/>
          <a:chExt cx="0" cy="0"/>
        </a:xfrm>
      </p:grpSpPr>
      <p:sp>
        <p:nvSpPr>
          <p:cNvPr id="3260" name="Google Shape;3260;g35fe9ea2edd_0_4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the model is not learning?</a:t>
            </a:r>
            <a:endParaRPr/>
          </a:p>
        </p:txBody>
      </p:sp>
      <p:sp>
        <p:nvSpPr>
          <p:cNvPr id="3261" name="Google Shape;3261;g35fe9ea2edd_0_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2" name="Google Shape;3262;g35fe9ea2edd_0_45"/>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300" u="sng">
                <a:solidFill>
                  <a:schemeClr val="lt1"/>
                </a:solidFill>
                <a:latin typeface="Advent Pro"/>
                <a:ea typeface="Advent Pro"/>
                <a:cs typeface="Advent Pro"/>
                <a:sym typeface="Advent Pro"/>
              </a:rPr>
              <a:t>Grayscale‐only input:</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Apples, walls, and snake all appear similar in intensity, so the CNN can’t reliably distinguish key elements.</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Attempts to re‐weight or enhance pixel values didn’t meaningfully improve feature separation.</a:t>
            </a:r>
            <a:br>
              <a:rPr lang="en" sz="1300">
                <a:solidFill>
                  <a:schemeClr val="lt1"/>
                </a:solidFill>
                <a:latin typeface="Advent Pro Medium"/>
                <a:ea typeface="Advent Pro Medium"/>
                <a:cs typeface="Advent Pro Medium"/>
                <a:sym typeface="Advent Pro Medium"/>
              </a:rPr>
            </a:br>
            <a:endParaRPr sz="13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b="1" lang="en" sz="1300" u="sng">
                <a:solidFill>
                  <a:schemeClr val="lt1"/>
                </a:solidFill>
                <a:latin typeface="Advent Pro"/>
                <a:ea typeface="Advent Pro"/>
                <a:cs typeface="Advent Pro"/>
                <a:sym typeface="Advent Pro"/>
              </a:rPr>
              <a:t>Insufficient training/pre-training:</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10 000 episodes is likely too few for a 30×30 Snake grid with sparse rewards.</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Without a CNN pre-training or many more steps (like ≥1 000 000 frames), the network never sees enough varied apple/collision examples to learn robust features.</a:t>
            </a:r>
            <a:br>
              <a:rPr lang="en" sz="1300">
                <a:solidFill>
                  <a:schemeClr val="lt1"/>
                </a:solidFill>
                <a:latin typeface="Advent Pro Medium"/>
                <a:ea typeface="Advent Pro Medium"/>
                <a:cs typeface="Advent Pro Medium"/>
                <a:sym typeface="Advent Pro Medium"/>
              </a:rPr>
            </a:br>
            <a:endParaRPr sz="1300">
              <a:solidFill>
                <a:schemeClr val="lt1"/>
              </a:solidFill>
              <a:latin typeface="Advent Pro Medium"/>
              <a:ea typeface="Advent Pro Medium"/>
              <a:cs typeface="Advent Pro Medium"/>
              <a:sym typeface="Advent Pro Medium"/>
            </a:endParaRPr>
          </a:p>
          <a:p>
            <a:pPr indent="0" lvl="0" marL="0" rtl="0" algn="l">
              <a:spcBef>
                <a:spcPts val="1000"/>
              </a:spcBef>
              <a:spcAft>
                <a:spcPts val="0"/>
              </a:spcAft>
              <a:buClr>
                <a:schemeClr val="dk1"/>
              </a:buClr>
              <a:buSzPts val="1100"/>
              <a:buFont typeface="Arial"/>
              <a:buNone/>
            </a:pPr>
            <a:r>
              <a:rPr b="1" lang="en" sz="1300" u="sng">
                <a:solidFill>
                  <a:schemeClr val="lt1"/>
                </a:solidFill>
                <a:latin typeface="Advent Pro"/>
                <a:ea typeface="Advent Pro"/>
                <a:cs typeface="Advent Pro"/>
                <a:sym typeface="Advent Pro"/>
              </a:rPr>
              <a:t>Possible silent implementation bugs:</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A variable we use in the computation of the training that doesn’t behave the way we think leading to miscalculations and biased learning</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Replay‐buffer or target-network update schedule might be flawed, leading to noisy Q‐value targets without any Python errors thrown.</a:t>
            </a:r>
            <a:br>
              <a:rPr lang="en" sz="1300">
                <a:solidFill>
                  <a:schemeClr val="lt1"/>
                </a:solidFill>
                <a:latin typeface="Advent Pro Medium"/>
                <a:ea typeface="Advent Pro Medium"/>
                <a:cs typeface="Advent Pro Medium"/>
                <a:sym typeface="Advent Pro Medium"/>
              </a:rPr>
            </a:br>
            <a:endParaRPr sz="1300">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Clr>
                <a:schemeClr val="dk1"/>
              </a:buClr>
              <a:buSzPts val="1100"/>
              <a:buFont typeface="Arial"/>
              <a:buNone/>
            </a:pPr>
            <a:r>
              <a:rPr b="1" lang="en" sz="1300" u="sng">
                <a:solidFill>
                  <a:schemeClr val="lt1"/>
                </a:solidFill>
                <a:latin typeface="Advent Pro"/>
                <a:ea typeface="Advent Pro"/>
                <a:cs typeface="Advent Pro"/>
                <a:sym typeface="Advent Pro"/>
              </a:rPr>
              <a:t>Resulting low signal-to-noise:</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CNN struggles to identify apples/walls, and noisy or incorrect actions corrupt Q-updates.</a:t>
            </a:r>
            <a:br>
              <a:rPr lang="en" sz="1300">
                <a:solidFill>
                  <a:schemeClr val="lt1"/>
                </a:solidFill>
                <a:latin typeface="Advent Pro Medium"/>
                <a:ea typeface="Advent Pro Medium"/>
                <a:cs typeface="Advent Pro Medium"/>
                <a:sym typeface="Advent Pro Medium"/>
              </a:rPr>
            </a:br>
            <a:r>
              <a:rPr lang="en" sz="1300">
                <a:solidFill>
                  <a:schemeClr val="lt1"/>
                </a:solidFill>
                <a:latin typeface="Advent Pro Medium"/>
                <a:ea typeface="Advent Pro Medium"/>
                <a:cs typeface="Advent Pro Medium"/>
                <a:sym typeface="Advent Pro Medium"/>
              </a:rPr>
              <a:t> • With sparse + terminal rewards, the model never converges to a stable apple-eating policy.</a:t>
            </a:r>
            <a:endParaRPr sz="13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6" name="Shape 3266"/>
        <p:cNvGrpSpPr/>
        <p:nvPr/>
      </p:nvGrpSpPr>
      <p:grpSpPr>
        <a:xfrm>
          <a:off x="0" y="0"/>
          <a:ext cx="0" cy="0"/>
          <a:chOff x="0" y="0"/>
          <a:chExt cx="0" cy="0"/>
        </a:xfrm>
      </p:grpSpPr>
      <p:sp>
        <p:nvSpPr>
          <p:cNvPr id="3267" name="Google Shape;3267;p32"/>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Lessons learned and insights gained</a:t>
            </a:r>
            <a:endParaRPr/>
          </a:p>
        </p:txBody>
      </p:sp>
      <p:grpSp>
        <p:nvGrpSpPr>
          <p:cNvPr id="3268" name="Google Shape;3268;p32"/>
          <p:cNvGrpSpPr/>
          <p:nvPr/>
        </p:nvGrpSpPr>
        <p:grpSpPr>
          <a:xfrm rot="-5400000">
            <a:off x="271246" y="535371"/>
            <a:ext cx="242781" cy="161857"/>
            <a:chOff x="2500050" y="3730175"/>
            <a:chExt cx="2619000" cy="1746025"/>
          </a:xfrm>
        </p:grpSpPr>
        <p:sp>
          <p:nvSpPr>
            <p:cNvPr id="3269" name="Google Shape;3269;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3" name="Google Shape;3273;p32"/>
          <p:cNvGrpSpPr/>
          <p:nvPr/>
        </p:nvGrpSpPr>
        <p:grpSpPr>
          <a:xfrm rot="5400000">
            <a:off x="8691846" y="535371"/>
            <a:ext cx="242781" cy="161857"/>
            <a:chOff x="2500050" y="3730175"/>
            <a:chExt cx="2619000" cy="1746025"/>
          </a:xfrm>
        </p:grpSpPr>
        <p:sp>
          <p:nvSpPr>
            <p:cNvPr id="3274" name="Google Shape;3274;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8" name="Google Shape;3278;p32"/>
          <p:cNvGrpSpPr/>
          <p:nvPr/>
        </p:nvGrpSpPr>
        <p:grpSpPr>
          <a:xfrm>
            <a:off x="7076025" y="1200176"/>
            <a:ext cx="1177514" cy="2743141"/>
            <a:chOff x="6716050" y="1578351"/>
            <a:chExt cx="1177514" cy="2743141"/>
          </a:xfrm>
        </p:grpSpPr>
        <p:sp>
          <p:nvSpPr>
            <p:cNvPr id="3279" name="Google Shape;3279;p32"/>
            <p:cNvSpPr/>
            <p:nvPr/>
          </p:nvSpPr>
          <p:spPr>
            <a:xfrm>
              <a:off x="6716050" y="2706375"/>
              <a:ext cx="486600" cy="486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0" name="Google Shape;3280;p32"/>
            <p:cNvGrpSpPr/>
            <p:nvPr/>
          </p:nvGrpSpPr>
          <p:grpSpPr>
            <a:xfrm>
              <a:off x="6798475" y="1578351"/>
              <a:ext cx="1095089" cy="2743141"/>
              <a:chOff x="3528100" y="1540413"/>
              <a:chExt cx="1095089" cy="2743141"/>
            </a:xfrm>
          </p:grpSpPr>
          <p:sp>
            <p:nvSpPr>
              <p:cNvPr id="3281" name="Google Shape;3281;p32"/>
              <p:cNvSpPr/>
              <p:nvPr/>
            </p:nvSpPr>
            <p:spPr>
              <a:xfrm>
                <a:off x="3642994" y="2681300"/>
                <a:ext cx="869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32"/>
              <p:cNvSpPr/>
              <p:nvPr/>
            </p:nvSpPr>
            <p:spPr>
              <a:xfrm>
                <a:off x="3528100" y="1802600"/>
                <a:ext cx="1094100" cy="928800"/>
              </a:xfrm>
              <a:prstGeom prst="rect">
                <a:avLst/>
              </a:pr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3" name="Google Shape;3283;p32"/>
              <p:cNvGrpSpPr/>
              <p:nvPr/>
            </p:nvGrpSpPr>
            <p:grpSpPr>
              <a:xfrm flipH="1">
                <a:off x="3529152" y="1540413"/>
                <a:ext cx="1094037" cy="2743141"/>
                <a:chOff x="2052150" y="2644325"/>
                <a:chExt cx="784650" cy="1961628"/>
              </a:xfrm>
            </p:grpSpPr>
            <p:sp>
              <p:nvSpPr>
                <p:cNvPr id="3284" name="Google Shape;3284;p32"/>
                <p:cNvSpPr/>
                <p:nvPr/>
              </p:nvSpPr>
              <p:spPr>
                <a:xfrm>
                  <a:off x="2052150" y="3115100"/>
                  <a:ext cx="313875" cy="392350"/>
                </a:xfrm>
                <a:custGeom>
                  <a:rect b="b" l="l" r="r" t="t"/>
                  <a:pathLst>
                    <a:path extrusionOk="0" h="15694" w="12555">
                      <a:moveTo>
                        <a:pt x="0" y="1"/>
                      </a:moveTo>
                      <a:lnTo>
                        <a:pt x="0" y="15694"/>
                      </a:lnTo>
                      <a:lnTo>
                        <a:pt x="3139" y="15694"/>
                      </a:lnTo>
                      <a:lnTo>
                        <a:pt x="3139" y="12555"/>
                      </a:lnTo>
                      <a:lnTo>
                        <a:pt x="12555" y="12555"/>
                      </a:lnTo>
                      <a:lnTo>
                        <a:pt x="12555" y="9417"/>
                      </a:lnTo>
                      <a:lnTo>
                        <a:pt x="3139" y="9417"/>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32"/>
                <p:cNvSpPr/>
                <p:nvPr/>
              </p:nvSpPr>
              <p:spPr>
                <a:xfrm>
                  <a:off x="2052150"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32"/>
                <p:cNvSpPr/>
                <p:nvPr/>
              </p:nvSpPr>
              <p:spPr>
                <a:xfrm>
                  <a:off x="2522925" y="3115100"/>
                  <a:ext cx="313875" cy="392350"/>
                </a:xfrm>
                <a:custGeom>
                  <a:rect b="b" l="l" r="r" t="t"/>
                  <a:pathLst>
                    <a:path extrusionOk="0" h="15694" w="12555">
                      <a:moveTo>
                        <a:pt x="9416" y="1"/>
                      </a:moveTo>
                      <a:lnTo>
                        <a:pt x="9416" y="9417"/>
                      </a:lnTo>
                      <a:lnTo>
                        <a:pt x="1" y="9417"/>
                      </a:lnTo>
                      <a:lnTo>
                        <a:pt x="1" y="12555"/>
                      </a:lnTo>
                      <a:lnTo>
                        <a:pt x="9416" y="12555"/>
                      </a:lnTo>
                      <a:lnTo>
                        <a:pt x="9416" y="15694"/>
                      </a:lnTo>
                      <a:lnTo>
                        <a:pt x="12555" y="15694"/>
                      </a:lnTo>
                      <a:lnTo>
                        <a:pt x="1255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32"/>
                <p:cNvSpPr/>
                <p:nvPr/>
              </p:nvSpPr>
              <p:spPr>
                <a:xfrm>
                  <a:off x="2758325" y="2958175"/>
                  <a:ext cx="78475" cy="78500"/>
                </a:xfrm>
                <a:custGeom>
                  <a:rect b="b" l="l" r="r" t="t"/>
                  <a:pathLst>
                    <a:path extrusionOk="0" h="3140" w="3139">
                      <a:moveTo>
                        <a:pt x="0" y="1"/>
                      </a:moveTo>
                      <a:lnTo>
                        <a:pt x="0" y="3139"/>
                      </a:lnTo>
                      <a:lnTo>
                        <a:pt x="3139" y="3139"/>
                      </a:lnTo>
                      <a:lnTo>
                        <a:pt x="313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32"/>
                <p:cNvSpPr/>
                <p:nvPr/>
              </p:nvSpPr>
              <p:spPr>
                <a:xfrm>
                  <a:off x="2522925" y="4475150"/>
                  <a:ext cx="78500" cy="52325"/>
                </a:xfrm>
                <a:custGeom>
                  <a:rect b="b" l="l" r="r" t="t"/>
                  <a:pathLst>
                    <a:path extrusionOk="0" h="2093" w="3140">
                      <a:moveTo>
                        <a:pt x="1" y="0"/>
                      </a:moveTo>
                      <a:lnTo>
                        <a:pt x="1" y="2093"/>
                      </a:lnTo>
                      <a:lnTo>
                        <a:pt x="3139" y="2093"/>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32"/>
                <p:cNvSpPr/>
                <p:nvPr/>
              </p:nvSpPr>
              <p:spPr>
                <a:xfrm>
                  <a:off x="2287550" y="4449000"/>
                  <a:ext cx="78475" cy="78475"/>
                </a:xfrm>
                <a:custGeom>
                  <a:rect b="b" l="l" r="r" t="t"/>
                  <a:pathLst>
                    <a:path extrusionOk="0" h="3139" w="3139">
                      <a:moveTo>
                        <a:pt x="0" y="0"/>
                      </a:moveTo>
                      <a:lnTo>
                        <a:pt x="0" y="3139"/>
                      </a:lnTo>
                      <a:lnTo>
                        <a:pt x="3139" y="3139"/>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32"/>
                <p:cNvSpPr/>
                <p:nvPr/>
              </p:nvSpPr>
              <p:spPr>
                <a:xfrm>
                  <a:off x="2052150" y="2958175"/>
                  <a:ext cx="784650" cy="549275"/>
                </a:xfrm>
                <a:custGeom>
                  <a:rect b="b" l="l" r="r" t="t"/>
                  <a:pathLst>
                    <a:path extrusionOk="0" h="21971" w="31386">
                      <a:moveTo>
                        <a:pt x="12555" y="3139"/>
                      </a:moveTo>
                      <a:lnTo>
                        <a:pt x="12555" y="6278"/>
                      </a:lnTo>
                      <a:lnTo>
                        <a:pt x="9416" y="6278"/>
                      </a:lnTo>
                      <a:lnTo>
                        <a:pt x="9416" y="3139"/>
                      </a:lnTo>
                      <a:close/>
                      <a:moveTo>
                        <a:pt x="21970" y="3139"/>
                      </a:moveTo>
                      <a:lnTo>
                        <a:pt x="21970" y="6278"/>
                      </a:lnTo>
                      <a:lnTo>
                        <a:pt x="18832" y="6278"/>
                      </a:lnTo>
                      <a:lnTo>
                        <a:pt x="18832" y="3139"/>
                      </a:lnTo>
                      <a:close/>
                      <a:moveTo>
                        <a:pt x="18832" y="9416"/>
                      </a:moveTo>
                      <a:lnTo>
                        <a:pt x="18832" y="12555"/>
                      </a:lnTo>
                      <a:lnTo>
                        <a:pt x="12555" y="12555"/>
                      </a:lnTo>
                      <a:lnTo>
                        <a:pt x="12555" y="9416"/>
                      </a:lnTo>
                      <a:close/>
                      <a:moveTo>
                        <a:pt x="3139" y="1"/>
                      </a:moveTo>
                      <a:lnTo>
                        <a:pt x="3139" y="3139"/>
                      </a:lnTo>
                      <a:lnTo>
                        <a:pt x="0" y="3139"/>
                      </a:lnTo>
                      <a:lnTo>
                        <a:pt x="0" y="6278"/>
                      </a:lnTo>
                      <a:lnTo>
                        <a:pt x="3139" y="6278"/>
                      </a:lnTo>
                      <a:lnTo>
                        <a:pt x="3139" y="15694"/>
                      </a:lnTo>
                      <a:lnTo>
                        <a:pt x="12555" y="15694"/>
                      </a:lnTo>
                      <a:lnTo>
                        <a:pt x="12555" y="18832"/>
                      </a:lnTo>
                      <a:lnTo>
                        <a:pt x="12555" y="21971"/>
                      </a:lnTo>
                      <a:lnTo>
                        <a:pt x="18832" y="21971"/>
                      </a:lnTo>
                      <a:lnTo>
                        <a:pt x="18832" y="18832"/>
                      </a:lnTo>
                      <a:lnTo>
                        <a:pt x="18832" y="15694"/>
                      </a:lnTo>
                      <a:lnTo>
                        <a:pt x="28247" y="15694"/>
                      </a:lnTo>
                      <a:lnTo>
                        <a:pt x="28247" y="6278"/>
                      </a:lnTo>
                      <a:lnTo>
                        <a:pt x="31386" y="6278"/>
                      </a:lnTo>
                      <a:lnTo>
                        <a:pt x="31386" y="3139"/>
                      </a:lnTo>
                      <a:lnTo>
                        <a:pt x="28247" y="3139"/>
                      </a:lnTo>
                      <a:lnTo>
                        <a:pt x="28247"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32"/>
                <p:cNvSpPr/>
                <p:nvPr/>
              </p:nvSpPr>
              <p:spPr>
                <a:xfrm>
                  <a:off x="2522925" y="3036650"/>
                  <a:ext cx="78500" cy="78475"/>
                </a:xfrm>
                <a:custGeom>
                  <a:rect b="b" l="l" r="r" t="t"/>
                  <a:pathLst>
                    <a:path extrusionOk="0" h="3139" w="3140">
                      <a:moveTo>
                        <a:pt x="1" y="0"/>
                      </a:moveTo>
                      <a:lnTo>
                        <a:pt x="1"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32"/>
                <p:cNvSpPr/>
                <p:nvPr/>
              </p:nvSpPr>
              <p:spPr>
                <a:xfrm>
                  <a:off x="2287550" y="3036650"/>
                  <a:ext cx="78475" cy="78475"/>
                </a:xfrm>
                <a:custGeom>
                  <a:rect b="b" l="l" r="r" t="t"/>
                  <a:pathLst>
                    <a:path extrusionOk="0" h="3139" w="3139">
                      <a:moveTo>
                        <a:pt x="0" y="0"/>
                      </a:moveTo>
                      <a:lnTo>
                        <a:pt x="0" y="3139"/>
                      </a:lnTo>
                      <a:lnTo>
                        <a:pt x="3139" y="3139"/>
                      </a:lnTo>
                      <a:lnTo>
                        <a:pt x="313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32"/>
                <p:cNvSpPr/>
                <p:nvPr/>
              </p:nvSpPr>
              <p:spPr>
                <a:xfrm>
                  <a:off x="2366000" y="319357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32"/>
                <p:cNvSpPr/>
                <p:nvPr/>
              </p:nvSpPr>
              <p:spPr>
                <a:xfrm>
                  <a:off x="2679850" y="3585900"/>
                  <a:ext cx="78500" cy="549250"/>
                </a:xfrm>
                <a:custGeom>
                  <a:rect b="b" l="l" r="r" t="t"/>
                  <a:pathLst>
                    <a:path extrusionOk="0" h="21970" w="3140">
                      <a:moveTo>
                        <a:pt x="1" y="0"/>
                      </a:moveTo>
                      <a:lnTo>
                        <a:pt x="1" y="18831"/>
                      </a:lnTo>
                      <a:lnTo>
                        <a:pt x="1" y="21970"/>
                      </a:lnTo>
                      <a:lnTo>
                        <a:pt x="3139" y="21970"/>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32"/>
                <p:cNvSpPr/>
                <p:nvPr/>
              </p:nvSpPr>
              <p:spPr>
                <a:xfrm>
                  <a:off x="2366000" y="3742825"/>
                  <a:ext cx="156950" cy="78475"/>
                </a:xfrm>
                <a:custGeom>
                  <a:rect b="b" l="l" r="r" t="t"/>
                  <a:pathLst>
                    <a:path extrusionOk="0" h="3139" w="6278">
                      <a:moveTo>
                        <a:pt x="1" y="0"/>
                      </a:moveTo>
                      <a:lnTo>
                        <a:pt x="1" y="3139"/>
                      </a:lnTo>
                      <a:lnTo>
                        <a:pt x="6278" y="3139"/>
                      </a:lnTo>
                      <a:lnTo>
                        <a:pt x="6278"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32"/>
                <p:cNvSpPr/>
                <p:nvPr/>
              </p:nvSpPr>
              <p:spPr>
                <a:xfrm>
                  <a:off x="2130600" y="3428975"/>
                  <a:ext cx="627750" cy="627725"/>
                </a:xfrm>
                <a:custGeom>
                  <a:rect b="b" l="l" r="r" t="t"/>
                  <a:pathLst>
                    <a:path extrusionOk="0" h="25109" w="25110">
                      <a:moveTo>
                        <a:pt x="15694" y="9416"/>
                      </a:moveTo>
                      <a:lnTo>
                        <a:pt x="15694" y="12554"/>
                      </a:lnTo>
                      <a:lnTo>
                        <a:pt x="18832" y="12554"/>
                      </a:lnTo>
                      <a:lnTo>
                        <a:pt x="18832" y="15693"/>
                      </a:lnTo>
                      <a:lnTo>
                        <a:pt x="15694" y="15693"/>
                      </a:lnTo>
                      <a:lnTo>
                        <a:pt x="15694" y="18831"/>
                      </a:lnTo>
                      <a:lnTo>
                        <a:pt x="9417" y="18831"/>
                      </a:lnTo>
                      <a:lnTo>
                        <a:pt x="9417" y="15693"/>
                      </a:lnTo>
                      <a:lnTo>
                        <a:pt x="6278" y="15693"/>
                      </a:lnTo>
                      <a:lnTo>
                        <a:pt x="6278" y="12554"/>
                      </a:lnTo>
                      <a:lnTo>
                        <a:pt x="9417" y="12554"/>
                      </a:lnTo>
                      <a:lnTo>
                        <a:pt x="9417" y="9416"/>
                      </a:lnTo>
                      <a:close/>
                      <a:moveTo>
                        <a:pt x="1" y="0"/>
                      </a:moveTo>
                      <a:lnTo>
                        <a:pt x="1" y="3139"/>
                      </a:lnTo>
                      <a:lnTo>
                        <a:pt x="1" y="6277"/>
                      </a:lnTo>
                      <a:lnTo>
                        <a:pt x="3139" y="6277"/>
                      </a:lnTo>
                      <a:lnTo>
                        <a:pt x="3139" y="25108"/>
                      </a:lnTo>
                      <a:lnTo>
                        <a:pt x="21971" y="25108"/>
                      </a:lnTo>
                      <a:lnTo>
                        <a:pt x="21971" y="6277"/>
                      </a:lnTo>
                      <a:lnTo>
                        <a:pt x="25109" y="6277"/>
                      </a:lnTo>
                      <a:lnTo>
                        <a:pt x="25109" y="3139"/>
                      </a:lnTo>
                      <a:lnTo>
                        <a:pt x="25109" y="0"/>
                      </a:lnTo>
                      <a:lnTo>
                        <a:pt x="15694" y="0"/>
                      </a:lnTo>
                      <a:lnTo>
                        <a:pt x="15694" y="3139"/>
                      </a:lnTo>
                      <a:lnTo>
                        <a:pt x="9417" y="3139"/>
                      </a:lnTo>
                      <a:lnTo>
                        <a:pt x="941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32"/>
                <p:cNvSpPr/>
                <p:nvPr/>
              </p:nvSpPr>
              <p:spPr>
                <a:xfrm>
                  <a:off x="2130600" y="3585900"/>
                  <a:ext cx="78500" cy="549250"/>
                </a:xfrm>
                <a:custGeom>
                  <a:rect b="b" l="l" r="r" t="t"/>
                  <a:pathLst>
                    <a:path extrusionOk="0" h="21970" w="3140">
                      <a:moveTo>
                        <a:pt x="1" y="0"/>
                      </a:moveTo>
                      <a:lnTo>
                        <a:pt x="1" y="21970"/>
                      </a:lnTo>
                      <a:lnTo>
                        <a:pt x="3139" y="21970"/>
                      </a:lnTo>
                      <a:lnTo>
                        <a:pt x="3139" y="18831"/>
                      </a:lnTo>
                      <a:lnTo>
                        <a:pt x="3139"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32"/>
                <p:cNvSpPr/>
                <p:nvPr/>
              </p:nvSpPr>
              <p:spPr>
                <a:xfrm>
                  <a:off x="2522916" y="4524446"/>
                  <a:ext cx="156966" cy="81507"/>
                </a:xfrm>
                <a:custGeom>
                  <a:rect b="b" l="l" r="r" t="t"/>
                  <a:pathLst>
                    <a:path extrusionOk="0" h="3140" w="6278">
                      <a:moveTo>
                        <a:pt x="1" y="1"/>
                      </a:moveTo>
                      <a:lnTo>
                        <a:pt x="1"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32"/>
                <p:cNvSpPr/>
                <p:nvPr/>
              </p:nvSpPr>
              <p:spPr>
                <a:xfrm>
                  <a:off x="2209067" y="4524446"/>
                  <a:ext cx="156966" cy="81507"/>
                </a:xfrm>
                <a:custGeom>
                  <a:rect b="b" l="l" r="r" t="t"/>
                  <a:pathLst>
                    <a:path extrusionOk="0" h="3140" w="6278">
                      <a:moveTo>
                        <a:pt x="0" y="1"/>
                      </a:moveTo>
                      <a:lnTo>
                        <a:pt x="0" y="3139"/>
                      </a:lnTo>
                      <a:lnTo>
                        <a:pt x="6278" y="3139"/>
                      </a:lnTo>
                      <a:lnTo>
                        <a:pt x="627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32"/>
                <p:cNvSpPr/>
                <p:nvPr/>
              </p:nvSpPr>
              <p:spPr>
                <a:xfrm>
                  <a:off x="2052150" y="2644325"/>
                  <a:ext cx="784650" cy="313875"/>
                </a:xfrm>
                <a:custGeom>
                  <a:rect b="b" l="l" r="r" t="t"/>
                  <a:pathLst>
                    <a:path extrusionOk="0" h="12555" w="31386">
                      <a:moveTo>
                        <a:pt x="6277" y="1"/>
                      </a:moveTo>
                      <a:lnTo>
                        <a:pt x="6277" y="3139"/>
                      </a:lnTo>
                      <a:lnTo>
                        <a:pt x="3139" y="3139"/>
                      </a:lnTo>
                      <a:lnTo>
                        <a:pt x="3139" y="6278"/>
                      </a:lnTo>
                      <a:lnTo>
                        <a:pt x="0" y="6278"/>
                      </a:lnTo>
                      <a:lnTo>
                        <a:pt x="0" y="9416"/>
                      </a:lnTo>
                      <a:lnTo>
                        <a:pt x="0" y="12555"/>
                      </a:lnTo>
                      <a:lnTo>
                        <a:pt x="31386" y="12555"/>
                      </a:lnTo>
                      <a:lnTo>
                        <a:pt x="31386" y="9416"/>
                      </a:lnTo>
                      <a:lnTo>
                        <a:pt x="31386" y="6278"/>
                      </a:lnTo>
                      <a:lnTo>
                        <a:pt x="28247" y="6278"/>
                      </a:lnTo>
                      <a:lnTo>
                        <a:pt x="28247" y="3139"/>
                      </a:lnTo>
                      <a:lnTo>
                        <a:pt x="25109" y="3139"/>
                      </a:lnTo>
                      <a:lnTo>
                        <a:pt x="25109"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32"/>
                <p:cNvSpPr/>
                <p:nvPr/>
              </p:nvSpPr>
              <p:spPr>
                <a:xfrm>
                  <a:off x="2209075" y="4056675"/>
                  <a:ext cx="470800" cy="418500"/>
                </a:xfrm>
                <a:custGeom>
                  <a:rect b="b" l="l" r="r" t="t"/>
                  <a:pathLst>
                    <a:path extrusionOk="0" h="16740" w="18832">
                      <a:moveTo>
                        <a:pt x="0" y="0"/>
                      </a:moveTo>
                      <a:lnTo>
                        <a:pt x="0" y="3139"/>
                      </a:lnTo>
                      <a:lnTo>
                        <a:pt x="0" y="15693"/>
                      </a:lnTo>
                      <a:lnTo>
                        <a:pt x="6278" y="15693"/>
                      </a:lnTo>
                      <a:lnTo>
                        <a:pt x="6278" y="12555"/>
                      </a:lnTo>
                      <a:lnTo>
                        <a:pt x="12555" y="12555"/>
                      </a:lnTo>
                      <a:lnTo>
                        <a:pt x="12555" y="16739"/>
                      </a:lnTo>
                      <a:lnTo>
                        <a:pt x="18832" y="16739"/>
                      </a:lnTo>
                      <a:lnTo>
                        <a:pt x="18832" y="3139"/>
                      </a:lnTo>
                      <a:lnTo>
                        <a:pt x="18832"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32"/>
                <p:cNvSpPr/>
                <p:nvPr/>
              </p:nvSpPr>
              <p:spPr>
                <a:xfrm>
                  <a:off x="2366000" y="3664350"/>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32"/>
                <p:cNvSpPr/>
                <p:nvPr/>
              </p:nvSpPr>
              <p:spPr>
                <a:xfrm>
                  <a:off x="2287550" y="3742825"/>
                  <a:ext cx="78475" cy="78475"/>
                </a:xfrm>
                <a:custGeom>
                  <a:rect b="b" l="l" r="r" t="t"/>
                  <a:pathLst>
                    <a:path extrusionOk="0" h="3139" w="3139">
                      <a:moveTo>
                        <a:pt x="0" y="0"/>
                      </a:moveTo>
                      <a:lnTo>
                        <a:pt x="0"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32"/>
                <p:cNvSpPr/>
                <p:nvPr/>
              </p:nvSpPr>
              <p:spPr>
                <a:xfrm>
                  <a:off x="2366000" y="3821275"/>
                  <a:ext cx="156950" cy="78500"/>
                </a:xfrm>
                <a:custGeom>
                  <a:rect b="b" l="l" r="r" t="t"/>
                  <a:pathLst>
                    <a:path extrusionOk="0" h="3140" w="6278">
                      <a:moveTo>
                        <a:pt x="1" y="1"/>
                      </a:moveTo>
                      <a:lnTo>
                        <a:pt x="1" y="3139"/>
                      </a:lnTo>
                      <a:lnTo>
                        <a:pt x="6278" y="3139"/>
                      </a:lnTo>
                      <a:lnTo>
                        <a:pt x="6278" y="1"/>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32"/>
                <p:cNvSpPr/>
                <p:nvPr/>
              </p:nvSpPr>
              <p:spPr>
                <a:xfrm>
                  <a:off x="2522925" y="3742825"/>
                  <a:ext cx="78500" cy="78475"/>
                </a:xfrm>
                <a:custGeom>
                  <a:rect b="b" l="l" r="r" t="t"/>
                  <a:pathLst>
                    <a:path extrusionOk="0" h="3139" w="3140">
                      <a:moveTo>
                        <a:pt x="1" y="0"/>
                      </a:moveTo>
                      <a:lnTo>
                        <a:pt x="1" y="3139"/>
                      </a:lnTo>
                      <a:lnTo>
                        <a:pt x="3139" y="3139"/>
                      </a:lnTo>
                      <a:lnTo>
                        <a:pt x="3139"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306" name="Google Shape;330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07" name="Google Shape;3307;p32"/>
          <p:cNvSpPr txBox="1"/>
          <p:nvPr/>
        </p:nvSpPr>
        <p:spPr>
          <a:xfrm>
            <a:off x="671500" y="1073000"/>
            <a:ext cx="6181800" cy="3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 We understand more </a:t>
            </a:r>
            <a:r>
              <a:rPr b="1" lang="en" sz="1500">
                <a:solidFill>
                  <a:schemeClr val="lt1"/>
                </a:solidFill>
                <a:latin typeface="Advent Pro"/>
                <a:ea typeface="Advent Pro"/>
                <a:cs typeface="Advent Pro"/>
                <a:sym typeface="Advent Pro"/>
              </a:rPr>
              <a:t>Q-learning</a:t>
            </a:r>
            <a:r>
              <a:rPr lang="en" sz="1500">
                <a:solidFill>
                  <a:schemeClr val="lt1"/>
                </a:solidFill>
                <a:latin typeface="Advent Pro Medium"/>
                <a:ea typeface="Advent Pro Medium"/>
                <a:cs typeface="Advent Pro Medium"/>
                <a:sym typeface="Advent Pro Medium"/>
              </a:rPr>
              <a:t> by implementing this example and </a:t>
            </a:r>
            <a:r>
              <a:rPr lang="en" sz="1500">
                <a:solidFill>
                  <a:schemeClr val="lt1"/>
                </a:solidFill>
                <a:latin typeface="Advent Pro Medium"/>
                <a:ea typeface="Advent Pro Medium"/>
                <a:cs typeface="Advent Pro Medium"/>
                <a:sym typeface="Advent Pro Medium"/>
              </a:rPr>
              <a:t>explaining</a:t>
            </a:r>
            <a:r>
              <a:rPr lang="en" sz="1500">
                <a:solidFill>
                  <a:schemeClr val="lt1"/>
                </a:solidFill>
                <a:latin typeface="Advent Pro Medium"/>
                <a:ea typeface="Advent Pro Medium"/>
                <a:cs typeface="Advent Pro Medium"/>
                <a:sym typeface="Advent Pro Medium"/>
              </a:rPr>
              <a:t> each method to improve the quality of the learning helps us understand more how each one works, is implemented. We have now a clear and precise definition of Q-learning.</a:t>
            </a:r>
            <a:endParaRPr sz="15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 We saw how the model behave on a </a:t>
            </a:r>
            <a:r>
              <a:rPr b="1" lang="en" sz="1500">
                <a:solidFill>
                  <a:schemeClr val="lt1"/>
                </a:solidFill>
                <a:latin typeface="Advent Pro"/>
                <a:ea typeface="Advent Pro"/>
                <a:cs typeface="Advent Pro"/>
                <a:sym typeface="Advent Pro"/>
              </a:rPr>
              <a:t>random playing strategy</a:t>
            </a:r>
            <a:r>
              <a:rPr lang="en" sz="1500">
                <a:solidFill>
                  <a:schemeClr val="lt1"/>
                </a:solidFill>
                <a:latin typeface="Advent Pro Medium"/>
                <a:ea typeface="Advent Pro Medium"/>
                <a:cs typeface="Advent Pro Medium"/>
                <a:sym typeface="Advent Pro Medium"/>
              </a:rPr>
              <a:t> and how an </a:t>
            </a:r>
            <a:r>
              <a:rPr b="1" lang="en" sz="1500">
                <a:solidFill>
                  <a:schemeClr val="lt1"/>
                </a:solidFill>
                <a:latin typeface="Advent Pro"/>
                <a:ea typeface="Advent Pro"/>
                <a:cs typeface="Advent Pro"/>
                <a:sym typeface="Advent Pro"/>
              </a:rPr>
              <a:t>heuristic</a:t>
            </a:r>
            <a:r>
              <a:rPr lang="en" sz="1500">
                <a:solidFill>
                  <a:schemeClr val="lt1"/>
                </a:solidFill>
                <a:latin typeface="Advent Pro Medium"/>
                <a:ea typeface="Advent Pro Medium"/>
                <a:cs typeface="Advent Pro Medium"/>
                <a:sym typeface="Advent Pro Medium"/>
              </a:rPr>
              <a:t>, even the simplest one can change the result.</a:t>
            </a:r>
            <a:endParaRPr sz="15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 We understand the construction of </a:t>
            </a:r>
            <a:r>
              <a:rPr b="1" lang="en" sz="1500">
                <a:solidFill>
                  <a:schemeClr val="lt1"/>
                </a:solidFill>
                <a:latin typeface="Advent Pro"/>
                <a:ea typeface="Advent Pro"/>
                <a:cs typeface="Advent Pro"/>
                <a:sym typeface="Advent Pro"/>
              </a:rPr>
              <a:t>replay buffer</a:t>
            </a:r>
            <a:r>
              <a:rPr lang="en" sz="1500">
                <a:solidFill>
                  <a:schemeClr val="lt1"/>
                </a:solidFill>
                <a:latin typeface="Advent Pro Medium"/>
                <a:ea typeface="Advent Pro Medium"/>
                <a:cs typeface="Advent Pro Medium"/>
                <a:sym typeface="Advent Pro Medium"/>
              </a:rPr>
              <a:t> and the integration of the </a:t>
            </a:r>
            <a:r>
              <a:rPr b="1" lang="en" sz="1500">
                <a:solidFill>
                  <a:schemeClr val="lt1"/>
                </a:solidFill>
                <a:latin typeface="Advent Pro"/>
                <a:ea typeface="Advent Pro"/>
                <a:cs typeface="Advent Pro"/>
                <a:sym typeface="Advent Pro"/>
              </a:rPr>
              <a:t>target network</a:t>
            </a:r>
            <a:r>
              <a:rPr lang="en" sz="1500">
                <a:solidFill>
                  <a:schemeClr val="lt1"/>
                </a:solidFill>
                <a:latin typeface="Advent Pro Medium"/>
                <a:ea typeface="Advent Pro Medium"/>
                <a:cs typeface="Advent Pro Medium"/>
                <a:sym typeface="Advent Pro Medium"/>
              </a:rPr>
              <a:t> and its different strategies.</a:t>
            </a:r>
            <a:endParaRPr sz="15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 As we try to improve our different result, we </a:t>
            </a:r>
            <a:r>
              <a:rPr b="1" lang="en" sz="1500">
                <a:solidFill>
                  <a:schemeClr val="lt1"/>
                </a:solidFill>
                <a:latin typeface="Advent Pro"/>
                <a:ea typeface="Advent Pro"/>
                <a:cs typeface="Advent Pro"/>
                <a:sym typeface="Advent Pro"/>
              </a:rPr>
              <a:t>fine-</a:t>
            </a:r>
            <a:r>
              <a:rPr b="1" lang="en" sz="1500">
                <a:solidFill>
                  <a:schemeClr val="lt1"/>
                </a:solidFill>
                <a:latin typeface="Advent Pro"/>
                <a:ea typeface="Advent Pro"/>
                <a:cs typeface="Advent Pro"/>
                <a:sym typeface="Advent Pro"/>
              </a:rPr>
              <a:t>tuned</a:t>
            </a:r>
            <a:r>
              <a:rPr b="1" lang="en" sz="1500">
                <a:solidFill>
                  <a:schemeClr val="lt1"/>
                </a:solidFill>
                <a:latin typeface="Advent Pro"/>
                <a:ea typeface="Advent Pro"/>
                <a:cs typeface="Advent Pro"/>
                <a:sym typeface="Advent Pro"/>
              </a:rPr>
              <a:t> all of our hyperparameters</a:t>
            </a:r>
            <a:r>
              <a:rPr lang="en" sz="1500">
                <a:solidFill>
                  <a:schemeClr val="lt1"/>
                </a:solidFill>
                <a:latin typeface="Advent Pro Medium"/>
                <a:ea typeface="Advent Pro Medium"/>
                <a:cs typeface="Advent Pro Medium"/>
                <a:sym typeface="Advent Pro Medium"/>
              </a:rPr>
              <a:t> to find better results, most of the time it wasn’t conclusive….</a:t>
            </a:r>
            <a:endParaRPr sz="15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1500">
                <a:solidFill>
                  <a:schemeClr val="lt1"/>
                </a:solidFill>
                <a:latin typeface="Advent Pro Medium"/>
                <a:ea typeface="Advent Pro Medium"/>
                <a:cs typeface="Advent Pro Medium"/>
                <a:sym typeface="Advent Pro Medium"/>
              </a:rPr>
              <a:t>→ </a:t>
            </a:r>
            <a:r>
              <a:rPr b="1" lang="en" sz="2100">
                <a:solidFill>
                  <a:schemeClr val="lt1"/>
                </a:solidFill>
                <a:latin typeface="Advent Pro"/>
                <a:ea typeface="Advent Pro"/>
                <a:cs typeface="Advent Pro"/>
                <a:sym typeface="Advent Pro"/>
              </a:rPr>
              <a:t>ε</a:t>
            </a:r>
            <a:r>
              <a:rPr b="1" lang="en" sz="1500">
                <a:solidFill>
                  <a:schemeClr val="lt1"/>
                </a:solidFill>
                <a:latin typeface="Advent Pro"/>
                <a:ea typeface="Advent Pro"/>
                <a:cs typeface="Advent Pro"/>
                <a:sym typeface="Advent Pro"/>
              </a:rPr>
              <a:t>-Greedy</a:t>
            </a:r>
            <a:r>
              <a:rPr lang="en" sz="1500">
                <a:solidFill>
                  <a:schemeClr val="lt1"/>
                </a:solidFill>
                <a:latin typeface="Advent Pro Medium"/>
                <a:ea typeface="Advent Pro Medium"/>
                <a:cs typeface="Advent Pro Medium"/>
                <a:sym typeface="Advent Pro Medium"/>
              </a:rPr>
              <a:t> offers stable learning but limited coverage, while </a:t>
            </a:r>
            <a:r>
              <a:rPr b="1" lang="en" sz="1500">
                <a:solidFill>
                  <a:schemeClr val="lt1"/>
                </a:solidFill>
                <a:latin typeface="Advent Pro"/>
                <a:ea typeface="Advent Pro"/>
                <a:cs typeface="Advent Pro"/>
                <a:sym typeface="Advent Pro"/>
              </a:rPr>
              <a:t>Boltzmann</a:t>
            </a:r>
            <a:r>
              <a:rPr lang="en" sz="1500">
                <a:solidFill>
                  <a:schemeClr val="lt1"/>
                </a:solidFill>
                <a:latin typeface="Advent Pro Medium"/>
                <a:ea typeface="Advent Pro Medium"/>
                <a:cs typeface="Advent Pro Medium"/>
                <a:sym typeface="Advent Pro Medium"/>
              </a:rPr>
              <a:t> provides faster </a:t>
            </a:r>
            <a:r>
              <a:rPr b="1" lang="en" sz="1500">
                <a:solidFill>
                  <a:schemeClr val="lt1"/>
                </a:solidFill>
                <a:latin typeface="Advent Pro"/>
                <a:ea typeface="Advent Pro"/>
                <a:cs typeface="Advent Pro"/>
                <a:sym typeface="Advent Pro"/>
              </a:rPr>
              <a:t>e</a:t>
            </a:r>
            <a:r>
              <a:rPr b="1" lang="en" sz="1500">
                <a:solidFill>
                  <a:schemeClr val="lt1"/>
                </a:solidFill>
                <a:latin typeface="Advent Pro"/>
                <a:ea typeface="Advent Pro"/>
                <a:cs typeface="Advent Pro"/>
                <a:sym typeface="Advent Pro"/>
              </a:rPr>
              <a:t>xplorati</a:t>
            </a:r>
            <a:r>
              <a:rPr b="1" lang="en" sz="1500">
                <a:solidFill>
                  <a:schemeClr val="lt1"/>
                </a:solidFill>
                <a:latin typeface="Advent Pro"/>
                <a:ea typeface="Advent Pro"/>
                <a:cs typeface="Advent Pro"/>
                <a:sym typeface="Advent Pro"/>
              </a:rPr>
              <a:t>on</a:t>
            </a:r>
            <a:r>
              <a:rPr lang="en" sz="1500">
                <a:solidFill>
                  <a:schemeClr val="lt1"/>
                </a:solidFill>
                <a:latin typeface="Advent Pro Medium"/>
                <a:ea typeface="Advent Pro Medium"/>
                <a:cs typeface="Advent Pro Medium"/>
                <a:sym typeface="Advent Pro Medium"/>
              </a:rPr>
              <a:t> at the risk of premature</a:t>
            </a:r>
            <a:r>
              <a:rPr b="1" lang="en" sz="1100">
                <a:solidFill>
                  <a:schemeClr val="dk1"/>
                </a:solidFill>
              </a:rPr>
              <a:t> </a:t>
            </a:r>
            <a:r>
              <a:rPr b="1" lang="en" sz="1500">
                <a:solidFill>
                  <a:schemeClr val="lt1"/>
                </a:solidFill>
                <a:latin typeface="Advent Pro"/>
                <a:ea typeface="Advent Pro"/>
                <a:cs typeface="Advent Pro"/>
                <a:sym typeface="Advent Pro"/>
              </a:rPr>
              <a:t>exploitation</a:t>
            </a:r>
            <a:r>
              <a:rPr lang="en" sz="1500">
                <a:solidFill>
                  <a:schemeClr val="lt1"/>
                </a:solidFill>
                <a:latin typeface="Advent Pro"/>
                <a:ea typeface="Advent Pro"/>
                <a:cs typeface="Advent Pro"/>
                <a:sym typeface="Advent Pro"/>
              </a:rPr>
              <a:t>.</a:t>
            </a:r>
            <a:endParaRPr sz="19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2" name="Shape 2522"/>
        <p:cNvGrpSpPr/>
        <p:nvPr/>
      </p:nvGrpSpPr>
      <p:grpSpPr>
        <a:xfrm>
          <a:off x="0" y="0"/>
          <a:ext cx="0" cy="0"/>
          <a:chOff x="0" y="0"/>
          <a:chExt cx="0" cy="0"/>
        </a:xfrm>
      </p:grpSpPr>
      <p:sp>
        <p:nvSpPr>
          <p:cNvPr id="2523" name="Google Shape;2523;g35cf652dc57_0_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 step</a:t>
            </a:r>
            <a:endParaRPr/>
          </a:p>
        </p:txBody>
      </p:sp>
      <p:sp>
        <p:nvSpPr>
          <p:cNvPr id="2524" name="Google Shape;2524;g35cf652dc57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5" name="Google Shape;2525;g35cf652dc57_0_0"/>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lt1"/>
                </a:solidFill>
                <a:latin typeface="Advent Pro Medium"/>
                <a:ea typeface="Advent Pro Medium"/>
                <a:cs typeface="Advent Pro Medium"/>
                <a:sym typeface="Advent Pro Medium"/>
              </a:rPr>
              <a:t>→ Convert RGB to </a:t>
            </a:r>
            <a:r>
              <a:rPr b="1" lang="en" sz="2300">
                <a:solidFill>
                  <a:schemeClr val="lt1"/>
                </a:solidFill>
                <a:latin typeface="Advent Pro"/>
                <a:ea typeface="Advent Pro"/>
                <a:cs typeface="Advent Pro"/>
                <a:sym typeface="Advent Pro"/>
              </a:rPr>
              <a:t>grayscale</a:t>
            </a:r>
            <a:endParaRPr b="1" sz="2300">
              <a:solidFill>
                <a:schemeClr val="lt1"/>
              </a:solidFill>
              <a:latin typeface="Advent Pro"/>
              <a:ea typeface="Advent Pro"/>
              <a:cs typeface="Advent Pro"/>
              <a:sym typeface="Advent Pro"/>
            </a:endParaRPr>
          </a:p>
          <a:p>
            <a:pPr indent="0" lvl="0" marL="0" rtl="0" algn="l">
              <a:lnSpc>
                <a:spcPct val="115000"/>
              </a:lnSpc>
              <a:spcBef>
                <a:spcPts val="0"/>
              </a:spcBef>
              <a:spcAft>
                <a:spcPts val="0"/>
              </a:spcAft>
              <a:buNone/>
            </a:pPr>
            <a:r>
              <a:rPr lang="en" sz="2300">
                <a:solidFill>
                  <a:schemeClr val="lt1"/>
                </a:solidFill>
                <a:latin typeface="Advent Pro Medium"/>
                <a:ea typeface="Advent Pro Medium"/>
                <a:cs typeface="Advent Pro Medium"/>
                <a:sym typeface="Advent Pro Medium"/>
              </a:rPr>
              <a:t>→ Convert the numpy array to a </a:t>
            </a:r>
            <a:r>
              <a:rPr b="1" lang="en" sz="2300">
                <a:solidFill>
                  <a:schemeClr val="lt1"/>
                </a:solidFill>
                <a:latin typeface="Advent Pro"/>
                <a:ea typeface="Advent Pro"/>
                <a:cs typeface="Advent Pro"/>
                <a:sym typeface="Advent Pro"/>
              </a:rPr>
              <a:t>Pytorch tensor</a:t>
            </a:r>
            <a:endParaRPr b="1" sz="2300">
              <a:solidFill>
                <a:schemeClr val="lt1"/>
              </a:solidFill>
              <a:latin typeface="Advent Pro"/>
              <a:ea typeface="Advent Pro"/>
              <a:cs typeface="Advent Pro"/>
              <a:sym typeface="Advent Pro"/>
            </a:endParaRPr>
          </a:p>
          <a:p>
            <a:pPr indent="0" lvl="0" marL="0" rtl="0" algn="l">
              <a:lnSpc>
                <a:spcPct val="115000"/>
              </a:lnSpc>
              <a:spcBef>
                <a:spcPts val="0"/>
              </a:spcBef>
              <a:spcAft>
                <a:spcPts val="0"/>
              </a:spcAft>
              <a:buNone/>
            </a:pPr>
            <a:r>
              <a:rPr lang="en" sz="2300">
                <a:solidFill>
                  <a:schemeClr val="lt1"/>
                </a:solidFill>
                <a:latin typeface="Advent Pro Medium"/>
                <a:ea typeface="Advent Pro Medium"/>
                <a:cs typeface="Advent Pro Medium"/>
                <a:sym typeface="Advent Pro Medium"/>
              </a:rPr>
              <a:t>→ Add </a:t>
            </a:r>
            <a:r>
              <a:rPr b="1" lang="en" sz="2300">
                <a:solidFill>
                  <a:schemeClr val="lt1"/>
                </a:solidFill>
                <a:latin typeface="Advent Pro"/>
                <a:ea typeface="Advent Pro"/>
                <a:cs typeface="Advent Pro"/>
                <a:sym typeface="Advent Pro"/>
              </a:rPr>
              <a:t>a batch and a channel</a:t>
            </a:r>
            <a:r>
              <a:rPr lang="en" sz="2300">
                <a:solidFill>
                  <a:schemeClr val="lt1"/>
                </a:solidFill>
                <a:latin typeface="Advent Pro Medium"/>
                <a:ea typeface="Advent Pro Medium"/>
                <a:cs typeface="Advent Pro Medium"/>
                <a:sym typeface="Advent Pro Medium"/>
              </a:rPr>
              <a:t> to fit the dimension</a:t>
            </a:r>
            <a:endParaRPr sz="23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2300">
                <a:solidFill>
                  <a:schemeClr val="lt1"/>
                </a:solidFill>
                <a:latin typeface="Advent Pro Medium"/>
                <a:ea typeface="Advent Pro Medium"/>
                <a:cs typeface="Advent Pro Medium"/>
                <a:sym typeface="Advent Pro Medium"/>
              </a:rPr>
              <a:t>→ Crop area ? We usually can use this tool, but in our case the game board is already clean.</a:t>
            </a:r>
            <a:endParaRPr sz="2500">
              <a:solidFill>
                <a:schemeClr val="accent1"/>
              </a:solidFill>
              <a:latin typeface="Advent Pro Medium"/>
              <a:ea typeface="Advent Pro Medium"/>
              <a:cs typeface="Advent Pro Medium"/>
              <a:sym typeface="Advent Pro Medium"/>
            </a:endParaRPr>
          </a:p>
        </p:txBody>
      </p:sp>
      <p:pic>
        <p:nvPicPr>
          <p:cNvPr id="2526" name="Google Shape;2526;g35cf652dc57_0_0"/>
          <p:cNvPicPr preferRelativeResize="0"/>
          <p:nvPr/>
        </p:nvPicPr>
        <p:blipFill>
          <a:blip r:embed="rId3">
            <a:alphaModFix/>
          </a:blip>
          <a:stretch>
            <a:fillRect/>
          </a:stretch>
        </p:blipFill>
        <p:spPr>
          <a:xfrm>
            <a:off x="5307393" y="3098043"/>
            <a:ext cx="3345701" cy="1692325"/>
          </a:xfrm>
          <a:prstGeom prst="rect">
            <a:avLst/>
          </a:prstGeom>
          <a:noFill/>
          <a:ln>
            <a:noFill/>
          </a:ln>
        </p:spPr>
      </p:pic>
      <p:cxnSp>
        <p:nvCxnSpPr>
          <p:cNvPr id="2527" name="Google Shape;2527;g35cf652dc57_0_0"/>
          <p:cNvCxnSpPr/>
          <p:nvPr/>
        </p:nvCxnSpPr>
        <p:spPr>
          <a:xfrm>
            <a:off x="6451925" y="4124213"/>
            <a:ext cx="879000" cy="8700"/>
          </a:xfrm>
          <a:prstGeom prst="straightConnector1">
            <a:avLst/>
          </a:prstGeom>
          <a:noFill/>
          <a:ln cap="flat" cmpd="sng" w="38100">
            <a:solidFill>
              <a:schemeClr val="accent1"/>
            </a:solidFill>
            <a:prstDash val="solid"/>
            <a:round/>
            <a:headEnd len="med" w="med" type="none"/>
            <a:tailEnd len="med" w="med" type="triangle"/>
          </a:ln>
        </p:spPr>
      </p:cxnSp>
      <p:pic>
        <p:nvPicPr>
          <p:cNvPr id="2528" name="Google Shape;2528;g35cf652dc57_0_0"/>
          <p:cNvPicPr preferRelativeResize="0"/>
          <p:nvPr/>
        </p:nvPicPr>
        <p:blipFill>
          <a:blip r:embed="rId4">
            <a:alphaModFix/>
          </a:blip>
          <a:stretch>
            <a:fillRect/>
          </a:stretch>
        </p:blipFill>
        <p:spPr>
          <a:xfrm>
            <a:off x="752143" y="3098043"/>
            <a:ext cx="3345697" cy="1692325"/>
          </a:xfrm>
          <a:prstGeom prst="rect">
            <a:avLst/>
          </a:prstGeom>
          <a:noFill/>
          <a:ln>
            <a:noFill/>
          </a:ln>
        </p:spPr>
      </p:pic>
      <p:cxnSp>
        <p:nvCxnSpPr>
          <p:cNvPr id="2529" name="Google Shape;2529;g35cf652dc57_0_0"/>
          <p:cNvCxnSpPr/>
          <p:nvPr/>
        </p:nvCxnSpPr>
        <p:spPr>
          <a:xfrm>
            <a:off x="1985500" y="3939850"/>
            <a:ext cx="879000" cy="87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1" name="Shape 3311"/>
        <p:cNvGrpSpPr/>
        <p:nvPr/>
      </p:nvGrpSpPr>
      <p:grpSpPr>
        <a:xfrm>
          <a:off x="0" y="0"/>
          <a:ext cx="0" cy="0"/>
          <a:chOff x="0" y="0"/>
          <a:chExt cx="0" cy="0"/>
        </a:xfrm>
      </p:grpSpPr>
      <p:sp>
        <p:nvSpPr>
          <p:cNvPr id="3312" name="Google Shape;3312;g35ce5782504_0_541"/>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What went wrong</a:t>
            </a:r>
            <a:endParaRPr/>
          </a:p>
        </p:txBody>
      </p:sp>
      <p:grpSp>
        <p:nvGrpSpPr>
          <p:cNvPr id="3313" name="Google Shape;3313;g35ce5782504_0_541"/>
          <p:cNvGrpSpPr/>
          <p:nvPr/>
        </p:nvGrpSpPr>
        <p:grpSpPr>
          <a:xfrm rot="-5400000">
            <a:off x="271245" y="535371"/>
            <a:ext cx="242781" cy="161857"/>
            <a:chOff x="2500050" y="3730175"/>
            <a:chExt cx="2619000" cy="1746025"/>
          </a:xfrm>
        </p:grpSpPr>
        <p:sp>
          <p:nvSpPr>
            <p:cNvPr id="3314" name="Google Shape;3314;g35ce5782504_0_5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g35ce5782504_0_5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g35ce5782504_0_5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g35ce5782504_0_5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8" name="Google Shape;3318;g35ce5782504_0_541"/>
          <p:cNvGrpSpPr/>
          <p:nvPr/>
        </p:nvGrpSpPr>
        <p:grpSpPr>
          <a:xfrm rot="5400000">
            <a:off x="8691847" y="535372"/>
            <a:ext cx="242781" cy="161857"/>
            <a:chOff x="2500050" y="3730175"/>
            <a:chExt cx="2619000" cy="1746025"/>
          </a:xfrm>
        </p:grpSpPr>
        <p:sp>
          <p:nvSpPr>
            <p:cNvPr id="3319" name="Google Shape;3319;g35ce5782504_0_5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g35ce5782504_0_5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g35ce5782504_0_5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g35ce5782504_0_5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3" name="Google Shape;3323;g35ce5782504_0_5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24" name="Google Shape;3324;g35ce5782504_0_541"/>
          <p:cNvGrpSpPr/>
          <p:nvPr/>
        </p:nvGrpSpPr>
        <p:grpSpPr>
          <a:xfrm flipH="1" rot="10800000">
            <a:off x="1699604" y="454039"/>
            <a:ext cx="1131724" cy="930481"/>
            <a:chOff x="1679550" y="1058600"/>
            <a:chExt cx="531875" cy="531825"/>
          </a:xfrm>
        </p:grpSpPr>
        <p:sp>
          <p:nvSpPr>
            <p:cNvPr id="3325" name="Google Shape;3325;g35ce5782504_0_541"/>
            <p:cNvSpPr/>
            <p:nvPr/>
          </p:nvSpPr>
          <p:spPr>
            <a:xfrm>
              <a:off x="1679575" y="1058600"/>
              <a:ext cx="531850" cy="531825"/>
            </a:xfrm>
            <a:custGeom>
              <a:rect b="b" l="l" r="r" t="t"/>
              <a:pathLst>
                <a:path extrusionOk="0" h="21273" w="21274">
                  <a:moveTo>
                    <a:pt x="10174" y="0"/>
                  </a:moveTo>
                  <a:lnTo>
                    <a:pt x="10174" y="6013"/>
                  </a:lnTo>
                  <a:lnTo>
                    <a:pt x="8786" y="6013"/>
                  </a:lnTo>
                  <a:lnTo>
                    <a:pt x="8786" y="8787"/>
                  </a:lnTo>
                  <a:lnTo>
                    <a:pt x="7400" y="8787"/>
                  </a:lnTo>
                  <a:lnTo>
                    <a:pt x="7400" y="10175"/>
                  </a:lnTo>
                  <a:lnTo>
                    <a:pt x="1" y="10175"/>
                  </a:lnTo>
                  <a:lnTo>
                    <a:pt x="1" y="19886"/>
                  </a:lnTo>
                  <a:lnTo>
                    <a:pt x="7400" y="19886"/>
                  </a:lnTo>
                  <a:lnTo>
                    <a:pt x="7400" y="21273"/>
                  </a:lnTo>
                  <a:lnTo>
                    <a:pt x="18498" y="21273"/>
                  </a:lnTo>
                  <a:lnTo>
                    <a:pt x="18498" y="19886"/>
                  </a:lnTo>
                  <a:lnTo>
                    <a:pt x="19886" y="19886"/>
                  </a:lnTo>
                  <a:lnTo>
                    <a:pt x="19886" y="19424"/>
                  </a:lnTo>
                  <a:lnTo>
                    <a:pt x="19886" y="18498"/>
                  </a:lnTo>
                  <a:lnTo>
                    <a:pt x="19886" y="17112"/>
                  </a:lnTo>
                  <a:lnTo>
                    <a:pt x="21273" y="17112"/>
                  </a:lnTo>
                  <a:lnTo>
                    <a:pt x="21273" y="8787"/>
                  </a:lnTo>
                  <a:lnTo>
                    <a:pt x="19886" y="8787"/>
                  </a:lnTo>
                  <a:lnTo>
                    <a:pt x="19886" y="7399"/>
                  </a:lnTo>
                  <a:lnTo>
                    <a:pt x="15723" y="7399"/>
                  </a:lnTo>
                  <a:lnTo>
                    <a:pt x="15723" y="6013"/>
                  </a:lnTo>
                  <a:lnTo>
                    <a:pt x="15723" y="1388"/>
                  </a:lnTo>
                  <a:lnTo>
                    <a:pt x="14337" y="1388"/>
                  </a:lnTo>
                  <a:lnTo>
                    <a:pt x="1433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g35ce5782504_0_541"/>
            <p:cNvSpPr/>
            <p:nvPr/>
          </p:nvSpPr>
          <p:spPr>
            <a:xfrm>
              <a:off x="1679575" y="1312975"/>
              <a:ext cx="150300" cy="242800"/>
            </a:xfrm>
            <a:custGeom>
              <a:rect b="b" l="l" r="r" t="t"/>
              <a:pathLst>
                <a:path extrusionOk="0" h="9712" w="6012">
                  <a:moveTo>
                    <a:pt x="1" y="0"/>
                  </a:moveTo>
                  <a:lnTo>
                    <a:pt x="1" y="1387"/>
                  </a:lnTo>
                  <a:lnTo>
                    <a:pt x="1" y="8323"/>
                  </a:lnTo>
                  <a:lnTo>
                    <a:pt x="1" y="9711"/>
                  </a:lnTo>
                  <a:lnTo>
                    <a:pt x="6012" y="9711"/>
                  </a:lnTo>
                  <a:lnTo>
                    <a:pt x="6012"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g35ce5782504_0_541"/>
            <p:cNvSpPr/>
            <p:nvPr/>
          </p:nvSpPr>
          <p:spPr>
            <a:xfrm>
              <a:off x="1679575" y="1058600"/>
              <a:ext cx="393100" cy="323750"/>
            </a:xfrm>
            <a:custGeom>
              <a:rect b="b" l="l" r="r" t="t"/>
              <a:pathLst>
                <a:path extrusionOk="0" h="12950" w="15724">
                  <a:moveTo>
                    <a:pt x="10174" y="0"/>
                  </a:moveTo>
                  <a:lnTo>
                    <a:pt x="10174" y="1388"/>
                  </a:lnTo>
                  <a:lnTo>
                    <a:pt x="10174" y="1850"/>
                  </a:lnTo>
                  <a:lnTo>
                    <a:pt x="10174" y="2776"/>
                  </a:lnTo>
                  <a:lnTo>
                    <a:pt x="10174" y="6013"/>
                  </a:lnTo>
                  <a:lnTo>
                    <a:pt x="8786" y="6013"/>
                  </a:lnTo>
                  <a:lnTo>
                    <a:pt x="8786" y="8787"/>
                  </a:lnTo>
                  <a:lnTo>
                    <a:pt x="7400" y="8787"/>
                  </a:lnTo>
                  <a:lnTo>
                    <a:pt x="7400" y="10175"/>
                  </a:lnTo>
                  <a:lnTo>
                    <a:pt x="1" y="10175"/>
                  </a:lnTo>
                  <a:lnTo>
                    <a:pt x="1" y="12949"/>
                  </a:lnTo>
                  <a:lnTo>
                    <a:pt x="7400" y="12949"/>
                  </a:lnTo>
                  <a:lnTo>
                    <a:pt x="7400" y="11562"/>
                  </a:lnTo>
                  <a:lnTo>
                    <a:pt x="8786" y="11562"/>
                  </a:lnTo>
                  <a:lnTo>
                    <a:pt x="8786" y="10175"/>
                  </a:lnTo>
                  <a:lnTo>
                    <a:pt x="10174" y="10175"/>
                  </a:lnTo>
                  <a:lnTo>
                    <a:pt x="10174" y="7399"/>
                  </a:lnTo>
                  <a:lnTo>
                    <a:pt x="11561" y="7399"/>
                  </a:lnTo>
                  <a:lnTo>
                    <a:pt x="11561" y="2776"/>
                  </a:lnTo>
                  <a:lnTo>
                    <a:pt x="15723" y="2776"/>
                  </a:lnTo>
                  <a:lnTo>
                    <a:pt x="15723" y="1388"/>
                  </a:lnTo>
                  <a:lnTo>
                    <a:pt x="14337" y="1388"/>
                  </a:lnTo>
                  <a:lnTo>
                    <a:pt x="14337"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g35ce5782504_0_541"/>
            <p:cNvSpPr/>
            <p:nvPr/>
          </p:nvSpPr>
          <p:spPr>
            <a:xfrm>
              <a:off x="2107350" y="1486375"/>
              <a:ext cx="69375" cy="69400"/>
            </a:xfrm>
            <a:custGeom>
              <a:rect b="b" l="l" r="r" t="t"/>
              <a:pathLst>
                <a:path extrusionOk="0" h="2776" w="2775">
                  <a:moveTo>
                    <a:pt x="0" y="1"/>
                  </a:moveTo>
                  <a:lnTo>
                    <a:pt x="0" y="1387"/>
                  </a:lnTo>
                  <a:lnTo>
                    <a:pt x="1387" y="1387"/>
                  </a:lnTo>
                  <a:lnTo>
                    <a:pt x="1387"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g35ce5782504_0_541"/>
            <p:cNvSpPr/>
            <p:nvPr/>
          </p:nvSpPr>
          <p:spPr>
            <a:xfrm>
              <a:off x="1899225" y="1208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g35ce5782504_0_541"/>
            <p:cNvSpPr/>
            <p:nvPr/>
          </p:nvSpPr>
          <p:spPr>
            <a:xfrm>
              <a:off x="1864550" y="1278275"/>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g35ce5782504_0_541"/>
            <p:cNvSpPr/>
            <p:nvPr/>
          </p:nvSpPr>
          <p:spPr>
            <a:xfrm>
              <a:off x="1864550" y="1555750"/>
              <a:ext cx="277475" cy="34675"/>
            </a:xfrm>
            <a:custGeom>
              <a:rect b="b" l="l" r="r" t="t"/>
              <a:pathLst>
                <a:path extrusionOk="0" h="1387" w="11099">
                  <a:moveTo>
                    <a:pt x="1" y="0"/>
                  </a:moveTo>
                  <a:lnTo>
                    <a:pt x="1" y="1387"/>
                  </a:lnTo>
                  <a:lnTo>
                    <a:pt x="11099" y="1387"/>
                  </a:lnTo>
                  <a:lnTo>
                    <a:pt x="1109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g35ce5782504_0_541"/>
            <p:cNvSpPr/>
            <p:nvPr/>
          </p:nvSpPr>
          <p:spPr>
            <a:xfrm>
              <a:off x="1679550" y="1312975"/>
              <a:ext cx="185025" cy="242800"/>
            </a:xfrm>
            <a:custGeom>
              <a:rect b="b" l="l" r="r" t="t"/>
              <a:pathLst>
                <a:path extrusionOk="0" h="9712" w="7401">
                  <a:moveTo>
                    <a:pt x="4626" y="1387"/>
                  </a:moveTo>
                  <a:lnTo>
                    <a:pt x="4626" y="8323"/>
                  </a:lnTo>
                  <a:lnTo>
                    <a:pt x="1388" y="8323"/>
                  </a:lnTo>
                  <a:lnTo>
                    <a:pt x="1388" y="1387"/>
                  </a:lnTo>
                  <a:close/>
                  <a:moveTo>
                    <a:pt x="0" y="0"/>
                  </a:moveTo>
                  <a:lnTo>
                    <a:pt x="0" y="9711"/>
                  </a:lnTo>
                  <a:lnTo>
                    <a:pt x="7399" y="9711"/>
                  </a:lnTo>
                  <a:lnTo>
                    <a:pt x="7399" y="8323"/>
                  </a:lnTo>
                  <a:lnTo>
                    <a:pt x="6013" y="8323"/>
                  </a:lnTo>
                  <a:lnTo>
                    <a:pt x="6013" y="1387"/>
                  </a:lnTo>
                  <a:lnTo>
                    <a:pt x="7401" y="1387"/>
                  </a:lnTo>
                  <a:lnTo>
                    <a:pt x="7401"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g35ce5782504_0_541"/>
            <p:cNvSpPr/>
            <p:nvPr/>
          </p:nvSpPr>
          <p:spPr>
            <a:xfrm>
              <a:off x="1933925" y="1058600"/>
              <a:ext cx="104075" cy="150325"/>
            </a:xfrm>
            <a:custGeom>
              <a:rect b="b" l="l" r="r" t="t"/>
              <a:pathLst>
                <a:path extrusionOk="0" h="6013" w="4163">
                  <a:moveTo>
                    <a:pt x="0" y="0"/>
                  </a:moveTo>
                  <a:lnTo>
                    <a:pt x="0" y="6013"/>
                  </a:lnTo>
                  <a:lnTo>
                    <a:pt x="1387" y="6013"/>
                  </a:lnTo>
                  <a:lnTo>
                    <a:pt x="1387" y="1388"/>
                  </a:lnTo>
                  <a:lnTo>
                    <a:pt x="4163" y="1388"/>
                  </a:lnTo>
                  <a:lnTo>
                    <a:pt x="416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g35ce5782504_0_541"/>
            <p:cNvSpPr/>
            <p:nvPr/>
          </p:nvSpPr>
          <p:spPr>
            <a:xfrm>
              <a:off x="2107350" y="1278275"/>
              <a:ext cx="104075" cy="208125"/>
            </a:xfrm>
            <a:custGeom>
              <a:rect b="b" l="l" r="r" t="t"/>
              <a:pathLst>
                <a:path extrusionOk="0" h="8325" w="4163">
                  <a:moveTo>
                    <a:pt x="2775" y="0"/>
                  </a:moveTo>
                  <a:lnTo>
                    <a:pt x="2775" y="1850"/>
                  </a:lnTo>
                  <a:lnTo>
                    <a:pt x="0" y="1850"/>
                  </a:lnTo>
                  <a:lnTo>
                    <a:pt x="0" y="3237"/>
                  </a:lnTo>
                  <a:lnTo>
                    <a:pt x="2775" y="3237"/>
                  </a:lnTo>
                  <a:lnTo>
                    <a:pt x="2775" y="5087"/>
                  </a:lnTo>
                  <a:lnTo>
                    <a:pt x="0" y="5087"/>
                  </a:lnTo>
                  <a:lnTo>
                    <a:pt x="0" y="6475"/>
                  </a:lnTo>
                  <a:lnTo>
                    <a:pt x="2775" y="6475"/>
                  </a:lnTo>
                  <a:lnTo>
                    <a:pt x="2775" y="8325"/>
                  </a:lnTo>
                  <a:lnTo>
                    <a:pt x="4162" y="8325"/>
                  </a:lnTo>
                  <a:lnTo>
                    <a:pt x="4162"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g35ce5782504_0_541"/>
            <p:cNvSpPr/>
            <p:nvPr/>
          </p:nvSpPr>
          <p:spPr>
            <a:xfrm>
              <a:off x="2037975" y="1093300"/>
              <a:ext cx="138750" cy="185000"/>
            </a:xfrm>
            <a:custGeom>
              <a:rect b="b" l="l" r="r" t="t"/>
              <a:pathLst>
                <a:path extrusionOk="0" h="7400" w="5550">
                  <a:moveTo>
                    <a:pt x="1" y="0"/>
                  </a:moveTo>
                  <a:lnTo>
                    <a:pt x="1" y="6011"/>
                  </a:lnTo>
                  <a:lnTo>
                    <a:pt x="1" y="7399"/>
                  </a:lnTo>
                  <a:lnTo>
                    <a:pt x="5550" y="7399"/>
                  </a:lnTo>
                  <a:lnTo>
                    <a:pt x="5550" y="6011"/>
                  </a:lnTo>
                  <a:lnTo>
                    <a:pt x="1387" y="6011"/>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6" name="Google Shape;3336;g35ce5782504_0_541"/>
          <p:cNvGrpSpPr/>
          <p:nvPr/>
        </p:nvGrpSpPr>
        <p:grpSpPr>
          <a:xfrm>
            <a:off x="6364087" y="292604"/>
            <a:ext cx="586231" cy="572722"/>
            <a:chOff x="1030300" y="3387550"/>
            <a:chExt cx="531825" cy="531825"/>
          </a:xfrm>
        </p:grpSpPr>
        <p:sp>
          <p:nvSpPr>
            <p:cNvPr id="3337" name="Google Shape;3337;g35ce5782504_0_541"/>
            <p:cNvSpPr/>
            <p:nvPr/>
          </p:nvSpPr>
          <p:spPr>
            <a:xfrm>
              <a:off x="1030300" y="3387550"/>
              <a:ext cx="531825" cy="531825"/>
            </a:xfrm>
            <a:custGeom>
              <a:rect b="b" l="l" r="r" t="t"/>
              <a:pathLst>
                <a:path extrusionOk="0" h="21273" w="21273">
                  <a:moveTo>
                    <a:pt x="6474" y="0"/>
                  </a:moveTo>
                  <a:lnTo>
                    <a:pt x="6474" y="1387"/>
                  </a:lnTo>
                  <a:lnTo>
                    <a:pt x="4163" y="1387"/>
                  </a:lnTo>
                  <a:lnTo>
                    <a:pt x="4163" y="2775"/>
                  </a:lnTo>
                  <a:lnTo>
                    <a:pt x="2775" y="2775"/>
                  </a:lnTo>
                  <a:lnTo>
                    <a:pt x="2775" y="4161"/>
                  </a:lnTo>
                  <a:lnTo>
                    <a:pt x="1387" y="4161"/>
                  </a:lnTo>
                  <a:lnTo>
                    <a:pt x="1387" y="6474"/>
                  </a:lnTo>
                  <a:lnTo>
                    <a:pt x="0" y="6475"/>
                  </a:lnTo>
                  <a:lnTo>
                    <a:pt x="0" y="14798"/>
                  </a:lnTo>
                  <a:lnTo>
                    <a:pt x="1387" y="14798"/>
                  </a:lnTo>
                  <a:lnTo>
                    <a:pt x="1387" y="17111"/>
                  </a:lnTo>
                  <a:lnTo>
                    <a:pt x="2775" y="17111"/>
                  </a:lnTo>
                  <a:lnTo>
                    <a:pt x="2775" y="17573"/>
                  </a:lnTo>
                  <a:lnTo>
                    <a:pt x="2775" y="18497"/>
                  </a:lnTo>
                  <a:lnTo>
                    <a:pt x="4163" y="18497"/>
                  </a:lnTo>
                  <a:lnTo>
                    <a:pt x="4163" y="18961"/>
                  </a:lnTo>
                  <a:lnTo>
                    <a:pt x="4163" y="19885"/>
                  </a:lnTo>
                  <a:lnTo>
                    <a:pt x="6474" y="19885"/>
                  </a:lnTo>
                  <a:lnTo>
                    <a:pt x="6474" y="20347"/>
                  </a:lnTo>
                  <a:lnTo>
                    <a:pt x="6474" y="21273"/>
                  </a:lnTo>
                  <a:lnTo>
                    <a:pt x="14798" y="21273"/>
                  </a:lnTo>
                  <a:lnTo>
                    <a:pt x="14798" y="20347"/>
                  </a:lnTo>
                  <a:lnTo>
                    <a:pt x="14798" y="19885"/>
                  </a:lnTo>
                  <a:lnTo>
                    <a:pt x="17111" y="19885"/>
                  </a:lnTo>
                  <a:lnTo>
                    <a:pt x="17111" y="18961"/>
                  </a:lnTo>
                  <a:lnTo>
                    <a:pt x="17111" y="18497"/>
                  </a:lnTo>
                  <a:lnTo>
                    <a:pt x="18497" y="18497"/>
                  </a:lnTo>
                  <a:lnTo>
                    <a:pt x="18497" y="17573"/>
                  </a:lnTo>
                  <a:lnTo>
                    <a:pt x="18497" y="17111"/>
                  </a:lnTo>
                  <a:lnTo>
                    <a:pt x="19885" y="17111"/>
                  </a:lnTo>
                  <a:lnTo>
                    <a:pt x="19885" y="14798"/>
                  </a:lnTo>
                  <a:lnTo>
                    <a:pt x="21273" y="14798"/>
                  </a:lnTo>
                  <a:lnTo>
                    <a:pt x="21273" y="6474"/>
                  </a:lnTo>
                  <a:lnTo>
                    <a:pt x="19885" y="6474"/>
                  </a:lnTo>
                  <a:lnTo>
                    <a:pt x="19885" y="4161"/>
                  </a:lnTo>
                  <a:lnTo>
                    <a:pt x="18497" y="4161"/>
                  </a:lnTo>
                  <a:lnTo>
                    <a:pt x="18497" y="2775"/>
                  </a:lnTo>
                  <a:lnTo>
                    <a:pt x="17111" y="2775"/>
                  </a:lnTo>
                  <a:lnTo>
                    <a:pt x="17111" y="1387"/>
                  </a:lnTo>
                  <a:lnTo>
                    <a:pt x="14798" y="1387"/>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g35ce5782504_0_541"/>
            <p:cNvSpPr/>
            <p:nvPr/>
          </p:nvSpPr>
          <p:spPr>
            <a:xfrm>
              <a:off x="1030300" y="3387550"/>
              <a:ext cx="265900" cy="265900"/>
            </a:xfrm>
            <a:custGeom>
              <a:rect b="b" l="l" r="r" t="t"/>
              <a:pathLst>
                <a:path extrusionOk="0" h="10636" w="10636">
                  <a:moveTo>
                    <a:pt x="6474" y="0"/>
                  </a:moveTo>
                  <a:lnTo>
                    <a:pt x="6474" y="1387"/>
                  </a:lnTo>
                  <a:lnTo>
                    <a:pt x="4163" y="1387"/>
                  </a:lnTo>
                  <a:lnTo>
                    <a:pt x="4163" y="2775"/>
                  </a:lnTo>
                  <a:lnTo>
                    <a:pt x="2775" y="2775"/>
                  </a:lnTo>
                  <a:lnTo>
                    <a:pt x="2775" y="4161"/>
                  </a:lnTo>
                  <a:lnTo>
                    <a:pt x="1387" y="4161"/>
                  </a:lnTo>
                  <a:lnTo>
                    <a:pt x="1387" y="6474"/>
                  </a:lnTo>
                  <a:lnTo>
                    <a:pt x="0" y="6474"/>
                  </a:lnTo>
                  <a:lnTo>
                    <a:pt x="0" y="10636"/>
                  </a:lnTo>
                  <a:lnTo>
                    <a:pt x="2775" y="10636"/>
                  </a:lnTo>
                  <a:lnTo>
                    <a:pt x="2775" y="6474"/>
                  </a:lnTo>
                  <a:lnTo>
                    <a:pt x="4163" y="6474"/>
                  </a:lnTo>
                  <a:lnTo>
                    <a:pt x="4163" y="4161"/>
                  </a:lnTo>
                  <a:lnTo>
                    <a:pt x="6474" y="4161"/>
                  </a:lnTo>
                  <a:lnTo>
                    <a:pt x="6474" y="2775"/>
                  </a:lnTo>
                  <a:lnTo>
                    <a:pt x="10636" y="2775"/>
                  </a:lnTo>
                  <a:lnTo>
                    <a:pt x="10636" y="1387"/>
                  </a:lnTo>
                  <a:lnTo>
                    <a:pt x="10636"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g35ce5782504_0_541"/>
            <p:cNvSpPr/>
            <p:nvPr/>
          </p:nvSpPr>
          <p:spPr>
            <a:xfrm>
              <a:off x="1330875" y="3387550"/>
              <a:ext cx="34700" cy="69375"/>
            </a:xfrm>
            <a:custGeom>
              <a:rect b="b" l="l" r="r" t="t"/>
              <a:pathLst>
                <a:path extrusionOk="0" h="2775" w="1388">
                  <a:moveTo>
                    <a:pt x="1" y="0"/>
                  </a:moveTo>
                  <a:lnTo>
                    <a:pt x="1" y="1387"/>
                  </a:lnTo>
                  <a:lnTo>
                    <a:pt x="1" y="2775"/>
                  </a:lnTo>
                  <a:lnTo>
                    <a:pt x="1387" y="2775"/>
                  </a:lnTo>
                  <a:lnTo>
                    <a:pt x="1387" y="1387"/>
                  </a:lnTo>
                  <a:lnTo>
                    <a:pt x="1387"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g35ce5782504_0_541"/>
            <p:cNvSpPr/>
            <p:nvPr/>
          </p:nvSpPr>
          <p:spPr>
            <a:xfrm>
              <a:off x="1030300" y="3688125"/>
              <a:ext cx="69375" cy="34700"/>
            </a:xfrm>
            <a:custGeom>
              <a:rect b="b" l="l" r="r" t="t"/>
              <a:pathLst>
                <a:path extrusionOk="0" h="1388" w="2775">
                  <a:moveTo>
                    <a:pt x="0" y="1"/>
                  </a:moveTo>
                  <a:lnTo>
                    <a:pt x="0" y="1387"/>
                  </a:lnTo>
                  <a:lnTo>
                    <a:pt x="2775" y="1387"/>
                  </a:lnTo>
                  <a:lnTo>
                    <a:pt x="2775" y="1"/>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g35ce5782504_0_541"/>
            <p:cNvSpPr/>
            <p:nvPr/>
          </p:nvSpPr>
          <p:spPr>
            <a:xfrm>
              <a:off x="1134325"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g35ce5782504_0_541"/>
            <p:cNvSpPr/>
            <p:nvPr/>
          </p:nvSpPr>
          <p:spPr>
            <a:xfrm>
              <a:off x="1099650" y="34569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g35ce5782504_0_541"/>
            <p:cNvSpPr/>
            <p:nvPr/>
          </p:nvSpPr>
          <p:spPr>
            <a:xfrm>
              <a:off x="1064950" y="3491575"/>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g35ce5782504_0_541"/>
            <p:cNvSpPr/>
            <p:nvPr/>
          </p:nvSpPr>
          <p:spPr>
            <a:xfrm>
              <a:off x="1064950" y="3757500"/>
              <a:ext cx="34725" cy="57825"/>
            </a:xfrm>
            <a:custGeom>
              <a:rect b="b" l="l" r="r" t="t"/>
              <a:pathLst>
                <a:path extrusionOk="0" h="2313" w="1389">
                  <a:moveTo>
                    <a:pt x="1" y="0"/>
                  </a:moveTo>
                  <a:lnTo>
                    <a:pt x="1" y="2313"/>
                  </a:lnTo>
                  <a:lnTo>
                    <a:pt x="1389" y="2313"/>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g35ce5782504_0_541"/>
            <p:cNvSpPr/>
            <p:nvPr/>
          </p:nvSpPr>
          <p:spPr>
            <a:xfrm>
              <a:off x="1099650" y="3815300"/>
              <a:ext cx="34725" cy="34675"/>
            </a:xfrm>
            <a:custGeom>
              <a:rect b="b" l="l" r="r" t="t"/>
              <a:pathLst>
                <a:path extrusionOk="0" h="1387" w="1389">
                  <a:moveTo>
                    <a:pt x="1" y="1"/>
                  </a:moveTo>
                  <a:lnTo>
                    <a:pt x="1" y="1387"/>
                  </a:lnTo>
                  <a:lnTo>
                    <a:pt x="1389" y="1387"/>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g35ce5782504_0_541"/>
            <p:cNvSpPr/>
            <p:nvPr/>
          </p:nvSpPr>
          <p:spPr>
            <a:xfrm>
              <a:off x="1134325"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g35ce5782504_0_541"/>
            <p:cNvSpPr/>
            <p:nvPr/>
          </p:nvSpPr>
          <p:spPr>
            <a:xfrm>
              <a:off x="1192125" y="3387550"/>
              <a:ext cx="208150" cy="34675"/>
            </a:xfrm>
            <a:custGeom>
              <a:rect b="b" l="l" r="r" t="t"/>
              <a:pathLst>
                <a:path extrusionOk="0" h="1387" w="8326">
                  <a:moveTo>
                    <a:pt x="1" y="0"/>
                  </a:moveTo>
                  <a:lnTo>
                    <a:pt x="1" y="1387"/>
                  </a:lnTo>
                  <a:lnTo>
                    <a:pt x="8325" y="1387"/>
                  </a:lnTo>
                  <a:lnTo>
                    <a:pt x="832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g35ce5782504_0_541"/>
            <p:cNvSpPr/>
            <p:nvPr/>
          </p:nvSpPr>
          <p:spPr>
            <a:xfrm>
              <a:off x="1192125" y="3884650"/>
              <a:ext cx="208150" cy="34725"/>
            </a:xfrm>
            <a:custGeom>
              <a:rect b="b" l="l" r="r" t="t"/>
              <a:pathLst>
                <a:path extrusionOk="0" h="1389" w="8326">
                  <a:moveTo>
                    <a:pt x="1" y="1"/>
                  </a:moveTo>
                  <a:lnTo>
                    <a:pt x="1" y="1389"/>
                  </a:lnTo>
                  <a:lnTo>
                    <a:pt x="8325" y="1389"/>
                  </a:lnTo>
                  <a:lnTo>
                    <a:pt x="832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g35ce5782504_0_541"/>
            <p:cNvSpPr/>
            <p:nvPr/>
          </p:nvSpPr>
          <p:spPr>
            <a:xfrm>
              <a:off x="1030300" y="3549375"/>
              <a:ext cx="34675" cy="208150"/>
            </a:xfrm>
            <a:custGeom>
              <a:rect b="b" l="l" r="r" t="t"/>
              <a:pathLst>
                <a:path extrusionOk="0" h="8326" w="1387">
                  <a:moveTo>
                    <a:pt x="0" y="1"/>
                  </a:moveTo>
                  <a:lnTo>
                    <a:pt x="0" y="8325"/>
                  </a:lnTo>
                  <a:lnTo>
                    <a:pt x="1387" y="8325"/>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g35ce5782504_0_541"/>
            <p:cNvSpPr/>
            <p:nvPr/>
          </p:nvSpPr>
          <p:spPr>
            <a:xfrm>
              <a:off x="1400250" y="342220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g35ce5782504_0_541"/>
            <p:cNvSpPr/>
            <p:nvPr/>
          </p:nvSpPr>
          <p:spPr>
            <a:xfrm>
              <a:off x="1458050" y="3456900"/>
              <a:ext cx="34725" cy="34725"/>
            </a:xfrm>
            <a:custGeom>
              <a:rect b="b" l="l" r="r" t="t"/>
              <a:pathLst>
                <a:path extrusionOk="0" h="1389" w="1389">
                  <a:moveTo>
                    <a:pt x="1" y="1"/>
                  </a:moveTo>
                  <a:lnTo>
                    <a:pt x="1" y="1389"/>
                  </a:lnTo>
                  <a:lnTo>
                    <a:pt x="1388" y="1389"/>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g35ce5782504_0_541"/>
            <p:cNvSpPr/>
            <p:nvPr/>
          </p:nvSpPr>
          <p:spPr>
            <a:xfrm>
              <a:off x="1492750" y="3491575"/>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g35ce5782504_0_541"/>
            <p:cNvSpPr/>
            <p:nvPr/>
          </p:nvSpPr>
          <p:spPr>
            <a:xfrm>
              <a:off x="1492750" y="3757500"/>
              <a:ext cx="34675" cy="57825"/>
            </a:xfrm>
            <a:custGeom>
              <a:rect b="b" l="l" r="r" t="t"/>
              <a:pathLst>
                <a:path extrusionOk="0" h="2313" w="1387">
                  <a:moveTo>
                    <a:pt x="0" y="0"/>
                  </a:moveTo>
                  <a:lnTo>
                    <a:pt x="0" y="2313"/>
                  </a:lnTo>
                  <a:lnTo>
                    <a:pt x="1387" y="2313"/>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g35ce5782504_0_541"/>
            <p:cNvSpPr/>
            <p:nvPr/>
          </p:nvSpPr>
          <p:spPr>
            <a:xfrm>
              <a:off x="1458050" y="3815300"/>
              <a:ext cx="34725" cy="34675"/>
            </a:xfrm>
            <a:custGeom>
              <a:rect b="b" l="l" r="r" t="t"/>
              <a:pathLst>
                <a:path extrusionOk="0" h="1387" w="1389">
                  <a:moveTo>
                    <a:pt x="1" y="1"/>
                  </a:moveTo>
                  <a:lnTo>
                    <a:pt x="1" y="1387"/>
                  </a:lnTo>
                  <a:lnTo>
                    <a:pt x="1388" y="1387"/>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g35ce5782504_0_541"/>
            <p:cNvSpPr/>
            <p:nvPr/>
          </p:nvSpPr>
          <p:spPr>
            <a:xfrm>
              <a:off x="1400250" y="38499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g35ce5782504_0_541"/>
            <p:cNvSpPr/>
            <p:nvPr/>
          </p:nvSpPr>
          <p:spPr>
            <a:xfrm>
              <a:off x="1527400" y="3549375"/>
              <a:ext cx="34725" cy="208150"/>
            </a:xfrm>
            <a:custGeom>
              <a:rect b="b" l="l" r="r" t="t"/>
              <a:pathLst>
                <a:path extrusionOk="0" h="8326" w="1389">
                  <a:moveTo>
                    <a:pt x="1" y="1"/>
                  </a:moveTo>
                  <a:lnTo>
                    <a:pt x="1" y="8325"/>
                  </a:lnTo>
                  <a:lnTo>
                    <a:pt x="1389" y="832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g35ce5782504_0_541"/>
            <p:cNvSpPr/>
            <p:nvPr/>
          </p:nvSpPr>
          <p:spPr>
            <a:xfrm>
              <a:off x="1157475" y="3514725"/>
              <a:ext cx="277500" cy="265900"/>
            </a:xfrm>
            <a:custGeom>
              <a:rect b="b" l="l" r="r" t="t"/>
              <a:pathLst>
                <a:path extrusionOk="0" h="10636" w="11100">
                  <a:moveTo>
                    <a:pt x="0" y="0"/>
                  </a:moveTo>
                  <a:lnTo>
                    <a:pt x="0" y="1850"/>
                  </a:lnTo>
                  <a:lnTo>
                    <a:pt x="1387" y="1850"/>
                  </a:lnTo>
                  <a:lnTo>
                    <a:pt x="1387" y="3237"/>
                  </a:lnTo>
                  <a:lnTo>
                    <a:pt x="2774" y="3237"/>
                  </a:lnTo>
                  <a:lnTo>
                    <a:pt x="2774" y="4625"/>
                  </a:lnTo>
                  <a:lnTo>
                    <a:pt x="4162" y="4625"/>
                  </a:lnTo>
                  <a:lnTo>
                    <a:pt x="4162" y="6011"/>
                  </a:lnTo>
                  <a:lnTo>
                    <a:pt x="2774" y="6011"/>
                  </a:lnTo>
                  <a:lnTo>
                    <a:pt x="2774" y="7399"/>
                  </a:lnTo>
                  <a:lnTo>
                    <a:pt x="1387" y="7399"/>
                  </a:lnTo>
                  <a:lnTo>
                    <a:pt x="1387" y="8787"/>
                  </a:lnTo>
                  <a:lnTo>
                    <a:pt x="0" y="8787"/>
                  </a:lnTo>
                  <a:lnTo>
                    <a:pt x="0" y="9249"/>
                  </a:lnTo>
                  <a:lnTo>
                    <a:pt x="0" y="10636"/>
                  </a:lnTo>
                  <a:lnTo>
                    <a:pt x="3237" y="10636"/>
                  </a:lnTo>
                  <a:lnTo>
                    <a:pt x="3237" y="9249"/>
                  </a:lnTo>
                  <a:lnTo>
                    <a:pt x="4625" y="9249"/>
                  </a:lnTo>
                  <a:lnTo>
                    <a:pt x="4625" y="7861"/>
                  </a:lnTo>
                  <a:lnTo>
                    <a:pt x="6475" y="7861"/>
                  </a:lnTo>
                  <a:lnTo>
                    <a:pt x="6475" y="9249"/>
                  </a:lnTo>
                  <a:lnTo>
                    <a:pt x="7861" y="9249"/>
                  </a:lnTo>
                  <a:lnTo>
                    <a:pt x="7861" y="10636"/>
                  </a:lnTo>
                  <a:lnTo>
                    <a:pt x="11099" y="10636"/>
                  </a:lnTo>
                  <a:lnTo>
                    <a:pt x="11099" y="8787"/>
                  </a:lnTo>
                  <a:lnTo>
                    <a:pt x="9711" y="8787"/>
                  </a:lnTo>
                  <a:lnTo>
                    <a:pt x="9711" y="7399"/>
                  </a:lnTo>
                  <a:lnTo>
                    <a:pt x="8323" y="7399"/>
                  </a:lnTo>
                  <a:lnTo>
                    <a:pt x="8323" y="6011"/>
                  </a:lnTo>
                  <a:lnTo>
                    <a:pt x="6937" y="6011"/>
                  </a:lnTo>
                  <a:lnTo>
                    <a:pt x="6937" y="4625"/>
                  </a:lnTo>
                  <a:lnTo>
                    <a:pt x="8323" y="4625"/>
                  </a:lnTo>
                  <a:lnTo>
                    <a:pt x="8323" y="3237"/>
                  </a:lnTo>
                  <a:lnTo>
                    <a:pt x="9711" y="3237"/>
                  </a:lnTo>
                  <a:lnTo>
                    <a:pt x="9711" y="1850"/>
                  </a:lnTo>
                  <a:lnTo>
                    <a:pt x="11099" y="1850"/>
                  </a:lnTo>
                  <a:lnTo>
                    <a:pt x="11099" y="1387"/>
                  </a:lnTo>
                  <a:lnTo>
                    <a:pt x="11099" y="0"/>
                  </a:lnTo>
                  <a:lnTo>
                    <a:pt x="7861" y="0"/>
                  </a:lnTo>
                  <a:lnTo>
                    <a:pt x="7861" y="1387"/>
                  </a:lnTo>
                  <a:lnTo>
                    <a:pt x="6475" y="1387"/>
                  </a:lnTo>
                  <a:lnTo>
                    <a:pt x="6475" y="2774"/>
                  </a:lnTo>
                  <a:lnTo>
                    <a:pt x="4625" y="2774"/>
                  </a:lnTo>
                  <a:lnTo>
                    <a:pt x="4625" y="1387"/>
                  </a:lnTo>
                  <a:lnTo>
                    <a:pt x="3237" y="1387"/>
                  </a:lnTo>
                  <a:lnTo>
                    <a:pt x="3237" y="0"/>
                  </a:ln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8" name="Google Shape;3358;g35ce5782504_0_541"/>
          <p:cNvSpPr txBox="1"/>
          <p:nvPr/>
        </p:nvSpPr>
        <p:spPr>
          <a:xfrm>
            <a:off x="671500" y="1301600"/>
            <a:ext cx="7940100" cy="3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We fail to improve our result by fine-tuning our hyperparameters, even if we change a lot of them, we only saw very small changes that was not very conclusive.</a:t>
            </a:r>
            <a:endParaRPr sz="2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Adding replay buffer and target network do not give as improvement as we </a:t>
            </a:r>
            <a:r>
              <a:rPr lang="en" sz="2000">
                <a:solidFill>
                  <a:schemeClr val="lt1"/>
                </a:solidFill>
                <a:latin typeface="Advent Pro Medium"/>
                <a:ea typeface="Advent Pro Medium"/>
                <a:cs typeface="Advent Pro Medium"/>
                <a:sym typeface="Advent Pro Medium"/>
              </a:rPr>
              <a:t>thought</a:t>
            </a:r>
            <a:r>
              <a:rPr lang="en" sz="2000">
                <a:solidFill>
                  <a:schemeClr val="lt1"/>
                </a:solidFill>
                <a:latin typeface="Advent Pro Medium"/>
                <a:ea typeface="Advent Pro Medium"/>
                <a:cs typeface="Advent Pro Medium"/>
                <a:sym typeface="Advent Pro Medium"/>
              </a:rPr>
              <a:t>.</a:t>
            </a:r>
            <a:endParaRPr sz="2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We “turned off” exploration way too fast, so the snake just got stuck in the same bad loops instead of actually checking out the rest of the board.</a:t>
            </a:r>
            <a:endParaRPr sz="20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2" name="Shape 3362"/>
        <p:cNvGrpSpPr/>
        <p:nvPr/>
      </p:nvGrpSpPr>
      <p:grpSpPr>
        <a:xfrm>
          <a:off x="0" y="0"/>
          <a:ext cx="0" cy="0"/>
          <a:chOff x="0" y="0"/>
          <a:chExt cx="0" cy="0"/>
        </a:xfrm>
      </p:grpSpPr>
      <p:sp>
        <p:nvSpPr>
          <p:cNvPr id="3363" name="Google Shape;3363;g35ce5782504_0_574"/>
          <p:cNvSpPr txBox="1"/>
          <p:nvPr>
            <p:ph type="title"/>
          </p:nvPr>
        </p:nvSpPr>
        <p:spPr>
          <a:xfrm>
            <a:off x="311700" y="292625"/>
            <a:ext cx="8520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100"/>
              <a:buNone/>
            </a:pPr>
            <a:r>
              <a:rPr lang="en"/>
              <a:t>What went great</a:t>
            </a:r>
            <a:endParaRPr/>
          </a:p>
        </p:txBody>
      </p:sp>
      <p:grpSp>
        <p:nvGrpSpPr>
          <p:cNvPr id="3364" name="Google Shape;3364;g35ce5782504_0_574"/>
          <p:cNvGrpSpPr/>
          <p:nvPr/>
        </p:nvGrpSpPr>
        <p:grpSpPr>
          <a:xfrm rot="-5400000">
            <a:off x="271245" y="535371"/>
            <a:ext cx="242781" cy="161857"/>
            <a:chOff x="2500050" y="3730175"/>
            <a:chExt cx="2619000" cy="1746025"/>
          </a:xfrm>
        </p:grpSpPr>
        <p:sp>
          <p:nvSpPr>
            <p:cNvPr id="3365" name="Google Shape;3365;g35ce5782504_0_57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g35ce5782504_0_57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g35ce5782504_0_57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g35ce5782504_0_57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9" name="Google Shape;3369;g35ce5782504_0_574"/>
          <p:cNvGrpSpPr/>
          <p:nvPr/>
        </p:nvGrpSpPr>
        <p:grpSpPr>
          <a:xfrm rot="5400000">
            <a:off x="8691847" y="535372"/>
            <a:ext cx="242781" cy="161857"/>
            <a:chOff x="2500050" y="3730175"/>
            <a:chExt cx="2619000" cy="1746025"/>
          </a:xfrm>
        </p:grpSpPr>
        <p:sp>
          <p:nvSpPr>
            <p:cNvPr id="3370" name="Google Shape;3370;g35ce5782504_0_57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g35ce5782504_0_57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g35ce5782504_0_57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g35ce5782504_0_57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4" name="Google Shape;3374;g35ce5782504_0_5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75" name="Google Shape;3375;g35ce5782504_0_574"/>
          <p:cNvGrpSpPr/>
          <p:nvPr/>
        </p:nvGrpSpPr>
        <p:grpSpPr>
          <a:xfrm>
            <a:off x="2208495" y="137915"/>
            <a:ext cx="795929" cy="942935"/>
            <a:chOff x="2927450" y="4122975"/>
            <a:chExt cx="531825" cy="531800"/>
          </a:xfrm>
        </p:grpSpPr>
        <p:sp>
          <p:nvSpPr>
            <p:cNvPr id="3376" name="Google Shape;3376;g35ce5782504_0_574"/>
            <p:cNvSpPr/>
            <p:nvPr/>
          </p:nvSpPr>
          <p:spPr>
            <a:xfrm>
              <a:off x="2927450" y="4122975"/>
              <a:ext cx="531825" cy="531800"/>
            </a:xfrm>
            <a:custGeom>
              <a:rect b="b" l="l" r="r" t="t"/>
              <a:pathLst>
                <a:path extrusionOk="0" h="21272" w="21273">
                  <a:moveTo>
                    <a:pt x="4162" y="0"/>
                  </a:moveTo>
                  <a:lnTo>
                    <a:pt x="4162" y="3237"/>
                  </a:lnTo>
                  <a:lnTo>
                    <a:pt x="0" y="3237"/>
                  </a:lnTo>
                  <a:lnTo>
                    <a:pt x="0" y="4623"/>
                  </a:lnTo>
                  <a:lnTo>
                    <a:pt x="0" y="8786"/>
                  </a:lnTo>
                  <a:lnTo>
                    <a:pt x="1387" y="8786"/>
                  </a:lnTo>
                  <a:lnTo>
                    <a:pt x="1387" y="10174"/>
                  </a:lnTo>
                  <a:lnTo>
                    <a:pt x="2775" y="10174"/>
                  </a:lnTo>
                  <a:lnTo>
                    <a:pt x="2775" y="11560"/>
                  </a:lnTo>
                  <a:lnTo>
                    <a:pt x="4162" y="11560"/>
                  </a:lnTo>
                  <a:lnTo>
                    <a:pt x="4162" y="12948"/>
                  </a:lnTo>
                  <a:lnTo>
                    <a:pt x="5549" y="12948"/>
                  </a:lnTo>
                  <a:lnTo>
                    <a:pt x="5549" y="14336"/>
                  </a:lnTo>
                  <a:lnTo>
                    <a:pt x="6937" y="14336"/>
                  </a:lnTo>
                  <a:lnTo>
                    <a:pt x="6937" y="15722"/>
                  </a:lnTo>
                  <a:lnTo>
                    <a:pt x="8323" y="15722"/>
                  </a:lnTo>
                  <a:lnTo>
                    <a:pt x="8323" y="17110"/>
                  </a:lnTo>
                  <a:lnTo>
                    <a:pt x="5549" y="17110"/>
                  </a:lnTo>
                  <a:lnTo>
                    <a:pt x="5549" y="18497"/>
                  </a:lnTo>
                  <a:lnTo>
                    <a:pt x="4162" y="18497"/>
                  </a:lnTo>
                  <a:lnTo>
                    <a:pt x="4162" y="19885"/>
                  </a:lnTo>
                  <a:lnTo>
                    <a:pt x="4162" y="21271"/>
                  </a:lnTo>
                  <a:lnTo>
                    <a:pt x="17110" y="21271"/>
                  </a:lnTo>
                  <a:lnTo>
                    <a:pt x="17110" y="18497"/>
                  </a:lnTo>
                  <a:lnTo>
                    <a:pt x="15722" y="18497"/>
                  </a:lnTo>
                  <a:lnTo>
                    <a:pt x="15722" y="17110"/>
                  </a:lnTo>
                  <a:lnTo>
                    <a:pt x="12948" y="17110"/>
                  </a:lnTo>
                  <a:lnTo>
                    <a:pt x="12948" y="15722"/>
                  </a:lnTo>
                  <a:lnTo>
                    <a:pt x="14336" y="15722"/>
                  </a:lnTo>
                  <a:lnTo>
                    <a:pt x="14336" y="14336"/>
                  </a:lnTo>
                  <a:lnTo>
                    <a:pt x="15722" y="14336"/>
                  </a:lnTo>
                  <a:lnTo>
                    <a:pt x="15722" y="12948"/>
                  </a:lnTo>
                  <a:lnTo>
                    <a:pt x="17110" y="12948"/>
                  </a:lnTo>
                  <a:lnTo>
                    <a:pt x="17110" y="11560"/>
                  </a:lnTo>
                  <a:lnTo>
                    <a:pt x="18498" y="11560"/>
                  </a:lnTo>
                  <a:lnTo>
                    <a:pt x="18498" y="10174"/>
                  </a:lnTo>
                  <a:lnTo>
                    <a:pt x="19885" y="10174"/>
                  </a:lnTo>
                  <a:lnTo>
                    <a:pt x="19885" y="8786"/>
                  </a:lnTo>
                  <a:lnTo>
                    <a:pt x="21273" y="8786"/>
                  </a:lnTo>
                  <a:lnTo>
                    <a:pt x="21273" y="4623"/>
                  </a:lnTo>
                  <a:lnTo>
                    <a:pt x="21273" y="3237"/>
                  </a:lnTo>
                  <a:lnTo>
                    <a:pt x="17110" y="3237"/>
                  </a:lnTo>
                  <a:lnTo>
                    <a:pt x="17110"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g35ce5782504_0_574"/>
            <p:cNvSpPr/>
            <p:nvPr/>
          </p:nvSpPr>
          <p:spPr>
            <a:xfrm>
              <a:off x="3031500" y="4122975"/>
              <a:ext cx="323725" cy="150300"/>
            </a:xfrm>
            <a:custGeom>
              <a:rect b="b" l="l" r="r" t="t"/>
              <a:pathLst>
                <a:path extrusionOk="0" h="6012" w="12949">
                  <a:moveTo>
                    <a:pt x="0" y="0"/>
                  </a:moveTo>
                  <a:lnTo>
                    <a:pt x="0" y="4623"/>
                  </a:lnTo>
                  <a:lnTo>
                    <a:pt x="1387" y="4623"/>
                  </a:lnTo>
                  <a:lnTo>
                    <a:pt x="1387" y="6011"/>
                  </a:lnTo>
                  <a:lnTo>
                    <a:pt x="2775" y="6011"/>
                  </a:lnTo>
                  <a:lnTo>
                    <a:pt x="2775" y="2775"/>
                  </a:lnTo>
                  <a:lnTo>
                    <a:pt x="12948" y="2775"/>
                  </a:lnTo>
                  <a:lnTo>
                    <a:pt x="12948"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g35ce5782504_0_574"/>
            <p:cNvSpPr/>
            <p:nvPr/>
          </p:nvSpPr>
          <p:spPr>
            <a:xfrm>
              <a:off x="3031475" y="4307950"/>
              <a:ext cx="69400" cy="34675"/>
            </a:xfrm>
            <a:custGeom>
              <a:rect b="b" l="l" r="r" t="t"/>
              <a:pathLst>
                <a:path extrusionOk="0" h="1387" w="2776">
                  <a:moveTo>
                    <a:pt x="0" y="0"/>
                  </a:moveTo>
                  <a:lnTo>
                    <a:pt x="0" y="1387"/>
                  </a:lnTo>
                  <a:lnTo>
                    <a:pt x="2776" y="1387"/>
                  </a:lnTo>
                  <a:lnTo>
                    <a:pt x="2776"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g35ce5782504_0_574"/>
            <p:cNvSpPr/>
            <p:nvPr/>
          </p:nvSpPr>
          <p:spPr>
            <a:xfrm>
              <a:off x="3066150" y="444665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g35ce5782504_0_574"/>
            <p:cNvSpPr/>
            <p:nvPr/>
          </p:nvSpPr>
          <p:spPr>
            <a:xfrm>
              <a:off x="3066150" y="4481350"/>
              <a:ext cx="104100" cy="104050"/>
            </a:xfrm>
            <a:custGeom>
              <a:rect b="b" l="l" r="r" t="t"/>
              <a:pathLst>
                <a:path extrusionOk="0" h="4162" w="4164">
                  <a:moveTo>
                    <a:pt x="1389" y="1"/>
                  </a:moveTo>
                  <a:lnTo>
                    <a:pt x="1389" y="1387"/>
                  </a:lnTo>
                  <a:lnTo>
                    <a:pt x="2775" y="1387"/>
                  </a:lnTo>
                  <a:lnTo>
                    <a:pt x="2775" y="2775"/>
                  </a:lnTo>
                  <a:lnTo>
                    <a:pt x="1" y="2775"/>
                  </a:lnTo>
                  <a:lnTo>
                    <a:pt x="1" y="4162"/>
                  </a:lnTo>
                  <a:lnTo>
                    <a:pt x="4163" y="4162"/>
                  </a:lnTo>
                  <a:lnTo>
                    <a:pt x="4163" y="1387"/>
                  </a:lnTo>
                  <a:lnTo>
                    <a:pt x="416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g35ce5782504_0_574"/>
            <p:cNvSpPr/>
            <p:nvPr/>
          </p:nvSpPr>
          <p:spPr>
            <a:xfrm>
              <a:off x="2962100" y="4342600"/>
              <a:ext cx="34725" cy="34725"/>
            </a:xfrm>
            <a:custGeom>
              <a:rect b="b" l="l" r="r" t="t"/>
              <a:pathLst>
                <a:path extrusionOk="0" h="1389" w="1389">
                  <a:moveTo>
                    <a:pt x="1" y="1"/>
                  </a:moveTo>
                  <a:lnTo>
                    <a:pt x="1" y="1389"/>
                  </a:lnTo>
                  <a:lnTo>
                    <a:pt x="1389" y="1389"/>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g35ce5782504_0_574"/>
            <p:cNvSpPr/>
            <p:nvPr/>
          </p:nvSpPr>
          <p:spPr>
            <a:xfrm>
              <a:off x="2996800" y="4377300"/>
              <a:ext cx="69375" cy="69375"/>
            </a:xfrm>
            <a:custGeom>
              <a:rect b="b" l="l" r="r" t="t"/>
              <a:pathLst>
                <a:path extrusionOk="0" h="2775" w="2775">
                  <a:moveTo>
                    <a:pt x="1" y="1"/>
                  </a:moveTo>
                  <a:lnTo>
                    <a:pt x="1" y="1387"/>
                  </a:lnTo>
                  <a:lnTo>
                    <a:pt x="1388" y="1387"/>
                  </a:lnTo>
                  <a:lnTo>
                    <a:pt x="1388" y="2775"/>
                  </a:lnTo>
                  <a:lnTo>
                    <a:pt x="2775" y="2775"/>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g35ce5782504_0_574"/>
            <p:cNvSpPr/>
            <p:nvPr/>
          </p:nvSpPr>
          <p:spPr>
            <a:xfrm>
              <a:off x="2996800" y="4273250"/>
              <a:ext cx="69375" cy="69375"/>
            </a:xfrm>
            <a:custGeom>
              <a:rect b="b" l="l" r="r" t="t"/>
              <a:pathLst>
                <a:path extrusionOk="0" h="2775" w="2775">
                  <a:moveTo>
                    <a:pt x="1" y="0"/>
                  </a:moveTo>
                  <a:lnTo>
                    <a:pt x="1" y="1388"/>
                  </a:lnTo>
                  <a:lnTo>
                    <a:pt x="1388" y="1388"/>
                  </a:lnTo>
                  <a:lnTo>
                    <a:pt x="1388" y="2775"/>
                  </a:lnTo>
                  <a:lnTo>
                    <a:pt x="2775" y="2775"/>
                  </a:lnTo>
                  <a:lnTo>
                    <a:pt x="277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g35ce5782504_0_574"/>
            <p:cNvSpPr/>
            <p:nvPr/>
          </p:nvSpPr>
          <p:spPr>
            <a:xfrm>
              <a:off x="3031500" y="4585375"/>
              <a:ext cx="323725" cy="69400"/>
            </a:xfrm>
            <a:custGeom>
              <a:rect b="b" l="l" r="r" t="t"/>
              <a:pathLst>
                <a:path extrusionOk="0" h="2776" w="12949">
                  <a:moveTo>
                    <a:pt x="0" y="1"/>
                  </a:moveTo>
                  <a:lnTo>
                    <a:pt x="0" y="1389"/>
                  </a:lnTo>
                  <a:lnTo>
                    <a:pt x="0" y="2775"/>
                  </a:lnTo>
                  <a:lnTo>
                    <a:pt x="12948" y="2775"/>
                  </a:lnTo>
                  <a:lnTo>
                    <a:pt x="12948" y="1"/>
                  </a:lnTo>
                  <a:lnTo>
                    <a:pt x="11560" y="1"/>
                  </a:lnTo>
                  <a:lnTo>
                    <a:pt x="1156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g35ce5782504_0_574"/>
            <p:cNvSpPr/>
            <p:nvPr/>
          </p:nvSpPr>
          <p:spPr>
            <a:xfrm>
              <a:off x="3285825" y="4446650"/>
              <a:ext cx="34700" cy="34725"/>
            </a:xfrm>
            <a:custGeom>
              <a:rect b="b" l="l" r="r" t="t"/>
              <a:pathLst>
                <a:path extrusionOk="0" h="1389" w="1388">
                  <a:moveTo>
                    <a:pt x="1" y="1"/>
                  </a:moveTo>
                  <a:lnTo>
                    <a:pt x="1"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g35ce5782504_0_574"/>
            <p:cNvSpPr/>
            <p:nvPr/>
          </p:nvSpPr>
          <p:spPr>
            <a:xfrm>
              <a:off x="3216475" y="4481350"/>
              <a:ext cx="104050" cy="104050"/>
            </a:xfrm>
            <a:custGeom>
              <a:rect b="b" l="l" r="r" t="t"/>
              <a:pathLst>
                <a:path extrusionOk="0" h="4162" w="4162">
                  <a:moveTo>
                    <a:pt x="0" y="1"/>
                  </a:moveTo>
                  <a:lnTo>
                    <a:pt x="0" y="1387"/>
                  </a:lnTo>
                  <a:lnTo>
                    <a:pt x="0" y="4162"/>
                  </a:lnTo>
                  <a:lnTo>
                    <a:pt x="4161" y="4162"/>
                  </a:lnTo>
                  <a:lnTo>
                    <a:pt x="4161" y="2775"/>
                  </a:lnTo>
                  <a:lnTo>
                    <a:pt x="1387" y="2775"/>
                  </a:lnTo>
                  <a:lnTo>
                    <a:pt x="1387" y="1387"/>
                  </a:lnTo>
                  <a:lnTo>
                    <a:pt x="2775" y="1387"/>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g35ce5782504_0_574"/>
            <p:cNvSpPr/>
            <p:nvPr/>
          </p:nvSpPr>
          <p:spPr>
            <a:xfrm>
              <a:off x="3389900" y="4342600"/>
              <a:ext cx="34675" cy="34725"/>
            </a:xfrm>
            <a:custGeom>
              <a:rect b="b" l="l" r="r" t="t"/>
              <a:pathLst>
                <a:path extrusionOk="0" h="1389" w="1387">
                  <a:moveTo>
                    <a:pt x="0" y="1"/>
                  </a:moveTo>
                  <a:lnTo>
                    <a:pt x="0" y="1389"/>
                  </a:lnTo>
                  <a:lnTo>
                    <a:pt x="1387" y="1389"/>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g35ce5782504_0_574"/>
            <p:cNvSpPr/>
            <p:nvPr/>
          </p:nvSpPr>
          <p:spPr>
            <a:xfrm>
              <a:off x="3320500" y="4273250"/>
              <a:ext cx="69425" cy="69375"/>
            </a:xfrm>
            <a:custGeom>
              <a:rect b="b" l="l" r="r" t="t"/>
              <a:pathLst>
                <a:path extrusionOk="0" h="2775" w="2777">
                  <a:moveTo>
                    <a:pt x="0" y="0"/>
                  </a:moveTo>
                  <a:lnTo>
                    <a:pt x="0" y="2775"/>
                  </a:lnTo>
                  <a:lnTo>
                    <a:pt x="1388" y="2775"/>
                  </a:lnTo>
                  <a:lnTo>
                    <a:pt x="1388" y="1388"/>
                  </a:lnTo>
                  <a:lnTo>
                    <a:pt x="2776" y="1388"/>
                  </a:lnTo>
                  <a:lnTo>
                    <a:pt x="2776"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g35ce5782504_0_574"/>
            <p:cNvSpPr/>
            <p:nvPr/>
          </p:nvSpPr>
          <p:spPr>
            <a:xfrm>
              <a:off x="3320500" y="4377300"/>
              <a:ext cx="69425" cy="69375"/>
            </a:xfrm>
            <a:custGeom>
              <a:rect b="b" l="l" r="r" t="t"/>
              <a:pathLst>
                <a:path extrusionOk="0" h="2775" w="2777">
                  <a:moveTo>
                    <a:pt x="0" y="1"/>
                  </a:moveTo>
                  <a:lnTo>
                    <a:pt x="0" y="1387"/>
                  </a:lnTo>
                  <a:lnTo>
                    <a:pt x="0" y="2775"/>
                  </a:lnTo>
                  <a:lnTo>
                    <a:pt x="1388" y="2775"/>
                  </a:lnTo>
                  <a:lnTo>
                    <a:pt x="1388" y="1387"/>
                  </a:lnTo>
                  <a:lnTo>
                    <a:pt x="2776" y="1387"/>
                  </a:lnTo>
                  <a:lnTo>
                    <a:pt x="277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g35ce5782504_0_574"/>
            <p:cNvSpPr/>
            <p:nvPr/>
          </p:nvSpPr>
          <p:spPr>
            <a:xfrm>
              <a:off x="2927450" y="4122975"/>
              <a:ext cx="531825" cy="219650"/>
            </a:xfrm>
            <a:custGeom>
              <a:rect b="b" l="l" r="r" t="t"/>
              <a:pathLst>
                <a:path extrusionOk="0" h="8786" w="21273">
                  <a:moveTo>
                    <a:pt x="4162" y="0"/>
                  </a:moveTo>
                  <a:lnTo>
                    <a:pt x="4162" y="1387"/>
                  </a:lnTo>
                  <a:lnTo>
                    <a:pt x="4162" y="3237"/>
                  </a:lnTo>
                  <a:lnTo>
                    <a:pt x="0" y="3237"/>
                  </a:lnTo>
                  <a:lnTo>
                    <a:pt x="0" y="4623"/>
                  </a:lnTo>
                  <a:lnTo>
                    <a:pt x="0" y="8786"/>
                  </a:lnTo>
                  <a:lnTo>
                    <a:pt x="1387" y="8786"/>
                  </a:lnTo>
                  <a:lnTo>
                    <a:pt x="1387" y="4623"/>
                  </a:lnTo>
                  <a:lnTo>
                    <a:pt x="5549" y="4623"/>
                  </a:lnTo>
                  <a:lnTo>
                    <a:pt x="5549" y="3237"/>
                  </a:lnTo>
                  <a:lnTo>
                    <a:pt x="5549" y="1387"/>
                  </a:lnTo>
                  <a:lnTo>
                    <a:pt x="15722" y="1387"/>
                  </a:lnTo>
                  <a:lnTo>
                    <a:pt x="15722" y="3237"/>
                  </a:lnTo>
                  <a:lnTo>
                    <a:pt x="15722" y="4623"/>
                  </a:lnTo>
                  <a:lnTo>
                    <a:pt x="19885" y="4623"/>
                  </a:lnTo>
                  <a:lnTo>
                    <a:pt x="19885" y="8786"/>
                  </a:lnTo>
                  <a:lnTo>
                    <a:pt x="21273" y="8786"/>
                  </a:lnTo>
                  <a:lnTo>
                    <a:pt x="21273" y="4623"/>
                  </a:lnTo>
                  <a:lnTo>
                    <a:pt x="21273" y="3237"/>
                  </a:lnTo>
                  <a:lnTo>
                    <a:pt x="17110" y="3237"/>
                  </a:lnTo>
                  <a:lnTo>
                    <a:pt x="17110"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1" name="Google Shape;3391;g35ce5782504_0_574"/>
          <p:cNvGrpSpPr/>
          <p:nvPr/>
        </p:nvGrpSpPr>
        <p:grpSpPr>
          <a:xfrm>
            <a:off x="6758073" y="3801795"/>
            <a:ext cx="953669" cy="898678"/>
            <a:chOff x="4370900" y="3372950"/>
            <a:chExt cx="531825" cy="531825"/>
          </a:xfrm>
        </p:grpSpPr>
        <p:sp>
          <p:nvSpPr>
            <p:cNvPr id="3392" name="Google Shape;3392;g35ce5782504_0_574"/>
            <p:cNvSpPr/>
            <p:nvPr/>
          </p:nvSpPr>
          <p:spPr>
            <a:xfrm>
              <a:off x="4370900" y="3372950"/>
              <a:ext cx="531825" cy="531825"/>
            </a:xfrm>
            <a:custGeom>
              <a:rect b="b" l="l" r="r" t="t"/>
              <a:pathLst>
                <a:path extrusionOk="0" h="21273" w="21273">
                  <a:moveTo>
                    <a:pt x="6475" y="0"/>
                  </a:moveTo>
                  <a:lnTo>
                    <a:pt x="6475" y="1386"/>
                  </a:lnTo>
                  <a:lnTo>
                    <a:pt x="4162" y="1386"/>
                  </a:lnTo>
                  <a:lnTo>
                    <a:pt x="4162" y="2774"/>
                  </a:lnTo>
                  <a:lnTo>
                    <a:pt x="2775" y="2774"/>
                  </a:lnTo>
                  <a:lnTo>
                    <a:pt x="2775" y="4161"/>
                  </a:lnTo>
                  <a:lnTo>
                    <a:pt x="1388" y="4161"/>
                  </a:lnTo>
                  <a:lnTo>
                    <a:pt x="1388" y="6473"/>
                  </a:lnTo>
                  <a:lnTo>
                    <a:pt x="0" y="6473"/>
                  </a:lnTo>
                  <a:lnTo>
                    <a:pt x="0" y="14798"/>
                  </a:lnTo>
                  <a:lnTo>
                    <a:pt x="1388" y="14798"/>
                  </a:lnTo>
                  <a:lnTo>
                    <a:pt x="1388" y="17110"/>
                  </a:lnTo>
                  <a:lnTo>
                    <a:pt x="2775" y="17110"/>
                  </a:lnTo>
                  <a:lnTo>
                    <a:pt x="2775" y="17572"/>
                  </a:lnTo>
                  <a:lnTo>
                    <a:pt x="2775" y="18497"/>
                  </a:lnTo>
                  <a:lnTo>
                    <a:pt x="4162" y="18497"/>
                  </a:lnTo>
                  <a:lnTo>
                    <a:pt x="4162" y="18960"/>
                  </a:lnTo>
                  <a:lnTo>
                    <a:pt x="4162" y="19885"/>
                  </a:lnTo>
                  <a:lnTo>
                    <a:pt x="6475" y="19885"/>
                  </a:lnTo>
                  <a:lnTo>
                    <a:pt x="6475" y="20347"/>
                  </a:lnTo>
                  <a:lnTo>
                    <a:pt x="6475" y="21272"/>
                  </a:lnTo>
                  <a:lnTo>
                    <a:pt x="14798" y="21272"/>
                  </a:lnTo>
                  <a:lnTo>
                    <a:pt x="14798" y="20347"/>
                  </a:lnTo>
                  <a:lnTo>
                    <a:pt x="14798" y="19885"/>
                  </a:lnTo>
                  <a:lnTo>
                    <a:pt x="17110" y="19885"/>
                  </a:lnTo>
                  <a:lnTo>
                    <a:pt x="17110" y="18960"/>
                  </a:lnTo>
                  <a:lnTo>
                    <a:pt x="17110" y="18497"/>
                  </a:lnTo>
                  <a:lnTo>
                    <a:pt x="18498" y="18497"/>
                  </a:lnTo>
                  <a:lnTo>
                    <a:pt x="18498" y="17572"/>
                  </a:lnTo>
                  <a:lnTo>
                    <a:pt x="18498" y="17110"/>
                  </a:lnTo>
                  <a:lnTo>
                    <a:pt x="19885" y="17110"/>
                  </a:lnTo>
                  <a:lnTo>
                    <a:pt x="19885" y="14798"/>
                  </a:lnTo>
                  <a:lnTo>
                    <a:pt x="21273" y="14798"/>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g35ce5782504_0_574"/>
            <p:cNvSpPr/>
            <p:nvPr/>
          </p:nvSpPr>
          <p:spPr>
            <a:xfrm>
              <a:off x="4370900" y="3372950"/>
              <a:ext cx="531825" cy="196550"/>
            </a:xfrm>
            <a:custGeom>
              <a:rect b="b" l="l" r="r" t="t"/>
              <a:pathLst>
                <a:path extrusionOk="0" h="7862" w="21273">
                  <a:moveTo>
                    <a:pt x="6475" y="0"/>
                  </a:moveTo>
                  <a:lnTo>
                    <a:pt x="6475" y="1386"/>
                  </a:lnTo>
                  <a:lnTo>
                    <a:pt x="4162" y="1386"/>
                  </a:lnTo>
                  <a:lnTo>
                    <a:pt x="4162" y="2774"/>
                  </a:lnTo>
                  <a:lnTo>
                    <a:pt x="2775" y="2774"/>
                  </a:lnTo>
                  <a:lnTo>
                    <a:pt x="2775" y="4161"/>
                  </a:lnTo>
                  <a:lnTo>
                    <a:pt x="1388" y="4161"/>
                  </a:lnTo>
                  <a:lnTo>
                    <a:pt x="1388" y="6473"/>
                  </a:lnTo>
                  <a:lnTo>
                    <a:pt x="0" y="6473"/>
                  </a:lnTo>
                  <a:lnTo>
                    <a:pt x="0" y="7861"/>
                  </a:lnTo>
                  <a:lnTo>
                    <a:pt x="2775" y="7861"/>
                  </a:lnTo>
                  <a:lnTo>
                    <a:pt x="2775" y="6473"/>
                  </a:lnTo>
                  <a:lnTo>
                    <a:pt x="2775" y="5549"/>
                  </a:lnTo>
                  <a:lnTo>
                    <a:pt x="4162" y="5549"/>
                  </a:lnTo>
                  <a:lnTo>
                    <a:pt x="4162" y="4161"/>
                  </a:lnTo>
                  <a:lnTo>
                    <a:pt x="5549" y="4161"/>
                  </a:lnTo>
                  <a:lnTo>
                    <a:pt x="5549" y="2774"/>
                  </a:lnTo>
                  <a:lnTo>
                    <a:pt x="15724" y="2774"/>
                  </a:lnTo>
                  <a:lnTo>
                    <a:pt x="15724" y="4161"/>
                  </a:lnTo>
                  <a:lnTo>
                    <a:pt x="17110" y="4161"/>
                  </a:lnTo>
                  <a:lnTo>
                    <a:pt x="17110" y="5549"/>
                  </a:lnTo>
                  <a:lnTo>
                    <a:pt x="18498" y="5549"/>
                  </a:lnTo>
                  <a:lnTo>
                    <a:pt x="18498" y="6473"/>
                  </a:lnTo>
                  <a:lnTo>
                    <a:pt x="18498" y="7861"/>
                  </a:lnTo>
                  <a:lnTo>
                    <a:pt x="21273" y="7861"/>
                  </a:lnTo>
                  <a:lnTo>
                    <a:pt x="21273" y="6473"/>
                  </a:lnTo>
                  <a:lnTo>
                    <a:pt x="19885" y="6473"/>
                  </a:lnTo>
                  <a:lnTo>
                    <a:pt x="19885" y="4161"/>
                  </a:lnTo>
                  <a:lnTo>
                    <a:pt x="18498" y="4161"/>
                  </a:lnTo>
                  <a:lnTo>
                    <a:pt x="18498" y="2774"/>
                  </a:lnTo>
                  <a:lnTo>
                    <a:pt x="17110" y="2774"/>
                  </a:lnTo>
                  <a:lnTo>
                    <a:pt x="17110" y="1386"/>
                  </a:lnTo>
                  <a:lnTo>
                    <a:pt x="14798" y="1386"/>
                  </a:lnTo>
                  <a:lnTo>
                    <a:pt x="14798" y="0"/>
                  </a:lnTo>
                  <a:close/>
                </a:path>
              </a:pathLst>
            </a:custGeom>
            <a:solidFill>
              <a:srgbClr val="FFE5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g35ce5782504_0_574"/>
            <p:cNvSpPr/>
            <p:nvPr/>
          </p:nvSpPr>
          <p:spPr>
            <a:xfrm>
              <a:off x="4474950" y="3407600"/>
              <a:ext cx="57825" cy="34725"/>
            </a:xfrm>
            <a:custGeom>
              <a:rect b="b" l="l" r="r" t="t"/>
              <a:pathLst>
                <a:path extrusionOk="0" h="1389" w="2313">
                  <a:moveTo>
                    <a:pt x="0" y="0"/>
                  </a:moveTo>
                  <a:lnTo>
                    <a:pt x="0"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g35ce5782504_0_574"/>
            <p:cNvSpPr/>
            <p:nvPr/>
          </p:nvSpPr>
          <p:spPr>
            <a:xfrm>
              <a:off x="4440250" y="34423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g35ce5782504_0_574"/>
            <p:cNvSpPr/>
            <p:nvPr/>
          </p:nvSpPr>
          <p:spPr>
            <a:xfrm>
              <a:off x="4405550" y="3476950"/>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g35ce5782504_0_574"/>
            <p:cNvSpPr/>
            <p:nvPr/>
          </p:nvSpPr>
          <p:spPr>
            <a:xfrm>
              <a:off x="4405550" y="3742875"/>
              <a:ext cx="34725" cy="57850"/>
            </a:xfrm>
            <a:custGeom>
              <a:rect b="b" l="l" r="r" t="t"/>
              <a:pathLst>
                <a:path extrusionOk="0" h="2314" w="1389">
                  <a:moveTo>
                    <a:pt x="1" y="1"/>
                  </a:moveTo>
                  <a:lnTo>
                    <a:pt x="1" y="2313"/>
                  </a:lnTo>
                  <a:lnTo>
                    <a:pt x="1389" y="2313"/>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g35ce5782504_0_574"/>
            <p:cNvSpPr/>
            <p:nvPr/>
          </p:nvSpPr>
          <p:spPr>
            <a:xfrm>
              <a:off x="4440250" y="3800700"/>
              <a:ext cx="34725" cy="34675"/>
            </a:xfrm>
            <a:custGeom>
              <a:rect b="b" l="l" r="r" t="t"/>
              <a:pathLst>
                <a:path extrusionOk="0" h="1387" w="1389">
                  <a:moveTo>
                    <a:pt x="1" y="0"/>
                  </a:moveTo>
                  <a:lnTo>
                    <a:pt x="1"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g35ce5782504_0_574"/>
            <p:cNvSpPr/>
            <p:nvPr/>
          </p:nvSpPr>
          <p:spPr>
            <a:xfrm>
              <a:off x="4474950" y="3835350"/>
              <a:ext cx="57825" cy="34725"/>
            </a:xfrm>
            <a:custGeom>
              <a:rect b="b" l="l" r="r" t="t"/>
              <a:pathLst>
                <a:path extrusionOk="0" h="1389" w="2313">
                  <a:moveTo>
                    <a:pt x="0" y="1"/>
                  </a:moveTo>
                  <a:lnTo>
                    <a:pt x="0"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g35ce5782504_0_574"/>
            <p:cNvSpPr/>
            <p:nvPr/>
          </p:nvSpPr>
          <p:spPr>
            <a:xfrm>
              <a:off x="4532750" y="3372950"/>
              <a:ext cx="208100" cy="34675"/>
            </a:xfrm>
            <a:custGeom>
              <a:rect b="b" l="l" r="r" t="t"/>
              <a:pathLst>
                <a:path extrusionOk="0" h="1387" w="8324">
                  <a:moveTo>
                    <a:pt x="1" y="0"/>
                  </a:moveTo>
                  <a:lnTo>
                    <a:pt x="1" y="1386"/>
                  </a:lnTo>
                  <a:lnTo>
                    <a:pt x="8324" y="1386"/>
                  </a:lnTo>
                  <a:lnTo>
                    <a:pt x="8324"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g35ce5782504_0_574"/>
            <p:cNvSpPr/>
            <p:nvPr/>
          </p:nvSpPr>
          <p:spPr>
            <a:xfrm>
              <a:off x="4532750" y="3870050"/>
              <a:ext cx="208100" cy="34675"/>
            </a:xfrm>
            <a:custGeom>
              <a:rect b="b" l="l" r="r" t="t"/>
              <a:pathLst>
                <a:path extrusionOk="0" h="1387" w="8324">
                  <a:moveTo>
                    <a:pt x="1" y="1"/>
                  </a:moveTo>
                  <a:lnTo>
                    <a:pt x="1" y="1387"/>
                  </a:lnTo>
                  <a:lnTo>
                    <a:pt x="8324" y="1387"/>
                  </a:lnTo>
                  <a:lnTo>
                    <a:pt x="8324"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g35ce5782504_0_574"/>
            <p:cNvSpPr/>
            <p:nvPr/>
          </p:nvSpPr>
          <p:spPr>
            <a:xfrm>
              <a:off x="4370900" y="3534775"/>
              <a:ext cx="34725" cy="208125"/>
            </a:xfrm>
            <a:custGeom>
              <a:rect b="b" l="l" r="r" t="t"/>
              <a:pathLst>
                <a:path extrusionOk="0" h="8325" w="1389">
                  <a:moveTo>
                    <a:pt x="0" y="0"/>
                  </a:moveTo>
                  <a:lnTo>
                    <a:pt x="0" y="8325"/>
                  </a:lnTo>
                  <a:lnTo>
                    <a:pt x="1388" y="8325"/>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g35ce5782504_0_574"/>
            <p:cNvSpPr/>
            <p:nvPr/>
          </p:nvSpPr>
          <p:spPr>
            <a:xfrm>
              <a:off x="4740825" y="3407600"/>
              <a:ext cx="57850" cy="34725"/>
            </a:xfrm>
            <a:custGeom>
              <a:rect b="b" l="l" r="r" t="t"/>
              <a:pathLst>
                <a:path extrusionOk="0" h="1389" w="2314">
                  <a:moveTo>
                    <a:pt x="1" y="0"/>
                  </a:moveTo>
                  <a:lnTo>
                    <a:pt x="1" y="1388"/>
                  </a:lnTo>
                  <a:lnTo>
                    <a:pt x="2313" y="1388"/>
                  </a:lnTo>
                  <a:lnTo>
                    <a:pt x="2313"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g35ce5782504_0_574"/>
            <p:cNvSpPr/>
            <p:nvPr/>
          </p:nvSpPr>
          <p:spPr>
            <a:xfrm>
              <a:off x="4798650" y="34423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g35ce5782504_0_574"/>
            <p:cNvSpPr/>
            <p:nvPr/>
          </p:nvSpPr>
          <p:spPr>
            <a:xfrm>
              <a:off x="4833350" y="3476950"/>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g35ce5782504_0_574"/>
            <p:cNvSpPr/>
            <p:nvPr/>
          </p:nvSpPr>
          <p:spPr>
            <a:xfrm>
              <a:off x="4833350" y="3742875"/>
              <a:ext cx="34675" cy="57850"/>
            </a:xfrm>
            <a:custGeom>
              <a:rect b="b" l="l" r="r" t="t"/>
              <a:pathLst>
                <a:path extrusionOk="0" h="2314" w="1387">
                  <a:moveTo>
                    <a:pt x="0" y="1"/>
                  </a:moveTo>
                  <a:lnTo>
                    <a:pt x="0" y="2313"/>
                  </a:lnTo>
                  <a:lnTo>
                    <a:pt x="1387" y="2313"/>
                  </a:lnTo>
                  <a:lnTo>
                    <a:pt x="1387"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g35ce5782504_0_574"/>
            <p:cNvSpPr/>
            <p:nvPr/>
          </p:nvSpPr>
          <p:spPr>
            <a:xfrm>
              <a:off x="4798650" y="3800700"/>
              <a:ext cx="34725" cy="34675"/>
            </a:xfrm>
            <a:custGeom>
              <a:rect b="b" l="l" r="r" t="t"/>
              <a:pathLst>
                <a:path extrusionOk="0" h="1387" w="1389">
                  <a:moveTo>
                    <a:pt x="0" y="0"/>
                  </a:moveTo>
                  <a:lnTo>
                    <a:pt x="0" y="1387"/>
                  </a:lnTo>
                  <a:lnTo>
                    <a:pt x="1388" y="1387"/>
                  </a:lnTo>
                  <a:lnTo>
                    <a:pt x="1388"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g35ce5782504_0_574"/>
            <p:cNvSpPr/>
            <p:nvPr/>
          </p:nvSpPr>
          <p:spPr>
            <a:xfrm>
              <a:off x="4740825" y="3835350"/>
              <a:ext cx="57850" cy="34725"/>
            </a:xfrm>
            <a:custGeom>
              <a:rect b="b" l="l" r="r" t="t"/>
              <a:pathLst>
                <a:path extrusionOk="0" h="1389" w="2314">
                  <a:moveTo>
                    <a:pt x="1" y="1"/>
                  </a:moveTo>
                  <a:lnTo>
                    <a:pt x="1" y="1389"/>
                  </a:lnTo>
                  <a:lnTo>
                    <a:pt x="2313" y="1389"/>
                  </a:lnTo>
                  <a:lnTo>
                    <a:pt x="2313"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g35ce5782504_0_574"/>
            <p:cNvSpPr/>
            <p:nvPr/>
          </p:nvSpPr>
          <p:spPr>
            <a:xfrm>
              <a:off x="4868000" y="3534775"/>
              <a:ext cx="34725" cy="208125"/>
            </a:xfrm>
            <a:custGeom>
              <a:rect b="b" l="l" r="r" t="t"/>
              <a:pathLst>
                <a:path extrusionOk="0" h="8325" w="1389">
                  <a:moveTo>
                    <a:pt x="1" y="0"/>
                  </a:moveTo>
                  <a:lnTo>
                    <a:pt x="1" y="8325"/>
                  </a:lnTo>
                  <a:lnTo>
                    <a:pt x="1389" y="8325"/>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g35ce5782504_0_574"/>
            <p:cNvSpPr/>
            <p:nvPr/>
          </p:nvSpPr>
          <p:spPr>
            <a:xfrm>
              <a:off x="4509600" y="3661925"/>
              <a:ext cx="254400" cy="173450"/>
            </a:xfrm>
            <a:custGeom>
              <a:rect b="b" l="l" r="r" t="t"/>
              <a:pathLst>
                <a:path extrusionOk="0" h="6938" w="10176">
                  <a:moveTo>
                    <a:pt x="1" y="1"/>
                  </a:moveTo>
                  <a:lnTo>
                    <a:pt x="1" y="1389"/>
                  </a:lnTo>
                  <a:lnTo>
                    <a:pt x="1" y="4163"/>
                  </a:lnTo>
                  <a:lnTo>
                    <a:pt x="1389" y="4163"/>
                  </a:lnTo>
                  <a:lnTo>
                    <a:pt x="1389" y="5551"/>
                  </a:lnTo>
                  <a:lnTo>
                    <a:pt x="2775" y="5551"/>
                  </a:lnTo>
                  <a:lnTo>
                    <a:pt x="2775" y="6938"/>
                  </a:lnTo>
                  <a:lnTo>
                    <a:pt x="7400" y="6938"/>
                  </a:lnTo>
                  <a:lnTo>
                    <a:pt x="7400" y="5551"/>
                  </a:lnTo>
                  <a:lnTo>
                    <a:pt x="8788" y="5551"/>
                  </a:lnTo>
                  <a:lnTo>
                    <a:pt x="8788" y="4163"/>
                  </a:lnTo>
                  <a:lnTo>
                    <a:pt x="10176" y="4163"/>
                  </a:lnTo>
                  <a:lnTo>
                    <a:pt x="10176" y="1389"/>
                  </a:lnTo>
                  <a:lnTo>
                    <a:pt x="10176" y="1"/>
                  </a:lnTo>
                  <a:close/>
                </a:path>
              </a:pathLst>
            </a:custGeom>
            <a:solidFill>
              <a:srgbClr val="1C45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g35ce5782504_0_574"/>
            <p:cNvSpPr/>
            <p:nvPr/>
          </p:nvSpPr>
          <p:spPr>
            <a:xfrm>
              <a:off x="4451800"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g35ce5782504_0_574"/>
            <p:cNvSpPr/>
            <p:nvPr/>
          </p:nvSpPr>
          <p:spPr>
            <a:xfrm>
              <a:off x="4555875" y="3557900"/>
              <a:ext cx="34700" cy="69400"/>
            </a:xfrm>
            <a:custGeom>
              <a:rect b="b" l="l" r="r" t="t"/>
              <a:pathLst>
                <a:path extrusionOk="0" h="2776" w="1388">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g35ce5782504_0_574"/>
            <p:cNvSpPr/>
            <p:nvPr/>
          </p:nvSpPr>
          <p:spPr>
            <a:xfrm>
              <a:off x="4486500"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g35ce5782504_0_574"/>
            <p:cNvSpPr/>
            <p:nvPr/>
          </p:nvSpPr>
          <p:spPr>
            <a:xfrm>
              <a:off x="4683025" y="3557900"/>
              <a:ext cx="34725" cy="69400"/>
            </a:xfrm>
            <a:custGeom>
              <a:rect b="b" l="l" r="r" t="t"/>
              <a:pathLst>
                <a:path extrusionOk="0" h="2776" w="1389">
                  <a:moveTo>
                    <a:pt x="1" y="1"/>
                  </a:moveTo>
                  <a:lnTo>
                    <a:pt x="1" y="2775"/>
                  </a:lnTo>
                  <a:lnTo>
                    <a:pt x="1389" y="2775"/>
                  </a:lnTo>
                  <a:lnTo>
                    <a:pt x="1389"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g35ce5782504_0_574"/>
            <p:cNvSpPr/>
            <p:nvPr/>
          </p:nvSpPr>
          <p:spPr>
            <a:xfrm>
              <a:off x="4787100" y="3557900"/>
              <a:ext cx="34725" cy="69400"/>
            </a:xfrm>
            <a:custGeom>
              <a:rect b="b" l="l" r="r" t="t"/>
              <a:pathLst>
                <a:path extrusionOk="0" h="2776" w="1389">
                  <a:moveTo>
                    <a:pt x="0" y="1"/>
                  </a:moveTo>
                  <a:lnTo>
                    <a:pt x="0" y="2775"/>
                  </a:lnTo>
                  <a:lnTo>
                    <a:pt x="1388" y="2775"/>
                  </a:lnTo>
                  <a:lnTo>
                    <a:pt x="1388"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g35ce5782504_0_574"/>
            <p:cNvSpPr/>
            <p:nvPr/>
          </p:nvSpPr>
          <p:spPr>
            <a:xfrm>
              <a:off x="4717725" y="3523200"/>
              <a:ext cx="69400" cy="34725"/>
            </a:xfrm>
            <a:custGeom>
              <a:rect b="b" l="l" r="r" t="t"/>
              <a:pathLst>
                <a:path extrusionOk="0" h="1389" w="2776">
                  <a:moveTo>
                    <a:pt x="1" y="1"/>
                  </a:moveTo>
                  <a:lnTo>
                    <a:pt x="1" y="1389"/>
                  </a:lnTo>
                  <a:lnTo>
                    <a:pt x="2775" y="1389"/>
                  </a:lnTo>
                  <a:lnTo>
                    <a:pt x="2775"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g35ce5782504_0_574"/>
            <p:cNvSpPr/>
            <p:nvPr/>
          </p:nvSpPr>
          <p:spPr>
            <a:xfrm>
              <a:off x="4578975" y="3800700"/>
              <a:ext cx="115625" cy="34675"/>
            </a:xfrm>
            <a:custGeom>
              <a:rect b="b" l="l" r="r" t="t"/>
              <a:pathLst>
                <a:path extrusionOk="0" h="1387" w="4625">
                  <a:moveTo>
                    <a:pt x="0" y="0"/>
                  </a:moveTo>
                  <a:lnTo>
                    <a:pt x="0" y="1387"/>
                  </a:lnTo>
                  <a:lnTo>
                    <a:pt x="4625" y="1387"/>
                  </a:lnTo>
                  <a:lnTo>
                    <a:pt x="4625"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g35ce5782504_0_574"/>
            <p:cNvSpPr/>
            <p:nvPr/>
          </p:nvSpPr>
          <p:spPr>
            <a:xfrm>
              <a:off x="4509600" y="3661925"/>
              <a:ext cx="254400" cy="104100"/>
            </a:xfrm>
            <a:custGeom>
              <a:rect b="b" l="l" r="r" t="t"/>
              <a:pathLst>
                <a:path extrusionOk="0" h="4164" w="10176">
                  <a:moveTo>
                    <a:pt x="1" y="1"/>
                  </a:moveTo>
                  <a:lnTo>
                    <a:pt x="1" y="1389"/>
                  </a:lnTo>
                  <a:lnTo>
                    <a:pt x="1" y="4163"/>
                  </a:lnTo>
                  <a:lnTo>
                    <a:pt x="1389" y="4163"/>
                  </a:lnTo>
                  <a:lnTo>
                    <a:pt x="1389" y="1389"/>
                  </a:lnTo>
                  <a:lnTo>
                    <a:pt x="8788" y="1389"/>
                  </a:lnTo>
                  <a:lnTo>
                    <a:pt x="8788" y="4163"/>
                  </a:lnTo>
                  <a:lnTo>
                    <a:pt x="10176" y="4163"/>
                  </a:lnTo>
                  <a:lnTo>
                    <a:pt x="10176" y="1389"/>
                  </a:lnTo>
                  <a:lnTo>
                    <a:pt x="10176" y="1"/>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g35ce5782504_0_574"/>
            <p:cNvSpPr/>
            <p:nvPr/>
          </p:nvSpPr>
          <p:spPr>
            <a:xfrm>
              <a:off x="4544300" y="3766000"/>
              <a:ext cx="34700" cy="34725"/>
            </a:xfrm>
            <a:custGeom>
              <a:rect b="b" l="l" r="r" t="t"/>
              <a:pathLst>
                <a:path extrusionOk="0" h="1389" w="1388">
                  <a:moveTo>
                    <a:pt x="1" y="0"/>
                  </a:moveTo>
                  <a:lnTo>
                    <a:pt x="1" y="1388"/>
                  </a:lnTo>
                  <a:lnTo>
                    <a:pt x="1387" y="1388"/>
                  </a:lnTo>
                  <a:lnTo>
                    <a:pt x="1387"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g35ce5782504_0_574"/>
            <p:cNvSpPr/>
            <p:nvPr/>
          </p:nvSpPr>
          <p:spPr>
            <a:xfrm>
              <a:off x="4694575" y="3766000"/>
              <a:ext cx="34725" cy="34725"/>
            </a:xfrm>
            <a:custGeom>
              <a:rect b="b" l="l" r="r" t="t"/>
              <a:pathLst>
                <a:path extrusionOk="0" h="1389" w="1389">
                  <a:moveTo>
                    <a:pt x="1" y="0"/>
                  </a:moveTo>
                  <a:lnTo>
                    <a:pt x="1" y="1388"/>
                  </a:lnTo>
                  <a:lnTo>
                    <a:pt x="1389" y="1388"/>
                  </a:lnTo>
                  <a:lnTo>
                    <a:pt x="1389" y="0"/>
                  </a:lnTo>
                  <a:close/>
                </a:path>
              </a:pathLst>
            </a:custGeom>
            <a:solidFill>
              <a:srgbClr val="C97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1" name="Google Shape;3421;g35ce5782504_0_574"/>
          <p:cNvSpPr txBox="1"/>
          <p:nvPr/>
        </p:nvSpPr>
        <p:spPr>
          <a:xfrm>
            <a:off x="601950" y="1170075"/>
            <a:ext cx="7940100" cy="3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We manage to understand and have now a clear </a:t>
            </a:r>
            <a:r>
              <a:rPr b="1" lang="en" sz="2000">
                <a:solidFill>
                  <a:schemeClr val="lt1"/>
                </a:solidFill>
                <a:latin typeface="Advent Pro"/>
                <a:ea typeface="Advent Pro"/>
                <a:cs typeface="Advent Pro"/>
                <a:sym typeface="Advent Pro"/>
              </a:rPr>
              <a:t>definition of Q-learning</a:t>
            </a:r>
            <a:r>
              <a:rPr lang="en" sz="2000">
                <a:solidFill>
                  <a:schemeClr val="lt1"/>
                </a:solidFill>
                <a:latin typeface="Advent Pro Medium"/>
                <a:ea typeface="Advent Pro Medium"/>
                <a:cs typeface="Advent Pro Medium"/>
                <a:sym typeface="Advent Pro Medium"/>
              </a:rPr>
              <a:t> and its </a:t>
            </a:r>
            <a:r>
              <a:rPr lang="en" sz="2000">
                <a:solidFill>
                  <a:schemeClr val="lt1"/>
                </a:solidFill>
                <a:latin typeface="Advent Pro Medium"/>
                <a:ea typeface="Advent Pro Medium"/>
                <a:cs typeface="Advent Pro Medium"/>
                <a:sym typeface="Advent Pro Medium"/>
              </a:rPr>
              <a:t>different</a:t>
            </a:r>
            <a:r>
              <a:rPr lang="en" sz="2000">
                <a:solidFill>
                  <a:schemeClr val="lt1"/>
                </a:solidFill>
                <a:latin typeface="Advent Pro Medium"/>
                <a:ea typeface="Advent Pro Medium"/>
                <a:cs typeface="Advent Pro Medium"/>
                <a:sym typeface="Advent Pro Medium"/>
              </a:rPr>
              <a:t> optimization strategies.</a:t>
            </a:r>
            <a:endParaRPr sz="2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The implementation of the</a:t>
            </a:r>
            <a:r>
              <a:rPr b="1" lang="en" sz="2000">
                <a:solidFill>
                  <a:schemeClr val="lt1"/>
                </a:solidFill>
                <a:latin typeface="Advent Pro"/>
                <a:ea typeface="Advent Pro"/>
                <a:cs typeface="Advent Pro"/>
                <a:sym typeface="Advent Pro"/>
              </a:rPr>
              <a:t> heuristic</a:t>
            </a:r>
            <a:r>
              <a:rPr lang="en" sz="2000">
                <a:solidFill>
                  <a:schemeClr val="lt1"/>
                </a:solidFill>
                <a:latin typeface="Advent Pro Medium"/>
                <a:ea typeface="Advent Pro Medium"/>
                <a:cs typeface="Advent Pro Medium"/>
                <a:sym typeface="Advent Pro Medium"/>
              </a:rPr>
              <a:t> shows a lot of improvements in front of the random play strategy, the opposite would have been surprising.</a:t>
            </a:r>
            <a:endParaRPr sz="2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Following the </a:t>
            </a:r>
            <a:r>
              <a:rPr b="1" lang="en" sz="2000">
                <a:solidFill>
                  <a:schemeClr val="lt1"/>
                </a:solidFill>
                <a:latin typeface="Advent Pro"/>
                <a:ea typeface="Advent Pro"/>
                <a:cs typeface="Advent Pro"/>
                <a:sym typeface="Advent Pro"/>
              </a:rPr>
              <a:t>plan given by the </a:t>
            </a:r>
            <a:r>
              <a:rPr b="1" lang="en" sz="2000">
                <a:solidFill>
                  <a:schemeClr val="lt1"/>
                </a:solidFill>
                <a:latin typeface="Advent Pro"/>
                <a:ea typeface="Advent Pro"/>
                <a:cs typeface="Advent Pro"/>
                <a:sym typeface="Advent Pro"/>
              </a:rPr>
              <a:t>assignment</a:t>
            </a:r>
            <a:r>
              <a:rPr b="1" lang="en" sz="2000">
                <a:solidFill>
                  <a:schemeClr val="lt1"/>
                </a:solidFill>
                <a:latin typeface="Advent Pro"/>
                <a:ea typeface="Advent Pro"/>
                <a:cs typeface="Advent Pro"/>
                <a:sym typeface="Advent Pro"/>
              </a:rPr>
              <a:t> was very clear</a:t>
            </a:r>
            <a:r>
              <a:rPr lang="en" sz="2000">
                <a:solidFill>
                  <a:schemeClr val="lt1"/>
                </a:solidFill>
                <a:latin typeface="Advent Pro Medium"/>
                <a:ea typeface="Advent Pro Medium"/>
                <a:cs typeface="Advent Pro Medium"/>
                <a:sym typeface="Advent Pro Medium"/>
              </a:rPr>
              <a:t>, we manage to do everything step by step, and understand each of our result, even when we fail to improve them and results in having not as good, as we thought, model.</a:t>
            </a:r>
            <a:endParaRPr sz="2000">
              <a:solidFill>
                <a:schemeClr val="lt1"/>
              </a:solidFill>
              <a:latin typeface="Advent Pro Medium"/>
              <a:ea typeface="Advent Pro Medium"/>
              <a:cs typeface="Advent Pro Medium"/>
              <a:sym typeface="Advent Pro Medium"/>
            </a:endParaRPr>
          </a:p>
          <a:p>
            <a:pPr indent="0" lvl="0" marL="0" rtl="0" algn="l">
              <a:spcBef>
                <a:spcPts val="0"/>
              </a:spcBef>
              <a:spcAft>
                <a:spcPts val="0"/>
              </a:spcAft>
              <a:buNone/>
            </a:pPr>
            <a:r>
              <a:rPr lang="en" sz="2000">
                <a:solidFill>
                  <a:schemeClr val="lt1"/>
                </a:solidFill>
                <a:latin typeface="Advent Pro Medium"/>
                <a:ea typeface="Advent Pro Medium"/>
                <a:cs typeface="Advent Pro Medium"/>
                <a:sym typeface="Advent Pro Medium"/>
              </a:rPr>
              <a:t>→ </a:t>
            </a:r>
            <a:r>
              <a:rPr b="1" lang="en" sz="2000">
                <a:solidFill>
                  <a:schemeClr val="lt1"/>
                </a:solidFill>
                <a:latin typeface="Advent Pro"/>
                <a:ea typeface="Advent Pro"/>
                <a:cs typeface="Advent Pro"/>
                <a:sym typeface="Advent Pro"/>
              </a:rPr>
              <a:t>Both ε-Greedy and Boltzmann</a:t>
            </a:r>
            <a:r>
              <a:rPr lang="en" sz="2000">
                <a:solidFill>
                  <a:schemeClr val="lt1"/>
                </a:solidFill>
                <a:latin typeface="Advent Pro Medium"/>
                <a:ea typeface="Advent Pro Medium"/>
                <a:cs typeface="Advent Pro Medium"/>
                <a:sym typeface="Advent Pro Medium"/>
              </a:rPr>
              <a:t> helped the agent discover an apple-eating trajectory early in training.</a:t>
            </a:r>
            <a:endParaRPr sz="20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3" name="Shape 2533"/>
        <p:cNvGrpSpPr/>
        <p:nvPr/>
      </p:nvGrpSpPr>
      <p:grpSpPr>
        <a:xfrm>
          <a:off x="0" y="0"/>
          <a:ext cx="0" cy="0"/>
          <a:chOff x="0" y="0"/>
          <a:chExt cx="0" cy="0"/>
        </a:xfrm>
      </p:grpSpPr>
      <p:sp>
        <p:nvSpPr>
          <p:cNvPr id="2534" name="Google Shape;2534;g35cf652dc57_0_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architecture</a:t>
            </a:r>
            <a:endParaRPr/>
          </a:p>
        </p:txBody>
      </p:sp>
      <p:sp>
        <p:nvSpPr>
          <p:cNvPr id="2535" name="Google Shape;2535;g35cf652dc57_0_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6" name="Google Shape;2536;g35cf652dc57_0_7"/>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lt1"/>
                </a:solidFill>
                <a:latin typeface="Advent Pro Medium"/>
                <a:ea typeface="Advent Pro Medium"/>
                <a:cs typeface="Advent Pro Medium"/>
                <a:sym typeface="Advent Pro Medium"/>
              </a:rPr>
              <a:t>→ </a:t>
            </a:r>
            <a:r>
              <a:rPr lang="en" sz="2100">
                <a:solidFill>
                  <a:schemeClr val="lt1"/>
                </a:solidFill>
                <a:latin typeface="Advent Pro Medium"/>
                <a:ea typeface="Advent Pro Medium"/>
                <a:cs typeface="Advent Pro Medium"/>
                <a:sym typeface="Advent Pro Medium"/>
              </a:rPr>
              <a:t>we use architecture of the DQN, this one is often used for this type of problem:</a:t>
            </a:r>
            <a:endParaRPr sz="21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3 convolutional layers</a:t>
            </a:r>
            <a:endParaRPr sz="2500">
              <a:solidFill>
                <a:schemeClr val="lt1"/>
              </a:solidFill>
              <a:latin typeface="Advent Pro Medium"/>
              <a:ea typeface="Advent Pro Medium"/>
              <a:cs typeface="Advent Pro Medium"/>
              <a:sym typeface="Advent Pro Medium"/>
            </a:endParaRPr>
          </a:p>
          <a:p>
            <a:pPr indent="-387350" lvl="0" marL="914400" rtl="0" algn="l">
              <a:lnSpc>
                <a:spcPct val="115000"/>
              </a:lnSpc>
              <a:spcBef>
                <a:spcPts val="0"/>
              </a:spcBef>
              <a:spcAft>
                <a:spcPts val="0"/>
              </a:spcAft>
              <a:buClr>
                <a:schemeClr val="lt1"/>
              </a:buClr>
              <a:buSzPts val="2500"/>
              <a:buFont typeface="Advent Pro Medium"/>
              <a:buChar char="●"/>
            </a:pPr>
            <a:r>
              <a:rPr lang="en" sz="2500">
                <a:solidFill>
                  <a:schemeClr val="lt1"/>
                </a:solidFill>
                <a:latin typeface="Advent Pro Medium"/>
                <a:ea typeface="Advent Pro Medium"/>
                <a:cs typeface="Advent Pro Medium"/>
                <a:sym typeface="Advent Pro Medium"/>
              </a:rPr>
              <a:t>2 fully-connected layers</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t/>
            </a:r>
            <a:endParaRPr sz="2500">
              <a:solidFill>
                <a:schemeClr val="lt1"/>
              </a:solidFill>
              <a:latin typeface="Advent Pro Medium"/>
              <a:ea typeface="Advent Pro Medium"/>
              <a:cs typeface="Advent Pro Medium"/>
              <a:sym typeface="Advent Pro Medium"/>
            </a:endParaRPr>
          </a:p>
          <a:p>
            <a:pPr indent="0" lvl="0" marL="0" rtl="0" algn="l">
              <a:lnSpc>
                <a:spcPct val="115000"/>
              </a:lnSpc>
              <a:spcBef>
                <a:spcPts val="0"/>
              </a:spcBef>
              <a:spcAft>
                <a:spcPts val="0"/>
              </a:spcAft>
              <a:buNone/>
            </a:pPr>
            <a:r>
              <a:rPr lang="en" sz="1200">
                <a:solidFill>
                  <a:schemeClr val="lt1"/>
                </a:solidFill>
                <a:latin typeface="Advent Pro Medium"/>
                <a:ea typeface="Advent Pro Medium"/>
                <a:cs typeface="Advent Pro Medium"/>
                <a:sym typeface="Advent Pro Medium"/>
              </a:rPr>
              <a:t>Reminder, the DQN is the CNN model that will take as an input a preprocessed frame of the grid of the game and will provide as an output the Q-values for each possible actions.</a:t>
            </a:r>
            <a:endParaRPr sz="100">
              <a:solidFill>
                <a:schemeClr val="lt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500">
              <a:solidFill>
                <a:schemeClr val="accent1"/>
              </a:solidFill>
              <a:latin typeface="Advent Pro Medium"/>
              <a:ea typeface="Advent Pro Medium"/>
              <a:cs typeface="Advent Pro Medium"/>
              <a:sym typeface="Advent Pro Medium"/>
            </a:endParaRPr>
          </a:p>
        </p:txBody>
      </p:sp>
      <p:pic>
        <p:nvPicPr>
          <p:cNvPr id="2537" name="Google Shape;2537;g35cf652dc57_0_7"/>
          <p:cNvPicPr preferRelativeResize="0"/>
          <p:nvPr/>
        </p:nvPicPr>
        <p:blipFill rotWithShape="1">
          <a:blip r:embed="rId3">
            <a:alphaModFix/>
          </a:blip>
          <a:srcRect b="2500" l="3182" r="2389" t="6556"/>
          <a:stretch/>
        </p:blipFill>
        <p:spPr>
          <a:xfrm>
            <a:off x="1017625" y="2395225"/>
            <a:ext cx="1502200" cy="1496125"/>
          </a:xfrm>
          <a:prstGeom prst="rect">
            <a:avLst/>
          </a:prstGeom>
          <a:noFill/>
          <a:ln>
            <a:noFill/>
          </a:ln>
        </p:spPr>
      </p:pic>
      <p:sp>
        <p:nvSpPr>
          <p:cNvPr id="2538" name="Google Shape;2538;g35cf652dc57_0_7"/>
          <p:cNvSpPr/>
          <p:nvPr/>
        </p:nvSpPr>
        <p:spPr>
          <a:xfrm>
            <a:off x="3018250" y="2395238"/>
            <a:ext cx="1502100" cy="14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3 Convolutional Layers</a:t>
            </a:r>
            <a:endParaRPr>
              <a:latin typeface="Advent Pro Medium"/>
              <a:ea typeface="Advent Pro Medium"/>
              <a:cs typeface="Advent Pro Medium"/>
              <a:sym typeface="Advent Pro Medium"/>
            </a:endParaRPr>
          </a:p>
        </p:txBody>
      </p:sp>
      <p:sp>
        <p:nvSpPr>
          <p:cNvPr id="2539" name="Google Shape;2539;g35cf652dc57_0_7"/>
          <p:cNvSpPr/>
          <p:nvPr/>
        </p:nvSpPr>
        <p:spPr>
          <a:xfrm>
            <a:off x="5018775" y="2395238"/>
            <a:ext cx="1502100" cy="149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2 Fully-connected Layers</a:t>
            </a:r>
            <a:endParaRPr>
              <a:latin typeface="Advent Pro Medium"/>
              <a:ea typeface="Advent Pro Medium"/>
              <a:cs typeface="Advent Pro Medium"/>
              <a:sym typeface="Advent Pro Medium"/>
            </a:endParaRPr>
          </a:p>
        </p:txBody>
      </p:sp>
      <p:sp>
        <p:nvSpPr>
          <p:cNvPr id="2540" name="Google Shape;2540;g35cf652dc57_0_7"/>
          <p:cNvSpPr/>
          <p:nvPr/>
        </p:nvSpPr>
        <p:spPr>
          <a:xfrm>
            <a:off x="7054675" y="2395225"/>
            <a:ext cx="15021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Q-value right</a:t>
            </a:r>
            <a:endParaRPr>
              <a:latin typeface="Advent Pro Medium"/>
              <a:ea typeface="Advent Pro Medium"/>
              <a:cs typeface="Advent Pro Medium"/>
              <a:sym typeface="Advent Pro Medium"/>
            </a:endParaRPr>
          </a:p>
        </p:txBody>
      </p:sp>
      <p:sp>
        <p:nvSpPr>
          <p:cNvPr id="2541" name="Google Shape;2541;g35cf652dc57_0_7"/>
          <p:cNvSpPr/>
          <p:nvPr/>
        </p:nvSpPr>
        <p:spPr>
          <a:xfrm>
            <a:off x="7054675" y="2946488"/>
            <a:ext cx="15021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Q-value straight </a:t>
            </a:r>
            <a:endParaRPr>
              <a:latin typeface="Advent Pro Medium"/>
              <a:ea typeface="Advent Pro Medium"/>
              <a:cs typeface="Advent Pro Medium"/>
              <a:sym typeface="Advent Pro Medium"/>
            </a:endParaRPr>
          </a:p>
        </p:txBody>
      </p:sp>
      <p:sp>
        <p:nvSpPr>
          <p:cNvPr id="2542" name="Google Shape;2542;g35cf652dc57_0_7"/>
          <p:cNvSpPr/>
          <p:nvPr/>
        </p:nvSpPr>
        <p:spPr>
          <a:xfrm>
            <a:off x="7054675" y="3497775"/>
            <a:ext cx="15021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dvent Pro Medium"/>
                <a:ea typeface="Advent Pro Medium"/>
                <a:cs typeface="Advent Pro Medium"/>
                <a:sym typeface="Advent Pro Medium"/>
              </a:rPr>
              <a:t>Q-value left</a:t>
            </a:r>
            <a:endParaRPr>
              <a:latin typeface="Advent Pro Medium"/>
              <a:ea typeface="Advent Pro Medium"/>
              <a:cs typeface="Advent Pro Medium"/>
              <a:sym typeface="Advent Pro Medium"/>
            </a:endParaRPr>
          </a:p>
        </p:txBody>
      </p:sp>
      <p:cxnSp>
        <p:nvCxnSpPr>
          <p:cNvPr id="2543" name="Google Shape;2543;g35cf652dc57_0_7"/>
          <p:cNvCxnSpPr/>
          <p:nvPr/>
        </p:nvCxnSpPr>
        <p:spPr>
          <a:xfrm>
            <a:off x="2560688" y="3136838"/>
            <a:ext cx="416700" cy="12900"/>
          </a:xfrm>
          <a:prstGeom prst="straightConnector1">
            <a:avLst/>
          </a:prstGeom>
          <a:noFill/>
          <a:ln cap="flat" cmpd="sng" w="38100">
            <a:solidFill>
              <a:schemeClr val="accent1"/>
            </a:solidFill>
            <a:prstDash val="solid"/>
            <a:round/>
            <a:headEnd len="med" w="med" type="none"/>
            <a:tailEnd len="med" w="med" type="triangle"/>
          </a:ln>
        </p:spPr>
      </p:cxnSp>
      <p:cxnSp>
        <p:nvCxnSpPr>
          <p:cNvPr id="2544" name="Google Shape;2544;g35cf652dc57_0_7"/>
          <p:cNvCxnSpPr/>
          <p:nvPr/>
        </p:nvCxnSpPr>
        <p:spPr>
          <a:xfrm>
            <a:off x="4561200" y="3123938"/>
            <a:ext cx="416700" cy="12900"/>
          </a:xfrm>
          <a:prstGeom prst="straightConnector1">
            <a:avLst/>
          </a:prstGeom>
          <a:noFill/>
          <a:ln cap="flat" cmpd="sng" w="38100">
            <a:solidFill>
              <a:schemeClr val="accent1"/>
            </a:solidFill>
            <a:prstDash val="solid"/>
            <a:round/>
            <a:headEnd len="med" w="med" type="none"/>
            <a:tailEnd len="med" w="med" type="triangle"/>
          </a:ln>
        </p:spPr>
      </p:cxnSp>
      <p:cxnSp>
        <p:nvCxnSpPr>
          <p:cNvPr id="2545" name="Google Shape;2545;g35cf652dc57_0_7"/>
          <p:cNvCxnSpPr/>
          <p:nvPr/>
        </p:nvCxnSpPr>
        <p:spPr>
          <a:xfrm>
            <a:off x="6579413" y="2585563"/>
            <a:ext cx="416700" cy="12900"/>
          </a:xfrm>
          <a:prstGeom prst="straightConnector1">
            <a:avLst/>
          </a:prstGeom>
          <a:noFill/>
          <a:ln cap="flat" cmpd="sng" w="38100">
            <a:solidFill>
              <a:schemeClr val="accent1"/>
            </a:solidFill>
            <a:prstDash val="solid"/>
            <a:round/>
            <a:headEnd len="med" w="med" type="none"/>
            <a:tailEnd len="med" w="med" type="triangle"/>
          </a:ln>
        </p:spPr>
      </p:cxnSp>
      <p:cxnSp>
        <p:nvCxnSpPr>
          <p:cNvPr id="2546" name="Google Shape;2546;g35cf652dc57_0_7"/>
          <p:cNvCxnSpPr/>
          <p:nvPr/>
        </p:nvCxnSpPr>
        <p:spPr>
          <a:xfrm>
            <a:off x="6579413" y="3136838"/>
            <a:ext cx="416700" cy="12900"/>
          </a:xfrm>
          <a:prstGeom prst="straightConnector1">
            <a:avLst/>
          </a:prstGeom>
          <a:noFill/>
          <a:ln cap="flat" cmpd="sng" w="38100">
            <a:solidFill>
              <a:schemeClr val="accent1"/>
            </a:solidFill>
            <a:prstDash val="solid"/>
            <a:round/>
            <a:headEnd len="med" w="med" type="none"/>
            <a:tailEnd len="med" w="med" type="triangle"/>
          </a:ln>
        </p:spPr>
      </p:cxnSp>
      <p:cxnSp>
        <p:nvCxnSpPr>
          <p:cNvPr id="2547" name="Google Shape;2547;g35cf652dc57_0_7"/>
          <p:cNvCxnSpPr/>
          <p:nvPr/>
        </p:nvCxnSpPr>
        <p:spPr>
          <a:xfrm>
            <a:off x="6579413" y="3688113"/>
            <a:ext cx="416700" cy="129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1" name="Shape 2551"/>
        <p:cNvGrpSpPr/>
        <p:nvPr/>
      </p:nvGrpSpPr>
      <p:grpSpPr>
        <a:xfrm>
          <a:off x="0" y="0"/>
          <a:ext cx="0" cy="0"/>
          <a:chOff x="0" y="0"/>
          <a:chExt cx="0" cy="0"/>
        </a:xfrm>
      </p:grpSpPr>
      <p:sp>
        <p:nvSpPr>
          <p:cNvPr id="2552" name="Google Shape;2552;g35cf652dc57_0_1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Effectiveness</a:t>
            </a:r>
            <a:r>
              <a:rPr lang="en"/>
              <a:t> of the model for the task</a:t>
            </a:r>
            <a:endParaRPr/>
          </a:p>
        </p:txBody>
      </p:sp>
      <p:sp>
        <p:nvSpPr>
          <p:cNvPr id="2553" name="Google Shape;2553;g35cf652dc57_0_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4" name="Google Shape;2554;g35cf652dc57_0_13"/>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a:t>
            </a:r>
            <a:r>
              <a:rPr b="1" lang="en" sz="2200">
                <a:solidFill>
                  <a:schemeClr val="lt1"/>
                </a:solidFill>
                <a:latin typeface="Advent Pro"/>
                <a:ea typeface="Advent Pro"/>
                <a:cs typeface="Advent Pro"/>
                <a:sym typeface="Advent Pro"/>
              </a:rPr>
              <a:t>Why a CNN?</a:t>
            </a:r>
            <a:r>
              <a:rPr lang="en" sz="2200">
                <a:solidFill>
                  <a:schemeClr val="lt1"/>
                </a:solidFill>
                <a:latin typeface="Advent Pro Medium"/>
                <a:ea typeface="Advent Pro Medium"/>
                <a:cs typeface="Advent Pro Medium"/>
                <a:sym typeface="Advent Pro Medium"/>
              </a:rPr>
              <a:t> Our snake game is divided in different frames of the game, that are images. Indeed our model need to learn from the images, hence the fact that we use a CNN.</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1000"/>
              </a:spcBef>
              <a:spcAft>
                <a:spcPts val="0"/>
              </a:spcAft>
              <a:buNone/>
            </a:pPr>
            <a:r>
              <a:rPr lang="en" sz="2200">
                <a:solidFill>
                  <a:schemeClr val="lt1"/>
                </a:solidFill>
                <a:latin typeface="Advent Pro Medium"/>
                <a:ea typeface="Advent Pro Medium"/>
                <a:cs typeface="Advent Pro Medium"/>
                <a:sym typeface="Advent Pro Medium"/>
              </a:rPr>
              <a:t>→ </a:t>
            </a:r>
            <a:r>
              <a:rPr b="1" lang="en" sz="2200">
                <a:solidFill>
                  <a:schemeClr val="lt1"/>
                </a:solidFill>
                <a:latin typeface="Advent Pro"/>
                <a:ea typeface="Advent Pro"/>
                <a:cs typeface="Advent Pro"/>
                <a:sym typeface="Advent Pro"/>
              </a:rPr>
              <a:t>Is the architecture efficient? </a:t>
            </a:r>
            <a:r>
              <a:rPr lang="en" sz="2200">
                <a:solidFill>
                  <a:schemeClr val="lt1"/>
                </a:solidFill>
                <a:latin typeface="Advent Pro Medium"/>
                <a:ea typeface="Advent Pro Medium"/>
                <a:cs typeface="Advent Pro Medium"/>
                <a:sym typeface="Advent Pro Medium"/>
              </a:rPr>
              <a:t>It is complicated to determine in the first task if the model is efficient. Indeed, we don’t have anything to compare to the result and since the model never store when it find a good action (task 2) we can’t see clear efficiency in our results.</a:t>
            </a:r>
            <a:endParaRPr sz="2200">
              <a:solidFill>
                <a:schemeClr val="lt1"/>
              </a:solidFill>
              <a:latin typeface="Advent Pro Medium"/>
              <a:ea typeface="Advent Pro Medium"/>
              <a:cs typeface="Advent Pro Medium"/>
              <a:sym typeface="Advent Pro Medium"/>
            </a:endParaRPr>
          </a:p>
          <a:p>
            <a:pPr indent="0" lvl="0" marL="0" rtl="0" algn="l">
              <a:lnSpc>
                <a:spcPct val="100000"/>
              </a:lnSpc>
              <a:spcBef>
                <a:spcPts val="0"/>
              </a:spcBef>
              <a:spcAft>
                <a:spcPts val="0"/>
              </a:spcAft>
              <a:buNone/>
            </a:pPr>
            <a:r>
              <a:rPr lang="en" sz="2200">
                <a:solidFill>
                  <a:schemeClr val="lt1"/>
                </a:solidFill>
                <a:latin typeface="Advent Pro Medium"/>
                <a:ea typeface="Advent Pro Medium"/>
                <a:cs typeface="Advent Pro Medium"/>
                <a:sym typeface="Advent Pro Medium"/>
              </a:rPr>
              <a:t>So, the choice was to use </a:t>
            </a:r>
            <a:r>
              <a:rPr b="1" lang="en" sz="2200">
                <a:solidFill>
                  <a:schemeClr val="lt1"/>
                </a:solidFill>
                <a:latin typeface="Advent Pro"/>
                <a:ea typeface="Advent Pro"/>
                <a:cs typeface="Advent Pro"/>
                <a:sym typeface="Advent Pro"/>
              </a:rPr>
              <a:t>the simplest model</a:t>
            </a:r>
            <a:r>
              <a:rPr lang="en" sz="2200">
                <a:solidFill>
                  <a:schemeClr val="lt1"/>
                </a:solidFill>
                <a:latin typeface="Advent Pro Medium"/>
                <a:ea typeface="Advent Pro Medium"/>
                <a:cs typeface="Advent Pro Medium"/>
                <a:sym typeface="Advent Pro Medium"/>
              </a:rPr>
              <a:t> we can create.</a:t>
            </a:r>
            <a:endParaRPr sz="2200">
              <a:solidFill>
                <a:schemeClr val="lt1"/>
              </a:solidFill>
              <a:latin typeface="Advent Pro Medium"/>
              <a:ea typeface="Advent Pro Medium"/>
              <a:cs typeface="Advent Pro Medium"/>
              <a:sym typeface="Advent Pr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8" name="Shape 2558"/>
        <p:cNvGrpSpPr/>
        <p:nvPr/>
      </p:nvGrpSpPr>
      <p:grpSpPr>
        <a:xfrm>
          <a:off x="0" y="0"/>
          <a:ext cx="0" cy="0"/>
          <a:chOff x="0" y="0"/>
          <a:chExt cx="0" cy="0"/>
        </a:xfrm>
      </p:grpSpPr>
      <p:sp>
        <p:nvSpPr>
          <p:cNvPr id="2559" name="Google Shape;2559;g35cf652dc57_0_1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Q-learning Loss function</a:t>
            </a:r>
            <a:endParaRPr/>
          </a:p>
        </p:txBody>
      </p:sp>
      <p:sp>
        <p:nvSpPr>
          <p:cNvPr id="2560" name="Google Shape;2560;g35cf652dc57_0_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1" name="Google Shape;2561;g35cf652dc57_0_19"/>
          <p:cNvSpPr txBox="1"/>
          <p:nvPr/>
        </p:nvSpPr>
        <p:spPr>
          <a:xfrm>
            <a:off x="373825" y="1003775"/>
            <a:ext cx="8458500" cy="3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lt1"/>
                </a:solidFill>
                <a:latin typeface="Advent Pro Medium"/>
                <a:ea typeface="Advent Pro Medium"/>
                <a:cs typeface="Advent Pro Medium"/>
                <a:sym typeface="Advent Pro Medium"/>
              </a:rPr>
              <a:t>→ Implementation: it computes the difference between the predicted Q-values and the target Q-values. Taking the policy and the batch as an input, and returning the loss.</a:t>
            </a:r>
            <a:endParaRPr sz="2000">
              <a:solidFill>
                <a:schemeClr val="lt1"/>
              </a:solidFill>
              <a:latin typeface="Advent Pro Medium"/>
              <a:ea typeface="Advent Pro Medium"/>
              <a:cs typeface="Advent Pro Medium"/>
              <a:sym typeface="Advent Pro Medium"/>
            </a:endParaRPr>
          </a:p>
          <a:p>
            <a:pPr indent="0" lvl="0" marL="0" rtl="0" algn="l">
              <a:lnSpc>
                <a:spcPct val="115000"/>
              </a:lnSpc>
              <a:spcBef>
                <a:spcPts val="1000"/>
              </a:spcBef>
              <a:spcAft>
                <a:spcPts val="0"/>
              </a:spcAft>
              <a:buNone/>
            </a:pPr>
            <a:r>
              <a:rPr lang="en" sz="2000">
                <a:solidFill>
                  <a:schemeClr val="lt1"/>
                </a:solidFill>
                <a:latin typeface="Advent Pro Medium"/>
                <a:ea typeface="Advent Pro Medium"/>
                <a:cs typeface="Advent Pro Medium"/>
                <a:sym typeface="Advent Pro Medium"/>
              </a:rPr>
              <a:t>→ </a:t>
            </a:r>
            <a:r>
              <a:rPr b="1" lang="en" sz="2000">
                <a:solidFill>
                  <a:schemeClr val="lt1"/>
                </a:solidFill>
                <a:latin typeface="Advent Pro"/>
                <a:ea typeface="Advent Pro"/>
                <a:cs typeface="Advent Pro"/>
                <a:sym typeface="Advent Pro"/>
              </a:rPr>
              <a:t>Formula</a:t>
            </a:r>
            <a:r>
              <a:rPr lang="en" sz="2000">
                <a:solidFill>
                  <a:schemeClr val="lt1"/>
                </a:solidFill>
                <a:latin typeface="Advent Pro Medium"/>
                <a:ea typeface="Advent Pro Medium"/>
                <a:cs typeface="Advent Pro Medium"/>
                <a:sym typeface="Advent Pro Medium"/>
              </a:rPr>
              <a:t>:</a:t>
            </a:r>
            <a:endParaRPr sz="2000">
              <a:solidFill>
                <a:schemeClr val="lt1"/>
              </a:solidFill>
              <a:latin typeface="Advent Pro Medium"/>
              <a:ea typeface="Advent Pro Medium"/>
              <a:cs typeface="Advent Pro Medium"/>
              <a:sym typeface="Advent Pro Medium"/>
            </a:endParaRPr>
          </a:p>
          <a:p>
            <a:pPr indent="0" lvl="0" marL="0" rtl="0" algn="l">
              <a:lnSpc>
                <a:spcPct val="115000"/>
              </a:lnSpc>
              <a:spcBef>
                <a:spcPts val="1000"/>
              </a:spcBef>
              <a:spcAft>
                <a:spcPts val="0"/>
              </a:spcAft>
              <a:buNone/>
            </a:pPr>
            <a:r>
              <a:rPr lang="en" sz="2000">
                <a:solidFill>
                  <a:schemeClr val="lt1"/>
                </a:solidFill>
                <a:latin typeface="Advent Pro Medium"/>
                <a:ea typeface="Advent Pro Medium"/>
                <a:cs typeface="Advent Pro Medium"/>
                <a:sym typeface="Advent Pro Medium"/>
              </a:rPr>
              <a:t>→ Why </a:t>
            </a:r>
            <a:r>
              <a:rPr b="1" lang="en" sz="2000">
                <a:solidFill>
                  <a:schemeClr val="lt1"/>
                </a:solidFill>
                <a:latin typeface="Advent Pro"/>
                <a:ea typeface="Advent Pro"/>
                <a:cs typeface="Advent Pro"/>
                <a:sym typeface="Advent Pro"/>
              </a:rPr>
              <a:t>MSE Loss</a:t>
            </a:r>
            <a:r>
              <a:rPr lang="en" sz="2000">
                <a:solidFill>
                  <a:schemeClr val="lt1"/>
                </a:solidFill>
                <a:latin typeface="Advent Pro Medium"/>
                <a:ea typeface="Advent Pro Medium"/>
                <a:cs typeface="Advent Pro Medium"/>
                <a:sym typeface="Advent Pro Medium"/>
              </a:rPr>
              <a:t>? Because Q-learning is a regression problem: we want the predicted Q-value to match the target Q-value as closely as possible</a:t>
            </a:r>
            <a:r>
              <a:rPr b="1" lang="en" sz="600">
                <a:solidFill>
                  <a:schemeClr val="lt1"/>
                </a:solidFill>
              </a:rPr>
              <a:t>.</a:t>
            </a:r>
            <a:endParaRPr sz="600">
              <a:solidFill>
                <a:schemeClr val="lt1"/>
              </a:solidFill>
            </a:endParaRPr>
          </a:p>
          <a:p>
            <a:pPr indent="0" lvl="0" marL="0" rtl="0" algn="l">
              <a:lnSpc>
                <a:spcPct val="115000"/>
              </a:lnSpc>
              <a:spcBef>
                <a:spcPts val="0"/>
              </a:spcBef>
              <a:spcAft>
                <a:spcPts val="0"/>
              </a:spcAft>
              <a:buNone/>
            </a:pPr>
            <a:r>
              <a:rPr lang="en" sz="1600">
                <a:solidFill>
                  <a:schemeClr val="lt1"/>
                </a:solidFill>
                <a:latin typeface="Advent Pro Medium"/>
                <a:ea typeface="Advent Pro Medium"/>
                <a:cs typeface="Advent Pro Medium"/>
                <a:sym typeface="Advent Pro Medium"/>
              </a:rPr>
              <a:t>Example on random values</a:t>
            </a:r>
            <a:endParaRPr sz="1600">
              <a:solidFill>
                <a:schemeClr val="lt1"/>
              </a:solidFill>
              <a:latin typeface="Advent Pro Medium"/>
              <a:ea typeface="Advent Pro Medium"/>
              <a:cs typeface="Advent Pro Medium"/>
              <a:sym typeface="Advent Pro Medium"/>
            </a:endParaRPr>
          </a:p>
        </p:txBody>
      </p:sp>
      <p:pic>
        <p:nvPicPr>
          <p:cNvPr id="2562" name="Google Shape;2562;g35cf652dc57_0_19"/>
          <p:cNvPicPr preferRelativeResize="0"/>
          <p:nvPr/>
        </p:nvPicPr>
        <p:blipFill>
          <a:blip r:embed="rId3">
            <a:alphaModFix/>
          </a:blip>
          <a:stretch>
            <a:fillRect/>
          </a:stretch>
        </p:blipFill>
        <p:spPr>
          <a:xfrm>
            <a:off x="1002969" y="3388625"/>
            <a:ext cx="3989701" cy="1311825"/>
          </a:xfrm>
          <a:prstGeom prst="rect">
            <a:avLst/>
          </a:prstGeom>
          <a:noFill/>
          <a:ln>
            <a:noFill/>
          </a:ln>
        </p:spPr>
      </p:pic>
      <p:pic>
        <p:nvPicPr>
          <p:cNvPr id="2563" name="Google Shape;2563;g35cf652dc57_0_19"/>
          <p:cNvPicPr preferRelativeResize="0"/>
          <p:nvPr/>
        </p:nvPicPr>
        <p:blipFill>
          <a:blip r:embed="rId4">
            <a:alphaModFix/>
          </a:blip>
          <a:stretch>
            <a:fillRect/>
          </a:stretch>
        </p:blipFill>
        <p:spPr>
          <a:xfrm>
            <a:off x="1784163" y="1759100"/>
            <a:ext cx="3457575" cy="62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 Video Games Newsletter Infographics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