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1"/>
  </p:notesMasterIdLst>
  <p:sldIdLst>
    <p:sldId id="280" r:id="rId3"/>
    <p:sldId id="256" r:id="rId4"/>
    <p:sldId id="259" r:id="rId5"/>
    <p:sldId id="269" r:id="rId6"/>
    <p:sldId id="277" r:id="rId7"/>
    <p:sldId id="266" r:id="rId8"/>
    <p:sldId id="268" r:id="rId9"/>
    <p:sldId id="281" r:id="rId10"/>
    <p:sldId id="270" r:id="rId11"/>
    <p:sldId id="271" r:id="rId12"/>
    <p:sldId id="272" r:id="rId13"/>
    <p:sldId id="273" r:id="rId14"/>
    <p:sldId id="274" r:id="rId15"/>
    <p:sldId id="275" r:id="rId16"/>
    <p:sldId id="276" r:id="rId17"/>
    <p:sldId id="278" r:id="rId18"/>
    <p:sldId id="279" r:id="rId19"/>
    <p:sldId id="26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258" autoAdjust="0"/>
    <p:restoredTop sz="94694"/>
  </p:normalViewPr>
  <p:slideViewPr>
    <p:cSldViewPr snapToGrid="0">
      <p:cViewPr varScale="1">
        <p:scale>
          <a:sx n="103" d="100"/>
          <a:sy n="103" d="100"/>
        </p:scale>
        <p:origin x="168"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9CB742-962D-4A7A-963C-408B0413EF6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3FFA16C-05C1-4413-B857-56E56CDF22F2}">
      <dgm:prSet/>
      <dgm:spPr/>
      <dgm:t>
        <a:bodyPr/>
        <a:lstStyle/>
        <a:p>
          <a:r>
            <a:rPr lang="en-CA" b="1"/>
            <a:t>Who is using Airbnb in NYC?</a:t>
          </a:r>
          <a:endParaRPr lang="en-US"/>
        </a:p>
      </dgm:t>
    </dgm:pt>
    <dgm:pt modelId="{0158BDF9-1827-4914-911C-E414D020646A}" type="parTrans" cxnId="{6649899B-7170-4799-B8AA-D632F667E821}">
      <dgm:prSet/>
      <dgm:spPr/>
      <dgm:t>
        <a:bodyPr/>
        <a:lstStyle/>
        <a:p>
          <a:endParaRPr lang="en-US"/>
        </a:p>
      </dgm:t>
    </dgm:pt>
    <dgm:pt modelId="{37BD7F3D-33D6-4CC0-84F3-11C83DB125D9}" type="sibTrans" cxnId="{6649899B-7170-4799-B8AA-D632F667E821}">
      <dgm:prSet/>
      <dgm:spPr/>
      <dgm:t>
        <a:bodyPr/>
        <a:lstStyle/>
        <a:p>
          <a:endParaRPr lang="en-US"/>
        </a:p>
      </dgm:t>
    </dgm:pt>
    <dgm:pt modelId="{EFEBD619-A4B1-4C37-96C8-8A440E3DF98D}">
      <dgm:prSet/>
      <dgm:spPr/>
      <dgm:t>
        <a:bodyPr/>
        <a:lstStyle/>
        <a:p>
          <a:r>
            <a:rPr lang="en-CA" b="1"/>
            <a:t>How is Airbnb used in the different boroughs?</a:t>
          </a:r>
          <a:endParaRPr lang="en-US"/>
        </a:p>
      </dgm:t>
    </dgm:pt>
    <dgm:pt modelId="{B7031C28-DF1B-4571-8010-17E8F43F0670}" type="parTrans" cxnId="{F33070B9-25C6-4B31-BFC9-5AFB7C7D70F3}">
      <dgm:prSet/>
      <dgm:spPr/>
      <dgm:t>
        <a:bodyPr/>
        <a:lstStyle/>
        <a:p>
          <a:endParaRPr lang="en-US"/>
        </a:p>
      </dgm:t>
    </dgm:pt>
    <dgm:pt modelId="{DC94208C-CA6D-41B2-9E9A-2F8545305E01}" type="sibTrans" cxnId="{F33070B9-25C6-4B31-BFC9-5AFB7C7D70F3}">
      <dgm:prSet/>
      <dgm:spPr/>
      <dgm:t>
        <a:bodyPr/>
        <a:lstStyle/>
        <a:p>
          <a:endParaRPr lang="en-US"/>
        </a:p>
      </dgm:t>
    </dgm:pt>
    <dgm:pt modelId="{804FD729-5943-4831-9227-25AF2AB7EE64}">
      <dgm:prSet/>
      <dgm:spPr/>
      <dgm:t>
        <a:bodyPr/>
        <a:lstStyle/>
        <a:p>
          <a:r>
            <a:rPr lang="en-CA" b="1"/>
            <a:t>How do house building projects affect their Airbnb use?</a:t>
          </a:r>
          <a:endParaRPr lang="en-US"/>
        </a:p>
      </dgm:t>
    </dgm:pt>
    <dgm:pt modelId="{496D9BB6-2E43-45B1-AE7D-DF63CA3A04B5}" type="parTrans" cxnId="{35A992B9-E1A8-4E38-B5E8-0B0B49E79E92}">
      <dgm:prSet/>
      <dgm:spPr/>
      <dgm:t>
        <a:bodyPr/>
        <a:lstStyle/>
        <a:p>
          <a:endParaRPr lang="en-US"/>
        </a:p>
      </dgm:t>
    </dgm:pt>
    <dgm:pt modelId="{124DA2ED-32CC-4A3D-99DF-47D1B0C442D0}" type="sibTrans" cxnId="{35A992B9-E1A8-4E38-B5E8-0B0B49E79E92}">
      <dgm:prSet/>
      <dgm:spPr/>
      <dgm:t>
        <a:bodyPr/>
        <a:lstStyle/>
        <a:p>
          <a:endParaRPr lang="en-US"/>
        </a:p>
      </dgm:t>
    </dgm:pt>
    <dgm:pt modelId="{2963F0AE-5078-466E-ACA3-222433B81CBF}">
      <dgm:prSet/>
      <dgm:spPr/>
      <dgm:t>
        <a:bodyPr/>
        <a:lstStyle/>
        <a:p>
          <a:r>
            <a:rPr lang="en-CA" b="1"/>
            <a:t>Does crime have an impact on the Airbnb's use in different boroughs?</a:t>
          </a:r>
          <a:endParaRPr lang="en-US"/>
        </a:p>
      </dgm:t>
    </dgm:pt>
    <dgm:pt modelId="{190A299C-BABD-4E93-94B7-0685C64720AD}" type="parTrans" cxnId="{2A9D574F-8AE8-4198-8489-859171B62020}">
      <dgm:prSet/>
      <dgm:spPr/>
      <dgm:t>
        <a:bodyPr/>
        <a:lstStyle/>
        <a:p>
          <a:endParaRPr lang="en-US"/>
        </a:p>
      </dgm:t>
    </dgm:pt>
    <dgm:pt modelId="{A67B70B0-1BD4-4F94-BC44-B244D084E2BE}" type="sibTrans" cxnId="{2A9D574F-8AE8-4198-8489-859171B62020}">
      <dgm:prSet/>
      <dgm:spPr/>
      <dgm:t>
        <a:bodyPr/>
        <a:lstStyle/>
        <a:p>
          <a:endParaRPr lang="en-US"/>
        </a:p>
      </dgm:t>
    </dgm:pt>
    <dgm:pt modelId="{6034DB45-FE30-41FE-8DFB-15E6D8072253}">
      <dgm:prSet/>
      <dgm:spPr/>
      <dgm:t>
        <a:bodyPr/>
        <a:lstStyle/>
        <a:p>
          <a:r>
            <a:rPr lang="en-CA" b="1"/>
            <a:t>Is there a relation between hashtagged twitter data and the popularity of Airbnb in those areas?</a:t>
          </a:r>
          <a:endParaRPr lang="en-US"/>
        </a:p>
      </dgm:t>
    </dgm:pt>
    <dgm:pt modelId="{8F04557A-A4F5-4F50-B86A-CC3190A0813F}" type="parTrans" cxnId="{D9725EB1-70D1-43AF-A325-06676C99957C}">
      <dgm:prSet/>
      <dgm:spPr/>
      <dgm:t>
        <a:bodyPr/>
        <a:lstStyle/>
        <a:p>
          <a:endParaRPr lang="en-US"/>
        </a:p>
      </dgm:t>
    </dgm:pt>
    <dgm:pt modelId="{5D38B801-FBCB-4794-9CAF-AF5E39A6CDF5}" type="sibTrans" cxnId="{D9725EB1-70D1-43AF-A325-06676C99957C}">
      <dgm:prSet/>
      <dgm:spPr/>
      <dgm:t>
        <a:bodyPr/>
        <a:lstStyle/>
        <a:p>
          <a:endParaRPr lang="en-US"/>
        </a:p>
      </dgm:t>
    </dgm:pt>
    <dgm:pt modelId="{0BE01AF6-9AEE-42F6-9BF1-49F91A6D48FB}" type="pres">
      <dgm:prSet presAssocID="{1B9CB742-962D-4A7A-963C-408B0413EF63}" presName="root" presStyleCnt="0">
        <dgm:presLayoutVars>
          <dgm:dir/>
          <dgm:resizeHandles val="exact"/>
        </dgm:presLayoutVars>
      </dgm:prSet>
      <dgm:spPr/>
    </dgm:pt>
    <dgm:pt modelId="{32E76669-290E-415B-973D-829249341799}" type="pres">
      <dgm:prSet presAssocID="{83FFA16C-05C1-4413-B857-56E56CDF22F2}" presName="compNode" presStyleCnt="0"/>
      <dgm:spPr/>
    </dgm:pt>
    <dgm:pt modelId="{B0AAE24D-F6FB-485E-8630-29AB32D13D57}" type="pres">
      <dgm:prSet presAssocID="{83FFA16C-05C1-4413-B857-56E56CDF22F2}" presName="bgRect" presStyleLbl="bgShp" presStyleIdx="0" presStyleCnt="5"/>
      <dgm:spPr/>
    </dgm:pt>
    <dgm:pt modelId="{4E67DD3F-967A-46F3-8F37-6733F4D6E60A}" type="pres">
      <dgm:prSet presAssocID="{83FFA16C-05C1-4413-B857-56E56CDF22F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ustache Face with Solid Fill"/>
        </a:ext>
      </dgm:extLst>
    </dgm:pt>
    <dgm:pt modelId="{3A424093-ED0B-45C0-8682-883727F9B585}" type="pres">
      <dgm:prSet presAssocID="{83FFA16C-05C1-4413-B857-56E56CDF22F2}" presName="spaceRect" presStyleCnt="0"/>
      <dgm:spPr/>
    </dgm:pt>
    <dgm:pt modelId="{CF2C88BC-3C56-40E5-8120-02CFA6DD0915}" type="pres">
      <dgm:prSet presAssocID="{83FFA16C-05C1-4413-B857-56E56CDF22F2}" presName="parTx" presStyleLbl="revTx" presStyleIdx="0" presStyleCnt="5">
        <dgm:presLayoutVars>
          <dgm:chMax val="0"/>
          <dgm:chPref val="0"/>
        </dgm:presLayoutVars>
      </dgm:prSet>
      <dgm:spPr/>
    </dgm:pt>
    <dgm:pt modelId="{DDE38447-1482-46BB-9EAC-BEC1AF32C1DB}" type="pres">
      <dgm:prSet presAssocID="{37BD7F3D-33D6-4CC0-84F3-11C83DB125D9}" presName="sibTrans" presStyleCnt="0"/>
      <dgm:spPr/>
    </dgm:pt>
    <dgm:pt modelId="{8FF78F2E-B35B-4908-8EB6-8C051335D034}" type="pres">
      <dgm:prSet presAssocID="{EFEBD619-A4B1-4C37-96C8-8A440E3DF98D}" presName="compNode" presStyleCnt="0"/>
      <dgm:spPr/>
    </dgm:pt>
    <dgm:pt modelId="{70D53867-F97B-47F4-95E4-9A8BD591C1F6}" type="pres">
      <dgm:prSet presAssocID="{EFEBD619-A4B1-4C37-96C8-8A440E3DF98D}" presName="bgRect" presStyleLbl="bgShp" presStyleIdx="1" presStyleCnt="5"/>
      <dgm:spPr/>
    </dgm:pt>
    <dgm:pt modelId="{AE4AE921-2A23-47B9-AB63-20D9D1F050CF}" type="pres">
      <dgm:prSet presAssocID="{EFEBD619-A4B1-4C37-96C8-8A440E3DF98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keleton"/>
        </a:ext>
      </dgm:extLst>
    </dgm:pt>
    <dgm:pt modelId="{6E6E2620-9886-4600-87A9-DD09E503AC20}" type="pres">
      <dgm:prSet presAssocID="{EFEBD619-A4B1-4C37-96C8-8A440E3DF98D}" presName="spaceRect" presStyleCnt="0"/>
      <dgm:spPr/>
    </dgm:pt>
    <dgm:pt modelId="{B2DABB9A-9B3E-40EA-BED1-A62889B09E46}" type="pres">
      <dgm:prSet presAssocID="{EFEBD619-A4B1-4C37-96C8-8A440E3DF98D}" presName="parTx" presStyleLbl="revTx" presStyleIdx="1" presStyleCnt="5">
        <dgm:presLayoutVars>
          <dgm:chMax val="0"/>
          <dgm:chPref val="0"/>
        </dgm:presLayoutVars>
      </dgm:prSet>
      <dgm:spPr/>
    </dgm:pt>
    <dgm:pt modelId="{207BB4AE-37ED-40F7-B93D-7E5391EDA16B}" type="pres">
      <dgm:prSet presAssocID="{DC94208C-CA6D-41B2-9E9A-2F8545305E01}" presName="sibTrans" presStyleCnt="0"/>
      <dgm:spPr/>
    </dgm:pt>
    <dgm:pt modelId="{9AF885CB-8EA6-4962-9964-9E6DB8986805}" type="pres">
      <dgm:prSet presAssocID="{804FD729-5943-4831-9227-25AF2AB7EE64}" presName="compNode" presStyleCnt="0"/>
      <dgm:spPr/>
    </dgm:pt>
    <dgm:pt modelId="{2537767D-3E9C-4E73-B34B-B87E59686644}" type="pres">
      <dgm:prSet presAssocID="{804FD729-5943-4831-9227-25AF2AB7EE64}" presName="bgRect" presStyleLbl="bgShp" presStyleIdx="2" presStyleCnt="5"/>
      <dgm:spPr/>
    </dgm:pt>
    <dgm:pt modelId="{8D0A8EE6-9EFE-4D39-B1D4-641620EE8E60}" type="pres">
      <dgm:prSet presAssocID="{804FD729-5943-4831-9227-25AF2AB7EE64}"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ouse"/>
        </a:ext>
      </dgm:extLst>
    </dgm:pt>
    <dgm:pt modelId="{3BDD6438-9614-4854-91EA-07C862973DC9}" type="pres">
      <dgm:prSet presAssocID="{804FD729-5943-4831-9227-25AF2AB7EE64}" presName="spaceRect" presStyleCnt="0"/>
      <dgm:spPr/>
    </dgm:pt>
    <dgm:pt modelId="{47054420-70B0-416A-A239-DA6D64569778}" type="pres">
      <dgm:prSet presAssocID="{804FD729-5943-4831-9227-25AF2AB7EE64}" presName="parTx" presStyleLbl="revTx" presStyleIdx="2" presStyleCnt="5">
        <dgm:presLayoutVars>
          <dgm:chMax val="0"/>
          <dgm:chPref val="0"/>
        </dgm:presLayoutVars>
      </dgm:prSet>
      <dgm:spPr/>
    </dgm:pt>
    <dgm:pt modelId="{6AAA09F6-7177-4800-87A0-ECFAE0276F6A}" type="pres">
      <dgm:prSet presAssocID="{124DA2ED-32CC-4A3D-99DF-47D1B0C442D0}" presName="sibTrans" presStyleCnt="0"/>
      <dgm:spPr/>
    </dgm:pt>
    <dgm:pt modelId="{F8283CE8-FD73-4FF0-AFA3-DB75D52346F9}" type="pres">
      <dgm:prSet presAssocID="{2963F0AE-5078-466E-ACA3-222433B81CBF}" presName="compNode" presStyleCnt="0"/>
      <dgm:spPr/>
    </dgm:pt>
    <dgm:pt modelId="{9A816BA9-795A-4685-87B5-C807B7BD0AE4}" type="pres">
      <dgm:prSet presAssocID="{2963F0AE-5078-466E-ACA3-222433B81CBF}" presName="bgRect" presStyleLbl="bgShp" presStyleIdx="3" presStyleCnt="5"/>
      <dgm:spPr/>
    </dgm:pt>
    <dgm:pt modelId="{6CBF382D-A8E0-4BCA-9D47-04B6BDD8BC50}" type="pres">
      <dgm:prSet presAssocID="{2963F0AE-5078-466E-ACA3-222433B81CB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Jail"/>
        </a:ext>
      </dgm:extLst>
    </dgm:pt>
    <dgm:pt modelId="{AB8C02F2-25D4-4A36-ACE1-89D376C842F9}" type="pres">
      <dgm:prSet presAssocID="{2963F0AE-5078-466E-ACA3-222433B81CBF}" presName="spaceRect" presStyleCnt="0"/>
      <dgm:spPr/>
    </dgm:pt>
    <dgm:pt modelId="{32650844-5F4F-4CE7-810C-07A28AFB2320}" type="pres">
      <dgm:prSet presAssocID="{2963F0AE-5078-466E-ACA3-222433B81CBF}" presName="parTx" presStyleLbl="revTx" presStyleIdx="3" presStyleCnt="5">
        <dgm:presLayoutVars>
          <dgm:chMax val="0"/>
          <dgm:chPref val="0"/>
        </dgm:presLayoutVars>
      </dgm:prSet>
      <dgm:spPr/>
    </dgm:pt>
    <dgm:pt modelId="{14A6F828-1B9B-4712-91B3-8F4AF863DC36}" type="pres">
      <dgm:prSet presAssocID="{A67B70B0-1BD4-4F94-BC44-B244D084E2BE}" presName="sibTrans" presStyleCnt="0"/>
      <dgm:spPr/>
    </dgm:pt>
    <dgm:pt modelId="{53E85D5B-DD62-4FDD-964B-BD1B3F364543}" type="pres">
      <dgm:prSet presAssocID="{6034DB45-FE30-41FE-8DFB-15E6D8072253}" presName="compNode" presStyleCnt="0"/>
      <dgm:spPr/>
    </dgm:pt>
    <dgm:pt modelId="{65C4E153-527B-43E4-B148-A32D78F38B9C}" type="pres">
      <dgm:prSet presAssocID="{6034DB45-FE30-41FE-8DFB-15E6D8072253}" presName="bgRect" presStyleLbl="bgShp" presStyleIdx="4" presStyleCnt="5"/>
      <dgm:spPr/>
    </dgm:pt>
    <dgm:pt modelId="{4E17832A-EF32-4AE4-B87C-6AFAC056ACAD}" type="pres">
      <dgm:prSet presAssocID="{6034DB45-FE30-41FE-8DFB-15E6D807225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aximize"/>
        </a:ext>
      </dgm:extLst>
    </dgm:pt>
    <dgm:pt modelId="{006BEBBB-5E63-4FC3-93FC-C1787905C721}" type="pres">
      <dgm:prSet presAssocID="{6034DB45-FE30-41FE-8DFB-15E6D8072253}" presName="spaceRect" presStyleCnt="0"/>
      <dgm:spPr/>
    </dgm:pt>
    <dgm:pt modelId="{F5FCA87A-A0BC-46B9-8B39-6F7AE7F6D86C}" type="pres">
      <dgm:prSet presAssocID="{6034DB45-FE30-41FE-8DFB-15E6D8072253}" presName="parTx" presStyleLbl="revTx" presStyleIdx="4" presStyleCnt="5">
        <dgm:presLayoutVars>
          <dgm:chMax val="0"/>
          <dgm:chPref val="0"/>
        </dgm:presLayoutVars>
      </dgm:prSet>
      <dgm:spPr/>
    </dgm:pt>
  </dgm:ptLst>
  <dgm:cxnLst>
    <dgm:cxn modelId="{3261F404-0593-4256-9EA6-8598080E2478}" type="presOf" srcId="{6034DB45-FE30-41FE-8DFB-15E6D8072253}" destId="{F5FCA87A-A0BC-46B9-8B39-6F7AE7F6D86C}" srcOrd="0" destOrd="0" presId="urn:microsoft.com/office/officeart/2018/2/layout/IconVerticalSolidList"/>
    <dgm:cxn modelId="{98C0790B-86FE-4F7A-9EC9-64C930468149}" type="presOf" srcId="{804FD729-5943-4831-9227-25AF2AB7EE64}" destId="{47054420-70B0-416A-A239-DA6D64569778}" srcOrd="0" destOrd="0" presId="urn:microsoft.com/office/officeart/2018/2/layout/IconVerticalSolidList"/>
    <dgm:cxn modelId="{1B497428-1454-4E4E-A47C-88F8966CD6C3}" type="presOf" srcId="{83FFA16C-05C1-4413-B857-56E56CDF22F2}" destId="{CF2C88BC-3C56-40E5-8120-02CFA6DD0915}" srcOrd="0" destOrd="0" presId="urn:microsoft.com/office/officeart/2018/2/layout/IconVerticalSolidList"/>
    <dgm:cxn modelId="{2A9D574F-8AE8-4198-8489-859171B62020}" srcId="{1B9CB742-962D-4A7A-963C-408B0413EF63}" destId="{2963F0AE-5078-466E-ACA3-222433B81CBF}" srcOrd="3" destOrd="0" parTransId="{190A299C-BABD-4E93-94B7-0685C64720AD}" sibTransId="{A67B70B0-1BD4-4F94-BC44-B244D084E2BE}"/>
    <dgm:cxn modelId="{B8F77574-7280-4DF3-80B6-278290D585E2}" type="presOf" srcId="{EFEBD619-A4B1-4C37-96C8-8A440E3DF98D}" destId="{B2DABB9A-9B3E-40EA-BED1-A62889B09E46}" srcOrd="0" destOrd="0" presId="urn:microsoft.com/office/officeart/2018/2/layout/IconVerticalSolidList"/>
    <dgm:cxn modelId="{6649899B-7170-4799-B8AA-D632F667E821}" srcId="{1B9CB742-962D-4A7A-963C-408B0413EF63}" destId="{83FFA16C-05C1-4413-B857-56E56CDF22F2}" srcOrd="0" destOrd="0" parTransId="{0158BDF9-1827-4914-911C-E414D020646A}" sibTransId="{37BD7F3D-33D6-4CC0-84F3-11C83DB125D9}"/>
    <dgm:cxn modelId="{D9725EB1-70D1-43AF-A325-06676C99957C}" srcId="{1B9CB742-962D-4A7A-963C-408B0413EF63}" destId="{6034DB45-FE30-41FE-8DFB-15E6D8072253}" srcOrd="4" destOrd="0" parTransId="{8F04557A-A4F5-4F50-B86A-CC3190A0813F}" sibTransId="{5D38B801-FBCB-4794-9CAF-AF5E39A6CDF5}"/>
    <dgm:cxn modelId="{F33070B9-25C6-4B31-BFC9-5AFB7C7D70F3}" srcId="{1B9CB742-962D-4A7A-963C-408B0413EF63}" destId="{EFEBD619-A4B1-4C37-96C8-8A440E3DF98D}" srcOrd="1" destOrd="0" parTransId="{B7031C28-DF1B-4571-8010-17E8F43F0670}" sibTransId="{DC94208C-CA6D-41B2-9E9A-2F8545305E01}"/>
    <dgm:cxn modelId="{35A992B9-E1A8-4E38-B5E8-0B0B49E79E92}" srcId="{1B9CB742-962D-4A7A-963C-408B0413EF63}" destId="{804FD729-5943-4831-9227-25AF2AB7EE64}" srcOrd="2" destOrd="0" parTransId="{496D9BB6-2E43-45B1-AE7D-DF63CA3A04B5}" sibTransId="{124DA2ED-32CC-4A3D-99DF-47D1B0C442D0}"/>
    <dgm:cxn modelId="{EBDC92C9-0331-4FD0-A358-C04A78BF0A9B}" type="presOf" srcId="{2963F0AE-5078-466E-ACA3-222433B81CBF}" destId="{32650844-5F4F-4CE7-810C-07A28AFB2320}" srcOrd="0" destOrd="0" presId="urn:microsoft.com/office/officeart/2018/2/layout/IconVerticalSolidList"/>
    <dgm:cxn modelId="{9E6D1BF3-8BE1-406F-9EA9-88227BA0326A}" type="presOf" srcId="{1B9CB742-962D-4A7A-963C-408B0413EF63}" destId="{0BE01AF6-9AEE-42F6-9BF1-49F91A6D48FB}" srcOrd="0" destOrd="0" presId="urn:microsoft.com/office/officeart/2018/2/layout/IconVerticalSolidList"/>
    <dgm:cxn modelId="{666CD340-8CEF-440C-8C5F-311243F65201}" type="presParOf" srcId="{0BE01AF6-9AEE-42F6-9BF1-49F91A6D48FB}" destId="{32E76669-290E-415B-973D-829249341799}" srcOrd="0" destOrd="0" presId="urn:microsoft.com/office/officeart/2018/2/layout/IconVerticalSolidList"/>
    <dgm:cxn modelId="{7C662F24-41F4-4B94-9FEA-45E54FA21EEE}" type="presParOf" srcId="{32E76669-290E-415B-973D-829249341799}" destId="{B0AAE24D-F6FB-485E-8630-29AB32D13D57}" srcOrd="0" destOrd="0" presId="urn:microsoft.com/office/officeart/2018/2/layout/IconVerticalSolidList"/>
    <dgm:cxn modelId="{4D471F5C-BF66-49BE-B755-8784F85253DE}" type="presParOf" srcId="{32E76669-290E-415B-973D-829249341799}" destId="{4E67DD3F-967A-46F3-8F37-6733F4D6E60A}" srcOrd="1" destOrd="0" presId="urn:microsoft.com/office/officeart/2018/2/layout/IconVerticalSolidList"/>
    <dgm:cxn modelId="{DBE8C42E-C85C-4E04-8ED6-03EBA318B429}" type="presParOf" srcId="{32E76669-290E-415B-973D-829249341799}" destId="{3A424093-ED0B-45C0-8682-883727F9B585}" srcOrd="2" destOrd="0" presId="urn:microsoft.com/office/officeart/2018/2/layout/IconVerticalSolidList"/>
    <dgm:cxn modelId="{E2D66B01-E63B-4D40-8029-BF298DE1B48D}" type="presParOf" srcId="{32E76669-290E-415B-973D-829249341799}" destId="{CF2C88BC-3C56-40E5-8120-02CFA6DD0915}" srcOrd="3" destOrd="0" presId="urn:microsoft.com/office/officeart/2018/2/layout/IconVerticalSolidList"/>
    <dgm:cxn modelId="{59FDD0E3-6F62-44F0-B520-15B411F49E7A}" type="presParOf" srcId="{0BE01AF6-9AEE-42F6-9BF1-49F91A6D48FB}" destId="{DDE38447-1482-46BB-9EAC-BEC1AF32C1DB}" srcOrd="1" destOrd="0" presId="urn:microsoft.com/office/officeart/2018/2/layout/IconVerticalSolidList"/>
    <dgm:cxn modelId="{2029C93F-C33C-46D6-8946-6BAEB9E98A77}" type="presParOf" srcId="{0BE01AF6-9AEE-42F6-9BF1-49F91A6D48FB}" destId="{8FF78F2E-B35B-4908-8EB6-8C051335D034}" srcOrd="2" destOrd="0" presId="urn:microsoft.com/office/officeart/2018/2/layout/IconVerticalSolidList"/>
    <dgm:cxn modelId="{1BC96E96-6305-4104-BF4C-A3660DE3C8FB}" type="presParOf" srcId="{8FF78F2E-B35B-4908-8EB6-8C051335D034}" destId="{70D53867-F97B-47F4-95E4-9A8BD591C1F6}" srcOrd="0" destOrd="0" presId="urn:microsoft.com/office/officeart/2018/2/layout/IconVerticalSolidList"/>
    <dgm:cxn modelId="{CE8448CE-2F3D-4792-87EF-DD7107AC0B20}" type="presParOf" srcId="{8FF78F2E-B35B-4908-8EB6-8C051335D034}" destId="{AE4AE921-2A23-47B9-AB63-20D9D1F050CF}" srcOrd="1" destOrd="0" presId="urn:microsoft.com/office/officeart/2018/2/layout/IconVerticalSolidList"/>
    <dgm:cxn modelId="{1BEC37A6-3F47-47F5-9277-C0FA2409F583}" type="presParOf" srcId="{8FF78F2E-B35B-4908-8EB6-8C051335D034}" destId="{6E6E2620-9886-4600-87A9-DD09E503AC20}" srcOrd="2" destOrd="0" presId="urn:microsoft.com/office/officeart/2018/2/layout/IconVerticalSolidList"/>
    <dgm:cxn modelId="{3BB8BE9E-3B3C-4E64-B799-0A989C53393F}" type="presParOf" srcId="{8FF78F2E-B35B-4908-8EB6-8C051335D034}" destId="{B2DABB9A-9B3E-40EA-BED1-A62889B09E46}" srcOrd="3" destOrd="0" presId="urn:microsoft.com/office/officeart/2018/2/layout/IconVerticalSolidList"/>
    <dgm:cxn modelId="{12DC370A-4B28-482B-87AC-588B780FC2A8}" type="presParOf" srcId="{0BE01AF6-9AEE-42F6-9BF1-49F91A6D48FB}" destId="{207BB4AE-37ED-40F7-B93D-7E5391EDA16B}" srcOrd="3" destOrd="0" presId="urn:microsoft.com/office/officeart/2018/2/layout/IconVerticalSolidList"/>
    <dgm:cxn modelId="{9915CA03-D403-4257-81A1-F302F30347D9}" type="presParOf" srcId="{0BE01AF6-9AEE-42F6-9BF1-49F91A6D48FB}" destId="{9AF885CB-8EA6-4962-9964-9E6DB8986805}" srcOrd="4" destOrd="0" presId="urn:microsoft.com/office/officeart/2018/2/layout/IconVerticalSolidList"/>
    <dgm:cxn modelId="{06E3FE8B-4F38-45EB-8BD8-575DB2C78AE9}" type="presParOf" srcId="{9AF885CB-8EA6-4962-9964-9E6DB8986805}" destId="{2537767D-3E9C-4E73-B34B-B87E59686644}" srcOrd="0" destOrd="0" presId="urn:microsoft.com/office/officeart/2018/2/layout/IconVerticalSolidList"/>
    <dgm:cxn modelId="{C7B8113F-C2F5-4270-8667-5D36A351D70C}" type="presParOf" srcId="{9AF885CB-8EA6-4962-9964-9E6DB8986805}" destId="{8D0A8EE6-9EFE-4D39-B1D4-641620EE8E60}" srcOrd="1" destOrd="0" presId="urn:microsoft.com/office/officeart/2018/2/layout/IconVerticalSolidList"/>
    <dgm:cxn modelId="{21EEE062-EF7E-4AF9-9FE0-8596A0DF7ED4}" type="presParOf" srcId="{9AF885CB-8EA6-4962-9964-9E6DB8986805}" destId="{3BDD6438-9614-4854-91EA-07C862973DC9}" srcOrd="2" destOrd="0" presId="urn:microsoft.com/office/officeart/2018/2/layout/IconVerticalSolidList"/>
    <dgm:cxn modelId="{97E64F6B-BC9D-46E3-B325-818727F7D256}" type="presParOf" srcId="{9AF885CB-8EA6-4962-9964-9E6DB8986805}" destId="{47054420-70B0-416A-A239-DA6D64569778}" srcOrd="3" destOrd="0" presId="urn:microsoft.com/office/officeart/2018/2/layout/IconVerticalSolidList"/>
    <dgm:cxn modelId="{1A012AD5-F877-47DA-98D3-0E30986E7FCC}" type="presParOf" srcId="{0BE01AF6-9AEE-42F6-9BF1-49F91A6D48FB}" destId="{6AAA09F6-7177-4800-87A0-ECFAE0276F6A}" srcOrd="5" destOrd="0" presId="urn:microsoft.com/office/officeart/2018/2/layout/IconVerticalSolidList"/>
    <dgm:cxn modelId="{67700C7E-6371-4783-A641-68D30CC42C66}" type="presParOf" srcId="{0BE01AF6-9AEE-42F6-9BF1-49F91A6D48FB}" destId="{F8283CE8-FD73-4FF0-AFA3-DB75D52346F9}" srcOrd="6" destOrd="0" presId="urn:microsoft.com/office/officeart/2018/2/layout/IconVerticalSolidList"/>
    <dgm:cxn modelId="{D6E726C1-F782-4775-9225-2BF0BBC1F7A2}" type="presParOf" srcId="{F8283CE8-FD73-4FF0-AFA3-DB75D52346F9}" destId="{9A816BA9-795A-4685-87B5-C807B7BD0AE4}" srcOrd="0" destOrd="0" presId="urn:microsoft.com/office/officeart/2018/2/layout/IconVerticalSolidList"/>
    <dgm:cxn modelId="{9631CBD1-D694-4853-B620-374D54A5FB44}" type="presParOf" srcId="{F8283CE8-FD73-4FF0-AFA3-DB75D52346F9}" destId="{6CBF382D-A8E0-4BCA-9D47-04B6BDD8BC50}" srcOrd="1" destOrd="0" presId="urn:microsoft.com/office/officeart/2018/2/layout/IconVerticalSolidList"/>
    <dgm:cxn modelId="{27040175-477A-4C03-9C0C-7503B167C67D}" type="presParOf" srcId="{F8283CE8-FD73-4FF0-AFA3-DB75D52346F9}" destId="{AB8C02F2-25D4-4A36-ACE1-89D376C842F9}" srcOrd="2" destOrd="0" presId="urn:microsoft.com/office/officeart/2018/2/layout/IconVerticalSolidList"/>
    <dgm:cxn modelId="{7441F188-77B8-4710-8E27-5CA4CCDB3D98}" type="presParOf" srcId="{F8283CE8-FD73-4FF0-AFA3-DB75D52346F9}" destId="{32650844-5F4F-4CE7-810C-07A28AFB2320}" srcOrd="3" destOrd="0" presId="urn:microsoft.com/office/officeart/2018/2/layout/IconVerticalSolidList"/>
    <dgm:cxn modelId="{AB44AD83-64BD-481E-8B69-3B63C38494AA}" type="presParOf" srcId="{0BE01AF6-9AEE-42F6-9BF1-49F91A6D48FB}" destId="{14A6F828-1B9B-4712-91B3-8F4AF863DC36}" srcOrd="7" destOrd="0" presId="urn:microsoft.com/office/officeart/2018/2/layout/IconVerticalSolidList"/>
    <dgm:cxn modelId="{9A02272A-FA52-461D-8E03-5D9BF971E687}" type="presParOf" srcId="{0BE01AF6-9AEE-42F6-9BF1-49F91A6D48FB}" destId="{53E85D5B-DD62-4FDD-964B-BD1B3F364543}" srcOrd="8" destOrd="0" presId="urn:microsoft.com/office/officeart/2018/2/layout/IconVerticalSolidList"/>
    <dgm:cxn modelId="{D6417060-3743-4F9C-B0CA-AE3C14197B05}" type="presParOf" srcId="{53E85D5B-DD62-4FDD-964B-BD1B3F364543}" destId="{65C4E153-527B-43E4-B148-A32D78F38B9C}" srcOrd="0" destOrd="0" presId="urn:microsoft.com/office/officeart/2018/2/layout/IconVerticalSolidList"/>
    <dgm:cxn modelId="{AC5F8FA2-CD68-4729-9051-B48DBD1EEBC1}" type="presParOf" srcId="{53E85D5B-DD62-4FDD-964B-BD1B3F364543}" destId="{4E17832A-EF32-4AE4-B87C-6AFAC056ACAD}" srcOrd="1" destOrd="0" presId="urn:microsoft.com/office/officeart/2018/2/layout/IconVerticalSolidList"/>
    <dgm:cxn modelId="{58CA4A12-C74C-46C7-855B-A84C2CF7B522}" type="presParOf" srcId="{53E85D5B-DD62-4FDD-964B-BD1B3F364543}" destId="{006BEBBB-5E63-4FC3-93FC-C1787905C721}" srcOrd="2" destOrd="0" presId="urn:microsoft.com/office/officeart/2018/2/layout/IconVerticalSolidList"/>
    <dgm:cxn modelId="{53ECA8C5-2F9A-45FE-9481-DA3243A2F329}" type="presParOf" srcId="{53E85D5B-DD62-4FDD-964B-BD1B3F364543}" destId="{F5FCA87A-A0BC-46B9-8B39-6F7AE7F6D86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C95A6F-445C-4398-823E-690003771AC3}"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99C07F9-5DC2-4B50-A41D-1EC7CFF6DDA9}">
      <dgm:prSet/>
      <dgm:spPr/>
      <dgm:t>
        <a:bodyPr/>
        <a:lstStyle/>
        <a:p>
          <a:pPr>
            <a:defRPr b="1"/>
          </a:pPr>
          <a:r>
            <a:rPr lang="en-US"/>
            <a:t>Checked for duplicates</a:t>
          </a:r>
        </a:p>
      </dgm:t>
    </dgm:pt>
    <dgm:pt modelId="{96517C08-B2BF-42BF-8D9B-850228F3FDFB}" type="parTrans" cxnId="{264D8AE4-F936-4B68-A2C8-9EFE71913C80}">
      <dgm:prSet/>
      <dgm:spPr/>
      <dgm:t>
        <a:bodyPr/>
        <a:lstStyle/>
        <a:p>
          <a:endParaRPr lang="en-US"/>
        </a:p>
      </dgm:t>
    </dgm:pt>
    <dgm:pt modelId="{BE41101D-A8A6-4EC2-A0D9-820F9ACF2D77}" type="sibTrans" cxnId="{264D8AE4-F936-4B68-A2C8-9EFE71913C80}">
      <dgm:prSet/>
      <dgm:spPr/>
      <dgm:t>
        <a:bodyPr/>
        <a:lstStyle/>
        <a:p>
          <a:endParaRPr lang="en-US"/>
        </a:p>
      </dgm:t>
    </dgm:pt>
    <dgm:pt modelId="{09D0DA8D-8431-4DC9-955C-304877404A9F}">
      <dgm:prSet/>
      <dgm:spPr/>
      <dgm:t>
        <a:bodyPr/>
        <a:lstStyle/>
        <a:p>
          <a:pPr>
            <a:defRPr b="1"/>
          </a:pPr>
          <a:r>
            <a:rPr lang="en-US"/>
            <a:t>Removed Airbnb’s with 0 availability </a:t>
          </a:r>
        </a:p>
      </dgm:t>
    </dgm:pt>
    <dgm:pt modelId="{30781EFC-A30C-49C9-AF47-E1D87DBB788F}" type="parTrans" cxnId="{D70C6D23-448A-465B-B107-37EABA31DDCB}">
      <dgm:prSet/>
      <dgm:spPr/>
      <dgm:t>
        <a:bodyPr/>
        <a:lstStyle/>
        <a:p>
          <a:endParaRPr lang="en-US"/>
        </a:p>
      </dgm:t>
    </dgm:pt>
    <dgm:pt modelId="{7D2AB2DF-22CC-4D5B-B4D7-68B9722BFC38}" type="sibTrans" cxnId="{D70C6D23-448A-465B-B107-37EABA31DDCB}">
      <dgm:prSet/>
      <dgm:spPr/>
      <dgm:t>
        <a:bodyPr/>
        <a:lstStyle/>
        <a:p>
          <a:endParaRPr lang="en-US"/>
        </a:p>
      </dgm:t>
    </dgm:pt>
    <dgm:pt modelId="{58BD70DE-3F1A-4AFF-9C57-CB5030C3F7C3}">
      <dgm:prSet/>
      <dgm:spPr/>
      <dgm:t>
        <a:bodyPr/>
        <a:lstStyle/>
        <a:p>
          <a:pPr>
            <a:defRPr b="1"/>
          </a:pPr>
          <a:r>
            <a:rPr lang="en-US"/>
            <a:t>Checked for null values</a:t>
          </a:r>
        </a:p>
      </dgm:t>
    </dgm:pt>
    <dgm:pt modelId="{117835D4-F981-492C-AEA4-1E25DD0F0876}" type="parTrans" cxnId="{B94EF065-43F1-45E7-8540-CDA4C128F13C}">
      <dgm:prSet/>
      <dgm:spPr/>
      <dgm:t>
        <a:bodyPr/>
        <a:lstStyle/>
        <a:p>
          <a:endParaRPr lang="en-US"/>
        </a:p>
      </dgm:t>
    </dgm:pt>
    <dgm:pt modelId="{FF2A8048-0F5C-461D-B08D-4A8A8925EA65}" type="sibTrans" cxnId="{B94EF065-43F1-45E7-8540-CDA4C128F13C}">
      <dgm:prSet/>
      <dgm:spPr/>
      <dgm:t>
        <a:bodyPr/>
        <a:lstStyle/>
        <a:p>
          <a:endParaRPr lang="en-US"/>
        </a:p>
      </dgm:t>
    </dgm:pt>
    <dgm:pt modelId="{FB956CAB-6E15-4FF7-B408-CAD31CFC9C6C}">
      <dgm:prSet/>
      <dgm:spPr/>
      <dgm:t>
        <a:bodyPr/>
        <a:lstStyle/>
        <a:p>
          <a:r>
            <a:rPr lang="en-US"/>
            <a:t>No null values in columns we deemed as significant</a:t>
          </a:r>
        </a:p>
      </dgm:t>
    </dgm:pt>
    <dgm:pt modelId="{BC8292B2-0FDA-4BC5-BCCD-C93A5D81A2FE}" type="parTrans" cxnId="{4EE53DA2-AF4D-438F-8C76-D37FD1E3F673}">
      <dgm:prSet/>
      <dgm:spPr/>
      <dgm:t>
        <a:bodyPr/>
        <a:lstStyle/>
        <a:p>
          <a:endParaRPr lang="en-US"/>
        </a:p>
      </dgm:t>
    </dgm:pt>
    <dgm:pt modelId="{761A6718-758D-43E0-9FA9-D4196AC9F76D}" type="sibTrans" cxnId="{4EE53DA2-AF4D-438F-8C76-D37FD1E3F673}">
      <dgm:prSet/>
      <dgm:spPr/>
      <dgm:t>
        <a:bodyPr/>
        <a:lstStyle/>
        <a:p>
          <a:endParaRPr lang="en-US"/>
        </a:p>
      </dgm:t>
    </dgm:pt>
    <dgm:pt modelId="{9CA13BD2-F576-4DB6-BA99-64C19A2F61BD}">
      <dgm:prSet/>
      <dgm:spPr/>
      <dgm:t>
        <a:bodyPr/>
        <a:lstStyle/>
        <a:p>
          <a:pPr>
            <a:defRPr b="1"/>
          </a:pPr>
          <a:r>
            <a:rPr lang="en-US"/>
            <a:t>Checked data types for each column</a:t>
          </a:r>
        </a:p>
      </dgm:t>
    </dgm:pt>
    <dgm:pt modelId="{709848CA-DC15-4F99-8734-1D4815F857A9}" type="parTrans" cxnId="{D136E9CB-46D7-42D0-AE1B-D60E87F05FA6}">
      <dgm:prSet/>
      <dgm:spPr/>
      <dgm:t>
        <a:bodyPr/>
        <a:lstStyle/>
        <a:p>
          <a:endParaRPr lang="en-US"/>
        </a:p>
      </dgm:t>
    </dgm:pt>
    <dgm:pt modelId="{CCC73349-F1A9-4F19-82A9-C526373BA782}" type="sibTrans" cxnId="{D136E9CB-46D7-42D0-AE1B-D60E87F05FA6}">
      <dgm:prSet/>
      <dgm:spPr/>
      <dgm:t>
        <a:bodyPr/>
        <a:lstStyle/>
        <a:p>
          <a:endParaRPr lang="en-US"/>
        </a:p>
      </dgm:t>
    </dgm:pt>
    <dgm:pt modelId="{54835CFE-53F4-474C-A01C-87B75B5DBAC2}">
      <dgm:prSet/>
      <dgm:spPr/>
      <dgm:t>
        <a:bodyPr/>
        <a:lstStyle/>
        <a:p>
          <a:pPr>
            <a:defRPr b="1"/>
          </a:pPr>
          <a:r>
            <a:rPr lang="en-US"/>
            <a:t>Renamed all the columns</a:t>
          </a:r>
        </a:p>
      </dgm:t>
    </dgm:pt>
    <dgm:pt modelId="{4E27D50B-448F-415F-8965-7F0F03D95E63}" type="parTrans" cxnId="{3C964DF5-0A4C-449F-B9DD-57A02044F5A1}">
      <dgm:prSet/>
      <dgm:spPr/>
      <dgm:t>
        <a:bodyPr/>
        <a:lstStyle/>
        <a:p>
          <a:endParaRPr lang="en-US"/>
        </a:p>
      </dgm:t>
    </dgm:pt>
    <dgm:pt modelId="{C44442AA-26CC-46B4-BBE5-685A1600A256}" type="sibTrans" cxnId="{3C964DF5-0A4C-449F-B9DD-57A02044F5A1}">
      <dgm:prSet/>
      <dgm:spPr/>
      <dgm:t>
        <a:bodyPr/>
        <a:lstStyle/>
        <a:p>
          <a:endParaRPr lang="en-US"/>
        </a:p>
      </dgm:t>
    </dgm:pt>
    <dgm:pt modelId="{29A0F1BB-77A9-49EC-AD42-49F3A2648383}" type="pres">
      <dgm:prSet presAssocID="{D5C95A6F-445C-4398-823E-690003771AC3}" presName="root" presStyleCnt="0">
        <dgm:presLayoutVars>
          <dgm:dir/>
          <dgm:resizeHandles val="exact"/>
        </dgm:presLayoutVars>
      </dgm:prSet>
      <dgm:spPr/>
    </dgm:pt>
    <dgm:pt modelId="{33B7DADA-FF96-458B-95F3-2038332DCF64}" type="pres">
      <dgm:prSet presAssocID="{699C07F9-5DC2-4B50-A41D-1EC7CFF6DDA9}" presName="compNode" presStyleCnt="0"/>
      <dgm:spPr/>
    </dgm:pt>
    <dgm:pt modelId="{520D6757-B2A0-4547-B127-AB46C56C7142}" type="pres">
      <dgm:prSet presAssocID="{699C07F9-5DC2-4B50-A41D-1EC7CFF6DDA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 List"/>
        </a:ext>
      </dgm:extLst>
    </dgm:pt>
    <dgm:pt modelId="{0BC97019-D069-4870-A5C6-13F70E8EAF3A}" type="pres">
      <dgm:prSet presAssocID="{699C07F9-5DC2-4B50-A41D-1EC7CFF6DDA9}" presName="iconSpace" presStyleCnt="0"/>
      <dgm:spPr/>
    </dgm:pt>
    <dgm:pt modelId="{0BB2D30C-D72C-4524-B9C8-42782F0B943D}" type="pres">
      <dgm:prSet presAssocID="{699C07F9-5DC2-4B50-A41D-1EC7CFF6DDA9}" presName="parTx" presStyleLbl="revTx" presStyleIdx="0" presStyleCnt="10">
        <dgm:presLayoutVars>
          <dgm:chMax val="0"/>
          <dgm:chPref val="0"/>
        </dgm:presLayoutVars>
      </dgm:prSet>
      <dgm:spPr/>
    </dgm:pt>
    <dgm:pt modelId="{AB16B0E9-879C-47D7-9127-1B0C050648EB}" type="pres">
      <dgm:prSet presAssocID="{699C07F9-5DC2-4B50-A41D-1EC7CFF6DDA9}" presName="txSpace" presStyleCnt="0"/>
      <dgm:spPr/>
    </dgm:pt>
    <dgm:pt modelId="{55C3EF36-A51E-4EAE-B2AA-EAFF8D21ADA2}" type="pres">
      <dgm:prSet presAssocID="{699C07F9-5DC2-4B50-A41D-1EC7CFF6DDA9}" presName="desTx" presStyleLbl="revTx" presStyleIdx="1" presStyleCnt="10">
        <dgm:presLayoutVars/>
      </dgm:prSet>
      <dgm:spPr/>
    </dgm:pt>
    <dgm:pt modelId="{B499AF06-803D-415B-9F56-CA84697475F2}" type="pres">
      <dgm:prSet presAssocID="{BE41101D-A8A6-4EC2-A0D9-820F9ACF2D77}" presName="sibTrans" presStyleCnt="0"/>
      <dgm:spPr/>
    </dgm:pt>
    <dgm:pt modelId="{3C0029AD-A001-4C33-81BE-167CD45DECD8}" type="pres">
      <dgm:prSet presAssocID="{09D0DA8D-8431-4DC9-955C-304877404A9F}" presName="compNode" presStyleCnt="0"/>
      <dgm:spPr/>
    </dgm:pt>
    <dgm:pt modelId="{06D16BD4-A2CD-441F-93CD-00EF38FBF42B}" type="pres">
      <dgm:prSet presAssocID="{09D0DA8D-8431-4DC9-955C-304877404A9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se"/>
        </a:ext>
      </dgm:extLst>
    </dgm:pt>
    <dgm:pt modelId="{148937DF-7235-4483-91FC-C7641E9B548C}" type="pres">
      <dgm:prSet presAssocID="{09D0DA8D-8431-4DC9-955C-304877404A9F}" presName="iconSpace" presStyleCnt="0"/>
      <dgm:spPr/>
    </dgm:pt>
    <dgm:pt modelId="{D427C63E-F8E3-4FFA-B85D-1F21D295CFF2}" type="pres">
      <dgm:prSet presAssocID="{09D0DA8D-8431-4DC9-955C-304877404A9F}" presName="parTx" presStyleLbl="revTx" presStyleIdx="2" presStyleCnt="10">
        <dgm:presLayoutVars>
          <dgm:chMax val="0"/>
          <dgm:chPref val="0"/>
        </dgm:presLayoutVars>
      </dgm:prSet>
      <dgm:spPr/>
    </dgm:pt>
    <dgm:pt modelId="{74447A87-F2DF-4896-9F52-289EC8236532}" type="pres">
      <dgm:prSet presAssocID="{09D0DA8D-8431-4DC9-955C-304877404A9F}" presName="txSpace" presStyleCnt="0"/>
      <dgm:spPr/>
    </dgm:pt>
    <dgm:pt modelId="{251FC53B-B486-4A61-AE9D-79F1A7E24E17}" type="pres">
      <dgm:prSet presAssocID="{09D0DA8D-8431-4DC9-955C-304877404A9F}" presName="desTx" presStyleLbl="revTx" presStyleIdx="3" presStyleCnt="10">
        <dgm:presLayoutVars/>
      </dgm:prSet>
      <dgm:spPr/>
    </dgm:pt>
    <dgm:pt modelId="{74A68EC1-6DBF-4E82-9F64-3503C29B9434}" type="pres">
      <dgm:prSet presAssocID="{7D2AB2DF-22CC-4D5B-B4D7-68B9722BFC38}" presName="sibTrans" presStyleCnt="0"/>
      <dgm:spPr/>
    </dgm:pt>
    <dgm:pt modelId="{4DB3C4BE-E0BA-40D1-AAB3-73DF1F25C62F}" type="pres">
      <dgm:prSet presAssocID="{58BD70DE-3F1A-4AFF-9C57-CB5030C3F7C3}" presName="compNode" presStyleCnt="0"/>
      <dgm:spPr/>
    </dgm:pt>
    <dgm:pt modelId="{7424AFEC-FD1D-445B-97F3-7A685A1A0D61}" type="pres">
      <dgm:prSet presAssocID="{58BD70DE-3F1A-4AFF-9C57-CB5030C3F7C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rritant"/>
        </a:ext>
      </dgm:extLst>
    </dgm:pt>
    <dgm:pt modelId="{CB115E6F-E4C0-44A2-834B-2F8A1871E4E5}" type="pres">
      <dgm:prSet presAssocID="{58BD70DE-3F1A-4AFF-9C57-CB5030C3F7C3}" presName="iconSpace" presStyleCnt="0"/>
      <dgm:spPr/>
    </dgm:pt>
    <dgm:pt modelId="{DE9D9423-3973-4D9F-9F63-0E3F3481E3FC}" type="pres">
      <dgm:prSet presAssocID="{58BD70DE-3F1A-4AFF-9C57-CB5030C3F7C3}" presName="parTx" presStyleLbl="revTx" presStyleIdx="4" presStyleCnt="10">
        <dgm:presLayoutVars>
          <dgm:chMax val="0"/>
          <dgm:chPref val="0"/>
        </dgm:presLayoutVars>
      </dgm:prSet>
      <dgm:spPr/>
    </dgm:pt>
    <dgm:pt modelId="{0BD15613-4BF7-4EDA-8A1A-5279FE8AFE5B}" type="pres">
      <dgm:prSet presAssocID="{58BD70DE-3F1A-4AFF-9C57-CB5030C3F7C3}" presName="txSpace" presStyleCnt="0"/>
      <dgm:spPr/>
    </dgm:pt>
    <dgm:pt modelId="{F5DFC217-612A-42D5-B0FB-FD6B39FC646B}" type="pres">
      <dgm:prSet presAssocID="{58BD70DE-3F1A-4AFF-9C57-CB5030C3F7C3}" presName="desTx" presStyleLbl="revTx" presStyleIdx="5" presStyleCnt="10">
        <dgm:presLayoutVars/>
      </dgm:prSet>
      <dgm:spPr/>
    </dgm:pt>
    <dgm:pt modelId="{6E4D9F7F-8440-4B51-AB33-63D36C220435}" type="pres">
      <dgm:prSet presAssocID="{FF2A8048-0F5C-461D-B08D-4A8A8925EA65}" presName="sibTrans" presStyleCnt="0"/>
      <dgm:spPr/>
    </dgm:pt>
    <dgm:pt modelId="{7928D057-3D6F-4B42-A896-C10C8B68A542}" type="pres">
      <dgm:prSet presAssocID="{9CA13BD2-F576-4DB6-BA99-64C19A2F61BD}" presName="compNode" presStyleCnt="0"/>
      <dgm:spPr/>
    </dgm:pt>
    <dgm:pt modelId="{2C59B738-4A4E-4BD0-8C42-411A00F1D528}" type="pres">
      <dgm:prSet presAssocID="{9CA13BD2-F576-4DB6-BA99-64C19A2F61BD}"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355A14B6-2C81-4148-8B5E-83BF2B21B583}" type="pres">
      <dgm:prSet presAssocID="{9CA13BD2-F576-4DB6-BA99-64C19A2F61BD}" presName="iconSpace" presStyleCnt="0"/>
      <dgm:spPr/>
    </dgm:pt>
    <dgm:pt modelId="{55D45B45-5B34-4A14-837D-08A7F219CFD3}" type="pres">
      <dgm:prSet presAssocID="{9CA13BD2-F576-4DB6-BA99-64C19A2F61BD}" presName="parTx" presStyleLbl="revTx" presStyleIdx="6" presStyleCnt="10">
        <dgm:presLayoutVars>
          <dgm:chMax val="0"/>
          <dgm:chPref val="0"/>
        </dgm:presLayoutVars>
      </dgm:prSet>
      <dgm:spPr/>
    </dgm:pt>
    <dgm:pt modelId="{78C6FECC-FB56-4122-816B-DF163D17AA17}" type="pres">
      <dgm:prSet presAssocID="{9CA13BD2-F576-4DB6-BA99-64C19A2F61BD}" presName="txSpace" presStyleCnt="0"/>
      <dgm:spPr/>
    </dgm:pt>
    <dgm:pt modelId="{F5BAC500-22C7-4A7F-BE71-A35AAD1DC9DA}" type="pres">
      <dgm:prSet presAssocID="{9CA13BD2-F576-4DB6-BA99-64C19A2F61BD}" presName="desTx" presStyleLbl="revTx" presStyleIdx="7" presStyleCnt="10">
        <dgm:presLayoutVars/>
      </dgm:prSet>
      <dgm:spPr/>
    </dgm:pt>
    <dgm:pt modelId="{D13B8BD7-29C4-4E3E-B76B-A81A8E256C17}" type="pres">
      <dgm:prSet presAssocID="{CCC73349-F1A9-4F19-82A9-C526373BA782}" presName="sibTrans" presStyleCnt="0"/>
      <dgm:spPr/>
    </dgm:pt>
    <dgm:pt modelId="{4BA3CEF4-2DF4-47CD-9815-104D67B2C040}" type="pres">
      <dgm:prSet presAssocID="{54835CFE-53F4-474C-A01C-87B75B5DBAC2}" presName="compNode" presStyleCnt="0"/>
      <dgm:spPr/>
    </dgm:pt>
    <dgm:pt modelId="{ED8CE2E9-012A-401B-9F24-63D3547BEC2C}" type="pres">
      <dgm:prSet presAssocID="{54835CFE-53F4-474C-A01C-87B75B5DBAC2}"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ank"/>
        </a:ext>
      </dgm:extLst>
    </dgm:pt>
    <dgm:pt modelId="{E1CE62B0-C241-4647-9268-54C8C6C31245}" type="pres">
      <dgm:prSet presAssocID="{54835CFE-53F4-474C-A01C-87B75B5DBAC2}" presName="iconSpace" presStyleCnt="0"/>
      <dgm:spPr/>
    </dgm:pt>
    <dgm:pt modelId="{16BD8406-4BE5-4245-9A45-A60A4AA38A06}" type="pres">
      <dgm:prSet presAssocID="{54835CFE-53F4-474C-A01C-87B75B5DBAC2}" presName="parTx" presStyleLbl="revTx" presStyleIdx="8" presStyleCnt="10">
        <dgm:presLayoutVars>
          <dgm:chMax val="0"/>
          <dgm:chPref val="0"/>
        </dgm:presLayoutVars>
      </dgm:prSet>
      <dgm:spPr/>
    </dgm:pt>
    <dgm:pt modelId="{C37AF0CC-3B74-448E-82E1-5683EBFEB282}" type="pres">
      <dgm:prSet presAssocID="{54835CFE-53F4-474C-A01C-87B75B5DBAC2}" presName="txSpace" presStyleCnt="0"/>
      <dgm:spPr/>
    </dgm:pt>
    <dgm:pt modelId="{4D9E27D1-C23C-43C5-8130-B058C1015BEE}" type="pres">
      <dgm:prSet presAssocID="{54835CFE-53F4-474C-A01C-87B75B5DBAC2}" presName="desTx" presStyleLbl="revTx" presStyleIdx="9" presStyleCnt="10">
        <dgm:presLayoutVars/>
      </dgm:prSet>
      <dgm:spPr/>
    </dgm:pt>
  </dgm:ptLst>
  <dgm:cxnLst>
    <dgm:cxn modelId="{9A19F408-82DE-442D-B12D-4778946C7E80}" type="presOf" srcId="{FB956CAB-6E15-4FF7-B408-CAD31CFC9C6C}" destId="{F5DFC217-612A-42D5-B0FB-FD6B39FC646B}" srcOrd="0" destOrd="0" presId="urn:microsoft.com/office/officeart/2018/5/layout/CenteredIconLabelDescriptionList"/>
    <dgm:cxn modelId="{D70C6D23-448A-465B-B107-37EABA31DDCB}" srcId="{D5C95A6F-445C-4398-823E-690003771AC3}" destId="{09D0DA8D-8431-4DC9-955C-304877404A9F}" srcOrd="1" destOrd="0" parTransId="{30781EFC-A30C-49C9-AF47-E1D87DBB788F}" sibTransId="{7D2AB2DF-22CC-4D5B-B4D7-68B9722BFC38}"/>
    <dgm:cxn modelId="{70DFFC27-1307-41E5-9BDB-51B57AB88B24}" type="presOf" srcId="{D5C95A6F-445C-4398-823E-690003771AC3}" destId="{29A0F1BB-77A9-49EC-AD42-49F3A2648383}" srcOrd="0" destOrd="0" presId="urn:microsoft.com/office/officeart/2018/5/layout/CenteredIconLabelDescriptionList"/>
    <dgm:cxn modelId="{07137746-9783-49E7-AA62-61EC78331935}" type="presOf" srcId="{09D0DA8D-8431-4DC9-955C-304877404A9F}" destId="{D427C63E-F8E3-4FFA-B85D-1F21D295CFF2}" srcOrd="0" destOrd="0" presId="urn:microsoft.com/office/officeart/2018/5/layout/CenteredIconLabelDescriptionList"/>
    <dgm:cxn modelId="{B94EF065-43F1-45E7-8540-CDA4C128F13C}" srcId="{D5C95A6F-445C-4398-823E-690003771AC3}" destId="{58BD70DE-3F1A-4AFF-9C57-CB5030C3F7C3}" srcOrd="2" destOrd="0" parTransId="{117835D4-F981-492C-AEA4-1E25DD0F0876}" sibTransId="{FF2A8048-0F5C-461D-B08D-4A8A8925EA65}"/>
    <dgm:cxn modelId="{A7AB5097-1A39-47BE-AED9-B1F72ABAFFD8}" type="presOf" srcId="{54835CFE-53F4-474C-A01C-87B75B5DBAC2}" destId="{16BD8406-4BE5-4245-9A45-A60A4AA38A06}" srcOrd="0" destOrd="0" presId="urn:microsoft.com/office/officeart/2018/5/layout/CenteredIconLabelDescriptionList"/>
    <dgm:cxn modelId="{4FAA3E9F-7391-409F-841F-0AF204818B62}" type="presOf" srcId="{58BD70DE-3F1A-4AFF-9C57-CB5030C3F7C3}" destId="{DE9D9423-3973-4D9F-9F63-0E3F3481E3FC}" srcOrd="0" destOrd="0" presId="urn:microsoft.com/office/officeart/2018/5/layout/CenteredIconLabelDescriptionList"/>
    <dgm:cxn modelId="{4EE53DA2-AF4D-438F-8C76-D37FD1E3F673}" srcId="{58BD70DE-3F1A-4AFF-9C57-CB5030C3F7C3}" destId="{FB956CAB-6E15-4FF7-B408-CAD31CFC9C6C}" srcOrd="0" destOrd="0" parTransId="{BC8292B2-0FDA-4BC5-BCCD-C93A5D81A2FE}" sibTransId="{761A6718-758D-43E0-9FA9-D4196AC9F76D}"/>
    <dgm:cxn modelId="{32A7C4BA-3EC0-4030-9941-DD9F1566B795}" type="presOf" srcId="{9CA13BD2-F576-4DB6-BA99-64C19A2F61BD}" destId="{55D45B45-5B34-4A14-837D-08A7F219CFD3}" srcOrd="0" destOrd="0" presId="urn:microsoft.com/office/officeart/2018/5/layout/CenteredIconLabelDescriptionList"/>
    <dgm:cxn modelId="{DA2AAFBD-8C08-486D-9563-7F99A77359A0}" type="presOf" srcId="{699C07F9-5DC2-4B50-A41D-1EC7CFF6DDA9}" destId="{0BB2D30C-D72C-4524-B9C8-42782F0B943D}" srcOrd="0" destOrd="0" presId="urn:microsoft.com/office/officeart/2018/5/layout/CenteredIconLabelDescriptionList"/>
    <dgm:cxn modelId="{D136E9CB-46D7-42D0-AE1B-D60E87F05FA6}" srcId="{D5C95A6F-445C-4398-823E-690003771AC3}" destId="{9CA13BD2-F576-4DB6-BA99-64C19A2F61BD}" srcOrd="3" destOrd="0" parTransId="{709848CA-DC15-4F99-8734-1D4815F857A9}" sibTransId="{CCC73349-F1A9-4F19-82A9-C526373BA782}"/>
    <dgm:cxn modelId="{264D8AE4-F936-4B68-A2C8-9EFE71913C80}" srcId="{D5C95A6F-445C-4398-823E-690003771AC3}" destId="{699C07F9-5DC2-4B50-A41D-1EC7CFF6DDA9}" srcOrd="0" destOrd="0" parTransId="{96517C08-B2BF-42BF-8D9B-850228F3FDFB}" sibTransId="{BE41101D-A8A6-4EC2-A0D9-820F9ACF2D77}"/>
    <dgm:cxn modelId="{3C964DF5-0A4C-449F-B9DD-57A02044F5A1}" srcId="{D5C95A6F-445C-4398-823E-690003771AC3}" destId="{54835CFE-53F4-474C-A01C-87B75B5DBAC2}" srcOrd="4" destOrd="0" parTransId="{4E27D50B-448F-415F-8965-7F0F03D95E63}" sibTransId="{C44442AA-26CC-46B4-BBE5-685A1600A256}"/>
    <dgm:cxn modelId="{3763CD7A-F95B-4CC8-A8F2-06217FB01B2B}" type="presParOf" srcId="{29A0F1BB-77A9-49EC-AD42-49F3A2648383}" destId="{33B7DADA-FF96-458B-95F3-2038332DCF64}" srcOrd="0" destOrd="0" presId="urn:microsoft.com/office/officeart/2018/5/layout/CenteredIconLabelDescriptionList"/>
    <dgm:cxn modelId="{A0091E14-1325-44E5-9DF8-2115B572D4CE}" type="presParOf" srcId="{33B7DADA-FF96-458B-95F3-2038332DCF64}" destId="{520D6757-B2A0-4547-B127-AB46C56C7142}" srcOrd="0" destOrd="0" presId="urn:microsoft.com/office/officeart/2018/5/layout/CenteredIconLabelDescriptionList"/>
    <dgm:cxn modelId="{EF31619E-E0B2-4A08-9EAC-11E5E2E577E3}" type="presParOf" srcId="{33B7DADA-FF96-458B-95F3-2038332DCF64}" destId="{0BC97019-D069-4870-A5C6-13F70E8EAF3A}" srcOrd="1" destOrd="0" presId="urn:microsoft.com/office/officeart/2018/5/layout/CenteredIconLabelDescriptionList"/>
    <dgm:cxn modelId="{4DDE06E4-264E-4230-81F8-296252630B9A}" type="presParOf" srcId="{33B7DADA-FF96-458B-95F3-2038332DCF64}" destId="{0BB2D30C-D72C-4524-B9C8-42782F0B943D}" srcOrd="2" destOrd="0" presId="urn:microsoft.com/office/officeart/2018/5/layout/CenteredIconLabelDescriptionList"/>
    <dgm:cxn modelId="{5249C2B0-122A-4650-A206-A2799543CC46}" type="presParOf" srcId="{33B7DADA-FF96-458B-95F3-2038332DCF64}" destId="{AB16B0E9-879C-47D7-9127-1B0C050648EB}" srcOrd="3" destOrd="0" presId="urn:microsoft.com/office/officeart/2018/5/layout/CenteredIconLabelDescriptionList"/>
    <dgm:cxn modelId="{C7884425-279D-4F67-B9EC-2359B9424749}" type="presParOf" srcId="{33B7DADA-FF96-458B-95F3-2038332DCF64}" destId="{55C3EF36-A51E-4EAE-B2AA-EAFF8D21ADA2}" srcOrd="4" destOrd="0" presId="urn:microsoft.com/office/officeart/2018/5/layout/CenteredIconLabelDescriptionList"/>
    <dgm:cxn modelId="{C15E852F-D407-45B2-8AAD-C6AAD12BA0A2}" type="presParOf" srcId="{29A0F1BB-77A9-49EC-AD42-49F3A2648383}" destId="{B499AF06-803D-415B-9F56-CA84697475F2}" srcOrd="1" destOrd="0" presId="urn:microsoft.com/office/officeart/2018/5/layout/CenteredIconLabelDescriptionList"/>
    <dgm:cxn modelId="{FB1E8401-A872-4048-A86E-9332D117A5A1}" type="presParOf" srcId="{29A0F1BB-77A9-49EC-AD42-49F3A2648383}" destId="{3C0029AD-A001-4C33-81BE-167CD45DECD8}" srcOrd="2" destOrd="0" presId="urn:microsoft.com/office/officeart/2018/5/layout/CenteredIconLabelDescriptionList"/>
    <dgm:cxn modelId="{124CFFE9-8B8A-4AB1-A38A-F1A596192B94}" type="presParOf" srcId="{3C0029AD-A001-4C33-81BE-167CD45DECD8}" destId="{06D16BD4-A2CD-441F-93CD-00EF38FBF42B}" srcOrd="0" destOrd="0" presId="urn:microsoft.com/office/officeart/2018/5/layout/CenteredIconLabelDescriptionList"/>
    <dgm:cxn modelId="{38FE4D03-B637-4567-92E5-D81C7230272A}" type="presParOf" srcId="{3C0029AD-A001-4C33-81BE-167CD45DECD8}" destId="{148937DF-7235-4483-91FC-C7641E9B548C}" srcOrd="1" destOrd="0" presId="urn:microsoft.com/office/officeart/2018/5/layout/CenteredIconLabelDescriptionList"/>
    <dgm:cxn modelId="{F90DD71F-3738-409D-9CAD-1BED1A37C318}" type="presParOf" srcId="{3C0029AD-A001-4C33-81BE-167CD45DECD8}" destId="{D427C63E-F8E3-4FFA-B85D-1F21D295CFF2}" srcOrd="2" destOrd="0" presId="urn:microsoft.com/office/officeart/2018/5/layout/CenteredIconLabelDescriptionList"/>
    <dgm:cxn modelId="{DC32E177-613D-4ED3-812D-B421BD3F366E}" type="presParOf" srcId="{3C0029AD-A001-4C33-81BE-167CD45DECD8}" destId="{74447A87-F2DF-4896-9F52-289EC8236532}" srcOrd="3" destOrd="0" presId="urn:microsoft.com/office/officeart/2018/5/layout/CenteredIconLabelDescriptionList"/>
    <dgm:cxn modelId="{711C2C6A-4F23-4307-A958-30AD85A28B34}" type="presParOf" srcId="{3C0029AD-A001-4C33-81BE-167CD45DECD8}" destId="{251FC53B-B486-4A61-AE9D-79F1A7E24E17}" srcOrd="4" destOrd="0" presId="urn:microsoft.com/office/officeart/2018/5/layout/CenteredIconLabelDescriptionList"/>
    <dgm:cxn modelId="{30D3E45C-E19A-49BE-891E-B11C85B86E40}" type="presParOf" srcId="{29A0F1BB-77A9-49EC-AD42-49F3A2648383}" destId="{74A68EC1-6DBF-4E82-9F64-3503C29B9434}" srcOrd="3" destOrd="0" presId="urn:microsoft.com/office/officeart/2018/5/layout/CenteredIconLabelDescriptionList"/>
    <dgm:cxn modelId="{73BB347A-E453-451B-A49B-F139BEA1812B}" type="presParOf" srcId="{29A0F1BB-77A9-49EC-AD42-49F3A2648383}" destId="{4DB3C4BE-E0BA-40D1-AAB3-73DF1F25C62F}" srcOrd="4" destOrd="0" presId="urn:microsoft.com/office/officeart/2018/5/layout/CenteredIconLabelDescriptionList"/>
    <dgm:cxn modelId="{835BF78F-BB51-48C6-B83E-855070B7E96E}" type="presParOf" srcId="{4DB3C4BE-E0BA-40D1-AAB3-73DF1F25C62F}" destId="{7424AFEC-FD1D-445B-97F3-7A685A1A0D61}" srcOrd="0" destOrd="0" presId="urn:microsoft.com/office/officeart/2018/5/layout/CenteredIconLabelDescriptionList"/>
    <dgm:cxn modelId="{611EDE9F-8902-49B0-960A-48FEC2565C69}" type="presParOf" srcId="{4DB3C4BE-E0BA-40D1-AAB3-73DF1F25C62F}" destId="{CB115E6F-E4C0-44A2-834B-2F8A1871E4E5}" srcOrd="1" destOrd="0" presId="urn:microsoft.com/office/officeart/2018/5/layout/CenteredIconLabelDescriptionList"/>
    <dgm:cxn modelId="{A4DAAD15-CD35-4FAE-94F2-1631EA16FDD8}" type="presParOf" srcId="{4DB3C4BE-E0BA-40D1-AAB3-73DF1F25C62F}" destId="{DE9D9423-3973-4D9F-9F63-0E3F3481E3FC}" srcOrd="2" destOrd="0" presId="urn:microsoft.com/office/officeart/2018/5/layout/CenteredIconLabelDescriptionList"/>
    <dgm:cxn modelId="{90E14764-100E-457D-9187-7EC5F2021BBE}" type="presParOf" srcId="{4DB3C4BE-E0BA-40D1-AAB3-73DF1F25C62F}" destId="{0BD15613-4BF7-4EDA-8A1A-5279FE8AFE5B}" srcOrd="3" destOrd="0" presId="urn:microsoft.com/office/officeart/2018/5/layout/CenteredIconLabelDescriptionList"/>
    <dgm:cxn modelId="{2A1A0FA4-2A61-4190-A424-C7AC32ED4624}" type="presParOf" srcId="{4DB3C4BE-E0BA-40D1-AAB3-73DF1F25C62F}" destId="{F5DFC217-612A-42D5-B0FB-FD6B39FC646B}" srcOrd="4" destOrd="0" presId="urn:microsoft.com/office/officeart/2018/5/layout/CenteredIconLabelDescriptionList"/>
    <dgm:cxn modelId="{96038704-2DB8-470A-820F-6D85D1B8A2A1}" type="presParOf" srcId="{29A0F1BB-77A9-49EC-AD42-49F3A2648383}" destId="{6E4D9F7F-8440-4B51-AB33-63D36C220435}" srcOrd="5" destOrd="0" presId="urn:microsoft.com/office/officeart/2018/5/layout/CenteredIconLabelDescriptionList"/>
    <dgm:cxn modelId="{03FE2462-83A8-4F23-BC2B-E207019476A0}" type="presParOf" srcId="{29A0F1BB-77A9-49EC-AD42-49F3A2648383}" destId="{7928D057-3D6F-4B42-A896-C10C8B68A542}" srcOrd="6" destOrd="0" presId="urn:microsoft.com/office/officeart/2018/5/layout/CenteredIconLabelDescriptionList"/>
    <dgm:cxn modelId="{2EDD2138-950E-4A6D-A22D-3E86AA168FE6}" type="presParOf" srcId="{7928D057-3D6F-4B42-A896-C10C8B68A542}" destId="{2C59B738-4A4E-4BD0-8C42-411A00F1D528}" srcOrd="0" destOrd="0" presId="urn:microsoft.com/office/officeart/2018/5/layout/CenteredIconLabelDescriptionList"/>
    <dgm:cxn modelId="{F9CF9090-4508-441B-B534-D7A04C59DBCF}" type="presParOf" srcId="{7928D057-3D6F-4B42-A896-C10C8B68A542}" destId="{355A14B6-2C81-4148-8B5E-83BF2B21B583}" srcOrd="1" destOrd="0" presId="urn:microsoft.com/office/officeart/2018/5/layout/CenteredIconLabelDescriptionList"/>
    <dgm:cxn modelId="{5838BA48-615D-41EF-BC95-C1F5875A1598}" type="presParOf" srcId="{7928D057-3D6F-4B42-A896-C10C8B68A542}" destId="{55D45B45-5B34-4A14-837D-08A7F219CFD3}" srcOrd="2" destOrd="0" presId="urn:microsoft.com/office/officeart/2018/5/layout/CenteredIconLabelDescriptionList"/>
    <dgm:cxn modelId="{2A6927EA-5C9B-4642-AA1D-17B0110F1560}" type="presParOf" srcId="{7928D057-3D6F-4B42-A896-C10C8B68A542}" destId="{78C6FECC-FB56-4122-816B-DF163D17AA17}" srcOrd="3" destOrd="0" presId="urn:microsoft.com/office/officeart/2018/5/layout/CenteredIconLabelDescriptionList"/>
    <dgm:cxn modelId="{6C81ED2A-4F33-4639-85A1-A173DDD98745}" type="presParOf" srcId="{7928D057-3D6F-4B42-A896-C10C8B68A542}" destId="{F5BAC500-22C7-4A7F-BE71-A35AAD1DC9DA}" srcOrd="4" destOrd="0" presId="urn:microsoft.com/office/officeart/2018/5/layout/CenteredIconLabelDescriptionList"/>
    <dgm:cxn modelId="{D36512C7-26A8-43AE-B746-6296958E0170}" type="presParOf" srcId="{29A0F1BB-77A9-49EC-AD42-49F3A2648383}" destId="{D13B8BD7-29C4-4E3E-B76B-A81A8E256C17}" srcOrd="7" destOrd="0" presId="urn:microsoft.com/office/officeart/2018/5/layout/CenteredIconLabelDescriptionList"/>
    <dgm:cxn modelId="{800EDC25-E5E3-43CF-9C4D-EA8EBABCDBBC}" type="presParOf" srcId="{29A0F1BB-77A9-49EC-AD42-49F3A2648383}" destId="{4BA3CEF4-2DF4-47CD-9815-104D67B2C040}" srcOrd="8" destOrd="0" presId="urn:microsoft.com/office/officeart/2018/5/layout/CenteredIconLabelDescriptionList"/>
    <dgm:cxn modelId="{A1C8F37D-753C-4C23-A5DB-48CFD8A21D0C}" type="presParOf" srcId="{4BA3CEF4-2DF4-47CD-9815-104D67B2C040}" destId="{ED8CE2E9-012A-401B-9F24-63D3547BEC2C}" srcOrd="0" destOrd="0" presId="urn:microsoft.com/office/officeart/2018/5/layout/CenteredIconLabelDescriptionList"/>
    <dgm:cxn modelId="{F699A167-918D-4F14-A4F0-41F3F80A7B49}" type="presParOf" srcId="{4BA3CEF4-2DF4-47CD-9815-104D67B2C040}" destId="{E1CE62B0-C241-4647-9268-54C8C6C31245}" srcOrd="1" destOrd="0" presId="urn:microsoft.com/office/officeart/2018/5/layout/CenteredIconLabelDescriptionList"/>
    <dgm:cxn modelId="{5E37AE6E-22A7-44BE-9674-EE79569021E7}" type="presParOf" srcId="{4BA3CEF4-2DF4-47CD-9815-104D67B2C040}" destId="{16BD8406-4BE5-4245-9A45-A60A4AA38A06}" srcOrd="2" destOrd="0" presId="urn:microsoft.com/office/officeart/2018/5/layout/CenteredIconLabelDescriptionList"/>
    <dgm:cxn modelId="{089CBF9F-991E-4D55-AE2A-93F82896B237}" type="presParOf" srcId="{4BA3CEF4-2DF4-47CD-9815-104D67B2C040}" destId="{C37AF0CC-3B74-448E-82E1-5683EBFEB282}" srcOrd="3" destOrd="0" presId="urn:microsoft.com/office/officeart/2018/5/layout/CenteredIconLabelDescriptionList"/>
    <dgm:cxn modelId="{C3931D46-1BF1-4C32-9525-4045DA0658FD}" type="presParOf" srcId="{4BA3CEF4-2DF4-47CD-9815-104D67B2C040}" destId="{4D9E27D1-C23C-43C5-8130-B058C1015BEE}"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AAE24D-F6FB-485E-8630-29AB32D13D57}">
      <dsp:nvSpPr>
        <dsp:cNvPr id="0" name=""/>
        <dsp:cNvSpPr/>
      </dsp:nvSpPr>
      <dsp:spPr>
        <a:xfrm>
          <a:off x="0" y="4597"/>
          <a:ext cx="6513603" cy="97937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67DD3F-967A-46F3-8F37-6733F4D6E60A}">
      <dsp:nvSpPr>
        <dsp:cNvPr id="0" name=""/>
        <dsp:cNvSpPr/>
      </dsp:nvSpPr>
      <dsp:spPr>
        <a:xfrm>
          <a:off x="296259" y="224956"/>
          <a:ext cx="538654" cy="538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F2C88BC-3C56-40E5-8120-02CFA6DD0915}">
      <dsp:nvSpPr>
        <dsp:cNvPr id="0" name=""/>
        <dsp:cNvSpPr/>
      </dsp:nvSpPr>
      <dsp:spPr>
        <a:xfrm>
          <a:off x="1131174" y="459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CA" sz="1900" b="1" kern="1200"/>
            <a:t>Who is using Airbnb in NYC?</a:t>
          </a:r>
          <a:endParaRPr lang="en-US" sz="1900" kern="1200"/>
        </a:p>
      </dsp:txBody>
      <dsp:txXfrm>
        <a:off x="1131174" y="4597"/>
        <a:ext cx="5382429" cy="979371"/>
      </dsp:txXfrm>
    </dsp:sp>
    <dsp:sp modelId="{70D53867-F97B-47F4-95E4-9A8BD591C1F6}">
      <dsp:nvSpPr>
        <dsp:cNvPr id="0" name=""/>
        <dsp:cNvSpPr/>
      </dsp:nvSpPr>
      <dsp:spPr>
        <a:xfrm>
          <a:off x="0" y="1228812"/>
          <a:ext cx="6513603" cy="97937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4AE921-2A23-47B9-AB63-20D9D1F050CF}">
      <dsp:nvSpPr>
        <dsp:cNvPr id="0" name=""/>
        <dsp:cNvSpPr/>
      </dsp:nvSpPr>
      <dsp:spPr>
        <a:xfrm>
          <a:off x="296259" y="1449171"/>
          <a:ext cx="538654" cy="5386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2DABB9A-9B3E-40EA-BED1-A62889B09E46}">
      <dsp:nvSpPr>
        <dsp:cNvPr id="0" name=""/>
        <dsp:cNvSpPr/>
      </dsp:nvSpPr>
      <dsp:spPr>
        <a:xfrm>
          <a:off x="1131174" y="1228812"/>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CA" sz="1900" b="1" kern="1200"/>
            <a:t>How is Airbnb used in the different boroughs?</a:t>
          </a:r>
          <a:endParaRPr lang="en-US" sz="1900" kern="1200"/>
        </a:p>
      </dsp:txBody>
      <dsp:txXfrm>
        <a:off x="1131174" y="1228812"/>
        <a:ext cx="5382429" cy="979371"/>
      </dsp:txXfrm>
    </dsp:sp>
    <dsp:sp modelId="{2537767D-3E9C-4E73-B34B-B87E59686644}">
      <dsp:nvSpPr>
        <dsp:cNvPr id="0" name=""/>
        <dsp:cNvSpPr/>
      </dsp:nvSpPr>
      <dsp:spPr>
        <a:xfrm>
          <a:off x="0" y="2453027"/>
          <a:ext cx="6513603" cy="97937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0A8EE6-9EFE-4D39-B1D4-641620EE8E60}">
      <dsp:nvSpPr>
        <dsp:cNvPr id="0" name=""/>
        <dsp:cNvSpPr/>
      </dsp:nvSpPr>
      <dsp:spPr>
        <a:xfrm>
          <a:off x="296259" y="2673385"/>
          <a:ext cx="538654" cy="538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7054420-70B0-416A-A239-DA6D64569778}">
      <dsp:nvSpPr>
        <dsp:cNvPr id="0" name=""/>
        <dsp:cNvSpPr/>
      </dsp:nvSpPr>
      <dsp:spPr>
        <a:xfrm>
          <a:off x="1131174" y="245302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CA" sz="1900" b="1" kern="1200"/>
            <a:t>How do house building projects affect their Airbnb use?</a:t>
          </a:r>
          <a:endParaRPr lang="en-US" sz="1900" kern="1200"/>
        </a:p>
      </dsp:txBody>
      <dsp:txXfrm>
        <a:off x="1131174" y="2453027"/>
        <a:ext cx="5382429" cy="979371"/>
      </dsp:txXfrm>
    </dsp:sp>
    <dsp:sp modelId="{9A816BA9-795A-4685-87B5-C807B7BD0AE4}">
      <dsp:nvSpPr>
        <dsp:cNvPr id="0" name=""/>
        <dsp:cNvSpPr/>
      </dsp:nvSpPr>
      <dsp:spPr>
        <a:xfrm>
          <a:off x="0" y="3677241"/>
          <a:ext cx="6513603" cy="97937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BF382D-A8E0-4BCA-9D47-04B6BDD8BC50}">
      <dsp:nvSpPr>
        <dsp:cNvPr id="0" name=""/>
        <dsp:cNvSpPr/>
      </dsp:nvSpPr>
      <dsp:spPr>
        <a:xfrm>
          <a:off x="296259" y="3897600"/>
          <a:ext cx="538654" cy="5386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2650844-5F4F-4CE7-810C-07A28AFB2320}">
      <dsp:nvSpPr>
        <dsp:cNvPr id="0" name=""/>
        <dsp:cNvSpPr/>
      </dsp:nvSpPr>
      <dsp:spPr>
        <a:xfrm>
          <a:off x="1131174" y="3677241"/>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CA" sz="1900" b="1" kern="1200"/>
            <a:t>Does crime have an impact on the Airbnb's use in different boroughs?</a:t>
          </a:r>
          <a:endParaRPr lang="en-US" sz="1900" kern="1200"/>
        </a:p>
      </dsp:txBody>
      <dsp:txXfrm>
        <a:off x="1131174" y="3677241"/>
        <a:ext cx="5382429" cy="979371"/>
      </dsp:txXfrm>
    </dsp:sp>
    <dsp:sp modelId="{65C4E153-527B-43E4-B148-A32D78F38B9C}">
      <dsp:nvSpPr>
        <dsp:cNvPr id="0" name=""/>
        <dsp:cNvSpPr/>
      </dsp:nvSpPr>
      <dsp:spPr>
        <a:xfrm>
          <a:off x="0" y="4901456"/>
          <a:ext cx="6513603" cy="979371"/>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17832A-EF32-4AE4-B87C-6AFAC056ACAD}">
      <dsp:nvSpPr>
        <dsp:cNvPr id="0" name=""/>
        <dsp:cNvSpPr/>
      </dsp:nvSpPr>
      <dsp:spPr>
        <a:xfrm>
          <a:off x="296259" y="5121814"/>
          <a:ext cx="538654" cy="53865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FCA87A-A0BC-46B9-8B39-6F7AE7F6D86C}">
      <dsp:nvSpPr>
        <dsp:cNvPr id="0" name=""/>
        <dsp:cNvSpPr/>
      </dsp:nvSpPr>
      <dsp:spPr>
        <a:xfrm>
          <a:off x="1131174" y="4901456"/>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CA" sz="1900" b="1" kern="1200"/>
            <a:t>Is there a relation between hashtagged twitter data and the popularity of Airbnb in those areas?</a:t>
          </a:r>
          <a:endParaRPr lang="en-US" sz="1900" kern="1200"/>
        </a:p>
      </dsp:txBody>
      <dsp:txXfrm>
        <a:off x="1131174" y="4901456"/>
        <a:ext cx="5382429" cy="9793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0D6757-B2A0-4547-B127-AB46C56C7142}">
      <dsp:nvSpPr>
        <dsp:cNvPr id="0" name=""/>
        <dsp:cNvSpPr/>
      </dsp:nvSpPr>
      <dsp:spPr>
        <a:xfrm>
          <a:off x="375343" y="1618492"/>
          <a:ext cx="399410" cy="3994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B2D30C-D72C-4524-B9C8-42782F0B943D}">
      <dsp:nvSpPr>
        <dsp:cNvPr id="0" name=""/>
        <dsp:cNvSpPr/>
      </dsp:nvSpPr>
      <dsp:spPr>
        <a:xfrm>
          <a:off x="4462" y="2131785"/>
          <a:ext cx="1141171" cy="5875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Checked for duplicates</a:t>
          </a:r>
        </a:p>
      </dsp:txBody>
      <dsp:txXfrm>
        <a:off x="4462" y="2131785"/>
        <a:ext cx="1141171" cy="587580"/>
      </dsp:txXfrm>
    </dsp:sp>
    <dsp:sp modelId="{55C3EF36-A51E-4EAE-B2AA-EAFF8D21ADA2}">
      <dsp:nvSpPr>
        <dsp:cNvPr id="0" name=""/>
        <dsp:cNvSpPr/>
      </dsp:nvSpPr>
      <dsp:spPr>
        <a:xfrm>
          <a:off x="4462" y="2772335"/>
          <a:ext cx="1141171" cy="1494598"/>
        </a:xfrm>
        <a:prstGeom prst="rect">
          <a:avLst/>
        </a:prstGeom>
        <a:noFill/>
        <a:ln>
          <a:noFill/>
        </a:ln>
        <a:effectLst/>
      </dsp:spPr>
      <dsp:style>
        <a:lnRef idx="0">
          <a:scrgbClr r="0" g="0" b="0"/>
        </a:lnRef>
        <a:fillRef idx="0">
          <a:scrgbClr r="0" g="0" b="0"/>
        </a:fillRef>
        <a:effectRef idx="0">
          <a:scrgbClr r="0" g="0" b="0"/>
        </a:effectRef>
        <a:fontRef idx="minor"/>
      </dsp:style>
    </dsp:sp>
    <dsp:sp modelId="{06D16BD4-A2CD-441F-93CD-00EF38FBF42B}">
      <dsp:nvSpPr>
        <dsp:cNvPr id="0" name=""/>
        <dsp:cNvSpPr/>
      </dsp:nvSpPr>
      <dsp:spPr>
        <a:xfrm>
          <a:off x="1716219" y="1618492"/>
          <a:ext cx="399410" cy="3994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427C63E-F8E3-4FFA-B85D-1F21D295CFF2}">
      <dsp:nvSpPr>
        <dsp:cNvPr id="0" name=""/>
        <dsp:cNvSpPr/>
      </dsp:nvSpPr>
      <dsp:spPr>
        <a:xfrm>
          <a:off x="1345339" y="2131785"/>
          <a:ext cx="1141171" cy="5875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Removed Airbnb’s with 0 availability </a:t>
          </a:r>
        </a:p>
      </dsp:txBody>
      <dsp:txXfrm>
        <a:off x="1345339" y="2131785"/>
        <a:ext cx="1141171" cy="587580"/>
      </dsp:txXfrm>
    </dsp:sp>
    <dsp:sp modelId="{251FC53B-B486-4A61-AE9D-79F1A7E24E17}">
      <dsp:nvSpPr>
        <dsp:cNvPr id="0" name=""/>
        <dsp:cNvSpPr/>
      </dsp:nvSpPr>
      <dsp:spPr>
        <a:xfrm>
          <a:off x="1345339" y="2772335"/>
          <a:ext cx="1141171" cy="1494598"/>
        </a:xfrm>
        <a:prstGeom prst="rect">
          <a:avLst/>
        </a:prstGeom>
        <a:noFill/>
        <a:ln>
          <a:noFill/>
        </a:ln>
        <a:effectLst/>
      </dsp:spPr>
      <dsp:style>
        <a:lnRef idx="0">
          <a:scrgbClr r="0" g="0" b="0"/>
        </a:lnRef>
        <a:fillRef idx="0">
          <a:scrgbClr r="0" g="0" b="0"/>
        </a:fillRef>
        <a:effectRef idx="0">
          <a:scrgbClr r="0" g="0" b="0"/>
        </a:effectRef>
        <a:fontRef idx="minor"/>
      </dsp:style>
    </dsp:sp>
    <dsp:sp modelId="{7424AFEC-FD1D-445B-97F3-7A685A1A0D61}">
      <dsp:nvSpPr>
        <dsp:cNvPr id="0" name=""/>
        <dsp:cNvSpPr/>
      </dsp:nvSpPr>
      <dsp:spPr>
        <a:xfrm>
          <a:off x="3057096" y="1618492"/>
          <a:ext cx="399410" cy="3994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E9D9423-3973-4D9F-9F63-0E3F3481E3FC}">
      <dsp:nvSpPr>
        <dsp:cNvPr id="0" name=""/>
        <dsp:cNvSpPr/>
      </dsp:nvSpPr>
      <dsp:spPr>
        <a:xfrm>
          <a:off x="2686216" y="2131785"/>
          <a:ext cx="1141171" cy="5875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Checked for null values</a:t>
          </a:r>
        </a:p>
      </dsp:txBody>
      <dsp:txXfrm>
        <a:off x="2686216" y="2131785"/>
        <a:ext cx="1141171" cy="587580"/>
      </dsp:txXfrm>
    </dsp:sp>
    <dsp:sp modelId="{F5DFC217-612A-42D5-B0FB-FD6B39FC646B}">
      <dsp:nvSpPr>
        <dsp:cNvPr id="0" name=""/>
        <dsp:cNvSpPr/>
      </dsp:nvSpPr>
      <dsp:spPr>
        <a:xfrm>
          <a:off x="2686216" y="2772335"/>
          <a:ext cx="1141171" cy="14945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No null values in columns we deemed as significant</a:t>
          </a:r>
        </a:p>
      </dsp:txBody>
      <dsp:txXfrm>
        <a:off x="2686216" y="2772335"/>
        <a:ext cx="1141171" cy="1494598"/>
      </dsp:txXfrm>
    </dsp:sp>
    <dsp:sp modelId="{2C59B738-4A4E-4BD0-8C42-411A00F1D528}">
      <dsp:nvSpPr>
        <dsp:cNvPr id="0" name=""/>
        <dsp:cNvSpPr/>
      </dsp:nvSpPr>
      <dsp:spPr>
        <a:xfrm>
          <a:off x="4397973" y="1618492"/>
          <a:ext cx="399410" cy="39941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5D45B45-5B34-4A14-837D-08A7F219CFD3}">
      <dsp:nvSpPr>
        <dsp:cNvPr id="0" name=""/>
        <dsp:cNvSpPr/>
      </dsp:nvSpPr>
      <dsp:spPr>
        <a:xfrm>
          <a:off x="4027093" y="2131785"/>
          <a:ext cx="1141171" cy="5875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Checked data types for each column</a:t>
          </a:r>
        </a:p>
      </dsp:txBody>
      <dsp:txXfrm>
        <a:off x="4027093" y="2131785"/>
        <a:ext cx="1141171" cy="587580"/>
      </dsp:txXfrm>
    </dsp:sp>
    <dsp:sp modelId="{F5BAC500-22C7-4A7F-BE71-A35AAD1DC9DA}">
      <dsp:nvSpPr>
        <dsp:cNvPr id="0" name=""/>
        <dsp:cNvSpPr/>
      </dsp:nvSpPr>
      <dsp:spPr>
        <a:xfrm>
          <a:off x="4027093" y="2772335"/>
          <a:ext cx="1141171" cy="1494598"/>
        </a:xfrm>
        <a:prstGeom prst="rect">
          <a:avLst/>
        </a:prstGeom>
        <a:noFill/>
        <a:ln>
          <a:noFill/>
        </a:ln>
        <a:effectLst/>
      </dsp:spPr>
      <dsp:style>
        <a:lnRef idx="0">
          <a:scrgbClr r="0" g="0" b="0"/>
        </a:lnRef>
        <a:fillRef idx="0">
          <a:scrgbClr r="0" g="0" b="0"/>
        </a:fillRef>
        <a:effectRef idx="0">
          <a:scrgbClr r="0" g="0" b="0"/>
        </a:effectRef>
        <a:fontRef idx="minor"/>
      </dsp:style>
    </dsp:sp>
    <dsp:sp modelId="{ED8CE2E9-012A-401B-9F24-63D3547BEC2C}">
      <dsp:nvSpPr>
        <dsp:cNvPr id="0" name=""/>
        <dsp:cNvSpPr/>
      </dsp:nvSpPr>
      <dsp:spPr>
        <a:xfrm>
          <a:off x="5738850" y="1618492"/>
          <a:ext cx="399410" cy="39941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BD8406-4BE5-4245-9A45-A60A4AA38A06}">
      <dsp:nvSpPr>
        <dsp:cNvPr id="0" name=""/>
        <dsp:cNvSpPr/>
      </dsp:nvSpPr>
      <dsp:spPr>
        <a:xfrm>
          <a:off x="5367969" y="2131785"/>
          <a:ext cx="1141171" cy="5875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Renamed all the columns</a:t>
          </a:r>
        </a:p>
      </dsp:txBody>
      <dsp:txXfrm>
        <a:off x="5367969" y="2131785"/>
        <a:ext cx="1141171" cy="587580"/>
      </dsp:txXfrm>
    </dsp:sp>
    <dsp:sp modelId="{4D9E27D1-C23C-43C5-8130-B058C1015BEE}">
      <dsp:nvSpPr>
        <dsp:cNvPr id="0" name=""/>
        <dsp:cNvSpPr/>
      </dsp:nvSpPr>
      <dsp:spPr>
        <a:xfrm>
          <a:off x="5367969" y="2772335"/>
          <a:ext cx="1141171" cy="1494598"/>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11/14/19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1010531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QuickStarter has created an outline to help you get started on your presentation. Some slides include information here in the notes to provide additional topics for you to research.</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1781059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2554283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11/14/19</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11/14/19</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11/14/19</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4260" y="462455"/>
            <a:ext cx="10515600" cy="822263"/>
          </a:xfrm>
        </p:spPr>
        <p:txBody>
          <a:bodyPr>
            <a:normAutofit/>
          </a:bodyPr>
          <a:lstStyle>
            <a:lvl1pPr>
              <a:defRPr sz="3600">
                <a:solidFill>
                  <a:srgbClr val="D24726"/>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625936"/>
            <a:ext cx="10515600" cy="4351338"/>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652CD92-9D15-43B4-8516-073FCDAC90D4}" type="datetimeFigureOut">
              <a:rPr lang="en-US" smtClean="0"/>
              <a:t>11/14/19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cxnSp>
        <p:nvCxnSpPr>
          <p:cNvPr id="7" name="Straight Connector 6"/>
          <p:cNvCxnSpPr/>
          <p:nvPr userDrawn="1"/>
        </p:nvCxnSpPr>
        <p:spPr>
          <a:xfrm>
            <a:off x="952500" y="1284718"/>
            <a:ext cx="10363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52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11/14/19</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11/14/19</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11/14/19</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11/14/19</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11/14/19</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11/14/19</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11/14/19</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11/14/19</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11/14/19</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2436357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2CD92-9D15-43B4-8516-073FCDAC90D4}" type="datetimeFigureOut">
              <a:rPr lang="en-US" smtClean="0"/>
              <a:t>11/14/19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E1560-7126-406C-A531-3A398E8D0EEA}" type="slidenum">
              <a:rPr lang="en-US" smtClean="0"/>
              <a:t>‹#›</a:t>
            </a:fld>
            <a:endParaRPr lang="en-US"/>
          </a:p>
        </p:txBody>
      </p:sp>
    </p:spTree>
    <p:extLst>
      <p:ext uri="{BB962C8B-B14F-4D97-AF65-F5344CB8AC3E}">
        <p14:creationId xmlns:p14="http://schemas.microsoft.com/office/powerpoint/2010/main" val="3184122265"/>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en.wikipedia.org/wiki/Airbnb"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2.jpg"/><Relationship Id="rId4" Type="http://schemas.openxmlformats.org/officeDocument/2006/relationships/hyperlink" Target="https://creativecommons.org/licenses/by-sa/3.0/" TargetMode="Externa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331CF-A702-1F49-B106-019A5A843B57}"/>
              </a:ext>
            </a:extLst>
          </p:cNvPr>
          <p:cNvSpPr>
            <a:spLocks noGrp="1"/>
          </p:cNvSpPr>
          <p:nvPr>
            <p:ph type="ctrTitle"/>
          </p:nvPr>
        </p:nvSpPr>
        <p:spPr>
          <a:xfrm>
            <a:off x="1524000" y="1122363"/>
            <a:ext cx="9144000" cy="2387600"/>
          </a:xfrm>
        </p:spPr>
        <p:txBody>
          <a:bodyPr/>
          <a:lstStyle/>
          <a:p>
            <a:r>
              <a:rPr lang="en-CA" b="1"/>
              <a:t>Effects on the Popularity of Airbnb by NYC Borough</a:t>
            </a:r>
            <a:endParaRPr lang="en-US" b="1" dirty="0"/>
          </a:p>
        </p:txBody>
      </p:sp>
      <p:sp>
        <p:nvSpPr>
          <p:cNvPr id="3" name="Subtitle 2">
            <a:extLst>
              <a:ext uri="{FF2B5EF4-FFF2-40B4-BE49-F238E27FC236}">
                <a16:creationId xmlns:a16="http://schemas.microsoft.com/office/drawing/2014/main" id="{ED5C8272-589A-CD4C-8EDC-0F16FB00CBC7}"/>
              </a:ext>
            </a:extLst>
          </p:cNvPr>
          <p:cNvSpPr>
            <a:spLocks noGrp="1"/>
          </p:cNvSpPr>
          <p:nvPr>
            <p:ph type="subTitle" idx="1"/>
          </p:nvPr>
        </p:nvSpPr>
        <p:spPr>
          <a:xfrm>
            <a:off x="1524000" y="3602038"/>
            <a:ext cx="9144000" cy="609015"/>
          </a:xfrm>
        </p:spPr>
        <p:txBody>
          <a:bodyPr/>
          <a:lstStyle/>
          <a:p>
            <a:r>
              <a:rPr lang="en-CA"/>
              <a:t>Arnold, Shifaa, Hayden, Shao</a:t>
            </a:r>
            <a:endParaRPr lang="en-US" dirty="0"/>
          </a:p>
        </p:txBody>
      </p:sp>
      <p:pic>
        <p:nvPicPr>
          <p:cNvPr id="4" name="Picture 3" descr="A view of a city at night&#10;&#10;Description automatically generated">
            <a:extLst>
              <a:ext uri="{FF2B5EF4-FFF2-40B4-BE49-F238E27FC236}">
                <a16:creationId xmlns:a16="http://schemas.microsoft.com/office/drawing/2014/main" id="{4B92DC9D-4EFC-410D-A3E6-C917CA9E9D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70400"/>
            <a:ext cx="12192000" cy="2387600"/>
          </a:xfrm>
          <a:prstGeom prst="rect">
            <a:avLst/>
          </a:prstGeom>
        </p:spPr>
      </p:pic>
    </p:spTree>
    <p:extLst>
      <p:ext uri="{BB962C8B-B14F-4D97-AF65-F5344CB8AC3E}">
        <p14:creationId xmlns:p14="http://schemas.microsoft.com/office/powerpoint/2010/main" val="420239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C4E2D-B66B-3148-BFC3-BB355524B2F1}"/>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9E3B74AA-30C2-1E4B-B424-402708503716}"/>
              </a:ext>
            </a:extLst>
          </p:cNvPr>
          <p:cNvPicPr>
            <a:picLocks noGrp="1" noChangeAspect="1"/>
          </p:cNvPicPr>
          <p:nvPr>
            <p:ph idx="1"/>
          </p:nvPr>
        </p:nvPicPr>
        <p:blipFill>
          <a:blip r:embed="rId2"/>
          <a:stretch>
            <a:fillRect/>
          </a:stretch>
        </p:blipFill>
        <p:spPr>
          <a:xfrm>
            <a:off x="2457450" y="1284718"/>
            <a:ext cx="7861282" cy="5307364"/>
          </a:xfrm>
          <a:prstGeom prst="rect">
            <a:avLst/>
          </a:prstGeom>
        </p:spPr>
      </p:pic>
    </p:spTree>
    <p:extLst>
      <p:ext uri="{BB962C8B-B14F-4D97-AF65-F5344CB8AC3E}">
        <p14:creationId xmlns:p14="http://schemas.microsoft.com/office/powerpoint/2010/main" val="2037378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7DF5E-C2E2-1946-9859-0CA9930A5478}"/>
              </a:ext>
            </a:extLst>
          </p:cNvPr>
          <p:cNvSpPr>
            <a:spLocks noGrp="1"/>
          </p:cNvSpPr>
          <p:nvPr>
            <p:ph type="title"/>
          </p:nvPr>
        </p:nvSpPr>
        <p:spPr/>
        <p:txBody>
          <a:bodyPr>
            <a:normAutofit fontScale="90000"/>
          </a:bodyPr>
          <a:lstStyle/>
          <a:p>
            <a:r>
              <a:rPr lang="en-CA" b="1" dirty="0"/>
              <a:t>How do house building projects affect Airbnb listings?</a:t>
            </a:r>
            <a:br>
              <a:rPr lang="en-CA" b="1" dirty="0"/>
            </a:br>
            <a:endParaRPr lang="en-US" dirty="0"/>
          </a:p>
        </p:txBody>
      </p:sp>
      <p:pic>
        <p:nvPicPr>
          <p:cNvPr id="4" name="Content Placeholder 3">
            <a:extLst>
              <a:ext uri="{FF2B5EF4-FFF2-40B4-BE49-F238E27FC236}">
                <a16:creationId xmlns:a16="http://schemas.microsoft.com/office/drawing/2014/main" id="{8622D935-F5C9-A040-A6D8-C5967BFDE6AE}"/>
              </a:ext>
            </a:extLst>
          </p:cNvPr>
          <p:cNvPicPr>
            <a:picLocks noGrp="1" noChangeAspect="1"/>
          </p:cNvPicPr>
          <p:nvPr>
            <p:ph idx="1"/>
          </p:nvPr>
        </p:nvPicPr>
        <p:blipFill>
          <a:blip r:embed="rId2"/>
          <a:stretch>
            <a:fillRect/>
          </a:stretch>
        </p:blipFill>
        <p:spPr>
          <a:xfrm>
            <a:off x="2731322" y="1284718"/>
            <a:ext cx="6721475" cy="4698711"/>
          </a:xfrm>
          <a:prstGeom prst="rect">
            <a:avLst/>
          </a:prstGeom>
        </p:spPr>
      </p:pic>
    </p:spTree>
    <p:extLst>
      <p:ext uri="{BB962C8B-B14F-4D97-AF65-F5344CB8AC3E}">
        <p14:creationId xmlns:p14="http://schemas.microsoft.com/office/powerpoint/2010/main" val="2677622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C7683-7C15-7142-BC92-51FCC5EE54D7}"/>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9939E0F4-17DE-1348-9E9E-C7A474E67709}"/>
              </a:ext>
            </a:extLst>
          </p:cNvPr>
          <p:cNvPicPr>
            <a:picLocks noGrp="1" noChangeAspect="1"/>
          </p:cNvPicPr>
          <p:nvPr>
            <p:ph idx="1"/>
          </p:nvPr>
        </p:nvPicPr>
        <p:blipFill>
          <a:blip r:embed="rId2"/>
          <a:stretch>
            <a:fillRect/>
          </a:stretch>
        </p:blipFill>
        <p:spPr>
          <a:xfrm>
            <a:off x="2739372" y="1284718"/>
            <a:ext cx="6705375" cy="4687457"/>
          </a:xfrm>
          <a:prstGeom prst="rect">
            <a:avLst/>
          </a:prstGeom>
        </p:spPr>
      </p:pic>
    </p:spTree>
    <p:extLst>
      <p:ext uri="{BB962C8B-B14F-4D97-AF65-F5344CB8AC3E}">
        <p14:creationId xmlns:p14="http://schemas.microsoft.com/office/powerpoint/2010/main" val="4191533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7C358-3098-6948-9006-C68B7F7210F9}"/>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FED86B5C-AD04-3741-AF22-E3112E034492}"/>
              </a:ext>
            </a:extLst>
          </p:cNvPr>
          <p:cNvPicPr>
            <a:picLocks noGrp="1" noChangeAspect="1"/>
          </p:cNvPicPr>
          <p:nvPr>
            <p:ph idx="1"/>
          </p:nvPr>
        </p:nvPicPr>
        <p:blipFill>
          <a:blip r:embed="rId2"/>
          <a:stretch>
            <a:fillRect/>
          </a:stretch>
        </p:blipFill>
        <p:spPr>
          <a:xfrm>
            <a:off x="2729043" y="1384876"/>
            <a:ext cx="6733914" cy="5010669"/>
          </a:xfrm>
          <a:prstGeom prst="rect">
            <a:avLst/>
          </a:prstGeom>
        </p:spPr>
      </p:pic>
    </p:spTree>
    <p:extLst>
      <p:ext uri="{BB962C8B-B14F-4D97-AF65-F5344CB8AC3E}">
        <p14:creationId xmlns:p14="http://schemas.microsoft.com/office/powerpoint/2010/main" val="2036727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3DD64-6F5B-FA4C-AFFD-49B6D9BD97DB}"/>
              </a:ext>
            </a:extLst>
          </p:cNvPr>
          <p:cNvSpPr>
            <a:spLocks noGrp="1"/>
          </p:cNvSpPr>
          <p:nvPr>
            <p:ph type="title"/>
          </p:nvPr>
        </p:nvSpPr>
        <p:spPr/>
        <p:txBody>
          <a:bodyPr>
            <a:normAutofit fontScale="90000"/>
          </a:bodyPr>
          <a:lstStyle/>
          <a:p>
            <a:r>
              <a:rPr lang="en-CA" b="1" dirty="0"/>
              <a:t>Does crime have an impact on the Airbnb's use in different boroughs?</a:t>
            </a:r>
            <a:br>
              <a:rPr lang="en-CA" b="1" dirty="0"/>
            </a:br>
            <a:endParaRPr lang="en-US" dirty="0"/>
          </a:p>
        </p:txBody>
      </p:sp>
      <p:pic>
        <p:nvPicPr>
          <p:cNvPr id="4" name="Content Placeholder 3">
            <a:extLst>
              <a:ext uri="{FF2B5EF4-FFF2-40B4-BE49-F238E27FC236}">
                <a16:creationId xmlns:a16="http://schemas.microsoft.com/office/drawing/2014/main" id="{85E5E5F4-1817-5042-B340-9B46D724D95C}"/>
              </a:ext>
            </a:extLst>
          </p:cNvPr>
          <p:cNvPicPr>
            <a:picLocks noGrp="1" noChangeAspect="1"/>
          </p:cNvPicPr>
          <p:nvPr>
            <p:ph idx="1"/>
          </p:nvPr>
        </p:nvPicPr>
        <p:blipFill>
          <a:blip r:embed="rId2"/>
          <a:stretch>
            <a:fillRect/>
          </a:stretch>
        </p:blipFill>
        <p:spPr>
          <a:xfrm>
            <a:off x="2461291" y="1284718"/>
            <a:ext cx="7261537" cy="5110827"/>
          </a:xfrm>
          <a:prstGeom prst="rect">
            <a:avLst/>
          </a:prstGeom>
        </p:spPr>
      </p:pic>
    </p:spTree>
    <p:extLst>
      <p:ext uri="{BB962C8B-B14F-4D97-AF65-F5344CB8AC3E}">
        <p14:creationId xmlns:p14="http://schemas.microsoft.com/office/powerpoint/2010/main" val="3093540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3F75E-2C41-194D-A250-90B422171440}"/>
              </a:ext>
            </a:extLst>
          </p:cNvPr>
          <p:cNvSpPr>
            <a:spLocks noGrp="1"/>
          </p:cNvSpPr>
          <p:nvPr>
            <p:ph type="title"/>
          </p:nvPr>
        </p:nvSpPr>
        <p:spPr/>
        <p:txBody>
          <a:bodyPr>
            <a:normAutofit fontScale="90000"/>
          </a:bodyPr>
          <a:lstStyle/>
          <a:p>
            <a:r>
              <a:rPr lang="en-CA" b="1" dirty="0"/>
              <a:t>Is there a relation between </a:t>
            </a:r>
            <a:r>
              <a:rPr lang="en-CA" b="1" dirty="0" err="1"/>
              <a:t>hashtagged</a:t>
            </a:r>
            <a:r>
              <a:rPr lang="en-CA" b="1" dirty="0"/>
              <a:t> twitter data and the popularity of Airbnb in those areas?</a:t>
            </a:r>
            <a:br>
              <a:rPr lang="en-CA" b="1" dirty="0"/>
            </a:br>
            <a:endParaRPr lang="en-US" dirty="0"/>
          </a:p>
        </p:txBody>
      </p:sp>
      <p:sp>
        <p:nvSpPr>
          <p:cNvPr id="5" name="Content Placeholder 4">
            <a:extLst>
              <a:ext uri="{FF2B5EF4-FFF2-40B4-BE49-F238E27FC236}">
                <a16:creationId xmlns:a16="http://schemas.microsoft.com/office/drawing/2014/main" id="{3E1EB06D-5828-7D4C-A500-2D6A0E60A1C6}"/>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9CB2FF21-760B-A140-A42D-1C8695DE7651}"/>
              </a:ext>
            </a:extLst>
          </p:cNvPr>
          <p:cNvPicPr>
            <a:picLocks noChangeAspect="1"/>
          </p:cNvPicPr>
          <p:nvPr/>
        </p:nvPicPr>
        <p:blipFill>
          <a:blip r:embed="rId2"/>
          <a:stretch>
            <a:fillRect/>
          </a:stretch>
        </p:blipFill>
        <p:spPr>
          <a:xfrm>
            <a:off x="1805587" y="1284718"/>
            <a:ext cx="8572946" cy="5216070"/>
          </a:xfrm>
          <a:prstGeom prst="rect">
            <a:avLst/>
          </a:prstGeom>
        </p:spPr>
      </p:pic>
    </p:spTree>
    <p:extLst>
      <p:ext uri="{BB962C8B-B14F-4D97-AF65-F5344CB8AC3E}">
        <p14:creationId xmlns:p14="http://schemas.microsoft.com/office/powerpoint/2010/main" val="4102648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09219-57DD-B246-9BF4-7CE2E29D103B}"/>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06BE88EE-1F2B-0E47-ABB9-592F8D81F114}"/>
              </a:ext>
            </a:extLst>
          </p:cNvPr>
          <p:cNvSpPr>
            <a:spLocks noGrp="1"/>
          </p:cNvSpPr>
          <p:nvPr>
            <p:ph idx="1"/>
          </p:nvPr>
        </p:nvSpPr>
        <p:spPr>
          <a:xfrm>
            <a:off x="838200" y="1692876"/>
            <a:ext cx="10515600" cy="4284398"/>
          </a:xfrm>
        </p:spPr>
        <p:txBody>
          <a:bodyPr/>
          <a:lstStyle/>
          <a:p>
            <a:r>
              <a:rPr lang="en-CA" sz="1600" dirty="0"/>
              <a:t>We found that Manhattan has the highest number of Airbnb listings followed by Brooklyn</a:t>
            </a:r>
          </a:p>
          <a:p>
            <a:r>
              <a:rPr lang="en-CA" sz="1600" dirty="0"/>
              <a:t>There is a correlation of the high number of new home units with the high number of </a:t>
            </a:r>
            <a:r>
              <a:rPr lang="en-CA" sz="1600" dirty="0" err="1"/>
              <a:t>AirBnb</a:t>
            </a:r>
            <a:r>
              <a:rPr lang="en-CA" sz="1600" dirty="0"/>
              <a:t> listings in Manhattan, Brooklyn and Queens.</a:t>
            </a:r>
          </a:p>
          <a:p>
            <a:r>
              <a:rPr lang="en-CA" sz="1600" dirty="0"/>
              <a:t>As the arrest rate decreases, the frequency of Airbnb listings also seems to decrease.  This held true for four of five boroughs</a:t>
            </a:r>
          </a:p>
          <a:p>
            <a:r>
              <a:rPr lang="en-CA" sz="1600" dirty="0"/>
              <a:t>Manhattan and Brooklyn had far more Airbnb listings, but their borough names did not get used as a hashtags any significant amount more.  </a:t>
            </a:r>
          </a:p>
          <a:p>
            <a:endParaRPr lang="en-US" dirty="0"/>
          </a:p>
        </p:txBody>
      </p:sp>
    </p:spTree>
    <p:extLst>
      <p:ext uri="{BB962C8B-B14F-4D97-AF65-F5344CB8AC3E}">
        <p14:creationId xmlns:p14="http://schemas.microsoft.com/office/powerpoint/2010/main" val="5994059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030B6-EEA7-3C49-BF43-51E8AA730A3A}"/>
              </a:ext>
            </a:extLst>
          </p:cNvPr>
          <p:cNvSpPr>
            <a:spLocks noGrp="1"/>
          </p:cNvSpPr>
          <p:nvPr>
            <p:ph type="title"/>
          </p:nvPr>
        </p:nvSpPr>
        <p:spPr/>
        <p:txBody>
          <a:bodyPr/>
          <a:lstStyle/>
          <a:p>
            <a:r>
              <a:rPr lang="en-US" dirty="0"/>
              <a:t>Post Mortem</a:t>
            </a:r>
          </a:p>
        </p:txBody>
      </p:sp>
      <p:sp>
        <p:nvSpPr>
          <p:cNvPr id="3" name="Content Placeholder 2">
            <a:extLst>
              <a:ext uri="{FF2B5EF4-FFF2-40B4-BE49-F238E27FC236}">
                <a16:creationId xmlns:a16="http://schemas.microsoft.com/office/drawing/2014/main" id="{51B5C627-E342-B24E-9EA1-5AF831727332}"/>
              </a:ext>
            </a:extLst>
          </p:cNvPr>
          <p:cNvSpPr>
            <a:spLocks noGrp="1"/>
          </p:cNvSpPr>
          <p:nvPr>
            <p:ph idx="1"/>
          </p:nvPr>
        </p:nvSpPr>
        <p:spPr/>
        <p:txBody>
          <a:bodyPr>
            <a:normAutofit/>
          </a:bodyPr>
          <a:lstStyle/>
          <a:p>
            <a:r>
              <a:rPr lang="en-US" sz="1800" dirty="0"/>
              <a:t>We wanted to see if points of interest or tourist landmarks would have an impact on Airbnb popularity but we did not have enough time and could not find any data for this</a:t>
            </a:r>
          </a:p>
          <a:p>
            <a:r>
              <a:rPr lang="en-US" sz="1800" dirty="0"/>
              <a:t>We could not find a trend in our data or link it to a cause. </a:t>
            </a:r>
          </a:p>
          <a:p>
            <a:r>
              <a:rPr lang="en-US" sz="1800" dirty="0"/>
              <a:t>We would have liked to examine Airbnb trends in more detail by neighborhood to get a better representation </a:t>
            </a:r>
          </a:p>
          <a:p>
            <a:r>
              <a:rPr lang="en-US" sz="1800" dirty="0"/>
              <a:t>We would have also liked to do a price comparison with hotels and other facilities in the area. </a:t>
            </a:r>
          </a:p>
          <a:p>
            <a:r>
              <a:rPr lang="en-US" sz="1800" dirty="0"/>
              <a:t>We struggled with the repository and merging our work through </a:t>
            </a:r>
            <a:r>
              <a:rPr lang="en-US" sz="1800" dirty="0" err="1"/>
              <a:t>github</a:t>
            </a:r>
            <a:endParaRPr lang="en-US" sz="1800" dirty="0"/>
          </a:p>
          <a:p>
            <a:endParaRPr lang="en-US" sz="1800" dirty="0"/>
          </a:p>
        </p:txBody>
      </p:sp>
    </p:spTree>
    <p:extLst>
      <p:ext uri="{BB962C8B-B14F-4D97-AF65-F5344CB8AC3E}">
        <p14:creationId xmlns:p14="http://schemas.microsoft.com/office/powerpoint/2010/main" val="39325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rgbClr val="FFFFFF"/>
                </a:solidFill>
              </a:rPr>
              <a:t>Works cited</a:t>
            </a:r>
          </a:p>
        </p:txBody>
      </p:sp>
      <p:sp>
        <p:nvSpPr>
          <p:cNvPr id="3" name="Content Placeholder 2"/>
          <p:cNvSpPr>
            <a:spLocks noGrp="1"/>
          </p:cNvSpPr>
          <p:nvPr>
            <p:ph type="body" idx="1"/>
          </p:nvPr>
        </p:nvSpPr>
        <p:spPr>
          <a:xfrm>
            <a:off x="6090574" y="801866"/>
            <a:ext cx="5306084" cy="5230634"/>
          </a:xfrm>
        </p:spPr>
        <p:txBody>
          <a:bodyPr anchor="ctr">
            <a:normAutofit fontScale="62500" lnSpcReduction="20000"/>
          </a:bodyPr>
          <a:lstStyle/>
          <a:p>
            <a:r>
              <a:rPr lang="en-CA" dirty="0"/>
              <a:t>2019 New York Airbnb Open Data (CSV) - </a:t>
            </a:r>
          </a:p>
          <a:p>
            <a:r>
              <a:rPr lang="en-CA" dirty="0"/>
              <a:t>https://www.kaggle.com/dgomonov/new-</a:t>
            </a:r>
          </a:p>
          <a:p>
            <a:r>
              <a:rPr lang="en-CA" dirty="0" err="1"/>
              <a:t>york</a:t>
            </a:r>
            <a:r>
              <a:rPr lang="en-CA" dirty="0"/>
              <a:t>-city-</a:t>
            </a:r>
            <a:r>
              <a:rPr lang="en-CA" dirty="0" err="1"/>
              <a:t>airbnb</a:t>
            </a:r>
            <a:r>
              <a:rPr lang="en-CA" dirty="0"/>
              <a:t>-open-data</a:t>
            </a:r>
          </a:p>
          <a:p>
            <a:r>
              <a:rPr lang="en-CA" dirty="0"/>
              <a:t>NYC Population by Neighbourhood (CSV)- </a:t>
            </a:r>
          </a:p>
          <a:p>
            <a:r>
              <a:rPr lang="en-CA" dirty="0"/>
              <a:t>https://data.cityofnewyork.us/City-</a:t>
            </a:r>
          </a:p>
          <a:p>
            <a:r>
              <a:rPr lang="en-CA" dirty="0"/>
              <a:t>Government/New-York-City-Population-By-Neighborhood-</a:t>
            </a:r>
            <a:r>
              <a:rPr lang="en-CA" dirty="0" err="1"/>
              <a:t>Tabulatio</a:t>
            </a:r>
            <a:r>
              <a:rPr lang="en-CA" dirty="0"/>
              <a:t>/</a:t>
            </a:r>
            <a:r>
              <a:rPr lang="en-CA" dirty="0" err="1"/>
              <a:t>swpk-hqdp</a:t>
            </a:r>
            <a:endParaRPr lang="en-CA" dirty="0"/>
          </a:p>
          <a:p>
            <a:r>
              <a:rPr lang="en-CA" dirty="0"/>
              <a:t>Demographic and Housing Profiles by Borough (CSV) - </a:t>
            </a:r>
          </a:p>
          <a:p>
            <a:r>
              <a:rPr lang="en-CA" dirty="0"/>
              <a:t>https://data.cityofnewyork.us/City-Government/Demographic-and-Housing-Profiles-</a:t>
            </a:r>
          </a:p>
          <a:p>
            <a:r>
              <a:rPr lang="en-CA" dirty="0"/>
              <a:t>by-Borough/cu9u-3r5e</a:t>
            </a:r>
          </a:p>
          <a:p>
            <a:r>
              <a:rPr lang="en-CA" dirty="0"/>
              <a:t>NYPD Arrest Data (Year-to-Date) (CSV) - </a:t>
            </a:r>
          </a:p>
          <a:p>
            <a:r>
              <a:rPr lang="en-CA" dirty="0"/>
              <a:t>https://data.cityofnewyork.us/Public-</a:t>
            </a:r>
          </a:p>
          <a:p>
            <a:r>
              <a:rPr lang="en-CA" dirty="0"/>
              <a:t>Safety/NYPD-Arrest-Data-Year-to-Date-/uip8-fykc</a:t>
            </a:r>
          </a:p>
          <a:p>
            <a:r>
              <a:rPr lang="en-CA" dirty="0" err="1"/>
              <a:t>Tweepy</a:t>
            </a:r>
            <a:r>
              <a:rPr lang="en-CA" dirty="0"/>
              <a:t> (API)</a:t>
            </a:r>
          </a:p>
        </p:txBody>
      </p:sp>
    </p:spTree>
    <p:extLst>
      <p:ext uri="{BB962C8B-B14F-4D97-AF65-F5344CB8AC3E}">
        <p14:creationId xmlns:p14="http://schemas.microsoft.com/office/powerpoint/2010/main" val="1539249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 name="Text 2"/>
          <p:cNvSpPr/>
          <p:nvPr/>
        </p:nvSpPr>
        <p:spPr>
          <a:xfrm>
            <a:off x="986221" y="1592120"/>
            <a:ext cx="10462846" cy="415498"/>
          </a:xfrm>
          <a:prstGeom prst="rect">
            <a:avLst/>
          </a:prstGeom>
        </p:spPr>
        <p:txBody>
          <a:bodyPr wrap="square">
            <a:spAutoFit/>
          </a:bodyPr>
          <a:lstStyle/>
          <a:p>
            <a:pPr>
              <a:lnSpc>
                <a:spcPct val="150000"/>
              </a:lnSpc>
            </a:pPr>
            <a:r>
              <a:rPr lang="en-US" sz="1600"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Key facts about your topic</a:t>
            </a:r>
          </a:p>
        </p:txBody>
      </p:sp>
      <p:sp>
        <p:nvSpPr>
          <p:cNvPr id="21" name="Content Placeholder 2"/>
          <p:cNvSpPr txBox="1">
            <a:spLocks/>
          </p:cNvSpPr>
          <p:nvPr/>
        </p:nvSpPr>
        <p:spPr>
          <a:xfrm>
            <a:off x="926062" y="2176249"/>
            <a:ext cx="5028036" cy="3229851"/>
          </a:xfrm>
          <a:prstGeom prst="rect">
            <a:avLst/>
          </a:prstGeom>
          <a:ln w="57150">
            <a:noFill/>
          </a:ln>
        </p:spPr>
        <p:txBody>
          <a:bodyPr vert="horz" lIns="91440" tIns="45720" rIns="91440" bIns="45720" numCol="1" rtlCol="0" anchor="t">
            <a:normAutofit/>
          </a:bodyPr>
          <a:lstStyle/>
          <a:p>
            <a:pPr marL="0" indent="0">
              <a:lnSpc>
                <a:spcPct val="150000"/>
              </a:lnSpc>
              <a:spcBef>
                <a:spcPts val="0"/>
              </a:spcBef>
              <a:buFont typeface="Arial" panose="020B0604020202020204" pitchFamily="34" charset="0"/>
              <a:buNone/>
            </a:pPr>
            <a:r>
              <a:rPr lang="en-US" sz="16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A‌i‌r‌b‌n‌b‌,‌ ‌I‌n‌c‌.‌ is an online marketplace for arranging or offering lodging, primarily homestays, or tourism experiences. The company does not own any of the real estate listings, nor does it host events; it acts as a broker, receiving commissions from each booking. The company is based in San Francisco, California, United States</a:t>
            </a:r>
            <a:r>
              <a:rPr lang="en-U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a:t>
            </a:r>
          </a:p>
        </p:txBody>
      </p:sp>
      <p:sp>
        <p:nvSpPr>
          <p:cNvPr id="22" name="Content Placeholder 3"/>
          <p:cNvSpPr/>
          <p:nvPr/>
        </p:nvSpPr>
        <p:spPr>
          <a:xfrm>
            <a:off x="7315199" y="1799869"/>
            <a:ext cx="4374481" cy="2262479"/>
          </a:xfrm>
          <a:prstGeom prst="rect">
            <a:avLst/>
          </a:prstGeom>
        </p:spPr>
        <p:txBody>
          <a:bodyPr wrap="square">
            <a:spAutoFit/>
          </a:bodyPr>
          <a:lstStyle/>
          <a:p>
            <a:pPr>
              <a:lnSpc>
                <a:spcPct val="150000"/>
              </a:lnSpc>
            </a:pPr>
            <a:r>
              <a:rPr lang="en-US" sz="1600" b="1" dirty="0">
                <a:solidFill>
                  <a:srgbClr val="D24726"/>
                </a:solidFill>
                <a:latin typeface="Segoe UI Semibold" panose="020B0702040204020203" pitchFamily="34" charset="0"/>
                <a:ea typeface="Segoe UI Semibold" panose="020B0702040204020203" pitchFamily="34" charset="0"/>
              </a:rPr>
              <a:t>Founded: </a:t>
            </a:r>
            <a:r>
              <a:rPr lang="en-US" sz="1600" dirty="0">
                <a:solidFill>
                  <a:schemeClr val="tx1">
                    <a:lumMod val="65000"/>
                    <a:lumOff val="35000"/>
                  </a:schemeClr>
                </a:solidFill>
                <a:latin typeface="Segoe UI Semilight" panose="020B0402040204020203" pitchFamily="34" charset="0"/>
                <a:cs typeface="Segoe UI Semilight" panose="020B0402040204020203" pitchFamily="34" charset="0"/>
              </a:rPr>
              <a:t>2008</a:t>
            </a:r>
          </a:p>
          <a:p>
            <a:pPr>
              <a:lnSpc>
                <a:spcPct val="150000"/>
              </a:lnSpc>
            </a:pPr>
            <a:r>
              <a:rPr lang="en-US" sz="1600" b="1" dirty="0">
                <a:solidFill>
                  <a:srgbClr val="D24726"/>
                </a:solidFill>
                <a:latin typeface="Segoe UI Semibold" panose="020B0702040204020203" pitchFamily="34" charset="0"/>
                <a:ea typeface="Segoe UI Semibold" panose="020B0702040204020203" pitchFamily="34" charset="0"/>
              </a:rPr>
              <a:t>Revenue: </a:t>
            </a:r>
            <a:r>
              <a:rPr lang="en-US" sz="1600" dirty="0">
                <a:solidFill>
                  <a:schemeClr val="tx1">
                    <a:lumMod val="65000"/>
                    <a:lumOff val="35000"/>
                  </a:schemeClr>
                </a:solidFill>
                <a:latin typeface="Segoe UI Semilight" panose="020B0402040204020203" pitchFamily="34" charset="0"/>
                <a:cs typeface="Segoe UI Semilight" panose="020B0402040204020203" pitchFamily="34" charset="0"/>
              </a:rPr>
              <a:t>$2.60 Billion USD (2017)</a:t>
            </a:r>
          </a:p>
          <a:p>
            <a:pPr>
              <a:lnSpc>
                <a:spcPct val="150000"/>
              </a:lnSpc>
            </a:pPr>
            <a:r>
              <a:rPr lang="en-US" sz="1600" b="1" dirty="0">
                <a:solidFill>
                  <a:srgbClr val="D24726"/>
                </a:solidFill>
                <a:latin typeface="Segoe UI Semibold" panose="020B0702040204020203" pitchFamily="34" charset="0"/>
                <a:ea typeface="Segoe UI Semibold" panose="020B0702040204020203" pitchFamily="34" charset="0"/>
              </a:rPr>
              <a:t>Headquarters: </a:t>
            </a:r>
            <a:r>
              <a:rPr lang="en-US" sz="1600" dirty="0">
                <a:solidFill>
                  <a:schemeClr val="tx1">
                    <a:lumMod val="65000"/>
                    <a:lumOff val="35000"/>
                  </a:schemeClr>
                </a:solidFill>
                <a:latin typeface="Segoe UI Semilight" panose="020B0402040204020203" pitchFamily="34" charset="0"/>
                <a:cs typeface="Segoe UI Semilight" panose="020B0402040204020203" pitchFamily="34" charset="0"/>
              </a:rPr>
              <a:t>San Francisco, CA</a:t>
            </a:r>
          </a:p>
          <a:p>
            <a:pPr>
              <a:lnSpc>
                <a:spcPct val="150000"/>
              </a:lnSpc>
            </a:pPr>
            <a:r>
              <a:rPr lang="en-US" sz="1600" b="1" dirty="0">
                <a:solidFill>
                  <a:srgbClr val="D24726"/>
                </a:solidFill>
                <a:latin typeface="Segoe UI Semibold" panose="020B0702040204020203" pitchFamily="34" charset="0"/>
                <a:ea typeface="Segoe UI Semibold" panose="020B0702040204020203" pitchFamily="34" charset="0"/>
              </a:rPr>
              <a:t>CEO: </a:t>
            </a:r>
            <a:r>
              <a:rPr lang="en-US" sz="1600" dirty="0">
                <a:solidFill>
                  <a:schemeClr val="tx1">
                    <a:lumMod val="65000"/>
                    <a:lumOff val="35000"/>
                  </a:schemeClr>
                </a:solidFill>
                <a:latin typeface="Segoe UI Semilight" panose="020B0402040204020203" pitchFamily="34" charset="0"/>
                <a:cs typeface="Segoe UI Semilight" panose="020B0402040204020203" pitchFamily="34" charset="0"/>
              </a:rPr>
              <a:t>Brian Chesky</a:t>
            </a:r>
          </a:p>
          <a:p>
            <a:pPr>
              <a:lnSpc>
                <a:spcPct val="150000"/>
              </a:lnSpc>
            </a:pPr>
            <a:r>
              <a:rPr lang="en-US" sz="1600" b="1" dirty="0">
                <a:solidFill>
                  <a:srgbClr val="D24726"/>
                </a:solidFill>
                <a:latin typeface="Segoe UI Semibold" panose="020B0702040204020203" pitchFamily="34" charset="0"/>
                <a:ea typeface="Segoe UI Semibold" panose="020B0702040204020203" pitchFamily="34" charset="0"/>
              </a:rPr>
              <a:t>Founders: </a:t>
            </a:r>
            <a:r>
              <a:rPr lang="en-US" sz="1600" dirty="0">
                <a:solidFill>
                  <a:schemeClr val="tx1">
                    <a:lumMod val="65000"/>
                    <a:lumOff val="35000"/>
                  </a:schemeClr>
                </a:solidFill>
                <a:latin typeface="Segoe UI Semilight" panose="020B0402040204020203" pitchFamily="34" charset="0"/>
                <a:cs typeface="Segoe UI Semilight" panose="020B0402040204020203" pitchFamily="34" charset="0"/>
              </a:rPr>
              <a:t>Brian Chesky, Joe Gebbia, Nathan Blecharczyk</a:t>
            </a:r>
          </a:p>
        </p:txBody>
      </p:sp>
      <p:sp>
        <p:nvSpPr>
          <p:cNvPr id="23" name="Footer Placeholder 2"/>
          <p:cNvSpPr>
            <a:spLocks noGrp="1"/>
          </p:cNvSpPr>
          <p:nvPr>
            <p:ph type="ftr" sz="quarter" idx="11"/>
          </p:nvPr>
        </p:nvSpPr>
        <p:spPr>
          <a:xfrm>
            <a:off x="838199" y="6229028"/>
            <a:ext cx="5779169" cy="365125"/>
          </a:xfrm>
        </p:spPr>
        <p:txBody>
          <a:bodyPr/>
          <a:lstStyle/>
          <a:p>
            <a:pPr algn="l"/>
            <a:r>
              <a:rPr lang="en-US" dirty="0">
                <a:solidFill>
                  <a:schemeClr val="tx2"/>
                </a:solidFill>
                <a:latin typeface="Segoe UI" panose="020B0502040204020203" pitchFamily="34" charset="0"/>
                <a:ea typeface="Segoe UI" panose="020B0502040204020203" pitchFamily="34" charset="0"/>
                <a:cs typeface="Segoe UI" panose="020B0502040204020203" pitchFamily="34" charset="0"/>
                <a:hlinkClick r:id="rId3"/>
              </a:rPr>
              <a:t>en.wikipedia.org</a:t>
            </a:r>
            <a:r>
              <a:rPr lang="en-US" dirty="0">
                <a:solidFill>
                  <a:schemeClr val="tx2"/>
                </a:solidFill>
                <a:latin typeface="Segoe UI" panose="020B0502040204020203" pitchFamily="34" charset="0"/>
                <a:ea typeface="Segoe UI" panose="020B0502040204020203" pitchFamily="34" charset="0"/>
                <a:cs typeface="Segoe UI" panose="020B0502040204020203" pitchFamily="34" charset="0"/>
              </a:rPr>
              <a:t> - Text under </a:t>
            </a:r>
            <a:r>
              <a:rPr lang="en-US" dirty="0">
                <a:solidFill>
                  <a:schemeClr val="tx2"/>
                </a:solidFill>
                <a:latin typeface="Segoe UI" panose="020B0502040204020203" pitchFamily="34" charset="0"/>
                <a:ea typeface="Segoe UI" panose="020B0502040204020203" pitchFamily="34" charset="0"/>
                <a:cs typeface="Segoe UI" panose="020B0502040204020203" pitchFamily="34" charset="0"/>
                <a:hlinkClick r:id="rId4"/>
              </a:rPr>
              <a:t>CC-BY-SA license</a:t>
            </a:r>
            <a:endParaRPr lang="en-US" dirty="0"/>
          </a:p>
        </p:txBody>
      </p:sp>
      <p:pic>
        <p:nvPicPr>
          <p:cNvPr id="3" name="Picture 2" descr="A picture containing drawing&#10;&#10;Description automatically generated">
            <a:extLst>
              <a:ext uri="{FF2B5EF4-FFF2-40B4-BE49-F238E27FC236}">
                <a16:creationId xmlns:a16="http://schemas.microsoft.com/office/drawing/2014/main" id="{1453FFFD-A729-40CB-ADF3-6BBE05B89A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98708" y="30636"/>
            <a:ext cx="2237872" cy="2145613"/>
          </a:xfrm>
          <a:prstGeom prst="rect">
            <a:avLst/>
          </a:prstGeom>
        </p:spPr>
      </p:pic>
    </p:spTree>
    <p:extLst>
      <p:ext uri="{BB962C8B-B14F-4D97-AF65-F5344CB8AC3E}">
        <p14:creationId xmlns:p14="http://schemas.microsoft.com/office/powerpoint/2010/main" val="3748667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63029" y="1012004"/>
            <a:ext cx="3416158" cy="4795408"/>
          </a:xfrm>
        </p:spPr>
        <p:txBody>
          <a:bodyPr>
            <a:normAutofit/>
          </a:bodyPr>
          <a:lstStyle/>
          <a:p>
            <a:r>
              <a:rPr lang="en-US">
                <a:solidFill>
                  <a:srgbClr val="FFFFFF"/>
                </a:solidFill>
              </a:rPr>
              <a:t>Contents</a:t>
            </a:r>
          </a:p>
        </p:txBody>
      </p:sp>
      <p:graphicFrame>
        <p:nvGraphicFramePr>
          <p:cNvPr id="5" name="Content Placeholder 2">
            <a:extLst>
              <a:ext uri="{FF2B5EF4-FFF2-40B4-BE49-F238E27FC236}">
                <a16:creationId xmlns:a16="http://schemas.microsoft.com/office/drawing/2014/main" id="{090E7BCD-F311-4402-886C-F5EE0D9B7D81}"/>
              </a:ext>
            </a:extLst>
          </p:cNvPr>
          <p:cNvGraphicFramePr/>
          <p:nvPr>
            <p:extLst>
              <p:ext uri="{D42A27DB-BD31-4B8C-83A1-F6EECF244321}">
                <p14:modId xmlns:p14="http://schemas.microsoft.com/office/powerpoint/2010/main" val="18743865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66099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7304C-32A6-4300-A098-F4D645B1709A}"/>
              </a:ext>
            </a:extLst>
          </p:cNvPr>
          <p:cNvSpPr>
            <a:spLocks noGrp="1"/>
          </p:cNvSpPr>
          <p:nvPr>
            <p:ph type="title"/>
          </p:nvPr>
        </p:nvSpPr>
        <p:spPr/>
        <p:txBody>
          <a:bodyPr/>
          <a:lstStyle/>
          <a:p>
            <a:r>
              <a:rPr lang="en-US" dirty="0"/>
              <a:t>The data exploration and cleanup process</a:t>
            </a:r>
          </a:p>
        </p:txBody>
      </p:sp>
      <p:sp>
        <p:nvSpPr>
          <p:cNvPr id="8" name="Rectangle 4">
            <a:extLst>
              <a:ext uri="{FF2B5EF4-FFF2-40B4-BE49-F238E27FC236}">
                <a16:creationId xmlns:a16="http://schemas.microsoft.com/office/drawing/2014/main" id="{F6176723-6D2A-480C-884E-03F461503797}"/>
              </a:ext>
            </a:extLst>
          </p:cNvPr>
          <p:cNvSpPr>
            <a:spLocks noChangeArrowheads="1"/>
          </p:cNvSpPr>
          <p:nvPr/>
        </p:nvSpPr>
        <p:spPr bwMode="auto">
          <a:xfrm>
            <a:off x="689811" y="3904033"/>
            <a:ext cx="3252602"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9" name="Table 9">
            <a:extLst>
              <a:ext uri="{FF2B5EF4-FFF2-40B4-BE49-F238E27FC236}">
                <a16:creationId xmlns:a16="http://schemas.microsoft.com/office/drawing/2014/main" id="{45A39195-72E9-4BDC-8028-EC34A265B217}"/>
              </a:ext>
            </a:extLst>
          </p:cNvPr>
          <p:cNvGraphicFramePr>
            <a:graphicFrameLocks noGrp="1"/>
          </p:cNvGraphicFramePr>
          <p:nvPr>
            <p:extLst>
              <p:ext uri="{D42A27DB-BD31-4B8C-83A1-F6EECF244321}">
                <p14:modId xmlns:p14="http://schemas.microsoft.com/office/powerpoint/2010/main" val="398603514"/>
              </p:ext>
            </p:extLst>
          </p:nvPr>
        </p:nvGraphicFramePr>
        <p:xfrm>
          <a:off x="689810" y="5010260"/>
          <a:ext cx="8127999" cy="1828800"/>
        </p:xfrm>
        <a:graphic>
          <a:graphicData uri="http://schemas.openxmlformats.org/drawingml/2006/table">
            <a:tbl>
              <a:tblPr firstRow="1" bandRow="1">
                <a:tableStyleId>{5C22544A-7EE6-4342-B048-85BDC9FD1C3A}</a:tableStyleId>
              </a:tblPr>
              <a:tblGrid>
                <a:gridCol w="8127999">
                  <a:extLst>
                    <a:ext uri="{9D8B030D-6E8A-4147-A177-3AD203B41FA5}">
                      <a16:colId xmlns:a16="http://schemas.microsoft.com/office/drawing/2014/main" val="3767221043"/>
                    </a:ext>
                  </a:extLst>
                </a:gridCol>
              </a:tblGrid>
              <a:tr h="1261689">
                <a:tc>
                  <a:txBody>
                    <a:bodyPr/>
                    <a:lstStyle/>
                    <a:p>
                      <a:r>
                        <a:rPr lang="en-US" dirty="0"/>
                        <a:t>#Drop Airbnb's with no availability for 2019</a:t>
                      </a:r>
                    </a:p>
                    <a:p>
                      <a:r>
                        <a:rPr lang="en-US" dirty="0" err="1"/>
                        <a:t>unavail_abb_df</a:t>
                      </a:r>
                      <a:r>
                        <a:rPr lang="en-US" dirty="0"/>
                        <a:t> = </a:t>
                      </a:r>
                      <a:r>
                        <a:rPr lang="en-US" dirty="0" err="1"/>
                        <a:t>abb_df</a:t>
                      </a:r>
                      <a:r>
                        <a:rPr lang="en-US" dirty="0"/>
                        <a:t>[</a:t>
                      </a:r>
                      <a:r>
                        <a:rPr lang="en-US" dirty="0" err="1"/>
                        <a:t>abb_df</a:t>
                      </a:r>
                      <a:r>
                        <a:rPr lang="en-US" dirty="0"/>
                        <a:t>['availability_365']==0]</a:t>
                      </a:r>
                    </a:p>
                    <a:p>
                      <a:r>
                        <a:rPr lang="en-US" dirty="0" err="1"/>
                        <a:t>clean_abb_df</a:t>
                      </a:r>
                      <a:r>
                        <a:rPr lang="en-US" dirty="0"/>
                        <a:t> = </a:t>
                      </a:r>
                      <a:r>
                        <a:rPr lang="en-US" dirty="0" err="1"/>
                        <a:t>abb_df</a:t>
                      </a:r>
                      <a:r>
                        <a:rPr lang="en-US" dirty="0"/>
                        <a:t>[</a:t>
                      </a:r>
                      <a:r>
                        <a:rPr lang="en-US" dirty="0" err="1"/>
                        <a:t>abb_d</a:t>
                      </a:r>
                      <a:endParaRPr lang="en-US" dirty="0"/>
                    </a:p>
                    <a:p>
                      <a:r>
                        <a:rPr lang="en-US" dirty="0"/>
                        <a:t>f['availability_365']&gt;0]</a:t>
                      </a:r>
                    </a:p>
                    <a:p>
                      <a:r>
                        <a:rPr lang="en-US" dirty="0" err="1"/>
                        <a:t>len</a:t>
                      </a:r>
                      <a:r>
                        <a:rPr lang="en-US" dirty="0"/>
                        <a:t>(</a:t>
                      </a:r>
                      <a:r>
                        <a:rPr lang="en-US" dirty="0" err="1"/>
                        <a:t>clean_abb_df</a:t>
                      </a:r>
                      <a:r>
                        <a:rPr lang="en-US" dirty="0"/>
                        <a:t>)</a:t>
                      </a:r>
                    </a:p>
                  </a:txBody>
                  <a:tcPr/>
                </a:tc>
                <a:extLst>
                  <a:ext uri="{0D108BD9-81ED-4DB2-BD59-A6C34878D82A}">
                    <a16:rowId xmlns:a16="http://schemas.microsoft.com/office/drawing/2014/main" val="2716658265"/>
                  </a:ext>
                </a:extLst>
              </a:tr>
              <a:tr h="315422">
                <a:tc>
                  <a:txBody>
                    <a:bodyPr/>
                    <a:lstStyle/>
                    <a:p>
                      <a:r>
                        <a:rPr lang="en-US" dirty="0"/>
                        <a:t>31362</a:t>
                      </a:r>
                    </a:p>
                  </a:txBody>
                  <a:tcPr/>
                </a:tc>
                <a:extLst>
                  <a:ext uri="{0D108BD9-81ED-4DB2-BD59-A6C34878D82A}">
                    <a16:rowId xmlns:a16="http://schemas.microsoft.com/office/drawing/2014/main" val="3874591547"/>
                  </a:ext>
                </a:extLst>
              </a:tr>
            </a:tbl>
          </a:graphicData>
        </a:graphic>
      </p:graphicFrame>
      <p:graphicFrame>
        <p:nvGraphicFramePr>
          <p:cNvPr id="12" name="Table 12">
            <a:extLst>
              <a:ext uri="{FF2B5EF4-FFF2-40B4-BE49-F238E27FC236}">
                <a16:creationId xmlns:a16="http://schemas.microsoft.com/office/drawing/2014/main" id="{CAF4F9C4-0502-4AE7-B1B3-A80F706FBF79}"/>
              </a:ext>
            </a:extLst>
          </p:cNvPr>
          <p:cNvGraphicFramePr>
            <a:graphicFrameLocks noGrp="1"/>
          </p:cNvGraphicFramePr>
          <p:nvPr>
            <p:extLst>
              <p:ext uri="{D42A27DB-BD31-4B8C-83A1-F6EECF244321}">
                <p14:modId xmlns:p14="http://schemas.microsoft.com/office/powerpoint/2010/main" val="1515525826"/>
              </p:ext>
            </p:extLst>
          </p:nvPr>
        </p:nvGraphicFramePr>
        <p:xfrm>
          <a:off x="689811" y="2738604"/>
          <a:ext cx="8127999" cy="2138481"/>
        </p:xfrm>
        <a:graphic>
          <a:graphicData uri="http://schemas.openxmlformats.org/drawingml/2006/table">
            <a:tbl>
              <a:tblPr firstRow="1" bandRow="1">
                <a:tableStyleId>{5C22544A-7EE6-4342-B048-85BDC9FD1C3A}</a:tableStyleId>
              </a:tblPr>
              <a:tblGrid>
                <a:gridCol w="8127999">
                  <a:extLst>
                    <a:ext uri="{9D8B030D-6E8A-4147-A177-3AD203B41FA5}">
                      <a16:colId xmlns:a16="http://schemas.microsoft.com/office/drawing/2014/main" val="1400434500"/>
                    </a:ext>
                  </a:extLst>
                </a:gridCol>
              </a:tblGrid>
              <a:tr h="574838">
                <a:tc>
                  <a:txBody>
                    <a:bodyPr/>
                    <a:lstStyle/>
                    <a:p>
                      <a:r>
                        <a:rPr lang="en-CA" dirty="0"/>
                        <a:t>#Check for Airbnb's availability for 2019</a:t>
                      </a:r>
                    </a:p>
                    <a:p>
                      <a:r>
                        <a:rPr lang="en-CA" dirty="0" err="1"/>
                        <a:t>abb_df</a:t>
                      </a:r>
                      <a:r>
                        <a:rPr lang="en-CA" dirty="0"/>
                        <a:t>['availability_365'].</a:t>
                      </a:r>
                      <a:r>
                        <a:rPr lang="en-CA" dirty="0" err="1"/>
                        <a:t>value_counts</a:t>
                      </a:r>
                      <a:r>
                        <a:rPr lang="en-CA" dirty="0"/>
                        <a:t>().head()</a:t>
                      </a:r>
                    </a:p>
                  </a:txBody>
                  <a:tcPr/>
                </a:tc>
                <a:extLst>
                  <a:ext uri="{0D108BD9-81ED-4DB2-BD59-A6C34878D82A}">
                    <a16:rowId xmlns:a16="http://schemas.microsoft.com/office/drawing/2014/main" val="3263522648"/>
                  </a:ext>
                </a:extLst>
              </a:tr>
              <a:tr h="1498401">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Unicode MS" panose="020B0604020202020204" pitchFamily="34" charset="-128"/>
                          <a:ea typeface="Courier New" panose="02070309020205020404" pitchFamily="49" charset="0"/>
                        </a:rPr>
                        <a:t>0      17533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Unicode MS" panose="020B0604020202020204" pitchFamily="34" charset="-128"/>
                          <a:ea typeface="Courier New" panose="02070309020205020404" pitchFamily="49" charset="0"/>
                        </a:rPr>
                        <a:t>365  1295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Unicode MS" panose="020B0604020202020204" pitchFamily="34" charset="-128"/>
                          <a:ea typeface="Courier New" panose="02070309020205020404" pitchFamily="49" charset="0"/>
                        </a:rPr>
                        <a:t>364  491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Unicode MS" panose="020B0604020202020204" pitchFamily="34" charset="-128"/>
                          <a:ea typeface="Courier New" panose="02070309020205020404" pitchFamily="49" charset="0"/>
                        </a:rPr>
                        <a:t>1      408</a:t>
                      </a:r>
                    </a:p>
                    <a:p>
                      <a:pPr marL="342900" marR="0" lvl="0" indent="-342900" algn="l" defTabSz="914400" rtl="0" eaLnBrk="0" fontAlgn="base" latinLnBrk="0" hangingPunct="0">
                        <a:lnSpc>
                          <a:spcPct val="100000"/>
                        </a:lnSpc>
                        <a:spcBef>
                          <a:spcPct val="0"/>
                        </a:spcBef>
                        <a:spcAft>
                          <a:spcPct val="0"/>
                        </a:spcAft>
                        <a:buClrTx/>
                        <a:buSzTx/>
                        <a:buFontTx/>
                        <a:buAutoNum type="arabicPlain" startAt="89"/>
                        <a:tabLst/>
                      </a:pPr>
                      <a:r>
                        <a:rPr kumimoji="0" lang="en-US" altLang="en-US" sz="1800" b="0" i="0" u="none" strike="noStrike" cap="none" normalizeH="0" baseline="0" dirty="0">
                          <a:ln>
                            <a:noFill/>
                          </a:ln>
                          <a:solidFill>
                            <a:srgbClr val="000000"/>
                          </a:solidFill>
                          <a:effectLst/>
                          <a:latin typeface="Arial Unicode MS" panose="020B0604020202020204" pitchFamily="34" charset="-128"/>
                          <a:ea typeface="Courier New" panose="02070309020205020404" pitchFamily="49" charset="0"/>
                        </a:rPr>
                        <a:t>  361</a:t>
                      </a:r>
                      <a:endParaRPr lang="en-US" dirty="0"/>
                    </a:p>
                  </a:txBody>
                  <a:tcPr/>
                </a:tc>
                <a:extLst>
                  <a:ext uri="{0D108BD9-81ED-4DB2-BD59-A6C34878D82A}">
                    <a16:rowId xmlns:a16="http://schemas.microsoft.com/office/drawing/2014/main" val="3309506855"/>
                  </a:ext>
                </a:extLst>
              </a:tr>
            </a:tbl>
          </a:graphicData>
        </a:graphic>
      </p:graphicFrame>
      <p:graphicFrame>
        <p:nvGraphicFramePr>
          <p:cNvPr id="16" name="Table 16">
            <a:extLst>
              <a:ext uri="{FF2B5EF4-FFF2-40B4-BE49-F238E27FC236}">
                <a16:creationId xmlns:a16="http://schemas.microsoft.com/office/drawing/2014/main" id="{090F0ECA-9718-4F9B-9E03-F6C6207463A2}"/>
              </a:ext>
            </a:extLst>
          </p:cNvPr>
          <p:cNvGraphicFramePr>
            <a:graphicFrameLocks noGrp="1"/>
          </p:cNvGraphicFramePr>
          <p:nvPr>
            <p:extLst>
              <p:ext uri="{D42A27DB-BD31-4B8C-83A1-F6EECF244321}">
                <p14:modId xmlns:p14="http://schemas.microsoft.com/office/powerpoint/2010/main" val="2769772259"/>
              </p:ext>
            </p:extLst>
          </p:nvPr>
        </p:nvGraphicFramePr>
        <p:xfrm>
          <a:off x="689811" y="1284718"/>
          <a:ext cx="8128000" cy="12852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105484639"/>
                    </a:ext>
                  </a:extLst>
                </a:gridCol>
              </a:tblGrid>
              <a:tr h="370840">
                <a:tc>
                  <a:txBody>
                    <a:bodyPr/>
                    <a:lstStyle/>
                    <a:p>
                      <a:r>
                        <a:rPr lang="en-CA" dirty="0"/>
                        <a:t>#Check for duplicates</a:t>
                      </a:r>
                    </a:p>
                    <a:p>
                      <a:r>
                        <a:rPr lang="en-CA" dirty="0" err="1"/>
                        <a:t>abb_df.duplicated</a:t>
                      </a:r>
                      <a:r>
                        <a:rPr lang="en-CA" dirty="0"/>
                        <a:t>().sum()</a:t>
                      </a:r>
                    </a:p>
                    <a:p>
                      <a:endParaRPr lang="en-US" dirty="0"/>
                    </a:p>
                  </a:txBody>
                  <a:tcPr/>
                </a:tc>
                <a:extLst>
                  <a:ext uri="{0D108BD9-81ED-4DB2-BD59-A6C34878D82A}">
                    <a16:rowId xmlns:a16="http://schemas.microsoft.com/office/drawing/2014/main" val="2454061902"/>
                  </a:ext>
                </a:extLst>
              </a:tr>
              <a:tr h="370840">
                <a:tc>
                  <a:txBody>
                    <a:bodyPr/>
                    <a:lstStyle/>
                    <a:p>
                      <a:r>
                        <a:rPr lang="en-US" dirty="0"/>
                        <a:t>0</a:t>
                      </a:r>
                    </a:p>
                  </a:txBody>
                  <a:tcPr/>
                </a:tc>
                <a:extLst>
                  <a:ext uri="{0D108BD9-81ED-4DB2-BD59-A6C34878D82A}">
                    <a16:rowId xmlns:a16="http://schemas.microsoft.com/office/drawing/2014/main" val="835231213"/>
                  </a:ext>
                </a:extLst>
              </a:tr>
            </a:tbl>
          </a:graphicData>
        </a:graphic>
      </p:graphicFrame>
    </p:spTree>
    <p:extLst>
      <p:ext uri="{BB962C8B-B14F-4D97-AF65-F5344CB8AC3E}">
        <p14:creationId xmlns:p14="http://schemas.microsoft.com/office/powerpoint/2010/main" val="3441555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B094F30-B93E-5B4D-950F-549B2C88CBCF}"/>
              </a:ext>
            </a:extLst>
          </p:cNvPr>
          <p:cNvSpPr>
            <a:spLocks noGrp="1"/>
          </p:cNvSpPr>
          <p:nvPr>
            <p:ph type="title"/>
          </p:nvPr>
        </p:nvSpPr>
        <p:spPr>
          <a:xfrm>
            <a:off x="863029" y="1012004"/>
            <a:ext cx="3416158" cy="4795408"/>
          </a:xfrm>
        </p:spPr>
        <p:txBody>
          <a:bodyPr vert="horz" lIns="91440" tIns="45720" rIns="91440" bIns="45720" rtlCol="0" anchor="ctr">
            <a:normAutofit/>
          </a:bodyPr>
          <a:lstStyle/>
          <a:p>
            <a:r>
              <a:rPr lang="en-US" sz="4400">
                <a:solidFill>
                  <a:srgbClr val="FFFFFF"/>
                </a:solidFill>
                <a:latin typeface="+mj-lt"/>
                <a:cs typeface="+mj-cs"/>
              </a:rPr>
              <a:t>Data Cleanup </a:t>
            </a:r>
          </a:p>
        </p:txBody>
      </p:sp>
      <p:graphicFrame>
        <p:nvGraphicFramePr>
          <p:cNvPr id="5" name="Content Placeholder 2">
            <a:extLst>
              <a:ext uri="{FF2B5EF4-FFF2-40B4-BE49-F238E27FC236}">
                <a16:creationId xmlns:a16="http://schemas.microsoft.com/office/drawing/2014/main" id="{BD9EAC25-A7D1-4001-8E54-502ECC782EA1}"/>
              </a:ext>
            </a:extLst>
          </p:cNvPr>
          <p:cNvGraphicFramePr>
            <a:graphicFrameLocks noGrp="1"/>
          </p:cNvGraphicFramePr>
          <p:nvPr>
            <p:ph idx="1"/>
            <p:extLst>
              <p:ext uri="{D42A27DB-BD31-4B8C-83A1-F6EECF244321}">
                <p14:modId xmlns:p14="http://schemas.microsoft.com/office/powerpoint/2010/main" val="1245862895"/>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38228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E990E2-6176-4290-8ABF-39BADCD31AA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200" b="1" kern="1200" dirty="0">
                <a:solidFill>
                  <a:schemeClr val="bg1"/>
                </a:solidFill>
                <a:latin typeface="+mj-lt"/>
                <a:ea typeface="+mj-ea"/>
                <a:cs typeface="+mj-cs"/>
              </a:rPr>
              <a:t>Who is using Airbnb in NYC  ?</a:t>
            </a:r>
            <a:br>
              <a:rPr lang="en-US" sz="2200" b="1" kern="1200" dirty="0">
                <a:solidFill>
                  <a:schemeClr val="bg1"/>
                </a:solidFill>
                <a:latin typeface="+mj-lt"/>
                <a:ea typeface="+mj-ea"/>
                <a:cs typeface="+mj-cs"/>
              </a:rPr>
            </a:br>
            <a:endParaRPr lang="en-US" sz="2200" kern="1200" dirty="0">
              <a:solidFill>
                <a:schemeClr val="bg1"/>
              </a:solidFill>
              <a:latin typeface="+mj-lt"/>
              <a:ea typeface="+mj-ea"/>
              <a:cs typeface="+mj-cs"/>
            </a:endParaRPr>
          </a:p>
        </p:txBody>
      </p:sp>
      <p:pic>
        <p:nvPicPr>
          <p:cNvPr id="5" name="Content Placeholder 4" descr="A close up of a logo&#10;&#10;Description automatically generated">
            <a:extLst>
              <a:ext uri="{FF2B5EF4-FFF2-40B4-BE49-F238E27FC236}">
                <a16:creationId xmlns:a16="http://schemas.microsoft.com/office/drawing/2014/main" id="{2334DD7C-0F69-4DF7-B780-B7D92869EA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8661" y="1598226"/>
            <a:ext cx="9387382" cy="4090306"/>
          </a:xfrm>
          <a:prstGeom prst="rect">
            <a:avLst/>
          </a:prstGeom>
        </p:spPr>
      </p:pic>
      <p:graphicFrame>
        <p:nvGraphicFramePr>
          <p:cNvPr id="8" name="Table 8">
            <a:extLst>
              <a:ext uri="{FF2B5EF4-FFF2-40B4-BE49-F238E27FC236}">
                <a16:creationId xmlns:a16="http://schemas.microsoft.com/office/drawing/2014/main" id="{A1DB150F-7596-40CF-A291-93F7E9754832}"/>
              </a:ext>
            </a:extLst>
          </p:cNvPr>
          <p:cNvGraphicFramePr>
            <a:graphicFrameLocks noGrp="1"/>
          </p:cNvGraphicFramePr>
          <p:nvPr>
            <p:extLst>
              <p:ext uri="{D42A27DB-BD31-4B8C-83A1-F6EECF244321}">
                <p14:modId xmlns:p14="http://schemas.microsoft.com/office/powerpoint/2010/main" val="1111770056"/>
              </p:ext>
            </p:extLst>
          </p:nvPr>
        </p:nvGraphicFramePr>
        <p:xfrm>
          <a:off x="1807411" y="5819169"/>
          <a:ext cx="8127999" cy="7416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795012419"/>
                    </a:ext>
                  </a:extLst>
                </a:gridCol>
                <a:gridCol w="2709333">
                  <a:extLst>
                    <a:ext uri="{9D8B030D-6E8A-4147-A177-3AD203B41FA5}">
                      <a16:colId xmlns:a16="http://schemas.microsoft.com/office/drawing/2014/main" val="1688380826"/>
                    </a:ext>
                  </a:extLst>
                </a:gridCol>
                <a:gridCol w="2709333">
                  <a:extLst>
                    <a:ext uri="{9D8B030D-6E8A-4147-A177-3AD203B41FA5}">
                      <a16:colId xmlns:a16="http://schemas.microsoft.com/office/drawing/2014/main" val="2430500194"/>
                    </a:ext>
                  </a:extLst>
                </a:gridCol>
              </a:tblGrid>
              <a:tr h="370840">
                <a:tc>
                  <a:txBody>
                    <a:bodyPr/>
                    <a:lstStyle/>
                    <a:p>
                      <a:r>
                        <a:rPr lang="en-US" dirty="0"/>
                        <a:t>Minimum Price</a:t>
                      </a:r>
                    </a:p>
                  </a:txBody>
                  <a:tcPr/>
                </a:tc>
                <a:tc>
                  <a:txBody>
                    <a:bodyPr/>
                    <a:lstStyle/>
                    <a:p>
                      <a:r>
                        <a:rPr lang="en-US" dirty="0"/>
                        <a:t>Maximum Price</a:t>
                      </a:r>
                    </a:p>
                  </a:txBody>
                  <a:tcPr/>
                </a:tc>
                <a:tc>
                  <a:txBody>
                    <a:bodyPr/>
                    <a:lstStyle/>
                    <a:p>
                      <a:r>
                        <a:rPr lang="en-US" dirty="0"/>
                        <a:t>Mean </a:t>
                      </a:r>
                    </a:p>
                  </a:txBody>
                  <a:tcPr/>
                </a:tc>
                <a:extLst>
                  <a:ext uri="{0D108BD9-81ED-4DB2-BD59-A6C34878D82A}">
                    <a16:rowId xmlns:a16="http://schemas.microsoft.com/office/drawing/2014/main" val="2773579171"/>
                  </a:ext>
                </a:extLst>
              </a:tr>
              <a:tr h="370840">
                <a:tc>
                  <a:txBody>
                    <a:bodyPr/>
                    <a:lstStyle/>
                    <a:p>
                      <a:r>
                        <a:rPr lang="en-US" dirty="0"/>
                        <a:t>$0</a:t>
                      </a:r>
                    </a:p>
                  </a:txBody>
                  <a:tcPr/>
                </a:tc>
                <a:tc>
                  <a:txBody>
                    <a:bodyPr/>
                    <a:lstStyle/>
                    <a:p>
                      <a:r>
                        <a:rPr lang="en-US" dirty="0"/>
                        <a:t>$10000</a:t>
                      </a:r>
                    </a:p>
                  </a:txBody>
                  <a:tcPr/>
                </a:tc>
                <a:tc>
                  <a:txBody>
                    <a:bodyPr/>
                    <a:lstStyle/>
                    <a:p>
                      <a:r>
                        <a:rPr lang="en-US" dirty="0"/>
                        <a:t>$162.05</a:t>
                      </a:r>
                    </a:p>
                  </a:txBody>
                  <a:tcPr/>
                </a:tc>
                <a:extLst>
                  <a:ext uri="{0D108BD9-81ED-4DB2-BD59-A6C34878D82A}">
                    <a16:rowId xmlns:a16="http://schemas.microsoft.com/office/drawing/2014/main" val="1038180954"/>
                  </a:ext>
                </a:extLst>
              </a:tr>
            </a:tbl>
          </a:graphicData>
        </a:graphic>
      </p:graphicFrame>
    </p:spTree>
    <p:extLst>
      <p:ext uri="{BB962C8B-B14F-4D97-AF65-F5344CB8AC3E}">
        <p14:creationId xmlns:p14="http://schemas.microsoft.com/office/powerpoint/2010/main" val="2143627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06CF6-2E36-43C2-AF58-69859E2E8DEB}"/>
              </a:ext>
            </a:extLst>
          </p:cNvPr>
          <p:cNvSpPr>
            <a:spLocks noGrp="1"/>
          </p:cNvSpPr>
          <p:nvPr>
            <p:ph type="title"/>
          </p:nvPr>
        </p:nvSpPr>
        <p:spPr/>
        <p:txBody>
          <a:bodyPr/>
          <a:lstStyle/>
          <a:p>
            <a:endParaRPr lang="en-US" dirty="0"/>
          </a:p>
        </p:txBody>
      </p:sp>
      <p:pic>
        <p:nvPicPr>
          <p:cNvPr id="5" name="Content Placeholder 4" descr="A close up of a map&#10;&#10;Description automatically generated">
            <a:extLst>
              <a:ext uri="{FF2B5EF4-FFF2-40B4-BE49-F238E27FC236}">
                <a16:creationId xmlns:a16="http://schemas.microsoft.com/office/drawing/2014/main" id="{73FC8C48-B81A-4C32-9F9F-596D7B01BE9B}"/>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5327" t="10646" r="8372" b="6643"/>
          <a:stretch/>
        </p:blipFill>
        <p:spPr>
          <a:xfrm>
            <a:off x="388297" y="462455"/>
            <a:ext cx="10819542" cy="5933090"/>
          </a:xfrm>
        </p:spPr>
      </p:pic>
    </p:spTree>
    <p:extLst>
      <p:ext uri="{BB962C8B-B14F-4D97-AF65-F5344CB8AC3E}">
        <p14:creationId xmlns:p14="http://schemas.microsoft.com/office/powerpoint/2010/main" val="600446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close up of a device&#10;&#10;Description automatically generated">
            <a:extLst>
              <a:ext uri="{FF2B5EF4-FFF2-40B4-BE49-F238E27FC236}">
                <a16:creationId xmlns:a16="http://schemas.microsoft.com/office/drawing/2014/main" id="{D7128AB6-1FF2-4FD7-BD4A-238027A9BF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1125305"/>
            <a:ext cx="10905066" cy="4607389"/>
          </a:xfrm>
          <a:prstGeom prst="rect">
            <a:avLst/>
          </a:prstGeom>
        </p:spPr>
      </p:pic>
    </p:spTree>
    <p:extLst>
      <p:ext uri="{BB962C8B-B14F-4D97-AF65-F5344CB8AC3E}">
        <p14:creationId xmlns:p14="http://schemas.microsoft.com/office/powerpoint/2010/main" val="752311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BA5BB-7968-7A42-B814-EFF2C71380E9}"/>
              </a:ext>
            </a:extLst>
          </p:cNvPr>
          <p:cNvSpPr>
            <a:spLocks noGrp="1"/>
          </p:cNvSpPr>
          <p:nvPr>
            <p:ph type="title"/>
          </p:nvPr>
        </p:nvSpPr>
        <p:spPr/>
        <p:txBody>
          <a:bodyPr>
            <a:normAutofit fontScale="90000"/>
          </a:bodyPr>
          <a:lstStyle/>
          <a:p>
            <a:r>
              <a:rPr lang="en-CA" b="1" dirty="0"/>
              <a:t>How is Airbnb used in the different boroughs?</a:t>
            </a:r>
            <a:br>
              <a:rPr lang="en-CA" b="1" dirty="0"/>
            </a:br>
            <a:endParaRPr lang="en-US" dirty="0"/>
          </a:p>
        </p:txBody>
      </p:sp>
      <p:pic>
        <p:nvPicPr>
          <p:cNvPr id="4" name="Content Placeholder 3">
            <a:extLst>
              <a:ext uri="{FF2B5EF4-FFF2-40B4-BE49-F238E27FC236}">
                <a16:creationId xmlns:a16="http://schemas.microsoft.com/office/drawing/2014/main" id="{2EFF13E1-7B04-E54F-826A-BEB482ECE0A5}"/>
              </a:ext>
            </a:extLst>
          </p:cNvPr>
          <p:cNvPicPr>
            <a:picLocks noGrp="1" noChangeAspect="1"/>
          </p:cNvPicPr>
          <p:nvPr>
            <p:ph idx="1"/>
          </p:nvPr>
        </p:nvPicPr>
        <p:blipFill>
          <a:blip r:embed="rId2"/>
          <a:stretch>
            <a:fillRect/>
          </a:stretch>
        </p:blipFill>
        <p:spPr>
          <a:xfrm>
            <a:off x="3400941" y="1625600"/>
            <a:ext cx="5390118" cy="4351338"/>
          </a:xfrm>
          <a:prstGeom prst="rect">
            <a:avLst/>
          </a:prstGeom>
        </p:spPr>
      </p:pic>
    </p:spTree>
    <p:extLst>
      <p:ext uri="{BB962C8B-B14F-4D97-AF65-F5344CB8AC3E}">
        <p14:creationId xmlns:p14="http://schemas.microsoft.com/office/powerpoint/2010/main" val="832180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QuickStarter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718</Words>
  <Application>Microsoft Macintosh PowerPoint</Application>
  <PresentationFormat>Widescreen</PresentationFormat>
  <Paragraphs>80</Paragraphs>
  <Slides>18</Slides>
  <Notes>2</Notes>
  <HiddenSlides>1</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18</vt:i4>
      </vt:variant>
    </vt:vector>
  </HeadingPairs>
  <TitlesOfParts>
    <vt:vector size="28" baseType="lpstr">
      <vt:lpstr>Arial Unicode MS</vt:lpstr>
      <vt:lpstr>Arial</vt:lpstr>
      <vt:lpstr>Calibri</vt:lpstr>
      <vt:lpstr>Calibri Light</vt:lpstr>
      <vt:lpstr>Segoe UI</vt:lpstr>
      <vt:lpstr>Segoe UI Light</vt:lpstr>
      <vt:lpstr>Segoe UI Semibold</vt:lpstr>
      <vt:lpstr>Segoe UI Semilight</vt:lpstr>
      <vt:lpstr>Office Theme</vt:lpstr>
      <vt:lpstr>QuickStarter Theme</vt:lpstr>
      <vt:lpstr>Effects on the Popularity of Airbnb by NYC Borough</vt:lpstr>
      <vt:lpstr>PowerPoint Presentation</vt:lpstr>
      <vt:lpstr>Contents</vt:lpstr>
      <vt:lpstr>The data exploration and cleanup process</vt:lpstr>
      <vt:lpstr>Data Cleanup </vt:lpstr>
      <vt:lpstr>Who is using Airbnb in NYC  ? </vt:lpstr>
      <vt:lpstr>PowerPoint Presentation</vt:lpstr>
      <vt:lpstr>PowerPoint Presentation</vt:lpstr>
      <vt:lpstr>How is Airbnb used in the different boroughs? </vt:lpstr>
      <vt:lpstr>PowerPoint Presentation</vt:lpstr>
      <vt:lpstr>How do house building projects affect Airbnb listings? </vt:lpstr>
      <vt:lpstr>PowerPoint Presentation</vt:lpstr>
      <vt:lpstr>PowerPoint Presentation</vt:lpstr>
      <vt:lpstr>Does crime have an impact on the Airbnb's use in different boroughs? </vt:lpstr>
      <vt:lpstr>Is there a relation between hashtagged twitter data and the popularity of Airbnb in those areas? </vt:lpstr>
      <vt:lpstr>Discussion</vt:lpstr>
      <vt:lpstr>Post Mortem</vt:lpstr>
      <vt:lpstr>Works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Effects on the Popularity of Airbnb by NYC Borough</dc:title>
  <dc:creator>Jay L</dc:creator>
  <cp:lastModifiedBy>Microsoft Office User</cp:lastModifiedBy>
  <cp:revision>3</cp:revision>
  <dcterms:created xsi:type="dcterms:W3CDTF">2019-11-14T21:43:09Z</dcterms:created>
  <dcterms:modified xsi:type="dcterms:W3CDTF">2019-11-14T22:56:27Z</dcterms:modified>
</cp:coreProperties>
</file>