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1"/>
  </p:notesMasterIdLst>
  <p:sldIdLst>
    <p:sldId id="280" r:id="rId3"/>
    <p:sldId id="256" r:id="rId4"/>
    <p:sldId id="259" r:id="rId5"/>
    <p:sldId id="269" r:id="rId6"/>
    <p:sldId id="277" r:id="rId7"/>
    <p:sldId id="266" r:id="rId8"/>
    <p:sldId id="268" r:id="rId9"/>
    <p:sldId id="267" r:id="rId10"/>
    <p:sldId id="270" r:id="rId11"/>
    <p:sldId id="271" r:id="rId12"/>
    <p:sldId id="272" r:id="rId13"/>
    <p:sldId id="273" r:id="rId14"/>
    <p:sldId id="274" r:id="rId15"/>
    <p:sldId id="275" r:id="rId16"/>
    <p:sldId id="276" r:id="rId17"/>
    <p:sldId id="278" r:id="rId18"/>
    <p:sldId id="279" r:id="rId19"/>
    <p:sldId id="26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308" autoAdjust="0"/>
    <p:restoredTop sz="94694"/>
  </p:normalViewPr>
  <p:slideViewPr>
    <p:cSldViewPr snapToGrid="0">
      <p:cViewPr varScale="1">
        <p:scale>
          <a:sx n="78" d="100"/>
          <a:sy n="78" d="100"/>
        </p:scale>
        <p:origin x="200" y="8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11/12/19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10105316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QuickStarter has created an outline to help you get started on your presentation. Some slides include information here in the notes to provide additional topics for you to research.</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1781059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7</a:t>
            </a:fld>
            <a:endParaRPr lang="en-US"/>
          </a:p>
        </p:txBody>
      </p:sp>
    </p:spTree>
    <p:extLst>
      <p:ext uri="{BB962C8B-B14F-4D97-AF65-F5344CB8AC3E}">
        <p14:creationId xmlns:p14="http://schemas.microsoft.com/office/powerpoint/2010/main" val="2554283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11/12/19</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11/12/19</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11/12/19</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4260" y="462455"/>
            <a:ext cx="10515600" cy="822263"/>
          </a:xfrm>
        </p:spPr>
        <p:txBody>
          <a:bodyPr>
            <a:normAutofit/>
          </a:bodyPr>
          <a:lstStyle>
            <a:lvl1pPr>
              <a:defRPr sz="3600">
                <a:solidFill>
                  <a:srgbClr val="D24726"/>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Content Placeholder 2"/>
          <p:cNvSpPr>
            <a:spLocks noGrp="1"/>
          </p:cNvSpPr>
          <p:nvPr>
            <p:ph idx="1"/>
          </p:nvPr>
        </p:nvSpPr>
        <p:spPr>
          <a:xfrm>
            <a:off x="838200" y="1625936"/>
            <a:ext cx="10515600" cy="4351338"/>
          </a:xfrm>
        </p:spPr>
        <p:txBody>
          <a:bodyPr/>
          <a:lstStyle>
            <a:lvl1pPr>
              <a:defRPr sz="1400" baseline="0">
                <a:solidFill>
                  <a:srgbClr val="595959"/>
                </a:solidFill>
                <a:latin typeface="Segoe UI Semilight" panose="020B0402040204020203" pitchFamily="34" charset="0"/>
                <a:cs typeface="Segoe UI Semilight" panose="020B0402040204020203" pitchFamily="34" charset="0"/>
              </a:defRPr>
            </a:lvl1pPr>
            <a:lvl2pPr>
              <a:defRPr sz="1200" baseline="0">
                <a:solidFill>
                  <a:srgbClr val="595959"/>
                </a:solidFill>
                <a:latin typeface="Segoe UI Semilight" panose="020B0402040204020203" pitchFamily="34" charset="0"/>
                <a:cs typeface="Segoe UI Semilight" panose="020B0402040204020203" pitchFamily="34" charset="0"/>
              </a:defRPr>
            </a:lvl2pPr>
            <a:lvl3pPr>
              <a:defRPr sz="1200" baseline="0">
                <a:solidFill>
                  <a:srgbClr val="595959"/>
                </a:solidFill>
                <a:latin typeface="Segoe UI Semilight" panose="020B0402040204020203" pitchFamily="34" charset="0"/>
                <a:cs typeface="Segoe UI Semilight" panose="020B0402040204020203" pitchFamily="34" charset="0"/>
              </a:defRPr>
            </a:lvl3pPr>
            <a:lvl4pPr>
              <a:defRPr sz="1200" baseline="0">
                <a:solidFill>
                  <a:srgbClr val="595959"/>
                </a:solidFill>
                <a:latin typeface="Segoe UI Semilight" panose="020B0402040204020203" pitchFamily="34" charset="0"/>
                <a:cs typeface="Segoe UI Semilight" panose="020B0402040204020203" pitchFamily="34" charset="0"/>
              </a:defRPr>
            </a:lvl4pPr>
            <a:lvl5pPr>
              <a:defRPr sz="1200" baseline="0">
                <a:solidFill>
                  <a:srgbClr val="595959"/>
                </a:solidFill>
                <a:latin typeface="Segoe UI Semilight" panose="020B0402040204020203" pitchFamily="34" charset="0"/>
                <a:cs typeface="Segoe UI Semilight" panose="020B04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652CD92-9D15-43B4-8516-073FCDAC90D4}" type="datetimeFigureOut">
              <a:rPr lang="en-US" smtClean="0"/>
              <a:t>11/12/19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5E1560-7126-406C-A531-3A398E8D0EEA}" type="slidenum">
              <a:rPr lang="en-US" smtClean="0"/>
              <a:t>‹#›</a:t>
            </a:fld>
            <a:endParaRPr lang="en-US"/>
          </a:p>
        </p:txBody>
      </p:sp>
      <p:cxnSp>
        <p:nvCxnSpPr>
          <p:cNvPr id="7" name="Straight Connector 6"/>
          <p:cNvCxnSpPr/>
          <p:nvPr userDrawn="1"/>
        </p:nvCxnSpPr>
        <p:spPr>
          <a:xfrm>
            <a:off x="952500" y="1284718"/>
            <a:ext cx="103632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525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11/12/19</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11/12/19</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11/12/19</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11/12/19</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11/12/19</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11/12/19</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11/12/19</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11/12/19</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11/12/19</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2436357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52CD92-9D15-43B4-8516-073FCDAC90D4}" type="datetimeFigureOut">
              <a:rPr lang="en-US" smtClean="0"/>
              <a:t>11/12/19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5E1560-7126-406C-A531-3A398E8D0EEA}" type="slidenum">
              <a:rPr lang="en-US" smtClean="0"/>
              <a:t>‹#›</a:t>
            </a:fld>
            <a:endParaRPr lang="en-US"/>
          </a:p>
        </p:txBody>
      </p:sp>
    </p:spTree>
    <p:extLst>
      <p:ext uri="{BB962C8B-B14F-4D97-AF65-F5344CB8AC3E}">
        <p14:creationId xmlns:p14="http://schemas.microsoft.com/office/powerpoint/2010/main" val="3184122265"/>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en.wikipedia.org/wiki/Airbnb"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1.jpg"/><Relationship Id="rId4" Type="http://schemas.openxmlformats.org/officeDocument/2006/relationships/hyperlink" Target="https://creativecommons.org/licenses/by-sa/3.0/"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331CF-A702-1F49-B106-019A5A843B57}"/>
              </a:ext>
            </a:extLst>
          </p:cNvPr>
          <p:cNvSpPr>
            <a:spLocks noGrp="1"/>
          </p:cNvSpPr>
          <p:nvPr>
            <p:ph type="ctrTitle"/>
          </p:nvPr>
        </p:nvSpPr>
        <p:spPr/>
        <p:txBody>
          <a:bodyPr/>
          <a:lstStyle/>
          <a:p>
            <a:r>
              <a:rPr lang="en-CA" dirty="0"/>
              <a:t>Effects on the Popularity of Airbnb by NYC Borough</a:t>
            </a:r>
            <a:endParaRPr lang="en-US" dirty="0"/>
          </a:p>
        </p:txBody>
      </p:sp>
      <p:sp>
        <p:nvSpPr>
          <p:cNvPr id="3" name="Subtitle 2">
            <a:extLst>
              <a:ext uri="{FF2B5EF4-FFF2-40B4-BE49-F238E27FC236}">
                <a16:creationId xmlns:a16="http://schemas.microsoft.com/office/drawing/2014/main" id="{ED5C8272-589A-CD4C-8EDC-0F16FB00CBC7}"/>
              </a:ext>
            </a:extLst>
          </p:cNvPr>
          <p:cNvSpPr>
            <a:spLocks noGrp="1"/>
          </p:cNvSpPr>
          <p:nvPr>
            <p:ph type="subTitle" idx="1"/>
          </p:nvPr>
        </p:nvSpPr>
        <p:spPr/>
        <p:txBody>
          <a:bodyPr/>
          <a:lstStyle/>
          <a:p>
            <a:r>
              <a:rPr lang="en-CA" dirty="0"/>
              <a:t>Arnold, </a:t>
            </a:r>
            <a:r>
              <a:rPr lang="en-CA" dirty="0" err="1"/>
              <a:t>Shifaa</a:t>
            </a:r>
            <a:r>
              <a:rPr lang="en-CA" dirty="0"/>
              <a:t>, Hayden, Shao</a:t>
            </a:r>
            <a:endParaRPr lang="en-US" dirty="0"/>
          </a:p>
        </p:txBody>
      </p:sp>
    </p:spTree>
    <p:extLst>
      <p:ext uri="{BB962C8B-B14F-4D97-AF65-F5344CB8AC3E}">
        <p14:creationId xmlns:p14="http://schemas.microsoft.com/office/powerpoint/2010/main" val="420239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C4E2D-B66B-3148-BFC3-BB355524B2F1}"/>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9E3B74AA-30C2-1E4B-B424-402708503716}"/>
              </a:ext>
            </a:extLst>
          </p:cNvPr>
          <p:cNvPicPr>
            <a:picLocks noGrp="1" noChangeAspect="1"/>
          </p:cNvPicPr>
          <p:nvPr>
            <p:ph idx="1"/>
          </p:nvPr>
        </p:nvPicPr>
        <p:blipFill>
          <a:blip r:embed="rId2"/>
          <a:stretch>
            <a:fillRect/>
          </a:stretch>
        </p:blipFill>
        <p:spPr>
          <a:xfrm>
            <a:off x="2457450" y="1284718"/>
            <a:ext cx="7861282" cy="5307364"/>
          </a:xfrm>
          <a:prstGeom prst="rect">
            <a:avLst/>
          </a:prstGeom>
        </p:spPr>
      </p:pic>
    </p:spTree>
    <p:extLst>
      <p:ext uri="{BB962C8B-B14F-4D97-AF65-F5344CB8AC3E}">
        <p14:creationId xmlns:p14="http://schemas.microsoft.com/office/powerpoint/2010/main" val="2037378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7DF5E-C2E2-1946-9859-0CA9930A5478}"/>
              </a:ext>
            </a:extLst>
          </p:cNvPr>
          <p:cNvSpPr>
            <a:spLocks noGrp="1"/>
          </p:cNvSpPr>
          <p:nvPr>
            <p:ph type="title"/>
          </p:nvPr>
        </p:nvSpPr>
        <p:spPr/>
        <p:txBody>
          <a:bodyPr>
            <a:normAutofit fontScale="90000"/>
          </a:bodyPr>
          <a:lstStyle/>
          <a:p>
            <a:r>
              <a:rPr lang="en-CA" b="1" dirty="0"/>
              <a:t>How do house building projects affect Airbnb listings?</a:t>
            </a:r>
            <a:br>
              <a:rPr lang="en-CA" b="1" dirty="0"/>
            </a:br>
            <a:endParaRPr lang="en-US" dirty="0"/>
          </a:p>
        </p:txBody>
      </p:sp>
      <p:pic>
        <p:nvPicPr>
          <p:cNvPr id="4" name="Content Placeholder 3">
            <a:extLst>
              <a:ext uri="{FF2B5EF4-FFF2-40B4-BE49-F238E27FC236}">
                <a16:creationId xmlns:a16="http://schemas.microsoft.com/office/drawing/2014/main" id="{8622D935-F5C9-A040-A6D8-C5967BFDE6AE}"/>
              </a:ext>
            </a:extLst>
          </p:cNvPr>
          <p:cNvPicPr>
            <a:picLocks noGrp="1" noChangeAspect="1"/>
          </p:cNvPicPr>
          <p:nvPr>
            <p:ph idx="1"/>
          </p:nvPr>
        </p:nvPicPr>
        <p:blipFill>
          <a:blip r:embed="rId2"/>
          <a:stretch>
            <a:fillRect/>
          </a:stretch>
        </p:blipFill>
        <p:spPr>
          <a:xfrm>
            <a:off x="2731322" y="1284718"/>
            <a:ext cx="6721475" cy="4698711"/>
          </a:xfrm>
          <a:prstGeom prst="rect">
            <a:avLst/>
          </a:prstGeom>
        </p:spPr>
      </p:pic>
    </p:spTree>
    <p:extLst>
      <p:ext uri="{BB962C8B-B14F-4D97-AF65-F5344CB8AC3E}">
        <p14:creationId xmlns:p14="http://schemas.microsoft.com/office/powerpoint/2010/main" val="2677622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C7683-7C15-7142-BC92-51FCC5EE54D7}"/>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9939E0F4-17DE-1348-9E9E-C7A474E67709}"/>
              </a:ext>
            </a:extLst>
          </p:cNvPr>
          <p:cNvPicPr>
            <a:picLocks noGrp="1" noChangeAspect="1"/>
          </p:cNvPicPr>
          <p:nvPr>
            <p:ph idx="1"/>
          </p:nvPr>
        </p:nvPicPr>
        <p:blipFill>
          <a:blip r:embed="rId2"/>
          <a:stretch>
            <a:fillRect/>
          </a:stretch>
        </p:blipFill>
        <p:spPr>
          <a:xfrm>
            <a:off x="2739372" y="1284718"/>
            <a:ext cx="6705375" cy="4687457"/>
          </a:xfrm>
          <a:prstGeom prst="rect">
            <a:avLst/>
          </a:prstGeom>
        </p:spPr>
      </p:pic>
    </p:spTree>
    <p:extLst>
      <p:ext uri="{BB962C8B-B14F-4D97-AF65-F5344CB8AC3E}">
        <p14:creationId xmlns:p14="http://schemas.microsoft.com/office/powerpoint/2010/main" val="4191533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7C358-3098-6948-9006-C68B7F7210F9}"/>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FED86B5C-AD04-3741-AF22-E3112E034492}"/>
              </a:ext>
            </a:extLst>
          </p:cNvPr>
          <p:cNvPicPr>
            <a:picLocks noGrp="1" noChangeAspect="1"/>
          </p:cNvPicPr>
          <p:nvPr>
            <p:ph idx="1"/>
          </p:nvPr>
        </p:nvPicPr>
        <p:blipFill>
          <a:blip r:embed="rId2"/>
          <a:stretch>
            <a:fillRect/>
          </a:stretch>
        </p:blipFill>
        <p:spPr>
          <a:xfrm>
            <a:off x="2729043" y="1384876"/>
            <a:ext cx="6733914" cy="5010669"/>
          </a:xfrm>
          <a:prstGeom prst="rect">
            <a:avLst/>
          </a:prstGeom>
        </p:spPr>
      </p:pic>
    </p:spTree>
    <p:extLst>
      <p:ext uri="{BB962C8B-B14F-4D97-AF65-F5344CB8AC3E}">
        <p14:creationId xmlns:p14="http://schemas.microsoft.com/office/powerpoint/2010/main" val="2036727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3DD64-6F5B-FA4C-AFFD-49B6D9BD97DB}"/>
              </a:ext>
            </a:extLst>
          </p:cNvPr>
          <p:cNvSpPr>
            <a:spLocks noGrp="1"/>
          </p:cNvSpPr>
          <p:nvPr>
            <p:ph type="title"/>
          </p:nvPr>
        </p:nvSpPr>
        <p:spPr/>
        <p:txBody>
          <a:bodyPr>
            <a:normAutofit fontScale="90000"/>
          </a:bodyPr>
          <a:lstStyle/>
          <a:p>
            <a:r>
              <a:rPr lang="en-CA" b="1" dirty="0"/>
              <a:t>Does crime have an impact on the Airbnb's use in different boroughs?</a:t>
            </a:r>
            <a:br>
              <a:rPr lang="en-CA" b="1" dirty="0"/>
            </a:br>
            <a:endParaRPr lang="en-US" dirty="0"/>
          </a:p>
        </p:txBody>
      </p:sp>
      <p:pic>
        <p:nvPicPr>
          <p:cNvPr id="4" name="Content Placeholder 3">
            <a:extLst>
              <a:ext uri="{FF2B5EF4-FFF2-40B4-BE49-F238E27FC236}">
                <a16:creationId xmlns:a16="http://schemas.microsoft.com/office/drawing/2014/main" id="{85E5E5F4-1817-5042-B340-9B46D724D95C}"/>
              </a:ext>
            </a:extLst>
          </p:cNvPr>
          <p:cNvPicPr>
            <a:picLocks noGrp="1" noChangeAspect="1"/>
          </p:cNvPicPr>
          <p:nvPr>
            <p:ph idx="1"/>
          </p:nvPr>
        </p:nvPicPr>
        <p:blipFill>
          <a:blip r:embed="rId2"/>
          <a:stretch>
            <a:fillRect/>
          </a:stretch>
        </p:blipFill>
        <p:spPr>
          <a:xfrm>
            <a:off x="2461291" y="1284718"/>
            <a:ext cx="7261537" cy="5110827"/>
          </a:xfrm>
          <a:prstGeom prst="rect">
            <a:avLst/>
          </a:prstGeom>
        </p:spPr>
      </p:pic>
    </p:spTree>
    <p:extLst>
      <p:ext uri="{BB962C8B-B14F-4D97-AF65-F5344CB8AC3E}">
        <p14:creationId xmlns:p14="http://schemas.microsoft.com/office/powerpoint/2010/main" val="30935402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3F75E-2C41-194D-A250-90B422171440}"/>
              </a:ext>
            </a:extLst>
          </p:cNvPr>
          <p:cNvSpPr>
            <a:spLocks noGrp="1"/>
          </p:cNvSpPr>
          <p:nvPr>
            <p:ph type="title"/>
          </p:nvPr>
        </p:nvSpPr>
        <p:spPr/>
        <p:txBody>
          <a:bodyPr>
            <a:normAutofit fontScale="90000"/>
          </a:bodyPr>
          <a:lstStyle/>
          <a:p>
            <a:r>
              <a:rPr lang="en-CA" b="1" dirty="0"/>
              <a:t>Is there a relation between </a:t>
            </a:r>
            <a:r>
              <a:rPr lang="en-CA" b="1" dirty="0" err="1"/>
              <a:t>hashtagged</a:t>
            </a:r>
            <a:r>
              <a:rPr lang="en-CA" b="1" dirty="0"/>
              <a:t> twitter data and the popularity of Airbnb in those areas?</a:t>
            </a:r>
            <a:br>
              <a:rPr lang="en-CA" b="1" dirty="0"/>
            </a:br>
            <a:endParaRPr lang="en-US" dirty="0"/>
          </a:p>
        </p:txBody>
      </p:sp>
      <p:sp>
        <p:nvSpPr>
          <p:cNvPr id="5" name="Content Placeholder 4">
            <a:extLst>
              <a:ext uri="{FF2B5EF4-FFF2-40B4-BE49-F238E27FC236}">
                <a16:creationId xmlns:a16="http://schemas.microsoft.com/office/drawing/2014/main" id="{3E1EB06D-5828-7D4C-A500-2D6A0E60A1C6}"/>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9CB2FF21-760B-A140-A42D-1C8695DE7651}"/>
              </a:ext>
            </a:extLst>
          </p:cNvPr>
          <p:cNvPicPr>
            <a:picLocks noChangeAspect="1"/>
          </p:cNvPicPr>
          <p:nvPr/>
        </p:nvPicPr>
        <p:blipFill>
          <a:blip r:embed="rId2"/>
          <a:stretch>
            <a:fillRect/>
          </a:stretch>
        </p:blipFill>
        <p:spPr>
          <a:xfrm>
            <a:off x="1805587" y="1284718"/>
            <a:ext cx="8572946" cy="5216070"/>
          </a:xfrm>
          <a:prstGeom prst="rect">
            <a:avLst/>
          </a:prstGeom>
        </p:spPr>
      </p:pic>
    </p:spTree>
    <p:extLst>
      <p:ext uri="{BB962C8B-B14F-4D97-AF65-F5344CB8AC3E}">
        <p14:creationId xmlns:p14="http://schemas.microsoft.com/office/powerpoint/2010/main" val="41026481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09219-57DD-B246-9BF4-7CE2E29D103B}"/>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06BE88EE-1F2B-0E47-ABB9-592F8D81F114}"/>
              </a:ext>
            </a:extLst>
          </p:cNvPr>
          <p:cNvSpPr>
            <a:spLocks noGrp="1"/>
          </p:cNvSpPr>
          <p:nvPr>
            <p:ph idx="1"/>
          </p:nvPr>
        </p:nvSpPr>
        <p:spPr/>
        <p:txBody>
          <a:bodyPr/>
          <a:lstStyle/>
          <a:p>
            <a:r>
              <a:rPr lang="en-CA" dirty="0"/>
              <a:t>There is a correlation of the high number of new home units with the high number of </a:t>
            </a:r>
            <a:r>
              <a:rPr lang="en-CA" dirty="0" err="1"/>
              <a:t>AirBnb</a:t>
            </a:r>
            <a:r>
              <a:rPr lang="en-CA" dirty="0"/>
              <a:t> listings in Manhattan, Brooklyn and Queens.</a:t>
            </a:r>
          </a:p>
          <a:p>
            <a:r>
              <a:rPr lang="en-CA" dirty="0"/>
              <a:t>As the arrest rate decreases, the frequency of Airbnb listings also seems to decrease.  This held true for four of five boroughs</a:t>
            </a:r>
          </a:p>
          <a:p>
            <a:r>
              <a:rPr lang="en-CA" dirty="0"/>
              <a:t>Manhattan and Brooklyn had far more Airbnb listings, but their borough names did not get used as a hashtags any significant amount more.  </a:t>
            </a:r>
          </a:p>
          <a:p>
            <a:endParaRPr lang="en-US" dirty="0"/>
          </a:p>
        </p:txBody>
      </p:sp>
    </p:spTree>
    <p:extLst>
      <p:ext uri="{BB962C8B-B14F-4D97-AF65-F5344CB8AC3E}">
        <p14:creationId xmlns:p14="http://schemas.microsoft.com/office/powerpoint/2010/main" val="5994059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030B6-EEA7-3C49-BF43-51E8AA730A3A}"/>
              </a:ext>
            </a:extLst>
          </p:cNvPr>
          <p:cNvSpPr>
            <a:spLocks noGrp="1"/>
          </p:cNvSpPr>
          <p:nvPr>
            <p:ph type="title"/>
          </p:nvPr>
        </p:nvSpPr>
        <p:spPr/>
        <p:txBody>
          <a:bodyPr/>
          <a:lstStyle/>
          <a:p>
            <a:r>
              <a:rPr lang="en-US" dirty="0"/>
              <a:t>Post Mortem</a:t>
            </a:r>
          </a:p>
        </p:txBody>
      </p:sp>
      <p:sp>
        <p:nvSpPr>
          <p:cNvPr id="3" name="Content Placeholder 2">
            <a:extLst>
              <a:ext uri="{FF2B5EF4-FFF2-40B4-BE49-F238E27FC236}">
                <a16:creationId xmlns:a16="http://schemas.microsoft.com/office/drawing/2014/main" id="{51B5C627-E342-B24E-9EA1-5AF831727332}"/>
              </a:ext>
            </a:extLst>
          </p:cNvPr>
          <p:cNvSpPr>
            <a:spLocks noGrp="1"/>
          </p:cNvSpPr>
          <p:nvPr>
            <p:ph idx="1"/>
          </p:nvPr>
        </p:nvSpPr>
        <p:spPr/>
        <p:txBody>
          <a:bodyPr>
            <a:normAutofit/>
          </a:bodyPr>
          <a:lstStyle/>
          <a:p>
            <a:r>
              <a:rPr lang="en-US" sz="1800" dirty="0"/>
              <a:t>We wanted to see if points of interest or tourist landmarks would have an impact on Airbnb popularity but we did not have enough time and could not find any data for this</a:t>
            </a:r>
          </a:p>
          <a:p>
            <a:r>
              <a:rPr lang="en-US" sz="1800" dirty="0"/>
              <a:t>We could not find a trend in our data or link it to a cause. </a:t>
            </a:r>
          </a:p>
          <a:p>
            <a:r>
              <a:rPr lang="en-US" sz="1800" dirty="0"/>
              <a:t>We struggled with the repository and merging our work through </a:t>
            </a:r>
            <a:r>
              <a:rPr lang="en-US" sz="1800" dirty="0" err="1"/>
              <a:t>github</a:t>
            </a:r>
            <a:endParaRPr lang="en-US" sz="1800" dirty="0"/>
          </a:p>
        </p:txBody>
      </p:sp>
    </p:spTree>
    <p:extLst>
      <p:ext uri="{BB962C8B-B14F-4D97-AF65-F5344CB8AC3E}">
        <p14:creationId xmlns:p14="http://schemas.microsoft.com/office/powerpoint/2010/main" val="393253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rgbClr val="FFFFFF"/>
                </a:solidFill>
              </a:rPr>
              <a:t>Works cited</a:t>
            </a:r>
          </a:p>
        </p:txBody>
      </p:sp>
      <p:sp>
        <p:nvSpPr>
          <p:cNvPr id="3" name="Content Placeholder 2"/>
          <p:cNvSpPr>
            <a:spLocks noGrp="1"/>
          </p:cNvSpPr>
          <p:nvPr>
            <p:ph type="body" idx="1"/>
          </p:nvPr>
        </p:nvSpPr>
        <p:spPr>
          <a:xfrm>
            <a:off x="6090574" y="801866"/>
            <a:ext cx="5306084" cy="5230634"/>
          </a:xfrm>
        </p:spPr>
        <p:txBody>
          <a:bodyPr anchor="ctr">
            <a:normAutofit fontScale="62500" lnSpcReduction="20000"/>
          </a:bodyPr>
          <a:lstStyle/>
          <a:p>
            <a:r>
              <a:rPr lang="en-CA" dirty="0"/>
              <a:t>2019 New York Airbnb Open Data (CSV) - </a:t>
            </a:r>
          </a:p>
          <a:p>
            <a:r>
              <a:rPr lang="en-CA" dirty="0"/>
              <a:t>https://www.kaggle.com/dgomonov/new-</a:t>
            </a:r>
          </a:p>
          <a:p>
            <a:r>
              <a:rPr lang="en-CA" dirty="0" err="1"/>
              <a:t>york</a:t>
            </a:r>
            <a:r>
              <a:rPr lang="en-CA" dirty="0"/>
              <a:t>-city-</a:t>
            </a:r>
            <a:r>
              <a:rPr lang="en-CA" dirty="0" err="1"/>
              <a:t>airbnb</a:t>
            </a:r>
            <a:r>
              <a:rPr lang="en-CA" dirty="0"/>
              <a:t>-open-data</a:t>
            </a:r>
          </a:p>
          <a:p>
            <a:r>
              <a:rPr lang="en-CA" dirty="0"/>
              <a:t>NYC Population by Neighbourhood (CSV)- </a:t>
            </a:r>
          </a:p>
          <a:p>
            <a:r>
              <a:rPr lang="en-CA" dirty="0"/>
              <a:t>https://data.cityofnewyork.us/City-</a:t>
            </a:r>
          </a:p>
          <a:p>
            <a:r>
              <a:rPr lang="en-CA" dirty="0"/>
              <a:t>Government/New-York-City-Population-By-Neighborhood-</a:t>
            </a:r>
            <a:r>
              <a:rPr lang="en-CA" dirty="0" err="1"/>
              <a:t>Tabulatio</a:t>
            </a:r>
            <a:r>
              <a:rPr lang="en-CA" dirty="0"/>
              <a:t>/</a:t>
            </a:r>
            <a:r>
              <a:rPr lang="en-CA" dirty="0" err="1"/>
              <a:t>swpk-hqdp</a:t>
            </a:r>
            <a:endParaRPr lang="en-CA" dirty="0"/>
          </a:p>
          <a:p>
            <a:r>
              <a:rPr lang="en-CA" dirty="0"/>
              <a:t>Demographic and Housing Profiles by Borough (CSV) - </a:t>
            </a:r>
          </a:p>
          <a:p>
            <a:r>
              <a:rPr lang="en-CA" dirty="0"/>
              <a:t>https://data.cityofnewyork.us/City-Government/Demographic-and-Housing-Profiles-</a:t>
            </a:r>
          </a:p>
          <a:p>
            <a:r>
              <a:rPr lang="en-CA" dirty="0"/>
              <a:t>by-Borough/cu9u-3r5e</a:t>
            </a:r>
          </a:p>
          <a:p>
            <a:r>
              <a:rPr lang="en-CA" dirty="0"/>
              <a:t>NYPD Arrest Data (Year-to-Date) (CSV) - </a:t>
            </a:r>
          </a:p>
          <a:p>
            <a:r>
              <a:rPr lang="en-CA" dirty="0"/>
              <a:t>https://data.cityofnewyork.us/Public-</a:t>
            </a:r>
          </a:p>
          <a:p>
            <a:r>
              <a:rPr lang="en-CA" dirty="0"/>
              <a:t>Safety/NYPD-Arrest-Data-Year-to-Date-/uip8-fykc</a:t>
            </a:r>
          </a:p>
          <a:p>
            <a:r>
              <a:rPr lang="en-CA" dirty="0" err="1"/>
              <a:t>Tweepy</a:t>
            </a:r>
            <a:r>
              <a:rPr lang="en-CA" dirty="0"/>
              <a:t> (API)</a:t>
            </a:r>
          </a:p>
        </p:txBody>
      </p:sp>
    </p:spTree>
    <p:extLst>
      <p:ext uri="{BB962C8B-B14F-4D97-AF65-F5344CB8AC3E}">
        <p14:creationId xmlns:p14="http://schemas.microsoft.com/office/powerpoint/2010/main" val="1539249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 name="Text 2"/>
          <p:cNvSpPr/>
          <p:nvPr/>
        </p:nvSpPr>
        <p:spPr>
          <a:xfrm>
            <a:off x="986221" y="1592120"/>
            <a:ext cx="10462846" cy="415498"/>
          </a:xfrm>
          <a:prstGeom prst="rect">
            <a:avLst/>
          </a:prstGeom>
        </p:spPr>
        <p:txBody>
          <a:bodyPr wrap="square">
            <a:spAutoFit/>
          </a:bodyPr>
          <a:lstStyle/>
          <a:p>
            <a:pPr>
              <a:lnSpc>
                <a:spcPct val="150000"/>
              </a:lnSpc>
            </a:pPr>
            <a:r>
              <a:rPr lang="en-US" sz="1400" dirty="0">
                <a:solidFill>
                  <a:srgbClr val="D24726"/>
                </a:solidFill>
                <a:latin typeface="Segoe UI Semibold" panose="020B0702040204020203" pitchFamily="34" charset="0"/>
                <a:ea typeface="Segoe UI Semibold" panose="020B0702040204020203" pitchFamily="34" charset="0"/>
                <a:cs typeface="Segoe UI" panose="020B0502040204020203" pitchFamily="34" charset="0"/>
              </a:rPr>
              <a:t>Key facts about your topic</a:t>
            </a:r>
          </a:p>
        </p:txBody>
      </p:sp>
      <p:sp>
        <p:nvSpPr>
          <p:cNvPr id="21" name="Content Placeholder 2"/>
          <p:cNvSpPr txBox="1">
            <a:spLocks/>
          </p:cNvSpPr>
          <p:nvPr/>
        </p:nvSpPr>
        <p:spPr>
          <a:xfrm>
            <a:off x="926062" y="2176249"/>
            <a:ext cx="5028036" cy="3229851"/>
          </a:xfrm>
          <a:prstGeom prst="rect">
            <a:avLst/>
          </a:prstGeom>
          <a:ln w="57150">
            <a:noFill/>
          </a:ln>
        </p:spPr>
        <p:txBody>
          <a:bodyPr vert="horz" lIns="91440" tIns="45720" rIns="91440" bIns="45720" numCol="1" rtlCol="0" anchor="t">
            <a:normAutofit/>
          </a:bodyPr>
          <a:lstStyle/>
          <a:p>
            <a:pPr marL="0" indent="0">
              <a:lnSpc>
                <a:spcPct val="150000"/>
              </a:lnSpc>
              <a:spcBef>
                <a:spcPts val="0"/>
              </a:spcBef>
              <a:buFont typeface="Arial" panose="020B0604020202020204" pitchFamily="34" charset="0"/>
              <a:buNone/>
            </a:pPr>
            <a:r>
              <a:rPr lang="en-US" sz="14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A‌i‌r‌b‌n‌b‌,‌ ‌I‌n‌c‌.‌ is an online marketplace for arranging or offering lodging, primarily homestays, or tourism experiences. The company does not own any of the real estate listings, nor does it host events; it acts as a broker, receiving commissions from each booking. The company is based in San Francisco, California, United States.</a:t>
            </a:r>
          </a:p>
        </p:txBody>
      </p:sp>
      <p:sp>
        <p:nvSpPr>
          <p:cNvPr id="22" name="Content Placeholder 3"/>
          <p:cNvSpPr/>
          <p:nvPr/>
        </p:nvSpPr>
        <p:spPr>
          <a:xfrm>
            <a:off x="7315199" y="1799869"/>
            <a:ext cx="4374481" cy="1991186"/>
          </a:xfrm>
          <a:prstGeom prst="rect">
            <a:avLst/>
          </a:prstGeom>
        </p:spPr>
        <p:txBody>
          <a:bodyPr wrap="square">
            <a:spAutoFit/>
          </a:bodyPr>
          <a:lstStyle/>
          <a:p>
            <a:pPr>
              <a:lnSpc>
                <a:spcPct val="150000"/>
              </a:lnSpc>
            </a:pPr>
            <a:r>
              <a:rPr lang="en-US" sz="1400" b="1" dirty="0">
                <a:solidFill>
                  <a:srgbClr val="D24726"/>
                </a:solidFill>
                <a:latin typeface="Segoe UI Semibold" panose="020B0702040204020203" pitchFamily="34" charset="0"/>
                <a:ea typeface="Segoe UI Semibold" panose="020B0702040204020203" pitchFamily="34" charset="0"/>
              </a:rPr>
              <a:t>Founded: </a:t>
            </a: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rPr>
              <a:t>2008</a:t>
            </a:r>
          </a:p>
          <a:p>
            <a:pPr>
              <a:lnSpc>
                <a:spcPct val="150000"/>
              </a:lnSpc>
            </a:pPr>
            <a:r>
              <a:rPr lang="en-US" sz="1400" b="1" dirty="0">
                <a:solidFill>
                  <a:srgbClr val="D24726"/>
                </a:solidFill>
                <a:latin typeface="Segoe UI Semibold" panose="020B0702040204020203" pitchFamily="34" charset="0"/>
                <a:ea typeface="Segoe UI Semibold" panose="020B0702040204020203" pitchFamily="34" charset="0"/>
              </a:rPr>
              <a:t>Revenue: </a:t>
            </a: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rPr>
              <a:t>$2.60 Billion USD (2017)</a:t>
            </a:r>
          </a:p>
          <a:p>
            <a:pPr>
              <a:lnSpc>
                <a:spcPct val="150000"/>
              </a:lnSpc>
            </a:pPr>
            <a:r>
              <a:rPr lang="en-US" sz="1400" b="1" dirty="0">
                <a:solidFill>
                  <a:srgbClr val="D24726"/>
                </a:solidFill>
                <a:latin typeface="Segoe UI Semibold" panose="020B0702040204020203" pitchFamily="34" charset="0"/>
                <a:ea typeface="Segoe UI Semibold" panose="020B0702040204020203" pitchFamily="34" charset="0"/>
              </a:rPr>
              <a:t>Headquarters: </a:t>
            </a: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rPr>
              <a:t>San Francisco, CA</a:t>
            </a:r>
          </a:p>
          <a:p>
            <a:pPr>
              <a:lnSpc>
                <a:spcPct val="150000"/>
              </a:lnSpc>
            </a:pPr>
            <a:r>
              <a:rPr lang="en-US" sz="1400" b="1" dirty="0">
                <a:solidFill>
                  <a:srgbClr val="D24726"/>
                </a:solidFill>
                <a:latin typeface="Segoe UI Semibold" panose="020B0702040204020203" pitchFamily="34" charset="0"/>
                <a:ea typeface="Segoe UI Semibold" panose="020B0702040204020203" pitchFamily="34" charset="0"/>
              </a:rPr>
              <a:t>CEO: </a:t>
            </a: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rPr>
              <a:t>Brian Chesky</a:t>
            </a:r>
          </a:p>
          <a:p>
            <a:pPr>
              <a:lnSpc>
                <a:spcPct val="150000"/>
              </a:lnSpc>
            </a:pPr>
            <a:r>
              <a:rPr lang="en-US" sz="1400" b="1" dirty="0">
                <a:solidFill>
                  <a:srgbClr val="D24726"/>
                </a:solidFill>
                <a:latin typeface="Segoe UI Semibold" panose="020B0702040204020203" pitchFamily="34" charset="0"/>
                <a:ea typeface="Segoe UI Semibold" panose="020B0702040204020203" pitchFamily="34" charset="0"/>
              </a:rPr>
              <a:t>Founders: </a:t>
            </a: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rPr>
              <a:t>Brian Chesky, Joe Gebbia, Nathan Blecharczyk</a:t>
            </a:r>
          </a:p>
        </p:txBody>
      </p:sp>
      <p:sp>
        <p:nvSpPr>
          <p:cNvPr id="23" name="Footer Placeholder 2"/>
          <p:cNvSpPr>
            <a:spLocks noGrp="1"/>
          </p:cNvSpPr>
          <p:nvPr>
            <p:ph type="ftr" sz="quarter" idx="11"/>
          </p:nvPr>
        </p:nvSpPr>
        <p:spPr>
          <a:xfrm>
            <a:off x="838199" y="6229028"/>
            <a:ext cx="5779169" cy="365125"/>
          </a:xfrm>
        </p:spPr>
        <p:txBody>
          <a:bodyPr/>
          <a:lstStyle/>
          <a:p>
            <a:pPr algn="l"/>
            <a:r>
              <a:rPr lang="en-US" dirty="0">
                <a:solidFill>
                  <a:schemeClr val="tx2"/>
                </a:solidFill>
                <a:latin typeface="Segoe UI" panose="020B0502040204020203" pitchFamily="34" charset="0"/>
                <a:ea typeface="Segoe UI" panose="020B0502040204020203" pitchFamily="34" charset="0"/>
                <a:cs typeface="Segoe UI" panose="020B0502040204020203" pitchFamily="34" charset="0"/>
                <a:hlinkClick r:id="rId3"/>
              </a:rPr>
              <a:t>en.wikipedia.org</a:t>
            </a:r>
            <a:r>
              <a:rPr lang="en-US" dirty="0">
                <a:solidFill>
                  <a:schemeClr val="tx2"/>
                </a:solidFill>
                <a:latin typeface="Segoe UI" panose="020B0502040204020203" pitchFamily="34" charset="0"/>
                <a:ea typeface="Segoe UI" panose="020B0502040204020203" pitchFamily="34" charset="0"/>
                <a:cs typeface="Segoe UI" panose="020B0502040204020203" pitchFamily="34" charset="0"/>
              </a:rPr>
              <a:t> - Text under </a:t>
            </a:r>
            <a:r>
              <a:rPr lang="en-US" dirty="0">
                <a:solidFill>
                  <a:schemeClr val="tx2"/>
                </a:solidFill>
                <a:latin typeface="Segoe UI" panose="020B0502040204020203" pitchFamily="34" charset="0"/>
                <a:ea typeface="Segoe UI" panose="020B0502040204020203" pitchFamily="34" charset="0"/>
                <a:cs typeface="Segoe UI" panose="020B0502040204020203" pitchFamily="34" charset="0"/>
                <a:hlinkClick r:id="rId4"/>
              </a:rPr>
              <a:t>CC-BY-SA license</a:t>
            </a:r>
            <a:endParaRPr lang="en-US" dirty="0"/>
          </a:p>
        </p:txBody>
      </p:sp>
      <p:pic>
        <p:nvPicPr>
          <p:cNvPr id="16" name="Picture 15" descr="A view of a city at night&#10;&#10;Description automatically generated">
            <a:extLst>
              <a:ext uri="{FF2B5EF4-FFF2-40B4-BE49-F238E27FC236}">
                <a16:creationId xmlns:a16="http://schemas.microsoft.com/office/drawing/2014/main" id="{D851C8F8-BBF0-416A-AF42-45FA45EFF5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4470400"/>
            <a:ext cx="12192000" cy="2387600"/>
          </a:xfrm>
          <a:prstGeom prst="rect">
            <a:avLst/>
          </a:prstGeom>
        </p:spPr>
      </p:pic>
    </p:spTree>
    <p:extLst>
      <p:ext uri="{BB962C8B-B14F-4D97-AF65-F5344CB8AC3E}">
        <p14:creationId xmlns:p14="http://schemas.microsoft.com/office/powerpoint/2010/main" val="3748667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p>
            <a:r>
              <a:rPr lang="en-US" dirty="0"/>
              <a:t>Contents</a:t>
            </a:r>
          </a:p>
        </p:txBody>
      </p:sp>
      <p:pic>
        <p:nvPicPr>
          <p:cNvPr id="6" name="Picture 5" descr="A picture containing drawing&#10;&#10;Description automatically generated">
            <a:extLst>
              <a:ext uri="{FF2B5EF4-FFF2-40B4-BE49-F238E27FC236}">
                <a16:creationId xmlns:a16="http://schemas.microsoft.com/office/drawing/2014/main" id="{8EA91B87-D15E-4804-8F0F-A7D7194D9B5A}"/>
              </a:ext>
            </a:extLst>
          </p:cNvPr>
          <p:cNvPicPr>
            <a:picLocks noChangeAspect="1"/>
          </p:cNvPicPr>
          <p:nvPr/>
        </p:nvPicPr>
        <p:blipFill rotWithShape="1">
          <a:blip r:embed="rId2">
            <a:extLst>
              <a:ext uri="{28A0092B-C50C-407E-A947-70E740481C1C}">
                <a14:useLocalDpi xmlns:a14="http://schemas.microsoft.com/office/drawing/2010/main" val="0"/>
              </a:ext>
            </a:extLst>
          </a:blip>
          <a:srcRect l="10203" r="10813" b="2"/>
          <a:stretch/>
        </p:blipFill>
        <p:spPr>
          <a:xfrm>
            <a:off x="799187" y="1904281"/>
            <a:ext cx="3450083" cy="4272681"/>
          </a:xfrm>
          <a:prstGeom prst="rect">
            <a:avLst/>
          </a:prstGeom>
        </p:spPr>
      </p:pic>
      <p:sp>
        <p:nvSpPr>
          <p:cNvPr id="3" name="Content Placeholder 2"/>
          <p:cNvSpPr>
            <a:spLocks noGrp="1"/>
          </p:cNvSpPr>
          <p:nvPr>
            <p:ph type="body" idx="1"/>
          </p:nvPr>
        </p:nvSpPr>
        <p:spPr>
          <a:xfrm>
            <a:off x="4636008" y="1825625"/>
            <a:ext cx="6717792" cy="4351338"/>
          </a:xfrm>
        </p:spPr>
        <p:txBody>
          <a:bodyPr>
            <a:normAutofit/>
          </a:bodyPr>
          <a:lstStyle/>
          <a:p>
            <a:pPr marL="0" indent="0">
              <a:buNone/>
            </a:pPr>
            <a:endParaRPr lang="en-US" sz="2400" dirty="0"/>
          </a:p>
          <a:p>
            <a:r>
              <a:rPr lang="en-CA" sz="2400" b="1" dirty="0"/>
              <a:t>Who is using Airbnb in NYC?</a:t>
            </a:r>
          </a:p>
          <a:p>
            <a:r>
              <a:rPr lang="en-CA" sz="2400" b="1" dirty="0"/>
              <a:t>How is Airbnb used in the different boroughs?</a:t>
            </a:r>
          </a:p>
          <a:p>
            <a:r>
              <a:rPr lang="en-CA" sz="2400" b="1" dirty="0"/>
              <a:t>How do house building projects affect their Airbnb use?</a:t>
            </a:r>
          </a:p>
          <a:p>
            <a:r>
              <a:rPr lang="en-CA" sz="2400" b="1" dirty="0"/>
              <a:t>Does crime have an impact on the Airbnb's use in different boroughs?</a:t>
            </a:r>
          </a:p>
          <a:p>
            <a:r>
              <a:rPr lang="en-CA" sz="2400" b="1" dirty="0"/>
              <a:t>Is there a relation between </a:t>
            </a:r>
            <a:r>
              <a:rPr lang="en-CA" sz="2400" b="1" dirty="0" err="1"/>
              <a:t>hashtagged</a:t>
            </a:r>
            <a:r>
              <a:rPr lang="en-CA" sz="2400" b="1" dirty="0"/>
              <a:t> twitter data and the popularity of Airbnb in those areas?</a:t>
            </a:r>
          </a:p>
          <a:p>
            <a:endParaRPr lang="en-CA" sz="2400" b="1" dirty="0"/>
          </a:p>
          <a:p>
            <a:endParaRPr lang="en-US" sz="2400" dirty="0"/>
          </a:p>
          <a:p>
            <a:endParaRPr lang="en-US" sz="2400" dirty="0"/>
          </a:p>
          <a:p>
            <a:endParaRPr lang="en-US" sz="2400" dirty="0"/>
          </a:p>
        </p:txBody>
      </p:sp>
    </p:spTree>
    <p:extLst>
      <p:ext uri="{BB962C8B-B14F-4D97-AF65-F5344CB8AC3E}">
        <p14:creationId xmlns:p14="http://schemas.microsoft.com/office/powerpoint/2010/main" val="2466099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7304C-32A6-4300-A098-F4D645B1709A}"/>
              </a:ext>
            </a:extLst>
          </p:cNvPr>
          <p:cNvSpPr>
            <a:spLocks noGrp="1"/>
          </p:cNvSpPr>
          <p:nvPr>
            <p:ph type="title"/>
          </p:nvPr>
        </p:nvSpPr>
        <p:spPr/>
        <p:txBody>
          <a:bodyPr/>
          <a:lstStyle/>
          <a:p>
            <a:r>
              <a:rPr lang="en-US" dirty="0"/>
              <a:t>The data exploration and cleanup process</a:t>
            </a:r>
          </a:p>
        </p:txBody>
      </p:sp>
      <p:sp>
        <p:nvSpPr>
          <p:cNvPr id="8" name="Rectangle 4">
            <a:extLst>
              <a:ext uri="{FF2B5EF4-FFF2-40B4-BE49-F238E27FC236}">
                <a16:creationId xmlns:a16="http://schemas.microsoft.com/office/drawing/2014/main" id="{F6176723-6D2A-480C-884E-03F461503797}"/>
              </a:ext>
            </a:extLst>
          </p:cNvPr>
          <p:cNvSpPr>
            <a:spLocks noChangeArrowheads="1"/>
          </p:cNvSpPr>
          <p:nvPr/>
        </p:nvSpPr>
        <p:spPr bwMode="auto">
          <a:xfrm>
            <a:off x="689811" y="3904033"/>
            <a:ext cx="3252602"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9" name="Table 9">
            <a:extLst>
              <a:ext uri="{FF2B5EF4-FFF2-40B4-BE49-F238E27FC236}">
                <a16:creationId xmlns:a16="http://schemas.microsoft.com/office/drawing/2014/main" id="{45A39195-72E9-4BDC-8028-EC34A265B217}"/>
              </a:ext>
            </a:extLst>
          </p:cNvPr>
          <p:cNvGraphicFramePr>
            <a:graphicFrameLocks noGrp="1"/>
          </p:cNvGraphicFramePr>
          <p:nvPr>
            <p:extLst>
              <p:ext uri="{D42A27DB-BD31-4B8C-83A1-F6EECF244321}">
                <p14:modId xmlns:p14="http://schemas.microsoft.com/office/powerpoint/2010/main" val="398603514"/>
              </p:ext>
            </p:extLst>
          </p:nvPr>
        </p:nvGraphicFramePr>
        <p:xfrm>
          <a:off x="689810" y="5010260"/>
          <a:ext cx="8127999" cy="1828800"/>
        </p:xfrm>
        <a:graphic>
          <a:graphicData uri="http://schemas.openxmlformats.org/drawingml/2006/table">
            <a:tbl>
              <a:tblPr firstRow="1" bandRow="1">
                <a:tableStyleId>{5C22544A-7EE6-4342-B048-85BDC9FD1C3A}</a:tableStyleId>
              </a:tblPr>
              <a:tblGrid>
                <a:gridCol w="8127999">
                  <a:extLst>
                    <a:ext uri="{9D8B030D-6E8A-4147-A177-3AD203B41FA5}">
                      <a16:colId xmlns:a16="http://schemas.microsoft.com/office/drawing/2014/main" val="3767221043"/>
                    </a:ext>
                  </a:extLst>
                </a:gridCol>
              </a:tblGrid>
              <a:tr h="1261689">
                <a:tc>
                  <a:txBody>
                    <a:bodyPr/>
                    <a:lstStyle/>
                    <a:p>
                      <a:r>
                        <a:rPr lang="en-US" dirty="0"/>
                        <a:t>#Drop Airbnb's with no availability for 2019</a:t>
                      </a:r>
                    </a:p>
                    <a:p>
                      <a:r>
                        <a:rPr lang="en-US" dirty="0" err="1"/>
                        <a:t>unavail_abb_df</a:t>
                      </a:r>
                      <a:r>
                        <a:rPr lang="en-US" dirty="0"/>
                        <a:t> = </a:t>
                      </a:r>
                      <a:r>
                        <a:rPr lang="en-US" dirty="0" err="1"/>
                        <a:t>abb_df</a:t>
                      </a:r>
                      <a:r>
                        <a:rPr lang="en-US" dirty="0"/>
                        <a:t>[</a:t>
                      </a:r>
                      <a:r>
                        <a:rPr lang="en-US" dirty="0" err="1"/>
                        <a:t>abb_df</a:t>
                      </a:r>
                      <a:r>
                        <a:rPr lang="en-US" dirty="0"/>
                        <a:t>['availability_365']==0]</a:t>
                      </a:r>
                    </a:p>
                    <a:p>
                      <a:r>
                        <a:rPr lang="en-US" dirty="0" err="1"/>
                        <a:t>clean_abb_df</a:t>
                      </a:r>
                      <a:r>
                        <a:rPr lang="en-US" dirty="0"/>
                        <a:t> = </a:t>
                      </a:r>
                      <a:r>
                        <a:rPr lang="en-US" dirty="0" err="1"/>
                        <a:t>abb_df</a:t>
                      </a:r>
                      <a:r>
                        <a:rPr lang="en-US" dirty="0"/>
                        <a:t>[</a:t>
                      </a:r>
                      <a:r>
                        <a:rPr lang="en-US" dirty="0" err="1"/>
                        <a:t>abb_d</a:t>
                      </a:r>
                      <a:endParaRPr lang="en-US" dirty="0"/>
                    </a:p>
                    <a:p>
                      <a:r>
                        <a:rPr lang="en-US" dirty="0"/>
                        <a:t>f['availability_365']&gt;0]</a:t>
                      </a:r>
                    </a:p>
                    <a:p>
                      <a:r>
                        <a:rPr lang="en-US" dirty="0" err="1"/>
                        <a:t>len</a:t>
                      </a:r>
                      <a:r>
                        <a:rPr lang="en-US" dirty="0"/>
                        <a:t>(</a:t>
                      </a:r>
                      <a:r>
                        <a:rPr lang="en-US" dirty="0" err="1"/>
                        <a:t>clean_abb_df</a:t>
                      </a:r>
                      <a:r>
                        <a:rPr lang="en-US" dirty="0"/>
                        <a:t>)</a:t>
                      </a:r>
                    </a:p>
                  </a:txBody>
                  <a:tcPr/>
                </a:tc>
                <a:extLst>
                  <a:ext uri="{0D108BD9-81ED-4DB2-BD59-A6C34878D82A}">
                    <a16:rowId xmlns:a16="http://schemas.microsoft.com/office/drawing/2014/main" val="2716658265"/>
                  </a:ext>
                </a:extLst>
              </a:tr>
              <a:tr h="315422">
                <a:tc>
                  <a:txBody>
                    <a:bodyPr/>
                    <a:lstStyle/>
                    <a:p>
                      <a:r>
                        <a:rPr lang="en-US" dirty="0"/>
                        <a:t>31362</a:t>
                      </a:r>
                    </a:p>
                  </a:txBody>
                  <a:tcPr/>
                </a:tc>
                <a:extLst>
                  <a:ext uri="{0D108BD9-81ED-4DB2-BD59-A6C34878D82A}">
                    <a16:rowId xmlns:a16="http://schemas.microsoft.com/office/drawing/2014/main" val="3874591547"/>
                  </a:ext>
                </a:extLst>
              </a:tr>
            </a:tbl>
          </a:graphicData>
        </a:graphic>
      </p:graphicFrame>
      <p:graphicFrame>
        <p:nvGraphicFramePr>
          <p:cNvPr id="12" name="Table 12">
            <a:extLst>
              <a:ext uri="{FF2B5EF4-FFF2-40B4-BE49-F238E27FC236}">
                <a16:creationId xmlns:a16="http://schemas.microsoft.com/office/drawing/2014/main" id="{CAF4F9C4-0502-4AE7-B1B3-A80F706FBF79}"/>
              </a:ext>
            </a:extLst>
          </p:cNvPr>
          <p:cNvGraphicFramePr>
            <a:graphicFrameLocks noGrp="1"/>
          </p:cNvGraphicFramePr>
          <p:nvPr>
            <p:extLst>
              <p:ext uri="{D42A27DB-BD31-4B8C-83A1-F6EECF244321}">
                <p14:modId xmlns:p14="http://schemas.microsoft.com/office/powerpoint/2010/main" val="1515525826"/>
              </p:ext>
            </p:extLst>
          </p:nvPr>
        </p:nvGraphicFramePr>
        <p:xfrm>
          <a:off x="689811" y="2738604"/>
          <a:ext cx="8127999" cy="2138481"/>
        </p:xfrm>
        <a:graphic>
          <a:graphicData uri="http://schemas.openxmlformats.org/drawingml/2006/table">
            <a:tbl>
              <a:tblPr firstRow="1" bandRow="1">
                <a:tableStyleId>{5C22544A-7EE6-4342-B048-85BDC9FD1C3A}</a:tableStyleId>
              </a:tblPr>
              <a:tblGrid>
                <a:gridCol w="8127999">
                  <a:extLst>
                    <a:ext uri="{9D8B030D-6E8A-4147-A177-3AD203B41FA5}">
                      <a16:colId xmlns:a16="http://schemas.microsoft.com/office/drawing/2014/main" val="1400434500"/>
                    </a:ext>
                  </a:extLst>
                </a:gridCol>
              </a:tblGrid>
              <a:tr h="574838">
                <a:tc>
                  <a:txBody>
                    <a:bodyPr/>
                    <a:lstStyle/>
                    <a:p>
                      <a:r>
                        <a:rPr lang="en-CA" dirty="0"/>
                        <a:t>#Check for Airbnb's availability for 2019</a:t>
                      </a:r>
                    </a:p>
                    <a:p>
                      <a:r>
                        <a:rPr lang="en-CA" dirty="0" err="1"/>
                        <a:t>abb_df</a:t>
                      </a:r>
                      <a:r>
                        <a:rPr lang="en-CA" dirty="0"/>
                        <a:t>['availability_365'].</a:t>
                      </a:r>
                      <a:r>
                        <a:rPr lang="en-CA" dirty="0" err="1"/>
                        <a:t>value_counts</a:t>
                      </a:r>
                      <a:r>
                        <a:rPr lang="en-CA" dirty="0"/>
                        <a:t>().head()</a:t>
                      </a:r>
                    </a:p>
                  </a:txBody>
                  <a:tcPr/>
                </a:tc>
                <a:extLst>
                  <a:ext uri="{0D108BD9-81ED-4DB2-BD59-A6C34878D82A}">
                    <a16:rowId xmlns:a16="http://schemas.microsoft.com/office/drawing/2014/main" val="3263522648"/>
                  </a:ext>
                </a:extLst>
              </a:tr>
              <a:tr h="1498401">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Unicode MS" panose="020B0604020202020204" pitchFamily="34" charset="-128"/>
                          <a:ea typeface="Courier New" panose="02070309020205020404" pitchFamily="49" charset="0"/>
                        </a:rPr>
                        <a:t>0      17533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Unicode MS" panose="020B0604020202020204" pitchFamily="34" charset="-128"/>
                          <a:ea typeface="Courier New" panose="02070309020205020404" pitchFamily="49" charset="0"/>
                        </a:rPr>
                        <a:t>365  1295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Unicode MS" panose="020B0604020202020204" pitchFamily="34" charset="-128"/>
                          <a:ea typeface="Courier New" panose="02070309020205020404" pitchFamily="49" charset="0"/>
                        </a:rPr>
                        <a:t>364  491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Unicode MS" panose="020B0604020202020204" pitchFamily="34" charset="-128"/>
                          <a:ea typeface="Courier New" panose="02070309020205020404" pitchFamily="49" charset="0"/>
                        </a:rPr>
                        <a:t>1      408</a:t>
                      </a:r>
                    </a:p>
                    <a:p>
                      <a:pPr marL="342900" marR="0" lvl="0" indent="-342900" algn="l" defTabSz="914400" rtl="0" eaLnBrk="0" fontAlgn="base" latinLnBrk="0" hangingPunct="0">
                        <a:lnSpc>
                          <a:spcPct val="100000"/>
                        </a:lnSpc>
                        <a:spcBef>
                          <a:spcPct val="0"/>
                        </a:spcBef>
                        <a:spcAft>
                          <a:spcPct val="0"/>
                        </a:spcAft>
                        <a:buClrTx/>
                        <a:buSzTx/>
                        <a:buFontTx/>
                        <a:buAutoNum type="arabicPlain" startAt="89"/>
                        <a:tabLst/>
                      </a:pPr>
                      <a:r>
                        <a:rPr kumimoji="0" lang="en-US" altLang="en-US" sz="1800" b="0" i="0" u="none" strike="noStrike" cap="none" normalizeH="0" baseline="0" dirty="0">
                          <a:ln>
                            <a:noFill/>
                          </a:ln>
                          <a:solidFill>
                            <a:srgbClr val="000000"/>
                          </a:solidFill>
                          <a:effectLst/>
                          <a:latin typeface="Arial Unicode MS" panose="020B0604020202020204" pitchFamily="34" charset="-128"/>
                          <a:ea typeface="Courier New" panose="02070309020205020404" pitchFamily="49" charset="0"/>
                        </a:rPr>
                        <a:t>  361</a:t>
                      </a:r>
                      <a:endParaRPr lang="en-US" dirty="0"/>
                    </a:p>
                  </a:txBody>
                  <a:tcPr/>
                </a:tc>
                <a:extLst>
                  <a:ext uri="{0D108BD9-81ED-4DB2-BD59-A6C34878D82A}">
                    <a16:rowId xmlns:a16="http://schemas.microsoft.com/office/drawing/2014/main" val="3309506855"/>
                  </a:ext>
                </a:extLst>
              </a:tr>
            </a:tbl>
          </a:graphicData>
        </a:graphic>
      </p:graphicFrame>
      <p:graphicFrame>
        <p:nvGraphicFramePr>
          <p:cNvPr id="16" name="Table 16">
            <a:extLst>
              <a:ext uri="{FF2B5EF4-FFF2-40B4-BE49-F238E27FC236}">
                <a16:creationId xmlns:a16="http://schemas.microsoft.com/office/drawing/2014/main" id="{090F0ECA-9718-4F9B-9E03-F6C6207463A2}"/>
              </a:ext>
            </a:extLst>
          </p:cNvPr>
          <p:cNvGraphicFramePr>
            <a:graphicFrameLocks noGrp="1"/>
          </p:cNvGraphicFramePr>
          <p:nvPr>
            <p:extLst>
              <p:ext uri="{D42A27DB-BD31-4B8C-83A1-F6EECF244321}">
                <p14:modId xmlns:p14="http://schemas.microsoft.com/office/powerpoint/2010/main" val="2769772259"/>
              </p:ext>
            </p:extLst>
          </p:nvPr>
        </p:nvGraphicFramePr>
        <p:xfrm>
          <a:off x="689811" y="1284718"/>
          <a:ext cx="8128000" cy="12852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2105484639"/>
                    </a:ext>
                  </a:extLst>
                </a:gridCol>
              </a:tblGrid>
              <a:tr h="370840">
                <a:tc>
                  <a:txBody>
                    <a:bodyPr/>
                    <a:lstStyle/>
                    <a:p>
                      <a:r>
                        <a:rPr lang="en-CA" dirty="0"/>
                        <a:t>#Check for duplicates</a:t>
                      </a:r>
                    </a:p>
                    <a:p>
                      <a:r>
                        <a:rPr lang="en-CA" dirty="0" err="1"/>
                        <a:t>abb_df.duplicated</a:t>
                      </a:r>
                      <a:r>
                        <a:rPr lang="en-CA" dirty="0"/>
                        <a:t>().sum()</a:t>
                      </a:r>
                    </a:p>
                    <a:p>
                      <a:endParaRPr lang="en-US" dirty="0"/>
                    </a:p>
                  </a:txBody>
                  <a:tcPr/>
                </a:tc>
                <a:extLst>
                  <a:ext uri="{0D108BD9-81ED-4DB2-BD59-A6C34878D82A}">
                    <a16:rowId xmlns:a16="http://schemas.microsoft.com/office/drawing/2014/main" val="2454061902"/>
                  </a:ext>
                </a:extLst>
              </a:tr>
              <a:tr h="370840">
                <a:tc>
                  <a:txBody>
                    <a:bodyPr/>
                    <a:lstStyle/>
                    <a:p>
                      <a:r>
                        <a:rPr lang="en-US" dirty="0"/>
                        <a:t>0</a:t>
                      </a:r>
                    </a:p>
                  </a:txBody>
                  <a:tcPr/>
                </a:tc>
                <a:extLst>
                  <a:ext uri="{0D108BD9-81ED-4DB2-BD59-A6C34878D82A}">
                    <a16:rowId xmlns:a16="http://schemas.microsoft.com/office/drawing/2014/main" val="835231213"/>
                  </a:ext>
                </a:extLst>
              </a:tr>
            </a:tbl>
          </a:graphicData>
        </a:graphic>
      </p:graphicFrame>
    </p:spTree>
    <p:extLst>
      <p:ext uri="{BB962C8B-B14F-4D97-AF65-F5344CB8AC3E}">
        <p14:creationId xmlns:p14="http://schemas.microsoft.com/office/powerpoint/2010/main" val="3441555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94F30-B93E-5B4D-950F-549B2C88CBCF}"/>
              </a:ext>
            </a:extLst>
          </p:cNvPr>
          <p:cNvSpPr>
            <a:spLocks noGrp="1"/>
          </p:cNvSpPr>
          <p:nvPr>
            <p:ph type="title"/>
          </p:nvPr>
        </p:nvSpPr>
        <p:spPr/>
        <p:txBody>
          <a:bodyPr/>
          <a:lstStyle/>
          <a:p>
            <a:r>
              <a:rPr lang="en-US" dirty="0"/>
              <a:t>Data Cleanup </a:t>
            </a:r>
          </a:p>
        </p:txBody>
      </p:sp>
      <p:sp>
        <p:nvSpPr>
          <p:cNvPr id="3" name="Content Placeholder 2">
            <a:extLst>
              <a:ext uri="{FF2B5EF4-FFF2-40B4-BE49-F238E27FC236}">
                <a16:creationId xmlns:a16="http://schemas.microsoft.com/office/drawing/2014/main" id="{EEFF8631-9FA3-684E-A6FE-2D13D4432039}"/>
              </a:ext>
            </a:extLst>
          </p:cNvPr>
          <p:cNvSpPr>
            <a:spLocks noGrp="1"/>
          </p:cNvSpPr>
          <p:nvPr>
            <p:ph idx="1"/>
          </p:nvPr>
        </p:nvSpPr>
        <p:spPr/>
        <p:txBody>
          <a:bodyPr>
            <a:normAutofit/>
          </a:bodyPr>
          <a:lstStyle/>
          <a:p>
            <a:r>
              <a:rPr lang="en-US" sz="1800" dirty="0"/>
              <a:t>Checked for duplicates</a:t>
            </a:r>
          </a:p>
          <a:p>
            <a:r>
              <a:rPr lang="en-US" sz="1800" dirty="0"/>
              <a:t>Removed Airbnb’s with 0 availability </a:t>
            </a:r>
          </a:p>
          <a:p>
            <a:r>
              <a:rPr lang="en-US" sz="1800" dirty="0"/>
              <a:t>Checked for null values</a:t>
            </a:r>
          </a:p>
          <a:p>
            <a:pPr lvl="1"/>
            <a:r>
              <a:rPr lang="en-US" sz="1600" dirty="0"/>
              <a:t>No null values in columns we deemed as significant</a:t>
            </a:r>
          </a:p>
          <a:p>
            <a:r>
              <a:rPr lang="en-US" sz="1800" dirty="0"/>
              <a:t>Checked data types for each column</a:t>
            </a:r>
          </a:p>
          <a:p>
            <a:r>
              <a:rPr lang="en-US" sz="1800" dirty="0"/>
              <a:t>Renamed all the columns</a:t>
            </a:r>
          </a:p>
          <a:p>
            <a:endParaRPr lang="en-US" sz="1800" dirty="0"/>
          </a:p>
        </p:txBody>
      </p:sp>
    </p:spTree>
    <p:extLst>
      <p:ext uri="{BB962C8B-B14F-4D97-AF65-F5344CB8AC3E}">
        <p14:creationId xmlns:p14="http://schemas.microsoft.com/office/powerpoint/2010/main" val="3438228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E990E2-6176-4290-8ABF-39BADCD31AA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2200" b="1" kern="1200" dirty="0">
                <a:solidFill>
                  <a:schemeClr val="bg1"/>
                </a:solidFill>
                <a:latin typeface="+mj-lt"/>
                <a:ea typeface="+mj-ea"/>
                <a:cs typeface="+mj-cs"/>
              </a:rPr>
              <a:t>Who is using Airbnb in NYC  ?</a:t>
            </a:r>
            <a:br>
              <a:rPr lang="en-US" sz="2200" b="1" kern="1200" dirty="0">
                <a:solidFill>
                  <a:schemeClr val="bg1"/>
                </a:solidFill>
                <a:latin typeface="+mj-lt"/>
                <a:ea typeface="+mj-ea"/>
                <a:cs typeface="+mj-cs"/>
              </a:rPr>
            </a:br>
            <a:endParaRPr lang="en-US" sz="2200" kern="1200" dirty="0">
              <a:solidFill>
                <a:schemeClr val="bg1"/>
              </a:solidFill>
              <a:latin typeface="+mj-lt"/>
              <a:ea typeface="+mj-ea"/>
              <a:cs typeface="+mj-cs"/>
            </a:endParaRPr>
          </a:p>
        </p:txBody>
      </p:sp>
      <p:pic>
        <p:nvPicPr>
          <p:cNvPr id="5" name="Content Placeholder 4" descr="A close up of a logo&#10;&#10;Description automatically generated">
            <a:extLst>
              <a:ext uri="{FF2B5EF4-FFF2-40B4-BE49-F238E27FC236}">
                <a16:creationId xmlns:a16="http://schemas.microsoft.com/office/drawing/2014/main" id="{2334DD7C-0F69-4DF7-B780-B7D92869EA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8661" y="1598226"/>
            <a:ext cx="9387382" cy="4090306"/>
          </a:xfrm>
          <a:prstGeom prst="rect">
            <a:avLst/>
          </a:prstGeom>
        </p:spPr>
      </p:pic>
      <p:graphicFrame>
        <p:nvGraphicFramePr>
          <p:cNvPr id="8" name="Table 8">
            <a:extLst>
              <a:ext uri="{FF2B5EF4-FFF2-40B4-BE49-F238E27FC236}">
                <a16:creationId xmlns:a16="http://schemas.microsoft.com/office/drawing/2014/main" id="{A1DB150F-7596-40CF-A291-93F7E9754832}"/>
              </a:ext>
            </a:extLst>
          </p:cNvPr>
          <p:cNvGraphicFramePr>
            <a:graphicFrameLocks noGrp="1"/>
          </p:cNvGraphicFramePr>
          <p:nvPr>
            <p:extLst>
              <p:ext uri="{D42A27DB-BD31-4B8C-83A1-F6EECF244321}">
                <p14:modId xmlns:p14="http://schemas.microsoft.com/office/powerpoint/2010/main" val="1111770056"/>
              </p:ext>
            </p:extLst>
          </p:nvPr>
        </p:nvGraphicFramePr>
        <p:xfrm>
          <a:off x="1807411" y="5819169"/>
          <a:ext cx="8127999" cy="7416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795012419"/>
                    </a:ext>
                  </a:extLst>
                </a:gridCol>
                <a:gridCol w="2709333">
                  <a:extLst>
                    <a:ext uri="{9D8B030D-6E8A-4147-A177-3AD203B41FA5}">
                      <a16:colId xmlns:a16="http://schemas.microsoft.com/office/drawing/2014/main" val="1688380826"/>
                    </a:ext>
                  </a:extLst>
                </a:gridCol>
                <a:gridCol w="2709333">
                  <a:extLst>
                    <a:ext uri="{9D8B030D-6E8A-4147-A177-3AD203B41FA5}">
                      <a16:colId xmlns:a16="http://schemas.microsoft.com/office/drawing/2014/main" val="2430500194"/>
                    </a:ext>
                  </a:extLst>
                </a:gridCol>
              </a:tblGrid>
              <a:tr h="370840">
                <a:tc>
                  <a:txBody>
                    <a:bodyPr/>
                    <a:lstStyle/>
                    <a:p>
                      <a:r>
                        <a:rPr lang="en-US" dirty="0"/>
                        <a:t>Minimum Price</a:t>
                      </a:r>
                    </a:p>
                  </a:txBody>
                  <a:tcPr/>
                </a:tc>
                <a:tc>
                  <a:txBody>
                    <a:bodyPr/>
                    <a:lstStyle/>
                    <a:p>
                      <a:r>
                        <a:rPr lang="en-US" dirty="0"/>
                        <a:t>Maximum Price</a:t>
                      </a:r>
                    </a:p>
                  </a:txBody>
                  <a:tcPr/>
                </a:tc>
                <a:tc>
                  <a:txBody>
                    <a:bodyPr/>
                    <a:lstStyle/>
                    <a:p>
                      <a:r>
                        <a:rPr lang="en-US" dirty="0"/>
                        <a:t>Mean </a:t>
                      </a:r>
                    </a:p>
                  </a:txBody>
                  <a:tcPr/>
                </a:tc>
                <a:extLst>
                  <a:ext uri="{0D108BD9-81ED-4DB2-BD59-A6C34878D82A}">
                    <a16:rowId xmlns:a16="http://schemas.microsoft.com/office/drawing/2014/main" val="2773579171"/>
                  </a:ext>
                </a:extLst>
              </a:tr>
              <a:tr h="370840">
                <a:tc>
                  <a:txBody>
                    <a:bodyPr/>
                    <a:lstStyle/>
                    <a:p>
                      <a:r>
                        <a:rPr lang="en-US" dirty="0"/>
                        <a:t>$0</a:t>
                      </a:r>
                    </a:p>
                  </a:txBody>
                  <a:tcPr/>
                </a:tc>
                <a:tc>
                  <a:txBody>
                    <a:bodyPr/>
                    <a:lstStyle/>
                    <a:p>
                      <a:r>
                        <a:rPr lang="en-US" dirty="0"/>
                        <a:t>$10000</a:t>
                      </a:r>
                    </a:p>
                  </a:txBody>
                  <a:tcPr/>
                </a:tc>
                <a:tc>
                  <a:txBody>
                    <a:bodyPr/>
                    <a:lstStyle/>
                    <a:p>
                      <a:r>
                        <a:rPr lang="en-US" dirty="0"/>
                        <a:t>$162.05</a:t>
                      </a:r>
                    </a:p>
                  </a:txBody>
                  <a:tcPr/>
                </a:tc>
                <a:extLst>
                  <a:ext uri="{0D108BD9-81ED-4DB2-BD59-A6C34878D82A}">
                    <a16:rowId xmlns:a16="http://schemas.microsoft.com/office/drawing/2014/main" val="1038180954"/>
                  </a:ext>
                </a:extLst>
              </a:tr>
            </a:tbl>
          </a:graphicData>
        </a:graphic>
      </p:graphicFrame>
    </p:spTree>
    <p:extLst>
      <p:ext uri="{BB962C8B-B14F-4D97-AF65-F5344CB8AC3E}">
        <p14:creationId xmlns:p14="http://schemas.microsoft.com/office/powerpoint/2010/main" val="2143627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06CF6-2E36-43C2-AF58-69859E2E8DEB}"/>
              </a:ext>
            </a:extLst>
          </p:cNvPr>
          <p:cNvSpPr>
            <a:spLocks noGrp="1"/>
          </p:cNvSpPr>
          <p:nvPr>
            <p:ph type="title"/>
          </p:nvPr>
        </p:nvSpPr>
        <p:spPr/>
        <p:txBody>
          <a:bodyPr/>
          <a:lstStyle/>
          <a:p>
            <a:endParaRPr lang="en-US" dirty="0"/>
          </a:p>
        </p:txBody>
      </p:sp>
      <p:pic>
        <p:nvPicPr>
          <p:cNvPr id="5" name="Content Placeholder 4" descr="A close up of a map&#10;&#10;Description automatically generated">
            <a:extLst>
              <a:ext uri="{FF2B5EF4-FFF2-40B4-BE49-F238E27FC236}">
                <a16:creationId xmlns:a16="http://schemas.microsoft.com/office/drawing/2014/main" id="{73FC8C48-B81A-4C32-9F9F-596D7B01BE9B}"/>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5327" t="10646" r="8372" b="6643"/>
          <a:stretch/>
        </p:blipFill>
        <p:spPr>
          <a:xfrm>
            <a:off x="388297" y="462455"/>
            <a:ext cx="10819542" cy="5933090"/>
          </a:xfrm>
        </p:spPr>
      </p:pic>
    </p:spTree>
    <p:extLst>
      <p:ext uri="{BB962C8B-B14F-4D97-AF65-F5344CB8AC3E}">
        <p14:creationId xmlns:p14="http://schemas.microsoft.com/office/powerpoint/2010/main" val="600446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C41AADC1-EDFA-4904-85DE-3527D8CE81A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a:stretch/>
        </p:blipFill>
        <p:spPr>
          <a:xfrm>
            <a:off x="20" y="253398"/>
            <a:ext cx="12191980" cy="6857990"/>
          </a:xfrm>
          <a:prstGeom prst="rect">
            <a:avLst/>
          </a:prstGeom>
        </p:spPr>
      </p:pic>
    </p:spTree>
    <p:extLst>
      <p:ext uri="{BB962C8B-B14F-4D97-AF65-F5344CB8AC3E}">
        <p14:creationId xmlns:p14="http://schemas.microsoft.com/office/powerpoint/2010/main" val="434477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BA5BB-7968-7A42-B814-EFF2C71380E9}"/>
              </a:ext>
            </a:extLst>
          </p:cNvPr>
          <p:cNvSpPr>
            <a:spLocks noGrp="1"/>
          </p:cNvSpPr>
          <p:nvPr>
            <p:ph type="title"/>
          </p:nvPr>
        </p:nvSpPr>
        <p:spPr/>
        <p:txBody>
          <a:bodyPr>
            <a:normAutofit fontScale="90000"/>
          </a:bodyPr>
          <a:lstStyle/>
          <a:p>
            <a:r>
              <a:rPr lang="en-CA" b="1" dirty="0"/>
              <a:t>How is Airbnb used in the different boroughs?</a:t>
            </a:r>
            <a:br>
              <a:rPr lang="en-CA" b="1" dirty="0"/>
            </a:br>
            <a:endParaRPr lang="en-US" dirty="0"/>
          </a:p>
        </p:txBody>
      </p:sp>
      <p:pic>
        <p:nvPicPr>
          <p:cNvPr id="4" name="Content Placeholder 3">
            <a:extLst>
              <a:ext uri="{FF2B5EF4-FFF2-40B4-BE49-F238E27FC236}">
                <a16:creationId xmlns:a16="http://schemas.microsoft.com/office/drawing/2014/main" id="{2EFF13E1-7B04-E54F-826A-BEB482ECE0A5}"/>
              </a:ext>
            </a:extLst>
          </p:cNvPr>
          <p:cNvPicPr>
            <a:picLocks noGrp="1" noChangeAspect="1"/>
          </p:cNvPicPr>
          <p:nvPr>
            <p:ph idx="1"/>
          </p:nvPr>
        </p:nvPicPr>
        <p:blipFill>
          <a:blip r:embed="rId2"/>
          <a:stretch>
            <a:fillRect/>
          </a:stretch>
        </p:blipFill>
        <p:spPr>
          <a:xfrm>
            <a:off x="3400941" y="1625600"/>
            <a:ext cx="5390118" cy="4351338"/>
          </a:xfrm>
          <a:prstGeom prst="rect">
            <a:avLst/>
          </a:prstGeom>
        </p:spPr>
      </p:pic>
    </p:spTree>
    <p:extLst>
      <p:ext uri="{BB962C8B-B14F-4D97-AF65-F5344CB8AC3E}">
        <p14:creationId xmlns:p14="http://schemas.microsoft.com/office/powerpoint/2010/main" val="832180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QuickStarter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4">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TotalTime>
  <Words>667</Words>
  <Application>Microsoft Macintosh PowerPoint</Application>
  <PresentationFormat>Widescreen</PresentationFormat>
  <Paragraphs>80</Paragraphs>
  <Slides>18</Slides>
  <Notes>2</Notes>
  <HiddenSlides>1</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18</vt:i4>
      </vt:variant>
    </vt:vector>
  </HeadingPairs>
  <TitlesOfParts>
    <vt:vector size="28" baseType="lpstr">
      <vt:lpstr>Arial Unicode MS</vt:lpstr>
      <vt:lpstr>Arial</vt:lpstr>
      <vt:lpstr>Calibri</vt:lpstr>
      <vt:lpstr>Calibri Light</vt:lpstr>
      <vt:lpstr>Segoe UI</vt:lpstr>
      <vt:lpstr>Segoe UI Light</vt:lpstr>
      <vt:lpstr>Segoe UI Semibold</vt:lpstr>
      <vt:lpstr>Segoe UI Semilight</vt:lpstr>
      <vt:lpstr>Office Theme</vt:lpstr>
      <vt:lpstr>QuickStarter Theme</vt:lpstr>
      <vt:lpstr>Effects on the Popularity of Airbnb by NYC Borough</vt:lpstr>
      <vt:lpstr>PowerPoint Presentation</vt:lpstr>
      <vt:lpstr>Contents</vt:lpstr>
      <vt:lpstr>The data exploration and cleanup process</vt:lpstr>
      <vt:lpstr>Data Cleanup </vt:lpstr>
      <vt:lpstr>Who is using Airbnb in NYC  ? </vt:lpstr>
      <vt:lpstr>PowerPoint Presentation</vt:lpstr>
      <vt:lpstr>PowerPoint Presentation</vt:lpstr>
      <vt:lpstr>How is Airbnb used in the different boroughs? </vt:lpstr>
      <vt:lpstr>PowerPoint Presentation</vt:lpstr>
      <vt:lpstr>How do house building projects affect Airbnb listings? </vt:lpstr>
      <vt:lpstr>PowerPoint Presentation</vt:lpstr>
      <vt:lpstr>PowerPoint Presentation</vt:lpstr>
      <vt:lpstr>Does crime have an impact on the Airbnb's use in different boroughs? </vt:lpstr>
      <vt:lpstr>Is there a relation between hashtagged twitter data and the popularity of Airbnb in those areas? </vt:lpstr>
      <vt:lpstr>Discussion</vt:lpstr>
      <vt:lpstr>Post Mortem</vt:lpstr>
      <vt:lpstr>Works cited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 L</dc:creator>
  <cp:lastModifiedBy>Microsoft Office User</cp:lastModifiedBy>
  <cp:revision>11</cp:revision>
  <dcterms:created xsi:type="dcterms:W3CDTF">2019-11-13T00:28:24Z</dcterms:created>
  <dcterms:modified xsi:type="dcterms:W3CDTF">2019-11-13T02:12:41Z</dcterms:modified>
</cp:coreProperties>
</file>