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2" r:id="rId6"/>
    <p:sldId id="258" r:id="rId7"/>
    <p:sldId id="259" r:id="rId8"/>
    <p:sldId id="260" r:id="rId9"/>
    <p:sldId id="263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44" d="100"/>
          <a:sy n="144" d="100"/>
        </p:scale>
        <p:origin x="13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How to 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Middle Town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4A19-C889-462D-B68C-E5765376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13935-6022-40D9-981C-8F160BD9C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34F594-D1CF-4DAA-A22C-76ECE0C63E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Used throughout the “domain” of the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Uncoupled model that can exist independent of a database table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F608B7-DE7E-41E0-A903-8D6F979F8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FD3C00-B9EA-431D-93D3-AC15D4A9B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9" y="2926052"/>
            <a:ext cx="5194771" cy="2934999"/>
          </a:xfrm>
        </p:spPr>
        <p:txBody>
          <a:bodyPr/>
          <a:lstStyle/>
          <a:p>
            <a:r>
              <a:rPr lang="en-US" dirty="0"/>
              <a:t>Used only by repositories</a:t>
            </a:r>
          </a:p>
          <a:p>
            <a:r>
              <a:rPr lang="en-US" dirty="0"/>
              <a:t>One to one model that mirrors its database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F98C4D-1C63-4987-920A-35EF5902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45" y="4066120"/>
            <a:ext cx="3520380" cy="2743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AF591E-97B7-426E-945F-28F019FB6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380" y="4085294"/>
            <a:ext cx="391532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7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36F32370-98D2-4400-873C-5A989D397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7763" y="2971800"/>
            <a:ext cx="914400" cy="914400"/>
          </a:xfrm>
          <a:prstGeom prst="rect">
            <a:avLst/>
          </a:prstGeom>
        </p:spPr>
      </p:pic>
      <p:pic>
        <p:nvPicPr>
          <p:cNvPr id="14" name="Graphic 13" descr="Monitor with solid fill">
            <a:extLst>
              <a:ext uri="{FF2B5EF4-FFF2-40B4-BE49-F238E27FC236}">
                <a16:creationId xmlns:a16="http://schemas.microsoft.com/office/drawing/2014/main" id="{12B60AAA-78DE-468F-915C-4D95E0611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391" y="2971800"/>
            <a:ext cx="914400" cy="914400"/>
          </a:xfrm>
          <a:prstGeom prst="rect">
            <a:avLst/>
          </a:prstGeom>
        </p:spPr>
      </p:pic>
      <p:pic>
        <p:nvPicPr>
          <p:cNvPr id="23" name="Graphic 22" descr="Processor with solid fill">
            <a:extLst>
              <a:ext uri="{FF2B5EF4-FFF2-40B4-BE49-F238E27FC236}">
                <a16:creationId xmlns:a16="http://schemas.microsoft.com/office/drawing/2014/main" id="{533109D8-873B-4786-B209-392CC8553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9577" y="2971800"/>
            <a:ext cx="914400" cy="914400"/>
          </a:xfrm>
          <a:prstGeom prst="rect">
            <a:avLst/>
          </a:prstGeom>
        </p:spPr>
      </p:pic>
      <p:pic>
        <p:nvPicPr>
          <p:cNvPr id="24" name="Graphic 23" descr="Link with solid fill">
            <a:extLst>
              <a:ext uri="{FF2B5EF4-FFF2-40B4-BE49-F238E27FC236}">
                <a16:creationId xmlns:a16="http://schemas.microsoft.com/office/drawing/2014/main" id="{469B3ACD-098B-4BA3-A383-3FD5BD944F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8670" y="2971800"/>
            <a:ext cx="914400" cy="914400"/>
          </a:xfrm>
          <a:prstGeom prst="rect">
            <a:avLst/>
          </a:prstGeom>
        </p:spPr>
      </p:pic>
      <p:pic>
        <p:nvPicPr>
          <p:cNvPr id="25" name="Graphic 24" descr="Plugged Unplugged with solid fill">
            <a:extLst>
              <a:ext uri="{FF2B5EF4-FFF2-40B4-BE49-F238E27FC236}">
                <a16:creationId xmlns:a16="http://schemas.microsoft.com/office/drawing/2014/main" id="{A3D31B5C-10BB-4A2C-85AC-1B102B579A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90484" y="2971800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468C8EF-D9A1-4DAA-A790-68DDD660499A}"/>
              </a:ext>
            </a:extLst>
          </p:cNvPr>
          <p:cNvSpPr txBox="1"/>
          <p:nvPr/>
        </p:nvSpPr>
        <p:spPr>
          <a:xfrm>
            <a:off x="719377" y="3777916"/>
            <a:ext cx="120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FF1B13-C5B0-4A7A-AF01-F90A7EC0C46C}"/>
              </a:ext>
            </a:extLst>
          </p:cNvPr>
          <p:cNvSpPr txBox="1"/>
          <p:nvPr/>
        </p:nvSpPr>
        <p:spPr>
          <a:xfrm>
            <a:off x="3143097" y="3777916"/>
            <a:ext cx="120917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sz="1100" dirty="0"/>
              <a:t>Provides an interface for the client call into to get or publish 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0F82A0-3F16-41C6-8509-C293AF25F817}"/>
              </a:ext>
            </a:extLst>
          </p:cNvPr>
          <p:cNvSpPr txBox="1"/>
          <p:nvPr/>
        </p:nvSpPr>
        <p:spPr>
          <a:xfrm>
            <a:off x="5566817" y="3777916"/>
            <a:ext cx="120917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sz="1100" dirty="0"/>
              <a:t>Connects the controller to the repository and does any data processing necessary</a:t>
            </a:r>
          </a:p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4ACC9D-43F1-4627-9754-1BBE5820702A}"/>
              </a:ext>
            </a:extLst>
          </p:cNvPr>
          <p:cNvSpPr txBox="1"/>
          <p:nvPr/>
        </p:nvSpPr>
        <p:spPr>
          <a:xfrm>
            <a:off x="8006656" y="3777916"/>
            <a:ext cx="12091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Repository</a:t>
            </a:r>
          </a:p>
          <a:p>
            <a:pPr algn="ctr"/>
            <a:r>
              <a:rPr lang="en-US" sz="1200" dirty="0"/>
              <a:t>Connects directly to the database to store and fetch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97B6E3-AC3A-4B2D-A12C-2A36CD0CCF13}"/>
              </a:ext>
            </a:extLst>
          </p:cNvPr>
          <p:cNvSpPr txBox="1"/>
          <p:nvPr/>
        </p:nvSpPr>
        <p:spPr>
          <a:xfrm>
            <a:off x="10425108" y="3777916"/>
            <a:ext cx="120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010012-014E-4597-9713-D063DEE83767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1775791" y="3429000"/>
            <a:ext cx="151469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F87D37-3D51-4AC4-BC1A-784F35F7E429}"/>
              </a:ext>
            </a:extLst>
          </p:cNvPr>
          <p:cNvCxnSpPr/>
          <p:nvPr/>
        </p:nvCxnSpPr>
        <p:spPr>
          <a:xfrm>
            <a:off x="4204884" y="3429000"/>
            <a:ext cx="151469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3AEB4D-4199-4793-8D7F-D81569F86FA9}"/>
              </a:ext>
            </a:extLst>
          </p:cNvPr>
          <p:cNvCxnSpPr/>
          <p:nvPr/>
        </p:nvCxnSpPr>
        <p:spPr>
          <a:xfrm>
            <a:off x="6633977" y="3431005"/>
            <a:ext cx="151469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5FF663-368E-4A88-9B0E-325AA49E904A}"/>
              </a:ext>
            </a:extLst>
          </p:cNvPr>
          <p:cNvCxnSpPr/>
          <p:nvPr/>
        </p:nvCxnSpPr>
        <p:spPr>
          <a:xfrm>
            <a:off x="9135107" y="3429000"/>
            <a:ext cx="151469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867C21-91D9-4A4A-B7C8-B5BC28D90D0E}"/>
              </a:ext>
            </a:extLst>
          </p:cNvPr>
          <p:cNvCxnSpPr/>
          <p:nvPr/>
        </p:nvCxnSpPr>
        <p:spPr>
          <a:xfrm flipV="1">
            <a:off x="3043989" y="2713121"/>
            <a:ext cx="0" cy="433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31818C-093F-452F-9DB0-AF7B1B627952}"/>
              </a:ext>
            </a:extLst>
          </p:cNvPr>
          <p:cNvCxnSpPr>
            <a:cxnSpLocks/>
          </p:cNvCxnSpPr>
          <p:nvPr/>
        </p:nvCxnSpPr>
        <p:spPr>
          <a:xfrm>
            <a:off x="3043989" y="2713121"/>
            <a:ext cx="6280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0C4914-813C-4C22-9751-0814CF93D368}"/>
              </a:ext>
            </a:extLst>
          </p:cNvPr>
          <p:cNvCxnSpPr/>
          <p:nvPr/>
        </p:nvCxnSpPr>
        <p:spPr>
          <a:xfrm>
            <a:off x="9324474" y="2713121"/>
            <a:ext cx="0" cy="433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69D82A-8733-49C1-A263-DBE4EBA19A4E}"/>
              </a:ext>
            </a:extLst>
          </p:cNvPr>
          <p:cNvCxnSpPr/>
          <p:nvPr/>
        </p:nvCxnSpPr>
        <p:spPr>
          <a:xfrm flipV="1">
            <a:off x="6171404" y="2406316"/>
            <a:ext cx="0" cy="306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C7B26F-F0CD-4644-8EEF-25A45A6CE1B3}"/>
              </a:ext>
            </a:extLst>
          </p:cNvPr>
          <p:cNvSpPr txBox="1"/>
          <p:nvPr/>
        </p:nvSpPr>
        <p:spPr>
          <a:xfrm>
            <a:off x="5566817" y="2029784"/>
            <a:ext cx="120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8A0F3-EAC5-48BB-A8E9-9BD246F4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6BA19-C2A9-4F31-9A6B-31F23735C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Create HTTP methods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GET – Fetches data and returns it to the client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POST – Client sends data to be saved by the api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PUT – Client sends data to update existing data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DELETE – Client sends a request to delete data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Calls service to get, save, or delete some data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Returns the appropriate response and status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51D14-5DE5-4012-931F-FCB80BA48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405" y="936141"/>
            <a:ext cx="6269155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78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A1C3-08DC-4899-BEE2-3FF99DC2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DEC0C4-4C46-4187-B347-9EC56F7C05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72" y="1950511"/>
            <a:ext cx="8855256" cy="429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87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677A1-A770-4195-9B87-6EEDD154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EE00-E33D-4D3D-BACA-728719FF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Connects the controller to the Repository</a:t>
            </a:r>
          </a:p>
          <a:p>
            <a:r>
              <a:rPr lang="en-US">
                <a:solidFill>
                  <a:srgbClr val="FFFFFF"/>
                </a:solidFill>
              </a:rPr>
              <a:t>The home of any logic that needs to be performed on a given Api call</a:t>
            </a:r>
          </a:p>
          <a:p>
            <a:r>
              <a:rPr lang="en-US">
                <a:solidFill>
                  <a:srgbClr val="FFFFFF"/>
                </a:solidFill>
              </a:rPr>
              <a:t>If there is not logic, the service layer acts as a pass through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B75F2-FA9A-4503-9DF9-C8164D8E3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2015972"/>
            <a:ext cx="6831503" cy="280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2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44C2E-D773-4FD3-B668-515848A8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D9CC-14A6-48CC-B731-82F9098F0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Creates database connection</a:t>
            </a:r>
          </a:p>
          <a:p>
            <a:r>
              <a:rPr lang="en-US">
                <a:solidFill>
                  <a:srgbClr val="FFFFFF"/>
                </a:solidFill>
              </a:rPr>
              <a:t>The connection point for getting and saving data to the database</a:t>
            </a:r>
          </a:p>
          <a:p>
            <a:r>
              <a:rPr lang="en-US">
                <a:solidFill>
                  <a:srgbClr val="FFFFFF"/>
                </a:solidFill>
              </a:rPr>
              <a:t>Typically called by the service</a:t>
            </a:r>
          </a:p>
          <a:p>
            <a:r>
              <a:rPr lang="en-US">
                <a:solidFill>
                  <a:srgbClr val="FFFFFF"/>
                </a:solidFill>
              </a:rPr>
              <a:t>Calls a mapper to map the definition model to the domain model</a:t>
            </a:r>
          </a:p>
          <a:p>
            <a:r>
              <a:rPr lang="en-US">
                <a:solidFill>
                  <a:srgbClr val="FFFFFF"/>
                </a:solidFill>
              </a:rPr>
              <a:t>Returns the domain model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8182F-0892-46CB-A77B-DDF6D940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301" y="936141"/>
            <a:ext cx="6473362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4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5E4E-9E67-455A-A3F7-32EE31B0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ABAE-7AED-43CF-A566-326E1BADC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188720"/>
          </a:xfrm>
        </p:spPr>
        <p:txBody>
          <a:bodyPr/>
          <a:lstStyle/>
          <a:p>
            <a:r>
              <a:rPr lang="en-US" dirty="0"/>
              <a:t>Converts one model type to another</a:t>
            </a:r>
          </a:p>
          <a:p>
            <a:r>
              <a:rPr lang="en-US" dirty="0"/>
              <a:t>Commonly used in the repository when mapping the definition model to the domain model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3BA7A5-9991-4D81-B750-B0C694C2161C}"/>
              </a:ext>
            </a:extLst>
          </p:cNvPr>
          <p:cNvSpPr txBox="1">
            <a:spLocks/>
          </p:cNvSpPr>
          <p:nvPr/>
        </p:nvSpPr>
        <p:spPr>
          <a:xfrm>
            <a:off x="581192" y="3432923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Wrappers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AADC81-F2D0-4BE8-BD68-08BD5AF9CBE2}"/>
              </a:ext>
            </a:extLst>
          </p:cNvPr>
          <p:cNvSpPr txBox="1">
            <a:spLocks/>
          </p:cNvSpPr>
          <p:nvPr/>
        </p:nvSpPr>
        <p:spPr>
          <a:xfrm>
            <a:off x="581192" y="4923643"/>
            <a:ext cx="11029615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“wrap” calls to other </a:t>
            </a:r>
            <a:r>
              <a:rPr lang="en-US" dirty="0" err="1"/>
              <a:t>Api’s</a:t>
            </a:r>
            <a:endParaRPr lang="en-US" dirty="0"/>
          </a:p>
          <a:p>
            <a:r>
              <a:rPr lang="en-US" dirty="0"/>
              <a:t>Think of it like a repository but instead of connecting to the database it connect to another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F743F-B879-4F8B-A394-5AFEE236C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955" y="631846"/>
            <a:ext cx="701137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792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{E796903F-FB68-42BC-B4BA-C0A2ED34B5E4}tf33552983_win32</Template>
  <TotalTime>554</TotalTime>
  <Words>268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Franklin Gothic Book</vt:lpstr>
      <vt:lpstr>Franklin Gothic Demi</vt:lpstr>
      <vt:lpstr>Wingdings 2</vt:lpstr>
      <vt:lpstr>DividendVTI</vt:lpstr>
      <vt:lpstr>How to Web Api</vt:lpstr>
      <vt:lpstr>Model Types</vt:lpstr>
      <vt:lpstr>Architecture</vt:lpstr>
      <vt:lpstr>Controller</vt:lpstr>
      <vt:lpstr>Status Codes</vt:lpstr>
      <vt:lpstr>Service</vt:lpstr>
      <vt:lpstr>Repository</vt:lpstr>
      <vt:lpstr>Mappers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Web Api</dc:title>
  <dc:creator>Hayden Bowden</dc:creator>
  <cp:lastModifiedBy>Hayden Bowden</cp:lastModifiedBy>
  <cp:revision>2</cp:revision>
  <dcterms:created xsi:type="dcterms:W3CDTF">2022-01-26T18:26:09Z</dcterms:created>
  <dcterms:modified xsi:type="dcterms:W3CDTF">2022-01-27T18:18:07Z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