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70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6BD34E-227B-420F-8831-541F99A15ADB}" v="40" dt="2022-02-10T20:42:01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F743C8-57B4-43FB-A5F2-60411E8A72D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3854FF0-9AF5-4908-A1A8-A1CE34C949F1}">
      <dgm:prSet/>
      <dgm:spPr/>
      <dgm:t>
        <a:bodyPr/>
        <a:lstStyle/>
        <a:p>
          <a:r>
            <a:rPr lang="en-US"/>
            <a:t>V-on</a:t>
          </a:r>
        </a:p>
      </dgm:t>
    </dgm:pt>
    <dgm:pt modelId="{7812E46C-1600-49B1-AEF4-DF5C87F1108D}" type="parTrans" cxnId="{1A9E8F5A-8EBD-4081-BE0B-166DAC5D96C6}">
      <dgm:prSet/>
      <dgm:spPr/>
      <dgm:t>
        <a:bodyPr/>
        <a:lstStyle/>
        <a:p>
          <a:endParaRPr lang="en-US"/>
        </a:p>
      </dgm:t>
    </dgm:pt>
    <dgm:pt modelId="{593D5CB5-5AFC-4C96-8747-0157A4775CA1}" type="sibTrans" cxnId="{1A9E8F5A-8EBD-4081-BE0B-166DAC5D96C6}">
      <dgm:prSet/>
      <dgm:spPr/>
      <dgm:t>
        <a:bodyPr/>
        <a:lstStyle/>
        <a:p>
          <a:endParaRPr lang="en-US"/>
        </a:p>
      </dgm:t>
    </dgm:pt>
    <dgm:pt modelId="{F12B63FD-3C69-48A0-9AC5-EB4A341F2951}">
      <dgm:prSet/>
      <dgm:spPr/>
      <dgm:t>
        <a:bodyPr/>
        <a:lstStyle/>
        <a:p>
          <a:r>
            <a:rPr lang="en-US"/>
            <a:t>Calls a method or executes code when an action is performed</a:t>
          </a:r>
        </a:p>
      </dgm:t>
    </dgm:pt>
    <dgm:pt modelId="{E2125130-282F-4A99-8CD8-FCD2498A3DDA}" type="parTrans" cxnId="{886A4E78-76CE-4522-BC44-1C9EF0390A41}">
      <dgm:prSet/>
      <dgm:spPr/>
      <dgm:t>
        <a:bodyPr/>
        <a:lstStyle/>
        <a:p>
          <a:endParaRPr lang="en-US"/>
        </a:p>
      </dgm:t>
    </dgm:pt>
    <dgm:pt modelId="{AFC94A4D-A549-4D0D-B1A9-6011E1BAFEED}" type="sibTrans" cxnId="{886A4E78-76CE-4522-BC44-1C9EF0390A41}">
      <dgm:prSet/>
      <dgm:spPr/>
      <dgm:t>
        <a:bodyPr/>
        <a:lstStyle/>
        <a:p>
          <a:endParaRPr lang="en-US"/>
        </a:p>
      </dgm:t>
    </dgm:pt>
    <dgm:pt modelId="{FAAA08CD-075C-4A73-B5B5-2D3D5B111F49}">
      <dgm:prSet/>
      <dgm:spPr/>
      <dgm:t>
        <a:bodyPr/>
        <a:lstStyle/>
        <a:p>
          <a:r>
            <a:rPr lang="en-US"/>
            <a:t>V-if</a:t>
          </a:r>
        </a:p>
      </dgm:t>
    </dgm:pt>
    <dgm:pt modelId="{B211E6D6-9D4F-4D52-BCD1-D620D88FE5C0}" type="parTrans" cxnId="{BD1FFA4F-4B07-4E57-B52F-1EB15DF715C4}">
      <dgm:prSet/>
      <dgm:spPr/>
      <dgm:t>
        <a:bodyPr/>
        <a:lstStyle/>
        <a:p>
          <a:endParaRPr lang="en-US"/>
        </a:p>
      </dgm:t>
    </dgm:pt>
    <dgm:pt modelId="{22015135-FFF6-4122-8F6F-1CB411590F0F}" type="sibTrans" cxnId="{BD1FFA4F-4B07-4E57-B52F-1EB15DF715C4}">
      <dgm:prSet/>
      <dgm:spPr/>
      <dgm:t>
        <a:bodyPr/>
        <a:lstStyle/>
        <a:p>
          <a:endParaRPr lang="en-US"/>
        </a:p>
      </dgm:t>
    </dgm:pt>
    <dgm:pt modelId="{52C64E1B-20E3-4836-9BFD-7A83CAF36A81}">
      <dgm:prSet/>
      <dgm:spPr/>
      <dgm:t>
        <a:bodyPr/>
        <a:lstStyle/>
        <a:p>
          <a:r>
            <a:rPr lang="en-US"/>
            <a:t>Only displays the component if the condition is true</a:t>
          </a:r>
        </a:p>
      </dgm:t>
    </dgm:pt>
    <dgm:pt modelId="{B78AB672-97E2-4EA3-8D2E-C822B57B8EB1}" type="parTrans" cxnId="{F283F3D8-4869-4C71-BBB6-5FA8CF033624}">
      <dgm:prSet/>
      <dgm:spPr/>
      <dgm:t>
        <a:bodyPr/>
        <a:lstStyle/>
        <a:p>
          <a:endParaRPr lang="en-US"/>
        </a:p>
      </dgm:t>
    </dgm:pt>
    <dgm:pt modelId="{23D3805C-DA3C-455B-B1D0-F74C58C8E878}" type="sibTrans" cxnId="{F283F3D8-4869-4C71-BBB6-5FA8CF033624}">
      <dgm:prSet/>
      <dgm:spPr/>
      <dgm:t>
        <a:bodyPr/>
        <a:lstStyle/>
        <a:p>
          <a:endParaRPr lang="en-US"/>
        </a:p>
      </dgm:t>
    </dgm:pt>
    <dgm:pt modelId="{44471C3C-1038-4CF9-867F-E20D8F2AC62D}">
      <dgm:prSet/>
      <dgm:spPr/>
      <dgm:t>
        <a:bodyPr/>
        <a:lstStyle/>
        <a:p>
          <a:r>
            <a:rPr lang="en-US"/>
            <a:t>V-model</a:t>
          </a:r>
        </a:p>
      </dgm:t>
    </dgm:pt>
    <dgm:pt modelId="{4CB984EF-3FB7-4BD9-832A-BA3E01DEE961}" type="parTrans" cxnId="{CBB3F4A7-DFD9-480C-88C2-7B7EC5D4CCA4}">
      <dgm:prSet/>
      <dgm:spPr/>
      <dgm:t>
        <a:bodyPr/>
        <a:lstStyle/>
        <a:p>
          <a:endParaRPr lang="en-US"/>
        </a:p>
      </dgm:t>
    </dgm:pt>
    <dgm:pt modelId="{B9B05172-EBC5-4302-9D02-F8BEDFEB1A50}" type="sibTrans" cxnId="{CBB3F4A7-DFD9-480C-88C2-7B7EC5D4CCA4}">
      <dgm:prSet/>
      <dgm:spPr/>
      <dgm:t>
        <a:bodyPr/>
        <a:lstStyle/>
        <a:p>
          <a:endParaRPr lang="en-US"/>
        </a:p>
      </dgm:t>
    </dgm:pt>
    <dgm:pt modelId="{1E300B12-0683-4DF3-8950-2C19844B8C5B}">
      <dgm:prSet/>
      <dgm:spPr/>
      <dgm:t>
        <a:bodyPr/>
        <a:lstStyle/>
        <a:p>
          <a:r>
            <a:rPr lang="en-US"/>
            <a:t>Two-way data binding of variable and component. If a change is made to the variable, the change will be reflected in the component. If a change is made in the component (slider or data entry) the variable will be update</a:t>
          </a:r>
        </a:p>
      </dgm:t>
    </dgm:pt>
    <dgm:pt modelId="{D1AA9BD6-4899-4CD6-A12D-2DFED02A27CD}" type="parTrans" cxnId="{88DD6141-56F4-4024-9C36-B5297140D754}">
      <dgm:prSet/>
      <dgm:spPr/>
      <dgm:t>
        <a:bodyPr/>
        <a:lstStyle/>
        <a:p>
          <a:endParaRPr lang="en-US"/>
        </a:p>
      </dgm:t>
    </dgm:pt>
    <dgm:pt modelId="{804EFB34-F884-4831-BE2D-18B73F9C29E5}" type="sibTrans" cxnId="{88DD6141-56F4-4024-9C36-B5297140D754}">
      <dgm:prSet/>
      <dgm:spPr/>
      <dgm:t>
        <a:bodyPr/>
        <a:lstStyle/>
        <a:p>
          <a:endParaRPr lang="en-US"/>
        </a:p>
      </dgm:t>
    </dgm:pt>
    <dgm:pt modelId="{B30A8B96-4431-4013-B7E0-BEBD87AEA0AC}">
      <dgm:prSet/>
      <dgm:spPr/>
      <dgm:t>
        <a:bodyPr/>
        <a:lstStyle/>
        <a:p>
          <a:r>
            <a:rPr lang="en-US"/>
            <a:t>V-bind</a:t>
          </a:r>
        </a:p>
      </dgm:t>
    </dgm:pt>
    <dgm:pt modelId="{32CB2105-B4CB-4EAB-B657-A3ED22B9A0A6}" type="parTrans" cxnId="{285472DF-0B7B-46EF-9EBB-3AF36A8CD77F}">
      <dgm:prSet/>
      <dgm:spPr/>
      <dgm:t>
        <a:bodyPr/>
        <a:lstStyle/>
        <a:p>
          <a:endParaRPr lang="en-US"/>
        </a:p>
      </dgm:t>
    </dgm:pt>
    <dgm:pt modelId="{086D90B1-E5CB-4419-89AC-0AD5828B72F9}" type="sibTrans" cxnId="{285472DF-0B7B-46EF-9EBB-3AF36A8CD77F}">
      <dgm:prSet/>
      <dgm:spPr/>
      <dgm:t>
        <a:bodyPr/>
        <a:lstStyle/>
        <a:p>
          <a:endParaRPr lang="en-US"/>
        </a:p>
      </dgm:t>
    </dgm:pt>
    <dgm:pt modelId="{4B856123-5590-4F9D-88D4-97CE8DEC88DF}">
      <dgm:prSet/>
      <dgm:spPr/>
      <dgm:t>
        <a:bodyPr/>
        <a:lstStyle/>
        <a:p>
          <a:r>
            <a:rPr lang="en-US"/>
            <a:t>One way data binding. Changes to the variable will be reflected in the component.</a:t>
          </a:r>
        </a:p>
      </dgm:t>
    </dgm:pt>
    <dgm:pt modelId="{0E7A4511-465B-4152-B4F4-7FDFA51DDFDD}" type="parTrans" cxnId="{001DEF1C-92EC-4145-948E-A1E19725E7A3}">
      <dgm:prSet/>
      <dgm:spPr/>
      <dgm:t>
        <a:bodyPr/>
        <a:lstStyle/>
        <a:p>
          <a:endParaRPr lang="en-US"/>
        </a:p>
      </dgm:t>
    </dgm:pt>
    <dgm:pt modelId="{5175871F-C56F-44AB-B2EB-6AEF6F9F7DA2}" type="sibTrans" cxnId="{001DEF1C-92EC-4145-948E-A1E19725E7A3}">
      <dgm:prSet/>
      <dgm:spPr/>
      <dgm:t>
        <a:bodyPr/>
        <a:lstStyle/>
        <a:p>
          <a:endParaRPr lang="en-US"/>
        </a:p>
      </dgm:t>
    </dgm:pt>
    <dgm:pt modelId="{7CCB4665-47E0-4634-BF8A-39EBB4922DF2}">
      <dgm:prSet/>
      <dgm:spPr/>
      <dgm:t>
        <a:bodyPr/>
        <a:lstStyle/>
        <a:p>
          <a:r>
            <a:rPr lang="en-US"/>
            <a:t>V-for</a:t>
          </a:r>
        </a:p>
      </dgm:t>
    </dgm:pt>
    <dgm:pt modelId="{0FE29E53-3847-40FD-B175-EE37D560C550}" type="parTrans" cxnId="{3887A72F-F499-40CE-A6B2-91A33E0390E3}">
      <dgm:prSet/>
      <dgm:spPr/>
      <dgm:t>
        <a:bodyPr/>
        <a:lstStyle/>
        <a:p>
          <a:endParaRPr lang="en-US"/>
        </a:p>
      </dgm:t>
    </dgm:pt>
    <dgm:pt modelId="{74C4FC87-6758-41A1-B8A9-2A40CC61CB27}" type="sibTrans" cxnId="{3887A72F-F499-40CE-A6B2-91A33E0390E3}">
      <dgm:prSet/>
      <dgm:spPr/>
      <dgm:t>
        <a:bodyPr/>
        <a:lstStyle/>
        <a:p>
          <a:endParaRPr lang="en-US"/>
        </a:p>
      </dgm:t>
    </dgm:pt>
    <dgm:pt modelId="{D2CAF355-93EB-43C5-B9D9-B67F98B9BE09}">
      <dgm:prSet/>
      <dgm:spPr/>
      <dgm:t>
        <a:bodyPr/>
        <a:lstStyle/>
        <a:p>
          <a:r>
            <a:rPr lang="en-US"/>
            <a:t>Loop that will repeat parts of the component for each of the objects in a list</a:t>
          </a:r>
        </a:p>
      </dgm:t>
    </dgm:pt>
    <dgm:pt modelId="{8B17EA36-0B32-44D5-8BB9-44222AC02760}" type="parTrans" cxnId="{C677CD1A-93E8-4EC1-BA1C-3B6F70549820}">
      <dgm:prSet/>
      <dgm:spPr/>
      <dgm:t>
        <a:bodyPr/>
        <a:lstStyle/>
        <a:p>
          <a:endParaRPr lang="en-US"/>
        </a:p>
      </dgm:t>
    </dgm:pt>
    <dgm:pt modelId="{35159B58-1F8C-4887-86C6-DB159641DC69}" type="sibTrans" cxnId="{C677CD1A-93E8-4EC1-BA1C-3B6F70549820}">
      <dgm:prSet/>
      <dgm:spPr/>
      <dgm:t>
        <a:bodyPr/>
        <a:lstStyle/>
        <a:p>
          <a:endParaRPr lang="en-US"/>
        </a:p>
      </dgm:t>
    </dgm:pt>
    <dgm:pt modelId="{A95DEC96-88F2-4988-86D3-92C3B70225F0}" type="pres">
      <dgm:prSet presAssocID="{6DF743C8-57B4-43FB-A5F2-60411E8A72DC}" presName="linear" presStyleCnt="0">
        <dgm:presLayoutVars>
          <dgm:animLvl val="lvl"/>
          <dgm:resizeHandles val="exact"/>
        </dgm:presLayoutVars>
      </dgm:prSet>
      <dgm:spPr/>
    </dgm:pt>
    <dgm:pt modelId="{0C2E0775-9A5E-46D6-8844-1450956468F1}" type="pres">
      <dgm:prSet presAssocID="{43854FF0-9AF5-4908-A1A8-A1CE34C949F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9577ADA-3A46-46C7-B67A-FC502AE6E8AF}" type="pres">
      <dgm:prSet presAssocID="{43854FF0-9AF5-4908-A1A8-A1CE34C949F1}" presName="childText" presStyleLbl="revTx" presStyleIdx="0" presStyleCnt="5">
        <dgm:presLayoutVars>
          <dgm:bulletEnabled val="1"/>
        </dgm:presLayoutVars>
      </dgm:prSet>
      <dgm:spPr/>
    </dgm:pt>
    <dgm:pt modelId="{C01D818D-2B9D-4B9E-B5CA-E7CD9AE176F2}" type="pres">
      <dgm:prSet presAssocID="{FAAA08CD-075C-4A73-B5B5-2D3D5B111F4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BF56F63-4248-4A5F-897A-DC89F19E45C2}" type="pres">
      <dgm:prSet presAssocID="{FAAA08CD-075C-4A73-B5B5-2D3D5B111F49}" presName="childText" presStyleLbl="revTx" presStyleIdx="1" presStyleCnt="5">
        <dgm:presLayoutVars>
          <dgm:bulletEnabled val="1"/>
        </dgm:presLayoutVars>
      </dgm:prSet>
      <dgm:spPr/>
    </dgm:pt>
    <dgm:pt modelId="{0C31A2D0-D87E-40DC-9739-85818FB96D46}" type="pres">
      <dgm:prSet presAssocID="{44471C3C-1038-4CF9-867F-E20D8F2AC62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9837FBA-3046-428C-8596-C1FFD9340700}" type="pres">
      <dgm:prSet presAssocID="{44471C3C-1038-4CF9-867F-E20D8F2AC62D}" presName="childText" presStyleLbl="revTx" presStyleIdx="2" presStyleCnt="5">
        <dgm:presLayoutVars>
          <dgm:bulletEnabled val="1"/>
        </dgm:presLayoutVars>
      </dgm:prSet>
      <dgm:spPr/>
    </dgm:pt>
    <dgm:pt modelId="{76DA2860-1FA0-49E4-9CA2-EBEB991D0B36}" type="pres">
      <dgm:prSet presAssocID="{B30A8B96-4431-4013-B7E0-BEBD87AEA0A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30F3606-A787-433C-B29D-9A16D5447C3C}" type="pres">
      <dgm:prSet presAssocID="{B30A8B96-4431-4013-B7E0-BEBD87AEA0AC}" presName="childText" presStyleLbl="revTx" presStyleIdx="3" presStyleCnt="5">
        <dgm:presLayoutVars>
          <dgm:bulletEnabled val="1"/>
        </dgm:presLayoutVars>
      </dgm:prSet>
      <dgm:spPr/>
    </dgm:pt>
    <dgm:pt modelId="{853E9037-491E-448C-A107-50D2EC4264FE}" type="pres">
      <dgm:prSet presAssocID="{7CCB4665-47E0-4634-BF8A-39EBB4922DF2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5D69771-E9F2-4DBA-9D3D-3D6A13E05990}" type="pres">
      <dgm:prSet presAssocID="{7CCB4665-47E0-4634-BF8A-39EBB4922DF2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5B343607-B50D-452C-AD01-0D6A7E602C46}" type="presOf" srcId="{D2CAF355-93EB-43C5-B9D9-B67F98B9BE09}" destId="{35D69771-E9F2-4DBA-9D3D-3D6A13E05990}" srcOrd="0" destOrd="0" presId="urn:microsoft.com/office/officeart/2005/8/layout/vList2"/>
    <dgm:cxn modelId="{C677CD1A-93E8-4EC1-BA1C-3B6F70549820}" srcId="{7CCB4665-47E0-4634-BF8A-39EBB4922DF2}" destId="{D2CAF355-93EB-43C5-B9D9-B67F98B9BE09}" srcOrd="0" destOrd="0" parTransId="{8B17EA36-0B32-44D5-8BB9-44222AC02760}" sibTransId="{35159B58-1F8C-4887-86C6-DB159641DC69}"/>
    <dgm:cxn modelId="{001DEF1C-92EC-4145-948E-A1E19725E7A3}" srcId="{B30A8B96-4431-4013-B7E0-BEBD87AEA0AC}" destId="{4B856123-5590-4F9D-88D4-97CE8DEC88DF}" srcOrd="0" destOrd="0" parTransId="{0E7A4511-465B-4152-B4F4-7FDFA51DDFDD}" sibTransId="{5175871F-C56F-44AB-B2EB-6AEF6F9F7DA2}"/>
    <dgm:cxn modelId="{3887A72F-F499-40CE-A6B2-91A33E0390E3}" srcId="{6DF743C8-57B4-43FB-A5F2-60411E8A72DC}" destId="{7CCB4665-47E0-4634-BF8A-39EBB4922DF2}" srcOrd="4" destOrd="0" parTransId="{0FE29E53-3847-40FD-B175-EE37D560C550}" sibTransId="{74C4FC87-6758-41A1-B8A9-2A40CC61CB27}"/>
    <dgm:cxn modelId="{88DD6141-56F4-4024-9C36-B5297140D754}" srcId="{44471C3C-1038-4CF9-867F-E20D8F2AC62D}" destId="{1E300B12-0683-4DF3-8950-2C19844B8C5B}" srcOrd="0" destOrd="0" parTransId="{D1AA9BD6-4899-4CD6-A12D-2DFED02A27CD}" sibTransId="{804EFB34-F884-4831-BE2D-18B73F9C29E5}"/>
    <dgm:cxn modelId="{B2DF7B6D-6069-4E9E-95C3-1CCEA3F44191}" type="presOf" srcId="{FAAA08CD-075C-4A73-B5B5-2D3D5B111F49}" destId="{C01D818D-2B9D-4B9E-B5CA-E7CD9AE176F2}" srcOrd="0" destOrd="0" presId="urn:microsoft.com/office/officeart/2005/8/layout/vList2"/>
    <dgm:cxn modelId="{BD1FFA4F-4B07-4E57-B52F-1EB15DF715C4}" srcId="{6DF743C8-57B4-43FB-A5F2-60411E8A72DC}" destId="{FAAA08CD-075C-4A73-B5B5-2D3D5B111F49}" srcOrd="1" destOrd="0" parTransId="{B211E6D6-9D4F-4D52-BCD1-D620D88FE5C0}" sibTransId="{22015135-FFF6-4122-8F6F-1CB411590F0F}"/>
    <dgm:cxn modelId="{A60AE677-FA14-4E2F-BECB-F1CB68A22202}" type="presOf" srcId="{52C64E1B-20E3-4836-9BFD-7A83CAF36A81}" destId="{2BF56F63-4248-4A5F-897A-DC89F19E45C2}" srcOrd="0" destOrd="0" presId="urn:microsoft.com/office/officeart/2005/8/layout/vList2"/>
    <dgm:cxn modelId="{886A4E78-76CE-4522-BC44-1C9EF0390A41}" srcId="{43854FF0-9AF5-4908-A1A8-A1CE34C949F1}" destId="{F12B63FD-3C69-48A0-9AC5-EB4A341F2951}" srcOrd="0" destOrd="0" parTransId="{E2125130-282F-4A99-8CD8-FCD2498A3DDA}" sibTransId="{AFC94A4D-A549-4D0D-B1A9-6011E1BAFEED}"/>
    <dgm:cxn modelId="{1A9E8F5A-8EBD-4081-BE0B-166DAC5D96C6}" srcId="{6DF743C8-57B4-43FB-A5F2-60411E8A72DC}" destId="{43854FF0-9AF5-4908-A1A8-A1CE34C949F1}" srcOrd="0" destOrd="0" parTransId="{7812E46C-1600-49B1-AEF4-DF5C87F1108D}" sibTransId="{593D5CB5-5AFC-4C96-8747-0157A4775CA1}"/>
    <dgm:cxn modelId="{EA3B5C82-8C11-45D7-AF18-C46DB3C90F4F}" type="presOf" srcId="{43854FF0-9AF5-4908-A1A8-A1CE34C949F1}" destId="{0C2E0775-9A5E-46D6-8844-1450956468F1}" srcOrd="0" destOrd="0" presId="urn:microsoft.com/office/officeart/2005/8/layout/vList2"/>
    <dgm:cxn modelId="{6181E48F-5205-4AE7-A999-DE5B650F7E00}" type="presOf" srcId="{6DF743C8-57B4-43FB-A5F2-60411E8A72DC}" destId="{A95DEC96-88F2-4988-86D3-92C3B70225F0}" srcOrd="0" destOrd="0" presId="urn:microsoft.com/office/officeart/2005/8/layout/vList2"/>
    <dgm:cxn modelId="{CBB3F4A7-DFD9-480C-88C2-7B7EC5D4CCA4}" srcId="{6DF743C8-57B4-43FB-A5F2-60411E8A72DC}" destId="{44471C3C-1038-4CF9-867F-E20D8F2AC62D}" srcOrd="2" destOrd="0" parTransId="{4CB984EF-3FB7-4BD9-832A-BA3E01DEE961}" sibTransId="{B9B05172-EBC5-4302-9D02-F8BEDFEB1A50}"/>
    <dgm:cxn modelId="{44827EB0-EFC1-416A-AF01-8A8CCCAF8FB1}" type="presOf" srcId="{4B856123-5590-4F9D-88D4-97CE8DEC88DF}" destId="{D30F3606-A787-433C-B29D-9A16D5447C3C}" srcOrd="0" destOrd="0" presId="urn:microsoft.com/office/officeart/2005/8/layout/vList2"/>
    <dgm:cxn modelId="{ADD723B5-C52D-4304-A772-FB1FDF983547}" type="presOf" srcId="{7CCB4665-47E0-4634-BF8A-39EBB4922DF2}" destId="{853E9037-491E-448C-A107-50D2EC4264FE}" srcOrd="0" destOrd="0" presId="urn:microsoft.com/office/officeart/2005/8/layout/vList2"/>
    <dgm:cxn modelId="{62F112C2-4260-4669-81A1-6DB9E2640779}" type="presOf" srcId="{F12B63FD-3C69-48A0-9AC5-EB4A341F2951}" destId="{59577ADA-3A46-46C7-B67A-FC502AE6E8AF}" srcOrd="0" destOrd="0" presId="urn:microsoft.com/office/officeart/2005/8/layout/vList2"/>
    <dgm:cxn modelId="{9869A7D3-F656-4AD9-92AD-6D2E1080BE9E}" type="presOf" srcId="{44471C3C-1038-4CF9-867F-E20D8F2AC62D}" destId="{0C31A2D0-D87E-40DC-9739-85818FB96D46}" srcOrd="0" destOrd="0" presId="urn:microsoft.com/office/officeart/2005/8/layout/vList2"/>
    <dgm:cxn modelId="{F283F3D8-4869-4C71-BBB6-5FA8CF033624}" srcId="{FAAA08CD-075C-4A73-B5B5-2D3D5B111F49}" destId="{52C64E1B-20E3-4836-9BFD-7A83CAF36A81}" srcOrd="0" destOrd="0" parTransId="{B78AB672-97E2-4EA3-8D2E-C822B57B8EB1}" sibTransId="{23D3805C-DA3C-455B-B1D0-F74C58C8E878}"/>
    <dgm:cxn modelId="{285472DF-0B7B-46EF-9EBB-3AF36A8CD77F}" srcId="{6DF743C8-57B4-43FB-A5F2-60411E8A72DC}" destId="{B30A8B96-4431-4013-B7E0-BEBD87AEA0AC}" srcOrd="3" destOrd="0" parTransId="{32CB2105-B4CB-4EAB-B657-A3ED22B9A0A6}" sibTransId="{086D90B1-E5CB-4419-89AC-0AD5828B72F9}"/>
    <dgm:cxn modelId="{AB7FB0E0-7C4A-4D7C-A7CB-DCAA7307F45E}" type="presOf" srcId="{1E300B12-0683-4DF3-8950-2C19844B8C5B}" destId="{B9837FBA-3046-428C-8596-C1FFD9340700}" srcOrd="0" destOrd="0" presId="urn:microsoft.com/office/officeart/2005/8/layout/vList2"/>
    <dgm:cxn modelId="{A44770FE-0997-43BB-98A4-B4E95D7BA3EC}" type="presOf" srcId="{B30A8B96-4431-4013-B7E0-BEBD87AEA0AC}" destId="{76DA2860-1FA0-49E4-9CA2-EBEB991D0B36}" srcOrd="0" destOrd="0" presId="urn:microsoft.com/office/officeart/2005/8/layout/vList2"/>
    <dgm:cxn modelId="{844AFCD4-7E88-4978-AB50-F18761FAE112}" type="presParOf" srcId="{A95DEC96-88F2-4988-86D3-92C3B70225F0}" destId="{0C2E0775-9A5E-46D6-8844-1450956468F1}" srcOrd="0" destOrd="0" presId="urn:microsoft.com/office/officeart/2005/8/layout/vList2"/>
    <dgm:cxn modelId="{9D9B872F-CC3F-44F2-B8F1-37EBDF37E79B}" type="presParOf" srcId="{A95DEC96-88F2-4988-86D3-92C3B70225F0}" destId="{59577ADA-3A46-46C7-B67A-FC502AE6E8AF}" srcOrd="1" destOrd="0" presId="urn:microsoft.com/office/officeart/2005/8/layout/vList2"/>
    <dgm:cxn modelId="{11F74675-8748-4B17-B71C-524387D0D381}" type="presParOf" srcId="{A95DEC96-88F2-4988-86D3-92C3B70225F0}" destId="{C01D818D-2B9D-4B9E-B5CA-E7CD9AE176F2}" srcOrd="2" destOrd="0" presId="urn:microsoft.com/office/officeart/2005/8/layout/vList2"/>
    <dgm:cxn modelId="{B637008A-6AE2-42D1-A573-7DB11A6C50C9}" type="presParOf" srcId="{A95DEC96-88F2-4988-86D3-92C3B70225F0}" destId="{2BF56F63-4248-4A5F-897A-DC89F19E45C2}" srcOrd="3" destOrd="0" presId="urn:microsoft.com/office/officeart/2005/8/layout/vList2"/>
    <dgm:cxn modelId="{472A3C2C-A30F-4CB8-9DF3-2FB8589AE101}" type="presParOf" srcId="{A95DEC96-88F2-4988-86D3-92C3B70225F0}" destId="{0C31A2D0-D87E-40DC-9739-85818FB96D46}" srcOrd="4" destOrd="0" presId="urn:microsoft.com/office/officeart/2005/8/layout/vList2"/>
    <dgm:cxn modelId="{5BAB228D-E1EF-473F-96A8-A6D2CC9D8CE3}" type="presParOf" srcId="{A95DEC96-88F2-4988-86D3-92C3B70225F0}" destId="{B9837FBA-3046-428C-8596-C1FFD9340700}" srcOrd="5" destOrd="0" presId="urn:microsoft.com/office/officeart/2005/8/layout/vList2"/>
    <dgm:cxn modelId="{12D624CF-06D5-4E35-BA6B-CAFE30A1A513}" type="presParOf" srcId="{A95DEC96-88F2-4988-86D3-92C3B70225F0}" destId="{76DA2860-1FA0-49E4-9CA2-EBEB991D0B36}" srcOrd="6" destOrd="0" presId="urn:microsoft.com/office/officeart/2005/8/layout/vList2"/>
    <dgm:cxn modelId="{51C5AD12-BFA9-4D8C-ACD8-EDBA018A73EA}" type="presParOf" srcId="{A95DEC96-88F2-4988-86D3-92C3B70225F0}" destId="{D30F3606-A787-433C-B29D-9A16D5447C3C}" srcOrd="7" destOrd="0" presId="urn:microsoft.com/office/officeart/2005/8/layout/vList2"/>
    <dgm:cxn modelId="{38134BA7-F8A0-4330-92A8-42003855319D}" type="presParOf" srcId="{A95DEC96-88F2-4988-86D3-92C3B70225F0}" destId="{853E9037-491E-448C-A107-50D2EC4264FE}" srcOrd="8" destOrd="0" presId="urn:microsoft.com/office/officeart/2005/8/layout/vList2"/>
    <dgm:cxn modelId="{96711035-A9F3-495D-89B2-2693B982A156}" type="presParOf" srcId="{A95DEC96-88F2-4988-86D3-92C3B70225F0}" destId="{35D69771-E9F2-4DBA-9D3D-3D6A13E05990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E0775-9A5E-46D6-8844-1450956468F1}">
      <dsp:nvSpPr>
        <dsp:cNvPr id="0" name=""/>
        <dsp:cNvSpPr/>
      </dsp:nvSpPr>
      <dsp:spPr>
        <a:xfrm>
          <a:off x="0" y="85634"/>
          <a:ext cx="6831118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V-on</a:t>
          </a:r>
        </a:p>
      </dsp:txBody>
      <dsp:txXfrm>
        <a:off x="26930" y="112564"/>
        <a:ext cx="6777258" cy="497795"/>
      </dsp:txXfrm>
    </dsp:sp>
    <dsp:sp modelId="{59577ADA-3A46-46C7-B67A-FC502AE6E8AF}">
      <dsp:nvSpPr>
        <dsp:cNvPr id="0" name=""/>
        <dsp:cNvSpPr/>
      </dsp:nvSpPr>
      <dsp:spPr>
        <a:xfrm>
          <a:off x="0" y="637289"/>
          <a:ext cx="6831118" cy="559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88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Calls a method or executes code when an action is performed</a:t>
          </a:r>
        </a:p>
      </dsp:txBody>
      <dsp:txXfrm>
        <a:off x="0" y="637289"/>
        <a:ext cx="6831118" cy="559417"/>
      </dsp:txXfrm>
    </dsp:sp>
    <dsp:sp modelId="{C01D818D-2B9D-4B9E-B5CA-E7CD9AE176F2}">
      <dsp:nvSpPr>
        <dsp:cNvPr id="0" name=""/>
        <dsp:cNvSpPr/>
      </dsp:nvSpPr>
      <dsp:spPr>
        <a:xfrm>
          <a:off x="0" y="1196706"/>
          <a:ext cx="6831118" cy="551655"/>
        </a:xfrm>
        <a:prstGeom prst="roundRect">
          <a:avLst/>
        </a:prstGeom>
        <a:solidFill>
          <a:schemeClr val="accent2">
            <a:hueOff val="373926"/>
            <a:satOff val="14"/>
            <a:lumOff val="-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V-if</a:t>
          </a:r>
        </a:p>
      </dsp:txBody>
      <dsp:txXfrm>
        <a:off x="26930" y="1223636"/>
        <a:ext cx="6777258" cy="497795"/>
      </dsp:txXfrm>
    </dsp:sp>
    <dsp:sp modelId="{2BF56F63-4248-4A5F-897A-DC89F19E45C2}">
      <dsp:nvSpPr>
        <dsp:cNvPr id="0" name=""/>
        <dsp:cNvSpPr/>
      </dsp:nvSpPr>
      <dsp:spPr>
        <a:xfrm>
          <a:off x="0" y="1748361"/>
          <a:ext cx="6831118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88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Only displays the component if the condition is true</a:t>
          </a:r>
        </a:p>
      </dsp:txBody>
      <dsp:txXfrm>
        <a:off x="0" y="1748361"/>
        <a:ext cx="6831118" cy="380880"/>
      </dsp:txXfrm>
    </dsp:sp>
    <dsp:sp modelId="{0C31A2D0-D87E-40DC-9739-85818FB96D46}">
      <dsp:nvSpPr>
        <dsp:cNvPr id="0" name=""/>
        <dsp:cNvSpPr/>
      </dsp:nvSpPr>
      <dsp:spPr>
        <a:xfrm>
          <a:off x="0" y="2129241"/>
          <a:ext cx="6831118" cy="551655"/>
        </a:xfrm>
        <a:prstGeom prst="roundRect">
          <a:avLst/>
        </a:prstGeom>
        <a:solidFill>
          <a:schemeClr val="accent2">
            <a:hueOff val="747851"/>
            <a:satOff val="27"/>
            <a:lumOff val="-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V-model</a:t>
          </a:r>
        </a:p>
      </dsp:txBody>
      <dsp:txXfrm>
        <a:off x="26930" y="2156171"/>
        <a:ext cx="6777258" cy="497795"/>
      </dsp:txXfrm>
    </dsp:sp>
    <dsp:sp modelId="{B9837FBA-3046-428C-8596-C1FFD9340700}">
      <dsp:nvSpPr>
        <dsp:cNvPr id="0" name=""/>
        <dsp:cNvSpPr/>
      </dsp:nvSpPr>
      <dsp:spPr>
        <a:xfrm>
          <a:off x="0" y="2680896"/>
          <a:ext cx="6831118" cy="1071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88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Two-way data binding of variable and component. If a change is made to the variable, the change will be reflected in the component. If a change is made in the component (slider or data entry) the variable will be update</a:t>
          </a:r>
        </a:p>
      </dsp:txBody>
      <dsp:txXfrm>
        <a:off x="0" y="2680896"/>
        <a:ext cx="6831118" cy="1071225"/>
      </dsp:txXfrm>
    </dsp:sp>
    <dsp:sp modelId="{76DA2860-1FA0-49E4-9CA2-EBEB991D0B36}">
      <dsp:nvSpPr>
        <dsp:cNvPr id="0" name=""/>
        <dsp:cNvSpPr/>
      </dsp:nvSpPr>
      <dsp:spPr>
        <a:xfrm>
          <a:off x="0" y="3752121"/>
          <a:ext cx="6831118" cy="551655"/>
        </a:xfrm>
        <a:prstGeom prst="roundRect">
          <a:avLst/>
        </a:prstGeom>
        <a:solidFill>
          <a:schemeClr val="accent2">
            <a:hueOff val="1121777"/>
            <a:satOff val="41"/>
            <a:lumOff val="-13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V-bind</a:t>
          </a:r>
        </a:p>
      </dsp:txBody>
      <dsp:txXfrm>
        <a:off x="26930" y="3779051"/>
        <a:ext cx="6777258" cy="497795"/>
      </dsp:txXfrm>
    </dsp:sp>
    <dsp:sp modelId="{D30F3606-A787-433C-B29D-9A16D5447C3C}">
      <dsp:nvSpPr>
        <dsp:cNvPr id="0" name=""/>
        <dsp:cNvSpPr/>
      </dsp:nvSpPr>
      <dsp:spPr>
        <a:xfrm>
          <a:off x="0" y="4303776"/>
          <a:ext cx="6831118" cy="559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88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One way data binding. Changes to the variable will be reflected in the component.</a:t>
          </a:r>
        </a:p>
      </dsp:txBody>
      <dsp:txXfrm>
        <a:off x="0" y="4303776"/>
        <a:ext cx="6831118" cy="559417"/>
      </dsp:txXfrm>
    </dsp:sp>
    <dsp:sp modelId="{853E9037-491E-448C-A107-50D2EC4264FE}">
      <dsp:nvSpPr>
        <dsp:cNvPr id="0" name=""/>
        <dsp:cNvSpPr/>
      </dsp:nvSpPr>
      <dsp:spPr>
        <a:xfrm>
          <a:off x="0" y="4863194"/>
          <a:ext cx="6831118" cy="551655"/>
        </a:xfrm>
        <a:prstGeom prst="roundRect">
          <a:avLst/>
        </a:prstGeom>
        <a:solidFill>
          <a:schemeClr val="accent2">
            <a:hueOff val="1495702"/>
            <a:satOff val="54"/>
            <a:lumOff val="-17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V-for</a:t>
          </a:r>
        </a:p>
      </dsp:txBody>
      <dsp:txXfrm>
        <a:off x="26930" y="4890124"/>
        <a:ext cx="6777258" cy="497795"/>
      </dsp:txXfrm>
    </dsp:sp>
    <dsp:sp modelId="{35D69771-E9F2-4DBA-9D3D-3D6A13E05990}">
      <dsp:nvSpPr>
        <dsp:cNvPr id="0" name=""/>
        <dsp:cNvSpPr/>
      </dsp:nvSpPr>
      <dsp:spPr>
        <a:xfrm>
          <a:off x="0" y="5414849"/>
          <a:ext cx="6831118" cy="559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88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Loop that will repeat parts of the component for each of the objects in a list</a:t>
          </a:r>
        </a:p>
      </dsp:txBody>
      <dsp:txXfrm>
        <a:off x="0" y="5414849"/>
        <a:ext cx="6831118" cy="559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1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0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2/10/2022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5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2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1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3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8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8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2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2/10/2022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35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A61450-367F-4953-8233-2A5B62689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Intro to Web Development with Vue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0CAC5-516C-4919-AE03-F5DFB770F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B6638D-9A1E-4530-A58D-59AB964082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09" r="3351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69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ight Triangle 11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lowchart: Document 118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CD8B3F-5A11-440B-AFAA-1A43944D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2348"/>
            <a:ext cx="6159160" cy="2240735"/>
          </a:xfrm>
        </p:spPr>
        <p:txBody>
          <a:bodyPr>
            <a:normAutofit/>
          </a:bodyPr>
          <a:lstStyle/>
          <a:p>
            <a:r>
              <a:rPr lang="en-US"/>
              <a:t>Vuetify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20C2E-F083-41F5-8B75-FBE918543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6159160" cy="2998983"/>
          </a:xfrm>
        </p:spPr>
        <p:txBody>
          <a:bodyPr>
            <a:normAutofit/>
          </a:bodyPr>
          <a:lstStyle/>
          <a:p>
            <a:r>
              <a:rPr lang="en-US" sz="1800" dirty="0"/>
              <a:t>UI framework build with Vue.js</a:t>
            </a:r>
          </a:p>
          <a:p>
            <a:r>
              <a:rPr lang="en-US" sz="1800" dirty="0"/>
              <a:t>Has premade and customizable components based on material design</a:t>
            </a:r>
          </a:p>
          <a:p>
            <a:r>
              <a:rPr lang="en-US" sz="1800" dirty="0"/>
              <a:t>https://vuetifyjs.com/en/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7524DB6-F952-44DC-87DB-A15172D7A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1073" y="721081"/>
            <a:ext cx="4834497" cy="552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37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5" name="Right Triangle 74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525C29-A16A-4353-93FD-83B6FE66C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lang="en-US" dirty="0"/>
              <a:t>Material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143BC-38D3-4522-A72B-50CD1D69C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64832"/>
            <a:ext cx="4419600" cy="3009494"/>
          </a:xfrm>
        </p:spPr>
        <p:txBody>
          <a:bodyPr>
            <a:normAutofit/>
          </a:bodyPr>
          <a:lstStyle/>
          <a:p>
            <a:r>
              <a:rPr lang="en-US" sz="1800"/>
              <a:t>Designed by Google</a:t>
            </a:r>
          </a:p>
          <a:p>
            <a:r>
              <a:rPr lang="en-US" sz="1800"/>
              <a:t>Tons of standardized icons, fonts, and color schemes</a:t>
            </a:r>
          </a:p>
          <a:p>
            <a:r>
              <a:rPr lang="en-US" sz="1800"/>
              <a:t>https://material.io/design</a:t>
            </a:r>
          </a:p>
        </p:txBody>
      </p:sp>
      <p:sp>
        <p:nvSpPr>
          <p:cNvPr id="108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C60D527-F3E2-408B-9991-85F4A9805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2938" y="732348"/>
            <a:ext cx="3117359" cy="554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926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5" name="Right Triangle 74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F00DD5-BF39-4BE1-B973-1F6EFD1E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lang="en-US"/>
              <a:t>Vuex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CADC9-0CC8-436D-9EEE-C6F4C0CDD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64832"/>
            <a:ext cx="4419600" cy="3009494"/>
          </a:xfrm>
        </p:spPr>
        <p:txBody>
          <a:bodyPr>
            <a:normAutofit/>
          </a:bodyPr>
          <a:lstStyle/>
          <a:p>
            <a:r>
              <a:rPr lang="en-US" sz="1800"/>
              <a:t>A centralized data store for Vue</a:t>
            </a:r>
          </a:p>
          <a:p>
            <a:endParaRPr lang="en-US" sz="1800"/>
          </a:p>
        </p:txBody>
      </p:sp>
      <p:sp>
        <p:nvSpPr>
          <p:cNvPr id="108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vuex">
            <a:extLst>
              <a:ext uri="{FF2B5EF4-FFF2-40B4-BE49-F238E27FC236}">
                <a16:creationId xmlns:a16="http://schemas.microsoft.com/office/drawing/2014/main" id="{1E46292B-64AB-4F9F-A7ED-1FA6377E4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3767" y="832556"/>
            <a:ext cx="6795701" cy="534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087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2134-9CC2-4BB3-BA70-1196243B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v. Without </a:t>
            </a:r>
            <a:r>
              <a:rPr lang="en-US" dirty="0" err="1"/>
              <a:t>Vuex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8ABCB-CBD5-43E6-A74C-BAF279665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491641"/>
          </a:xfrm>
        </p:spPr>
        <p:txBody>
          <a:bodyPr/>
          <a:lstStyle/>
          <a:p>
            <a:r>
              <a:rPr lang="en-US" dirty="0"/>
              <a:t>With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BC7A53-0361-469D-830F-5E5F372E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491641"/>
          </a:xfrm>
        </p:spPr>
        <p:txBody>
          <a:bodyPr/>
          <a:lstStyle/>
          <a:p>
            <a:r>
              <a:rPr lang="en-US" dirty="0"/>
              <a:t>Without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433EC-6ACA-4029-8C23-BA4A47336061}"/>
              </a:ext>
            </a:extLst>
          </p:cNvPr>
          <p:cNvSpPr/>
          <p:nvPr/>
        </p:nvSpPr>
        <p:spPr>
          <a:xfrm>
            <a:off x="1017338" y="2505375"/>
            <a:ext cx="1759952" cy="74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CD2B35-77C9-413E-A5AD-D3E67EACFA1F}"/>
              </a:ext>
            </a:extLst>
          </p:cNvPr>
          <p:cNvSpPr/>
          <p:nvPr/>
        </p:nvSpPr>
        <p:spPr>
          <a:xfrm>
            <a:off x="1017338" y="3343575"/>
            <a:ext cx="1759952" cy="74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40854A-C9F2-4D0E-945E-D183D9F3A9C9}"/>
              </a:ext>
            </a:extLst>
          </p:cNvPr>
          <p:cNvSpPr/>
          <p:nvPr/>
        </p:nvSpPr>
        <p:spPr>
          <a:xfrm>
            <a:off x="1017338" y="4181775"/>
            <a:ext cx="1759952" cy="74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30CEF-27C9-4C42-9CC5-2702A8654F78}"/>
              </a:ext>
            </a:extLst>
          </p:cNvPr>
          <p:cNvSpPr/>
          <p:nvPr/>
        </p:nvSpPr>
        <p:spPr>
          <a:xfrm>
            <a:off x="1017338" y="5019975"/>
            <a:ext cx="1759952" cy="74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FC4E0-268D-4BCE-A3CE-4FD2EAFD4D96}"/>
              </a:ext>
            </a:extLst>
          </p:cNvPr>
          <p:cNvSpPr/>
          <p:nvPr/>
        </p:nvSpPr>
        <p:spPr>
          <a:xfrm>
            <a:off x="6355349" y="2505375"/>
            <a:ext cx="1759952" cy="74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92DB48-4AAE-413C-B65E-E21E16EDD7AF}"/>
              </a:ext>
            </a:extLst>
          </p:cNvPr>
          <p:cNvSpPr/>
          <p:nvPr/>
        </p:nvSpPr>
        <p:spPr>
          <a:xfrm>
            <a:off x="6355349" y="4897654"/>
            <a:ext cx="1759952" cy="74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DFA4E8-A7CA-49F6-A2E3-F04215AA64B7}"/>
              </a:ext>
            </a:extLst>
          </p:cNvPr>
          <p:cNvSpPr/>
          <p:nvPr/>
        </p:nvSpPr>
        <p:spPr>
          <a:xfrm>
            <a:off x="9414710" y="2505375"/>
            <a:ext cx="1759952" cy="74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CFC4ED-9BE1-45DB-B22C-902D740686AB}"/>
              </a:ext>
            </a:extLst>
          </p:cNvPr>
          <p:cNvSpPr/>
          <p:nvPr/>
        </p:nvSpPr>
        <p:spPr>
          <a:xfrm>
            <a:off x="9414710" y="4891638"/>
            <a:ext cx="1759952" cy="74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E696BA-1DC7-434D-B848-91E4B46F8DC2}"/>
              </a:ext>
            </a:extLst>
          </p:cNvPr>
          <p:cNvSpPr/>
          <p:nvPr/>
        </p:nvSpPr>
        <p:spPr>
          <a:xfrm>
            <a:off x="4237623" y="3718158"/>
            <a:ext cx="1759952" cy="74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Vuex</a:t>
            </a:r>
            <a:r>
              <a:rPr lang="en-US" dirty="0"/>
              <a:t> Store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F7523E1-5902-48DB-A526-A24D823D39EB}"/>
              </a:ext>
            </a:extLst>
          </p:cNvPr>
          <p:cNvCxnSpPr>
            <a:stCxn id="8" idx="3"/>
            <a:endCxn id="17" idx="1"/>
          </p:cNvCxnSpPr>
          <p:nvPr/>
        </p:nvCxnSpPr>
        <p:spPr>
          <a:xfrm>
            <a:off x="2777290" y="2879959"/>
            <a:ext cx="1460333" cy="1212783"/>
          </a:xfrm>
          <a:prstGeom prst="bentConnector3">
            <a:avLst>
              <a:gd name="adj1" fmla="val 26107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8A8EFDE-B896-471A-9F2F-6FEECE573DAB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 flipV="1">
            <a:off x="2777290" y="4092742"/>
            <a:ext cx="1460333" cy="1301817"/>
          </a:xfrm>
          <a:prstGeom prst="bentConnector3">
            <a:avLst>
              <a:gd name="adj1" fmla="val 26107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471B727-C835-4FF0-B1BB-5C93276BB4F7}"/>
              </a:ext>
            </a:extLst>
          </p:cNvPr>
          <p:cNvSpPr txBox="1"/>
          <p:nvPr/>
        </p:nvSpPr>
        <p:spPr>
          <a:xfrm>
            <a:off x="3172994" y="3706891"/>
            <a:ext cx="96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D40F53-7F21-44FA-9D91-860B2537C6D8}"/>
              </a:ext>
            </a:extLst>
          </p:cNvPr>
          <p:cNvSpPr txBox="1"/>
          <p:nvPr/>
        </p:nvSpPr>
        <p:spPr>
          <a:xfrm>
            <a:off x="3172994" y="4123365"/>
            <a:ext cx="96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Getter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27C4BEA-927F-4242-90EB-DE72EF598BA8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1897314" y="3254542"/>
            <a:ext cx="0" cy="89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5BF507F-12E4-44F5-ADE5-E156A7B65228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897314" y="4092742"/>
            <a:ext cx="0" cy="89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8B1AC1-C69E-4AD8-9AA3-227BAB4977E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1897314" y="4930942"/>
            <a:ext cx="0" cy="89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DE4EA49-876B-4641-AD13-334EFD997572}"/>
              </a:ext>
            </a:extLst>
          </p:cNvPr>
          <p:cNvCxnSpPr/>
          <p:nvPr/>
        </p:nvCxnSpPr>
        <p:spPr>
          <a:xfrm>
            <a:off x="6779795" y="3254542"/>
            <a:ext cx="0" cy="16370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8B4AA4-9AD2-4A3D-A49B-F343A5CBD7FC}"/>
              </a:ext>
            </a:extLst>
          </p:cNvPr>
          <p:cNvCxnSpPr/>
          <p:nvPr/>
        </p:nvCxnSpPr>
        <p:spPr>
          <a:xfrm>
            <a:off x="9903995" y="3254542"/>
            <a:ext cx="0" cy="16370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DEF0BA-2A57-449D-AD72-EA6D20F189DE}"/>
              </a:ext>
            </a:extLst>
          </p:cNvPr>
          <p:cNvCxnSpPr>
            <a:cxnSpLocks/>
          </p:cNvCxnSpPr>
          <p:nvPr/>
        </p:nvCxnSpPr>
        <p:spPr>
          <a:xfrm flipV="1">
            <a:off x="8115301" y="2505375"/>
            <a:ext cx="1299409" cy="238626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BBD790F-F6BD-4437-948C-DE50118A2C4B}"/>
              </a:ext>
            </a:extLst>
          </p:cNvPr>
          <p:cNvCxnSpPr>
            <a:cxnSpLocks/>
          </p:cNvCxnSpPr>
          <p:nvPr/>
        </p:nvCxnSpPr>
        <p:spPr>
          <a:xfrm flipH="1">
            <a:off x="8133349" y="3254542"/>
            <a:ext cx="1281361" cy="238626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8DA2F5A-9584-48DD-8286-6487AB815487}"/>
              </a:ext>
            </a:extLst>
          </p:cNvPr>
          <p:cNvCxnSpPr>
            <a:cxnSpLocks/>
          </p:cNvCxnSpPr>
          <p:nvPr/>
        </p:nvCxnSpPr>
        <p:spPr>
          <a:xfrm flipV="1">
            <a:off x="10750215" y="3254542"/>
            <a:ext cx="12032" cy="16370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6695552-7A3F-448F-98B6-0EEED893BAA7}"/>
              </a:ext>
            </a:extLst>
          </p:cNvPr>
          <p:cNvCxnSpPr>
            <a:cxnSpLocks/>
          </p:cNvCxnSpPr>
          <p:nvPr/>
        </p:nvCxnSpPr>
        <p:spPr>
          <a:xfrm flipV="1">
            <a:off x="7613983" y="3251075"/>
            <a:ext cx="12032" cy="16370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E008C5C-15AE-4DA9-8959-B1EC316D73A3}"/>
              </a:ext>
            </a:extLst>
          </p:cNvPr>
          <p:cNvSpPr txBox="1"/>
          <p:nvPr/>
        </p:nvSpPr>
        <p:spPr>
          <a:xfrm>
            <a:off x="6269955" y="3829481"/>
            <a:ext cx="607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Prop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27F57B-09BD-481E-8E69-AB3E9FE791E1}"/>
              </a:ext>
            </a:extLst>
          </p:cNvPr>
          <p:cNvSpPr txBox="1"/>
          <p:nvPr/>
        </p:nvSpPr>
        <p:spPr>
          <a:xfrm>
            <a:off x="8284572" y="3343575"/>
            <a:ext cx="607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D1130D-500C-4FE6-8F71-188448E134FA}"/>
              </a:ext>
            </a:extLst>
          </p:cNvPr>
          <p:cNvSpPr txBox="1"/>
          <p:nvPr/>
        </p:nvSpPr>
        <p:spPr>
          <a:xfrm>
            <a:off x="9824286" y="3922443"/>
            <a:ext cx="607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E76208-0576-4EEA-8E64-8D7655151B24}"/>
              </a:ext>
            </a:extLst>
          </p:cNvPr>
          <p:cNvSpPr txBox="1"/>
          <p:nvPr/>
        </p:nvSpPr>
        <p:spPr>
          <a:xfrm>
            <a:off x="10675522" y="3922443"/>
            <a:ext cx="634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Event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B83902C-B4B8-4C2E-BDD5-29AE88BD3D5C}"/>
              </a:ext>
            </a:extLst>
          </p:cNvPr>
          <p:cNvSpPr txBox="1"/>
          <p:nvPr/>
        </p:nvSpPr>
        <p:spPr>
          <a:xfrm>
            <a:off x="8708108" y="4409744"/>
            <a:ext cx="634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Event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18A585-002F-4514-8193-0E026337E923}"/>
              </a:ext>
            </a:extLst>
          </p:cNvPr>
          <p:cNvSpPr txBox="1"/>
          <p:nvPr/>
        </p:nvSpPr>
        <p:spPr>
          <a:xfrm>
            <a:off x="7034046" y="3826708"/>
            <a:ext cx="634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121457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7E89ACAB-7F59-49F8-8CE2-6A4D0311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2348"/>
            <a:ext cx="6159160" cy="2240735"/>
          </a:xfrm>
        </p:spPr>
        <p:txBody>
          <a:bodyPr>
            <a:normAutofit/>
          </a:bodyPr>
          <a:lstStyle/>
          <a:p>
            <a:r>
              <a:rPr lang="en-US" dirty="0" err="1"/>
              <a:t>Vuex</a:t>
            </a:r>
            <a:r>
              <a:rPr lang="en-US" dirty="0"/>
              <a:t> Store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8264EE-7050-4877-B355-324A9FB91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6159160" cy="2998983"/>
          </a:xfrm>
        </p:spPr>
        <p:txBody>
          <a:bodyPr>
            <a:normAutofit/>
          </a:bodyPr>
          <a:lstStyle/>
          <a:p>
            <a:r>
              <a:rPr lang="en-US" sz="1800" dirty="0"/>
              <a:t>State – where data is actually stored</a:t>
            </a:r>
          </a:p>
          <a:p>
            <a:r>
              <a:rPr lang="en-US" sz="1800" dirty="0"/>
              <a:t>Actions – dispatched by the component to perform some action in the store. Does not directly modify state</a:t>
            </a:r>
          </a:p>
          <a:p>
            <a:r>
              <a:rPr lang="en-US" sz="1800" dirty="0"/>
              <a:t>Mutations – called by actions to directly modify the state</a:t>
            </a:r>
          </a:p>
          <a:p>
            <a:r>
              <a:rPr lang="en-US" sz="1800" dirty="0"/>
              <a:t>Getters – used by components to get values from state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A9B59F-7C38-40BA-8869-A5E83ABC4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293" y="721081"/>
            <a:ext cx="3190058" cy="552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39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7" name="Rectangle 156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1" name="Right Triangle 160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lowchart: Document 162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6A6D524A-6732-4B70-AC86-459F2F895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AE71854-2EC3-48B0-86C2-5A56374F1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D0E21600-BA07-401E-AB6F-BDFA3CCC9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E5FE7DD-5592-41D4-A08C-52D3B745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2DC30A3-BEEE-4EFC-B941-23770DC96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B022868-DA72-4369-8A32-965E18405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982F43AF-943E-47B4-9AA8-2F4427B1D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C3B454D-BBC8-4C85-B53D-06FED5A6C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555B17B2-8134-44F9-996D-AC22EBC9F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C7275F9-9E71-479A-89BD-4524CD4CE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DA8A6F8-F926-4E22-9701-3D296469A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44EF91D-CF7E-4612-A390-E456D8354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BAB70FF-0FFA-4B58-9ADD-11DDA504B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7F46716-BC12-481C-A335-F5E960496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AE99F57-C0B0-4AB8-8FC9-6C66BE1C9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9C78FA44-E331-4365-8905-F15F6888D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ABBAFF4-00AB-4DB6-A494-B7490369B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FD0D23A1-3CC3-41C8-8616-CA60026BC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23843DD9-C067-432D-9522-6F5725D50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6728C99-72AD-4D56-8D93-89E5B2484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09646A8D-B482-44AE-905E-5A9127C45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D4CF747-BBD8-46C9-AB53-240E0AE81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B354134A-529C-4039-8EA7-0AC3FEF86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85E0F47-E979-40F3-A829-E7D5459D3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CC2EA96-1106-4814-A975-DE54FA05F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DAE39CF-FBFA-4161-8ED5-7748778EA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986C1EE-8093-4D9D-9D09-DB55C97C6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B806EFF-4DDC-441A-A8BF-291C0A441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D4FD2FD5-BAA2-4CD3-AFF4-599EEC59C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93C7FF2F-40B6-406B-AE3E-95E8E28B5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A98C0D-80D2-4EB0-AA7A-6FDB2C4D3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2954226"/>
            <a:ext cx="5736014" cy="2232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Component using Vuex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DDC093-9274-4BF4-8FF2-FF5B71BAE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0730" y="725467"/>
            <a:ext cx="4523308" cy="552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6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BEE12-C4D1-4D99-A481-DDAABBF3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50243-559A-423E-9392-2AEC76A1B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https://github.com/haydenbowden77/VueTraining.git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9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AD24E9-4409-4340-A5CC-60D7D8C1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2348"/>
            <a:ext cx="6159160" cy="2240735"/>
          </a:xfrm>
        </p:spPr>
        <p:txBody>
          <a:bodyPr>
            <a:normAutofit/>
          </a:bodyPr>
          <a:lstStyle/>
          <a:p>
            <a:r>
              <a:rPr lang="en-US" dirty="0"/>
              <a:t>What is Vue?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1D986-D356-4338-A943-50C272CA1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6159160" cy="2998983"/>
          </a:xfrm>
        </p:spPr>
        <p:txBody>
          <a:bodyPr>
            <a:normAutofit/>
          </a:bodyPr>
          <a:lstStyle/>
          <a:p>
            <a:r>
              <a:rPr lang="en-US" sz="1800"/>
              <a:t>Javascript framework for building user interfaces</a:t>
            </a:r>
          </a:p>
          <a:p>
            <a:r>
              <a:rPr lang="en-US" sz="1800"/>
              <a:t>3</a:t>
            </a:r>
            <a:r>
              <a:rPr lang="en-US" sz="1800" baseline="30000"/>
              <a:t>rd</a:t>
            </a:r>
            <a:r>
              <a:rPr lang="en-US" sz="1800"/>
              <a:t> most used front-end framework behind react and angular.</a:t>
            </a:r>
          </a:p>
          <a:p>
            <a:r>
              <a:rPr lang="en-US" sz="1800"/>
              <a:t>Loved for its extensive documentation, simplicity, and code reusability</a:t>
            </a:r>
          </a:p>
          <a:p>
            <a:r>
              <a:rPr lang="en-US" sz="1800"/>
              <a:t>https://v2.vuejs.org/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1C4F9-A296-4D7B-8E06-EC230F78A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514" y="1310099"/>
            <a:ext cx="5009616" cy="43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1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2ED679-F212-4B8C-ABB2-8CAEC6144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2348"/>
            <a:ext cx="6159160" cy="2240735"/>
          </a:xfrm>
        </p:spPr>
        <p:txBody>
          <a:bodyPr>
            <a:normAutofit/>
          </a:bodyPr>
          <a:lstStyle/>
          <a:p>
            <a:r>
              <a:rPr lang="en-US" dirty="0"/>
              <a:t>Folder Layout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E41F95-2853-406B-9C6B-320AFCB8E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6159160" cy="2998983"/>
          </a:xfrm>
        </p:spPr>
        <p:txBody>
          <a:bodyPr>
            <a:normAutofit/>
          </a:bodyPr>
          <a:lstStyle/>
          <a:p>
            <a:r>
              <a:rPr lang="en-US" sz="1800" dirty="0"/>
              <a:t>All programming work is done in the “</a:t>
            </a:r>
            <a:r>
              <a:rPr lang="en-US" sz="1800" dirty="0" err="1"/>
              <a:t>src</a:t>
            </a:r>
            <a:r>
              <a:rPr lang="en-US" sz="1800" dirty="0"/>
              <a:t>” folder</a:t>
            </a:r>
          </a:p>
          <a:p>
            <a:pPr lvl="1"/>
            <a:r>
              <a:rPr lang="en-US" sz="1400" dirty="0"/>
              <a:t>Assets – contain any photo or other assets that will be used in your program</a:t>
            </a:r>
          </a:p>
          <a:p>
            <a:pPr lvl="1"/>
            <a:r>
              <a:rPr lang="en-US" sz="1400" dirty="0"/>
              <a:t>Components – the smallest element of a UI, designed to be reusable</a:t>
            </a:r>
          </a:p>
          <a:p>
            <a:pPr lvl="1"/>
            <a:r>
              <a:rPr lang="en-US" sz="1400" dirty="0"/>
              <a:t>Plugins – any third party or self designed JavaScript plug ins</a:t>
            </a:r>
          </a:p>
          <a:p>
            <a:pPr lvl="1"/>
            <a:r>
              <a:rPr lang="en-US" sz="1400" dirty="0"/>
              <a:t>Store – Used for </a:t>
            </a:r>
            <a:r>
              <a:rPr lang="en-US" sz="1400" dirty="0" err="1"/>
              <a:t>VueX</a:t>
            </a:r>
            <a:r>
              <a:rPr lang="en-US" sz="1400" dirty="0"/>
              <a:t> and will be discussed more later</a:t>
            </a:r>
          </a:p>
          <a:p>
            <a:pPr lvl="1"/>
            <a:r>
              <a:rPr lang="en-US" sz="1400" dirty="0"/>
              <a:t>Views – this of each individual webpage. Each page consists of components.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3B23B5-A3CB-46FC-8559-3FC5A38D1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135" y="721081"/>
            <a:ext cx="2282373" cy="552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94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CD95A6-66B4-421F-BE1D-C39C8579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2348"/>
            <a:ext cx="6159160" cy="2240735"/>
          </a:xfrm>
        </p:spPr>
        <p:txBody>
          <a:bodyPr>
            <a:normAutofit/>
          </a:bodyPr>
          <a:lstStyle/>
          <a:p>
            <a:r>
              <a:rPr lang="en-US" dirty="0"/>
              <a:t>Components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987CC6-115C-4E2F-AE4C-B58691439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6159160" cy="2998983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Template</a:t>
            </a:r>
          </a:p>
          <a:p>
            <a:pPr lvl="1"/>
            <a:r>
              <a:rPr lang="en-US" sz="1400" dirty="0"/>
              <a:t>Section of HTML</a:t>
            </a:r>
          </a:p>
          <a:p>
            <a:pPr lvl="1"/>
            <a:r>
              <a:rPr lang="en-US" sz="1400" dirty="0"/>
              <a:t>Can only have one object (v-container)</a:t>
            </a:r>
          </a:p>
          <a:p>
            <a:pPr lvl="1"/>
            <a:r>
              <a:rPr lang="en-US" sz="1400" dirty="0"/>
              <a:t>Can include standard HTML (h1, h2), Vue components (v-button),and  </a:t>
            </a:r>
            <a:r>
              <a:rPr lang="en-US" sz="1400" dirty="0" err="1"/>
              <a:t>Vuetify</a:t>
            </a:r>
            <a:r>
              <a:rPr lang="en-US" sz="1400" dirty="0"/>
              <a:t> components (v-</a:t>
            </a:r>
            <a:r>
              <a:rPr lang="en-US" sz="1400" dirty="0" err="1"/>
              <a:t>btn</a:t>
            </a:r>
            <a:r>
              <a:rPr lang="en-US" sz="1400" dirty="0"/>
              <a:t>)</a:t>
            </a:r>
          </a:p>
          <a:p>
            <a:r>
              <a:rPr lang="en-US" sz="1800" dirty="0"/>
              <a:t>Script</a:t>
            </a:r>
          </a:p>
          <a:p>
            <a:pPr lvl="1"/>
            <a:r>
              <a:rPr lang="en-US" sz="1400" dirty="0"/>
              <a:t>Section of JavaScript</a:t>
            </a:r>
            <a:endParaRPr lang="en-US" sz="1000" dirty="0"/>
          </a:p>
          <a:p>
            <a:pPr lvl="1"/>
            <a:r>
              <a:rPr lang="en-US" sz="1400" dirty="0"/>
              <a:t>Has an object that is exported and is part of the Vue.js framework.</a:t>
            </a:r>
          </a:p>
          <a:p>
            <a:pPr lvl="1"/>
            <a:r>
              <a:rPr lang="en-US" sz="1400" dirty="0"/>
              <a:t>Exported object has several properties defined in Vue Documentation.</a:t>
            </a:r>
            <a:endParaRPr lang="en-US" sz="1000" dirty="0"/>
          </a:p>
          <a:p>
            <a:r>
              <a:rPr lang="en-US" sz="1800" dirty="0"/>
              <a:t>Style</a:t>
            </a:r>
          </a:p>
          <a:p>
            <a:pPr lvl="1"/>
            <a:r>
              <a:rPr lang="en-US" sz="1400" dirty="0"/>
              <a:t>Section of CSS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21627F-2FF7-4601-8F49-B2EFA9CFE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825" y="721081"/>
            <a:ext cx="3410993" cy="552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8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" name="Rectangle 10">
            <a:extLst>
              <a:ext uri="{FF2B5EF4-FFF2-40B4-BE49-F238E27FC236}">
                <a16:creationId xmlns:a16="http://schemas.microsoft.com/office/drawing/2014/main" id="{942B1D20-D329-4285-AED2-DABDCE902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9" name="Rectangle 12">
            <a:extLst>
              <a:ext uri="{FF2B5EF4-FFF2-40B4-BE49-F238E27FC236}">
                <a16:creationId xmlns:a16="http://schemas.microsoft.com/office/drawing/2014/main" id="{B9016B79-9C59-4CEA-A85C-3E4C8877B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Right Triangle 14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6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04D70A-D444-4B3F-B01C-6DC3DDAA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0772"/>
            <a:ext cx="3733078" cy="5531079"/>
          </a:xfrm>
        </p:spPr>
        <p:txBody>
          <a:bodyPr>
            <a:normAutofit/>
          </a:bodyPr>
          <a:lstStyle/>
          <a:p>
            <a:r>
              <a:rPr lang="en-US"/>
              <a:t>Vue/Vuetify </a:t>
            </a:r>
            <a:r>
              <a:rPr lang="en-US" dirty="0"/>
              <a:t>Component Properties</a:t>
            </a:r>
          </a:p>
        </p:txBody>
      </p:sp>
      <p:sp>
        <p:nvSpPr>
          <p:cNvPr id="62" name="Flowchart: Document 8">
            <a:extLst>
              <a:ext uri="{FF2B5EF4-FFF2-40B4-BE49-F238E27FC236}">
                <a16:creationId xmlns:a16="http://schemas.microsoft.com/office/drawing/2014/main" id="{6B91DA8E-00B5-4214-AFE5-535E47051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85106" y="-465509"/>
            <a:ext cx="6858001" cy="7789015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63" name="Content Placeholder 2">
            <a:extLst>
              <a:ext uri="{FF2B5EF4-FFF2-40B4-BE49-F238E27FC236}">
                <a16:creationId xmlns:a16="http://schemas.microsoft.com/office/drawing/2014/main" id="{8B03F6C2-85BD-4EC3-B7BE-9C39D5F0F7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057070"/>
              </p:ext>
            </p:extLst>
          </p:nvPr>
        </p:nvGraphicFramePr>
        <p:xfrm>
          <a:off x="5165512" y="185047"/>
          <a:ext cx="6831118" cy="6059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423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494D24-71CB-4A49-B47D-59741D99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2348"/>
            <a:ext cx="6159160" cy="2240735"/>
          </a:xfrm>
        </p:spPr>
        <p:txBody>
          <a:bodyPr>
            <a:norm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9BFA11-82E8-441E-942D-DF6732D0C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6159160" cy="2998983"/>
          </a:xfrm>
        </p:spPr>
        <p:txBody>
          <a:bodyPr>
            <a:normAutofit/>
          </a:bodyPr>
          <a:lstStyle/>
          <a:p>
            <a:r>
              <a:rPr lang="en-US" sz="1800" dirty="0"/>
              <a:t>Defines URL paths for views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E1F335-D027-48A3-ACB7-D765F30F0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623" y="721081"/>
            <a:ext cx="4809398" cy="552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3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73F91B-2C06-4B63-AF91-8BC7FA6D4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2348"/>
            <a:ext cx="6159160" cy="2240735"/>
          </a:xfrm>
        </p:spPr>
        <p:txBody>
          <a:bodyPr>
            <a:normAutofit/>
          </a:bodyPr>
          <a:lstStyle/>
          <a:p>
            <a:r>
              <a:rPr lang="en-US" dirty="0"/>
              <a:t>Views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A251C1-7955-4EEF-A98D-339B40F19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6159160" cy="2998983"/>
          </a:xfrm>
        </p:spPr>
        <p:txBody>
          <a:bodyPr>
            <a:normAutofit/>
          </a:bodyPr>
          <a:lstStyle/>
          <a:p>
            <a:r>
              <a:rPr lang="en-US" sz="1800" dirty="0"/>
              <a:t>Similar to components</a:t>
            </a:r>
          </a:p>
          <a:p>
            <a:r>
              <a:rPr lang="en-US" sz="1800" dirty="0"/>
              <a:t>Ideally consists of only components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56080D-D998-4D0F-A060-F2AB31495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514" y="1332709"/>
            <a:ext cx="5009616" cy="430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8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37AD2F-6583-4CAA-B3E1-3787E329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2348"/>
            <a:ext cx="6159160" cy="2240735"/>
          </a:xfrm>
        </p:spPr>
        <p:txBody>
          <a:bodyPr>
            <a:normAutofit/>
          </a:bodyPr>
          <a:lstStyle/>
          <a:p>
            <a:r>
              <a:rPr lang="en-US" dirty="0" err="1"/>
              <a:t>App.Vue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05BAEEC-B014-4A27-8D97-CACDCD157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6159160" cy="2998983"/>
          </a:xfrm>
        </p:spPr>
        <p:txBody>
          <a:bodyPr>
            <a:normAutofit/>
          </a:bodyPr>
          <a:lstStyle/>
          <a:p>
            <a:r>
              <a:rPr lang="en-US" sz="1800" dirty="0"/>
              <a:t>Like a component and view</a:t>
            </a:r>
          </a:p>
          <a:p>
            <a:r>
              <a:rPr lang="en-US" sz="1800" dirty="0"/>
              <a:t>Wraps very view of the application in a standard formatting</a:t>
            </a:r>
          </a:p>
          <a:p>
            <a:r>
              <a:rPr lang="en-US" sz="1800" dirty="0"/>
              <a:t>Typically used for navigation bars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280684-0C71-4620-A3D9-7E9E371C5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920" y="721081"/>
            <a:ext cx="3424803" cy="552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76289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8E6"/>
      </a:lt2>
      <a:accent1>
        <a:srgbClr val="DA839F"/>
      </a:accent1>
      <a:accent2>
        <a:srgbClr val="D27167"/>
      </a:accent2>
      <a:accent3>
        <a:srgbClr val="D09960"/>
      </a:accent3>
      <a:accent4>
        <a:srgbClr val="ABA454"/>
      </a:accent4>
      <a:accent5>
        <a:srgbClr val="95AD68"/>
      </a:accent5>
      <a:accent6>
        <a:srgbClr val="6EB358"/>
      </a:accent6>
      <a:hlink>
        <a:srgbClr val="568F7C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FB5A0BB2BF464ABBBDDA8D14EC5EBE" ma:contentTypeVersion="7" ma:contentTypeDescription="Create a new document." ma:contentTypeScope="" ma:versionID="473ec25ab62cd9807dff91863f0552f9">
  <xsd:schema xmlns:xsd="http://www.w3.org/2001/XMLSchema" xmlns:xs="http://www.w3.org/2001/XMLSchema" xmlns:p="http://schemas.microsoft.com/office/2006/metadata/properties" xmlns:ns3="139a5674-8742-4dd2-9998-ca93b693b7c4" xmlns:ns4="ffa8eac7-a9c1-4140-ae41-53caf57adc48" targetNamespace="http://schemas.microsoft.com/office/2006/metadata/properties" ma:root="true" ma:fieldsID="19df6be98835e71f779b77cc1351a76d" ns3:_="" ns4:_="">
    <xsd:import namespace="139a5674-8742-4dd2-9998-ca93b693b7c4"/>
    <xsd:import namespace="ffa8eac7-a9c1-4140-ae41-53caf57adc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9a5674-8742-4dd2-9998-ca93b693b7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a8eac7-a9c1-4140-ae41-53caf57adc4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7B9B01-9463-41D7-B29B-125B10628C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9a5674-8742-4dd2-9998-ca93b693b7c4"/>
    <ds:schemaRef ds:uri="ffa8eac7-a9c1-4140-ae41-53caf57adc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44CBC4-A7EC-40CA-ACEA-7EF2E7311EFD}">
  <ds:schemaRefs>
    <ds:schemaRef ds:uri="http://schemas.microsoft.com/office/infopath/2007/PartnerControls"/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ffa8eac7-a9c1-4140-ae41-53caf57adc48"/>
    <ds:schemaRef ds:uri="139a5674-8742-4dd2-9998-ca93b693b7c4"/>
  </ds:schemaRefs>
</ds:datastoreItem>
</file>

<file path=customXml/itemProps3.xml><?xml version="1.0" encoding="utf-8"?>
<ds:datastoreItem xmlns:ds="http://schemas.openxmlformats.org/officeDocument/2006/customXml" ds:itemID="{A2001F22-CF7E-4D4D-A856-5007555BBE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485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Posterama</vt:lpstr>
      <vt:lpstr>SineVTI</vt:lpstr>
      <vt:lpstr>Intro to Web Development with Vue</vt:lpstr>
      <vt:lpstr>Git Repo</vt:lpstr>
      <vt:lpstr>What is Vue?</vt:lpstr>
      <vt:lpstr>Folder Layout</vt:lpstr>
      <vt:lpstr>Components</vt:lpstr>
      <vt:lpstr>Vue/Vuetify Component Properties</vt:lpstr>
      <vt:lpstr>Router</vt:lpstr>
      <vt:lpstr>Views</vt:lpstr>
      <vt:lpstr>App.Vue</vt:lpstr>
      <vt:lpstr>Vuetify</vt:lpstr>
      <vt:lpstr>Material Design</vt:lpstr>
      <vt:lpstr>Vuex</vt:lpstr>
      <vt:lpstr>With v. Without Vuex</vt:lpstr>
      <vt:lpstr>Vuex Store</vt:lpstr>
      <vt:lpstr>Component using Vuex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Web Development with Vue</dc:title>
  <dc:creator>Hayden Bowden</dc:creator>
  <cp:lastModifiedBy>Hayden Bowden</cp:lastModifiedBy>
  <cp:revision>2</cp:revision>
  <dcterms:created xsi:type="dcterms:W3CDTF">2022-02-10T18:33:29Z</dcterms:created>
  <dcterms:modified xsi:type="dcterms:W3CDTF">2022-02-10T20:50:06Z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0x010100B6FB5A0BB2BF464ABBBDDA8D14EC5EBE</vt:lpwstr>
  </property>
</Properties>
</file>