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p:restoredTop sz="94669"/>
  </p:normalViewPr>
  <p:slideViewPr>
    <p:cSldViewPr snapToGrid="0">
      <p:cViewPr>
        <p:scale>
          <a:sx n="50" d="100"/>
          <a:sy n="50"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yden\Documents\GitHub\REU-Scripts\COP%20data%202022\Classification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Classification</a:t>
            </a:r>
            <a:r>
              <a:rPr lang="en-US" sz="2000" baseline="0" dirty="0"/>
              <a:t> Model Precisions</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Data'!$E$24:$E$27</c:f>
              <c:strCache>
                <c:ptCount val="4"/>
                <c:pt idx="0">
                  <c:v>Knearest</c:v>
                </c:pt>
                <c:pt idx="1">
                  <c:v>Logistic Regression</c:v>
                </c:pt>
                <c:pt idx="2">
                  <c:v>Decision Tree</c:v>
                </c:pt>
                <c:pt idx="3">
                  <c:v>Compliment Naïve Bayes</c:v>
                </c:pt>
              </c:strCache>
            </c:strRef>
          </c:cat>
          <c:val>
            <c:numRef>
              <c:f>'All Data'!$F$24:$F$27</c:f>
              <c:numCache>
                <c:formatCode>General</c:formatCode>
                <c:ptCount val="4"/>
                <c:pt idx="0">
                  <c:v>0.85</c:v>
                </c:pt>
                <c:pt idx="1">
                  <c:v>0.9</c:v>
                </c:pt>
                <c:pt idx="2">
                  <c:v>0.9</c:v>
                </c:pt>
                <c:pt idx="3">
                  <c:v>0.75</c:v>
                </c:pt>
              </c:numCache>
            </c:numRef>
          </c:val>
          <c:extLst>
            <c:ext xmlns:c16="http://schemas.microsoft.com/office/drawing/2014/chart" uri="{C3380CC4-5D6E-409C-BE32-E72D297353CC}">
              <c16:uniqueId val="{00000000-F7B0-BC4D-AE71-857EE3536929}"/>
            </c:ext>
          </c:extLst>
        </c:ser>
        <c:dLbls>
          <c:showLegendKey val="0"/>
          <c:showVal val="0"/>
          <c:showCatName val="0"/>
          <c:showSerName val="0"/>
          <c:showPercent val="0"/>
          <c:showBubbleSize val="0"/>
        </c:dLbls>
        <c:gapWidth val="219"/>
        <c:overlap val="-27"/>
        <c:axId val="1206487199"/>
        <c:axId val="1206503007"/>
      </c:barChart>
      <c:catAx>
        <c:axId val="120648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206503007"/>
        <c:crosses val="autoZero"/>
        <c:auto val="1"/>
        <c:lblAlgn val="ctr"/>
        <c:lblOffset val="100"/>
        <c:noMultiLvlLbl val="0"/>
      </c:catAx>
      <c:valAx>
        <c:axId val="120650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487199"/>
        <c:crosses val="autoZero"/>
        <c:crossBetween val="between"/>
      </c:valAx>
      <c:spPr>
        <a:noFill/>
        <a:ln>
          <a:noFill/>
        </a:ln>
        <a:effectLst/>
      </c:spPr>
    </c:plotArea>
    <c:plotVisOnly val="1"/>
    <c:dispBlanksAs val="gap"/>
    <c:showDLblsOverMax val="0"/>
  </c:chart>
  <c:spPr>
    <a:noFill/>
    <a:ln w="38100">
      <a:solidFill>
        <a:schemeClr val="accent2">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7/23/22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7/23/22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chart" Target="../charts/chart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utismspeaks.org/autism-statistics-asd" TargetMode="External"/><Relationship Id="rId11" Type="http://schemas.openxmlformats.org/officeDocument/2006/relationships/image" Target="../media/image6.png"/><Relationship Id="rId5" Type="http://schemas.openxmlformats.org/officeDocument/2006/relationships/hyperlink" Target="https://www.ncbi.nlm.nih.gov/pmc/articles/PMC4267489/"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jpe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65259"/>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056873" y="693443"/>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855" y="510340"/>
            <a:ext cx="2908197" cy="1660343"/>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87983" y="527499"/>
            <a:ext cx="26092627" cy="815608"/>
          </a:xfrm>
          <a:prstGeom prst="rect">
            <a:avLst/>
          </a:prstGeom>
          <a:noFill/>
        </p:spPr>
        <p:txBody>
          <a:bodyPr wrap="square" rtlCol="0">
            <a:spAutoFit/>
          </a:bodyPr>
          <a:lstStyle/>
          <a:p>
            <a:pPr algn="ctr"/>
            <a:r>
              <a:rPr lang="en-US" sz="4700" b="1" dirty="0"/>
              <a:t>Enhancing Early Diagnosis of Autism with Machine Learning Algorithms Using Postural Control Features</a:t>
            </a:r>
            <a:endParaRPr lang="en-US" sz="47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4" y="16008511"/>
            <a:ext cx="9085765" cy="1938992"/>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641687"/>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78197" y="3325423"/>
            <a:ext cx="9402382"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Autism spectrum disorder is known to cause deficits in motor functionality and stability when compared to children of typical development. The cause of this is still under research, but it is quantifiable and usable for classification.</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1200329"/>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5"/>
              </a:rPr>
              <a:t>https://www.ncbi.nlm.nih.gov/pmc/articles/PMC4267489/</a:t>
            </a:r>
            <a:endParaRPr lang="en-US" dirty="0">
              <a:highlight>
                <a:srgbClr val="FFFF00"/>
              </a:highlight>
            </a:endParaRPr>
          </a:p>
          <a:p>
            <a:pPr marL="342900" indent="-342900">
              <a:buAutoNum type="arabicPeriod"/>
            </a:pPr>
            <a:r>
              <a:rPr lang="en-US" dirty="0">
                <a:highlight>
                  <a:srgbClr val="00FF00"/>
                </a:highlight>
                <a:hlinkClick r:id="rId6"/>
              </a:rPr>
              <a:t>https://www.autismspeaks.org/autism-statistics-asd</a:t>
            </a:r>
            <a:endParaRPr lang="en-US" dirty="0">
              <a:highlight>
                <a:srgbClr val="00FF00"/>
              </a:highlight>
            </a:endParaRPr>
          </a:p>
          <a:p>
            <a:pPr marL="342900" indent="-342900">
              <a:buAutoNum type="arabicPeriod"/>
            </a:pPr>
            <a:r>
              <a:rPr lang="en-US" dirty="0">
                <a:highlight>
                  <a:srgbClr val="00FF00"/>
                </a:highlight>
              </a:rPr>
              <a:t>https://www.ncbi.nlm.nih.gov/pmc/articles/PMC5674672/</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575065" y="3209435"/>
            <a:ext cx="10336668" cy="2554545"/>
          </a:xfrm>
          <a:prstGeom prst="rect">
            <a:avLst/>
          </a:prstGeom>
          <a:noFill/>
          <a:ln w="38100">
            <a:solidFill>
              <a:schemeClr val="accent2">
                <a:lumMod val="75000"/>
              </a:schemeClr>
            </a:solidFill>
          </a:ln>
        </p:spPr>
        <p:txBody>
          <a:bodyPr wrap="square" rtlCol="0">
            <a:spAutoFit/>
          </a:bodyPr>
          <a:lstStyle/>
          <a:p>
            <a:r>
              <a:rPr lang="en-US" sz="2000" dirty="0">
                <a:latin typeface="Helvetica" panose="020B0604020202020204" pitchFamily="34" charset="0"/>
                <a:cs typeface="Helvetica" panose="020B0604020202020204" pitchFamily="34" charset="0"/>
              </a:rPr>
              <a:t>In total there were </a:t>
            </a:r>
            <a:r>
              <a:rPr lang="en-US" sz="2000" u="sng" dirty="0">
                <a:latin typeface="Helvetica" panose="020B0604020202020204" pitchFamily="34" charset="0"/>
                <a:cs typeface="Helvetica" panose="020B0604020202020204" pitchFamily="34" charset="0"/>
              </a:rPr>
              <a:t>40 unique TD subject trials </a:t>
            </a:r>
            <a:r>
              <a:rPr lang="en-US" sz="2000" dirty="0">
                <a:latin typeface="Helvetica" panose="020B0604020202020204" pitchFamily="34" charset="0"/>
                <a:cs typeface="Helvetica" panose="020B0604020202020204" pitchFamily="34" charset="0"/>
              </a:rPr>
              <a:t>and </a:t>
            </a:r>
            <a:r>
              <a:rPr lang="en-US" sz="2000" u="sng" dirty="0">
                <a:latin typeface="Helvetica" panose="020B0604020202020204" pitchFamily="34" charset="0"/>
                <a:cs typeface="Helvetica" panose="020B0604020202020204" pitchFamily="34" charset="0"/>
              </a:rPr>
              <a:t>24 ASD subject trials</a:t>
            </a:r>
            <a:r>
              <a:rPr lang="en-US" sz="2000" dirty="0">
                <a:latin typeface="Helvetica" panose="020B0604020202020204" pitchFamily="34" charset="0"/>
                <a:cs typeface="Helvetica" panose="020B0604020202020204" pitchFamily="34" charset="0"/>
              </a:rPr>
              <a:t>. For this test we used a force plate and ran each test for 30 seconds at a sampling rate of 60 </a:t>
            </a:r>
            <a:r>
              <a:rPr lang="en-US" sz="2000" dirty="0" err="1">
                <a:latin typeface="Helvetica" panose="020B0604020202020204" pitchFamily="34" charset="0"/>
                <a:cs typeface="Helvetica" panose="020B0604020202020204" pitchFamily="34" charset="0"/>
              </a:rPr>
              <a:t>hz</a:t>
            </a:r>
            <a:r>
              <a:rPr lang="en-US" sz="2000" dirty="0">
                <a:latin typeface="Helvetica" panose="020B0604020202020204" pitchFamily="34" charset="0"/>
                <a:cs typeface="Helvetica" panose="020B0604020202020204" pitchFamily="34" charset="0"/>
              </a:rPr>
              <a:t>. This gives us their center of pressure data from which we can determine several things such as:</a:t>
            </a:r>
          </a:p>
          <a:p>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Displacement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Area of Postural Sway</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Multiscale Entropy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Complexity Index based off the Multiscale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592591"/>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6" name="TextBox 25">
            <a:extLst>
              <a:ext uri="{FF2B5EF4-FFF2-40B4-BE49-F238E27FC236}">
                <a16:creationId xmlns:a16="http://schemas.microsoft.com/office/drawing/2014/main" id="{2B888319-45CC-4AF8-C52E-BF8E451EBC81}"/>
              </a:ext>
            </a:extLst>
          </p:cNvPr>
          <p:cNvSpPr txBox="1"/>
          <p:nvPr/>
        </p:nvSpPr>
        <p:spPr>
          <a:xfrm>
            <a:off x="22963834" y="3620410"/>
            <a:ext cx="9324830"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precision of each classification model can be seen below. Since we are working with a small sample size with possibility of outliers, the precision is fairly high all around. The data was run using a 70-30 split on the total data set.</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2963834" y="2845787"/>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graphicFrame>
        <p:nvGraphicFramePr>
          <p:cNvPr id="30" name="Chart 29">
            <a:extLst>
              <a:ext uri="{FF2B5EF4-FFF2-40B4-BE49-F238E27FC236}">
                <a16:creationId xmlns:a16="http://schemas.microsoft.com/office/drawing/2014/main" id="{F2D2127C-C805-F771-7D6C-C0246E728621}"/>
              </a:ext>
            </a:extLst>
          </p:cNvPr>
          <p:cNvGraphicFramePr>
            <a:graphicFrameLocks/>
          </p:cNvGraphicFramePr>
          <p:nvPr>
            <p:extLst>
              <p:ext uri="{D42A27DB-BD31-4B8C-83A1-F6EECF244321}">
                <p14:modId xmlns:p14="http://schemas.microsoft.com/office/powerpoint/2010/main" val="72409100"/>
              </p:ext>
            </p:extLst>
          </p:nvPr>
        </p:nvGraphicFramePr>
        <p:xfrm>
          <a:off x="23328915" y="14780367"/>
          <a:ext cx="8756860" cy="4683629"/>
        </p:xfrm>
        <a:graphic>
          <a:graphicData uri="http://schemas.openxmlformats.org/drawingml/2006/chart">
            <c:chart xmlns:c="http://schemas.openxmlformats.org/drawingml/2006/chart" xmlns:r="http://schemas.openxmlformats.org/officeDocument/2006/relationships" r:id="rId7"/>
          </a:graphicData>
        </a:graphic>
      </p:graphicFrame>
      <p:pic>
        <p:nvPicPr>
          <p:cNvPr id="35" name="Picture 34" descr="Diagram&#10;&#10;Description automatically generated">
            <a:extLst>
              <a:ext uri="{FF2B5EF4-FFF2-40B4-BE49-F238E27FC236}">
                <a16:creationId xmlns:a16="http://schemas.microsoft.com/office/drawing/2014/main" id="{18BADB99-0AFC-5689-16B4-07FF2147CF50}"/>
              </a:ext>
            </a:extLst>
          </p:cNvPr>
          <p:cNvPicPr>
            <a:picLocks noChangeAspect="1"/>
          </p:cNvPicPr>
          <p:nvPr/>
        </p:nvPicPr>
        <p:blipFill>
          <a:blip r:embed="rId8"/>
          <a:stretch>
            <a:fillRect/>
          </a:stretch>
        </p:blipFill>
        <p:spPr>
          <a:xfrm>
            <a:off x="9614781" y="5880254"/>
            <a:ext cx="6589252" cy="4415133"/>
          </a:xfrm>
          <a:prstGeom prst="rect">
            <a:avLst/>
          </a:prstGeom>
        </p:spPr>
      </p:pic>
      <p:pic>
        <p:nvPicPr>
          <p:cNvPr id="37" name="Picture 36" descr="Diagram&#10;&#10;Description automatically generated">
            <a:extLst>
              <a:ext uri="{FF2B5EF4-FFF2-40B4-BE49-F238E27FC236}">
                <a16:creationId xmlns:a16="http://schemas.microsoft.com/office/drawing/2014/main" id="{97E7C57A-38BD-96C3-F5DE-B5D0CA6BE865}"/>
              </a:ext>
            </a:extLst>
          </p:cNvPr>
          <p:cNvPicPr>
            <a:picLocks noChangeAspect="1"/>
          </p:cNvPicPr>
          <p:nvPr/>
        </p:nvPicPr>
        <p:blipFill>
          <a:blip r:embed="rId9"/>
          <a:stretch>
            <a:fillRect/>
          </a:stretch>
        </p:blipFill>
        <p:spPr>
          <a:xfrm>
            <a:off x="16204033" y="5889238"/>
            <a:ext cx="6455460" cy="4415133"/>
          </a:xfrm>
          <a:prstGeom prst="rect">
            <a:avLst/>
          </a:prstGeom>
        </p:spPr>
      </p:pic>
      <p:sp>
        <p:nvSpPr>
          <p:cNvPr id="42" name="TextBox 41">
            <a:extLst>
              <a:ext uri="{FF2B5EF4-FFF2-40B4-BE49-F238E27FC236}">
                <a16:creationId xmlns:a16="http://schemas.microsoft.com/office/drawing/2014/main" id="{7D183E87-BC58-8512-0842-3A162DC93F47}"/>
              </a:ext>
            </a:extLst>
          </p:cNvPr>
          <p:cNvSpPr txBox="1"/>
          <p:nvPr/>
        </p:nvSpPr>
        <p:spPr>
          <a:xfrm>
            <a:off x="13164574" y="10710300"/>
            <a:ext cx="6589251" cy="523220"/>
          </a:xfrm>
          <a:prstGeom prst="rect">
            <a:avLst/>
          </a:prstGeom>
          <a:noFill/>
          <a:ln w="28575">
            <a:solidFill>
              <a:schemeClr val="accent2">
                <a:lumMod val="75000"/>
              </a:schemeClr>
            </a:solidFill>
          </a:ln>
        </p:spPr>
        <p:txBody>
          <a:bodyPr wrap="square" rtlCol="0">
            <a:spAutoFit/>
          </a:bodyPr>
          <a:lstStyle/>
          <a:p>
            <a:pPr algn="ctr"/>
            <a:r>
              <a:rPr lang="en-US" sz="2800" b="1" u="sng" dirty="0"/>
              <a:t>Mediolateral Multiscale Sample Entropy</a:t>
            </a:r>
          </a:p>
        </p:txBody>
      </p:sp>
      <p:pic>
        <p:nvPicPr>
          <p:cNvPr id="44" name="Picture 43" descr="Chart, line chart&#10;&#10;Description automatically generated">
            <a:extLst>
              <a:ext uri="{FF2B5EF4-FFF2-40B4-BE49-F238E27FC236}">
                <a16:creationId xmlns:a16="http://schemas.microsoft.com/office/drawing/2014/main" id="{147842F4-746C-F22C-0324-64D139390BC1}"/>
              </a:ext>
            </a:extLst>
          </p:cNvPr>
          <p:cNvPicPr>
            <a:picLocks noChangeAspect="1"/>
          </p:cNvPicPr>
          <p:nvPr/>
        </p:nvPicPr>
        <p:blipFill>
          <a:blip r:embed="rId10"/>
          <a:stretch>
            <a:fillRect/>
          </a:stretch>
        </p:blipFill>
        <p:spPr>
          <a:xfrm>
            <a:off x="10801682" y="11299818"/>
            <a:ext cx="5686756" cy="3725352"/>
          </a:xfrm>
          <a:prstGeom prst="rect">
            <a:avLst/>
          </a:prstGeom>
        </p:spPr>
      </p:pic>
      <p:sp>
        <p:nvSpPr>
          <p:cNvPr id="45" name="TextBox 44">
            <a:extLst>
              <a:ext uri="{FF2B5EF4-FFF2-40B4-BE49-F238E27FC236}">
                <a16:creationId xmlns:a16="http://schemas.microsoft.com/office/drawing/2014/main" id="{BACBB033-7194-4E89-5888-C970A183B157}"/>
              </a:ext>
            </a:extLst>
          </p:cNvPr>
          <p:cNvSpPr txBox="1"/>
          <p:nvPr/>
        </p:nvSpPr>
        <p:spPr>
          <a:xfrm>
            <a:off x="12991982" y="15341819"/>
            <a:ext cx="7060451" cy="523220"/>
          </a:xfrm>
          <a:prstGeom prst="rect">
            <a:avLst/>
          </a:prstGeom>
          <a:noFill/>
          <a:ln w="28575">
            <a:solidFill>
              <a:schemeClr val="accent2">
                <a:lumMod val="75000"/>
              </a:schemeClr>
            </a:solidFill>
          </a:ln>
        </p:spPr>
        <p:txBody>
          <a:bodyPr wrap="square" rtlCol="0">
            <a:spAutoFit/>
          </a:bodyPr>
          <a:lstStyle/>
          <a:p>
            <a:pPr algn="ctr"/>
            <a:r>
              <a:rPr lang="en-US" sz="2800" b="1" u="sng" dirty="0"/>
              <a:t>Anteroposterior Multiscale Sample Entropy</a:t>
            </a:r>
          </a:p>
        </p:txBody>
      </p:sp>
      <p:graphicFrame>
        <p:nvGraphicFramePr>
          <p:cNvPr id="46" name="Table 45">
            <a:extLst>
              <a:ext uri="{FF2B5EF4-FFF2-40B4-BE49-F238E27FC236}">
                <a16:creationId xmlns:a16="http://schemas.microsoft.com/office/drawing/2014/main" id="{E72F20A1-D2ED-5F83-61A2-4BB1B8FC65E7}"/>
              </a:ext>
            </a:extLst>
          </p:cNvPr>
          <p:cNvGraphicFramePr>
            <a:graphicFrameLocks noGrp="1"/>
          </p:cNvGraphicFramePr>
          <p:nvPr>
            <p:extLst>
              <p:ext uri="{D42A27DB-BD31-4B8C-83A1-F6EECF244321}">
                <p14:modId xmlns:p14="http://schemas.microsoft.com/office/powerpoint/2010/main" val="3230856087"/>
              </p:ext>
            </p:extLst>
          </p:nvPr>
        </p:nvGraphicFramePr>
        <p:xfrm>
          <a:off x="22963834" y="5805183"/>
          <a:ext cx="9324828" cy="8511615"/>
        </p:xfrm>
        <a:graphic>
          <a:graphicData uri="http://schemas.openxmlformats.org/drawingml/2006/table">
            <a:tbl>
              <a:tblPr>
                <a:tableStyleId>{5C22544A-7EE6-4342-B048-85BDC9FD1C3A}</a:tableStyleId>
              </a:tblPr>
              <a:tblGrid>
                <a:gridCol w="1554138">
                  <a:extLst>
                    <a:ext uri="{9D8B030D-6E8A-4147-A177-3AD203B41FA5}">
                      <a16:colId xmlns:a16="http://schemas.microsoft.com/office/drawing/2014/main" val="3113854362"/>
                    </a:ext>
                  </a:extLst>
                </a:gridCol>
                <a:gridCol w="1554138">
                  <a:extLst>
                    <a:ext uri="{9D8B030D-6E8A-4147-A177-3AD203B41FA5}">
                      <a16:colId xmlns:a16="http://schemas.microsoft.com/office/drawing/2014/main" val="2772970292"/>
                    </a:ext>
                  </a:extLst>
                </a:gridCol>
                <a:gridCol w="1554138">
                  <a:extLst>
                    <a:ext uri="{9D8B030D-6E8A-4147-A177-3AD203B41FA5}">
                      <a16:colId xmlns:a16="http://schemas.microsoft.com/office/drawing/2014/main" val="4114522163"/>
                    </a:ext>
                  </a:extLst>
                </a:gridCol>
                <a:gridCol w="1554138">
                  <a:extLst>
                    <a:ext uri="{9D8B030D-6E8A-4147-A177-3AD203B41FA5}">
                      <a16:colId xmlns:a16="http://schemas.microsoft.com/office/drawing/2014/main" val="1312402973"/>
                    </a:ext>
                  </a:extLst>
                </a:gridCol>
                <a:gridCol w="1554138">
                  <a:extLst>
                    <a:ext uri="{9D8B030D-6E8A-4147-A177-3AD203B41FA5}">
                      <a16:colId xmlns:a16="http://schemas.microsoft.com/office/drawing/2014/main" val="3117358827"/>
                    </a:ext>
                  </a:extLst>
                </a:gridCol>
                <a:gridCol w="1554138">
                  <a:extLst>
                    <a:ext uri="{9D8B030D-6E8A-4147-A177-3AD203B41FA5}">
                      <a16:colId xmlns:a16="http://schemas.microsoft.com/office/drawing/2014/main" val="3795420134"/>
                    </a:ext>
                  </a:extLst>
                </a:gridCol>
              </a:tblGrid>
              <a:tr h="405315">
                <a:tc>
                  <a:txBody>
                    <a:bodyPr/>
                    <a:lstStyle/>
                    <a:p>
                      <a:pPr algn="l" fontAlgn="b"/>
                      <a:r>
                        <a:rPr lang="en-US" sz="1800" u="none" strike="noStrike" dirty="0">
                          <a:effectLst/>
                          <a:latin typeface="Helvetica" pitchFamily="2" charset="0"/>
                        </a:rPr>
                        <a:t> </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0.0</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1.0</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accuracy</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macro avg</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weighted avg</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68483485"/>
                  </a:ext>
                </a:extLst>
              </a:tr>
              <a:tr h="405315">
                <a:tc gridSpan="6">
                  <a:txBody>
                    <a:bodyPr/>
                    <a:lstStyle/>
                    <a:p>
                      <a:pPr algn="ctr" fontAlgn="b"/>
                      <a:r>
                        <a:rPr lang="en-US" sz="1800" u="none" strike="noStrike">
                          <a:effectLst/>
                          <a:latin typeface="Helvetica" pitchFamily="2" charset="0"/>
                        </a:rPr>
                        <a:t>K-Nearest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5914183"/>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dirty="0">
                          <a:effectLst/>
                          <a:latin typeface="Helvetica" pitchFamily="2" charset="0"/>
                        </a:rPr>
                        <a:t>0.9167</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0.17500</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0.86</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387302"/>
                  </a:ext>
                </a:extLst>
              </a:tr>
              <a:tr h="405315">
                <a:tc>
                  <a:txBody>
                    <a:bodyPr/>
                    <a:lstStyle/>
                    <a:p>
                      <a:pPr algn="ctr" fontAlgn="t"/>
                      <a:r>
                        <a:rPr lang="en-US" sz="1800" u="none" strike="noStrike" dirty="0">
                          <a:effectLst/>
                          <a:latin typeface="Helvetica" pitchFamily="2" charset="0"/>
                        </a:rPr>
                        <a:t>recall</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0.8516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240974"/>
                  </a:ext>
                </a:extLst>
              </a:tr>
              <a:tr h="405315">
                <a:tc>
                  <a:txBody>
                    <a:bodyPr/>
                    <a:lstStyle/>
                    <a:p>
                      <a:pPr algn="ctr" fontAlgn="t"/>
                      <a:r>
                        <a:rPr lang="en-US" sz="1800" u="none" strike="noStrike" dirty="0">
                          <a:effectLst/>
                          <a:latin typeface="Helvetica" pitchFamily="2" charset="0"/>
                        </a:rPr>
                        <a:t>f1-score</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0.8800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0.8400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566322"/>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96433"/>
                  </a:ext>
                </a:extLst>
              </a:tr>
              <a:tr h="405315">
                <a:tc gridSpan="6">
                  <a:txBody>
                    <a:bodyPr/>
                    <a:lstStyle/>
                    <a:p>
                      <a:pPr algn="ctr" fontAlgn="t"/>
                      <a:r>
                        <a:rPr lang="en-US" sz="1800" u="none" strike="noStrike">
                          <a:effectLst/>
                          <a:latin typeface="Helvetica" pitchFamily="2" charset="0"/>
                        </a:rPr>
                        <a:t>Logistic Regression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4177654"/>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0.7778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0.8889</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001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985153"/>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0.9167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0.8750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0.8958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879518"/>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8924978"/>
                  </a:ext>
                </a:extLst>
              </a:tr>
              <a:tr h="405315">
                <a:tc gridSpan="6">
                  <a:txBody>
                    <a:bodyPr/>
                    <a:lstStyle/>
                    <a:p>
                      <a:pPr algn="ctr" fontAlgn="t"/>
                      <a:r>
                        <a:rPr lang="en-US" sz="1800" u="none" strike="noStrike">
                          <a:effectLst/>
                          <a:latin typeface="Helvetica" pitchFamily="2" charset="0"/>
                        </a:rPr>
                        <a:t>Decision Tree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3524158"/>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403366"/>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51886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636039"/>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35683"/>
                  </a:ext>
                </a:extLst>
              </a:tr>
              <a:tr h="405315">
                <a:tc gridSpan="6">
                  <a:txBody>
                    <a:bodyPr/>
                    <a:lstStyle/>
                    <a:p>
                      <a:pPr algn="ctr" fontAlgn="t"/>
                      <a:r>
                        <a:rPr lang="en-US" sz="1800" u="none" strike="noStrike">
                          <a:effectLst/>
                          <a:latin typeface="Helvetica" pitchFamily="2" charset="0"/>
                        </a:rPr>
                        <a:t>Compliment Naïve Bayes</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579512"/>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0.6250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0.7292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32539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0.7692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0.7143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0.7418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71010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0.6667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387771"/>
                  </a:ext>
                </a:extLst>
              </a:tr>
              <a:tr h="405315">
                <a:tc>
                  <a:txBody>
                    <a:bodyPr/>
                    <a:lstStyle/>
                    <a:p>
                      <a:pPr algn="ctr" fontAlgn="t"/>
                      <a:r>
                        <a:rPr lang="en-US" sz="1800" u="none" strike="noStrike" dirty="0">
                          <a:effectLst/>
                          <a:latin typeface="Helvetica" pitchFamily="2" charset="0"/>
                        </a:rPr>
                        <a:t>support</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20.00</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43945"/>
                  </a:ext>
                </a:extLst>
              </a:tr>
            </a:tbl>
          </a:graphicData>
        </a:graphic>
      </p:graphicFrame>
      <p:pic>
        <p:nvPicPr>
          <p:cNvPr id="48" name="Picture 47">
            <a:extLst>
              <a:ext uri="{FF2B5EF4-FFF2-40B4-BE49-F238E27FC236}">
                <a16:creationId xmlns:a16="http://schemas.microsoft.com/office/drawing/2014/main" id="{6ABA2D13-AFB3-213A-A8FE-C35A863A5E9E}"/>
              </a:ext>
            </a:extLst>
          </p:cNvPr>
          <p:cNvPicPr>
            <a:picLocks noChangeAspect="1"/>
          </p:cNvPicPr>
          <p:nvPr/>
        </p:nvPicPr>
        <p:blipFill>
          <a:blip r:embed="rId11"/>
          <a:stretch>
            <a:fillRect/>
          </a:stretch>
        </p:blipFill>
        <p:spPr>
          <a:xfrm>
            <a:off x="10863496" y="16008511"/>
            <a:ext cx="5686756" cy="3725354"/>
          </a:xfrm>
          <a:prstGeom prst="rect">
            <a:avLst/>
          </a:prstGeom>
        </p:spPr>
      </p:pic>
      <p:pic>
        <p:nvPicPr>
          <p:cNvPr id="50" name="Picture 49" descr="Chart, line chart&#10;&#10;Description automatically generated">
            <a:extLst>
              <a:ext uri="{FF2B5EF4-FFF2-40B4-BE49-F238E27FC236}">
                <a16:creationId xmlns:a16="http://schemas.microsoft.com/office/drawing/2014/main" id="{E5402370-64BB-AEE6-5E3F-F776DE2B4E54}"/>
              </a:ext>
            </a:extLst>
          </p:cNvPr>
          <p:cNvPicPr>
            <a:picLocks noChangeAspect="1"/>
          </p:cNvPicPr>
          <p:nvPr/>
        </p:nvPicPr>
        <p:blipFill>
          <a:blip r:embed="rId12"/>
          <a:stretch>
            <a:fillRect/>
          </a:stretch>
        </p:blipFill>
        <p:spPr>
          <a:xfrm>
            <a:off x="16682608" y="16028230"/>
            <a:ext cx="5686760" cy="3725354"/>
          </a:xfrm>
          <a:prstGeom prst="rect">
            <a:avLst/>
          </a:prstGeom>
        </p:spPr>
      </p:pic>
      <p:pic>
        <p:nvPicPr>
          <p:cNvPr id="57" name="Picture 56" descr="Chart, line chart&#10;&#10;Description automatically generated">
            <a:extLst>
              <a:ext uri="{FF2B5EF4-FFF2-40B4-BE49-F238E27FC236}">
                <a16:creationId xmlns:a16="http://schemas.microsoft.com/office/drawing/2014/main" id="{79490345-9D3B-0BA9-A0E4-FE79CD7A88A8}"/>
              </a:ext>
            </a:extLst>
          </p:cNvPr>
          <p:cNvPicPr>
            <a:picLocks noChangeAspect="1"/>
          </p:cNvPicPr>
          <p:nvPr/>
        </p:nvPicPr>
        <p:blipFill>
          <a:blip r:embed="rId13"/>
          <a:stretch>
            <a:fillRect/>
          </a:stretch>
        </p:blipFill>
        <p:spPr>
          <a:xfrm>
            <a:off x="16436741" y="11307886"/>
            <a:ext cx="5690583" cy="3676792"/>
          </a:xfrm>
          <a:prstGeom prst="rect">
            <a:avLst/>
          </a:prstGeom>
        </p:spPr>
      </p:pic>
      <p:pic>
        <p:nvPicPr>
          <p:cNvPr id="16" name="Picture 15" descr="A picture containing text, clock, gauge&#10;&#10;Description automatically generated">
            <a:extLst>
              <a:ext uri="{FF2B5EF4-FFF2-40B4-BE49-F238E27FC236}">
                <a16:creationId xmlns:a16="http://schemas.microsoft.com/office/drawing/2014/main" id="{BA6D9E3B-D486-685F-C32A-343D5BDCD785}"/>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2474546" y="577452"/>
            <a:ext cx="1903278" cy="1522622"/>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D3DAE847-AFC8-3385-659C-830A4DAE1082}"/>
              </a:ext>
            </a:extLst>
          </p:cNvPr>
          <p:cNvPicPr>
            <a:picLocks noChangeAspect="1"/>
          </p:cNvPicPr>
          <p:nvPr/>
        </p:nvPicPr>
        <p:blipFill>
          <a:blip r:embed="rId15"/>
          <a:stretch>
            <a:fillRect/>
          </a:stretch>
        </p:blipFill>
        <p:spPr>
          <a:xfrm>
            <a:off x="1235998" y="6426739"/>
            <a:ext cx="8680949" cy="8557939"/>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54065" y="5736474"/>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243387" y="5763980"/>
            <a:ext cx="2495550" cy="461665"/>
          </a:xfrm>
          <a:prstGeom prst="rect">
            <a:avLst/>
          </a:prstGeom>
          <a:noFill/>
        </p:spPr>
        <p:txBody>
          <a:bodyPr wrap="square" rtlCol="0">
            <a:spAutoFit/>
          </a:bodyPr>
          <a:lstStyle/>
          <a:p>
            <a:pPr algn="ctr"/>
            <a:r>
              <a:rPr lang="en-US" sz="2400" b="1" dirty="0"/>
              <a:t>Eyes Closed</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1234</TotalTime>
  <Words>427</Words>
  <Application>Microsoft Macintosh PowerPoint</Application>
  <PresentationFormat>Custom</PresentationFormat>
  <Paragraphs>132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14</cp:revision>
  <dcterms:created xsi:type="dcterms:W3CDTF">2022-07-18T19:04:24Z</dcterms:created>
  <dcterms:modified xsi:type="dcterms:W3CDTF">2022-07-23T23:43:32Z</dcterms:modified>
</cp:coreProperties>
</file>