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8"/>
    <p:restoredTop sz="94676"/>
  </p:normalViewPr>
  <p:slideViewPr>
    <p:cSldViewPr snapToGrid="0">
      <p:cViewPr>
        <p:scale>
          <a:sx n="69" d="100"/>
          <a:sy n="69" d="100"/>
        </p:scale>
        <p:origin x="-400" y="-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yden/Documents/GitHub/REU-Scripts/COP%20data%202022/Classification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Classification</a:t>
            </a:r>
            <a:r>
              <a:rPr lang="en-US" sz="2000" baseline="0" dirty="0"/>
              <a:t> Model Precisions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'All Data'!$E$24:$E$27</c:f>
              <c:strCache>
                <c:ptCount val="4"/>
                <c:pt idx="0">
                  <c:v>Knearest</c:v>
                </c:pt>
                <c:pt idx="1">
                  <c:v>Logistic Regression</c:v>
                </c:pt>
                <c:pt idx="2">
                  <c:v>Decision Tree</c:v>
                </c:pt>
                <c:pt idx="3">
                  <c:v>Compliment Naïve Bayes</c:v>
                </c:pt>
              </c:strCache>
            </c:strRef>
          </c:cat>
          <c:val>
            <c:numRef>
              <c:f>'All Data'!$F$24:$F$27</c:f>
              <c:numCache>
                <c:formatCode>General</c:formatCode>
                <c:ptCount val="4"/>
                <c:pt idx="0">
                  <c:v>0.85</c:v>
                </c:pt>
                <c:pt idx="1">
                  <c:v>0.9</c:v>
                </c:pt>
                <c:pt idx="2">
                  <c:v>0.9</c:v>
                </c:pt>
                <c:pt idx="3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0-BC4D-AE71-857EE3536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6487199"/>
        <c:axId val="1206503007"/>
      </c:barChart>
      <c:catAx>
        <c:axId val="120648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503007"/>
        <c:crosses val="autoZero"/>
        <c:auto val="1"/>
        <c:lblAlgn val="ctr"/>
        <c:lblOffset val="100"/>
        <c:noMultiLvlLbl val="0"/>
      </c:catAx>
      <c:valAx>
        <c:axId val="120650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48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879F5-FACF-7142-AF02-D40C8EE9EF7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28D2-85EF-7D47-A21B-87AFD74CA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28D2-85EF-7D47-A21B-87AFD74CA8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CE8D-F073-5543-9253-FAF9CC6C9F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109B-EFBC-8646-A2B2-7CA83598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cbi.nlm.nih.gov/pmc/articles/PMC4267489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608128-CABB-119F-2E5A-4C9E10B3A6B4}"/>
              </a:ext>
            </a:extLst>
          </p:cNvPr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06C2E-637C-F8E8-9F73-10E985EA39D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351263" y="269860"/>
            <a:ext cx="32215874" cy="199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7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9A9E7E2F-DC7C-C3A4-0A7D-B65B8C9F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97" y="701349"/>
            <a:ext cx="2459142" cy="1205749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63B3FD2-4A84-2636-58A1-F1ABAB376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22" y="526444"/>
            <a:ext cx="2908197" cy="1660343"/>
          </a:xfrm>
          <a:prstGeom prst="rect">
            <a:avLst/>
          </a:prstGeom>
        </p:spPr>
      </p:pic>
      <p:pic>
        <p:nvPicPr>
          <p:cNvPr id="12" name="Picture 11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078E0EFB-3BA2-8D42-6AFC-B2297B1F3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878" y="540516"/>
            <a:ext cx="1451190" cy="14579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8FD315-C141-5ACD-2CFD-5C2EF964E9C9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351263" y="2520769"/>
            <a:ext cx="32215874" cy="17396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44B38-F5C2-F94E-D03B-C7031D419468}"/>
              </a:ext>
            </a:extLst>
          </p:cNvPr>
          <p:cNvSpPr txBox="1"/>
          <p:nvPr/>
        </p:nvSpPr>
        <p:spPr>
          <a:xfrm>
            <a:off x="6376737" y="495282"/>
            <a:ext cx="2609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Enhancing early diagnosis of autism with machine learning algorithms using postural control features</a:t>
            </a:r>
            <a:endParaRPr lang="en-US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31DC2-F086-5624-43A0-C06076F75877}"/>
              </a:ext>
            </a:extLst>
          </p:cNvPr>
          <p:cNvSpPr txBox="1"/>
          <p:nvPr/>
        </p:nvSpPr>
        <p:spPr>
          <a:xfrm>
            <a:off x="629734" y="16008511"/>
            <a:ext cx="9085765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There exists many tests both behavioral and physical to diagnose autism in an individual. However, there is no absolute medical test for diagnosis. By using the data from a child's postural sway, we can use machine learning to devise a method of accurately predicting and classifying autism at an early age. This can help especially in fringe cases or in cases where behavioral data is difficult to produce.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5C4E7-E668-7CFA-A87C-7E618ED0250F}"/>
              </a:ext>
            </a:extLst>
          </p:cNvPr>
          <p:cNvSpPr txBox="1"/>
          <p:nvPr/>
        </p:nvSpPr>
        <p:spPr>
          <a:xfrm>
            <a:off x="12841198" y="1205176"/>
            <a:ext cx="11176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Hayden </a:t>
            </a:r>
            <a:r>
              <a:rPr lang="en-US" sz="2800" dirty="0" err="1"/>
              <a:t>Cressman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Mentor: </a:t>
            </a:r>
            <a:r>
              <a:rPr lang="en-US" sz="2800" dirty="0" err="1"/>
              <a:t>Yumeng</a:t>
            </a:r>
            <a:r>
              <a:rPr lang="en-US" sz="2800" dirty="0"/>
              <a:t> Li, Ph.D.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CBFDC-F55E-3F1D-7411-0F3EF8D10697}"/>
              </a:ext>
            </a:extLst>
          </p:cNvPr>
          <p:cNvSpPr txBox="1"/>
          <p:nvPr/>
        </p:nvSpPr>
        <p:spPr>
          <a:xfrm>
            <a:off x="629736" y="2641687"/>
            <a:ext cx="732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CB007-96C7-F98B-D39B-B1BCEC5454B9}"/>
              </a:ext>
            </a:extLst>
          </p:cNvPr>
          <p:cNvSpPr txBox="1"/>
          <p:nvPr/>
        </p:nvSpPr>
        <p:spPr>
          <a:xfrm>
            <a:off x="678197" y="3325423"/>
            <a:ext cx="9402382" cy="46166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9ABB6-343B-CA16-086D-C54773DB49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1263" y="20145375"/>
            <a:ext cx="32215874" cy="1530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F872B-6270-20CA-C607-9ED7F4A31A2A}"/>
              </a:ext>
            </a:extLst>
          </p:cNvPr>
          <p:cNvSpPr txBox="1"/>
          <p:nvPr/>
        </p:nvSpPr>
        <p:spPr>
          <a:xfrm>
            <a:off x="382822" y="20213136"/>
            <a:ext cx="19806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 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  <a:hlinkClick r:id="rId6"/>
              </a:rPr>
              <a:t>https://www.ncbi.nlm.nih.gov/pmc/articles/PMC4267489/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https://www.autismspeaks.org/autism-statistics-asd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2A8A3-B830-FD5C-2BCE-E82CD356180C}"/>
              </a:ext>
            </a:extLst>
          </p:cNvPr>
          <p:cNvSpPr txBox="1"/>
          <p:nvPr/>
        </p:nvSpPr>
        <p:spPr>
          <a:xfrm>
            <a:off x="629735" y="15328299"/>
            <a:ext cx="386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Purpose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03219-F039-EEAD-86F6-B4C96C302AC6}"/>
              </a:ext>
            </a:extLst>
          </p:cNvPr>
          <p:cNvSpPr/>
          <p:nvPr/>
        </p:nvSpPr>
        <p:spPr>
          <a:xfrm>
            <a:off x="629735" y="8343127"/>
            <a:ext cx="9085764" cy="6985173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00B05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5ABA5-10BD-E62B-7D54-4FE063CEEB97}"/>
              </a:ext>
            </a:extLst>
          </p:cNvPr>
          <p:cNvSpPr txBox="1"/>
          <p:nvPr/>
        </p:nvSpPr>
        <p:spPr>
          <a:xfrm>
            <a:off x="3291019" y="12415341"/>
            <a:ext cx="223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three systems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Child with autism</a:t>
            </a:r>
          </a:p>
          <a:p>
            <a:pPr marL="285750" indent="-285750">
              <a:buFontTx/>
              <a:buChar char="-"/>
            </a:pPr>
            <a:r>
              <a:rPr lang="en-US" dirty="0"/>
              <a:t>STICK FIGURE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A2012-4212-2450-0BCD-9F4C6E9ED6B1}"/>
              </a:ext>
            </a:extLst>
          </p:cNvPr>
          <p:cNvSpPr txBox="1"/>
          <p:nvPr/>
        </p:nvSpPr>
        <p:spPr>
          <a:xfrm>
            <a:off x="11575065" y="3209435"/>
            <a:ext cx="10336668" cy="255454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 total there were </a:t>
            </a:r>
            <a:r>
              <a:rPr lang="en-US" sz="2000" u="sng" dirty="0">
                <a:latin typeface="Helvetica" panose="020B0604020202020204" pitchFamily="34" charset="0"/>
                <a:cs typeface="Helvetica" panose="020B0604020202020204" pitchFamily="34" charset="0"/>
              </a:rPr>
              <a:t>40 unique TD subject trials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sz="2000" u="sng" dirty="0">
                <a:latin typeface="Helvetica" panose="020B0604020202020204" pitchFamily="34" charset="0"/>
                <a:cs typeface="Helvetica" panose="020B0604020202020204" pitchFamily="34" charset="0"/>
              </a:rPr>
              <a:t>24 ASD subject trials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 For this test we used a force plate and ran each test for 30 seconds at a sampling rate of 60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hz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 This gives us their center of pressure data from which we can determine several things such as: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Displacement in the Mediolateral and Anteroposterior Directions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Area of Postural Sway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Entropy in the Mediolateral and Anteroposterior Directions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Complexity Index based off the Entropy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F0B123-16D5-180D-2079-E2B9086CF089}"/>
              </a:ext>
            </a:extLst>
          </p:cNvPr>
          <p:cNvSpPr txBox="1"/>
          <p:nvPr/>
        </p:nvSpPr>
        <p:spPr>
          <a:xfrm>
            <a:off x="11575065" y="2641687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888319-45CC-4AF8-C52E-BF8E451EBC81}"/>
              </a:ext>
            </a:extLst>
          </p:cNvPr>
          <p:cNvSpPr txBox="1"/>
          <p:nvPr/>
        </p:nvSpPr>
        <p:spPr>
          <a:xfrm>
            <a:off x="22963834" y="3620410"/>
            <a:ext cx="9324830" cy="19389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By using Scikit learn packages we were able to create several confusion matrices which depict the accuracy of each algorithm when used on the dataset. So far, we have a total of 10 control subjects and 8 test subjects. The accuracy and F1 score can be seen for each algorithm used as presented by there qualitative chart.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9D7B1-5B63-2765-C548-40B227405444}"/>
              </a:ext>
            </a:extLst>
          </p:cNvPr>
          <p:cNvSpPr txBox="1"/>
          <p:nvPr/>
        </p:nvSpPr>
        <p:spPr>
          <a:xfrm>
            <a:off x="22963834" y="2845787"/>
            <a:ext cx="501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Findings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F2D2127C-C805-F771-7D6C-C0246E728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45170"/>
              </p:ext>
            </p:extLst>
          </p:nvPr>
        </p:nvGraphicFramePr>
        <p:xfrm>
          <a:off x="23328915" y="14780367"/>
          <a:ext cx="8756860" cy="4683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18BADB99-0AFC-5689-16B4-07FF2147C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9875" y="5867400"/>
            <a:ext cx="5003800" cy="3352800"/>
          </a:xfrm>
          <a:prstGeom prst="rect">
            <a:avLst/>
          </a:prstGeom>
        </p:spPr>
      </p:pic>
      <p:pic>
        <p:nvPicPr>
          <p:cNvPr id="37" name="Picture 36" descr="Diagram&#10;&#10;Description automatically generated">
            <a:extLst>
              <a:ext uri="{FF2B5EF4-FFF2-40B4-BE49-F238E27FC236}">
                <a16:creationId xmlns:a16="http://schemas.microsoft.com/office/drawing/2014/main" id="{97E7C57A-38BD-96C3-F5DE-B5D0CA6BE8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03675" y="5869959"/>
            <a:ext cx="4902200" cy="3352800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CB0D5BB-89EA-728A-E6F3-BEF1D0745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5526"/>
              </p:ext>
            </p:extLst>
          </p:nvPr>
        </p:nvGraphicFramePr>
        <p:xfrm>
          <a:off x="11886340" y="9467219"/>
          <a:ext cx="4736592" cy="859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148">
                  <a:extLst>
                    <a:ext uri="{9D8B030D-6E8A-4147-A177-3AD203B41FA5}">
                      <a16:colId xmlns:a16="http://schemas.microsoft.com/office/drawing/2014/main" val="1900689490"/>
                    </a:ext>
                  </a:extLst>
                </a:gridCol>
                <a:gridCol w="1184148">
                  <a:extLst>
                    <a:ext uri="{9D8B030D-6E8A-4147-A177-3AD203B41FA5}">
                      <a16:colId xmlns:a16="http://schemas.microsoft.com/office/drawing/2014/main" val="1977975978"/>
                    </a:ext>
                  </a:extLst>
                </a:gridCol>
                <a:gridCol w="1184148">
                  <a:extLst>
                    <a:ext uri="{9D8B030D-6E8A-4147-A177-3AD203B41FA5}">
                      <a16:colId xmlns:a16="http://schemas.microsoft.com/office/drawing/2014/main" val="3781674978"/>
                    </a:ext>
                  </a:extLst>
                </a:gridCol>
                <a:gridCol w="1184148">
                  <a:extLst>
                    <a:ext uri="{9D8B030D-6E8A-4147-A177-3AD203B41FA5}">
                      <a16:colId xmlns:a16="http://schemas.microsoft.com/office/drawing/2014/main" val="307600696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Subject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Area (cm</a:t>
                      </a:r>
                      <a:r>
                        <a:rPr lang="en-US" sz="16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dirty="0">
                          <a:effectLst/>
                        </a:rPr>
                        <a:t>)</a:t>
                      </a:r>
                      <a:endParaRPr lang="en-US" sz="1600" b="1" u="none" strike="noStrike" baseline="30000" dirty="0">
                        <a:effectLst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APDisp</a:t>
                      </a:r>
                      <a:r>
                        <a:rPr lang="en-US" sz="1600" b="1" u="none" strike="noStrike" dirty="0">
                          <a:effectLst/>
                        </a:rPr>
                        <a:t> (cm)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MLDisp</a:t>
                      </a:r>
                      <a:r>
                        <a:rPr lang="en-US" sz="1600" b="1" u="none" strike="noStrike" dirty="0">
                          <a:effectLst/>
                        </a:rPr>
                        <a:t> (cm)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74465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S0802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9.571985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4.1692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6.0299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36645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80F92BB-DBF3-9C3D-D9D1-F23AE423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2129"/>
              </p:ext>
            </p:extLst>
          </p:nvPr>
        </p:nvGraphicFramePr>
        <p:xfrm>
          <a:off x="16901407" y="9466355"/>
          <a:ext cx="4738700" cy="8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675">
                  <a:extLst>
                    <a:ext uri="{9D8B030D-6E8A-4147-A177-3AD203B41FA5}">
                      <a16:colId xmlns:a16="http://schemas.microsoft.com/office/drawing/2014/main" val="1409672416"/>
                    </a:ext>
                  </a:extLst>
                </a:gridCol>
                <a:gridCol w="1184675">
                  <a:extLst>
                    <a:ext uri="{9D8B030D-6E8A-4147-A177-3AD203B41FA5}">
                      <a16:colId xmlns:a16="http://schemas.microsoft.com/office/drawing/2014/main" val="1657763539"/>
                    </a:ext>
                  </a:extLst>
                </a:gridCol>
                <a:gridCol w="1184675">
                  <a:extLst>
                    <a:ext uri="{9D8B030D-6E8A-4147-A177-3AD203B41FA5}">
                      <a16:colId xmlns:a16="http://schemas.microsoft.com/office/drawing/2014/main" val="4103440143"/>
                    </a:ext>
                  </a:extLst>
                </a:gridCol>
                <a:gridCol w="1184675">
                  <a:extLst>
                    <a:ext uri="{9D8B030D-6E8A-4147-A177-3AD203B41FA5}">
                      <a16:colId xmlns:a16="http://schemas.microsoft.com/office/drawing/2014/main" val="215514328"/>
                    </a:ext>
                  </a:extLst>
                </a:gridCol>
              </a:tblGrid>
              <a:tr h="430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Subject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Area (cm</a:t>
                      </a:r>
                      <a:r>
                        <a:rPr lang="en-US" sz="16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APDisp</a:t>
                      </a:r>
                      <a:r>
                        <a:rPr lang="en-US" sz="1600" b="1" u="none" strike="noStrike" dirty="0">
                          <a:effectLst/>
                        </a:rPr>
                        <a:t> (cm)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MLDisp</a:t>
                      </a:r>
                      <a:r>
                        <a:rPr lang="en-US" sz="1600" b="1" u="none" strike="noStrike" dirty="0">
                          <a:effectLst/>
                        </a:rPr>
                        <a:t> (cm)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15956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S0803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12.22329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5.6477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5.0792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90413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D183E87-BC58-8512-0842-3A162DC93F47}"/>
              </a:ext>
            </a:extLst>
          </p:cNvPr>
          <p:cNvSpPr txBox="1"/>
          <p:nvPr/>
        </p:nvSpPr>
        <p:spPr>
          <a:xfrm>
            <a:off x="14628936" y="10487134"/>
            <a:ext cx="3987992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Mediolateral Multiscale Sample Entropy</a:t>
            </a:r>
          </a:p>
        </p:txBody>
      </p:sp>
      <p:pic>
        <p:nvPicPr>
          <p:cNvPr id="44" name="Picture 43" descr="Chart, line chart&#10;&#10;Description automatically generated">
            <a:extLst>
              <a:ext uri="{FF2B5EF4-FFF2-40B4-BE49-F238E27FC236}">
                <a16:creationId xmlns:a16="http://schemas.microsoft.com/office/drawing/2014/main" id="{147842F4-746C-F22C-0324-64D139390B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37470" y="10899473"/>
            <a:ext cx="4294790" cy="281348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ACBB033-7194-4E89-5888-C970A183B157}"/>
              </a:ext>
            </a:extLst>
          </p:cNvPr>
          <p:cNvSpPr txBox="1"/>
          <p:nvPr/>
        </p:nvSpPr>
        <p:spPr>
          <a:xfrm>
            <a:off x="14394082" y="14828095"/>
            <a:ext cx="4457699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Anteroposterior Multiscale Sample Entropy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E72F20A1-D2ED-5F83-61A2-4BB1B8FC6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71256"/>
              </p:ext>
            </p:extLst>
          </p:nvPr>
        </p:nvGraphicFramePr>
        <p:xfrm>
          <a:off x="22963834" y="5805183"/>
          <a:ext cx="9324828" cy="851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138">
                  <a:extLst>
                    <a:ext uri="{9D8B030D-6E8A-4147-A177-3AD203B41FA5}">
                      <a16:colId xmlns:a16="http://schemas.microsoft.com/office/drawing/2014/main" val="3113854362"/>
                    </a:ext>
                  </a:extLst>
                </a:gridCol>
                <a:gridCol w="1554138">
                  <a:extLst>
                    <a:ext uri="{9D8B030D-6E8A-4147-A177-3AD203B41FA5}">
                      <a16:colId xmlns:a16="http://schemas.microsoft.com/office/drawing/2014/main" val="2772970292"/>
                    </a:ext>
                  </a:extLst>
                </a:gridCol>
                <a:gridCol w="1554138">
                  <a:extLst>
                    <a:ext uri="{9D8B030D-6E8A-4147-A177-3AD203B41FA5}">
                      <a16:colId xmlns:a16="http://schemas.microsoft.com/office/drawing/2014/main" val="4114522163"/>
                    </a:ext>
                  </a:extLst>
                </a:gridCol>
                <a:gridCol w="1554138">
                  <a:extLst>
                    <a:ext uri="{9D8B030D-6E8A-4147-A177-3AD203B41FA5}">
                      <a16:colId xmlns:a16="http://schemas.microsoft.com/office/drawing/2014/main" val="1312402973"/>
                    </a:ext>
                  </a:extLst>
                </a:gridCol>
                <a:gridCol w="1554138">
                  <a:extLst>
                    <a:ext uri="{9D8B030D-6E8A-4147-A177-3AD203B41FA5}">
                      <a16:colId xmlns:a16="http://schemas.microsoft.com/office/drawing/2014/main" val="3117358827"/>
                    </a:ext>
                  </a:extLst>
                </a:gridCol>
                <a:gridCol w="1554138">
                  <a:extLst>
                    <a:ext uri="{9D8B030D-6E8A-4147-A177-3AD203B41FA5}">
                      <a16:colId xmlns:a16="http://schemas.microsoft.com/office/drawing/2014/main" val="3795420134"/>
                    </a:ext>
                  </a:extLst>
                </a:gridCol>
              </a:tblGrid>
              <a:tr h="405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Helvetica" pitchFamily="2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  <a:latin typeface="Helvetica" pitchFamily="2" charset="0"/>
                        </a:rPr>
                        <a:t>0.0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1.0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accuracy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macro avg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  <a:latin typeface="Helvetica" pitchFamily="2" charset="0"/>
                        </a:rPr>
                        <a:t>weighted avg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483485"/>
                  </a:ext>
                </a:extLst>
              </a:tr>
              <a:tr h="40531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K-Nearest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14183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precision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Helvetica" pitchFamily="2" charset="0"/>
                        </a:rPr>
                        <a:t>0.9167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0.8333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Helvetica" pitchFamily="2" charset="0"/>
                        </a:rPr>
                        <a:t>0.86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387302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  <a:latin typeface="Helvetica" pitchFamily="2" charset="0"/>
                        </a:rPr>
                        <a:t>recall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40974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  <a:latin typeface="Helvetica" pitchFamily="2" charset="0"/>
                        </a:rPr>
                        <a:t>f1-score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0.8800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566322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support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13.00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7.00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20.00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20.00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96433"/>
                  </a:ext>
                </a:extLst>
              </a:tr>
              <a:tr h="405315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Logistic Regression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77654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precision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1.0000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0.7778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0.8889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015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recall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1.0000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0.9231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985153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f1-score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0.8958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879518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support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13.00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7.00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20.00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20.00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24978"/>
                  </a:ext>
                </a:extLst>
              </a:tr>
              <a:tr h="405315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Decision Tree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4158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precision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0.9231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0.8901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403366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recall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0.9231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0.8901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518860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f1-score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0.9231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0.8571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0.8901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636039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support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13.00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7.00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20.00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20.00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35683"/>
                  </a:ext>
                </a:extLst>
              </a:tr>
              <a:tr h="405315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Compliment Naïve Bayes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79512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precision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0.8333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0.6250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0.7292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25395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recall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0.7692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0.7143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0.7418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10100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f1-score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0.8000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0.6667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0.7333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387771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  <a:latin typeface="Helvetica" pitchFamily="2" charset="0"/>
                        </a:rPr>
                        <a:t>support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13.00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7.00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0.75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" pitchFamily="2" charset="0"/>
                        </a:rPr>
                        <a:t>20.00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Helvetica" pitchFamily="2" charset="0"/>
                        </a:rPr>
                        <a:t>20.00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43945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6ABA2D13-AFB3-213A-A8FE-C35A863A5E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54354" y="15237236"/>
            <a:ext cx="4299164" cy="2816352"/>
          </a:xfrm>
          <a:prstGeom prst="rect">
            <a:avLst/>
          </a:prstGeom>
        </p:spPr>
      </p:pic>
      <p:pic>
        <p:nvPicPr>
          <p:cNvPr id="50" name="Picture 49" descr="Chart, line chart&#10;&#10;Description automatically generated">
            <a:extLst>
              <a:ext uri="{FF2B5EF4-FFF2-40B4-BE49-F238E27FC236}">
                <a16:creationId xmlns:a16="http://schemas.microsoft.com/office/drawing/2014/main" id="{E5402370-64BB-AEE6-5E3F-F776DE2B4E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73466" y="15256955"/>
            <a:ext cx="4299167" cy="2816352"/>
          </a:xfrm>
          <a:prstGeom prst="rect">
            <a:avLst/>
          </a:prstGeom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B63B2EA-DBF3-BA61-6A86-A2972DD3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12339"/>
              </p:ext>
            </p:extLst>
          </p:nvPr>
        </p:nvGraphicFramePr>
        <p:xfrm>
          <a:off x="11328179" y="13735427"/>
          <a:ext cx="10311928" cy="938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8991">
                  <a:extLst>
                    <a:ext uri="{9D8B030D-6E8A-4147-A177-3AD203B41FA5}">
                      <a16:colId xmlns:a16="http://schemas.microsoft.com/office/drawing/2014/main" val="1038750702"/>
                    </a:ext>
                  </a:extLst>
                </a:gridCol>
                <a:gridCol w="1288991">
                  <a:extLst>
                    <a:ext uri="{9D8B030D-6E8A-4147-A177-3AD203B41FA5}">
                      <a16:colId xmlns:a16="http://schemas.microsoft.com/office/drawing/2014/main" val="820294414"/>
                    </a:ext>
                  </a:extLst>
                </a:gridCol>
                <a:gridCol w="1288991">
                  <a:extLst>
                    <a:ext uri="{9D8B030D-6E8A-4147-A177-3AD203B41FA5}">
                      <a16:colId xmlns:a16="http://schemas.microsoft.com/office/drawing/2014/main" val="2784979210"/>
                    </a:ext>
                  </a:extLst>
                </a:gridCol>
                <a:gridCol w="1288991">
                  <a:extLst>
                    <a:ext uri="{9D8B030D-6E8A-4147-A177-3AD203B41FA5}">
                      <a16:colId xmlns:a16="http://schemas.microsoft.com/office/drawing/2014/main" val="3677508303"/>
                    </a:ext>
                  </a:extLst>
                </a:gridCol>
                <a:gridCol w="1288991">
                  <a:extLst>
                    <a:ext uri="{9D8B030D-6E8A-4147-A177-3AD203B41FA5}">
                      <a16:colId xmlns:a16="http://schemas.microsoft.com/office/drawing/2014/main" val="1266368625"/>
                    </a:ext>
                  </a:extLst>
                </a:gridCol>
                <a:gridCol w="1288991">
                  <a:extLst>
                    <a:ext uri="{9D8B030D-6E8A-4147-A177-3AD203B41FA5}">
                      <a16:colId xmlns:a16="http://schemas.microsoft.com/office/drawing/2014/main" val="3938598873"/>
                    </a:ext>
                  </a:extLst>
                </a:gridCol>
                <a:gridCol w="1288991">
                  <a:extLst>
                    <a:ext uri="{9D8B030D-6E8A-4147-A177-3AD203B41FA5}">
                      <a16:colId xmlns:a16="http://schemas.microsoft.com/office/drawing/2014/main" val="2191038853"/>
                    </a:ext>
                  </a:extLst>
                </a:gridCol>
                <a:gridCol w="1288991">
                  <a:extLst>
                    <a:ext uri="{9D8B030D-6E8A-4147-A177-3AD203B41FA5}">
                      <a16:colId xmlns:a16="http://schemas.microsoft.com/office/drawing/2014/main" val="2918166353"/>
                    </a:ext>
                  </a:extLst>
                </a:gridCol>
              </a:tblGrid>
              <a:tr h="3806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Subject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MLE1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MLE2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  <a:latin typeface="Helvetica" pitchFamily="2" charset="0"/>
                        </a:rPr>
                        <a:t>MLE3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MLE4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  <a:latin typeface="Helvetica" pitchFamily="2" charset="0"/>
                        </a:rPr>
                        <a:t>MLE5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MLE6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MLComplex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70781"/>
                  </a:ext>
                </a:extLst>
              </a:tr>
              <a:tr h="278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S0802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0.285257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0.41612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0.414917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0.388872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0.393954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Helvetica" pitchFamily="2" charset="0"/>
                        </a:rPr>
                        <a:t>0.352623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2.251743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071680"/>
                  </a:ext>
                </a:extLst>
              </a:tr>
              <a:tr h="278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S0803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0.432649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0.353152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0.284234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Helvetica" pitchFamily="2" charset="0"/>
                        </a:rPr>
                        <a:t>0.266268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0.372129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0.318454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Helvetica" pitchFamily="2" charset="0"/>
                        </a:rPr>
                        <a:t>2.026885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50161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FD3753E-821B-8ACA-BAB6-279E8325B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24568"/>
              </p:ext>
            </p:extLst>
          </p:nvPr>
        </p:nvGraphicFramePr>
        <p:xfrm>
          <a:off x="11328179" y="18216901"/>
          <a:ext cx="10314432" cy="938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363553922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712327151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799108279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743849819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3631794524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2686616399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3553846797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4037102059"/>
                    </a:ext>
                  </a:extLst>
                </a:gridCol>
              </a:tblGrid>
              <a:tr h="3128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Subject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APE1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APE2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  <a:latin typeface="Helvetica" pitchFamily="2" charset="0"/>
                        </a:rPr>
                        <a:t>APE3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APE4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APE5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APE6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APComplex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993009"/>
                  </a:ext>
                </a:extLst>
              </a:tr>
              <a:tr h="312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S0802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0.254191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0.312566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Helvetica" pitchFamily="2" charset="0"/>
                        </a:rPr>
                        <a:t>0.262593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0.2218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0.198246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0.150084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1.39948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222682"/>
                  </a:ext>
                </a:extLst>
              </a:tr>
              <a:tr h="312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S0803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0.355048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0.375845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0.221677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0.202124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0.16734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Helvetica" pitchFamily="2" charset="0"/>
                        </a:rPr>
                        <a:t>0.203295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Helvetica" pitchFamily="2" charset="0"/>
                        </a:rPr>
                        <a:t>1.525329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299938"/>
                  </a:ext>
                </a:extLst>
              </a:tr>
            </a:tbl>
          </a:graphicData>
        </a:graphic>
      </p:graphicFrame>
      <p:pic>
        <p:nvPicPr>
          <p:cNvPr id="57" name="Picture 56" descr="Chart, line chart&#10;&#10;Description automatically generated">
            <a:extLst>
              <a:ext uri="{FF2B5EF4-FFF2-40B4-BE49-F238E27FC236}">
                <a16:creationId xmlns:a16="http://schemas.microsoft.com/office/drawing/2014/main" id="{79490345-9D3B-0BA9-A0E4-FE79CD7A88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73466" y="10907541"/>
            <a:ext cx="4297680" cy="27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0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488</Words>
  <Application>Microsoft Macintosh PowerPoint</Application>
  <PresentationFormat>Custom</PresentationFormat>
  <Paragraphs>196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Cressman</dc:creator>
  <cp:lastModifiedBy>Hayden Cressman</cp:lastModifiedBy>
  <cp:revision>9</cp:revision>
  <dcterms:created xsi:type="dcterms:W3CDTF">2022-07-18T19:04:24Z</dcterms:created>
  <dcterms:modified xsi:type="dcterms:W3CDTF">2022-07-21T01:16:07Z</dcterms:modified>
</cp:coreProperties>
</file>