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329184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802"/>
    <p:restoredTop sz="94676"/>
  </p:normalViewPr>
  <p:slideViewPr>
    <p:cSldViewPr snapToGrid="0">
      <p:cViewPr>
        <p:scale>
          <a:sx n="37" d="100"/>
          <a:sy n="37" d="100"/>
        </p:scale>
        <p:origin x="1872"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C879F5-FACF-7142-AF02-D40C8EE9EF74}" type="datetimeFigureOut">
              <a:rPr lang="en-US" smtClean="0"/>
              <a:t>7/18/22</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E28D2-85EF-7D47-A21B-87AFD74CA87A}" type="slidenum">
              <a:rPr lang="en-US" smtClean="0"/>
              <a:t>‹#›</a:t>
            </a:fld>
            <a:endParaRPr lang="en-US"/>
          </a:p>
        </p:txBody>
      </p:sp>
    </p:spTree>
    <p:extLst>
      <p:ext uri="{BB962C8B-B14F-4D97-AF65-F5344CB8AC3E}">
        <p14:creationId xmlns:p14="http://schemas.microsoft.com/office/powerpoint/2010/main" val="21499689"/>
      </p:ext>
    </p:extLst>
  </p:cSld>
  <p:clrMap bg1="lt1" tx1="dk1" bg2="lt2" tx2="dk2" accent1="accent1" accent2="accent2" accent3="accent3" accent4="accent4" accent5="accent5" accent6="accent6" hlink="hlink" folHlink="folHlink"/>
  <p:notesStyle>
    <a:lvl1pPr marL="0" algn="l" defTabSz="2633472" rtl="0" eaLnBrk="1" latinLnBrk="0" hangingPunct="1">
      <a:defRPr sz="3456" kern="1200">
        <a:solidFill>
          <a:schemeClr val="tx1"/>
        </a:solidFill>
        <a:latin typeface="+mn-lt"/>
        <a:ea typeface="+mn-ea"/>
        <a:cs typeface="+mn-cs"/>
      </a:defRPr>
    </a:lvl1pPr>
    <a:lvl2pPr marL="1316736" algn="l" defTabSz="2633472" rtl="0" eaLnBrk="1" latinLnBrk="0" hangingPunct="1">
      <a:defRPr sz="3456" kern="1200">
        <a:solidFill>
          <a:schemeClr val="tx1"/>
        </a:solidFill>
        <a:latin typeface="+mn-lt"/>
        <a:ea typeface="+mn-ea"/>
        <a:cs typeface="+mn-cs"/>
      </a:defRPr>
    </a:lvl2pPr>
    <a:lvl3pPr marL="2633472" algn="l" defTabSz="2633472" rtl="0" eaLnBrk="1" latinLnBrk="0" hangingPunct="1">
      <a:defRPr sz="3456" kern="1200">
        <a:solidFill>
          <a:schemeClr val="tx1"/>
        </a:solidFill>
        <a:latin typeface="+mn-lt"/>
        <a:ea typeface="+mn-ea"/>
        <a:cs typeface="+mn-cs"/>
      </a:defRPr>
    </a:lvl3pPr>
    <a:lvl4pPr marL="3950208" algn="l" defTabSz="2633472" rtl="0" eaLnBrk="1" latinLnBrk="0" hangingPunct="1">
      <a:defRPr sz="3456" kern="1200">
        <a:solidFill>
          <a:schemeClr val="tx1"/>
        </a:solidFill>
        <a:latin typeface="+mn-lt"/>
        <a:ea typeface="+mn-ea"/>
        <a:cs typeface="+mn-cs"/>
      </a:defRPr>
    </a:lvl4pPr>
    <a:lvl5pPr marL="5266944" algn="l" defTabSz="2633472" rtl="0" eaLnBrk="1" latinLnBrk="0" hangingPunct="1">
      <a:defRPr sz="3456" kern="1200">
        <a:solidFill>
          <a:schemeClr val="tx1"/>
        </a:solidFill>
        <a:latin typeface="+mn-lt"/>
        <a:ea typeface="+mn-ea"/>
        <a:cs typeface="+mn-cs"/>
      </a:defRPr>
    </a:lvl5pPr>
    <a:lvl6pPr marL="6583680" algn="l" defTabSz="2633472" rtl="0" eaLnBrk="1" latinLnBrk="0" hangingPunct="1">
      <a:defRPr sz="3456" kern="1200">
        <a:solidFill>
          <a:schemeClr val="tx1"/>
        </a:solidFill>
        <a:latin typeface="+mn-lt"/>
        <a:ea typeface="+mn-ea"/>
        <a:cs typeface="+mn-cs"/>
      </a:defRPr>
    </a:lvl6pPr>
    <a:lvl7pPr marL="7900416" algn="l" defTabSz="2633472" rtl="0" eaLnBrk="1" latinLnBrk="0" hangingPunct="1">
      <a:defRPr sz="3456" kern="1200">
        <a:solidFill>
          <a:schemeClr val="tx1"/>
        </a:solidFill>
        <a:latin typeface="+mn-lt"/>
        <a:ea typeface="+mn-ea"/>
        <a:cs typeface="+mn-cs"/>
      </a:defRPr>
    </a:lvl7pPr>
    <a:lvl8pPr marL="9217152" algn="l" defTabSz="2633472" rtl="0" eaLnBrk="1" latinLnBrk="0" hangingPunct="1">
      <a:defRPr sz="3456" kern="1200">
        <a:solidFill>
          <a:schemeClr val="tx1"/>
        </a:solidFill>
        <a:latin typeface="+mn-lt"/>
        <a:ea typeface="+mn-ea"/>
        <a:cs typeface="+mn-cs"/>
      </a:defRPr>
    </a:lvl8pPr>
    <a:lvl9pPr marL="10533888" algn="l" defTabSz="2633472" rtl="0" eaLnBrk="1" latinLnBrk="0" hangingPunct="1">
      <a:defRPr sz="345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4425" y="1143000"/>
            <a:ext cx="462915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BE28D2-85EF-7D47-A21B-87AFD74CA87A}" type="slidenum">
              <a:rPr lang="en-US" smtClean="0"/>
              <a:t>1</a:t>
            </a:fld>
            <a:endParaRPr lang="en-US"/>
          </a:p>
        </p:txBody>
      </p:sp>
    </p:spTree>
    <p:extLst>
      <p:ext uri="{BB962C8B-B14F-4D97-AF65-F5344CB8AC3E}">
        <p14:creationId xmlns:p14="http://schemas.microsoft.com/office/powerpoint/2010/main" val="53037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C8CE8D-F073-5543-9253-FAF9CC6C9F73}" type="datetimeFigureOut">
              <a:rPr lang="en-US" smtClean="0"/>
              <a:t>7/18/22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1344821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C8CE8D-F073-5543-9253-FAF9CC6C9F73}" type="datetimeFigureOut">
              <a:rPr lang="en-US" smtClean="0"/>
              <a:t>7/18/22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2494841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C8CE8D-F073-5543-9253-FAF9CC6C9F73}" type="datetimeFigureOut">
              <a:rPr lang="en-US" smtClean="0"/>
              <a:t>7/18/22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833314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C8CE8D-F073-5543-9253-FAF9CC6C9F73}" type="datetimeFigureOut">
              <a:rPr lang="en-US" smtClean="0"/>
              <a:t>7/18/22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2171056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C8CE8D-F073-5543-9253-FAF9CC6C9F73}" type="datetimeFigureOut">
              <a:rPr lang="en-US" smtClean="0"/>
              <a:t>7/18/22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3148459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C8CE8D-F073-5543-9253-FAF9CC6C9F73}" type="datetimeFigureOut">
              <a:rPr lang="en-US" smtClean="0"/>
              <a:t>7/18/22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2157152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C8CE8D-F073-5543-9253-FAF9CC6C9F73}" type="datetimeFigureOut">
              <a:rPr lang="en-US" smtClean="0"/>
              <a:t>7/18/22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3720297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C8CE8D-F073-5543-9253-FAF9CC6C9F73}" type="datetimeFigureOut">
              <a:rPr lang="en-US" smtClean="0"/>
              <a:t>7/18/22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1608730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8CE8D-F073-5543-9253-FAF9CC6C9F73}" type="datetimeFigureOut">
              <a:rPr lang="en-US" smtClean="0"/>
              <a:t>7/18/22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3150130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63C8CE8D-F073-5543-9253-FAF9CC6C9F73}" type="datetimeFigureOut">
              <a:rPr lang="en-US" smtClean="0"/>
              <a:t>7/18/22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2836346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63C8CE8D-F073-5543-9253-FAF9CC6C9F73}" type="datetimeFigureOut">
              <a:rPr lang="en-US" smtClean="0"/>
              <a:t>7/18/22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22736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63C8CE8D-F073-5543-9253-FAF9CC6C9F73}" type="datetimeFigureOut">
              <a:rPr lang="en-US" smtClean="0"/>
              <a:t>7/18/22</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EEF6109B-EFBC-8646-A2B2-7CA835984234}" type="slidenum">
              <a:rPr lang="en-US" smtClean="0"/>
              <a:t>‹#›</a:t>
            </a:fld>
            <a:endParaRPr lang="en-US"/>
          </a:p>
        </p:txBody>
      </p:sp>
    </p:spTree>
    <p:extLst>
      <p:ext uri="{BB962C8B-B14F-4D97-AF65-F5344CB8AC3E}">
        <p14:creationId xmlns:p14="http://schemas.microsoft.com/office/powerpoint/2010/main" val="1698813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608128-CABB-119F-2E5A-4C9E10B3A6B4}"/>
              </a:ext>
            </a:extLst>
          </p:cNvPr>
          <p:cNvSpPr/>
          <p:nvPr/>
        </p:nvSpPr>
        <p:spPr>
          <a:xfrm>
            <a:off x="0" y="0"/>
            <a:ext cx="32918400" cy="21945600"/>
          </a:xfrm>
          <a:prstGeom prst="rect">
            <a:avLst/>
          </a:prstGeom>
          <a:solidFill>
            <a:schemeClr val="accent2">
              <a:lumMod val="75000"/>
            </a:schemeClr>
          </a:solid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97" dirty="0"/>
          </a:p>
        </p:txBody>
      </p:sp>
      <p:sp>
        <p:nvSpPr>
          <p:cNvPr id="5" name="Rectangle 4">
            <a:extLst>
              <a:ext uri="{FF2B5EF4-FFF2-40B4-BE49-F238E27FC236}">
                <a16:creationId xmlns:a16="http://schemas.microsoft.com/office/drawing/2014/main" id="{E0006C2E-637C-F8E8-9F73-10E985EA39DF}"/>
              </a:ext>
            </a:extLst>
          </p:cNvPr>
          <p:cNvSpPr>
            <a:spLocks/>
          </p:cNvSpPr>
          <p:nvPr/>
        </p:nvSpPr>
        <p:spPr>
          <a:xfrm>
            <a:off x="351263" y="269860"/>
            <a:ext cx="32215874" cy="19943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97" dirty="0"/>
          </a:p>
        </p:txBody>
      </p:sp>
      <p:pic>
        <p:nvPicPr>
          <p:cNvPr id="10" name="Picture 9" descr="Logo, icon&#10;&#10;Description automatically generated">
            <a:extLst>
              <a:ext uri="{FF2B5EF4-FFF2-40B4-BE49-F238E27FC236}">
                <a16:creationId xmlns:a16="http://schemas.microsoft.com/office/drawing/2014/main" id="{9A9E7E2F-DC7C-C3A4-0A7D-B65B8C9F36EB}"/>
              </a:ext>
            </a:extLst>
          </p:cNvPr>
          <p:cNvPicPr>
            <a:picLocks noChangeAspect="1"/>
          </p:cNvPicPr>
          <p:nvPr/>
        </p:nvPicPr>
        <p:blipFill>
          <a:blip r:embed="rId3"/>
          <a:stretch>
            <a:fillRect/>
          </a:stretch>
        </p:blipFill>
        <p:spPr>
          <a:xfrm>
            <a:off x="4696231" y="644833"/>
            <a:ext cx="2672852" cy="1310534"/>
          </a:xfrm>
          <a:prstGeom prst="rect">
            <a:avLst/>
          </a:prstGeom>
        </p:spPr>
      </p:pic>
      <p:pic>
        <p:nvPicPr>
          <p:cNvPr id="14" name="Picture 13" descr="Text&#10;&#10;Description automatically generated">
            <a:extLst>
              <a:ext uri="{FF2B5EF4-FFF2-40B4-BE49-F238E27FC236}">
                <a16:creationId xmlns:a16="http://schemas.microsoft.com/office/drawing/2014/main" id="{363B3FD2-4A84-2636-58A1-F1ABAB376309}"/>
              </a:ext>
            </a:extLst>
          </p:cNvPr>
          <p:cNvPicPr>
            <a:picLocks noChangeAspect="1"/>
          </p:cNvPicPr>
          <p:nvPr/>
        </p:nvPicPr>
        <p:blipFill>
          <a:blip r:embed="rId4"/>
          <a:stretch>
            <a:fillRect/>
          </a:stretch>
        </p:blipFill>
        <p:spPr>
          <a:xfrm>
            <a:off x="462869" y="526445"/>
            <a:ext cx="2908197" cy="1660343"/>
          </a:xfrm>
          <a:prstGeom prst="rect">
            <a:avLst/>
          </a:prstGeom>
        </p:spPr>
      </p:pic>
      <p:pic>
        <p:nvPicPr>
          <p:cNvPr id="12" name="Picture 11" descr="A picture containing transport, wheel&#10;&#10;Description automatically generated">
            <a:extLst>
              <a:ext uri="{FF2B5EF4-FFF2-40B4-BE49-F238E27FC236}">
                <a16:creationId xmlns:a16="http://schemas.microsoft.com/office/drawing/2014/main" id="{078E0EFB-3BA2-8D42-6AFC-B2297B1F3382}"/>
              </a:ext>
            </a:extLst>
          </p:cNvPr>
          <p:cNvPicPr>
            <a:picLocks noChangeAspect="1"/>
          </p:cNvPicPr>
          <p:nvPr/>
        </p:nvPicPr>
        <p:blipFill>
          <a:blip r:embed="rId5"/>
          <a:stretch>
            <a:fillRect/>
          </a:stretch>
        </p:blipFill>
        <p:spPr>
          <a:xfrm>
            <a:off x="3128772" y="355774"/>
            <a:ext cx="1814065" cy="1822495"/>
          </a:xfrm>
          <a:prstGeom prst="rect">
            <a:avLst/>
          </a:prstGeom>
        </p:spPr>
      </p:pic>
      <p:sp>
        <p:nvSpPr>
          <p:cNvPr id="15" name="TextBox 14">
            <a:extLst>
              <a:ext uri="{FF2B5EF4-FFF2-40B4-BE49-F238E27FC236}">
                <a16:creationId xmlns:a16="http://schemas.microsoft.com/office/drawing/2014/main" id="{1DB44B38-F5C2-F94E-D03B-C7031D419468}"/>
              </a:ext>
            </a:extLst>
          </p:cNvPr>
          <p:cNvSpPr txBox="1"/>
          <p:nvPr/>
        </p:nvSpPr>
        <p:spPr>
          <a:xfrm>
            <a:off x="7720346" y="495282"/>
            <a:ext cx="24749018" cy="757130"/>
          </a:xfrm>
          <a:prstGeom prst="rect">
            <a:avLst/>
          </a:prstGeom>
          <a:noFill/>
        </p:spPr>
        <p:txBody>
          <a:bodyPr wrap="square" rtlCol="0">
            <a:spAutoFit/>
          </a:bodyPr>
          <a:lstStyle/>
          <a:p>
            <a:r>
              <a:rPr lang="en-US" sz="4320" b="1" dirty="0"/>
              <a:t>Enhancing early diagnosis of autism with machine learning algorithms using postural control features</a:t>
            </a:r>
            <a:endParaRPr lang="en-US" sz="4320" dirty="0"/>
          </a:p>
        </p:txBody>
      </p:sp>
      <p:sp>
        <p:nvSpPr>
          <p:cNvPr id="17" name="Rectangle 16">
            <a:extLst>
              <a:ext uri="{FF2B5EF4-FFF2-40B4-BE49-F238E27FC236}">
                <a16:creationId xmlns:a16="http://schemas.microsoft.com/office/drawing/2014/main" id="{DB8FD315-C141-5ACD-2CFD-5C2EF964E9C9}"/>
              </a:ext>
            </a:extLst>
          </p:cNvPr>
          <p:cNvSpPr/>
          <p:nvPr/>
        </p:nvSpPr>
        <p:spPr>
          <a:xfrm>
            <a:off x="351263" y="2639158"/>
            <a:ext cx="32215874" cy="188111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97"/>
          </a:p>
        </p:txBody>
      </p:sp>
      <p:sp>
        <p:nvSpPr>
          <p:cNvPr id="18" name="TextBox 17">
            <a:extLst>
              <a:ext uri="{FF2B5EF4-FFF2-40B4-BE49-F238E27FC236}">
                <a16:creationId xmlns:a16="http://schemas.microsoft.com/office/drawing/2014/main" id="{B5D31DC2-F086-5624-43A0-C06076F75877}"/>
              </a:ext>
            </a:extLst>
          </p:cNvPr>
          <p:cNvSpPr txBox="1"/>
          <p:nvPr/>
        </p:nvSpPr>
        <p:spPr>
          <a:xfrm>
            <a:off x="747972" y="3194215"/>
            <a:ext cx="7323121" cy="3416320"/>
          </a:xfrm>
          <a:prstGeom prst="rect">
            <a:avLst/>
          </a:prstGeom>
          <a:noFill/>
          <a:ln w="38100">
            <a:solidFill>
              <a:schemeClr val="accent2">
                <a:lumMod val="75000"/>
              </a:schemeClr>
            </a:solidFill>
          </a:ln>
        </p:spPr>
        <p:txBody>
          <a:bodyPr wrap="square" rtlCol="0">
            <a:spAutoFit/>
          </a:bodyPr>
          <a:lstStyle/>
          <a:p>
            <a:r>
              <a:rPr lang="en-US" sz="2400" dirty="0"/>
              <a:t>The diagnosis of Autism Spectrum Disorder, or ASD, is done without any standard clinical trial. There exists much data and research on the behavioral and physical conditions attributed to ASD, with one of these being poor postural control. Through the analysis of multiple variables on the center of pressure these postural attributes can be used alongside machine learning in order to classify and help diagnose Autism early on in a child’s life. </a:t>
            </a:r>
          </a:p>
        </p:txBody>
      </p:sp>
    </p:spTree>
    <p:extLst>
      <p:ext uri="{BB962C8B-B14F-4D97-AF65-F5344CB8AC3E}">
        <p14:creationId xmlns:p14="http://schemas.microsoft.com/office/powerpoint/2010/main" val="15413069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84</TotalTime>
  <Words>92</Words>
  <Application>Microsoft Macintosh PowerPoint</Application>
  <PresentationFormat>Custom</PresentationFormat>
  <Paragraphs>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Hayden Cressman</dc:creator>
  <cp:lastModifiedBy>Hayden Cressman</cp:lastModifiedBy>
  <cp:revision>3</cp:revision>
  <dcterms:created xsi:type="dcterms:W3CDTF">2022-07-18T19:04:24Z</dcterms:created>
  <dcterms:modified xsi:type="dcterms:W3CDTF">2022-07-18T20:29:52Z</dcterms:modified>
</cp:coreProperties>
</file>