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8"/>
    <p:restoredTop sz="94676"/>
  </p:normalViewPr>
  <p:slideViewPr>
    <p:cSldViewPr snapToGrid="0">
      <p:cViewPr varScale="1">
        <p:scale>
          <a:sx n="34" d="100"/>
          <a:sy n="34" d="100"/>
        </p:scale>
        <p:origin x="18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yden\Documents\GitHub\REU-Scripts\COP%20data%202022\Classific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Classification</a:t>
            </a:r>
            <a:r>
              <a:rPr lang="en-US" sz="2000" baseline="0" dirty="0"/>
              <a:t> Model Precisions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Data'!$E$24:$E$27</c:f>
              <c:strCache>
                <c:ptCount val="4"/>
                <c:pt idx="0">
                  <c:v>Knearest</c:v>
                </c:pt>
                <c:pt idx="1">
                  <c:v>Logistic Regression</c:v>
                </c:pt>
                <c:pt idx="2">
                  <c:v>Decision Tree</c:v>
                </c:pt>
                <c:pt idx="3">
                  <c:v>Compliment Naïve Bayes</c:v>
                </c:pt>
              </c:strCache>
            </c:strRef>
          </c:cat>
          <c:val>
            <c:numRef>
              <c:f>'All Data'!$F$24:$F$27</c:f>
              <c:numCache>
                <c:formatCode>General</c:formatCode>
                <c:ptCount val="4"/>
                <c:pt idx="0">
                  <c:v>0.85</c:v>
                </c:pt>
                <c:pt idx="1">
                  <c:v>0.9</c:v>
                </c:pt>
                <c:pt idx="2">
                  <c:v>0.9</c:v>
                </c:pt>
                <c:pt idx="3">
                  <c:v>0.75</c:v>
                </c:pt>
              </c:numCache>
            </c:numRef>
          </c:val>
          <c:extLst>
            <c:ext xmlns:c16="http://schemas.microsoft.com/office/drawing/2014/chart" uri="{C3380CC4-5D6E-409C-BE32-E72D297353CC}">
              <c16:uniqueId val="{00000000-F7B0-BC4D-AE71-857EE3536929}"/>
            </c:ext>
          </c:extLst>
        </c:ser>
        <c:dLbls>
          <c:showLegendKey val="0"/>
          <c:showVal val="0"/>
          <c:showCatName val="0"/>
          <c:showSerName val="0"/>
          <c:showPercent val="0"/>
          <c:showBubbleSize val="0"/>
        </c:dLbls>
        <c:gapWidth val="219"/>
        <c:overlap val="-27"/>
        <c:axId val="1206487199"/>
        <c:axId val="1206503007"/>
      </c:barChart>
      <c:catAx>
        <c:axId val="120648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06503007"/>
        <c:crosses val="autoZero"/>
        <c:auto val="1"/>
        <c:lblAlgn val="ctr"/>
        <c:lblOffset val="100"/>
        <c:noMultiLvlLbl val="0"/>
      </c:catAx>
      <c:valAx>
        <c:axId val="120650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487199"/>
        <c:crosses val="autoZero"/>
        <c:crossBetween val="between"/>
      </c:valAx>
      <c:spPr>
        <a:noFill/>
        <a:ln>
          <a:noFill/>
        </a:ln>
        <a:effectLst/>
      </c:spPr>
    </c:plotArea>
    <c:plotVisOnly val="1"/>
    <c:dispBlanksAs val="gap"/>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7/20/2022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7/20/2022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autismspeaks.org/autism-statistics-asd"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2677656"/>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 This can help especially in fringe cases or in cases where behavioral data is difficult to produce.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7"/>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10336668" cy="2554545"/>
          </a:xfrm>
          <a:prstGeom prst="rect">
            <a:avLst/>
          </a:prstGeom>
          <a:noFill/>
          <a:ln w="38100">
            <a:solidFill>
              <a:schemeClr val="accent2">
                <a:lumMod val="75000"/>
              </a:schemeClr>
            </a:solidFill>
          </a:ln>
        </p:spPr>
        <p:txBody>
          <a:bodyPr wrap="square" rtlCol="0">
            <a:spAutoFit/>
          </a:bodyPr>
          <a:lstStyle/>
          <a:p>
            <a:r>
              <a:rPr lang="en-US" sz="2000" dirty="0">
                <a:latin typeface="Helvetica" panose="020B0604020202020204" pitchFamily="34" charset="0"/>
                <a:cs typeface="Helvetica" panose="020B0604020202020204" pitchFamily="34" charset="0"/>
              </a:rPr>
              <a:t>In total there were </a:t>
            </a:r>
            <a:r>
              <a:rPr lang="en-US" sz="2000" u="sng" dirty="0">
                <a:latin typeface="Helvetica" panose="020B0604020202020204" pitchFamily="34" charset="0"/>
                <a:cs typeface="Helvetica" panose="020B0604020202020204" pitchFamily="34" charset="0"/>
              </a:rPr>
              <a:t>40 unique TD subject trials </a:t>
            </a:r>
            <a:r>
              <a:rPr lang="en-US" sz="2000" dirty="0">
                <a:latin typeface="Helvetica" panose="020B0604020202020204" pitchFamily="34" charset="0"/>
                <a:cs typeface="Helvetica" panose="020B0604020202020204" pitchFamily="34" charset="0"/>
              </a:rPr>
              <a:t>and </a:t>
            </a:r>
            <a:r>
              <a:rPr lang="en-US" sz="2000" u="sng" dirty="0">
                <a:latin typeface="Helvetica" panose="020B0604020202020204" pitchFamily="34" charset="0"/>
                <a:cs typeface="Helvetica" panose="020B0604020202020204" pitchFamily="34" charset="0"/>
              </a:rPr>
              <a:t>24 ASD subject trials</a:t>
            </a:r>
            <a:r>
              <a:rPr lang="en-US" sz="2000" dirty="0">
                <a:latin typeface="Helvetica" panose="020B0604020202020204" pitchFamily="34" charset="0"/>
                <a:cs typeface="Helvetica" panose="020B0604020202020204" pitchFamily="34" charset="0"/>
              </a:rPr>
              <a:t>. For this test we used a force plate and ran each test for 30 seconds at a sampling rate of 60 </a:t>
            </a:r>
            <a:r>
              <a:rPr lang="en-US" sz="2000" dirty="0" err="1">
                <a:latin typeface="Helvetica" panose="020B0604020202020204" pitchFamily="34" charset="0"/>
                <a:cs typeface="Helvetica" panose="020B0604020202020204" pitchFamily="34" charset="0"/>
              </a:rPr>
              <a:t>hz</a:t>
            </a:r>
            <a:r>
              <a:rPr lang="en-US" sz="2000" dirty="0">
                <a:latin typeface="Helvetica" panose="020B0604020202020204" pitchFamily="34" charset="0"/>
                <a:cs typeface="Helvetica" panose="020B0604020202020204" pitchFamily="34" charset="0"/>
              </a:rPr>
              <a:t>. This gives us their center of pressure data from which we can determine several things such as:</a:t>
            </a:r>
          </a:p>
          <a:p>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Entropy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Complexity Index based off the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92591"/>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precision of each classification model can be seen below. Since we are working with a small sample size with possibility of outliers, the precision is fairly high all around. The data was run using a 70-30 split on the total data set.</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graphicFrame>
        <p:nvGraphicFramePr>
          <p:cNvPr id="30" name="Chart 29">
            <a:extLst>
              <a:ext uri="{FF2B5EF4-FFF2-40B4-BE49-F238E27FC236}">
                <a16:creationId xmlns:a16="http://schemas.microsoft.com/office/drawing/2014/main" id="{F2D2127C-C805-F771-7D6C-C0246E728621}"/>
              </a:ext>
            </a:extLst>
          </p:cNvPr>
          <p:cNvGraphicFramePr>
            <a:graphicFrameLocks/>
          </p:cNvGraphicFramePr>
          <p:nvPr>
            <p:extLst>
              <p:ext uri="{D42A27DB-BD31-4B8C-83A1-F6EECF244321}">
                <p14:modId xmlns:p14="http://schemas.microsoft.com/office/powerpoint/2010/main" val="72409100"/>
              </p:ext>
            </p:extLst>
          </p:nvPr>
        </p:nvGraphicFramePr>
        <p:xfrm>
          <a:off x="23328915" y="14780367"/>
          <a:ext cx="8756860" cy="4683629"/>
        </p:xfrm>
        <a:graphic>
          <a:graphicData uri="http://schemas.openxmlformats.org/drawingml/2006/chart">
            <c:chart xmlns:c="http://schemas.openxmlformats.org/drawingml/2006/chart" xmlns:r="http://schemas.openxmlformats.org/officeDocument/2006/relationships" r:id="rId8"/>
          </a:graphicData>
        </a:graphic>
      </p:graphicFrame>
      <p:pic>
        <p:nvPicPr>
          <p:cNvPr id="35" name="Picture 34" descr="Diagram&#10;&#10;Description automatically generated">
            <a:extLst>
              <a:ext uri="{FF2B5EF4-FFF2-40B4-BE49-F238E27FC236}">
                <a16:creationId xmlns:a16="http://schemas.microsoft.com/office/drawing/2014/main" id="{18BADB99-0AFC-5689-16B4-07FF2147CF50}"/>
              </a:ext>
            </a:extLst>
          </p:cNvPr>
          <p:cNvPicPr>
            <a:picLocks noChangeAspect="1"/>
          </p:cNvPicPr>
          <p:nvPr/>
        </p:nvPicPr>
        <p:blipFill>
          <a:blip r:embed="rId9"/>
          <a:stretch>
            <a:fillRect/>
          </a:stretch>
        </p:blipFill>
        <p:spPr>
          <a:xfrm>
            <a:off x="11699875" y="5867400"/>
            <a:ext cx="5003800" cy="3352800"/>
          </a:xfrm>
          <a:prstGeom prst="rect">
            <a:avLst/>
          </a:prstGeom>
        </p:spPr>
      </p:pic>
      <p:pic>
        <p:nvPicPr>
          <p:cNvPr id="37" name="Picture 36" descr="Diagram&#10;&#10;Description automatically generated">
            <a:extLst>
              <a:ext uri="{FF2B5EF4-FFF2-40B4-BE49-F238E27FC236}">
                <a16:creationId xmlns:a16="http://schemas.microsoft.com/office/drawing/2014/main" id="{97E7C57A-38BD-96C3-F5DE-B5D0CA6BE865}"/>
              </a:ext>
            </a:extLst>
          </p:cNvPr>
          <p:cNvPicPr>
            <a:picLocks noChangeAspect="1"/>
          </p:cNvPicPr>
          <p:nvPr/>
        </p:nvPicPr>
        <p:blipFill>
          <a:blip r:embed="rId10"/>
          <a:stretch>
            <a:fillRect/>
          </a:stretch>
        </p:blipFill>
        <p:spPr>
          <a:xfrm>
            <a:off x="16703675" y="5869959"/>
            <a:ext cx="4902200" cy="3352800"/>
          </a:xfrm>
          <a:prstGeom prst="rect">
            <a:avLst/>
          </a:prstGeom>
        </p:spPr>
      </p:pic>
      <p:graphicFrame>
        <p:nvGraphicFramePr>
          <p:cNvPr id="38" name="Table 37">
            <a:extLst>
              <a:ext uri="{FF2B5EF4-FFF2-40B4-BE49-F238E27FC236}">
                <a16:creationId xmlns:a16="http://schemas.microsoft.com/office/drawing/2014/main" id="{5CB0D5BB-89EA-728A-E6F3-BEF1D0745022}"/>
              </a:ext>
            </a:extLst>
          </p:cNvPr>
          <p:cNvGraphicFramePr>
            <a:graphicFrameLocks noGrp="1"/>
          </p:cNvGraphicFramePr>
          <p:nvPr>
            <p:extLst>
              <p:ext uri="{D42A27DB-BD31-4B8C-83A1-F6EECF244321}">
                <p14:modId xmlns:p14="http://schemas.microsoft.com/office/powerpoint/2010/main" val="121525526"/>
              </p:ext>
            </p:extLst>
          </p:nvPr>
        </p:nvGraphicFramePr>
        <p:xfrm>
          <a:off x="11886340" y="9467219"/>
          <a:ext cx="4736592" cy="859536"/>
        </p:xfrm>
        <a:graphic>
          <a:graphicData uri="http://schemas.openxmlformats.org/drawingml/2006/table">
            <a:tbl>
              <a:tblPr>
                <a:tableStyleId>{5C22544A-7EE6-4342-B048-85BDC9FD1C3A}</a:tableStyleId>
              </a:tblPr>
              <a:tblGrid>
                <a:gridCol w="1184148">
                  <a:extLst>
                    <a:ext uri="{9D8B030D-6E8A-4147-A177-3AD203B41FA5}">
                      <a16:colId xmlns:a16="http://schemas.microsoft.com/office/drawing/2014/main" val="1900689490"/>
                    </a:ext>
                  </a:extLst>
                </a:gridCol>
                <a:gridCol w="1184148">
                  <a:extLst>
                    <a:ext uri="{9D8B030D-6E8A-4147-A177-3AD203B41FA5}">
                      <a16:colId xmlns:a16="http://schemas.microsoft.com/office/drawing/2014/main" val="1977975978"/>
                    </a:ext>
                  </a:extLst>
                </a:gridCol>
                <a:gridCol w="1184148">
                  <a:extLst>
                    <a:ext uri="{9D8B030D-6E8A-4147-A177-3AD203B41FA5}">
                      <a16:colId xmlns:a16="http://schemas.microsoft.com/office/drawing/2014/main" val="3781674978"/>
                    </a:ext>
                  </a:extLst>
                </a:gridCol>
                <a:gridCol w="1184148">
                  <a:extLst>
                    <a:ext uri="{9D8B030D-6E8A-4147-A177-3AD203B41FA5}">
                      <a16:colId xmlns:a16="http://schemas.microsoft.com/office/drawing/2014/main" val="3076006969"/>
                    </a:ext>
                  </a:extLst>
                </a:gridCol>
              </a:tblGrid>
              <a:tr h="429768">
                <a:tc>
                  <a:txBody>
                    <a:bodyPr/>
                    <a:lstStyle/>
                    <a:p>
                      <a:pPr algn="ctr" fontAlgn="t"/>
                      <a:r>
                        <a:rPr lang="en-US" sz="1600" b="1" u="none" strike="noStrike" dirty="0">
                          <a:effectLst/>
                        </a:rPr>
                        <a:t>Subject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a:effectLst/>
                        </a:rPr>
                        <a:t>Area (cm</a:t>
                      </a:r>
                      <a:r>
                        <a:rPr lang="en-US" sz="1600" b="1" u="none" strike="noStrike" baseline="30000" dirty="0">
                          <a:effectLst/>
                        </a:rPr>
                        <a:t>2</a:t>
                      </a:r>
                      <a:r>
                        <a:rPr lang="en-US" sz="1600" b="1" u="none" strike="noStrike" dirty="0">
                          <a:effectLst/>
                        </a:rPr>
                        <a:t>)</a:t>
                      </a:r>
                      <a:endParaRPr lang="en-US" sz="1600" b="1" u="none" strike="noStrike" baseline="30000" dirty="0">
                        <a:effectLs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APDisp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MLDisp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174465"/>
                  </a:ext>
                </a:extLst>
              </a:tr>
              <a:tr h="429768">
                <a:tc>
                  <a:txBody>
                    <a:bodyPr/>
                    <a:lstStyle/>
                    <a:p>
                      <a:pPr algn="ctr" fontAlgn="b"/>
                      <a:r>
                        <a:rPr lang="en-US" sz="1600" u="none" strike="noStrike" dirty="0">
                          <a:effectLst/>
                        </a:rPr>
                        <a:t>S0802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9.571985</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4.1692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6.0299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366454"/>
                  </a:ext>
                </a:extLst>
              </a:tr>
            </a:tbl>
          </a:graphicData>
        </a:graphic>
      </p:graphicFrame>
      <p:graphicFrame>
        <p:nvGraphicFramePr>
          <p:cNvPr id="39" name="Table 38">
            <a:extLst>
              <a:ext uri="{FF2B5EF4-FFF2-40B4-BE49-F238E27FC236}">
                <a16:creationId xmlns:a16="http://schemas.microsoft.com/office/drawing/2014/main" id="{580F92BB-DBF3-9C3D-D9D1-F23AE423EFE7}"/>
              </a:ext>
            </a:extLst>
          </p:cNvPr>
          <p:cNvGraphicFramePr>
            <a:graphicFrameLocks noGrp="1"/>
          </p:cNvGraphicFramePr>
          <p:nvPr>
            <p:extLst>
              <p:ext uri="{D42A27DB-BD31-4B8C-83A1-F6EECF244321}">
                <p14:modId xmlns:p14="http://schemas.microsoft.com/office/powerpoint/2010/main" val="1171042129"/>
              </p:ext>
            </p:extLst>
          </p:nvPr>
        </p:nvGraphicFramePr>
        <p:xfrm>
          <a:off x="16901407" y="9466355"/>
          <a:ext cx="4738700" cy="860400"/>
        </p:xfrm>
        <a:graphic>
          <a:graphicData uri="http://schemas.openxmlformats.org/drawingml/2006/table">
            <a:tbl>
              <a:tblPr>
                <a:tableStyleId>{5C22544A-7EE6-4342-B048-85BDC9FD1C3A}</a:tableStyleId>
              </a:tblPr>
              <a:tblGrid>
                <a:gridCol w="1184675">
                  <a:extLst>
                    <a:ext uri="{9D8B030D-6E8A-4147-A177-3AD203B41FA5}">
                      <a16:colId xmlns:a16="http://schemas.microsoft.com/office/drawing/2014/main" val="1409672416"/>
                    </a:ext>
                  </a:extLst>
                </a:gridCol>
                <a:gridCol w="1184675">
                  <a:extLst>
                    <a:ext uri="{9D8B030D-6E8A-4147-A177-3AD203B41FA5}">
                      <a16:colId xmlns:a16="http://schemas.microsoft.com/office/drawing/2014/main" val="1657763539"/>
                    </a:ext>
                  </a:extLst>
                </a:gridCol>
                <a:gridCol w="1184675">
                  <a:extLst>
                    <a:ext uri="{9D8B030D-6E8A-4147-A177-3AD203B41FA5}">
                      <a16:colId xmlns:a16="http://schemas.microsoft.com/office/drawing/2014/main" val="4103440143"/>
                    </a:ext>
                  </a:extLst>
                </a:gridCol>
                <a:gridCol w="1184675">
                  <a:extLst>
                    <a:ext uri="{9D8B030D-6E8A-4147-A177-3AD203B41FA5}">
                      <a16:colId xmlns:a16="http://schemas.microsoft.com/office/drawing/2014/main" val="215514328"/>
                    </a:ext>
                  </a:extLst>
                </a:gridCol>
              </a:tblGrid>
              <a:tr h="430200">
                <a:tc>
                  <a:txBody>
                    <a:bodyPr/>
                    <a:lstStyle/>
                    <a:p>
                      <a:pPr algn="ctr" fontAlgn="t"/>
                      <a:r>
                        <a:rPr lang="en-US" sz="1600" b="1" u="none" strike="noStrike" dirty="0">
                          <a:effectLst/>
                        </a:rPr>
                        <a:t>Subject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a:effectLst/>
                        </a:rPr>
                        <a:t>Area (cm</a:t>
                      </a:r>
                      <a:r>
                        <a:rPr lang="en-US" sz="1600" b="1" u="none" strike="noStrike" baseline="30000" dirty="0">
                          <a:effectLst/>
                        </a:rPr>
                        <a:t>2</a:t>
                      </a:r>
                      <a:r>
                        <a:rPr lang="en-US" sz="1600" b="1" u="none" strike="noStrike" dirty="0">
                          <a:effectLst/>
                        </a:rPr>
                        <a: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APDisp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MLDisp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615956"/>
                  </a:ext>
                </a:extLst>
              </a:tr>
              <a:tr h="430200">
                <a:tc>
                  <a:txBody>
                    <a:bodyPr/>
                    <a:lstStyle/>
                    <a:p>
                      <a:pPr algn="ctr" fontAlgn="b"/>
                      <a:r>
                        <a:rPr lang="en-US" sz="1600" u="none" strike="noStrike" dirty="0">
                          <a:effectLst/>
                        </a:rPr>
                        <a:t>S0803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12.22329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5.6477</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5.0792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904137"/>
                  </a:ext>
                </a:extLst>
              </a:tr>
            </a:tbl>
          </a:graphicData>
        </a:graphic>
      </p:graphicFrame>
      <p:sp>
        <p:nvSpPr>
          <p:cNvPr id="42" name="TextBox 41">
            <a:extLst>
              <a:ext uri="{FF2B5EF4-FFF2-40B4-BE49-F238E27FC236}">
                <a16:creationId xmlns:a16="http://schemas.microsoft.com/office/drawing/2014/main" id="{7D183E87-BC58-8512-0842-3A162DC93F47}"/>
              </a:ext>
            </a:extLst>
          </p:cNvPr>
          <p:cNvSpPr txBox="1"/>
          <p:nvPr/>
        </p:nvSpPr>
        <p:spPr>
          <a:xfrm>
            <a:off x="14628936" y="10487134"/>
            <a:ext cx="3987992" cy="369332"/>
          </a:xfrm>
          <a:prstGeom prst="rect">
            <a:avLst/>
          </a:prstGeom>
          <a:noFill/>
          <a:ln w="28575">
            <a:solidFill>
              <a:schemeClr val="accent2">
                <a:lumMod val="75000"/>
              </a:schemeClr>
            </a:solidFill>
          </a:ln>
        </p:spPr>
        <p:txBody>
          <a:bodyPr wrap="square" rtlCol="0">
            <a:spAutoFit/>
          </a:bodyPr>
          <a:lstStyle/>
          <a:p>
            <a:pPr algn="ctr"/>
            <a:r>
              <a:rPr lang="en-US" b="1" u="sng" dirty="0"/>
              <a:t>Mediolateral Multiscale Sample Entropy</a:t>
            </a:r>
          </a:p>
        </p:txBody>
      </p:sp>
      <p:pic>
        <p:nvPicPr>
          <p:cNvPr id="44" name="Picture 43" descr="Chart, line chart&#10;&#10;Description automatically generated">
            <a:extLst>
              <a:ext uri="{FF2B5EF4-FFF2-40B4-BE49-F238E27FC236}">
                <a16:creationId xmlns:a16="http://schemas.microsoft.com/office/drawing/2014/main" id="{147842F4-746C-F22C-0324-64D139390BC1}"/>
              </a:ext>
            </a:extLst>
          </p:cNvPr>
          <p:cNvPicPr>
            <a:picLocks noChangeAspect="1"/>
          </p:cNvPicPr>
          <p:nvPr/>
        </p:nvPicPr>
        <p:blipFill>
          <a:blip r:embed="rId11"/>
          <a:stretch>
            <a:fillRect/>
          </a:stretch>
        </p:blipFill>
        <p:spPr>
          <a:xfrm>
            <a:off x="11637470" y="10899473"/>
            <a:ext cx="4294790" cy="2813485"/>
          </a:xfrm>
          <a:prstGeom prst="rect">
            <a:avLst/>
          </a:prstGeom>
        </p:spPr>
      </p:pic>
      <p:sp>
        <p:nvSpPr>
          <p:cNvPr id="45" name="TextBox 44">
            <a:extLst>
              <a:ext uri="{FF2B5EF4-FFF2-40B4-BE49-F238E27FC236}">
                <a16:creationId xmlns:a16="http://schemas.microsoft.com/office/drawing/2014/main" id="{BACBB033-7194-4E89-5888-C970A183B157}"/>
              </a:ext>
            </a:extLst>
          </p:cNvPr>
          <p:cNvSpPr txBox="1"/>
          <p:nvPr/>
        </p:nvSpPr>
        <p:spPr>
          <a:xfrm>
            <a:off x="14394082" y="14828095"/>
            <a:ext cx="4457699" cy="369332"/>
          </a:xfrm>
          <a:prstGeom prst="rect">
            <a:avLst/>
          </a:prstGeom>
          <a:noFill/>
          <a:ln w="28575">
            <a:solidFill>
              <a:schemeClr val="accent2">
                <a:lumMod val="75000"/>
              </a:schemeClr>
            </a:solidFill>
          </a:ln>
        </p:spPr>
        <p:txBody>
          <a:bodyPr wrap="square" rtlCol="0">
            <a:spAutoFit/>
          </a:bodyPr>
          <a:lstStyle/>
          <a:p>
            <a:pPr algn="ctr"/>
            <a:r>
              <a:rPr lang="en-US" b="1" u="sng" dirty="0"/>
              <a:t>Anteroposterior Multiscale Sample Entropy</a:t>
            </a:r>
          </a:p>
        </p:txBody>
      </p:sp>
      <p:graphicFrame>
        <p:nvGraphicFramePr>
          <p:cNvPr id="46" name="Table 45">
            <a:extLst>
              <a:ext uri="{FF2B5EF4-FFF2-40B4-BE49-F238E27FC236}">
                <a16:creationId xmlns:a16="http://schemas.microsoft.com/office/drawing/2014/main" id="{E72F20A1-D2ED-5F83-61A2-4BB1B8FC65E7}"/>
              </a:ext>
            </a:extLst>
          </p:cNvPr>
          <p:cNvGraphicFramePr>
            <a:graphicFrameLocks noGrp="1"/>
          </p:cNvGraphicFramePr>
          <p:nvPr>
            <p:extLst>
              <p:ext uri="{D42A27DB-BD31-4B8C-83A1-F6EECF244321}">
                <p14:modId xmlns:p14="http://schemas.microsoft.com/office/powerpoint/2010/main" val="639171256"/>
              </p:ext>
            </p:extLst>
          </p:nvPr>
        </p:nvGraphicFramePr>
        <p:xfrm>
          <a:off x="22963834" y="5805183"/>
          <a:ext cx="9324828" cy="8511615"/>
        </p:xfrm>
        <a:graphic>
          <a:graphicData uri="http://schemas.openxmlformats.org/drawingml/2006/table">
            <a:tbl>
              <a:tblPr>
                <a:tableStyleId>{5C22544A-7EE6-4342-B048-85BDC9FD1C3A}</a:tableStyleId>
              </a:tblPr>
              <a:tblGrid>
                <a:gridCol w="1554138">
                  <a:extLst>
                    <a:ext uri="{9D8B030D-6E8A-4147-A177-3AD203B41FA5}">
                      <a16:colId xmlns:a16="http://schemas.microsoft.com/office/drawing/2014/main" val="3113854362"/>
                    </a:ext>
                  </a:extLst>
                </a:gridCol>
                <a:gridCol w="1554138">
                  <a:extLst>
                    <a:ext uri="{9D8B030D-6E8A-4147-A177-3AD203B41FA5}">
                      <a16:colId xmlns:a16="http://schemas.microsoft.com/office/drawing/2014/main" val="2772970292"/>
                    </a:ext>
                  </a:extLst>
                </a:gridCol>
                <a:gridCol w="1554138">
                  <a:extLst>
                    <a:ext uri="{9D8B030D-6E8A-4147-A177-3AD203B41FA5}">
                      <a16:colId xmlns:a16="http://schemas.microsoft.com/office/drawing/2014/main" val="4114522163"/>
                    </a:ext>
                  </a:extLst>
                </a:gridCol>
                <a:gridCol w="1554138">
                  <a:extLst>
                    <a:ext uri="{9D8B030D-6E8A-4147-A177-3AD203B41FA5}">
                      <a16:colId xmlns:a16="http://schemas.microsoft.com/office/drawing/2014/main" val="1312402973"/>
                    </a:ext>
                  </a:extLst>
                </a:gridCol>
                <a:gridCol w="1554138">
                  <a:extLst>
                    <a:ext uri="{9D8B030D-6E8A-4147-A177-3AD203B41FA5}">
                      <a16:colId xmlns:a16="http://schemas.microsoft.com/office/drawing/2014/main" val="3117358827"/>
                    </a:ext>
                  </a:extLst>
                </a:gridCol>
                <a:gridCol w="1554138">
                  <a:extLst>
                    <a:ext uri="{9D8B030D-6E8A-4147-A177-3AD203B41FA5}">
                      <a16:colId xmlns:a16="http://schemas.microsoft.com/office/drawing/2014/main" val="3795420134"/>
                    </a:ext>
                  </a:extLst>
                </a:gridCol>
              </a:tblGrid>
              <a:tr h="405315">
                <a:tc>
                  <a:txBody>
                    <a:bodyPr/>
                    <a:lstStyle/>
                    <a:p>
                      <a:pPr algn="l" fontAlgn="b"/>
                      <a:r>
                        <a:rPr lang="en-US" sz="1800" u="none" strike="noStrike" dirty="0">
                          <a:effectLst/>
                          <a:latin typeface="Helvetica" pitchFamily="2" charset="0"/>
                        </a:rPr>
                        <a:t> </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0.0</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1.0</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accuracy</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macro avg</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weighted avg</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68483485"/>
                  </a:ext>
                </a:extLst>
              </a:tr>
              <a:tr h="405315">
                <a:tc gridSpan="6">
                  <a:txBody>
                    <a:bodyPr/>
                    <a:lstStyle/>
                    <a:p>
                      <a:pPr algn="ctr" fontAlgn="b"/>
                      <a:r>
                        <a:rPr lang="en-US" sz="1800" u="none" strike="noStrike">
                          <a:effectLst/>
                          <a:latin typeface="Helvetica" pitchFamily="2" charset="0"/>
                        </a:rPr>
                        <a:t>K-Nearest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914183"/>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dirty="0">
                          <a:effectLst/>
                          <a:latin typeface="Helvetica" pitchFamily="2" charset="0"/>
                        </a:rPr>
                        <a:t>0.9167</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0.86</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87302"/>
                  </a:ext>
                </a:extLst>
              </a:tr>
              <a:tr h="405315">
                <a:tc>
                  <a:txBody>
                    <a:bodyPr/>
                    <a:lstStyle/>
                    <a:p>
                      <a:pPr algn="ctr" fontAlgn="t"/>
                      <a:r>
                        <a:rPr lang="en-US" sz="1800" u="none" strike="noStrike" dirty="0">
                          <a:effectLst/>
                          <a:latin typeface="Helvetica" pitchFamily="2" charset="0"/>
                        </a:rPr>
                        <a:t>recall</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0.8516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240974"/>
                  </a:ext>
                </a:extLst>
              </a:tr>
              <a:tr h="405315">
                <a:tc>
                  <a:txBody>
                    <a:bodyPr/>
                    <a:lstStyle/>
                    <a:p>
                      <a:pPr algn="ctr" fontAlgn="t"/>
                      <a:r>
                        <a:rPr lang="en-US" sz="1800" u="none" strike="noStrike" dirty="0">
                          <a:effectLst/>
                          <a:latin typeface="Helvetica" pitchFamily="2" charset="0"/>
                        </a:rPr>
                        <a:t>f1-score</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0.8800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0.8400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566322"/>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96433"/>
                  </a:ext>
                </a:extLst>
              </a:tr>
              <a:tr h="405315">
                <a:tc gridSpan="6">
                  <a:txBody>
                    <a:bodyPr/>
                    <a:lstStyle/>
                    <a:p>
                      <a:pPr algn="ctr" fontAlgn="t"/>
                      <a:r>
                        <a:rPr lang="en-US" sz="1800" u="none" strike="noStrike">
                          <a:effectLst/>
                          <a:latin typeface="Helvetica" pitchFamily="2" charset="0"/>
                        </a:rPr>
                        <a:t>Logistic Regression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4177654"/>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0.7778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0.8889</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001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985153"/>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0.9167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0.8750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0.8958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879518"/>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8924978"/>
                  </a:ext>
                </a:extLst>
              </a:tr>
              <a:tr h="405315">
                <a:tc gridSpan="6">
                  <a:txBody>
                    <a:bodyPr/>
                    <a:lstStyle/>
                    <a:p>
                      <a:pPr algn="ctr" fontAlgn="t"/>
                      <a:r>
                        <a:rPr lang="en-US" sz="1800" u="none" strike="noStrike">
                          <a:effectLst/>
                          <a:latin typeface="Helvetica" pitchFamily="2" charset="0"/>
                        </a:rPr>
                        <a:t>Decision Tree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3524158"/>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03366"/>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1886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636039"/>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35683"/>
                  </a:ext>
                </a:extLst>
              </a:tr>
              <a:tr h="405315">
                <a:tc gridSpan="6">
                  <a:txBody>
                    <a:bodyPr/>
                    <a:lstStyle/>
                    <a:p>
                      <a:pPr algn="ctr" fontAlgn="t"/>
                      <a:r>
                        <a:rPr lang="en-US" sz="1800" u="none" strike="noStrike">
                          <a:effectLst/>
                          <a:latin typeface="Helvetica" pitchFamily="2" charset="0"/>
                        </a:rPr>
                        <a:t>Compliment Naïve Bayes</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579512"/>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0.6250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0.7292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32539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0.7692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0.7143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0.7418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71010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0.6667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387771"/>
                  </a:ext>
                </a:extLst>
              </a:tr>
              <a:tr h="405315">
                <a:tc>
                  <a:txBody>
                    <a:bodyPr/>
                    <a:lstStyle/>
                    <a:p>
                      <a:pPr algn="ctr" fontAlgn="t"/>
                      <a:r>
                        <a:rPr lang="en-US" sz="1800" u="none" strike="noStrike" dirty="0">
                          <a:effectLst/>
                          <a:latin typeface="Helvetica" pitchFamily="2" charset="0"/>
                        </a:rPr>
                        <a:t>support</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20.00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3945"/>
                  </a:ext>
                </a:extLst>
              </a:tr>
            </a:tbl>
          </a:graphicData>
        </a:graphic>
      </p:graphicFrame>
      <p:pic>
        <p:nvPicPr>
          <p:cNvPr id="48" name="Picture 47">
            <a:extLst>
              <a:ext uri="{FF2B5EF4-FFF2-40B4-BE49-F238E27FC236}">
                <a16:creationId xmlns:a16="http://schemas.microsoft.com/office/drawing/2014/main" id="{6ABA2D13-AFB3-213A-A8FE-C35A863A5E9E}"/>
              </a:ext>
            </a:extLst>
          </p:cNvPr>
          <p:cNvPicPr>
            <a:picLocks noChangeAspect="1"/>
          </p:cNvPicPr>
          <p:nvPr/>
        </p:nvPicPr>
        <p:blipFill>
          <a:blip r:embed="rId12"/>
          <a:stretch>
            <a:fillRect/>
          </a:stretch>
        </p:blipFill>
        <p:spPr>
          <a:xfrm>
            <a:off x="11454354" y="15237236"/>
            <a:ext cx="4299164" cy="2816352"/>
          </a:xfrm>
          <a:prstGeom prst="rect">
            <a:avLst/>
          </a:prstGeom>
        </p:spPr>
      </p:pic>
      <p:pic>
        <p:nvPicPr>
          <p:cNvPr id="50" name="Picture 49" descr="Chart, line chart&#10;&#10;Description automatically generated">
            <a:extLst>
              <a:ext uri="{FF2B5EF4-FFF2-40B4-BE49-F238E27FC236}">
                <a16:creationId xmlns:a16="http://schemas.microsoft.com/office/drawing/2014/main" id="{E5402370-64BB-AEE6-5E3F-F776DE2B4E54}"/>
              </a:ext>
            </a:extLst>
          </p:cNvPr>
          <p:cNvPicPr>
            <a:picLocks noChangeAspect="1"/>
          </p:cNvPicPr>
          <p:nvPr/>
        </p:nvPicPr>
        <p:blipFill>
          <a:blip r:embed="rId13"/>
          <a:stretch>
            <a:fillRect/>
          </a:stretch>
        </p:blipFill>
        <p:spPr>
          <a:xfrm>
            <a:off x="17273466" y="15256955"/>
            <a:ext cx="4299167" cy="2816352"/>
          </a:xfrm>
          <a:prstGeom prst="rect">
            <a:avLst/>
          </a:prstGeom>
        </p:spPr>
      </p:pic>
      <p:graphicFrame>
        <p:nvGraphicFramePr>
          <p:cNvPr id="52" name="Table 51">
            <a:extLst>
              <a:ext uri="{FF2B5EF4-FFF2-40B4-BE49-F238E27FC236}">
                <a16:creationId xmlns:a16="http://schemas.microsoft.com/office/drawing/2014/main" id="{4B63B2EA-DBF3-BA61-6A86-A2972DD302AB}"/>
              </a:ext>
            </a:extLst>
          </p:cNvPr>
          <p:cNvGraphicFramePr>
            <a:graphicFrameLocks noGrp="1"/>
          </p:cNvGraphicFramePr>
          <p:nvPr>
            <p:extLst>
              <p:ext uri="{D42A27DB-BD31-4B8C-83A1-F6EECF244321}">
                <p14:modId xmlns:p14="http://schemas.microsoft.com/office/powerpoint/2010/main" val="3330212339"/>
              </p:ext>
            </p:extLst>
          </p:nvPr>
        </p:nvGraphicFramePr>
        <p:xfrm>
          <a:off x="11328179" y="13735427"/>
          <a:ext cx="10311928" cy="938531"/>
        </p:xfrm>
        <a:graphic>
          <a:graphicData uri="http://schemas.openxmlformats.org/drawingml/2006/table">
            <a:tbl>
              <a:tblPr>
                <a:tableStyleId>{5C22544A-7EE6-4342-B048-85BDC9FD1C3A}</a:tableStyleId>
              </a:tblPr>
              <a:tblGrid>
                <a:gridCol w="1288991">
                  <a:extLst>
                    <a:ext uri="{9D8B030D-6E8A-4147-A177-3AD203B41FA5}">
                      <a16:colId xmlns:a16="http://schemas.microsoft.com/office/drawing/2014/main" val="1038750702"/>
                    </a:ext>
                  </a:extLst>
                </a:gridCol>
                <a:gridCol w="1288991">
                  <a:extLst>
                    <a:ext uri="{9D8B030D-6E8A-4147-A177-3AD203B41FA5}">
                      <a16:colId xmlns:a16="http://schemas.microsoft.com/office/drawing/2014/main" val="820294414"/>
                    </a:ext>
                  </a:extLst>
                </a:gridCol>
                <a:gridCol w="1288991">
                  <a:extLst>
                    <a:ext uri="{9D8B030D-6E8A-4147-A177-3AD203B41FA5}">
                      <a16:colId xmlns:a16="http://schemas.microsoft.com/office/drawing/2014/main" val="2784979210"/>
                    </a:ext>
                  </a:extLst>
                </a:gridCol>
                <a:gridCol w="1288991">
                  <a:extLst>
                    <a:ext uri="{9D8B030D-6E8A-4147-A177-3AD203B41FA5}">
                      <a16:colId xmlns:a16="http://schemas.microsoft.com/office/drawing/2014/main" val="3677508303"/>
                    </a:ext>
                  </a:extLst>
                </a:gridCol>
                <a:gridCol w="1288991">
                  <a:extLst>
                    <a:ext uri="{9D8B030D-6E8A-4147-A177-3AD203B41FA5}">
                      <a16:colId xmlns:a16="http://schemas.microsoft.com/office/drawing/2014/main" val="1266368625"/>
                    </a:ext>
                  </a:extLst>
                </a:gridCol>
                <a:gridCol w="1288991">
                  <a:extLst>
                    <a:ext uri="{9D8B030D-6E8A-4147-A177-3AD203B41FA5}">
                      <a16:colId xmlns:a16="http://schemas.microsoft.com/office/drawing/2014/main" val="3938598873"/>
                    </a:ext>
                  </a:extLst>
                </a:gridCol>
                <a:gridCol w="1288991">
                  <a:extLst>
                    <a:ext uri="{9D8B030D-6E8A-4147-A177-3AD203B41FA5}">
                      <a16:colId xmlns:a16="http://schemas.microsoft.com/office/drawing/2014/main" val="2191038853"/>
                    </a:ext>
                  </a:extLst>
                </a:gridCol>
                <a:gridCol w="1288991">
                  <a:extLst>
                    <a:ext uri="{9D8B030D-6E8A-4147-A177-3AD203B41FA5}">
                      <a16:colId xmlns:a16="http://schemas.microsoft.com/office/drawing/2014/main" val="2918166353"/>
                    </a:ext>
                  </a:extLst>
                </a:gridCol>
              </a:tblGrid>
              <a:tr h="380667">
                <a:tc>
                  <a:txBody>
                    <a:bodyPr/>
                    <a:lstStyle/>
                    <a:p>
                      <a:pPr algn="ctr" fontAlgn="t"/>
                      <a:r>
                        <a:rPr lang="en-US" sz="1700" u="none" strike="noStrike">
                          <a:effectLst/>
                          <a:latin typeface="Helvetica" pitchFamily="2" charset="0"/>
                        </a:rPr>
                        <a:t>Subject</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MLE1</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MLE2</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MLE3</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MLE4</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MLE5</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MLE6</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MLComplex</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3870781"/>
                  </a:ext>
                </a:extLst>
              </a:tr>
              <a:tr h="278932">
                <a:tc>
                  <a:txBody>
                    <a:bodyPr/>
                    <a:lstStyle/>
                    <a:p>
                      <a:pPr algn="l" fontAlgn="b"/>
                      <a:r>
                        <a:rPr lang="en-US" sz="1700" u="none" strike="noStrike">
                          <a:effectLst/>
                          <a:latin typeface="Helvetica" pitchFamily="2" charset="0"/>
                        </a:rPr>
                        <a:t>S0802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0.285257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0.41612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0.414917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0.388872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0.393954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0.352623</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2.251743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071680"/>
                  </a:ext>
                </a:extLst>
              </a:tr>
              <a:tr h="278932">
                <a:tc>
                  <a:txBody>
                    <a:bodyPr/>
                    <a:lstStyle/>
                    <a:p>
                      <a:pPr algn="l" fontAlgn="b"/>
                      <a:r>
                        <a:rPr lang="en-US" sz="1700" u="none" strike="noStrike">
                          <a:effectLst/>
                          <a:latin typeface="Helvetica" pitchFamily="2" charset="0"/>
                        </a:rPr>
                        <a:t>S0803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0.432649</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0.353152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0.284234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0.266268</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0.372129</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0.318454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2.026885</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50161"/>
                  </a:ext>
                </a:extLst>
              </a:tr>
            </a:tbl>
          </a:graphicData>
        </a:graphic>
      </p:graphicFrame>
      <p:graphicFrame>
        <p:nvGraphicFramePr>
          <p:cNvPr id="53" name="Table 52">
            <a:extLst>
              <a:ext uri="{FF2B5EF4-FFF2-40B4-BE49-F238E27FC236}">
                <a16:creationId xmlns:a16="http://schemas.microsoft.com/office/drawing/2014/main" id="{5FD3753E-821B-8ACA-BAB6-279E8325BD2F}"/>
              </a:ext>
            </a:extLst>
          </p:cNvPr>
          <p:cNvGraphicFramePr>
            <a:graphicFrameLocks noGrp="1"/>
          </p:cNvGraphicFramePr>
          <p:nvPr>
            <p:extLst>
              <p:ext uri="{D42A27DB-BD31-4B8C-83A1-F6EECF244321}">
                <p14:modId xmlns:p14="http://schemas.microsoft.com/office/powerpoint/2010/main" val="1150624568"/>
              </p:ext>
            </p:extLst>
          </p:nvPr>
        </p:nvGraphicFramePr>
        <p:xfrm>
          <a:off x="11328179" y="18216901"/>
          <a:ext cx="10314432" cy="938532"/>
        </p:xfrm>
        <a:graphic>
          <a:graphicData uri="http://schemas.openxmlformats.org/drawingml/2006/table">
            <a:tbl>
              <a:tblPr>
                <a:tableStyleId>{5C22544A-7EE6-4342-B048-85BDC9FD1C3A}</a:tableStyleId>
              </a:tblPr>
              <a:tblGrid>
                <a:gridCol w="1289304">
                  <a:extLst>
                    <a:ext uri="{9D8B030D-6E8A-4147-A177-3AD203B41FA5}">
                      <a16:colId xmlns:a16="http://schemas.microsoft.com/office/drawing/2014/main" val="3635539224"/>
                    </a:ext>
                  </a:extLst>
                </a:gridCol>
                <a:gridCol w="1289304">
                  <a:extLst>
                    <a:ext uri="{9D8B030D-6E8A-4147-A177-3AD203B41FA5}">
                      <a16:colId xmlns:a16="http://schemas.microsoft.com/office/drawing/2014/main" val="712327151"/>
                    </a:ext>
                  </a:extLst>
                </a:gridCol>
                <a:gridCol w="1289304">
                  <a:extLst>
                    <a:ext uri="{9D8B030D-6E8A-4147-A177-3AD203B41FA5}">
                      <a16:colId xmlns:a16="http://schemas.microsoft.com/office/drawing/2014/main" val="799108279"/>
                    </a:ext>
                  </a:extLst>
                </a:gridCol>
                <a:gridCol w="1289304">
                  <a:extLst>
                    <a:ext uri="{9D8B030D-6E8A-4147-A177-3AD203B41FA5}">
                      <a16:colId xmlns:a16="http://schemas.microsoft.com/office/drawing/2014/main" val="1743849819"/>
                    </a:ext>
                  </a:extLst>
                </a:gridCol>
                <a:gridCol w="1289304">
                  <a:extLst>
                    <a:ext uri="{9D8B030D-6E8A-4147-A177-3AD203B41FA5}">
                      <a16:colId xmlns:a16="http://schemas.microsoft.com/office/drawing/2014/main" val="3631794524"/>
                    </a:ext>
                  </a:extLst>
                </a:gridCol>
                <a:gridCol w="1289304">
                  <a:extLst>
                    <a:ext uri="{9D8B030D-6E8A-4147-A177-3AD203B41FA5}">
                      <a16:colId xmlns:a16="http://schemas.microsoft.com/office/drawing/2014/main" val="2686616399"/>
                    </a:ext>
                  </a:extLst>
                </a:gridCol>
                <a:gridCol w="1289304">
                  <a:extLst>
                    <a:ext uri="{9D8B030D-6E8A-4147-A177-3AD203B41FA5}">
                      <a16:colId xmlns:a16="http://schemas.microsoft.com/office/drawing/2014/main" val="3553846797"/>
                    </a:ext>
                  </a:extLst>
                </a:gridCol>
                <a:gridCol w="1289304">
                  <a:extLst>
                    <a:ext uri="{9D8B030D-6E8A-4147-A177-3AD203B41FA5}">
                      <a16:colId xmlns:a16="http://schemas.microsoft.com/office/drawing/2014/main" val="4037102059"/>
                    </a:ext>
                  </a:extLst>
                </a:gridCol>
              </a:tblGrid>
              <a:tr h="312844">
                <a:tc>
                  <a:txBody>
                    <a:bodyPr/>
                    <a:lstStyle/>
                    <a:p>
                      <a:pPr algn="ctr" fontAlgn="t"/>
                      <a:r>
                        <a:rPr lang="en-US" sz="1700" u="none" strike="noStrike">
                          <a:effectLst/>
                          <a:latin typeface="Helvetica" pitchFamily="2" charset="0"/>
                        </a:rPr>
                        <a:t>Subject</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APE1</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APE2</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APE3</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APE4</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APE5</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APE6</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APComplex</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93009"/>
                  </a:ext>
                </a:extLst>
              </a:tr>
              <a:tr h="312844">
                <a:tc>
                  <a:txBody>
                    <a:bodyPr/>
                    <a:lstStyle/>
                    <a:p>
                      <a:pPr algn="l" fontAlgn="b"/>
                      <a:r>
                        <a:rPr lang="en-US" sz="1700" u="none" strike="noStrike">
                          <a:effectLst/>
                          <a:latin typeface="Helvetica" pitchFamily="2" charset="0"/>
                        </a:rPr>
                        <a:t>S0802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0.254191</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0.312566</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0.262593</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0.2218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0.198246</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0.150084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1.39948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222682"/>
                  </a:ext>
                </a:extLst>
              </a:tr>
              <a:tr h="312844">
                <a:tc>
                  <a:txBody>
                    <a:bodyPr/>
                    <a:lstStyle/>
                    <a:p>
                      <a:pPr algn="l" fontAlgn="b"/>
                      <a:r>
                        <a:rPr lang="en-US" sz="1700" u="none" strike="noStrike">
                          <a:effectLst/>
                          <a:latin typeface="Helvetica" pitchFamily="2" charset="0"/>
                        </a:rPr>
                        <a:t>S0803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0.355048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0.375845</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0.221677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0.202124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0.16734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0.203295</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1.525329</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299938"/>
                  </a:ext>
                </a:extLst>
              </a:tr>
            </a:tbl>
          </a:graphicData>
        </a:graphic>
      </p:graphicFrame>
      <p:pic>
        <p:nvPicPr>
          <p:cNvPr id="57" name="Picture 56" descr="Chart, line chart&#10;&#10;Description automatically generated">
            <a:extLst>
              <a:ext uri="{FF2B5EF4-FFF2-40B4-BE49-F238E27FC236}">
                <a16:creationId xmlns:a16="http://schemas.microsoft.com/office/drawing/2014/main" id="{79490345-9D3B-0BA9-A0E4-FE79CD7A88A8}"/>
              </a:ext>
            </a:extLst>
          </p:cNvPr>
          <p:cNvPicPr>
            <a:picLocks noChangeAspect="1"/>
          </p:cNvPicPr>
          <p:nvPr/>
        </p:nvPicPr>
        <p:blipFill>
          <a:blip r:embed="rId14"/>
          <a:stretch>
            <a:fillRect/>
          </a:stretch>
        </p:blipFill>
        <p:spPr>
          <a:xfrm>
            <a:off x="17273466" y="10907541"/>
            <a:ext cx="4297680" cy="2776811"/>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15"/>
          <a:stretch>
            <a:fillRect/>
          </a:stretch>
        </p:blipFill>
        <p:spPr>
          <a:xfrm>
            <a:off x="1235998" y="6426739"/>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54065" y="5736474"/>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243387" y="5763980"/>
            <a:ext cx="2495550" cy="461665"/>
          </a:xfrm>
          <a:prstGeom prst="rect">
            <a:avLst/>
          </a:prstGeom>
          <a:noFill/>
        </p:spPr>
        <p:txBody>
          <a:bodyPr wrap="square" rtlCol="0">
            <a:spAutoFit/>
          </a:bodyPr>
          <a:lstStyle/>
          <a:p>
            <a:pPr algn="ctr"/>
            <a:r>
              <a:rPr lang="en-US" sz="2400" b="1" dirty="0"/>
              <a:t>Eyes Closed</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525</Words>
  <Application>Microsoft Office PowerPoint</Application>
  <PresentationFormat>Custom</PresentationFormat>
  <Paragraphs>196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cp:lastModifiedBy>
  <cp:revision>10</cp:revision>
  <dcterms:created xsi:type="dcterms:W3CDTF">2022-07-18T19:04:24Z</dcterms:created>
  <dcterms:modified xsi:type="dcterms:W3CDTF">2022-07-21T02:02:43Z</dcterms:modified>
</cp:coreProperties>
</file>