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8"/>
    <p:restoredTop sz="94676"/>
  </p:normalViewPr>
  <p:slideViewPr>
    <p:cSldViewPr snapToGrid="0">
      <p:cViewPr>
        <p:scale>
          <a:sx n="50" d="100"/>
          <a:sy n="50" d="100"/>
        </p:scale>
        <p:origin x="162"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hayden\Documents\GitHub\REU-Scripts\COP%20data%202022\Classification_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t>Classification</a:t>
            </a:r>
            <a:r>
              <a:rPr lang="en-US" sz="2000" baseline="0" dirty="0"/>
              <a:t> Model Precisions</a:t>
            </a:r>
            <a:endParaRPr lang="en-US" sz="2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Data'!$E$24:$E$27</c:f>
              <c:strCache>
                <c:ptCount val="4"/>
                <c:pt idx="0">
                  <c:v>Knearest</c:v>
                </c:pt>
                <c:pt idx="1">
                  <c:v>Logistic Regression</c:v>
                </c:pt>
                <c:pt idx="2">
                  <c:v>Decision Tree</c:v>
                </c:pt>
                <c:pt idx="3">
                  <c:v>Compliment Naïve Bayes</c:v>
                </c:pt>
              </c:strCache>
            </c:strRef>
          </c:cat>
          <c:val>
            <c:numRef>
              <c:f>'All Data'!$F$24:$F$27</c:f>
              <c:numCache>
                <c:formatCode>General</c:formatCode>
                <c:ptCount val="4"/>
                <c:pt idx="0">
                  <c:v>0.85</c:v>
                </c:pt>
                <c:pt idx="1">
                  <c:v>0.9</c:v>
                </c:pt>
                <c:pt idx="2">
                  <c:v>0.9</c:v>
                </c:pt>
                <c:pt idx="3">
                  <c:v>0.75</c:v>
                </c:pt>
              </c:numCache>
            </c:numRef>
          </c:val>
          <c:extLst>
            <c:ext xmlns:c16="http://schemas.microsoft.com/office/drawing/2014/chart" uri="{C3380CC4-5D6E-409C-BE32-E72D297353CC}">
              <c16:uniqueId val="{00000000-F7B0-BC4D-AE71-857EE3536929}"/>
            </c:ext>
          </c:extLst>
        </c:ser>
        <c:dLbls>
          <c:showLegendKey val="0"/>
          <c:showVal val="0"/>
          <c:showCatName val="0"/>
          <c:showSerName val="0"/>
          <c:showPercent val="0"/>
          <c:showBubbleSize val="0"/>
        </c:dLbls>
        <c:gapWidth val="219"/>
        <c:overlap val="-27"/>
        <c:axId val="1206487199"/>
        <c:axId val="1206503007"/>
      </c:barChart>
      <c:catAx>
        <c:axId val="1206487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206503007"/>
        <c:crosses val="autoZero"/>
        <c:auto val="1"/>
        <c:lblAlgn val="ctr"/>
        <c:lblOffset val="100"/>
        <c:noMultiLvlLbl val="0"/>
      </c:catAx>
      <c:valAx>
        <c:axId val="1206503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487199"/>
        <c:crosses val="autoZero"/>
        <c:crossBetween val="between"/>
      </c:valAx>
      <c:spPr>
        <a:noFill/>
        <a:ln>
          <a:noFill/>
        </a:ln>
        <a:effectLst/>
      </c:spPr>
    </c:plotArea>
    <c:plotVisOnly val="1"/>
    <c:dispBlanksAs val="gap"/>
    <c:showDLblsOverMax val="0"/>
  </c:chart>
  <c:spPr>
    <a:noFill/>
    <a:ln w="38100">
      <a:solidFill>
        <a:schemeClr val="accent2">
          <a:lumMod val="7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879F5-FACF-7142-AF02-D40C8EE9EF74}" type="datetimeFigureOut">
              <a:rPr lang="en-US" smtClean="0"/>
              <a:t>7/20/2022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E28D2-85EF-7D47-A21B-87AFD74CA87A}" type="slidenum">
              <a:rPr lang="en-US" smtClean="0"/>
              <a:t>‹#›</a:t>
            </a:fld>
            <a:endParaRPr lang="en-US"/>
          </a:p>
        </p:txBody>
      </p:sp>
    </p:spTree>
    <p:extLst>
      <p:ext uri="{BB962C8B-B14F-4D97-AF65-F5344CB8AC3E}">
        <p14:creationId xmlns:p14="http://schemas.microsoft.com/office/powerpoint/2010/main" val="2149968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BE28D2-85EF-7D47-A21B-87AFD74CA87A}" type="slidenum">
              <a:rPr lang="en-US" smtClean="0"/>
              <a:t>1</a:t>
            </a:fld>
            <a:endParaRPr lang="en-US"/>
          </a:p>
        </p:txBody>
      </p:sp>
    </p:spTree>
    <p:extLst>
      <p:ext uri="{BB962C8B-B14F-4D97-AF65-F5344CB8AC3E}">
        <p14:creationId xmlns:p14="http://schemas.microsoft.com/office/powerpoint/2010/main" val="53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34482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4948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83331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7105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4845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CE8D-F073-5543-9253-FAF9CC6C9F73}"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5715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CE8D-F073-5543-9253-FAF9CC6C9F73}" type="datetimeFigureOut">
              <a:rPr lang="en-US" smtClean="0"/>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7202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CE8D-F073-5543-9253-FAF9CC6C9F73}" type="datetimeFigureOut">
              <a:rPr lang="en-US" smtClean="0"/>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60873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CE8D-F073-5543-9253-FAF9CC6C9F73}" type="datetimeFigureOut">
              <a:rPr lang="en-US" smtClean="0"/>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501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8363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27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3C8CE8D-F073-5543-9253-FAF9CC6C9F73}" type="datetimeFigureOut">
              <a:rPr lang="en-US" smtClean="0"/>
              <a:t>7/20/2022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EF6109B-EFBC-8646-A2B2-7CA835984234}" type="slidenum">
              <a:rPr lang="en-US" smtClean="0"/>
              <a:t>‹#›</a:t>
            </a:fld>
            <a:endParaRPr lang="en-US"/>
          </a:p>
        </p:txBody>
      </p:sp>
    </p:spTree>
    <p:extLst>
      <p:ext uri="{BB962C8B-B14F-4D97-AF65-F5344CB8AC3E}">
        <p14:creationId xmlns:p14="http://schemas.microsoft.com/office/powerpoint/2010/main" val="169881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s://www.autismspeaks.org/autism-statistics-asd"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ncbi.nlm.nih.gov/pmc/articles/PMC4267489/" TargetMode="Externa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2.jpe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08128-CABB-119F-2E5A-4C9E10B3A6B4}"/>
              </a:ext>
            </a:extLst>
          </p:cNvPr>
          <p:cNvSpPr/>
          <p:nvPr/>
        </p:nvSpPr>
        <p:spPr>
          <a:xfrm>
            <a:off x="0" y="0"/>
            <a:ext cx="32918400" cy="21945600"/>
          </a:xfrm>
          <a:prstGeom prst="rect">
            <a:avLst/>
          </a:prstGeom>
          <a:solidFill>
            <a:schemeClr val="accent2">
              <a:lumMod val="7500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5" name="Rectangle 4">
            <a:extLst>
              <a:ext uri="{FF2B5EF4-FFF2-40B4-BE49-F238E27FC236}">
                <a16:creationId xmlns:a16="http://schemas.microsoft.com/office/drawing/2014/main" id="{E0006C2E-637C-F8E8-9F73-10E985EA39DF}"/>
              </a:ext>
            </a:extLst>
          </p:cNvPr>
          <p:cNvSpPr>
            <a:spLocks noGrp="1" noRot="1" noChangeAspect="1" noMove="1" noResize="1" noEditPoints="1" noAdjustHandles="1" noChangeArrowheads="1" noChangeShapeType="1"/>
          </p:cNvSpPr>
          <p:nvPr/>
        </p:nvSpPr>
        <p:spPr>
          <a:xfrm>
            <a:off x="351263" y="269860"/>
            <a:ext cx="32215874" cy="1994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pic>
        <p:nvPicPr>
          <p:cNvPr id="10" name="Picture 9" descr="Logo, icon&#10;&#10;Description automatically generated">
            <a:extLst>
              <a:ext uri="{FF2B5EF4-FFF2-40B4-BE49-F238E27FC236}">
                <a16:creationId xmlns:a16="http://schemas.microsoft.com/office/drawing/2014/main" id="{9A9E7E2F-DC7C-C3A4-0A7D-B65B8C9F36EB}"/>
              </a:ext>
            </a:extLst>
          </p:cNvPr>
          <p:cNvPicPr>
            <a:picLocks noChangeAspect="1"/>
          </p:cNvPicPr>
          <p:nvPr/>
        </p:nvPicPr>
        <p:blipFill>
          <a:blip r:embed="rId3"/>
          <a:stretch>
            <a:fillRect/>
          </a:stretch>
        </p:blipFill>
        <p:spPr>
          <a:xfrm>
            <a:off x="4291297" y="701349"/>
            <a:ext cx="2459142" cy="1205749"/>
          </a:xfrm>
          <a:prstGeom prst="rect">
            <a:avLst/>
          </a:prstGeom>
        </p:spPr>
      </p:pic>
      <p:pic>
        <p:nvPicPr>
          <p:cNvPr id="14" name="Picture 13" descr="Text&#10;&#10;Description automatically generated">
            <a:extLst>
              <a:ext uri="{FF2B5EF4-FFF2-40B4-BE49-F238E27FC236}">
                <a16:creationId xmlns:a16="http://schemas.microsoft.com/office/drawing/2014/main" id="{363B3FD2-4A84-2636-58A1-F1ABAB376309}"/>
              </a:ext>
            </a:extLst>
          </p:cNvPr>
          <p:cNvPicPr>
            <a:picLocks noChangeAspect="1"/>
          </p:cNvPicPr>
          <p:nvPr/>
        </p:nvPicPr>
        <p:blipFill>
          <a:blip r:embed="rId4"/>
          <a:stretch>
            <a:fillRect/>
          </a:stretch>
        </p:blipFill>
        <p:spPr>
          <a:xfrm>
            <a:off x="382822" y="526444"/>
            <a:ext cx="2908197" cy="1660343"/>
          </a:xfrm>
          <a:prstGeom prst="rect">
            <a:avLst/>
          </a:prstGeom>
        </p:spPr>
      </p:pic>
      <p:pic>
        <p:nvPicPr>
          <p:cNvPr id="12" name="Picture 11" descr="A picture containing transport, wheel&#10;&#10;Description automatically generated">
            <a:extLst>
              <a:ext uri="{FF2B5EF4-FFF2-40B4-BE49-F238E27FC236}">
                <a16:creationId xmlns:a16="http://schemas.microsoft.com/office/drawing/2014/main" id="{078E0EFB-3BA2-8D42-6AFC-B2297B1F3382}"/>
              </a:ext>
            </a:extLst>
          </p:cNvPr>
          <p:cNvPicPr>
            <a:picLocks noChangeAspect="1"/>
          </p:cNvPicPr>
          <p:nvPr/>
        </p:nvPicPr>
        <p:blipFill>
          <a:blip r:embed="rId5"/>
          <a:stretch>
            <a:fillRect/>
          </a:stretch>
        </p:blipFill>
        <p:spPr>
          <a:xfrm>
            <a:off x="3042878" y="540516"/>
            <a:ext cx="1451190" cy="1457934"/>
          </a:xfrm>
          <a:prstGeom prst="rect">
            <a:avLst/>
          </a:prstGeom>
        </p:spPr>
      </p:pic>
      <p:sp>
        <p:nvSpPr>
          <p:cNvPr id="17" name="Rectangle 16">
            <a:extLst>
              <a:ext uri="{FF2B5EF4-FFF2-40B4-BE49-F238E27FC236}">
                <a16:creationId xmlns:a16="http://schemas.microsoft.com/office/drawing/2014/main" id="{DB8FD315-C141-5ACD-2CFD-5C2EF964E9C9}"/>
              </a:ext>
            </a:extLst>
          </p:cNvPr>
          <p:cNvSpPr>
            <a:spLocks noGrp="1" noRot="1" noChangeAspect="1" noMove="1" noResize="1" noEditPoints="1" noAdjustHandles="1" noChangeArrowheads="1" noChangeShapeType="1"/>
          </p:cNvSpPr>
          <p:nvPr/>
        </p:nvSpPr>
        <p:spPr>
          <a:xfrm>
            <a:off x="351263" y="2520769"/>
            <a:ext cx="32215874" cy="17396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15" name="TextBox 14">
            <a:extLst>
              <a:ext uri="{FF2B5EF4-FFF2-40B4-BE49-F238E27FC236}">
                <a16:creationId xmlns:a16="http://schemas.microsoft.com/office/drawing/2014/main" id="{1DB44B38-F5C2-F94E-D03B-C7031D419468}"/>
              </a:ext>
            </a:extLst>
          </p:cNvPr>
          <p:cNvSpPr txBox="1"/>
          <p:nvPr/>
        </p:nvSpPr>
        <p:spPr>
          <a:xfrm>
            <a:off x="6376737" y="495282"/>
            <a:ext cx="26092627" cy="830997"/>
          </a:xfrm>
          <a:prstGeom prst="rect">
            <a:avLst/>
          </a:prstGeom>
          <a:noFill/>
        </p:spPr>
        <p:txBody>
          <a:bodyPr wrap="square" rtlCol="0">
            <a:spAutoFit/>
          </a:bodyPr>
          <a:lstStyle/>
          <a:p>
            <a:r>
              <a:rPr lang="en-US" sz="4800" b="1" dirty="0"/>
              <a:t>Enhancing early diagnosis of autism with machine learning algorithms using postural control features</a:t>
            </a:r>
            <a:endParaRPr lang="en-US" sz="4800" dirty="0"/>
          </a:p>
        </p:txBody>
      </p:sp>
      <p:sp>
        <p:nvSpPr>
          <p:cNvPr id="18" name="TextBox 17">
            <a:extLst>
              <a:ext uri="{FF2B5EF4-FFF2-40B4-BE49-F238E27FC236}">
                <a16:creationId xmlns:a16="http://schemas.microsoft.com/office/drawing/2014/main" id="{B5D31DC2-F086-5624-43A0-C06076F75877}"/>
              </a:ext>
            </a:extLst>
          </p:cNvPr>
          <p:cNvSpPr txBox="1"/>
          <p:nvPr/>
        </p:nvSpPr>
        <p:spPr>
          <a:xfrm>
            <a:off x="629734" y="16008511"/>
            <a:ext cx="9085765" cy="2677656"/>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There exists many tests both behavioral and physical to diagnose autism in an individual. However, there is no absolute medical test for diagnosis. By using the data from a child's postural sway, we can use machine learning to devise a method of accurately predicting and classifying autism at an early age. This can help especially in fringe cases or in cases where behavioral data is difficult to produce.</a:t>
            </a:r>
          </a:p>
        </p:txBody>
      </p:sp>
      <p:sp>
        <p:nvSpPr>
          <p:cNvPr id="2" name="TextBox 1">
            <a:extLst>
              <a:ext uri="{FF2B5EF4-FFF2-40B4-BE49-F238E27FC236}">
                <a16:creationId xmlns:a16="http://schemas.microsoft.com/office/drawing/2014/main" id="{7DC5C4E7-E668-7CFA-A87C-7E618ED0250F}"/>
              </a:ext>
            </a:extLst>
          </p:cNvPr>
          <p:cNvSpPr txBox="1"/>
          <p:nvPr/>
        </p:nvSpPr>
        <p:spPr>
          <a:xfrm>
            <a:off x="12841198" y="1205176"/>
            <a:ext cx="11176038" cy="954107"/>
          </a:xfrm>
          <a:prstGeom prst="rect">
            <a:avLst/>
          </a:prstGeom>
          <a:noFill/>
        </p:spPr>
        <p:txBody>
          <a:bodyPr wrap="square" rtlCol="0">
            <a:spAutoFit/>
          </a:bodyPr>
          <a:lstStyle/>
          <a:p>
            <a:pPr algn="ctr"/>
            <a:r>
              <a:rPr lang="en-US" sz="2800" dirty="0"/>
              <a:t>Hayden </a:t>
            </a:r>
            <a:r>
              <a:rPr lang="en-US" sz="2800" dirty="0" err="1"/>
              <a:t>Cressman</a:t>
            </a:r>
            <a:r>
              <a:rPr lang="en-US" sz="2800" dirty="0"/>
              <a:t> </a:t>
            </a:r>
          </a:p>
          <a:p>
            <a:pPr algn="ctr"/>
            <a:r>
              <a:rPr lang="en-US" sz="2800" dirty="0"/>
              <a:t>Mentor: </a:t>
            </a:r>
            <a:r>
              <a:rPr lang="en-US" sz="2800" dirty="0" err="1"/>
              <a:t>Yumeng</a:t>
            </a:r>
            <a:r>
              <a:rPr lang="en-US" sz="2800" dirty="0"/>
              <a:t> Li, Ph.D.</a:t>
            </a:r>
          </a:p>
        </p:txBody>
      </p:sp>
      <p:sp>
        <p:nvSpPr>
          <p:cNvPr id="3" name="TextBox 2">
            <a:extLst>
              <a:ext uri="{FF2B5EF4-FFF2-40B4-BE49-F238E27FC236}">
                <a16:creationId xmlns:a16="http://schemas.microsoft.com/office/drawing/2014/main" id="{971CBFDC-F55E-3F1D-7411-0F3EF8D10697}"/>
              </a:ext>
            </a:extLst>
          </p:cNvPr>
          <p:cNvSpPr txBox="1"/>
          <p:nvPr/>
        </p:nvSpPr>
        <p:spPr>
          <a:xfrm>
            <a:off x="629736" y="2641687"/>
            <a:ext cx="7323121"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Abstract</a:t>
            </a:r>
          </a:p>
        </p:txBody>
      </p:sp>
      <p:sp>
        <p:nvSpPr>
          <p:cNvPr id="6" name="TextBox 5">
            <a:extLst>
              <a:ext uri="{FF2B5EF4-FFF2-40B4-BE49-F238E27FC236}">
                <a16:creationId xmlns:a16="http://schemas.microsoft.com/office/drawing/2014/main" id="{D42CB007-96C7-F98B-D39B-B1BCEC5454B9}"/>
              </a:ext>
            </a:extLst>
          </p:cNvPr>
          <p:cNvSpPr txBox="1"/>
          <p:nvPr/>
        </p:nvSpPr>
        <p:spPr>
          <a:xfrm>
            <a:off x="678197" y="3325423"/>
            <a:ext cx="9402382" cy="1569660"/>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Autism spectrum disorder is known to cause deficits in motor functionality and stability when compared to children of typical development. The cause of this is still under research, but it is quantifiable and usable for classification.</a:t>
            </a:r>
          </a:p>
        </p:txBody>
      </p:sp>
      <p:sp>
        <p:nvSpPr>
          <p:cNvPr id="7" name="Rectangle 6">
            <a:extLst>
              <a:ext uri="{FF2B5EF4-FFF2-40B4-BE49-F238E27FC236}">
                <a16:creationId xmlns:a16="http://schemas.microsoft.com/office/drawing/2014/main" id="{CF69ABB6-343B-CA16-086D-C54773DB4940}"/>
              </a:ext>
            </a:extLst>
          </p:cNvPr>
          <p:cNvSpPr>
            <a:spLocks noGrp="1" noRot="1" noMove="1" noResize="1" noEditPoints="1" noAdjustHandles="1" noChangeArrowheads="1" noChangeShapeType="1"/>
          </p:cNvSpPr>
          <p:nvPr/>
        </p:nvSpPr>
        <p:spPr>
          <a:xfrm>
            <a:off x="351263" y="20145375"/>
            <a:ext cx="32215874" cy="1530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EF872B-6270-20CA-C607-9ED7F4A31A2A}"/>
              </a:ext>
            </a:extLst>
          </p:cNvPr>
          <p:cNvSpPr txBox="1"/>
          <p:nvPr/>
        </p:nvSpPr>
        <p:spPr>
          <a:xfrm>
            <a:off x="382822" y="20213136"/>
            <a:ext cx="19806549" cy="1200329"/>
          </a:xfrm>
          <a:prstGeom prst="rect">
            <a:avLst/>
          </a:prstGeom>
          <a:noFill/>
        </p:spPr>
        <p:txBody>
          <a:bodyPr wrap="square" rtlCol="0">
            <a:spAutoFit/>
          </a:bodyPr>
          <a:lstStyle/>
          <a:p>
            <a:r>
              <a:rPr lang="en-US" dirty="0"/>
              <a:t>References: </a:t>
            </a:r>
          </a:p>
          <a:p>
            <a:pPr marL="342900" indent="-342900">
              <a:buAutoNum type="arabicPeriod"/>
            </a:pPr>
            <a:r>
              <a:rPr lang="en-US" dirty="0">
                <a:highlight>
                  <a:srgbClr val="FFFF00"/>
                </a:highlight>
                <a:hlinkClick r:id="rId6"/>
              </a:rPr>
              <a:t>https://www.ncbi.nlm.nih.gov/pmc/articles/PMC4267489/</a:t>
            </a:r>
            <a:endParaRPr lang="en-US" dirty="0">
              <a:highlight>
                <a:srgbClr val="FFFF00"/>
              </a:highlight>
            </a:endParaRPr>
          </a:p>
          <a:p>
            <a:pPr marL="342900" indent="-342900">
              <a:buAutoNum type="arabicPeriod"/>
            </a:pPr>
            <a:r>
              <a:rPr lang="en-US" dirty="0">
                <a:highlight>
                  <a:srgbClr val="00FF00"/>
                </a:highlight>
                <a:hlinkClick r:id="rId7"/>
              </a:rPr>
              <a:t>https://www.autismspeaks.org/autism-statistics-asd</a:t>
            </a:r>
            <a:endParaRPr lang="en-US" dirty="0">
              <a:highlight>
                <a:srgbClr val="00FF00"/>
              </a:highlight>
            </a:endParaRPr>
          </a:p>
          <a:p>
            <a:pPr marL="342900" indent="-342900">
              <a:buAutoNum type="arabicPeriod"/>
            </a:pPr>
            <a:r>
              <a:rPr lang="en-US" dirty="0">
                <a:highlight>
                  <a:srgbClr val="00FF00"/>
                </a:highlight>
              </a:rPr>
              <a:t>https://www.ncbi.nlm.nih.gov/pmc/articles/PMC5674672/</a:t>
            </a:r>
          </a:p>
        </p:txBody>
      </p:sp>
      <p:sp>
        <p:nvSpPr>
          <p:cNvPr id="9" name="TextBox 8">
            <a:extLst>
              <a:ext uri="{FF2B5EF4-FFF2-40B4-BE49-F238E27FC236}">
                <a16:creationId xmlns:a16="http://schemas.microsoft.com/office/drawing/2014/main" id="{1C82A8A3-B830-FD5C-2BCE-E82CD356180C}"/>
              </a:ext>
            </a:extLst>
          </p:cNvPr>
          <p:cNvSpPr txBox="1"/>
          <p:nvPr/>
        </p:nvSpPr>
        <p:spPr>
          <a:xfrm>
            <a:off x="629735" y="15328299"/>
            <a:ext cx="3864333"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Purpose</a:t>
            </a:r>
          </a:p>
        </p:txBody>
      </p:sp>
      <p:sp>
        <p:nvSpPr>
          <p:cNvPr id="20" name="TextBox 19">
            <a:extLst>
              <a:ext uri="{FF2B5EF4-FFF2-40B4-BE49-F238E27FC236}">
                <a16:creationId xmlns:a16="http://schemas.microsoft.com/office/drawing/2014/main" id="{AB8A2012-4212-2450-0BCD-9F4C6E9ED6B1}"/>
              </a:ext>
            </a:extLst>
          </p:cNvPr>
          <p:cNvSpPr txBox="1"/>
          <p:nvPr/>
        </p:nvSpPr>
        <p:spPr>
          <a:xfrm>
            <a:off x="11575065" y="3209435"/>
            <a:ext cx="10336668" cy="2554545"/>
          </a:xfrm>
          <a:prstGeom prst="rect">
            <a:avLst/>
          </a:prstGeom>
          <a:noFill/>
          <a:ln w="38100">
            <a:solidFill>
              <a:schemeClr val="accent2">
                <a:lumMod val="75000"/>
              </a:schemeClr>
            </a:solidFill>
          </a:ln>
        </p:spPr>
        <p:txBody>
          <a:bodyPr wrap="square" rtlCol="0">
            <a:spAutoFit/>
          </a:bodyPr>
          <a:lstStyle/>
          <a:p>
            <a:r>
              <a:rPr lang="en-US" sz="2000" dirty="0">
                <a:latin typeface="Helvetica" panose="020B0604020202020204" pitchFamily="34" charset="0"/>
                <a:cs typeface="Helvetica" panose="020B0604020202020204" pitchFamily="34" charset="0"/>
              </a:rPr>
              <a:t>In total there were </a:t>
            </a:r>
            <a:r>
              <a:rPr lang="en-US" sz="2000" u="sng" dirty="0">
                <a:latin typeface="Helvetica" panose="020B0604020202020204" pitchFamily="34" charset="0"/>
                <a:cs typeface="Helvetica" panose="020B0604020202020204" pitchFamily="34" charset="0"/>
              </a:rPr>
              <a:t>40 unique TD subject trials </a:t>
            </a:r>
            <a:r>
              <a:rPr lang="en-US" sz="2000" dirty="0">
                <a:latin typeface="Helvetica" panose="020B0604020202020204" pitchFamily="34" charset="0"/>
                <a:cs typeface="Helvetica" panose="020B0604020202020204" pitchFamily="34" charset="0"/>
              </a:rPr>
              <a:t>and </a:t>
            </a:r>
            <a:r>
              <a:rPr lang="en-US" sz="2000" u="sng" dirty="0">
                <a:latin typeface="Helvetica" panose="020B0604020202020204" pitchFamily="34" charset="0"/>
                <a:cs typeface="Helvetica" panose="020B0604020202020204" pitchFamily="34" charset="0"/>
              </a:rPr>
              <a:t>24 ASD subject trials</a:t>
            </a:r>
            <a:r>
              <a:rPr lang="en-US" sz="2000" dirty="0">
                <a:latin typeface="Helvetica" panose="020B0604020202020204" pitchFamily="34" charset="0"/>
                <a:cs typeface="Helvetica" panose="020B0604020202020204" pitchFamily="34" charset="0"/>
              </a:rPr>
              <a:t>. For this test we used a force plate and ran each test for 30 seconds at a sampling rate of 60 </a:t>
            </a:r>
            <a:r>
              <a:rPr lang="en-US" sz="2000" dirty="0" err="1">
                <a:latin typeface="Helvetica" panose="020B0604020202020204" pitchFamily="34" charset="0"/>
                <a:cs typeface="Helvetica" panose="020B0604020202020204" pitchFamily="34" charset="0"/>
              </a:rPr>
              <a:t>hz</a:t>
            </a:r>
            <a:r>
              <a:rPr lang="en-US" sz="2000" dirty="0">
                <a:latin typeface="Helvetica" panose="020B0604020202020204" pitchFamily="34" charset="0"/>
                <a:cs typeface="Helvetica" panose="020B0604020202020204" pitchFamily="34" charset="0"/>
              </a:rPr>
              <a:t>. This gives us their center of pressure data from which we can determine several things such as:</a:t>
            </a:r>
          </a:p>
          <a:p>
            <a:endParaRPr lang="en-US"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Displacement in the Mediolateral and Anteroposterior Directions</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Area of Postural Sway</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Entropy in the Mediolateral and Anteroposterior Directions</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Complexity Index based off the Entropy</a:t>
            </a:r>
          </a:p>
        </p:txBody>
      </p:sp>
      <p:sp>
        <p:nvSpPr>
          <p:cNvPr id="21" name="TextBox 20">
            <a:extLst>
              <a:ext uri="{FF2B5EF4-FFF2-40B4-BE49-F238E27FC236}">
                <a16:creationId xmlns:a16="http://schemas.microsoft.com/office/drawing/2014/main" id="{05F0B123-16D5-180D-2079-E2B9086CF089}"/>
              </a:ext>
            </a:extLst>
          </p:cNvPr>
          <p:cNvSpPr txBox="1"/>
          <p:nvPr/>
        </p:nvSpPr>
        <p:spPr>
          <a:xfrm>
            <a:off x="11575065" y="2592591"/>
            <a:ext cx="4419600"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Methods</a:t>
            </a:r>
          </a:p>
        </p:txBody>
      </p:sp>
      <p:sp>
        <p:nvSpPr>
          <p:cNvPr id="26" name="TextBox 25">
            <a:extLst>
              <a:ext uri="{FF2B5EF4-FFF2-40B4-BE49-F238E27FC236}">
                <a16:creationId xmlns:a16="http://schemas.microsoft.com/office/drawing/2014/main" id="{2B888319-45CC-4AF8-C52E-BF8E451EBC81}"/>
              </a:ext>
            </a:extLst>
          </p:cNvPr>
          <p:cNvSpPr txBox="1"/>
          <p:nvPr/>
        </p:nvSpPr>
        <p:spPr>
          <a:xfrm>
            <a:off x="22963834" y="3620410"/>
            <a:ext cx="9324830" cy="1569660"/>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 precision of each classification model can be seen below. Since we are working with a small sample size with possibility of outliers, the precision is fairly high all around. The data was run using a 70-30 split on the total data set.</a:t>
            </a:r>
          </a:p>
        </p:txBody>
      </p:sp>
      <p:sp>
        <p:nvSpPr>
          <p:cNvPr id="27" name="TextBox 26">
            <a:extLst>
              <a:ext uri="{FF2B5EF4-FFF2-40B4-BE49-F238E27FC236}">
                <a16:creationId xmlns:a16="http://schemas.microsoft.com/office/drawing/2014/main" id="{9F89D7B1-5B63-2765-C548-40B227405444}"/>
              </a:ext>
            </a:extLst>
          </p:cNvPr>
          <p:cNvSpPr txBox="1"/>
          <p:nvPr/>
        </p:nvSpPr>
        <p:spPr>
          <a:xfrm>
            <a:off x="22963834" y="2845787"/>
            <a:ext cx="5011397"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Findings</a:t>
            </a:r>
          </a:p>
        </p:txBody>
      </p:sp>
      <p:graphicFrame>
        <p:nvGraphicFramePr>
          <p:cNvPr id="30" name="Chart 29">
            <a:extLst>
              <a:ext uri="{FF2B5EF4-FFF2-40B4-BE49-F238E27FC236}">
                <a16:creationId xmlns:a16="http://schemas.microsoft.com/office/drawing/2014/main" id="{F2D2127C-C805-F771-7D6C-C0246E728621}"/>
              </a:ext>
            </a:extLst>
          </p:cNvPr>
          <p:cNvGraphicFramePr>
            <a:graphicFrameLocks/>
          </p:cNvGraphicFramePr>
          <p:nvPr>
            <p:extLst>
              <p:ext uri="{D42A27DB-BD31-4B8C-83A1-F6EECF244321}">
                <p14:modId xmlns:p14="http://schemas.microsoft.com/office/powerpoint/2010/main" val="72409100"/>
              </p:ext>
            </p:extLst>
          </p:nvPr>
        </p:nvGraphicFramePr>
        <p:xfrm>
          <a:off x="23328915" y="14780367"/>
          <a:ext cx="8756860" cy="4683629"/>
        </p:xfrm>
        <a:graphic>
          <a:graphicData uri="http://schemas.openxmlformats.org/drawingml/2006/chart">
            <c:chart xmlns:c="http://schemas.openxmlformats.org/drawingml/2006/chart" xmlns:r="http://schemas.openxmlformats.org/officeDocument/2006/relationships" r:id="rId8"/>
          </a:graphicData>
        </a:graphic>
      </p:graphicFrame>
      <p:pic>
        <p:nvPicPr>
          <p:cNvPr id="35" name="Picture 34" descr="Diagram&#10;&#10;Description automatically generated">
            <a:extLst>
              <a:ext uri="{FF2B5EF4-FFF2-40B4-BE49-F238E27FC236}">
                <a16:creationId xmlns:a16="http://schemas.microsoft.com/office/drawing/2014/main" id="{18BADB99-0AFC-5689-16B4-07FF2147CF50}"/>
              </a:ext>
            </a:extLst>
          </p:cNvPr>
          <p:cNvPicPr>
            <a:picLocks noChangeAspect="1"/>
          </p:cNvPicPr>
          <p:nvPr/>
        </p:nvPicPr>
        <p:blipFill>
          <a:blip r:embed="rId9"/>
          <a:stretch>
            <a:fillRect/>
          </a:stretch>
        </p:blipFill>
        <p:spPr>
          <a:xfrm>
            <a:off x="11699875" y="5867400"/>
            <a:ext cx="5003800" cy="3352800"/>
          </a:xfrm>
          <a:prstGeom prst="rect">
            <a:avLst/>
          </a:prstGeom>
        </p:spPr>
      </p:pic>
      <p:pic>
        <p:nvPicPr>
          <p:cNvPr id="37" name="Picture 36" descr="Diagram&#10;&#10;Description automatically generated">
            <a:extLst>
              <a:ext uri="{FF2B5EF4-FFF2-40B4-BE49-F238E27FC236}">
                <a16:creationId xmlns:a16="http://schemas.microsoft.com/office/drawing/2014/main" id="{97E7C57A-38BD-96C3-F5DE-B5D0CA6BE865}"/>
              </a:ext>
            </a:extLst>
          </p:cNvPr>
          <p:cNvPicPr>
            <a:picLocks noChangeAspect="1"/>
          </p:cNvPicPr>
          <p:nvPr/>
        </p:nvPicPr>
        <p:blipFill>
          <a:blip r:embed="rId10"/>
          <a:stretch>
            <a:fillRect/>
          </a:stretch>
        </p:blipFill>
        <p:spPr>
          <a:xfrm>
            <a:off x="16703675" y="5869959"/>
            <a:ext cx="4902200" cy="3352800"/>
          </a:xfrm>
          <a:prstGeom prst="rect">
            <a:avLst/>
          </a:prstGeom>
        </p:spPr>
      </p:pic>
      <p:graphicFrame>
        <p:nvGraphicFramePr>
          <p:cNvPr id="38" name="Table 37">
            <a:extLst>
              <a:ext uri="{FF2B5EF4-FFF2-40B4-BE49-F238E27FC236}">
                <a16:creationId xmlns:a16="http://schemas.microsoft.com/office/drawing/2014/main" id="{5CB0D5BB-89EA-728A-E6F3-BEF1D0745022}"/>
              </a:ext>
            </a:extLst>
          </p:cNvPr>
          <p:cNvGraphicFramePr>
            <a:graphicFrameLocks noGrp="1"/>
          </p:cNvGraphicFramePr>
          <p:nvPr>
            <p:extLst>
              <p:ext uri="{D42A27DB-BD31-4B8C-83A1-F6EECF244321}">
                <p14:modId xmlns:p14="http://schemas.microsoft.com/office/powerpoint/2010/main" val="121525526"/>
              </p:ext>
            </p:extLst>
          </p:nvPr>
        </p:nvGraphicFramePr>
        <p:xfrm>
          <a:off x="11886340" y="9467219"/>
          <a:ext cx="4736592" cy="859536"/>
        </p:xfrm>
        <a:graphic>
          <a:graphicData uri="http://schemas.openxmlformats.org/drawingml/2006/table">
            <a:tbl>
              <a:tblPr>
                <a:tableStyleId>{5C22544A-7EE6-4342-B048-85BDC9FD1C3A}</a:tableStyleId>
              </a:tblPr>
              <a:tblGrid>
                <a:gridCol w="1184148">
                  <a:extLst>
                    <a:ext uri="{9D8B030D-6E8A-4147-A177-3AD203B41FA5}">
                      <a16:colId xmlns:a16="http://schemas.microsoft.com/office/drawing/2014/main" val="1900689490"/>
                    </a:ext>
                  </a:extLst>
                </a:gridCol>
                <a:gridCol w="1184148">
                  <a:extLst>
                    <a:ext uri="{9D8B030D-6E8A-4147-A177-3AD203B41FA5}">
                      <a16:colId xmlns:a16="http://schemas.microsoft.com/office/drawing/2014/main" val="1977975978"/>
                    </a:ext>
                  </a:extLst>
                </a:gridCol>
                <a:gridCol w="1184148">
                  <a:extLst>
                    <a:ext uri="{9D8B030D-6E8A-4147-A177-3AD203B41FA5}">
                      <a16:colId xmlns:a16="http://schemas.microsoft.com/office/drawing/2014/main" val="3781674978"/>
                    </a:ext>
                  </a:extLst>
                </a:gridCol>
                <a:gridCol w="1184148">
                  <a:extLst>
                    <a:ext uri="{9D8B030D-6E8A-4147-A177-3AD203B41FA5}">
                      <a16:colId xmlns:a16="http://schemas.microsoft.com/office/drawing/2014/main" val="3076006969"/>
                    </a:ext>
                  </a:extLst>
                </a:gridCol>
              </a:tblGrid>
              <a:tr h="429768">
                <a:tc>
                  <a:txBody>
                    <a:bodyPr/>
                    <a:lstStyle/>
                    <a:p>
                      <a:pPr algn="ctr" fontAlgn="t"/>
                      <a:r>
                        <a:rPr lang="en-US" sz="1600" b="1" u="none" strike="noStrike" dirty="0">
                          <a:effectLst/>
                        </a:rPr>
                        <a:t>Subject</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dirty="0">
                          <a:effectLst/>
                        </a:rPr>
                        <a:t>Area (cm</a:t>
                      </a:r>
                      <a:r>
                        <a:rPr lang="en-US" sz="1600" b="1" u="none" strike="noStrike" baseline="30000" dirty="0">
                          <a:effectLst/>
                        </a:rPr>
                        <a:t>2</a:t>
                      </a:r>
                      <a:r>
                        <a:rPr lang="en-US" sz="1600" b="1" u="none" strike="noStrike" dirty="0">
                          <a:effectLst/>
                        </a:rPr>
                        <a:t>)</a:t>
                      </a:r>
                      <a:endParaRPr lang="en-US" sz="1600" b="1" u="none" strike="noStrike" baseline="30000" dirty="0">
                        <a:effectLs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dirty="0" err="1">
                          <a:effectLst/>
                        </a:rPr>
                        <a:t>APDisp</a:t>
                      </a:r>
                      <a:r>
                        <a:rPr lang="en-US" sz="1600" b="1" u="none" strike="noStrike" dirty="0">
                          <a:effectLst/>
                        </a:rPr>
                        <a:t> (cm)</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dirty="0" err="1">
                          <a:effectLst/>
                        </a:rPr>
                        <a:t>MLDisp</a:t>
                      </a:r>
                      <a:r>
                        <a:rPr lang="en-US" sz="1600" b="1" u="none" strike="noStrike" dirty="0">
                          <a:effectLst/>
                        </a:rPr>
                        <a:t> (cm)</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174465"/>
                  </a:ext>
                </a:extLst>
              </a:tr>
              <a:tr h="429768">
                <a:tc>
                  <a:txBody>
                    <a:bodyPr/>
                    <a:lstStyle/>
                    <a:p>
                      <a:pPr algn="ctr" fontAlgn="b"/>
                      <a:r>
                        <a:rPr lang="en-US" sz="1600" u="none" strike="noStrike" dirty="0">
                          <a:effectLst/>
                        </a:rPr>
                        <a:t>S0802</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9.571985</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4.1692</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6.0299</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366454"/>
                  </a:ext>
                </a:extLst>
              </a:tr>
            </a:tbl>
          </a:graphicData>
        </a:graphic>
      </p:graphicFrame>
      <p:graphicFrame>
        <p:nvGraphicFramePr>
          <p:cNvPr id="39" name="Table 38">
            <a:extLst>
              <a:ext uri="{FF2B5EF4-FFF2-40B4-BE49-F238E27FC236}">
                <a16:creationId xmlns:a16="http://schemas.microsoft.com/office/drawing/2014/main" id="{580F92BB-DBF3-9C3D-D9D1-F23AE423EFE7}"/>
              </a:ext>
            </a:extLst>
          </p:cNvPr>
          <p:cNvGraphicFramePr>
            <a:graphicFrameLocks noGrp="1"/>
          </p:cNvGraphicFramePr>
          <p:nvPr>
            <p:extLst>
              <p:ext uri="{D42A27DB-BD31-4B8C-83A1-F6EECF244321}">
                <p14:modId xmlns:p14="http://schemas.microsoft.com/office/powerpoint/2010/main" val="1171042129"/>
              </p:ext>
            </p:extLst>
          </p:nvPr>
        </p:nvGraphicFramePr>
        <p:xfrm>
          <a:off x="16901407" y="9466355"/>
          <a:ext cx="4738700" cy="860400"/>
        </p:xfrm>
        <a:graphic>
          <a:graphicData uri="http://schemas.openxmlformats.org/drawingml/2006/table">
            <a:tbl>
              <a:tblPr>
                <a:tableStyleId>{5C22544A-7EE6-4342-B048-85BDC9FD1C3A}</a:tableStyleId>
              </a:tblPr>
              <a:tblGrid>
                <a:gridCol w="1184675">
                  <a:extLst>
                    <a:ext uri="{9D8B030D-6E8A-4147-A177-3AD203B41FA5}">
                      <a16:colId xmlns:a16="http://schemas.microsoft.com/office/drawing/2014/main" val="1409672416"/>
                    </a:ext>
                  </a:extLst>
                </a:gridCol>
                <a:gridCol w="1184675">
                  <a:extLst>
                    <a:ext uri="{9D8B030D-6E8A-4147-A177-3AD203B41FA5}">
                      <a16:colId xmlns:a16="http://schemas.microsoft.com/office/drawing/2014/main" val="1657763539"/>
                    </a:ext>
                  </a:extLst>
                </a:gridCol>
                <a:gridCol w="1184675">
                  <a:extLst>
                    <a:ext uri="{9D8B030D-6E8A-4147-A177-3AD203B41FA5}">
                      <a16:colId xmlns:a16="http://schemas.microsoft.com/office/drawing/2014/main" val="4103440143"/>
                    </a:ext>
                  </a:extLst>
                </a:gridCol>
                <a:gridCol w="1184675">
                  <a:extLst>
                    <a:ext uri="{9D8B030D-6E8A-4147-A177-3AD203B41FA5}">
                      <a16:colId xmlns:a16="http://schemas.microsoft.com/office/drawing/2014/main" val="215514328"/>
                    </a:ext>
                  </a:extLst>
                </a:gridCol>
              </a:tblGrid>
              <a:tr h="430200">
                <a:tc>
                  <a:txBody>
                    <a:bodyPr/>
                    <a:lstStyle/>
                    <a:p>
                      <a:pPr algn="ctr" fontAlgn="t"/>
                      <a:r>
                        <a:rPr lang="en-US" sz="1600" b="1" u="none" strike="noStrike" dirty="0">
                          <a:effectLst/>
                        </a:rPr>
                        <a:t>Subject</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dirty="0">
                          <a:effectLst/>
                        </a:rPr>
                        <a:t>Area (cm</a:t>
                      </a:r>
                      <a:r>
                        <a:rPr lang="en-US" sz="1600" b="1" u="none" strike="noStrike" baseline="30000" dirty="0">
                          <a:effectLst/>
                        </a:rPr>
                        <a:t>2</a:t>
                      </a:r>
                      <a:r>
                        <a:rPr lang="en-US" sz="1600" b="1" u="none" strike="noStrike" dirty="0">
                          <a:effectLst/>
                        </a:rPr>
                        <a:t>)</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dirty="0" err="1">
                          <a:effectLst/>
                        </a:rPr>
                        <a:t>APDisp</a:t>
                      </a:r>
                      <a:r>
                        <a:rPr lang="en-US" sz="1600" b="1" u="none" strike="noStrike" dirty="0">
                          <a:effectLst/>
                        </a:rPr>
                        <a:t> (cm)</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dirty="0" err="1">
                          <a:effectLst/>
                        </a:rPr>
                        <a:t>MLDisp</a:t>
                      </a:r>
                      <a:r>
                        <a:rPr lang="en-US" sz="1600" b="1" u="none" strike="noStrike" dirty="0">
                          <a:effectLst/>
                        </a:rPr>
                        <a:t> (cm)</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4615956"/>
                  </a:ext>
                </a:extLst>
              </a:tr>
              <a:tr h="430200">
                <a:tc>
                  <a:txBody>
                    <a:bodyPr/>
                    <a:lstStyle/>
                    <a:p>
                      <a:pPr algn="ctr" fontAlgn="b"/>
                      <a:r>
                        <a:rPr lang="en-US" sz="1600" u="none" strike="noStrike" dirty="0">
                          <a:effectLst/>
                        </a:rPr>
                        <a:t>S0803</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12.22329</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5.6477</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5.0792</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9904137"/>
                  </a:ext>
                </a:extLst>
              </a:tr>
            </a:tbl>
          </a:graphicData>
        </a:graphic>
      </p:graphicFrame>
      <p:sp>
        <p:nvSpPr>
          <p:cNvPr id="42" name="TextBox 41">
            <a:extLst>
              <a:ext uri="{FF2B5EF4-FFF2-40B4-BE49-F238E27FC236}">
                <a16:creationId xmlns:a16="http://schemas.microsoft.com/office/drawing/2014/main" id="{7D183E87-BC58-8512-0842-3A162DC93F47}"/>
              </a:ext>
            </a:extLst>
          </p:cNvPr>
          <p:cNvSpPr txBox="1"/>
          <p:nvPr/>
        </p:nvSpPr>
        <p:spPr>
          <a:xfrm>
            <a:off x="14628936" y="10487134"/>
            <a:ext cx="3987992" cy="369332"/>
          </a:xfrm>
          <a:prstGeom prst="rect">
            <a:avLst/>
          </a:prstGeom>
          <a:noFill/>
          <a:ln w="28575">
            <a:solidFill>
              <a:schemeClr val="accent2">
                <a:lumMod val="75000"/>
              </a:schemeClr>
            </a:solidFill>
          </a:ln>
        </p:spPr>
        <p:txBody>
          <a:bodyPr wrap="square" rtlCol="0">
            <a:spAutoFit/>
          </a:bodyPr>
          <a:lstStyle/>
          <a:p>
            <a:pPr algn="ctr"/>
            <a:r>
              <a:rPr lang="en-US" b="1" u="sng" dirty="0"/>
              <a:t>Mediolateral Multiscale Sample Entropy</a:t>
            </a:r>
          </a:p>
        </p:txBody>
      </p:sp>
      <p:pic>
        <p:nvPicPr>
          <p:cNvPr id="44" name="Picture 43" descr="Chart, line chart&#10;&#10;Description automatically generated">
            <a:extLst>
              <a:ext uri="{FF2B5EF4-FFF2-40B4-BE49-F238E27FC236}">
                <a16:creationId xmlns:a16="http://schemas.microsoft.com/office/drawing/2014/main" id="{147842F4-746C-F22C-0324-64D139390BC1}"/>
              </a:ext>
            </a:extLst>
          </p:cNvPr>
          <p:cNvPicPr>
            <a:picLocks noChangeAspect="1"/>
          </p:cNvPicPr>
          <p:nvPr/>
        </p:nvPicPr>
        <p:blipFill>
          <a:blip r:embed="rId11"/>
          <a:stretch>
            <a:fillRect/>
          </a:stretch>
        </p:blipFill>
        <p:spPr>
          <a:xfrm>
            <a:off x="11637470" y="10899473"/>
            <a:ext cx="4294790" cy="2813485"/>
          </a:xfrm>
          <a:prstGeom prst="rect">
            <a:avLst/>
          </a:prstGeom>
        </p:spPr>
      </p:pic>
      <p:sp>
        <p:nvSpPr>
          <p:cNvPr id="45" name="TextBox 44">
            <a:extLst>
              <a:ext uri="{FF2B5EF4-FFF2-40B4-BE49-F238E27FC236}">
                <a16:creationId xmlns:a16="http://schemas.microsoft.com/office/drawing/2014/main" id="{BACBB033-7194-4E89-5888-C970A183B157}"/>
              </a:ext>
            </a:extLst>
          </p:cNvPr>
          <p:cNvSpPr txBox="1"/>
          <p:nvPr/>
        </p:nvSpPr>
        <p:spPr>
          <a:xfrm>
            <a:off x="14394082" y="14828095"/>
            <a:ext cx="4457699" cy="369332"/>
          </a:xfrm>
          <a:prstGeom prst="rect">
            <a:avLst/>
          </a:prstGeom>
          <a:noFill/>
          <a:ln w="28575">
            <a:solidFill>
              <a:schemeClr val="accent2">
                <a:lumMod val="75000"/>
              </a:schemeClr>
            </a:solidFill>
          </a:ln>
        </p:spPr>
        <p:txBody>
          <a:bodyPr wrap="square" rtlCol="0">
            <a:spAutoFit/>
          </a:bodyPr>
          <a:lstStyle/>
          <a:p>
            <a:pPr algn="ctr"/>
            <a:r>
              <a:rPr lang="en-US" b="1" u="sng" dirty="0"/>
              <a:t>Anteroposterior Multiscale Sample Entropy</a:t>
            </a:r>
          </a:p>
        </p:txBody>
      </p:sp>
      <p:graphicFrame>
        <p:nvGraphicFramePr>
          <p:cNvPr id="46" name="Table 45">
            <a:extLst>
              <a:ext uri="{FF2B5EF4-FFF2-40B4-BE49-F238E27FC236}">
                <a16:creationId xmlns:a16="http://schemas.microsoft.com/office/drawing/2014/main" id="{E72F20A1-D2ED-5F83-61A2-4BB1B8FC65E7}"/>
              </a:ext>
            </a:extLst>
          </p:cNvPr>
          <p:cNvGraphicFramePr>
            <a:graphicFrameLocks noGrp="1"/>
          </p:cNvGraphicFramePr>
          <p:nvPr>
            <p:extLst>
              <p:ext uri="{D42A27DB-BD31-4B8C-83A1-F6EECF244321}">
                <p14:modId xmlns:p14="http://schemas.microsoft.com/office/powerpoint/2010/main" val="639171256"/>
              </p:ext>
            </p:extLst>
          </p:nvPr>
        </p:nvGraphicFramePr>
        <p:xfrm>
          <a:off x="22963834" y="5805183"/>
          <a:ext cx="9324828" cy="8511615"/>
        </p:xfrm>
        <a:graphic>
          <a:graphicData uri="http://schemas.openxmlformats.org/drawingml/2006/table">
            <a:tbl>
              <a:tblPr>
                <a:tableStyleId>{5C22544A-7EE6-4342-B048-85BDC9FD1C3A}</a:tableStyleId>
              </a:tblPr>
              <a:tblGrid>
                <a:gridCol w="1554138">
                  <a:extLst>
                    <a:ext uri="{9D8B030D-6E8A-4147-A177-3AD203B41FA5}">
                      <a16:colId xmlns:a16="http://schemas.microsoft.com/office/drawing/2014/main" val="3113854362"/>
                    </a:ext>
                  </a:extLst>
                </a:gridCol>
                <a:gridCol w="1554138">
                  <a:extLst>
                    <a:ext uri="{9D8B030D-6E8A-4147-A177-3AD203B41FA5}">
                      <a16:colId xmlns:a16="http://schemas.microsoft.com/office/drawing/2014/main" val="2772970292"/>
                    </a:ext>
                  </a:extLst>
                </a:gridCol>
                <a:gridCol w="1554138">
                  <a:extLst>
                    <a:ext uri="{9D8B030D-6E8A-4147-A177-3AD203B41FA5}">
                      <a16:colId xmlns:a16="http://schemas.microsoft.com/office/drawing/2014/main" val="4114522163"/>
                    </a:ext>
                  </a:extLst>
                </a:gridCol>
                <a:gridCol w="1554138">
                  <a:extLst>
                    <a:ext uri="{9D8B030D-6E8A-4147-A177-3AD203B41FA5}">
                      <a16:colId xmlns:a16="http://schemas.microsoft.com/office/drawing/2014/main" val="1312402973"/>
                    </a:ext>
                  </a:extLst>
                </a:gridCol>
                <a:gridCol w="1554138">
                  <a:extLst>
                    <a:ext uri="{9D8B030D-6E8A-4147-A177-3AD203B41FA5}">
                      <a16:colId xmlns:a16="http://schemas.microsoft.com/office/drawing/2014/main" val="3117358827"/>
                    </a:ext>
                  </a:extLst>
                </a:gridCol>
                <a:gridCol w="1554138">
                  <a:extLst>
                    <a:ext uri="{9D8B030D-6E8A-4147-A177-3AD203B41FA5}">
                      <a16:colId xmlns:a16="http://schemas.microsoft.com/office/drawing/2014/main" val="3795420134"/>
                    </a:ext>
                  </a:extLst>
                </a:gridCol>
              </a:tblGrid>
              <a:tr h="405315">
                <a:tc>
                  <a:txBody>
                    <a:bodyPr/>
                    <a:lstStyle/>
                    <a:p>
                      <a:pPr algn="l" fontAlgn="b"/>
                      <a:r>
                        <a:rPr lang="en-US" sz="1800" u="none" strike="noStrike" dirty="0">
                          <a:effectLst/>
                          <a:latin typeface="Helvetica" pitchFamily="2" charset="0"/>
                        </a:rPr>
                        <a:t> </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dirty="0">
                          <a:effectLst/>
                          <a:latin typeface="Helvetica" pitchFamily="2" charset="0"/>
                        </a:rPr>
                        <a:t>0.0</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a:effectLst/>
                          <a:latin typeface="Helvetica" pitchFamily="2" charset="0"/>
                        </a:rPr>
                        <a:t>1.0</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a:effectLst/>
                          <a:latin typeface="Helvetica" pitchFamily="2" charset="0"/>
                        </a:rPr>
                        <a:t>accuracy</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a:effectLst/>
                          <a:latin typeface="Helvetica" pitchFamily="2" charset="0"/>
                        </a:rPr>
                        <a:t>macro avg</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dirty="0">
                          <a:effectLst/>
                          <a:latin typeface="Helvetica" pitchFamily="2" charset="0"/>
                        </a:rPr>
                        <a:t>weighted avg</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868483485"/>
                  </a:ext>
                </a:extLst>
              </a:tr>
              <a:tr h="405315">
                <a:tc gridSpan="6">
                  <a:txBody>
                    <a:bodyPr/>
                    <a:lstStyle/>
                    <a:p>
                      <a:pPr algn="ctr" fontAlgn="b"/>
                      <a:r>
                        <a:rPr lang="en-US" sz="1800" u="none" strike="noStrike">
                          <a:effectLst/>
                          <a:latin typeface="Helvetica" pitchFamily="2" charset="0"/>
                        </a:rPr>
                        <a:t>K-Nearest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5914183"/>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dirty="0">
                          <a:effectLst/>
                          <a:latin typeface="Helvetica" pitchFamily="2" charset="0"/>
                        </a:rPr>
                        <a:t>0.9167</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0.8333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Helvetica" pitchFamily="2" charset="0"/>
                        </a:rPr>
                        <a:t>0.86</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387302"/>
                  </a:ext>
                </a:extLst>
              </a:tr>
              <a:tr h="405315">
                <a:tc>
                  <a:txBody>
                    <a:bodyPr/>
                    <a:lstStyle/>
                    <a:p>
                      <a:pPr algn="ctr" fontAlgn="t"/>
                      <a:r>
                        <a:rPr lang="en-US" sz="1800" u="none" strike="noStrike" dirty="0">
                          <a:effectLst/>
                          <a:latin typeface="Helvetica" pitchFamily="2" charset="0"/>
                        </a:rPr>
                        <a:t>recall</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0.8462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0.8516</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240974"/>
                  </a:ext>
                </a:extLst>
              </a:tr>
              <a:tr h="405315">
                <a:tc>
                  <a:txBody>
                    <a:bodyPr/>
                    <a:lstStyle/>
                    <a:p>
                      <a:pPr algn="ctr" fontAlgn="t"/>
                      <a:r>
                        <a:rPr lang="en-US" sz="1800" u="none" strike="noStrike" dirty="0">
                          <a:effectLst/>
                          <a:latin typeface="Helvetica" pitchFamily="2" charset="0"/>
                        </a:rPr>
                        <a:t>f1-score</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0.8800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0.8400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0566322"/>
                  </a:ext>
                </a:extLst>
              </a:tr>
              <a:tr h="405315">
                <a:tc>
                  <a:txBody>
                    <a:bodyPr/>
                    <a:lstStyle/>
                    <a:p>
                      <a:pPr algn="ctr" fontAlgn="t"/>
                      <a:r>
                        <a:rPr lang="en-US" sz="1800" u="none" strike="noStrike">
                          <a:effectLst/>
                          <a:latin typeface="Helvetica" pitchFamily="2" charset="0"/>
                        </a:rPr>
                        <a:t>support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396433"/>
                  </a:ext>
                </a:extLst>
              </a:tr>
              <a:tr h="405315">
                <a:tc gridSpan="6">
                  <a:txBody>
                    <a:bodyPr/>
                    <a:lstStyle/>
                    <a:p>
                      <a:pPr algn="ctr" fontAlgn="t"/>
                      <a:r>
                        <a:rPr lang="en-US" sz="1800" u="none" strike="noStrike">
                          <a:effectLst/>
                          <a:latin typeface="Helvetica" pitchFamily="2" charset="0"/>
                        </a:rPr>
                        <a:t>Logistic Regression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4177654"/>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1.0000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0.7778</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0.8889</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40015"/>
                  </a:ext>
                </a:extLst>
              </a:tr>
              <a:tr h="405315">
                <a:tc>
                  <a:txBody>
                    <a:bodyPr/>
                    <a:lstStyle/>
                    <a:p>
                      <a:pPr algn="ctr" fontAlgn="t"/>
                      <a:r>
                        <a:rPr lang="en-US" sz="1800" u="none" strike="noStrike">
                          <a:effectLst/>
                          <a:latin typeface="Helvetica" pitchFamily="2" charset="0"/>
                        </a:rPr>
                        <a:t>recall</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0.8462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1.0000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2985153"/>
                  </a:ext>
                </a:extLst>
              </a:tr>
              <a:tr h="405315">
                <a:tc>
                  <a:txBody>
                    <a:bodyPr/>
                    <a:lstStyle/>
                    <a:p>
                      <a:pPr algn="ctr" fontAlgn="t"/>
                      <a:r>
                        <a:rPr lang="en-US" sz="1800" u="none" strike="noStrike">
                          <a:effectLst/>
                          <a:latin typeface="Helvetica" pitchFamily="2" charset="0"/>
                        </a:rPr>
                        <a:t>f1-score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0.9167</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0.8750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0.8958</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879518"/>
                  </a:ext>
                </a:extLst>
              </a:tr>
              <a:tr h="405315">
                <a:tc>
                  <a:txBody>
                    <a:bodyPr/>
                    <a:lstStyle/>
                    <a:p>
                      <a:pPr algn="ctr" fontAlgn="t"/>
                      <a:r>
                        <a:rPr lang="en-US" sz="1800" u="none" strike="noStrike">
                          <a:effectLst/>
                          <a:latin typeface="Helvetica" pitchFamily="2" charset="0"/>
                        </a:rPr>
                        <a:t>support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8924978"/>
                  </a:ext>
                </a:extLst>
              </a:tr>
              <a:tr h="405315">
                <a:tc gridSpan="6">
                  <a:txBody>
                    <a:bodyPr/>
                    <a:lstStyle/>
                    <a:p>
                      <a:pPr algn="ctr" fontAlgn="t"/>
                      <a:r>
                        <a:rPr lang="en-US" sz="1800" u="none" strike="noStrike">
                          <a:effectLst/>
                          <a:latin typeface="Helvetica" pitchFamily="2" charset="0"/>
                        </a:rPr>
                        <a:t>Decision Tree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3524158"/>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0.8901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403366"/>
                  </a:ext>
                </a:extLst>
              </a:tr>
              <a:tr h="405315">
                <a:tc>
                  <a:txBody>
                    <a:bodyPr/>
                    <a:lstStyle/>
                    <a:p>
                      <a:pPr algn="ctr" fontAlgn="t"/>
                      <a:r>
                        <a:rPr lang="en-US" sz="1800" u="none" strike="noStrike">
                          <a:effectLst/>
                          <a:latin typeface="Helvetica" pitchFamily="2" charset="0"/>
                        </a:rPr>
                        <a:t>recall</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0.8901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1518860"/>
                  </a:ext>
                </a:extLst>
              </a:tr>
              <a:tr h="405315">
                <a:tc>
                  <a:txBody>
                    <a:bodyPr/>
                    <a:lstStyle/>
                    <a:p>
                      <a:pPr algn="ctr" fontAlgn="t"/>
                      <a:r>
                        <a:rPr lang="en-US" sz="1800" u="none" strike="noStrike">
                          <a:effectLst/>
                          <a:latin typeface="Helvetica" pitchFamily="2" charset="0"/>
                        </a:rPr>
                        <a:t>f1-score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0.8901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636039"/>
                  </a:ext>
                </a:extLst>
              </a:tr>
              <a:tr h="405315">
                <a:tc>
                  <a:txBody>
                    <a:bodyPr/>
                    <a:lstStyle/>
                    <a:p>
                      <a:pPr algn="ctr" fontAlgn="t"/>
                      <a:r>
                        <a:rPr lang="en-US" sz="1800" u="none" strike="noStrike">
                          <a:effectLst/>
                          <a:latin typeface="Helvetica" pitchFamily="2" charset="0"/>
                        </a:rPr>
                        <a:t>support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835683"/>
                  </a:ext>
                </a:extLst>
              </a:tr>
              <a:tr h="405315">
                <a:tc gridSpan="6">
                  <a:txBody>
                    <a:bodyPr/>
                    <a:lstStyle/>
                    <a:p>
                      <a:pPr algn="ctr" fontAlgn="t"/>
                      <a:r>
                        <a:rPr lang="en-US" sz="1800" u="none" strike="noStrike">
                          <a:effectLst/>
                          <a:latin typeface="Helvetica" pitchFamily="2" charset="0"/>
                        </a:rPr>
                        <a:t>Compliment Naïve Bayes</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8579512"/>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0.8333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0.6250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0.7292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0.76</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8325395"/>
                  </a:ext>
                </a:extLst>
              </a:tr>
              <a:tr h="405315">
                <a:tc>
                  <a:txBody>
                    <a:bodyPr/>
                    <a:lstStyle/>
                    <a:p>
                      <a:pPr algn="ctr" fontAlgn="t"/>
                      <a:r>
                        <a:rPr lang="en-US" sz="1800" u="none" strike="noStrike">
                          <a:effectLst/>
                          <a:latin typeface="Helvetica" pitchFamily="2" charset="0"/>
                        </a:rPr>
                        <a:t>recall</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0.7692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0.7143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0.7418</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710100"/>
                  </a:ext>
                </a:extLst>
              </a:tr>
              <a:tr h="405315">
                <a:tc>
                  <a:txBody>
                    <a:bodyPr/>
                    <a:lstStyle/>
                    <a:p>
                      <a:pPr algn="ctr" fontAlgn="t"/>
                      <a:r>
                        <a:rPr lang="en-US" sz="1800" u="none" strike="noStrike">
                          <a:effectLst/>
                          <a:latin typeface="Helvetica" pitchFamily="2" charset="0"/>
                        </a:rPr>
                        <a:t>f1-score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0.6667</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0.7333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387771"/>
                  </a:ext>
                </a:extLst>
              </a:tr>
              <a:tr h="405315">
                <a:tc>
                  <a:txBody>
                    <a:bodyPr/>
                    <a:lstStyle/>
                    <a:p>
                      <a:pPr algn="ctr" fontAlgn="t"/>
                      <a:r>
                        <a:rPr lang="en-US" sz="1800" u="none" strike="noStrike" dirty="0">
                          <a:effectLst/>
                          <a:latin typeface="Helvetica" pitchFamily="2" charset="0"/>
                        </a:rPr>
                        <a:t>support</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Helvetica" pitchFamily="2" charset="0"/>
                        </a:rPr>
                        <a:t>20.00</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43945"/>
                  </a:ext>
                </a:extLst>
              </a:tr>
            </a:tbl>
          </a:graphicData>
        </a:graphic>
      </p:graphicFrame>
      <p:pic>
        <p:nvPicPr>
          <p:cNvPr id="48" name="Picture 47">
            <a:extLst>
              <a:ext uri="{FF2B5EF4-FFF2-40B4-BE49-F238E27FC236}">
                <a16:creationId xmlns:a16="http://schemas.microsoft.com/office/drawing/2014/main" id="{6ABA2D13-AFB3-213A-A8FE-C35A863A5E9E}"/>
              </a:ext>
            </a:extLst>
          </p:cNvPr>
          <p:cNvPicPr>
            <a:picLocks noChangeAspect="1"/>
          </p:cNvPicPr>
          <p:nvPr/>
        </p:nvPicPr>
        <p:blipFill>
          <a:blip r:embed="rId12"/>
          <a:stretch>
            <a:fillRect/>
          </a:stretch>
        </p:blipFill>
        <p:spPr>
          <a:xfrm>
            <a:off x="11454354" y="15237236"/>
            <a:ext cx="4299164" cy="2816352"/>
          </a:xfrm>
          <a:prstGeom prst="rect">
            <a:avLst/>
          </a:prstGeom>
        </p:spPr>
      </p:pic>
      <p:pic>
        <p:nvPicPr>
          <p:cNvPr id="50" name="Picture 49" descr="Chart, line chart&#10;&#10;Description automatically generated">
            <a:extLst>
              <a:ext uri="{FF2B5EF4-FFF2-40B4-BE49-F238E27FC236}">
                <a16:creationId xmlns:a16="http://schemas.microsoft.com/office/drawing/2014/main" id="{E5402370-64BB-AEE6-5E3F-F776DE2B4E54}"/>
              </a:ext>
            </a:extLst>
          </p:cNvPr>
          <p:cNvPicPr>
            <a:picLocks noChangeAspect="1"/>
          </p:cNvPicPr>
          <p:nvPr/>
        </p:nvPicPr>
        <p:blipFill>
          <a:blip r:embed="rId13"/>
          <a:stretch>
            <a:fillRect/>
          </a:stretch>
        </p:blipFill>
        <p:spPr>
          <a:xfrm>
            <a:off x="17273466" y="15256955"/>
            <a:ext cx="4299167" cy="2816352"/>
          </a:xfrm>
          <a:prstGeom prst="rect">
            <a:avLst/>
          </a:prstGeom>
        </p:spPr>
      </p:pic>
      <p:graphicFrame>
        <p:nvGraphicFramePr>
          <p:cNvPr id="52" name="Table 51">
            <a:extLst>
              <a:ext uri="{FF2B5EF4-FFF2-40B4-BE49-F238E27FC236}">
                <a16:creationId xmlns:a16="http://schemas.microsoft.com/office/drawing/2014/main" id="{4B63B2EA-DBF3-BA61-6A86-A2972DD302AB}"/>
              </a:ext>
            </a:extLst>
          </p:cNvPr>
          <p:cNvGraphicFramePr>
            <a:graphicFrameLocks noGrp="1"/>
          </p:cNvGraphicFramePr>
          <p:nvPr>
            <p:extLst>
              <p:ext uri="{D42A27DB-BD31-4B8C-83A1-F6EECF244321}">
                <p14:modId xmlns:p14="http://schemas.microsoft.com/office/powerpoint/2010/main" val="3330212339"/>
              </p:ext>
            </p:extLst>
          </p:nvPr>
        </p:nvGraphicFramePr>
        <p:xfrm>
          <a:off x="11328179" y="13735427"/>
          <a:ext cx="10311928" cy="938531"/>
        </p:xfrm>
        <a:graphic>
          <a:graphicData uri="http://schemas.openxmlformats.org/drawingml/2006/table">
            <a:tbl>
              <a:tblPr>
                <a:tableStyleId>{5C22544A-7EE6-4342-B048-85BDC9FD1C3A}</a:tableStyleId>
              </a:tblPr>
              <a:tblGrid>
                <a:gridCol w="1288991">
                  <a:extLst>
                    <a:ext uri="{9D8B030D-6E8A-4147-A177-3AD203B41FA5}">
                      <a16:colId xmlns:a16="http://schemas.microsoft.com/office/drawing/2014/main" val="1038750702"/>
                    </a:ext>
                  </a:extLst>
                </a:gridCol>
                <a:gridCol w="1288991">
                  <a:extLst>
                    <a:ext uri="{9D8B030D-6E8A-4147-A177-3AD203B41FA5}">
                      <a16:colId xmlns:a16="http://schemas.microsoft.com/office/drawing/2014/main" val="820294414"/>
                    </a:ext>
                  </a:extLst>
                </a:gridCol>
                <a:gridCol w="1288991">
                  <a:extLst>
                    <a:ext uri="{9D8B030D-6E8A-4147-A177-3AD203B41FA5}">
                      <a16:colId xmlns:a16="http://schemas.microsoft.com/office/drawing/2014/main" val="2784979210"/>
                    </a:ext>
                  </a:extLst>
                </a:gridCol>
                <a:gridCol w="1288991">
                  <a:extLst>
                    <a:ext uri="{9D8B030D-6E8A-4147-A177-3AD203B41FA5}">
                      <a16:colId xmlns:a16="http://schemas.microsoft.com/office/drawing/2014/main" val="3677508303"/>
                    </a:ext>
                  </a:extLst>
                </a:gridCol>
                <a:gridCol w="1288991">
                  <a:extLst>
                    <a:ext uri="{9D8B030D-6E8A-4147-A177-3AD203B41FA5}">
                      <a16:colId xmlns:a16="http://schemas.microsoft.com/office/drawing/2014/main" val="1266368625"/>
                    </a:ext>
                  </a:extLst>
                </a:gridCol>
                <a:gridCol w="1288991">
                  <a:extLst>
                    <a:ext uri="{9D8B030D-6E8A-4147-A177-3AD203B41FA5}">
                      <a16:colId xmlns:a16="http://schemas.microsoft.com/office/drawing/2014/main" val="3938598873"/>
                    </a:ext>
                  </a:extLst>
                </a:gridCol>
                <a:gridCol w="1288991">
                  <a:extLst>
                    <a:ext uri="{9D8B030D-6E8A-4147-A177-3AD203B41FA5}">
                      <a16:colId xmlns:a16="http://schemas.microsoft.com/office/drawing/2014/main" val="2191038853"/>
                    </a:ext>
                  </a:extLst>
                </a:gridCol>
                <a:gridCol w="1288991">
                  <a:extLst>
                    <a:ext uri="{9D8B030D-6E8A-4147-A177-3AD203B41FA5}">
                      <a16:colId xmlns:a16="http://schemas.microsoft.com/office/drawing/2014/main" val="2918166353"/>
                    </a:ext>
                  </a:extLst>
                </a:gridCol>
              </a:tblGrid>
              <a:tr h="380667">
                <a:tc>
                  <a:txBody>
                    <a:bodyPr/>
                    <a:lstStyle/>
                    <a:p>
                      <a:pPr algn="ctr" fontAlgn="t"/>
                      <a:r>
                        <a:rPr lang="en-US" sz="1700" u="none" strike="noStrike">
                          <a:effectLst/>
                          <a:latin typeface="Helvetica" pitchFamily="2" charset="0"/>
                        </a:rPr>
                        <a:t>Subject</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MLE1</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MLE2</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dirty="0">
                          <a:effectLst/>
                          <a:latin typeface="Helvetica" pitchFamily="2" charset="0"/>
                        </a:rPr>
                        <a:t>MLE3</a:t>
                      </a:r>
                      <a:endParaRPr lang="en-US" sz="1700" b="1"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MLE4</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dirty="0">
                          <a:effectLst/>
                          <a:latin typeface="Helvetica" pitchFamily="2" charset="0"/>
                        </a:rPr>
                        <a:t>MLE5</a:t>
                      </a:r>
                      <a:endParaRPr lang="en-US" sz="1700" b="1"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MLE6</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MLComplex</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3870781"/>
                  </a:ext>
                </a:extLst>
              </a:tr>
              <a:tr h="278932">
                <a:tc>
                  <a:txBody>
                    <a:bodyPr/>
                    <a:lstStyle/>
                    <a:p>
                      <a:pPr algn="l" fontAlgn="b"/>
                      <a:r>
                        <a:rPr lang="en-US" sz="1700" u="none" strike="noStrike">
                          <a:effectLst/>
                          <a:latin typeface="Helvetica" pitchFamily="2" charset="0"/>
                        </a:rPr>
                        <a:t>S0802</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0.285257</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0.41612</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0.414917</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0.388872</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0.393954</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dirty="0">
                          <a:effectLst/>
                          <a:latin typeface="Helvetica" pitchFamily="2" charset="0"/>
                        </a:rPr>
                        <a:t>0.352623</a:t>
                      </a:r>
                      <a:endParaRPr lang="en-US" sz="17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2.251743</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071680"/>
                  </a:ext>
                </a:extLst>
              </a:tr>
              <a:tr h="278932">
                <a:tc>
                  <a:txBody>
                    <a:bodyPr/>
                    <a:lstStyle/>
                    <a:p>
                      <a:pPr algn="l" fontAlgn="b"/>
                      <a:r>
                        <a:rPr lang="en-US" sz="1700" u="none" strike="noStrike">
                          <a:effectLst/>
                          <a:latin typeface="Helvetica" pitchFamily="2" charset="0"/>
                        </a:rPr>
                        <a:t>S0803</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0.432649</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0.353152</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0.284234</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dirty="0">
                          <a:effectLst/>
                          <a:latin typeface="Helvetica" pitchFamily="2" charset="0"/>
                        </a:rPr>
                        <a:t>0.266268</a:t>
                      </a:r>
                      <a:endParaRPr lang="en-US" sz="17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0.372129</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0.318454</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dirty="0">
                          <a:effectLst/>
                          <a:latin typeface="Helvetica" pitchFamily="2" charset="0"/>
                        </a:rPr>
                        <a:t>2.026885</a:t>
                      </a:r>
                      <a:endParaRPr lang="en-US" sz="17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50161"/>
                  </a:ext>
                </a:extLst>
              </a:tr>
            </a:tbl>
          </a:graphicData>
        </a:graphic>
      </p:graphicFrame>
      <p:graphicFrame>
        <p:nvGraphicFramePr>
          <p:cNvPr id="53" name="Table 52">
            <a:extLst>
              <a:ext uri="{FF2B5EF4-FFF2-40B4-BE49-F238E27FC236}">
                <a16:creationId xmlns:a16="http://schemas.microsoft.com/office/drawing/2014/main" id="{5FD3753E-821B-8ACA-BAB6-279E8325BD2F}"/>
              </a:ext>
            </a:extLst>
          </p:cNvPr>
          <p:cNvGraphicFramePr>
            <a:graphicFrameLocks noGrp="1"/>
          </p:cNvGraphicFramePr>
          <p:nvPr>
            <p:extLst>
              <p:ext uri="{D42A27DB-BD31-4B8C-83A1-F6EECF244321}">
                <p14:modId xmlns:p14="http://schemas.microsoft.com/office/powerpoint/2010/main" val="1150624568"/>
              </p:ext>
            </p:extLst>
          </p:nvPr>
        </p:nvGraphicFramePr>
        <p:xfrm>
          <a:off x="11328179" y="18216901"/>
          <a:ext cx="10314432" cy="938532"/>
        </p:xfrm>
        <a:graphic>
          <a:graphicData uri="http://schemas.openxmlformats.org/drawingml/2006/table">
            <a:tbl>
              <a:tblPr>
                <a:tableStyleId>{5C22544A-7EE6-4342-B048-85BDC9FD1C3A}</a:tableStyleId>
              </a:tblPr>
              <a:tblGrid>
                <a:gridCol w="1289304">
                  <a:extLst>
                    <a:ext uri="{9D8B030D-6E8A-4147-A177-3AD203B41FA5}">
                      <a16:colId xmlns:a16="http://schemas.microsoft.com/office/drawing/2014/main" val="3635539224"/>
                    </a:ext>
                  </a:extLst>
                </a:gridCol>
                <a:gridCol w="1289304">
                  <a:extLst>
                    <a:ext uri="{9D8B030D-6E8A-4147-A177-3AD203B41FA5}">
                      <a16:colId xmlns:a16="http://schemas.microsoft.com/office/drawing/2014/main" val="712327151"/>
                    </a:ext>
                  </a:extLst>
                </a:gridCol>
                <a:gridCol w="1289304">
                  <a:extLst>
                    <a:ext uri="{9D8B030D-6E8A-4147-A177-3AD203B41FA5}">
                      <a16:colId xmlns:a16="http://schemas.microsoft.com/office/drawing/2014/main" val="799108279"/>
                    </a:ext>
                  </a:extLst>
                </a:gridCol>
                <a:gridCol w="1289304">
                  <a:extLst>
                    <a:ext uri="{9D8B030D-6E8A-4147-A177-3AD203B41FA5}">
                      <a16:colId xmlns:a16="http://schemas.microsoft.com/office/drawing/2014/main" val="1743849819"/>
                    </a:ext>
                  </a:extLst>
                </a:gridCol>
                <a:gridCol w="1289304">
                  <a:extLst>
                    <a:ext uri="{9D8B030D-6E8A-4147-A177-3AD203B41FA5}">
                      <a16:colId xmlns:a16="http://schemas.microsoft.com/office/drawing/2014/main" val="3631794524"/>
                    </a:ext>
                  </a:extLst>
                </a:gridCol>
                <a:gridCol w="1289304">
                  <a:extLst>
                    <a:ext uri="{9D8B030D-6E8A-4147-A177-3AD203B41FA5}">
                      <a16:colId xmlns:a16="http://schemas.microsoft.com/office/drawing/2014/main" val="2686616399"/>
                    </a:ext>
                  </a:extLst>
                </a:gridCol>
                <a:gridCol w="1289304">
                  <a:extLst>
                    <a:ext uri="{9D8B030D-6E8A-4147-A177-3AD203B41FA5}">
                      <a16:colId xmlns:a16="http://schemas.microsoft.com/office/drawing/2014/main" val="3553846797"/>
                    </a:ext>
                  </a:extLst>
                </a:gridCol>
                <a:gridCol w="1289304">
                  <a:extLst>
                    <a:ext uri="{9D8B030D-6E8A-4147-A177-3AD203B41FA5}">
                      <a16:colId xmlns:a16="http://schemas.microsoft.com/office/drawing/2014/main" val="4037102059"/>
                    </a:ext>
                  </a:extLst>
                </a:gridCol>
              </a:tblGrid>
              <a:tr h="312844">
                <a:tc>
                  <a:txBody>
                    <a:bodyPr/>
                    <a:lstStyle/>
                    <a:p>
                      <a:pPr algn="ctr" fontAlgn="t"/>
                      <a:r>
                        <a:rPr lang="en-US" sz="1700" u="none" strike="noStrike">
                          <a:effectLst/>
                          <a:latin typeface="Helvetica" pitchFamily="2" charset="0"/>
                        </a:rPr>
                        <a:t>Subject</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APE1</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APE2</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dirty="0">
                          <a:effectLst/>
                          <a:latin typeface="Helvetica" pitchFamily="2" charset="0"/>
                        </a:rPr>
                        <a:t>APE3</a:t>
                      </a:r>
                      <a:endParaRPr lang="en-US" sz="1700" b="1"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APE4</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APE5</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APE6</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u="none" strike="noStrike">
                          <a:effectLst/>
                          <a:latin typeface="Helvetica" pitchFamily="2" charset="0"/>
                        </a:rPr>
                        <a:t>APComplex</a:t>
                      </a:r>
                      <a:endParaRPr lang="en-US" sz="1700" b="1"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93009"/>
                  </a:ext>
                </a:extLst>
              </a:tr>
              <a:tr h="312844">
                <a:tc>
                  <a:txBody>
                    <a:bodyPr/>
                    <a:lstStyle/>
                    <a:p>
                      <a:pPr algn="l" fontAlgn="b"/>
                      <a:r>
                        <a:rPr lang="en-US" sz="1700" u="none" strike="noStrike">
                          <a:effectLst/>
                          <a:latin typeface="Helvetica" pitchFamily="2" charset="0"/>
                        </a:rPr>
                        <a:t>S0802</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0.254191</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0.312566</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dirty="0">
                          <a:effectLst/>
                          <a:latin typeface="Helvetica" pitchFamily="2" charset="0"/>
                        </a:rPr>
                        <a:t>0.262593</a:t>
                      </a:r>
                      <a:endParaRPr lang="en-US" sz="17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0.2218</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0.198246</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0.150084</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1.39948</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222682"/>
                  </a:ext>
                </a:extLst>
              </a:tr>
              <a:tr h="312844">
                <a:tc>
                  <a:txBody>
                    <a:bodyPr/>
                    <a:lstStyle/>
                    <a:p>
                      <a:pPr algn="l" fontAlgn="b"/>
                      <a:r>
                        <a:rPr lang="en-US" sz="1700" u="none" strike="noStrike">
                          <a:effectLst/>
                          <a:latin typeface="Helvetica" pitchFamily="2" charset="0"/>
                        </a:rPr>
                        <a:t>S0803</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0.355048</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0.375845</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0.221677</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0.202124</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0.16734</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a:effectLst/>
                          <a:latin typeface="Helvetica" pitchFamily="2" charset="0"/>
                        </a:rPr>
                        <a:t>0.203295</a:t>
                      </a:r>
                      <a:endParaRPr lang="en-US" sz="17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700" u="none" strike="noStrike" dirty="0">
                          <a:effectLst/>
                          <a:latin typeface="Helvetica" pitchFamily="2" charset="0"/>
                        </a:rPr>
                        <a:t>1.525329</a:t>
                      </a:r>
                      <a:endParaRPr lang="en-US" sz="17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299938"/>
                  </a:ext>
                </a:extLst>
              </a:tr>
            </a:tbl>
          </a:graphicData>
        </a:graphic>
      </p:graphicFrame>
      <p:pic>
        <p:nvPicPr>
          <p:cNvPr id="57" name="Picture 56" descr="Chart, line chart&#10;&#10;Description automatically generated">
            <a:extLst>
              <a:ext uri="{FF2B5EF4-FFF2-40B4-BE49-F238E27FC236}">
                <a16:creationId xmlns:a16="http://schemas.microsoft.com/office/drawing/2014/main" id="{79490345-9D3B-0BA9-A0E4-FE79CD7A88A8}"/>
              </a:ext>
            </a:extLst>
          </p:cNvPr>
          <p:cNvPicPr>
            <a:picLocks noChangeAspect="1"/>
          </p:cNvPicPr>
          <p:nvPr/>
        </p:nvPicPr>
        <p:blipFill>
          <a:blip r:embed="rId14"/>
          <a:stretch>
            <a:fillRect/>
          </a:stretch>
        </p:blipFill>
        <p:spPr>
          <a:xfrm>
            <a:off x="17273466" y="10907541"/>
            <a:ext cx="4297680" cy="2776811"/>
          </a:xfrm>
          <a:prstGeom prst="rect">
            <a:avLst/>
          </a:prstGeom>
        </p:spPr>
      </p:pic>
      <p:sp>
        <p:nvSpPr>
          <p:cNvPr id="22" name="TextBox 21">
            <a:extLst>
              <a:ext uri="{FF2B5EF4-FFF2-40B4-BE49-F238E27FC236}">
                <a16:creationId xmlns:a16="http://schemas.microsoft.com/office/drawing/2014/main" id="{1476E8A7-C9D5-CFF0-6FE7-D5E8A7B7D153}"/>
              </a:ext>
            </a:extLst>
          </p:cNvPr>
          <p:cNvSpPr txBox="1"/>
          <p:nvPr/>
        </p:nvSpPr>
        <p:spPr>
          <a:xfrm>
            <a:off x="1654065" y="5736474"/>
            <a:ext cx="2495550" cy="461665"/>
          </a:xfrm>
          <a:prstGeom prst="rect">
            <a:avLst/>
          </a:prstGeom>
          <a:noFill/>
        </p:spPr>
        <p:txBody>
          <a:bodyPr wrap="square" rtlCol="0">
            <a:spAutoFit/>
          </a:bodyPr>
          <a:lstStyle/>
          <a:p>
            <a:pPr algn="ctr"/>
            <a:r>
              <a:rPr lang="en-US" sz="2400" b="1" dirty="0"/>
              <a:t>Eyes Open</a:t>
            </a:r>
          </a:p>
        </p:txBody>
      </p:sp>
      <p:sp>
        <p:nvSpPr>
          <p:cNvPr id="40" name="TextBox 39">
            <a:extLst>
              <a:ext uri="{FF2B5EF4-FFF2-40B4-BE49-F238E27FC236}">
                <a16:creationId xmlns:a16="http://schemas.microsoft.com/office/drawing/2014/main" id="{69BC334E-6236-E4E0-5926-CAAE4BECE396}"/>
              </a:ext>
            </a:extLst>
          </p:cNvPr>
          <p:cNvSpPr txBox="1"/>
          <p:nvPr/>
        </p:nvSpPr>
        <p:spPr>
          <a:xfrm>
            <a:off x="6243387" y="5763980"/>
            <a:ext cx="2495550" cy="461665"/>
          </a:xfrm>
          <a:prstGeom prst="rect">
            <a:avLst/>
          </a:prstGeom>
          <a:noFill/>
        </p:spPr>
        <p:txBody>
          <a:bodyPr wrap="square" rtlCol="0">
            <a:spAutoFit/>
          </a:bodyPr>
          <a:lstStyle/>
          <a:p>
            <a:pPr algn="ctr"/>
            <a:r>
              <a:rPr lang="en-US" sz="2400" b="1" dirty="0"/>
              <a:t>Eyes Closed</a:t>
            </a:r>
          </a:p>
        </p:txBody>
      </p:sp>
      <p:pic>
        <p:nvPicPr>
          <p:cNvPr id="25" name="Picture 24" descr="A screenshot of a video game&#10;&#10;Description automatically generated with low confidence">
            <a:extLst>
              <a:ext uri="{FF2B5EF4-FFF2-40B4-BE49-F238E27FC236}">
                <a16:creationId xmlns:a16="http://schemas.microsoft.com/office/drawing/2014/main" id="{F0FC5788-2EE6-BBD6-8961-CC973A9F0DF0}"/>
              </a:ext>
            </a:extLst>
          </p:cNvPr>
          <p:cNvPicPr>
            <a:picLocks noChangeAspect="1"/>
          </p:cNvPicPr>
          <p:nvPr/>
        </p:nvPicPr>
        <p:blipFill>
          <a:blip r:embed="rId15"/>
          <a:stretch>
            <a:fillRect/>
          </a:stretch>
        </p:blipFill>
        <p:spPr>
          <a:xfrm>
            <a:off x="-2075275" y="3494998"/>
            <a:ext cx="12389018" cy="13135559"/>
          </a:xfrm>
          <a:prstGeom prst="rect">
            <a:avLst/>
          </a:prstGeom>
        </p:spPr>
      </p:pic>
    </p:spTree>
    <p:extLst>
      <p:ext uri="{BB962C8B-B14F-4D97-AF65-F5344CB8AC3E}">
        <p14:creationId xmlns:p14="http://schemas.microsoft.com/office/powerpoint/2010/main" val="1541306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706</TotalTime>
  <Words>525</Words>
  <Application>Microsoft Office PowerPoint</Application>
  <PresentationFormat>Custom</PresentationFormat>
  <Paragraphs>196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 Cressman</dc:creator>
  <cp:lastModifiedBy>Hayden</cp:lastModifiedBy>
  <cp:revision>11</cp:revision>
  <dcterms:created xsi:type="dcterms:W3CDTF">2022-07-18T19:04:24Z</dcterms:created>
  <dcterms:modified xsi:type="dcterms:W3CDTF">2022-07-21T01:53:01Z</dcterms:modified>
</cp:coreProperties>
</file>