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01"/>
    <p:restoredTop sz="94669"/>
  </p:normalViewPr>
  <p:slideViewPr>
    <p:cSldViewPr snapToGrid="0">
      <p:cViewPr>
        <p:scale>
          <a:sx n="76" d="100"/>
          <a:sy n="76" d="100"/>
        </p:scale>
        <p:origin x="-2752" y="-1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hayden\Documents\GitHub\REU-Scripts\COP%20data%202022\Classification_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a:t>Classification</a:t>
            </a:r>
            <a:r>
              <a:rPr lang="en-US" sz="2000" baseline="0" dirty="0"/>
              <a:t> Model Precisions</a:t>
            </a:r>
            <a:endParaRPr lang="en-US" sz="20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Data'!$E$24:$E$27</c:f>
              <c:strCache>
                <c:ptCount val="4"/>
                <c:pt idx="0">
                  <c:v>Knearest</c:v>
                </c:pt>
                <c:pt idx="1">
                  <c:v>Logistic Regression</c:v>
                </c:pt>
                <c:pt idx="2">
                  <c:v>Decision Tree</c:v>
                </c:pt>
                <c:pt idx="3">
                  <c:v>Compliment Naïve Bayes</c:v>
                </c:pt>
              </c:strCache>
            </c:strRef>
          </c:cat>
          <c:val>
            <c:numRef>
              <c:f>'All Data'!$F$24:$F$27</c:f>
              <c:numCache>
                <c:formatCode>General</c:formatCode>
                <c:ptCount val="4"/>
                <c:pt idx="0">
                  <c:v>0.85</c:v>
                </c:pt>
                <c:pt idx="1">
                  <c:v>0.9</c:v>
                </c:pt>
                <c:pt idx="2">
                  <c:v>0.9</c:v>
                </c:pt>
                <c:pt idx="3">
                  <c:v>0.75</c:v>
                </c:pt>
              </c:numCache>
            </c:numRef>
          </c:val>
          <c:extLst>
            <c:ext xmlns:c16="http://schemas.microsoft.com/office/drawing/2014/chart" uri="{C3380CC4-5D6E-409C-BE32-E72D297353CC}">
              <c16:uniqueId val="{00000000-F7B0-BC4D-AE71-857EE3536929}"/>
            </c:ext>
          </c:extLst>
        </c:ser>
        <c:dLbls>
          <c:showLegendKey val="0"/>
          <c:showVal val="0"/>
          <c:showCatName val="0"/>
          <c:showSerName val="0"/>
          <c:showPercent val="0"/>
          <c:showBubbleSize val="0"/>
        </c:dLbls>
        <c:gapWidth val="219"/>
        <c:overlap val="-27"/>
        <c:axId val="1206487199"/>
        <c:axId val="1206503007"/>
      </c:barChart>
      <c:catAx>
        <c:axId val="12064871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206503007"/>
        <c:crosses val="autoZero"/>
        <c:auto val="1"/>
        <c:lblAlgn val="ctr"/>
        <c:lblOffset val="100"/>
        <c:noMultiLvlLbl val="0"/>
      </c:catAx>
      <c:valAx>
        <c:axId val="12065030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487199"/>
        <c:crosses val="autoZero"/>
        <c:crossBetween val="between"/>
      </c:valAx>
      <c:spPr>
        <a:noFill/>
        <a:ln>
          <a:noFill/>
        </a:ln>
        <a:effectLst/>
      </c:spPr>
    </c:plotArea>
    <c:plotVisOnly val="1"/>
    <c:dispBlanksAs val="gap"/>
    <c:showDLblsOverMax val="0"/>
  </c:chart>
  <c:spPr>
    <a:noFill/>
    <a:ln w="38100">
      <a:solidFill>
        <a:schemeClr val="accent2">
          <a:lumMod val="75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879F5-FACF-7142-AF02-D40C8EE9EF74}" type="datetimeFigureOut">
              <a:rPr lang="en-US" smtClean="0"/>
              <a:t>7/22/22</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E28D2-85EF-7D47-A21B-87AFD74CA87A}" type="slidenum">
              <a:rPr lang="en-US" smtClean="0"/>
              <a:t>‹#›</a:t>
            </a:fld>
            <a:endParaRPr lang="en-US"/>
          </a:p>
        </p:txBody>
      </p:sp>
    </p:spTree>
    <p:extLst>
      <p:ext uri="{BB962C8B-B14F-4D97-AF65-F5344CB8AC3E}">
        <p14:creationId xmlns:p14="http://schemas.microsoft.com/office/powerpoint/2010/main" val="21499689"/>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BE28D2-85EF-7D47-A21B-87AFD74CA87A}" type="slidenum">
              <a:rPr lang="en-US" smtClean="0"/>
              <a:t>1</a:t>
            </a:fld>
            <a:endParaRPr lang="en-US"/>
          </a:p>
        </p:txBody>
      </p:sp>
    </p:spTree>
    <p:extLst>
      <p:ext uri="{BB962C8B-B14F-4D97-AF65-F5344CB8AC3E}">
        <p14:creationId xmlns:p14="http://schemas.microsoft.com/office/powerpoint/2010/main" val="530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34482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49484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83331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8CE8D-F073-5543-9253-FAF9CC6C9F73}" type="datetimeFigureOut">
              <a:rPr lang="en-US" smtClean="0"/>
              <a:t>7/22/22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7105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8CE8D-F073-5543-9253-FAF9CC6C9F73}" type="datetimeFigureOut">
              <a:rPr lang="en-US" smtClean="0"/>
              <a:t>7/22/22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4845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C8CE8D-F073-5543-9253-FAF9CC6C9F73}" type="datetimeFigureOut">
              <a:rPr lang="en-US" smtClean="0"/>
              <a:t>7/22/22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15715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C8CE8D-F073-5543-9253-FAF9CC6C9F73}" type="datetimeFigureOut">
              <a:rPr lang="en-US" smtClean="0"/>
              <a:t>7/22/22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72029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C8CE8D-F073-5543-9253-FAF9CC6C9F73}" type="datetimeFigureOut">
              <a:rPr lang="en-US" smtClean="0"/>
              <a:t>7/22/22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160873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8CE8D-F073-5543-9253-FAF9CC6C9F73}" type="datetimeFigureOut">
              <a:rPr lang="en-US" smtClean="0"/>
              <a:t>7/22/22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315013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83634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3C8CE8D-F073-5543-9253-FAF9CC6C9F73}" type="datetimeFigureOut">
              <a:rPr lang="en-US" smtClean="0"/>
              <a:t>7/22/22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6109B-EFBC-8646-A2B2-7CA835984234}" type="slidenum">
              <a:rPr lang="en-US" smtClean="0"/>
              <a:t>‹#›</a:t>
            </a:fld>
            <a:endParaRPr lang="en-US"/>
          </a:p>
        </p:txBody>
      </p:sp>
    </p:spTree>
    <p:extLst>
      <p:ext uri="{BB962C8B-B14F-4D97-AF65-F5344CB8AC3E}">
        <p14:creationId xmlns:p14="http://schemas.microsoft.com/office/powerpoint/2010/main" val="2273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3C8CE8D-F073-5543-9253-FAF9CC6C9F73}" type="datetimeFigureOut">
              <a:rPr lang="en-US" smtClean="0"/>
              <a:t>7/22/22</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EEF6109B-EFBC-8646-A2B2-7CA835984234}" type="slidenum">
              <a:rPr lang="en-US" smtClean="0"/>
              <a:t>‹#›</a:t>
            </a:fld>
            <a:endParaRPr lang="en-US"/>
          </a:p>
        </p:txBody>
      </p:sp>
    </p:spTree>
    <p:extLst>
      <p:ext uri="{BB962C8B-B14F-4D97-AF65-F5344CB8AC3E}">
        <p14:creationId xmlns:p14="http://schemas.microsoft.com/office/powerpoint/2010/main" val="1698813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hyperlink" Target="https://www.autismspeaks.org/autism-statistics-asd" TargetMode="Externa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ncbi.nlm.nih.gov/pmc/articles/PMC4267489/" TargetMode="Externa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image" Target="../media/image2.jpeg"/><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608128-CABB-119F-2E5A-4C9E10B3A6B4}"/>
              </a:ext>
            </a:extLst>
          </p:cNvPr>
          <p:cNvSpPr/>
          <p:nvPr/>
        </p:nvSpPr>
        <p:spPr>
          <a:xfrm>
            <a:off x="0" y="-65259"/>
            <a:ext cx="32918400" cy="21945600"/>
          </a:xfrm>
          <a:prstGeom prst="rect">
            <a:avLst/>
          </a:prstGeom>
          <a:solidFill>
            <a:schemeClr val="accent2">
              <a:lumMod val="75000"/>
            </a:schemeClr>
          </a:solid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5" name="Rectangle 4">
            <a:extLst>
              <a:ext uri="{FF2B5EF4-FFF2-40B4-BE49-F238E27FC236}">
                <a16:creationId xmlns:a16="http://schemas.microsoft.com/office/drawing/2014/main" id="{E0006C2E-637C-F8E8-9F73-10E985EA39DF}"/>
              </a:ext>
            </a:extLst>
          </p:cNvPr>
          <p:cNvSpPr>
            <a:spLocks noGrp="1" noRot="1" noChangeAspect="1" noMove="1" noResize="1" noEditPoints="1" noAdjustHandles="1" noChangeArrowheads="1" noChangeShapeType="1"/>
          </p:cNvSpPr>
          <p:nvPr/>
        </p:nvSpPr>
        <p:spPr>
          <a:xfrm>
            <a:off x="351263" y="269860"/>
            <a:ext cx="32215874" cy="1994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pic>
        <p:nvPicPr>
          <p:cNvPr id="10" name="Picture 9" descr="Logo, icon&#10;&#10;Description automatically generated">
            <a:extLst>
              <a:ext uri="{FF2B5EF4-FFF2-40B4-BE49-F238E27FC236}">
                <a16:creationId xmlns:a16="http://schemas.microsoft.com/office/drawing/2014/main" id="{9A9E7E2F-DC7C-C3A4-0A7D-B65B8C9F36EB}"/>
              </a:ext>
            </a:extLst>
          </p:cNvPr>
          <p:cNvPicPr>
            <a:picLocks noChangeAspect="1"/>
          </p:cNvPicPr>
          <p:nvPr/>
        </p:nvPicPr>
        <p:blipFill>
          <a:blip r:embed="rId3"/>
          <a:stretch>
            <a:fillRect/>
          </a:stretch>
        </p:blipFill>
        <p:spPr>
          <a:xfrm>
            <a:off x="4188422" y="692180"/>
            <a:ext cx="2459142" cy="1205749"/>
          </a:xfrm>
          <a:prstGeom prst="rect">
            <a:avLst/>
          </a:prstGeom>
        </p:spPr>
      </p:pic>
      <p:pic>
        <p:nvPicPr>
          <p:cNvPr id="14" name="Picture 13" descr="Text&#10;&#10;Description automatically generated">
            <a:extLst>
              <a:ext uri="{FF2B5EF4-FFF2-40B4-BE49-F238E27FC236}">
                <a16:creationId xmlns:a16="http://schemas.microsoft.com/office/drawing/2014/main" id="{363B3FD2-4A84-2636-58A1-F1ABAB37630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82822" y="469427"/>
            <a:ext cx="2908197" cy="1660343"/>
          </a:xfrm>
          <a:prstGeom prst="rect">
            <a:avLst/>
          </a:prstGeom>
        </p:spPr>
      </p:pic>
      <p:pic>
        <p:nvPicPr>
          <p:cNvPr id="12" name="Picture 11" descr="A picture containing transport, wheel&#10;&#10;Description automatically generated">
            <a:extLst>
              <a:ext uri="{FF2B5EF4-FFF2-40B4-BE49-F238E27FC236}">
                <a16:creationId xmlns:a16="http://schemas.microsoft.com/office/drawing/2014/main" id="{078E0EFB-3BA2-8D42-6AFC-B2297B1F3382}"/>
              </a:ext>
            </a:extLst>
          </p:cNvPr>
          <p:cNvPicPr>
            <a:picLocks noChangeAspect="1"/>
          </p:cNvPicPr>
          <p:nvPr/>
        </p:nvPicPr>
        <p:blipFill>
          <a:blip r:embed="rId5"/>
          <a:stretch>
            <a:fillRect/>
          </a:stretch>
        </p:blipFill>
        <p:spPr>
          <a:xfrm>
            <a:off x="2937880" y="530953"/>
            <a:ext cx="1451190" cy="1457934"/>
          </a:xfrm>
          <a:prstGeom prst="rect">
            <a:avLst/>
          </a:prstGeom>
        </p:spPr>
      </p:pic>
      <p:sp>
        <p:nvSpPr>
          <p:cNvPr id="17" name="Rectangle 16">
            <a:extLst>
              <a:ext uri="{FF2B5EF4-FFF2-40B4-BE49-F238E27FC236}">
                <a16:creationId xmlns:a16="http://schemas.microsoft.com/office/drawing/2014/main" id="{DB8FD315-C141-5ACD-2CFD-5C2EF964E9C9}"/>
              </a:ext>
            </a:extLst>
          </p:cNvPr>
          <p:cNvSpPr>
            <a:spLocks noGrp="1" noRot="1" noChangeAspect="1" noMove="1" noResize="1" noEditPoints="1" noAdjustHandles="1" noChangeArrowheads="1" noChangeShapeType="1"/>
          </p:cNvSpPr>
          <p:nvPr/>
        </p:nvSpPr>
        <p:spPr>
          <a:xfrm>
            <a:off x="351263" y="2520769"/>
            <a:ext cx="32215874" cy="17396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97" dirty="0"/>
          </a:p>
        </p:txBody>
      </p:sp>
      <p:sp>
        <p:nvSpPr>
          <p:cNvPr id="15" name="TextBox 14">
            <a:extLst>
              <a:ext uri="{FF2B5EF4-FFF2-40B4-BE49-F238E27FC236}">
                <a16:creationId xmlns:a16="http://schemas.microsoft.com/office/drawing/2014/main" id="{1DB44B38-F5C2-F94E-D03B-C7031D419468}"/>
              </a:ext>
            </a:extLst>
          </p:cNvPr>
          <p:cNvSpPr txBox="1"/>
          <p:nvPr/>
        </p:nvSpPr>
        <p:spPr>
          <a:xfrm>
            <a:off x="6387983" y="527499"/>
            <a:ext cx="26092627" cy="815608"/>
          </a:xfrm>
          <a:prstGeom prst="rect">
            <a:avLst/>
          </a:prstGeom>
          <a:noFill/>
        </p:spPr>
        <p:txBody>
          <a:bodyPr wrap="square" rtlCol="0">
            <a:spAutoFit/>
          </a:bodyPr>
          <a:lstStyle/>
          <a:p>
            <a:pPr algn="ctr"/>
            <a:r>
              <a:rPr lang="en-US" sz="4700" b="1" dirty="0"/>
              <a:t>Enhancing Early Diagnosis of Autism with Machine Learning Algorithms Using Postural Control Features</a:t>
            </a:r>
            <a:endParaRPr lang="en-US" sz="4700" dirty="0"/>
          </a:p>
        </p:txBody>
      </p:sp>
      <p:sp>
        <p:nvSpPr>
          <p:cNvPr id="18" name="TextBox 17">
            <a:extLst>
              <a:ext uri="{FF2B5EF4-FFF2-40B4-BE49-F238E27FC236}">
                <a16:creationId xmlns:a16="http://schemas.microsoft.com/office/drawing/2014/main" id="{B5D31DC2-F086-5624-43A0-C06076F75877}"/>
              </a:ext>
            </a:extLst>
          </p:cNvPr>
          <p:cNvSpPr txBox="1"/>
          <p:nvPr/>
        </p:nvSpPr>
        <p:spPr>
          <a:xfrm>
            <a:off x="629734" y="16008511"/>
            <a:ext cx="9085765" cy="1938992"/>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There exists many tests both behavioral and physical to diagnose autism in an individual. However, there is no absolute medical test for diagnosis. By using the data from a child's postural sway, we can use machine learning to devise a method of accurately predicting and classifying autism at an early age.</a:t>
            </a:r>
          </a:p>
        </p:txBody>
      </p:sp>
      <p:sp>
        <p:nvSpPr>
          <p:cNvPr id="2" name="TextBox 1">
            <a:extLst>
              <a:ext uri="{FF2B5EF4-FFF2-40B4-BE49-F238E27FC236}">
                <a16:creationId xmlns:a16="http://schemas.microsoft.com/office/drawing/2014/main" id="{7DC5C4E7-E668-7CFA-A87C-7E618ED0250F}"/>
              </a:ext>
            </a:extLst>
          </p:cNvPr>
          <p:cNvSpPr txBox="1"/>
          <p:nvPr/>
        </p:nvSpPr>
        <p:spPr>
          <a:xfrm>
            <a:off x="12841198" y="1205176"/>
            <a:ext cx="11176038" cy="954107"/>
          </a:xfrm>
          <a:prstGeom prst="rect">
            <a:avLst/>
          </a:prstGeom>
          <a:noFill/>
        </p:spPr>
        <p:txBody>
          <a:bodyPr wrap="square" rtlCol="0">
            <a:spAutoFit/>
          </a:bodyPr>
          <a:lstStyle/>
          <a:p>
            <a:pPr algn="ctr"/>
            <a:r>
              <a:rPr lang="en-US" sz="2800" dirty="0"/>
              <a:t>Hayden </a:t>
            </a:r>
            <a:r>
              <a:rPr lang="en-US" sz="2800" dirty="0" err="1"/>
              <a:t>Cressman</a:t>
            </a:r>
            <a:r>
              <a:rPr lang="en-US" sz="2800" dirty="0"/>
              <a:t> </a:t>
            </a:r>
          </a:p>
          <a:p>
            <a:pPr algn="ctr"/>
            <a:r>
              <a:rPr lang="en-US" sz="2800" dirty="0"/>
              <a:t>Mentor: </a:t>
            </a:r>
            <a:r>
              <a:rPr lang="en-US" sz="2800" dirty="0" err="1"/>
              <a:t>Yumeng</a:t>
            </a:r>
            <a:r>
              <a:rPr lang="en-US" sz="2800" dirty="0"/>
              <a:t> Li, Ph.D.</a:t>
            </a:r>
          </a:p>
        </p:txBody>
      </p:sp>
      <p:sp>
        <p:nvSpPr>
          <p:cNvPr id="3" name="TextBox 2">
            <a:extLst>
              <a:ext uri="{FF2B5EF4-FFF2-40B4-BE49-F238E27FC236}">
                <a16:creationId xmlns:a16="http://schemas.microsoft.com/office/drawing/2014/main" id="{971CBFDC-F55E-3F1D-7411-0F3EF8D10697}"/>
              </a:ext>
            </a:extLst>
          </p:cNvPr>
          <p:cNvSpPr txBox="1"/>
          <p:nvPr/>
        </p:nvSpPr>
        <p:spPr>
          <a:xfrm>
            <a:off x="629736" y="2641687"/>
            <a:ext cx="7323121"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Abstract</a:t>
            </a:r>
          </a:p>
        </p:txBody>
      </p:sp>
      <p:sp>
        <p:nvSpPr>
          <p:cNvPr id="6" name="TextBox 5">
            <a:extLst>
              <a:ext uri="{FF2B5EF4-FFF2-40B4-BE49-F238E27FC236}">
                <a16:creationId xmlns:a16="http://schemas.microsoft.com/office/drawing/2014/main" id="{D42CB007-96C7-F98B-D39B-B1BCEC5454B9}"/>
              </a:ext>
            </a:extLst>
          </p:cNvPr>
          <p:cNvSpPr txBox="1"/>
          <p:nvPr/>
        </p:nvSpPr>
        <p:spPr>
          <a:xfrm>
            <a:off x="678197" y="3325423"/>
            <a:ext cx="9402382" cy="1569660"/>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Autism spectrum disorder is known to cause deficits in motor functionality and stability when compared to children of typical development. The cause of this is still under research, but it is quantifiable and usable for classification.</a:t>
            </a:r>
          </a:p>
        </p:txBody>
      </p:sp>
      <p:sp>
        <p:nvSpPr>
          <p:cNvPr id="7" name="Rectangle 6">
            <a:extLst>
              <a:ext uri="{FF2B5EF4-FFF2-40B4-BE49-F238E27FC236}">
                <a16:creationId xmlns:a16="http://schemas.microsoft.com/office/drawing/2014/main" id="{CF69ABB6-343B-CA16-086D-C54773DB4940}"/>
              </a:ext>
            </a:extLst>
          </p:cNvPr>
          <p:cNvSpPr>
            <a:spLocks noGrp="1" noRot="1" noMove="1" noResize="1" noEditPoints="1" noAdjustHandles="1" noChangeArrowheads="1" noChangeShapeType="1"/>
          </p:cNvSpPr>
          <p:nvPr/>
        </p:nvSpPr>
        <p:spPr>
          <a:xfrm>
            <a:off x="351263" y="20145375"/>
            <a:ext cx="32215874" cy="15303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6EF872B-6270-20CA-C607-9ED7F4A31A2A}"/>
              </a:ext>
            </a:extLst>
          </p:cNvPr>
          <p:cNvSpPr txBox="1"/>
          <p:nvPr/>
        </p:nvSpPr>
        <p:spPr>
          <a:xfrm>
            <a:off x="382822" y="20213136"/>
            <a:ext cx="19806549" cy="1200329"/>
          </a:xfrm>
          <a:prstGeom prst="rect">
            <a:avLst/>
          </a:prstGeom>
          <a:noFill/>
        </p:spPr>
        <p:txBody>
          <a:bodyPr wrap="square" rtlCol="0">
            <a:spAutoFit/>
          </a:bodyPr>
          <a:lstStyle/>
          <a:p>
            <a:r>
              <a:rPr lang="en-US" dirty="0"/>
              <a:t>References: </a:t>
            </a:r>
          </a:p>
          <a:p>
            <a:pPr marL="342900" indent="-342900">
              <a:buAutoNum type="arabicPeriod"/>
            </a:pPr>
            <a:r>
              <a:rPr lang="en-US" dirty="0">
                <a:highlight>
                  <a:srgbClr val="FFFF00"/>
                </a:highlight>
                <a:hlinkClick r:id="rId6"/>
              </a:rPr>
              <a:t>https://www.ncbi.nlm.nih.gov/pmc/articles/PMC4267489/</a:t>
            </a:r>
            <a:endParaRPr lang="en-US" dirty="0">
              <a:highlight>
                <a:srgbClr val="FFFF00"/>
              </a:highlight>
            </a:endParaRPr>
          </a:p>
          <a:p>
            <a:pPr marL="342900" indent="-342900">
              <a:buAutoNum type="arabicPeriod"/>
            </a:pPr>
            <a:r>
              <a:rPr lang="en-US" dirty="0">
                <a:highlight>
                  <a:srgbClr val="00FF00"/>
                </a:highlight>
                <a:hlinkClick r:id="rId7"/>
              </a:rPr>
              <a:t>https://www.autismspeaks.org/autism-statistics-asd</a:t>
            </a:r>
            <a:endParaRPr lang="en-US" dirty="0">
              <a:highlight>
                <a:srgbClr val="00FF00"/>
              </a:highlight>
            </a:endParaRPr>
          </a:p>
          <a:p>
            <a:pPr marL="342900" indent="-342900">
              <a:buAutoNum type="arabicPeriod"/>
            </a:pPr>
            <a:r>
              <a:rPr lang="en-US" dirty="0">
                <a:highlight>
                  <a:srgbClr val="00FF00"/>
                </a:highlight>
              </a:rPr>
              <a:t>https://www.ncbi.nlm.nih.gov/pmc/articles/PMC5674672/</a:t>
            </a:r>
          </a:p>
        </p:txBody>
      </p:sp>
      <p:sp>
        <p:nvSpPr>
          <p:cNvPr id="9" name="TextBox 8">
            <a:extLst>
              <a:ext uri="{FF2B5EF4-FFF2-40B4-BE49-F238E27FC236}">
                <a16:creationId xmlns:a16="http://schemas.microsoft.com/office/drawing/2014/main" id="{1C82A8A3-B830-FD5C-2BCE-E82CD356180C}"/>
              </a:ext>
            </a:extLst>
          </p:cNvPr>
          <p:cNvSpPr txBox="1"/>
          <p:nvPr/>
        </p:nvSpPr>
        <p:spPr>
          <a:xfrm>
            <a:off x="629735" y="15328299"/>
            <a:ext cx="3864333"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Purpose</a:t>
            </a:r>
          </a:p>
        </p:txBody>
      </p:sp>
      <p:sp>
        <p:nvSpPr>
          <p:cNvPr id="20" name="TextBox 19">
            <a:extLst>
              <a:ext uri="{FF2B5EF4-FFF2-40B4-BE49-F238E27FC236}">
                <a16:creationId xmlns:a16="http://schemas.microsoft.com/office/drawing/2014/main" id="{AB8A2012-4212-2450-0BCD-9F4C6E9ED6B1}"/>
              </a:ext>
            </a:extLst>
          </p:cNvPr>
          <p:cNvSpPr txBox="1"/>
          <p:nvPr/>
        </p:nvSpPr>
        <p:spPr>
          <a:xfrm>
            <a:off x="11575065" y="3209435"/>
            <a:ext cx="10336668" cy="2554545"/>
          </a:xfrm>
          <a:prstGeom prst="rect">
            <a:avLst/>
          </a:prstGeom>
          <a:noFill/>
          <a:ln w="38100">
            <a:solidFill>
              <a:schemeClr val="accent2">
                <a:lumMod val="75000"/>
              </a:schemeClr>
            </a:solidFill>
          </a:ln>
        </p:spPr>
        <p:txBody>
          <a:bodyPr wrap="square" rtlCol="0">
            <a:spAutoFit/>
          </a:bodyPr>
          <a:lstStyle/>
          <a:p>
            <a:r>
              <a:rPr lang="en-US" sz="2000" dirty="0">
                <a:latin typeface="Helvetica" panose="020B0604020202020204" pitchFamily="34" charset="0"/>
                <a:cs typeface="Helvetica" panose="020B0604020202020204" pitchFamily="34" charset="0"/>
              </a:rPr>
              <a:t>In total there were </a:t>
            </a:r>
            <a:r>
              <a:rPr lang="en-US" sz="2000" u="sng" dirty="0">
                <a:latin typeface="Helvetica" panose="020B0604020202020204" pitchFamily="34" charset="0"/>
                <a:cs typeface="Helvetica" panose="020B0604020202020204" pitchFamily="34" charset="0"/>
              </a:rPr>
              <a:t>40 unique TD subject trials </a:t>
            </a:r>
            <a:r>
              <a:rPr lang="en-US" sz="2000" dirty="0">
                <a:latin typeface="Helvetica" panose="020B0604020202020204" pitchFamily="34" charset="0"/>
                <a:cs typeface="Helvetica" panose="020B0604020202020204" pitchFamily="34" charset="0"/>
              </a:rPr>
              <a:t>and </a:t>
            </a:r>
            <a:r>
              <a:rPr lang="en-US" sz="2000" u="sng" dirty="0">
                <a:latin typeface="Helvetica" panose="020B0604020202020204" pitchFamily="34" charset="0"/>
                <a:cs typeface="Helvetica" panose="020B0604020202020204" pitchFamily="34" charset="0"/>
              </a:rPr>
              <a:t>24 ASD subject trials</a:t>
            </a:r>
            <a:r>
              <a:rPr lang="en-US" sz="2000" dirty="0">
                <a:latin typeface="Helvetica" panose="020B0604020202020204" pitchFamily="34" charset="0"/>
                <a:cs typeface="Helvetica" panose="020B0604020202020204" pitchFamily="34" charset="0"/>
              </a:rPr>
              <a:t>. For this test we used a force plate and ran each test for 30 seconds at a sampling rate of 60 </a:t>
            </a:r>
            <a:r>
              <a:rPr lang="en-US" sz="2000" dirty="0" err="1">
                <a:latin typeface="Helvetica" panose="020B0604020202020204" pitchFamily="34" charset="0"/>
                <a:cs typeface="Helvetica" panose="020B0604020202020204" pitchFamily="34" charset="0"/>
              </a:rPr>
              <a:t>hz</a:t>
            </a:r>
            <a:r>
              <a:rPr lang="en-US" sz="2000" dirty="0">
                <a:latin typeface="Helvetica" panose="020B0604020202020204" pitchFamily="34" charset="0"/>
                <a:cs typeface="Helvetica" panose="020B0604020202020204" pitchFamily="34" charset="0"/>
              </a:rPr>
              <a:t>. This gives us their center of pressure data from which we can determine several things such as:</a:t>
            </a:r>
          </a:p>
          <a:p>
            <a:endParaRPr lang="en-US" sz="20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cs typeface="Helvetica" panose="020B0604020202020204" pitchFamily="34" charset="0"/>
              </a:rPr>
              <a:t>Displacement in the Mediolateral and Anteroposterior Directions</a:t>
            </a:r>
          </a:p>
          <a:p>
            <a:pPr marL="342900" indent="-342900">
              <a:buFont typeface="Arial" panose="020B0604020202020204" pitchFamily="34" charset="0"/>
              <a:buChar char="•"/>
            </a:pPr>
            <a:r>
              <a:rPr lang="en-US" sz="2000" dirty="0">
                <a:latin typeface="Helvetica" panose="020B0604020202020204" pitchFamily="34" charset="0"/>
                <a:cs typeface="Helvetica" panose="020B0604020202020204" pitchFamily="34" charset="0"/>
              </a:rPr>
              <a:t>Area of Postural Sway</a:t>
            </a:r>
          </a:p>
          <a:p>
            <a:pPr marL="342900" indent="-342900">
              <a:buFont typeface="Arial" panose="020B0604020202020204" pitchFamily="34" charset="0"/>
              <a:buChar char="•"/>
            </a:pPr>
            <a:r>
              <a:rPr lang="en-US" sz="2000" dirty="0">
                <a:latin typeface="Helvetica" panose="020B0604020202020204" pitchFamily="34" charset="0"/>
                <a:cs typeface="Helvetica" panose="020B0604020202020204" pitchFamily="34" charset="0"/>
              </a:rPr>
              <a:t>Multiscale Entropy in the Mediolateral and Anteroposterior Directions</a:t>
            </a:r>
          </a:p>
          <a:p>
            <a:pPr marL="342900" indent="-342900">
              <a:buFont typeface="Arial" panose="020B0604020202020204" pitchFamily="34" charset="0"/>
              <a:buChar char="•"/>
            </a:pPr>
            <a:r>
              <a:rPr lang="en-US" sz="2000" dirty="0">
                <a:latin typeface="Helvetica" panose="020B0604020202020204" pitchFamily="34" charset="0"/>
                <a:cs typeface="Helvetica" panose="020B0604020202020204" pitchFamily="34" charset="0"/>
              </a:rPr>
              <a:t>Complexity Index based off the Multiscale Entropy</a:t>
            </a:r>
          </a:p>
        </p:txBody>
      </p:sp>
      <p:sp>
        <p:nvSpPr>
          <p:cNvPr id="21" name="TextBox 20">
            <a:extLst>
              <a:ext uri="{FF2B5EF4-FFF2-40B4-BE49-F238E27FC236}">
                <a16:creationId xmlns:a16="http://schemas.microsoft.com/office/drawing/2014/main" id="{05F0B123-16D5-180D-2079-E2B9086CF089}"/>
              </a:ext>
            </a:extLst>
          </p:cNvPr>
          <p:cNvSpPr txBox="1"/>
          <p:nvPr/>
        </p:nvSpPr>
        <p:spPr>
          <a:xfrm>
            <a:off x="11575065" y="2592591"/>
            <a:ext cx="4419600"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Methods</a:t>
            </a:r>
          </a:p>
        </p:txBody>
      </p:sp>
      <p:sp>
        <p:nvSpPr>
          <p:cNvPr id="26" name="TextBox 25">
            <a:extLst>
              <a:ext uri="{FF2B5EF4-FFF2-40B4-BE49-F238E27FC236}">
                <a16:creationId xmlns:a16="http://schemas.microsoft.com/office/drawing/2014/main" id="{2B888319-45CC-4AF8-C52E-BF8E451EBC81}"/>
              </a:ext>
            </a:extLst>
          </p:cNvPr>
          <p:cNvSpPr txBox="1"/>
          <p:nvPr/>
        </p:nvSpPr>
        <p:spPr>
          <a:xfrm>
            <a:off x="22963834" y="3620410"/>
            <a:ext cx="9324830" cy="1569660"/>
          </a:xfrm>
          <a:prstGeom prst="rect">
            <a:avLst/>
          </a:prstGeom>
          <a:noFill/>
          <a:ln w="38100">
            <a:solidFill>
              <a:schemeClr val="accent2">
                <a:lumMod val="75000"/>
              </a:schemeClr>
            </a:solidFill>
          </a:ln>
        </p:spPr>
        <p:txBody>
          <a:bodyPr wrap="square" rtlCol="0">
            <a:spAutoFit/>
          </a:bodyPr>
          <a:lstStyle/>
          <a:p>
            <a:r>
              <a:rPr lang="en-US" sz="2400" dirty="0">
                <a:latin typeface="Helvetica" panose="020B0604020202020204" pitchFamily="34" charset="0"/>
                <a:cs typeface="Helvetica" panose="020B0604020202020204" pitchFamily="34" charset="0"/>
              </a:rPr>
              <a:t>The precision of each classification model can be seen below. Since we are working with a small sample size with possibility of outliers, the precision is fairly high all around. The data was run using a 70-30 split on the total data set.</a:t>
            </a:r>
          </a:p>
        </p:txBody>
      </p:sp>
      <p:sp>
        <p:nvSpPr>
          <p:cNvPr id="27" name="TextBox 26">
            <a:extLst>
              <a:ext uri="{FF2B5EF4-FFF2-40B4-BE49-F238E27FC236}">
                <a16:creationId xmlns:a16="http://schemas.microsoft.com/office/drawing/2014/main" id="{9F89D7B1-5B63-2765-C548-40B227405444}"/>
              </a:ext>
            </a:extLst>
          </p:cNvPr>
          <p:cNvSpPr txBox="1"/>
          <p:nvPr/>
        </p:nvSpPr>
        <p:spPr>
          <a:xfrm>
            <a:off x="22963834" y="2845787"/>
            <a:ext cx="5011397" cy="646331"/>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Findings</a:t>
            </a:r>
          </a:p>
        </p:txBody>
      </p:sp>
      <p:graphicFrame>
        <p:nvGraphicFramePr>
          <p:cNvPr id="30" name="Chart 29">
            <a:extLst>
              <a:ext uri="{FF2B5EF4-FFF2-40B4-BE49-F238E27FC236}">
                <a16:creationId xmlns:a16="http://schemas.microsoft.com/office/drawing/2014/main" id="{F2D2127C-C805-F771-7D6C-C0246E728621}"/>
              </a:ext>
            </a:extLst>
          </p:cNvPr>
          <p:cNvGraphicFramePr>
            <a:graphicFrameLocks/>
          </p:cNvGraphicFramePr>
          <p:nvPr>
            <p:extLst>
              <p:ext uri="{D42A27DB-BD31-4B8C-83A1-F6EECF244321}">
                <p14:modId xmlns:p14="http://schemas.microsoft.com/office/powerpoint/2010/main" val="72409100"/>
              </p:ext>
            </p:extLst>
          </p:nvPr>
        </p:nvGraphicFramePr>
        <p:xfrm>
          <a:off x="23328915" y="14780367"/>
          <a:ext cx="8756860" cy="4683629"/>
        </p:xfrm>
        <a:graphic>
          <a:graphicData uri="http://schemas.openxmlformats.org/drawingml/2006/chart">
            <c:chart xmlns:c="http://schemas.openxmlformats.org/drawingml/2006/chart" xmlns:r="http://schemas.openxmlformats.org/officeDocument/2006/relationships" r:id="rId8"/>
          </a:graphicData>
        </a:graphic>
      </p:graphicFrame>
      <p:pic>
        <p:nvPicPr>
          <p:cNvPr id="35" name="Picture 34" descr="Diagram&#10;&#10;Description automatically generated">
            <a:extLst>
              <a:ext uri="{FF2B5EF4-FFF2-40B4-BE49-F238E27FC236}">
                <a16:creationId xmlns:a16="http://schemas.microsoft.com/office/drawing/2014/main" id="{18BADB99-0AFC-5689-16B4-07FF2147CF50}"/>
              </a:ext>
            </a:extLst>
          </p:cNvPr>
          <p:cNvPicPr>
            <a:picLocks noChangeAspect="1"/>
          </p:cNvPicPr>
          <p:nvPr/>
        </p:nvPicPr>
        <p:blipFill>
          <a:blip r:embed="rId9"/>
          <a:stretch>
            <a:fillRect/>
          </a:stretch>
        </p:blipFill>
        <p:spPr>
          <a:xfrm>
            <a:off x="9614781" y="5880254"/>
            <a:ext cx="6589252" cy="4415133"/>
          </a:xfrm>
          <a:prstGeom prst="rect">
            <a:avLst/>
          </a:prstGeom>
        </p:spPr>
      </p:pic>
      <p:pic>
        <p:nvPicPr>
          <p:cNvPr id="37" name="Picture 36" descr="Diagram&#10;&#10;Description automatically generated">
            <a:extLst>
              <a:ext uri="{FF2B5EF4-FFF2-40B4-BE49-F238E27FC236}">
                <a16:creationId xmlns:a16="http://schemas.microsoft.com/office/drawing/2014/main" id="{97E7C57A-38BD-96C3-F5DE-B5D0CA6BE865}"/>
              </a:ext>
            </a:extLst>
          </p:cNvPr>
          <p:cNvPicPr>
            <a:picLocks noChangeAspect="1"/>
          </p:cNvPicPr>
          <p:nvPr/>
        </p:nvPicPr>
        <p:blipFill>
          <a:blip r:embed="rId10"/>
          <a:stretch>
            <a:fillRect/>
          </a:stretch>
        </p:blipFill>
        <p:spPr>
          <a:xfrm>
            <a:off x="16204033" y="5889238"/>
            <a:ext cx="6455460" cy="4415133"/>
          </a:xfrm>
          <a:prstGeom prst="rect">
            <a:avLst/>
          </a:prstGeom>
        </p:spPr>
      </p:pic>
      <p:sp>
        <p:nvSpPr>
          <p:cNvPr id="42" name="TextBox 41">
            <a:extLst>
              <a:ext uri="{FF2B5EF4-FFF2-40B4-BE49-F238E27FC236}">
                <a16:creationId xmlns:a16="http://schemas.microsoft.com/office/drawing/2014/main" id="{7D183E87-BC58-8512-0842-3A162DC93F47}"/>
              </a:ext>
            </a:extLst>
          </p:cNvPr>
          <p:cNvSpPr txBox="1"/>
          <p:nvPr/>
        </p:nvSpPr>
        <p:spPr>
          <a:xfrm>
            <a:off x="13164574" y="10710300"/>
            <a:ext cx="6589251" cy="523220"/>
          </a:xfrm>
          <a:prstGeom prst="rect">
            <a:avLst/>
          </a:prstGeom>
          <a:noFill/>
          <a:ln w="28575">
            <a:solidFill>
              <a:schemeClr val="accent2">
                <a:lumMod val="75000"/>
              </a:schemeClr>
            </a:solidFill>
          </a:ln>
        </p:spPr>
        <p:txBody>
          <a:bodyPr wrap="square" rtlCol="0">
            <a:spAutoFit/>
          </a:bodyPr>
          <a:lstStyle/>
          <a:p>
            <a:pPr algn="ctr"/>
            <a:r>
              <a:rPr lang="en-US" sz="2800" b="1" u="sng" dirty="0"/>
              <a:t>Mediolateral Multiscale Sample Entropy</a:t>
            </a:r>
          </a:p>
        </p:txBody>
      </p:sp>
      <p:pic>
        <p:nvPicPr>
          <p:cNvPr id="44" name="Picture 43" descr="Chart, line chart&#10;&#10;Description automatically generated">
            <a:extLst>
              <a:ext uri="{FF2B5EF4-FFF2-40B4-BE49-F238E27FC236}">
                <a16:creationId xmlns:a16="http://schemas.microsoft.com/office/drawing/2014/main" id="{147842F4-746C-F22C-0324-64D139390BC1}"/>
              </a:ext>
            </a:extLst>
          </p:cNvPr>
          <p:cNvPicPr>
            <a:picLocks noChangeAspect="1"/>
          </p:cNvPicPr>
          <p:nvPr/>
        </p:nvPicPr>
        <p:blipFill>
          <a:blip r:embed="rId11"/>
          <a:stretch>
            <a:fillRect/>
          </a:stretch>
        </p:blipFill>
        <p:spPr>
          <a:xfrm>
            <a:off x="10801682" y="11299818"/>
            <a:ext cx="5686756" cy="3725352"/>
          </a:xfrm>
          <a:prstGeom prst="rect">
            <a:avLst/>
          </a:prstGeom>
        </p:spPr>
      </p:pic>
      <p:sp>
        <p:nvSpPr>
          <p:cNvPr id="45" name="TextBox 44">
            <a:extLst>
              <a:ext uri="{FF2B5EF4-FFF2-40B4-BE49-F238E27FC236}">
                <a16:creationId xmlns:a16="http://schemas.microsoft.com/office/drawing/2014/main" id="{BACBB033-7194-4E89-5888-C970A183B157}"/>
              </a:ext>
            </a:extLst>
          </p:cNvPr>
          <p:cNvSpPr txBox="1"/>
          <p:nvPr/>
        </p:nvSpPr>
        <p:spPr>
          <a:xfrm>
            <a:off x="12991982" y="15341819"/>
            <a:ext cx="7060451" cy="523220"/>
          </a:xfrm>
          <a:prstGeom prst="rect">
            <a:avLst/>
          </a:prstGeom>
          <a:noFill/>
          <a:ln w="28575">
            <a:solidFill>
              <a:schemeClr val="accent2">
                <a:lumMod val="75000"/>
              </a:schemeClr>
            </a:solidFill>
          </a:ln>
        </p:spPr>
        <p:txBody>
          <a:bodyPr wrap="square" rtlCol="0">
            <a:spAutoFit/>
          </a:bodyPr>
          <a:lstStyle/>
          <a:p>
            <a:pPr algn="ctr"/>
            <a:r>
              <a:rPr lang="en-US" sz="2800" b="1" u="sng" dirty="0"/>
              <a:t>Anteroposterior Multiscale Sample Entropy</a:t>
            </a:r>
          </a:p>
        </p:txBody>
      </p:sp>
      <p:graphicFrame>
        <p:nvGraphicFramePr>
          <p:cNvPr id="46" name="Table 45">
            <a:extLst>
              <a:ext uri="{FF2B5EF4-FFF2-40B4-BE49-F238E27FC236}">
                <a16:creationId xmlns:a16="http://schemas.microsoft.com/office/drawing/2014/main" id="{E72F20A1-D2ED-5F83-61A2-4BB1B8FC65E7}"/>
              </a:ext>
            </a:extLst>
          </p:cNvPr>
          <p:cNvGraphicFramePr>
            <a:graphicFrameLocks noGrp="1"/>
          </p:cNvGraphicFramePr>
          <p:nvPr>
            <p:extLst>
              <p:ext uri="{D42A27DB-BD31-4B8C-83A1-F6EECF244321}">
                <p14:modId xmlns:p14="http://schemas.microsoft.com/office/powerpoint/2010/main" val="3230856087"/>
              </p:ext>
            </p:extLst>
          </p:nvPr>
        </p:nvGraphicFramePr>
        <p:xfrm>
          <a:off x="22963834" y="5805183"/>
          <a:ext cx="9324828" cy="8511615"/>
        </p:xfrm>
        <a:graphic>
          <a:graphicData uri="http://schemas.openxmlformats.org/drawingml/2006/table">
            <a:tbl>
              <a:tblPr>
                <a:tableStyleId>{5C22544A-7EE6-4342-B048-85BDC9FD1C3A}</a:tableStyleId>
              </a:tblPr>
              <a:tblGrid>
                <a:gridCol w="1554138">
                  <a:extLst>
                    <a:ext uri="{9D8B030D-6E8A-4147-A177-3AD203B41FA5}">
                      <a16:colId xmlns:a16="http://schemas.microsoft.com/office/drawing/2014/main" val="3113854362"/>
                    </a:ext>
                  </a:extLst>
                </a:gridCol>
                <a:gridCol w="1554138">
                  <a:extLst>
                    <a:ext uri="{9D8B030D-6E8A-4147-A177-3AD203B41FA5}">
                      <a16:colId xmlns:a16="http://schemas.microsoft.com/office/drawing/2014/main" val="2772970292"/>
                    </a:ext>
                  </a:extLst>
                </a:gridCol>
                <a:gridCol w="1554138">
                  <a:extLst>
                    <a:ext uri="{9D8B030D-6E8A-4147-A177-3AD203B41FA5}">
                      <a16:colId xmlns:a16="http://schemas.microsoft.com/office/drawing/2014/main" val="4114522163"/>
                    </a:ext>
                  </a:extLst>
                </a:gridCol>
                <a:gridCol w="1554138">
                  <a:extLst>
                    <a:ext uri="{9D8B030D-6E8A-4147-A177-3AD203B41FA5}">
                      <a16:colId xmlns:a16="http://schemas.microsoft.com/office/drawing/2014/main" val="1312402973"/>
                    </a:ext>
                  </a:extLst>
                </a:gridCol>
                <a:gridCol w="1554138">
                  <a:extLst>
                    <a:ext uri="{9D8B030D-6E8A-4147-A177-3AD203B41FA5}">
                      <a16:colId xmlns:a16="http://schemas.microsoft.com/office/drawing/2014/main" val="3117358827"/>
                    </a:ext>
                  </a:extLst>
                </a:gridCol>
                <a:gridCol w="1554138">
                  <a:extLst>
                    <a:ext uri="{9D8B030D-6E8A-4147-A177-3AD203B41FA5}">
                      <a16:colId xmlns:a16="http://schemas.microsoft.com/office/drawing/2014/main" val="3795420134"/>
                    </a:ext>
                  </a:extLst>
                </a:gridCol>
              </a:tblGrid>
              <a:tr h="405315">
                <a:tc>
                  <a:txBody>
                    <a:bodyPr/>
                    <a:lstStyle/>
                    <a:p>
                      <a:pPr algn="l" fontAlgn="b"/>
                      <a:r>
                        <a:rPr lang="en-US" sz="1800" u="none" strike="noStrike" dirty="0">
                          <a:effectLst/>
                          <a:latin typeface="Helvetica" pitchFamily="2" charset="0"/>
                        </a:rPr>
                        <a:t> </a:t>
                      </a:r>
                      <a:endParaRPr lang="en-US" sz="1800" b="0"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t"/>
                      <a:r>
                        <a:rPr lang="en-US" sz="1800" u="none" strike="noStrike" dirty="0">
                          <a:effectLst/>
                          <a:latin typeface="Helvetica" pitchFamily="2" charset="0"/>
                        </a:rPr>
                        <a:t>0.0</a:t>
                      </a:r>
                      <a:endParaRPr lang="en-US" sz="1800" b="1"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t"/>
                      <a:r>
                        <a:rPr lang="en-US" sz="1800" u="none" strike="noStrike">
                          <a:effectLst/>
                          <a:latin typeface="Helvetica" pitchFamily="2" charset="0"/>
                        </a:rPr>
                        <a:t>1.0</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t"/>
                      <a:r>
                        <a:rPr lang="en-US" sz="1800" u="none" strike="noStrike">
                          <a:effectLst/>
                          <a:latin typeface="Helvetica" pitchFamily="2" charset="0"/>
                        </a:rPr>
                        <a:t>accuracy</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t"/>
                      <a:r>
                        <a:rPr lang="en-US" sz="1800" u="none" strike="noStrike">
                          <a:effectLst/>
                          <a:latin typeface="Helvetica" pitchFamily="2" charset="0"/>
                        </a:rPr>
                        <a:t>macro avg</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t"/>
                      <a:r>
                        <a:rPr lang="en-US" sz="1800" u="none" strike="noStrike" dirty="0">
                          <a:effectLst/>
                          <a:latin typeface="Helvetica" pitchFamily="2" charset="0"/>
                        </a:rPr>
                        <a:t>weighted avg</a:t>
                      </a:r>
                      <a:endParaRPr lang="en-US" sz="1800" b="1"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868483485"/>
                  </a:ext>
                </a:extLst>
              </a:tr>
              <a:tr h="405315">
                <a:tc gridSpan="6">
                  <a:txBody>
                    <a:bodyPr/>
                    <a:lstStyle/>
                    <a:p>
                      <a:pPr algn="ctr" fontAlgn="b"/>
                      <a:r>
                        <a:rPr lang="en-US" sz="1800" u="none" strike="noStrike">
                          <a:effectLst/>
                          <a:latin typeface="Helvetica" pitchFamily="2" charset="0"/>
                        </a:rPr>
                        <a:t>K-Nearest</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35914183"/>
                  </a:ext>
                </a:extLst>
              </a:tr>
              <a:tr h="405315">
                <a:tc>
                  <a:txBody>
                    <a:bodyPr/>
                    <a:lstStyle/>
                    <a:p>
                      <a:pPr algn="ctr" fontAlgn="t"/>
                      <a:r>
                        <a:rPr lang="en-US" sz="1800" u="none" strike="noStrike">
                          <a:effectLst/>
                          <a:latin typeface="Helvetica" pitchFamily="2" charset="0"/>
                        </a:rPr>
                        <a:t>precision</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dirty="0">
                          <a:effectLst/>
                          <a:latin typeface="Helvetica" pitchFamily="2" charset="0"/>
                        </a:rPr>
                        <a:t>0.9167</a:t>
                      </a:r>
                      <a:endParaRPr lang="en-US" sz="1800" b="0"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Helvetica" pitchFamily="2" charset="0"/>
                        </a:rPr>
                        <a:t>0.17500</a:t>
                      </a:r>
                      <a:endParaRPr lang="en-US" sz="1800" b="0"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0.8333</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Helvetica" pitchFamily="2" charset="0"/>
                        </a:rPr>
                        <a:t>0.86</a:t>
                      </a:r>
                      <a:endParaRPr lang="en-US" sz="1800" b="0"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387302"/>
                  </a:ext>
                </a:extLst>
              </a:tr>
              <a:tr h="405315">
                <a:tc>
                  <a:txBody>
                    <a:bodyPr/>
                    <a:lstStyle/>
                    <a:p>
                      <a:pPr algn="ctr" fontAlgn="t"/>
                      <a:r>
                        <a:rPr lang="en-US" sz="1800" u="none" strike="noStrike" dirty="0">
                          <a:effectLst/>
                          <a:latin typeface="Helvetica" pitchFamily="2" charset="0"/>
                        </a:rPr>
                        <a:t>recall</a:t>
                      </a:r>
                      <a:endParaRPr lang="en-US" sz="1800" b="1"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0.8462</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0.8571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0.8516</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0240974"/>
                  </a:ext>
                </a:extLst>
              </a:tr>
              <a:tr h="405315">
                <a:tc>
                  <a:txBody>
                    <a:bodyPr/>
                    <a:lstStyle/>
                    <a:p>
                      <a:pPr algn="ctr" fontAlgn="t"/>
                      <a:r>
                        <a:rPr lang="en-US" sz="1800" u="none" strike="noStrike" dirty="0">
                          <a:effectLst/>
                          <a:latin typeface="Helvetica" pitchFamily="2" charset="0"/>
                        </a:rPr>
                        <a:t>f1-score</a:t>
                      </a:r>
                      <a:endParaRPr lang="en-US" sz="1800" b="1"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0.8800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0.8400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0566322"/>
                  </a:ext>
                </a:extLst>
              </a:tr>
              <a:tr h="405315">
                <a:tc>
                  <a:txBody>
                    <a:bodyPr/>
                    <a:lstStyle/>
                    <a:p>
                      <a:pPr algn="ctr" fontAlgn="t"/>
                      <a:r>
                        <a:rPr lang="en-US" sz="1800" u="none" strike="noStrike">
                          <a:effectLst/>
                          <a:latin typeface="Helvetica" pitchFamily="2" charset="0"/>
                        </a:rPr>
                        <a:t>support</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13.00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7.00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396433"/>
                  </a:ext>
                </a:extLst>
              </a:tr>
              <a:tr h="405315">
                <a:tc gridSpan="6">
                  <a:txBody>
                    <a:bodyPr/>
                    <a:lstStyle/>
                    <a:p>
                      <a:pPr algn="ctr" fontAlgn="t"/>
                      <a:r>
                        <a:rPr lang="en-US" sz="1800" u="none" strike="noStrike">
                          <a:effectLst/>
                          <a:latin typeface="Helvetica" pitchFamily="2" charset="0"/>
                        </a:rPr>
                        <a:t>Logistic Regression</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14177654"/>
                  </a:ext>
                </a:extLst>
              </a:tr>
              <a:tr h="405315">
                <a:tc>
                  <a:txBody>
                    <a:bodyPr/>
                    <a:lstStyle/>
                    <a:p>
                      <a:pPr algn="ctr" fontAlgn="t"/>
                      <a:r>
                        <a:rPr lang="en-US" sz="1800" u="none" strike="noStrike">
                          <a:effectLst/>
                          <a:latin typeface="Helvetica" pitchFamily="2" charset="0"/>
                        </a:rPr>
                        <a:t>precision</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1.0000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0.7778</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0.8889</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0.92</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40015"/>
                  </a:ext>
                </a:extLst>
              </a:tr>
              <a:tr h="405315">
                <a:tc>
                  <a:txBody>
                    <a:bodyPr/>
                    <a:lstStyle/>
                    <a:p>
                      <a:pPr algn="ctr" fontAlgn="t"/>
                      <a:r>
                        <a:rPr lang="en-US" sz="1800" u="none" strike="noStrike">
                          <a:effectLst/>
                          <a:latin typeface="Helvetica" pitchFamily="2" charset="0"/>
                        </a:rPr>
                        <a:t>recall</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0.8462</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1.0000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0.9231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2985153"/>
                  </a:ext>
                </a:extLst>
              </a:tr>
              <a:tr h="405315">
                <a:tc>
                  <a:txBody>
                    <a:bodyPr/>
                    <a:lstStyle/>
                    <a:p>
                      <a:pPr algn="ctr" fontAlgn="t"/>
                      <a:r>
                        <a:rPr lang="en-US" sz="1800" u="none" strike="noStrike">
                          <a:effectLst/>
                          <a:latin typeface="Helvetica" pitchFamily="2" charset="0"/>
                        </a:rPr>
                        <a:t>f1-score</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0.9167</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0.8750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0.8958</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879518"/>
                  </a:ext>
                </a:extLst>
              </a:tr>
              <a:tr h="405315">
                <a:tc>
                  <a:txBody>
                    <a:bodyPr/>
                    <a:lstStyle/>
                    <a:p>
                      <a:pPr algn="ctr" fontAlgn="t"/>
                      <a:r>
                        <a:rPr lang="en-US" sz="1800" u="none" strike="noStrike">
                          <a:effectLst/>
                          <a:latin typeface="Helvetica" pitchFamily="2" charset="0"/>
                        </a:rPr>
                        <a:t>support</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13.00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7.00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8924978"/>
                  </a:ext>
                </a:extLst>
              </a:tr>
              <a:tr h="405315">
                <a:tc gridSpan="6">
                  <a:txBody>
                    <a:bodyPr/>
                    <a:lstStyle/>
                    <a:p>
                      <a:pPr algn="ctr" fontAlgn="t"/>
                      <a:r>
                        <a:rPr lang="en-US" sz="1800" u="none" strike="noStrike">
                          <a:effectLst/>
                          <a:latin typeface="Helvetica" pitchFamily="2" charset="0"/>
                        </a:rPr>
                        <a:t>Decision Tree</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3524158"/>
                  </a:ext>
                </a:extLst>
              </a:tr>
              <a:tr h="405315">
                <a:tc>
                  <a:txBody>
                    <a:bodyPr/>
                    <a:lstStyle/>
                    <a:p>
                      <a:pPr algn="ctr" fontAlgn="t"/>
                      <a:r>
                        <a:rPr lang="en-US" sz="1800" u="none" strike="noStrike">
                          <a:effectLst/>
                          <a:latin typeface="Helvetica" pitchFamily="2" charset="0"/>
                        </a:rPr>
                        <a:t>precision</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0.9231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0.8571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0.8901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1403366"/>
                  </a:ext>
                </a:extLst>
              </a:tr>
              <a:tr h="405315">
                <a:tc>
                  <a:txBody>
                    <a:bodyPr/>
                    <a:lstStyle/>
                    <a:p>
                      <a:pPr algn="ctr" fontAlgn="t"/>
                      <a:r>
                        <a:rPr lang="en-US" sz="1800" u="none" strike="noStrike">
                          <a:effectLst/>
                          <a:latin typeface="Helvetica" pitchFamily="2" charset="0"/>
                        </a:rPr>
                        <a:t>recall</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0.9231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0.8571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0.8901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1518860"/>
                  </a:ext>
                </a:extLst>
              </a:tr>
              <a:tr h="405315">
                <a:tc>
                  <a:txBody>
                    <a:bodyPr/>
                    <a:lstStyle/>
                    <a:p>
                      <a:pPr algn="ctr" fontAlgn="t"/>
                      <a:r>
                        <a:rPr lang="en-US" sz="1800" u="none" strike="noStrike">
                          <a:effectLst/>
                          <a:latin typeface="Helvetica" pitchFamily="2" charset="0"/>
                        </a:rPr>
                        <a:t>f1-score</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0.9231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0.8571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0.8901</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636039"/>
                  </a:ext>
                </a:extLst>
              </a:tr>
              <a:tr h="405315">
                <a:tc>
                  <a:txBody>
                    <a:bodyPr/>
                    <a:lstStyle/>
                    <a:p>
                      <a:pPr algn="ctr" fontAlgn="t"/>
                      <a:r>
                        <a:rPr lang="en-US" sz="1800" u="none" strike="noStrike">
                          <a:effectLst/>
                          <a:latin typeface="Helvetica" pitchFamily="2" charset="0"/>
                        </a:rPr>
                        <a:t>support</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13.00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7.00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0.90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835683"/>
                  </a:ext>
                </a:extLst>
              </a:tr>
              <a:tr h="405315">
                <a:tc gridSpan="6">
                  <a:txBody>
                    <a:bodyPr/>
                    <a:lstStyle/>
                    <a:p>
                      <a:pPr algn="ctr" fontAlgn="t"/>
                      <a:r>
                        <a:rPr lang="en-US" sz="1800" u="none" strike="noStrike">
                          <a:effectLst/>
                          <a:latin typeface="Helvetica" pitchFamily="2" charset="0"/>
                        </a:rPr>
                        <a:t>Compliment Naïve Bayes</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18579512"/>
                  </a:ext>
                </a:extLst>
              </a:tr>
              <a:tr h="405315">
                <a:tc>
                  <a:txBody>
                    <a:bodyPr/>
                    <a:lstStyle/>
                    <a:p>
                      <a:pPr algn="ctr" fontAlgn="t"/>
                      <a:r>
                        <a:rPr lang="en-US" sz="1800" u="none" strike="noStrike">
                          <a:effectLst/>
                          <a:latin typeface="Helvetica" pitchFamily="2" charset="0"/>
                        </a:rPr>
                        <a:t>precision</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0.8333</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0.6250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0.7292</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0.76</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8325395"/>
                  </a:ext>
                </a:extLst>
              </a:tr>
              <a:tr h="405315">
                <a:tc>
                  <a:txBody>
                    <a:bodyPr/>
                    <a:lstStyle/>
                    <a:p>
                      <a:pPr algn="ctr" fontAlgn="t"/>
                      <a:r>
                        <a:rPr lang="en-US" sz="1800" u="none" strike="noStrike">
                          <a:effectLst/>
                          <a:latin typeface="Helvetica" pitchFamily="2" charset="0"/>
                        </a:rPr>
                        <a:t>recall</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0.7692</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0.7143</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0.7418</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710100"/>
                  </a:ext>
                </a:extLst>
              </a:tr>
              <a:tr h="405315">
                <a:tc>
                  <a:txBody>
                    <a:bodyPr/>
                    <a:lstStyle/>
                    <a:p>
                      <a:pPr algn="ctr" fontAlgn="t"/>
                      <a:r>
                        <a:rPr lang="en-US" sz="1800" u="none" strike="noStrike">
                          <a:effectLst/>
                          <a:latin typeface="Helvetica" pitchFamily="2" charset="0"/>
                        </a:rPr>
                        <a:t>f1-score</a:t>
                      </a:r>
                      <a:endParaRPr lang="en-US" sz="1800" b="1"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0.8000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0.6667</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0.7333</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387771"/>
                  </a:ext>
                </a:extLst>
              </a:tr>
              <a:tr h="405315">
                <a:tc>
                  <a:txBody>
                    <a:bodyPr/>
                    <a:lstStyle/>
                    <a:p>
                      <a:pPr algn="ctr" fontAlgn="t"/>
                      <a:r>
                        <a:rPr lang="en-US" sz="1800" u="none" strike="noStrike" dirty="0">
                          <a:effectLst/>
                          <a:latin typeface="Helvetica" pitchFamily="2" charset="0"/>
                        </a:rPr>
                        <a:t>support</a:t>
                      </a:r>
                      <a:endParaRPr lang="en-US" sz="1800" b="1"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algn="r" fontAlgn="b"/>
                      <a:r>
                        <a:rPr lang="en-US" sz="1800" u="none" strike="noStrike">
                          <a:effectLst/>
                          <a:latin typeface="Helvetica" pitchFamily="2" charset="0"/>
                        </a:rPr>
                        <a:t>13.00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7.00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0.75</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a:effectLst/>
                          <a:latin typeface="Helvetica" pitchFamily="2" charset="0"/>
                        </a:rPr>
                        <a:t>20.00</a:t>
                      </a:r>
                      <a:endParaRPr lang="en-US" sz="1800" b="0" i="0" u="none" strike="noStrike">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latin typeface="Helvetica" pitchFamily="2" charset="0"/>
                        </a:rPr>
                        <a:t>20.00</a:t>
                      </a:r>
                      <a:endParaRPr lang="en-US" sz="1800" b="0" i="0" u="none" strike="noStrike" dirty="0">
                        <a:solidFill>
                          <a:srgbClr val="000000"/>
                        </a:solidFill>
                        <a:effectLst/>
                        <a:latin typeface="Helvetica" pitchFamily="2"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843945"/>
                  </a:ext>
                </a:extLst>
              </a:tr>
            </a:tbl>
          </a:graphicData>
        </a:graphic>
      </p:graphicFrame>
      <p:pic>
        <p:nvPicPr>
          <p:cNvPr id="48" name="Picture 47">
            <a:extLst>
              <a:ext uri="{FF2B5EF4-FFF2-40B4-BE49-F238E27FC236}">
                <a16:creationId xmlns:a16="http://schemas.microsoft.com/office/drawing/2014/main" id="{6ABA2D13-AFB3-213A-A8FE-C35A863A5E9E}"/>
              </a:ext>
            </a:extLst>
          </p:cNvPr>
          <p:cNvPicPr>
            <a:picLocks noChangeAspect="1"/>
          </p:cNvPicPr>
          <p:nvPr/>
        </p:nvPicPr>
        <p:blipFill>
          <a:blip r:embed="rId12"/>
          <a:stretch>
            <a:fillRect/>
          </a:stretch>
        </p:blipFill>
        <p:spPr>
          <a:xfrm>
            <a:off x="10863496" y="16008511"/>
            <a:ext cx="5686756" cy="3725354"/>
          </a:xfrm>
          <a:prstGeom prst="rect">
            <a:avLst/>
          </a:prstGeom>
        </p:spPr>
      </p:pic>
      <p:pic>
        <p:nvPicPr>
          <p:cNvPr id="50" name="Picture 49" descr="Chart, line chart&#10;&#10;Description automatically generated">
            <a:extLst>
              <a:ext uri="{FF2B5EF4-FFF2-40B4-BE49-F238E27FC236}">
                <a16:creationId xmlns:a16="http://schemas.microsoft.com/office/drawing/2014/main" id="{E5402370-64BB-AEE6-5E3F-F776DE2B4E54}"/>
              </a:ext>
            </a:extLst>
          </p:cNvPr>
          <p:cNvPicPr>
            <a:picLocks noChangeAspect="1"/>
          </p:cNvPicPr>
          <p:nvPr/>
        </p:nvPicPr>
        <p:blipFill>
          <a:blip r:embed="rId13"/>
          <a:stretch>
            <a:fillRect/>
          </a:stretch>
        </p:blipFill>
        <p:spPr>
          <a:xfrm>
            <a:off x="16682608" y="16028230"/>
            <a:ext cx="5686760" cy="3725354"/>
          </a:xfrm>
          <a:prstGeom prst="rect">
            <a:avLst/>
          </a:prstGeom>
        </p:spPr>
      </p:pic>
      <p:pic>
        <p:nvPicPr>
          <p:cNvPr id="57" name="Picture 56" descr="Chart, line chart&#10;&#10;Description automatically generated">
            <a:extLst>
              <a:ext uri="{FF2B5EF4-FFF2-40B4-BE49-F238E27FC236}">
                <a16:creationId xmlns:a16="http://schemas.microsoft.com/office/drawing/2014/main" id="{79490345-9D3B-0BA9-A0E4-FE79CD7A88A8}"/>
              </a:ext>
            </a:extLst>
          </p:cNvPr>
          <p:cNvPicPr>
            <a:picLocks noChangeAspect="1"/>
          </p:cNvPicPr>
          <p:nvPr/>
        </p:nvPicPr>
        <p:blipFill>
          <a:blip r:embed="rId14"/>
          <a:stretch>
            <a:fillRect/>
          </a:stretch>
        </p:blipFill>
        <p:spPr>
          <a:xfrm>
            <a:off x="16436741" y="11307886"/>
            <a:ext cx="5690583" cy="3676792"/>
          </a:xfrm>
          <a:prstGeom prst="rect">
            <a:avLst/>
          </a:prstGeom>
        </p:spPr>
      </p:pic>
      <p:pic>
        <p:nvPicPr>
          <p:cNvPr id="13" name="Picture 12" descr="A picture containing icon&#10;&#10;Description automatically generated">
            <a:extLst>
              <a:ext uri="{FF2B5EF4-FFF2-40B4-BE49-F238E27FC236}">
                <a16:creationId xmlns:a16="http://schemas.microsoft.com/office/drawing/2014/main" id="{D3DAE847-AFC8-3385-659C-830A4DAE1082}"/>
              </a:ext>
            </a:extLst>
          </p:cNvPr>
          <p:cNvPicPr>
            <a:picLocks noChangeAspect="1"/>
          </p:cNvPicPr>
          <p:nvPr/>
        </p:nvPicPr>
        <p:blipFill>
          <a:blip r:embed="rId15"/>
          <a:stretch>
            <a:fillRect/>
          </a:stretch>
        </p:blipFill>
        <p:spPr>
          <a:xfrm>
            <a:off x="1235998" y="6426739"/>
            <a:ext cx="8680949" cy="8557939"/>
          </a:xfrm>
          <a:prstGeom prst="rect">
            <a:avLst/>
          </a:prstGeom>
        </p:spPr>
      </p:pic>
      <p:sp>
        <p:nvSpPr>
          <p:cNvPr id="22" name="TextBox 21">
            <a:extLst>
              <a:ext uri="{FF2B5EF4-FFF2-40B4-BE49-F238E27FC236}">
                <a16:creationId xmlns:a16="http://schemas.microsoft.com/office/drawing/2014/main" id="{1476E8A7-C9D5-CFF0-6FE7-D5E8A7B7D153}"/>
              </a:ext>
            </a:extLst>
          </p:cNvPr>
          <p:cNvSpPr txBox="1"/>
          <p:nvPr/>
        </p:nvSpPr>
        <p:spPr>
          <a:xfrm>
            <a:off x="1654065" y="5736474"/>
            <a:ext cx="2495550" cy="461665"/>
          </a:xfrm>
          <a:prstGeom prst="rect">
            <a:avLst/>
          </a:prstGeom>
          <a:noFill/>
        </p:spPr>
        <p:txBody>
          <a:bodyPr wrap="square" rtlCol="0">
            <a:spAutoFit/>
          </a:bodyPr>
          <a:lstStyle/>
          <a:p>
            <a:pPr algn="ctr"/>
            <a:r>
              <a:rPr lang="en-US" sz="2400" b="1" dirty="0"/>
              <a:t>Eyes Open</a:t>
            </a:r>
          </a:p>
        </p:txBody>
      </p:sp>
      <p:sp>
        <p:nvSpPr>
          <p:cNvPr id="40" name="TextBox 39">
            <a:extLst>
              <a:ext uri="{FF2B5EF4-FFF2-40B4-BE49-F238E27FC236}">
                <a16:creationId xmlns:a16="http://schemas.microsoft.com/office/drawing/2014/main" id="{69BC334E-6236-E4E0-5926-CAAE4BECE396}"/>
              </a:ext>
            </a:extLst>
          </p:cNvPr>
          <p:cNvSpPr txBox="1"/>
          <p:nvPr/>
        </p:nvSpPr>
        <p:spPr>
          <a:xfrm>
            <a:off x="6243387" y="5763980"/>
            <a:ext cx="2495550" cy="461665"/>
          </a:xfrm>
          <a:prstGeom prst="rect">
            <a:avLst/>
          </a:prstGeom>
          <a:noFill/>
        </p:spPr>
        <p:txBody>
          <a:bodyPr wrap="square" rtlCol="0">
            <a:spAutoFit/>
          </a:bodyPr>
          <a:lstStyle/>
          <a:p>
            <a:pPr algn="ctr"/>
            <a:r>
              <a:rPr lang="en-US" sz="2400" b="1" dirty="0"/>
              <a:t>Eyes Closed</a:t>
            </a:r>
          </a:p>
        </p:txBody>
      </p:sp>
    </p:spTree>
    <p:extLst>
      <p:ext uri="{BB962C8B-B14F-4D97-AF65-F5344CB8AC3E}">
        <p14:creationId xmlns:p14="http://schemas.microsoft.com/office/powerpoint/2010/main" val="15413069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1232</TotalTime>
  <Words>427</Words>
  <Application>Microsoft Macintosh PowerPoint</Application>
  <PresentationFormat>Custom</PresentationFormat>
  <Paragraphs>132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Hayden Cressman</dc:creator>
  <cp:lastModifiedBy>Hayden Cressman</cp:lastModifiedBy>
  <cp:revision>13</cp:revision>
  <dcterms:created xsi:type="dcterms:W3CDTF">2022-07-18T19:04:24Z</dcterms:created>
  <dcterms:modified xsi:type="dcterms:W3CDTF">2022-07-23T01:59:16Z</dcterms:modified>
</cp:coreProperties>
</file>