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32918400" cy="21945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9"/>
  </p:normalViewPr>
  <p:slideViewPr>
    <p:cSldViewPr snapToGrid="0">
      <p:cViewPr varScale="1">
        <p:scale>
          <a:sx n="36" d="100"/>
          <a:sy n="36" d="100"/>
        </p:scale>
        <p:origin x="384" y="10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ayden\Documents\GitHub\REU-Scripts\COP%20data%202022\Total_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ayden\Documents\GitHub\REU-Scripts\COP%20data%202022\Classification_Data.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en-US" sz="2800" dirty="0">
                <a:latin typeface="Helvetica" panose="020B0604020202020204" pitchFamily="34" charset="0"/>
                <a:cs typeface="Helvetica" panose="020B0604020202020204" pitchFamily="34" charset="0"/>
              </a:rPr>
              <a:t>Average Multiscale Sample Entropy</a:t>
            </a:r>
          </a:p>
        </c:rich>
      </c:tx>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'All Data'!$T$129</c:f>
              <c:strCache>
                <c:ptCount val="1"/>
                <c:pt idx="0">
                  <c:v>TD Entropy</c:v>
                </c:pt>
              </c:strCache>
            </c:strRef>
          </c:tx>
          <c:spPr>
            <a:ln w="38100" cap="rnd">
              <a:solidFill>
                <a:srgbClr val="0070C0"/>
              </a:solidFill>
              <a:round/>
            </a:ln>
            <a:effectLst/>
          </c:spPr>
          <c:marker>
            <c:symbol val="circle"/>
            <c:size val="5"/>
            <c:spPr>
              <a:solidFill>
                <a:schemeClr val="accent2"/>
              </a:solidFill>
              <a:ln w="38100">
                <a:solidFill>
                  <a:srgbClr val="0070C0"/>
                </a:solidFill>
              </a:ln>
              <a:effectLst/>
            </c:spPr>
          </c:marker>
          <c:xVal>
            <c:strRef>
              <c:f>'All Data'!$U$128:$Z$128</c:f>
              <c:strCache>
                <c:ptCount val="6"/>
                <c:pt idx="0">
                  <c:v>E1</c:v>
                </c:pt>
                <c:pt idx="1">
                  <c:v>E2</c:v>
                </c:pt>
                <c:pt idx="2">
                  <c:v>E3</c:v>
                </c:pt>
                <c:pt idx="3">
                  <c:v>E4</c:v>
                </c:pt>
                <c:pt idx="4">
                  <c:v>E5</c:v>
                </c:pt>
                <c:pt idx="5">
                  <c:v>E6</c:v>
                </c:pt>
              </c:strCache>
            </c:strRef>
          </c:xVal>
          <c:yVal>
            <c:numRef>
              <c:f>'All Data'!$U$129:$Z$129</c:f>
              <c:numCache>
                <c:formatCode>General</c:formatCode>
                <c:ptCount val="6"/>
                <c:pt idx="0">
                  <c:v>0.44840020876294351</c:v>
                </c:pt>
                <c:pt idx="1">
                  <c:v>0.50710095636622199</c:v>
                </c:pt>
                <c:pt idx="2">
                  <c:v>0.47981865369215254</c:v>
                </c:pt>
                <c:pt idx="3">
                  <c:v>0.43399967591095484</c:v>
                </c:pt>
                <c:pt idx="4">
                  <c:v>0.40605933517042619</c:v>
                </c:pt>
                <c:pt idx="5">
                  <c:v>0.39691034028656602</c:v>
                </c:pt>
              </c:numCache>
            </c:numRef>
          </c:yVal>
          <c:smooth val="0"/>
          <c:extLst>
            <c:ext xmlns:c16="http://schemas.microsoft.com/office/drawing/2014/chart" uri="{C3380CC4-5D6E-409C-BE32-E72D297353CC}">
              <c16:uniqueId val="{00000000-E20A-4C68-BFF0-56A1DEDA91A6}"/>
            </c:ext>
          </c:extLst>
        </c:ser>
        <c:ser>
          <c:idx val="1"/>
          <c:order val="1"/>
          <c:tx>
            <c:strRef>
              <c:f>'All Data'!$T$130</c:f>
              <c:strCache>
                <c:ptCount val="1"/>
                <c:pt idx="0">
                  <c:v>ASD Entropy</c:v>
                </c:pt>
              </c:strCache>
            </c:strRef>
          </c:tx>
          <c:spPr>
            <a:ln w="38100" cap="rnd">
              <a:solidFill>
                <a:srgbClr val="FF0000"/>
              </a:solidFill>
              <a:round/>
            </a:ln>
            <a:effectLst/>
          </c:spPr>
          <c:marker>
            <c:symbol val="circle"/>
            <c:size val="5"/>
            <c:spPr>
              <a:solidFill>
                <a:schemeClr val="accent4"/>
              </a:solidFill>
              <a:ln w="38100">
                <a:solidFill>
                  <a:srgbClr val="FF0000"/>
                </a:solidFill>
              </a:ln>
              <a:effectLst/>
            </c:spPr>
          </c:marker>
          <c:xVal>
            <c:strRef>
              <c:f>'All Data'!$U$128:$Z$128</c:f>
              <c:strCache>
                <c:ptCount val="6"/>
                <c:pt idx="0">
                  <c:v>E1</c:v>
                </c:pt>
                <c:pt idx="1">
                  <c:v>E2</c:v>
                </c:pt>
                <c:pt idx="2">
                  <c:v>E3</c:v>
                </c:pt>
                <c:pt idx="3">
                  <c:v>E4</c:v>
                </c:pt>
                <c:pt idx="4">
                  <c:v>E5</c:v>
                </c:pt>
                <c:pt idx="5">
                  <c:v>E6</c:v>
                </c:pt>
              </c:strCache>
            </c:strRef>
          </c:xVal>
          <c:yVal>
            <c:numRef>
              <c:f>'All Data'!$U$130:$Z$130</c:f>
              <c:numCache>
                <c:formatCode>General</c:formatCode>
                <c:ptCount val="6"/>
                <c:pt idx="0">
                  <c:v>0.28667170508609174</c:v>
                </c:pt>
                <c:pt idx="1">
                  <c:v>0.32508008506834973</c:v>
                </c:pt>
                <c:pt idx="2">
                  <c:v>0.28485049725155864</c:v>
                </c:pt>
                <c:pt idx="3">
                  <c:v>0.26558394265519952</c:v>
                </c:pt>
                <c:pt idx="4">
                  <c:v>0.26243686058346161</c:v>
                </c:pt>
                <c:pt idx="5">
                  <c:v>0.28024467361286109</c:v>
                </c:pt>
              </c:numCache>
            </c:numRef>
          </c:yVal>
          <c:smooth val="0"/>
          <c:extLst>
            <c:ext xmlns:c16="http://schemas.microsoft.com/office/drawing/2014/chart" uri="{C3380CC4-5D6E-409C-BE32-E72D297353CC}">
              <c16:uniqueId val="{00000001-E20A-4C68-BFF0-56A1DEDA91A6}"/>
            </c:ext>
          </c:extLst>
        </c:ser>
        <c:dLbls>
          <c:showLegendKey val="0"/>
          <c:showVal val="0"/>
          <c:showCatName val="0"/>
          <c:showSerName val="0"/>
          <c:showPercent val="0"/>
          <c:showBubbleSize val="0"/>
        </c:dLbls>
        <c:axId val="1492584176"/>
        <c:axId val="1492585840"/>
      </c:scatterChart>
      <c:valAx>
        <c:axId val="149258417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r>
                  <a:rPr lang="en-US" sz="2400" u="none">
                    <a:latin typeface="Helvetica" panose="020B0604020202020204" pitchFamily="34" charset="0"/>
                    <a:cs typeface="Helvetica" panose="020B0604020202020204" pitchFamily="34" charset="0"/>
                  </a:rPr>
                  <a:t>Time Scales</a:t>
                </a:r>
              </a:p>
            </c:rich>
          </c:tx>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1492585840"/>
        <c:crosses val="autoZero"/>
        <c:crossBetween val="midCat"/>
      </c:valAx>
      <c:valAx>
        <c:axId val="14925858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r>
                  <a:rPr lang="en-US" sz="2400" u="none">
                    <a:latin typeface="Helvetica" panose="020B0604020202020204" pitchFamily="34" charset="0"/>
                    <a:cs typeface="Helvetica" panose="020B0604020202020204" pitchFamily="34" charset="0"/>
                  </a:rPr>
                  <a:t>Sample Entropy</a:t>
                </a:r>
              </a:p>
            </c:rich>
          </c:tx>
          <c:layout>
            <c:manualLayout>
              <c:xMode val="edge"/>
              <c:yMode val="edge"/>
              <c:x val="9.3611598108456033E-3"/>
              <c:y val="0.18269775176536596"/>
            </c:manualLayout>
          </c:layout>
          <c:overlay val="0"/>
          <c:spPr>
            <a:noFill/>
            <a:ln>
              <a:noFill/>
            </a:ln>
            <a:effectLst/>
          </c:spPr>
          <c:txPr>
            <a:bodyPr rot="-54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1492584176"/>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3600" b="0" i="0" u="none" strike="noStrike" kern="1200" baseline="0">
              <a:solidFill>
                <a:schemeClr val="tx1">
                  <a:lumMod val="65000"/>
                  <a:lumOff val="35000"/>
                </a:schemeClr>
              </a:solidFill>
              <a:latin typeface="Helvetica" panose="020B0604020202020204" pitchFamily="34" charset="0"/>
              <a:ea typeface="+mn-ea"/>
              <a:cs typeface="Helvetica"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38100">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80" b="0" i="0" u="none" strike="noStrike" kern="1200" spc="0" baseline="0">
                <a:solidFill>
                  <a:schemeClr val="tx1">
                    <a:lumMod val="65000"/>
                    <a:lumOff val="35000"/>
                  </a:schemeClr>
                </a:solidFill>
                <a:latin typeface="+mn-lt"/>
                <a:ea typeface="+mn-ea"/>
                <a:cs typeface="+mn-cs"/>
              </a:defRPr>
            </a:pPr>
            <a:r>
              <a:rPr lang="en-US" dirty="0"/>
              <a:t>F1 Scores for Classification Models</a:t>
            </a:r>
          </a:p>
        </c:rich>
      </c:tx>
      <c:overlay val="0"/>
      <c:spPr>
        <a:noFill/>
        <a:ln>
          <a:noFill/>
        </a:ln>
        <a:effectLst/>
      </c:spPr>
      <c:txPr>
        <a:bodyPr rot="0" spcFirstLastPara="1" vertOverflow="ellipsis" vert="horz" wrap="square" anchor="ctr" anchorCtr="1"/>
        <a:lstStyle/>
        <a:p>
          <a:pPr>
            <a:defRPr sz="288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'All Data'!$R$3</c:f>
              <c:strCache>
                <c:ptCount val="1"/>
                <c:pt idx="0">
                  <c:v>F1 Score</c:v>
                </c:pt>
              </c:strCache>
            </c:strRef>
          </c:tx>
          <c:spPr>
            <a:solidFill>
              <a:schemeClr val="accent1"/>
            </a:solidFill>
            <a:ln>
              <a:noFill/>
            </a:ln>
            <a:effectLst/>
          </c:spPr>
          <c:invertIfNegative val="0"/>
          <c:cat>
            <c:strRef>
              <c:f>'All Data'!$Q$4:$Q$10</c:f>
              <c:strCache>
                <c:ptCount val="7"/>
                <c:pt idx="0">
                  <c:v>Knearest</c:v>
                </c:pt>
                <c:pt idx="1">
                  <c:v>Logistic Regression</c:v>
                </c:pt>
                <c:pt idx="2">
                  <c:v>Decision Tree</c:v>
                </c:pt>
                <c:pt idx="3">
                  <c:v>Naïve Bayes</c:v>
                </c:pt>
                <c:pt idx="4">
                  <c:v>Random Forest</c:v>
                </c:pt>
                <c:pt idx="5">
                  <c:v>Discriminant Analysis</c:v>
                </c:pt>
                <c:pt idx="6">
                  <c:v>Support Vector Analysis</c:v>
                </c:pt>
              </c:strCache>
            </c:strRef>
          </c:cat>
          <c:val>
            <c:numRef>
              <c:f>'All Data'!$R$4:$R$10</c:f>
              <c:numCache>
                <c:formatCode>0.0000</c:formatCode>
                <c:ptCount val="7"/>
                <c:pt idx="0">
                  <c:v>0.73863636363636365</c:v>
                </c:pt>
                <c:pt idx="1">
                  <c:v>0.86857142857142855</c:v>
                </c:pt>
                <c:pt idx="2">
                  <c:v>0.91287878787878785</c:v>
                </c:pt>
                <c:pt idx="3">
                  <c:v>0.60571428571428576</c:v>
                </c:pt>
                <c:pt idx="4">
                  <c:v>0.91287878787878785</c:v>
                </c:pt>
                <c:pt idx="5">
                  <c:v>0.8257575757575758</c:v>
                </c:pt>
                <c:pt idx="6">
                  <c:v>0.82307692307692304</c:v>
                </c:pt>
              </c:numCache>
            </c:numRef>
          </c:val>
          <c:extLst>
            <c:ext xmlns:c16="http://schemas.microsoft.com/office/drawing/2014/chart" uri="{C3380CC4-5D6E-409C-BE32-E72D297353CC}">
              <c16:uniqueId val="{00000000-2E50-4EF7-8380-2AAC2A97725B}"/>
            </c:ext>
          </c:extLst>
        </c:ser>
        <c:dLbls>
          <c:showLegendKey val="0"/>
          <c:showVal val="0"/>
          <c:showCatName val="0"/>
          <c:showSerName val="0"/>
          <c:showPercent val="0"/>
          <c:showBubbleSize val="0"/>
        </c:dLbls>
        <c:gapWidth val="219"/>
        <c:overlap val="-27"/>
        <c:axId val="1811021472"/>
        <c:axId val="1811019808"/>
      </c:barChart>
      <c:catAx>
        <c:axId val="18110214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811019808"/>
        <c:crosses val="autoZero"/>
        <c:auto val="1"/>
        <c:lblAlgn val="ctr"/>
        <c:lblOffset val="100"/>
        <c:noMultiLvlLbl val="0"/>
      </c:catAx>
      <c:valAx>
        <c:axId val="18110198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r>
                  <a:rPr lang="en-US" dirty="0"/>
                  <a:t>F1 Score</a:t>
                </a:r>
              </a:p>
            </c:rich>
          </c:tx>
          <c:overlay val="0"/>
          <c:spPr>
            <a:noFill/>
            <a:ln>
              <a:noFill/>
            </a:ln>
            <a:effectLst/>
          </c:spPr>
          <c:txPr>
            <a:bodyPr rot="-54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title>
        <c:numFmt formatCode="0.0" sourceLinked="0"/>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1811021472"/>
        <c:crosses val="autoZero"/>
        <c:crossBetween val="between"/>
      </c:valAx>
      <c:spPr>
        <a:noFill/>
        <a:ln>
          <a:noFill/>
        </a:ln>
        <a:effectLst/>
      </c:spPr>
    </c:plotArea>
    <c:plotVisOnly val="1"/>
    <c:dispBlanksAs val="gap"/>
    <c:showDLblsOverMax val="0"/>
  </c:chart>
  <c:spPr>
    <a:noFill/>
    <a:ln w="19050">
      <a:noFill/>
    </a:ln>
    <a:effectLst/>
  </c:spPr>
  <c:txPr>
    <a:bodyPr/>
    <a:lstStyle/>
    <a:p>
      <a:pPr>
        <a:defRPr sz="24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C879F5-FACF-7142-AF02-D40C8EE9EF74}" type="datetimeFigureOut">
              <a:rPr lang="en-US" smtClean="0"/>
              <a:t>7/27/2022</a:t>
            </a:fld>
            <a:endParaRPr lang="en-US"/>
          </a:p>
        </p:txBody>
      </p:sp>
      <p:sp>
        <p:nvSpPr>
          <p:cNvPr id="4" name="Slide Image Placeholder 3"/>
          <p:cNvSpPr>
            <a:spLocks noGrp="1" noRot="1" noChangeAspect="1"/>
          </p:cNvSpPr>
          <p:nvPr>
            <p:ph type="sldImg" idx="2"/>
          </p:nvPr>
        </p:nvSpPr>
        <p:spPr>
          <a:xfrm>
            <a:off x="1114425" y="1143000"/>
            <a:ext cx="4629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E28D2-85EF-7D47-A21B-87AFD74CA87A}" type="slidenum">
              <a:rPr lang="en-US" smtClean="0"/>
              <a:t>‹#›</a:t>
            </a:fld>
            <a:endParaRPr lang="en-US"/>
          </a:p>
        </p:txBody>
      </p:sp>
    </p:spTree>
    <p:extLst>
      <p:ext uri="{BB962C8B-B14F-4D97-AF65-F5344CB8AC3E}">
        <p14:creationId xmlns:p14="http://schemas.microsoft.com/office/powerpoint/2010/main" val="21499689"/>
      </p:ext>
    </p:extLst>
  </p:cSld>
  <p:clrMap bg1="lt1" tx1="dk1" bg2="lt2" tx2="dk2" accent1="accent1" accent2="accent2" accent3="accent3" accent4="accent4" accent5="accent5" accent6="accent6" hlink="hlink" folHlink="folHlink"/>
  <p:notesStyle>
    <a:lvl1pPr marL="0" algn="l" defTabSz="2633472" rtl="0" eaLnBrk="1" latinLnBrk="0" hangingPunct="1">
      <a:defRPr sz="3456" kern="1200">
        <a:solidFill>
          <a:schemeClr val="tx1"/>
        </a:solidFill>
        <a:latin typeface="+mn-lt"/>
        <a:ea typeface="+mn-ea"/>
        <a:cs typeface="+mn-cs"/>
      </a:defRPr>
    </a:lvl1pPr>
    <a:lvl2pPr marL="1316736" algn="l" defTabSz="2633472" rtl="0" eaLnBrk="1" latinLnBrk="0" hangingPunct="1">
      <a:defRPr sz="3456" kern="1200">
        <a:solidFill>
          <a:schemeClr val="tx1"/>
        </a:solidFill>
        <a:latin typeface="+mn-lt"/>
        <a:ea typeface="+mn-ea"/>
        <a:cs typeface="+mn-cs"/>
      </a:defRPr>
    </a:lvl2pPr>
    <a:lvl3pPr marL="2633472" algn="l" defTabSz="2633472" rtl="0" eaLnBrk="1" latinLnBrk="0" hangingPunct="1">
      <a:defRPr sz="3456" kern="1200">
        <a:solidFill>
          <a:schemeClr val="tx1"/>
        </a:solidFill>
        <a:latin typeface="+mn-lt"/>
        <a:ea typeface="+mn-ea"/>
        <a:cs typeface="+mn-cs"/>
      </a:defRPr>
    </a:lvl3pPr>
    <a:lvl4pPr marL="3950208" algn="l" defTabSz="2633472" rtl="0" eaLnBrk="1" latinLnBrk="0" hangingPunct="1">
      <a:defRPr sz="3456" kern="1200">
        <a:solidFill>
          <a:schemeClr val="tx1"/>
        </a:solidFill>
        <a:latin typeface="+mn-lt"/>
        <a:ea typeface="+mn-ea"/>
        <a:cs typeface="+mn-cs"/>
      </a:defRPr>
    </a:lvl4pPr>
    <a:lvl5pPr marL="5266944" algn="l" defTabSz="2633472" rtl="0" eaLnBrk="1" latinLnBrk="0" hangingPunct="1">
      <a:defRPr sz="3456" kern="1200">
        <a:solidFill>
          <a:schemeClr val="tx1"/>
        </a:solidFill>
        <a:latin typeface="+mn-lt"/>
        <a:ea typeface="+mn-ea"/>
        <a:cs typeface="+mn-cs"/>
      </a:defRPr>
    </a:lvl5pPr>
    <a:lvl6pPr marL="6583680" algn="l" defTabSz="2633472" rtl="0" eaLnBrk="1" latinLnBrk="0" hangingPunct="1">
      <a:defRPr sz="3456" kern="1200">
        <a:solidFill>
          <a:schemeClr val="tx1"/>
        </a:solidFill>
        <a:latin typeface="+mn-lt"/>
        <a:ea typeface="+mn-ea"/>
        <a:cs typeface="+mn-cs"/>
      </a:defRPr>
    </a:lvl6pPr>
    <a:lvl7pPr marL="7900416" algn="l" defTabSz="2633472" rtl="0" eaLnBrk="1" latinLnBrk="0" hangingPunct="1">
      <a:defRPr sz="3456" kern="1200">
        <a:solidFill>
          <a:schemeClr val="tx1"/>
        </a:solidFill>
        <a:latin typeface="+mn-lt"/>
        <a:ea typeface="+mn-ea"/>
        <a:cs typeface="+mn-cs"/>
      </a:defRPr>
    </a:lvl7pPr>
    <a:lvl8pPr marL="9217152" algn="l" defTabSz="2633472" rtl="0" eaLnBrk="1" latinLnBrk="0" hangingPunct="1">
      <a:defRPr sz="3456" kern="1200">
        <a:solidFill>
          <a:schemeClr val="tx1"/>
        </a:solidFill>
        <a:latin typeface="+mn-lt"/>
        <a:ea typeface="+mn-ea"/>
        <a:cs typeface="+mn-cs"/>
      </a:defRPr>
    </a:lvl8pPr>
    <a:lvl9pPr marL="10533888" algn="l" defTabSz="2633472" rtl="0" eaLnBrk="1" latinLnBrk="0" hangingPunct="1">
      <a:defRPr sz="345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14425" y="1143000"/>
            <a:ext cx="462915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BE28D2-85EF-7D47-A21B-87AFD74CA87A}" type="slidenum">
              <a:rPr lang="en-US" smtClean="0"/>
              <a:t>1</a:t>
            </a:fld>
            <a:endParaRPr lang="en-US"/>
          </a:p>
        </p:txBody>
      </p:sp>
    </p:spTree>
    <p:extLst>
      <p:ext uri="{BB962C8B-B14F-4D97-AF65-F5344CB8AC3E}">
        <p14:creationId xmlns:p14="http://schemas.microsoft.com/office/powerpoint/2010/main" val="53037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3591562"/>
            <a:ext cx="27980640" cy="7640320"/>
          </a:xfrm>
        </p:spPr>
        <p:txBody>
          <a:bodyPr anchor="b"/>
          <a:lstStyle>
            <a:lvl1pPr algn="ctr">
              <a:defRPr sz="19200"/>
            </a:lvl1pPr>
          </a:lstStyle>
          <a:p>
            <a:r>
              <a:rPr lang="en-US"/>
              <a:t>Click to edit Master title style</a:t>
            </a:r>
            <a:endParaRPr lang="en-US" dirty="0"/>
          </a:p>
        </p:txBody>
      </p:sp>
      <p:sp>
        <p:nvSpPr>
          <p:cNvPr id="3" name="Subtitle 2"/>
          <p:cNvSpPr>
            <a:spLocks noGrp="1"/>
          </p:cNvSpPr>
          <p:nvPr>
            <p:ph type="subTitle" idx="1"/>
          </p:nvPr>
        </p:nvSpPr>
        <p:spPr>
          <a:xfrm>
            <a:off x="4114800" y="11526522"/>
            <a:ext cx="24688800" cy="5298438"/>
          </a:xfrm>
        </p:spPr>
        <p:txBody>
          <a:bodyPr/>
          <a:lstStyle>
            <a:lvl1pPr marL="0" indent="0" algn="ctr">
              <a:buNone/>
              <a:defRPr sz="7680"/>
            </a:lvl1pPr>
            <a:lvl2pPr marL="1463040" indent="0" algn="ctr">
              <a:buNone/>
              <a:defRPr sz="640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C8CE8D-F073-5543-9253-FAF9CC6C9F73}" type="datetimeFigureOut">
              <a:rPr lang="en-US" smtClean="0"/>
              <a:t>7/27/2022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1344821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C8CE8D-F073-5543-9253-FAF9CC6C9F73}" type="datetimeFigureOut">
              <a:rPr lang="en-US" smtClean="0"/>
              <a:t>7/27/2022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2494841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1168400"/>
            <a:ext cx="7098030" cy="1859788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1168400"/>
            <a:ext cx="20882610" cy="185978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C8CE8D-F073-5543-9253-FAF9CC6C9F73}" type="datetimeFigureOut">
              <a:rPr lang="en-US" smtClean="0"/>
              <a:t>7/27/2022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833314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C8CE8D-F073-5543-9253-FAF9CC6C9F73}" type="datetimeFigureOut">
              <a:rPr lang="en-US" smtClean="0"/>
              <a:t>7/27/2022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2171056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5471167"/>
            <a:ext cx="28392120" cy="9128758"/>
          </a:xfrm>
        </p:spPr>
        <p:txBody>
          <a:bodyPr anchor="b"/>
          <a:lstStyle>
            <a:lvl1pPr>
              <a:defRPr sz="19200"/>
            </a:lvl1pPr>
          </a:lstStyle>
          <a:p>
            <a:r>
              <a:rPr lang="en-US"/>
              <a:t>Click to edit Master title style</a:t>
            </a:r>
            <a:endParaRPr lang="en-US" dirty="0"/>
          </a:p>
        </p:txBody>
      </p:sp>
      <p:sp>
        <p:nvSpPr>
          <p:cNvPr id="3" name="Text Placeholder 2"/>
          <p:cNvSpPr>
            <a:spLocks noGrp="1"/>
          </p:cNvSpPr>
          <p:nvPr>
            <p:ph type="body" idx="1"/>
          </p:nvPr>
        </p:nvSpPr>
        <p:spPr>
          <a:xfrm>
            <a:off x="2245997" y="14686287"/>
            <a:ext cx="28392120" cy="4800598"/>
          </a:xfrm>
        </p:spPr>
        <p:txBody>
          <a:bodyPr/>
          <a:lstStyle>
            <a:lvl1pPr marL="0" indent="0">
              <a:buNone/>
              <a:defRPr sz="7680">
                <a:solidFill>
                  <a:schemeClr val="tx1"/>
                </a:solidFill>
              </a:defRPr>
            </a:lvl1pPr>
            <a:lvl2pPr marL="1463040" indent="0">
              <a:buNone/>
              <a:defRPr sz="6400">
                <a:solidFill>
                  <a:schemeClr val="tx1">
                    <a:tint val="75000"/>
                  </a:schemeClr>
                </a:solidFill>
              </a:defRPr>
            </a:lvl2pPr>
            <a:lvl3pPr marL="2926080" indent="0">
              <a:buNone/>
              <a:defRPr sz="5760">
                <a:solidFill>
                  <a:schemeClr val="tx1">
                    <a:tint val="75000"/>
                  </a:schemeClr>
                </a:solidFill>
              </a:defRPr>
            </a:lvl3pPr>
            <a:lvl4pPr marL="4389120" indent="0">
              <a:buNone/>
              <a:defRPr sz="5120">
                <a:solidFill>
                  <a:schemeClr val="tx1">
                    <a:tint val="75000"/>
                  </a:schemeClr>
                </a:solidFill>
              </a:defRPr>
            </a:lvl4pPr>
            <a:lvl5pPr marL="5852160" indent="0">
              <a:buNone/>
              <a:defRPr sz="5120">
                <a:solidFill>
                  <a:schemeClr val="tx1">
                    <a:tint val="75000"/>
                  </a:schemeClr>
                </a:solidFill>
              </a:defRPr>
            </a:lvl5pPr>
            <a:lvl6pPr marL="7315200" indent="0">
              <a:buNone/>
              <a:defRPr sz="5120">
                <a:solidFill>
                  <a:schemeClr val="tx1">
                    <a:tint val="75000"/>
                  </a:schemeClr>
                </a:solidFill>
              </a:defRPr>
            </a:lvl6pPr>
            <a:lvl7pPr marL="8778240" indent="0">
              <a:buNone/>
              <a:defRPr sz="5120">
                <a:solidFill>
                  <a:schemeClr val="tx1">
                    <a:tint val="75000"/>
                  </a:schemeClr>
                </a:solidFill>
              </a:defRPr>
            </a:lvl7pPr>
            <a:lvl8pPr marL="10241280" indent="0">
              <a:buNone/>
              <a:defRPr sz="5120">
                <a:solidFill>
                  <a:schemeClr val="tx1">
                    <a:tint val="75000"/>
                  </a:schemeClr>
                </a:solidFill>
              </a:defRPr>
            </a:lvl8pPr>
            <a:lvl9pPr marL="11704320" indent="0">
              <a:buNone/>
              <a:defRPr sz="51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C8CE8D-F073-5543-9253-FAF9CC6C9F73}" type="datetimeFigureOut">
              <a:rPr lang="en-US" smtClean="0"/>
              <a:t>7/27/2022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3148459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C8CE8D-F073-5543-9253-FAF9CC6C9F73}" type="datetimeFigureOut">
              <a:rPr lang="en-US" smtClean="0"/>
              <a:t>7/27/2022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2157152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5"/>
            <a:ext cx="28392120" cy="42418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5379722"/>
            <a:ext cx="13926024"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4" name="Content Placeholder 3"/>
          <p:cNvSpPr>
            <a:spLocks noGrp="1"/>
          </p:cNvSpPr>
          <p:nvPr>
            <p:ph sz="half" idx="2"/>
          </p:nvPr>
        </p:nvSpPr>
        <p:spPr>
          <a:xfrm>
            <a:off x="2267431" y="8016240"/>
            <a:ext cx="13926024"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5379722"/>
            <a:ext cx="13994608"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6" name="Content Placeholder 5"/>
          <p:cNvSpPr>
            <a:spLocks noGrp="1"/>
          </p:cNvSpPr>
          <p:nvPr>
            <p:ph sz="quarter" idx="4"/>
          </p:nvPr>
        </p:nvSpPr>
        <p:spPr>
          <a:xfrm>
            <a:off x="16664942" y="8016240"/>
            <a:ext cx="13994608"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C8CE8D-F073-5543-9253-FAF9CC6C9F73}" type="datetimeFigureOut">
              <a:rPr lang="en-US" smtClean="0"/>
              <a:t>7/27/2022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3720297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C8CE8D-F073-5543-9253-FAF9CC6C9F73}" type="datetimeFigureOut">
              <a:rPr lang="en-US" smtClean="0"/>
              <a:t>7/27/2022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1608730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C8CE8D-F073-5543-9253-FAF9CC6C9F73}" type="datetimeFigureOut">
              <a:rPr lang="en-US" smtClean="0"/>
              <a:t>7/27/2022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3150130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Content Placeholder 2"/>
          <p:cNvSpPr>
            <a:spLocks noGrp="1"/>
          </p:cNvSpPr>
          <p:nvPr>
            <p:ph idx="1"/>
          </p:nvPr>
        </p:nvSpPr>
        <p:spPr>
          <a:xfrm>
            <a:off x="13994608" y="3159765"/>
            <a:ext cx="16664940" cy="15595600"/>
          </a:xfrm>
        </p:spPr>
        <p:txBody>
          <a:bodyPr/>
          <a:lstStyle>
            <a:lvl1pPr>
              <a:defRPr sz="10240"/>
            </a:lvl1pPr>
            <a:lvl2pPr>
              <a:defRPr sz="8960"/>
            </a:lvl2pPr>
            <a:lvl3pPr>
              <a:defRPr sz="768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63C8CE8D-F073-5543-9253-FAF9CC6C9F73}" type="datetimeFigureOut">
              <a:rPr lang="en-US" smtClean="0"/>
              <a:t>7/27/2022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2836346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3159765"/>
            <a:ext cx="16664940" cy="15595600"/>
          </a:xfrm>
        </p:spPr>
        <p:txBody>
          <a:bodyPr anchor="t"/>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r>
              <a:rPr lang="en-US"/>
              <a:t>Click icon to add picture</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63C8CE8D-F073-5543-9253-FAF9CC6C9F73}" type="datetimeFigureOut">
              <a:rPr lang="en-US" smtClean="0"/>
              <a:t>7/27/2022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22736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5"/>
            <a:ext cx="28392120" cy="42418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20340325"/>
            <a:ext cx="7406640" cy="1168400"/>
          </a:xfrm>
          <a:prstGeom prst="rect">
            <a:avLst/>
          </a:prstGeom>
        </p:spPr>
        <p:txBody>
          <a:bodyPr vert="horz" lIns="91440" tIns="45720" rIns="91440" bIns="45720" rtlCol="0" anchor="ctr"/>
          <a:lstStyle>
            <a:lvl1pPr algn="l">
              <a:defRPr sz="3840">
                <a:solidFill>
                  <a:schemeClr val="tx1">
                    <a:tint val="75000"/>
                  </a:schemeClr>
                </a:solidFill>
              </a:defRPr>
            </a:lvl1pPr>
          </a:lstStyle>
          <a:p>
            <a:fld id="{63C8CE8D-F073-5543-9253-FAF9CC6C9F73}" type="datetimeFigureOut">
              <a:rPr lang="en-US" smtClean="0"/>
              <a:t>7/27/2022</a:t>
            </a:fld>
            <a:endParaRPr lang="en-US"/>
          </a:p>
        </p:txBody>
      </p:sp>
      <p:sp>
        <p:nvSpPr>
          <p:cNvPr id="5" name="Footer Placeholder 4"/>
          <p:cNvSpPr>
            <a:spLocks noGrp="1"/>
          </p:cNvSpPr>
          <p:nvPr>
            <p:ph type="ftr" sz="quarter" idx="3"/>
          </p:nvPr>
        </p:nvSpPr>
        <p:spPr>
          <a:xfrm>
            <a:off x="10904220" y="20340325"/>
            <a:ext cx="11109960" cy="1168400"/>
          </a:xfrm>
          <a:prstGeom prst="rect">
            <a:avLst/>
          </a:prstGeom>
        </p:spPr>
        <p:txBody>
          <a:bodyPr vert="horz" lIns="91440" tIns="45720" rIns="91440" bIns="45720" rtlCol="0" anchor="ctr"/>
          <a:lstStyle>
            <a:lvl1pPr algn="ctr">
              <a:defRPr sz="38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20340325"/>
            <a:ext cx="7406640" cy="1168400"/>
          </a:xfrm>
          <a:prstGeom prst="rect">
            <a:avLst/>
          </a:prstGeom>
        </p:spPr>
        <p:txBody>
          <a:bodyPr vert="horz" lIns="91440" tIns="45720" rIns="91440" bIns="45720" rtlCol="0" anchor="ctr"/>
          <a:lstStyle>
            <a:lvl1pPr algn="r">
              <a:defRPr sz="3840">
                <a:solidFill>
                  <a:schemeClr val="tx1">
                    <a:tint val="75000"/>
                  </a:schemeClr>
                </a:solidFill>
              </a:defRPr>
            </a:lvl1pPr>
          </a:lstStyle>
          <a:p>
            <a:fld id="{EEF6109B-EFBC-8646-A2B2-7CA835984234}" type="slidenum">
              <a:rPr lang="en-US" smtClean="0"/>
              <a:t>‹#›</a:t>
            </a:fld>
            <a:endParaRPr lang="en-US"/>
          </a:p>
        </p:txBody>
      </p:sp>
    </p:spTree>
    <p:extLst>
      <p:ext uri="{BB962C8B-B14F-4D97-AF65-F5344CB8AC3E}">
        <p14:creationId xmlns:p14="http://schemas.microsoft.com/office/powerpoint/2010/main" val="16988133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7.png"/><Relationship Id="rId5" Type="http://schemas.openxmlformats.org/officeDocument/2006/relationships/image" Target="../media/image3.png"/><Relationship Id="rId10" Type="http://schemas.openxmlformats.org/officeDocument/2006/relationships/chart" Target="../charts/chart2.xml"/><Relationship Id="rId4" Type="http://schemas.openxmlformats.org/officeDocument/2006/relationships/image" Target="../media/image2.jpeg"/><Relationship Id="rId9"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C608128-CABB-119F-2E5A-4C9E10B3A6B4}"/>
              </a:ext>
            </a:extLst>
          </p:cNvPr>
          <p:cNvSpPr>
            <a:spLocks noGrp="1" noRot="1" noMove="1" noResize="1" noEditPoints="1" noAdjustHandles="1" noChangeArrowheads="1" noChangeShapeType="1"/>
          </p:cNvSpPr>
          <p:nvPr/>
        </p:nvSpPr>
        <p:spPr>
          <a:xfrm>
            <a:off x="0" y="-65259"/>
            <a:ext cx="32918400" cy="21945600"/>
          </a:xfrm>
          <a:prstGeom prst="rect">
            <a:avLst/>
          </a:prstGeom>
          <a:solidFill>
            <a:schemeClr val="accent2">
              <a:lumMod val="75000"/>
            </a:schemeClr>
          </a:solid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997" dirty="0"/>
          </a:p>
        </p:txBody>
      </p:sp>
      <p:sp>
        <p:nvSpPr>
          <p:cNvPr id="5" name="Rectangle 4">
            <a:extLst>
              <a:ext uri="{FF2B5EF4-FFF2-40B4-BE49-F238E27FC236}">
                <a16:creationId xmlns:a16="http://schemas.microsoft.com/office/drawing/2014/main" id="{E0006C2E-637C-F8E8-9F73-10E985EA39DF}"/>
              </a:ext>
            </a:extLst>
          </p:cNvPr>
          <p:cNvSpPr>
            <a:spLocks noGrp="1" noRot="1" noChangeAspect="1" noMove="1" noResize="1" noEditPoints="1" noAdjustHandles="1" noChangeArrowheads="1" noChangeShapeType="1"/>
          </p:cNvSpPr>
          <p:nvPr/>
        </p:nvSpPr>
        <p:spPr>
          <a:xfrm>
            <a:off x="351263" y="269860"/>
            <a:ext cx="32215874" cy="19943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997" dirty="0"/>
          </a:p>
        </p:txBody>
      </p:sp>
      <p:pic>
        <p:nvPicPr>
          <p:cNvPr id="10" name="Picture 9" descr="Logo, icon&#10;&#10;Description automatically generated">
            <a:extLst>
              <a:ext uri="{FF2B5EF4-FFF2-40B4-BE49-F238E27FC236}">
                <a16:creationId xmlns:a16="http://schemas.microsoft.com/office/drawing/2014/main" id="{9A9E7E2F-DC7C-C3A4-0A7D-B65B8C9F36EB}"/>
              </a:ext>
            </a:extLst>
          </p:cNvPr>
          <p:cNvPicPr>
            <a:picLocks noChangeAspect="1"/>
          </p:cNvPicPr>
          <p:nvPr/>
        </p:nvPicPr>
        <p:blipFill>
          <a:blip r:embed="rId3"/>
          <a:stretch>
            <a:fillRect/>
          </a:stretch>
        </p:blipFill>
        <p:spPr>
          <a:xfrm>
            <a:off x="1768243" y="625261"/>
            <a:ext cx="2869358" cy="1406883"/>
          </a:xfrm>
          <a:prstGeom prst="rect">
            <a:avLst/>
          </a:prstGeom>
        </p:spPr>
      </p:pic>
      <p:pic>
        <p:nvPicPr>
          <p:cNvPr id="14" name="Picture 13" descr="Text&#10;&#10;Description automatically generated">
            <a:extLst>
              <a:ext uri="{FF2B5EF4-FFF2-40B4-BE49-F238E27FC236}">
                <a16:creationId xmlns:a16="http://schemas.microsoft.com/office/drawing/2014/main" id="{363B3FD2-4A84-2636-58A1-F1ABAB376309}"/>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63610" y="537638"/>
            <a:ext cx="2908197" cy="1660343"/>
          </a:xfrm>
          <a:prstGeom prst="rect">
            <a:avLst/>
          </a:prstGeom>
        </p:spPr>
      </p:pic>
      <mc:AlternateContent xmlns:mc="http://schemas.openxmlformats.org/markup-compatibility/2006">
        <mc:Choice xmlns:a14="http://schemas.microsoft.com/office/drawing/2010/main" Requires="a14">
          <p:sp>
            <p:nvSpPr>
              <p:cNvPr id="17" name="Rectangle 16">
                <a:extLst>
                  <a:ext uri="{FF2B5EF4-FFF2-40B4-BE49-F238E27FC236}">
                    <a16:creationId xmlns:a16="http://schemas.microsoft.com/office/drawing/2014/main" id="{DB8FD315-C141-5ACD-2CFD-5C2EF964E9C9}"/>
                  </a:ext>
                </a:extLst>
              </p:cNvPr>
              <p:cNvSpPr>
                <a:spLocks noGrp="1" noRot="1" noChangeAspect="1" noMove="1" noResize="1" noEditPoints="1" noAdjustHandles="1" noChangeArrowheads="1" noChangeShapeType="1"/>
              </p:cNvSpPr>
              <p:nvPr/>
            </p:nvSpPr>
            <p:spPr>
              <a:xfrm>
                <a:off x="351263" y="2520769"/>
                <a:ext cx="32215874" cy="173960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a:fld id="{825F15A7-03F4-43D7-82C5-3E23DA2F108C}" type="mathplaceholder">
                        <a:rPr lang="en-US" sz="13997" i="1" smtClean="0">
                          <a:latin typeface="Cambria Math" panose="02040503050406030204" pitchFamily="18" charset="0"/>
                        </a:rPr>
                        <a:t>Type equation here.</a:t>
                      </a:fld>
                    </m:oMath>
                  </m:oMathPara>
                </a14:m>
                <a:endParaRPr lang="en-US" sz="13997" dirty="0"/>
              </a:p>
            </p:txBody>
          </p:sp>
        </mc:Choice>
        <mc:Fallback>
          <p:sp>
            <p:nvSpPr>
              <p:cNvPr id="17" name="Rectangle 16">
                <a:extLst>
                  <a:ext uri="{FF2B5EF4-FFF2-40B4-BE49-F238E27FC236}">
                    <a16:creationId xmlns:a16="http://schemas.microsoft.com/office/drawing/2014/main" id="{DB8FD315-C141-5ACD-2CFD-5C2EF964E9C9}"/>
                  </a:ext>
                </a:extLst>
              </p:cNvPr>
              <p:cNvSpPr>
                <a:spLocks noGrp="1" noRot="1" noChangeAspect="1" noMove="1" noResize="1" noEditPoints="1" noAdjustHandles="1" noChangeArrowheads="1" noChangeShapeType="1" noTextEdit="1"/>
              </p:cNvSpPr>
              <p:nvPr/>
            </p:nvSpPr>
            <p:spPr>
              <a:xfrm>
                <a:off x="351263" y="2520769"/>
                <a:ext cx="32215874" cy="17396006"/>
              </a:xfrm>
              <a:prstGeom prst="rect">
                <a:avLst/>
              </a:prstGeom>
              <a:blipFill>
                <a:blip r:embed="rId5"/>
                <a:stretch>
                  <a:fillRect/>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1DB44B38-F5C2-F94E-D03B-C7031D419468}"/>
              </a:ext>
            </a:extLst>
          </p:cNvPr>
          <p:cNvSpPr txBox="1"/>
          <p:nvPr/>
        </p:nvSpPr>
        <p:spPr>
          <a:xfrm>
            <a:off x="3671228" y="485979"/>
            <a:ext cx="26092627" cy="815608"/>
          </a:xfrm>
          <a:prstGeom prst="rect">
            <a:avLst/>
          </a:prstGeom>
          <a:noFill/>
        </p:spPr>
        <p:txBody>
          <a:bodyPr wrap="square" rtlCol="0">
            <a:spAutoFit/>
          </a:bodyPr>
          <a:lstStyle/>
          <a:p>
            <a:pPr algn="ctr"/>
            <a:r>
              <a:rPr lang="en-US" sz="4700" b="1" dirty="0"/>
              <a:t>Enhancing Early Diagnosis of Autism with Machine Learning Algorithms Using Postural Control Features</a:t>
            </a:r>
            <a:endParaRPr lang="en-US" sz="4700" dirty="0"/>
          </a:p>
        </p:txBody>
      </p:sp>
      <p:sp>
        <p:nvSpPr>
          <p:cNvPr id="18" name="TextBox 17">
            <a:extLst>
              <a:ext uri="{FF2B5EF4-FFF2-40B4-BE49-F238E27FC236}">
                <a16:creationId xmlns:a16="http://schemas.microsoft.com/office/drawing/2014/main" id="{B5D31DC2-F086-5624-43A0-C06076F75877}"/>
              </a:ext>
            </a:extLst>
          </p:cNvPr>
          <p:cNvSpPr txBox="1"/>
          <p:nvPr/>
        </p:nvSpPr>
        <p:spPr>
          <a:xfrm>
            <a:off x="592064" y="16787173"/>
            <a:ext cx="9735284" cy="1569660"/>
          </a:xfrm>
          <a:prstGeom prst="rect">
            <a:avLst/>
          </a:prstGeom>
          <a:noFill/>
          <a:ln w="38100">
            <a:noFill/>
          </a:ln>
        </p:spPr>
        <p:txBody>
          <a:bodyPr wrap="square" rtlCol="0">
            <a:spAutoFit/>
          </a:bodyPr>
          <a:lstStyle/>
          <a:p>
            <a:pPr marL="342900" indent="-342900">
              <a:buFont typeface="Arial" panose="020B0604020202020204" pitchFamily="34" charset="0"/>
              <a:buChar char="•"/>
            </a:pPr>
            <a:r>
              <a:rPr lang="en-US" sz="2400" dirty="0">
                <a:latin typeface="Helvetica" panose="020B0604020202020204" pitchFamily="34" charset="0"/>
                <a:cs typeface="Helvetica" panose="020B0604020202020204" pitchFamily="34" charset="0"/>
              </a:rPr>
              <a:t>There currently exists no direct clinical test for diagnosis of Autism Spectrum Disorder.</a:t>
            </a:r>
          </a:p>
          <a:p>
            <a:pPr marL="342900" indent="-342900">
              <a:buFont typeface="Arial" panose="020B0604020202020204" pitchFamily="34" charset="0"/>
              <a:buChar char="•"/>
            </a:pPr>
            <a:r>
              <a:rPr lang="en-US" sz="2400" dirty="0">
                <a:latin typeface="Helvetica" panose="020B0604020202020204" pitchFamily="34" charset="0"/>
                <a:cs typeface="Helvetica" panose="020B0604020202020204" pitchFamily="34" charset="0"/>
              </a:rPr>
              <a:t>Using machine learning and classification models we can assist in the early diagnosis of autism through center of pressure (COP) data </a:t>
            </a:r>
          </a:p>
        </p:txBody>
      </p:sp>
      <p:sp>
        <p:nvSpPr>
          <p:cNvPr id="2" name="TextBox 1">
            <a:extLst>
              <a:ext uri="{FF2B5EF4-FFF2-40B4-BE49-F238E27FC236}">
                <a16:creationId xmlns:a16="http://schemas.microsoft.com/office/drawing/2014/main" id="{7DC5C4E7-E668-7CFA-A87C-7E618ED0250F}"/>
              </a:ext>
            </a:extLst>
          </p:cNvPr>
          <p:cNvSpPr txBox="1"/>
          <p:nvPr/>
        </p:nvSpPr>
        <p:spPr>
          <a:xfrm>
            <a:off x="10800150" y="1202033"/>
            <a:ext cx="11176038" cy="954107"/>
          </a:xfrm>
          <a:prstGeom prst="rect">
            <a:avLst/>
          </a:prstGeom>
          <a:noFill/>
        </p:spPr>
        <p:txBody>
          <a:bodyPr wrap="square" rtlCol="0">
            <a:spAutoFit/>
          </a:bodyPr>
          <a:lstStyle/>
          <a:p>
            <a:pPr algn="ctr"/>
            <a:r>
              <a:rPr lang="en-US" sz="2800" dirty="0"/>
              <a:t>Hayden </a:t>
            </a:r>
            <a:r>
              <a:rPr lang="en-US" sz="2800" dirty="0" err="1"/>
              <a:t>Cressman</a:t>
            </a:r>
            <a:r>
              <a:rPr lang="en-US" sz="2800" dirty="0"/>
              <a:t> </a:t>
            </a:r>
          </a:p>
          <a:p>
            <a:pPr algn="ctr"/>
            <a:r>
              <a:rPr lang="en-US" sz="2800" dirty="0"/>
              <a:t>Mentor: </a:t>
            </a:r>
            <a:r>
              <a:rPr lang="en-US" sz="2800" dirty="0" err="1"/>
              <a:t>Yumeng</a:t>
            </a:r>
            <a:r>
              <a:rPr lang="en-US" sz="2800" dirty="0"/>
              <a:t> Li, Ph.D.</a:t>
            </a:r>
          </a:p>
        </p:txBody>
      </p:sp>
      <p:sp>
        <p:nvSpPr>
          <p:cNvPr id="3" name="TextBox 2">
            <a:extLst>
              <a:ext uri="{FF2B5EF4-FFF2-40B4-BE49-F238E27FC236}">
                <a16:creationId xmlns:a16="http://schemas.microsoft.com/office/drawing/2014/main" id="{971CBFDC-F55E-3F1D-7411-0F3EF8D10697}"/>
              </a:ext>
            </a:extLst>
          </p:cNvPr>
          <p:cNvSpPr txBox="1"/>
          <p:nvPr/>
        </p:nvSpPr>
        <p:spPr>
          <a:xfrm>
            <a:off x="875281" y="2650040"/>
            <a:ext cx="7323121" cy="646331"/>
          </a:xfrm>
          <a:prstGeom prst="rect">
            <a:avLst/>
          </a:prstGeom>
          <a:noFill/>
        </p:spPr>
        <p:txBody>
          <a:bodyPr wrap="square" rtlCol="0">
            <a:spAutoFit/>
          </a:bodyPr>
          <a:lstStyle/>
          <a:p>
            <a:r>
              <a:rPr lang="en-US" sz="3600" b="1" dirty="0">
                <a:latin typeface="Helvetica" panose="020B0604020202020204" pitchFamily="34" charset="0"/>
                <a:cs typeface="Helvetica" panose="020B0604020202020204" pitchFamily="34" charset="0"/>
              </a:rPr>
              <a:t>Abstract</a:t>
            </a:r>
          </a:p>
        </p:txBody>
      </p:sp>
      <p:sp>
        <p:nvSpPr>
          <p:cNvPr id="6" name="TextBox 5">
            <a:extLst>
              <a:ext uri="{FF2B5EF4-FFF2-40B4-BE49-F238E27FC236}">
                <a16:creationId xmlns:a16="http://schemas.microsoft.com/office/drawing/2014/main" id="{D42CB007-96C7-F98B-D39B-B1BCEC5454B9}"/>
              </a:ext>
            </a:extLst>
          </p:cNvPr>
          <p:cNvSpPr txBox="1"/>
          <p:nvPr/>
        </p:nvSpPr>
        <p:spPr>
          <a:xfrm>
            <a:off x="875281" y="3336497"/>
            <a:ext cx="9402382" cy="1569660"/>
          </a:xfrm>
          <a:prstGeom prst="rect">
            <a:avLst/>
          </a:prstGeom>
          <a:noFill/>
          <a:ln w="38100">
            <a:noFill/>
          </a:ln>
        </p:spPr>
        <p:txBody>
          <a:bodyPr wrap="square" rtlCol="0">
            <a:spAutoFit/>
          </a:bodyPr>
          <a:lstStyle/>
          <a:p>
            <a:r>
              <a:rPr lang="en-US" sz="2400" u="sng" dirty="0">
                <a:latin typeface="Helvetica" panose="020B0604020202020204" pitchFamily="34" charset="0"/>
                <a:cs typeface="Helvetica" panose="020B0604020202020204" pitchFamily="34" charset="0"/>
              </a:rPr>
              <a:t>Autism Spectrum Disorder </a:t>
            </a:r>
            <a:r>
              <a:rPr lang="en-US" sz="2400" dirty="0">
                <a:latin typeface="Helvetica" panose="020B0604020202020204" pitchFamily="34" charset="0"/>
                <a:cs typeface="Helvetica" panose="020B0604020202020204" pitchFamily="34" charset="0"/>
              </a:rPr>
              <a:t>(ASD) is known to cause deficits in motor functionality and stability when compared to children of </a:t>
            </a:r>
            <a:r>
              <a:rPr lang="en-US" sz="2400" u="sng" dirty="0">
                <a:latin typeface="Helvetica" panose="020B0604020202020204" pitchFamily="34" charset="0"/>
                <a:cs typeface="Helvetica" panose="020B0604020202020204" pitchFamily="34" charset="0"/>
              </a:rPr>
              <a:t>Typical Development </a:t>
            </a:r>
            <a:r>
              <a:rPr lang="en-US" sz="2400" dirty="0">
                <a:latin typeface="Helvetica" panose="020B0604020202020204" pitchFamily="34" charset="0"/>
                <a:cs typeface="Helvetica" panose="020B0604020202020204" pitchFamily="34" charset="0"/>
              </a:rPr>
              <a:t>(TD). The cause of this is still under research, but it is quantifiable and usable for classification.</a:t>
            </a:r>
            <a:r>
              <a:rPr lang="en-US" sz="2400" baseline="30000" dirty="0">
                <a:latin typeface="Helvetica" panose="020B0604020202020204" pitchFamily="34" charset="0"/>
                <a:cs typeface="Helvetica" panose="020B0604020202020204" pitchFamily="34" charset="0"/>
              </a:rPr>
              <a:t>[1]</a:t>
            </a:r>
          </a:p>
        </p:txBody>
      </p:sp>
      <p:sp>
        <p:nvSpPr>
          <p:cNvPr id="7" name="Rectangle 6">
            <a:extLst>
              <a:ext uri="{FF2B5EF4-FFF2-40B4-BE49-F238E27FC236}">
                <a16:creationId xmlns:a16="http://schemas.microsoft.com/office/drawing/2014/main" id="{CF69ABB6-343B-CA16-086D-C54773DB4940}"/>
              </a:ext>
            </a:extLst>
          </p:cNvPr>
          <p:cNvSpPr>
            <a:spLocks noGrp="1" noRot="1" noMove="1" noResize="1" noEditPoints="1" noAdjustHandles="1" noChangeArrowheads="1" noChangeShapeType="1"/>
          </p:cNvSpPr>
          <p:nvPr/>
        </p:nvSpPr>
        <p:spPr>
          <a:xfrm>
            <a:off x="351263" y="20145375"/>
            <a:ext cx="32215874" cy="15303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6EF872B-6270-20CA-C607-9ED7F4A31A2A}"/>
              </a:ext>
            </a:extLst>
          </p:cNvPr>
          <p:cNvSpPr txBox="1"/>
          <p:nvPr/>
        </p:nvSpPr>
        <p:spPr>
          <a:xfrm>
            <a:off x="382821" y="20213136"/>
            <a:ext cx="32184315" cy="1200329"/>
          </a:xfrm>
          <a:prstGeom prst="rect">
            <a:avLst/>
          </a:prstGeom>
          <a:noFill/>
        </p:spPr>
        <p:txBody>
          <a:bodyPr wrap="square" rtlCol="0">
            <a:spAutoFit/>
          </a:bodyPr>
          <a:lstStyle/>
          <a:p>
            <a:r>
              <a:rPr lang="en-US" dirty="0">
                <a:latin typeface="Helvetica" panose="020B0604020202020204" pitchFamily="34" charset="0"/>
                <a:cs typeface="Helvetica" panose="020B0604020202020204" pitchFamily="34" charset="0"/>
              </a:rPr>
              <a:t>References:</a:t>
            </a:r>
          </a:p>
          <a:p>
            <a:pPr marL="457200" indent="-457200">
              <a:buAutoNum type="arabicPeriod"/>
            </a:pPr>
            <a:r>
              <a:rPr lang="en-US" dirty="0">
                <a:latin typeface="Helvetica" panose="020B0604020202020204" pitchFamily="34" charset="0"/>
                <a:cs typeface="Helvetica" panose="020B0604020202020204" pitchFamily="34" charset="0"/>
              </a:rPr>
              <a:t>Melissa A. Mache, Teri A. Todd (2016), Gross motor skills are related to postural stability and age in children with autism spectrum disorder</a:t>
            </a:r>
            <a:r>
              <a:rPr lang="en-US" i="1" dirty="0">
                <a:latin typeface="Helvetica" panose="020B0604020202020204" pitchFamily="34" charset="0"/>
                <a:cs typeface="Helvetica" panose="020B0604020202020204" pitchFamily="34" charset="0"/>
              </a:rPr>
              <a:t>, Research in Autism Spectrum Disorders</a:t>
            </a:r>
            <a:r>
              <a:rPr lang="en-US" dirty="0">
                <a:latin typeface="Helvetica" panose="020B0604020202020204" pitchFamily="34" charset="0"/>
                <a:cs typeface="Helvetica" panose="020B0604020202020204" pitchFamily="34" charset="0"/>
              </a:rPr>
              <a:t>, Volume 23, 2016, Pages 179-187</a:t>
            </a:r>
          </a:p>
          <a:p>
            <a:pPr marL="457200" indent="-457200">
              <a:buAutoNum type="arabicPeriod"/>
            </a:pPr>
            <a:r>
              <a:rPr lang="en-US" b="0" i="0" dirty="0">
                <a:solidFill>
                  <a:srgbClr val="1D2129"/>
                </a:solidFill>
                <a:effectLst/>
                <a:latin typeface="Helvetica" panose="020B0604020202020204" pitchFamily="34" charset="0"/>
                <a:cs typeface="Helvetica" panose="020B0604020202020204" pitchFamily="34" charset="0"/>
              </a:rPr>
              <a:t>Y. Sasaki, The truth of the F-measure (2007), https://www.cs.odu.edu/~mukka/cs795sum09dm/Lecturenotes/Day3/F-measure-YS-26Oct07.pdf</a:t>
            </a:r>
            <a:endParaRPr lang="en-US" dirty="0">
              <a:latin typeface="Helvetica" panose="020B0604020202020204" pitchFamily="34" charset="0"/>
              <a:cs typeface="Helvetica" panose="020B0604020202020204" pitchFamily="34" charset="0"/>
            </a:endParaRPr>
          </a:p>
          <a:p>
            <a:endParaRPr lang="en-US" dirty="0">
              <a:latin typeface="Helvetica" panose="020B0604020202020204" pitchFamily="34" charset="0"/>
              <a:cs typeface="Helvetica" panose="020B0604020202020204" pitchFamily="34" charset="0"/>
            </a:endParaRPr>
          </a:p>
        </p:txBody>
      </p:sp>
      <p:sp>
        <p:nvSpPr>
          <p:cNvPr id="9" name="TextBox 8">
            <a:extLst>
              <a:ext uri="{FF2B5EF4-FFF2-40B4-BE49-F238E27FC236}">
                <a16:creationId xmlns:a16="http://schemas.microsoft.com/office/drawing/2014/main" id="{1C82A8A3-B830-FD5C-2BCE-E82CD356180C}"/>
              </a:ext>
            </a:extLst>
          </p:cNvPr>
          <p:cNvSpPr txBox="1"/>
          <p:nvPr/>
        </p:nvSpPr>
        <p:spPr>
          <a:xfrm>
            <a:off x="524838" y="16017957"/>
            <a:ext cx="3864333" cy="646331"/>
          </a:xfrm>
          <a:prstGeom prst="rect">
            <a:avLst/>
          </a:prstGeom>
          <a:noFill/>
        </p:spPr>
        <p:txBody>
          <a:bodyPr wrap="square" rtlCol="0">
            <a:spAutoFit/>
          </a:bodyPr>
          <a:lstStyle/>
          <a:p>
            <a:r>
              <a:rPr lang="en-US" sz="3600" b="1" dirty="0">
                <a:latin typeface="Helvetica" panose="020B0604020202020204" pitchFamily="34" charset="0"/>
                <a:cs typeface="Helvetica" panose="020B0604020202020204" pitchFamily="34" charset="0"/>
              </a:rPr>
              <a:t>Purpose</a:t>
            </a:r>
          </a:p>
        </p:txBody>
      </p:sp>
      <p:sp>
        <p:nvSpPr>
          <p:cNvPr id="20" name="TextBox 19">
            <a:extLst>
              <a:ext uri="{FF2B5EF4-FFF2-40B4-BE49-F238E27FC236}">
                <a16:creationId xmlns:a16="http://schemas.microsoft.com/office/drawing/2014/main" id="{AB8A2012-4212-2450-0BCD-9F4C6E9ED6B1}"/>
              </a:ext>
            </a:extLst>
          </p:cNvPr>
          <p:cNvSpPr txBox="1"/>
          <p:nvPr/>
        </p:nvSpPr>
        <p:spPr>
          <a:xfrm>
            <a:off x="11219835" y="3351624"/>
            <a:ext cx="10336668" cy="2677656"/>
          </a:xfrm>
          <a:prstGeom prst="rect">
            <a:avLst/>
          </a:prstGeom>
          <a:noFill/>
          <a:ln w="38100">
            <a:noFill/>
          </a:ln>
        </p:spPr>
        <p:txBody>
          <a:bodyPr wrap="square" rtlCol="0">
            <a:spAutoFit/>
          </a:bodyPr>
          <a:lstStyle/>
          <a:p>
            <a:r>
              <a:rPr lang="en-US" sz="2400" dirty="0">
                <a:latin typeface="Helvetica" panose="020B0604020202020204" pitchFamily="34" charset="0"/>
                <a:cs typeface="Helvetica" panose="020B0604020202020204" pitchFamily="34" charset="0"/>
              </a:rPr>
              <a:t>In total there were </a:t>
            </a:r>
            <a:r>
              <a:rPr lang="en-US" sz="2400" u="sng" dirty="0">
                <a:latin typeface="Helvetica" panose="020B0604020202020204" pitchFamily="34" charset="0"/>
                <a:cs typeface="Helvetica" panose="020B0604020202020204" pitchFamily="34" charset="0"/>
              </a:rPr>
              <a:t>40 TD subject trials </a:t>
            </a:r>
            <a:r>
              <a:rPr lang="en-US" sz="2400" dirty="0">
                <a:latin typeface="Helvetica" panose="020B0604020202020204" pitchFamily="34" charset="0"/>
                <a:cs typeface="Helvetica" panose="020B0604020202020204" pitchFamily="34" charset="0"/>
              </a:rPr>
              <a:t>and </a:t>
            </a:r>
            <a:r>
              <a:rPr lang="en-US" sz="2400" u="sng" dirty="0">
                <a:latin typeface="Helvetica" panose="020B0604020202020204" pitchFamily="34" charset="0"/>
                <a:cs typeface="Helvetica" panose="020B0604020202020204" pitchFamily="34" charset="0"/>
              </a:rPr>
              <a:t>36 ASD subject trials</a:t>
            </a:r>
            <a:r>
              <a:rPr lang="en-US" sz="2400" dirty="0">
                <a:latin typeface="Helvetica" panose="020B0604020202020204" pitchFamily="34" charset="0"/>
                <a:cs typeface="Helvetica" panose="020B0604020202020204" pitchFamily="34" charset="0"/>
              </a:rPr>
              <a:t>. </a:t>
            </a:r>
            <a:r>
              <a:rPr lang="en-US" sz="2400" u="sng" dirty="0">
                <a:latin typeface="Helvetica" panose="020B0604020202020204" pitchFamily="34" charset="0"/>
                <a:cs typeface="Helvetica" panose="020B0604020202020204" pitchFamily="34" charset="0"/>
              </a:rPr>
              <a:t>7 features of COP were </a:t>
            </a:r>
            <a:r>
              <a:rPr lang="en-US" sz="2400" dirty="0">
                <a:latin typeface="Helvetica" panose="020B0604020202020204" pitchFamily="34" charset="0"/>
                <a:cs typeface="Helvetica" panose="020B0604020202020204" pitchFamily="34" charset="0"/>
              </a:rPr>
              <a:t>used in the machine learning classifiers.</a:t>
            </a:r>
          </a:p>
          <a:p>
            <a:endParaRPr lang="en-US" sz="2400" dirty="0">
              <a:latin typeface="Helvetica" panose="020B0604020202020204" pitchFamily="34" charset="0"/>
              <a:cs typeface="Helvetica" panose="020B0604020202020204" pitchFamily="34" charset="0"/>
            </a:endParaRPr>
          </a:p>
          <a:p>
            <a:pPr marL="342900" indent="-342900">
              <a:buFont typeface="Arial" panose="020B0604020202020204" pitchFamily="34" charset="0"/>
              <a:buChar char="•"/>
            </a:pPr>
            <a:r>
              <a:rPr lang="en-US" sz="2400" dirty="0">
                <a:latin typeface="Helvetica" panose="020B0604020202020204" pitchFamily="34" charset="0"/>
                <a:cs typeface="Helvetica" panose="020B0604020202020204" pitchFamily="34" charset="0"/>
              </a:rPr>
              <a:t>Displacement in the Mediolateral and Anteroposterior Directions</a:t>
            </a:r>
          </a:p>
          <a:p>
            <a:pPr marL="342900" indent="-342900">
              <a:buFont typeface="Arial" panose="020B0604020202020204" pitchFamily="34" charset="0"/>
              <a:buChar char="•"/>
            </a:pPr>
            <a:r>
              <a:rPr lang="en-US" sz="2400" dirty="0">
                <a:latin typeface="Helvetica" panose="020B0604020202020204" pitchFamily="34" charset="0"/>
                <a:cs typeface="Helvetica" panose="020B0604020202020204" pitchFamily="34" charset="0"/>
              </a:rPr>
              <a:t>Area of Postural Sway</a:t>
            </a:r>
          </a:p>
          <a:p>
            <a:pPr marL="342900" indent="-342900">
              <a:buFont typeface="Arial" panose="020B0604020202020204" pitchFamily="34" charset="0"/>
              <a:buChar char="•"/>
            </a:pPr>
            <a:r>
              <a:rPr lang="en-US" sz="2400" dirty="0">
                <a:latin typeface="Helvetica" panose="020B0604020202020204" pitchFamily="34" charset="0"/>
                <a:cs typeface="Helvetica" panose="020B0604020202020204" pitchFamily="34" charset="0"/>
              </a:rPr>
              <a:t>Multiscale Entropy in the Mediolateral and Anteroposterior Directions</a:t>
            </a:r>
          </a:p>
          <a:p>
            <a:pPr marL="342900" indent="-342900">
              <a:buFont typeface="Arial" panose="020B0604020202020204" pitchFamily="34" charset="0"/>
              <a:buChar char="•"/>
            </a:pPr>
            <a:r>
              <a:rPr lang="en-US" sz="2400" dirty="0">
                <a:latin typeface="Helvetica" panose="020B0604020202020204" pitchFamily="34" charset="0"/>
                <a:cs typeface="Helvetica" panose="020B0604020202020204" pitchFamily="34" charset="0"/>
              </a:rPr>
              <a:t>Complexity Index based off the Multiscale Entropy</a:t>
            </a:r>
          </a:p>
        </p:txBody>
      </p:sp>
      <p:sp>
        <p:nvSpPr>
          <p:cNvPr id="21" name="TextBox 20">
            <a:extLst>
              <a:ext uri="{FF2B5EF4-FFF2-40B4-BE49-F238E27FC236}">
                <a16:creationId xmlns:a16="http://schemas.microsoft.com/office/drawing/2014/main" id="{05F0B123-16D5-180D-2079-E2B9086CF089}"/>
              </a:ext>
            </a:extLst>
          </p:cNvPr>
          <p:cNvSpPr txBox="1"/>
          <p:nvPr/>
        </p:nvSpPr>
        <p:spPr>
          <a:xfrm>
            <a:off x="11290865" y="2645180"/>
            <a:ext cx="4419600" cy="646331"/>
          </a:xfrm>
          <a:prstGeom prst="rect">
            <a:avLst/>
          </a:prstGeom>
          <a:noFill/>
        </p:spPr>
        <p:txBody>
          <a:bodyPr wrap="square" rtlCol="0">
            <a:spAutoFit/>
          </a:bodyPr>
          <a:lstStyle/>
          <a:p>
            <a:r>
              <a:rPr lang="en-US" sz="3600" b="1" dirty="0">
                <a:latin typeface="Helvetica" panose="020B0604020202020204" pitchFamily="34" charset="0"/>
                <a:cs typeface="Helvetica" panose="020B0604020202020204" pitchFamily="34" charset="0"/>
              </a:rPr>
              <a:t>Methods</a:t>
            </a:r>
          </a:p>
        </p:txBody>
      </p:sp>
      <p:sp>
        <p:nvSpPr>
          <p:cNvPr id="27" name="TextBox 26">
            <a:extLst>
              <a:ext uri="{FF2B5EF4-FFF2-40B4-BE49-F238E27FC236}">
                <a16:creationId xmlns:a16="http://schemas.microsoft.com/office/drawing/2014/main" id="{9F89D7B1-5B63-2765-C548-40B227405444}"/>
              </a:ext>
            </a:extLst>
          </p:cNvPr>
          <p:cNvSpPr txBox="1"/>
          <p:nvPr/>
        </p:nvSpPr>
        <p:spPr>
          <a:xfrm>
            <a:off x="23271913" y="2621322"/>
            <a:ext cx="5011397" cy="646331"/>
          </a:xfrm>
          <a:prstGeom prst="rect">
            <a:avLst/>
          </a:prstGeom>
          <a:noFill/>
        </p:spPr>
        <p:txBody>
          <a:bodyPr wrap="square" rtlCol="0">
            <a:spAutoFit/>
          </a:bodyPr>
          <a:lstStyle/>
          <a:p>
            <a:r>
              <a:rPr lang="en-US" sz="3600" b="1" dirty="0">
                <a:latin typeface="Helvetica" panose="020B0604020202020204" pitchFamily="34" charset="0"/>
                <a:cs typeface="Helvetica" panose="020B0604020202020204" pitchFamily="34" charset="0"/>
              </a:rPr>
              <a:t>Results</a:t>
            </a:r>
          </a:p>
        </p:txBody>
      </p:sp>
      <p:pic>
        <p:nvPicPr>
          <p:cNvPr id="16" name="Picture 15" descr="A picture containing text, clock, gauge&#10;&#10;Description automatically generated">
            <a:extLst>
              <a:ext uri="{FF2B5EF4-FFF2-40B4-BE49-F238E27FC236}">
                <a16:creationId xmlns:a16="http://schemas.microsoft.com/office/drawing/2014/main" id="{BA6D9E3B-D486-685F-C32A-343D5BDCD785}"/>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29837218" y="533963"/>
            <a:ext cx="1903278" cy="1522622"/>
          </a:xfrm>
          <a:prstGeom prst="rect">
            <a:avLst/>
          </a:prstGeom>
        </p:spPr>
      </p:pic>
      <p:sp>
        <p:nvSpPr>
          <p:cNvPr id="22" name="TextBox 21">
            <a:extLst>
              <a:ext uri="{FF2B5EF4-FFF2-40B4-BE49-F238E27FC236}">
                <a16:creationId xmlns:a16="http://schemas.microsoft.com/office/drawing/2014/main" id="{1476E8A7-C9D5-CFF0-6FE7-D5E8A7B7D153}"/>
              </a:ext>
            </a:extLst>
          </p:cNvPr>
          <p:cNvSpPr txBox="1"/>
          <p:nvPr/>
        </p:nvSpPr>
        <p:spPr>
          <a:xfrm>
            <a:off x="1603884" y="5265336"/>
            <a:ext cx="2495550" cy="461665"/>
          </a:xfrm>
          <a:prstGeom prst="rect">
            <a:avLst/>
          </a:prstGeom>
          <a:noFill/>
        </p:spPr>
        <p:txBody>
          <a:bodyPr wrap="square" rtlCol="0">
            <a:spAutoFit/>
          </a:bodyPr>
          <a:lstStyle/>
          <a:p>
            <a:pPr algn="ctr"/>
            <a:r>
              <a:rPr lang="en-US" sz="2400" b="1" dirty="0"/>
              <a:t>Eyes Open</a:t>
            </a:r>
          </a:p>
        </p:txBody>
      </p:sp>
      <p:sp>
        <p:nvSpPr>
          <p:cNvPr id="40" name="TextBox 39">
            <a:extLst>
              <a:ext uri="{FF2B5EF4-FFF2-40B4-BE49-F238E27FC236}">
                <a16:creationId xmlns:a16="http://schemas.microsoft.com/office/drawing/2014/main" id="{69BC334E-6236-E4E0-5926-CAAE4BECE396}"/>
              </a:ext>
            </a:extLst>
          </p:cNvPr>
          <p:cNvSpPr txBox="1"/>
          <p:nvPr/>
        </p:nvSpPr>
        <p:spPr>
          <a:xfrm>
            <a:off x="6081236" y="5257985"/>
            <a:ext cx="2495550" cy="461665"/>
          </a:xfrm>
          <a:prstGeom prst="rect">
            <a:avLst/>
          </a:prstGeom>
          <a:noFill/>
        </p:spPr>
        <p:txBody>
          <a:bodyPr wrap="square" rtlCol="0">
            <a:spAutoFit/>
          </a:bodyPr>
          <a:lstStyle/>
          <a:p>
            <a:pPr algn="ctr"/>
            <a:r>
              <a:rPr lang="en-US" sz="2400" b="1" dirty="0"/>
              <a:t>Eyes Closed</a:t>
            </a:r>
          </a:p>
        </p:txBody>
      </p:sp>
      <p:pic>
        <p:nvPicPr>
          <p:cNvPr id="12" name="Picture 11" descr="Diagram&#10;&#10;Description automatically generated">
            <a:extLst>
              <a:ext uri="{FF2B5EF4-FFF2-40B4-BE49-F238E27FC236}">
                <a16:creationId xmlns:a16="http://schemas.microsoft.com/office/drawing/2014/main" id="{D2D98A90-6172-A566-A9B5-750477D61902}"/>
              </a:ext>
            </a:extLst>
          </p:cNvPr>
          <p:cNvPicPr>
            <a:picLocks noChangeAspect="1"/>
          </p:cNvPicPr>
          <p:nvPr/>
        </p:nvPicPr>
        <p:blipFill>
          <a:blip r:embed="rId7">
            <a:clrChange>
              <a:clrFrom>
                <a:srgbClr val="FFFFFF"/>
              </a:clrFrom>
              <a:clrTo>
                <a:srgbClr val="FFFFFF">
                  <a:alpha val="0"/>
                </a:srgbClr>
              </a:clrTo>
            </a:clrChange>
          </a:blip>
          <a:stretch>
            <a:fillRect/>
          </a:stretch>
        </p:blipFill>
        <p:spPr>
          <a:xfrm>
            <a:off x="9540270" y="6272709"/>
            <a:ext cx="6647688" cy="4535424"/>
          </a:xfrm>
          <a:prstGeom prst="rect">
            <a:avLst/>
          </a:prstGeom>
          <a:ln w="19050">
            <a:noFill/>
          </a:ln>
        </p:spPr>
      </p:pic>
      <p:sp>
        <p:nvSpPr>
          <p:cNvPr id="43" name="TextBox 42">
            <a:extLst>
              <a:ext uri="{FF2B5EF4-FFF2-40B4-BE49-F238E27FC236}">
                <a16:creationId xmlns:a16="http://schemas.microsoft.com/office/drawing/2014/main" id="{FB24CEAF-3C8B-D8D7-23A3-110AC36001BB}"/>
              </a:ext>
            </a:extLst>
          </p:cNvPr>
          <p:cNvSpPr txBox="1"/>
          <p:nvPr/>
        </p:nvSpPr>
        <p:spPr>
          <a:xfrm>
            <a:off x="10875138" y="6245096"/>
            <a:ext cx="4490630" cy="400110"/>
          </a:xfrm>
          <a:prstGeom prst="rect">
            <a:avLst/>
          </a:prstGeom>
          <a:solidFill>
            <a:schemeClr val="bg1"/>
          </a:solidFill>
          <a:ln w="38100">
            <a:noFill/>
          </a:ln>
        </p:spPr>
        <p:txBody>
          <a:bodyPr wrap="square" rtlCol="0">
            <a:spAutoFit/>
          </a:bodyPr>
          <a:lstStyle/>
          <a:p>
            <a:pPr algn="ctr"/>
            <a:r>
              <a:rPr lang="en-US" sz="2000" b="1" dirty="0">
                <a:latin typeface="Helvetica" panose="020B0604020202020204" pitchFamily="34" charset="0"/>
                <a:cs typeface="Helvetica" panose="020B0604020202020204" pitchFamily="34" charset="0"/>
              </a:rPr>
              <a:t>Eyes Open Center of Pressure Data</a:t>
            </a:r>
          </a:p>
        </p:txBody>
      </p:sp>
      <p:pic>
        <p:nvPicPr>
          <p:cNvPr id="19" name="Picture 18" descr="Diagram&#10;&#10;Description automatically generated">
            <a:extLst>
              <a:ext uri="{FF2B5EF4-FFF2-40B4-BE49-F238E27FC236}">
                <a16:creationId xmlns:a16="http://schemas.microsoft.com/office/drawing/2014/main" id="{9B98F892-3651-5909-B0EA-3622033CC146}"/>
              </a:ext>
            </a:extLst>
          </p:cNvPr>
          <p:cNvPicPr>
            <a:picLocks noChangeAspect="1"/>
          </p:cNvPicPr>
          <p:nvPr/>
        </p:nvPicPr>
        <p:blipFill>
          <a:blip r:embed="rId8">
            <a:clrChange>
              <a:clrFrom>
                <a:srgbClr val="FFFFFF"/>
              </a:clrFrom>
              <a:clrTo>
                <a:srgbClr val="FFFFFF">
                  <a:alpha val="0"/>
                </a:srgbClr>
              </a:clrTo>
            </a:clrChange>
          </a:blip>
          <a:stretch>
            <a:fillRect/>
          </a:stretch>
        </p:blipFill>
        <p:spPr>
          <a:xfrm>
            <a:off x="16187958" y="6272709"/>
            <a:ext cx="6631339" cy="4535424"/>
          </a:xfrm>
          <a:prstGeom prst="rect">
            <a:avLst/>
          </a:prstGeom>
        </p:spPr>
      </p:pic>
      <p:sp>
        <p:nvSpPr>
          <p:cNvPr id="46" name="TextBox 45">
            <a:extLst>
              <a:ext uri="{FF2B5EF4-FFF2-40B4-BE49-F238E27FC236}">
                <a16:creationId xmlns:a16="http://schemas.microsoft.com/office/drawing/2014/main" id="{964A3068-72EA-B5C8-073B-78E2F85FD82F}"/>
              </a:ext>
            </a:extLst>
          </p:cNvPr>
          <p:cNvSpPr txBox="1"/>
          <p:nvPr/>
        </p:nvSpPr>
        <p:spPr>
          <a:xfrm>
            <a:off x="17451796" y="6245096"/>
            <a:ext cx="4754328" cy="400110"/>
          </a:xfrm>
          <a:prstGeom prst="rect">
            <a:avLst/>
          </a:prstGeom>
          <a:solidFill>
            <a:schemeClr val="bg1"/>
          </a:solidFill>
          <a:ln w="38100">
            <a:noFill/>
          </a:ln>
        </p:spPr>
        <p:txBody>
          <a:bodyPr wrap="square" rtlCol="0">
            <a:spAutoFit/>
          </a:bodyPr>
          <a:lstStyle/>
          <a:p>
            <a:pPr algn="ctr"/>
            <a:r>
              <a:rPr lang="en-US" sz="2000" b="1" dirty="0">
                <a:latin typeface="Helvetica" panose="020B0604020202020204" pitchFamily="34" charset="0"/>
                <a:cs typeface="Helvetica" panose="020B0604020202020204" pitchFamily="34" charset="0"/>
              </a:rPr>
              <a:t>Eyes Closed Center of Pressure Data</a:t>
            </a:r>
          </a:p>
        </p:txBody>
      </p:sp>
      <p:grpSp>
        <p:nvGrpSpPr>
          <p:cNvPr id="24" name="Group 23">
            <a:extLst>
              <a:ext uri="{FF2B5EF4-FFF2-40B4-BE49-F238E27FC236}">
                <a16:creationId xmlns:a16="http://schemas.microsoft.com/office/drawing/2014/main" id="{CDED7A0F-133E-C3EC-F683-D2E5E8452810}"/>
              </a:ext>
            </a:extLst>
          </p:cNvPr>
          <p:cNvGrpSpPr/>
          <p:nvPr/>
        </p:nvGrpSpPr>
        <p:grpSpPr>
          <a:xfrm>
            <a:off x="11549209" y="16806081"/>
            <a:ext cx="10336668" cy="2687021"/>
            <a:chOff x="11575065" y="16468948"/>
            <a:chExt cx="10336668" cy="2687021"/>
          </a:xfrm>
        </p:grpSpPr>
        <p:sp>
          <p:nvSpPr>
            <p:cNvPr id="26" name="TextBox 25">
              <a:extLst>
                <a:ext uri="{FF2B5EF4-FFF2-40B4-BE49-F238E27FC236}">
                  <a16:creationId xmlns:a16="http://schemas.microsoft.com/office/drawing/2014/main" id="{2B888319-45CC-4AF8-C52E-BF8E451EBC81}"/>
                </a:ext>
              </a:extLst>
            </p:cNvPr>
            <p:cNvSpPr txBox="1"/>
            <p:nvPr/>
          </p:nvSpPr>
          <p:spPr>
            <a:xfrm>
              <a:off x="11575065" y="16508699"/>
              <a:ext cx="10336668" cy="2647270"/>
            </a:xfrm>
            <a:prstGeom prst="rect">
              <a:avLst/>
            </a:prstGeom>
            <a:noFill/>
            <a:ln w="38100">
              <a:noFill/>
            </a:ln>
          </p:spPr>
          <p:txBody>
            <a:bodyPr wrap="square" numCol="2" spcCol="1371600" rtlCol="0">
              <a:noAutofit/>
            </a:bodyPr>
            <a:lstStyle/>
            <a:p>
              <a:pPr marL="342900" indent="-342900">
                <a:buFont typeface="Arial" panose="020B0604020202020204" pitchFamily="34" charset="0"/>
                <a:buChar char="•"/>
              </a:pPr>
              <a:endParaRPr lang="en-US" sz="2400" dirty="0">
                <a:latin typeface="Helvetica" panose="020B0604020202020204" pitchFamily="34" charset="0"/>
                <a:cs typeface="Helvetica" panose="020B0604020202020204" pitchFamily="34" charset="0"/>
              </a:endParaRPr>
            </a:p>
            <a:p>
              <a:pPr marL="342900" indent="-342900">
                <a:buFont typeface="Arial" panose="020B0604020202020204" pitchFamily="34" charset="0"/>
                <a:buChar char="•"/>
              </a:pPr>
              <a:endParaRPr lang="en-US" sz="2400" dirty="0">
                <a:latin typeface="Helvetica" panose="020B0604020202020204" pitchFamily="34" charset="0"/>
                <a:cs typeface="Helvetica" panose="020B0604020202020204" pitchFamily="34" charset="0"/>
              </a:endParaRPr>
            </a:p>
            <a:p>
              <a:pPr marL="342900" indent="-342900">
                <a:buFont typeface="Arial" panose="020B0604020202020204" pitchFamily="34" charset="0"/>
                <a:buChar char="•"/>
              </a:pPr>
              <a:endParaRPr lang="en-US" sz="2400" dirty="0">
                <a:latin typeface="Helvetica" panose="020B0604020202020204" pitchFamily="34" charset="0"/>
                <a:cs typeface="Helvetica" panose="020B0604020202020204" pitchFamily="34" charset="0"/>
              </a:endParaRPr>
            </a:p>
            <a:p>
              <a:pPr marL="342900" indent="-342900">
                <a:buFont typeface="Arial" panose="020B0604020202020204" pitchFamily="34" charset="0"/>
                <a:buChar char="•"/>
              </a:pPr>
              <a:r>
                <a:rPr lang="en-US" sz="2400" dirty="0">
                  <a:latin typeface="Helvetica" panose="020B0604020202020204" pitchFamily="34" charset="0"/>
                  <a:cs typeface="Helvetica" panose="020B0604020202020204" pitchFamily="34" charset="0"/>
                </a:rPr>
                <a:t>K-Nearest Neighbors</a:t>
              </a:r>
            </a:p>
            <a:p>
              <a:pPr marL="342900" indent="-342900">
                <a:buFont typeface="Arial" panose="020B0604020202020204" pitchFamily="34" charset="0"/>
                <a:buChar char="•"/>
              </a:pPr>
              <a:r>
                <a:rPr lang="en-US" sz="2400" dirty="0">
                  <a:latin typeface="Helvetica" panose="020B0604020202020204" pitchFamily="34" charset="0"/>
                  <a:cs typeface="Helvetica" panose="020B0604020202020204" pitchFamily="34" charset="0"/>
                </a:rPr>
                <a:t>Logistic Regression</a:t>
              </a:r>
            </a:p>
            <a:p>
              <a:pPr marL="342900" indent="-342900">
                <a:buFont typeface="Arial" panose="020B0604020202020204" pitchFamily="34" charset="0"/>
                <a:buChar char="•"/>
              </a:pPr>
              <a:r>
                <a:rPr lang="en-US" sz="2400" dirty="0">
                  <a:latin typeface="Helvetica" panose="020B0604020202020204" pitchFamily="34" charset="0"/>
                  <a:cs typeface="Helvetica" panose="020B0604020202020204" pitchFamily="34" charset="0"/>
                </a:rPr>
                <a:t>Decision Tree</a:t>
              </a:r>
            </a:p>
            <a:p>
              <a:pPr marL="342900" indent="-342900">
                <a:buFont typeface="Arial" panose="020B0604020202020204" pitchFamily="34" charset="0"/>
                <a:buChar char="•"/>
              </a:pPr>
              <a:r>
                <a:rPr lang="en-US" sz="2400" dirty="0">
                  <a:latin typeface="Helvetica" panose="020B0604020202020204" pitchFamily="34" charset="0"/>
                  <a:cs typeface="Helvetica" panose="020B0604020202020204" pitchFamily="34" charset="0"/>
                </a:rPr>
                <a:t>Multinominal Naïve Bayes</a:t>
              </a:r>
            </a:p>
            <a:p>
              <a:pPr marL="342900" indent="-342900">
                <a:buFont typeface="Arial" panose="020B0604020202020204" pitchFamily="34" charset="0"/>
                <a:buChar char="•"/>
              </a:pPr>
              <a:endParaRPr lang="en-US" sz="2400" dirty="0">
                <a:latin typeface="Helvetica" panose="020B0604020202020204" pitchFamily="34" charset="0"/>
                <a:cs typeface="Helvetica" panose="020B0604020202020204" pitchFamily="34" charset="0"/>
              </a:endParaRPr>
            </a:p>
            <a:p>
              <a:pPr marL="342900" indent="-342900">
                <a:buFont typeface="Arial" panose="020B0604020202020204" pitchFamily="34" charset="0"/>
                <a:buChar char="•"/>
              </a:pPr>
              <a:endParaRPr lang="en-US" sz="2400" dirty="0">
                <a:latin typeface="Helvetica" panose="020B0604020202020204" pitchFamily="34" charset="0"/>
                <a:cs typeface="Helvetica" panose="020B0604020202020204" pitchFamily="34" charset="0"/>
              </a:endParaRPr>
            </a:p>
            <a:p>
              <a:pPr marL="342900" indent="-342900">
                <a:buFont typeface="Arial" panose="020B0604020202020204" pitchFamily="34" charset="0"/>
                <a:buChar char="•"/>
              </a:pPr>
              <a:endParaRPr lang="en-US" sz="2400" dirty="0">
                <a:latin typeface="Helvetica" panose="020B0604020202020204" pitchFamily="34" charset="0"/>
                <a:cs typeface="Helvetica" panose="020B0604020202020204" pitchFamily="34" charset="0"/>
              </a:endParaRPr>
            </a:p>
            <a:p>
              <a:pPr marL="342900" indent="-342900">
                <a:buFont typeface="Arial" panose="020B0604020202020204" pitchFamily="34" charset="0"/>
                <a:buChar char="•"/>
              </a:pPr>
              <a:r>
                <a:rPr lang="en-US" sz="2400" dirty="0">
                  <a:latin typeface="Helvetica" panose="020B0604020202020204" pitchFamily="34" charset="0"/>
                  <a:cs typeface="Helvetica" panose="020B0604020202020204" pitchFamily="34" charset="0"/>
                </a:rPr>
                <a:t>Random Forest</a:t>
              </a:r>
            </a:p>
            <a:p>
              <a:pPr marL="342900" indent="-342900">
                <a:buFont typeface="Arial" panose="020B0604020202020204" pitchFamily="34" charset="0"/>
                <a:buChar char="•"/>
              </a:pPr>
              <a:r>
                <a:rPr lang="en-US" sz="2400" dirty="0">
                  <a:latin typeface="Helvetica" panose="020B0604020202020204" pitchFamily="34" charset="0"/>
                  <a:cs typeface="Helvetica" panose="020B0604020202020204" pitchFamily="34" charset="0"/>
                </a:rPr>
                <a:t>Linear Discriminant Analysis</a:t>
              </a:r>
            </a:p>
            <a:p>
              <a:pPr marL="342900" indent="-342900">
                <a:buFont typeface="Arial" panose="020B0604020202020204" pitchFamily="34" charset="0"/>
                <a:buChar char="•"/>
              </a:pPr>
              <a:r>
                <a:rPr lang="en-US" sz="2400" dirty="0">
                  <a:latin typeface="Helvetica" panose="020B0604020202020204" pitchFamily="34" charset="0"/>
                  <a:cs typeface="Helvetica" panose="020B0604020202020204" pitchFamily="34" charset="0"/>
                </a:rPr>
                <a:t>Support Vector Machine</a:t>
              </a:r>
            </a:p>
          </p:txBody>
        </p:sp>
        <p:sp>
          <p:nvSpPr>
            <p:cNvPr id="57" name="TextBox 56">
              <a:extLst>
                <a:ext uri="{FF2B5EF4-FFF2-40B4-BE49-F238E27FC236}">
                  <a16:creationId xmlns:a16="http://schemas.microsoft.com/office/drawing/2014/main" id="{285266BC-64EB-237B-C45B-904BA41F7E06}"/>
                </a:ext>
              </a:extLst>
            </p:cNvPr>
            <p:cNvSpPr txBox="1"/>
            <p:nvPr/>
          </p:nvSpPr>
          <p:spPr>
            <a:xfrm>
              <a:off x="11575065" y="16468948"/>
              <a:ext cx="10336667" cy="830997"/>
            </a:xfrm>
            <a:prstGeom prst="rect">
              <a:avLst/>
            </a:prstGeom>
            <a:noFill/>
          </p:spPr>
          <p:txBody>
            <a:bodyPr wrap="square" rtlCol="0">
              <a:spAutoFit/>
            </a:bodyPr>
            <a:lstStyle/>
            <a:p>
              <a:r>
                <a:rPr lang="en-US" sz="2400" u="sng" dirty="0">
                  <a:latin typeface="Helvetica" panose="020B0604020202020204" pitchFamily="34" charset="0"/>
                  <a:cs typeface="Helvetica" panose="020B0604020202020204" pitchFamily="34" charset="0"/>
                </a:rPr>
                <a:t>7 supervised machine learning </a:t>
              </a:r>
              <a:r>
                <a:rPr lang="en-US" sz="2400" dirty="0">
                  <a:latin typeface="Helvetica" panose="020B0604020202020204" pitchFamily="34" charset="0"/>
                  <a:cs typeface="Helvetica" panose="020B0604020202020204" pitchFamily="34" charset="0"/>
                </a:rPr>
                <a:t>algorithms were used to analyze the features and make classifications (70% training and 30% testing sets):</a:t>
              </a:r>
            </a:p>
          </p:txBody>
        </p:sp>
      </p:grpSp>
      <p:graphicFrame>
        <p:nvGraphicFramePr>
          <p:cNvPr id="33" name="Chart 32">
            <a:extLst>
              <a:ext uri="{FF2B5EF4-FFF2-40B4-BE49-F238E27FC236}">
                <a16:creationId xmlns:a16="http://schemas.microsoft.com/office/drawing/2014/main" id="{3F87222E-A00B-A4AE-C5B1-CDE7D1C25FF8}"/>
              </a:ext>
            </a:extLst>
          </p:cNvPr>
          <p:cNvGraphicFramePr>
            <a:graphicFrameLocks/>
          </p:cNvGraphicFramePr>
          <p:nvPr>
            <p:extLst>
              <p:ext uri="{D42A27DB-BD31-4B8C-83A1-F6EECF244321}">
                <p14:modId xmlns:p14="http://schemas.microsoft.com/office/powerpoint/2010/main" val="1244250018"/>
              </p:ext>
            </p:extLst>
          </p:nvPr>
        </p:nvGraphicFramePr>
        <p:xfrm>
          <a:off x="11783175" y="11409291"/>
          <a:ext cx="9868732" cy="4623615"/>
        </p:xfrm>
        <a:graphic>
          <a:graphicData uri="http://schemas.openxmlformats.org/drawingml/2006/chart">
            <c:chart xmlns:c="http://schemas.openxmlformats.org/drawingml/2006/chart" xmlns:r="http://schemas.openxmlformats.org/officeDocument/2006/relationships" r:id="rId9"/>
          </a:graphicData>
        </a:graphic>
      </p:graphicFrame>
      <p:sp>
        <p:nvSpPr>
          <p:cNvPr id="25" name="TextBox 24">
            <a:extLst>
              <a:ext uri="{FF2B5EF4-FFF2-40B4-BE49-F238E27FC236}">
                <a16:creationId xmlns:a16="http://schemas.microsoft.com/office/drawing/2014/main" id="{2AD31A9D-96C9-3FB2-436C-D5500174BDE1}"/>
              </a:ext>
            </a:extLst>
          </p:cNvPr>
          <p:cNvSpPr txBox="1"/>
          <p:nvPr/>
        </p:nvSpPr>
        <p:spPr>
          <a:xfrm>
            <a:off x="23271913" y="3301534"/>
            <a:ext cx="8590961" cy="830997"/>
          </a:xfrm>
          <a:prstGeom prst="rect">
            <a:avLst/>
          </a:prstGeom>
          <a:noFill/>
          <a:ln w="38100">
            <a:noFill/>
          </a:ln>
        </p:spPr>
        <p:txBody>
          <a:bodyPr wrap="square" rtlCol="0">
            <a:spAutoFit/>
          </a:bodyPr>
          <a:lstStyle/>
          <a:p>
            <a:r>
              <a:rPr lang="en-US" sz="2400" dirty="0">
                <a:latin typeface="Helvetica" panose="020B0604020202020204" pitchFamily="34" charset="0"/>
                <a:cs typeface="Helvetica" panose="020B0604020202020204" pitchFamily="34" charset="0"/>
              </a:rPr>
              <a:t>The classification performance of each learning algorithm can be seen below, denoted by an overall F1 quality score.</a:t>
            </a:r>
          </a:p>
        </p:txBody>
      </p:sp>
      <p:graphicFrame>
        <p:nvGraphicFramePr>
          <p:cNvPr id="37" name="Chart 36">
            <a:extLst>
              <a:ext uri="{FF2B5EF4-FFF2-40B4-BE49-F238E27FC236}">
                <a16:creationId xmlns:a16="http://schemas.microsoft.com/office/drawing/2014/main" id="{7A02A25F-12F2-4133-5F3E-E4F3D4B05313}"/>
              </a:ext>
            </a:extLst>
          </p:cNvPr>
          <p:cNvGraphicFramePr>
            <a:graphicFrameLocks/>
          </p:cNvGraphicFramePr>
          <p:nvPr>
            <p:extLst>
              <p:ext uri="{D42A27DB-BD31-4B8C-83A1-F6EECF244321}">
                <p14:modId xmlns:p14="http://schemas.microsoft.com/office/powerpoint/2010/main" val="1308289404"/>
              </p:ext>
            </p:extLst>
          </p:nvPr>
        </p:nvGraphicFramePr>
        <p:xfrm>
          <a:off x="23583112" y="4070909"/>
          <a:ext cx="7905854" cy="4802725"/>
        </p:xfrm>
        <a:graphic>
          <a:graphicData uri="http://schemas.openxmlformats.org/drawingml/2006/chart">
            <c:chart xmlns:c="http://schemas.openxmlformats.org/drawingml/2006/chart" xmlns:r="http://schemas.openxmlformats.org/officeDocument/2006/relationships" r:id="rId10"/>
          </a:graphicData>
        </a:graphic>
      </p:graphicFrame>
      <p:sp>
        <p:nvSpPr>
          <p:cNvPr id="29" name="TextBox 28">
            <a:extLst>
              <a:ext uri="{FF2B5EF4-FFF2-40B4-BE49-F238E27FC236}">
                <a16:creationId xmlns:a16="http://schemas.microsoft.com/office/drawing/2014/main" id="{1718618C-FA4A-F6E6-FF6C-D48CE8B24CF1}"/>
              </a:ext>
            </a:extLst>
          </p:cNvPr>
          <p:cNvSpPr txBox="1"/>
          <p:nvPr/>
        </p:nvSpPr>
        <p:spPr>
          <a:xfrm>
            <a:off x="23271913" y="14438932"/>
            <a:ext cx="7570036" cy="646331"/>
          </a:xfrm>
          <a:prstGeom prst="rect">
            <a:avLst/>
          </a:prstGeom>
          <a:noFill/>
        </p:spPr>
        <p:txBody>
          <a:bodyPr wrap="square" rtlCol="0">
            <a:spAutoFit/>
          </a:bodyPr>
          <a:lstStyle/>
          <a:p>
            <a:r>
              <a:rPr lang="en-US" sz="3600" b="1" dirty="0">
                <a:latin typeface="Helvetica" panose="020B0604020202020204" pitchFamily="34" charset="0"/>
                <a:cs typeface="Helvetica" panose="020B0604020202020204" pitchFamily="34" charset="0"/>
              </a:rPr>
              <a:t>Conclusion and Future Work</a:t>
            </a:r>
          </a:p>
        </p:txBody>
      </p:sp>
      <p:sp>
        <p:nvSpPr>
          <p:cNvPr id="30" name="TextBox 29">
            <a:extLst>
              <a:ext uri="{FF2B5EF4-FFF2-40B4-BE49-F238E27FC236}">
                <a16:creationId xmlns:a16="http://schemas.microsoft.com/office/drawing/2014/main" id="{4C71BB09-595D-DEE3-6AF8-BD7D5EF0F6DD}"/>
              </a:ext>
            </a:extLst>
          </p:cNvPr>
          <p:cNvSpPr txBox="1"/>
          <p:nvPr/>
        </p:nvSpPr>
        <p:spPr>
          <a:xfrm>
            <a:off x="23271913" y="15088050"/>
            <a:ext cx="8590961" cy="3046988"/>
          </a:xfrm>
          <a:prstGeom prst="rect">
            <a:avLst/>
          </a:prstGeom>
          <a:noFill/>
          <a:ln w="38100">
            <a:noFill/>
          </a:ln>
        </p:spPr>
        <p:txBody>
          <a:bodyPr wrap="square" rtlCol="0">
            <a:spAutoFit/>
          </a:bodyPr>
          <a:lstStyle/>
          <a:p>
            <a:r>
              <a:rPr lang="en-US" sz="2400" dirty="0">
                <a:latin typeface="Helvetica" panose="020B0604020202020204" pitchFamily="34" charset="0"/>
                <a:cs typeface="Helvetica" panose="020B0604020202020204" pitchFamily="34" charset="0"/>
              </a:rPr>
              <a:t>Through the classifiers used we can see that some are able to outperform others, however overall, their ability to distinguish between ASD and TD subjects is high given the small sample size. Some key factors to modify in the future include:</a:t>
            </a:r>
          </a:p>
          <a:p>
            <a:pPr marL="342900" indent="-342900">
              <a:buFont typeface="Arial" panose="020B0604020202020204" pitchFamily="34" charset="0"/>
              <a:buChar char="•"/>
            </a:pPr>
            <a:r>
              <a:rPr lang="en-US" sz="2400" dirty="0">
                <a:latin typeface="Helvetica" panose="020B0604020202020204" pitchFamily="34" charset="0"/>
                <a:cs typeface="Helvetica" panose="020B0604020202020204" pitchFamily="34" charset="0"/>
              </a:rPr>
              <a:t>Larger sample sizes</a:t>
            </a:r>
          </a:p>
          <a:p>
            <a:pPr marL="342900" indent="-342900">
              <a:buFont typeface="Arial" panose="020B0604020202020204" pitchFamily="34" charset="0"/>
              <a:buChar char="•"/>
            </a:pPr>
            <a:r>
              <a:rPr lang="en-US" sz="2400" dirty="0">
                <a:latin typeface="Helvetica" panose="020B0604020202020204" pitchFamily="34" charset="0"/>
                <a:cs typeface="Helvetica" panose="020B0604020202020204" pitchFamily="34" charset="0"/>
              </a:rPr>
              <a:t>Modified attribute weights</a:t>
            </a:r>
          </a:p>
          <a:p>
            <a:pPr marL="342900" indent="-342900">
              <a:buFont typeface="Arial" panose="020B0604020202020204" pitchFamily="34" charset="0"/>
              <a:buChar char="•"/>
            </a:pPr>
            <a:r>
              <a:rPr lang="en-US" sz="2400" dirty="0">
                <a:latin typeface="Helvetica" panose="020B0604020202020204" pitchFamily="34" charset="0"/>
                <a:cs typeface="Helvetica" panose="020B0604020202020204" pitchFamily="34" charset="0"/>
              </a:rPr>
              <a:t>Better standardization of acquired data</a:t>
            </a:r>
          </a:p>
          <a:p>
            <a:pPr marL="342900" indent="-342900">
              <a:buFont typeface="Arial" panose="020B0604020202020204" pitchFamily="34" charset="0"/>
              <a:buChar char="•"/>
            </a:pPr>
            <a:r>
              <a:rPr lang="en-US" sz="2400" dirty="0">
                <a:latin typeface="Helvetica" panose="020B0604020202020204" pitchFamily="34" charset="0"/>
                <a:cs typeface="Helvetica" panose="020B0604020202020204" pitchFamily="34" charset="0"/>
              </a:rPr>
              <a:t>Inclusion of more classifier models</a:t>
            </a:r>
          </a:p>
        </p:txBody>
      </p:sp>
      <p:sp>
        <p:nvSpPr>
          <p:cNvPr id="31" name="TextBox 30">
            <a:extLst>
              <a:ext uri="{FF2B5EF4-FFF2-40B4-BE49-F238E27FC236}">
                <a16:creationId xmlns:a16="http://schemas.microsoft.com/office/drawing/2014/main" id="{6E6C5AFE-31DA-1FF0-A2CF-B6E5AE2A1071}"/>
              </a:ext>
            </a:extLst>
          </p:cNvPr>
          <p:cNvSpPr txBox="1"/>
          <p:nvPr/>
        </p:nvSpPr>
        <p:spPr>
          <a:xfrm>
            <a:off x="23271913" y="18224559"/>
            <a:ext cx="4730423" cy="646331"/>
          </a:xfrm>
          <a:prstGeom prst="rect">
            <a:avLst/>
          </a:prstGeom>
          <a:noFill/>
        </p:spPr>
        <p:txBody>
          <a:bodyPr wrap="square" rtlCol="0">
            <a:spAutoFit/>
          </a:bodyPr>
          <a:lstStyle/>
          <a:p>
            <a:r>
              <a:rPr lang="en-US" sz="3600" b="1" dirty="0">
                <a:latin typeface="Helvetica" panose="020B0604020202020204" pitchFamily="34" charset="0"/>
                <a:cs typeface="Helvetica" panose="020B0604020202020204" pitchFamily="34" charset="0"/>
              </a:rPr>
              <a:t>Acknowledgments</a:t>
            </a:r>
          </a:p>
        </p:txBody>
      </p:sp>
      <p:sp>
        <p:nvSpPr>
          <p:cNvPr id="11" name="TextBox 10">
            <a:extLst>
              <a:ext uri="{FF2B5EF4-FFF2-40B4-BE49-F238E27FC236}">
                <a16:creationId xmlns:a16="http://schemas.microsoft.com/office/drawing/2014/main" id="{694AE842-A587-F955-1A32-11967FDA76F2}"/>
              </a:ext>
            </a:extLst>
          </p:cNvPr>
          <p:cNvSpPr txBox="1"/>
          <p:nvPr/>
        </p:nvSpPr>
        <p:spPr>
          <a:xfrm>
            <a:off x="23271913" y="18928518"/>
            <a:ext cx="8590961" cy="830997"/>
          </a:xfrm>
          <a:prstGeom prst="rect">
            <a:avLst/>
          </a:prstGeom>
          <a:noFill/>
          <a:ln w="38100">
            <a:noFill/>
          </a:ln>
        </p:spPr>
        <p:txBody>
          <a:bodyPr wrap="square" rtlCol="0">
            <a:spAutoFit/>
          </a:bodyPr>
          <a:lstStyle/>
          <a:p>
            <a:r>
              <a:rPr lang="en-US" sz="2400" dirty="0">
                <a:latin typeface="Helvetica" panose="020B0604020202020204" pitchFamily="34" charset="0"/>
                <a:cs typeface="Helvetica" panose="020B0604020202020204" pitchFamily="34" charset="0"/>
              </a:rPr>
              <a:t>This research is funded by the National Science Foundation under award 2150135 and hosted by Texas State University.</a:t>
            </a:r>
          </a:p>
        </p:txBody>
      </p:sp>
      <p:sp>
        <p:nvSpPr>
          <p:cNvPr id="34" name="TextBox 33">
            <a:extLst>
              <a:ext uri="{FF2B5EF4-FFF2-40B4-BE49-F238E27FC236}">
                <a16:creationId xmlns:a16="http://schemas.microsoft.com/office/drawing/2014/main" id="{39F2A031-6580-331C-EC0D-0F552BE8D287}"/>
              </a:ext>
            </a:extLst>
          </p:cNvPr>
          <p:cNvSpPr txBox="1"/>
          <p:nvPr/>
        </p:nvSpPr>
        <p:spPr>
          <a:xfrm>
            <a:off x="23579760" y="11469916"/>
            <a:ext cx="2158502" cy="400110"/>
          </a:xfrm>
          <a:prstGeom prst="rect">
            <a:avLst/>
          </a:prstGeom>
          <a:noFill/>
        </p:spPr>
        <p:txBody>
          <a:bodyPr wrap="square" rtlCol="0">
            <a:spAutoFit/>
          </a:bodyPr>
          <a:lstStyle/>
          <a:p>
            <a:r>
              <a:rPr lang="en-US" sz="2000" dirty="0">
                <a:latin typeface="Helvetica" panose="020B0604020202020204" pitchFamily="34" charset="0"/>
                <a:cs typeface="Helvetica" panose="020B0604020202020204" pitchFamily="34" charset="0"/>
              </a:rPr>
              <a:t>Predicted Values</a:t>
            </a:r>
          </a:p>
        </p:txBody>
      </p:sp>
      <p:sp>
        <p:nvSpPr>
          <p:cNvPr id="35" name="TextBox 34">
            <a:extLst>
              <a:ext uri="{FF2B5EF4-FFF2-40B4-BE49-F238E27FC236}">
                <a16:creationId xmlns:a16="http://schemas.microsoft.com/office/drawing/2014/main" id="{069D4DA4-798B-954A-10AF-3F643D67FDDE}"/>
              </a:ext>
            </a:extLst>
          </p:cNvPr>
          <p:cNvSpPr txBox="1"/>
          <p:nvPr/>
        </p:nvSpPr>
        <p:spPr>
          <a:xfrm rot="16200000">
            <a:off x="21996636" y="12983335"/>
            <a:ext cx="1852995" cy="400110"/>
          </a:xfrm>
          <a:prstGeom prst="rect">
            <a:avLst/>
          </a:prstGeom>
          <a:noFill/>
        </p:spPr>
        <p:txBody>
          <a:bodyPr wrap="square" rtlCol="0">
            <a:spAutoFit/>
          </a:bodyPr>
          <a:lstStyle/>
          <a:p>
            <a:r>
              <a:rPr lang="en-US" sz="2000" dirty="0">
                <a:latin typeface="Helvetica" panose="020B0604020202020204" pitchFamily="34" charset="0"/>
                <a:cs typeface="Helvetica" panose="020B0604020202020204" pitchFamily="34" charset="0"/>
              </a:rPr>
              <a:t>Actual Values</a:t>
            </a:r>
          </a:p>
        </p:txBody>
      </p:sp>
      <p:grpSp>
        <p:nvGrpSpPr>
          <p:cNvPr id="32" name="Group 31">
            <a:extLst>
              <a:ext uri="{FF2B5EF4-FFF2-40B4-BE49-F238E27FC236}">
                <a16:creationId xmlns:a16="http://schemas.microsoft.com/office/drawing/2014/main" id="{44847B3C-4CD3-4ACD-2090-34C2FA1324C0}"/>
              </a:ext>
            </a:extLst>
          </p:cNvPr>
          <p:cNvGrpSpPr/>
          <p:nvPr/>
        </p:nvGrpSpPr>
        <p:grpSpPr>
          <a:xfrm>
            <a:off x="1158194" y="5788444"/>
            <a:ext cx="8680949" cy="9316353"/>
            <a:chOff x="1130562" y="5574952"/>
            <a:chExt cx="8680949" cy="9316353"/>
          </a:xfrm>
        </p:grpSpPr>
        <p:pic>
          <p:nvPicPr>
            <p:cNvPr id="13" name="Picture 12" descr="A picture containing icon&#10;&#10;Description automatically generated">
              <a:extLst>
                <a:ext uri="{FF2B5EF4-FFF2-40B4-BE49-F238E27FC236}">
                  <a16:creationId xmlns:a16="http://schemas.microsoft.com/office/drawing/2014/main" id="{D3DAE847-AFC8-3385-659C-830A4DAE1082}"/>
                </a:ext>
              </a:extLst>
            </p:cNvPr>
            <p:cNvPicPr>
              <a:picLocks noChangeAspect="1"/>
            </p:cNvPicPr>
            <p:nvPr/>
          </p:nvPicPr>
          <p:blipFill>
            <a:blip r:embed="rId11"/>
            <a:stretch>
              <a:fillRect/>
            </a:stretch>
          </p:blipFill>
          <p:spPr>
            <a:xfrm>
              <a:off x="1130562" y="5574952"/>
              <a:ext cx="8680949" cy="8557939"/>
            </a:xfrm>
            <a:prstGeom prst="rect">
              <a:avLst/>
            </a:prstGeom>
          </p:spPr>
        </p:pic>
        <p:sp>
          <p:nvSpPr>
            <p:cNvPr id="28" name="TextBox 27">
              <a:extLst>
                <a:ext uri="{FF2B5EF4-FFF2-40B4-BE49-F238E27FC236}">
                  <a16:creationId xmlns:a16="http://schemas.microsoft.com/office/drawing/2014/main" id="{785DBC5D-D353-C043-868F-8D673C0C2D0A}"/>
                </a:ext>
              </a:extLst>
            </p:cNvPr>
            <p:cNvSpPr txBox="1"/>
            <p:nvPr/>
          </p:nvSpPr>
          <p:spPr>
            <a:xfrm>
              <a:off x="1397560" y="14244974"/>
              <a:ext cx="8033611" cy="646331"/>
            </a:xfrm>
            <a:prstGeom prst="rect">
              <a:avLst/>
            </a:prstGeom>
            <a:noFill/>
          </p:spPr>
          <p:txBody>
            <a:bodyPr wrap="square" rtlCol="0">
              <a:spAutoFit/>
            </a:bodyPr>
            <a:lstStyle/>
            <a:p>
              <a:r>
                <a:rPr lang="en-US" b="1" dirty="0"/>
                <a:t>Figure 1</a:t>
              </a:r>
              <a:r>
                <a:rPr lang="en-US" dirty="0"/>
                <a:t>. Drawing of an individual test with the center of pressure, force plate, and eyes open and closed tests presented.</a:t>
              </a:r>
            </a:p>
          </p:txBody>
        </p:sp>
      </p:grpSp>
      <p:sp>
        <p:nvSpPr>
          <p:cNvPr id="36" name="TextBox 35">
            <a:extLst>
              <a:ext uri="{FF2B5EF4-FFF2-40B4-BE49-F238E27FC236}">
                <a16:creationId xmlns:a16="http://schemas.microsoft.com/office/drawing/2014/main" id="{D53BC905-9C9E-314D-4578-00388EF53D22}"/>
              </a:ext>
            </a:extLst>
          </p:cNvPr>
          <p:cNvSpPr txBox="1"/>
          <p:nvPr/>
        </p:nvSpPr>
        <p:spPr>
          <a:xfrm>
            <a:off x="11419975" y="10819491"/>
            <a:ext cx="10939469" cy="646331"/>
          </a:xfrm>
          <a:prstGeom prst="rect">
            <a:avLst/>
          </a:prstGeom>
          <a:noFill/>
        </p:spPr>
        <p:txBody>
          <a:bodyPr wrap="square" rtlCol="0">
            <a:spAutoFit/>
          </a:bodyPr>
          <a:lstStyle/>
          <a:p>
            <a:r>
              <a:rPr lang="en-US" b="1" dirty="0"/>
              <a:t>Figure 2</a:t>
            </a:r>
            <a:r>
              <a:rPr lang="en-US" dirty="0"/>
              <a:t>. The Center of Pressure data acquired from one subject during eyes open and eyes closed with an elliptical 95% confidence area shown in red.</a:t>
            </a:r>
          </a:p>
        </p:txBody>
      </p:sp>
      <p:sp>
        <p:nvSpPr>
          <p:cNvPr id="38" name="TextBox 37">
            <a:extLst>
              <a:ext uri="{FF2B5EF4-FFF2-40B4-BE49-F238E27FC236}">
                <a16:creationId xmlns:a16="http://schemas.microsoft.com/office/drawing/2014/main" id="{D307DFC0-DD5E-5925-9FCE-4090B85A64E9}"/>
              </a:ext>
            </a:extLst>
          </p:cNvPr>
          <p:cNvSpPr txBox="1"/>
          <p:nvPr/>
        </p:nvSpPr>
        <p:spPr>
          <a:xfrm>
            <a:off x="12090291" y="15971427"/>
            <a:ext cx="9643706" cy="646331"/>
          </a:xfrm>
          <a:prstGeom prst="rect">
            <a:avLst/>
          </a:prstGeom>
          <a:noFill/>
        </p:spPr>
        <p:txBody>
          <a:bodyPr wrap="square" rtlCol="0">
            <a:spAutoFit/>
          </a:bodyPr>
          <a:lstStyle/>
          <a:p>
            <a:r>
              <a:rPr lang="en-US" b="1" dirty="0"/>
              <a:t>Figure 3</a:t>
            </a:r>
            <a:r>
              <a:rPr lang="en-US" dirty="0"/>
              <a:t>. The Sample Entropy for TD and ASD subjects average over both the mediolateral and anteroposterior directions for six time-scales.</a:t>
            </a:r>
          </a:p>
        </p:txBody>
      </p:sp>
      <p:sp>
        <p:nvSpPr>
          <p:cNvPr id="39" name="TextBox 38">
            <a:extLst>
              <a:ext uri="{FF2B5EF4-FFF2-40B4-BE49-F238E27FC236}">
                <a16:creationId xmlns:a16="http://schemas.microsoft.com/office/drawing/2014/main" id="{615A4FD8-2A43-BAB5-C75C-4393F5DF0C4C}"/>
              </a:ext>
            </a:extLst>
          </p:cNvPr>
          <p:cNvSpPr txBox="1"/>
          <p:nvPr/>
        </p:nvSpPr>
        <p:spPr>
          <a:xfrm>
            <a:off x="24594665" y="8688807"/>
            <a:ext cx="7165541" cy="369332"/>
          </a:xfrm>
          <a:prstGeom prst="rect">
            <a:avLst/>
          </a:prstGeom>
          <a:noFill/>
        </p:spPr>
        <p:txBody>
          <a:bodyPr wrap="square" rtlCol="0">
            <a:spAutoFit/>
          </a:bodyPr>
          <a:lstStyle/>
          <a:p>
            <a:r>
              <a:rPr lang="en-US" b="1" dirty="0"/>
              <a:t>Figure 4</a:t>
            </a:r>
            <a:r>
              <a:rPr lang="en-US" dirty="0"/>
              <a:t>. The F1 bar graph for all 7 classification models.</a:t>
            </a:r>
          </a:p>
        </p:txBody>
      </p:sp>
      <mc:AlternateContent xmlns:mc="http://schemas.openxmlformats.org/markup-compatibility/2006">
        <mc:Choice xmlns:a14="http://schemas.microsoft.com/office/drawing/2010/main" Requires="a14">
          <p:sp>
            <p:nvSpPr>
              <p:cNvPr id="41" name="TextBox 40">
                <a:extLst>
                  <a:ext uri="{FF2B5EF4-FFF2-40B4-BE49-F238E27FC236}">
                    <a16:creationId xmlns:a16="http://schemas.microsoft.com/office/drawing/2014/main" id="{23537DB3-67C9-96A4-3818-74617486E017}"/>
                  </a:ext>
                </a:extLst>
              </p:cNvPr>
              <p:cNvSpPr txBox="1"/>
              <p:nvPr/>
            </p:nvSpPr>
            <p:spPr>
              <a:xfrm>
                <a:off x="23541415" y="9524220"/>
                <a:ext cx="8119944" cy="91480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𝐹</m:t>
                      </m:r>
                      <m:r>
                        <a:rPr lang="en-US" sz="2000" b="0" i="1" smtClean="0">
                          <a:latin typeface="Cambria Math" panose="02040503050406030204" pitchFamily="18" charset="0"/>
                        </a:rPr>
                        <m:t>1 </m:t>
                      </m:r>
                      <m:r>
                        <a:rPr lang="en-US" sz="2000" b="0" i="1" smtClean="0">
                          <a:latin typeface="Cambria Math" panose="02040503050406030204" pitchFamily="18" charset="0"/>
                        </a:rPr>
                        <m:t>𝑆𝑐𝑜𝑟𝑒</m:t>
                      </m:r>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𝑇𝑟𝑢𝑒</m:t>
                          </m:r>
                          <m:r>
                            <a:rPr lang="en-US" sz="2000" b="0" i="1" smtClean="0">
                              <a:latin typeface="Cambria Math" panose="02040503050406030204" pitchFamily="18" charset="0"/>
                            </a:rPr>
                            <m:t> </m:t>
                          </m:r>
                          <m:r>
                            <a:rPr lang="en-US" sz="2000" b="0" i="1" smtClean="0">
                              <a:latin typeface="Cambria Math" panose="02040503050406030204" pitchFamily="18" charset="0"/>
                            </a:rPr>
                            <m:t>𝑃𝑜𝑠𝑖𝑡𝑖𝑣𝑒</m:t>
                          </m:r>
                        </m:num>
                        <m:den>
                          <m:r>
                            <a:rPr lang="en-US" sz="2000" b="0" i="1" smtClean="0">
                              <a:latin typeface="Cambria Math" panose="02040503050406030204" pitchFamily="18" charset="0"/>
                            </a:rPr>
                            <m:t>𝑇𝑟𝑢𝑒</m:t>
                          </m:r>
                          <m:r>
                            <a:rPr lang="en-US" sz="2000" b="0" i="1" smtClean="0">
                              <a:latin typeface="Cambria Math" panose="02040503050406030204" pitchFamily="18" charset="0"/>
                            </a:rPr>
                            <m:t> </m:t>
                          </m:r>
                          <m:r>
                            <a:rPr lang="en-US" sz="2000" b="0" i="1" smtClean="0">
                              <a:latin typeface="Cambria Math" panose="02040503050406030204" pitchFamily="18" charset="0"/>
                            </a:rPr>
                            <m:t>𝑃𝑜𝑠𝑖𝑡𝑖𝑣𝑒</m:t>
                          </m:r>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r>
                            <a:rPr lang="en-US" sz="2000" b="0" i="1" smtClean="0">
                              <a:latin typeface="Cambria Math" panose="02040503050406030204" pitchFamily="18" charset="0"/>
                            </a:rPr>
                            <m:t>(</m:t>
                          </m:r>
                          <m:r>
                            <a:rPr lang="en-US" sz="2000" b="0" i="1" smtClean="0">
                              <a:latin typeface="Cambria Math" panose="02040503050406030204" pitchFamily="18" charset="0"/>
                            </a:rPr>
                            <m:t>𝐹𝑎𝑙𝑠𝑒</m:t>
                          </m:r>
                          <m:r>
                            <a:rPr lang="en-US" sz="2000" b="0" i="1" smtClean="0">
                              <a:latin typeface="Cambria Math" panose="02040503050406030204" pitchFamily="18" charset="0"/>
                            </a:rPr>
                            <m:t> </m:t>
                          </m:r>
                          <m:r>
                            <a:rPr lang="en-US" sz="2000" b="0" i="1" smtClean="0">
                              <a:latin typeface="Cambria Math" panose="02040503050406030204" pitchFamily="18" charset="0"/>
                            </a:rPr>
                            <m:t>𝑃𝑜𝑠𝑖𝑡𝑖𝑣𝑒</m:t>
                          </m:r>
                          <m:r>
                            <a:rPr lang="en-US" sz="2000" b="0" i="1" smtClean="0">
                              <a:latin typeface="Cambria Math" panose="02040503050406030204" pitchFamily="18" charset="0"/>
                            </a:rPr>
                            <m:t>+</m:t>
                          </m:r>
                          <m:r>
                            <a:rPr lang="en-US" sz="2000" b="0" i="1" smtClean="0">
                              <a:latin typeface="Cambria Math" panose="02040503050406030204" pitchFamily="18" charset="0"/>
                            </a:rPr>
                            <m:t>𝐹𝑎𝑙𝑠𝑒</m:t>
                          </m:r>
                          <m:r>
                            <a:rPr lang="en-US" sz="2000" b="0" i="1" smtClean="0">
                              <a:latin typeface="Cambria Math" panose="02040503050406030204" pitchFamily="18" charset="0"/>
                            </a:rPr>
                            <m:t> </m:t>
                          </m:r>
                          <m:r>
                            <a:rPr lang="en-US" sz="2000" b="0" i="1" smtClean="0">
                              <a:latin typeface="Cambria Math" panose="02040503050406030204" pitchFamily="18" charset="0"/>
                            </a:rPr>
                            <m:t>𝑁𝑒𝑔𝑎𝑡𝑖𝑣𝑒</m:t>
                          </m:r>
                          <m:r>
                            <a:rPr lang="en-US" sz="2000" b="0" i="1" smtClean="0">
                              <a:latin typeface="Cambria Math" panose="02040503050406030204" pitchFamily="18" charset="0"/>
                            </a:rPr>
                            <m:t>)</m:t>
                          </m:r>
                        </m:den>
                      </m:f>
                    </m:oMath>
                  </m:oMathPara>
                </a14:m>
                <a:endParaRPr lang="en-US" sz="2000" dirty="0"/>
              </a:p>
            </p:txBody>
          </p:sp>
        </mc:Choice>
        <mc:Fallback>
          <p:sp>
            <p:nvSpPr>
              <p:cNvPr id="41" name="TextBox 40">
                <a:extLst>
                  <a:ext uri="{FF2B5EF4-FFF2-40B4-BE49-F238E27FC236}">
                    <a16:creationId xmlns:a16="http://schemas.microsoft.com/office/drawing/2014/main" id="{23537DB3-67C9-96A4-3818-74617486E017}"/>
                  </a:ext>
                </a:extLst>
              </p:cNvPr>
              <p:cNvSpPr txBox="1">
                <a:spLocks noRot="1" noChangeAspect="1" noMove="1" noResize="1" noEditPoints="1" noAdjustHandles="1" noChangeArrowheads="1" noChangeShapeType="1" noTextEdit="1"/>
              </p:cNvSpPr>
              <p:nvPr/>
            </p:nvSpPr>
            <p:spPr>
              <a:xfrm>
                <a:off x="23541415" y="9524220"/>
                <a:ext cx="8119944" cy="914802"/>
              </a:xfrm>
              <a:prstGeom prst="rect">
                <a:avLst/>
              </a:prstGeom>
              <a:blipFill>
                <a:blip r:embed="rId12"/>
                <a:stretch>
                  <a:fillRect/>
                </a:stretch>
              </a:blipFill>
            </p:spPr>
            <p:txBody>
              <a:bodyPr/>
              <a:lstStyle/>
              <a:p>
                <a:r>
                  <a:rPr lang="en-US">
                    <a:noFill/>
                  </a:rPr>
                  <a:t> </a:t>
                </a:r>
              </a:p>
            </p:txBody>
          </p:sp>
        </mc:Fallback>
      </mc:AlternateContent>
      <p:sp>
        <p:nvSpPr>
          <p:cNvPr id="42" name="TextBox 41">
            <a:extLst>
              <a:ext uri="{FF2B5EF4-FFF2-40B4-BE49-F238E27FC236}">
                <a16:creationId xmlns:a16="http://schemas.microsoft.com/office/drawing/2014/main" id="{6375D185-A054-2C3C-F7F6-4C6E2590215B}"/>
              </a:ext>
            </a:extLst>
          </p:cNvPr>
          <p:cNvSpPr txBox="1"/>
          <p:nvPr/>
        </p:nvSpPr>
        <p:spPr>
          <a:xfrm>
            <a:off x="31431234" y="9628152"/>
            <a:ext cx="683013" cy="369332"/>
          </a:xfrm>
          <a:prstGeom prst="rect">
            <a:avLst/>
          </a:prstGeom>
          <a:noFill/>
        </p:spPr>
        <p:txBody>
          <a:bodyPr wrap="square" rtlCol="0">
            <a:spAutoFit/>
          </a:bodyPr>
          <a:lstStyle/>
          <a:p>
            <a:r>
              <a:rPr lang="en-US" dirty="0"/>
              <a:t>[2]</a:t>
            </a:r>
          </a:p>
        </p:txBody>
      </p:sp>
      <p:graphicFrame>
        <p:nvGraphicFramePr>
          <p:cNvPr id="44" name="Table 43">
            <a:extLst>
              <a:ext uri="{FF2B5EF4-FFF2-40B4-BE49-F238E27FC236}">
                <a16:creationId xmlns:a16="http://schemas.microsoft.com/office/drawing/2014/main" id="{323FFB35-6382-326F-2A88-CEBC9AC8F4C2}"/>
              </a:ext>
            </a:extLst>
          </p:cNvPr>
          <p:cNvGraphicFramePr>
            <a:graphicFrameLocks noGrp="1"/>
          </p:cNvGraphicFramePr>
          <p:nvPr>
            <p:extLst>
              <p:ext uri="{D42A27DB-BD31-4B8C-83A1-F6EECF244321}">
                <p14:modId xmlns:p14="http://schemas.microsoft.com/office/powerpoint/2010/main" val="3646061909"/>
              </p:ext>
            </p:extLst>
          </p:nvPr>
        </p:nvGraphicFramePr>
        <p:xfrm>
          <a:off x="23123188" y="11871419"/>
          <a:ext cx="9284940" cy="2238469"/>
        </p:xfrm>
        <a:graphic>
          <a:graphicData uri="http://schemas.openxmlformats.org/drawingml/2006/table">
            <a:tbl>
              <a:tblPr>
                <a:tableStyleId>{5C22544A-7EE6-4342-B048-85BDC9FD1C3A}</a:tableStyleId>
              </a:tblPr>
              <a:tblGrid>
                <a:gridCol w="515064">
                  <a:extLst>
                    <a:ext uri="{9D8B030D-6E8A-4147-A177-3AD203B41FA5}">
                      <a16:colId xmlns:a16="http://schemas.microsoft.com/office/drawing/2014/main" val="1952307892"/>
                    </a:ext>
                  </a:extLst>
                </a:gridCol>
                <a:gridCol w="722928">
                  <a:extLst>
                    <a:ext uri="{9D8B030D-6E8A-4147-A177-3AD203B41FA5}">
                      <a16:colId xmlns:a16="http://schemas.microsoft.com/office/drawing/2014/main" val="973411628"/>
                    </a:ext>
                  </a:extLst>
                </a:gridCol>
                <a:gridCol w="559772">
                  <a:extLst>
                    <a:ext uri="{9D8B030D-6E8A-4147-A177-3AD203B41FA5}">
                      <a16:colId xmlns:a16="http://schemas.microsoft.com/office/drawing/2014/main" val="2333080433"/>
                    </a:ext>
                  </a:extLst>
                </a:gridCol>
                <a:gridCol w="678220">
                  <a:extLst>
                    <a:ext uri="{9D8B030D-6E8A-4147-A177-3AD203B41FA5}">
                      <a16:colId xmlns:a16="http://schemas.microsoft.com/office/drawing/2014/main" val="4119611338"/>
                    </a:ext>
                  </a:extLst>
                </a:gridCol>
                <a:gridCol w="642580">
                  <a:extLst>
                    <a:ext uri="{9D8B030D-6E8A-4147-A177-3AD203B41FA5}">
                      <a16:colId xmlns:a16="http://schemas.microsoft.com/office/drawing/2014/main" val="263867744"/>
                    </a:ext>
                  </a:extLst>
                </a:gridCol>
                <a:gridCol w="595412">
                  <a:extLst>
                    <a:ext uri="{9D8B030D-6E8A-4147-A177-3AD203B41FA5}">
                      <a16:colId xmlns:a16="http://schemas.microsoft.com/office/drawing/2014/main" val="3858798461"/>
                    </a:ext>
                  </a:extLst>
                </a:gridCol>
                <a:gridCol w="618996">
                  <a:extLst>
                    <a:ext uri="{9D8B030D-6E8A-4147-A177-3AD203B41FA5}">
                      <a16:colId xmlns:a16="http://schemas.microsoft.com/office/drawing/2014/main" val="1112377815"/>
                    </a:ext>
                  </a:extLst>
                </a:gridCol>
                <a:gridCol w="618996">
                  <a:extLst>
                    <a:ext uri="{9D8B030D-6E8A-4147-A177-3AD203B41FA5}">
                      <a16:colId xmlns:a16="http://schemas.microsoft.com/office/drawing/2014/main" val="3578916417"/>
                    </a:ext>
                  </a:extLst>
                </a:gridCol>
                <a:gridCol w="618996">
                  <a:extLst>
                    <a:ext uri="{9D8B030D-6E8A-4147-A177-3AD203B41FA5}">
                      <a16:colId xmlns:a16="http://schemas.microsoft.com/office/drawing/2014/main" val="207854473"/>
                    </a:ext>
                  </a:extLst>
                </a:gridCol>
                <a:gridCol w="618996">
                  <a:extLst>
                    <a:ext uri="{9D8B030D-6E8A-4147-A177-3AD203B41FA5}">
                      <a16:colId xmlns:a16="http://schemas.microsoft.com/office/drawing/2014/main" val="2602937847"/>
                    </a:ext>
                  </a:extLst>
                </a:gridCol>
                <a:gridCol w="618996">
                  <a:extLst>
                    <a:ext uri="{9D8B030D-6E8A-4147-A177-3AD203B41FA5}">
                      <a16:colId xmlns:a16="http://schemas.microsoft.com/office/drawing/2014/main" val="2391704368"/>
                    </a:ext>
                  </a:extLst>
                </a:gridCol>
                <a:gridCol w="618996">
                  <a:extLst>
                    <a:ext uri="{9D8B030D-6E8A-4147-A177-3AD203B41FA5}">
                      <a16:colId xmlns:a16="http://schemas.microsoft.com/office/drawing/2014/main" val="446613158"/>
                    </a:ext>
                  </a:extLst>
                </a:gridCol>
                <a:gridCol w="707112">
                  <a:extLst>
                    <a:ext uri="{9D8B030D-6E8A-4147-A177-3AD203B41FA5}">
                      <a16:colId xmlns:a16="http://schemas.microsoft.com/office/drawing/2014/main" val="2757320962"/>
                    </a:ext>
                  </a:extLst>
                </a:gridCol>
                <a:gridCol w="530880">
                  <a:extLst>
                    <a:ext uri="{9D8B030D-6E8A-4147-A177-3AD203B41FA5}">
                      <a16:colId xmlns:a16="http://schemas.microsoft.com/office/drawing/2014/main" val="692453824"/>
                    </a:ext>
                  </a:extLst>
                </a:gridCol>
                <a:gridCol w="618996">
                  <a:extLst>
                    <a:ext uri="{9D8B030D-6E8A-4147-A177-3AD203B41FA5}">
                      <a16:colId xmlns:a16="http://schemas.microsoft.com/office/drawing/2014/main" val="1632473801"/>
                    </a:ext>
                  </a:extLst>
                </a:gridCol>
              </a:tblGrid>
              <a:tr h="848476">
                <a:tc>
                  <a:txBody>
                    <a:bodyPr/>
                    <a:lstStyle/>
                    <a:p>
                      <a:pPr algn="ctr" rtl="0" fontAlgn="b"/>
                      <a:r>
                        <a:rPr lang="en-US" sz="1800" u="none" strike="noStrike" dirty="0">
                          <a:effectLst/>
                          <a:latin typeface="Helvetica" panose="020B0604020202020204" pitchFamily="34" charset="0"/>
                          <a:cs typeface="Helvetica" panose="020B0604020202020204" pitchFamily="34" charset="0"/>
                        </a:rPr>
                        <a:t> </a:t>
                      </a:r>
                      <a:endParaRPr lang="en-US" sz="1800" b="0" i="0" u="none" strike="noStrike" dirty="0">
                        <a:solidFill>
                          <a:srgbClr val="000000"/>
                        </a:solidFill>
                        <a:effectLst/>
                        <a:latin typeface="Helvetica" panose="020B0604020202020204" pitchFamily="34" charset="0"/>
                        <a:cs typeface="Helvetica" panose="020B0604020202020204" pitchFamily="34" charset="0"/>
                      </a:endParaRPr>
                    </a:p>
                  </a:txBody>
                  <a:tcPr marL="9525" marR="9525" marT="9525" marB="0" anchor="b">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ctr" rtl="0" fontAlgn="b"/>
                      <a:r>
                        <a:rPr lang="en-US" sz="1800" u="none" strike="noStrike" dirty="0">
                          <a:effectLst/>
                          <a:latin typeface="Helvetica" panose="020B0604020202020204" pitchFamily="34" charset="0"/>
                          <a:cs typeface="Helvetica" panose="020B0604020202020204" pitchFamily="34" charset="0"/>
                        </a:rPr>
                        <a:t>K-Nearest Neighbor</a:t>
                      </a:r>
                      <a:endParaRPr lang="en-US" sz="1800" b="0" i="0" u="none" strike="noStrike" dirty="0">
                        <a:solidFill>
                          <a:srgbClr val="000000"/>
                        </a:solidFill>
                        <a:effectLst/>
                        <a:latin typeface="Helvetica" panose="020B0604020202020204" pitchFamily="34" charset="0"/>
                        <a:cs typeface="Helvetica" panose="020B0604020202020204" pitchFamily="34" charset="0"/>
                      </a:endParaRPr>
                    </a:p>
                  </a:txBody>
                  <a:tcPr marL="9525" marR="9525" marT="9525" marB="0" anchor="b">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rtl="0" fontAlgn="b"/>
                      <a:r>
                        <a:rPr lang="en-US" sz="1800" u="none" strike="noStrike" dirty="0">
                          <a:effectLst/>
                          <a:latin typeface="Helvetica" panose="020B0604020202020204" pitchFamily="34" charset="0"/>
                          <a:cs typeface="Helvetica" panose="020B0604020202020204" pitchFamily="34" charset="0"/>
                        </a:rPr>
                        <a:t>Logistic Regression</a:t>
                      </a:r>
                      <a:endParaRPr lang="en-US" sz="1800" b="0" i="0" u="none" strike="noStrike" dirty="0">
                        <a:solidFill>
                          <a:srgbClr val="000000"/>
                        </a:solidFill>
                        <a:effectLst/>
                        <a:latin typeface="Helvetica" panose="020B0604020202020204" pitchFamily="34" charset="0"/>
                        <a:cs typeface="Helvetica" panose="020B0604020202020204" pitchFamily="34" charset="0"/>
                      </a:endParaRPr>
                    </a:p>
                  </a:txBody>
                  <a:tcPr marL="9525" marR="9525" marT="9525" marB="0" anchor="b">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rtl="0" fontAlgn="b"/>
                      <a:r>
                        <a:rPr lang="en-US" sz="1800" u="none" strike="noStrike" dirty="0">
                          <a:effectLst/>
                          <a:latin typeface="Helvetica" panose="020B0604020202020204" pitchFamily="34" charset="0"/>
                          <a:cs typeface="Helvetica" panose="020B0604020202020204" pitchFamily="34" charset="0"/>
                        </a:rPr>
                        <a:t>Decision Tree</a:t>
                      </a:r>
                      <a:endParaRPr lang="en-US" sz="1800" b="0" i="0" u="none" strike="noStrike" dirty="0">
                        <a:solidFill>
                          <a:srgbClr val="000000"/>
                        </a:solidFill>
                        <a:effectLst/>
                        <a:latin typeface="Helvetica" panose="020B0604020202020204" pitchFamily="34" charset="0"/>
                        <a:cs typeface="Helvetica" panose="020B0604020202020204" pitchFamily="34" charset="0"/>
                      </a:endParaRPr>
                    </a:p>
                  </a:txBody>
                  <a:tcPr marL="9525" marR="9525" marT="9525" marB="0" anchor="b">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rtl="0" fontAlgn="b"/>
                      <a:r>
                        <a:rPr lang="en-US" sz="1800" u="none" strike="noStrike" dirty="0">
                          <a:effectLst/>
                          <a:latin typeface="Helvetica" panose="020B0604020202020204" pitchFamily="34" charset="0"/>
                          <a:cs typeface="Helvetica" panose="020B0604020202020204" pitchFamily="34" charset="0"/>
                        </a:rPr>
                        <a:t>Naïve Bayes</a:t>
                      </a:r>
                      <a:endParaRPr lang="en-US" sz="1800" b="0" i="0" u="none" strike="noStrike" dirty="0">
                        <a:solidFill>
                          <a:srgbClr val="000000"/>
                        </a:solidFill>
                        <a:effectLst/>
                        <a:latin typeface="Helvetica" panose="020B0604020202020204" pitchFamily="34" charset="0"/>
                        <a:cs typeface="Helvetica" panose="020B0604020202020204" pitchFamily="34" charset="0"/>
                      </a:endParaRPr>
                    </a:p>
                  </a:txBody>
                  <a:tcPr marL="9525" marR="9525" marT="9525" marB="0" anchor="b">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rtl="0" fontAlgn="b"/>
                      <a:r>
                        <a:rPr lang="en-US" sz="1800" u="none" strike="noStrike" dirty="0">
                          <a:effectLst/>
                          <a:latin typeface="Helvetica" panose="020B0604020202020204" pitchFamily="34" charset="0"/>
                          <a:cs typeface="Helvetica" panose="020B0604020202020204" pitchFamily="34" charset="0"/>
                        </a:rPr>
                        <a:t>Random Forest</a:t>
                      </a:r>
                      <a:endParaRPr lang="en-US" sz="1800" b="0" i="0" u="none" strike="noStrike" dirty="0">
                        <a:solidFill>
                          <a:srgbClr val="000000"/>
                        </a:solidFill>
                        <a:effectLst/>
                        <a:latin typeface="Helvetica" panose="020B0604020202020204" pitchFamily="34" charset="0"/>
                        <a:cs typeface="Helvetica" panose="020B0604020202020204" pitchFamily="34" charset="0"/>
                      </a:endParaRPr>
                    </a:p>
                  </a:txBody>
                  <a:tcPr marL="9525" marR="9525" marT="9525" marB="0" anchor="b">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rtl="0" fontAlgn="b"/>
                      <a:r>
                        <a:rPr lang="en-US" sz="1800" u="none" strike="noStrike" dirty="0">
                          <a:effectLst/>
                          <a:latin typeface="Helvetica" panose="020B0604020202020204" pitchFamily="34" charset="0"/>
                          <a:cs typeface="Helvetica" panose="020B0604020202020204" pitchFamily="34" charset="0"/>
                        </a:rPr>
                        <a:t>Discriminant Analysis</a:t>
                      </a:r>
                      <a:endParaRPr lang="en-US" sz="1800" b="0" i="0" u="none" strike="noStrike" dirty="0">
                        <a:solidFill>
                          <a:srgbClr val="000000"/>
                        </a:solidFill>
                        <a:effectLst/>
                        <a:latin typeface="Helvetica" panose="020B0604020202020204" pitchFamily="34" charset="0"/>
                        <a:cs typeface="Helvetica" panose="020B0604020202020204" pitchFamily="34" charset="0"/>
                      </a:endParaRPr>
                    </a:p>
                  </a:txBody>
                  <a:tcPr marL="9525" marR="9525" marT="9525" marB="0" anchor="b">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rtl="0" fontAlgn="b"/>
                      <a:r>
                        <a:rPr lang="en-US" sz="1800" u="none" strike="noStrike" dirty="0">
                          <a:effectLst/>
                          <a:latin typeface="Helvetica" panose="020B0604020202020204" pitchFamily="34" charset="0"/>
                          <a:cs typeface="Helvetica" panose="020B0604020202020204" pitchFamily="34" charset="0"/>
                        </a:rPr>
                        <a:t>SVM</a:t>
                      </a:r>
                      <a:endParaRPr lang="en-US" sz="1800" b="0" i="0" u="none" strike="noStrike" dirty="0">
                        <a:solidFill>
                          <a:srgbClr val="000000"/>
                        </a:solidFill>
                        <a:effectLst/>
                        <a:latin typeface="Helvetica" panose="020B0604020202020204" pitchFamily="34" charset="0"/>
                        <a:cs typeface="Helvetica" panose="020B0604020202020204" pitchFamily="34" charset="0"/>
                      </a:endParaRPr>
                    </a:p>
                  </a:txBody>
                  <a:tcPr marL="9525" marR="9525" marT="9525" marB="0" anchor="b">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extLst>
                  <a:ext uri="{0D108BD9-81ED-4DB2-BD59-A6C34878D82A}">
                    <a16:rowId xmlns:a16="http://schemas.microsoft.com/office/drawing/2014/main" val="4177776795"/>
                  </a:ext>
                </a:extLst>
              </a:tr>
              <a:tr h="463331">
                <a:tc>
                  <a:txBody>
                    <a:bodyPr/>
                    <a:lstStyle/>
                    <a:p>
                      <a:pPr algn="ctr" rtl="0" fontAlgn="b"/>
                      <a:r>
                        <a:rPr lang="en-US" sz="1800" u="none" strike="noStrike">
                          <a:effectLst/>
                          <a:latin typeface="Helvetica" panose="020B0604020202020204" pitchFamily="34" charset="0"/>
                          <a:cs typeface="Helvetica" panose="020B0604020202020204" pitchFamily="34" charset="0"/>
                        </a:rPr>
                        <a:t> </a:t>
                      </a:r>
                      <a:endParaRPr lang="en-US" sz="1800" b="0" i="0" u="none" strike="noStrike">
                        <a:solidFill>
                          <a:srgbClr val="000000"/>
                        </a:solidFill>
                        <a:effectLst/>
                        <a:latin typeface="Helvetica" panose="020B0604020202020204" pitchFamily="34" charset="0"/>
                        <a:cs typeface="Helvetica" panose="020B0604020202020204" pitchFamily="34" charset="0"/>
                      </a:endParaRPr>
                    </a:p>
                  </a:txBody>
                  <a:tcPr marL="9525" marR="9525" marT="9525" marB="0" anchor="b">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800" u="none" strike="noStrike">
                          <a:effectLst/>
                          <a:latin typeface="Helvetica" panose="020B0604020202020204" pitchFamily="34" charset="0"/>
                          <a:cs typeface="Helvetica" panose="020B0604020202020204" pitchFamily="34" charset="0"/>
                        </a:rPr>
                        <a:t>ASD</a:t>
                      </a:r>
                      <a:endParaRPr lang="en-US" sz="1800" b="0" i="0" u="none" strike="noStrike">
                        <a:solidFill>
                          <a:srgbClr val="000000"/>
                        </a:solidFill>
                        <a:effectLst/>
                        <a:latin typeface="Helvetica" panose="020B0604020202020204" pitchFamily="34" charset="0"/>
                        <a:cs typeface="Helvetica" panose="020B0604020202020204" pitchFamily="34" charset="0"/>
                      </a:endParaRPr>
                    </a:p>
                  </a:txBody>
                  <a:tcPr marL="9525" marR="9525" marT="9525" marB="0" anchor="b">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800" u="none" strike="noStrike">
                          <a:effectLst/>
                          <a:latin typeface="Helvetica" panose="020B0604020202020204" pitchFamily="34" charset="0"/>
                          <a:cs typeface="Helvetica" panose="020B0604020202020204" pitchFamily="34" charset="0"/>
                        </a:rPr>
                        <a:t>TD</a:t>
                      </a:r>
                      <a:endParaRPr lang="en-US" sz="1800" b="0" i="0" u="none" strike="noStrike">
                        <a:solidFill>
                          <a:srgbClr val="000000"/>
                        </a:solidFill>
                        <a:effectLst/>
                        <a:latin typeface="Helvetica" panose="020B0604020202020204" pitchFamily="34" charset="0"/>
                        <a:cs typeface="Helvetica"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800" u="none" strike="noStrike">
                          <a:effectLst/>
                          <a:latin typeface="Helvetica" panose="020B0604020202020204" pitchFamily="34" charset="0"/>
                          <a:cs typeface="Helvetica" panose="020B0604020202020204" pitchFamily="34" charset="0"/>
                        </a:rPr>
                        <a:t>ASD</a:t>
                      </a:r>
                      <a:endParaRPr lang="en-US" sz="1800" b="0" i="0" u="none" strike="noStrike">
                        <a:solidFill>
                          <a:srgbClr val="000000"/>
                        </a:solidFill>
                        <a:effectLst/>
                        <a:latin typeface="Helvetica" panose="020B0604020202020204" pitchFamily="34" charset="0"/>
                        <a:cs typeface="Helvetica" panose="020B0604020202020204" pitchFamily="34" charset="0"/>
                      </a:endParaRPr>
                    </a:p>
                  </a:txBody>
                  <a:tcPr marL="9525" marR="9525" marT="9525" marB="0" anchor="b">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800" u="none" strike="noStrike">
                          <a:effectLst/>
                          <a:latin typeface="Helvetica" panose="020B0604020202020204" pitchFamily="34" charset="0"/>
                          <a:cs typeface="Helvetica" panose="020B0604020202020204" pitchFamily="34" charset="0"/>
                        </a:rPr>
                        <a:t>TD</a:t>
                      </a:r>
                      <a:endParaRPr lang="en-US" sz="1800" b="0" i="0" u="none" strike="noStrike">
                        <a:solidFill>
                          <a:srgbClr val="000000"/>
                        </a:solidFill>
                        <a:effectLst/>
                        <a:latin typeface="Helvetica" panose="020B0604020202020204" pitchFamily="34" charset="0"/>
                        <a:cs typeface="Helvetica"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800" u="none" strike="noStrike">
                          <a:effectLst/>
                          <a:latin typeface="Helvetica" panose="020B0604020202020204" pitchFamily="34" charset="0"/>
                          <a:cs typeface="Helvetica" panose="020B0604020202020204" pitchFamily="34" charset="0"/>
                        </a:rPr>
                        <a:t>ASD</a:t>
                      </a:r>
                      <a:endParaRPr lang="en-US" sz="1800" b="0" i="0" u="none" strike="noStrike">
                        <a:solidFill>
                          <a:srgbClr val="000000"/>
                        </a:solidFill>
                        <a:effectLst/>
                        <a:latin typeface="Helvetica" panose="020B0604020202020204" pitchFamily="34" charset="0"/>
                        <a:cs typeface="Helvetica" panose="020B0604020202020204" pitchFamily="34" charset="0"/>
                      </a:endParaRPr>
                    </a:p>
                  </a:txBody>
                  <a:tcPr marL="9525" marR="9525" marT="9525" marB="0" anchor="b">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800" u="none" strike="noStrike">
                          <a:effectLst/>
                          <a:latin typeface="Helvetica" panose="020B0604020202020204" pitchFamily="34" charset="0"/>
                          <a:cs typeface="Helvetica" panose="020B0604020202020204" pitchFamily="34" charset="0"/>
                        </a:rPr>
                        <a:t>TD</a:t>
                      </a:r>
                      <a:endParaRPr lang="en-US" sz="1800" b="0" i="0" u="none" strike="noStrike">
                        <a:solidFill>
                          <a:srgbClr val="000000"/>
                        </a:solidFill>
                        <a:effectLst/>
                        <a:latin typeface="Helvetica" panose="020B0604020202020204" pitchFamily="34" charset="0"/>
                        <a:cs typeface="Helvetica"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800" u="none" strike="noStrike">
                          <a:effectLst/>
                          <a:latin typeface="Helvetica" panose="020B0604020202020204" pitchFamily="34" charset="0"/>
                          <a:cs typeface="Helvetica" panose="020B0604020202020204" pitchFamily="34" charset="0"/>
                        </a:rPr>
                        <a:t>ASD</a:t>
                      </a:r>
                      <a:endParaRPr lang="en-US" sz="1800" b="0" i="0" u="none" strike="noStrike">
                        <a:solidFill>
                          <a:srgbClr val="000000"/>
                        </a:solidFill>
                        <a:effectLst/>
                        <a:latin typeface="Helvetica" panose="020B0604020202020204" pitchFamily="34" charset="0"/>
                        <a:cs typeface="Helvetica" panose="020B0604020202020204" pitchFamily="34" charset="0"/>
                      </a:endParaRPr>
                    </a:p>
                  </a:txBody>
                  <a:tcPr marL="9525" marR="9525" marT="9525" marB="0" anchor="b">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800" u="none" strike="noStrike">
                          <a:effectLst/>
                          <a:latin typeface="Helvetica" panose="020B0604020202020204" pitchFamily="34" charset="0"/>
                          <a:cs typeface="Helvetica" panose="020B0604020202020204" pitchFamily="34" charset="0"/>
                        </a:rPr>
                        <a:t>TD</a:t>
                      </a:r>
                      <a:endParaRPr lang="en-US" sz="1800" b="0" i="0" u="none" strike="noStrike">
                        <a:solidFill>
                          <a:srgbClr val="000000"/>
                        </a:solidFill>
                        <a:effectLst/>
                        <a:latin typeface="Helvetica" panose="020B0604020202020204" pitchFamily="34" charset="0"/>
                        <a:cs typeface="Helvetica"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800" u="none" strike="noStrike">
                          <a:effectLst/>
                          <a:latin typeface="Helvetica" panose="020B0604020202020204" pitchFamily="34" charset="0"/>
                          <a:cs typeface="Helvetica" panose="020B0604020202020204" pitchFamily="34" charset="0"/>
                        </a:rPr>
                        <a:t>ASD</a:t>
                      </a:r>
                      <a:endParaRPr lang="en-US" sz="1800" b="0" i="0" u="none" strike="noStrike">
                        <a:solidFill>
                          <a:srgbClr val="000000"/>
                        </a:solidFill>
                        <a:effectLst/>
                        <a:latin typeface="Helvetica" panose="020B0604020202020204" pitchFamily="34" charset="0"/>
                        <a:cs typeface="Helvetica" panose="020B0604020202020204" pitchFamily="34" charset="0"/>
                      </a:endParaRPr>
                    </a:p>
                  </a:txBody>
                  <a:tcPr marL="9525" marR="9525" marT="9525" marB="0" anchor="b">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800" u="none" strike="noStrike">
                          <a:effectLst/>
                          <a:latin typeface="Helvetica" panose="020B0604020202020204" pitchFamily="34" charset="0"/>
                          <a:cs typeface="Helvetica" panose="020B0604020202020204" pitchFamily="34" charset="0"/>
                        </a:rPr>
                        <a:t>TD</a:t>
                      </a:r>
                      <a:endParaRPr lang="en-US" sz="1800" b="0" i="0" u="none" strike="noStrike">
                        <a:solidFill>
                          <a:srgbClr val="000000"/>
                        </a:solidFill>
                        <a:effectLst/>
                        <a:latin typeface="Helvetica" panose="020B0604020202020204" pitchFamily="34" charset="0"/>
                        <a:cs typeface="Helvetica"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800" u="none" strike="noStrike">
                          <a:effectLst/>
                          <a:latin typeface="Helvetica" panose="020B0604020202020204" pitchFamily="34" charset="0"/>
                          <a:cs typeface="Helvetica" panose="020B0604020202020204" pitchFamily="34" charset="0"/>
                        </a:rPr>
                        <a:t>ASD</a:t>
                      </a:r>
                      <a:endParaRPr lang="en-US" sz="1800" b="0" i="0" u="none" strike="noStrike">
                        <a:solidFill>
                          <a:srgbClr val="000000"/>
                        </a:solidFill>
                        <a:effectLst/>
                        <a:latin typeface="Helvetica" panose="020B0604020202020204" pitchFamily="34" charset="0"/>
                        <a:cs typeface="Helvetica" panose="020B0604020202020204" pitchFamily="34" charset="0"/>
                      </a:endParaRPr>
                    </a:p>
                  </a:txBody>
                  <a:tcPr marL="9525" marR="9525" marT="9525" marB="0" anchor="b">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800" u="none" strike="noStrike">
                          <a:effectLst/>
                          <a:latin typeface="Helvetica" panose="020B0604020202020204" pitchFamily="34" charset="0"/>
                          <a:cs typeface="Helvetica" panose="020B0604020202020204" pitchFamily="34" charset="0"/>
                        </a:rPr>
                        <a:t>TD</a:t>
                      </a:r>
                      <a:endParaRPr lang="en-US" sz="1800" b="0" i="0" u="none" strike="noStrike">
                        <a:solidFill>
                          <a:srgbClr val="000000"/>
                        </a:solidFill>
                        <a:effectLst/>
                        <a:latin typeface="Helvetica" panose="020B0604020202020204" pitchFamily="34" charset="0"/>
                        <a:cs typeface="Helvetica"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800" u="none" strike="noStrike">
                          <a:effectLst/>
                          <a:latin typeface="Helvetica" panose="020B0604020202020204" pitchFamily="34" charset="0"/>
                          <a:cs typeface="Helvetica" panose="020B0604020202020204" pitchFamily="34" charset="0"/>
                        </a:rPr>
                        <a:t>ASD</a:t>
                      </a:r>
                      <a:endParaRPr lang="en-US" sz="1800" b="0" i="0" u="none" strike="noStrike">
                        <a:solidFill>
                          <a:srgbClr val="000000"/>
                        </a:solidFill>
                        <a:effectLst/>
                        <a:latin typeface="Helvetica" panose="020B0604020202020204" pitchFamily="34" charset="0"/>
                        <a:cs typeface="Helvetica" panose="020B0604020202020204" pitchFamily="34" charset="0"/>
                      </a:endParaRPr>
                    </a:p>
                  </a:txBody>
                  <a:tcPr marL="9525" marR="9525" marT="9525" marB="0" anchor="b">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800" u="none" strike="noStrike">
                          <a:effectLst/>
                          <a:latin typeface="Helvetica" panose="020B0604020202020204" pitchFamily="34" charset="0"/>
                          <a:cs typeface="Helvetica" panose="020B0604020202020204" pitchFamily="34" charset="0"/>
                        </a:rPr>
                        <a:t>TD</a:t>
                      </a:r>
                      <a:endParaRPr lang="en-US" sz="1800" b="0" i="0" u="none" strike="noStrike">
                        <a:solidFill>
                          <a:srgbClr val="000000"/>
                        </a:solidFill>
                        <a:effectLst/>
                        <a:latin typeface="Helvetica" panose="020B0604020202020204" pitchFamily="34" charset="0"/>
                        <a:cs typeface="Helvetica"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00600112"/>
                  </a:ext>
                </a:extLst>
              </a:tr>
              <a:tr h="463331">
                <a:tc>
                  <a:txBody>
                    <a:bodyPr/>
                    <a:lstStyle/>
                    <a:p>
                      <a:pPr algn="ctr" rtl="0" fontAlgn="b"/>
                      <a:r>
                        <a:rPr lang="en-US" sz="1800" u="none" strike="noStrike">
                          <a:effectLst/>
                          <a:latin typeface="Helvetica" panose="020B0604020202020204" pitchFamily="34" charset="0"/>
                          <a:cs typeface="Helvetica" panose="020B0604020202020204" pitchFamily="34" charset="0"/>
                        </a:rPr>
                        <a:t>ASD</a:t>
                      </a:r>
                      <a:endParaRPr lang="en-US" sz="1800" b="0" i="0" u="none" strike="noStrike">
                        <a:solidFill>
                          <a:srgbClr val="000000"/>
                        </a:solidFill>
                        <a:effectLst/>
                        <a:latin typeface="Helvetica" panose="020B0604020202020204" pitchFamily="34" charset="0"/>
                        <a:cs typeface="Helvetica" panose="020B0604020202020204" pitchFamily="34" charset="0"/>
                      </a:endParaRPr>
                    </a:p>
                  </a:txBody>
                  <a:tcPr marL="9525" marR="9525" marT="9525" marB="0" anchor="b">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800" u="none" strike="noStrike">
                          <a:effectLst/>
                          <a:latin typeface="Helvetica" panose="020B0604020202020204" pitchFamily="34" charset="0"/>
                          <a:cs typeface="Helvetica" panose="020B0604020202020204" pitchFamily="34" charset="0"/>
                        </a:rPr>
                        <a:t>8</a:t>
                      </a:r>
                      <a:endParaRPr lang="en-US" sz="1800" b="0" i="0" u="none" strike="noStrike">
                        <a:solidFill>
                          <a:srgbClr val="000000"/>
                        </a:solidFill>
                        <a:effectLst/>
                        <a:latin typeface="Helvetica" panose="020B0604020202020204" pitchFamily="34" charset="0"/>
                        <a:cs typeface="Helvetica" panose="020B0604020202020204" pitchFamily="34" charset="0"/>
                      </a:endParaRPr>
                    </a:p>
                  </a:txBody>
                  <a:tcPr marL="9525" marR="9525" marT="9525" marB="0" anchor="b">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800" u="none" strike="noStrike">
                          <a:effectLst/>
                          <a:latin typeface="Helvetica" panose="020B0604020202020204" pitchFamily="34" charset="0"/>
                          <a:cs typeface="Helvetica" panose="020B0604020202020204" pitchFamily="34" charset="0"/>
                        </a:rPr>
                        <a:t>4</a:t>
                      </a:r>
                      <a:endParaRPr lang="en-US" sz="1800" b="0" i="0" u="none" strike="noStrike">
                        <a:solidFill>
                          <a:srgbClr val="000000"/>
                        </a:solidFill>
                        <a:effectLst/>
                        <a:latin typeface="Helvetica" panose="020B0604020202020204" pitchFamily="34" charset="0"/>
                        <a:cs typeface="Helvetica"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800" u="none" strike="noStrike">
                          <a:effectLst/>
                          <a:latin typeface="Helvetica" panose="020B0604020202020204" pitchFamily="34" charset="0"/>
                          <a:cs typeface="Helvetica" panose="020B0604020202020204" pitchFamily="34" charset="0"/>
                        </a:rPr>
                        <a:t>11</a:t>
                      </a:r>
                      <a:endParaRPr lang="en-US" sz="1800" b="0" i="0" u="none" strike="noStrike">
                        <a:solidFill>
                          <a:srgbClr val="000000"/>
                        </a:solidFill>
                        <a:effectLst/>
                        <a:latin typeface="Helvetica" panose="020B0604020202020204" pitchFamily="34" charset="0"/>
                        <a:cs typeface="Helvetica" panose="020B0604020202020204" pitchFamily="34" charset="0"/>
                      </a:endParaRPr>
                    </a:p>
                  </a:txBody>
                  <a:tcPr marL="9525" marR="9525" marT="9525" marB="0" anchor="b">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800" u="none" strike="noStrike" dirty="0">
                          <a:effectLst/>
                          <a:latin typeface="Helvetica" panose="020B0604020202020204" pitchFamily="34" charset="0"/>
                          <a:cs typeface="Helvetica" panose="020B0604020202020204" pitchFamily="34" charset="0"/>
                        </a:rPr>
                        <a:t>1</a:t>
                      </a:r>
                      <a:endParaRPr lang="en-US" sz="1800" b="0" i="0" u="none" strike="noStrike" dirty="0">
                        <a:solidFill>
                          <a:srgbClr val="000000"/>
                        </a:solidFill>
                        <a:effectLst/>
                        <a:latin typeface="Helvetica" panose="020B0604020202020204" pitchFamily="34" charset="0"/>
                        <a:cs typeface="Helvetica"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800" u="none" strike="noStrike">
                          <a:effectLst/>
                          <a:latin typeface="Helvetica" panose="020B0604020202020204" pitchFamily="34" charset="0"/>
                          <a:cs typeface="Helvetica" panose="020B0604020202020204" pitchFamily="34" charset="0"/>
                        </a:rPr>
                        <a:t>11</a:t>
                      </a:r>
                      <a:endParaRPr lang="en-US" sz="1800" b="0" i="0" u="none" strike="noStrike">
                        <a:solidFill>
                          <a:srgbClr val="000000"/>
                        </a:solidFill>
                        <a:effectLst/>
                        <a:latin typeface="Helvetica" panose="020B0604020202020204" pitchFamily="34" charset="0"/>
                        <a:cs typeface="Helvetica" panose="020B0604020202020204" pitchFamily="34" charset="0"/>
                      </a:endParaRPr>
                    </a:p>
                  </a:txBody>
                  <a:tcPr marL="9525" marR="9525" marT="9525" marB="0" anchor="b">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800" u="none" strike="noStrike">
                          <a:effectLst/>
                          <a:latin typeface="Helvetica" panose="020B0604020202020204" pitchFamily="34" charset="0"/>
                          <a:cs typeface="Helvetica" panose="020B0604020202020204" pitchFamily="34" charset="0"/>
                        </a:rPr>
                        <a:t>1</a:t>
                      </a:r>
                      <a:endParaRPr lang="en-US" sz="1800" b="0" i="0" u="none" strike="noStrike">
                        <a:solidFill>
                          <a:srgbClr val="000000"/>
                        </a:solidFill>
                        <a:effectLst/>
                        <a:latin typeface="Helvetica" panose="020B0604020202020204" pitchFamily="34" charset="0"/>
                        <a:cs typeface="Helvetica"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800" u="none" strike="noStrike">
                          <a:effectLst/>
                          <a:latin typeface="Helvetica" panose="020B0604020202020204" pitchFamily="34" charset="0"/>
                          <a:cs typeface="Helvetica" panose="020B0604020202020204" pitchFamily="34" charset="0"/>
                        </a:rPr>
                        <a:t>6</a:t>
                      </a:r>
                      <a:endParaRPr lang="en-US" sz="1800" b="0" i="0" u="none" strike="noStrike">
                        <a:solidFill>
                          <a:srgbClr val="000000"/>
                        </a:solidFill>
                        <a:effectLst/>
                        <a:latin typeface="Helvetica" panose="020B0604020202020204" pitchFamily="34" charset="0"/>
                        <a:cs typeface="Helvetica" panose="020B0604020202020204" pitchFamily="34" charset="0"/>
                      </a:endParaRPr>
                    </a:p>
                  </a:txBody>
                  <a:tcPr marL="9525" marR="9525" marT="9525" marB="0" anchor="b">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800" u="none" strike="noStrike">
                          <a:effectLst/>
                          <a:latin typeface="Helvetica" panose="020B0604020202020204" pitchFamily="34" charset="0"/>
                          <a:cs typeface="Helvetica" panose="020B0604020202020204" pitchFamily="34" charset="0"/>
                        </a:rPr>
                        <a:t>6</a:t>
                      </a:r>
                      <a:endParaRPr lang="en-US" sz="1800" b="0" i="0" u="none" strike="noStrike">
                        <a:solidFill>
                          <a:srgbClr val="000000"/>
                        </a:solidFill>
                        <a:effectLst/>
                        <a:latin typeface="Helvetica" panose="020B0604020202020204" pitchFamily="34" charset="0"/>
                        <a:cs typeface="Helvetica"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800" u="none" strike="noStrike">
                          <a:effectLst/>
                          <a:latin typeface="Helvetica" panose="020B0604020202020204" pitchFamily="34" charset="0"/>
                          <a:cs typeface="Helvetica" panose="020B0604020202020204" pitchFamily="34" charset="0"/>
                        </a:rPr>
                        <a:t>11</a:t>
                      </a:r>
                      <a:endParaRPr lang="en-US" sz="1800" b="0" i="0" u="none" strike="noStrike">
                        <a:solidFill>
                          <a:srgbClr val="000000"/>
                        </a:solidFill>
                        <a:effectLst/>
                        <a:latin typeface="Helvetica" panose="020B0604020202020204" pitchFamily="34" charset="0"/>
                        <a:cs typeface="Helvetica" panose="020B0604020202020204" pitchFamily="34" charset="0"/>
                      </a:endParaRPr>
                    </a:p>
                  </a:txBody>
                  <a:tcPr marL="9525" marR="9525" marT="9525" marB="0" anchor="b">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800" u="none" strike="noStrike">
                          <a:effectLst/>
                          <a:latin typeface="Helvetica" panose="020B0604020202020204" pitchFamily="34" charset="0"/>
                          <a:cs typeface="Helvetica" panose="020B0604020202020204" pitchFamily="34" charset="0"/>
                        </a:rPr>
                        <a:t>1</a:t>
                      </a:r>
                      <a:endParaRPr lang="en-US" sz="1800" b="0" i="0" u="none" strike="noStrike">
                        <a:solidFill>
                          <a:srgbClr val="000000"/>
                        </a:solidFill>
                        <a:effectLst/>
                        <a:latin typeface="Helvetica" panose="020B0604020202020204" pitchFamily="34" charset="0"/>
                        <a:cs typeface="Helvetica"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800" u="none" strike="noStrike">
                          <a:effectLst/>
                          <a:latin typeface="Helvetica" panose="020B0604020202020204" pitchFamily="34" charset="0"/>
                          <a:cs typeface="Helvetica" panose="020B0604020202020204" pitchFamily="34" charset="0"/>
                        </a:rPr>
                        <a:t>10</a:t>
                      </a:r>
                      <a:endParaRPr lang="en-US" sz="1800" b="0" i="0" u="none" strike="noStrike">
                        <a:solidFill>
                          <a:srgbClr val="000000"/>
                        </a:solidFill>
                        <a:effectLst/>
                        <a:latin typeface="Helvetica" panose="020B0604020202020204" pitchFamily="34" charset="0"/>
                        <a:cs typeface="Helvetica" panose="020B0604020202020204" pitchFamily="34" charset="0"/>
                      </a:endParaRPr>
                    </a:p>
                  </a:txBody>
                  <a:tcPr marL="9525" marR="9525" marT="9525" marB="0" anchor="b">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800" u="none" strike="noStrike">
                          <a:effectLst/>
                          <a:latin typeface="Helvetica" panose="020B0604020202020204" pitchFamily="34" charset="0"/>
                          <a:cs typeface="Helvetica" panose="020B0604020202020204" pitchFamily="34" charset="0"/>
                        </a:rPr>
                        <a:t>2</a:t>
                      </a:r>
                      <a:endParaRPr lang="en-US" sz="1800" b="0" i="0" u="none" strike="noStrike">
                        <a:solidFill>
                          <a:srgbClr val="000000"/>
                        </a:solidFill>
                        <a:effectLst/>
                        <a:latin typeface="Helvetica" panose="020B0604020202020204" pitchFamily="34" charset="0"/>
                        <a:cs typeface="Helvetica"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800" u="none" strike="noStrike">
                          <a:effectLst/>
                          <a:latin typeface="Helvetica" panose="020B0604020202020204" pitchFamily="34" charset="0"/>
                          <a:cs typeface="Helvetica" panose="020B0604020202020204" pitchFamily="34" charset="0"/>
                        </a:rPr>
                        <a:t>11</a:t>
                      </a:r>
                      <a:endParaRPr lang="en-US" sz="1800" b="0" i="0" u="none" strike="noStrike">
                        <a:solidFill>
                          <a:srgbClr val="000000"/>
                        </a:solidFill>
                        <a:effectLst/>
                        <a:latin typeface="Helvetica" panose="020B0604020202020204" pitchFamily="34" charset="0"/>
                        <a:cs typeface="Helvetica" panose="020B0604020202020204" pitchFamily="34" charset="0"/>
                      </a:endParaRPr>
                    </a:p>
                  </a:txBody>
                  <a:tcPr marL="9525" marR="9525" marT="9525" marB="0" anchor="b">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800" u="none" strike="noStrike">
                          <a:effectLst/>
                          <a:latin typeface="Helvetica" panose="020B0604020202020204" pitchFamily="34" charset="0"/>
                          <a:cs typeface="Helvetica" panose="020B0604020202020204" pitchFamily="34" charset="0"/>
                        </a:rPr>
                        <a:t>1</a:t>
                      </a:r>
                      <a:endParaRPr lang="en-US" sz="1800" b="0" i="0" u="none" strike="noStrike">
                        <a:solidFill>
                          <a:srgbClr val="000000"/>
                        </a:solidFill>
                        <a:effectLst/>
                        <a:latin typeface="Helvetica" panose="020B0604020202020204" pitchFamily="34" charset="0"/>
                        <a:cs typeface="Helvetica"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47327410"/>
                  </a:ext>
                </a:extLst>
              </a:tr>
              <a:tr h="463331">
                <a:tc>
                  <a:txBody>
                    <a:bodyPr/>
                    <a:lstStyle/>
                    <a:p>
                      <a:pPr algn="ctr" rtl="0" fontAlgn="b"/>
                      <a:r>
                        <a:rPr lang="en-US" sz="1800" u="none" strike="noStrike" dirty="0">
                          <a:effectLst/>
                          <a:latin typeface="Helvetica" panose="020B0604020202020204" pitchFamily="34" charset="0"/>
                          <a:cs typeface="Helvetica" panose="020B0604020202020204" pitchFamily="34" charset="0"/>
                        </a:rPr>
                        <a:t>TD</a:t>
                      </a:r>
                      <a:endParaRPr lang="en-US" sz="1800" b="0" i="0" u="none" strike="noStrike" dirty="0">
                        <a:solidFill>
                          <a:srgbClr val="000000"/>
                        </a:solidFill>
                        <a:effectLst/>
                        <a:latin typeface="Helvetica" panose="020B0604020202020204" pitchFamily="34" charset="0"/>
                        <a:cs typeface="Helvetica" panose="020B0604020202020204" pitchFamily="34" charset="0"/>
                      </a:endParaRPr>
                    </a:p>
                  </a:txBody>
                  <a:tcPr marL="9525" marR="9525" marT="9525" marB="0" anchor="b">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800" u="none" strike="noStrike" dirty="0">
                          <a:effectLst/>
                          <a:latin typeface="Helvetica" panose="020B0604020202020204" pitchFamily="34" charset="0"/>
                          <a:cs typeface="Helvetica" panose="020B0604020202020204" pitchFamily="34" charset="0"/>
                        </a:rPr>
                        <a:t>2</a:t>
                      </a:r>
                      <a:endParaRPr lang="en-US" sz="1800" b="0" i="0" u="none" strike="noStrike" dirty="0">
                        <a:solidFill>
                          <a:srgbClr val="000000"/>
                        </a:solidFill>
                        <a:effectLst/>
                        <a:latin typeface="Helvetica" panose="020B0604020202020204" pitchFamily="34" charset="0"/>
                        <a:cs typeface="Helvetica" panose="020B0604020202020204" pitchFamily="34" charset="0"/>
                      </a:endParaRPr>
                    </a:p>
                  </a:txBody>
                  <a:tcPr marL="9525" marR="9525" marT="9525" marB="0" anchor="b">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800" u="none" strike="noStrike" dirty="0">
                          <a:effectLst/>
                          <a:latin typeface="Helvetica" panose="020B0604020202020204" pitchFamily="34" charset="0"/>
                          <a:cs typeface="Helvetica" panose="020B0604020202020204" pitchFamily="34" charset="0"/>
                        </a:rPr>
                        <a:t>9</a:t>
                      </a:r>
                      <a:endParaRPr lang="en-US" sz="1800" b="0" i="0" u="none" strike="noStrike" dirty="0">
                        <a:solidFill>
                          <a:srgbClr val="000000"/>
                        </a:solidFill>
                        <a:effectLst/>
                        <a:latin typeface="Helvetica" panose="020B0604020202020204" pitchFamily="34" charset="0"/>
                        <a:cs typeface="Helvetica"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800" u="none" strike="noStrike" dirty="0">
                          <a:effectLst/>
                          <a:latin typeface="Helvetica" panose="020B0604020202020204" pitchFamily="34" charset="0"/>
                          <a:cs typeface="Helvetica" panose="020B0604020202020204" pitchFamily="34" charset="0"/>
                        </a:rPr>
                        <a:t>2</a:t>
                      </a:r>
                      <a:endParaRPr lang="en-US" sz="1800" b="0" i="0" u="none" strike="noStrike" dirty="0">
                        <a:solidFill>
                          <a:srgbClr val="000000"/>
                        </a:solidFill>
                        <a:effectLst/>
                        <a:latin typeface="Helvetica" panose="020B0604020202020204" pitchFamily="34" charset="0"/>
                        <a:cs typeface="Helvetica" panose="020B0604020202020204" pitchFamily="34" charset="0"/>
                      </a:endParaRPr>
                    </a:p>
                  </a:txBody>
                  <a:tcPr marL="9525" marR="9525" marT="9525" marB="0" anchor="b">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800" u="none" strike="noStrike" dirty="0">
                          <a:effectLst/>
                          <a:latin typeface="Helvetica" panose="020B0604020202020204" pitchFamily="34" charset="0"/>
                          <a:cs typeface="Helvetica" panose="020B0604020202020204" pitchFamily="34" charset="0"/>
                        </a:rPr>
                        <a:t>9</a:t>
                      </a:r>
                      <a:endParaRPr lang="en-US" sz="1800" b="0" i="0" u="none" strike="noStrike" dirty="0">
                        <a:solidFill>
                          <a:srgbClr val="000000"/>
                        </a:solidFill>
                        <a:effectLst/>
                        <a:latin typeface="Helvetica" panose="020B0604020202020204" pitchFamily="34" charset="0"/>
                        <a:cs typeface="Helvetica"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800" u="none" strike="noStrike">
                          <a:effectLst/>
                          <a:latin typeface="Helvetica" panose="020B0604020202020204" pitchFamily="34" charset="0"/>
                          <a:cs typeface="Helvetica" panose="020B0604020202020204" pitchFamily="34" charset="0"/>
                        </a:rPr>
                        <a:t>1</a:t>
                      </a:r>
                      <a:endParaRPr lang="en-US" sz="1800" b="0" i="0" u="none" strike="noStrike">
                        <a:solidFill>
                          <a:srgbClr val="000000"/>
                        </a:solidFill>
                        <a:effectLst/>
                        <a:latin typeface="Helvetica" panose="020B0604020202020204" pitchFamily="34" charset="0"/>
                        <a:cs typeface="Helvetica" panose="020B0604020202020204" pitchFamily="34" charset="0"/>
                      </a:endParaRPr>
                    </a:p>
                  </a:txBody>
                  <a:tcPr marL="9525" marR="9525" marT="9525" marB="0" anchor="b">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800" u="none" strike="noStrike" dirty="0">
                          <a:effectLst/>
                          <a:latin typeface="Helvetica" panose="020B0604020202020204" pitchFamily="34" charset="0"/>
                          <a:cs typeface="Helvetica" panose="020B0604020202020204" pitchFamily="34" charset="0"/>
                        </a:rPr>
                        <a:t>10</a:t>
                      </a:r>
                      <a:endParaRPr lang="en-US" sz="1800" b="0" i="0" u="none" strike="noStrike" dirty="0">
                        <a:solidFill>
                          <a:srgbClr val="000000"/>
                        </a:solidFill>
                        <a:effectLst/>
                        <a:latin typeface="Helvetica" panose="020B0604020202020204" pitchFamily="34" charset="0"/>
                        <a:cs typeface="Helvetica"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800" u="none" strike="noStrike">
                          <a:effectLst/>
                          <a:latin typeface="Helvetica" panose="020B0604020202020204" pitchFamily="34" charset="0"/>
                          <a:cs typeface="Helvetica" panose="020B0604020202020204" pitchFamily="34" charset="0"/>
                        </a:rPr>
                        <a:t>3</a:t>
                      </a:r>
                      <a:endParaRPr lang="en-US" sz="1800" b="0" i="0" u="none" strike="noStrike">
                        <a:solidFill>
                          <a:srgbClr val="000000"/>
                        </a:solidFill>
                        <a:effectLst/>
                        <a:latin typeface="Helvetica" panose="020B0604020202020204" pitchFamily="34" charset="0"/>
                        <a:cs typeface="Helvetica" panose="020B0604020202020204" pitchFamily="34" charset="0"/>
                      </a:endParaRPr>
                    </a:p>
                  </a:txBody>
                  <a:tcPr marL="9525" marR="9525" marT="9525" marB="0" anchor="b">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800" u="none" strike="noStrike" dirty="0">
                          <a:effectLst/>
                          <a:latin typeface="Helvetica" panose="020B0604020202020204" pitchFamily="34" charset="0"/>
                          <a:cs typeface="Helvetica" panose="020B0604020202020204" pitchFamily="34" charset="0"/>
                        </a:rPr>
                        <a:t>8</a:t>
                      </a:r>
                      <a:endParaRPr lang="en-US" sz="1800" b="0" i="0" u="none" strike="noStrike" dirty="0">
                        <a:solidFill>
                          <a:srgbClr val="000000"/>
                        </a:solidFill>
                        <a:effectLst/>
                        <a:latin typeface="Helvetica" panose="020B0604020202020204" pitchFamily="34" charset="0"/>
                        <a:cs typeface="Helvetica"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800" u="none" strike="noStrike">
                          <a:effectLst/>
                          <a:latin typeface="Helvetica" panose="020B0604020202020204" pitchFamily="34" charset="0"/>
                          <a:cs typeface="Helvetica" panose="020B0604020202020204" pitchFamily="34" charset="0"/>
                        </a:rPr>
                        <a:t>1</a:t>
                      </a:r>
                      <a:endParaRPr lang="en-US" sz="1800" b="0" i="0" u="none" strike="noStrike">
                        <a:solidFill>
                          <a:srgbClr val="000000"/>
                        </a:solidFill>
                        <a:effectLst/>
                        <a:latin typeface="Helvetica" panose="020B0604020202020204" pitchFamily="34" charset="0"/>
                        <a:cs typeface="Helvetica" panose="020B0604020202020204" pitchFamily="34" charset="0"/>
                      </a:endParaRPr>
                    </a:p>
                  </a:txBody>
                  <a:tcPr marL="9525" marR="9525" marT="9525" marB="0" anchor="b">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800" u="none" strike="noStrike" dirty="0">
                          <a:effectLst/>
                          <a:latin typeface="Helvetica" panose="020B0604020202020204" pitchFamily="34" charset="0"/>
                          <a:cs typeface="Helvetica" panose="020B0604020202020204" pitchFamily="34" charset="0"/>
                        </a:rPr>
                        <a:t>10</a:t>
                      </a:r>
                      <a:endParaRPr lang="en-US" sz="1800" b="0" i="0" u="none" strike="noStrike" dirty="0">
                        <a:solidFill>
                          <a:srgbClr val="000000"/>
                        </a:solidFill>
                        <a:effectLst/>
                        <a:latin typeface="Helvetica" panose="020B0604020202020204" pitchFamily="34" charset="0"/>
                        <a:cs typeface="Helvetica"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800" u="none" strike="noStrike">
                          <a:effectLst/>
                          <a:latin typeface="Helvetica" panose="020B0604020202020204" pitchFamily="34" charset="0"/>
                          <a:cs typeface="Helvetica" panose="020B0604020202020204" pitchFamily="34" charset="0"/>
                        </a:rPr>
                        <a:t>2</a:t>
                      </a:r>
                      <a:endParaRPr lang="en-US" sz="1800" b="0" i="0" u="none" strike="noStrike">
                        <a:solidFill>
                          <a:srgbClr val="000000"/>
                        </a:solidFill>
                        <a:effectLst/>
                        <a:latin typeface="Helvetica" panose="020B0604020202020204" pitchFamily="34" charset="0"/>
                        <a:cs typeface="Helvetica" panose="020B0604020202020204" pitchFamily="34" charset="0"/>
                      </a:endParaRPr>
                    </a:p>
                  </a:txBody>
                  <a:tcPr marL="9525" marR="9525" marT="9525" marB="0" anchor="b">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800" u="none" strike="noStrike" dirty="0">
                          <a:effectLst/>
                          <a:latin typeface="Helvetica" panose="020B0604020202020204" pitchFamily="34" charset="0"/>
                          <a:cs typeface="Helvetica" panose="020B0604020202020204" pitchFamily="34" charset="0"/>
                        </a:rPr>
                        <a:t>9</a:t>
                      </a:r>
                      <a:endParaRPr lang="en-US" sz="1800" b="0" i="0" u="none" strike="noStrike" dirty="0">
                        <a:solidFill>
                          <a:srgbClr val="000000"/>
                        </a:solidFill>
                        <a:effectLst/>
                        <a:latin typeface="Helvetica" panose="020B0604020202020204" pitchFamily="34" charset="0"/>
                        <a:cs typeface="Helvetica"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800" u="none" strike="noStrike">
                          <a:effectLst/>
                          <a:latin typeface="Helvetica" panose="020B0604020202020204" pitchFamily="34" charset="0"/>
                          <a:cs typeface="Helvetica" panose="020B0604020202020204" pitchFamily="34" charset="0"/>
                        </a:rPr>
                        <a:t>3</a:t>
                      </a:r>
                      <a:endParaRPr lang="en-US" sz="1800" b="0" i="0" u="none" strike="noStrike">
                        <a:solidFill>
                          <a:srgbClr val="000000"/>
                        </a:solidFill>
                        <a:effectLst/>
                        <a:latin typeface="Helvetica" panose="020B0604020202020204" pitchFamily="34" charset="0"/>
                        <a:cs typeface="Helvetica" panose="020B0604020202020204" pitchFamily="34" charset="0"/>
                      </a:endParaRPr>
                    </a:p>
                  </a:txBody>
                  <a:tcPr marL="9525" marR="9525" marT="9525" marB="0" anchor="b">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800" u="none" strike="noStrike" dirty="0">
                          <a:effectLst/>
                          <a:latin typeface="Helvetica" panose="020B0604020202020204" pitchFamily="34" charset="0"/>
                          <a:cs typeface="Helvetica" panose="020B0604020202020204" pitchFamily="34" charset="0"/>
                        </a:rPr>
                        <a:t>8</a:t>
                      </a:r>
                      <a:endParaRPr lang="en-US" sz="1800" b="0" i="0" u="none" strike="noStrike" dirty="0">
                        <a:solidFill>
                          <a:srgbClr val="000000"/>
                        </a:solidFill>
                        <a:effectLst/>
                        <a:latin typeface="Helvetica" panose="020B0604020202020204" pitchFamily="34" charset="0"/>
                        <a:cs typeface="Helvetica"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45430118"/>
                  </a:ext>
                </a:extLst>
              </a:tr>
            </a:tbl>
          </a:graphicData>
        </a:graphic>
      </p:graphicFrame>
      <p:sp>
        <p:nvSpPr>
          <p:cNvPr id="45" name="TextBox 44">
            <a:extLst>
              <a:ext uri="{FF2B5EF4-FFF2-40B4-BE49-F238E27FC236}">
                <a16:creationId xmlns:a16="http://schemas.microsoft.com/office/drawing/2014/main" id="{9F2E1885-2889-F1B4-DA0E-E5B78F74D019}"/>
              </a:ext>
            </a:extLst>
          </p:cNvPr>
          <p:cNvSpPr txBox="1"/>
          <p:nvPr/>
        </p:nvSpPr>
        <p:spPr>
          <a:xfrm>
            <a:off x="23045989" y="10879963"/>
            <a:ext cx="9431828" cy="646331"/>
          </a:xfrm>
          <a:prstGeom prst="rect">
            <a:avLst/>
          </a:prstGeom>
          <a:noFill/>
        </p:spPr>
        <p:txBody>
          <a:bodyPr wrap="square" rtlCol="0">
            <a:spAutoFit/>
          </a:bodyPr>
          <a:lstStyle/>
          <a:p>
            <a:r>
              <a:rPr lang="en-US" b="1" dirty="0"/>
              <a:t>Table 1</a:t>
            </a:r>
            <a:r>
              <a:rPr lang="en-US" dirty="0"/>
              <a:t>. The confusion matrices for the classification models. In this case ASD refers to Positive and TD refers to Negative when in relation to the F1score.</a:t>
            </a:r>
          </a:p>
        </p:txBody>
      </p:sp>
    </p:spTree>
    <p:extLst>
      <p:ext uri="{BB962C8B-B14F-4D97-AF65-F5344CB8AC3E}">
        <p14:creationId xmlns:p14="http://schemas.microsoft.com/office/powerpoint/2010/main" val="154130696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2787</TotalTime>
  <Words>613</Words>
  <Application>Microsoft Office PowerPoint</Application>
  <PresentationFormat>Custom</PresentationFormat>
  <Paragraphs>115</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Cambria Math</vt:lpstr>
      <vt:lpstr>Helvetica</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Hayden Cressman</dc:creator>
  <cp:lastModifiedBy>Hayden Cressman</cp:lastModifiedBy>
  <cp:revision>28</cp:revision>
  <dcterms:created xsi:type="dcterms:W3CDTF">2022-07-18T19:04:24Z</dcterms:created>
  <dcterms:modified xsi:type="dcterms:W3CDTF">2022-07-27T23:00:52Z</dcterms:modified>
</cp:coreProperties>
</file>