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1"/>
    <p:restoredTop sz="94669"/>
  </p:normalViewPr>
  <p:slideViewPr>
    <p:cSldViewPr snapToGrid="0">
      <p:cViewPr varScale="1">
        <p:scale>
          <a:sx n="34" d="100"/>
          <a:sy n="34" d="100"/>
        </p:scale>
        <p:origin x="18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yden\Documents\GitHub\REU-Scripts\COP%20data%202022\Total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yden\Documents\GitHub\REU-Scripts\COP%20data%202022\Classification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dirty="0">
                <a:latin typeface="Helvetica" panose="020B0604020202020204" pitchFamily="34" charset="0"/>
                <a:cs typeface="Helvetica" panose="020B0604020202020204" pitchFamily="34" charset="0"/>
              </a:rPr>
              <a:t>Average Multiscale Sample Entropy</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'All Data'!$T$129</c:f>
              <c:strCache>
                <c:ptCount val="1"/>
                <c:pt idx="0">
                  <c:v>Control Entropy</c:v>
                </c:pt>
              </c:strCache>
            </c:strRef>
          </c:tx>
          <c:spPr>
            <a:ln w="38100" cap="rnd">
              <a:solidFill>
                <a:schemeClr val="accent2"/>
              </a:solidFill>
              <a:round/>
            </a:ln>
            <a:effectLst/>
          </c:spPr>
          <c:marker>
            <c:symbol val="circle"/>
            <c:size val="5"/>
            <c:spPr>
              <a:solidFill>
                <a:schemeClr val="accent2"/>
              </a:solidFill>
              <a:ln w="38100">
                <a:solidFill>
                  <a:schemeClr val="accent2"/>
                </a:solidFill>
              </a:ln>
              <a:effectLst/>
            </c:spPr>
          </c:marker>
          <c:xVal>
            <c:strRef>
              <c:f>'All Data'!$U$128:$Z$128</c:f>
              <c:strCache>
                <c:ptCount val="6"/>
                <c:pt idx="0">
                  <c:v>E1</c:v>
                </c:pt>
                <c:pt idx="1">
                  <c:v>E2</c:v>
                </c:pt>
                <c:pt idx="2">
                  <c:v>E3</c:v>
                </c:pt>
                <c:pt idx="3">
                  <c:v>E4</c:v>
                </c:pt>
                <c:pt idx="4">
                  <c:v>E5</c:v>
                </c:pt>
                <c:pt idx="5">
                  <c:v>E6</c:v>
                </c:pt>
              </c:strCache>
            </c:strRef>
          </c:xVal>
          <c:yVal>
            <c:numRef>
              <c:f>'All Data'!$U$129:$Z$129</c:f>
              <c:numCache>
                <c:formatCode>General</c:formatCode>
                <c:ptCount val="6"/>
                <c:pt idx="0">
                  <c:v>0.44840020876294351</c:v>
                </c:pt>
                <c:pt idx="1">
                  <c:v>0.50710095636622199</c:v>
                </c:pt>
                <c:pt idx="2">
                  <c:v>0.47981865369215254</c:v>
                </c:pt>
                <c:pt idx="3">
                  <c:v>0.43399967591095484</c:v>
                </c:pt>
                <c:pt idx="4">
                  <c:v>0.40605933517042619</c:v>
                </c:pt>
                <c:pt idx="5">
                  <c:v>0.39691034028656602</c:v>
                </c:pt>
              </c:numCache>
            </c:numRef>
          </c:yVal>
          <c:smooth val="0"/>
          <c:extLst>
            <c:ext xmlns:c16="http://schemas.microsoft.com/office/drawing/2014/chart" uri="{C3380CC4-5D6E-409C-BE32-E72D297353CC}">
              <c16:uniqueId val="{00000000-E20A-4C68-BFF0-56A1DEDA91A6}"/>
            </c:ext>
          </c:extLst>
        </c:ser>
        <c:ser>
          <c:idx val="1"/>
          <c:order val="1"/>
          <c:tx>
            <c:strRef>
              <c:f>'All Data'!$T$130</c:f>
              <c:strCache>
                <c:ptCount val="1"/>
                <c:pt idx="0">
                  <c:v>ASD Entropy</c:v>
                </c:pt>
              </c:strCache>
            </c:strRef>
          </c:tx>
          <c:spPr>
            <a:ln w="38100" cap="rnd">
              <a:solidFill>
                <a:srgbClr val="FF0000"/>
              </a:solidFill>
              <a:round/>
            </a:ln>
            <a:effectLst/>
          </c:spPr>
          <c:marker>
            <c:symbol val="circle"/>
            <c:size val="5"/>
            <c:spPr>
              <a:solidFill>
                <a:schemeClr val="accent4"/>
              </a:solidFill>
              <a:ln w="38100">
                <a:solidFill>
                  <a:srgbClr val="FF0000"/>
                </a:solidFill>
              </a:ln>
              <a:effectLst/>
            </c:spPr>
          </c:marker>
          <c:xVal>
            <c:strRef>
              <c:f>'All Data'!$U$128:$Z$128</c:f>
              <c:strCache>
                <c:ptCount val="6"/>
                <c:pt idx="0">
                  <c:v>E1</c:v>
                </c:pt>
                <c:pt idx="1">
                  <c:v>E2</c:v>
                </c:pt>
                <c:pt idx="2">
                  <c:v>E3</c:v>
                </c:pt>
                <c:pt idx="3">
                  <c:v>E4</c:v>
                </c:pt>
                <c:pt idx="4">
                  <c:v>E5</c:v>
                </c:pt>
                <c:pt idx="5">
                  <c:v>E6</c:v>
                </c:pt>
              </c:strCache>
            </c:strRef>
          </c:xVal>
          <c:yVal>
            <c:numRef>
              <c:f>'All Data'!$U$130:$Z$130</c:f>
              <c:numCache>
                <c:formatCode>General</c:formatCode>
                <c:ptCount val="6"/>
                <c:pt idx="0">
                  <c:v>0.28667170508609174</c:v>
                </c:pt>
                <c:pt idx="1">
                  <c:v>0.32508008506834973</c:v>
                </c:pt>
                <c:pt idx="2">
                  <c:v>0.28485049725155864</c:v>
                </c:pt>
                <c:pt idx="3">
                  <c:v>0.26558394265519952</c:v>
                </c:pt>
                <c:pt idx="4">
                  <c:v>0.26243686058346161</c:v>
                </c:pt>
                <c:pt idx="5">
                  <c:v>0.28024467361286109</c:v>
                </c:pt>
              </c:numCache>
            </c:numRef>
          </c:yVal>
          <c:smooth val="0"/>
          <c:extLst>
            <c:ext xmlns:c16="http://schemas.microsoft.com/office/drawing/2014/chart" uri="{C3380CC4-5D6E-409C-BE32-E72D297353CC}">
              <c16:uniqueId val="{00000001-E20A-4C68-BFF0-56A1DEDA91A6}"/>
            </c:ext>
          </c:extLst>
        </c:ser>
        <c:dLbls>
          <c:showLegendKey val="0"/>
          <c:showVal val="0"/>
          <c:showCatName val="0"/>
          <c:showSerName val="0"/>
          <c:showPercent val="0"/>
          <c:showBubbleSize val="0"/>
        </c:dLbls>
        <c:axId val="1492584176"/>
        <c:axId val="1492585840"/>
      </c:scatterChart>
      <c:valAx>
        <c:axId val="14925841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u="none">
                    <a:latin typeface="Helvetica" panose="020B0604020202020204" pitchFamily="34" charset="0"/>
                    <a:cs typeface="Helvetica" panose="020B0604020202020204" pitchFamily="34" charset="0"/>
                  </a:rPr>
                  <a:t>Time Scales</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492585840"/>
        <c:crosses val="autoZero"/>
        <c:crossBetween val="midCat"/>
      </c:valAx>
      <c:valAx>
        <c:axId val="1492585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u="none">
                    <a:latin typeface="Helvetica" panose="020B0604020202020204" pitchFamily="34" charset="0"/>
                    <a:cs typeface="Helvetica" panose="020B0604020202020204" pitchFamily="34" charset="0"/>
                  </a:rPr>
                  <a:t>Sample Entropy</a:t>
                </a:r>
              </a:p>
            </c:rich>
          </c:tx>
          <c:layout>
            <c:manualLayout>
              <c:xMode val="edge"/>
              <c:yMode val="edge"/>
              <c:x val="9.3611598108456033E-3"/>
              <c:y val="0.18269775176536596"/>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49258417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38100">
      <a:solidFill>
        <a:schemeClr val="accent2">
          <a:lumMod val="75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'All Data'!$R$3</c:f>
              <c:strCache>
                <c:ptCount val="1"/>
                <c:pt idx="0">
                  <c:v>F1 Score</c:v>
                </c:pt>
              </c:strCache>
            </c:strRef>
          </c:tx>
          <c:spPr>
            <a:solidFill>
              <a:schemeClr val="accent1"/>
            </a:solidFill>
            <a:ln>
              <a:noFill/>
            </a:ln>
            <a:effectLst/>
          </c:spPr>
          <c:invertIfNegative val="0"/>
          <c:cat>
            <c:strRef>
              <c:f>'All Data'!$Q$4:$Q$10</c:f>
              <c:strCache>
                <c:ptCount val="7"/>
                <c:pt idx="0">
                  <c:v>Knearest</c:v>
                </c:pt>
                <c:pt idx="1">
                  <c:v>Logistic Regression</c:v>
                </c:pt>
                <c:pt idx="2">
                  <c:v>Decision Tree</c:v>
                </c:pt>
                <c:pt idx="3">
                  <c:v>Naïve Bayes</c:v>
                </c:pt>
                <c:pt idx="4">
                  <c:v>Random Forest</c:v>
                </c:pt>
                <c:pt idx="5">
                  <c:v>Discriminant Analysis</c:v>
                </c:pt>
                <c:pt idx="6">
                  <c:v>Support Vector Analysis</c:v>
                </c:pt>
              </c:strCache>
            </c:strRef>
          </c:cat>
          <c:val>
            <c:numRef>
              <c:f>'All Data'!$R$4:$R$10</c:f>
              <c:numCache>
                <c:formatCode>0.0000</c:formatCode>
                <c:ptCount val="7"/>
                <c:pt idx="0">
                  <c:v>0.73863636363636365</c:v>
                </c:pt>
                <c:pt idx="1">
                  <c:v>0.86857142857142855</c:v>
                </c:pt>
                <c:pt idx="2">
                  <c:v>0.91287878787878785</c:v>
                </c:pt>
                <c:pt idx="3">
                  <c:v>0.60571428571428576</c:v>
                </c:pt>
                <c:pt idx="4">
                  <c:v>0.91287878787878785</c:v>
                </c:pt>
                <c:pt idx="5">
                  <c:v>0.8257575757575758</c:v>
                </c:pt>
                <c:pt idx="6">
                  <c:v>0.82307692307692304</c:v>
                </c:pt>
              </c:numCache>
            </c:numRef>
          </c:val>
          <c:extLst>
            <c:ext xmlns:c16="http://schemas.microsoft.com/office/drawing/2014/chart" uri="{C3380CC4-5D6E-409C-BE32-E72D297353CC}">
              <c16:uniqueId val="{00000000-2E50-4EF7-8380-2AAC2A97725B}"/>
            </c:ext>
          </c:extLst>
        </c:ser>
        <c:dLbls>
          <c:showLegendKey val="0"/>
          <c:showVal val="0"/>
          <c:showCatName val="0"/>
          <c:showSerName val="0"/>
          <c:showPercent val="0"/>
          <c:showBubbleSize val="0"/>
        </c:dLbls>
        <c:gapWidth val="219"/>
        <c:overlap val="-27"/>
        <c:axId val="1811021472"/>
        <c:axId val="1811019808"/>
      </c:barChart>
      <c:catAx>
        <c:axId val="1811021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11019808"/>
        <c:crosses val="autoZero"/>
        <c:auto val="1"/>
        <c:lblAlgn val="ctr"/>
        <c:lblOffset val="100"/>
        <c:noMultiLvlLbl val="0"/>
      </c:catAx>
      <c:valAx>
        <c:axId val="181101980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11021472"/>
        <c:crosses val="autoZero"/>
        <c:crossBetween val="between"/>
      </c:valAx>
      <c:spPr>
        <a:noFill/>
        <a:ln>
          <a:noFill/>
        </a:ln>
        <a:effectLst/>
      </c:spPr>
    </c:plotArea>
    <c:plotVisOnly val="1"/>
    <c:dispBlanksAs val="gap"/>
    <c:showDLblsOverMax val="0"/>
  </c:chart>
  <c:spPr>
    <a:noFill/>
    <a:ln w="19050">
      <a:solidFill>
        <a:schemeClr val="accent2">
          <a:lumMod val="75000"/>
        </a:schemeClr>
      </a:solidFill>
    </a:ln>
    <a:effectLst/>
  </c:spPr>
  <c:txPr>
    <a:bodyPr/>
    <a:lstStyle/>
    <a:p>
      <a:pPr>
        <a:defRPr sz="2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879F5-FACF-7142-AF02-D40C8EE9EF74}" type="datetimeFigureOut">
              <a:rPr lang="en-US" smtClean="0"/>
              <a:t>7/26/2022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E28D2-85EF-7D47-A21B-87AFD74CA87A}" type="slidenum">
              <a:rPr lang="en-US" smtClean="0"/>
              <a:t>‹#›</a:t>
            </a:fld>
            <a:endParaRPr lang="en-US"/>
          </a:p>
        </p:txBody>
      </p:sp>
    </p:spTree>
    <p:extLst>
      <p:ext uri="{BB962C8B-B14F-4D97-AF65-F5344CB8AC3E}">
        <p14:creationId xmlns:p14="http://schemas.microsoft.com/office/powerpoint/2010/main" val="21499689"/>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BE28D2-85EF-7D47-A21B-87AFD74CA87A}" type="slidenum">
              <a:rPr lang="en-US" smtClean="0"/>
              <a:t>1</a:t>
            </a:fld>
            <a:endParaRPr lang="en-US"/>
          </a:p>
        </p:txBody>
      </p:sp>
    </p:spTree>
    <p:extLst>
      <p:ext uri="{BB962C8B-B14F-4D97-AF65-F5344CB8AC3E}">
        <p14:creationId xmlns:p14="http://schemas.microsoft.com/office/powerpoint/2010/main" val="53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34482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49484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83331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7105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8CE8D-F073-5543-9253-FAF9CC6C9F73}"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4845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8CE8D-F073-5543-9253-FAF9CC6C9F73}"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5715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8CE8D-F073-5543-9253-FAF9CC6C9F73}" type="datetimeFigureOut">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72029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8CE8D-F073-5543-9253-FAF9CC6C9F73}" type="datetimeFigureOut">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60873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8CE8D-F073-5543-9253-FAF9CC6C9F73}" type="datetimeFigureOut">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5013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83634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273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3C8CE8D-F073-5543-9253-FAF9CC6C9F73}" type="datetimeFigureOut">
              <a:rPr lang="en-US" smtClean="0"/>
              <a:t>7/26/2022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EF6109B-EFBC-8646-A2B2-7CA835984234}" type="slidenum">
              <a:rPr lang="en-US" smtClean="0"/>
              <a:t>‹#›</a:t>
            </a:fld>
            <a:endParaRPr lang="en-US"/>
          </a:p>
        </p:txBody>
      </p:sp>
    </p:spTree>
    <p:extLst>
      <p:ext uri="{BB962C8B-B14F-4D97-AF65-F5344CB8AC3E}">
        <p14:creationId xmlns:p14="http://schemas.microsoft.com/office/powerpoint/2010/main" val="1698813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autismspeaks.org/autism-statistics-asd" TargetMode="External"/><Relationship Id="rId11" Type="http://schemas.openxmlformats.org/officeDocument/2006/relationships/chart" Target="../charts/chart1.xml"/><Relationship Id="rId5" Type="http://schemas.openxmlformats.org/officeDocument/2006/relationships/hyperlink" Target="https://www.ncbi.nlm.nih.gov/pmc/articles/PMC4267489/" TargetMode="External"/><Relationship Id="rId10" Type="http://schemas.openxmlformats.org/officeDocument/2006/relationships/image" Target="../media/image6.png"/><Relationship Id="rId4" Type="http://schemas.openxmlformats.org/officeDocument/2006/relationships/image" Target="../media/image2.jpe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08128-CABB-119F-2E5A-4C9E10B3A6B4}"/>
              </a:ext>
            </a:extLst>
          </p:cNvPr>
          <p:cNvSpPr>
            <a:spLocks noGrp="1" noRot="1" noMove="1" noResize="1" noEditPoints="1" noAdjustHandles="1" noChangeArrowheads="1" noChangeShapeType="1"/>
          </p:cNvSpPr>
          <p:nvPr/>
        </p:nvSpPr>
        <p:spPr>
          <a:xfrm>
            <a:off x="0" y="-65259"/>
            <a:ext cx="32918400" cy="21945600"/>
          </a:xfrm>
          <a:prstGeom prst="rect">
            <a:avLst/>
          </a:prstGeom>
          <a:solidFill>
            <a:schemeClr val="accent2">
              <a:lumMod val="75000"/>
            </a:schemeClr>
          </a:solid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5" name="Rectangle 4">
            <a:extLst>
              <a:ext uri="{FF2B5EF4-FFF2-40B4-BE49-F238E27FC236}">
                <a16:creationId xmlns:a16="http://schemas.microsoft.com/office/drawing/2014/main" id="{E0006C2E-637C-F8E8-9F73-10E985EA39DF}"/>
              </a:ext>
            </a:extLst>
          </p:cNvPr>
          <p:cNvSpPr>
            <a:spLocks noGrp="1" noRot="1" noChangeAspect="1" noMove="1" noResize="1" noEditPoints="1" noAdjustHandles="1" noChangeArrowheads="1" noChangeShapeType="1"/>
          </p:cNvSpPr>
          <p:nvPr/>
        </p:nvSpPr>
        <p:spPr>
          <a:xfrm>
            <a:off x="351263" y="269860"/>
            <a:ext cx="32215874" cy="1994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pic>
        <p:nvPicPr>
          <p:cNvPr id="10" name="Picture 9" descr="Logo, icon&#10;&#10;Description automatically generated">
            <a:extLst>
              <a:ext uri="{FF2B5EF4-FFF2-40B4-BE49-F238E27FC236}">
                <a16:creationId xmlns:a16="http://schemas.microsoft.com/office/drawing/2014/main" id="{9A9E7E2F-DC7C-C3A4-0A7D-B65B8C9F36EB}"/>
              </a:ext>
            </a:extLst>
          </p:cNvPr>
          <p:cNvPicPr>
            <a:picLocks noChangeAspect="1"/>
          </p:cNvPicPr>
          <p:nvPr/>
        </p:nvPicPr>
        <p:blipFill>
          <a:blip r:embed="rId3"/>
          <a:stretch>
            <a:fillRect/>
          </a:stretch>
        </p:blipFill>
        <p:spPr>
          <a:xfrm>
            <a:off x="4056873" y="693443"/>
            <a:ext cx="2459142" cy="1205749"/>
          </a:xfrm>
          <a:prstGeom prst="rect">
            <a:avLst/>
          </a:prstGeom>
        </p:spPr>
      </p:pic>
      <p:pic>
        <p:nvPicPr>
          <p:cNvPr id="14" name="Picture 13" descr="Text&#10;&#10;Description automatically generated">
            <a:extLst>
              <a:ext uri="{FF2B5EF4-FFF2-40B4-BE49-F238E27FC236}">
                <a16:creationId xmlns:a16="http://schemas.microsoft.com/office/drawing/2014/main" id="{363B3FD2-4A84-2636-58A1-F1ABAB37630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6855" y="510340"/>
            <a:ext cx="2908197" cy="1660343"/>
          </a:xfrm>
          <a:prstGeom prst="rect">
            <a:avLst/>
          </a:prstGeom>
        </p:spPr>
      </p:pic>
      <p:sp>
        <p:nvSpPr>
          <p:cNvPr id="17" name="Rectangle 16">
            <a:extLst>
              <a:ext uri="{FF2B5EF4-FFF2-40B4-BE49-F238E27FC236}">
                <a16:creationId xmlns:a16="http://schemas.microsoft.com/office/drawing/2014/main" id="{DB8FD315-C141-5ACD-2CFD-5C2EF964E9C9}"/>
              </a:ext>
            </a:extLst>
          </p:cNvPr>
          <p:cNvSpPr>
            <a:spLocks noGrp="1" noRot="1" noChangeAspect="1" noMove="1" noResize="1" noEditPoints="1" noAdjustHandles="1" noChangeArrowheads="1" noChangeShapeType="1"/>
          </p:cNvSpPr>
          <p:nvPr/>
        </p:nvSpPr>
        <p:spPr>
          <a:xfrm>
            <a:off x="351263" y="2520769"/>
            <a:ext cx="32215874" cy="17396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15" name="TextBox 14">
            <a:extLst>
              <a:ext uri="{FF2B5EF4-FFF2-40B4-BE49-F238E27FC236}">
                <a16:creationId xmlns:a16="http://schemas.microsoft.com/office/drawing/2014/main" id="{1DB44B38-F5C2-F94E-D03B-C7031D419468}"/>
              </a:ext>
            </a:extLst>
          </p:cNvPr>
          <p:cNvSpPr txBox="1"/>
          <p:nvPr/>
        </p:nvSpPr>
        <p:spPr>
          <a:xfrm>
            <a:off x="6387983" y="527499"/>
            <a:ext cx="26092627" cy="815608"/>
          </a:xfrm>
          <a:prstGeom prst="rect">
            <a:avLst/>
          </a:prstGeom>
          <a:noFill/>
        </p:spPr>
        <p:txBody>
          <a:bodyPr wrap="square" rtlCol="0">
            <a:spAutoFit/>
          </a:bodyPr>
          <a:lstStyle/>
          <a:p>
            <a:pPr algn="ctr"/>
            <a:r>
              <a:rPr lang="en-US" sz="4700" b="1" dirty="0"/>
              <a:t>Enhancing Early Diagnosis of Autism with Machine Learning Algorithms Using Postural Control Features</a:t>
            </a:r>
            <a:endParaRPr lang="en-US" sz="4700" dirty="0"/>
          </a:p>
        </p:txBody>
      </p:sp>
      <p:sp>
        <p:nvSpPr>
          <p:cNvPr id="18" name="TextBox 17">
            <a:extLst>
              <a:ext uri="{FF2B5EF4-FFF2-40B4-BE49-F238E27FC236}">
                <a16:creationId xmlns:a16="http://schemas.microsoft.com/office/drawing/2014/main" id="{B5D31DC2-F086-5624-43A0-C06076F75877}"/>
              </a:ext>
            </a:extLst>
          </p:cNvPr>
          <p:cNvSpPr txBox="1"/>
          <p:nvPr/>
        </p:nvSpPr>
        <p:spPr>
          <a:xfrm>
            <a:off x="603394" y="16565721"/>
            <a:ext cx="9735284" cy="2246769"/>
          </a:xfrm>
          <a:prstGeom prst="rect">
            <a:avLst/>
          </a:prstGeom>
          <a:noFill/>
          <a:ln w="38100">
            <a:solidFill>
              <a:schemeClr val="accent2">
                <a:lumMod val="75000"/>
              </a:schemeClr>
            </a:solidFill>
          </a:ln>
        </p:spPr>
        <p:txBody>
          <a:bodyPr wrap="square" rtlCol="0">
            <a:spAutoFit/>
          </a:bodyPr>
          <a:lstStyle/>
          <a:p>
            <a:pPr marL="342900" indent="-342900">
              <a:buFont typeface="Arial" panose="020B0604020202020204" pitchFamily="34" charset="0"/>
              <a:buChar char="•"/>
            </a:pPr>
            <a:r>
              <a:rPr lang="en-US" sz="2800" dirty="0">
                <a:latin typeface="Helvetica" panose="020B0604020202020204" pitchFamily="34" charset="0"/>
                <a:cs typeface="Helvetica" panose="020B0604020202020204" pitchFamily="34" charset="0"/>
              </a:rPr>
              <a:t>There currently exists no direct clinical test for Autism Spectrum Disorder.</a:t>
            </a:r>
          </a:p>
          <a:p>
            <a:pPr marL="342900" indent="-342900">
              <a:buFont typeface="Arial" panose="020B0604020202020204" pitchFamily="34" charset="0"/>
              <a:buChar char="•"/>
            </a:pPr>
            <a:r>
              <a:rPr lang="en-US" sz="2800" dirty="0">
                <a:latin typeface="Helvetica" panose="020B0604020202020204" pitchFamily="34" charset="0"/>
                <a:cs typeface="Helvetica" panose="020B0604020202020204" pitchFamily="34" charset="0"/>
              </a:rPr>
              <a:t>Using machine learning and classification models we can assist in the early diagnosis of autism through center of pressure data.</a:t>
            </a:r>
          </a:p>
        </p:txBody>
      </p:sp>
      <p:sp>
        <p:nvSpPr>
          <p:cNvPr id="2" name="TextBox 1">
            <a:extLst>
              <a:ext uri="{FF2B5EF4-FFF2-40B4-BE49-F238E27FC236}">
                <a16:creationId xmlns:a16="http://schemas.microsoft.com/office/drawing/2014/main" id="{7DC5C4E7-E668-7CFA-A87C-7E618ED0250F}"/>
              </a:ext>
            </a:extLst>
          </p:cNvPr>
          <p:cNvSpPr txBox="1"/>
          <p:nvPr/>
        </p:nvSpPr>
        <p:spPr>
          <a:xfrm>
            <a:off x="12841198" y="1205176"/>
            <a:ext cx="11176038" cy="954107"/>
          </a:xfrm>
          <a:prstGeom prst="rect">
            <a:avLst/>
          </a:prstGeom>
          <a:noFill/>
        </p:spPr>
        <p:txBody>
          <a:bodyPr wrap="square" rtlCol="0">
            <a:spAutoFit/>
          </a:bodyPr>
          <a:lstStyle/>
          <a:p>
            <a:pPr algn="ctr"/>
            <a:r>
              <a:rPr lang="en-US" sz="2800" dirty="0"/>
              <a:t>Hayden </a:t>
            </a:r>
            <a:r>
              <a:rPr lang="en-US" sz="2800" dirty="0" err="1"/>
              <a:t>Cressman</a:t>
            </a:r>
            <a:r>
              <a:rPr lang="en-US" sz="2800" dirty="0"/>
              <a:t> </a:t>
            </a:r>
          </a:p>
          <a:p>
            <a:pPr algn="ctr"/>
            <a:r>
              <a:rPr lang="en-US" sz="2800" dirty="0"/>
              <a:t>Mentor: </a:t>
            </a:r>
            <a:r>
              <a:rPr lang="en-US" sz="2800" dirty="0" err="1"/>
              <a:t>Yumeng</a:t>
            </a:r>
            <a:r>
              <a:rPr lang="en-US" sz="2800" dirty="0"/>
              <a:t> Li, Ph.D.</a:t>
            </a:r>
          </a:p>
        </p:txBody>
      </p:sp>
      <p:sp>
        <p:nvSpPr>
          <p:cNvPr id="3" name="TextBox 2">
            <a:extLst>
              <a:ext uri="{FF2B5EF4-FFF2-40B4-BE49-F238E27FC236}">
                <a16:creationId xmlns:a16="http://schemas.microsoft.com/office/drawing/2014/main" id="{971CBFDC-F55E-3F1D-7411-0F3EF8D10697}"/>
              </a:ext>
            </a:extLst>
          </p:cNvPr>
          <p:cNvSpPr txBox="1"/>
          <p:nvPr/>
        </p:nvSpPr>
        <p:spPr>
          <a:xfrm>
            <a:off x="875281" y="2650040"/>
            <a:ext cx="7323121"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Abstract</a:t>
            </a:r>
          </a:p>
        </p:txBody>
      </p:sp>
      <p:sp>
        <p:nvSpPr>
          <p:cNvPr id="6" name="TextBox 5">
            <a:extLst>
              <a:ext uri="{FF2B5EF4-FFF2-40B4-BE49-F238E27FC236}">
                <a16:creationId xmlns:a16="http://schemas.microsoft.com/office/drawing/2014/main" id="{D42CB007-96C7-F98B-D39B-B1BCEC5454B9}"/>
              </a:ext>
            </a:extLst>
          </p:cNvPr>
          <p:cNvSpPr txBox="1"/>
          <p:nvPr/>
        </p:nvSpPr>
        <p:spPr>
          <a:xfrm>
            <a:off x="875281" y="3336497"/>
            <a:ext cx="9402382" cy="1569660"/>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Autism spectrum disorder is known to cause deficits in motor functionality and stability when compared to children of typical development. The cause of this is still under research, but it is quantifiable and usable for classification.</a:t>
            </a:r>
          </a:p>
        </p:txBody>
      </p:sp>
      <p:sp>
        <p:nvSpPr>
          <p:cNvPr id="7" name="Rectangle 6">
            <a:extLst>
              <a:ext uri="{FF2B5EF4-FFF2-40B4-BE49-F238E27FC236}">
                <a16:creationId xmlns:a16="http://schemas.microsoft.com/office/drawing/2014/main" id="{CF69ABB6-343B-CA16-086D-C54773DB4940}"/>
              </a:ext>
            </a:extLst>
          </p:cNvPr>
          <p:cNvSpPr>
            <a:spLocks noGrp="1" noRot="1" noMove="1" noResize="1" noEditPoints="1" noAdjustHandles="1" noChangeArrowheads="1" noChangeShapeType="1"/>
          </p:cNvSpPr>
          <p:nvPr/>
        </p:nvSpPr>
        <p:spPr>
          <a:xfrm>
            <a:off x="351263" y="20145375"/>
            <a:ext cx="32215874" cy="15303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6EF872B-6270-20CA-C607-9ED7F4A31A2A}"/>
              </a:ext>
            </a:extLst>
          </p:cNvPr>
          <p:cNvSpPr txBox="1"/>
          <p:nvPr/>
        </p:nvSpPr>
        <p:spPr>
          <a:xfrm>
            <a:off x="382822" y="20213136"/>
            <a:ext cx="19806549" cy="1200329"/>
          </a:xfrm>
          <a:prstGeom prst="rect">
            <a:avLst/>
          </a:prstGeom>
          <a:noFill/>
        </p:spPr>
        <p:txBody>
          <a:bodyPr wrap="square" rtlCol="0">
            <a:spAutoFit/>
          </a:bodyPr>
          <a:lstStyle/>
          <a:p>
            <a:r>
              <a:rPr lang="en-US" dirty="0"/>
              <a:t>References: </a:t>
            </a:r>
          </a:p>
          <a:p>
            <a:pPr marL="342900" indent="-342900">
              <a:buAutoNum type="arabicPeriod"/>
            </a:pPr>
            <a:r>
              <a:rPr lang="en-US" dirty="0">
                <a:highlight>
                  <a:srgbClr val="FFFF00"/>
                </a:highlight>
                <a:hlinkClick r:id="rId5"/>
              </a:rPr>
              <a:t>https://www.ncbi.nlm.nih.gov/pmc/articles/PMC4267489/</a:t>
            </a:r>
            <a:endParaRPr lang="en-US" dirty="0">
              <a:highlight>
                <a:srgbClr val="FFFF00"/>
              </a:highlight>
            </a:endParaRPr>
          </a:p>
          <a:p>
            <a:pPr marL="342900" indent="-342900">
              <a:buAutoNum type="arabicPeriod"/>
            </a:pPr>
            <a:r>
              <a:rPr lang="en-US" dirty="0">
                <a:highlight>
                  <a:srgbClr val="00FF00"/>
                </a:highlight>
                <a:hlinkClick r:id="rId6"/>
              </a:rPr>
              <a:t>https://www.autismspeaks.org/autism-statistics-asd</a:t>
            </a:r>
            <a:endParaRPr lang="en-US" dirty="0">
              <a:highlight>
                <a:srgbClr val="00FF00"/>
              </a:highlight>
            </a:endParaRPr>
          </a:p>
          <a:p>
            <a:pPr marL="342900" indent="-342900">
              <a:buAutoNum type="arabicPeriod"/>
            </a:pPr>
            <a:r>
              <a:rPr lang="en-US" dirty="0">
                <a:highlight>
                  <a:srgbClr val="00FF00"/>
                </a:highlight>
              </a:rPr>
              <a:t>https://www.ncbi.nlm.nih.gov/pmc/articles/PMC5674672/</a:t>
            </a:r>
          </a:p>
        </p:txBody>
      </p:sp>
      <p:sp>
        <p:nvSpPr>
          <p:cNvPr id="9" name="TextBox 8">
            <a:extLst>
              <a:ext uri="{FF2B5EF4-FFF2-40B4-BE49-F238E27FC236}">
                <a16:creationId xmlns:a16="http://schemas.microsoft.com/office/drawing/2014/main" id="{1C82A8A3-B830-FD5C-2BCE-E82CD356180C}"/>
              </a:ext>
            </a:extLst>
          </p:cNvPr>
          <p:cNvSpPr txBox="1"/>
          <p:nvPr/>
        </p:nvSpPr>
        <p:spPr>
          <a:xfrm>
            <a:off x="549395" y="15821860"/>
            <a:ext cx="3864333"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Purpose</a:t>
            </a:r>
          </a:p>
        </p:txBody>
      </p:sp>
      <p:sp>
        <p:nvSpPr>
          <p:cNvPr id="20" name="TextBox 19">
            <a:extLst>
              <a:ext uri="{FF2B5EF4-FFF2-40B4-BE49-F238E27FC236}">
                <a16:creationId xmlns:a16="http://schemas.microsoft.com/office/drawing/2014/main" id="{AB8A2012-4212-2450-0BCD-9F4C6E9ED6B1}"/>
              </a:ext>
            </a:extLst>
          </p:cNvPr>
          <p:cNvSpPr txBox="1"/>
          <p:nvPr/>
        </p:nvSpPr>
        <p:spPr>
          <a:xfrm>
            <a:off x="11290865" y="3125972"/>
            <a:ext cx="10336668" cy="3046988"/>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In total there were </a:t>
            </a:r>
            <a:r>
              <a:rPr lang="en-US" sz="2400" u="sng" dirty="0">
                <a:latin typeface="Helvetica" panose="020B0604020202020204" pitchFamily="34" charset="0"/>
                <a:cs typeface="Helvetica" panose="020B0604020202020204" pitchFamily="34" charset="0"/>
              </a:rPr>
              <a:t>40 TD subject trials </a:t>
            </a:r>
            <a:r>
              <a:rPr lang="en-US" sz="2400" dirty="0">
                <a:latin typeface="Helvetica" panose="020B0604020202020204" pitchFamily="34" charset="0"/>
                <a:cs typeface="Helvetica" panose="020B0604020202020204" pitchFamily="34" charset="0"/>
              </a:rPr>
              <a:t>and </a:t>
            </a:r>
            <a:r>
              <a:rPr lang="en-US" sz="2400" u="sng" dirty="0">
                <a:latin typeface="Helvetica" panose="020B0604020202020204" pitchFamily="34" charset="0"/>
                <a:cs typeface="Helvetica" panose="020B0604020202020204" pitchFamily="34" charset="0"/>
              </a:rPr>
              <a:t>36 ASD subject trials</a:t>
            </a:r>
            <a:r>
              <a:rPr lang="en-US" sz="2400" dirty="0">
                <a:latin typeface="Helvetica" panose="020B0604020202020204" pitchFamily="34" charset="0"/>
                <a:cs typeface="Helvetica" panose="020B0604020202020204" pitchFamily="34" charset="0"/>
              </a:rPr>
              <a:t>. From each trial we extracted </a:t>
            </a:r>
            <a:r>
              <a:rPr lang="en-US" sz="2400" u="sng" dirty="0">
                <a:latin typeface="Helvetica" panose="020B0604020202020204" pitchFamily="34" charset="0"/>
                <a:cs typeface="Helvetica" panose="020B0604020202020204" pitchFamily="34" charset="0"/>
              </a:rPr>
              <a:t>7 unique attributes </a:t>
            </a:r>
            <a:r>
              <a:rPr lang="en-US" sz="2400" dirty="0">
                <a:latin typeface="Helvetica" panose="020B0604020202020204" pitchFamily="34" charset="0"/>
                <a:cs typeface="Helvetica" panose="020B0604020202020204" pitchFamily="34" charset="0"/>
              </a:rPr>
              <a:t>used in the machine learning classifiers.</a:t>
            </a:r>
          </a:p>
          <a:p>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Displacement in the </a:t>
            </a:r>
            <a:r>
              <a:rPr lang="en-US" sz="2400" u="sng" dirty="0">
                <a:latin typeface="Helvetica" panose="020B0604020202020204" pitchFamily="34" charset="0"/>
                <a:cs typeface="Helvetica" panose="020B0604020202020204" pitchFamily="34" charset="0"/>
              </a:rPr>
              <a:t>Mediolateral</a:t>
            </a:r>
            <a:r>
              <a:rPr lang="en-US" sz="2400" dirty="0">
                <a:latin typeface="Helvetica" panose="020B0604020202020204" pitchFamily="34" charset="0"/>
                <a:cs typeface="Helvetica" panose="020B0604020202020204" pitchFamily="34" charset="0"/>
              </a:rPr>
              <a:t> and </a:t>
            </a:r>
            <a:r>
              <a:rPr lang="en-US" sz="2400" u="sng" dirty="0">
                <a:latin typeface="Helvetica" panose="020B0604020202020204" pitchFamily="34" charset="0"/>
                <a:cs typeface="Helvetica" panose="020B0604020202020204" pitchFamily="34" charset="0"/>
              </a:rPr>
              <a:t>Anteroposterior</a:t>
            </a:r>
            <a:r>
              <a:rPr lang="en-US" sz="2400" dirty="0">
                <a:latin typeface="Helvetica" panose="020B0604020202020204" pitchFamily="34" charset="0"/>
                <a:cs typeface="Helvetica" panose="020B0604020202020204" pitchFamily="34" charset="0"/>
              </a:rPr>
              <a:t> Directions</a:t>
            </a:r>
          </a:p>
          <a:p>
            <a:pPr marL="342900" indent="-342900">
              <a:buFont typeface="Arial" panose="020B0604020202020204" pitchFamily="34" charset="0"/>
              <a:buChar char="•"/>
            </a:pPr>
            <a:r>
              <a:rPr lang="en-US" sz="2400" u="sng" dirty="0">
                <a:latin typeface="Helvetica" panose="020B0604020202020204" pitchFamily="34" charset="0"/>
                <a:cs typeface="Helvetica" panose="020B0604020202020204" pitchFamily="34" charset="0"/>
              </a:rPr>
              <a:t>Area</a:t>
            </a:r>
            <a:r>
              <a:rPr lang="en-US" sz="2400" dirty="0">
                <a:latin typeface="Helvetica" panose="020B0604020202020204" pitchFamily="34" charset="0"/>
                <a:cs typeface="Helvetica" panose="020B0604020202020204" pitchFamily="34" charset="0"/>
              </a:rPr>
              <a:t> of Postural Sway</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Multiscale </a:t>
            </a:r>
            <a:r>
              <a:rPr lang="en-US" sz="2400" u="sng" dirty="0">
                <a:latin typeface="Helvetica" panose="020B0604020202020204" pitchFamily="34" charset="0"/>
                <a:cs typeface="Helvetica" panose="020B0604020202020204" pitchFamily="34" charset="0"/>
              </a:rPr>
              <a:t>Entropy</a:t>
            </a:r>
            <a:r>
              <a:rPr lang="en-US" sz="2400" dirty="0">
                <a:latin typeface="Helvetica" panose="020B0604020202020204" pitchFamily="34" charset="0"/>
                <a:cs typeface="Helvetica" panose="020B0604020202020204" pitchFamily="34" charset="0"/>
              </a:rPr>
              <a:t> in the </a:t>
            </a:r>
            <a:r>
              <a:rPr lang="en-US" sz="2400" u="sng" dirty="0">
                <a:latin typeface="Helvetica" panose="020B0604020202020204" pitchFamily="34" charset="0"/>
                <a:cs typeface="Helvetica" panose="020B0604020202020204" pitchFamily="34" charset="0"/>
              </a:rPr>
              <a:t>Mediolateral</a:t>
            </a:r>
            <a:r>
              <a:rPr lang="en-US" sz="2400" dirty="0">
                <a:latin typeface="Helvetica" panose="020B0604020202020204" pitchFamily="34" charset="0"/>
                <a:cs typeface="Helvetica" panose="020B0604020202020204" pitchFamily="34" charset="0"/>
              </a:rPr>
              <a:t> and </a:t>
            </a:r>
            <a:r>
              <a:rPr lang="en-US" sz="2400" u="sng" dirty="0">
                <a:latin typeface="Helvetica" panose="020B0604020202020204" pitchFamily="34" charset="0"/>
                <a:cs typeface="Helvetica" panose="020B0604020202020204" pitchFamily="34" charset="0"/>
              </a:rPr>
              <a:t>Anteroposterior</a:t>
            </a:r>
            <a:r>
              <a:rPr lang="en-US" sz="2400" dirty="0">
                <a:latin typeface="Helvetica" panose="020B0604020202020204" pitchFamily="34" charset="0"/>
                <a:cs typeface="Helvetica" panose="020B0604020202020204" pitchFamily="34" charset="0"/>
              </a:rPr>
              <a:t> Directions</a:t>
            </a:r>
          </a:p>
          <a:p>
            <a:pPr marL="342900" indent="-342900">
              <a:buFont typeface="Arial" panose="020B0604020202020204" pitchFamily="34" charset="0"/>
              <a:buChar char="•"/>
            </a:pPr>
            <a:r>
              <a:rPr lang="en-US" sz="2400" u="sng" dirty="0">
                <a:latin typeface="Helvetica" panose="020B0604020202020204" pitchFamily="34" charset="0"/>
                <a:cs typeface="Helvetica" panose="020B0604020202020204" pitchFamily="34" charset="0"/>
              </a:rPr>
              <a:t>Complexity Index </a:t>
            </a:r>
            <a:r>
              <a:rPr lang="en-US" sz="2400" dirty="0">
                <a:latin typeface="Helvetica" panose="020B0604020202020204" pitchFamily="34" charset="0"/>
                <a:cs typeface="Helvetica" panose="020B0604020202020204" pitchFamily="34" charset="0"/>
              </a:rPr>
              <a:t>based off the Multiscale Entropy</a:t>
            </a:r>
          </a:p>
        </p:txBody>
      </p:sp>
      <p:sp>
        <p:nvSpPr>
          <p:cNvPr id="21" name="TextBox 20">
            <a:extLst>
              <a:ext uri="{FF2B5EF4-FFF2-40B4-BE49-F238E27FC236}">
                <a16:creationId xmlns:a16="http://schemas.microsoft.com/office/drawing/2014/main" id="{05F0B123-16D5-180D-2079-E2B9086CF089}"/>
              </a:ext>
            </a:extLst>
          </p:cNvPr>
          <p:cNvSpPr txBox="1"/>
          <p:nvPr/>
        </p:nvSpPr>
        <p:spPr>
          <a:xfrm>
            <a:off x="11575065" y="2540699"/>
            <a:ext cx="4419600"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Methods</a:t>
            </a:r>
          </a:p>
        </p:txBody>
      </p:sp>
      <p:sp>
        <p:nvSpPr>
          <p:cNvPr id="27" name="TextBox 26">
            <a:extLst>
              <a:ext uri="{FF2B5EF4-FFF2-40B4-BE49-F238E27FC236}">
                <a16:creationId xmlns:a16="http://schemas.microsoft.com/office/drawing/2014/main" id="{9F89D7B1-5B63-2765-C548-40B227405444}"/>
              </a:ext>
            </a:extLst>
          </p:cNvPr>
          <p:cNvSpPr txBox="1"/>
          <p:nvPr/>
        </p:nvSpPr>
        <p:spPr>
          <a:xfrm>
            <a:off x="23271914" y="2661788"/>
            <a:ext cx="5011397"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Results</a:t>
            </a:r>
          </a:p>
        </p:txBody>
      </p:sp>
      <p:pic>
        <p:nvPicPr>
          <p:cNvPr id="16" name="Picture 15" descr="A picture containing text, clock, gauge&#10;&#10;Description automatically generated">
            <a:extLst>
              <a:ext uri="{FF2B5EF4-FFF2-40B4-BE49-F238E27FC236}">
                <a16:creationId xmlns:a16="http://schemas.microsoft.com/office/drawing/2014/main" id="{BA6D9E3B-D486-685F-C32A-343D5BDCD785}"/>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474546" y="577452"/>
            <a:ext cx="1903278" cy="1522622"/>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D3DAE847-AFC8-3385-659C-830A4DAE1082}"/>
              </a:ext>
            </a:extLst>
          </p:cNvPr>
          <p:cNvPicPr>
            <a:picLocks noChangeAspect="1"/>
          </p:cNvPicPr>
          <p:nvPr/>
        </p:nvPicPr>
        <p:blipFill>
          <a:blip r:embed="rId8"/>
          <a:stretch>
            <a:fillRect/>
          </a:stretch>
        </p:blipFill>
        <p:spPr>
          <a:xfrm>
            <a:off x="1130562" y="5574952"/>
            <a:ext cx="8680949" cy="8557939"/>
          </a:xfrm>
          <a:prstGeom prst="rect">
            <a:avLst/>
          </a:prstGeom>
        </p:spPr>
      </p:pic>
      <p:sp>
        <p:nvSpPr>
          <p:cNvPr id="22" name="TextBox 21">
            <a:extLst>
              <a:ext uri="{FF2B5EF4-FFF2-40B4-BE49-F238E27FC236}">
                <a16:creationId xmlns:a16="http://schemas.microsoft.com/office/drawing/2014/main" id="{1476E8A7-C9D5-CFF0-6FE7-D5E8A7B7D153}"/>
              </a:ext>
            </a:extLst>
          </p:cNvPr>
          <p:cNvSpPr txBox="1"/>
          <p:nvPr/>
        </p:nvSpPr>
        <p:spPr>
          <a:xfrm>
            <a:off x="1612876" y="5075089"/>
            <a:ext cx="2495550" cy="461665"/>
          </a:xfrm>
          <a:prstGeom prst="rect">
            <a:avLst/>
          </a:prstGeom>
          <a:noFill/>
        </p:spPr>
        <p:txBody>
          <a:bodyPr wrap="square" rtlCol="0">
            <a:spAutoFit/>
          </a:bodyPr>
          <a:lstStyle/>
          <a:p>
            <a:pPr algn="ctr"/>
            <a:r>
              <a:rPr lang="en-US" sz="2400" b="1" dirty="0"/>
              <a:t>Eyes Open</a:t>
            </a:r>
          </a:p>
        </p:txBody>
      </p:sp>
      <p:sp>
        <p:nvSpPr>
          <p:cNvPr id="40" name="TextBox 39">
            <a:extLst>
              <a:ext uri="{FF2B5EF4-FFF2-40B4-BE49-F238E27FC236}">
                <a16:creationId xmlns:a16="http://schemas.microsoft.com/office/drawing/2014/main" id="{69BC334E-6236-E4E0-5926-CAAE4BECE396}"/>
              </a:ext>
            </a:extLst>
          </p:cNvPr>
          <p:cNvSpPr txBox="1"/>
          <p:nvPr/>
        </p:nvSpPr>
        <p:spPr>
          <a:xfrm>
            <a:off x="6084411" y="5062703"/>
            <a:ext cx="2495550" cy="461665"/>
          </a:xfrm>
          <a:prstGeom prst="rect">
            <a:avLst/>
          </a:prstGeom>
          <a:noFill/>
        </p:spPr>
        <p:txBody>
          <a:bodyPr wrap="square" rtlCol="0">
            <a:spAutoFit/>
          </a:bodyPr>
          <a:lstStyle/>
          <a:p>
            <a:pPr algn="ctr"/>
            <a:r>
              <a:rPr lang="en-US" sz="2400" b="1" dirty="0"/>
              <a:t>Eyes Closed</a:t>
            </a:r>
          </a:p>
        </p:txBody>
      </p:sp>
      <p:pic>
        <p:nvPicPr>
          <p:cNvPr id="12" name="Picture 11" descr="Diagram&#10;&#10;Description automatically generated">
            <a:extLst>
              <a:ext uri="{FF2B5EF4-FFF2-40B4-BE49-F238E27FC236}">
                <a16:creationId xmlns:a16="http://schemas.microsoft.com/office/drawing/2014/main" id="{D2D98A90-6172-A566-A9B5-750477D61902}"/>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9811511" y="6372117"/>
            <a:ext cx="6647688" cy="4535424"/>
          </a:xfrm>
          <a:prstGeom prst="rect">
            <a:avLst/>
          </a:prstGeom>
          <a:ln w="19050">
            <a:noFill/>
          </a:ln>
        </p:spPr>
      </p:pic>
      <p:sp>
        <p:nvSpPr>
          <p:cNvPr id="43" name="TextBox 42">
            <a:extLst>
              <a:ext uri="{FF2B5EF4-FFF2-40B4-BE49-F238E27FC236}">
                <a16:creationId xmlns:a16="http://schemas.microsoft.com/office/drawing/2014/main" id="{FB24CEAF-3C8B-D8D7-23A3-110AC36001BB}"/>
              </a:ext>
            </a:extLst>
          </p:cNvPr>
          <p:cNvSpPr txBox="1"/>
          <p:nvPr/>
        </p:nvSpPr>
        <p:spPr>
          <a:xfrm>
            <a:off x="11575065" y="6344504"/>
            <a:ext cx="3534306" cy="400110"/>
          </a:xfrm>
          <a:prstGeom prst="rect">
            <a:avLst/>
          </a:prstGeom>
          <a:solidFill>
            <a:schemeClr val="bg1"/>
          </a:solidFill>
          <a:ln w="38100">
            <a:solidFill>
              <a:schemeClr val="accent2">
                <a:lumMod val="75000"/>
              </a:schemeClr>
            </a:solidFill>
          </a:ln>
        </p:spPr>
        <p:txBody>
          <a:bodyPr wrap="square" rtlCol="0">
            <a:spAutoFit/>
          </a:bodyPr>
          <a:lstStyle/>
          <a:p>
            <a:pPr algn="ctr"/>
            <a:r>
              <a:rPr lang="en-US" sz="2000" b="1" dirty="0">
                <a:latin typeface="Helvetica" panose="020B0604020202020204" pitchFamily="34" charset="0"/>
                <a:cs typeface="Helvetica" panose="020B0604020202020204" pitchFamily="34" charset="0"/>
              </a:rPr>
              <a:t>Eyes Open ASD Subject 08</a:t>
            </a:r>
          </a:p>
        </p:txBody>
      </p:sp>
      <p:pic>
        <p:nvPicPr>
          <p:cNvPr id="19" name="Picture 18" descr="Diagram&#10;&#10;Description automatically generated">
            <a:extLst>
              <a:ext uri="{FF2B5EF4-FFF2-40B4-BE49-F238E27FC236}">
                <a16:creationId xmlns:a16="http://schemas.microsoft.com/office/drawing/2014/main" id="{9B98F892-3651-5909-B0EA-3622033CC146}"/>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16459199" y="6372117"/>
            <a:ext cx="6631339" cy="4535424"/>
          </a:xfrm>
          <a:prstGeom prst="rect">
            <a:avLst/>
          </a:prstGeom>
        </p:spPr>
      </p:pic>
      <p:sp>
        <p:nvSpPr>
          <p:cNvPr id="46" name="TextBox 45">
            <a:extLst>
              <a:ext uri="{FF2B5EF4-FFF2-40B4-BE49-F238E27FC236}">
                <a16:creationId xmlns:a16="http://schemas.microsoft.com/office/drawing/2014/main" id="{964A3068-72EA-B5C8-073B-78E2F85FD82F}"/>
              </a:ext>
            </a:extLst>
          </p:cNvPr>
          <p:cNvSpPr txBox="1"/>
          <p:nvPr/>
        </p:nvSpPr>
        <p:spPr>
          <a:xfrm>
            <a:off x="17809027" y="6344396"/>
            <a:ext cx="4037732" cy="400110"/>
          </a:xfrm>
          <a:prstGeom prst="rect">
            <a:avLst/>
          </a:prstGeom>
          <a:solidFill>
            <a:schemeClr val="bg1"/>
          </a:solidFill>
          <a:ln w="38100">
            <a:solidFill>
              <a:schemeClr val="accent2">
                <a:lumMod val="75000"/>
              </a:schemeClr>
            </a:solidFill>
          </a:ln>
        </p:spPr>
        <p:txBody>
          <a:bodyPr wrap="square" rtlCol="0">
            <a:spAutoFit/>
          </a:bodyPr>
          <a:lstStyle/>
          <a:p>
            <a:pPr algn="ctr"/>
            <a:r>
              <a:rPr lang="en-US" sz="2000" b="1" dirty="0">
                <a:latin typeface="Helvetica" panose="020B0604020202020204" pitchFamily="34" charset="0"/>
                <a:cs typeface="Helvetica" panose="020B0604020202020204" pitchFamily="34" charset="0"/>
              </a:rPr>
              <a:t>Eyes Closed ASD Subject 08</a:t>
            </a:r>
          </a:p>
        </p:txBody>
      </p:sp>
      <p:sp>
        <p:nvSpPr>
          <p:cNvPr id="54" name="TextBox 53">
            <a:extLst>
              <a:ext uri="{FF2B5EF4-FFF2-40B4-BE49-F238E27FC236}">
                <a16:creationId xmlns:a16="http://schemas.microsoft.com/office/drawing/2014/main" id="{BA46F33E-59B3-1AB8-D573-1A9ABDE4EA73}"/>
              </a:ext>
            </a:extLst>
          </p:cNvPr>
          <p:cNvSpPr txBox="1"/>
          <p:nvPr/>
        </p:nvSpPr>
        <p:spPr>
          <a:xfrm>
            <a:off x="3892433" y="14235700"/>
            <a:ext cx="2495550" cy="369332"/>
          </a:xfrm>
          <a:prstGeom prst="rect">
            <a:avLst/>
          </a:prstGeom>
          <a:noFill/>
        </p:spPr>
        <p:txBody>
          <a:bodyPr wrap="square" rtlCol="0">
            <a:spAutoFit/>
          </a:bodyPr>
          <a:lstStyle/>
          <a:p>
            <a:pPr algn="ctr"/>
            <a:r>
              <a:rPr lang="en-US" b="1" dirty="0">
                <a:latin typeface="Helvetica" panose="020B0604020202020204" pitchFamily="34" charset="0"/>
                <a:cs typeface="Helvetica" panose="020B0604020202020204" pitchFamily="34" charset="0"/>
              </a:rPr>
              <a:t>Figure 1</a:t>
            </a:r>
          </a:p>
        </p:txBody>
      </p:sp>
      <p:sp>
        <p:nvSpPr>
          <p:cNvPr id="55" name="TextBox 54">
            <a:extLst>
              <a:ext uri="{FF2B5EF4-FFF2-40B4-BE49-F238E27FC236}">
                <a16:creationId xmlns:a16="http://schemas.microsoft.com/office/drawing/2014/main" id="{03A419A2-87BF-E598-C91C-DF8F6C238BEC}"/>
              </a:ext>
            </a:extLst>
          </p:cNvPr>
          <p:cNvSpPr txBox="1"/>
          <p:nvPr/>
        </p:nvSpPr>
        <p:spPr>
          <a:xfrm>
            <a:off x="12342093" y="10737366"/>
            <a:ext cx="2000250" cy="369332"/>
          </a:xfrm>
          <a:prstGeom prst="rect">
            <a:avLst/>
          </a:prstGeom>
          <a:noFill/>
        </p:spPr>
        <p:txBody>
          <a:bodyPr wrap="square" rtlCol="0">
            <a:spAutoFit/>
          </a:bodyPr>
          <a:lstStyle/>
          <a:p>
            <a:pPr algn="ctr"/>
            <a:r>
              <a:rPr lang="en-US" b="1" dirty="0">
                <a:latin typeface="Helvetica" panose="020B0604020202020204" pitchFamily="34" charset="0"/>
                <a:cs typeface="Helvetica" panose="020B0604020202020204" pitchFamily="34" charset="0"/>
              </a:rPr>
              <a:t>Figure 2</a:t>
            </a:r>
          </a:p>
        </p:txBody>
      </p:sp>
      <p:sp>
        <p:nvSpPr>
          <p:cNvPr id="56" name="TextBox 55">
            <a:extLst>
              <a:ext uri="{FF2B5EF4-FFF2-40B4-BE49-F238E27FC236}">
                <a16:creationId xmlns:a16="http://schemas.microsoft.com/office/drawing/2014/main" id="{615A7308-1924-9F27-9802-C63C7444939F}"/>
              </a:ext>
            </a:extLst>
          </p:cNvPr>
          <p:cNvSpPr txBox="1"/>
          <p:nvPr/>
        </p:nvSpPr>
        <p:spPr>
          <a:xfrm>
            <a:off x="18827768" y="10727058"/>
            <a:ext cx="2000250" cy="369332"/>
          </a:xfrm>
          <a:prstGeom prst="rect">
            <a:avLst/>
          </a:prstGeom>
          <a:noFill/>
        </p:spPr>
        <p:txBody>
          <a:bodyPr wrap="square" rtlCol="0">
            <a:spAutoFit/>
          </a:bodyPr>
          <a:lstStyle/>
          <a:p>
            <a:pPr algn="ctr"/>
            <a:r>
              <a:rPr lang="en-US" b="1" dirty="0">
                <a:latin typeface="Helvetica" panose="020B0604020202020204" pitchFamily="34" charset="0"/>
                <a:cs typeface="Helvetica" panose="020B0604020202020204" pitchFamily="34" charset="0"/>
              </a:rPr>
              <a:t>Figure 3</a:t>
            </a:r>
          </a:p>
        </p:txBody>
      </p:sp>
      <p:grpSp>
        <p:nvGrpSpPr>
          <p:cNvPr id="24" name="Group 23">
            <a:extLst>
              <a:ext uri="{FF2B5EF4-FFF2-40B4-BE49-F238E27FC236}">
                <a16:creationId xmlns:a16="http://schemas.microsoft.com/office/drawing/2014/main" id="{CDED7A0F-133E-C3EC-F683-D2E5E8452810}"/>
              </a:ext>
            </a:extLst>
          </p:cNvPr>
          <p:cNvGrpSpPr/>
          <p:nvPr/>
        </p:nvGrpSpPr>
        <p:grpSpPr>
          <a:xfrm>
            <a:off x="11549209" y="16806081"/>
            <a:ext cx="10336668" cy="2687021"/>
            <a:chOff x="11575065" y="16468948"/>
            <a:chExt cx="10336668" cy="2687021"/>
          </a:xfrm>
        </p:grpSpPr>
        <p:sp>
          <p:nvSpPr>
            <p:cNvPr id="26" name="TextBox 25">
              <a:extLst>
                <a:ext uri="{FF2B5EF4-FFF2-40B4-BE49-F238E27FC236}">
                  <a16:creationId xmlns:a16="http://schemas.microsoft.com/office/drawing/2014/main" id="{2B888319-45CC-4AF8-C52E-BF8E451EBC81}"/>
                </a:ext>
              </a:extLst>
            </p:cNvPr>
            <p:cNvSpPr txBox="1"/>
            <p:nvPr/>
          </p:nvSpPr>
          <p:spPr>
            <a:xfrm>
              <a:off x="11575065" y="16508699"/>
              <a:ext cx="10336668" cy="2647270"/>
            </a:xfrm>
            <a:prstGeom prst="rect">
              <a:avLst/>
            </a:prstGeom>
            <a:noFill/>
            <a:ln w="38100">
              <a:solidFill>
                <a:schemeClr val="accent2">
                  <a:lumMod val="75000"/>
                </a:schemeClr>
              </a:solidFill>
            </a:ln>
          </p:spPr>
          <p:txBody>
            <a:bodyPr wrap="square" numCol="2" spcCol="1371600" rtlCol="0">
              <a:noAutofit/>
            </a:bodyPr>
            <a:lstStyle/>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K-Nearest Neighbors</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Logistic Regression</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Decision Tree</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Multinominal Naïve Bayes</a:t>
              </a:r>
            </a:p>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Random Forest</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Linear Discriminant Analysis</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Support Vector Machine</a:t>
              </a:r>
            </a:p>
          </p:txBody>
        </p:sp>
        <p:sp>
          <p:nvSpPr>
            <p:cNvPr id="57" name="TextBox 56">
              <a:extLst>
                <a:ext uri="{FF2B5EF4-FFF2-40B4-BE49-F238E27FC236}">
                  <a16:creationId xmlns:a16="http://schemas.microsoft.com/office/drawing/2014/main" id="{285266BC-64EB-237B-C45B-904BA41F7E06}"/>
                </a:ext>
              </a:extLst>
            </p:cNvPr>
            <p:cNvSpPr txBox="1"/>
            <p:nvPr/>
          </p:nvSpPr>
          <p:spPr>
            <a:xfrm>
              <a:off x="11575065" y="16468948"/>
              <a:ext cx="10336667" cy="830997"/>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rPr>
                <a:t>Several supervised machine learning classifiers were used in order to analyze the attributes and make predictions:</a:t>
              </a:r>
            </a:p>
          </p:txBody>
        </p:sp>
      </p:grpSp>
      <p:graphicFrame>
        <p:nvGraphicFramePr>
          <p:cNvPr id="33" name="Chart 32">
            <a:extLst>
              <a:ext uri="{FF2B5EF4-FFF2-40B4-BE49-F238E27FC236}">
                <a16:creationId xmlns:a16="http://schemas.microsoft.com/office/drawing/2014/main" id="{3F87222E-A00B-A4AE-C5B1-CDE7D1C25FF8}"/>
              </a:ext>
            </a:extLst>
          </p:cNvPr>
          <p:cNvGraphicFramePr>
            <a:graphicFrameLocks/>
          </p:cNvGraphicFramePr>
          <p:nvPr>
            <p:extLst>
              <p:ext uri="{D42A27DB-BD31-4B8C-83A1-F6EECF244321}">
                <p14:modId xmlns:p14="http://schemas.microsoft.com/office/powerpoint/2010/main" val="2553799281"/>
              </p:ext>
            </p:extLst>
          </p:nvPr>
        </p:nvGraphicFramePr>
        <p:xfrm>
          <a:off x="11290865" y="11365745"/>
          <a:ext cx="10853356" cy="5084923"/>
        </p:xfrm>
        <a:graphic>
          <a:graphicData uri="http://schemas.openxmlformats.org/drawingml/2006/chart">
            <c:chart xmlns:c="http://schemas.openxmlformats.org/drawingml/2006/chart" xmlns:r="http://schemas.openxmlformats.org/officeDocument/2006/relationships" r:id="rId11"/>
          </a:graphicData>
        </a:graphic>
      </p:graphicFrame>
      <p:sp>
        <p:nvSpPr>
          <p:cNvPr id="25" name="TextBox 24">
            <a:extLst>
              <a:ext uri="{FF2B5EF4-FFF2-40B4-BE49-F238E27FC236}">
                <a16:creationId xmlns:a16="http://schemas.microsoft.com/office/drawing/2014/main" id="{2AD31A9D-96C9-3FB2-436C-D5500174BDE1}"/>
              </a:ext>
            </a:extLst>
          </p:cNvPr>
          <p:cNvSpPr txBox="1"/>
          <p:nvPr/>
        </p:nvSpPr>
        <p:spPr>
          <a:xfrm>
            <a:off x="23271914" y="3449137"/>
            <a:ext cx="8590961" cy="1200329"/>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 effectiveness of each learning algorithm at predicting ASD and TD individuals can be seen below, denoted by an overall F1 quality score.</a:t>
            </a:r>
          </a:p>
        </p:txBody>
      </p:sp>
      <p:graphicFrame>
        <p:nvGraphicFramePr>
          <p:cNvPr id="37" name="Chart 36">
            <a:extLst>
              <a:ext uri="{FF2B5EF4-FFF2-40B4-BE49-F238E27FC236}">
                <a16:creationId xmlns:a16="http://schemas.microsoft.com/office/drawing/2014/main" id="{7A02A25F-12F2-4133-5F3E-E4F3D4B05313}"/>
              </a:ext>
            </a:extLst>
          </p:cNvPr>
          <p:cNvGraphicFramePr>
            <a:graphicFrameLocks/>
          </p:cNvGraphicFramePr>
          <p:nvPr>
            <p:extLst>
              <p:ext uri="{D42A27DB-BD31-4B8C-83A1-F6EECF244321}">
                <p14:modId xmlns:p14="http://schemas.microsoft.com/office/powerpoint/2010/main" val="2411075651"/>
              </p:ext>
            </p:extLst>
          </p:nvPr>
        </p:nvGraphicFramePr>
        <p:xfrm>
          <a:off x="23271914" y="5058380"/>
          <a:ext cx="8590961" cy="5218920"/>
        </p:xfrm>
        <a:graphic>
          <a:graphicData uri="http://schemas.openxmlformats.org/drawingml/2006/chart">
            <c:chart xmlns:c="http://schemas.openxmlformats.org/drawingml/2006/chart" xmlns:r="http://schemas.openxmlformats.org/officeDocument/2006/relationships" r:id="rId12"/>
          </a:graphicData>
        </a:graphic>
      </p:graphicFrame>
      <p:sp>
        <p:nvSpPr>
          <p:cNvPr id="29" name="TextBox 28">
            <a:extLst>
              <a:ext uri="{FF2B5EF4-FFF2-40B4-BE49-F238E27FC236}">
                <a16:creationId xmlns:a16="http://schemas.microsoft.com/office/drawing/2014/main" id="{1718618C-FA4A-F6E6-FF6C-D48CE8B24CF1}"/>
              </a:ext>
            </a:extLst>
          </p:cNvPr>
          <p:cNvSpPr txBox="1"/>
          <p:nvPr/>
        </p:nvSpPr>
        <p:spPr>
          <a:xfrm>
            <a:off x="23271914" y="13869279"/>
            <a:ext cx="7570036"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Conclusion and Future Work</a:t>
            </a:r>
          </a:p>
        </p:txBody>
      </p:sp>
      <p:sp>
        <p:nvSpPr>
          <p:cNvPr id="30" name="TextBox 29">
            <a:extLst>
              <a:ext uri="{FF2B5EF4-FFF2-40B4-BE49-F238E27FC236}">
                <a16:creationId xmlns:a16="http://schemas.microsoft.com/office/drawing/2014/main" id="{4C71BB09-595D-DEE3-6AF8-BD7D5EF0F6DD}"/>
              </a:ext>
            </a:extLst>
          </p:cNvPr>
          <p:cNvSpPr txBox="1"/>
          <p:nvPr/>
        </p:nvSpPr>
        <p:spPr>
          <a:xfrm>
            <a:off x="23271914" y="14518397"/>
            <a:ext cx="8590961" cy="3046988"/>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Through the classifiers used we can see that some are able to outperform others, however overall, their ability to distinguish between ASD and TD subjects is high given the small sample size. Some key factors to modify going forward include:</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Larger sample sizes</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Modified attribute weights</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Better standardization of acquired data</a:t>
            </a:r>
          </a:p>
          <a:p>
            <a:pPr marL="34290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Inclusion of more classification models</a:t>
            </a:r>
          </a:p>
        </p:txBody>
      </p:sp>
      <p:sp>
        <p:nvSpPr>
          <p:cNvPr id="31" name="TextBox 30">
            <a:extLst>
              <a:ext uri="{FF2B5EF4-FFF2-40B4-BE49-F238E27FC236}">
                <a16:creationId xmlns:a16="http://schemas.microsoft.com/office/drawing/2014/main" id="{6E6C5AFE-31DA-1FF0-A2CF-B6E5AE2A1071}"/>
              </a:ext>
            </a:extLst>
          </p:cNvPr>
          <p:cNvSpPr txBox="1"/>
          <p:nvPr/>
        </p:nvSpPr>
        <p:spPr>
          <a:xfrm>
            <a:off x="23271914" y="17770192"/>
            <a:ext cx="4730423"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Acknowledgments</a:t>
            </a:r>
          </a:p>
        </p:txBody>
      </p:sp>
      <p:sp>
        <p:nvSpPr>
          <p:cNvPr id="32" name="Rectangle 31">
            <a:extLst>
              <a:ext uri="{FF2B5EF4-FFF2-40B4-BE49-F238E27FC236}">
                <a16:creationId xmlns:a16="http://schemas.microsoft.com/office/drawing/2014/main" id="{5B432150-F2D8-6066-0EC1-4962F9C70F80}"/>
              </a:ext>
            </a:extLst>
          </p:cNvPr>
          <p:cNvSpPr/>
          <p:nvPr/>
        </p:nvSpPr>
        <p:spPr>
          <a:xfrm>
            <a:off x="23271914" y="10580941"/>
            <a:ext cx="8515924" cy="2978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CONFUSION MATRICES GOES HERE</a:t>
            </a:r>
          </a:p>
        </p:txBody>
      </p:sp>
      <p:sp>
        <p:nvSpPr>
          <p:cNvPr id="11" name="TextBox 10">
            <a:extLst>
              <a:ext uri="{FF2B5EF4-FFF2-40B4-BE49-F238E27FC236}">
                <a16:creationId xmlns:a16="http://schemas.microsoft.com/office/drawing/2014/main" id="{694AE842-A587-F955-1A32-11967FDA76F2}"/>
              </a:ext>
            </a:extLst>
          </p:cNvPr>
          <p:cNvSpPr txBox="1"/>
          <p:nvPr/>
        </p:nvSpPr>
        <p:spPr>
          <a:xfrm>
            <a:off x="23271914" y="18474151"/>
            <a:ext cx="8590961" cy="461665"/>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This work is funded by NSF and hosted by Texas State</a:t>
            </a:r>
          </a:p>
        </p:txBody>
      </p:sp>
    </p:spTree>
    <p:extLst>
      <p:ext uri="{BB962C8B-B14F-4D97-AF65-F5344CB8AC3E}">
        <p14:creationId xmlns:p14="http://schemas.microsoft.com/office/powerpoint/2010/main" val="1541306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2509</TotalTime>
  <Words>372</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Hayden Cressman</dc:creator>
  <cp:lastModifiedBy>Hayden Cressman</cp:lastModifiedBy>
  <cp:revision>21</cp:revision>
  <dcterms:created xsi:type="dcterms:W3CDTF">2022-07-18T19:04:24Z</dcterms:created>
  <dcterms:modified xsi:type="dcterms:W3CDTF">2022-07-26T18:35:27Z</dcterms:modified>
</cp:coreProperties>
</file>