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02"/>
    <p:restoredTop sz="94676"/>
  </p:normalViewPr>
  <p:slideViewPr>
    <p:cSldViewPr snapToGrid="0">
      <p:cViewPr varScale="1">
        <p:scale>
          <a:sx n="35" d="100"/>
          <a:sy n="35" d="100"/>
        </p:scale>
        <p:origin x="201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cbi.nlm.nih.gov/pmc/articles/PMC4267489/" TargetMode="Externa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0"/>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291297" y="701349"/>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stretch>
            <a:fillRect/>
          </a:stretch>
        </p:blipFill>
        <p:spPr>
          <a:xfrm>
            <a:off x="382822" y="526444"/>
            <a:ext cx="2908197" cy="1660343"/>
          </a:xfrm>
          <a:prstGeom prst="rect">
            <a:avLst/>
          </a:prstGeom>
        </p:spPr>
      </p:pic>
      <p:pic>
        <p:nvPicPr>
          <p:cNvPr id="12" name="Picture 11" descr="A picture containing transport, wheel&#10;&#10;Description automatically generated">
            <a:extLst>
              <a:ext uri="{FF2B5EF4-FFF2-40B4-BE49-F238E27FC236}">
                <a16:creationId xmlns:a16="http://schemas.microsoft.com/office/drawing/2014/main" id="{078E0EFB-3BA2-8D42-6AFC-B2297B1F3382}"/>
              </a:ext>
            </a:extLst>
          </p:cNvPr>
          <p:cNvPicPr>
            <a:picLocks noChangeAspect="1"/>
          </p:cNvPicPr>
          <p:nvPr/>
        </p:nvPicPr>
        <p:blipFill>
          <a:blip r:embed="rId5"/>
          <a:stretch>
            <a:fillRect/>
          </a:stretch>
        </p:blipFill>
        <p:spPr>
          <a:xfrm>
            <a:off x="3042878" y="540516"/>
            <a:ext cx="1451190" cy="1457934"/>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76737" y="495282"/>
            <a:ext cx="26092627" cy="830997"/>
          </a:xfrm>
          <a:prstGeom prst="rect">
            <a:avLst/>
          </a:prstGeom>
          <a:noFill/>
        </p:spPr>
        <p:txBody>
          <a:bodyPr wrap="square" rtlCol="0">
            <a:spAutoFit/>
          </a:bodyPr>
          <a:lstStyle/>
          <a:p>
            <a:r>
              <a:rPr lang="en-US" sz="4800" b="1" dirty="0"/>
              <a:t>Enhancing early diagnosis of autism with machine learning algorithms using postural control features</a:t>
            </a:r>
            <a:endParaRPr lang="en-US" sz="48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29734" y="16008511"/>
            <a:ext cx="9085765" cy="2677656"/>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There exists many tests both behavioral and physical to diagnose autism in an individual. However, there is no absolute medical test for diagnosis. By using the data from a child's postural sway, we can use machine learning to devise a method of accurately predicting and classifying autism at an early age. This can help especially in fringe cases or in cases where behavioral data is difficult to produce.</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629736" y="2641687"/>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678197" y="3325423"/>
            <a:ext cx="9402382" cy="4524315"/>
          </a:xfrm>
          <a:prstGeom prst="rect">
            <a:avLst/>
          </a:prstGeom>
          <a:noFill/>
          <a:ln w="38100">
            <a:solidFill>
              <a:schemeClr val="accent2">
                <a:lumMod val="75000"/>
              </a:schemeClr>
            </a:solidFill>
          </a:ln>
        </p:spPr>
        <p:txBody>
          <a:bodyPr wrap="square" rtlCol="0">
            <a:spAutoFit/>
          </a:bodyPr>
          <a:lstStyle/>
          <a:p>
            <a:r>
              <a:rPr lang="en-US" sz="2400" dirty="0">
                <a:highlight>
                  <a:srgbClr val="FFFF00"/>
                </a:highlight>
                <a:latin typeface="Helvetica" panose="020B0604020202020204" pitchFamily="34" charset="0"/>
                <a:cs typeface="Helvetica" panose="020B0604020202020204" pitchFamily="34" charset="0"/>
              </a:rPr>
              <a:t>Autism Spectrum Disorder, or ASD, is a disorder that affects not only the behavior of an individual but the motor functionality as well. Found primarily in children with ASD, there are noticeable impairments to the fine and gross motor skills of the child. </a:t>
            </a:r>
            <a:r>
              <a:rPr lang="en-US" sz="2400" dirty="0">
                <a:latin typeface="Helvetica" panose="020B0604020202020204" pitchFamily="34" charset="0"/>
                <a:cs typeface="Helvetica" panose="020B0604020202020204" pitchFamily="34" charset="0"/>
              </a:rPr>
              <a:t>One important factor of these motor impairments involves the individual's postural stability and their postural sway. These deficiencies can be quantified and labelled with various attributes and compared to the stability of typical development individuals. Stability can be derived from three primary sources; the visual system, the vestibular system, and the somatosensory system. Through slight variations in these systems, we can gather attributive data about the child's stability and use that for further study.</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19806549" cy="923330"/>
          </a:xfrm>
          <a:prstGeom prst="rect">
            <a:avLst/>
          </a:prstGeom>
          <a:noFill/>
        </p:spPr>
        <p:txBody>
          <a:bodyPr wrap="square" rtlCol="0">
            <a:spAutoFit/>
          </a:bodyPr>
          <a:lstStyle/>
          <a:p>
            <a:r>
              <a:rPr lang="en-US" dirty="0"/>
              <a:t>References: </a:t>
            </a:r>
          </a:p>
          <a:p>
            <a:pPr marL="342900" indent="-342900">
              <a:buAutoNum type="arabicPeriod"/>
            </a:pPr>
            <a:r>
              <a:rPr lang="en-US" dirty="0">
                <a:highlight>
                  <a:srgbClr val="FFFF00"/>
                </a:highlight>
                <a:hlinkClick r:id="rId6"/>
              </a:rPr>
              <a:t>https://www.ncbi.nlm.nih.gov/pmc/articles/PMC4267489/</a:t>
            </a:r>
            <a:endParaRPr lang="en-US" dirty="0">
              <a:highlight>
                <a:srgbClr val="FFFF00"/>
              </a:highlight>
            </a:endParaRPr>
          </a:p>
          <a:p>
            <a:pPr marL="342900" indent="-342900">
              <a:buAutoNum type="arabicPeriod"/>
            </a:pPr>
            <a:r>
              <a:rPr lang="en-US" dirty="0">
                <a:highlight>
                  <a:srgbClr val="00FF00"/>
                </a:highlight>
              </a:rPr>
              <a:t>https://www.autismspeaks.org/autism-statistics-asd</a:t>
            </a:r>
          </a:p>
        </p:txBody>
      </p:sp>
      <p:sp>
        <p:nvSpPr>
          <p:cNvPr id="9" name="TextBox 8">
            <a:extLst>
              <a:ext uri="{FF2B5EF4-FFF2-40B4-BE49-F238E27FC236}">
                <a16:creationId xmlns:a16="http://schemas.microsoft.com/office/drawing/2014/main" id="{1C82A8A3-B830-FD5C-2BCE-E82CD356180C}"/>
              </a:ext>
            </a:extLst>
          </p:cNvPr>
          <p:cNvSpPr txBox="1"/>
          <p:nvPr/>
        </p:nvSpPr>
        <p:spPr>
          <a:xfrm>
            <a:off x="629735" y="15328299"/>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16" name="Rectangle 15">
            <a:extLst>
              <a:ext uri="{FF2B5EF4-FFF2-40B4-BE49-F238E27FC236}">
                <a16:creationId xmlns:a16="http://schemas.microsoft.com/office/drawing/2014/main" id="{69003219-F039-EEAD-86F6-B4C96C302AC6}"/>
              </a:ext>
            </a:extLst>
          </p:cNvPr>
          <p:cNvSpPr/>
          <p:nvPr/>
        </p:nvSpPr>
        <p:spPr>
          <a:xfrm>
            <a:off x="629735" y="8343127"/>
            <a:ext cx="9085764" cy="6985173"/>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rgbClr val="00B050"/>
                </a:solidFill>
              </a:ln>
            </a:endParaRPr>
          </a:p>
        </p:txBody>
      </p:sp>
      <p:sp>
        <p:nvSpPr>
          <p:cNvPr id="19" name="TextBox 18">
            <a:extLst>
              <a:ext uri="{FF2B5EF4-FFF2-40B4-BE49-F238E27FC236}">
                <a16:creationId xmlns:a16="http://schemas.microsoft.com/office/drawing/2014/main" id="{82F5ABA5-10BD-E62B-7D54-4FE063CEEB97}"/>
              </a:ext>
            </a:extLst>
          </p:cNvPr>
          <p:cNvSpPr txBox="1"/>
          <p:nvPr/>
        </p:nvSpPr>
        <p:spPr>
          <a:xfrm>
            <a:off x="3291019" y="12415341"/>
            <a:ext cx="2233481" cy="1477328"/>
          </a:xfrm>
          <a:prstGeom prst="rect">
            <a:avLst/>
          </a:prstGeom>
          <a:noFill/>
        </p:spPr>
        <p:txBody>
          <a:bodyPr wrap="square" rtlCol="0">
            <a:spAutoFit/>
          </a:bodyPr>
          <a:lstStyle/>
          <a:p>
            <a:r>
              <a:rPr lang="en-US" dirty="0"/>
              <a:t>Image 1</a:t>
            </a:r>
          </a:p>
          <a:p>
            <a:pPr marL="285750" indent="-285750">
              <a:buFontTx/>
              <a:buChar char="-"/>
            </a:pPr>
            <a:r>
              <a:rPr lang="en-US" dirty="0"/>
              <a:t>The three systems</a:t>
            </a:r>
          </a:p>
          <a:p>
            <a:pPr marL="285750" indent="-285750">
              <a:buFontTx/>
              <a:buChar char="-"/>
            </a:pPr>
            <a:r>
              <a:rPr lang="en-US" dirty="0"/>
              <a:t>Child with autism</a:t>
            </a:r>
          </a:p>
          <a:p>
            <a:pPr marL="285750" indent="-285750">
              <a:buFontTx/>
              <a:buChar char="-"/>
            </a:pPr>
            <a:r>
              <a:rPr lang="en-US" dirty="0"/>
              <a:t>Standing on pressure plate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575065" y="3209435"/>
            <a:ext cx="9894283" cy="3046988"/>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For this process we take several measurements of both control TD subjects and then test ASD subjects. The data takes the form of center of pressure measurements over the course of 30 seconds at a rate of 60hz. In total there are four tests, all with the child standing at rest on a force plate below them. Two of the tests are done with eyes open, and two of them with eyes closed. This is done to both control and test subjects in order to show greater instability when one of the three systems used in stability is removed.</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575065" y="2641687"/>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3" name="TextBox 22">
            <a:extLst>
              <a:ext uri="{FF2B5EF4-FFF2-40B4-BE49-F238E27FC236}">
                <a16:creationId xmlns:a16="http://schemas.microsoft.com/office/drawing/2014/main" id="{CF7B099C-00FD-C727-17EC-E0F02175DD0C}"/>
              </a:ext>
            </a:extLst>
          </p:cNvPr>
          <p:cNvSpPr txBox="1"/>
          <p:nvPr/>
        </p:nvSpPr>
        <p:spPr>
          <a:xfrm>
            <a:off x="14069689" y="8343127"/>
            <a:ext cx="3849952" cy="646331"/>
          </a:xfrm>
          <a:prstGeom prst="rect">
            <a:avLst/>
          </a:prstGeom>
          <a:noFill/>
        </p:spPr>
        <p:txBody>
          <a:bodyPr wrap="square" rtlCol="0">
            <a:spAutoFit/>
          </a:bodyPr>
          <a:lstStyle/>
          <a:p>
            <a:r>
              <a:rPr lang="en-US" dirty="0"/>
              <a:t>Picture of COP scatter sway graph with ellipse </a:t>
            </a:r>
            <a:r>
              <a:rPr lang="en-US" dirty="0">
                <a:sym typeface="Wingdings" panose="05000000000000000000" pitchFamily="2" charset="2"/>
              </a:rPr>
              <a:t></a:t>
            </a:r>
            <a:endParaRPr lang="en-US" dirty="0"/>
          </a:p>
        </p:txBody>
      </p:sp>
      <p:sp>
        <p:nvSpPr>
          <p:cNvPr id="24" name="Rectangle 23">
            <a:extLst>
              <a:ext uri="{FF2B5EF4-FFF2-40B4-BE49-F238E27FC236}">
                <a16:creationId xmlns:a16="http://schemas.microsoft.com/office/drawing/2014/main" id="{885B903B-0BE5-58A1-0AA7-7144556D83F8}"/>
              </a:ext>
            </a:extLst>
          </p:cNvPr>
          <p:cNvSpPr/>
          <p:nvPr/>
        </p:nvSpPr>
        <p:spPr>
          <a:xfrm>
            <a:off x="11512058" y="6969119"/>
            <a:ext cx="9894284" cy="381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12CD48A-DC79-E44A-D336-333B0CE63693}"/>
              </a:ext>
            </a:extLst>
          </p:cNvPr>
          <p:cNvSpPr txBox="1"/>
          <p:nvPr/>
        </p:nvSpPr>
        <p:spPr>
          <a:xfrm>
            <a:off x="11482722" y="15823845"/>
            <a:ext cx="9952955" cy="3046988"/>
          </a:xfrm>
          <a:prstGeom prst="rect">
            <a:avLst/>
          </a:prstGeom>
          <a:noFill/>
          <a:ln>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center of pressure data gives a good understanding of an individual's postural sway and instability through the calculation of several variables. Namely the area of the sway and the distance travelled in the mediolateral and anteroposterior direction. The multiscale entropy of the data is also used in order to find the complexity of it, thus effectively quantifying any randomness in the data. With these variables, a python program using both </a:t>
            </a:r>
            <a:r>
              <a:rPr lang="en-US" sz="2400" dirty="0" err="1">
                <a:highlight>
                  <a:srgbClr val="C0C0C0"/>
                </a:highlight>
                <a:latin typeface="Helvetica" panose="020B0604020202020204" pitchFamily="34" charset="0"/>
                <a:cs typeface="Helvetica" panose="020B0604020202020204" pitchFamily="34" charset="0"/>
              </a:rPr>
              <a:t>EntropyHub</a:t>
            </a:r>
            <a:r>
              <a:rPr lang="en-US" sz="2400" dirty="0">
                <a:latin typeface="Helvetica" panose="020B0604020202020204" pitchFamily="34" charset="0"/>
                <a:cs typeface="Helvetica" panose="020B0604020202020204" pitchFamily="34" charset="0"/>
              </a:rPr>
              <a:t> and the </a:t>
            </a:r>
            <a:r>
              <a:rPr lang="en-US" sz="2400" dirty="0">
                <a:highlight>
                  <a:srgbClr val="C0C0C0"/>
                </a:highlight>
                <a:latin typeface="Helvetica" panose="020B0604020202020204" pitchFamily="34" charset="0"/>
                <a:cs typeface="Helvetica" panose="020B0604020202020204" pitchFamily="34" charset="0"/>
              </a:rPr>
              <a:t>Scikit learn library </a:t>
            </a:r>
            <a:r>
              <a:rPr lang="en-US" sz="2400" dirty="0">
                <a:latin typeface="Helvetica" panose="020B0604020202020204" pitchFamily="34" charset="0"/>
                <a:cs typeface="Helvetica" panose="020B0604020202020204" pitchFamily="34" charset="0"/>
              </a:rPr>
              <a:t>to classify the data as belonging to either a TD or ASD individual.</a:t>
            </a:r>
          </a:p>
        </p:txBody>
      </p:sp>
      <p:sp>
        <p:nvSpPr>
          <p:cNvPr id="26" name="TextBox 25">
            <a:extLst>
              <a:ext uri="{FF2B5EF4-FFF2-40B4-BE49-F238E27FC236}">
                <a16:creationId xmlns:a16="http://schemas.microsoft.com/office/drawing/2014/main" id="{2B888319-45CC-4AF8-C52E-BF8E451EBC81}"/>
              </a:ext>
            </a:extLst>
          </p:cNvPr>
          <p:cNvSpPr txBox="1"/>
          <p:nvPr/>
        </p:nvSpPr>
        <p:spPr>
          <a:xfrm>
            <a:off x="22963834" y="3620410"/>
            <a:ext cx="9324830" cy="1938992"/>
          </a:xfrm>
          <a:prstGeom prst="rect">
            <a:avLst/>
          </a:prstGeom>
          <a:noFill/>
          <a:ln>
            <a:solidFill>
              <a:schemeClr val="accent2">
                <a:lumMod val="75000"/>
              </a:schemeClr>
            </a:solidFill>
          </a:ln>
        </p:spPr>
        <p:txBody>
          <a:bodyPr wrap="square" rtlCol="0">
            <a:spAutoFit/>
          </a:bodyPr>
          <a:lstStyle/>
          <a:p>
            <a:r>
              <a:rPr lang="en-US" sz="2400" dirty="0"/>
              <a:t>By using Scikit learn packages we were able to create several confusion matrices which depict the accuracy of each algorithm when used on the dataset. So far, we have a total of 10 control subjects and 8 test subjects. The accuracy and F1 score can be seen for each algorithm used as presented by there qualitative chart.  </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2963834" y="2845787"/>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Findings</a:t>
            </a:r>
          </a:p>
        </p:txBody>
      </p:sp>
      <p:sp>
        <p:nvSpPr>
          <p:cNvPr id="11" name="Rectangle 10">
            <a:extLst>
              <a:ext uri="{FF2B5EF4-FFF2-40B4-BE49-F238E27FC236}">
                <a16:creationId xmlns:a16="http://schemas.microsoft.com/office/drawing/2014/main" id="{93B0137B-F570-B1A0-EEB8-2EB5289F3E75}"/>
              </a:ext>
            </a:extLst>
          </p:cNvPr>
          <p:cNvSpPr/>
          <p:nvPr/>
        </p:nvSpPr>
        <p:spPr>
          <a:xfrm>
            <a:off x="22963834" y="5867400"/>
            <a:ext cx="9324830" cy="45090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2BC6900-8A71-B2E7-F467-F622E0574600}"/>
              </a:ext>
            </a:extLst>
          </p:cNvPr>
          <p:cNvSpPr txBox="1"/>
          <p:nvPr/>
        </p:nvSpPr>
        <p:spPr>
          <a:xfrm>
            <a:off x="23328915" y="6256423"/>
            <a:ext cx="3417285" cy="923330"/>
          </a:xfrm>
          <a:prstGeom prst="rect">
            <a:avLst/>
          </a:prstGeom>
          <a:noFill/>
        </p:spPr>
        <p:txBody>
          <a:bodyPr wrap="square" rtlCol="0">
            <a:spAutoFit/>
          </a:bodyPr>
          <a:lstStyle/>
          <a:p>
            <a:r>
              <a:rPr lang="en-US" dirty="0"/>
              <a:t>Place confusion matrices and graphs of the accuracy, maybe a table of all the good stuff</a:t>
            </a:r>
          </a:p>
        </p:txBody>
      </p:sp>
      <p:sp>
        <p:nvSpPr>
          <p:cNvPr id="28" name="Rectangle 27">
            <a:extLst>
              <a:ext uri="{FF2B5EF4-FFF2-40B4-BE49-F238E27FC236}">
                <a16:creationId xmlns:a16="http://schemas.microsoft.com/office/drawing/2014/main" id="{770D29E7-FA00-1E17-9560-811C678AC3C0}"/>
              </a:ext>
            </a:extLst>
          </p:cNvPr>
          <p:cNvSpPr/>
          <p:nvPr/>
        </p:nvSpPr>
        <p:spPr>
          <a:xfrm>
            <a:off x="22963834" y="10851549"/>
            <a:ext cx="9324830" cy="824826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958DFD7-2439-09EB-E234-6095F0A92248}"/>
              </a:ext>
            </a:extLst>
          </p:cNvPr>
          <p:cNvSpPr/>
          <p:nvPr/>
        </p:nvSpPr>
        <p:spPr>
          <a:xfrm>
            <a:off x="11512058" y="11428573"/>
            <a:ext cx="9894284" cy="381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TotalTime>
  <Words>563</Words>
  <Application>Microsoft Macintosh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 Cressman</cp:lastModifiedBy>
  <cp:revision>7</cp:revision>
  <dcterms:created xsi:type="dcterms:W3CDTF">2022-07-18T19:04:24Z</dcterms:created>
  <dcterms:modified xsi:type="dcterms:W3CDTF">2022-07-20T16:33:22Z</dcterms:modified>
</cp:coreProperties>
</file>