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p:restoredTop sz="94669"/>
  </p:normalViewPr>
  <p:slideViewPr>
    <p:cSldViewPr snapToGrid="0">
      <p:cViewPr>
        <p:scale>
          <a:sx n="64" d="100"/>
          <a:sy n="64" d="100"/>
        </p:scale>
        <p:origin x="-2000"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7/24/22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7/24/22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utismspeaks.org/autism-statistics-asd" TargetMode="External"/><Relationship Id="rId5" Type="http://schemas.openxmlformats.org/officeDocument/2006/relationships/hyperlink" Target="https://www.ncbi.nlm.nih.gov/pmc/articles/PMC4267489/" TargetMode="External"/><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65259"/>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056873" y="693443"/>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855" y="510340"/>
            <a:ext cx="2908197" cy="1660343"/>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87983" y="527499"/>
            <a:ext cx="26092627" cy="815608"/>
          </a:xfrm>
          <a:prstGeom prst="rect">
            <a:avLst/>
          </a:prstGeom>
          <a:noFill/>
        </p:spPr>
        <p:txBody>
          <a:bodyPr wrap="square" rtlCol="0">
            <a:spAutoFit/>
          </a:bodyPr>
          <a:lstStyle/>
          <a:p>
            <a:pPr algn="ctr"/>
            <a:r>
              <a:rPr lang="en-US" sz="4700" b="1" dirty="0"/>
              <a:t>Enhancing Early Diagnosis of Autism with Machine Learning Algorithms Using Postural Control Features</a:t>
            </a:r>
            <a:endParaRPr lang="en-US" sz="47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1938992"/>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64168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78197" y="3325423"/>
            <a:ext cx="9402382"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Autism spectrum disorder is known to cause deficits in motor functionality and stability when compared to children of typical development. The cause of this is still under research, but it is quantifiable and usable for classification.</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1200329"/>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5"/>
              </a:rPr>
              <a:t>https://www.ncbi.nlm.nih.gov/pmc/articles/PMC4267489/</a:t>
            </a:r>
            <a:endParaRPr lang="en-US" dirty="0">
              <a:highlight>
                <a:srgbClr val="FFFF00"/>
              </a:highlight>
            </a:endParaRPr>
          </a:p>
          <a:p>
            <a:pPr marL="342900" indent="-342900">
              <a:buAutoNum type="arabicPeriod"/>
            </a:pPr>
            <a:r>
              <a:rPr lang="en-US" dirty="0">
                <a:highlight>
                  <a:srgbClr val="00FF00"/>
                </a:highlight>
                <a:hlinkClick r:id="rId6"/>
              </a:rPr>
              <a:t>https://www.autismspeaks.org/autism-statistics-asd</a:t>
            </a:r>
            <a:endParaRPr lang="en-US" dirty="0">
              <a:highlight>
                <a:srgbClr val="00FF00"/>
              </a:highlight>
            </a:endParaRPr>
          </a:p>
          <a:p>
            <a:pPr marL="342900" indent="-342900">
              <a:buAutoNum type="arabicPeriod"/>
            </a:pPr>
            <a:r>
              <a:rPr lang="en-US" dirty="0">
                <a:highlight>
                  <a:srgbClr val="00FF00"/>
                </a:highlight>
              </a:rPr>
              <a:t>https://www.ncbi.nlm.nih.gov/pmc/articles/PMC5674672/</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10336668" cy="2554545"/>
          </a:xfrm>
          <a:prstGeom prst="rect">
            <a:avLst/>
          </a:prstGeom>
          <a:noFill/>
          <a:ln w="38100">
            <a:solidFill>
              <a:schemeClr val="accent2">
                <a:lumMod val="75000"/>
              </a:schemeClr>
            </a:solidFill>
          </a:ln>
        </p:spPr>
        <p:txBody>
          <a:bodyPr wrap="square" rtlCol="0">
            <a:spAutoFit/>
          </a:bodyPr>
          <a:lstStyle/>
          <a:p>
            <a:r>
              <a:rPr lang="en-US" sz="2000" dirty="0">
                <a:latin typeface="Helvetica" panose="020B0604020202020204" pitchFamily="34" charset="0"/>
                <a:cs typeface="Helvetica" panose="020B0604020202020204" pitchFamily="34" charset="0"/>
              </a:rPr>
              <a:t>In total there were </a:t>
            </a:r>
            <a:r>
              <a:rPr lang="en-US" sz="2000" u="sng" dirty="0">
                <a:latin typeface="Helvetica" panose="020B0604020202020204" pitchFamily="34" charset="0"/>
                <a:cs typeface="Helvetica" panose="020B0604020202020204" pitchFamily="34" charset="0"/>
              </a:rPr>
              <a:t>40 TD subject trials </a:t>
            </a:r>
            <a:r>
              <a:rPr lang="en-US" sz="2000" dirty="0">
                <a:latin typeface="Helvetica" panose="020B0604020202020204" pitchFamily="34" charset="0"/>
                <a:cs typeface="Helvetica" panose="020B0604020202020204" pitchFamily="34" charset="0"/>
              </a:rPr>
              <a:t>and </a:t>
            </a:r>
            <a:r>
              <a:rPr lang="en-US" sz="2000" u="sng" dirty="0">
                <a:latin typeface="Helvetica" panose="020B0604020202020204" pitchFamily="34" charset="0"/>
                <a:cs typeface="Helvetica" panose="020B0604020202020204" pitchFamily="34" charset="0"/>
              </a:rPr>
              <a:t>37 ASD subject trials</a:t>
            </a:r>
            <a:r>
              <a:rPr lang="en-US" sz="2000" dirty="0">
                <a:latin typeface="Helvetica" panose="020B0604020202020204" pitchFamily="34" charset="0"/>
                <a:cs typeface="Helvetica" panose="020B0604020202020204" pitchFamily="34" charset="0"/>
              </a:rPr>
              <a:t>. For this test we used a force plate and ran each trial for 30 seconds at a sampling rate of 60 </a:t>
            </a:r>
            <a:r>
              <a:rPr lang="en-US" sz="2000" dirty="0" err="1">
                <a:latin typeface="Helvetica" panose="020B0604020202020204" pitchFamily="34" charset="0"/>
                <a:cs typeface="Helvetica" panose="020B0604020202020204" pitchFamily="34" charset="0"/>
              </a:rPr>
              <a:t>hz</a:t>
            </a:r>
            <a:r>
              <a:rPr lang="en-US" sz="2000" dirty="0">
                <a:latin typeface="Helvetica" panose="020B0604020202020204" pitchFamily="34" charset="0"/>
                <a:cs typeface="Helvetica" panose="020B0604020202020204" pitchFamily="34" charset="0"/>
              </a:rPr>
              <a:t>. This gives us their center of pressure data from which we can determine several things such as:</a:t>
            </a:r>
          </a:p>
          <a:p>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Displacement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Area of Postural Sway</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Multiscale Entropy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Complexity Index based off the Multiscale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592591"/>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precision of each classification model can be seen below. Since we are working with a small sample size with possibility of outliers, the precision is fairly high all around. The data was run using a 70-30 training-test split on the total data set.</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sp>
        <p:nvSpPr>
          <p:cNvPr id="42" name="TextBox 41">
            <a:extLst>
              <a:ext uri="{FF2B5EF4-FFF2-40B4-BE49-F238E27FC236}">
                <a16:creationId xmlns:a16="http://schemas.microsoft.com/office/drawing/2014/main" id="{7D183E87-BC58-8512-0842-3A162DC93F47}"/>
              </a:ext>
            </a:extLst>
          </p:cNvPr>
          <p:cNvSpPr txBox="1"/>
          <p:nvPr/>
        </p:nvSpPr>
        <p:spPr>
          <a:xfrm>
            <a:off x="13448773" y="10711190"/>
            <a:ext cx="6589251" cy="523220"/>
          </a:xfrm>
          <a:prstGeom prst="rect">
            <a:avLst/>
          </a:prstGeom>
          <a:noFill/>
          <a:ln w="28575">
            <a:solidFill>
              <a:schemeClr val="accent2">
                <a:lumMod val="75000"/>
              </a:schemeClr>
            </a:solidFill>
          </a:ln>
        </p:spPr>
        <p:txBody>
          <a:bodyPr wrap="square" rtlCol="0">
            <a:spAutoFit/>
          </a:bodyPr>
          <a:lstStyle/>
          <a:p>
            <a:pPr algn="ctr"/>
            <a:r>
              <a:rPr lang="en-US" sz="2800" b="1" u="sng" dirty="0"/>
              <a:t>Mediolateral Multiscale Sample Entropy</a:t>
            </a:r>
          </a:p>
        </p:txBody>
      </p:sp>
      <p:sp>
        <p:nvSpPr>
          <p:cNvPr id="45" name="TextBox 44">
            <a:extLst>
              <a:ext uri="{FF2B5EF4-FFF2-40B4-BE49-F238E27FC236}">
                <a16:creationId xmlns:a16="http://schemas.microsoft.com/office/drawing/2014/main" id="{BACBB033-7194-4E89-5888-C970A183B157}"/>
              </a:ext>
            </a:extLst>
          </p:cNvPr>
          <p:cNvSpPr txBox="1"/>
          <p:nvPr/>
        </p:nvSpPr>
        <p:spPr>
          <a:xfrm>
            <a:off x="12991982" y="15341819"/>
            <a:ext cx="7060451" cy="523220"/>
          </a:xfrm>
          <a:prstGeom prst="rect">
            <a:avLst/>
          </a:prstGeom>
          <a:noFill/>
          <a:ln w="28575">
            <a:solidFill>
              <a:schemeClr val="accent2">
                <a:lumMod val="75000"/>
              </a:schemeClr>
            </a:solidFill>
          </a:ln>
        </p:spPr>
        <p:txBody>
          <a:bodyPr wrap="square" rtlCol="0">
            <a:spAutoFit/>
          </a:bodyPr>
          <a:lstStyle/>
          <a:p>
            <a:pPr algn="ctr"/>
            <a:r>
              <a:rPr lang="en-US" sz="2800" b="1" u="sng" dirty="0"/>
              <a:t>Anteroposterior Multiscale Sample Entropy</a:t>
            </a:r>
          </a:p>
        </p:txBody>
      </p:sp>
      <p:pic>
        <p:nvPicPr>
          <p:cNvPr id="16" name="Picture 15" descr="A picture containing text, clock, gauge&#10;&#10;Description automatically generated">
            <a:extLst>
              <a:ext uri="{FF2B5EF4-FFF2-40B4-BE49-F238E27FC236}">
                <a16:creationId xmlns:a16="http://schemas.microsoft.com/office/drawing/2014/main" id="{BA6D9E3B-D486-685F-C32A-343D5BDCD78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474546" y="577452"/>
            <a:ext cx="1903278" cy="1522622"/>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8"/>
          <a:stretch>
            <a:fillRect/>
          </a:stretch>
        </p:blipFill>
        <p:spPr>
          <a:xfrm>
            <a:off x="1235998" y="6426739"/>
            <a:ext cx="8680949" cy="8557939"/>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54065" y="5736474"/>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243387" y="5763980"/>
            <a:ext cx="2495550" cy="461665"/>
          </a:xfrm>
          <a:prstGeom prst="rect">
            <a:avLst/>
          </a:prstGeom>
          <a:noFill/>
        </p:spPr>
        <p:txBody>
          <a:bodyPr wrap="square" rtlCol="0">
            <a:spAutoFit/>
          </a:bodyPr>
          <a:lstStyle/>
          <a:p>
            <a:pPr algn="ctr"/>
            <a:r>
              <a:rPr lang="en-US" sz="2400" b="1" dirty="0"/>
              <a:t>Eyes Closed</a:t>
            </a:r>
          </a:p>
        </p:txBody>
      </p:sp>
      <p:pic>
        <p:nvPicPr>
          <p:cNvPr id="12" name="Picture 11" descr="Diagram&#10;&#10;Description automatically generated">
            <a:extLst>
              <a:ext uri="{FF2B5EF4-FFF2-40B4-BE49-F238E27FC236}">
                <a16:creationId xmlns:a16="http://schemas.microsoft.com/office/drawing/2014/main" id="{D2D98A90-6172-A566-A9B5-750477D61902}"/>
              </a:ext>
            </a:extLst>
          </p:cNvPr>
          <p:cNvPicPr>
            <a:picLocks noChangeAspect="1"/>
          </p:cNvPicPr>
          <p:nvPr/>
        </p:nvPicPr>
        <p:blipFill>
          <a:blip r:embed="rId9"/>
          <a:stretch>
            <a:fillRect/>
          </a:stretch>
        </p:blipFill>
        <p:spPr>
          <a:xfrm>
            <a:off x="9477707" y="6073236"/>
            <a:ext cx="6647688" cy="4535424"/>
          </a:xfrm>
          <a:prstGeom prst="rect">
            <a:avLst/>
          </a:prstGeom>
        </p:spPr>
      </p:pic>
      <p:pic>
        <p:nvPicPr>
          <p:cNvPr id="23" name="Picture 22" descr="Chart, diagram&#10;&#10;Description automatically generated with medium confidence">
            <a:extLst>
              <a:ext uri="{FF2B5EF4-FFF2-40B4-BE49-F238E27FC236}">
                <a16:creationId xmlns:a16="http://schemas.microsoft.com/office/drawing/2014/main" id="{58A934A5-3D3C-0202-A5E6-B139B1593478}"/>
              </a:ext>
            </a:extLst>
          </p:cNvPr>
          <p:cNvPicPr>
            <a:picLocks noChangeAspect="1"/>
          </p:cNvPicPr>
          <p:nvPr/>
        </p:nvPicPr>
        <p:blipFill>
          <a:blip r:embed="rId10"/>
          <a:stretch>
            <a:fillRect/>
          </a:stretch>
        </p:blipFill>
        <p:spPr>
          <a:xfrm>
            <a:off x="16980646" y="6071947"/>
            <a:ext cx="6650409" cy="4536713"/>
          </a:xfrm>
          <a:prstGeom prst="rect">
            <a:avLst/>
          </a:prstGeom>
        </p:spPr>
      </p:pic>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2107</TotalTime>
  <Words>312</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15</cp:revision>
  <dcterms:created xsi:type="dcterms:W3CDTF">2022-07-18T19:04:24Z</dcterms:created>
  <dcterms:modified xsi:type="dcterms:W3CDTF">2022-07-25T18:47:21Z</dcterms:modified>
</cp:coreProperties>
</file>