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7.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8.xml" ContentType="application/vnd.openxmlformats-officedocument.theme+xml"/>
  <Override PartName="/ppt/slideLayouts/slideLayout32.xml" ContentType="application/vnd.openxmlformats-officedocument.presentationml.slideLayout+xml"/>
  <Override PartName="/ppt/theme/theme9.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 id="2147483809" r:id="rId10"/>
  </p:sldMasterIdLst>
  <p:notesMasterIdLst>
    <p:notesMasterId r:id="rId36"/>
  </p:notesMasterIdLst>
  <p:handoutMasterIdLst>
    <p:handoutMasterId r:id="rId37"/>
  </p:handoutMasterIdLst>
  <p:sldIdLst>
    <p:sldId id="261" r:id="rId11"/>
    <p:sldId id="262" r:id="rId12"/>
    <p:sldId id="289" r:id="rId13"/>
    <p:sldId id="310" r:id="rId14"/>
    <p:sldId id="266" r:id="rId15"/>
    <p:sldId id="267" r:id="rId16"/>
    <p:sldId id="275" r:id="rId17"/>
    <p:sldId id="276" r:id="rId18"/>
    <p:sldId id="277" r:id="rId19"/>
    <p:sldId id="271" r:id="rId20"/>
    <p:sldId id="273" r:id="rId21"/>
    <p:sldId id="311" r:id="rId22"/>
    <p:sldId id="290" r:id="rId23"/>
    <p:sldId id="291" r:id="rId24"/>
    <p:sldId id="292" r:id="rId25"/>
    <p:sldId id="293" r:id="rId26"/>
    <p:sldId id="294" r:id="rId27"/>
    <p:sldId id="295" r:id="rId28"/>
    <p:sldId id="297" r:id="rId29"/>
    <p:sldId id="298" r:id="rId30"/>
    <p:sldId id="296" r:id="rId31"/>
    <p:sldId id="312" r:id="rId32"/>
    <p:sldId id="301" r:id="rId33"/>
    <p:sldId id="300" r:id="rId34"/>
    <p:sldId id="26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87D"/>
    <a:srgbClr val="90152A"/>
    <a:srgbClr val="FFFFFF"/>
    <a:srgbClr val="000000"/>
    <a:srgbClr val="B12C3D"/>
    <a:srgbClr val="DF7023"/>
    <a:srgbClr val="8A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2" autoAdjust="0"/>
    <p:restoredTop sz="50000" autoAdjust="0"/>
  </p:normalViewPr>
  <p:slideViewPr>
    <p:cSldViewPr snapToGrid="0">
      <p:cViewPr varScale="1">
        <p:scale>
          <a:sx n="127" d="100"/>
          <a:sy n="127" d="100"/>
        </p:scale>
        <p:origin x="320"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presProps" Target="presProps.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05748-ED2D-D64E-99DF-8786916463A4}" type="datetime1">
              <a:rPr lang="en-US" smtClean="0"/>
              <a:t>12/7/18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FACB-FB72-504C-9D79-2AB5728FD867}" type="datetime1">
              <a:rPr lang="en-US" smtClean="0"/>
              <a:t>12/7/18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E4C3190-CF97-E145-BC4A-A78A6E033536}" type="slidenum">
              <a:rPr lang="zh-CN" altLang="en-US" sz="1200"/>
              <a:pPr/>
              <a:t>5</a:t>
            </a:fld>
            <a:endParaRPr lang="en-US" altLang="zh-CN" sz="1200"/>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4639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C6C8F875-BFBF-F042-B4BF-FEDBB88922FB}" type="slidenum">
              <a:rPr lang="zh-CN" altLang="en-US" sz="1200"/>
              <a:pPr/>
              <a:t>6</a:t>
            </a:fld>
            <a:endParaRPr lang="en-US" altLang="zh-CN" sz="12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135474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0FED182-856B-E843-9CD6-C9D473946F62}" type="slidenum">
              <a:rPr lang="zh-CN" altLang="en-US" sz="1200"/>
              <a:pPr/>
              <a:t>10</a:t>
            </a:fld>
            <a:endParaRPr lang="en-US" altLang="zh-CN"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413178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emf"/><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7" name="Group 6"/>
          <p:cNvGrpSpPr/>
          <p:nvPr userDrawn="1"/>
        </p:nvGrpSpPr>
        <p:grpSpPr>
          <a:xfrm>
            <a:off x="0" y="12207"/>
            <a:ext cx="9144000" cy="557"/>
            <a:chOff x="0" y="12207"/>
            <a:chExt cx="9144000" cy="557"/>
          </a:xfrm>
        </p:grpSpPr>
        <p:cxnSp>
          <p:nvCxnSpPr>
            <p:cNvPr id="21" name="Straight Connector 20"/>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236066" y="-14942"/>
            <a:ext cx="2324100" cy="1320800"/>
          </a:xfrm>
          <a:prstGeom prst="rect">
            <a:avLst/>
          </a:prstGeom>
        </p:spPr>
      </p:pic>
      <p:grpSp>
        <p:nvGrpSpPr>
          <p:cNvPr id="10" name="Group 9"/>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0" y="5245111"/>
            <a:ext cx="9144000" cy="1612889"/>
            <a:chOff x="-1276426" y="5245111"/>
            <a:chExt cx="9144000" cy="1612889"/>
          </a:xfrm>
        </p:grpSpPr>
        <p:cxnSp>
          <p:nvCxnSpPr>
            <p:cNvPr id="8" name="Straight Connector 7"/>
            <p:cNvCxnSpPr/>
            <p:nvPr/>
          </p:nvCxnSpPr>
          <p:spPr>
            <a:xfrm>
              <a:off x="4822622" y="524511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76426" y="524566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76426" y="5272276"/>
              <a:ext cx="9144000" cy="15857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371600" y="5240939"/>
            <a:ext cx="6400800"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5428" y="678404"/>
            <a:ext cx="3544298" cy="3028003"/>
          </a:xfrm>
          <a:prstGeom prst="rect">
            <a:avLst/>
          </a:prstGeom>
        </p:spPr>
      </p:pic>
      <p:pic>
        <p:nvPicPr>
          <p:cNvPr id="5" name="Picture 4"/>
          <p:cNvPicPr>
            <a:picLocks noChangeAspect="1"/>
          </p:cNvPicPr>
          <p:nvPr userDrawn="1"/>
        </p:nvPicPr>
        <p:blipFill>
          <a:blip r:embed="rId3"/>
          <a:stretch>
            <a:fillRect/>
          </a:stretch>
        </p:blipFill>
        <p:spPr>
          <a:xfrm>
            <a:off x="3352800" y="4263995"/>
            <a:ext cx="2438400" cy="368300"/>
          </a:xfrm>
          <a:prstGeom prst="rect">
            <a:avLst/>
          </a:prstGeom>
        </p:spPr>
      </p:pic>
    </p:spTree>
    <p:extLst>
      <p:ext uri="{BB962C8B-B14F-4D97-AF65-F5344CB8AC3E}">
        <p14:creationId xmlns:p14="http://schemas.microsoft.com/office/powerpoint/2010/main" val="1895284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709351"/>
            <a:ext cx="8691562"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4627391"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709351"/>
            <a:ext cx="8691562"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227013" y="1709351"/>
            <a:ext cx="4214555"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4620526" y="1709351"/>
            <a:ext cx="426947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869156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4661715"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7063" y="1170132"/>
            <a:ext cx="5216937" cy="5687868"/>
          </a:xfrm>
          <a:prstGeom prst="rect">
            <a:avLst/>
          </a:prstGeom>
        </p:spPr>
      </p:pic>
      <p:sp>
        <p:nvSpPr>
          <p:cNvPr id="20" name="Text Placeholder 26"/>
          <p:cNvSpPr>
            <a:spLocks noGrp="1"/>
          </p:cNvSpPr>
          <p:nvPr>
            <p:ph type="body" sz="quarter" idx="16" hasCustomPrompt="1"/>
          </p:nvPr>
        </p:nvSpPr>
        <p:spPr>
          <a:xfrm>
            <a:off x="123826" y="3534870"/>
            <a:ext cx="3828116"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1"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15889" y="4898571"/>
            <a:ext cx="3845138"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0" y="12207"/>
            <a:ext cx="9144000" cy="557"/>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3242528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757889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82705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a:off x="0" y="12207"/>
            <a:ext cx="9144000" cy="557"/>
            <a:chOff x="0" y="12207"/>
            <a:chExt cx="9144000" cy="557"/>
          </a:xfrm>
        </p:grpSpPr>
        <p:cxnSp>
          <p:nvCxnSpPr>
            <p:cNvPr id="23" name="Straight Connector 22"/>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3" name="Straight Connector 12"/>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2"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9" name="Group 18"/>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075254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7" name="Group 6"/>
          <p:cNvGrpSpPr/>
          <p:nvPr userDrawn="1"/>
        </p:nvGrpSpPr>
        <p:grpSpPr>
          <a:xfrm>
            <a:off x="0" y="6419355"/>
            <a:ext cx="9144000" cy="438645"/>
            <a:chOff x="0" y="4172975"/>
            <a:chExt cx="9144000" cy="438645"/>
          </a:xfrm>
        </p:grpSpPr>
        <p:cxnSp>
          <p:nvCxnSpPr>
            <p:cNvPr id="9" name="Straight Connector 8"/>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 Placeholder 17"/>
          <p:cNvSpPr>
            <a:spLocks noGrp="1"/>
          </p:cNvSpPr>
          <p:nvPr>
            <p:ph type="body" sz="quarter" idx="13" hasCustomPrompt="1"/>
          </p:nvPr>
        </p:nvSpPr>
        <p:spPr>
          <a:xfrm>
            <a:off x="161128" y="2237110"/>
            <a:ext cx="8805158"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pic>
        <p:nvPicPr>
          <p:cNvPr id="13" name="Picture 12"/>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846683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21" name="Rectangle 20"/>
          <p:cNvSpPr/>
          <p:nvPr/>
        </p:nvSpPr>
        <p:spPr>
          <a:xfrm>
            <a:off x="0" y="5119112"/>
            <a:ext cx="9144000" cy="17388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9144000" cy="50608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161128" y="5528235"/>
            <a:ext cx="7884696"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pic>
        <p:nvPicPr>
          <p:cNvPr id="8" name="Picture 7"/>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5067118"/>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444024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743858" y="1570617"/>
            <a:ext cx="7672698"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3309938" y="5206137"/>
            <a:ext cx="5565775"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8600" y="1561545"/>
            <a:ext cx="557893"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8320315" y="4701328"/>
            <a:ext cx="557893" cy="371928"/>
          </a:xfrm>
          <a:prstGeom prst="rect">
            <a:avLst/>
          </a:prstGeom>
        </p:spPr>
      </p:pic>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5162932" y="1578919"/>
            <a:ext cx="3755643"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5162933" y="5766677"/>
            <a:ext cx="3755642"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8920"/>
            <a:ext cx="4242014"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1470234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5067207" y="1573229"/>
            <a:ext cx="1851807"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7023274" y="1573229"/>
            <a:ext cx="183949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5067207" y="3914118"/>
            <a:ext cx="1851807"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7023274" y="3914118"/>
            <a:ext cx="183949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 name="Slide Number Placeholder 1"/>
          <p:cNvSpPr>
            <a:spLocks noGrp="1"/>
          </p:cNvSpPr>
          <p:nvPr>
            <p:ph type="sldNum" sz="quarter" idx="22"/>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2054"/>
            <a:ext cx="4242014"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124002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239486" y="1578919"/>
            <a:ext cx="4557485"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4884057" y="3690747"/>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4884057" y="1578919"/>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7206343" y="1572054"/>
            <a:ext cx="1720170"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239486"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239939"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2652483"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ext Placeholder 3"/>
          <p:cNvSpPr>
            <a:spLocks noGrp="1"/>
          </p:cNvSpPr>
          <p:nvPr>
            <p:ph type="body" sz="quarter" idx="28" hasCustomPrompt="1"/>
          </p:nvPr>
        </p:nvSpPr>
        <p:spPr>
          <a:xfrm>
            <a:off x="6623811"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6624264"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229186"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Tree>
    <p:extLst>
      <p:ext uri="{BB962C8B-B14F-4D97-AF65-F5344CB8AC3E}">
        <p14:creationId xmlns:p14="http://schemas.microsoft.com/office/powerpoint/2010/main" val="321005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227013" y="1585784"/>
            <a:ext cx="848155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246744" y="1578919"/>
            <a:ext cx="421744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246742"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4672705" y="1572054"/>
            <a:ext cx="4217756"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4673015"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0" y="5245111"/>
            <a:ext cx="9144000" cy="1612889"/>
            <a:chOff x="-1276426" y="5245111"/>
            <a:chExt cx="9144000" cy="1612889"/>
          </a:xfrm>
        </p:grpSpPr>
        <p:cxnSp>
          <p:nvCxnSpPr>
            <p:cNvPr id="8" name="Straight Connector 7"/>
            <p:cNvCxnSpPr/>
            <p:nvPr/>
          </p:nvCxnSpPr>
          <p:spPr>
            <a:xfrm>
              <a:off x="4822622" y="524511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76426" y="524566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76426" y="5272276"/>
              <a:ext cx="9144000" cy="15857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371600" y="5240939"/>
            <a:ext cx="6400800"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5428" y="678404"/>
            <a:ext cx="3544298" cy="3028003"/>
          </a:xfrm>
          <a:prstGeom prst="rect">
            <a:avLst/>
          </a:prstGeom>
        </p:spPr>
      </p:pic>
      <p:pic>
        <p:nvPicPr>
          <p:cNvPr id="5" name="Picture 4"/>
          <p:cNvPicPr>
            <a:picLocks noChangeAspect="1"/>
          </p:cNvPicPr>
          <p:nvPr userDrawn="1"/>
        </p:nvPicPr>
        <p:blipFill>
          <a:blip r:embed="rId3"/>
          <a:stretch>
            <a:fillRect/>
          </a:stretch>
        </p:blipFill>
        <p:spPr>
          <a:xfrm>
            <a:off x="3352800"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709351"/>
            <a:ext cx="8691562"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sp>
        <p:nvSpPr>
          <p:cNvPr id="7"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sp>
        <p:nvSpPr>
          <p:cNvPr id="11"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4627391"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709351"/>
            <a:ext cx="8691562"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p:txBody>
          <a:body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sp>
        <p:nvSpPr>
          <p:cNvPr id="6"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sp>
        <p:nvSpPr>
          <p:cNvPr id="9" name="Text Placeholder 2"/>
          <p:cNvSpPr>
            <a:spLocks noGrp="1"/>
          </p:cNvSpPr>
          <p:nvPr>
            <p:ph type="body" sz="quarter" idx="12" hasCustomPrompt="1"/>
          </p:nvPr>
        </p:nvSpPr>
        <p:spPr>
          <a:xfrm>
            <a:off x="227013" y="1709351"/>
            <a:ext cx="4214555"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4620526" y="1709351"/>
            <a:ext cx="426947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sp>
        <p:nvSpPr>
          <p:cNvPr id="6" name="Text Placeholder 2"/>
          <p:cNvSpPr>
            <a:spLocks noGrp="1"/>
          </p:cNvSpPr>
          <p:nvPr>
            <p:ph type="body" sz="quarter" idx="12" hasCustomPrompt="1"/>
          </p:nvPr>
        </p:nvSpPr>
        <p:spPr>
          <a:xfrm>
            <a:off x="227013" y="1112109"/>
            <a:ext cx="869156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sp>
        <p:nvSpPr>
          <p:cNvPr id="6" name="Text Placeholder 2"/>
          <p:cNvSpPr>
            <a:spLocks noGrp="1"/>
          </p:cNvSpPr>
          <p:nvPr>
            <p:ph type="body" sz="quarter" idx="12" hasCustomPrompt="1"/>
          </p:nvPr>
        </p:nvSpPr>
        <p:spPr>
          <a:xfrm>
            <a:off x="227013"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4661715"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fi-FI"/>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7C7B5634-63F1-1C41-A2DA-01A06C3F9ECB}" type="datetime1">
              <a:rPr lang="en-US" altLang="en-US">
                <a:solidFill>
                  <a:prstClr val="black"/>
                </a:solidFill>
              </a:rPr>
              <a:pPr>
                <a:defRPr/>
              </a:pPr>
              <a:t>12/7/18</a:t>
            </a:fld>
            <a:endParaRPr lang="en-US" alt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lt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48B705BA-FAAD-334E-A609-BD5E0AD3C2F2}" type="slidenum">
              <a:rPr lang="en-US" altLang="en-US">
                <a:solidFill>
                  <a:prstClr val="black">
                    <a:tint val="75000"/>
                  </a:prstClr>
                </a:solidFill>
              </a:rPr>
              <a:pPr>
                <a:defRPr/>
              </a:pPr>
              <a:t>‹#›</a:t>
            </a:fld>
            <a:endParaRPr lang="en-US" altLang="en-US">
              <a:solidFill>
                <a:prstClr val="black">
                  <a:tint val="75000"/>
                </a:prstClr>
              </a:solidFill>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34186230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fi-FI"/>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50E5D0D-3271-094C-8C1D-3B5E47E0D52A}" type="datetime1">
              <a:rPr lang="en-US" altLang="en-US">
                <a:solidFill>
                  <a:prstClr val="black"/>
                </a:solidFill>
              </a:rPr>
              <a:pPr>
                <a:defRPr/>
              </a:pPr>
              <a:t>12/7/18</a:t>
            </a:fld>
            <a:endParaRPr lang="en-US" alt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lt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C5AB5232-71B2-2F4E-A545-21EE974EABAE}" type="slidenum">
              <a:rPr lang="en-US" altLang="en-US">
                <a:solidFill>
                  <a:prstClr val="black">
                    <a:tint val="75000"/>
                  </a:prstClr>
                </a:solidFill>
              </a:rPr>
              <a:pPr>
                <a:defRPr/>
              </a:pPr>
              <a:t>‹#›</a:t>
            </a:fld>
            <a:endParaRPr lang="en-US" altLang="en-US">
              <a:solidFill>
                <a:prstClr val="black">
                  <a:tint val="75000"/>
                </a:prstClr>
              </a:solidFill>
            </a:endParaRPr>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81000" y="609600"/>
            <a:ext cx="4152900" cy="5715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609600"/>
            <a:ext cx="4152900" cy="5715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defTabSz="457200">
              <a:defRPr smtClean="0">
                <a:latin typeface="Arial" panose="020B0604020202020204" pitchFamily="34" charset="0"/>
              </a:defRPr>
            </a:lvl1pPr>
          </a:lstStyle>
          <a:p>
            <a:pPr>
              <a:defRPr/>
            </a:pPr>
            <a:fld id="{C7222718-C08D-1F44-9FF9-504ADC93DCA4}" type="slidenum">
              <a:rPr lang="en-US" altLang="en-US">
                <a:solidFill>
                  <a:prstClr val="black">
                    <a:tint val="75000"/>
                  </a:prstClr>
                </a:solidFill>
              </a:rPr>
              <a:pPr>
                <a:defRPr/>
              </a:pPr>
              <a:t>‹#›</a:t>
            </a:fld>
            <a:endParaRPr lang="en-US" altLang="en-US">
              <a:solidFill>
                <a:prstClr val="black">
                  <a:tint val="75000"/>
                </a:prstClr>
              </a:solidFill>
            </a:endParaRPr>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325" y="287338"/>
            <a:ext cx="7543800" cy="1449387"/>
          </a:xfrm>
          <a:prstGeom prst="rect">
            <a:avLst/>
          </a:prstGeom>
        </p:spPr>
        <p:txBody>
          <a:bodyPr/>
          <a:lstStyle/>
          <a:p>
            <a:r>
              <a:rPr lang="en-US"/>
              <a:t>Click to edit Master title style</a:t>
            </a:r>
            <a:endParaRPr lang="en-US" dirty="0"/>
          </a:p>
        </p:txBody>
      </p:sp>
      <p:sp>
        <p:nvSpPr>
          <p:cNvPr id="3" name="Date Placeholder 3"/>
          <p:cNvSpPr>
            <a:spLocks noGrp="1"/>
          </p:cNvSpPr>
          <p:nvPr>
            <p:ph type="dt" sz="half" idx="10"/>
          </p:nvPr>
        </p:nvSpPr>
        <p:spPr>
          <a:xfrm>
            <a:off x="822325" y="6459538"/>
            <a:ext cx="1854200" cy="365125"/>
          </a:xfrm>
          <a:prstGeom prst="rect">
            <a:avLst/>
          </a:prstGeom>
        </p:spPr>
        <p:txBody>
          <a:bodyPr/>
          <a:lstStyle>
            <a:lvl1pPr>
              <a:defRPr/>
            </a:lvl1pPr>
          </a:lstStyle>
          <a:p>
            <a:pPr>
              <a:defRPr/>
            </a:pPr>
            <a:fld id="{31473624-D637-6445-9D57-AA51C530018B}" type="datetimeFigureOut">
              <a:rPr lang="en-US"/>
              <a:pPr>
                <a:defRPr/>
              </a:pPr>
              <a:t>12/7/18</a:t>
            </a:fld>
            <a:endParaRPr lang="en-US"/>
          </a:p>
        </p:txBody>
      </p:sp>
      <p:sp>
        <p:nvSpPr>
          <p:cNvPr id="4" name="Footer Placeholder 4"/>
          <p:cNvSpPr>
            <a:spLocks noGrp="1"/>
          </p:cNvSpPr>
          <p:nvPr>
            <p:ph type="ftr" sz="quarter" idx="11"/>
          </p:nvPr>
        </p:nvSpPr>
        <p:spPr>
          <a:xfrm>
            <a:off x="2765425" y="6459538"/>
            <a:ext cx="3616325"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A5FC237-1B75-C74C-B476-E490AC55ABE7}" type="slidenum">
              <a:rPr lang="zh-CN" altLang="en-US"/>
              <a:pPr>
                <a:defRPr/>
              </a:pPr>
              <a:t>‹#›</a:t>
            </a:fld>
            <a:endParaRPr lang="en-US" altLang="zh-CN"/>
          </a:p>
        </p:txBody>
      </p:sp>
    </p:spTree>
    <p:extLst>
      <p:ext uri="{BB962C8B-B14F-4D97-AF65-F5344CB8AC3E}">
        <p14:creationId xmlns:p14="http://schemas.microsoft.com/office/powerpoint/2010/main" val="10602903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7063" y="1170132"/>
            <a:ext cx="5216937" cy="5687868"/>
          </a:xfrm>
          <a:prstGeom prst="rect">
            <a:avLst/>
          </a:prstGeom>
        </p:spPr>
      </p:pic>
      <p:sp>
        <p:nvSpPr>
          <p:cNvPr id="20" name="Text Placeholder 26"/>
          <p:cNvSpPr>
            <a:spLocks noGrp="1"/>
          </p:cNvSpPr>
          <p:nvPr>
            <p:ph type="body" sz="quarter" idx="16" hasCustomPrompt="1"/>
          </p:nvPr>
        </p:nvSpPr>
        <p:spPr>
          <a:xfrm>
            <a:off x="123826" y="3534870"/>
            <a:ext cx="3828116"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1"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15889" y="4898571"/>
            <a:ext cx="3845138"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0" y="12207"/>
            <a:ext cx="9144000" cy="557"/>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611099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5"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4" name="Picture 13"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2"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3"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a:t>Subtitle line that can be up to 2 lines of text if it needs to be</a:t>
            </a:r>
          </a:p>
        </p:txBody>
      </p:sp>
      <p:sp>
        <p:nvSpPr>
          <p:cNvPr id="16"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7063" y="1170132"/>
            <a:ext cx="5216937" cy="5687868"/>
          </a:xfrm>
          <a:prstGeom prst="rect">
            <a:avLst/>
          </a:prstGeom>
        </p:spPr>
      </p:pic>
      <p:sp>
        <p:nvSpPr>
          <p:cNvPr id="20" name="Text Placeholder 26"/>
          <p:cNvSpPr>
            <a:spLocks noGrp="1"/>
          </p:cNvSpPr>
          <p:nvPr>
            <p:ph type="body" sz="quarter" idx="16" hasCustomPrompt="1"/>
          </p:nvPr>
        </p:nvSpPr>
        <p:spPr>
          <a:xfrm>
            <a:off x="123826" y="3534870"/>
            <a:ext cx="3828116"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1"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15889" y="4898571"/>
            <a:ext cx="3845138"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0" y="12207"/>
            <a:ext cx="9144000" cy="557"/>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siness">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546351" y="6460940"/>
            <a:ext cx="476623" cy="365125"/>
          </a:xfrm>
          <a:prstGeom prst="rect">
            <a:avLst/>
          </a:prstGeom>
        </p:spPr>
        <p:txBody>
          <a:bodyPr/>
          <a:lstStyle/>
          <a:p>
            <a:fld id="{12342C3A-DD85-7843-B416-BD52AB030D59}" type="slidenum">
              <a:rPr lang="en-US" smtClean="0"/>
              <a:pPr/>
              <a:t>‹#›</a:t>
            </a:fld>
            <a:endParaRPr lang="en-US"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458430"/>
            <a:ext cx="3346648" cy="1338659"/>
          </a:xfrm>
          <a:prstGeom prst="rect">
            <a:avLst/>
          </a:prstGeom>
        </p:spPr>
      </p:pic>
      <p:sp>
        <p:nvSpPr>
          <p:cNvPr id="13" name="Text Placeholder 2"/>
          <p:cNvSpPr>
            <a:spLocks noGrp="1"/>
          </p:cNvSpPr>
          <p:nvPr>
            <p:ph type="body" sz="quarter" idx="12" hasCustomPrompt="1"/>
          </p:nvPr>
        </p:nvSpPr>
        <p:spPr>
          <a:xfrm>
            <a:off x="374316" y="2311400"/>
            <a:ext cx="7918785" cy="1181100"/>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4" name="Picture Placeholder 2"/>
          <p:cNvSpPr>
            <a:spLocks noGrp="1"/>
          </p:cNvSpPr>
          <p:nvPr>
            <p:ph type="pic" sz="quarter" idx="13" hasCustomPrompt="1"/>
          </p:nvPr>
        </p:nvSpPr>
        <p:spPr>
          <a:xfrm>
            <a:off x="0" y="3619500"/>
            <a:ext cx="9144000"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Tree>
    <p:extLst>
      <p:ext uri="{BB962C8B-B14F-4D97-AF65-F5344CB8AC3E}">
        <p14:creationId xmlns:p14="http://schemas.microsoft.com/office/powerpoint/2010/main" val="160223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14.e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10.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2.emf"/><Relationship Id="rId4" Type="http://schemas.openxmlformats.org/officeDocument/2006/relationships/slideLayout" Target="../slideLayouts/slideLayout14.xml"/><Relationship Id="rId9" Type="http://schemas.openxmlformats.org/officeDocument/2006/relationships/image" Target="../media/image14.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theme" Target="../theme/theme4.xml"/><Relationship Id="rId1" Type="http://schemas.openxmlformats.org/officeDocument/2006/relationships/slideLayout" Target="../slideLayouts/slideLayout21.xml"/><Relationship Id="rId4"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theme" Target="../theme/theme6.xml"/><Relationship Id="rId1" Type="http://schemas.openxmlformats.org/officeDocument/2006/relationships/slideLayout" Target="../slideLayouts/slideLayout24.xml"/><Relationship Id="rId4" Type="http://schemas.openxmlformats.org/officeDocument/2006/relationships/image" Target="../media/image2.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2.emf"/><Relationship Id="rId5" Type="http://schemas.openxmlformats.org/officeDocument/2006/relationships/image" Target="../media/image14.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2.emf"/><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14.emf"/><Relationship Id="rId5" Type="http://schemas.openxmlformats.org/officeDocument/2006/relationships/theme" Target="../theme/theme8.xml"/><Relationship Id="rId4"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 id="2147483806" r:id="rId9"/>
    <p:sldLayoutId id="2147483808" r:id="rId10"/>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p:nvCxnSpPr>
        <p:spPr>
          <a:xfrm>
            <a:off x="6099048" y="641935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641991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 name="Picture 1"/>
          <p:cNvPicPr>
            <a:picLocks noChangeAspect="1"/>
          </p:cNvPicPr>
          <p:nvPr userDrawn="1"/>
        </p:nvPicPr>
        <p:blipFill>
          <a:blip r:embed="rId13"/>
          <a:stretch>
            <a:fillRect/>
          </a:stretch>
        </p:blipFill>
        <p:spPr>
          <a:xfrm>
            <a:off x="5391150" y="6584950"/>
            <a:ext cx="2933700" cy="127000"/>
          </a:xfrm>
          <a:prstGeom prst="rect">
            <a:avLst/>
          </a:prstGeom>
        </p:spPr>
      </p:pic>
      <p:sp>
        <p:nvSpPr>
          <p:cNvPr id="6" name="Slide Number Placeholder 1"/>
          <p:cNvSpPr>
            <a:spLocks noGrp="1"/>
          </p:cNvSpPr>
          <p:nvPr userDrawn="1">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grpSp>
        <p:nvGrpSpPr>
          <p:cNvPr id="5" name="Group 4"/>
          <p:cNvGrpSpPr/>
          <p:nvPr userDrawn="1"/>
        </p:nvGrpSpPr>
        <p:grpSpPr>
          <a:xfrm>
            <a:off x="0" y="0"/>
            <a:ext cx="9144000" cy="928827"/>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14"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Tree>
    <p:extLst>
      <p:ext uri="{BB962C8B-B14F-4D97-AF65-F5344CB8AC3E}">
        <p14:creationId xmlns:p14="http://schemas.microsoft.com/office/powerpoint/2010/main" val="725489500"/>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20" r:id="rId10"/>
    <p:sldLayoutId id="2147483822" r:id="rId11"/>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p:nvCxnSpPr>
        <p:spPr>
          <a:xfrm>
            <a:off x="6099048" y="641935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641991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9"/>
          <a:stretch>
            <a:fillRect/>
          </a:stretch>
        </p:blipFill>
        <p:spPr>
          <a:xfrm>
            <a:off x="5391150" y="6584950"/>
            <a:ext cx="2933700" cy="127000"/>
          </a:xfrm>
          <a:prstGeom prst="rect">
            <a:avLst/>
          </a:prstGeom>
        </p:spPr>
      </p:pic>
      <p:sp>
        <p:nvSpPr>
          <p:cNvPr id="6" name="Slide Number Placeholder 1"/>
          <p:cNvSpPr>
            <a:spLocks noGrp="1"/>
          </p:cNvSpPr>
          <p:nvPr userDrawn="1">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5" name="Group 4"/>
          <p:cNvGrpSpPr/>
          <p:nvPr userDrawn="1"/>
        </p:nvGrpSpPr>
        <p:grpSpPr>
          <a:xfrm>
            <a:off x="0" y="0"/>
            <a:ext cx="9144000" cy="928827"/>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10"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21" r:id="rId7"/>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4172975"/>
            <a:chExt cx="9144000" cy="438645"/>
          </a:xfrm>
        </p:grpSpPr>
        <p:cxnSp>
          <p:nvCxnSpPr>
            <p:cNvPr id="7" name="Straight Connector 6"/>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5"/>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3" name="Group 12"/>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6"/>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hyperlink" Target="mailto:rcollado@stevens.edu"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9.xml"/><Relationship Id="rId1" Type="http://schemas.openxmlformats.org/officeDocument/2006/relationships/vmlDrawing" Target="../drawings/vmlDrawing1.vml"/><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1</a:t>
            </a:fld>
            <a:endParaRPr lang="en-US" dirty="0"/>
          </a:p>
        </p:txBody>
      </p:sp>
      <p:sp>
        <p:nvSpPr>
          <p:cNvPr id="3" name="Text Placeholder 2"/>
          <p:cNvSpPr>
            <a:spLocks noGrp="1"/>
          </p:cNvSpPr>
          <p:nvPr>
            <p:ph type="body" sz="quarter" idx="12"/>
          </p:nvPr>
        </p:nvSpPr>
        <p:spPr/>
        <p:txBody>
          <a:bodyPr/>
          <a:lstStyle/>
          <a:p>
            <a:r>
              <a:rPr lang="en-US" dirty="0"/>
              <a:t>FE-545</a:t>
            </a:r>
          </a:p>
        </p:txBody>
      </p:sp>
      <p:pic>
        <p:nvPicPr>
          <p:cNvPr id="7" name="Picture Placeholder 6" descr="financial_engineering-224751073.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541978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685800" y="228600"/>
            <a:ext cx="6477000" cy="609600"/>
          </a:xfrm>
        </p:spPr>
        <p:txBody>
          <a:bodyPr>
            <a:normAutofit/>
          </a:bodyPr>
          <a:lstStyle/>
          <a:p>
            <a:pPr fontAlgn="auto">
              <a:spcAft>
                <a:spcPts val="0"/>
              </a:spcAft>
              <a:defRPr/>
            </a:pPr>
            <a:r>
              <a:rPr lang="en-US" altLang="zh-CN">
                <a:solidFill>
                  <a:schemeClr val="tx1">
                    <a:lumMod val="75000"/>
                    <a:lumOff val="25000"/>
                  </a:schemeClr>
                </a:solidFill>
              </a:rPr>
              <a:t>Abstract Factory Structure</a:t>
            </a:r>
          </a:p>
        </p:txBody>
      </p:sp>
      <p:pic>
        <p:nvPicPr>
          <p:cNvPr id="1536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39" y="838200"/>
            <a:ext cx="8671993" cy="54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032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a:xfrm>
            <a:off x="822325" y="1"/>
            <a:ext cx="7543800" cy="351692"/>
          </a:xfrm>
        </p:spPr>
        <p:txBody>
          <a:bodyPr>
            <a:normAutofit fontScale="90000"/>
          </a:bodyPr>
          <a:lstStyle/>
          <a:p>
            <a:pPr fontAlgn="auto">
              <a:spcAft>
                <a:spcPts val="0"/>
              </a:spcAft>
              <a:defRPr/>
            </a:pPr>
            <a:r>
              <a:rPr lang="en-US" altLang="zh-CN" sz="2000" dirty="0">
                <a:solidFill>
                  <a:schemeClr val="tx1">
                    <a:lumMod val="75000"/>
                    <a:lumOff val="25000"/>
                  </a:schemeClr>
                </a:solidFill>
              </a:rPr>
              <a:t>Implementation example:</a:t>
            </a:r>
          </a:p>
        </p:txBody>
      </p:sp>
      <p:sp>
        <p:nvSpPr>
          <p:cNvPr id="6" name="Rectangle 5">
            <a:extLst>
              <a:ext uri="{FF2B5EF4-FFF2-40B4-BE49-F238E27FC236}">
                <a16:creationId xmlns:a16="http://schemas.microsoft.com/office/drawing/2014/main" id="{D8FD39B7-4551-F74C-B41F-A6AE168280B1}"/>
              </a:ext>
            </a:extLst>
          </p:cNvPr>
          <p:cNvSpPr/>
          <p:nvPr/>
        </p:nvSpPr>
        <p:spPr>
          <a:xfrm>
            <a:off x="0" y="6330461"/>
            <a:ext cx="9144000" cy="602901"/>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4D92F3E-6B5F-CA44-88EF-8C07BECAAF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48117" y="351693"/>
            <a:ext cx="4292216" cy="6506307"/>
          </a:xfrm>
        </p:spPr>
      </p:pic>
    </p:spTree>
    <p:extLst>
      <p:ext uri="{BB962C8B-B14F-4D97-AF65-F5344CB8AC3E}">
        <p14:creationId xmlns:p14="http://schemas.microsoft.com/office/powerpoint/2010/main" val="231086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altLang="zh-CN" dirty="0"/>
              <a:t>Application to Options Pricing</a:t>
            </a:r>
            <a:endParaRPr lang="en-US" dirty="0"/>
          </a:p>
        </p:txBody>
      </p:sp>
    </p:spTree>
    <p:extLst>
      <p:ext uri="{BB962C8B-B14F-4D97-AF65-F5344CB8AC3E}">
        <p14:creationId xmlns:p14="http://schemas.microsoft.com/office/powerpoint/2010/main" val="93974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B6009A-C322-9541-B313-E7A47B3AA826}"/>
              </a:ext>
            </a:extLst>
          </p:cNvPr>
          <p:cNvSpPr>
            <a:spLocks noGrp="1"/>
          </p:cNvSpPr>
          <p:nvPr>
            <p:ph type="sldNum" sz="quarter" idx="13"/>
          </p:nvPr>
        </p:nvSpPr>
        <p:spPr/>
        <p:txBody>
          <a:bodyPr/>
          <a:lstStyle/>
          <a:p>
            <a:fld id="{12342C3A-DD85-7843-B416-BD52AB030D59}" type="slidenum">
              <a:rPr lang="en-US" smtClean="0"/>
              <a:pPr/>
              <a:t>13</a:t>
            </a:fld>
            <a:endParaRPr lang="en-US" dirty="0"/>
          </a:p>
        </p:txBody>
      </p:sp>
      <p:sp>
        <p:nvSpPr>
          <p:cNvPr id="3" name="Text Placeholder 2">
            <a:extLst>
              <a:ext uri="{FF2B5EF4-FFF2-40B4-BE49-F238E27FC236}">
                <a16:creationId xmlns:a16="http://schemas.microsoft.com/office/drawing/2014/main" id="{19333FB7-3114-D14C-9948-A59DF71C0959}"/>
              </a:ext>
            </a:extLst>
          </p:cNvPr>
          <p:cNvSpPr>
            <a:spLocks noGrp="1"/>
          </p:cNvSpPr>
          <p:nvPr>
            <p:ph type="body" sz="quarter" idx="12"/>
          </p:nvPr>
        </p:nvSpPr>
        <p:spPr>
          <a:xfrm>
            <a:off x="227013" y="1112108"/>
            <a:ext cx="8691562" cy="5348831"/>
          </a:xfrm>
        </p:spPr>
        <p:txBody>
          <a:bodyPr/>
          <a:lstStyle/>
          <a:p>
            <a:pPr marL="285750" indent="-285750">
              <a:buFont typeface="Arial" panose="020B0604020202020204" pitchFamily="34" charset="0"/>
              <a:buChar char="•"/>
            </a:pPr>
            <a:r>
              <a:rPr lang="en-US" sz="2000" dirty="0"/>
              <a:t>Our solution requires each type of pay-off to tell the factory that it exists, and to give the factory a blueprint for its manufacture</a:t>
            </a:r>
          </a:p>
          <a:p>
            <a:pPr marL="285750" indent="-285750">
              <a:buFont typeface="Arial" panose="020B0604020202020204" pitchFamily="34" charset="0"/>
              <a:buChar char="•"/>
            </a:pPr>
            <a:r>
              <a:rPr lang="en-US" sz="2000" dirty="0"/>
              <a:t>We get the class to communicate with the factory, without explicitly calling anything from the main routine by using </a:t>
            </a:r>
            <a:r>
              <a:rPr lang="en-US" sz="2000" b="1" dirty="0"/>
              <a:t>global variables </a:t>
            </a:r>
          </a:p>
          <a:p>
            <a:pPr marL="742950" lvl="1" indent="-285750">
              <a:buFont typeface="Arial" panose="020B0604020202020204" pitchFamily="34" charset="0"/>
              <a:buChar char="•"/>
            </a:pPr>
            <a:r>
              <a:rPr lang="en-US" sz="2000" dirty="0"/>
              <a:t>Every global variable is initialized when the program commences before anything else happens</a:t>
            </a:r>
          </a:p>
          <a:p>
            <a:pPr marL="742950" lvl="1" indent="-285750">
              <a:buFont typeface="Arial" panose="020B0604020202020204" pitchFamily="34" charset="0"/>
              <a:buChar char="•"/>
            </a:pPr>
            <a:r>
              <a:rPr lang="en-US" sz="2000" dirty="0"/>
              <a:t>We define a class such that initializing a global variable of that class registers a pay-off class with the factory via its constructor.</a:t>
            </a:r>
          </a:p>
          <a:p>
            <a:pPr marL="285750" indent="-285750">
              <a:buFont typeface="Arial" panose="020B0604020202020204" pitchFamily="34" charset="0"/>
              <a:buChar char="•"/>
            </a:pPr>
            <a:r>
              <a:rPr lang="en-US" sz="2000" dirty="0"/>
              <a:t>For each pay-off class, we write an auxiliary class whose constructor registers the pay-off class with our factory, and we declare a global variable of the auxiliary class. </a:t>
            </a:r>
          </a:p>
          <a:p>
            <a:pPr marL="285750" indent="-285750">
              <a:buFont typeface="Arial" panose="020B0604020202020204" pitchFamily="34" charset="0"/>
              <a:buChar char="•"/>
            </a:pPr>
            <a:r>
              <a:rPr lang="en-US" sz="2000" dirty="0"/>
              <a:t>As these auxiliary classes will all be very similar to each other, we adopt a template solution for defining these classes.</a:t>
            </a:r>
          </a:p>
        </p:txBody>
      </p:sp>
      <p:sp>
        <p:nvSpPr>
          <p:cNvPr id="4" name="Title 3">
            <a:extLst>
              <a:ext uri="{FF2B5EF4-FFF2-40B4-BE49-F238E27FC236}">
                <a16:creationId xmlns:a16="http://schemas.microsoft.com/office/drawing/2014/main" id="{C877EA06-F1B4-C248-8B3E-9F981D936D24}"/>
              </a:ext>
            </a:extLst>
          </p:cNvPr>
          <p:cNvSpPr>
            <a:spLocks noGrp="1"/>
          </p:cNvSpPr>
          <p:nvPr>
            <p:ph type="title"/>
          </p:nvPr>
        </p:nvSpPr>
        <p:spPr/>
        <p:txBody>
          <a:bodyPr/>
          <a:lstStyle/>
          <a:p>
            <a:r>
              <a:rPr lang="en-US" dirty="0"/>
              <a:t>The Factory</a:t>
            </a:r>
          </a:p>
        </p:txBody>
      </p:sp>
    </p:spTree>
    <p:extLst>
      <p:ext uri="{BB962C8B-B14F-4D97-AF65-F5344CB8AC3E}">
        <p14:creationId xmlns:p14="http://schemas.microsoft.com/office/powerpoint/2010/main" val="99439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B6009A-C322-9541-B313-E7A47B3AA826}"/>
              </a:ext>
            </a:extLst>
          </p:cNvPr>
          <p:cNvSpPr>
            <a:spLocks noGrp="1"/>
          </p:cNvSpPr>
          <p:nvPr>
            <p:ph type="sldNum" sz="quarter" idx="13"/>
          </p:nvPr>
        </p:nvSpPr>
        <p:spPr/>
        <p:txBody>
          <a:bodyPr/>
          <a:lstStyle/>
          <a:p>
            <a:fld id="{12342C3A-DD85-7843-B416-BD52AB030D59}" type="slidenum">
              <a:rPr lang="en-US" smtClean="0"/>
              <a:pPr/>
              <a:t>14</a:t>
            </a:fld>
            <a:endParaRPr lang="en-US" dirty="0"/>
          </a:p>
        </p:txBody>
      </p:sp>
      <p:sp>
        <p:nvSpPr>
          <p:cNvPr id="3" name="Text Placeholder 2">
            <a:extLst>
              <a:ext uri="{FF2B5EF4-FFF2-40B4-BE49-F238E27FC236}">
                <a16:creationId xmlns:a16="http://schemas.microsoft.com/office/drawing/2014/main" id="{19333FB7-3114-D14C-9948-A59DF71C0959}"/>
              </a:ext>
            </a:extLst>
          </p:cNvPr>
          <p:cNvSpPr>
            <a:spLocks noGrp="1"/>
          </p:cNvSpPr>
          <p:nvPr>
            <p:ph type="body" sz="quarter" idx="12"/>
          </p:nvPr>
        </p:nvSpPr>
        <p:spPr>
          <a:xfrm>
            <a:off x="227013" y="1112108"/>
            <a:ext cx="8691562" cy="5348831"/>
          </a:xfrm>
        </p:spPr>
        <p:txBody>
          <a:bodyPr/>
          <a:lstStyle/>
          <a:p>
            <a:pPr marL="285750" indent="-285750">
              <a:buFont typeface="Arial" panose="020B0604020202020204" pitchFamily="34" charset="0"/>
              <a:buChar char="•"/>
            </a:pPr>
            <a:r>
              <a:rPr lang="en-US" sz="1800" dirty="0"/>
              <a:t>We need a factory object for these auxiliary classes to talk to.</a:t>
            </a:r>
          </a:p>
          <a:p>
            <a:pPr marL="742950" lvl="1" indent="-285750">
              <a:buFont typeface="Arial" panose="020B0604020202020204" pitchFamily="34" charset="0"/>
              <a:buChar char="•"/>
            </a:pPr>
            <a:r>
              <a:rPr lang="en-US" sz="1800" dirty="0"/>
              <a:t>This cannot be a global variable, since we have no control over the order in which  global variables are initialized. </a:t>
            </a:r>
          </a:p>
          <a:p>
            <a:pPr marL="742950" lvl="1" indent="-285750">
              <a:buFont typeface="Arial" panose="020B0604020202020204" pitchFamily="34" charset="0"/>
              <a:buChar char="•"/>
            </a:pPr>
            <a:r>
              <a:rPr lang="en-US" sz="1800" dirty="0"/>
              <a:t>The factory object needs to exist before the other global variables are defined as they refer to it</a:t>
            </a:r>
          </a:p>
          <a:p>
            <a:pPr marL="1200150" lvl="2" indent="-285750">
              <a:buFont typeface="Arial" panose="020B0604020202020204" pitchFamily="34" charset="0"/>
              <a:buChar char="•"/>
            </a:pPr>
            <a:r>
              <a:rPr lang="en-US" sz="1800" dirty="0"/>
              <a:t>There is a type of variable guaranteed to come into existence at the moment it is first referred to: the </a:t>
            </a:r>
            <a:r>
              <a:rPr lang="en-US" sz="1800" dirty="0">
                <a:solidFill>
                  <a:schemeClr val="accent2"/>
                </a:solidFill>
                <a:latin typeface="Courier" pitchFamily="2" charset="0"/>
              </a:rPr>
              <a:t>static</a:t>
            </a:r>
            <a:r>
              <a:rPr lang="en-US" sz="1800" dirty="0"/>
              <a:t> variable.</a:t>
            </a:r>
          </a:p>
          <a:p>
            <a:pPr marL="285750" indent="-285750">
              <a:buFont typeface="Arial" panose="020B0604020202020204" pitchFamily="34" charset="0"/>
              <a:buChar char="•"/>
            </a:pPr>
            <a:r>
              <a:rPr lang="en-US" sz="1800" dirty="0"/>
              <a:t>A static variable defined in a function persists from one call to the next, and only disappears when the program exits. </a:t>
            </a:r>
          </a:p>
          <a:p>
            <a:pPr marL="742950" lvl="1" indent="-285750">
              <a:buFont typeface="Arial" panose="020B0604020202020204" pitchFamily="34" charset="0"/>
              <a:buChar char="•"/>
            </a:pPr>
            <a:r>
              <a:rPr lang="en-US" sz="1800" dirty="0"/>
              <a:t>All the registration function calls will register the pay-off blueprints with the same factory.</a:t>
            </a:r>
          </a:p>
          <a:p>
            <a:pPr marL="285750" indent="-285750">
              <a:buFont typeface="Arial" panose="020B0604020202020204" pitchFamily="34" charset="0"/>
              <a:buChar char="•"/>
            </a:pPr>
            <a:r>
              <a:rPr lang="en-US" sz="1800" dirty="0"/>
              <a:t>The creator function needs to have access to the same factory object as the registration function, and if the factory is hidden inside the registration function this will not be possible. </a:t>
            </a:r>
          </a:p>
          <a:p>
            <a:pPr marL="742950" lvl="1" indent="-285750">
              <a:buFont typeface="Arial" panose="020B0604020202020204" pitchFamily="34" charset="0"/>
              <a:buChar char="•"/>
            </a:pPr>
            <a:r>
              <a:rPr lang="en-US" sz="1800" dirty="0"/>
              <a:t>The solution to this problem is the </a:t>
            </a:r>
            <a:r>
              <a:rPr lang="en-US" sz="1800" b="1" dirty="0"/>
              <a:t>singleton pattern</a:t>
            </a:r>
            <a:r>
              <a:rPr lang="en-US" sz="1800" dirty="0"/>
              <a:t>.</a:t>
            </a:r>
          </a:p>
        </p:txBody>
      </p:sp>
      <p:sp>
        <p:nvSpPr>
          <p:cNvPr id="4" name="Title 3">
            <a:extLst>
              <a:ext uri="{FF2B5EF4-FFF2-40B4-BE49-F238E27FC236}">
                <a16:creationId xmlns:a16="http://schemas.microsoft.com/office/drawing/2014/main" id="{C877EA06-F1B4-C248-8B3E-9F981D936D24}"/>
              </a:ext>
            </a:extLst>
          </p:cNvPr>
          <p:cNvSpPr>
            <a:spLocks noGrp="1"/>
          </p:cNvSpPr>
          <p:nvPr>
            <p:ph type="title"/>
          </p:nvPr>
        </p:nvSpPr>
        <p:spPr/>
        <p:txBody>
          <a:bodyPr/>
          <a:lstStyle/>
          <a:p>
            <a:r>
              <a:rPr lang="en-US" dirty="0"/>
              <a:t>The Factory</a:t>
            </a:r>
          </a:p>
        </p:txBody>
      </p:sp>
    </p:spTree>
    <p:extLst>
      <p:ext uri="{BB962C8B-B14F-4D97-AF65-F5344CB8AC3E}">
        <p14:creationId xmlns:p14="http://schemas.microsoft.com/office/powerpoint/2010/main" val="207364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B6009A-C322-9541-B313-E7A47B3AA826}"/>
              </a:ext>
            </a:extLst>
          </p:cNvPr>
          <p:cNvSpPr>
            <a:spLocks noGrp="1"/>
          </p:cNvSpPr>
          <p:nvPr>
            <p:ph type="sldNum" sz="quarter" idx="13"/>
          </p:nvPr>
        </p:nvSpPr>
        <p:spPr/>
        <p:txBody>
          <a:bodyPr/>
          <a:lstStyle/>
          <a:p>
            <a:fld id="{12342C3A-DD85-7843-B416-BD52AB030D59}" type="slidenum">
              <a:rPr lang="en-US" smtClean="0"/>
              <a:pPr/>
              <a:t>15</a:t>
            </a:fld>
            <a:endParaRPr lang="en-US" dirty="0"/>
          </a:p>
        </p:txBody>
      </p:sp>
      <p:sp>
        <p:nvSpPr>
          <p:cNvPr id="5" name="Rectangle 4">
            <a:extLst>
              <a:ext uri="{FF2B5EF4-FFF2-40B4-BE49-F238E27FC236}">
                <a16:creationId xmlns:a16="http://schemas.microsoft.com/office/drawing/2014/main" id="{11B2B554-CFC6-1444-BFC1-8FFE3544C5BC}"/>
              </a:ext>
            </a:extLst>
          </p:cNvPr>
          <p:cNvSpPr/>
          <p:nvPr/>
        </p:nvSpPr>
        <p:spPr>
          <a:xfrm>
            <a:off x="0" y="6237514"/>
            <a:ext cx="9144000" cy="664754"/>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19333FB7-3114-D14C-9948-A59DF71C0959}"/>
              </a:ext>
            </a:extLst>
          </p:cNvPr>
          <p:cNvSpPr>
            <a:spLocks noGrp="1"/>
          </p:cNvSpPr>
          <p:nvPr>
            <p:ph type="body" sz="quarter" idx="12"/>
          </p:nvPr>
        </p:nvSpPr>
        <p:spPr>
          <a:xfrm>
            <a:off x="227013" y="1112109"/>
            <a:ext cx="8691562" cy="5713956"/>
          </a:xfrm>
        </p:spPr>
        <p:txBody>
          <a:bodyPr>
            <a:normAutofit fontScale="85000" lnSpcReduction="20000"/>
          </a:bodyPr>
          <a:lstStyle/>
          <a:p>
            <a:pPr marL="285750" indent="-285750">
              <a:buFont typeface="Arial" panose="020B0604020202020204" pitchFamily="34" charset="0"/>
              <a:buChar char="•"/>
            </a:pPr>
            <a:r>
              <a:rPr lang="en-US" dirty="0"/>
              <a:t>The singleton pattern is a way to define a class such that:</a:t>
            </a:r>
          </a:p>
          <a:p>
            <a:pPr marL="742950" lvl="1" indent="-285750">
              <a:buFont typeface="Arial" panose="020B0604020202020204" pitchFamily="34" charset="0"/>
              <a:buChar char="•"/>
            </a:pPr>
            <a:r>
              <a:rPr lang="en-US" dirty="0"/>
              <a:t>An object of the class exists as soon as it is required, and for this exists until the end of the program. </a:t>
            </a:r>
          </a:p>
          <a:p>
            <a:pPr marL="742950" lvl="1" indent="-285750">
              <a:buFont typeface="Arial" panose="020B0604020202020204" pitchFamily="34" charset="0"/>
              <a:buChar char="•"/>
            </a:pPr>
            <a:r>
              <a:rPr lang="en-US" dirty="0"/>
              <a:t>Only one object of the class can exists.</a:t>
            </a:r>
          </a:p>
          <a:p>
            <a:pPr marL="285750" indent="-285750">
              <a:buFont typeface="Arial" panose="020B0604020202020204" pitchFamily="34" charset="0"/>
              <a:buChar char="•"/>
            </a:pPr>
            <a:r>
              <a:rPr lang="en-US" dirty="0"/>
              <a:t>To achieve this in the singleton pattern all constructors and assignment operators are made private. </a:t>
            </a:r>
          </a:p>
          <a:p>
            <a:pPr marL="742950" lvl="1" indent="-285750">
              <a:buFont typeface="Arial" panose="020B0604020202020204" pitchFamily="34" charset="0"/>
              <a:buChar char="•"/>
            </a:pPr>
            <a:r>
              <a:rPr lang="en-US" dirty="0"/>
              <a:t>Therefore factories can only be created from inside methods of the class, giving us control over the existence of factory objects. </a:t>
            </a:r>
          </a:p>
          <a:p>
            <a:pPr marL="285750" indent="-285750">
              <a:buFont typeface="Arial" panose="020B0604020202020204" pitchFamily="34" charset="0"/>
              <a:buChar char="•"/>
            </a:pPr>
            <a:r>
              <a:rPr lang="en-US" dirty="0"/>
              <a:t>To obtain exactly one class object create a method that defines a class object as a static variable.</a:t>
            </a:r>
          </a:p>
          <a:p>
            <a:pPr marL="285750" indent="-285750">
              <a:buFont typeface="Arial" panose="020B0604020202020204" pitchFamily="34" charset="0"/>
              <a:buChar char="•"/>
            </a:pPr>
            <a:r>
              <a:rPr lang="en-US" dirty="0"/>
              <a:t>For example, if our class is called </a:t>
            </a:r>
            <a:r>
              <a:rPr lang="en-US" dirty="0" err="1">
                <a:latin typeface="Courier New" panose="02070309020205020404" pitchFamily="49" charset="0"/>
                <a:cs typeface="Courier New" panose="02070309020205020404" pitchFamily="49" charset="0"/>
              </a:rPr>
              <a:t>PayOffFactory</a:t>
            </a:r>
            <a:r>
              <a:rPr lang="en-US" dirty="0"/>
              <a:t>, define a class method Instance as follows:</a:t>
            </a:r>
            <a:br>
              <a:rPr lang="en-US" dirty="0"/>
            </a:br>
            <a:endParaRPr lang="en-US" dirty="0"/>
          </a:p>
          <a:p>
            <a:r>
              <a:rPr lang="en-US" dirty="0" err="1">
                <a:latin typeface="Courier New" panose="02070309020205020404" pitchFamily="49" charset="0"/>
                <a:cs typeface="Courier New" panose="02070309020205020404" pitchFamily="49" charset="0"/>
              </a:rPr>
              <a:t>PayOffFactory</a:t>
            </a:r>
            <a:r>
              <a:rPr lang="en-US" dirty="0">
                <a:latin typeface="Courier New" panose="02070309020205020404" pitchFamily="49" charset="0"/>
                <a:cs typeface="Courier New" panose="02070309020205020404" pitchFamily="49" charset="0"/>
              </a:rPr>
              <a:t>&amp; </a:t>
            </a:r>
            <a:r>
              <a:rPr lang="en-US" b="1" dirty="0" err="1">
                <a:solidFill>
                  <a:srgbClr val="0070C0"/>
                </a:solidFill>
                <a:latin typeface="Courier New" panose="02070309020205020404" pitchFamily="49" charset="0"/>
                <a:cs typeface="Courier New" panose="02070309020205020404" pitchFamily="49" charset="0"/>
              </a:rPr>
              <a:t>PayOffFactory</a:t>
            </a:r>
            <a:r>
              <a:rPr lang="en-US" b="1" dirty="0">
                <a:solidFill>
                  <a:srgbClr val="0070C0"/>
                </a:solidFill>
                <a:latin typeface="Courier New" panose="02070309020205020404" pitchFamily="49" charset="0"/>
                <a:cs typeface="Courier New" panose="02070309020205020404" pitchFamily="49" charset="0"/>
              </a:rPr>
              <a:t>::Instance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static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PayOffFactory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theFactory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theFactory</a:t>
            </a:r>
            <a:r>
              <a:rPr lang="en-US" dirty="0">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first time that Instance is called, it creates the static data member </a:t>
            </a:r>
            <a:r>
              <a:rPr lang="en-US" dirty="0" err="1">
                <a:latin typeface="Courier New" panose="02070309020205020404" pitchFamily="49" charset="0"/>
                <a:cs typeface="Courier New" panose="02070309020205020404" pitchFamily="49" charset="0"/>
              </a:rPr>
              <a:t>theFactory</a:t>
            </a:r>
            <a:r>
              <a:rPr lang="en-US" dirty="0"/>
              <a:t> using the private default constructor. </a:t>
            </a:r>
          </a:p>
          <a:p>
            <a:pPr marL="285750" indent="-285750">
              <a:buFont typeface="Arial" panose="020B0604020202020204" pitchFamily="34" charset="0"/>
              <a:buChar char="•"/>
            </a:pPr>
            <a:r>
              <a:rPr lang="en-US" dirty="0"/>
              <a:t>Every subsequent time the Instance is called, the address of the already-existing static variable </a:t>
            </a:r>
            <a:r>
              <a:rPr lang="en-US" dirty="0" err="1">
                <a:latin typeface="Courier New" panose="02070309020205020404" pitchFamily="49" charset="0"/>
                <a:cs typeface="Courier New" panose="02070309020205020404" pitchFamily="49" charset="0"/>
              </a:rPr>
              <a:t>theFactory</a:t>
            </a:r>
            <a:r>
              <a:rPr lang="en-US" dirty="0"/>
              <a:t> is returned. </a:t>
            </a:r>
          </a:p>
          <a:p>
            <a:pPr marL="285750" indent="-285750">
              <a:buFont typeface="Arial" panose="020B0604020202020204" pitchFamily="34" charset="0"/>
              <a:buChar char="•"/>
            </a:pPr>
            <a:r>
              <a:rPr lang="en-US" dirty="0"/>
              <a:t>Thus Instance creates precisely one </a:t>
            </a:r>
            <a:r>
              <a:rPr lang="en-US" dirty="0" err="1">
                <a:latin typeface="Courier New" panose="02070309020205020404" pitchFamily="49" charset="0"/>
                <a:cs typeface="Courier New" panose="02070309020205020404" pitchFamily="49" charset="0"/>
              </a:rPr>
              <a:t>PayOffFactory</a:t>
            </a:r>
            <a:r>
              <a:rPr lang="en-US" dirty="0"/>
              <a:t> object which can be accessed by calling </a:t>
            </a:r>
            <a:r>
              <a:rPr lang="en-US" dirty="0" err="1">
                <a:latin typeface="Courier New" panose="02070309020205020404" pitchFamily="49" charset="0"/>
                <a:cs typeface="Courier New" panose="02070309020205020404" pitchFamily="49" charset="0"/>
              </a:rPr>
              <a:t>PayOffFactory</a:t>
            </a:r>
            <a:r>
              <a:rPr lang="en-US" dirty="0">
                <a:latin typeface="Courier New" panose="02070309020205020404" pitchFamily="49" charset="0"/>
                <a:cs typeface="Courier New" panose="02070309020205020404" pitchFamily="49" charset="0"/>
              </a:rPr>
              <a:t>::Instance()</a:t>
            </a:r>
          </a:p>
        </p:txBody>
      </p:sp>
      <p:sp>
        <p:nvSpPr>
          <p:cNvPr id="4" name="Title 3">
            <a:extLst>
              <a:ext uri="{FF2B5EF4-FFF2-40B4-BE49-F238E27FC236}">
                <a16:creationId xmlns:a16="http://schemas.microsoft.com/office/drawing/2014/main" id="{C877EA06-F1B4-C248-8B3E-9F981D936D24}"/>
              </a:ext>
            </a:extLst>
          </p:cNvPr>
          <p:cNvSpPr>
            <a:spLocks noGrp="1"/>
          </p:cNvSpPr>
          <p:nvPr>
            <p:ph type="title"/>
          </p:nvPr>
        </p:nvSpPr>
        <p:spPr/>
        <p:txBody>
          <a:bodyPr/>
          <a:lstStyle/>
          <a:p>
            <a:r>
              <a:rPr lang="en-US" dirty="0"/>
              <a:t>The Singleton Pattern</a:t>
            </a:r>
          </a:p>
        </p:txBody>
      </p:sp>
      <p:sp>
        <p:nvSpPr>
          <p:cNvPr id="7" name="Rectangle 6">
            <a:extLst>
              <a:ext uri="{FF2B5EF4-FFF2-40B4-BE49-F238E27FC236}">
                <a16:creationId xmlns:a16="http://schemas.microsoft.com/office/drawing/2014/main" id="{B76DB0C5-EDEE-5346-90C6-1124E270B054}"/>
              </a:ext>
            </a:extLst>
          </p:cNvPr>
          <p:cNvSpPr/>
          <p:nvPr/>
        </p:nvSpPr>
        <p:spPr>
          <a:xfrm>
            <a:off x="0" y="954216"/>
            <a:ext cx="9144000" cy="275362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B22562A-25E0-6F40-AE8D-1F59D86693A1}"/>
              </a:ext>
            </a:extLst>
          </p:cNvPr>
          <p:cNvSpPr txBox="1"/>
          <p:nvPr/>
        </p:nvSpPr>
        <p:spPr>
          <a:xfrm>
            <a:off x="1716218" y="1731885"/>
            <a:ext cx="5711563"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Note: </a:t>
            </a:r>
            <a:r>
              <a:rPr lang="en-US" dirty="0">
                <a:latin typeface="Courier New" panose="02070309020205020404" pitchFamily="49" charset="0"/>
                <a:cs typeface="Courier New" panose="02070309020205020404" pitchFamily="49" charset="0"/>
              </a:rPr>
              <a:t>Instance</a:t>
            </a:r>
            <a:r>
              <a:rPr lang="en-US" dirty="0"/>
              <a:t> will have to be a static method of </a:t>
            </a:r>
            <a:r>
              <a:rPr lang="en-US" dirty="0" err="1">
                <a:latin typeface="Courier New" panose="02070309020205020404" pitchFamily="49" charset="0"/>
                <a:cs typeface="Courier New" panose="02070309020205020404" pitchFamily="49" charset="0"/>
              </a:rPr>
              <a:t>PayOffFactory</a:t>
            </a:r>
            <a:r>
              <a:rPr lang="en-US" dirty="0"/>
              <a:t>, as the whole point is that it provides you with a </a:t>
            </a:r>
            <a:r>
              <a:rPr lang="en-US" dirty="0" err="1">
                <a:latin typeface="Courier New" panose="02070309020205020404" pitchFamily="49" charset="0"/>
                <a:cs typeface="Courier New" panose="02070309020205020404" pitchFamily="49" charset="0"/>
              </a:rPr>
              <a:t>PayOffFactory</a:t>
            </a:r>
            <a:r>
              <a:rPr lang="en-US" dirty="0"/>
              <a:t> object, and it would be useless if you had to access it from an existing object.</a:t>
            </a:r>
          </a:p>
        </p:txBody>
      </p:sp>
      <p:cxnSp>
        <p:nvCxnSpPr>
          <p:cNvPr id="9" name="Straight Arrow Connector 8">
            <a:extLst>
              <a:ext uri="{FF2B5EF4-FFF2-40B4-BE49-F238E27FC236}">
                <a16:creationId xmlns:a16="http://schemas.microsoft.com/office/drawing/2014/main" id="{FB6E3113-6958-A245-9D7D-4FF4920C0AD9}"/>
              </a:ext>
            </a:extLst>
          </p:cNvPr>
          <p:cNvCxnSpPr>
            <a:cxnSpLocks noChangeAspect="1"/>
          </p:cNvCxnSpPr>
          <p:nvPr/>
        </p:nvCxnSpPr>
        <p:spPr>
          <a:xfrm flipH="1">
            <a:off x="4000501" y="2932214"/>
            <a:ext cx="320040" cy="9275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F90D95C5-6DB7-6444-A003-18C794E0F288}"/>
              </a:ext>
            </a:extLst>
          </p:cNvPr>
          <p:cNvSpPr/>
          <p:nvPr/>
        </p:nvSpPr>
        <p:spPr>
          <a:xfrm>
            <a:off x="0" y="5125358"/>
            <a:ext cx="9144001" cy="173831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CDE2DC2-E39D-634A-BDFA-B9D86AE6D2B8}"/>
              </a:ext>
            </a:extLst>
          </p:cNvPr>
          <p:cNvSpPr txBox="1"/>
          <p:nvPr/>
        </p:nvSpPr>
        <p:spPr>
          <a:xfrm>
            <a:off x="1716218" y="5287461"/>
            <a:ext cx="5711563"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Note: the meaning of </a:t>
            </a:r>
            <a:r>
              <a:rPr lang="en-US" dirty="0">
                <a:latin typeface="Courier New" panose="02070309020205020404" pitchFamily="49" charset="0"/>
                <a:cs typeface="Courier New" panose="02070309020205020404" pitchFamily="49" charset="0"/>
              </a:rPr>
              <a:t>static</a:t>
            </a:r>
            <a:r>
              <a:rPr lang="en-US" dirty="0"/>
              <a:t> here for a function is different from the meaning  for a variable; </a:t>
            </a:r>
          </a:p>
          <a:p>
            <a:pPr marL="285750" indent="-285750">
              <a:buFont typeface="Arial" panose="020B0604020202020204" pitchFamily="34" charset="0"/>
              <a:buChar char="•"/>
            </a:pPr>
            <a:r>
              <a:rPr lang="en-US" dirty="0"/>
              <a:t>For a function </a:t>
            </a:r>
            <a:r>
              <a:rPr lang="en-US" dirty="0">
                <a:latin typeface="Courier New" panose="02070309020205020404" pitchFamily="49" charset="0"/>
                <a:cs typeface="Courier New" panose="02070309020205020404" pitchFamily="49" charset="0"/>
              </a:rPr>
              <a:t>static</a:t>
            </a:r>
            <a:r>
              <a:rPr lang="en-US" dirty="0"/>
              <a:t> means that the function can be called directly without any attachment to an object. </a:t>
            </a:r>
          </a:p>
          <a:p>
            <a:pPr marL="285750" indent="-285750">
              <a:buFont typeface="Arial" panose="020B0604020202020204" pitchFamily="34" charset="0"/>
              <a:buChar char="•"/>
            </a:pPr>
            <a:r>
              <a:rPr lang="en-US" dirty="0"/>
              <a:t>One still has to prefix with the name of class, however.</a:t>
            </a:r>
          </a:p>
        </p:txBody>
      </p:sp>
      <p:sp>
        <p:nvSpPr>
          <p:cNvPr id="19" name="Freeform 18">
            <a:extLst>
              <a:ext uri="{FF2B5EF4-FFF2-40B4-BE49-F238E27FC236}">
                <a16:creationId xmlns:a16="http://schemas.microsoft.com/office/drawing/2014/main" id="{2AF65474-F1CB-5A49-AB6F-0627AD8BA448}"/>
              </a:ext>
            </a:extLst>
          </p:cNvPr>
          <p:cNvSpPr/>
          <p:nvPr/>
        </p:nvSpPr>
        <p:spPr>
          <a:xfrm>
            <a:off x="221386" y="4299102"/>
            <a:ext cx="1503505" cy="1648530"/>
          </a:xfrm>
          <a:custGeom>
            <a:avLst/>
            <a:gdLst>
              <a:gd name="connsiteX0" fmla="*/ 1503505 w 1503505"/>
              <a:gd name="connsiteY0" fmla="*/ 1613325 h 1648530"/>
              <a:gd name="connsiteX1" fmla="*/ 235814 w 1503505"/>
              <a:gd name="connsiteY1" fmla="*/ 1467853 h 1648530"/>
              <a:gd name="connsiteX2" fmla="*/ 17605 w 1503505"/>
              <a:gd name="connsiteY2" fmla="*/ 210553 h 1648530"/>
              <a:gd name="connsiteX3" fmla="*/ 474805 w 1503505"/>
              <a:gd name="connsiteY3" fmla="*/ 13125 h 1648530"/>
            </a:gdLst>
            <a:ahLst/>
            <a:cxnLst>
              <a:cxn ang="0">
                <a:pos x="connsiteX0" y="connsiteY0"/>
              </a:cxn>
              <a:cxn ang="0">
                <a:pos x="connsiteX1" y="connsiteY1"/>
              </a:cxn>
              <a:cxn ang="0">
                <a:pos x="connsiteX2" y="connsiteY2"/>
              </a:cxn>
              <a:cxn ang="0">
                <a:pos x="connsiteX3" y="connsiteY3"/>
              </a:cxn>
            </a:cxnLst>
            <a:rect l="l" t="t" r="r" b="b"/>
            <a:pathLst>
              <a:path w="1503505" h="1648530">
                <a:moveTo>
                  <a:pt x="1503505" y="1613325"/>
                </a:moveTo>
                <a:cubicBezTo>
                  <a:pt x="993484" y="1657486"/>
                  <a:pt x="483464" y="1701648"/>
                  <a:pt x="235814" y="1467853"/>
                </a:cubicBezTo>
                <a:cubicBezTo>
                  <a:pt x="-11836" y="1234058"/>
                  <a:pt x="-22227" y="453008"/>
                  <a:pt x="17605" y="210553"/>
                </a:cubicBezTo>
                <a:cubicBezTo>
                  <a:pt x="57437" y="-31902"/>
                  <a:pt x="266121" y="-9389"/>
                  <a:pt x="474805" y="13125"/>
                </a:cubicBezTo>
              </a:path>
            </a:pathLst>
          </a:custGeom>
          <a:noFill/>
          <a:ln w="38100">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08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12" grpId="0" animBg="1"/>
      <p:bldP spid="11"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B6009A-C322-9541-B313-E7A47B3AA826}"/>
              </a:ext>
            </a:extLst>
          </p:cNvPr>
          <p:cNvSpPr>
            <a:spLocks noGrp="1"/>
          </p:cNvSpPr>
          <p:nvPr>
            <p:ph type="sldNum" sz="quarter" idx="13"/>
          </p:nvPr>
        </p:nvSpPr>
        <p:spPr/>
        <p:txBody>
          <a:bodyPr/>
          <a:lstStyle/>
          <a:p>
            <a:fld id="{12342C3A-DD85-7843-B416-BD52AB030D59}" type="slidenum">
              <a:rPr lang="en-US" smtClean="0"/>
              <a:pPr/>
              <a:t>16</a:t>
            </a:fld>
            <a:endParaRPr lang="en-US" dirty="0"/>
          </a:p>
        </p:txBody>
      </p:sp>
      <p:sp>
        <p:nvSpPr>
          <p:cNvPr id="3" name="Text Placeholder 2">
            <a:extLst>
              <a:ext uri="{FF2B5EF4-FFF2-40B4-BE49-F238E27FC236}">
                <a16:creationId xmlns:a16="http://schemas.microsoft.com/office/drawing/2014/main" id="{19333FB7-3114-D14C-9948-A59DF71C0959}"/>
              </a:ext>
            </a:extLst>
          </p:cNvPr>
          <p:cNvSpPr>
            <a:spLocks noGrp="1"/>
          </p:cNvSpPr>
          <p:nvPr>
            <p:ph type="body" sz="quarter" idx="12"/>
          </p:nvPr>
        </p:nvSpPr>
        <p:spPr>
          <a:xfrm>
            <a:off x="227013" y="1112109"/>
            <a:ext cx="8691562" cy="5348831"/>
          </a:xfrm>
        </p:spPr>
        <p:txBody>
          <a:bodyPr/>
          <a:lstStyle/>
          <a:p>
            <a:pPr marL="285750" indent="-285750">
              <a:buFont typeface="Arial" panose="020B0604020202020204" pitchFamily="34" charset="0"/>
              <a:buChar char="•"/>
            </a:pPr>
            <a:r>
              <a:rPr lang="en-US" sz="2000" dirty="0"/>
              <a:t>Upon registration, we need to know the string identifier for the specific pay-off class and the pointer to the function which creates the object in question. </a:t>
            </a:r>
          </a:p>
          <a:p>
            <a:pPr marL="742950" lvl="1" indent="-285750">
              <a:buFont typeface="Arial" panose="020B0604020202020204" pitchFamily="34" charset="0"/>
              <a:buChar char="•"/>
            </a:pPr>
            <a:r>
              <a:rPr lang="en-US" sz="2000" dirty="0"/>
              <a:t>These will be arguments for the registration method.</a:t>
            </a:r>
          </a:p>
          <a:p>
            <a:pPr marL="285750" indent="-285750">
              <a:buFont typeface="Arial" panose="020B0604020202020204" pitchFamily="34" charset="0"/>
              <a:buChar char="•"/>
            </a:pPr>
            <a:r>
              <a:rPr lang="en-US" sz="2000" dirty="0"/>
              <a:t>The factory needs to store this information for when the create pay-off method is called.</a:t>
            </a:r>
          </a:p>
          <a:p>
            <a:pPr marL="742950" lvl="1" indent="-285750">
              <a:buFont typeface="Arial" panose="020B0604020202020204" pitchFamily="34" charset="0"/>
              <a:buChar char="•"/>
            </a:pPr>
            <a:r>
              <a:rPr lang="en-US" sz="2000" dirty="0"/>
              <a:t>This requires a container class</a:t>
            </a:r>
          </a:p>
          <a:p>
            <a:pPr marL="285750" indent="-285750">
              <a:buFont typeface="Arial" panose="020B0604020202020204" pitchFamily="34" charset="0"/>
              <a:buChar char="•"/>
            </a:pPr>
            <a:r>
              <a:rPr lang="en-US" sz="2000" dirty="0"/>
              <a:t>We use the </a:t>
            </a:r>
            <a:r>
              <a:rPr lang="en-US" sz="2000" dirty="0" err="1"/>
              <a:t>STL</a:t>
            </a:r>
            <a:r>
              <a:rPr lang="en-US" sz="2000" dirty="0"/>
              <a:t> container map class which is designed for associating identifiers to objects.</a:t>
            </a:r>
          </a:p>
          <a:p>
            <a:pPr marL="285750" indent="-285750">
              <a:buFont typeface="Arial" panose="020B0604020202020204" pitchFamily="34" charset="0"/>
              <a:buChar char="•"/>
            </a:pPr>
            <a:r>
              <a:rPr lang="en-US" sz="2000" dirty="0"/>
              <a:t>We also need a method which turns a string plus a strike into a </a:t>
            </a:r>
            <a:r>
              <a:rPr lang="en-US" sz="2000" dirty="0" err="1">
                <a:latin typeface="Courier New" panose="02070309020205020404" pitchFamily="49" charset="0"/>
                <a:cs typeface="Courier New" panose="02070309020205020404" pitchFamily="49" charset="0"/>
              </a:rPr>
              <a:t>PayOff</a:t>
            </a:r>
            <a:r>
              <a:rPr lang="en-US" sz="2000" dirty="0"/>
              <a:t> object</a:t>
            </a:r>
          </a:p>
        </p:txBody>
      </p:sp>
      <p:sp>
        <p:nvSpPr>
          <p:cNvPr id="4" name="Title 3">
            <a:extLst>
              <a:ext uri="{FF2B5EF4-FFF2-40B4-BE49-F238E27FC236}">
                <a16:creationId xmlns:a16="http://schemas.microsoft.com/office/drawing/2014/main" id="{C877EA06-F1B4-C248-8B3E-9F981D936D24}"/>
              </a:ext>
            </a:extLst>
          </p:cNvPr>
          <p:cNvSpPr>
            <a:spLocks noGrp="1"/>
          </p:cNvSpPr>
          <p:nvPr>
            <p:ph type="title"/>
          </p:nvPr>
        </p:nvSpPr>
        <p:spPr/>
        <p:txBody>
          <a:bodyPr/>
          <a:lstStyle/>
          <a:p>
            <a:r>
              <a:rPr lang="en-US" dirty="0"/>
              <a:t>Coding the Factory</a:t>
            </a:r>
          </a:p>
        </p:txBody>
      </p:sp>
    </p:spTree>
    <p:extLst>
      <p:ext uri="{BB962C8B-B14F-4D97-AF65-F5344CB8AC3E}">
        <p14:creationId xmlns:p14="http://schemas.microsoft.com/office/powerpoint/2010/main" val="2935487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B6009A-C322-9541-B313-E7A47B3AA826}"/>
              </a:ext>
            </a:extLst>
          </p:cNvPr>
          <p:cNvSpPr>
            <a:spLocks noGrp="1"/>
          </p:cNvSpPr>
          <p:nvPr>
            <p:ph type="sldNum" sz="quarter" idx="13"/>
          </p:nvPr>
        </p:nvSpPr>
        <p:spPr/>
        <p:txBody>
          <a:bodyPr/>
          <a:lstStyle/>
          <a:p>
            <a:fld id="{12342C3A-DD85-7843-B416-BD52AB030D59}" type="slidenum">
              <a:rPr lang="en-US" smtClean="0"/>
              <a:pPr/>
              <a:t>17</a:t>
            </a:fld>
            <a:endParaRPr lang="en-US" dirty="0"/>
          </a:p>
        </p:txBody>
      </p:sp>
      <p:pic>
        <p:nvPicPr>
          <p:cNvPr id="6" name="Picture 5">
            <a:extLst>
              <a:ext uri="{FF2B5EF4-FFF2-40B4-BE49-F238E27FC236}">
                <a16:creationId xmlns:a16="http://schemas.microsoft.com/office/drawing/2014/main" id="{7A67C796-4BEC-094E-BC54-5A3645768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101"/>
            <a:ext cx="5947512" cy="6294602"/>
          </a:xfrm>
          <a:prstGeom prst="rect">
            <a:avLst/>
          </a:prstGeom>
        </p:spPr>
      </p:pic>
      <p:sp>
        <p:nvSpPr>
          <p:cNvPr id="10" name="Freeform 9">
            <a:extLst>
              <a:ext uri="{FF2B5EF4-FFF2-40B4-BE49-F238E27FC236}">
                <a16:creationId xmlns:a16="http://schemas.microsoft.com/office/drawing/2014/main" id="{FC112477-CBDC-B846-AC46-436342481CA3}"/>
              </a:ext>
            </a:extLst>
          </p:cNvPr>
          <p:cNvSpPr/>
          <p:nvPr/>
        </p:nvSpPr>
        <p:spPr>
          <a:xfrm>
            <a:off x="893618" y="1496290"/>
            <a:ext cx="3730337" cy="1839191"/>
          </a:xfrm>
          <a:custGeom>
            <a:avLst/>
            <a:gdLst>
              <a:gd name="connsiteX0" fmla="*/ 3516923 w 3516923"/>
              <a:gd name="connsiteY0" fmla="*/ 0 h 1728317"/>
              <a:gd name="connsiteX1" fmla="*/ 1366575 w 3516923"/>
              <a:gd name="connsiteY1" fmla="*/ 914400 h 1728317"/>
              <a:gd name="connsiteX2" fmla="*/ 0 w 3516923"/>
              <a:gd name="connsiteY2" fmla="*/ 1728317 h 1728317"/>
              <a:gd name="connsiteX3" fmla="*/ 0 w 3516923"/>
              <a:gd name="connsiteY3" fmla="*/ 1728317 h 1728317"/>
              <a:gd name="connsiteX0" fmla="*/ 3516923 w 3516923"/>
              <a:gd name="connsiteY0" fmla="*/ 0 h 1728317"/>
              <a:gd name="connsiteX1" fmla="*/ 1386168 w 3516923"/>
              <a:gd name="connsiteY1" fmla="*/ 484762 h 1728317"/>
              <a:gd name="connsiteX2" fmla="*/ 0 w 3516923"/>
              <a:gd name="connsiteY2" fmla="*/ 1728317 h 1728317"/>
              <a:gd name="connsiteX3" fmla="*/ 0 w 3516923"/>
              <a:gd name="connsiteY3" fmla="*/ 1728317 h 1728317"/>
              <a:gd name="connsiteX0" fmla="*/ 3516923 w 3516923"/>
              <a:gd name="connsiteY0" fmla="*/ 0 h 1728317"/>
              <a:gd name="connsiteX1" fmla="*/ 1386168 w 3516923"/>
              <a:gd name="connsiteY1" fmla="*/ 484762 h 1728317"/>
              <a:gd name="connsiteX2" fmla="*/ 0 w 3516923"/>
              <a:gd name="connsiteY2" fmla="*/ 1728317 h 1728317"/>
              <a:gd name="connsiteX3" fmla="*/ 0 w 3516923"/>
              <a:gd name="connsiteY3" fmla="*/ 1728317 h 1728317"/>
              <a:gd name="connsiteX0" fmla="*/ 3516923 w 3516923"/>
              <a:gd name="connsiteY0" fmla="*/ 0 h 1728317"/>
              <a:gd name="connsiteX1" fmla="*/ 1513522 w 3516923"/>
              <a:gd name="connsiteY1" fmla="*/ 777697 h 1728317"/>
              <a:gd name="connsiteX2" fmla="*/ 0 w 3516923"/>
              <a:gd name="connsiteY2" fmla="*/ 1728317 h 1728317"/>
              <a:gd name="connsiteX3" fmla="*/ 0 w 3516923"/>
              <a:gd name="connsiteY3" fmla="*/ 1728317 h 1728317"/>
              <a:gd name="connsiteX0" fmla="*/ 3516923 w 3516923"/>
              <a:gd name="connsiteY0" fmla="*/ 0 h 1728317"/>
              <a:gd name="connsiteX1" fmla="*/ 1513522 w 3516923"/>
              <a:gd name="connsiteY1" fmla="*/ 777697 h 1728317"/>
              <a:gd name="connsiteX2" fmla="*/ 0 w 3516923"/>
              <a:gd name="connsiteY2" fmla="*/ 1728317 h 1728317"/>
              <a:gd name="connsiteX3" fmla="*/ 0 w 3516923"/>
              <a:gd name="connsiteY3" fmla="*/ 1728317 h 1728317"/>
            </a:gdLst>
            <a:ahLst/>
            <a:cxnLst>
              <a:cxn ang="0">
                <a:pos x="connsiteX0" y="connsiteY0"/>
              </a:cxn>
              <a:cxn ang="0">
                <a:pos x="connsiteX1" y="connsiteY1"/>
              </a:cxn>
              <a:cxn ang="0">
                <a:pos x="connsiteX2" y="connsiteY2"/>
              </a:cxn>
              <a:cxn ang="0">
                <a:pos x="connsiteX3" y="connsiteY3"/>
              </a:cxn>
            </a:cxnLst>
            <a:rect l="l" t="t" r="r" b="b"/>
            <a:pathLst>
              <a:path w="3516923" h="1728317">
                <a:moveTo>
                  <a:pt x="3516923" y="0"/>
                </a:moveTo>
                <a:cubicBezTo>
                  <a:pt x="2734826" y="313173"/>
                  <a:pt x="1629448" y="470114"/>
                  <a:pt x="1513522" y="777697"/>
                </a:cubicBezTo>
                <a:cubicBezTo>
                  <a:pt x="1397596" y="1085280"/>
                  <a:pt x="252254" y="1569880"/>
                  <a:pt x="0" y="1728317"/>
                </a:cubicBezTo>
                <a:lnTo>
                  <a:pt x="0" y="1728317"/>
                </a:lnTo>
              </a:path>
            </a:pathLst>
          </a:custGeom>
          <a:noFill/>
          <a:ln w="38100">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273B288-9D79-F145-93E5-04A089F3F5BB}"/>
              </a:ext>
            </a:extLst>
          </p:cNvPr>
          <p:cNvSpPr txBox="1"/>
          <p:nvPr/>
        </p:nvSpPr>
        <p:spPr>
          <a:xfrm>
            <a:off x="3175280" y="371789"/>
            <a:ext cx="3748035"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Note: the </a:t>
            </a:r>
            <a:r>
              <a:rPr lang="en-US" dirty="0">
                <a:latin typeface="Courier New" panose="02070309020205020404" pitchFamily="49" charset="0"/>
                <a:cs typeface="Courier New" panose="02070309020205020404" pitchFamily="49" charset="0"/>
              </a:rPr>
              <a:t>typedef </a:t>
            </a:r>
            <a:r>
              <a:rPr lang="en-US" dirty="0"/>
              <a:t>allow us to refer to pointers to functions which take in a double and return a </a:t>
            </a:r>
            <a:r>
              <a:rPr lang="en-US" dirty="0" err="1">
                <a:latin typeface="Courier New" panose="02070309020205020404" pitchFamily="49" charset="0"/>
                <a:cs typeface="Courier New" panose="02070309020205020404" pitchFamily="49" charset="0"/>
              </a:rPr>
              <a:t>PayOff</a:t>
            </a:r>
            <a:r>
              <a:rPr lang="en-US" dirty="0">
                <a:latin typeface="Courier New" panose="02070309020205020404" pitchFamily="49" charset="0"/>
                <a:cs typeface="Courier New" panose="02070309020205020404" pitchFamily="49" charset="0"/>
              </a:rPr>
              <a:t>*</a:t>
            </a:r>
            <a:r>
              <a:rPr lang="en-US" dirty="0"/>
              <a:t> as </a:t>
            </a:r>
            <a:r>
              <a:rPr lang="en-US" dirty="0" err="1">
                <a:latin typeface="Courier New" panose="02070309020205020404" pitchFamily="49" charset="0"/>
                <a:cs typeface="Courier New" panose="02070309020205020404" pitchFamily="49" charset="0"/>
              </a:rPr>
              <a:t>CreatePayOffFunction</a:t>
            </a:r>
            <a:endParaRPr lang="en-US" dirty="0"/>
          </a:p>
        </p:txBody>
      </p:sp>
      <p:sp>
        <p:nvSpPr>
          <p:cNvPr id="12" name="Freeform 11">
            <a:extLst>
              <a:ext uri="{FF2B5EF4-FFF2-40B4-BE49-F238E27FC236}">
                <a16:creationId xmlns:a16="http://schemas.microsoft.com/office/drawing/2014/main" id="{4F23DBC5-5F2F-9C44-B760-E7CE9D4CEF47}"/>
              </a:ext>
            </a:extLst>
          </p:cNvPr>
          <p:cNvSpPr/>
          <p:nvPr/>
        </p:nvSpPr>
        <p:spPr>
          <a:xfrm>
            <a:off x="2130136" y="4145973"/>
            <a:ext cx="3969328" cy="554856"/>
          </a:xfrm>
          <a:custGeom>
            <a:avLst/>
            <a:gdLst>
              <a:gd name="connsiteX0" fmla="*/ 3969328 w 3969328"/>
              <a:gd name="connsiteY0" fmla="*/ 0 h 554856"/>
              <a:gd name="connsiteX1" fmla="*/ 716973 w 3969328"/>
              <a:gd name="connsiteY1" fmla="*/ 550718 h 554856"/>
              <a:gd name="connsiteX2" fmla="*/ 0 w 3969328"/>
              <a:gd name="connsiteY2" fmla="*/ 207818 h 554856"/>
            </a:gdLst>
            <a:ahLst/>
            <a:cxnLst>
              <a:cxn ang="0">
                <a:pos x="connsiteX0" y="connsiteY0"/>
              </a:cxn>
              <a:cxn ang="0">
                <a:pos x="connsiteX1" y="connsiteY1"/>
              </a:cxn>
              <a:cxn ang="0">
                <a:pos x="connsiteX2" y="connsiteY2"/>
              </a:cxn>
            </a:cxnLst>
            <a:rect l="l" t="t" r="r" b="b"/>
            <a:pathLst>
              <a:path w="3969328" h="554856">
                <a:moveTo>
                  <a:pt x="3969328" y="0"/>
                </a:moveTo>
                <a:cubicBezTo>
                  <a:pt x="2673928" y="258041"/>
                  <a:pt x="1378528" y="516082"/>
                  <a:pt x="716973" y="550718"/>
                </a:cubicBezTo>
                <a:cubicBezTo>
                  <a:pt x="55418" y="585354"/>
                  <a:pt x="27709" y="396586"/>
                  <a:pt x="0" y="207818"/>
                </a:cubicBezTo>
              </a:path>
            </a:pathLst>
          </a:custGeom>
          <a:noFill/>
          <a:ln w="38100">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2F6E822-4E81-014A-8937-DC2154537132}"/>
              </a:ext>
            </a:extLst>
          </p:cNvPr>
          <p:cNvSpPr txBox="1"/>
          <p:nvPr/>
        </p:nvSpPr>
        <p:spPr>
          <a:xfrm>
            <a:off x="5947512" y="1857806"/>
            <a:ext cx="3196488" cy="258532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Note: </a:t>
            </a:r>
            <a:r>
              <a:rPr lang="en-US" dirty="0" err="1">
                <a:latin typeface="Courier New" panose="02070309020205020404" pitchFamily="49" charset="0"/>
                <a:cs typeface="Courier New" panose="02070309020205020404" pitchFamily="49" charset="0"/>
              </a:rPr>
              <a:t>CreatePayOff</a:t>
            </a:r>
            <a:r>
              <a:rPr lang="en-US" dirty="0"/>
              <a:t> method returns a pointer to a </a:t>
            </a:r>
            <a:r>
              <a:rPr lang="en-US" dirty="0" err="1">
                <a:latin typeface="Courier New" panose="02070309020205020404" pitchFamily="49" charset="0"/>
                <a:cs typeface="Courier New" panose="02070309020205020404" pitchFamily="49" charset="0"/>
              </a:rPr>
              <a:t>PayOff</a:t>
            </a:r>
            <a:r>
              <a:rPr lang="en-US" dirty="0"/>
              <a:t>. The reason for this is that it allows the possibility of returning a null pointer if the identity string was not found; otherwise we would have to throw an error or return a default sort of pay-off.</a:t>
            </a:r>
          </a:p>
        </p:txBody>
      </p:sp>
    </p:spTree>
    <p:extLst>
      <p:ext uri="{BB962C8B-B14F-4D97-AF65-F5344CB8AC3E}">
        <p14:creationId xmlns:p14="http://schemas.microsoft.com/office/powerpoint/2010/main" val="85695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2"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B6009A-C322-9541-B313-E7A47B3AA826}"/>
              </a:ext>
            </a:extLst>
          </p:cNvPr>
          <p:cNvSpPr>
            <a:spLocks noGrp="1"/>
          </p:cNvSpPr>
          <p:nvPr>
            <p:ph type="sldNum" sz="quarter" idx="13"/>
          </p:nvPr>
        </p:nvSpPr>
        <p:spPr/>
        <p:txBody>
          <a:bodyPr/>
          <a:lstStyle/>
          <a:p>
            <a:fld id="{12342C3A-DD85-7843-B416-BD52AB030D59}" type="slidenum">
              <a:rPr lang="en-US" smtClean="0"/>
              <a:pPr/>
              <a:t>18</a:t>
            </a:fld>
            <a:endParaRPr lang="en-US" dirty="0"/>
          </a:p>
        </p:txBody>
      </p:sp>
      <p:pic>
        <p:nvPicPr>
          <p:cNvPr id="6" name="Picture 5">
            <a:extLst>
              <a:ext uri="{FF2B5EF4-FFF2-40B4-BE49-F238E27FC236}">
                <a16:creationId xmlns:a16="http://schemas.microsoft.com/office/drawing/2014/main" id="{5F303B3A-5EB3-D049-83F7-457C75F2D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1" y="88750"/>
            <a:ext cx="8094518" cy="6254080"/>
          </a:xfrm>
          <a:prstGeom prst="rect">
            <a:avLst/>
          </a:prstGeom>
        </p:spPr>
      </p:pic>
      <p:sp>
        <p:nvSpPr>
          <p:cNvPr id="7" name="TextBox 6">
            <a:extLst>
              <a:ext uri="{FF2B5EF4-FFF2-40B4-BE49-F238E27FC236}">
                <a16:creationId xmlns:a16="http://schemas.microsoft.com/office/drawing/2014/main" id="{F1E41377-E6B7-D24F-A57F-E0666C84E3EF}"/>
              </a:ext>
            </a:extLst>
          </p:cNvPr>
          <p:cNvSpPr txBox="1"/>
          <p:nvPr/>
        </p:nvSpPr>
        <p:spPr>
          <a:xfrm>
            <a:off x="4384964" y="88750"/>
            <a:ext cx="4759036"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Note: A map has the property that each key is unique so if we insert two pairs with the same key then the second one is ignored. This means that if we give two </a:t>
            </a:r>
            <a:r>
              <a:rPr lang="en-US" dirty="0" err="1">
                <a:latin typeface="Courier New" panose="02070309020205020404" pitchFamily="49" charset="0"/>
                <a:cs typeface="Courier New" panose="02070309020205020404" pitchFamily="49" charset="0"/>
              </a:rPr>
              <a:t>PayOff</a:t>
            </a:r>
            <a:r>
              <a:rPr lang="en-US" dirty="0"/>
              <a:t> classes the same string identifier only one will be registered.</a:t>
            </a:r>
          </a:p>
        </p:txBody>
      </p:sp>
      <p:cxnSp>
        <p:nvCxnSpPr>
          <p:cNvPr id="10" name="Straight Arrow Connector 9">
            <a:extLst>
              <a:ext uri="{FF2B5EF4-FFF2-40B4-BE49-F238E27FC236}">
                <a16:creationId xmlns:a16="http://schemas.microsoft.com/office/drawing/2014/main" id="{1884C557-8B76-1A4D-BC7B-EC532FA9417B}"/>
              </a:ext>
            </a:extLst>
          </p:cNvPr>
          <p:cNvCxnSpPr>
            <a:cxnSpLocks/>
          </p:cNvCxnSpPr>
          <p:nvPr/>
        </p:nvCxnSpPr>
        <p:spPr>
          <a:xfrm flipH="1">
            <a:off x="2712027" y="1163782"/>
            <a:ext cx="3626428" cy="100791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39F357E8-3CD2-9F40-8754-1556859163C8}"/>
              </a:ext>
            </a:extLst>
          </p:cNvPr>
          <p:cNvSpPr txBox="1"/>
          <p:nvPr/>
        </p:nvSpPr>
        <p:spPr>
          <a:xfrm>
            <a:off x="4384964" y="88750"/>
            <a:ext cx="4759036"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Note: We examine the return type of the insert to determine whether the insertion was successful. The method </a:t>
            </a:r>
            <a:r>
              <a:rPr lang="en-US" dirty="0" err="1">
                <a:latin typeface="Courier New" panose="02070309020205020404" pitchFamily="49" charset="0"/>
                <a:cs typeface="Courier New" panose="02070309020205020404" pitchFamily="49" charset="0"/>
              </a:rPr>
              <a:t>RegisterPayOff</a:t>
            </a:r>
            <a:r>
              <a:rPr lang="en-US" dirty="0"/>
              <a:t> carries out this insertion for our factory.</a:t>
            </a:r>
          </a:p>
        </p:txBody>
      </p:sp>
      <p:cxnSp>
        <p:nvCxnSpPr>
          <p:cNvPr id="14" name="Straight Arrow Connector 13">
            <a:extLst>
              <a:ext uri="{FF2B5EF4-FFF2-40B4-BE49-F238E27FC236}">
                <a16:creationId xmlns:a16="http://schemas.microsoft.com/office/drawing/2014/main" id="{7E3D6748-983F-7F43-A90A-96A5BC613FDE}"/>
              </a:ext>
            </a:extLst>
          </p:cNvPr>
          <p:cNvCxnSpPr>
            <a:cxnSpLocks/>
          </p:cNvCxnSpPr>
          <p:nvPr/>
        </p:nvCxnSpPr>
        <p:spPr>
          <a:xfrm flipH="1">
            <a:off x="2712027" y="1849582"/>
            <a:ext cx="3948546" cy="935182"/>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5D830B8F-7E9E-684E-A45C-6E833BB8E84A}"/>
              </a:ext>
            </a:extLst>
          </p:cNvPr>
          <p:cNvSpPr txBox="1"/>
          <p:nvPr/>
        </p:nvSpPr>
        <p:spPr>
          <a:xfrm>
            <a:off x="4384964" y="33485"/>
            <a:ext cx="4759036"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Note: the retrieval is carried out in </a:t>
            </a:r>
            <a:r>
              <a:rPr lang="en-US" dirty="0" err="1">
                <a:latin typeface="Courier New" panose="02070309020205020404" pitchFamily="49" charset="0"/>
                <a:cs typeface="Courier New" panose="02070309020205020404" pitchFamily="49" charset="0"/>
              </a:rPr>
              <a:t>CreatePayOff</a:t>
            </a:r>
            <a:r>
              <a:rPr lang="en-US" dirty="0"/>
              <a:t>: a string is passed in and the find method of map is used. This method returns a </a:t>
            </a:r>
            <a:r>
              <a:rPr lang="en-US" dirty="0" err="1">
                <a:latin typeface="Courier New" panose="02070309020205020404" pitchFamily="49" charset="0"/>
                <a:cs typeface="Courier New" panose="02070309020205020404" pitchFamily="49" charset="0"/>
              </a:rPr>
              <a:t>const</a:t>
            </a:r>
            <a:r>
              <a:rPr lang="en-US" dirty="0"/>
              <a:t> iterator pointing to the pair which has the correct key (i.e. first element) if such a pair exists, and otherwise the iterator points to the end of the map.</a:t>
            </a:r>
          </a:p>
        </p:txBody>
      </p:sp>
      <p:sp>
        <p:nvSpPr>
          <p:cNvPr id="17" name="Freeform 16">
            <a:extLst>
              <a:ext uri="{FF2B5EF4-FFF2-40B4-BE49-F238E27FC236}">
                <a16:creationId xmlns:a16="http://schemas.microsoft.com/office/drawing/2014/main" id="{BAEE2E07-53EA-D042-AD36-4169FADEFFEC}"/>
              </a:ext>
            </a:extLst>
          </p:cNvPr>
          <p:cNvSpPr/>
          <p:nvPr/>
        </p:nvSpPr>
        <p:spPr>
          <a:xfrm>
            <a:off x="4724400" y="3061224"/>
            <a:ext cx="2506591" cy="1521662"/>
          </a:xfrm>
          <a:custGeom>
            <a:avLst/>
            <a:gdLst>
              <a:gd name="connsiteX0" fmla="*/ 2438400 w 2506591"/>
              <a:gd name="connsiteY0" fmla="*/ 1521662 h 1521662"/>
              <a:gd name="connsiteX1" fmla="*/ 2449286 w 2506591"/>
              <a:gd name="connsiteY1" fmla="*/ 694347 h 1521662"/>
              <a:gd name="connsiteX2" fmla="*/ 1817914 w 2506591"/>
              <a:gd name="connsiteY2" fmla="*/ 19433 h 1521662"/>
              <a:gd name="connsiteX3" fmla="*/ 402771 w 2506591"/>
              <a:gd name="connsiteY3" fmla="*/ 182719 h 1521662"/>
              <a:gd name="connsiteX4" fmla="*/ 0 w 2506591"/>
              <a:gd name="connsiteY4" fmla="*/ 182719 h 1521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91" h="1521662">
                <a:moveTo>
                  <a:pt x="2438400" y="1521662"/>
                </a:moveTo>
                <a:cubicBezTo>
                  <a:pt x="2495550" y="1233190"/>
                  <a:pt x="2552700" y="944719"/>
                  <a:pt x="2449286" y="694347"/>
                </a:cubicBezTo>
                <a:cubicBezTo>
                  <a:pt x="2345872" y="443975"/>
                  <a:pt x="2159000" y="104704"/>
                  <a:pt x="1817914" y="19433"/>
                </a:cubicBezTo>
                <a:cubicBezTo>
                  <a:pt x="1476828" y="-65838"/>
                  <a:pt x="705757" y="155505"/>
                  <a:pt x="402771" y="182719"/>
                </a:cubicBezTo>
                <a:cubicBezTo>
                  <a:pt x="99785" y="209933"/>
                  <a:pt x="49892" y="196326"/>
                  <a:pt x="0" y="182719"/>
                </a:cubicBezTo>
              </a:path>
            </a:pathLst>
          </a:custGeom>
          <a:noFill/>
          <a:ln w="38100">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DE26C7E-569B-DB41-BDFE-755CFA493565}"/>
              </a:ext>
            </a:extLst>
          </p:cNvPr>
          <p:cNvSpPr txBox="1"/>
          <p:nvPr/>
        </p:nvSpPr>
        <p:spPr>
          <a:xfrm>
            <a:off x="4384964" y="4515101"/>
            <a:ext cx="4759036"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Note: an iterator is an abstraction of a pointer and works in similar fashion. Just like pointers, they can be dereferenced via * or -&gt;. A </a:t>
            </a:r>
            <a:r>
              <a:rPr lang="en-US" dirty="0" err="1"/>
              <a:t>const</a:t>
            </a:r>
            <a:r>
              <a:rPr lang="en-US" dirty="0"/>
              <a:t> iterator is similar to a non-</a:t>
            </a:r>
            <a:r>
              <a:rPr lang="en-US" dirty="0" err="1"/>
              <a:t>const</a:t>
            </a:r>
            <a:r>
              <a:rPr lang="en-US" dirty="0"/>
              <a:t> pointer to </a:t>
            </a:r>
            <a:r>
              <a:rPr lang="en-US" dirty="0" err="1"/>
              <a:t>const</a:t>
            </a:r>
            <a:r>
              <a:rPr lang="en-US" dirty="0"/>
              <a:t> objects. That is, the iterator’s value can be changed, but the value of the thing it points to cannot.</a:t>
            </a:r>
          </a:p>
        </p:txBody>
      </p:sp>
    </p:spTree>
    <p:extLst>
      <p:ext uri="{BB962C8B-B14F-4D97-AF65-F5344CB8AC3E}">
        <p14:creationId xmlns:p14="http://schemas.microsoft.com/office/powerpoint/2010/main" val="335666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7"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B6009A-C322-9541-B313-E7A47B3AA826}"/>
              </a:ext>
            </a:extLst>
          </p:cNvPr>
          <p:cNvSpPr>
            <a:spLocks noGrp="1"/>
          </p:cNvSpPr>
          <p:nvPr>
            <p:ph type="sldNum" sz="quarter" idx="13"/>
          </p:nvPr>
        </p:nvSpPr>
        <p:spPr/>
        <p:txBody>
          <a:bodyPr/>
          <a:lstStyle/>
          <a:p>
            <a:fld id="{12342C3A-DD85-7843-B416-BD52AB030D59}" type="slidenum">
              <a:rPr lang="en-US" smtClean="0"/>
              <a:pPr/>
              <a:t>19</a:t>
            </a:fld>
            <a:endParaRPr lang="en-US" dirty="0"/>
          </a:p>
        </p:txBody>
      </p:sp>
      <p:sp>
        <p:nvSpPr>
          <p:cNvPr id="4" name="Title 3">
            <a:extLst>
              <a:ext uri="{FF2B5EF4-FFF2-40B4-BE49-F238E27FC236}">
                <a16:creationId xmlns:a16="http://schemas.microsoft.com/office/drawing/2014/main" id="{C877EA06-F1B4-C248-8B3E-9F981D936D24}"/>
              </a:ext>
            </a:extLst>
          </p:cNvPr>
          <p:cNvSpPr>
            <a:spLocks noGrp="1"/>
          </p:cNvSpPr>
          <p:nvPr>
            <p:ph type="title"/>
          </p:nvPr>
        </p:nvSpPr>
        <p:spPr/>
        <p:txBody>
          <a:bodyPr/>
          <a:lstStyle/>
          <a:p>
            <a:r>
              <a:rPr lang="en-US" dirty="0"/>
              <a:t>Automatic Registration</a:t>
            </a:r>
          </a:p>
        </p:txBody>
      </p:sp>
      <p:sp>
        <p:nvSpPr>
          <p:cNvPr id="3" name="Text Placeholder 2">
            <a:extLst>
              <a:ext uri="{FF2B5EF4-FFF2-40B4-BE49-F238E27FC236}">
                <a16:creationId xmlns:a16="http://schemas.microsoft.com/office/drawing/2014/main" id="{19333FB7-3114-D14C-9948-A59DF71C0959}"/>
              </a:ext>
            </a:extLst>
          </p:cNvPr>
          <p:cNvSpPr>
            <a:spLocks noGrp="1"/>
          </p:cNvSpPr>
          <p:nvPr>
            <p:ph type="body" sz="quarter" idx="12"/>
          </p:nvPr>
        </p:nvSpPr>
        <p:spPr>
          <a:xfrm>
            <a:off x="227013" y="1112108"/>
            <a:ext cx="8691562" cy="5348832"/>
          </a:xfrm>
        </p:spPr>
        <p:txBody>
          <a:bodyPr>
            <a:normAutofit/>
          </a:bodyPr>
          <a:lstStyle/>
          <a:p>
            <a:pPr marL="285750" indent="-285750">
              <a:buFont typeface="Arial" panose="020B0604020202020204" pitchFamily="34" charset="0"/>
              <a:buChar char="•"/>
            </a:pPr>
            <a:r>
              <a:rPr lang="en-US" dirty="0"/>
              <a:t>We perform registration of </a:t>
            </a:r>
            <a:r>
              <a:rPr lang="en-US" dirty="0" err="1">
                <a:latin typeface="Courier New" panose="02070309020205020404" pitchFamily="49" charset="0"/>
                <a:cs typeface="Courier New" panose="02070309020205020404" pitchFamily="49" charset="0"/>
              </a:rPr>
              <a:t>PayOff</a:t>
            </a:r>
            <a:r>
              <a:rPr lang="en-US" dirty="0"/>
              <a:t> classes by using global variables.</a:t>
            </a:r>
          </a:p>
          <a:p>
            <a:pPr marL="285750" indent="-285750">
              <a:buFont typeface="Arial" panose="020B0604020202020204" pitchFamily="34" charset="0"/>
              <a:buChar char="•"/>
            </a:pPr>
            <a:r>
              <a:rPr lang="en-US" dirty="0"/>
              <a:t>The code is the same except for class names for each registration so we use a template class.</a:t>
            </a:r>
          </a:p>
          <a:p>
            <a:pPr marL="285750" indent="-285750">
              <a:buFont typeface="Arial" panose="020B0604020202020204" pitchFamily="34" charset="0"/>
              <a:buChar char="•"/>
            </a:pPr>
            <a:r>
              <a:rPr lang="en-US" dirty="0"/>
              <a:t>The helper class has to do two things. </a:t>
            </a:r>
          </a:p>
          <a:p>
            <a:pPr marL="800100" lvl="1" indent="-342900">
              <a:buFont typeface="+mj-lt"/>
              <a:buAutoNum type="arabicPeriod"/>
            </a:pPr>
            <a:r>
              <a:rPr lang="en-US" dirty="0"/>
              <a:t>It must define a constructor that carries out the registration of the class defined by the template parameters</a:t>
            </a:r>
          </a:p>
          <a:p>
            <a:pPr marL="800100" lvl="1" indent="-342900">
              <a:buFont typeface="+mj-lt"/>
              <a:buAutoNum type="arabicPeriod"/>
            </a:pPr>
            <a:r>
              <a:rPr lang="en-US" dirty="0"/>
              <a:t>It must define a function to carry out the creation so we have something to use in the registration process.</a:t>
            </a:r>
          </a:p>
          <a:p>
            <a:pPr marL="285750" indent="-285750">
              <a:buFont typeface="Arial" panose="020B0604020202020204" pitchFamily="34" charset="0"/>
              <a:buChar char="•"/>
            </a:pPr>
            <a:r>
              <a:rPr lang="en-US" dirty="0"/>
              <a:t>Constructor:</a:t>
            </a:r>
          </a:p>
          <a:p>
            <a:pPr marL="742950" lvl="1" indent="-285750">
              <a:buFont typeface="Arial" panose="020B0604020202020204" pitchFamily="34" charset="0"/>
              <a:buChar char="•"/>
            </a:pPr>
            <a:r>
              <a:rPr lang="en-US" dirty="0"/>
              <a:t>Takes in a string as an argument.</a:t>
            </a:r>
          </a:p>
          <a:p>
            <a:pPr marL="742950" lvl="1" indent="-285750">
              <a:buFont typeface="Arial" panose="020B0604020202020204" pitchFamily="34" charset="0"/>
              <a:buChar char="•"/>
            </a:pPr>
            <a:r>
              <a:rPr lang="en-US" dirty="0"/>
              <a:t>First calls </a:t>
            </a:r>
            <a:r>
              <a:rPr lang="en-US" dirty="0">
                <a:latin typeface="Courier New" panose="02070309020205020404" pitchFamily="49" charset="0"/>
                <a:cs typeface="Courier New" panose="02070309020205020404" pitchFamily="49" charset="0"/>
              </a:rPr>
              <a:t>Instance</a:t>
            </a:r>
            <a:r>
              <a:rPr lang="en-US" dirty="0"/>
              <a:t> to get the address of the factory object, and then calls the </a:t>
            </a:r>
            <a:r>
              <a:rPr lang="en-US" dirty="0" err="1">
                <a:latin typeface="Courier New" panose="02070309020205020404" pitchFamily="49" charset="0"/>
                <a:cs typeface="Courier New" panose="02070309020205020404" pitchFamily="49" charset="0"/>
              </a:rPr>
              <a:t>RegisterPayOff</a:t>
            </a:r>
            <a:r>
              <a:rPr lang="en-US" dirty="0"/>
              <a:t> method of the factory to carry out the registration. </a:t>
            </a:r>
          </a:p>
          <a:p>
            <a:pPr marL="742950" lvl="1" indent="-285750">
              <a:buFont typeface="Arial" panose="020B0604020202020204" pitchFamily="34" charset="0"/>
              <a:buChar char="•"/>
            </a:pPr>
            <a:r>
              <a:rPr lang="en-US" dirty="0"/>
              <a:t>The constructor does not actually do anything as regards the actual object being created. In fact, the class has no data members so it would not be possible to do anything.</a:t>
            </a:r>
          </a:p>
        </p:txBody>
      </p:sp>
    </p:spTree>
    <p:extLst>
      <p:ext uri="{BB962C8B-B14F-4D97-AF65-F5344CB8AC3E}">
        <p14:creationId xmlns:p14="http://schemas.microsoft.com/office/powerpoint/2010/main" val="304664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pPr>
              <a:defRPr/>
            </a:pPr>
            <a:r>
              <a:rPr lang="en-US" dirty="0">
                <a:ea typeface="ＭＳ Ｐゴシック" charset="-128"/>
              </a:rPr>
              <a:t>FE-545</a:t>
            </a:r>
          </a:p>
          <a:p>
            <a:pPr>
              <a:defRPr/>
            </a:pPr>
            <a:r>
              <a:rPr lang="en-US" dirty="0">
                <a:ea typeface="ＭＳ Ｐゴシック" charset="-128"/>
              </a:rPr>
              <a:t>Lecture 12</a:t>
            </a:r>
            <a:endParaRPr lang="en-US" dirty="0"/>
          </a:p>
        </p:txBody>
      </p:sp>
      <p:sp>
        <p:nvSpPr>
          <p:cNvPr id="3" name="Text Placeholder 2"/>
          <p:cNvSpPr>
            <a:spLocks noGrp="1"/>
          </p:cNvSpPr>
          <p:nvPr>
            <p:ph type="body" sz="quarter" idx="13"/>
          </p:nvPr>
        </p:nvSpPr>
        <p:spPr/>
        <p:txBody>
          <a:bodyPr/>
          <a:lstStyle/>
          <a:p>
            <a:r>
              <a:rPr lang="en-US" altLang="zh-CN" dirty="0"/>
              <a:t>The Factory</a:t>
            </a:r>
            <a:endParaRPr lang="en-US" dirty="0"/>
          </a:p>
        </p:txBody>
      </p:sp>
      <p:sp>
        <p:nvSpPr>
          <p:cNvPr id="4" name="Text Placeholder 3"/>
          <p:cNvSpPr>
            <a:spLocks noGrp="1"/>
          </p:cNvSpPr>
          <p:nvPr>
            <p:ph type="body" sz="quarter" idx="14"/>
          </p:nvPr>
        </p:nvSpPr>
        <p:spPr/>
        <p:txBody>
          <a:bodyPr/>
          <a:lstStyle/>
          <a:p>
            <a:r>
              <a:rPr lang="en-US" dirty="0"/>
              <a:t>Ricardo A. </a:t>
            </a:r>
            <a:r>
              <a:rPr lang="en-US" dirty="0" err="1"/>
              <a:t>Collado</a:t>
            </a:r>
            <a:br>
              <a:rPr lang="en-US" dirty="0"/>
            </a:br>
            <a:r>
              <a:rPr lang="en-US" dirty="0"/>
              <a:t>Assistant Professor</a:t>
            </a:r>
            <a:br>
              <a:rPr lang="en-US" dirty="0"/>
            </a:br>
            <a:r>
              <a:rPr lang="en-US" dirty="0"/>
              <a:t>School of Business</a:t>
            </a:r>
          </a:p>
        </p:txBody>
      </p:sp>
      <p:sp>
        <p:nvSpPr>
          <p:cNvPr id="8" name="Rectangle 7">
            <a:extLst>
              <a:ext uri="{FF2B5EF4-FFF2-40B4-BE49-F238E27FC236}">
                <a16:creationId xmlns:a16="http://schemas.microsoft.com/office/drawing/2014/main" id="{E849DBB3-22F9-2D47-98DC-93F8D2490D32}"/>
              </a:ext>
            </a:extLst>
          </p:cNvPr>
          <p:cNvSpPr/>
          <p:nvPr/>
        </p:nvSpPr>
        <p:spPr>
          <a:xfrm>
            <a:off x="2331218" y="3374570"/>
            <a:ext cx="6812782" cy="30161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5" descr="Abstract_Factory_example1">
            <a:extLst>
              <a:ext uri="{FF2B5EF4-FFF2-40B4-BE49-F238E27FC236}">
                <a16:creationId xmlns:a16="http://schemas.microsoft.com/office/drawing/2014/main" id="{58CC25C2-C6B6-764F-A770-E6B5AA55C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458" y="1072241"/>
            <a:ext cx="6139542" cy="460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098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B6009A-C322-9541-B313-E7A47B3AA826}"/>
              </a:ext>
            </a:extLst>
          </p:cNvPr>
          <p:cNvSpPr>
            <a:spLocks noGrp="1"/>
          </p:cNvSpPr>
          <p:nvPr>
            <p:ph type="sldNum" sz="quarter" idx="13"/>
          </p:nvPr>
        </p:nvSpPr>
        <p:spPr/>
        <p:txBody>
          <a:bodyPr/>
          <a:lstStyle/>
          <a:p>
            <a:fld id="{12342C3A-DD85-7843-B416-BD52AB030D59}" type="slidenum">
              <a:rPr lang="en-US" sz="2000" smtClean="0"/>
              <a:pPr/>
              <a:t>20</a:t>
            </a:fld>
            <a:endParaRPr lang="en-US" sz="2000" dirty="0"/>
          </a:p>
        </p:txBody>
      </p:sp>
      <p:sp>
        <p:nvSpPr>
          <p:cNvPr id="3" name="Text Placeholder 2">
            <a:extLst>
              <a:ext uri="{FF2B5EF4-FFF2-40B4-BE49-F238E27FC236}">
                <a16:creationId xmlns:a16="http://schemas.microsoft.com/office/drawing/2014/main" id="{19333FB7-3114-D14C-9948-A59DF71C0959}"/>
              </a:ext>
            </a:extLst>
          </p:cNvPr>
          <p:cNvSpPr>
            <a:spLocks noGrp="1"/>
          </p:cNvSpPr>
          <p:nvPr>
            <p:ph type="body" sz="quarter" idx="12"/>
          </p:nvPr>
        </p:nvSpPr>
        <p:spPr/>
        <p:txBody>
          <a:bodyPr/>
          <a:lstStyle/>
          <a:p>
            <a:pPr marL="285750" indent="-285750">
              <a:buFont typeface="Arial" panose="020B0604020202020204" pitchFamily="34" charset="0"/>
              <a:buChar char="•"/>
            </a:pPr>
            <a:r>
              <a:rPr lang="en-US" sz="2000" dirty="0"/>
              <a:t>The method </a:t>
            </a:r>
            <a:r>
              <a:rPr lang="en-US" sz="2000" dirty="0">
                <a:latin typeface="Courier New" panose="02070309020205020404" pitchFamily="49" charset="0"/>
                <a:cs typeface="Courier New" panose="02070309020205020404" pitchFamily="49" charset="0"/>
              </a:rPr>
              <a:t>Create:</a:t>
            </a:r>
          </a:p>
          <a:p>
            <a:pPr marL="742950" lvl="1" indent="-285750">
              <a:buFont typeface="Arial" panose="020B0604020202020204" pitchFamily="34" charset="0"/>
              <a:buChar char="•"/>
            </a:pPr>
            <a:r>
              <a:rPr lang="en-US" sz="2000" dirty="0"/>
              <a:t>Defines the function used to create the pay-off object on demand. </a:t>
            </a:r>
          </a:p>
          <a:p>
            <a:pPr marL="742950" lvl="1" indent="-285750">
              <a:buFont typeface="Arial" panose="020B0604020202020204" pitchFamily="34" charset="0"/>
              <a:buChar char="•"/>
            </a:pPr>
            <a:r>
              <a:rPr lang="en-US" sz="2000" dirty="0"/>
              <a:t>It is </a:t>
            </a:r>
            <a:r>
              <a:rPr lang="en-US" sz="2000" dirty="0">
                <a:latin typeface="Courier New" panose="02070309020205020404" pitchFamily="49" charset="0"/>
                <a:cs typeface="Courier New" panose="02070309020205020404" pitchFamily="49" charset="0"/>
              </a:rPr>
              <a:t>static</a:t>
            </a:r>
            <a:r>
              <a:rPr lang="en-US" sz="2000" dirty="0"/>
              <a:t> as it should not be associated to any particular class object. </a:t>
            </a:r>
          </a:p>
          <a:p>
            <a:pPr marL="742950" lvl="1" indent="-285750">
              <a:buFont typeface="Arial" panose="020B0604020202020204" pitchFamily="34" charset="0"/>
              <a:buChar char="•"/>
            </a:pPr>
            <a:r>
              <a:rPr lang="en-US" sz="2000" dirty="0"/>
              <a:t>The function calls the constructor for objects of type </a:t>
            </a:r>
            <a:r>
              <a:rPr lang="en-US" sz="2000" dirty="0">
                <a:latin typeface="Courier New" panose="02070309020205020404" pitchFamily="49" charset="0"/>
                <a:cs typeface="Courier New" panose="02070309020205020404" pitchFamily="49" charset="0"/>
              </a:rPr>
              <a:t>T</a:t>
            </a:r>
            <a:r>
              <a:rPr lang="en-US" sz="2000" dirty="0"/>
              <a:t> with argument Strike.</a:t>
            </a:r>
          </a:p>
          <a:p>
            <a:pPr marL="1200150" lvl="2" indent="-285750">
              <a:buFont typeface="Arial" panose="020B0604020202020204" pitchFamily="34" charset="0"/>
              <a:buChar char="•"/>
            </a:pPr>
            <a:r>
              <a:rPr lang="en-US" sz="1800" dirty="0"/>
              <a:t>The template parameter, </a:t>
            </a:r>
            <a:r>
              <a:rPr lang="en-US" sz="1800" dirty="0">
                <a:latin typeface="Courier New" panose="02070309020205020404" pitchFamily="49" charset="0"/>
                <a:cs typeface="Courier New" panose="02070309020205020404" pitchFamily="49" charset="0"/>
              </a:rPr>
              <a:t>T</a:t>
            </a:r>
            <a:r>
              <a:rPr lang="en-US" sz="1800" dirty="0"/>
              <a:t>, is making the choice of which object to construct. </a:t>
            </a:r>
          </a:p>
          <a:p>
            <a:pPr marL="1200150" lvl="2" indent="-285750">
              <a:buFont typeface="Arial" panose="020B0604020202020204" pitchFamily="34" charset="0"/>
              <a:buChar char="•"/>
            </a:pPr>
            <a:r>
              <a:rPr lang="en-US" sz="1800" dirty="0"/>
              <a:t>Note that we use </a:t>
            </a:r>
            <a:r>
              <a:rPr lang="en-US" sz="1800" dirty="0">
                <a:latin typeface="Courier New" panose="02070309020205020404" pitchFamily="49" charset="0"/>
                <a:cs typeface="Courier New" panose="02070309020205020404" pitchFamily="49" charset="0"/>
              </a:rPr>
              <a:t>new</a:t>
            </a:r>
            <a:r>
              <a:rPr lang="en-US" sz="1800" dirty="0"/>
              <a:t> as we want the created object to persist after the function is finished. </a:t>
            </a:r>
          </a:p>
          <a:p>
            <a:pPr marL="1200150" lvl="2" indent="-285750">
              <a:buFont typeface="Arial" panose="020B0604020202020204" pitchFamily="34" charset="0"/>
              <a:buChar char="•"/>
            </a:pPr>
            <a:r>
              <a:rPr lang="en-US" sz="2000" dirty="0"/>
              <a:t>One consequence of this is that the object will have to be properly deleted at some point.</a:t>
            </a:r>
          </a:p>
        </p:txBody>
      </p:sp>
      <p:sp>
        <p:nvSpPr>
          <p:cNvPr id="4" name="Title 3">
            <a:extLst>
              <a:ext uri="{FF2B5EF4-FFF2-40B4-BE49-F238E27FC236}">
                <a16:creationId xmlns:a16="http://schemas.microsoft.com/office/drawing/2014/main" id="{C877EA06-F1B4-C248-8B3E-9F981D936D24}"/>
              </a:ext>
            </a:extLst>
          </p:cNvPr>
          <p:cNvSpPr>
            <a:spLocks noGrp="1"/>
          </p:cNvSpPr>
          <p:nvPr>
            <p:ph type="title"/>
          </p:nvPr>
        </p:nvSpPr>
        <p:spPr/>
        <p:txBody>
          <a:bodyPr/>
          <a:lstStyle/>
          <a:p>
            <a:r>
              <a:rPr lang="en-US" dirty="0">
                <a:solidFill>
                  <a:prstClr val="black"/>
                </a:solidFill>
              </a:rPr>
              <a:t>Automatic Registration</a:t>
            </a:r>
            <a:endParaRPr lang="en-US" sz="2000" dirty="0"/>
          </a:p>
        </p:txBody>
      </p:sp>
    </p:spTree>
    <p:extLst>
      <p:ext uri="{BB962C8B-B14F-4D97-AF65-F5344CB8AC3E}">
        <p14:creationId xmlns:p14="http://schemas.microsoft.com/office/powerpoint/2010/main" val="916999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B6009A-C322-9541-B313-E7A47B3AA826}"/>
              </a:ext>
            </a:extLst>
          </p:cNvPr>
          <p:cNvSpPr>
            <a:spLocks noGrp="1"/>
          </p:cNvSpPr>
          <p:nvPr>
            <p:ph type="sldNum" sz="quarter" idx="13"/>
          </p:nvPr>
        </p:nvSpPr>
        <p:spPr/>
        <p:txBody>
          <a:bodyPr/>
          <a:lstStyle/>
          <a:p>
            <a:fld id="{12342C3A-DD85-7843-B416-BD52AB030D59}" type="slidenum">
              <a:rPr lang="en-US" smtClean="0"/>
              <a:pPr/>
              <a:t>21</a:t>
            </a:fld>
            <a:endParaRPr lang="en-US" dirty="0"/>
          </a:p>
        </p:txBody>
      </p:sp>
      <p:sp>
        <p:nvSpPr>
          <p:cNvPr id="7" name="Rectangle 6">
            <a:extLst>
              <a:ext uri="{FF2B5EF4-FFF2-40B4-BE49-F238E27FC236}">
                <a16:creationId xmlns:a16="http://schemas.microsoft.com/office/drawing/2014/main" id="{9663B855-6BC0-224F-8432-2E0F3920F8C8}"/>
              </a:ext>
            </a:extLst>
          </p:cNvPr>
          <p:cNvSpPr/>
          <p:nvPr/>
        </p:nvSpPr>
        <p:spPr>
          <a:xfrm>
            <a:off x="0" y="5125358"/>
            <a:ext cx="9144000" cy="173831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5EAD32F-7E6C-144A-8F78-E4A2B20AA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385"/>
            <a:ext cx="5551714" cy="6757132"/>
          </a:xfrm>
          <a:prstGeom prst="rect">
            <a:avLst/>
          </a:prstGeom>
        </p:spPr>
      </p:pic>
    </p:spTree>
    <p:extLst>
      <p:ext uri="{BB962C8B-B14F-4D97-AF65-F5344CB8AC3E}">
        <p14:creationId xmlns:p14="http://schemas.microsoft.com/office/powerpoint/2010/main" val="2161244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A35819-FF48-FC40-AEB1-A6A0D10E4F58}"/>
              </a:ext>
            </a:extLst>
          </p:cNvPr>
          <p:cNvSpPr>
            <a:spLocks noGrp="1"/>
          </p:cNvSpPr>
          <p:nvPr>
            <p:ph type="sldNum" sz="quarter" idx="14"/>
          </p:nvPr>
        </p:nvSpPr>
        <p:spPr/>
        <p:txBody>
          <a:bodyPr/>
          <a:lstStyle/>
          <a:p>
            <a:fld id="{12342C3A-DD85-7843-B416-BD52AB030D59}" type="slidenum">
              <a:rPr lang="en-US" smtClean="0"/>
              <a:pPr/>
              <a:t>22</a:t>
            </a:fld>
            <a:endParaRPr lang="en-US" dirty="0"/>
          </a:p>
        </p:txBody>
      </p:sp>
      <p:sp>
        <p:nvSpPr>
          <p:cNvPr id="3" name="Text Placeholder 2">
            <a:extLst>
              <a:ext uri="{FF2B5EF4-FFF2-40B4-BE49-F238E27FC236}">
                <a16:creationId xmlns:a16="http://schemas.microsoft.com/office/drawing/2014/main" id="{578470E6-5F7C-3641-9A87-511F550C5DCF}"/>
              </a:ext>
            </a:extLst>
          </p:cNvPr>
          <p:cNvSpPr>
            <a:spLocks noGrp="1"/>
          </p:cNvSpPr>
          <p:nvPr>
            <p:ph type="body" sz="quarter" idx="12"/>
          </p:nvPr>
        </p:nvSpPr>
        <p:spPr>
          <a:xfrm>
            <a:off x="227013" y="2764257"/>
            <a:ext cx="4248879" cy="3696683"/>
          </a:xfrm>
        </p:spPr>
        <p:txBody>
          <a:bodyPr/>
          <a:lstStyle/>
          <a:p>
            <a:pPr marL="285750" indent="-285750">
              <a:buFont typeface="Arial" panose="020B0604020202020204" pitchFamily="34" charset="0"/>
              <a:buChar char="•"/>
            </a:pPr>
            <a:r>
              <a:rPr lang="en-US" dirty="0"/>
              <a:t>If we were defining a new class, we would probably put this registration in the source file for the class but as we have already defined the call and put classes, we do not do so here. </a:t>
            </a:r>
          </a:p>
          <a:p>
            <a:pPr marL="285750" indent="-285750">
              <a:buFont typeface="Arial" panose="020B0604020202020204" pitchFamily="34" charset="0"/>
              <a:buChar char="•"/>
            </a:pPr>
            <a:r>
              <a:rPr lang="en-US" dirty="0"/>
              <a:t>The registration defines two global variables, </a:t>
            </a:r>
            <a:r>
              <a:rPr lang="en-US" dirty="0" err="1">
                <a:latin typeface="Courier New" panose="02070309020205020404" pitchFamily="49" charset="0"/>
                <a:cs typeface="Courier New" panose="02070309020205020404" pitchFamily="49" charset="0"/>
              </a:rPr>
              <a:t>RegisterCall</a:t>
            </a:r>
            <a:r>
              <a:rPr lang="en-US" dirty="0"/>
              <a:t> and </a:t>
            </a:r>
            <a:r>
              <a:rPr lang="en-US" dirty="0" err="1">
                <a:latin typeface="Courier New" panose="02070309020205020404" pitchFamily="49" charset="0"/>
                <a:cs typeface="Courier New" panose="02070309020205020404" pitchFamily="49" charset="0"/>
              </a:rPr>
              <a:t>RegisterPut</a:t>
            </a:r>
            <a:r>
              <a:rPr lang="en-US" dirty="0"/>
              <a:t>. These are of type </a:t>
            </a:r>
            <a:r>
              <a:rPr lang="en-US" dirty="0" err="1">
                <a:latin typeface="Courier New" panose="02070309020205020404" pitchFamily="49" charset="0"/>
                <a:cs typeface="Courier New" panose="02070309020205020404" pitchFamily="49" charset="0"/>
              </a:rPr>
              <a:t>PayOffHelper</a:t>
            </a:r>
            <a:r>
              <a:rPr lang="en-US" dirty="0">
                <a:latin typeface="Courier New" panose="02070309020205020404" pitchFamily="49" charset="0"/>
                <a:cs typeface="Courier New" panose="02070309020205020404" pitchFamily="49" charset="0"/>
              </a:rPr>
              <a:t>&lt;Call&gt;</a:t>
            </a:r>
            <a:r>
              <a:rPr lang="en-US" dirty="0"/>
              <a:t> and </a:t>
            </a:r>
            <a:r>
              <a:rPr lang="en-US" dirty="0" err="1">
                <a:latin typeface="Courier New" panose="02070309020205020404" pitchFamily="49" charset="0"/>
                <a:cs typeface="Courier New" panose="02070309020205020404" pitchFamily="49" charset="0"/>
              </a:rPr>
              <a:t>PayOffHelper</a:t>
            </a:r>
            <a:r>
              <a:rPr lang="en-US" dirty="0">
                <a:latin typeface="Courier New" panose="02070309020205020404" pitchFamily="49" charset="0"/>
                <a:cs typeface="Courier New" panose="02070309020205020404" pitchFamily="49" charset="0"/>
              </a:rPr>
              <a:t>&lt;Put&gt;</a:t>
            </a:r>
            <a:r>
              <a:rPr lang="en-US" dirty="0"/>
              <a:t>. </a:t>
            </a:r>
          </a:p>
          <a:p>
            <a:pPr marL="285750" indent="-285750">
              <a:buFont typeface="Arial" panose="020B0604020202020204" pitchFamily="34" charset="0"/>
              <a:buChar char="•"/>
            </a:pPr>
            <a:r>
              <a:rPr lang="en-US" dirty="0"/>
              <a:t>As global variables, they are initialized at the start of the program. This initialization carries out the registration as required.</a:t>
            </a:r>
          </a:p>
        </p:txBody>
      </p:sp>
      <p:sp>
        <p:nvSpPr>
          <p:cNvPr id="4" name="Title 3">
            <a:extLst>
              <a:ext uri="{FF2B5EF4-FFF2-40B4-BE49-F238E27FC236}">
                <a16:creationId xmlns:a16="http://schemas.microsoft.com/office/drawing/2014/main" id="{CFFC2D09-B6AF-644B-BB28-EA2103DFE892}"/>
              </a:ext>
            </a:extLst>
          </p:cNvPr>
          <p:cNvSpPr>
            <a:spLocks noGrp="1"/>
          </p:cNvSpPr>
          <p:nvPr>
            <p:ph type="title"/>
          </p:nvPr>
        </p:nvSpPr>
        <p:spPr/>
        <p:txBody>
          <a:bodyPr/>
          <a:lstStyle/>
          <a:p>
            <a:r>
              <a:rPr lang="en-US" dirty="0">
                <a:solidFill>
                  <a:prstClr val="black"/>
                </a:solidFill>
              </a:rPr>
              <a:t>Automatic Registration</a:t>
            </a:r>
            <a:endParaRPr lang="en-US" dirty="0"/>
          </a:p>
        </p:txBody>
      </p:sp>
      <p:sp>
        <p:nvSpPr>
          <p:cNvPr id="5" name="Text Placeholder 4">
            <a:extLst>
              <a:ext uri="{FF2B5EF4-FFF2-40B4-BE49-F238E27FC236}">
                <a16:creationId xmlns:a16="http://schemas.microsoft.com/office/drawing/2014/main" id="{212E3383-14AD-194D-8031-9F3EC7E2F17D}"/>
              </a:ext>
            </a:extLst>
          </p:cNvPr>
          <p:cNvSpPr>
            <a:spLocks noGrp="1"/>
          </p:cNvSpPr>
          <p:nvPr>
            <p:ph type="body" sz="quarter" idx="15"/>
          </p:nvPr>
        </p:nvSpPr>
        <p:spPr>
          <a:xfrm>
            <a:off x="4661715" y="1112109"/>
            <a:ext cx="4248879" cy="5348831"/>
          </a:xfrm>
        </p:spPr>
        <p:txBody>
          <a:bodyPr/>
          <a:lstStyle/>
          <a:p>
            <a:pPr marL="285750" indent="-285750">
              <a:buFont typeface="Arial" panose="020B0604020202020204" pitchFamily="34" charset="0"/>
              <a:buChar char="•"/>
            </a:pPr>
            <a:r>
              <a:rPr lang="en-US" dirty="0"/>
              <a:t>The </a:t>
            </a:r>
            <a:r>
              <a:rPr lang="en-US" dirty="0">
                <a:latin typeface="Courier New" panose="02070309020205020404" pitchFamily="49" charset="0"/>
                <a:cs typeface="Courier New" panose="02070309020205020404" pitchFamily="49" charset="0"/>
              </a:rPr>
              <a:t>namespace</a:t>
            </a:r>
            <a:r>
              <a:rPr lang="en-US" dirty="0"/>
              <a:t> command around the declaration means that the variables are in an unnamed namespace and as such are invisible to the rest of the program. </a:t>
            </a:r>
          </a:p>
          <a:p>
            <a:pPr marL="285750" indent="-285750">
              <a:buFont typeface="Arial" panose="020B0604020202020204" pitchFamily="34" charset="0"/>
              <a:buChar char="•"/>
            </a:pPr>
            <a:r>
              <a:rPr lang="en-US" dirty="0"/>
              <a:t>So the variables are both global and invisible. </a:t>
            </a:r>
          </a:p>
          <a:p>
            <a:pPr marL="742950" lvl="1" indent="-285750">
              <a:buFont typeface="Arial" panose="020B0604020202020204" pitchFamily="34" charset="0"/>
              <a:buChar char="•"/>
            </a:pPr>
            <a:r>
              <a:rPr lang="en-US" dirty="0"/>
              <a:t>Their purpose is to perform the registration</a:t>
            </a:r>
          </a:p>
          <a:p>
            <a:pPr marL="742950" lvl="1" indent="-285750">
              <a:buFont typeface="Arial" panose="020B0604020202020204" pitchFamily="34" charset="0"/>
              <a:buChar char="•"/>
            </a:pPr>
            <a:r>
              <a:rPr lang="en-US" dirty="0"/>
              <a:t>Once registration has been done we have no further use for them so it is best to put them out of reach.</a:t>
            </a:r>
          </a:p>
        </p:txBody>
      </p:sp>
      <p:pic>
        <p:nvPicPr>
          <p:cNvPr id="6" name="Picture 5">
            <a:extLst>
              <a:ext uri="{FF2B5EF4-FFF2-40B4-BE49-F238E27FC236}">
                <a16:creationId xmlns:a16="http://schemas.microsoft.com/office/drawing/2014/main" id="{D2C5260D-E73E-DA45-ABBB-29FEAA45A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3" y="1112109"/>
            <a:ext cx="4697844" cy="1652147"/>
          </a:xfrm>
          <a:prstGeom prst="rect">
            <a:avLst/>
          </a:prstGeom>
        </p:spPr>
      </p:pic>
    </p:spTree>
    <p:extLst>
      <p:ext uri="{BB962C8B-B14F-4D97-AF65-F5344CB8AC3E}">
        <p14:creationId xmlns:p14="http://schemas.microsoft.com/office/powerpoint/2010/main" val="4258426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B6009A-C322-9541-B313-E7A47B3AA826}"/>
              </a:ext>
            </a:extLst>
          </p:cNvPr>
          <p:cNvSpPr>
            <a:spLocks noGrp="1"/>
          </p:cNvSpPr>
          <p:nvPr>
            <p:ph type="sldNum" sz="quarter" idx="13"/>
          </p:nvPr>
        </p:nvSpPr>
        <p:spPr/>
        <p:txBody>
          <a:bodyPr/>
          <a:lstStyle/>
          <a:p>
            <a:fld id="{12342C3A-DD85-7843-B416-BD52AB030D59}" type="slidenum">
              <a:rPr lang="en-US" smtClean="0"/>
              <a:pPr/>
              <a:t>23</a:t>
            </a:fld>
            <a:endParaRPr lang="en-US" dirty="0"/>
          </a:p>
        </p:txBody>
      </p:sp>
      <p:sp>
        <p:nvSpPr>
          <p:cNvPr id="3" name="Text Placeholder 2">
            <a:extLst>
              <a:ext uri="{FF2B5EF4-FFF2-40B4-BE49-F238E27FC236}">
                <a16:creationId xmlns:a16="http://schemas.microsoft.com/office/drawing/2014/main" id="{19333FB7-3114-D14C-9948-A59DF71C0959}"/>
              </a:ext>
            </a:extLst>
          </p:cNvPr>
          <p:cNvSpPr>
            <a:spLocks noGrp="1"/>
          </p:cNvSpPr>
          <p:nvPr>
            <p:ph type="body" sz="quarter" idx="12"/>
          </p:nvPr>
        </p:nvSpPr>
        <p:spPr/>
        <p:txBody>
          <a:bodyPr/>
          <a:lstStyle/>
          <a:p>
            <a:pPr marL="285750" indent="-285750">
              <a:buFont typeface="Arial" panose="020B0604020202020204" pitchFamily="34" charset="0"/>
              <a:buChar char="•"/>
            </a:pPr>
            <a:r>
              <a:rPr lang="en-US" sz="1900" dirty="0"/>
              <a:t>The user inputs spot, strike and the name of the option. </a:t>
            </a:r>
          </a:p>
          <a:p>
            <a:pPr marL="285750" indent="-285750">
              <a:buFont typeface="Arial" panose="020B0604020202020204" pitchFamily="34" charset="0"/>
              <a:buChar char="•"/>
            </a:pPr>
            <a:r>
              <a:rPr lang="en-US" sz="1900" dirty="0"/>
              <a:t>If an option with that name has been registered then the pay-off is computed, and the object is then deleted.</a:t>
            </a:r>
          </a:p>
          <a:p>
            <a:pPr marL="285750" indent="-285750">
              <a:buFont typeface="Arial" panose="020B0604020202020204" pitchFamily="34" charset="0"/>
              <a:buChar char="•"/>
            </a:pPr>
            <a:r>
              <a:rPr lang="en-US" sz="1900" dirty="0"/>
              <a:t>Name definitions are carried out in the file </a:t>
            </a:r>
            <a:r>
              <a:rPr lang="en-US" sz="1900" dirty="0" err="1">
                <a:latin typeface="Courier New" panose="02070309020205020404" pitchFamily="49" charset="0"/>
                <a:cs typeface="Courier New" panose="02070309020205020404" pitchFamily="49" charset="0"/>
              </a:rPr>
              <a:t>PayOffRegistration.cpp</a:t>
            </a:r>
            <a:r>
              <a:rPr lang="en-US" sz="1900" dirty="0"/>
              <a:t>, and this file is not seen directly by any of the other files including the main routine. </a:t>
            </a:r>
          </a:p>
          <a:p>
            <a:pPr marL="285750" indent="-285750">
              <a:buFont typeface="Arial" panose="020B0604020202020204" pitchFamily="34" charset="0"/>
              <a:buChar char="•"/>
            </a:pPr>
            <a:r>
              <a:rPr lang="en-US" sz="1900" dirty="0"/>
              <a:t>If we want to add another </a:t>
            </a:r>
            <a:r>
              <a:rPr lang="en-US" sz="1900" dirty="0" err="1">
                <a:latin typeface="Courier New" panose="02070309020205020404" pitchFamily="49" charset="0"/>
                <a:cs typeface="Courier New" panose="02070309020205020404" pitchFamily="49" charset="0"/>
              </a:rPr>
              <a:t>PayOff</a:t>
            </a:r>
            <a:r>
              <a:rPr lang="en-US" sz="1900" dirty="0"/>
              <a:t>, say the forward, we could do so without modifying any of the existing files. </a:t>
            </a:r>
          </a:p>
          <a:p>
            <a:pPr marL="285750" indent="-285750">
              <a:buFont typeface="Arial" panose="020B0604020202020204" pitchFamily="34" charset="0"/>
              <a:buChar char="•"/>
            </a:pPr>
            <a:r>
              <a:rPr lang="en-US" sz="1900" dirty="0"/>
              <a:t>All we would have to do is add the header and source file for the forward, and in a new file </a:t>
            </a:r>
            <a:r>
              <a:rPr lang="en-US" sz="1900" dirty="0" err="1">
                <a:latin typeface="Courier New" panose="02070309020205020404" pitchFamily="49" charset="0"/>
                <a:cs typeface="Courier New" panose="02070309020205020404" pitchFamily="49" charset="0"/>
              </a:rPr>
              <a:t>PayOffForwardRegistration.cpp</a:t>
            </a:r>
            <a:r>
              <a:rPr lang="en-US" sz="1900" dirty="0"/>
              <a:t> add the declaration:</a:t>
            </a:r>
          </a:p>
          <a:p>
            <a:pPr algn="ctr"/>
            <a:r>
              <a:rPr lang="en-US" sz="1900" dirty="0" err="1">
                <a:latin typeface="Courier New" panose="02070309020205020404" pitchFamily="49" charset="0"/>
                <a:cs typeface="Courier New" panose="02070309020205020404" pitchFamily="49" charset="0"/>
              </a:rPr>
              <a:t>PayOffHelper</a:t>
            </a:r>
            <a:r>
              <a:rPr lang="en-US" sz="1900" dirty="0">
                <a:latin typeface="Courier New" panose="02070309020205020404" pitchFamily="49" charset="0"/>
                <a:cs typeface="Courier New" panose="02070309020205020404" pitchFamily="49" charset="0"/>
              </a:rPr>
              <a:t>&lt;</a:t>
            </a:r>
            <a:r>
              <a:rPr lang="en-US" sz="1900" dirty="0" err="1">
                <a:latin typeface="Courier New" panose="02070309020205020404" pitchFamily="49" charset="0"/>
                <a:cs typeface="Courier New" panose="02070309020205020404" pitchFamily="49" charset="0"/>
              </a:rPr>
              <a:t>PayOffForward</a:t>
            </a:r>
            <a:r>
              <a:rPr lang="en-US" sz="1900" dirty="0">
                <a:latin typeface="Courier New" panose="02070309020205020404" pitchFamily="49" charset="0"/>
                <a:cs typeface="Courier New" panose="02070309020205020404" pitchFamily="49" charset="0"/>
              </a:rPr>
              <a:t>&gt; </a:t>
            </a:r>
            <a:r>
              <a:rPr lang="en-US" sz="1900" b="1" dirty="0" err="1">
                <a:solidFill>
                  <a:srgbClr val="0070C0"/>
                </a:solidFill>
                <a:latin typeface="Courier New" panose="02070309020205020404" pitchFamily="49" charset="0"/>
                <a:cs typeface="Courier New" panose="02070309020205020404" pitchFamily="49" charset="0"/>
              </a:rPr>
              <a:t>RegisterForward</a:t>
            </a:r>
            <a:r>
              <a:rPr lang="en-US" sz="1900" dirty="0">
                <a:latin typeface="Courier New" panose="02070309020205020404" pitchFamily="49" charset="0"/>
                <a:cs typeface="Courier New" panose="02070309020205020404" pitchFamily="49" charset="0"/>
              </a:rPr>
              <a:t>(</a:t>
            </a:r>
            <a:r>
              <a:rPr lang="en-US" sz="1900" b="1" dirty="0">
                <a:solidFill>
                  <a:srgbClr val="00B050"/>
                </a:solidFill>
                <a:latin typeface="Courier New" panose="02070309020205020404" pitchFamily="49" charset="0"/>
                <a:cs typeface="Courier New" panose="02070309020205020404" pitchFamily="49" charset="0"/>
              </a:rPr>
              <a:t>"forward"</a:t>
            </a:r>
            <a:r>
              <a:rPr lang="en-US" sz="1900" dirty="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r>
              <a:rPr lang="en-US" sz="1900" dirty="0"/>
              <a:t>As desired, this would not require recompilation of any of the original files. </a:t>
            </a:r>
          </a:p>
          <a:p>
            <a:pPr marL="285750" indent="-285750">
              <a:buFont typeface="Arial" panose="020B0604020202020204" pitchFamily="34" charset="0"/>
              <a:buChar char="•"/>
            </a:pPr>
            <a:r>
              <a:rPr lang="en-US" sz="1900" dirty="0"/>
              <a:t>We have therefore achieved our original objective of an open-closed pattern.</a:t>
            </a:r>
          </a:p>
        </p:txBody>
      </p:sp>
      <p:sp>
        <p:nvSpPr>
          <p:cNvPr id="4" name="Title 3">
            <a:extLst>
              <a:ext uri="{FF2B5EF4-FFF2-40B4-BE49-F238E27FC236}">
                <a16:creationId xmlns:a16="http://schemas.microsoft.com/office/drawing/2014/main" id="{C877EA06-F1B4-C248-8B3E-9F981D936D24}"/>
              </a:ext>
            </a:extLst>
          </p:cNvPr>
          <p:cNvSpPr>
            <a:spLocks noGrp="1"/>
          </p:cNvSpPr>
          <p:nvPr>
            <p:ph type="title"/>
          </p:nvPr>
        </p:nvSpPr>
        <p:spPr/>
        <p:txBody>
          <a:bodyPr/>
          <a:lstStyle/>
          <a:p>
            <a:r>
              <a:rPr lang="en-US" dirty="0"/>
              <a:t>Using the Factory</a:t>
            </a:r>
          </a:p>
        </p:txBody>
      </p:sp>
    </p:spTree>
    <p:extLst>
      <p:ext uri="{BB962C8B-B14F-4D97-AF65-F5344CB8AC3E}">
        <p14:creationId xmlns:p14="http://schemas.microsoft.com/office/powerpoint/2010/main" val="1714130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B6009A-C322-9541-B313-E7A47B3AA826}"/>
              </a:ext>
            </a:extLst>
          </p:cNvPr>
          <p:cNvSpPr>
            <a:spLocks noGrp="1"/>
          </p:cNvSpPr>
          <p:nvPr>
            <p:ph type="sldNum" sz="quarter" idx="13"/>
          </p:nvPr>
        </p:nvSpPr>
        <p:spPr/>
        <p:txBody>
          <a:bodyPr/>
          <a:lstStyle/>
          <a:p>
            <a:fld id="{12342C3A-DD85-7843-B416-BD52AB030D59}" type="slidenum">
              <a:rPr lang="en-US" smtClean="0"/>
              <a:pPr/>
              <a:t>24</a:t>
            </a:fld>
            <a:endParaRPr lang="en-US" dirty="0"/>
          </a:p>
        </p:txBody>
      </p:sp>
      <p:sp>
        <p:nvSpPr>
          <p:cNvPr id="9" name="Rectangle 8">
            <a:extLst>
              <a:ext uri="{FF2B5EF4-FFF2-40B4-BE49-F238E27FC236}">
                <a16:creationId xmlns:a16="http://schemas.microsoft.com/office/drawing/2014/main" id="{642C097E-66DA-794B-8A67-D8E816ED55FA}"/>
              </a:ext>
            </a:extLst>
          </p:cNvPr>
          <p:cNvSpPr/>
          <p:nvPr/>
        </p:nvSpPr>
        <p:spPr>
          <a:xfrm>
            <a:off x="0" y="5125358"/>
            <a:ext cx="9144000" cy="173831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BF311A2-DEF3-6B48-B792-6843C3C7C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05600" cy="6843504"/>
          </a:xfrm>
          <a:prstGeom prst="rect">
            <a:avLst/>
          </a:prstGeom>
        </p:spPr>
      </p:pic>
    </p:spTree>
    <p:extLst>
      <p:ext uri="{BB962C8B-B14F-4D97-AF65-F5344CB8AC3E}">
        <p14:creationId xmlns:p14="http://schemas.microsoft.com/office/powerpoint/2010/main" val="1128671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Ricardo A. </a:t>
            </a:r>
            <a:r>
              <a:rPr lang="en-US" dirty="0" err="1"/>
              <a:t>Collado</a:t>
            </a:r>
            <a:endParaRPr lang="en-US" dirty="0"/>
          </a:p>
          <a:p>
            <a:r>
              <a:rPr lang="en-US" dirty="0"/>
              <a:t> </a:t>
            </a:r>
            <a:r>
              <a:rPr lang="en-US" dirty="0">
                <a:hlinkClick r:id="rId2"/>
              </a:rPr>
              <a:t>rcollado@stevens.edu</a:t>
            </a:r>
            <a:endParaRPr lang="en-US" dirty="0"/>
          </a:p>
          <a:p>
            <a:r>
              <a:rPr lang="is-IS" dirty="0"/>
              <a:t>(201) 216-8156</a:t>
            </a:r>
            <a:endParaRPr lang="en-US" dirty="0"/>
          </a:p>
        </p:txBody>
      </p:sp>
    </p:spTree>
    <p:extLst>
      <p:ext uri="{BB962C8B-B14F-4D97-AF65-F5344CB8AC3E}">
        <p14:creationId xmlns:p14="http://schemas.microsoft.com/office/powerpoint/2010/main" val="41523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6BC12F-E04E-DA4C-B4FF-6AC655E81776}"/>
              </a:ext>
            </a:extLst>
          </p:cNvPr>
          <p:cNvSpPr>
            <a:spLocks noGrp="1"/>
          </p:cNvSpPr>
          <p:nvPr>
            <p:ph type="sldNum" sz="quarter" idx="13"/>
          </p:nvPr>
        </p:nvSpPr>
        <p:spPr/>
        <p:txBody>
          <a:bodyPr/>
          <a:lstStyle/>
          <a:p>
            <a:fld id="{12342C3A-DD85-7843-B416-BD52AB030D59}" type="slidenum">
              <a:rPr lang="en-US" smtClean="0"/>
              <a:pPr/>
              <a:t>3</a:t>
            </a:fld>
            <a:endParaRPr lang="en-US" dirty="0"/>
          </a:p>
        </p:txBody>
      </p:sp>
      <p:sp>
        <p:nvSpPr>
          <p:cNvPr id="3" name="Text Placeholder 2">
            <a:extLst>
              <a:ext uri="{FF2B5EF4-FFF2-40B4-BE49-F238E27FC236}">
                <a16:creationId xmlns:a16="http://schemas.microsoft.com/office/drawing/2014/main" id="{3FA1B3AE-1EAA-FB40-990D-FA3395684811}"/>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a:t>We wish to design an interface that the user will input the name of a pay-off and a strike, and the program will then price a vanilla option with that pay-off</a:t>
            </a:r>
          </a:p>
          <a:p>
            <a:pPr marL="285750" indent="-285750">
              <a:buFont typeface="Arial" panose="020B0604020202020204" pitchFamily="34" charset="0"/>
              <a:buChar char="•"/>
            </a:pPr>
            <a:r>
              <a:rPr lang="en-US" dirty="0"/>
              <a:t>This needs a conversion routine from strings and strikes to pay-offs</a:t>
            </a:r>
          </a:p>
          <a:p>
            <a:pPr marL="285750" indent="-285750">
              <a:buFont typeface="Arial" panose="020B0604020202020204" pitchFamily="34" charset="0"/>
              <a:buChar char="•"/>
            </a:pPr>
            <a:r>
              <a:rPr lang="en-US" dirty="0"/>
              <a:t>Simple solution: a function that takes in the string and the strike, checks against all known types of pay-offs and creates a pay-off of the right type</a:t>
            </a:r>
          </a:p>
          <a:p>
            <a:pPr marL="742950" lvl="1" indent="-285750">
              <a:buFont typeface="Arial" panose="020B0604020202020204" pitchFamily="34" charset="0"/>
              <a:buChar char="•"/>
            </a:pPr>
            <a:r>
              <a:rPr lang="en-US" dirty="0"/>
              <a:t>Easily implemented via a switch statement</a:t>
            </a:r>
          </a:p>
          <a:p>
            <a:pPr marL="742950" lvl="1" indent="-285750">
              <a:buFont typeface="Arial" panose="020B0604020202020204" pitchFamily="34" charset="0"/>
              <a:buChar char="•"/>
            </a:pPr>
            <a:r>
              <a:rPr lang="en-US" dirty="0"/>
              <a:t>Would need to include the header files for all possible forms of pay-off</a:t>
            </a:r>
          </a:p>
          <a:p>
            <a:pPr marL="742950" lvl="1" indent="-285750">
              <a:buFont typeface="Arial" panose="020B0604020202020204" pitchFamily="34" charset="0"/>
              <a:buChar char="•"/>
            </a:pPr>
            <a:r>
              <a:rPr lang="en-US" dirty="0"/>
              <a:t>Every time a new pay-off is added it requires modifying the switch statement</a:t>
            </a:r>
          </a:p>
          <a:p>
            <a:pPr marL="742950" lvl="1" indent="-285750">
              <a:buFont typeface="Arial" panose="020B0604020202020204" pitchFamily="34" charset="0"/>
              <a:buChar char="•"/>
            </a:pPr>
            <a:r>
              <a:rPr lang="en-US" dirty="0">
                <a:solidFill>
                  <a:srgbClr val="FF0000"/>
                </a:solidFill>
              </a:rPr>
              <a:t>This violates the open-closed principle as any addition involves modification</a:t>
            </a:r>
          </a:p>
          <a:p>
            <a:pPr marL="285750" indent="-285750">
              <a:buFont typeface="Arial" panose="020B0604020202020204" pitchFamily="34" charset="0"/>
              <a:buChar char="•"/>
            </a:pPr>
            <a:r>
              <a:rPr lang="en-US" dirty="0"/>
              <a:t>A proper solution would allow us to add new pay-offs without changing any of the existing files by simply adding new files</a:t>
            </a:r>
          </a:p>
          <a:p>
            <a:pPr marL="285750" indent="-285750">
              <a:buFont typeface="Arial" panose="020B0604020202020204" pitchFamily="34" charset="0"/>
              <a:buChar char="•"/>
            </a:pPr>
            <a:r>
              <a:rPr lang="en-US" dirty="0"/>
              <a:t>For this we use a design pattern known as </a:t>
            </a:r>
            <a:r>
              <a:rPr lang="en-US" b="1" i="1" dirty="0"/>
              <a:t>the factory pattern</a:t>
            </a:r>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538071FB-EA74-7641-9611-E7560AD143E4}"/>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77207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altLang="zh-CN" dirty="0"/>
              <a:t>The Factory Pattern</a:t>
            </a:r>
            <a:endParaRPr lang="en-US" dirty="0"/>
          </a:p>
        </p:txBody>
      </p:sp>
    </p:spTree>
    <p:extLst>
      <p:ext uri="{BB962C8B-B14F-4D97-AF65-F5344CB8AC3E}">
        <p14:creationId xmlns:p14="http://schemas.microsoft.com/office/powerpoint/2010/main" val="382965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fontAlgn="auto">
              <a:spcAft>
                <a:spcPts val="0"/>
              </a:spcAft>
              <a:defRPr/>
            </a:pPr>
            <a:r>
              <a:rPr lang="en-US" altLang="zh-CN">
                <a:solidFill>
                  <a:schemeClr val="tx1">
                    <a:lumMod val="75000"/>
                    <a:lumOff val="25000"/>
                  </a:schemeClr>
                </a:solidFill>
              </a:rPr>
              <a:t>Intent</a:t>
            </a:r>
          </a:p>
        </p:txBody>
      </p:sp>
      <p:sp>
        <p:nvSpPr>
          <p:cNvPr id="5122" name="Rectangle 3"/>
          <p:cNvSpPr>
            <a:spLocks noGrp="1" noChangeArrowheads="1"/>
          </p:cNvSpPr>
          <p:nvPr>
            <p:ph idx="1"/>
          </p:nvPr>
        </p:nvSpPr>
        <p:spPr/>
        <p:txBody>
          <a:bodyPr/>
          <a:lstStyle/>
          <a:p>
            <a:r>
              <a:rPr lang="zh-CN" altLang="en-US" sz="2400" dirty="0"/>
              <a:t>“</a:t>
            </a:r>
            <a:r>
              <a:rPr lang="en-US" altLang="zh-CN" sz="2400" dirty="0"/>
              <a:t>Provide an interface for creating families of related or dependent objects without specifying their concrete classes.”</a:t>
            </a:r>
            <a:br>
              <a:rPr lang="en-US" altLang="zh-CN" sz="2400" dirty="0"/>
            </a:br>
            <a:endParaRPr lang="en-US" altLang="zh-CN" sz="800" dirty="0"/>
          </a:p>
          <a:p>
            <a:pPr lvl="1"/>
            <a:r>
              <a:rPr lang="en-US" altLang="zh-CN" sz="2000" dirty="0"/>
              <a:t>provide a simple creational interface for a complex family of classes</a:t>
            </a:r>
          </a:p>
          <a:p>
            <a:pPr lvl="2"/>
            <a:r>
              <a:rPr lang="en-US" altLang="zh-CN" sz="1800" dirty="0">
                <a:solidFill>
                  <a:srgbClr val="FF0000"/>
                </a:solidFill>
              </a:rPr>
              <a:t>Client does not have to know any of those details</a:t>
            </a:r>
            <a:br>
              <a:rPr lang="en-US" altLang="zh-CN" sz="1800" dirty="0"/>
            </a:br>
            <a:endParaRPr lang="en-US" altLang="zh-CN" sz="800" dirty="0"/>
          </a:p>
          <a:p>
            <a:pPr lvl="1"/>
            <a:r>
              <a:rPr lang="en-US" altLang="zh-CN" sz="2000" dirty="0"/>
              <a:t>avoid naming concrete classes</a:t>
            </a:r>
          </a:p>
          <a:p>
            <a:pPr lvl="2"/>
            <a:r>
              <a:rPr lang="en-US" altLang="zh-CN" sz="1800" dirty="0"/>
              <a:t>Clients use abstract creational interfaces and abstract product interfaces. Concrete classes can be changed without affecting clients.</a:t>
            </a:r>
          </a:p>
        </p:txBody>
      </p:sp>
    </p:spTree>
    <p:extLst>
      <p:ext uri="{BB962C8B-B14F-4D97-AF65-F5344CB8AC3E}">
        <p14:creationId xmlns:p14="http://schemas.microsoft.com/office/powerpoint/2010/main" val="71744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fontAlgn="auto">
              <a:spcAft>
                <a:spcPts val="0"/>
              </a:spcAft>
              <a:defRPr/>
            </a:pPr>
            <a:r>
              <a:rPr lang="en-US" altLang="zh-CN">
                <a:solidFill>
                  <a:schemeClr val="tx1">
                    <a:lumMod val="75000"/>
                    <a:lumOff val="25000"/>
                  </a:schemeClr>
                </a:solidFill>
              </a:rPr>
              <a:t>Applicability</a:t>
            </a:r>
          </a:p>
        </p:txBody>
      </p:sp>
      <p:sp>
        <p:nvSpPr>
          <p:cNvPr id="7170" name="Rectangle 3"/>
          <p:cNvSpPr>
            <a:spLocks noGrp="1" noChangeArrowheads="1"/>
          </p:cNvSpPr>
          <p:nvPr>
            <p:ph idx="1"/>
          </p:nvPr>
        </p:nvSpPr>
        <p:spPr/>
        <p:txBody>
          <a:bodyPr/>
          <a:lstStyle/>
          <a:p>
            <a:r>
              <a:rPr lang="en-US" altLang="zh-CN" sz="2000" dirty="0"/>
              <a:t>Use the Abstract Factory Pattern if:</a:t>
            </a:r>
            <a:br>
              <a:rPr lang="en-US" altLang="zh-CN" sz="2000" dirty="0"/>
            </a:br>
            <a:endParaRPr lang="en-US" altLang="zh-CN" sz="2000" dirty="0"/>
          </a:p>
          <a:p>
            <a:pPr lvl="1"/>
            <a:r>
              <a:rPr lang="en-US" altLang="zh-CN" sz="2000" dirty="0"/>
              <a:t>clients need to be ignorant of how servers are created, composed, and represented.</a:t>
            </a:r>
            <a:br>
              <a:rPr lang="en-US" altLang="zh-CN" sz="2000" dirty="0"/>
            </a:br>
            <a:endParaRPr lang="en-US" altLang="zh-CN" sz="2000" dirty="0"/>
          </a:p>
          <a:p>
            <a:pPr lvl="1"/>
            <a:r>
              <a:rPr lang="en-US" altLang="zh-CN" sz="2000" dirty="0"/>
              <a:t>clients need to operate with one of several families of products</a:t>
            </a:r>
            <a:br>
              <a:rPr lang="en-US" altLang="zh-CN" sz="2000" dirty="0"/>
            </a:br>
            <a:endParaRPr lang="en-US" altLang="zh-CN" sz="2000" dirty="0"/>
          </a:p>
          <a:p>
            <a:pPr lvl="1"/>
            <a:r>
              <a:rPr lang="en-US" altLang="zh-CN" sz="2000" dirty="0"/>
              <a:t>a family of products must be used together, not mixed with products of other families</a:t>
            </a:r>
          </a:p>
          <a:p>
            <a:pPr lvl="1"/>
            <a:endParaRPr lang="en-US" altLang="zh-CN" sz="2000" dirty="0"/>
          </a:p>
          <a:p>
            <a:pPr lvl="1"/>
            <a:r>
              <a:rPr lang="en-US" altLang="zh-CN" sz="2000" dirty="0"/>
              <a:t>provide a library and want to show just the interface, not implementation of the library components.</a:t>
            </a:r>
          </a:p>
        </p:txBody>
      </p:sp>
    </p:spTree>
    <p:extLst>
      <p:ext uri="{BB962C8B-B14F-4D97-AF65-F5344CB8AC3E}">
        <p14:creationId xmlns:p14="http://schemas.microsoft.com/office/powerpoint/2010/main" val="24463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lumMod val="75000"/>
                    <a:lumOff val="25000"/>
                  </a:schemeClr>
                </a:solidFill>
              </a:rPr>
              <a:t>Collaborators</a:t>
            </a:r>
            <a:endParaRPr lang="en-US" dirty="0"/>
          </a:p>
        </p:txBody>
      </p:sp>
      <p:sp>
        <p:nvSpPr>
          <p:cNvPr id="3" name="Content Placeholder 2"/>
          <p:cNvSpPr>
            <a:spLocks noGrp="1"/>
          </p:cNvSpPr>
          <p:nvPr>
            <p:ph idx="1"/>
          </p:nvPr>
        </p:nvSpPr>
        <p:spPr/>
        <p:txBody>
          <a:bodyPr/>
          <a:lstStyle/>
          <a:p>
            <a:r>
              <a:rPr lang="en-US" altLang="zh-CN" sz="2000" dirty="0"/>
              <a:t>Usually only one </a:t>
            </a:r>
            <a:r>
              <a:rPr lang="en-US" altLang="zh-CN" sz="2000" dirty="0" err="1"/>
              <a:t>ConcreteFactory</a:t>
            </a:r>
            <a:r>
              <a:rPr lang="en-US" altLang="zh-CN" sz="2000" dirty="0"/>
              <a:t> instance is used for an activation, matched to a specific application context.  It builds a specific product family for client use -- the client doesn’t care which family is used -- it simply needs the services appropriate for the current context.</a:t>
            </a:r>
            <a:br>
              <a:rPr lang="en-US" altLang="zh-CN" sz="2000" dirty="0"/>
            </a:br>
            <a:endParaRPr lang="en-US" altLang="zh-CN" sz="2000" dirty="0"/>
          </a:p>
          <a:p>
            <a:r>
              <a:rPr lang="en-US" altLang="zh-CN" sz="2000" dirty="0"/>
              <a:t>The client may use the </a:t>
            </a:r>
            <a:r>
              <a:rPr lang="en-US" altLang="zh-CN" sz="2000" dirty="0" err="1"/>
              <a:t>AbstractFactory</a:t>
            </a:r>
            <a:r>
              <a:rPr lang="en-US" altLang="zh-CN" sz="2000" dirty="0"/>
              <a:t> interface to initiate creation, or some other agent may use the </a:t>
            </a:r>
            <a:r>
              <a:rPr lang="en-US" altLang="zh-CN" sz="2000" dirty="0" err="1"/>
              <a:t>AbstractFactory</a:t>
            </a:r>
            <a:r>
              <a:rPr lang="en-US" altLang="zh-CN" sz="2000" dirty="0"/>
              <a:t> on the client’s behalf.</a:t>
            </a:r>
          </a:p>
          <a:p>
            <a:endParaRPr lang="en-US" altLang="zh-CN" sz="2000" dirty="0"/>
          </a:p>
          <a:p>
            <a:r>
              <a:rPr lang="en-US" altLang="zh-CN" sz="2000" dirty="0"/>
              <a:t>The factory returns, to its clients, specific product instances bound to the product interface.  This is what clients use for all access to the instances.</a:t>
            </a:r>
          </a:p>
          <a:p>
            <a:endParaRPr lang="en-US" sz="2000" dirty="0"/>
          </a:p>
        </p:txBody>
      </p:sp>
      <p:sp>
        <p:nvSpPr>
          <p:cNvPr id="4" name="Slide Number Placeholder 3"/>
          <p:cNvSpPr>
            <a:spLocks noGrp="1"/>
          </p:cNvSpPr>
          <p:nvPr>
            <p:ph type="sldNum" sz="quarter" idx="12"/>
          </p:nvPr>
        </p:nvSpPr>
        <p:spPr/>
        <p:txBody>
          <a:bodyPr/>
          <a:lstStyle/>
          <a:p>
            <a:pPr>
              <a:defRPr/>
            </a:pPr>
            <a:fld id="{48B705BA-FAAD-334E-A609-BD5E0AD3C2F2}" type="slidenum">
              <a:rPr lang="en-US" altLang="en-US" smtClean="0">
                <a:solidFill>
                  <a:prstClr val="black">
                    <a:tint val="75000"/>
                  </a:prstClr>
                </a:solidFill>
              </a:rPr>
              <a:pPr>
                <a:defRPr/>
              </a:pPr>
              <a:t>7</a:t>
            </a:fld>
            <a:endParaRPr lang="en-US" altLang="en-US">
              <a:solidFill>
                <a:prstClr val="black">
                  <a:tint val="75000"/>
                </a:prstClr>
              </a:solidFill>
            </a:endParaRPr>
          </a:p>
        </p:txBody>
      </p:sp>
    </p:spTree>
    <p:extLst>
      <p:ext uri="{BB962C8B-B14F-4D97-AF65-F5344CB8AC3E}">
        <p14:creationId xmlns:p14="http://schemas.microsoft.com/office/powerpoint/2010/main" val="178308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lumMod val="75000"/>
                    <a:lumOff val="25000"/>
                  </a:schemeClr>
                </a:solidFill>
              </a:rPr>
              <a:t>Consequences</a:t>
            </a:r>
            <a:endParaRPr lang="en-US" dirty="0"/>
          </a:p>
        </p:txBody>
      </p:sp>
      <p:sp>
        <p:nvSpPr>
          <p:cNvPr id="3" name="Content Placeholder 2"/>
          <p:cNvSpPr>
            <a:spLocks noGrp="1"/>
          </p:cNvSpPr>
          <p:nvPr>
            <p:ph idx="1"/>
          </p:nvPr>
        </p:nvSpPr>
        <p:spPr>
          <a:xfrm>
            <a:off x="457200" y="1014884"/>
            <a:ext cx="8229600" cy="5811181"/>
          </a:xfrm>
        </p:spPr>
        <p:txBody>
          <a:bodyPr>
            <a:normAutofit fontScale="85000" lnSpcReduction="20000"/>
          </a:bodyPr>
          <a:lstStyle/>
          <a:p>
            <a:r>
              <a:rPr lang="en-US" altLang="zh-CN" sz="2000" dirty="0"/>
              <a:t>The Abstract Factory Pattern has the following benefits:</a:t>
            </a:r>
            <a:br>
              <a:rPr lang="en-US" altLang="zh-CN" sz="2000" dirty="0"/>
            </a:br>
            <a:endParaRPr lang="en-US" altLang="zh-CN" sz="2000" dirty="0"/>
          </a:p>
          <a:p>
            <a:pPr lvl="1"/>
            <a:r>
              <a:rPr lang="en-US" altLang="zh-CN" sz="2000" dirty="0"/>
              <a:t>It isolates concrete classes from the client.</a:t>
            </a:r>
          </a:p>
          <a:p>
            <a:pPr lvl="2"/>
            <a:r>
              <a:rPr lang="en-US" altLang="zh-CN" dirty="0"/>
              <a:t>You use the Abstract Factory to control the classes of objects the client creates.  </a:t>
            </a:r>
          </a:p>
          <a:p>
            <a:pPr lvl="2"/>
            <a:r>
              <a:rPr lang="en-US" altLang="zh-CN" dirty="0"/>
              <a:t>Product names are isolated in the implementation of the Concrete Factory, clients use the instances through their abstract interfaces.</a:t>
            </a:r>
            <a:br>
              <a:rPr lang="en-US" altLang="zh-CN" dirty="0"/>
            </a:br>
            <a:endParaRPr lang="en-US" altLang="zh-CN" dirty="0"/>
          </a:p>
          <a:p>
            <a:pPr lvl="1"/>
            <a:r>
              <a:rPr lang="en-US" altLang="zh-CN" sz="2000" dirty="0"/>
              <a:t>Exchanging defined product families is easy.</a:t>
            </a:r>
          </a:p>
          <a:p>
            <a:pPr lvl="2"/>
            <a:r>
              <a:rPr lang="en-US" altLang="zh-CN" dirty="0"/>
              <a:t>None of the client code breaks because the abstract interfaces don’t change. </a:t>
            </a:r>
          </a:p>
          <a:p>
            <a:pPr lvl="2"/>
            <a:r>
              <a:rPr lang="en-US" altLang="zh-CN" dirty="0"/>
              <a:t>Because the abstract factory creates a complete family of products, the whole product family changes when the concrete factory is changed.</a:t>
            </a:r>
            <a:br>
              <a:rPr lang="en-US" altLang="zh-CN" dirty="0"/>
            </a:br>
            <a:endParaRPr lang="en-US" altLang="zh-CN" dirty="0"/>
          </a:p>
          <a:p>
            <a:pPr lvl="1"/>
            <a:r>
              <a:rPr lang="en-US" altLang="zh-CN" sz="2000" dirty="0"/>
              <a:t>It promotes consistency among products.</a:t>
            </a:r>
          </a:p>
          <a:p>
            <a:pPr lvl="2"/>
            <a:r>
              <a:rPr lang="en-US" altLang="zh-CN" dirty="0"/>
              <a:t>It is the concrete factory’s job to make sure that the right products are used together.</a:t>
            </a:r>
          </a:p>
          <a:p>
            <a:pPr lvl="2">
              <a:buFontTx/>
              <a:buNone/>
            </a:pPr>
            <a:r>
              <a:rPr lang="en-US" altLang="zh-CN" dirty="0"/>
              <a:t>    </a:t>
            </a:r>
          </a:p>
          <a:p>
            <a:pPr lvl="2">
              <a:buFontTx/>
              <a:buNone/>
            </a:pPr>
            <a:r>
              <a:rPr lang="en-US" altLang="zh-CN" dirty="0"/>
              <a:t>    It is also easy to replace any implementation of the product interfaces.  Just rebuild the library and copy into the client’s directory.</a:t>
            </a:r>
          </a:p>
        </p:txBody>
      </p:sp>
      <p:sp>
        <p:nvSpPr>
          <p:cNvPr id="4" name="Slide Number Placeholder 3"/>
          <p:cNvSpPr>
            <a:spLocks noGrp="1"/>
          </p:cNvSpPr>
          <p:nvPr>
            <p:ph type="sldNum" sz="quarter" idx="12"/>
          </p:nvPr>
        </p:nvSpPr>
        <p:spPr/>
        <p:txBody>
          <a:bodyPr/>
          <a:lstStyle/>
          <a:p>
            <a:pPr>
              <a:defRPr/>
            </a:pPr>
            <a:fld id="{48B705BA-FAAD-334E-A609-BD5E0AD3C2F2}" type="slidenum">
              <a:rPr lang="en-US" altLang="en-US" smtClean="0">
                <a:solidFill>
                  <a:prstClr val="black">
                    <a:tint val="75000"/>
                  </a:prstClr>
                </a:solidFill>
              </a:rPr>
              <a:pPr>
                <a:defRPr/>
              </a:pPr>
              <a:t>8</a:t>
            </a:fld>
            <a:endParaRPr lang="en-US" altLang="en-US">
              <a:solidFill>
                <a:prstClr val="black">
                  <a:tint val="75000"/>
                </a:prstClr>
              </a:solidFill>
            </a:endParaRPr>
          </a:p>
        </p:txBody>
      </p:sp>
    </p:spTree>
    <p:extLst>
      <p:ext uri="{BB962C8B-B14F-4D97-AF65-F5344CB8AC3E}">
        <p14:creationId xmlns:p14="http://schemas.microsoft.com/office/powerpoint/2010/main" val="138650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lumMod val="75000"/>
                    <a:lumOff val="25000"/>
                  </a:schemeClr>
                </a:solidFill>
              </a:rPr>
              <a:t>Abstract Interface</a:t>
            </a:r>
            <a:br>
              <a:rPr lang="en-US" altLang="zh-CN" dirty="0">
                <a:solidFill>
                  <a:schemeClr val="tx1">
                    <a:lumMod val="75000"/>
                    <a:lumOff val="25000"/>
                  </a:schemeClr>
                </a:solidFill>
              </a:rPr>
            </a:br>
            <a:endParaRPr lang="en-US"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pPr>
              <a:defRPr/>
            </a:pPr>
            <a:fld id="{48B705BA-FAAD-334E-A609-BD5E0AD3C2F2}" type="slidenum">
              <a:rPr lang="en-US" altLang="en-US" smtClean="0">
                <a:solidFill>
                  <a:prstClr val="black">
                    <a:tint val="75000"/>
                  </a:prstClr>
                </a:solidFill>
              </a:rPr>
              <a:pPr>
                <a:defRPr/>
              </a:pPr>
              <a:t>9</a:t>
            </a:fld>
            <a:endParaRPr lang="en-US" altLang="en-US">
              <a:solidFill>
                <a:prstClr val="black">
                  <a:tint val="75000"/>
                </a:prstClr>
              </a:solidFill>
            </a:endParaRPr>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3688321353"/>
              </p:ext>
            </p:extLst>
          </p:nvPr>
        </p:nvGraphicFramePr>
        <p:xfrm>
          <a:off x="278160" y="1105318"/>
          <a:ext cx="8599559" cy="5191883"/>
        </p:xfrm>
        <a:graphic>
          <a:graphicData uri="http://schemas.openxmlformats.org/presentationml/2006/ole">
            <mc:AlternateContent xmlns:mc="http://schemas.openxmlformats.org/markup-compatibility/2006">
              <mc:Choice xmlns:v="urn:schemas-microsoft-com:vml" Requires="v">
                <p:oleObj spid="_x0000_s18508" name="VISIO" r:id="rId3" imgW="6794500" imgH="4102100" progId="Visio.Drawing.6">
                  <p:embed/>
                </p:oleObj>
              </mc:Choice>
              <mc:Fallback>
                <p:oleObj name="VISIO" r:id="rId3" imgW="6794500" imgH="41021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60" y="1105318"/>
                        <a:ext cx="8599559" cy="519188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624632336"/>
      </p:ext>
    </p:extLst>
  </p:cSld>
  <p:clrMapOvr>
    <a:masterClrMapping/>
  </p:clrMapOvr>
</p:sld>
</file>

<file path=ppt/theme/theme1.xml><?xml version="1.0" encoding="utf-8"?>
<a:theme xmlns:a="http://schemas.openxmlformats.org/drawingml/2006/main" name="Cover 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1_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04316D"/>
      </a:accent1>
      <a:accent2>
        <a:srgbClr val="DF7023"/>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38874</TotalTime>
  <Words>1736</Words>
  <Application>Microsoft Macintosh PowerPoint</Application>
  <PresentationFormat>On-screen Show (4:3)</PresentationFormat>
  <Paragraphs>156</Paragraphs>
  <Slides>25</Slides>
  <Notes>3</Notes>
  <HiddenSlides>0</HiddenSlides>
  <MMClips>0</MMClips>
  <ScaleCrop>false</ScaleCrop>
  <HeadingPairs>
    <vt:vector size="8" baseType="variant">
      <vt:variant>
        <vt:lpstr>Fonts Used</vt:lpstr>
      </vt:variant>
      <vt:variant>
        <vt:i4>8</vt:i4>
      </vt:variant>
      <vt:variant>
        <vt:lpstr>Theme</vt:lpstr>
      </vt:variant>
      <vt:variant>
        <vt:i4>10</vt:i4>
      </vt:variant>
      <vt:variant>
        <vt:lpstr>Embedded OLE Servers</vt:lpstr>
      </vt:variant>
      <vt:variant>
        <vt:i4>1</vt:i4>
      </vt:variant>
      <vt:variant>
        <vt:lpstr>Slide Titles</vt:lpstr>
      </vt:variant>
      <vt:variant>
        <vt:i4>25</vt:i4>
      </vt:variant>
    </vt:vector>
  </HeadingPairs>
  <TitlesOfParts>
    <vt:vector size="44" baseType="lpstr">
      <vt:lpstr>ＭＳ Ｐゴシック</vt:lpstr>
      <vt:lpstr>宋体</vt:lpstr>
      <vt:lpstr>Arial</vt:lpstr>
      <vt:lpstr>Calibri</vt:lpstr>
      <vt:lpstr>Century Gothic</vt:lpstr>
      <vt:lpstr>Courier</vt:lpstr>
      <vt:lpstr>Courier New</vt:lpstr>
      <vt:lpstr>Times New Roman</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1_Content - No Photos</vt:lpstr>
      <vt:lpstr>VISIO</vt:lpstr>
      <vt:lpstr>PowerPoint Presentation</vt:lpstr>
      <vt:lpstr>PowerPoint Presentation</vt:lpstr>
      <vt:lpstr>Introduction</vt:lpstr>
      <vt:lpstr>PowerPoint Presentation</vt:lpstr>
      <vt:lpstr>Intent</vt:lpstr>
      <vt:lpstr>Applicability</vt:lpstr>
      <vt:lpstr>Collaborators</vt:lpstr>
      <vt:lpstr>Consequences</vt:lpstr>
      <vt:lpstr>Abstract Interface </vt:lpstr>
      <vt:lpstr>Abstract Factory Structure</vt:lpstr>
      <vt:lpstr>Implementation example:</vt:lpstr>
      <vt:lpstr>PowerPoint Presentation</vt:lpstr>
      <vt:lpstr>The Factory</vt:lpstr>
      <vt:lpstr>The Factory</vt:lpstr>
      <vt:lpstr>The Singleton Pattern</vt:lpstr>
      <vt:lpstr>Coding the Factory</vt:lpstr>
      <vt:lpstr>PowerPoint Presentation</vt:lpstr>
      <vt:lpstr>PowerPoint Presentation</vt:lpstr>
      <vt:lpstr>Automatic Registration</vt:lpstr>
      <vt:lpstr>Automatic Registration</vt:lpstr>
      <vt:lpstr>PowerPoint Presentation</vt:lpstr>
      <vt:lpstr>Automatic Registration</vt:lpstr>
      <vt:lpstr>Using the Factory</vt:lpstr>
      <vt:lpstr>PowerPoint Presentation</vt:lpstr>
      <vt:lpstr>PowerPoint Presentation</vt:lpstr>
    </vt:vector>
  </TitlesOfParts>
  <Company>Stevens Institute of Technology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Ricardo Collado</cp:lastModifiedBy>
  <cp:revision>1028</cp:revision>
  <cp:lastPrinted>2016-08-09T14:57:31Z</cp:lastPrinted>
  <dcterms:created xsi:type="dcterms:W3CDTF">2013-11-01T14:42:31Z</dcterms:created>
  <dcterms:modified xsi:type="dcterms:W3CDTF">2018-12-07T16:17:04Z</dcterms:modified>
</cp:coreProperties>
</file>