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7" r:id="rId3"/>
    <p:sldId id="273" r:id="rId4"/>
    <p:sldId id="275" r:id="rId5"/>
    <p:sldId id="276" r:id="rId6"/>
    <p:sldId id="278" r:id="rId7"/>
    <p:sldId id="279" r:id="rId8"/>
    <p:sldId id="280" r:id="rId9"/>
    <p:sldId id="281" r:id="rId10"/>
    <p:sldId id="282" r:id="rId11"/>
    <p:sldId id="258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7" autoAdjust="0"/>
    <p:restoredTop sz="94660"/>
  </p:normalViewPr>
  <p:slideViewPr>
    <p:cSldViewPr showGuides="1">
      <p:cViewPr varScale="1">
        <p:scale>
          <a:sx n="57" d="100"/>
          <a:sy n="57" d="100"/>
        </p:scale>
        <p:origin x="78" y="139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4/27/2018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4/27/2018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4/27/2018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4/27/2018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4/27/2018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Parallel Samples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Intel MKL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Discussion: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</a:t>
            </a:r>
            <a:r>
              <a:rPr lang="en-US" dirty="0"/>
              <a:t>thread uses its own buffer D_UNIFORM01_BUF and the index D_UNIFORM01_IDX pointing to after the last used random number from that </a:t>
            </a:r>
            <a:r>
              <a:rPr lang="en-US" dirty="0" smtClean="0"/>
              <a:t>buffer</a:t>
            </a:r>
          </a:p>
          <a:p>
            <a:r>
              <a:rPr lang="en-US" dirty="0" smtClean="0"/>
              <a:t>In </a:t>
            </a:r>
            <a:r>
              <a:rPr lang="en-US" dirty="0"/>
              <a:t>the first call to </a:t>
            </a:r>
            <a:r>
              <a:rPr lang="en-US" dirty="0" err="1"/>
              <a:t>Next_Uniform_Int</a:t>
            </a:r>
            <a:r>
              <a:rPr lang="en-US" dirty="0"/>
              <a:t> function (or in the case all random numbers from the buffer have been </a:t>
            </a:r>
            <a:r>
              <a:rPr lang="en-US" dirty="0" smtClean="0"/>
              <a:t>used):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full buffer of random numbers is regenerated again by calling the </a:t>
            </a:r>
            <a:r>
              <a:rPr lang="en-US" dirty="0" err="1"/>
              <a:t>vdRngUniform</a:t>
            </a:r>
            <a:r>
              <a:rPr lang="en-US" dirty="0"/>
              <a:t> function with the length </a:t>
            </a:r>
            <a:r>
              <a:rPr lang="en-US" dirty="0" smtClean="0"/>
              <a:t>RNGBUFSIZE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index D_UNIFORM01_IDX set to </a:t>
            </a:r>
            <a:r>
              <a:rPr lang="en-US" dirty="0" smtClean="0"/>
              <a:t>zero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292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MKL Code: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simple random sampling without replacement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/>
              <a:t>Generate K random </a:t>
            </a:r>
            <a:r>
              <a:rPr lang="en-US" dirty="0"/>
              <a:t>length-M samples without replacement from a population of size N (1 ≤ M ≤ 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Pseudo Code:</a:t>
            </a:r>
          </a:p>
          <a:p>
            <a:pPr lvl="1"/>
            <a:r>
              <a:rPr lang="en-US" dirty="0"/>
              <a:t>A2.1: </a:t>
            </a:r>
            <a:r>
              <a:rPr lang="en-US" dirty="0" smtClean="0"/>
              <a:t>let </a:t>
            </a:r>
            <a:r>
              <a:rPr lang="en-US" dirty="0"/>
              <a:t>PERMUT_BUF contain natural numbers 1, 2, ..., </a:t>
            </a:r>
            <a:r>
              <a:rPr lang="en-US" dirty="0" smtClean="0"/>
              <a:t>N</a:t>
            </a:r>
          </a:p>
          <a:p>
            <a:pPr lvl="1"/>
            <a:r>
              <a:rPr lang="en-US" dirty="0" smtClean="0"/>
              <a:t>A2.2</a:t>
            </a:r>
            <a:r>
              <a:rPr lang="en-US" dirty="0"/>
              <a:t>: for </a:t>
            </a:r>
            <a:r>
              <a:rPr lang="en-US" dirty="0" err="1"/>
              <a:t>i</a:t>
            </a:r>
            <a:r>
              <a:rPr lang="en-US" dirty="0"/>
              <a:t> from 1 to M do:</a:t>
            </a:r>
          </a:p>
          <a:p>
            <a:pPr lvl="2"/>
            <a:r>
              <a:rPr lang="en-US" dirty="0" smtClean="0"/>
              <a:t>A2.3</a:t>
            </a:r>
            <a:r>
              <a:rPr lang="en-US" dirty="0"/>
              <a:t>: generate random integer X uniform on {</a:t>
            </a:r>
            <a:r>
              <a:rPr lang="en-US" dirty="0" err="1"/>
              <a:t>i</a:t>
            </a:r>
            <a:r>
              <a:rPr lang="en-US" dirty="0"/>
              <a:t>,...,N}</a:t>
            </a:r>
          </a:p>
          <a:p>
            <a:pPr lvl="2"/>
            <a:r>
              <a:rPr lang="en-US" dirty="0" smtClean="0"/>
              <a:t>A2.4</a:t>
            </a:r>
            <a:r>
              <a:rPr lang="en-US" dirty="0"/>
              <a:t>: interchange PERMUT_BUF[</a:t>
            </a:r>
            <a:r>
              <a:rPr lang="en-US" dirty="0" err="1"/>
              <a:t>i</a:t>
            </a:r>
            <a:r>
              <a:rPr lang="en-US" dirty="0"/>
              <a:t>] and PERMUT_BUF[X]</a:t>
            </a:r>
          </a:p>
          <a:p>
            <a:pPr lvl="1"/>
            <a:r>
              <a:rPr lang="en-US" dirty="0" smtClean="0"/>
              <a:t>A2.5</a:t>
            </a:r>
            <a:r>
              <a:rPr lang="en-US" dirty="0"/>
              <a:t>: </a:t>
            </a:r>
            <a:r>
              <a:rPr lang="en-US" dirty="0" smtClean="0"/>
              <a:t>for </a:t>
            </a:r>
            <a:r>
              <a:rPr lang="en-US" dirty="0" err="1"/>
              <a:t>i</a:t>
            </a:r>
            <a:r>
              <a:rPr lang="en-US" dirty="0"/>
              <a:t> from 1 to M do: RESULTS_ARRAY[</a:t>
            </a:r>
            <a:r>
              <a:rPr lang="en-US" dirty="0" err="1"/>
              <a:t>i</a:t>
            </a:r>
            <a:r>
              <a:rPr lang="en-US" dirty="0"/>
              <a:t>]=PERMUT_BUF[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lvl="1"/>
            <a:r>
              <a:rPr lang="en-US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simple random sampling without replacement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program conducts 11,969,664 experiments</a:t>
            </a:r>
          </a:p>
          <a:p>
            <a:r>
              <a:rPr lang="en-US" dirty="0" smtClean="0"/>
              <a:t>Each experiment generates </a:t>
            </a:r>
            <a:r>
              <a:rPr lang="en-US" dirty="0"/>
              <a:t>a sequence of M unique random natural numbers from 1 to </a:t>
            </a:r>
            <a:r>
              <a:rPr lang="en-US" dirty="0" smtClean="0"/>
              <a:t>N</a:t>
            </a:r>
          </a:p>
          <a:p>
            <a:pPr lvl="1"/>
            <a:r>
              <a:rPr lang="en-US" dirty="0" smtClean="0"/>
              <a:t>This is a </a:t>
            </a:r>
            <a:r>
              <a:rPr lang="en-US" dirty="0"/>
              <a:t>partial length-M random shuffle of the whole population of N </a:t>
            </a:r>
            <a:r>
              <a:rPr lang="en-US" dirty="0" smtClean="0"/>
              <a:t>elements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main loop of the algorithm works as a </a:t>
            </a:r>
            <a:r>
              <a:rPr lang="en-US" dirty="0" smtClean="0"/>
              <a:t>lottery</a:t>
            </a:r>
            <a:endParaRPr lang="en-US" dirty="0"/>
          </a:p>
          <a:p>
            <a:r>
              <a:rPr lang="en-US" dirty="0"/>
              <a:t>The program </a:t>
            </a:r>
            <a:r>
              <a:rPr lang="en-US" dirty="0" smtClean="0"/>
              <a:t>sets</a:t>
            </a:r>
            <a:r>
              <a:rPr lang="en-US" dirty="0"/>
              <a:t> </a:t>
            </a:r>
            <a:r>
              <a:rPr lang="en-US" i="1" dirty="0" smtClean="0"/>
              <a:t>M</a:t>
            </a:r>
            <a:r>
              <a:rPr lang="en-US" dirty="0" smtClean="0"/>
              <a:t>=6, </a:t>
            </a:r>
            <a:r>
              <a:rPr lang="en-US" i="1" dirty="0" smtClean="0"/>
              <a:t>N</a:t>
            </a:r>
            <a:r>
              <a:rPr lang="en-US" dirty="0" smtClean="0"/>
              <a:t>=49:</a:t>
            </a:r>
          </a:p>
          <a:p>
            <a:pPr lvl="1"/>
            <a:r>
              <a:rPr lang="en-US" dirty="0" smtClean="0"/>
              <a:t>Stores </a:t>
            </a:r>
            <a:r>
              <a:rPr lang="en-US" dirty="0"/>
              <a:t>result samples (sequences of length </a:t>
            </a:r>
            <a:r>
              <a:rPr lang="en-US" i="1" dirty="0"/>
              <a:t>M</a:t>
            </a:r>
            <a:r>
              <a:rPr lang="en-US" dirty="0"/>
              <a:t>) in a single array </a:t>
            </a:r>
            <a:r>
              <a:rPr lang="en-US" dirty="0" smtClean="0"/>
              <a:t>RESULTS_ARRAY</a:t>
            </a:r>
          </a:p>
          <a:p>
            <a:pPr lvl="1"/>
            <a:r>
              <a:rPr lang="en-US" dirty="0" smtClean="0"/>
              <a:t>Uses </a:t>
            </a:r>
            <a:r>
              <a:rPr lang="en-US" dirty="0"/>
              <a:t>all available parallel </a:t>
            </a:r>
            <a:r>
              <a:rPr lang="en-US" dirty="0" smtClean="0"/>
              <a:t>threads</a:t>
            </a:r>
          </a:p>
        </p:txBody>
      </p:sp>
    </p:spTree>
    <p:extLst>
      <p:ext uri="{BB962C8B-B14F-4D97-AF65-F5344CB8AC3E}">
        <p14:creationId xmlns:p14="http://schemas.microsoft.com/office/powerpoint/2010/main" val="4093623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Parallelization: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#pragma </a:t>
            </a:r>
            <a:r>
              <a:rPr lang="en-US" dirty="0" err="1">
                <a:latin typeface="Consolas" panose="020B0609020204030204" pitchFamily="49" charset="0"/>
              </a:rPr>
              <a:t>omp</a:t>
            </a:r>
            <a:r>
              <a:rPr lang="en-US" dirty="0">
                <a:latin typeface="Consolas" panose="020B0609020204030204" pitchFamily="49" charset="0"/>
              </a:rPr>
              <a:t> parallel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thr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</a:rPr>
              <a:t>omp_get_thread_num</a:t>
            </a:r>
            <a:r>
              <a:rPr lang="en-US" dirty="0"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/* the thread index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*/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VSLStreamStatePtr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stream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/*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RNG stream initialization in this thread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*/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vslNewStream</a:t>
            </a:r>
            <a:r>
              <a:rPr lang="en-US" dirty="0">
                <a:latin typeface="Consolas" panose="020B0609020204030204" pitchFamily="49" charset="0"/>
              </a:rPr>
              <a:t>( &amp;stream, VSL_BRNG_MT2203+thr, seed 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...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/* </a:t>
            </a:r>
            <a:r>
              <a:rPr lang="en-US" sz="2100" dirty="0">
                <a:solidFill>
                  <a:srgbClr val="7030A0"/>
                </a:solidFill>
                <a:latin typeface="Consolas" panose="020B0609020204030204" pitchFamily="49" charset="0"/>
              </a:rPr>
              <a:t>Generation of experiment samples (in thread number </a:t>
            </a:r>
            <a:r>
              <a:rPr lang="en-US" sz="2100" dirty="0" err="1">
                <a:solidFill>
                  <a:srgbClr val="7030A0"/>
                </a:solidFill>
                <a:latin typeface="Consolas" panose="020B0609020204030204" pitchFamily="49" charset="0"/>
              </a:rPr>
              <a:t>thr</a:t>
            </a:r>
            <a:r>
              <a:rPr lang="en-US" sz="2100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*/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vslDeleteStream</a:t>
            </a:r>
            <a:r>
              <a:rPr lang="en-US" dirty="0">
                <a:latin typeface="Consolas" panose="020B0609020204030204" pitchFamily="49" charset="0"/>
              </a:rPr>
              <a:t>( &amp;stream 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0304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Parallelization: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code exploits all CPUs with all available processor cores by using the </a:t>
            </a:r>
            <a:r>
              <a:rPr lang="en-US" dirty="0" err="1"/>
              <a:t>OpenMP</a:t>
            </a:r>
            <a:r>
              <a:rPr lang="en-US" dirty="0"/>
              <a:t>* #pragma parallel </a:t>
            </a:r>
            <a:r>
              <a:rPr lang="en-US" dirty="0" smtClean="0"/>
              <a:t>directive</a:t>
            </a:r>
          </a:p>
          <a:p>
            <a:r>
              <a:rPr lang="en-US" dirty="0" smtClean="0"/>
              <a:t>Array </a:t>
            </a:r>
            <a:r>
              <a:rPr lang="en-US" dirty="0"/>
              <a:t>of experiment results </a:t>
            </a:r>
            <a:r>
              <a:rPr lang="en-US" dirty="0" smtClean="0"/>
              <a:t>RESULTS_ARRAY:</a:t>
            </a:r>
          </a:p>
          <a:p>
            <a:pPr lvl="1"/>
            <a:r>
              <a:rPr lang="en-US" dirty="0" smtClean="0"/>
              <a:t>Broken </a:t>
            </a:r>
            <a:r>
              <a:rPr lang="en-US" dirty="0"/>
              <a:t>down into THREADS_NUM </a:t>
            </a:r>
            <a:r>
              <a:rPr lang="en-US" dirty="0" smtClean="0"/>
              <a:t>portions</a:t>
            </a:r>
          </a:p>
          <a:p>
            <a:pPr lvl="1"/>
            <a:r>
              <a:rPr lang="en-US" dirty="0" smtClean="0"/>
              <a:t>THREADS_NUM </a:t>
            </a:r>
            <a:r>
              <a:rPr lang="en-US" dirty="0"/>
              <a:t>is the number of available CPU </a:t>
            </a:r>
            <a:r>
              <a:rPr lang="en-US" dirty="0" smtClean="0"/>
              <a:t>threads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thread (parallel region) processes its own portion of the </a:t>
            </a:r>
            <a:r>
              <a:rPr lang="en-US" dirty="0" smtClean="0"/>
              <a:t>array</a:t>
            </a:r>
          </a:p>
          <a:p>
            <a:r>
              <a:rPr lang="en-US" dirty="0"/>
              <a:t>Intel MKL </a:t>
            </a:r>
            <a:r>
              <a:rPr lang="en-US" dirty="0" smtClean="0"/>
              <a:t>random </a:t>
            </a:r>
            <a:r>
              <a:rPr lang="en-US" dirty="0"/>
              <a:t>number generators with the VSL_BRNG_MT2203 </a:t>
            </a:r>
            <a:r>
              <a:rPr lang="en-US" dirty="0" smtClean="0"/>
              <a:t>parameter supports </a:t>
            </a:r>
            <a:r>
              <a:rPr lang="en-US" dirty="0"/>
              <a:t>a parallel independent stream in each </a:t>
            </a:r>
            <a:r>
              <a:rPr lang="en-US" dirty="0" smtClean="0"/>
              <a:t>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461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609600"/>
            <a:ext cx="9782801" cy="624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/* &lt;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a 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href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="#STEP_A2_1"&gt;&lt;span class="keyword"&gt;A2.1: Initialization step&lt;/span&gt;&lt;/a</a:t>
            </a:r>
            <a:r>
              <a:rPr lang="en-US" sz="20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&gt; */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/* Let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PERMUT_BUF contain natural numbers 1, 2, ..., N </a:t>
            </a:r>
            <a:r>
              <a:rPr lang="en-US" sz="20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*/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for(</a:t>
            </a:r>
            <a:r>
              <a:rPr lang="en-US" sz="2000" dirty="0" err="1" smtClean="0"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</a:rPr>
              <a:t>=0; </a:t>
            </a:r>
            <a:r>
              <a:rPr lang="en-US" sz="2000" dirty="0" err="1" smtClean="0"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</a:rPr>
              <a:t>&lt;N; </a:t>
            </a:r>
            <a:r>
              <a:rPr lang="en-US" sz="2000" dirty="0" err="1" smtClean="0"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</a:rPr>
              <a:t>++) PERMUT_BUF[</a:t>
            </a:r>
            <a:r>
              <a:rPr lang="en-US" sz="2000" dirty="0" err="1" smtClean="0"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</a:rPr>
              <a:t>]=i+1; </a:t>
            </a:r>
            <a:r>
              <a:rPr lang="en-US" sz="20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/* using the set {1,...,N} */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for(</a:t>
            </a:r>
            <a:r>
              <a:rPr lang="en-US" sz="2000" dirty="0" err="1" smtClean="0">
                <a:latin typeface="Consolas" panose="020B0609020204030204" pitchFamily="49" charset="0"/>
              </a:rPr>
              <a:t>sample_num</a:t>
            </a:r>
            <a:r>
              <a:rPr lang="en-US" sz="2000" dirty="0" smtClean="0">
                <a:latin typeface="Consolas" panose="020B0609020204030204" pitchFamily="49" charset="0"/>
              </a:rPr>
              <a:t>=0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</a:rPr>
              <a:t>sample_num</a:t>
            </a:r>
            <a:r>
              <a:rPr lang="en-US" sz="2000" dirty="0">
                <a:latin typeface="Consolas" panose="020B0609020204030204" pitchFamily="49" charset="0"/>
              </a:rPr>
              <a:t>&lt;EXPERIM_NUM/THREADS_NUM; </a:t>
            </a:r>
            <a:r>
              <a:rPr lang="en-US" sz="2000" dirty="0" err="1">
                <a:latin typeface="Consolas" panose="020B0609020204030204" pitchFamily="49" charset="0"/>
              </a:rPr>
              <a:t>sample_num</a:t>
            </a:r>
            <a:r>
              <a:rPr lang="en-US" sz="2000" dirty="0" smtClean="0">
                <a:latin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/* Generate next lottery sample (A2.2, A2.3, and A2.4) */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</a:rPr>
              <a:t>Fisher_Yates_shuffle</a:t>
            </a:r>
            <a:r>
              <a:rPr lang="en-US" sz="2000" dirty="0" smtClean="0">
                <a:latin typeface="Consolas" panose="020B0609020204030204" pitchFamily="49" charset="0"/>
              </a:rPr>
              <a:t>(...);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/* A2.5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: Copy </a:t>
            </a:r>
            <a:r>
              <a:rPr lang="en-US" sz="20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step */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for(</a:t>
            </a:r>
            <a:r>
              <a:rPr lang="en-US" sz="2000" dirty="0" err="1" smtClean="0"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</a:rPr>
              <a:t>=0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&lt;M;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RESULTS_ARRAY[</a:t>
            </a:r>
            <a:r>
              <a:rPr lang="en-US" sz="2000" dirty="0" err="1" smtClean="0">
                <a:latin typeface="Consolas" panose="020B0609020204030204" pitchFamily="49" charset="0"/>
              </a:rPr>
              <a:t>thr</a:t>
            </a:r>
            <a:r>
              <a:rPr lang="en-US" sz="2000" dirty="0" smtClean="0">
                <a:latin typeface="Consolas" panose="020B0609020204030204" pitchFamily="49" charset="0"/>
              </a:rPr>
              <a:t>*ONE_THR_PORTION_SIZE + </a:t>
            </a:r>
            <a:r>
              <a:rPr lang="en-US" sz="2000" dirty="0" err="1" smtClean="0">
                <a:latin typeface="Consolas" panose="020B0609020204030204" pitchFamily="49" charset="0"/>
              </a:rPr>
              <a:t>sample_num</a:t>
            </a:r>
            <a:r>
              <a:rPr lang="en-US" sz="2000" dirty="0" smtClean="0">
                <a:latin typeface="Consolas" panose="020B0609020204030204" pitchFamily="49" charset="0"/>
              </a:rPr>
              <a:t>*M </a:t>
            </a:r>
            <a:r>
              <a:rPr lang="en-US" sz="2000" dirty="0">
                <a:latin typeface="Consolas" panose="020B0609020204030204" pitchFamily="49" charset="0"/>
              </a:rPr>
              <a:t>+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 = </a:t>
            </a:r>
            <a:r>
              <a:rPr lang="en-US" sz="2000" dirty="0" smtClean="0">
                <a:latin typeface="Consolas" panose="020B0609020204030204" pitchFamily="49" charset="0"/>
              </a:rPr>
              <a:t>		PERMUT_BUF[</a:t>
            </a:r>
            <a:r>
              <a:rPr lang="en-US" sz="2000" dirty="0" err="1" smtClean="0"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545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609600"/>
            <a:ext cx="9782801" cy="624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/* </a:t>
            </a:r>
            <a:r>
              <a:rPr lang="en-US" sz="20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A2.2: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for 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 from 0 to M-1 do */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Fisher_Yates_shuffle</a:t>
            </a:r>
            <a:r>
              <a:rPr lang="en-US" sz="2000" dirty="0">
                <a:latin typeface="Consolas" panose="020B0609020204030204" pitchFamily="49" charset="0"/>
              </a:rPr>
              <a:t> (...)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for(</a:t>
            </a:r>
            <a:r>
              <a:rPr lang="en-US" sz="2000" dirty="0" err="1" smtClean="0"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</a:rPr>
              <a:t>=0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&lt;M;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++)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  /*A2.3: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generate random natural number X from {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,...,N-1</a:t>
            </a:r>
            <a:r>
              <a:rPr lang="en-US" sz="20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}*/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	 </a:t>
            </a:r>
            <a:r>
              <a:rPr lang="en-US" sz="20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</a:rPr>
              <a:t>j </a:t>
            </a:r>
            <a:r>
              <a:rPr lang="en-US" sz="2000" dirty="0">
                <a:latin typeface="Consolas" panose="020B0609020204030204" pitchFamily="49" charset="0"/>
              </a:rPr>
              <a:t>= </a:t>
            </a:r>
            <a:r>
              <a:rPr lang="en-US" sz="2000" dirty="0" err="1">
                <a:latin typeface="Consolas" panose="020B0609020204030204" pitchFamily="49" charset="0"/>
              </a:rPr>
              <a:t>Next_Uniform_Int</a:t>
            </a:r>
            <a:r>
              <a:rPr lang="en-US" sz="2000" dirty="0" smtClean="0">
                <a:latin typeface="Consolas" panose="020B0609020204030204" pitchFamily="49" charset="0"/>
              </a:rPr>
              <a:t>(...);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   /*A2.4</a:t>
            </a:r>
            <a:r>
              <a:rPr lang="en-US" sz="2000" dirty="0">
                <a:latin typeface="Consolas" panose="020B0609020204030204" pitchFamily="49" charset="0"/>
              </a:rPr>
              <a:t>&lt;/a&gt;: interchange PERMUT_BUF[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 and PERMUT_BUF[X</a:t>
            </a:r>
            <a:r>
              <a:rPr lang="en-US" sz="2000" dirty="0" smtClean="0">
                <a:latin typeface="Consolas" panose="020B0609020204030204" pitchFamily="49" charset="0"/>
              </a:rPr>
              <a:t>]*/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</a:rPr>
              <a:t>tmp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= PERMUT_BUF[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   PERMUT_BUF[</a:t>
            </a:r>
            <a:r>
              <a:rPr lang="en-US" sz="2000" dirty="0" err="1" smtClean="0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 = PERMUT_BUF[j</a:t>
            </a:r>
            <a:r>
              <a:rPr lang="en-US" sz="2000" dirty="0" smtClean="0"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   PERMUT_BUF[j</a:t>
            </a:r>
            <a:r>
              <a:rPr lang="en-US" sz="2000" dirty="0"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latin typeface="Consolas" panose="020B0609020204030204" pitchFamily="49" charset="0"/>
              </a:rPr>
              <a:t>tmp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0939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 2: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iteration of the loop A2.2 works as a real lottery </a:t>
            </a:r>
            <a:r>
              <a:rPr lang="en-US" dirty="0" smtClean="0"/>
              <a:t>step: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Extracts </a:t>
            </a:r>
            <a:r>
              <a:rPr lang="en-US" dirty="0"/>
              <a:t>a random </a:t>
            </a:r>
            <a:r>
              <a:rPr lang="en-US" dirty="0" smtClean="0"/>
              <a:t>item X </a:t>
            </a:r>
            <a:r>
              <a:rPr lang="en-US" dirty="0"/>
              <a:t>from the bin with remaining items PERMUT_BUF[</a:t>
            </a:r>
            <a:r>
              <a:rPr lang="en-US" dirty="0" err="1"/>
              <a:t>i</a:t>
            </a:r>
            <a:r>
              <a:rPr lang="en-US" dirty="0"/>
              <a:t>], ..., </a:t>
            </a:r>
            <a:r>
              <a:rPr lang="en-US" dirty="0" smtClean="0"/>
              <a:t>PERMUT_BUF[N]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Puts X </a:t>
            </a:r>
            <a:r>
              <a:rPr lang="en-US" dirty="0"/>
              <a:t>at the end of the results row PERMUT_BUF[1],...,</a:t>
            </a:r>
            <a:r>
              <a:rPr lang="en-US" dirty="0" smtClean="0"/>
              <a:t>PERMUT_BUF[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r>
              <a:rPr lang="en-US" dirty="0" smtClean="0"/>
              <a:t>The </a:t>
            </a:r>
            <a:r>
              <a:rPr lang="en-US" dirty="0"/>
              <a:t>algorithm is partial because it does not generate the full permutation of length N, but only a part of length M.</a:t>
            </a:r>
          </a:p>
        </p:txBody>
      </p:sp>
    </p:spTree>
    <p:extLst>
      <p:ext uri="{BB962C8B-B14F-4D97-AF65-F5344CB8AC3E}">
        <p14:creationId xmlns:p14="http://schemas.microsoft.com/office/powerpoint/2010/main" val="1606818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Discussion: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smtClean="0"/>
              <a:t>A2.3</a:t>
            </a:r>
            <a:r>
              <a:rPr lang="en-US" dirty="0"/>
              <a:t>, the program calls </a:t>
            </a:r>
            <a:r>
              <a:rPr lang="en-US" dirty="0" err="1" smtClean="0"/>
              <a:t>Next_Uniform_Int</a:t>
            </a:r>
            <a:r>
              <a:rPr lang="en-US" dirty="0" smtClean="0"/>
              <a:t> to </a:t>
            </a:r>
            <a:r>
              <a:rPr lang="en-US" dirty="0"/>
              <a:t>generate the next random integer X, uniform on {</a:t>
            </a:r>
            <a:r>
              <a:rPr lang="en-US" dirty="0" err="1"/>
              <a:t>i</a:t>
            </a:r>
            <a:r>
              <a:rPr lang="en-US" dirty="0"/>
              <a:t>, ..., </a:t>
            </a:r>
            <a:r>
              <a:rPr lang="en-US" dirty="0" smtClean="0"/>
              <a:t>N-1}</a:t>
            </a:r>
          </a:p>
          <a:p>
            <a:r>
              <a:rPr lang="en-US" dirty="0" smtClean="0"/>
              <a:t>The </a:t>
            </a:r>
            <a:r>
              <a:rPr lang="en-US" dirty="0"/>
              <a:t>generator </a:t>
            </a:r>
            <a:r>
              <a:rPr lang="en-US" dirty="0" smtClean="0"/>
              <a:t>generates </a:t>
            </a:r>
            <a:r>
              <a:rPr lang="en-US" dirty="0"/>
              <a:t>a </a:t>
            </a:r>
            <a:r>
              <a:rPr lang="en-US" dirty="0" smtClean="0"/>
              <a:t>vector </a:t>
            </a:r>
            <a:r>
              <a:rPr lang="en-US" dirty="0"/>
              <a:t>D_UNIFORM01_BUF of size </a:t>
            </a:r>
            <a:r>
              <a:rPr lang="en-US" dirty="0" smtClean="0"/>
              <a:t>RNGBUFSIZE to satisfy:</a:t>
            </a:r>
          </a:p>
          <a:p>
            <a:pPr lvl="1"/>
            <a:r>
              <a:rPr lang="en-US" dirty="0" smtClean="0"/>
              <a:t>To Exploits </a:t>
            </a:r>
            <a:r>
              <a:rPr lang="en-US" dirty="0"/>
              <a:t>the full power of </a:t>
            </a:r>
            <a:r>
              <a:rPr lang="en-US" dirty="0" err="1"/>
              <a:t>vectorized</a:t>
            </a:r>
            <a:r>
              <a:rPr lang="en-US" dirty="0"/>
              <a:t> RNGs from Intel </a:t>
            </a:r>
            <a:r>
              <a:rPr lang="en-US" dirty="0" smtClean="0"/>
              <a:t>MKL</a:t>
            </a:r>
          </a:p>
          <a:p>
            <a:pPr lvl="1"/>
            <a:r>
              <a:rPr lang="en-US" dirty="0" smtClean="0"/>
              <a:t>Minimize </a:t>
            </a:r>
            <a:r>
              <a:rPr lang="en-US" dirty="0"/>
              <a:t>vectorization </a:t>
            </a:r>
            <a:r>
              <a:rPr lang="en-US" dirty="0" smtClean="0"/>
              <a:t>overheads</a:t>
            </a:r>
          </a:p>
          <a:p>
            <a:r>
              <a:rPr lang="en-US" dirty="0" smtClean="0"/>
              <a:t>For this reason the size </a:t>
            </a:r>
            <a:r>
              <a:rPr lang="en-US" dirty="0"/>
              <a:t>RNGBUFSIZE </a:t>
            </a:r>
            <a:r>
              <a:rPr lang="en-US" dirty="0" smtClean="0"/>
              <a:t>fits </a:t>
            </a:r>
            <a:r>
              <a:rPr lang="en-US" dirty="0"/>
              <a:t>the L1 </a:t>
            </a:r>
            <a:r>
              <a:rPr lang="en-US" dirty="0" smtClean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3380875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59</TotalTime>
  <Words>503</Words>
  <Application>Microsoft Office PowerPoint</Application>
  <PresentationFormat>Custom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Consolas</vt:lpstr>
      <vt:lpstr>Euphemia</vt:lpstr>
      <vt:lpstr>Math 16x9</vt:lpstr>
      <vt:lpstr>Parallel Samples</vt:lpstr>
      <vt:lpstr>Multiple simple random sampling without replacement</vt:lpstr>
      <vt:lpstr>Multiple simple random sampling without replacement</vt:lpstr>
      <vt:lpstr>Parallelization:</vt:lpstr>
      <vt:lpstr>Parallelization:</vt:lpstr>
      <vt:lpstr>PowerPoint Presentation</vt:lpstr>
      <vt:lpstr>PowerPoint Presentation</vt:lpstr>
      <vt:lpstr>Parallelization 2:</vt:lpstr>
      <vt:lpstr>Discussion:</vt:lpstr>
      <vt:lpstr>Discussion:</vt:lpstr>
      <vt:lpstr>MKL Code: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Samples</dc:title>
  <dc:creator>Ricardo Collado</dc:creator>
  <cp:lastModifiedBy>Ricardo Collado</cp:lastModifiedBy>
  <cp:revision>19</cp:revision>
  <dcterms:created xsi:type="dcterms:W3CDTF">2018-04-27T15:29:02Z</dcterms:created>
  <dcterms:modified xsi:type="dcterms:W3CDTF">2018-04-27T16:28:57Z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