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51"/>
  </p:notesMasterIdLst>
  <p:handoutMasterIdLst>
    <p:handoutMasterId r:id="rId52"/>
  </p:handoutMasterIdLst>
  <p:sldIdLst>
    <p:sldId id="25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6" r:id="rId25"/>
    <p:sldId id="275" r:id="rId26"/>
    <p:sldId id="276" r:id="rId27"/>
    <p:sldId id="277" r:id="rId28"/>
    <p:sldId id="278" r:id="rId29"/>
    <p:sldId id="279" r:id="rId30"/>
    <p:sldId id="297" r:id="rId31"/>
    <p:sldId id="281" r:id="rId32"/>
    <p:sldId id="298" r:id="rId33"/>
    <p:sldId id="283" r:id="rId34"/>
    <p:sldId id="299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300" r:id="rId45"/>
    <p:sldId id="301" r:id="rId46"/>
    <p:sldId id="302" r:id="rId47"/>
    <p:sldId id="303" r:id="rId48"/>
    <p:sldId id="304" r:id="rId49"/>
    <p:sldId id="25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 autoAdjust="0"/>
    <p:restoredTop sz="50000" autoAdjust="0"/>
  </p:normalViewPr>
  <p:slideViewPr>
    <p:cSldViewPr snapToGrid="0">
      <p:cViewPr varScale="1">
        <p:scale>
          <a:sx n="137" d="100"/>
          <a:sy n="137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tableStyles" Target="tableStyle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FBFC389C-A1E3-3842-8556-569AD0BB823D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0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C3326A03-74E5-CF47-8160-B42613CF9B3A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41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2FDAF0FA-753B-BC44-8AA2-8BEA63F92A1D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67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5634-63F1-1C41-A2DA-01A06C3F9ECB}" type="datetime1">
              <a:rPr lang="en-US" altLang="en-US"/>
              <a:pPr>
                <a:defRPr/>
              </a:pPr>
              <a:t>1/4/20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05BA-FAAD-334E-A609-BD5E0AD3C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68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E5D0D-3271-094C-8C1D-3B5E47E0D52A}" type="datetime1">
              <a:rPr lang="en-US" altLang="en-US"/>
              <a:pPr>
                <a:defRPr/>
              </a:pPr>
              <a:t>1/4/20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5232-71B2-2F4E-A545-21EE974EA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0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609600"/>
            <a:ext cx="41529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09600"/>
            <a:ext cx="41529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222718-C08D-1F44-9FF9-504ADC93D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24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  <p:sldLayoutId id="2147483807" r:id="rId8"/>
    <p:sldLayoutId id="2147483808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rcollado@stevens.edu" TargetMode="Externa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FE-545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Inheritance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Ricardo A. </a:t>
            </a:r>
            <a:r>
              <a:rPr lang="en-US" dirty="0" err="1"/>
              <a:t>Collado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Abstract Class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Abstract class is a class which you cannot instantiate (create objects)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You can inherit abstract class and create objects from the inherited class, if it is concrete one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Abstract class in C++ has abstract methods, that do not have implementations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These methods forces derived classes to implement those methods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35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Example: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7000" y="1113270"/>
            <a:ext cx="36576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&lt;&lt;abstract&gt;&gt;</a:t>
            </a:r>
          </a:p>
          <a:p>
            <a:pPr eaLnBrk="1" hangingPunct="1">
              <a:defRPr/>
            </a:pPr>
            <a:r>
              <a:rPr lang="fi-FI" altLang="en-US" sz="2000"/>
              <a:t>Mammal</a:t>
            </a:r>
            <a:endParaRPr lang="en-GB" altLang="en-US" sz="20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67000" y="1875270"/>
            <a:ext cx="36576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string name</a:t>
            </a:r>
            <a:endParaRPr lang="en-GB" altLang="en-US" sz="20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67000" y="2408670"/>
            <a:ext cx="36576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void makesound() {abstract}</a:t>
            </a:r>
            <a:endParaRPr lang="en-GB" altLang="en-US" sz="2000"/>
          </a:p>
        </p:txBody>
      </p:sp>
      <p:sp>
        <p:nvSpPr>
          <p:cNvPr id="63494" name="AutoShape 7"/>
          <p:cNvSpPr>
            <a:spLocks noChangeArrowheads="1"/>
          </p:cNvSpPr>
          <p:nvPr/>
        </p:nvSpPr>
        <p:spPr bwMode="auto">
          <a:xfrm flipH="1">
            <a:off x="4267200" y="309447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 flipV="1">
            <a:off x="4419600" y="339927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71800" y="3627870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Elephant</a:t>
            </a:r>
            <a:endParaRPr lang="en-GB" altLang="en-U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71800" y="4389870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int trunkLength</a:t>
            </a:r>
            <a:endParaRPr lang="en-GB" altLang="en-U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971800" y="4923270"/>
            <a:ext cx="2971800" cy="990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makesound()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2407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Example: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7000" y="1065026"/>
            <a:ext cx="39624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 dirty="0"/>
              <a:t>&lt;&lt;</a:t>
            </a:r>
            <a:r>
              <a:rPr lang="fi-FI" altLang="en-US" sz="1600" dirty="0" err="1"/>
              <a:t>abstract</a:t>
            </a:r>
            <a:r>
              <a:rPr lang="fi-FI" altLang="en-US" sz="1600" dirty="0"/>
              <a:t>&gt;&gt;</a:t>
            </a:r>
          </a:p>
          <a:p>
            <a:pPr eaLnBrk="1" hangingPunct="1">
              <a:defRPr/>
            </a:pPr>
            <a:r>
              <a:rPr lang="fi-FI" altLang="en-US" sz="2000" dirty="0" err="1"/>
              <a:t>Figure</a:t>
            </a:r>
            <a:endParaRPr lang="en-GB" altLang="en-US" sz="2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67000" y="1827026"/>
            <a:ext cx="39624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int x, y</a:t>
            </a:r>
            <a:endParaRPr lang="en-GB" altLang="en-US" sz="20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67000" y="2360426"/>
            <a:ext cx="39624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double calculateArea() {abstract}</a:t>
            </a:r>
            <a:endParaRPr lang="en-GB" altLang="en-US" sz="2000"/>
          </a:p>
        </p:txBody>
      </p:sp>
      <p:sp>
        <p:nvSpPr>
          <p:cNvPr id="64518" name="AutoShape 7"/>
          <p:cNvSpPr>
            <a:spLocks noChangeArrowheads="1"/>
          </p:cNvSpPr>
          <p:nvPr/>
        </p:nvSpPr>
        <p:spPr bwMode="auto">
          <a:xfrm flipH="1">
            <a:off x="4267200" y="3046226"/>
            <a:ext cx="3302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 flipV="1">
            <a:off x="2286000" y="3351026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38200" y="3732026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Circle</a:t>
            </a:r>
            <a:endParaRPr lang="en-GB" altLang="en-U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38200" y="4494026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double radius</a:t>
            </a:r>
            <a:endParaRPr lang="en-GB" altLang="en-U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38200" y="5027426"/>
            <a:ext cx="2971800" cy="990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double calculateArea()</a:t>
            </a:r>
            <a:endParaRPr lang="en-GB" alt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1600" y="3732026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Rect</a:t>
            </a:r>
            <a:endParaRPr lang="en-GB" alt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181600" y="4494026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double length, height</a:t>
            </a:r>
            <a:endParaRPr lang="en-GB" alt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81600" y="5027426"/>
            <a:ext cx="2971800" cy="990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2000"/>
              <a:t>double calculateArea()</a:t>
            </a:r>
            <a:endParaRPr lang="en-GB" altLang="en-US" sz="2000"/>
          </a:p>
        </p:txBody>
      </p:sp>
      <p:sp>
        <p:nvSpPr>
          <p:cNvPr id="64526" name="Line 8"/>
          <p:cNvSpPr>
            <a:spLocks noChangeShapeType="1"/>
          </p:cNvSpPr>
          <p:nvPr/>
        </p:nvSpPr>
        <p:spPr bwMode="auto">
          <a:xfrm flipH="1" flipV="1">
            <a:off x="4419600" y="3351026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Inheritance in Detail</a:t>
            </a:r>
          </a:p>
        </p:txBody>
      </p:sp>
      <p:sp>
        <p:nvSpPr>
          <p:cNvPr id="655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19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5944"/>
            <a:ext cx="88392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Static vs. Dynamic Type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4724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The type of a variable is known statically (at compile time), based on its declaration</a:t>
            </a:r>
            <a:br>
              <a:rPr lang="en-US" altLang="en-US" sz="2000" dirty="0">
                <a:ea typeface="MS PGothic" charset="-128"/>
              </a:rPr>
            </a:br>
            <a:endParaRPr lang="en-US" altLang="en-US" sz="2000" dirty="0"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int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i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int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 * 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Fish f; Mammal 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Fish *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fp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 = &amp;f;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solidFill>
                <a:schemeClr val="accent2"/>
              </a:solidFill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However, actual types of objects aliased by references &amp; pointers to base classes vary dynamically (at run-time)</a:t>
            </a:r>
            <a:br>
              <a:rPr lang="en-US" altLang="en-US" sz="2000" dirty="0">
                <a:ea typeface="MS PGothic" charset="-128"/>
              </a:rPr>
            </a:br>
            <a:endParaRPr lang="en-US" altLang="en-US" sz="2000" b="1" dirty="0">
              <a:solidFill>
                <a:schemeClr val="accent2"/>
              </a:solidFill>
              <a:latin typeface="Courier New" charset="0"/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Fish f; Mammal 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Animal *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ap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 = &amp;f;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ap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 = &amp;m;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Animal &amp;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ar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charset="0"/>
                <a:ea typeface="MS PGothic" charset="-128"/>
              </a:rPr>
              <a:t>get_animal</a:t>
            </a:r>
            <a:r>
              <a:rPr lang="en-US" altLang="en-US" sz="18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();</a:t>
            </a:r>
            <a:endParaRPr lang="en-US" altLang="en-US" sz="2000" b="1" dirty="0">
              <a:solidFill>
                <a:schemeClr val="accent2"/>
              </a:solidFill>
              <a:latin typeface="Courier New" charset="0"/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ea typeface="MS PGothic" charset="-12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0" y="762000"/>
            <a:ext cx="16764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Animal</a:t>
            </a:r>
          </a:p>
        </p:txBody>
      </p:sp>
      <p:sp>
        <p:nvSpPr>
          <p:cNvPr id="66565" name="Rectangle 8"/>
          <p:cNvSpPr>
            <a:spLocks noChangeArrowheads="1"/>
          </p:cNvSpPr>
          <p:nvPr/>
        </p:nvSpPr>
        <p:spPr bwMode="auto">
          <a:xfrm>
            <a:off x="5105400" y="1981200"/>
            <a:ext cx="16764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Fish</a:t>
            </a:r>
          </a:p>
        </p:txBody>
      </p:sp>
      <p:sp>
        <p:nvSpPr>
          <p:cNvPr id="66566" name="Rectangle 10"/>
          <p:cNvSpPr>
            <a:spLocks noChangeArrowheads="1"/>
          </p:cNvSpPr>
          <p:nvPr/>
        </p:nvSpPr>
        <p:spPr bwMode="auto">
          <a:xfrm>
            <a:off x="7162800" y="1981200"/>
            <a:ext cx="16764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Mammal</a:t>
            </a:r>
          </a:p>
        </p:txBody>
      </p:sp>
      <p:sp>
        <p:nvSpPr>
          <p:cNvPr id="66567" name="Line 12"/>
          <p:cNvSpPr>
            <a:spLocks noChangeShapeType="1"/>
          </p:cNvSpPr>
          <p:nvPr/>
        </p:nvSpPr>
        <p:spPr bwMode="auto">
          <a:xfrm>
            <a:off x="6934200" y="13716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15"/>
          <p:cNvSpPr>
            <a:spLocks noChangeShapeType="1"/>
          </p:cNvSpPr>
          <p:nvPr/>
        </p:nvSpPr>
        <p:spPr bwMode="auto">
          <a:xfrm>
            <a:off x="8001000" y="17526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16"/>
          <p:cNvSpPr>
            <a:spLocks noChangeShapeType="1"/>
          </p:cNvSpPr>
          <p:nvPr/>
        </p:nvSpPr>
        <p:spPr bwMode="auto">
          <a:xfrm>
            <a:off x="5943600" y="17526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7"/>
          <p:cNvSpPr>
            <a:spLocks noChangeShapeType="1"/>
          </p:cNvSpPr>
          <p:nvPr/>
        </p:nvSpPr>
        <p:spPr bwMode="auto">
          <a:xfrm flipH="1">
            <a:off x="5943600" y="175260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AutoShape 18"/>
          <p:cNvSpPr>
            <a:spLocks noChangeArrowheads="1"/>
          </p:cNvSpPr>
          <p:nvPr/>
        </p:nvSpPr>
        <p:spPr bwMode="auto">
          <a:xfrm>
            <a:off x="6781800" y="1524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72" name="Rectangle 19"/>
          <p:cNvSpPr>
            <a:spLocks noChangeArrowheads="1"/>
          </p:cNvSpPr>
          <p:nvPr/>
        </p:nvSpPr>
        <p:spPr bwMode="auto">
          <a:xfrm>
            <a:off x="4544118" y="2819400"/>
            <a:ext cx="459988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400" eaLnBrk="1" hangingPunct="1"/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A base class and its derived classes form a </a:t>
            </a:r>
            <a:r>
              <a:rPr lang="en-US" altLang="en-US" sz="2000" i="1" dirty="0">
                <a:solidFill>
                  <a:srgbClr val="3333CC"/>
                </a:solidFill>
                <a:latin typeface="Century Gothic" panose="020B0502020202020204" pitchFamily="34" charset="0"/>
              </a:rPr>
              <a:t>set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of types</a:t>
            </a:r>
            <a:endParaRPr lang="en-US" altLang="en-US" sz="2000" b="1" dirty="0">
              <a:solidFill>
                <a:srgbClr val="3333CC"/>
              </a:solidFill>
              <a:latin typeface="Century Gothic" panose="020B0502020202020204" pitchFamily="34" charset="0"/>
            </a:endParaRPr>
          </a:p>
          <a:p>
            <a:pPr lvl="1" defTabSz="914400"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type(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*ap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)  </a:t>
            </a:r>
            <a:r>
              <a:rPr lang="en-US" altLang="en-US" sz="2000" b="1" dirty="0">
                <a:solidFill>
                  <a:srgbClr val="000000"/>
                </a:solidFill>
                <a:latin typeface="Century Gothic" panose="020B0502020202020204" pitchFamily="34" charset="0"/>
                <a:sym typeface="Symbol" charset="2"/>
              </a:rPr>
              <a:t>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{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Animal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  <a:r>
              <a:rPr lang="en-US" altLang="en-US" sz="2000" dirty="0">
                <a:solidFill>
                  <a:srgbClr val="3333CC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Fish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			   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Mammal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}</a:t>
            </a:r>
          </a:p>
          <a:p>
            <a:pPr lvl="1" defTabSz="914400"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typeset(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*</a:t>
            </a:r>
            <a:r>
              <a:rPr lang="en-US" altLang="en-US" sz="2000" b="1" dirty="0" err="1">
                <a:solidFill>
                  <a:srgbClr val="3333CC"/>
                </a:solidFill>
                <a:latin typeface="Century Gothic" panose="020B0502020202020204" pitchFamily="34" charset="0"/>
              </a:rPr>
              <a:t>fp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)  </a:t>
            </a:r>
            <a:r>
              <a:rPr lang="en-US" altLang="en-US" sz="2000" b="1" dirty="0">
                <a:solidFill>
                  <a:srgbClr val="000000"/>
                </a:solidFill>
                <a:latin typeface="Century Gothic" panose="020B0502020202020204" pitchFamily="34" charset="0"/>
                <a:sym typeface="Symbol" charset="2"/>
              </a:rPr>
              <a:t>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typeset(</a:t>
            </a:r>
            <a:r>
              <a:rPr lang="en-US" altLang="en-US" sz="2000" b="1" dirty="0">
                <a:solidFill>
                  <a:srgbClr val="3333CC"/>
                </a:solidFill>
                <a:latin typeface="Century Gothic" panose="020B0502020202020204" pitchFamily="34" charset="0"/>
              </a:rPr>
              <a:t>*ap</a:t>
            </a:r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pPr defTabSz="914400" eaLnBrk="1" hangingPunct="1"/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Each type set is </a:t>
            </a:r>
            <a:r>
              <a:rPr lang="en-US" altLang="en-US" sz="2000" i="1" dirty="0">
                <a:solidFill>
                  <a:srgbClr val="3333CC"/>
                </a:solidFill>
                <a:latin typeface="Century Gothic" panose="020B0502020202020204" pitchFamily="34" charset="0"/>
              </a:rPr>
              <a:t>open</a:t>
            </a:r>
          </a:p>
          <a:p>
            <a:pPr lvl="1" defTabSz="914400" eaLnBrk="1" hangingPunct="1"/>
            <a:r>
              <a:rPr lang="en-US" alt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More subclasses can be added</a:t>
            </a:r>
          </a:p>
          <a:p>
            <a:pPr lvl="1" defTabSz="914400" eaLnBrk="1" hangingPunct="1"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3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0123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Overview of C++ Polymorphism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78194"/>
            <a:ext cx="8915400" cy="542260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Two main kinds of types in C++: native and user-defined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dirty="0">
                <a:ea typeface="MS PGothic" charset="-128"/>
              </a:rPr>
              <a:t>“</a:t>
            </a:r>
            <a:r>
              <a:rPr lang="en-US" altLang="ja-JP" sz="1800" dirty="0">
                <a:ea typeface="MS PGothic" charset="-128"/>
              </a:rPr>
              <a:t>User</a:t>
            </a:r>
            <a:r>
              <a:rPr lang="ja-JP" altLang="en-US" sz="1800" dirty="0">
                <a:ea typeface="MS PGothic" charset="-128"/>
              </a:rPr>
              <a:t>”</a:t>
            </a:r>
            <a:r>
              <a:rPr lang="en-US" altLang="ja-JP" sz="1800" dirty="0">
                <a:ea typeface="MS PGothic" charset="-128"/>
              </a:rPr>
              <a:t> defined types: declared classes, </a:t>
            </a:r>
            <a:r>
              <a:rPr lang="en-US" altLang="ja-JP" sz="1800" dirty="0" err="1">
                <a:ea typeface="MS PGothic" charset="-128"/>
              </a:rPr>
              <a:t>structs</a:t>
            </a:r>
            <a:r>
              <a:rPr lang="en-US" altLang="ja-JP" sz="1800" dirty="0">
                <a:ea typeface="MS PGothic" charset="-128"/>
              </a:rPr>
              <a:t>, unions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ea typeface="MS PGothic" charset="-128"/>
              </a:rPr>
              <a:t>including types provided by the C++ standard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Native types are </a:t>
            </a:r>
            <a:r>
              <a:rPr lang="ja-JP" altLang="en-US" sz="1800" dirty="0">
                <a:ea typeface="MS PGothic" charset="-128"/>
              </a:rPr>
              <a:t>“</a:t>
            </a:r>
            <a:r>
              <a:rPr lang="en-US" altLang="ja-JP" sz="1800" dirty="0">
                <a:ea typeface="MS PGothic" charset="-128"/>
              </a:rPr>
              <a:t>built in</a:t>
            </a:r>
            <a:r>
              <a:rPr lang="ja-JP" altLang="en-US" sz="1800" dirty="0">
                <a:ea typeface="MS PGothic" charset="-128"/>
              </a:rPr>
              <a:t>”</a:t>
            </a:r>
            <a:r>
              <a:rPr lang="en-US" altLang="ja-JP" sz="1800" dirty="0">
                <a:ea typeface="MS PGothic" charset="-128"/>
              </a:rPr>
              <a:t> to the C++ language itself: </a:t>
            </a:r>
            <a:r>
              <a:rPr lang="en-US" altLang="ja-JP" sz="1800" dirty="0" err="1">
                <a:ea typeface="MS PGothic" charset="-128"/>
              </a:rPr>
              <a:t>int</a:t>
            </a:r>
            <a:r>
              <a:rPr lang="en-US" altLang="ja-JP" sz="1800" dirty="0">
                <a:ea typeface="MS PGothic" charset="-128"/>
              </a:rPr>
              <a:t>, long, float,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A </a:t>
            </a:r>
            <a:r>
              <a:rPr lang="en-US" altLang="en-US" sz="1800" dirty="0" err="1">
                <a:ea typeface="MS PGothic" charset="-128"/>
              </a:rPr>
              <a:t>typedef</a:t>
            </a:r>
            <a:r>
              <a:rPr lang="en-US" altLang="en-US" sz="1800" dirty="0">
                <a:ea typeface="MS PGothic" charset="-128"/>
              </a:rPr>
              <a:t> creates a new type </a:t>
            </a:r>
            <a:r>
              <a:rPr lang="en-US" altLang="en-US" sz="1800" i="1" dirty="0">
                <a:ea typeface="MS PGothic" charset="-128"/>
              </a:rPr>
              <a:t>name</a:t>
            </a:r>
            <a:r>
              <a:rPr lang="en-US" altLang="en-US" sz="1800" dirty="0">
                <a:ea typeface="MS PGothic" charset="-128"/>
              </a:rPr>
              <a:t> for another type (type aliasing)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Public inheritance creates sub-types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Inheritance only applies to user-defined classes (and </a:t>
            </a:r>
            <a:r>
              <a:rPr lang="en-US" altLang="en-US" sz="1800" dirty="0" err="1">
                <a:ea typeface="MS PGothic" charset="-128"/>
              </a:rPr>
              <a:t>structs</a:t>
            </a:r>
            <a:r>
              <a:rPr lang="en-US" altLang="en-US" sz="1800" dirty="0">
                <a:ea typeface="MS PGothic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A publicly derived class is-a subtype of its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Known as </a:t>
            </a:r>
            <a:r>
              <a:rPr lang="ja-JP" altLang="en-US" sz="1800" dirty="0">
                <a:ea typeface="MS PGothic" charset="-128"/>
              </a:rPr>
              <a:t>“</a:t>
            </a:r>
            <a:r>
              <a:rPr lang="en-US" altLang="ja-JP" sz="1800" dirty="0">
                <a:ea typeface="MS PGothic" charset="-128"/>
              </a:rPr>
              <a:t>inheritance polymorphism</a:t>
            </a:r>
            <a:r>
              <a:rPr lang="ja-JP" altLang="en-US" sz="1800" dirty="0">
                <a:ea typeface="MS PGothic" charset="-128"/>
              </a:rPr>
              <a:t>”</a:t>
            </a:r>
            <a:endParaRPr lang="en-US" altLang="ja-JP" sz="18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Template parameters also induce a subtype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Known as </a:t>
            </a:r>
            <a:r>
              <a:rPr lang="ja-JP" altLang="en-US" sz="1800" dirty="0">
                <a:ea typeface="MS PGothic" charset="-128"/>
              </a:rPr>
              <a:t>“</a:t>
            </a:r>
            <a:r>
              <a:rPr lang="en-US" altLang="ja-JP" sz="1800" dirty="0">
                <a:ea typeface="MS PGothic" charset="-128"/>
              </a:rPr>
              <a:t>interface polymorphism</a:t>
            </a:r>
            <a:r>
              <a:rPr lang="ja-JP" altLang="en-US" sz="1800" dirty="0">
                <a:ea typeface="MS PGothic" charset="-128"/>
              </a:rPr>
              <a:t>”</a:t>
            </a:r>
            <a:endParaRPr lang="en-US" altLang="ja-JP" sz="1800" dirty="0">
              <a:ea typeface="MS PGothic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We</a:t>
            </a:r>
            <a:r>
              <a:rPr lang="ja-JP" altLang="en-US" sz="1800" dirty="0">
                <a:ea typeface="MS PGothic" charset="-128"/>
              </a:rPr>
              <a:t>’</a:t>
            </a:r>
            <a:r>
              <a:rPr lang="en-US" altLang="ja-JP" sz="1800" dirty="0" err="1">
                <a:ea typeface="MS PGothic" charset="-128"/>
              </a:rPr>
              <a:t>ll</a:t>
            </a:r>
            <a:r>
              <a:rPr lang="en-US" altLang="ja-JP" sz="1800" dirty="0">
                <a:ea typeface="MS PGothic" charset="-128"/>
              </a:rPr>
              <a:t> cover how this works in depth, in later sessions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>
                <a:ea typeface="MS PGothic" charset="-128"/>
              </a:rPr>
              <a:t>Liskov</a:t>
            </a:r>
            <a:r>
              <a:rPr lang="en-US" altLang="en-US" sz="2000" dirty="0">
                <a:ea typeface="MS PGothic" charset="-128"/>
              </a:rPr>
              <a:t> Substitution Principle (for both kinds of polymorphism)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if S is a subtype of T, then wherever you need a T you can use an S</a:t>
            </a:r>
            <a:endParaRPr lang="en-US" altLang="en-US" sz="20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29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4866"/>
            <a:ext cx="8229600" cy="4675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Inheritance polymorphism depends on public virtual member functions in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Base class declares a member function virtual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Derived class overrides the base class</a:t>
            </a:r>
            <a:r>
              <a:rPr lang="ja-JP" altLang="en-US" sz="2000" dirty="0">
                <a:ea typeface="MS PGothic" charset="-128"/>
              </a:rPr>
              <a:t>’</a:t>
            </a:r>
            <a:r>
              <a:rPr lang="en-US" altLang="ja-JP" sz="2000" dirty="0">
                <a:ea typeface="MS PGothic" charset="-128"/>
              </a:rPr>
              <a:t>s definition of the function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Private or protected inheritance creates a form of encapsulation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Does not create a substitutable sub-type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A privately derived class wraps its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The class form of the Adapter Pattern uses this technique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ea typeface="MS PGothic" charset="-128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46273"/>
            <a:ext cx="88392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C++ Polymorphism, Continued</a:t>
            </a:r>
          </a:p>
        </p:txBody>
      </p:sp>
    </p:spTree>
    <p:extLst>
      <p:ext uri="{BB962C8B-B14F-4D97-AF65-F5344CB8AC3E}">
        <p14:creationId xmlns:p14="http://schemas.microsoft.com/office/powerpoint/2010/main" val="169693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4866"/>
            <a:ext cx="8229600" cy="4675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Inheritance polymorphism depends on public virtual member functions in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Base class declares a member function virtual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Derived class overrides the base class</a:t>
            </a:r>
            <a:r>
              <a:rPr lang="ja-JP" altLang="en-US" sz="2000" dirty="0">
                <a:ea typeface="MS PGothic" charset="-128"/>
              </a:rPr>
              <a:t>’</a:t>
            </a:r>
            <a:r>
              <a:rPr lang="en-US" altLang="ja-JP" sz="2000" dirty="0">
                <a:ea typeface="MS PGothic" charset="-128"/>
              </a:rPr>
              <a:t>s definition of the function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Private or protected inheritance creates a form of encapsulation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Does not create a substitutable sub-type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A privately derived class wraps its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The class form of the Adapter Pattern uses this technique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ea typeface="MS PGothic" charset="-128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46273"/>
            <a:ext cx="88392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C++ Polymorphism, Continued</a:t>
            </a:r>
          </a:p>
        </p:txBody>
      </p:sp>
    </p:spTree>
    <p:extLst>
      <p:ext uri="{BB962C8B-B14F-4D97-AF65-F5344CB8AC3E}">
        <p14:creationId xmlns:p14="http://schemas.microsoft.com/office/powerpoint/2010/main" val="72186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Inheritance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Modern object-oriented (OO) programming languages provide 3 capabilities:</a:t>
            </a:r>
          </a:p>
          <a:p>
            <a:pPr marL="0" indent="0"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encapsulation</a:t>
            </a:r>
          </a:p>
          <a:p>
            <a:pPr marL="0" indent="0"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inheritance</a:t>
            </a:r>
          </a:p>
          <a:p>
            <a:pPr marL="0" indent="0"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polymorphism</a:t>
            </a:r>
          </a:p>
          <a:p>
            <a:pPr marL="0" indent="0" eaLnBrk="1" hangingPunct="1">
              <a:spcBef>
                <a:spcPts val="1200"/>
              </a:spcBef>
              <a:buFont typeface="Arial" charset="0"/>
              <a:buNone/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which can improve the design, structure and reusability of code.</a:t>
            </a:r>
          </a:p>
          <a:p>
            <a:pPr marL="0" indent="0" eaLnBrk="1" hangingPunct="1"/>
            <a:endParaRPr lang="en-US" altLang="en-US">
              <a:latin typeface="Tahoma" charset="0"/>
              <a:ea typeface="Tahoma" charset="0"/>
              <a:cs typeface="Tahoma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en-US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4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Encapsulation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the bundling of an object’s data and procedures into a single unit.  </a:t>
            </a:r>
          </a:p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Examples</a:t>
            </a:r>
          </a:p>
          <a:p>
            <a:pPr lvl="1"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A function encapsulates the details of an algorithm</a:t>
            </a:r>
          </a:p>
          <a:p>
            <a:pPr lvl="1"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A class encapsulates both variables and functions together in a single unit.</a:t>
            </a:r>
          </a:p>
          <a:p>
            <a:pPr eaLnBrk="1" hangingPunct="1">
              <a:buFont typeface="Arial" charset="0"/>
              <a:buNone/>
            </a:pPr>
            <a:endParaRPr lang="en-US" altLang="en-US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Introduction to Inheritance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i-FI" altLang="en-US" dirty="0" err="1">
                <a:ea typeface="MS PGothic" charset="-128"/>
              </a:rPr>
              <a:t>Inheritance</a:t>
            </a:r>
            <a:r>
              <a:rPr lang="fi-FI" altLang="en-US" dirty="0">
                <a:ea typeface="MS PGothic" charset="-128"/>
              </a:rPr>
              <a:t> is a </a:t>
            </a:r>
            <a:r>
              <a:rPr lang="fi-FI" altLang="en-US" dirty="0" err="1">
                <a:ea typeface="MS PGothic" charset="-128"/>
              </a:rPr>
              <a:t>relationship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between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two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or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more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classes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where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derived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class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inherites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behaviour</a:t>
            </a:r>
            <a:r>
              <a:rPr lang="fi-FI" altLang="en-US" dirty="0">
                <a:ea typeface="MS PGothic" charset="-128"/>
              </a:rPr>
              <a:t> and </a:t>
            </a:r>
            <a:r>
              <a:rPr lang="fi-FI" altLang="en-US" dirty="0" err="1">
                <a:ea typeface="MS PGothic" charset="-128"/>
              </a:rPr>
              <a:t>attributes</a:t>
            </a:r>
            <a:r>
              <a:rPr lang="fi-FI" altLang="en-US" dirty="0">
                <a:ea typeface="MS PGothic" charset="-128"/>
              </a:rPr>
              <a:t> of </a:t>
            </a:r>
            <a:r>
              <a:rPr lang="fi-FI" altLang="en-US" dirty="0" err="1">
                <a:ea typeface="MS PGothic" charset="-128"/>
              </a:rPr>
              <a:t>pre-existing</a:t>
            </a:r>
            <a:r>
              <a:rPr lang="fi-FI" altLang="en-US" dirty="0">
                <a:ea typeface="MS PGothic" charset="-128"/>
              </a:rPr>
              <a:t> (</a:t>
            </a:r>
            <a:r>
              <a:rPr lang="fi-FI" altLang="en-US" dirty="0" err="1">
                <a:ea typeface="MS PGothic" charset="-128"/>
              </a:rPr>
              <a:t>base</a:t>
            </a:r>
            <a:r>
              <a:rPr lang="fi-FI" altLang="en-US" dirty="0">
                <a:ea typeface="MS PGothic" charset="-128"/>
              </a:rPr>
              <a:t>) </a:t>
            </a:r>
            <a:r>
              <a:rPr lang="fi-FI" altLang="en-US" dirty="0" err="1">
                <a:ea typeface="MS PGothic" charset="-128"/>
              </a:rPr>
              <a:t>classes</a:t>
            </a:r>
            <a:br>
              <a:rPr lang="fi-FI" altLang="en-US" dirty="0">
                <a:ea typeface="MS PGothic" charset="-128"/>
              </a:rPr>
            </a:br>
            <a:endParaRPr lang="fi-FI" altLang="en-US" dirty="0">
              <a:ea typeface="MS PGothic" charset="-128"/>
            </a:endParaRPr>
          </a:p>
          <a:p>
            <a:pPr eaLnBrk="1" hangingPunct="1"/>
            <a:r>
              <a:rPr lang="fi-FI" altLang="en-US" dirty="0" err="1">
                <a:ea typeface="MS PGothic" charset="-128"/>
              </a:rPr>
              <a:t>Intended</a:t>
            </a:r>
            <a:r>
              <a:rPr lang="fi-FI" altLang="en-US" dirty="0">
                <a:ea typeface="MS PGothic" charset="-128"/>
              </a:rPr>
              <a:t> to help </a:t>
            </a:r>
            <a:r>
              <a:rPr lang="fi-FI" altLang="en-US" b="1" dirty="0" err="1">
                <a:ea typeface="MS PGothic" charset="-128"/>
              </a:rPr>
              <a:t>reuse</a:t>
            </a:r>
            <a:r>
              <a:rPr lang="fi-FI" altLang="en-US" b="1" dirty="0">
                <a:ea typeface="MS PGothic" charset="-128"/>
              </a:rPr>
              <a:t> </a:t>
            </a:r>
            <a:r>
              <a:rPr lang="fi-FI" altLang="en-US" dirty="0">
                <a:ea typeface="MS PGothic" charset="-128"/>
              </a:rPr>
              <a:t>of </a:t>
            </a:r>
            <a:r>
              <a:rPr lang="fi-FI" altLang="en-US" dirty="0" err="1">
                <a:ea typeface="MS PGothic" charset="-128"/>
              </a:rPr>
              <a:t>existing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code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with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little</a:t>
            </a:r>
            <a:r>
              <a:rPr lang="fi-FI" altLang="en-US" dirty="0">
                <a:ea typeface="MS PGothic" charset="-128"/>
              </a:rPr>
              <a:t> </a:t>
            </a:r>
            <a:r>
              <a:rPr lang="fi-FI" altLang="en-US" dirty="0" err="1">
                <a:ea typeface="MS PGothic" charset="-128"/>
              </a:rPr>
              <a:t>or</a:t>
            </a:r>
            <a:r>
              <a:rPr lang="fi-FI" altLang="en-US" dirty="0">
                <a:ea typeface="MS PGothic" charset="-128"/>
              </a:rPr>
              <a:t> no </a:t>
            </a:r>
            <a:r>
              <a:rPr lang="fi-FI" altLang="en-US" dirty="0" err="1">
                <a:ea typeface="MS PGothic" charset="-128"/>
              </a:rPr>
              <a:t>modification</a:t>
            </a:r>
            <a:endParaRPr lang="fi-FI" altLang="en-US" b="1" dirty="0">
              <a:ea typeface="MS PGothic" charset="-128"/>
            </a:endParaRPr>
          </a:p>
          <a:p>
            <a:pPr eaLnBrk="1" hangingPunct="1"/>
            <a:endParaRPr lang="fi-FI" altLang="en-US" dirty="0">
              <a:ea typeface="MS PGothic" charset="-128"/>
            </a:endParaRPr>
          </a:p>
          <a:p>
            <a:pPr eaLnBrk="1" hangingPunct="1"/>
            <a:endParaRPr lang="fi-FI" altLang="en-US" b="1" dirty="0">
              <a:ea typeface="MS PGothic" charset="-128"/>
            </a:endParaRPr>
          </a:p>
          <a:p>
            <a:pPr eaLnBrk="1" hangingPunct="1"/>
            <a:endParaRPr lang="fi-FI" altLang="en-US" dirty="0">
              <a:ea typeface="MS PGothic" charset="-128"/>
            </a:endParaRP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39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Inheritance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the capability to derive a new class from an existing class.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The initial class used as the basis for the derived class is referred to as either the 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base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parent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 or 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superclass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The derived class is referred to as either the 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derived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child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, or 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subclass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The derived class inherits all the member variables and functions (</a:t>
            </a:r>
            <a:r>
              <a:rPr lang="en-US" altLang="en-US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except constructors and destructors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) of its base class.</a:t>
            </a:r>
          </a:p>
          <a:p>
            <a:pPr eaLnBrk="1" hangingPunct="1">
              <a:spcBef>
                <a:spcPts val="1800"/>
              </a:spcBef>
            </a:pPr>
            <a:endParaRPr lang="en-US" altLang="en-US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ts val="1800"/>
              </a:spcBef>
            </a:pPr>
            <a:endParaRPr lang="en-US" altLang="en-US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ts val="1800"/>
              </a:spcBef>
              <a:buFont typeface="Arial" charset="0"/>
              <a:buNone/>
            </a:pPr>
            <a:endParaRPr lang="en-US" altLang="en-US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ts val="1800"/>
              </a:spcBef>
              <a:buFont typeface="Arial" charset="0"/>
              <a:buNone/>
            </a:pPr>
            <a:endParaRPr lang="en-US" altLang="en-US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6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Inheritance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800"/>
              </a:spcBef>
              <a:buFont typeface="Arial" charset="0"/>
              <a:buNone/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C++ class hierarchy is based upon the principle of increased specialization.</a:t>
            </a:r>
          </a:p>
          <a:p>
            <a:pPr marL="0" indent="0" eaLnBrk="1" hangingPunct="1">
              <a:spcBef>
                <a:spcPts val="1800"/>
              </a:spcBef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altLang="en-US" sz="2000" i="1" dirty="0">
                <a:latin typeface="Tahoma" charset="0"/>
                <a:ea typeface="Tahoma" charset="0"/>
                <a:cs typeface="Tahoma" charset="0"/>
              </a:rPr>
              <a:t>base 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class carries attributes that are common to all classes and virtual functions that may or may not be overridden.</a:t>
            </a:r>
          </a:p>
          <a:p>
            <a:pPr marL="0" indent="0" eaLnBrk="1" hangingPunct="1">
              <a:spcBef>
                <a:spcPts val="1800"/>
              </a:spcBef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The derived class adds its own additional new data and member functions/methods.  </a:t>
            </a:r>
          </a:p>
          <a:p>
            <a:pPr marL="0" indent="0" eaLnBrk="1" hangingPunct="1">
              <a:spcBef>
                <a:spcPts val="1800"/>
              </a:spcBef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A function in the derived class may override  a base class function.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The derived class </a:t>
            </a:r>
            <a:r>
              <a:rPr lang="en-US" altLang="en-US" sz="2000" i="1" dirty="0">
                <a:latin typeface="Tahoma" charset="0"/>
                <a:ea typeface="Tahoma" charset="0"/>
                <a:cs typeface="Tahoma" charset="0"/>
              </a:rPr>
              <a:t>inherits 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the attributes of classes above it in the class hierarchy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The specialization can continue over multiple levels</a:t>
            </a:r>
          </a:p>
          <a:p>
            <a:pPr marL="0" indent="0" eaLnBrk="1" hangingPunct="1">
              <a:spcBef>
                <a:spcPts val="1800"/>
              </a:spcBef>
            </a:pPr>
            <a:endParaRPr lang="en-US" altLang="en-US" sz="2000" dirty="0">
              <a:latin typeface="Tahoma" charset="0"/>
              <a:ea typeface="Tahoma" charset="0"/>
              <a:cs typeface="Tahoma" charset="0"/>
            </a:endParaRPr>
          </a:p>
          <a:p>
            <a:pPr marL="0" indent="0" eaLnBrk="1" hangingPunct="1">
              <a:spcBef>
                <a:spcPts val="1800"/>
              </a:spcBef>
              <a:buFont typeface="Arial" charset="0"/>
              <a:buNone/>
            </a:pPr>
            <a:endParaRPr lang="en-US" alt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3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Inheritance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Protection attributes: Base class member access specifiers</a:t>
            </a:r>
          </a:p>
          <a:p>
            <a:pPr marL="0" indent="0">
              <a:spcAft>
                <a:spcPts val="600"/>
              </a:spcAft>
            </a:pPr>
            <a:r>
              <a:rPr lang="en-US" altLang="en-US" sz="20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public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 - </a:t>
            </a:r>
            <a:r>
              <a:rPr lang="en-US" altLang="en-US" sz="2000" i="1" dirty="0">
                <a:latin typeface="Tahoma" charset="0"/>
                <a:ea typeface="Tahoma" charset="0"/>
                <a:cs typeface="Tahoma" charset="0"/>
              </a:rPr>
              <a:t>Any holder of a pointer to an instance of the class may invoke any public 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method or modify any </a:t>
            </a:r>
            <a:r>
              <a:rPr lang="en-US" altLang="en-US" sz="2000" i="1" dirty="0">
                <a:latin typeface="Tahoma" charset="0"/>
                <a:ea typeface="Tahoma" charset="0"/>
                <a:cs typeface="Tahoma" charset="0"/>
              </a:rPr>
              <a:t>public data item. </a:t>
            </a:r>
            <a:endParaRPr lang="en-US" altLang="en-US" sz="2000" dirty="0">
              <a:latin typeface="Tahoma" charset="0"/>
              <a:ea typeface="Tahoma" charset="0"/>
              <a:cs typeface="Tahoma" charset="0"/>
            </a:endParaRPr>
          </a:p>
          <a:p>
            <a:pPr marL="0" indent="0">
              <a:spcAft>
                <a:spcPts val="600"/>
              </a:spcAft>
            </a:pPr>
            <a:r>
              <a:rPr lang="en-US" altLang="en-US" sz="20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private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 – </a:t>
            </a:r>
            <a:r>
              <a:rPr lang="en-US" altLang="en-US" sz="2000" i="1" dirty="0">
                <a:latin typeface="Tahoma" charset="0"/>
                <a:ea typeface="Tahoma" charset="0"/>
                <a:cs typeface="Tahoma" charset="0"/>
              </a:rPr>
              <a:t>methods/data members 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 may be accessed only by methods belonging to the class </a:t>
            </a:r>
          </a:p>
          <a:p>
            <a:pPr marL="0" indent="0"/>
            <a:r>
              <a:rPr lang="en-US" altLang="en-US" sz="20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protected</a:t>
            </a:r>
            <a:r>
              <a:rPr lang="en-US" altLang="en-US" sz="2000" dirty="0">
                <a:latin typeface="Tahoma" charset="0"/>
                <a:ea typeface="Tahoma" charset="0"/>
                <a:cs typeface="Tahoma" charset="0"/>
              </a:rPr>
              <a:t> - </a:t>
            </a:r>
            <a:r>
              <a:rPr lang="en-US" altLang="en-US" sz="2000" i="1" dirty="0">
                <a:latin typeface="Tahoma" charset="0"/>
                <a:ea typeface="Tahoma" charset="0"/>
                <a:cs typeface="Tahoma" charset="0"/>
              </a:rPr>
              <a:t>methods/data members may be access by derived classes but not others </a:t>
            </a:r>
            <a:endParaRPr lang="en-US" alt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0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Base Class Access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990600"/>
            <a:ext cx="8458200" cy="41910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	C++ supports three inheritance modes, also called base class access modes: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  - </a:t>
            </a:r>
            <a:r>
              <a:rPr lang="en-US" altLang="en-US" sz="280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public inheritance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>
                <a:latin typeface="Courier New" charset="0"/>
                <a:ea typeface="Tahoma" charset="0"/>
                <a:cs typeface="Tahoma" charset="0"/>
              </a:rPr>
              <a:t>    </a:t>
            </a: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class Child : public Parent { };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  - </a:t>
            </a:r>
            <a:r>
              <a:rPr lang="en-US" altLang="en-US" sz="280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protected inheritance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>
                <a:latin typeface="Courier New" charset="0"/>
                <a:ea typeface="Tahoma" charset="0"/>
                <a:cs typeface="Tahoma" charset="0"/>
              </a:rPr>
              <a:t>    </a:t>
            </a: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class Child : protected Parent{ };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  - </a:t>
            </a:r>
            <a:r>
              <a:rPr lang="en-US" altLang="en-US" sz="280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private inheritance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>
                <a:latin typeface="Courier New" charset="0"/>
                <a:ea typeface="Tahoma" charset="0"/>
                <a:cs typeface="Tahoma" charset="0"/>
              </a:rPr>
              <a:t>    </a:t>
            </a: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class Child : private Parent{ };</a:t>
            </a:r>
          </a:p>
        </p:txBody>
      </p:sp>
    </p:spTree>
    <p:extLst>
      <p:ext uri="{BB962C8B-B14F-4D97-AF65-F5344CB8AC3E}">
        <p14:creationId xmlns:p14="http://schemas.microsoft.com/office/powerpoint/2010/main" val="1547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Base Class Access vs. Member Access Specification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	Base class access is not the same as member access specification:</a:t>
            </a:r>
          </a:p>
          <a:p>
            <a:pPr marL="990600" lvl="1" indent="-533400"/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Base class access: determine access for inherited members</a:t>
            </a:r>
          </a:p>
          <a:p>
            <a:pPr marL="990600" lvl="1" indent="-533400"/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Member access specification: determine access for members defined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171337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Member Access Specification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	Specified using the keywords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en-US" altLang="en-US" b="1" dirty="0">
                <a:latin typeface="Courier New" charset="0"/>
                <a:ea typeface="Tahoma" charset="0"/>
                <a:cs typeface="Tahoma" charset="0"/>
              </a:rPr>
              <a:t>private</a:t>
            </a:r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b="1" dirty="0">
                <a:latin typeface="Courier New" charset="0"/>
                <a:ea typeface="Tahoma" charset="0"/>
                <a:cs typeface="Tahoma" charset="0"/>
              </a:rPr>
              <a:t>protected</a:t>
            </a:r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b="1" dirty="0">
                <a:latin typeface="Courier New" charset="0"/>
                <a:ea typeface="Tahoma" charset="0"/>
                <a:cs typeface="Tahoma" charset="0"/>
              </a:rPr>
              <a:t>public</a:t>
            </a:r>
          </a:p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class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MyClass</a:t>
            </a:r>
            <a:endParaRPr lang="en-US" altLang="en-US" sz="2800" b="1" dirty="0">
              <a:solidFill>
                <a:srgbClr val="3D8963"/>
              </a:solidFill>
              <a:latin typeface="Courier New" charset="0"/>
              <a:ea typeface="Tahoma" charset="0"/>
              <a:cs typeface="Tahoma" charset="0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{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</a:t>
            </a:r>
            <a:r>
              <a:rPr lang="en-US" altLang="en-US" sz="2800" b="1" dirty="0">
                <a:solidFill>
                  <a:schemeClr val="accent2"/>
                </a:solidFill>
                <a:latin typeface="Courier New" charset="0"/>
                <a:ea typeface="Tahoma" charset="0"/>
                <a:cs typeface="Tahoma" charset="0"/>
              </a:rPr>
              <a:t>private</a:t>
            </a: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: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a;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</a:t>
            </a:r>
            <a:r>
              <a:rPr lang="en-US" altLang="en-US" sz="2800" b="1" dirty="0">
                <a:solidFill>
                  <a:schemeClr val="accent2"/>
                </a:solidFill>
                <a:latin typeface="Courier New" charset="0"/>
                <a:ea typeface="Tahoma" charset="0"/>
                <a:cs typeface="Tahoma" charset="0"/>
              </a:rPr>
              <a:t>protected</a:t>
            </a: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: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b; void fun();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</a:t>
            </a:r>
            <a:r>
              <a:rPr lang="en-US" altLang="en-US" sz="2800" b="1" dirty="0">
                <a:solidFill>
                  <a:schemeClr val="accent2"/>
                </a:solidFill>
                <a:latin typeface="Courier New" charset="0"/>
                <a:ea typeface="Tahoma" charset="0"/>
                <a:cs typeface="Tahoma" charset="0"/>
              </a:rPr>
              <a:t>public</a:t>
            </a: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: void fun2();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};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781800" y="625633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  <a:ea typeface="MS PGothic" charset="-128"/>
              </a:rPr>
              <a:t>11-</a:t>
            </a:r>
            <a:fld id="{888C843F-D4FE-BF44-8E88-B7E95A5C0230}" type="slidenum">
              <a:rPr lang="en-US" altLang="en-US" sz="1200">
                <a:solidFill>
                  <a:srgbClr val="000000"/>
                </a:solidFill>
                <a:latin typeface="Arial" charset="0"/>
                <a:ea typeface="MS PGothic" charset="-128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  <a:latin typeface="Arial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88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Base Class Access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class Child : public Parent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</a:t>
            </a: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{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 protected: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    </a:t>
            </a:r>
            <a:r>
              <a:rPr lang="en-US" altLang="en-US" b="1" dirty="0" err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a;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         Child();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en-US" altLang="en-US" b="1" dirty="0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705BA-FAAD-334E-A609-BD5E0AD3C2F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5059363" y="3565447"/>
            <a:ext cx="344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504D"/>
                </a:solidFill>
                <a:latin typeface="Courier New" charset="0"/>
              </a:rPr>
              <a:t>member access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5075238" y="2355772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504D"/>
                </a:solidFill>
                <a:latin typeface="Courier New" charset="0"/>
              </a:rPr>
              <a:t>base access</a:t>
            </a:r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 flipH="1" flipV="1">
            <a:off x="4618038" y="1974772"/>
            <a:ext cx="4572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 flipH="1" flipV="1">
            <a:off x="2971800" y="3184447"/>
            <a:ext cx="1951038" cy="542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3"/>
          <p:cNvSpPr>
            <a:spLocks noChangeShapeType="1"/>
          </p:cNvSpPr>
          <p:nvPr/>
        </p:nvSpPr>
        <p:spPr bwMode="auto">
          <a:xfrm flipH="1" flipV="1">
            <a:off x="3581400" y="2574847"/>
            <a:ext cx="1341438" cy="10763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Base Class Access Specifiers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066800"/>
            <a:ext cx="8001000" cy="41148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arenR"/>
            </a:pP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public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– object of derived class can be treated as object of base class (not vice-versa)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arenR"/>
            </a:pP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protected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– more restrictive than </a:t>
            </a: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public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, but allows derived classes to know some of the details of parents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arenR"/>
            </a:pPr>
            <a:r>
              <a:rPr lang="en-US" altLang="en-US" sz="2800" b="1">
                <a:solidFill>
                  <a:srgbClr val="3D8963"/>
                </a:solidFill>
                <a:latin typeface="Courier New" charset="0"/>
                <a:ea typeface="Tahoma" charset="0"/>
                <a:cs typeface="Tahoma" charset="0"/>
              </a:rPr>
              <a:t>private</a:t>
            </a:r>
            <a:r>
              <a:rPr lang="en-US" altLang="en-US" sz="280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– prevents objects of derived class from being treated as objects of base class.</a:t>
            </a:r>
          </a:p>
        </p:txBody>
      </p:sp>
    </p:spTree>
    <p:extLst>
      <p:ext uri="{BB962C8B-B14F-4D97-AF65-F5344CB8AC3E}">
        <p14:creationId xmlns:p14="http://schemas.microsoft.com/office/powerpoint/2010/main" val="86865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629484"/>
              </p:ext>
            </p:extLst>
          </p:nvPr>
        </p:nvGraphicFramePr>
        <p:xfrm>
          <a:off x="304800" y="685800"/>
          <a:ext cx="8637181" cy="5658006"/>
        </p:xfrm>
        <a:graphic>
          <a:graphicData uri="http://schemas.openxmlformats.org/drawingml/2006/table">
            <a:tbl>
              <a:tblPr/>
              <a:tblGrid>
                <a:gridCol w="135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67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Base class access specifier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4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public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directly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 by member functions, friend functions, and nonmember functions.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protected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directly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by member functions and friend functions.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private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directly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by member functions and friend functions.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0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protected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directly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 by member functions and friend functions.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protected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directly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by member functions and friend functions.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private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directly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 by member functions and friend functions.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Hidden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by member functions and friend functions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through public or protected member functions of the base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Hidden in derived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by member functions and friend functions 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through public or protected member functions of the base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Hidden in derived class.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Can be accessed by member functions and friend functions 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t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  <a:ea typeface="MS PGothic" charset="-128"/>
                        </a:rPr>
                        <a:t>hrough public or protected member functions of the base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6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Public, Protected, Private Inheritance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3276600" cy="5541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public: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  </a:t>
            </a:r>
            <a:r>
              <a:rPr lang="en-US" altLang="en-US" sz="16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 </a:t>
            </a:r>
            <a:r>
              <a:rPr lang="en-US" altLang="en-US" sz="1600" b="1" dirty="0" err="1">
                <a:latin typeface="Courier New" charset="0"/>
                <a:ea typeface="MS PGothic" charset="-128"/>
              </a:rPr>
              <a:t>i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protected: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  </a:t>
            </a:r>
            <a:r>
              <a:rPr lang="en-US" altLang="en-US" sz="16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  </a:t>
            </a:r>
            <a:r>
              <a:rPr lang="en-US" altLang="en-US" sz="16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 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Class B : public A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//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Class C : protected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//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Class D : private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//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charset="0"/>
                <a:ea typeface="MS PGothic" charset="-128"/>
              </a:rPr>
              <a:t>};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609600"/>
            <a:ext cx="62484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Class A declares 3 variables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>
                <a:solidFill>
                  <a:schemeClr val="accent2"/>
                </a:solidFill>
                <a:ea typeface="MS PGothic" charset="-128"/>
              </a:rPr>
              <a:t>i</a:t>
            </a: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 is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public</a:t>
            </a:r>
            <a:r>
              <a:rPr lang="en-US" altLang="en-US" sz="1600" dirty="0">
                <a:ea typeface="MS PGothic" charset="-128"/>
              </a:rPr>
              <a:t> to all users of class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j is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protected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.  </a:t>
            </a:r>
            <a:r>
              <a:rPr lang="en-US" altLang="en-US" sz="1600" dirty="0">
                <a:ea typeface="MS PGothic" charset="-128"/>
              </a:rPr>
              <a:t>It can only be used by methods in class A or its derived classes (+ friends)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k is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private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.</a:t>
            </a:r>
            <a:r>
              <a:rPr lang="en-US" altLang="en-US" sz="1600" dirty="0">
                <a:ea typeface="MS PGothic" charset="-128"/>
              </a:rPr>
              <a:t>  It can only be used by methods in class A (+ friends)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Class B uses </a:t>
            </a:r>
            <a:r>
              <a:rPr lang="en-US" altLang="en-US" sz="1800" dirty="0">
                <a:solidFill>
                  <a:schemeClr val="accent2"/>
                </a:solidFill>
                <a:ea typeface="MS PGothic" charset="-128"/>
              </a:rPr>
              <a:t>public inheritance</a:t>
            </a:r>
            <a:r>
              <a:rPr lang="en-US" altLang="en-US" sz="1800" dirty="0">
                <a:ea typeface="MS PGothic" charset="-128"/>
              </a:rPr>
              <a:t> from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>
                <a:solidFill>
                  <a:schemeClr val="accent2"/>
                </a:solidFill>
                <a:ea typeface="MS PGothic" charset="-128"/>
              </a:rPr>
              <a:t>i</a:t>
            </a: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 remains 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public</a:t>
            </a:r>
            <a:r>
              <a:rPr lang="en-US" altLang="en-US" sz="1600" dirty="0">
                <a:ea typeface="MS PGothic" charset="-128"/>
              </a:rPr>
              <a:t> to all users of class 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j remains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protected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. </a:t>
            </a:r>
            <a:r>
              <a:rPr lang="en-US" altLang="en-US" sz="1600" dirty="0">
                <a:ea typeface="MS PGothic" charset="-128"/>
              </a:rPr>
              <a:t>It can be used by methods in class B or its derived classes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Class C uses </a:t>
            </a:r>
            <a:r>
              <a:rPr lang="en-US" altLang="en-US" sz="1800" dirty="0">
                <a:solidFill>
                  <a:schemeClr val="accent2"/>
                </a:solidFill>
                <a:ea typeface="MS PGothic" charset="-128"/>
              </a:rPr>
              <a:t>protected inheritance</a:t>
            </a:r>
            <a:r>
              <a:rPr lang="en-US" altLang="en-US" sz="1800" dirty="0">
                <a:ea typeface="MS PGothic" charset="-128"/>
              </a:rPr>
              <a:t> from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>
                <a:solidFill>
                  <a:schemeClr val="accent2"/>
                </a:solidFill>
                <a:ea typeface="MS PGothic" charset="-128"/>
              </a:rPr>
              <a:t>i</a:t>
            </a: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 becomes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protected</a:t>
            </a:r>
            <a:r>
              <a:rPr lang="en-US" altLang="en-US" sz="1600" dirty="0">
                <a:ea typeface="MS PGothic" charset="-128"/>
              </a:rPr>
              <a:t> in C, so the only users of class C that can access </a:t>
            </a:r>
            <a:r>
              <a:rPr lang="en-US" altLang="en-US" sz="1600" dirty="0" err="1">
                <a:ea typeface="MS PGothic" charset="-128"/>
              </a:rPr>
              <a:t>i</a:t>
            </a:r>
            <a:r>
              <a:rPr lang="en-US" altLang="en-US" sz="1600" dirty="0">
                <a:ea typeface="MS PGothic" charset="-128"/>
              </a:rPr>
              <a:t> are the methods of class C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j remains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protected</a:t>
            </a:r>
            <a:r>
              <a:rPr lang="en-US" altLang="en-US" sz="1600" b="1" dirty="0">
                <a:latin typeface="Courier New" charset="0"/>
                <a:ea typeface="MS PGothic" charset="-128"/>
              </a:rPr>
              <a:t>. </a:t>
            </a:r>
            <a:r>
              <a:rPr lang="en-US" altLang="en-US" sz="1600" dirty="0">
                <a:ea typeface="MS PGothic" charset="-128"/>
              </a:rPr>
              <a:t>It can be used by methods in class C or its derived classes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Class D uses </a:t>
            </a:r>
            <a:r>
              <a:rPr lang="en-US" altLang="en-US" sz="1800" dirty="0">
                <a:solidFill>
                  <a:schemeClr val="accent2"/>
                </a:solidFill>
                <a:ea typeface="MS PGothic" charset="-128"/>
              </a:rPr>
              <a:t>private inheritance</a:t>
            </a:r>
            <a:r>
              <a:rPr lang="en-US" altLang="en-US" sz="1800" dirty="0">
                <a:ea typeface="MS PGothic" charset="-128"/>
              </a:rPr>
              <a:t> from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>
                <a:solidFill>
                  <a:schemeClr val="accent2"/>
                </a:solidFill>
                <a:ea typeface="MS PGothic" charset="-128"/>
              </a:rPr>
              <a:t>i</a:t>
            </a:r>
            <a:r>
              <a:rPr lang="en-US" altLang="en-US" sz="1600" dirty="0">
                <a:solidFill>
                  <a:schemeClr val="accent2"/>
                </a:solidFill>
                <a:ea typeface="MS PGothic" charset="-128"/>
              </a:rPr>
              <a:t> and j become </a:t>
            </a:r>
            <a:r>
              <a:rPr lang="en-US" altLang="en-US" sz="1600" b="1" dirty="0">
                <a:solidFill>
                  <a:schemeClr val="accent2"/>
                </a:solidFill>
                <a:latin typeface="Courier New" charset="0"/>
                <a:ea typeface="MS PGothic" charset="-128"/>
              </a:rPr>
              <a:t>private</a:t>
            </a:r>
            <a:r>
              <a:rPr lang="en-US" altLang="en-US" sz="1600" dirty="0">
                <a:ea typeface="MS PGothic" charset="-128"/>
              </a:rPr>
              <a:t> in D, so only methods of class D can access them.</a:t>
            </a:r>
          </a:p>
        </p:txBody>
      </p:sp>
    </p:spTree>
    <p:extLst>
      <p:ext uri="{BB962C8B-B14F-4D97-AF65-F5344CB8AC3E}">
        <p14:creationId xmlns:p14="http://schemas.microsoft.com/office/powerpoint/2010/main" val="9210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Inheritance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Inheritance can be continuous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Derived class can inherit another class, which inherits another class and so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When changing the base class all the derived classes changes also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Mammal &lt;– Human &lt;– Worker &lt;- Programmer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Could mammal be a derived class? If so, what would be the base class?</a:t>
            </a:r>
          </a:p>
        </p:txBody>
      </p:sp>
    </p:spTree>
    <p:extLst>
      <p:ext uri="{BB962C8B-B14F-4D97-AF65-F5344CB8AC3E}">
        <p14:creationId xmlns:p14="http://schemas.microsoft.com/office/powerpoint/2010/main" val="332724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Class and Member Construction Order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4343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A(int i) :m_i(i)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 cout &lt;&lt; "A</a:t>
            </a:r>
            <a:r>
              <a:rPr lang="ja-JP" altLang="en-US" sz="1600" b="1">
                <a:latin typeface="Courier New" charset="0"/>
                <a:ea typeface="MS PGothic" charset="-128"/>
              </a:rPr>
              <a:t>“</a:t>
            </a:r>
            <a:r>
              <a:rPr lang="en-US" altLang="ja-JP" sz="1600" b="1">
                <a:latin typeface="Courier New" charset="0"/>
                <a:ea typeface="MS PGothic" charset="-128"/>
              </a:rPr>
              <a:t> &lt;&lt; 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~A() {cout&lt;&lt;"~A"&lt;&lt;endl;}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int m_i;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B(int i, int j) :A(i), m_j(j){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 cout &lt;&lt; </a:t>
            </a:r>
            <a:r>
              <a:rPr lang="ja-JP" altLang="en-US" sz="1600" b="1">
                <a:latin typeface="Courier New" charset="0"/>
                <a:ea typeface="MS PGothic" charset="-128"/>
              </a:rPr>
              <a:t>“</a:t>
            </a:r>
            <a:r>
              <a:rPr lang="en-US" altLang="ja-JP" sz="1600" b="1">
                <a:latin typeface="Courier New" charset="0"/>
                <a:ea typeface="MS PGothic" charset="-128"/>
              </a:rPr>
              <a:t>B</a:t>
            </a:r>
            <a:r>
              <a:rPr lang="ja-JP" altLang="en-US" sz="1600" b="1">
                <a:latin typeface="Courier New" charset="0"/>
                <a:ea typeface="MS PGothic" charset="-128"/>
              </a:rPr>
              <a:t>”</a:t>
            </a:r>
            <a:r>
              <a:rPr lang="en-US" altLang="ja-JP" sz="1600" b="1">
                <a:latin typeface="Courier New" charset="0"/>
                <a:ea typeface="MS PGothic" charset="-128"/>
              </a:rPr>
              <a:t> &lt;&lt; 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~B() {cout &lt;&lt; </a:t>
            </a:r>
            <a:r>
              <a:rPr lang="ja-JP" altLang="en-US" sz="1600" b="1">
                <a:latin typeface="Courier New" charset="0"/>
                <a:ea typeface="MS PGothic" charset="-128"/>
              </a:rPr>
              <a:t>“</a:t>
            </a:r>
            <a:r>
              <a:rPr lang="en-US" altLang="ja-JP" sz="1600" b="1">
                <a:latin typeface="Courier New" charset="0"/>
                <a:ea typeface="MS PGothic" charset="-128"/>
              </a:rPr>
              <a:t>~B</a:t>
            </a:r>
            <a:r>
              <a:rPr lang="ja-JP" altLang="en-US" sz="1600" b="1">
                <a:latin typeface="Courier New" charset="0"/>
                <a:ea typeface="MS PGothic" charset="-128"/>
              </a:rPr>
              <a:t>”</a:t>
            </a:r>
            <a:r>
              <a:rPr lang="en-US" altLang="ja-JP" sz="1600" b="1">
                <a:latin typeface="Courier New" charset="0"/>
                <a:ea typeface="MS PGothic" charset="-128"/>
              </a:rPr>
              <a:t> &lt;&lt; 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	int m_j;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int main (int,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 b(2,3);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609600"/>
            <a:ext cx="4953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In the main function, the B constructor is called on object 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Passes in integer values 2 and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B constructor calls A constructor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passes value 2 to A constructor via base/member initialization 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A constructor initializes </a:t>
            </a:r>
            <a:r>
              <a:rPr lang="en-US" altLang="en-US" sz="2400" b="1">
                <a:latin typeface="Courier New" charset="0"/>
                <a:ea typeface="MS PGothic" charset="-128"/>
              </a:rPr>
              <a:t>m_i</a:t>
            </a:r>
            <a:r>
              <a:rPr lang="en-US" altLang="en-US" sz="2400">
                <a:ea typeface="MS PGothic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with the passed value 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Body of A constructor runs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Outputs </a:t>
            </a:r>
            <a:r>
              <a:rPr lang="ja-JP" altLang="en-US" sz="2000">
                <a:ea typeface="MS PGothic" charset="-128"/>
              </a:rPr>
              <a:t>“</a:t>
            </a:r>
            <a:r>
              <a:rPr lang="en-US" altLang="ja-JP" sz="2000">
                <a:ea typeface="MS PGothic" charset="-128"/>
              </a:rPr>
              <a:t>A</a:t>
            </a:r>
            <a:r>
              <a:rPr lang="ja-JP" altLang="en-US" sz="2000">
                <a:ea typeface="MS PGothic" charset="-128"/>
              </a:rPr>
              <a:t>”</a:t>
            </a:r>
            <a:endParaRPr lang="en-US" altLang="ja-JP" sz="200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B constructor initializes </a:t>
            </a:r>
            <a:r>
              <a:rPr lang="en-US" altLang="en-US" sz="2400" b="1">
                <a:latin typeface="Courier New" charset="0"/>
                <a:ea typeface="MS PGothic" charset="-128"/>
              </a:rPr>
              <a:t>m_j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with passed value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Body of B constructor runs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outputs </a:t>
            </a:r>
            <a:r>
              <a:rPr lang="ja-JP" altLang="en-US" sz="2000">
                <a:ea typeface="MS PGothic" charset="-128"/>
              </a:rPr>
              <a:t>“</a:t>
            </a:r>
            <a:r>
              <a:rPr lang="en-US" altLang="ja-JP" sz="2000">
                <a:ea typeface="MS PGothic" charset="-128"/>
              </a:rPr>
              <a:t>B</a:t>
            </a:r>
            <a:r>
              <a:rPr lang="ja-JP" altLang="en-US" sz="2000">
                <a:ea typeface="MS PGothic" charset="-128"/>
              </a:rPr>
              <a:t>”</a:t>
            </a:r>
            <a:endParaRPr lang="en-US" altLang="en-US" sz="200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58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Class and Member Destruction Order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4495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A(int i) :m_i(i)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 cout &lt;&lt; "A</a:t>
            </a:r>
            <a:r>
              <a:rPr lang="ja-JP" altLang="en-US" sz="1600" b="1">
                <a:latin typeface="Courier New" charset="0"/>
                <a:ea typeface="MS PGothic" charset="-128"/>
              </a:rPr>
              <a:t>“</a:t>
            </a:r>
            <a:r>
              <a:rPr lang="en-US" altLang="ja-JP" sz="1600" b="1">
                <a:latin typeface="Courier New" charset="0"/>
                <a:ea typeface="MS PGothic" charset="-128"/>
              </a:rPr>
              <a:t> &lt;&lt; 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~A() {cout&lt;&lt;"~A"&lt;&lt;endl;}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int m_i;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B(int i, int j) :A(i), m_j(j)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 cout &lt;&lt; </a:t>
            </a:r>
            <a:r>
              <a:rPr lang="ja-JP" altLang="en-US" sz="1600" b="1">
                <a:latin typeface="Courier New" charset="0"/>
                <a:ea typeface="MS PGothic" charset="-128"/>
              </a:rPr>
              <a:t>“</a:t>
            </a:r>
            <a:r>
              <a:rPr lang="en-US" altLang="ja-JP" sz="1600" b="1">
                <a:latin typeface="Courier New" charset="0"/>
                <a:ea typeface="MS PGothic" charset="-128"/>
              </a:rPr>
              <a:t>B</a:t>
            </a:r>
            <a:r>
              <a:rPr lang="ja-JP" altLang="en-US" sz="1600" b="1">
                <a:latin typeface="Courier New" charset="0"/>
                <a:ea typeface="MS PGothic" charset="-128"/>
              </a:rPr>
              <a:t>”</a:t>
            </a:r>
            <a:r>
              <a:rPr lang="en-US" altLang="ja-JP" sz="1600" b="1">
                <a:latin typeface="Courier New" charset="0"/>
                <a:ea typeface="MS PGothic" charset="-128"/>
              </a:rPr>
              <a:t> &lt;&lt; 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~B() {cout &lt;&lt; </a:t>
            </a:r>
            <a:r>
              <a:rPr lang="ja-JP" altLang="en-US" sz="1600" b="1">
                <a:latin typeface="Courier New" charset="0"/>
                <a:ea typeface="MS PGothic" charset="-128"/>
              </a:rPr>
              <a:t>“</a:t>
            </a:r>
            <a:r>
              <a:rPr lang="en-US" altLang="ja-JP" sz="1600" b="1">
                <a:latin typeface="Courier New" charset="0"/>
                <a:ea typeface="MS PGothic" charset="-128"/>
              </a:rPr>
              <a:t>~B</a:t>
            </a:r>
            <a:r>
              <a:rPr lang="ja-JP" altLang="en-US" sz="1600" b="1">
                <a:latin typeface="Courier New" charset="0"/>
                <a:ea typeface="MS PGothic" charset="-128"/>
              </a:rPr>
              <a:t>”</a:t>
            </a:r>
            <a:r>
              <a:rPr lang="en-US" altLang="ja-JP" sz="1600" b="1">
                <a:latin typeface="Courier New" charset="0"/>
                <a:ea typeface="MS PGothic" charset="-128"/>
              </a:rPr>
              <a:t> &lt;&lt; endl;}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	int m_j;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int main (int,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 b(2,3);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609600"/>
            <a:ext cx="4953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B destructor called on object b in main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Body of B destructor runs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outputs </a:t>
            </a:r>
            <a:r>
              <a:rPr lang="ja-JP" altLang="en-US" sz="1800">
                <a:ea typeface="MS PGothic" charset="-128"/>
              </a:rPr>
              <a:t>“</a:t>
            </a:r>
            <a:r>
              <a:rPr lang="en-US" altLang="ja-JP" sz="1800">
                <a:ea typeface="MS PGothic" charset="-128"/>
              </a:rPr>
              <a:t>~B</a:t>
            </a:r>
            <a:r>
              <a:rPr lang="ja-JP" altLang="en-US" sz="1800">
                <a:ea typeface="MS PGothic" charset="-128"/>
              </a:rPr>
              <a:t>”</a:t>
            </a:r>
            <a:endParaRPr lang="en-US" altLang="ja-JP" sz="180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B destructor calls </a:t>
            </a:r>
            <a:r>
              <a:rPr lang="ja-JP" altLang="en-US" sz="2000">
                <a:ea typeface="MS PGothic" charset="-128"/>
              </a:rPr>
              <a:t>“</a:t>
            </a:r>
            <a:r>
              <a:rPr lang="en-US" altLang="ja-JP" sz="2000">
                <a:ea typeface="MS PGothic" charset="-128"/>
              </a:rPr>
              <a:t>destructor</a:t>
            </a:r>
            <a:r>
              <a:rPr lang="ja-JP" altLang="en-US" sz="2000">
                <a:ea typeface="MS PGothic" charset="-128"/>
              </a:rPr>
              <a:t>”</a:t>
            </a:r>
            <a:r>
              <a:rPr lang="en-US" altLang="ja-JP" sz="2000">
                <a:ea typeface="MS PGothic" charset="-128"/>
              </a:rPr>
              <a:t> of </a:t>
            </a:r>
            <a:r>
              <a:rPr lang="en-US" altLang="ja-JP" sz="2000" b="1">
                <a:latin typeface="Courier New" charset="0"/>
                <a:ea typeface="MS PGothic" charset="-128"/>
              </a:rPr>
              <a:t>m_j</a:t>
            </a:r>
            <a:endParaRPr lang="en-US" altLang="ja-JP" sz="2000">
              <a:ea typeface="MS PGothic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Courier New" charset="0"/>
                <a:ea typeface="MS PGothic" charset="-128"/>
              </a:rPr>
              <a:t>int</a:t>
            </a:r>
            <a:r>
              <a:rPr lang="en-US" altLang="en-US" sz="1800">
                <a:ea typeface="MS PGothic" charset="-128"/>
              </a:rPr>
              <a:t> is a built-in type, so it</a:t>
            </a:r>
            <a:r>
              <a:rPr lang="ja-JP" altLang="en-US" sz="1800">
                <a:ea typeface="MS PGothic" charset="-128"/>
              </a:rPr>
              <a:t>’</a:t>
            </a:r>
            <a:r>
              <a:rPr lang="en-US" altLang="ja-JP" sz="1800">
                <a:ea typeface="MS PGothic" charset="-128"/>
              </a:rPr>
              <a:t>s a no-op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B destructor calls A destructor</a:t>
            </a:r>
            <a:endParaRPr lang="en-US" altLang="en-US" sz="240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Body of A destructor runs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outputs </a:t>
            </a:r>
            <a:r>
              <a:rPr lang="ja-JP" altLang="en-US" sz="1800">
                <a:ea typeface="MS PGothic" charset="-128"/>
              </a:rPr>
              <a:t>“</a:t>
            </a:r>
            <a:r>
              <a:rPr lang="en-US" altLang="ja-JP" sz="1800">
                <a:ea typeface="MS PGothic" charset="-128"/>
              </a:rPr>
              <a:t>~A</a:t>
            </a:r>
            <a:r>
              <a:rPr lang="ja-JP" altLang="en-US" sz="1800">
                <a:ea typeface="MS PGothic" charset="-128"/>
              </a:rPr>
              <a:t>”</a:t>
            </a:r>
            <a:endParaRPr lang="en-US" altLang="ja-JP" sz="180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A destructor calls </a:t>
            </a:r>
            <a:r>
              <a:rPr lang="ja-JP" altLang="en-US" sz="2000">
                <a:ea typeface="MS PGothic" charset="-128"/>
              </a:rPr>
              <a:t>“</a:t>
            </a:r>
            <a:r>
              <a:rPr lang="en-US" altLang="ja-JP" sz="2000">
                <a:ea typeface="MS PGothic" charset="-128"/>
              </a:rPr>
              <a:t>destructor</a:t>
            </a:r>
            <a:r>
              <a:rPr lang="ja-JP" altLang="en-US" sz="2000">
                <a:ea typeface="MS PGothic" charset="-128"/>
              </a:rPr>
              <a:t>”</a:t>
            </a:r>
            <a:r>
              <a:rPr lang="en-US" altLang="ja-JP" sz="2000">
                <a:ea typeface="MS PGothic" charset="-128"/>
              </a:rPr>
              <a:t> of </a:t>
            </a:r>
            <a:r>
              <a:rPr lang="en-US" altLang="ja-JP" sz="2000" b="1">
                <a:latin typeface="Courier New" charset="0"/>
                <a:ea typeface="MS PGothic" charset="-128"/>
              </a:rPr>
              <a:t>m_i</a:t>
            </a:r>
            <a:endParaRPr lang="en-US" altLang="ja-JP" sz="2000">
              <a:ea typeface="MS PGothic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again a no-op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Compare orders of construction and destruction of base, members,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at the level of each class, order of steps is reversed in constructor vs. destructor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ctor: base class, members,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dtor: body, members, base class</a:t>
            </a:r>
          </a:p>
        </p:txBody>
      </p:sp>
    </p:spTree>
    <p:extLst>
      <p:ext uri="{BB962C8B-B14F-4D97-AF65-F5344CB8AC3E}">
        <p14:creationId xmlns:p14="http://schemas.microsoft.com/office/powerpoint/2010/main" val="13687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Virtual Functions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533400"/>
            <a:ext cx="44196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A () {cout&lt;&lt;" A";}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~A () {cout&lt;&lt;" ~A";}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f(int);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B () :A() {cout&lt;&lt;" B";}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~B() {cout&lt;&lt;" ~B";}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f(int) override; //C++11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int main (int,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// prints "A B"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A *ap = new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// prints "~B ~A" : would only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// print "~A" if non-virtual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delete ap;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533400"/>
            <a:ext cx="5105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Used to support polymorphism with pointers and references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Declared virtual in a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Can override in derived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Overriding only happens when signatures are the same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Otherwise it just </a:t>
            </a:r>
            <a:r>
              <a:rPr lang="en-US" altLang="en-US" sz="1800" i="1" dirty="0">
                <a:solidFill>
                  <a:schemeClr val="accent2"/>
                </a:solidFill>
                <a:ea typeface="MS PGothic" charset="-128"/>
              </a:rPr>
              <a:t>overloads</a:t>
            </a:r>
            <a:r>
              <a:rPr lang="en-US" altLang="en-US" sz="1800" dirty="0">
                <a:ea typeface="MS PGothic" charset="-128"/>
              </a:rPr>
              <a:t> the function or operator name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ea typeface="MS PGothic" charset="-128"/>
              </a:rPr>
              <a:t>More about overloading next lecture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MS PGothic" charset="-128"/>
              </a:rPr>
              <a:t>Ensures derived class function definition is resolved </a:t>
            </a:r>
            <a:r>
              <a:rPr lang="en-US" altLang="en-US" sz="2000" dirty="0">
                <a:solidFill>
                  <a:schemeClr val="accent2"/>
                </a:solidFill>
                <a:ea typeface="MS PGothic" charset="-128"/>
              </a:rPr>
              <a:t>dynamically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MS PGothic" charset="-128"/>
              </a:rPr>
              <a:t>E.g., that destructors farther down the hierarchy get called</a:t>
            </a:r>
          </a:p>
          <a:p>
            <a:pPr eaLnBrk="1" hangingPunct="1"/>
            <a:r>
              <a:rPr lang="en-US" altLang="en-US" sz="2000" dirty="0">
                <a:ea typeface="MS PGothic" charset="-128"/>
              </a:rPr>
              <a:t>Use </a:t>
            </a:r>
            <a:r>
              <a:rPr lang="en-US" altLang="en-US" sz="2000" b="1" dirty="0">
                <a:solidFill>
                  <a:srgbClr val="262699"/>
                </a:solidFill>
                <a:latin typeface="Courier New" charset="0"/>
                <a:ea typeface="MS PGothic" charset="-128"/>
              </a:rPr>
              <a:t>final</a:t>
            </a:r>
            <a:r>
              <a:rPr lang="en-US" altLang="en-US" sz="2000" dirty="0">
                <a:ea typeface="MS PGothic" charset="-128"/>
              </a:rPr>
              <a:t> (C++11) to prevent overriding of a virtual method </a:t>
            </a:r>
          </a:p>
          <a:p>
            <a:pPr eaLnBrk="1" hangingPunct="1"/>
            <a:r>
              <a:rPr lang="en-US" altLang="en-US" sz="2000" dirty="0">
                <a:ea typeface="MS PGothic" charset="-128"/>
              </a:rPr>
              <a:t>Use </a:t>
            </a:r>
            <a:r>
              <a:rPr lang="en-US" altLang="en-US" sz="2000" b="1" dirty="0">
                <a:solidFill>
                  <a:srgbClr val="262699"/>
                </a:solidFill>
                <a:latin typeface="Courier New" charset="0"/>
                <a:ea typeface="MS PGothic" charset="-128"/>
              </a:rPr>
              <a:t>override</a:t>
            </a:r>
            <a:r>
              <a:rPr lang="en-US" altLang="en-US" sz="2000" dirty="0">
                <a:ea typeface="MS PGothic" charset="-128"/>
              </a:rPr>
              <a:t> (C++11) in derived class to ensure that the signatures match (error if not)</a:t>
            </a:r>
            <a:endParaRPr lang="en-US" altLang="en-US" sz="1800" dirty="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86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Virtual Functions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44958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void x() {cout&lt;&lt;"A::x";};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void y() {cout&lt;&lt;"A::y";};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void x() {cout&lt;&lt;"B::x";};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void y() {cout&lt;&lt;"B::y";};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int main 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A *ap = &amp;b; B *bp = &amp;b;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b.x (); // prints "B::x"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b.y (); // prints "B::y"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bp-&gt;x (); // prints "B::x"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bp-&gt;y (); // prints "B::y"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ap-&gt;x (); // prints "A::x"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ap-&gt;y (); // prints "B::y"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838200"/>
            <a:ext cx="4953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Important for pointers or 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Calls on object itself resolved statically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E.g., </a:t>
            </a:r>
            <a:r>
              <a:rPr lang="en-US" altLang="en-US" sz="1800" b="1">
                <a:latin typeface="Courier New" charset="0"/>
                <a:ea typeface="MS PGothic" charset="-128"/>
              </a:rPr>
              <a:t>b.y();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Look first at pointer/reference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If non-virtual there, resolve statically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E.g., </a:t>
            </a:r>
            <a:r>
              <a:rPr lang="en-US" altLang="en-US" sz="1800" b="1">
                <a:latin typeface="Courier New" charset="0"/>
                <a:ea typeface="MS PGothic" charset="-128"/>
              </a:rPr>
              <a:t>ap-&gt;x();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If virtual there, resolve dynamically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E.g., </a:t>
            </a:r>
            <a:r>
              <a:rPr lang="en-US" altLang="en-US" sz="1800" b="1">
                <a:latin typeface="Courier New" charset="0"/>
                <a:ea typeface="MS PGothic" charset="-128"/>
              </a:rPr>
              <a:t>ap-&gt;y();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Note that virtual keyword need not be repeated in derived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But it</a:t>
            </a:r>
            <a:r>
              <a:rPr lang="ja-JP" altLang="en-US" sz="1800">
                <a:ea typeface="MS PGothic" charset="-128"/>
              </a:rPr>
              <a:t>’</a:t>
            </a:r>
            <a:r>
              <a:rPr lang="en-US" altLang="ja-JP" sz="1800">
                <a:ea typeface="MS PGothic" charset="-128"/>
              </a:rPr>
              <a:t>s good style to do so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Caller can force static resolution of a virtual function via scope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charset="-128"/>
              </a:rPr>
              <a:t>E.g., </a:t>
            </a:r>
            <a:r>
              <a:rPr lang="en-US" altLang="en-US" sz="1800" b="1">
                <a:latin typeface="Courier New" charset="0"/>
                <a:ea typeface="MS PGothic" charset="-128"/>
              </a:rPr>
              <a:t>ap-&gt;A::y();</a:t>
            </a:r>
            <a:r>
              <a:rPr lang="en-US" altLang="en-US" sz="1800">
                <a:ea typeface="MS PGothic" charset="-128"/>
              </a:rPr>
              <a:t> prints </a:t>
            </a:r>
            <a:r>
              <a:rPr lang="ja-JP" altLang="en-US" sz="1800" b="1">
                <a:latin typeface="Courier New" charset="0"/>
                <a:ea typeface="MS PGothic" charset="-128"/>
              </a:rPr>
              <a:t>“</a:t>
            </a:r>
            <a:r>
              <a:rPr lang="en-US" altLang="ja-JP" sz="1800" b="1">
                <a:latin typeface="Courier New" charset="0"/>
                <a:ea typeface="MS PGothic" charset="-128"/>
              </a:rPr>
              <a:t>A::y</a:t>
            </a:r>
            <a:r>
              <a:rPr lang="ja-JP" altLang="en-US" sz="1800" b="1">
                <a:latin typeface="Courier New" charset="0"/>
                <a:ea typeface="MS PGothic" charset="-128"/>
              </a:rPr>
              <a:t>”</a:t>
            </a:r>
            <a:endParaRPr lang="en-US" altLang="en-US" sz="1800" b="1">
              <a:latin typeface="Courier Ne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73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Pure Virtual Functions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9600"/>
            <a:ext cx="42672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charset="0"/>
                <a:ea typeface="MS PGothic" charset="-128"/>
              </a:rPr>
              <a:t>  virtual void x()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charset="0"/>
                <a:ea typeface="MS PGothic" charset="-128"/>
              </a:rPr>
              <a:t>  virtual void y()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void 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class C : public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virtual void 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int main 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A * ap = new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ap-&gt;x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ap-&gt;y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delete ap;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charset="0"/>
                <a:ea typeface="MS PGothic" charset="-128"/>
              </a:rPr>
              <a:t>};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609600"/>
            <a:ext cx="5867400" cy="5715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A is an abstract (base)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Similar to an interface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Declares pure virtual functions (</a:t>
            </a:r>
            <a:r>
              <a:rPr lang="en-US" altLang="en-US" sz="2000" b="1">
                <a:latin typeface="Courier New" charset="0"/>
                <a:ea typeface="MS PGothic" charset="-128"/>
              </a:rPr>
              <a:t>=0</a:t>
            </a:r>
            <a:r>
              <a:rPr lang="en-US" altLang="en-US" sz="2000">
                <a:ea typeface="MS PGothic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May also have non-virtual methods, as well as virtual methods that are not pure virtual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Derived classes override pure virtual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B overrides </a:t>
            </a:r>
            <a:r>
              <a:rPr lang="en-US" altLang="en-US" sz="2000" b="1">
                <a:latin typeface="Courier New" charset="0"/>
                <a:ea typeface="MS PGothic" charset="-128"/>
              </a:rPr>
              <a:t>x()</a:t>
            </a:r>
            <a:r>
              <a:rPr lang="en-US" altLang="en-US" sz="2000">
                <a:ea typeface="MS PGothic" charset="-128"/>
              </a:rPr>
              <a:t>, C overrides </a:t>
            </a:r>
            <a:r>
              <a:rPr lang="en-US" altLang="en-US" sz="2000" b="1">
                <a:latin typeface="Courier New" charset="0"/>
                <a:ea typeface="MS PGothic" charset="-128"/>
              </a:rPr>
              <a:t>y()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Can</a:t>
            </a:r>
            <a:r>
              <a:rPr lang="ja-JP" altLang="en-US" sz="2400">
                <a:ea typeface="MS PGothic" charset="-128"/>
              </a:rPr>
              <a:t>’</a:t>
            </a:r>
            <a:r>
              <a:rPr lang="en-US" altLang="ja-JP" sz="2400">
                <a:ea typeface="MS PGothic" charset="-128"/>
              </a:rPr>
              <a:t>t instantiate an abstract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class that declares pure virtual functions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or inherits ones that are not overridden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A and B are abstract, can create a C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ea typeface="MS PGothic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Can still have a pointer or reference to an abstract class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MS PGothic" charset="-128"/>
              </a:rPr>
              <a:t>Useful for polymorphism</a:t>
            </a:r>
          </a:p>
        </p:txBody>
      </p:sp>
    </p:spTree>
    <p:extLst>
      <p:ext uri="{BB962C8B-B14F-4D97-AF65-F5344CB8AC3E}">
        <p14:creationId xmlns:p14="http://schemas.microsoft.com/office/powerpoint/2010/main" val="188786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"/>
            <a:ext cx="88392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ea typeface="MS PGothic" charset="-128"/>
              </a:rPr>
              <a:t>Design with Pure Virtual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495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Pure virtual functions let us specify interfaces appropriately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But let us defer implementation decisions until later (subclasses)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As the type hierarchy is extended, pure virtual functions are replaced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By virtual functions that fill in (and may override)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Key idea: </a:t>
            </a:r>
            <a:r>
              <a:rPr lang="en-US" altLang="en-US" sz="2400" i="1" dirty="0">
                <a:solidFill>
                  <a:schemeClr val="accent2"/>
                </a:solidFill>
                <a:ea typeface="MS PGothic" charset="-128"/>
              </a:rPr>
              <a:t>refinement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486400" y="6858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Animal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486400" y="9906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move()=0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495800" y="19050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Fish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4495800" y="25146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swim()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6553200" y="19050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Mammal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6553200" y="25146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walk()</a:t>
            </a:r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6324600" y="1295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7391400" y="1676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5334000" y="1676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H="1">
            <a:off x="5334000" y="1676400"/>
            <a:ext cx="3352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>
            <a:off x="6172200" y="14478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75" name="Rectangle 17"/>
          <p:cNvSpPr>
            <a:spLocks noChangeArrowheads="1"/>
          </p:cNvSpPr>
          <p:nvPr/>
        </p:nvSpPr>
        <p:spPr bwMode="auto">
          <a:xfrm>
            <a:off x="6553200" y="22098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move()</a:t>
            </a:r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4495800" y="22098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move()</a:t>
            </a:r>
          </a:p>
        </p:txBody>
      </p:sp>
      <p:grpSp>
        <p:nvGrpSpPr>
          <p:cNvPr id="92177" name="Group 24"/>
          <p:cNvGrpSpPr>
            <a:grpSpLocks/>
          </p:cNvGrpSpPr>
          <p:nvPr/>
        </p:nvGrpSpPr>
        <p:grpSpPr bwMode="auto">
          <a:xfrm>
            <a:off x="5867400" y="2362200"/>
            <a:ext cx="381000" cy="304800"/>
            <a:chOff x="4080" y="1968"/>
            <a:chExt cx="240" cy="19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grpSpPr>
        <p:sp>
          <p:nvSpPr>
            <p:cNvPr id="92209" name="Line 21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Line 22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1" name="Line 23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8" name="Group 25"/>
          <p:cNvGrpSpPr>
            <a:grpSpLocks/>
          </p:cNvGrpSpPr>
          <p:nvPr/>
        </p:nvGrpSpPr>
        <p:grpSpPr bwMode="auto">
          <a:xfrm>
            <a:off x="8001000" y="2362200"/>
            <a:ext cx="381000" cy="304800"/>
            <a:chOff x="4080" y="1968"/>
            <a:chExt cx="240" cy="192"/>
          </a:xfrm>
        </p:grpSpPr>
        <p:sp>
          <p:nvSpPr>
            <p:cNvPr id="92206" name="Line 26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7" name="Line 27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Line 28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79" name="Line 29"/>
          <p:cNvSpPr>
            <a:spLocks noChangeShapeType="1"/>
          </p:cNvSpPr>
          <p:nvPr/>
        </p:nvSpPr>
        <p:spPr bwMode="auto">
          <a:xfrm>
            <a:off x="8686800" y="1676400"/>
            <a:ext cx="0" cy="1600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0" name="Rectangle 30"/>
          <p:cNvSpPr>
            <a:spLocks noChangeArrowheads="1"/>
          </p:cNvSpPr>
          <p:nvPr/>
        </p:nvSpPr>
        <p:spPr bwMode="auto">
          <a:xfrm>
            <a:off x="7315200" y="32766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Bird</a:t>
            </a:r>
          </a:p>
        </p:txBody>
      </p:sp>
      <p:sp>
        <p:nvSpPr>
          <p:cNvPr id="92181" name="Line 31"/>
          <p:cNvSpPr>
            <a:spLocks noChangeShapeType="1"/>
          </p:cNvSpPr>
          <p:nvPr/>
        </p:nvSpPr>
        <p:spPr bwMode="auto">
          <a:xfrm>
            <a:off x="8305800" y="3581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2" name="Line 32"/>
          <p:cNvSpPr>
            <a:spLocks noChangeShapeType="1"/>
          </p:cNvSpPr>
          <p:nvPr/>
        </p:nvSpPr>
        <p:spPr bwMode="auto">
          <a:xfrm>
            <a:off x="8686800" y="3962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33"/>
          <p:cNvSpPr>
            <a:spLocks noChangeShapeType="1"/>
          </p:cNvSpPr>
          <p:nvPr/>
        </p:nvSpPr>
        <p:spPr bwMode="auto">
          <a:xfrm>
            <a:off x="5486400" y="3962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34"/>
          <p:cNvSpPr>
            <a:spLocks noChangeShapeType="1"/>
          </p:cNvSpPr>
          <p:nvPr/>
        </p:nvSpPr>
        <p:spPr bwMode="auto">
          <a:xfrm flipH="1">
            <a:off x="5486400" y="3962400"/>
            <a:ext cx="3200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AutoShape 35"/>
          <p:cNvSpPr>
            <a:spLocks noChangeArrowheads="1"/>
          </p:cNvSpPr>
          <p:nvPr/>
        </p:nvSpPr>
        <p:spPr bwMode="auto">
          <a:xfrm>
            <a:off x="8153400" y="37338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86" name="Rectangle 36"/>
          <p:cNvSpPr>
            <a:spLocks noChangeArrowheads="1"/>
          </p:cNvSpPr>
          <p:nvPr/>
        </p:nvSpPr>
        <p:spPr bwMode="auto">
          <a:xfrm>
            <a:off x="7239000" y="41910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Penguin</a:t>
            </a:r>
          </a:p>
        </p:txBody>
      </p:sp>
      <p:sp>
        <p:nvSpPr>
          <p:cNvPr id="92187" name="Rectangle 37"/>
          <p:cNvSpPr>
            <a:spLocks noChangeArrowheads="1"/>
          </p:cNvSpPr>
          <p:nvPr/>
        </p:nvSpPr>
        <p:spPr bwMode="auto">
          <a:xfrm>
            <a:off x="7239000" y="48006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waddle()</a:t>
            </a:r>
          </a:p>
        </p:txBody>
      </p:sp>
      <p:sp>
        <p:nvSpPr>
          <p:cNvPr id="92188" name="Rectangle 39"/>
          <p:cNvSpPr>
            <a:spLocks noChangeArrowheads="1"/>
          </p:cNvSpPr>
          <p:nvPr/>
        </p:nvSpPr>
        <p:spPr bwMode="auto">
          <a:xfrm>
            <a:off x="7239000" y="44958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move()</a:t>
            </a:r>
          </a:p>
        </p:txBody>
      </p:sp>
      <p:grpSp>
        <p:nvGrpSpPr>
          <p:cNvPr id="92189" name="Group 40"/>
          <p:cNvGrpSpPr>
            <a:grpSpLocks/>
          </p:cNvGrpSpPr>
          <p:nvPr/>
        </p:nvGrpSpPr>
        <p:grpSpPr bwMode="auto">
          <a:xfrm>
            <a:off x="8686800" y="4648200"/>
            <a:ext cx="381000" cy="304800"/>
            <a:chOff x="4080" y="1968"/>
            <a:chExt cx="240" cy="192"/>
          </a:xfrm>
        </p:grpSpPr>
        <p:sp>
          <p:nvSpPr>
            <p:cNvPr id="92203" name="Line 41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Line 42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Line 43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0" name="Rectangle 44"/>
          <p:cNvSpPr>
            <a:spLocks noChangeArrowheads="1"/>
          </p:cNvSpPr>
          <p:nvPr/>
        </p:nvSpPr>
        <p:spPr bwMode="auto">
          <a:xfrm>
            <a:off x="7239000" y="51054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swim()</a:t>
            </a:r>
          </a:p>
        </p:txBody>
      </p:sp>
      <p:sp>
        <p:nvSpPr>
          <p:cNvPr id="92191" name="Line 46"/>
          <p:cNvSpPr>
            <a:spLocks noChangeShapeType="1"/>
          </p:cNvSpPr>
          <p:nvPr/>
        </p:nvSpPr>
        <p:spPr bwMode="auto">
          <a:xfrm flipH="1">
            <a:off x="8686800" y="5257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2" name="Line 48"/>
          <p:cNvSpPr>
            <a:spLocks noChangeShapeType="1"/>
          </p:cNvSpPr>
          <p:nvPr/>
        </p:nvSpPr>
        <p:spPr bwMode="auto">
          <a:xfrm flipH="1" flipV="1">
            <a:off x="9067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3" name="Rectangle 49"/>
          <p:cNvSpPr>
            <a:spLocks noChangeArrowheads="1"/>
          </p:cNvSpPr>
          <p:nvPr/>
        </p:nvSpPr>
        <p:spPr bwMode="auto">
          <a:xfrm>
            <a:off x="5181600" y="41910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Sparrow</a:t>
            </a:r>
          </a:p>
        </p:txBody>
      </p:sp>
      <p:sp>
        <p:nvSpPr>
          <p:cNvPr id="92194" name="Rectangle 50"/>
          <p:cNvSpPr>
            <a:spLocks noChangeArrowheads="1"/>
          </p:cNvSpPr>
          <p:nvPr/>
        </p:nvSpPr>
        <p:spPr bwMode="auto">
          <a:xfrm>
            <a:off x="5181600" y="48006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walk()</a:t>
            </a:r>
          </a:p>
        </p:txBody>
      </p:sp>
      <p:sp>
        <p:nvSpPr>
          <p:cNvPr id="92195" name="Rectangle 51"/>
          <p:cNvSpPr>
            <a:spLocks noChangeArrowheads="1"/>
          </p:cNvSpPr>
          <p:nvPr/>
        </p:nvSpPr>
        <p:spPr bwMode="auto">
          <a:xfrm>
            <a:off x="5181600" y="44958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move()</a:t>
            </a:r>
          </a:p>
        </p:txBody>
      </p:sp>
      <p:sp>
        <p:nvSpPr>
          <p:cNvPr id="92196" name="Rectangle 52"/>
          <p:cNvSpPr>
            <a:spLocks noChangeArrowheads="1"/>
          </p:cNvSpPr>
          <p:nvPr/>
        </p:nvSpPr>
        <p:spPr bwMode="auto">
          <a:xfrm>
            <a:off x="5181600" y="5105400"/>
            <a:ext cx="16764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fly()</a:t>
            </a:r>
          </a:p>
        </p:txBody>
      </p:sp>
      <p:grpSp>
        <p:nvGrpSpPr>
          <p:cNvPr id="92197" name="Group 53"/>
          <p:cNvGrpSpPr>
            <a:grpSpLocks/>
          </p:cNvGrpSpPr>
          <p:nvPr/>
        </p:nvGrpSpPr>
        <p:grpSpPr bwMode="auto">
          <a:xfrm>
            <a:off x="6553200" y="4648200"/>
            <a:ext cx="381000" cy="304800"/>
            <a:chOff x="4080" y="1968"/>
            <a:chExt cx="240" cy="192"/>
          </a:xfrm>
        </p:grpSpPr>
        <p:sp>
          <p:nvSpPr>
            <p:cNvPr id="92200" name="Line 54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Line 55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2" name="Line 56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8" name="Line 57"/>
          <p:cNvSpPr>
            <a:spLocks noChangeShapeType="1"/>
          </p:cNvSpPr>
          <p:nvPr/>
        </p:nvSpPr>
        <p:spPr bwMode="auto">
          <a:xfrm flipH="1">
            <a:off x="6553200" y="5257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9" name="Line 58"/>
          <p:cNvSpPr>
            <a:spLocks noChangeShapeType="1"/>
          </p:cNvSpPr>
          <p:nvPr/>
        </p:nvSpPr>
        <p:spPr bwMode="auto">
          <a:xfrm flipH="1" flipV="1">
            <a:off x="6934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Summary: Tips on Inheritance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ea typeface="MS PGothic" charset="-128"/>
              </a:rPr>
              <a:t>A key tension</a:t>
            </a:r>
          </a:p>
          <a:p>
            <a:pPr lvl="1"/>
            <a:r>
              <a:rPr lang="en-US" altLang="en-US" sz="1600" dirty="0">
                <a:ea typeface="MS PGothic" charset="-128"/>
              </a:rPr>
              <a:t>Push common code and variables up into base classes</a:t>
            </a:r>
          </a:p>
          <a:p>
            <a:pPr lvl="1"/>
            <a:r>
              <a:rPr lang="en-US" altLang="en-US" sz="1600" dirty="0">
                <a:ea typeface="MS PGothic" charset="-128"/>
              </a:rPr>
              <a:t>Make base classes as general as possible</a:t>
            </a:r>
          </a:p>
          <a:p>
            <a:r>
              <a:rPr lang="en-US" altLang="en-US" sz="1800" dirty="0">
                <a:ea typeface="MS PGothic" charset="-128"/>
              </a:rPr>
              <a:t>Use abstract base classes to declare interfaces</a:t>
            </a:r>
          </a:p>
          <a:p>
            <a:r>
              <a:rPr lang="en-US" altLang="en-US" sz="1800" dirty="0">
                <a:ea typeface="MS PGothic" charset="-128"/>
              </a:rPr>
              <a:t>Use public inheritance to make sets of polymorphic types</a:t>
            </a:r>
          </a:p>
          <a:p>
            <a:r>
              <a:rPr lang="en-US" altLang="en-US" sz="1800" dirty="0">
                <a:ea typeface="MS PGothic" charset="-128"/>
              </a:rPr>
              <a:t>Use private or protected inheritance only for encapsulation</a:t>
            </a:r>
          </a:p>
          <a:p>
            <a:r>
              <a:rPr lang="en-US" altLang="en-US" sz="1800" dirty="0">
                <a:ea typeface="MS PGothic" charset="-128"/>
              </a:rPr>
              <a:t>Inheritance polymorphism depends on dynamic typing</a:t>
            </a:r>
          </a:p>
          <a:p>
            <a:pPr lvl="1"/>
            <a:r>
              <a:rPr lang="en-US" altLang="en-US" sz="1600" dirty="0">
                <a:ea typeface="MS PGothic" charset="-128"/>
              </a:rPr>
              <a:t>Use a base-class pointer (or reference) if you want inheritance polymorphism of the objects pointed to (or referenced)</a:t>
            </a:r>
          </a:p>
          <a:p>
            <a:pPr lvl="1"/>
            <a:r>
              <a:rPr lang="en-US" altLang="en-US" sz="1600" dirty="0">
                <a:ea typeface="MS PGothic" charset="-128"/>
              </a:rPr>
              <a:t>Use virtual member functions for dynamic overriding</a:t>
            </a:r>
          </a:p>
          <a:p>
            <a:r>
              <a:rPr lang="en-US" altLang="en-US" sz="1800" dirty="0">
                <a:ea typeface="MS PGothic" charset="-128"/>
              </a:rPr>
              <a:t>Even though you don</a:t>
            </a:r>
            <a:r>
              <a:rPr lang="ja-JP" altLang="en-US" sz="1800" dirty="0">
                <a:ea typeface="MS PGothic" charset="-128"/>
              </a:rPr>
              <a:t>’</a:t>
            </a:r>
            <a:r>
              <a:rPr lang="en-US" altLang="ja-JP" sz="1800" dirty="0">
                <a:ea typeface="MS PGothic" charset="-128"/>
              </a:rPr>
              <a:t>t have to, label each </a:t>
            </a:r>
            <a:r>
              <a:rPr lang="en-US" altLang="ja-JP" sz="1800" i="1" dirty="0">
                <a:solidFill>
                  <a:srgbClr val="0070C0"/>
                </a:solidFill>
                <a:ea typeface="MS PGothic" charset="-128"/>
              </a:rPr>
              <a:t>inherited</a:t>
            </a:r>
            <a:r>
              <a:rPr lang="en-US" altLang="ja-JP" sz="1800" dirty="0">
                <a:ea typeface="MS PGothic" charset="-128"/>
              </a:rPr>
              <a:t> virtual   (and pure virtual) method </a:t>
            </a:r>
            <a:r>
              <a:rPr lang="ja-JP" altLang="en-US" sz="1800" dirty="0">
                <a:ea typeface="MS PGothic" charset="-128"/>
              </a:rPr>
              <a:t>“</a:t>
            </a:r>
            <a:r>
              <a:rPr lang="en-US" altLang="ja-JP" sz="1800" dirty="0">
                <a:ea typeface="MS PGothic" charset="-128"/>
              </a:rPr>
              <a:t>virtual</a:t>
            </a:r>
            <a:r>
              <a:rPr lang="ja-JP" altLang="en-US" sz="1800" dirty="0">
                <a:ea typeface="MS PGothic" charset="-128"/>
              </a:rPr>
              <a:t>”</a:t>
            </a:r>
            <a:r>
              <a:rPr lang="en-US" altLang="ja-JP" sz="1800" dirty="0">
                <a:ea typeface="MS PGothic" charset="-128"/>
              </a:rPr>
              <a:t> in derived classes</a:t>
            </a:r>
          </a:p>
          <a:p>
            <a:r>
              <a:rPr lang="en-US" altLang="en-US" sz="1800" dirty="0">
                <a:ea typeface="MS PGothic" charset="-128"/>
              </a:rPr>
              <a:t>Use </a:t>
            </a:r>
            <a:r>
              <a:rPr lang="en-US" altLang="en-US" sz="1800" b="1" dirty="0">
                <a:solidFill>
                  <a:srgbClr val="262699"/>
                </a:solidFill>
                <a:latin typeface="Courier New" charset="0"/>
                <a:ea typeface="MS PGothic" charset="-128"/>
              </a:rPr>
              <a:t>final</a:t>
            </a:r>
            <a:r>
              <a:rPr lang="en-US" altLang="en-US" sz="1800" dirty="0">
                <a:ea typeface="MS PGothic" charset="-128"/>
              </a:rPr>
              <a:t> (C++11) to prevent overriding of a virtual method </a:t>
            </a:r>
          </a:p>
          <a:p>
            <a:r>
              <a:rPr lang="en-US" altLang="en-US" sz="1800" dirty="0">
                <a:ea typeface="MS PGothic" charset="-128"/>
              </a:rPr>
              <a:t>Use </a:t>
            </a:r>
            <a:r>
              <a:rPr lang="en-US" altLang="en-US" sz="1800" b="1" dirty="0">
                <a:solidFill>
                  <a:srgbClr val="262699"/>
                </a:solidFill>
                <a:latin typeface="Courier New" charset="0"/>
                <a:ea typeface="MS PGothic" charset="-128"/>
              </a:rPr>
              <a:t>override</a:t>
            </a:r>
            <a:r>
              <a:rPr lang="en-US" altLang="en-US" sz="1800" dirty="0">
                <a:ea typeface="MS PGothic" charset="-128"/>
              </a:rPr>
              <a:t> (C++11) to make sure signatures match </a:t>
            </a:r>
            <a:endParaRPr lang="en-US" altLang="en-US" sz="2000" dirty="0">
              <a:ea typeface="MS PGothic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705BA-FAAD-334E-A609-BD5E0AD3C2F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107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82A2-6E6C-3946-A8D3-E14CEED98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to </a:t>
            </a:r>
          </a:p>
          <a:p>
            <a:pPr algn="ctr"/>
            <a:r>
              <a:rPr lang="en-US" dirty="0"/>
              <a:t>Options Pricing</a:t>
            </a:r>
          </a:p>
        </p:txBody>
      </p:sp>
    </p:spTree>
    <p:extLst>
      <p:ext uri="{BB962C8B-B14F-4D97-AF65-F5344CB8AC3E}">
        <p14:creationId xmlns:p14="http://schemas.microsoft.com/office/powerpoint/2010/main" val="1332248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63C6-8FF6-B641-B215-C282A4EC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Scholes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BB46-87DE-0242-ADEC-48256CCB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900"/>
            <a:ext cx="8229600" cy="48932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Under our market assumptions: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price of stock at time T is given by: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price of a vanilla option is given by: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f is the option payoff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B1F5-358B-434C-AD84-14CD1DEF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705BA-FAAD-334E-A609-BD5E0AD3C2F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2D13B-CEF4-BE40-B1B6-8D892C6D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14773"/>
            <a:ext cx="32766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DE8F3-A9BF-3547-980C-628A0744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3952038"/>
            <a:ext cx="4127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1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63C6-8FF6-B641-B215-C282A4EC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Scholes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BB46-87DE-0242-ADEC-48256CCB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8516"/>
            <a:ext cx="8229600" cy="5228040"/>
          </a:xfrm>
        </p:spPr>
        <p:txBody>
          <a:bodyPr/>
          <a:lstStyle/>
          <a:p>
            <a:r>
              <a:rPr lang="en-US" dirty="0"/>
              <a:t>We use Monte Carlo simulation is to approximate this expectation by using the law of large numbers: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 a sequence of </a:t>
            </a:r>
            <a:r>
              <a:rPr lang="en-US" dirty="0" err="1"/>
              <a:t>iid’s</a:t>
            </a:r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with same distribution as 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algorithm to approximate the price of the option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at random x distributed as N(0,1)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1. and 2. “many times”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Obtain the mean of results and multiply by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B1F5-358B-434C-AD84-14CD1DEF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705BA-FAAD-334E-A609-BD5E0AD3C2F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6C16C-E5CA-6643-94EC-C54F5D5F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995828"/>
            <a:ext cx="19431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F65A96-CBA3-0D4E-AF99-97AFD4FF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81" y="4919824"/>
            <a:ext cx="1943101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0D96F-FABF-1940-8952-B9D82DDB5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78" y="5726347"/>
            <a:ext cx="571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Inheritance Diagram: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2362" y="1135026"/>
            <a:ext cx="1905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ahoma" charset="0"/>
            </a:endParaRPr>
          </a:p>
        </p:txBody>
      </p:sp>
      <p:sp>
        <p:nvSpPr>
          <p:cNvPr id="56356" name="Rectangle 6"/>
          <p:cNvSpPr>
            <a:spLocks noChangeArrowheads="1"/>
          </p:cNvSpPr>
          <p:nvPr/>
        </p:nvSpPr>
        <p:spPr bwMode="auto">
          <a:xfrm>
            <a:off x="3814762" y="1287427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57" name="Text Box 7"/>
          <p:cNvSpPr txBox="1">
            <a:spLocks noChangeArrowheads="1"/>
          </p:cNvSpPr>
          <p:nvPr/>
        </p:nvSpPr>
        <p:spPr bwMode="auto">
          <a:xfrm>
            <a:off x="4043362" y="1209639"/>
            <a:ext cx="30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800">
                <a:latin typeface="Tahoma" charset="0"/>
              </a:rPr>
              <a:t>a</a:t>
            </a:r>
            <a:endParaRPr lang="en-GB" altLang="en-US" sz="1800">
              <a:latin typeface="Tahoma" charset="0"/>
            </a:endParaRPr>
          </a:p>
        </p:txBody>
      </p:sp>
      <p:sp>
        <p:nvSpPr>
          <p:cNvPr id="56354" name="Rectangle 9"/>
          <p:cNvSpPr>
            <a:spLocks noChangeArrowheads="1"/>
          </p:cNvSpPr>
          <p:nvPr/>
        </p:nvSpPr>
        <p:spPr bwMode="auto">
          <a:xfrm>
            <a:off x="3814762" y="1592227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55" name="Text Box 10"/>
          <p:cNvSpPr txBox="1">
            <a:spLocks noChangeArrowheads="1"/>
          </p:cNvSpPr>
          <p:nvPr/>
        </p:nvSpPr>
        <p:spPr bwMode="auto">
          <a:xfrm>
            <a:off x="4043362" y="1514439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800">
                <a:latin typeface="Tahoma" charset="0"/>
              </a:rPr>
              <a:t>b</a:t>
            </a:r>
            <a:endParaRPr lang="en-GB" altLang="en-US" sz="1800">
              <a:latin typeface="Tahoma" charset="0"/>
            </a:endParaRPr>
          </a:p>
        </p:txBody>
      </p:sp>
      <p:sp>
        <p:nvSpPr>
          <p:cNvPr id="56352" name="Text Box 11"/>
          <p:cNvSpPr txBox="1">
            <a:spLocks noChangeArrowheads="1"/>
          </p:cNvSpPr>
          <p:nvPr/>
        </p:nvSpPr>
        <p:spPr bwMode="auto">
          <a:xfrm>
            <a:off x="4119562" y="2200239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charset="0"/>
              </a:rPr>
              <a:t>C</a:t>
            </a:r>
            <a:r>
              <a:rPr lang="fi-FI" altLang="en-US" sz="1800">
                <a:latin typeface="Tahoma" charset="0"/>
              </a:rPr>
              <a:t>lass A</a:t>
            </a:r>
            <a:endParaRPr lang="en-GB" altLang="en-US" sz="1800">
              <a:latin typeface="Tahoma" charset="0"/>
            </a:endParaRPr>
          </a:p>
        </p:txBody>
      </p:sp>
      <p:sp>
        <p:nvSpPr>
          <p:cNvPr id="56353" name="Text Box 12"/>
          <p:cNvSpPr txBox="1">
            <a:spLocks noChangeArrowheads="1"/>
          </p:cNvSpPr>
          <p:nvPr/>
        </p:nvSpPr>
        <p:spPr bwMode="auto">
          <a:xfrm>
            <a:off x="5719762" y="1058826"/>
            <a:ext cx="148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800">
                <a:latin typeface="Tahoma" charset="0"/>
              </a:rPr>
              <a:t>features: a,b</a:t>
            </a:r>
            <a:endParaRPr lang="en-GB" altLang="en-US" sz="1800">
              <a:latin typeface="Tahoma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3600" y="2887626"/>
            <a:ext cx="1905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charset="0"/>
            </a:endParaRPr>
          </a:p>
        </p:txBody>
      </p:sp>
      <p:sp>
        <p:nvSpPr>
          <p:cNvPr id="56347" name="Rectangle 15"/>
          <p:cNvSpPr>
            <a:spLocks noChangeArrowheads="1"/>
          </p:cNvSpPr>
          <p:nvPr/>
        </p:nvSpPr>
        <p:spPr bwMode="auto">
          <a:xfrm>
            <a:off x="2286000" y="3040031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6348" name="Text Box 16"/>
          <p:cNvSpPr txBox="1">
            <a:spLocks noChangeArrowheads="1"/>
          </p:cNvSpPr>
          <p:nvPr/>
        </p:nvSpPr>
        <p:spPr bwMode="auto">
          <a:xfrm>
            <a:off x="2514600" y="2962243"/>
            <a:ext cx="279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600">
                <a:latin typeface="Tahoma" charset="0"/>
              </a:rPr>
              <a:t>c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26" name="Text Box 17"/>
          <p:cNvSpPr txBox="1">
            <a:spLocks noChangeArrowheads="1"/>
          </p:cNvSpPr>
          <p:nvPr/>
        </p:nvSpPr>
        <p:spPr bwMode="auto">
          <a:xfrm>
            <a:off x="2590800" y="3952839"/>
            <a:ext cx="8290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charset="0"/>
              </a:rPr>
              <a:t>C</a:t>
            </a:r>
            <a:r>
              <a:rPr lang="fi-FI" altLang="en-US" sz="1600">
                <a:latin typeface="Tahoma" charset="0"/>
              </a:rPr>
              <a:t>lass B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27" name="Text Box 18"/>
          <p:cNvSpPr txBox="1">
            <a:spLocks noChangeArrowheads="1"/>
          </p:cNvSpPr>
          <p:nvPr/>
        </p:nvSpPr>
        <p:spPr bwMode="auto">
          <a:xfrm>
            <a:off x="457200" y="2811426"/>
            <a:ext cx="1530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charset="0"/>
              </a:rPr>
              <a:t>F</a:t>
            </a:r>
            <a:r>
              <a:rPr lang="fi-FI" altLang="en-US" sz="1600">
                <a:latin typeface="Tahoma" charset="0"/>
              </a:rPr>
              <a:t>eatures: a,b,c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86362" y="2887626"/>
            <a:ext cx="1905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charset="0"/>
            </a:endParaRPr>
          </a:p>
        </p:txBody>
      </p:sp>
      <p:sp>
        <p:nvSpPr>
          <p:cNvPr id="56345" name="Rectangle 22"/>
          <p:cNvSpPr>
            <a:spLocks noChangeArrowheads="1"/>
          </p:cNvSpPr>
          <p:nvPr/>
        </p:nvSpPr>
        <p:spPr bwMode="auto">
          <a:xfrm>
            <a:off x="5338762" y="3040027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6346" name="Text Box 23"/>
          <p:cNvSpPr txBox="1">
            <a:spLocks noChangeArrowheads="1"/>
          </p:cNvSpPr>
          <p:nvPr/>
        </p:nvSpPr>
        <p:spPr bwMode="auto">
          <a:xfrm>
            <a:off x="5567362" y="2962239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600">
                <a:latin typeface="Tahoma" charset="0"/>
              </a:rPr>
              <a:t>d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5338762" y="3344827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6344" name="Text Box 26"/>
          <p:cNvSpPr txBox="1">
            <a:spLocks noChangeArrowheads="1"/>
          </p:cNvSpPr>
          <p:nvPr/>
        </p:nvSpPr>
        <p:spPr bwMode="auto">
          <a:xfrm>
            <a:off x="5567362" y="3267039"/>
            <a:ext cx="29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600">
                <a:latin typeface="Tahoma" charset="0"/>
              </a:rPr>
              <a:t>e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41" name="Text Box 27"/>
          <p:cNvSpPr txBox="1">
            <a:spLocks noChangeArrowheads="1"/>
          </p:cNvSpPr>
          <p:nvPr/>
        </p:nvSpPr>
        <p:spPr bwMode="auto">
          <a:xfrm>
            <a:off x="5643562" y="3952839"/>
            <a:ext cx="831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charset="0"/>
              </a:rPr>
              <a:t>C</a:t>
            </a:r>
            <a:r>
              <a:rPr lang="fi-FI" altLang="en-US" sz="1600">
                <a:latin typeface="Tahoma" charset="0"/>
              </a:rPr>
              <a:t>lass C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42" name="Text Box 28"/>
          <p:cNvSpPr txBox="1">
            <a:spLocks noChangeArrowheads="1"/>
          </p:cNvSpPr>
          <p:nvPr/>
        </p:nvSpPr>
        <p:spPr bwMode="auto">
          <a:xfrm>
            <a:off x="7243762" y="2811426"/>
            <a:ext cx="1720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charset="0"/>
              </a:rPr>
              <a:t>F</a:t>
            </a:r>
            <a:r>
              <a:rPr lang="fi-FI" altLang="en-US" sz="1600">
                <a:latin typeface="Tahoma" charset="0"/>
              </a:rPr>
              <a:t>eatures: a,b,d,e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738562" y="4716426"/>
            <a:ext cx="1905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charset="0"/>
            </a:endParaRPr>
          </a:p>
        </p:txBody>
      </p:sp>
      <p:sp>
        <p:nvSpPr>
          <p:cNvPr id="56336" name="Rectangle 31"/>
          <p:cNvSpPr>
            <a:spLocks noChangeArrowheads="1"/>
          </p:cNvSpPr>
          <p:nvPr/>
        </p:nvSpPr>
        <p:spPr bwMode="auto">
          <a:xfrm>
            <a:off x="3890962" y="4868831"/>
            <a:ext cx="228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6337" name="Text Box 32"/>
          <p:cNvSpPr txBox="1">
            <a:spLocks noChangeArrowheads="1"/>
          </p:cNvSpPr>
          <p:nvPr/>
        </p:nvSpPr>
        <p:spPr bwMode="auto">
          <a:xfrm>
            <a:off x="4119562" y="4791043"/>
            <a:ext cx="250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en-US" sz="1600">
                <a:latin typeface="Tahoma" charset="0"/>
              </a:rPr>
              <a:t>f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31" name="Text Box 33"/>
          <p:cNvSpPr txBox="1">
            <a:spLocks noChangeArrowheads="1"/>
          </p:cNvSpPr>
          <p:nvPr/>
        </p:nvSpPr>
        <p:spPr bwMode="auto">
          <a:xfrm>
            <a:off x="4195762" y="5781639"/>
            <a:ext cx="8483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charset="0"/>
              </a:rPr>
              <a:t>C</a:t>
            </a:r>
            <a:r>
              <a:rPr lang="fi-FI" altLang="en-US" sz="1600">
                <a:latin typeface="Tahoma" charset="0"/>
              </a:rPr>
              <a:t>lass D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32" name="Text Box 34"/>
          <p:cNvSpPr txBox="1">
            <a:spLocks noChangeArrowheads="1"/>
          </p:cNvSpPr>
          <p:nvPr/>
        </p:nvSpPr>
        <p:spPr bwMode="auto">
          <a:xfrm>
            <a:off x="5795962" y="4640226"/>
            <a:ext cx="184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charset="0"/>
              </a:rPr>
              <a:t>F</a:t>
            </a:r>
            <a:r>
              <a:rPr lang="fi-FI" altLang="en-US" sz="1600">
                <a:latin typeface="Tahoma" charset="0"/>
              </a:rPr>
              <a:t>eatures: a,b,d,e,f</a:t>
            </a:r>
            <a:endParaRPr lang="en-GB" altLang="en-US" sz="1600">
              <a:latin typeface="Tahoma" charset="0"/>
            </a:endParaRPr>
          </a:p>
        </p:txBody>
      </p:sp>
      <p:sp>
        <p:nvSpPr>
          <p:cNvPr id="56333" name="Line 35"/>
          <p:cNvSpPr>
            <a:spLocks noChangeShapeType="1"/>
          </p:cNvSpPr>
          <p:nvPr/>
        </p:nvSpPr>
        <p:spPr bwMode="auto">
          <a:xfrm flipH="1">
            <a:off x="3048000" y="2659026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  <p:sp>
        <p:nvSpPr>
          <p:cNvPr id="56334" name="Line 36"/>
          <p:cNvSpPr>
            <a:spLocks noChangeShapeType="1"/>
          </p:cNvSpPr>
          <p:nvPr/>
        </p:nvSpPr>
        <p:spPr bwMode="auto">
          <a:xfrm>
            <a:off x="5029200" y="2659026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  <p:sp>
        <p:nvSpPr>
          <p:cNvPr id="56335" name="Line 37"/>
          <p:cNvSpPr>
            <a:spLocks noChangeShapeType="1"/>
          </p:cNvSpPr>
          <p:nvPr/>
        </p:nvSpPr>
        <p:spPr bwMode="auto">
          <a:xfrm flipH="1">
            <a:off x="4876800" y="4411626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8464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D07A8-B810-0D4C-8A50-358E0A3EB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4BDD1-98CE-B947-BC33-64C55692AD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C718B7-2854-724E-9599-A510E84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83415-868D-7F4C-85B0-3FDBC029A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6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A. </a:t>
            </a:r>
            <a:r>
              <a:rPr lang="en-US" dirty="0" err="1"/>
              <a:t>Collado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rcollado@stevens.edu</a:t>
            </a:r>
            <a:endParaRPr lang="en-US" dirty="0"/>
          </a:p>
          <a:p>
            <a:r>
              <a:rPr lang="is-IS" dirty="0"/>
              <a:t>(201) 216-8156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Multiple Inheritance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In multiple inheritance a derived class has multiple base classes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C++ supports multiple base classes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038600" y="3304000"/>
            <a:ext cx="17526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i-FI" altLang="en-US" sz="1400" dirty="0" err="1"/>
              <a:t>Driver</a:t>
            </a:r>
            <a:endParaRPr lang="fi-FI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fi-FI" altLang="en-US" sz="1400" dirty="0"/>
              <a:t>- </a:t>
            </a:r>
            <a:r>
              <a:rPr lang="fi-FI" altLang="en-US" sz="1400" dirty="0" err="1"/>
              <a:t>license</a:t>
            </a:r>
            <a:endParaRPr lang="fi-FI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fi-FI" altLang="en-US" sz="1400" dirty="0"/>
              <a:t>- </a:t>
            </a:r>
            <a:r>
              <a:rPr lang="en-US" altLang="en-US" sz="1400" dirty="0"/>
              <a:t>Y</a:t>
            </a:r>
            <a:r>
              <a:rPr lang="fi-FI" altLang="en-US" sz="1400" dirty="0" err="1"/>
              <a:t>ear</a:t>
            </a:r>
            <a:r>
              <a:rPr lang="fi-FI" altLang="en-US" sz="1400" dirty="0"/>
              <a:t> of </a:t>
            </a:r>
            <a:r>
              <a:rPr lang="fi-FI" altLang="en-US" sz="1400" dirty="0" err="1"/>
              <a:t>approval</a:t>
            </a:r>
            <a:endParaRPr lang="fi-FI" altLang="en-US" sz="1400" dirty="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019800" y="3304000"/>
            <a:ext cx="17526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i-FI" altLang="en-US" sz="1400"/>
              <a:t>Conductor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en-US" sz="1400"/>
              <a:t>- </a:t>
            </a:r>
            <a:r>
              <a:rPr lang="en-US" altLang="en-US" sz="1400"/>
              <a:t>A</a:t>
            </a:r>
            <a:r>
              <a:rPr lang="fi-FI" altLang="en-US" sz="1400"/>
              <a:t>ccount number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953000" y="5209000"/>
            <a:ext cx="2133600" cy="838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i-FI" altLang="en-US" sz="1400"/>
              <a:t>Taxi Driver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en-US" sz="1400"/>
              <a:t>- area</a:t>
            </a: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990600" y="3380200"/>
            <a:ext cx="9906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en-US" sz="1800" dirty="0"/>
              <a:t>House</a:t>
            </a: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2438400" y="338020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en-US" sz="1800"/>
              <a:t>Boat</a:t>
            </a: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1295400" y="5056600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en-US" sz="1800"/>
              <a:t>Houseboat</a:t>
            </a:r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H="1" flipV="1">
            <a:off x="1600200" y="4599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AutoShape 12"/>
          <p:cNvSpPr>
            <a:spLocks noChangeArrowheads="1"/>
          </p:cNvSpPr>
          <p:nvPr/>
        </p:nvSpPr>
        <p:spPr bwMode="auto">
          <a:xfrm>
            <a:off x="2667000" y="4294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6" name="AutoShape 13"/>
          <p:cNvSpPr>
            <a:spLocks noChangeArrowheads="1"/>
          </p:cNvSpPr>
          <p:nvPr/>
        </p:nvSpPr>
        <p:spPr bwMode="auto">
          <a:xfrm>
            <a:off x="4876800" y="4447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7" name="Line 14"/>
          <p:cNvSpPr>
            <a:spLocks noChangeShapeType="1"/>
          </p:cNvSpPr>
          <p:nvPr/>
        </p:nvSpPr>
        <p:spPr bwMode="auto">
          <a:xfrm flipH="1">
            <a:off x="2590800" y="4599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AutoShape 15"/>
          <p:cNvSpPr>
            <a:spLocks noChangeArrowheads="1"/>
          </p:cNvSpPr>
          <p:nvPr/>
        </p:nvSpPr>
        <p:spPr bwMode="auto">
          <a:xfrm>
            <a:off x="1371600" y="4294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9" name="AutoShape 16"/>
          <p:cNvSpPr>
            <a:spLocks noChangeArrowheads="1"/>
          </p:cNvSpPr>
          <p:nvPr/>
        </p:nvSpPr>
        <p:spPr bwMode="auto">
          <a:xfrm>
            <a:off x="6629400" y="4447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>
            <a:off x="5029200" y="4751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8"/>
          <p:cNvSpPr>
            <a:spLocks noChangeShapeType="1"/>
          </p:cNvSpPr>
          <p:nvPr/>
        </p:nvSpPr>
        <p:spPr bwMode="auto">
          <a:xfrm flipH="1">
            <a:off x="6324600" y="4751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Inheritance and Capsulation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private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Is </a:t>
            </a:r>
            <a:r>
              <a:rPr lang="en-US" altLang="en-US" b="1" dirty="0">
                <a:ea typeface="MS PGothic" charset="-128"/>
              </a:rPr>
              <a:t>accessible </a:t>
            </a:r>
            <a:r>
              <a:rPr lang="en-US" altLang="en-US" dirty="0">
                <a:ea typeface="MS PGothic" charset="-128"/>
              </a:rPr>
              <a:t>only via the base class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dirty="0">
                <a:ea typeface="MS PGothic" charset="-128"/>
              </a:rPr>
              <a:t>public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Is accessible everywhere (base class, derived class, other classes)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dirty="0">
                <a:ea typeface="MS PGothic" charset="-128"/>
              </a:rPr>
              <a:t>protected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Is accessible by the base class and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145419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Basic example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What are Programmer's attributes and methods?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048000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Human</a:t>
            </a:r>
            <a:endParaRPr lang="en-GB" altLang="en-US" sz="16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3810000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string name</a:t>
            </a:r>
            <a:endParaRPr lang="en-GB" altLang="en-US" sz="16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95400" y="4343400"/>
            <a:ext cx="29718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fi-FI" altLang="en-US" sz="1600"/>
          </a:p>
          <a:p>
            <a:pPr eaLnBrk="1" hangingPunct="1">
              <a:defRPr/>
            </a:pPr>
            <a:r>
              <a:rPr lang="fi-FI" altLang="en-US" sz="1600"/>
              <a:t>void sleep()</a:t>
            </a:r>
          </a:p>
          <a:p>
            <a:pPr eaLnBrk="1" hangingPunct="1">
              <a:defRPr/>
            </a:pPr>
            <a:r>
              <a:rPr lang="fi-FI" altLang="en-US" sz="1600"/>
              <a:t>void drink()</a:t>
            </a:r>
          </a:p>
          <a:p>
            <a:pPr eaLnBrk="1" hangingPunct="1">
              <a:defRPr/>
            </a:pPr>
            <a:r>
              <a:rPr lang="fi-FI" altLang="en-US" sz="1600"/>
              <a:t>void eat()</a:t>
            </a:r>
          </a:p>
          <a:p>
            <a:pPr eaLnBrk="1" hangingPunct="1">
              <a:defRPr/>
            </a:pPr>
            <a:endParaRPr lang="en-GB" altLang="en-US" sz="1600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 rot="-5400000">
            <a:off x="4267200" y="4038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05400" y="3352800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Programmer</a:t>
            </a:r>
            <a:endParaRPr lang="en-GB" altLang="en-US" sz="16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05400" y="4114800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int salary</a:t>
            </a:r>
            <a:endParaRPr lang="en-GB" altLang="en-US" sz="16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105400" y="4648200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fi-FI" altLang="en-US" sz="1600"/>
          </a:p>
          <a:p>
            <a:pPr eaLnBrk="1" hangingPunct="1">
              <a:defRPr/>
            </a:pPr>
            <a:r>
              <a:rPr lang="fi-FI" altLang="en-US" sz="1600"/>
              <a:t>void implementApps()</a:t>
            </a:r>
          </a:p>
          <a:p>
            <a:pPr eaLnBrk="1" hangingPunct="1">
              <a:defRPr/>
            </a:pPr>
            <a:r>
              <a:rPr lang="fi-FI" altLang="en-US" sz="1600"/>
              <a:t>void beNerd()</a:t>
            </a:r>
          </a:p>
          <a:p>
            <a:pPr eaLnBrk="1" hangingPunct="1">
              <a:defRPr/>
            </a:pP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2230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Overriding?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What about now?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048000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Human</a:t>
            </a:r>
            <a:endParaRPr lang="en-GB" altLang="en-US" sz="16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3810000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string name</a:t>
            </a:r>
            <a:endParaRPr lang="en-GB" altLang="en-US" sz="16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95400" y="4343400"/>
            <a:ext cx="29718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fi-FI" altLang="en-US" sz="1600"/>
          </a:p>
          <a:p>
            <a:pPr eaLnBrk="1" hangingPunct="1">
              <a:defRPr/>
            </a:pPr>
            <a:r>
              <a:rPr lang="fi-FI" altLang="en-US" sz="1600"/>
              <a:t>void sleep()</a:t>
            </a:r>
          </a:p>
          <a:p>
            <a:pPr eaLnBrk="1" hangingPunct="1">
              <a:defRPr/>
            </a:pPr>
            <a:r>
              <a:rPr lang="fi-FI" altLang="en-US" sz="1600"/>
              <a:t>void drink()</a:t>
            </a:r>
          </a:p>
          <a:p>
            <a:pPr eaLnBrk="1" hangingPunct="1">
              <a:defRPr/>
            </a:pPr>
            <a:r>
              <a:rPr lang="fi-FI" altLang="en-US" sz="1600"/>
              <a:t>void eat()</a:t>
            </a:r>
          </a:p>
          <a:p>
            <a:pPr eaLnBrk="1" hangingPunct="1">
              <a:defRPr/>
            </a:pPr>
            <a:endParaRPr lang="en-GB" altLang="en-US" sz="1600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 rot="-5400000">
            <a:off x="4267200" y="4038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45720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05400" y="3352800"/>
            <a:ext cx="29718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Programmer</a:t>
            </a:r>
            <a:endParaRPr lang="en-GB" altLang="en-US" sz="16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05400" y="4114800"/>
            <a:ext cx="29718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i-FI" altLang="en-US" sz="1600"/>
              <a:t>int salary</a:t>
            </a:r>
            <a:endParaRPr lang="en-GB" altLang="en-US" sz="16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105400" y="4648200"/>
            <a:ext cx="2971800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fi-FI" altLang="en-US" sz="1600"/>
          </a:p>
          <a:p>
            <a:pPr eaLnBrk="1" hangingPunct="1">
              <a:defRPr/>
            </a:pPr>
            <a:r>
              <a:rPr lang="fi-FI" altLang="en-US" sz="1600"/>
              <a:t>void implementApps()</a:t>
            </a:r>
          </a:p>
          <a:p>
            <a:pPr eaLnBrk="1" hangingPunct="1">
              <a:defRPr/>
            </a:pPr>
            <a:r>
              <a:rPr lang="fi-FI" altLang="en-US" sz="1600"/>
              <a:t>void beNerd()</a:t>
            </a:r>
          </a:p>
          <a:p>
            <a:pPr eaLnBrk="1" hangingPunct="1">
              <a:defRPr/>
            </a:pPr>
            <a:r>
              <a:rPr lang="fi-FI" altLang="en-US" sz="1600"/>
              <a:t>void drink()</a:t>
            </a:r>
          </a:p>
          <a:p>
            <a:pPr eaLnBrk="1" hangingPunct="1">
              <a:defRPr/>
            </a:pPr>
            <a:r>
              <a:rPr lang="fi-FI" altLang="en-US" sz="1600"/>
              <a:t>void eat()</a:t>
            </a:r>
          </a:p>
          <a:p>
            <a:pPr eaLnBrk="1" hangingPunct="1">
              <a:defRPr/>
            </a:pP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181608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Overriding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Since programmer eats and drinks differently than humans (only Coke and Pizza) the eat and drink methods are overriden in Programmer!</a:t>
            </a:r>
          </a:p>
        </p:txBody>
      </p:sp>
    </p:spTree>
    <p:extLst>
      <p:ext uri="{BB962C8B-B14F-4D97-AF65-F5344CB8AC3E}">
        <p14:creationId xmlns:p14="http://schemas.microsoft.com/office/powerpoint/2010/main" val="8333365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38077</TotalTime>
  <Words>3277</Words>
  <Application>Microsoft Macintosh PowerPoint</Application>
  <PresentationFormat>On-screen Show (4:3)</PresentationFormat>
  <Paragraphs>533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Century Gothic</vt:lpstr>
      <vt:lpstr>Courier New</vt:lpstr>
      <vt:lpstr>Tahoma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Introduction to Inheritance</vt:lpstr>
      <vt:lpstr>Inheritance</vt:lpstr>
      <vt:lpstr>Inheritance Diagram:</vt:lpstr>
      <vt:lpstr>Multiple Inheritance</vt:lpstr>
      <vt:lpstr>Inheritance and Capsulation</vt:lpstr>
      <vt:lpstr>Basic example</vt:lpstr>
      <vt:lpstr>Overriding?</vt:lpstr>
      <vt:lpstr>Overriding</vt:lpstr>
      <vt:lpstr>Abstract Class</vt:lpstr>
      <vt:lpstr>Example:</vt:lpstr>
      <vt:lpstr>Example:</vt:lpstr>
      <vt:lpstr>Inheritance in Detail</vt:lpstr>
      <vt:lpstr>Static vs. Dynamic Type</vt:lpstr>
      <vt:lpstr>Overview of C++ Polymorphism</vt:lpstr>
      <vt:lpstr>C++ Polymorphism, Continued</vt:lpstr>
      <vt:lpstr>C++ Polymorphism, Continued</vt:lpstr>
      <vt:lpstr>Inheritance</vt:lpstr>
      <vt:lpstr>Encapsulation</vt:lpstr>
      <vt:lpstr>Inheritance</vt:lpstr>
      <vt:lpstr>Inheritance</vt:lpstr>
      <vt:lpstr>Inheritance</vt:lpstr>
      <vt:lpstr>Base Class Access </vt:lpstr>
      <vt:lpstr>Base Class Access vs. Member Access Specification</vt:lpstr>
      <vt:lpstr>Member Access Specification</vt:lpstr>
      <vt:lpstr>Base Class Access Specification</vt:lpstr>
      <vt:lpstr>Base Class Access Specifiers</vt:lpstr>
      <vt:lpstr>Inheritance</vt:lpstr>
      <vt:lpstr>Public, Protected, Private Inheritance</vt:lpstr>
      <vt:lpstr>Class and Member Construction Order</vt:lpstr>
      <vt:lpstr>Class and Member Destruction Order</vt:lpstr>
      <vt:lpstr>Virtual Functions</vt:lpstr>
      <vt:lpstr>Virtual Functions</vt:lpstr>
      <vt:lpstr>Pure Virtual Functions</vt:lpstr>
      <vt:lpstr>Design with Pure Virtual Functions</vt:lpstr>
      <vt:lpstr>Summary: Tips on Inheritance Polymorphism</vt:lpstr>
      <vt:lpstr>PowerPoint Presentation</vt:lpstr>
      <vt:lpstr>Black Scholes Model</vt:lpstr>
      <vt:lpstr>Black Scholes Model</vt:lpstr>
      <vt:lpstr>Code …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Ricardo Collado Soto</cp:lastModifiedBy>
  <cp:revision>987</cp:revision>
  <cp:lastPrinted>2016-08-09T14:57:31Z</cp:lastPrinted>
  <dcterms:created xsi:type="dcterms:W3CDTF">2013-11-01T14:42:31Z</dcterms:created>
  <dcterms:modified xsi:type="dcterms:W3CDTF">2020-01-04T15:53:28Z</dcterms:modified>
</cp:coreProperties>
</file>