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3" r:id="rId3"/>
  </p:sldMasterIdLst>
  <p:notesMasterIdLst>
    <p:notesMasterId r:id="rId56"/>
  </p:notesMasterIdLst>
  <p:sldIdLst>
    <p:sldId id="256" r:id="rId4"/>
    <p:sldId id="257" r:id="rId5"/>
    <p:sldId id="258" r:id="rId6"/>
    <p:sldId id="259" r:id="rId7"/>
    <p:sldId id="260" r:id="rId8"/>
    <p:sldId id="261" r:id="rId9"/>
    <p:sldId id="262" r:id="rId10"/>
    <p:sldId id="263" r:id="rId11"/>
    <p:sldId id="287" r:id="rId12"/>
    <p:sldId id="288" r:id="rId13"/>
    <p:sldId id="289" r:id="rId14"/>
    <p:sldId id="290"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315" r:id="rId34"/>
    <p:sldId id="295" r:id="rId35"/>
    <p:sldId id="282"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58"/>
    <p:restoredTop sz="94712"/>
  </p:normalViewPr>
  <p:slideViewPr>
    <p:cSldViewPr snapToGrid="0" snapToObjects="1">
      <p:cViewPr varScale="1">
        <p:scale>
          <a:sx n="101" d="100"/>
          <a:sy n="101" d="100"/>
        </p:scale>
        <p:origin x="20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5B8A9-B0AC-D544-9FF7-57C0ED2FCF3D}" type="datetimeFigureOut">
              <a:rPr lang="en-US" smtClean="0"/>
              <a:t>2/22/18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B1BF0-FAD4-FC4E-8989-A498A439EB59}" type="slidenum">
              <a:rPr lang="en-US" smtClean="0"/>
              <a:t>‹#›</a:t>
            </a:fld>
            <a:endParaRPr lang="en-US"/>
          </a:p>
        </p:txBody>
      </p:sp>
    </p:spTree>
    <p:extLst>
      <p:ext uri="{BB962C8B-B14F-4D97-AF65-F5344CB8AC3E}">
        <p14:creationId xmlns:p14="http://schemas.microsoft.com/office/powerpoint/2010/main" val="1540052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latin typeface="Times New Roman" charset="0"/>
              <a:ea typeface="宋体" charset="-122"/>
            </a:endParaRPr>
          </a:p>
        </p:txBody>
      </p:sp>
    </p:spTree>
    <p:extLst>
      <p:ext uri="{BB962C8B-B14F-4D97-AF65-F5344CB8AC3E}">
        <p14:creationId xmlns:p14="http://schemas.microsoft.com/office/powerpoint/2010/main" val="1811328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cap="flat"/>
        </p:spPr>
      </p:sp>
      <p:sp>
        <p:nvSpPr>
          <p:cNvPr id="32771" name="Rectangle 3"/>
          <p:cNvSpPr>
            <a:spLocks noGrp="1" noChangeArrowheads="1"/>
          </p:cNvSpPr>
          <p:nvPr>
            <p:ph type="body" idx="1"/>
          </p:nvPr>
        </p:nvSpPr>
        <p:spPr>
          <a:ln/>
        </p:spPr>
        <p:txBody>
          <a:bodyPr/>
          <a:lstStyle/>
          <a:p>
            <a:endParaRPr lang="zh-TW" altLang="en-US"/>
          </a:p>
        </p:txBody>
      </p:sp>
    </p:spTree>
    <p:extLst>
      <p:ext uri="{BB962C8B-B14F-4D97-AF65-F5344CB8AC3E}">
        <p14:creationId xmlns:p14="http://schemas.microsoft.com/office/powerpoint/2010/main" val="991493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r>
              <a:rPr lang="en-US" altLang="zh-TW">
                <a:ea typeface="SimSun" charset="-122"/>
              </a:rPr>
              <a:t>Shell sort</a:t>
            </a:r>
            <a:endParaRPr lang="en-US" altLang="zh-CN">
              <a:ea typeface="SimSun" charset="-122"/>
            </a:endParaRPr>
          </a:p>
        </p:txBody>
      </p:sp>
    </p:spTree>
    <p:extLst>
      <p:ext uri="{BB962C8B-B14F-4D97-AF65-F5344CB8AC3E}">
        <p14:creationId xmlns:p14="http://schemas.microsoft.com/office/powerpoint/2010/main" val="120998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p:cNvSpPr>
          <p:nvPr>
            <p:ph type="sldImg"/>
          </p:nvPr>
        </p:nvSpPr>
        <p:spPr bwMode="auto">
          <a:xfrm>
            <a:off x="469900" y="727075"/>
            <a:ext cx="6375400" cy="358616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191491" name="Rectangle 3"/>
          <p:cNvSpPr>
            <a:spLocks noGrp="1" noChangeArrowheads="1"/>
          </p:cNvSpPr>
          <p:nvPr>
            <p:ph type="body" idx="1"/>
          </p:nvPr>
        </p:nvSpPr>
        <p:spPr bwMode="auto">
          <a:xfrm>
            <a:off x="976313" y="4560888"/>
            <a:ext cx="536257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97333" tIns="48667" rIns="97333" bIns="48667"/>
          <a:lstStyle/>
          <a:p>
            <a:endParaRPr lang="zh-TW" altLang="en-US"/>
          </a:p>
        </p:txBody>
      </p:sp>
    </p:spTree>
    <p:extLst>
      <p:ext uri="{BB962C8B-B14F-4D97-AF65-F5344CB8AC3E}">
        <p14:creationId xmlns:p14="http://schemas.microsoft.com/office/powerpoint/2010/main" val="30102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pPr>
              <a:buFontTx/>
              <a:buChar char="•"/>
            </a:pPr>
            <a:r>
              <a:rPr lang="en-US" altLang="zh-TW"/>
              <a:t>Template &lt;class ItemType&gt; says that ItemType is a type name, it need not be the name of a class.</a:t>
            </a:r>
          </a:p>
          <a:p>
            <a:pPr>
              <a:buFontTx/>
              <a:buChar char="•"/>
            </a:pPr>
            <a:r>
              <a:rPr lang="en-US" altLang="zh-TW"/>
              <a:t>The scope of ItemType extends to the end of the declaration prefixed by template &lt;class ItemType&gt;</a:t>
            </a:r>
          </a:p>
        </p:txBody>
      </p:sp>
    </p:spTree>
    <p:extLst>
      <p:ext uri="{BB962C8B-B14F-4D97-AF65-F5344CB8AC3E}">
        <p14:creationId xmlns:p14="http://schemas.microsoft.com/office/powerpoint/2010/main" val="9672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cap="flat"/>
        </p:spPr>
      </p:sp>
      <p:sp>
        <p:nvSpPr>
          <p:cNvPr id="117763" name="Rectangle 3"/>
          <p:cNvSpPr>
            <a:spLocks noGrp="1" noChangeArrowheads="1"/>
          </p:cNvSpPr>
          <p:nvPr>
            <p:ph type="body" idx="1"/>
          </p:nvPr>
        </p:nvSpPr>
        <p:spPr>
          <a:noFill/>
          <a:ln/>
        </p:spPr>
        <p:txBody>
          <a:bodyPr/>
          <a:lstStyle/>
          <a:p>
            <a:r>
              <a:rPr lang="en-US" altLang="zh-TW"/>
              <a:t>The process of generating a class declaration from a template class and a template argument is often called template instantiation. Similarly, a function is generated (“instantiated”) from a template function plus a template argument. A version of a template for a particular template argument is called a specialization.</a:t>
            </a:r>
          </a:p>
        </p:txBody>
      </p:sp>
    </p:spTree>
    <p:extLst>
      <p:ext uri="{BB962C8B-B14F-4D97-AF65-F5344CB8AC3E}">
        <p14:creationId xmlns:p14="http://schemas.microsoft.com/office/powerpoint/2010/main" val="1457981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TW"/>
              <a:t>The name of a class template followed by a type bracketed by &lt;&gt; is the name of a class (as defined by the template) and can be used exactly like other class names.</a:t>
            </a:r>
          </a:p>
        </p:txBody>
      </p:sp>
    </p:spTree>
    <p:extLst>
      <p:ext uri="{BB962C8B-B14F-4D97-AF65-F5344CB8AC3E}">
        <p14:creationId xmlns:p14="http://schemas.microsoft.com/office/powerpoint/2010/main" val="1006145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pPr>
              <a:buFontTx/>
              <a:buChar char="•"/>
            </a:pPr>
            <a:r>
              <a:rPr lang="en-US" altLang="zh-TW"/>
              <a:t>A template can take type parameters, parameters of ordinary types such as ints, and template parameters. </a:t>
            </a:r>
          </a:p>
          <a:p>
            <a:pPr>
              <a:buFontTx/>
              <a:buChar char="•"/>
            </a:pPr>
            <a:r>
              <a:rPr lang="en-US" altLang="zh-TW"/>
              <a:t>For example, simple and constrained containers such as Stack or Buffer can be important where run-time efficiency and compactness are paramount. Passing a size as a template argument allows Stack’s implementer to avoid free store use. </a:t>
            </a:r>
          </a:p>
          <a:p>
            <a:pPr>
              <a:buFontTx/>
              <a:buChar char="•"/>
            </a:pPr>
            <a:r>
              <a:rPr lang="en-US" altLang="zh-TW"/>
              <a:t>An integer template argument must be constant</a:t>
            </a:r>
          </a:p>
        </p:txBody>
      </p:sp>
    </p:spTree>
    <p:extLst>
      <p:ext uri="{BB962C8B-B14F-4D97-AF65-F5344CB8AC3E}">
        <p14:creationId xmlns:p14="http://schemas.microsoft.com/office/powerpoint/2010/main" val="65869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26"/>
          <p:cNvSpPr>
            <a:spLocks noGrp="1" noChangeArrowheads="1"/>
          </p:cNvSpPr>
          <p:nvPr>
            <p:ph type="body" idx="1"/>
          </p:nvPr>
        </p:nvSpPr>
        <p:spPr>
          <a:ln/>
        </p:spPr>
        <p:txBody>
          <a:bodyPr/>
          <a:lstStyle/>
          <a:p>
            <a:endParaRPr lang="zh-TW" altLang="en-US"/>
          </a:p>
        </p:txBody>
      </p:sp>
      <p:sp>
        <p:nvSpPr>
          <p:cNvPr id="143363" name="Rectangle 1027"/>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24600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pPr>
              <a:buFontTx/>
              <a:buChar char="•"/>
            </a:pPr>
            <a:r>
              <a:rPr lang="en-US" altLang="zh-TW" i="1"/>
              <a:t>STL</a:t>
            </a:r>
            <a:r>
              <a:rPr lang="en-US" altLang="zh-TW"/>
              <a:t>, is a C++ library of container classes, algorithms, and iterators; it provides many of the basic algorithms and data structures of computer science. The STL is a </a:t>
            </a:r>
            <a:r>
              <a:rPr lang="en-US" altLang="zh-TW" i="1"/>
              <a:t>generic</a:t>
            </a:r>
            <a:r>
              <a:rPr lang="en-US" altLang="zh-TW"/>
              <a:t> library, meaning that its components are heavily parameterized: almost every component in the STL is a template. </a:t>
            </a:r>
            <a:endParaRPr lang="zh-TW" altLang="en-US"/>
          </a:p>
        </p:txBody>
      </p:sp>
    </p:spTree>
    <p:extLst>
      <p:ext uri="{BB962C8B-B14F-4D97-AF65-F5344CB8AC3E}">
        <p14:creationId xmlns:p14="http://schemas.microsoft.com/office/powerpoint/2010/main" val="647128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xfrm>
            <a:off x="1217613" y="3505200"/>
            <a:ext cx="4649787"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latin typeface="Times New Roman" charset="0"/>
              <a:ea typeface="宋体" charset="-122"/>
            </a:endParaRPr>
          </a:p>
        </p:txBody>
      </p:sp>
    </p:spTree>
    <p:extLst>
      <p:ext uri="{BB962C8B-B14F-4D97-AF65-F5344CB8AC3E}">
        <p14:creationId xmlns:p14="http://schemas.microsoft.com/office/powerpoint/2010/main" val="109141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latin typeface="Times New Roman" charset="0"/>
              <a:ea typeface="宋体" charset="-122"/>
            </a:endParaRPr>
          </a:p>
        </p:txBody>
      </p:sp>
    </p:spTree>
    <p:extLst>
      <p:ext uri="{BB962C8B-B14F-4D97-AF65-F5344CB8AC3E}">
        <p14:creationId xmlns:p14="http://schemas.microsoft.com/office/powerpoint/2010/main" val="101006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a:xfrm>
            <a:off x="1217613" y="3505200"/>
            <a:ext cx="4649787"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latin typeface="Times New Roman" charset="0"/>
              <a:ea typeface="宋体" charset="-122"/>
            </a:endParaRPr>
          </a:p>
        </p:txBody>
      </p:sp>
    </p:spTree>
    <p:extLst>
      <p:ext uri="{BB962C8B-B14F-4D97-AF65-F5344CB8AC3E}">
        <p14:creationId xmlns:p14="http://schemas.microsoft.com/office/powerpoint/2010/main" val="303577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26"/>
          <p:cNvSpPr>
            <a:spLocks noGrp="1" noChangeArrowheads="1"/>
          </p:cNvSpPr>
          <p:nvPr>
            <p:ph type="body" idx="1"/>
          </p:nvPr>
        </p:nvSpPr>
        <p:spPr>
          <a:ln/>
        </p:spPr>
        <p:txBody>
          <a:bodyPr/>
          <a:lstStyle/>
          <a:p>
            <a:endParaRPr lang="zh-TW" altLang="en-US"/>
          </a:p>
        </p:txBody>
      </p:sp>
      <p:sp>
        <p:nvSpPr>
          <p:cNvPr id="143363" name="Rectangle 1027"/>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54033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body" idx="1"/>
          </p:nvPr>
        </p:nvSpPr>
        <p:spPr bwMode="auto">
          <a:xfrm>
            <a:off x="976313" y="4560888"/>
            <a:ext cx="536257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97333" tIns="48667" rIns="97333" bIns="48667"/>
          <a:lstStyle/>
          <a:p>
            <a:endParaRPr lang="zh-TW" altLang="en-US"/>
          </a:p>
        </p:txBody>
      </p:sp>
      <p:sp>
        <p:nvSpPr>
          <p:cNvPr id="187395" name="Rectangle 3"/>
          <p:cNvSpPr>
            <a:spLocks noGrp="1" noRot="1" noChangeAspect="1" noChangeArrowheads="1"/>
          </p:cNvSpPr>
          <p:nvPr>
            <p:ph type="sldImg"/>
          </p:nvPr>
        </p:nvSpPr>
        <p:spPr bwMode="auto">
          <a:xfrm>
            <a:off x="469900" y="727075"/>
            <a:ext cx="6375400" cy="358616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956278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cap="flat"/>
        </p:spPr>
      </p:sp>
      <p:sp>
        <p:nvSpPr>
          <p:cNvPr id="111619" name="Rectangle 3"/>
          <p:cNvSpPr>
            <a:spLocks noGrp="1" noChangeArrowheads="1"/>
          </p:cNvSpPr>
          <p:nvPr>
            <p:ph type="body" idx="1"/>
          </p:nvPr>
        </p:nvSpPr>
        <p:spPr>
          <a:ln/>
        </p:spPr>
        <p:txBody>
          <a:bodyPr/>
          <a:lstStyle/>
          <a:p>
            <a:endParaRPr lang="zh-TW" altLang="en-US"/>
          </a:p>
        </p:txBody>
      </p:sp>
    </p:spTree>
    <p:extLst>
      <p:ext uri="{BB962C8B-B14F-4D97-AF65-F5344CB8AC3E}">
        <p14:creationId xmlns:p14="http://schemas.microsoft.com/office/powerpoint/2010/main" val="2122142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cap="flat"/>
        </p:spPr>
      </p:sp>
      <p:sp>
        <p:nvSpPr>
          <p:cNvPr id="115715" name="Rectangle 3"/>
          <p:cNvSpPr>
            <a:spLocks noGrp="1" noChangeArrowheads="1"/>
          </p:cNvSpPr>
          <p:nvPr>
            <p:ph type="body" idx="1"/>
          </p:nvPr>
        </p:nvSpPr>
        <p:spPr>
          <a:ln/>
        </p:spPr>
        <p:txBody>
          <a:bodyPr/>
          <a:lstStyle/>
          <a:p>
            <a:endParaRPr lang="zh-TW" altLang="en-US"/>
          </a:p>
        </p:txBody>
      </p:sp>
    </p:spTree>
    <p:extLst>
      <p:ext uri="{BB962C8B-B14F-4D97-AF65-F5344CB8AC3E}">
        <p14:creationId xmlns:p14="http://schemas.microsoft.com/office/powerpoint/2010/main" val="71498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cap="flat"/>
        </p:spPr>
      </p:sp>
      <p:sp>
        <p:nvSpPr>
          <p:cNvPr id="113667" name="Rectangle 3"/>
          <p:cNvSpPr>
            <a:spLocks noGrp="1" noChangeArrowheads="1"/>
          </p:cNvSpPr>
          <p:nvPr>
            <p:ph type="body" idx="1"/>
          </p:nvPr>
        </p:nvSpPr>
        <p:spPr>
          <a:noFill/>
          <a:ln/>
        </p:spPr>
        <p:txBody>
          <a:bodyPr/>
          <a:lstStyle/>
          <a:p>
            <a:pPr>
              <a:buFontTx/>
              <a:buChar char="•"/>
            </a:pPr>
            <a:r>
              <a:rPr lang="en-US" altLang="zh-TW"/>
              <a:t>For most people, the first and most obvious use of templates is to define and use container classes such as string, vector, list and map. Soon after, the need for template functions arises. Sorting an array is a simple example:</a:t>
            </a:r>
          </a:p>
          <a:p>
            <a:pPr>
              <a:buFontTx/>
              <a:buChar char="•"/>
            </a:pPr>
            <a:endParaRPr lang="en-US" altLang="zh-TW"/>
          </a:p>
          <a:p>
            <a:r>
              <a:rPr lang="en-US" altLang="zh-TW"/>
              <a:t>template &lt;class T&gt; void sort(vector&lt;T&gt; &amp;);</a:t>
            </a:r>
          </a:p>
          <a:p>
            <a:endParaRPr lang="en-US" altLang="zh-TW"/>
          </a:p>
          <a:p>
            <a:r>
              <a:rPr lang="en-US" altLang="zh-TW"/>
              <a:t>void f(vector&lt;int&gt;&amp; vi, vector&lt;string&gt;&amp; vs)</a:t>
            </a:r>
          </a:p>
          <a:p>
            <a:r>
              <a:rPr lang="en-US" altLang="zh-TW"/>
              <a:t>{</a:t>
            </a:r>
          </a:p>
          <a:p>
            <a:r>
              <a:rPr lang="en-US" altLang="zh-TW"/>
              <a:t>	sort(vi);</a:t>
            </a:r>
          </a:p>
          <a:p>
            <a:r>
              <a:rPr lang="en-US" altLang="zh-TW"/>
              <a:t>	sort(vs);</a:t>
            </a:r>
          </a:p>
          <a:p>
            <a:r>
              <a:rPr lang="en-US" altLang="zh-TW"/>
              <a:t>}</a:t>
            </a:r>
          </a:p>
          <a:p>
            <a:endParaRPr lang="en-US" altLang="zh-TW"/>
          </a:p>
          <a:p>
            <a:r>
              <a:rPr lang="en-US" altLang="zh-TW"/>
              <a:t>template&lt;class T&gt; void sort(vector&lt;T&gt; &amp;v)</a:t>
            </a:r>
          </a:p>
          <a:p>
            <a:r>
              <a:rPr lang="en-US" altLang="zh-TW"/>
              <a:t>{</a:t>
            </a:r>
          </a:p>
          <a:p>
            <a:r>
              <a:rPr lang="en-US" altLang="zh-TW"/>
              <a:t>	const size_t n = v.size();</a:t>
            </a:r>
          </a:p>
          <a:p>
            <a:endParaRPr lang="en-US" altLang="zh-TW"/>
          </a:p>
          <a:p>
            <a:r>
              <a:rPr lang="en-US" altLang="zh-TW"/>
              <a:t>	for (int gap=n/2; 0 &lt; gap; gap /= 2)</a:t>
            </a:r>
          </a:p>
          <a:p>
            <a:r>
              <a:rPr lang="en-US" altLang="zh-TW"/>
              <a:t>		for (int I = gap; I &lt; n; i++)</a:t>
            </a:r>
          </a:p>
          <a:p>
            <a:r>
              <a:rPr lang="en-US" altLang="zh-TW"/>
              <a:t>			for (j = I – gap; 0 &lt;= j; j-=gap)</a:t>
            </a:r>
          </a:p>
          <a:p>
            <a:r>
              <a:rPr lang="en-US" altLang="zh-TW"/>
              <a:t>				if (v[j+gap]&lt;v[j]) {</a:t>
            </a:r>
          </a:p>
          <a:p>
            <a:r>
              <a:rPr lang="en-US" altLang="zh-TW"/>
              <a:t>					T temp = v[j];</a:t>
            </a:r>
          </a:p>
          <a:p>
            <a:r>
              <a:rPr lang="en-US" altLang="zh-TW"/>
              <a:t>					v[j] = v[i];</a:t>
            </a:r>
          </a:p>
          <a:p>
            <a:r>
              <a:rPr lang="en-US" altLang="zh-TW"/>
              <a:t>					v[j+gap] = temp;</a:t>
            </a:r>
          </a:p>
          <a:p>
            <a:r>
              <a:rPr lang="en-US" altLang="zh-TW"/>
              <a:t>				}</a:t>
            </a:r>
          </a:p>
          <a:p>
            <a:r>
              <a:rPr lang="en-US" altLang="zh-TW"/>
              <a:t>}</a:t>
            </a:r>
          </a:p>
        </p:txBody>
      </p:sp>
    </p:spTree>
    <p:extLst>
      <p:ext uri="{BB962C8B-B14F-4D97-AF65-F5344CB8AC3E}">
        <p14:creationId xmlns:p14="http://schemas.microsoft.com/office/powerpoint/2010/main" val="17836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BEF2F8-9729-CB4D-9DA7-2059C8AAD484}"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C4462-10B4-F949-91E2-4F2A082FD42C}" type="slidenum">
              <a:rPr lang="en-US" smtClean="0"/>
              <a:t>‹#›</a:t>
            </a:fld>
            <a:endParaRPr lang="en-US"/>
          </a:p>
        </p:txBody>
      </p:sp>
    </p:spTree>
    <p:extLst>
      <p:ext uri="{BB962C8B-B14F-4D97-AF65-F5344CB8AC3E}">
        <p14:creationId xmlns:p14="http://schemas.microsoft.com/office/powerpoint/2010/main" val="34513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BEF2F8-9729-CB4D-9DA7-2059C8AAD484}"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C4462-10B4-F949-91E2-4F2A082FD42C}" type="slidenum">
              <a:rPr lang="en-US" smtClean="0"/>
              <a:t>‹#›</a:t>
            </a:fld>
            <a:endParaRPr lang="en-US"/>
          </a:p>
        </p:txBody>
      </p:sp>
    </p:spTree>
    <p:extLst>
      <p:ext uri="{BB962C8B-B14F-4D97-AF65-F5344CB8AC3E}">
        <p14:creationId xmlns:p14="http://schemas.microsoft.com/office/powerpoint/2010/main" val="6745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BEF2F8-9729-CB4D-9DA7-2059C8AAD484}"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C4462-10B4-F949-91E2-4F2A082FD42C}" type="slidenum">
              <a:rPr lang="en-US" smtClean="0"/>
              <a:t>‹#›</a:t>
            </a:fld>
            <a:endParaRPr lang="en-US"/>
          </a:p>
        </p:txBody>
      </p:sp>
    </p:spTree>
    <p:extLst>
      <p:ext uri="{BB962C8B-B14F-4D97-AF65-F5344CB8AC3E}">
        <p14:creationId xmlns:p14="http://schemas.microsoft.com/office/powerpoint/2010/main" val="843295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1600" y="76200"/>
            <a:ext cx="11999384"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482601" y="1052514"/>
            <a:ext cx="5558367"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4167" y="1052514"/>
            <a:ext cx="5558367"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1100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25EDFA25-F6C3-EA45-AFFC-A0F1524FA9FC}" type="slidenum">
              <a:rPr lang="zh-TW" altLang="en-US">
                <a:solidFill>
                  <a:srgbClr val="000000"/>
                </a:solidFill>
              </a:rPr>
              <a:pPr/>
              <a:t>‹#›</a:t>
            </a:fld>
            <a:endParaRPr lang="en-US" altLang="zh-TW">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CEFF3664-99BC-8846-B72B-350DF9ECCBF9}" type="slidenum">
              <a:rPr lang="zh-TW" altLang="en-US">
                <a:solidFill>
                  <a:srgbClr val="000000"/>
                </a:solidFill>
              </a:rPr>
              <a:pPr/>
              <a:t>‹#›</a:t>
            </a:fld>
            <a:endParaRPr lang="en-US" altLang="zh-TW">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0416E4A-2BB2-5E4B-BA4E-1D89CF550E8E}" type="slidenum">
              <a:rPr lang="zh-TW" altLang="en-US">
                <a:solidFill>
                  <a:srgbClr val="000000"/>
                </a:solidFill>
              </a:rPr>
              <a:pPr/>
              <a:t>‹#›</a:t>
            </a:fld>
            <a:endParaRPr lang="en-US" altLang="zh-TW">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D2077EE7-C456-3E42-8B6D-DA055391CB4C}" type="slidenum">
              <a:rPr lang="zh-TW" altLang="en-US">
                <a:solidFill>
                  <a:srgbClr val="000000"/>
                </a:solidFill>
              </a:rPr>
              <a:pPr/>
              <a:t>‹#›</a:t>
            </a:fld>
            <a:endParaRPr lang="en-US" altLang="zh-TW">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D06277FD-8342-7F48-96A7-647FD9D2F57B}" type="slidenum">
              <a:rPr lang="zh-TW" altLang="en-US">
                <a:solidFill>
                  <a:srgbClr val="000000"/>
                </a:solidFill>
              </a:rPr>
              <a:pPr/>
              <a:t>‹#›</a:t>
            </a:fld>
            <a:endParaRPr lang="en-US" altLang="zh-TW">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27F82630-D795-C040-B32E-0BFB62F0767E}" type="slidenum">
              <a:rPr lang="zh-TW" altLang="en-US">
                <a:solidFill>
                  <a:srgbClr val="000000"/>
                </a:solidFill>
              </a:rPr>
              <a:pPr/>
              <a:t>‹#›</a:t>
            </a:fld>
            <a:endParaRPr lang="en-US" altLang="zh-TW">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BD399F4-91A2-D74E-9D8B-16E31AB6FE89}" type="slidenum">
              <a:rPr lang="zh-TW" altLang="en-US">
                <a:solidFill>
                  <a:srgbClr val="000000"/>
                </a:solidFill>
              </a:rPr>
              <a:pPr/>
              <a:t>‹#›</a:t>
            </a:fld>
            <a:endParaRPr lang="en-US" altLang="zh-TW">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BEF2F8-9729-CB4D-9DA7-2059C8AAD484}"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C4462-10B4-F949-91E2-4F2A082FD42C}" type="slidenum">
              <a:rPr lang="en-US" smtClean="0"/>
              <a:t>‹#›</a:t>
            </a:fld>
            <a:endParaRPr lang="en-US"/>
          </a:p>
        </p:txBody>
      </p:sp>
    </p:spTree>
    <p:extLst>
      <p:ext uri="{BB962C8B-B14F-4D97-AF65-F5344CB8AC3E}">
        <p14:creationId xmlns:p14="http://schemas.microsoft.com/office/powerpoint/2010/main" val="381119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0EB8BF87-A34F-6B42-81E6-579EF30BBDBA}" type="slidenum">
              <a:rPr lang="zh-TW" altLang="en-US">
                <a:solidFill>
                  <a:srgbClr val="000000"/>
                </a:solidFill>
              </a:rPr>
              <a:pPr/>
              <a:t>‹#›</a:t>
            </a:fld>
            <a:endParaRPr lang="en-US" altLang="zh-TW">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25517DE-2B99-0A41-924F-7BA635D1E0B6}" type="slidenum">
              <a:rPr lang="zh-TW" altLang="en-US">
                <a:solidFill>
                  <a:srgbClr val="000000"/>
                </a:solidFill>
              </a:rPr>
              <a:pPr/>
              <a:t>‹#›</a:t>
            </a:fld>
            <a:endParaRPr lang="en-US" altLang="zh-TW">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5DBF44E6-F1C7-AF4C-9838-C561B91301DD}" type="slidenum">
              <a:rPr lang="zh-TW" altLang="en-US">
                <a:solidFill>
                  <a:srgbClr val="000000"/>
                </a:solidFill>
              </a:rPr>
              <a:pPr/>
              <a:t>‹#›</a:t>
            </a:fld>
            <a:endParaRPr lang="en-US" altLang="zh-TW">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28DB336B-89C7-0249-8788-91D428E8E558}" type="slidenum">
              <a:rPr lang="zh-TW" altLang="en-US">
                <a:solidFill>
                  <a:srgbClr val="000000"/>
                </a:solidFill>
              </a:rPr>
              <a:pPr/>
              <a:t>‹#›</a:t>
            </a:fld>
            <a:endParaRPr lang="en-US" altLang="zh-TW">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14B0E9-06D8-654F-93A8-8AE95146A770}"/>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useBgFill="1">
        <p:nvSpPr>
          <p:cNvPr id="5" name="Rounded Rectangle 4">
            <a:extLst>
              <a:ext uri="{FF2B5EF4-FFF2-40B4-BE49-F238E27FC236}">
                <a16:creationId xmlns:a16="http://schemas.microsoft.com/office/drawing/2014/main" id="{2789D743-3B07-F047-B2CD-844205D7239B}"/>
              </a:ext>
            </a:extLst>
          </p:cNvPr>
          <p:cNvSpPr/>
          <p:nvPr/>
        </p:nvSpPr>
        <p:spPr>
          <a:xfrm>
            <a:off x="86785" y="69851"/>
            <a:ext cx="12018433"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258BE8E5-EA1C-C641-86F4-FC68754931DA}"/>
              </a:ext>
            </a:extLst>
          </p:cNvPr>
          <p:cNvSpPr/>
          <p:nvPr/>
        </p:nvSpPr>
        <p:spPr>
          <a:xfrm>
            <a:off x="84667" y="1449389"/>
            <a:ext cx="120269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E2728A99-67D4-B541-BCE4-4DC2586F5244}"/>
              </a:ext>
            </a:extLst>
          </p:cNvPr>
          <p:cNvSpPr/>
          <p:nvPr/>
        </p:nvSpPr>
        <p:spPr>
          <a:xfrm>
            <a:off x="84667" y="1397000"/>
            <a:ext cx="120269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9BFE4458-FA23-D840-B2CD-DC6CFC184FEE}"/>
              </a:ext>
            </a:extLst>
          </p:cNvPr>
          <p:cNvSpPr/>
          <p:nvPr/>
        </p:nvSpPr>
        <p:spPr>
          <a:xfrm>
            <a:off x="84667" y="2976564"/>
            <a:ext cx="120269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a:extLst>
              <a:ext uri="{FF2B5EF4-FFF2-40B4-BE49-F238E27FC236}">
                <a16:creationId xmlns:a16="http://schemas.microsoft.com/office/drawing/2014/main" id="{92BDBEB9-1C6B-554A-B68B-FFD03E6C311E}"/>
              </a:ext>
            </a:extLst>
          </p:cNvPr>
          <p:cNvSpPr>
            <a:spLocks noGrp="1"/>
          </p:cNvSpPr>
          <p:nvPr>
            <p:ph type="dt" sz="half" idx="10"/>
          </p:nvPr>
        </p:nvSpPr>
        <p:spPr/>
        <p:txBody>
          <a:bodyPr/>
          <a:lstStyle>
            <a:lvl1pPr>
              <a:defRPr/>
            </a:lvl1pPr>
          </a:lstStyle>
          <a:p>
            <a:pPr>
              <a:defRPr/>
            </a:pPr>
            <a:fld id="{DAF9249A-F739-FE4D-9FE4-0A8115609485}" type="datetimeFigureOut">
              <a:rPr lang="en-US"/>
              <a:pPr>
                <a:defRPr/>
              </a:pPr>
              <a:t>2/22/18</a:t>
            </a:fld>
            <a:endParaRPr lang="en-US"/>
          </a:p>
        </p:txBody>
      </p:sp>
      <p:sp>
        <p:nvSpPr>
          <p:cNvPr id="12" name="Footer Placeholder 16">
            <a:extLst>
              <a:ext uri="{FF2B5EF4-FFF2-40B4-BE49-F238E27FC236}">
                <a16:creationId xmlns:a16="http://schemas.microsoft.com/office/drawing/2014/main" id="{FF57ED8D-38F7-8549-89C0-0EDB013E7993}"/>
              </a:ext>
            </a:extLst>
          </p:cNvPr>
          <p:cNvSpPr>
            <a:spLocks noGrp="1"/>
          </p:cNvSpPr>
          <p:nvPr>
            <p:ph type="ftr" sz="quarter" idx="11"/>
          </p:nvPr>
        </p:nvSpPr>
        <p:spPr/>
        <p:txBody>
          <a:bodyPr/>
          <a:lstStyle>
            <a:lvl1pPr>
              <a:defRPr/>
            </a:lvl1pPr>
          </a:lstStyle>
          <a:p>
            <a:pPr>
              <a:defRPr/>
            </a:pPr>
            <a:endParaRPr lang="en-US"/>
          </a:p>
        </p:txBody>
      </p:sp>
      <p:sp>
        <p:nvSpPr>
          <p:cNvPr id="13" name="Slide Number Placeholder 28">
            <a:extLst>
              <a:ext uri="{FF2B5EF4-FFF2-40B4-BE49-F238E27FC236}">
                <a16:creationId xmlns:a16="http://schemas.microsoft.com/office/drawing/2014/main" id="{812147A3-1FF8-1342-B4C6-2852992527B7}"/>
              </a:ext>
            </a:extLst>
          </p:cNvPr>
          <p:cNvSpPr>
            <a:spLocks noGrp="1"/>
          </p:cNvSpPr>
          <p:nvPr>
            <p:ph type="sldNum" sz="quarter" idx="12"/>
          </p:nvPr>
        </p:nvSpPr>
        <p:spPr/>
        <p:txBody>
          <a:bodyPr/>
          <a:lstStyle>
            <a:lvl1pPr>
              <a:defRPr/>
            </a:lvl1pPr>
          </a:lstStyle>
          <a:p>
            <a:fld id="{A35647F7-B8E5-934E-B8E2-F8493C099525}" type="slidenum">
              <a:rPr lang="en-US" altLang="en-US"/>
              <a:pPr/>
              <a:t>‹#›</a:t>
            </a:fld>
            <a:endParaRPr lang="en-US" altLang="en-US"/>
          </a:p>
        </p:txBody>
      </p:sp>
    </p:spTree>
    <p:extLst>
      <p:ext uri="{BB962C8B-B14F-4D97-AF65-F5344CB8AC3E}">
        <p14:creationId xmlns:p14="http://schemas.microsoft.com/office/powerpoint/2010/main" val="439119452"/>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C96DEEE7-3E83-F84C-94FA-1746566ED826}"/>
              </a:ext>
            </a:extLst>
          </p:cNvPr>
          <p:cNvSpPr>
            <a:spLocks noGrp="1"/>
          </p:cNvSpPr>
          <p:nvPr>
            <p:ph type="dt" sz="half" idx="10"/>
          </p:nvPr>
        </p:nvSpPr>
        <p:spPr/>
        <p:txBody>
          <a:bodyPr/>
          <a:lstStyle>
            <a:lvl1pPr>
              <a:defRPr/>
            </a:lvl1pPr>
          </a:lstStyle>
          <a:p>
            <a:pPr>
              <a:defRPr/>
            </a:pPr>
            <a:fld id="{9A933EFE-F37C-0740-9BC2-C7BD9DA1B1FE}" type="datetimeFigureOut">
              <a:rPr lang="en-US"/>
              <a:pPr>
                <a:defRPr/>
              </a:pPr>
              <a:t>2/22/18</a:t>
            </a:fld>
            <a:endParaRPr lang="en-US"/>
          </a:p>
        </p:txBody>
      </p:sp>
      <p:sp>
        <p:nvSpPr>
          <p:cNvPr id="5" name="Footer Placeholder 2">
            <a:extLst>
              <a:ext uri="{FF2B5EF4-FFF2-40B4-BE49-F238E27FC236}">
                <a16:creationId xmlns:a16="http://schemas.microsoft.com/office/drawing/2014/main" id="{39364849-96D0-6049-9490-D3CB767A1BF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735C1D46-D8CA-6644-BA35-EE5EF836876F}"/>
              </a:ext>
            </a:extLst>
          </p:cNvPr>
          <p:cNvSpPr>
            <a:spLocks noGrp="1"/>
          </p:cNvSpPr>
          <p:nvPr>
            <p:ph type="sldNum" sz="quarter" idx="12"/>
          </p:nvPr>
        </p:nvSpPr>
        <p:spPr/>
        <p:txBody>
          <a:bodyPr/>
          <a:lstStyle>
            <a:lvl1pPr>
              <a:defRPr/>
            </a:lvl1pPr>
          </a:lstStyle>
          <a:p>
            <a:fld id="{F064F76D-D9BA-474F-A1F5-A29470096B4F}" type="slidenum">
              <a:rPr lang="en-US" altLang="en-US"/>
              <a:pPr/>
              <a:t>‹#›</a:t>
            </a:fld>
            <a:endParaRPr lang="en-US" altLang="en-US"/>
          </a:p>
        </p:txBody>
      </p:sp>
    </p:spTree>
    <p:extLst>
      <p:ext uri="{BB962C8B-B14F-4D97-AF65-F5344CB8AC3E}">
        <p14:creationId xmlns:p14="http://schemas.microsoft.com/office/powerpoint/2010/main" val="34293747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70B182-9994-C346-BC66-3F27B5D16EFA}"/>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useBgFill="1">
        <p:nvSpPr>
          <p:cNvPr id="5" name="Rounded Rectangle 4">
            <a:extLst>
              <a:ext uri="{FF2B5EF4-FFF2-40B4-BE49-F238E27FC236}">
                <a16:creationId xmlns:a16="http://schemas.microsoft.com/office/drawing/2014/main" id="{1B010133-FD6D-7F4D-A24E-124A7EDDFA19}"/>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D6ECEFBD-581F-3B4C-A037-2313C29F117A}"/>
              </a:ext>
            </a:extLst>
          </p:cNvPr>
          <p:cNvSpPr/>
          <p:nvPr/>
        </p:nvSpPr>
        <p:spPr>
          <a:xfrm flipV="1">
            <a:off x="93134" y="2376489"/>
            <a:ext cx="1201843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DB6A59BD-8AB2-9F45-85B0-BE3A6E842F75}"/>
              </a:ext>
            </a:extLst>
          </p:cNvPr>
          <p:cNvSpPr/>
          <p:nvPr/>
        </p:nvSpPr>
        <p:spPr>
          <a:xfrm>
            <a:off x="93134" y="2341564"/>
            <a:ext cx="1201843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B9BC28FD-D735-954C-85EB-4E035C15C790}"/>
              </a:ext>
            </a:extLst>
          </p:cNvPr>
          <p:cNvSpPr/>
          <p:nvPr/>
        </p:nvSpPr>
        <p:spPr>
          <a:xfrm>
            <a:off x="91018" y="2468564"/>
            <a:ext cx="12020549"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4B02D8EB-A4EB-AA4A-A80B-9D974CA1B5DF}"/>
              </a:ext>
            </a:extLst>
          </p:cNvPr>
          <p:cNvSpPr>
            <a:spLocks noGrp="1"/>
          </p:cNvSpPr>
          <p:nvPr>
            <p:ph type="dt" sz="half" idx="10"/>
          </p:nvPr>
        </p:nvSpPr>
        <p:spPr/>
        <p:txBody>
          <a:bodyPr/>
          <a:lstStyle>
            <a:lvl1pPr>
              <a:defRPr/>
            </a:lvl1pPr>
          </a:lstStyle>
          <a:p>
            <a:pPr>
              <a:defRPr/>
            </a:pPr>
            <a:fld id="{D42A9874-42F6-EE40-A696-EEECD50E5960}" type="datetimeFigureOut">
              <a:rPr lang="en-US"/>
              <a:pPr>
                <a:defRPr/>
              </a:pPr>
              <a:t>2/22/18</a:t>
            </a:fld>
            <a:endParaRPr lang="en-US"/>
          </a:p>
        </p:txBody>
      </p:sp>
      <p:sp>
        <p:nvSpPr>
          <p:cNvPr id="10" name="Footer Placeholder 4">
            <a:extLst>
              <a:ext uri="{FF2B5EF4-FFF2-40B4-BE49-F238E27FC236}">
                <a16:creationId xmlns:a16="http://schemas.microsoft.com/office/drawing/2014/main" id="{8E477B12-E811-C740-ACBF-1BFC030891AE}"/>
              </a:ext>
            </a:extLst>
          </p:cNvPr>
          <p:cNvSpPr>
            <a:spLocks noGrp="1"/>
          </p:cNvSpPr>
          <p:nvPr>
            <p:ph type="ftr" sz="quarter" idx="11"/>
          </p:nvPr>
        </p:nvSpPr>
        <p:spPr>
          <a:xfrm>
            <a:off x="1066800" y="6172200"/>
            <a:ext cx="5334000" cy="457200"/>
          </a:xfrm>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1C302393-C86C-4D44-B6A0-10F9CBCE2E44}"/>
              </a:ext>
            </a:extLst>
          </p:cNvPr>
          <p:cNvSpPr>
            <a:spLocks noGrp="1"/>
          </p:cNvSpPr>
          <p:nvPr>
            <p:ph type="sldNum" sz="quarter" idx="12"/>
          </p:nvPr>
        </p:nvSpPr>
        <p:spPr>
          <a:xfrm>
            <a:off x="194733" y="6208713"/>
            <a:ext cx="609600" cy="457200"/>
          </a:xfrm>
        </p:spPr>
        <p:txBody>
          <a:bodyPr/>
          <a:lstStyle>
            <a:lvl1pPr>
              <a:defRPr/>
            </a:lvl1pPr>
          </a:lstStyle>
          <a:p>
            <a:fld id="{0574226D-F3F5-634B-B7D8-F6FE0D02A53C}" type="slidenum">
              <a:rPr lang="en-US" altLang="en-US"/>
              <a:pPr/>
              <a:t>‹#›</a:t>
            </a:fld>
            <a:endParaRPr lang="en-US" altLang="en-US"/>
          </a:p>
        </p:txBody>
      </p:sp>
    </p:spTree>
    <p:extLst>
      <p:ext uri="{BB962C8B-B14F-4D97-AF65-F5344CB8AC3E}">
        <p14:creationId xmlns:p14="http://schemas.microsoft.com/office/powerpoint/2010/main" val="103647861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ED7711C3-1E58-8A43-B920-CD013048F880}"/>
              </a:ext>
            </a:extLst>
          </p:cNvPr>
          <p:cNvSpPr>
            <a:spLocks noGrp="1"/>
          </p:cNvSpPr>
          <p:nvPr>
            <p:ph type="dt" sz="half" idx="10"/>
          </p:nvPr>
        </p:nvSpPr>
        <p:spPr/>
        <p:txBody>
          <a:bodyPr/>
          <a:lstStyle>
            <a:lvl1pPr>
              <a:defRPr/>
            </a:lvl1pPr>
          </a:lstStyle>
          <a:p>
            <a:pPr>
              <a:defRPr/>
            </a:pPr>
            <a:fld id="{5B9A3069-CB70-154F-877A-79F800F7D6CA}" type="datetimeFigureOut">
              <a:rPr lang="en-US"/>
              <a:pPr>
                <a:defRPr/>
              </a:pPr>
              <a:t>2/22/18</a:t>
            </a:fld>
            <a:endParaRPr lang="en-US"/>
          </a:p>
        </p:txBody>
      </p:sp>
      <p:sp>
        <p:nvSpPr>
          <p:cNvPr id="6" name="Footer Placeholder 2">
            <a:extLst>
              <a:ext uri="{FF2B5EF4-FFF2-40B4-BE49-F238E27FC236}">
                <a16:creationId xmlns:a16="http://schemas.microsoft.com/office/drawing/2014/main" id="{BE422680-E09C-E04B-B78E-5B03567DA98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3B39D2BD-1752-574D-8461-78BEA21E671C}"/>
              </a:ext>
            </a:extLst>
          </p:cNvPr>
          <p:cNvSpPr>
            <a:spLocks noGrp="1"/>
          </p:cNvSpPr>
          <p:nvPr>
            <p:ph type="sldNum" sz="quarter" idx="12"/>
          </p:nvPr>
        </p:nvSpPr>
        <p:spPr/>
        <p:txBody>
          <a:bodyPr/>
          <a:lstStyle>
            <a:lvl1pPr>
              <a:defRPr/>
            </a:lvl1pPr>
          </a:lstStyle>
          <a:p>
            <a:fld id="{6305B799-8D27-1949-A57D-DBD9986D1FAE}" type="slidenum">
              <a:rPr lang="en-US" altLang="en-US"/>
              <a:pPr/>
              <a:t>‹#›</a:t>
            </a:fld>
            <a:endParaRPr lang="en-US" altLang="en-US"/>
          </a:p>
        </p:txBody>
      </p:sp>
    </p:spTree>
    <p:extLst>
      <p:ext uri="{BB962C8B-B14F-4D97-AF65-F5344CB8AC3E}">
        <p14:creationId xmlns:p14="http://schemas.microsoft.com/office/powerpoint/2010/main" val="2991940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F0DFA390-CC2E-2245-91F6-A945787C7B57}"/>
              </a:ext>
            </a:extLst>
          </p:cNvPr>
          <p:cNvSpPr>
            <a:spLocks noGrp="1"/>
          </p:cNvSpPr>
          <p:nvPr>
            <p:ph type="dt" sz="half" idx="10"/>
          </p:nvPr>
        </p:nvSpPr>
        <p:spPr/>
        <p:txBody>
          <a:bodyPr/>
          <a:lstStyle>
            <a:lvl1pPr>
              <a:defRPr/>
            </a:lvl1pPr>
          </a:lstStyle>
          <a:p>
            <a:pPr>
              <a:defRPr/>
            </a:pPr>
            <a:fld id="{95322BA8-74B3-3345-A40B-DDED4AD9FC46}" type="datetimeFigureOut">
              <a:rPr lang="en-US"/>
              <a:pPr>
                <a:defRPr/>
              </a:pPr>
              <a:t>2/22/18</a:t>
            </a:fld>
            <a:endParaRPr lang="en-US"/>
          </a:p>
        </p:txBody>
      </p:sp>
      <p:sp>
        <p:nvSpPr>
          <p:cNvPr id="8" name="Footer Placeholder 2">
            <a:extLst>
              <a:ext uri="{FF2B5EF4-FFF2-40B4-BE49-F238E27FC236}">
                <a16:creationId xmlns:a16="http://schemas.microsoft.com/office/drawing/2014/main" id="{BDF4C85F-C866-0E49-B17B-27C3E8A47A5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754774FE-74A1-524B-A85A-0C5CBF3522B5}"/>
              </a:ext>
            </a:extLst>
          </p:cNvPr>
          <p:cNvSpPr>
            <a:spLocks noGrp="1"/>
          </p:cNvSpPr>
          <p:nvPr>
            <p:ph type="sldNum" sz="quarter" idx="12"/>
          </p:nvPr>
        </p:nvSpPr>
        <p:spPr/>
        <p:txBody>
          <a:bodyPr/>
          <a:lstStyle>
            <a:lvl1pPr>
              <a:defRPr/>
            </a:lvl1pPr>
          </a:lstStyle>
          <a:p>
            <a:fld id="{56C074B6-622D-0C47-877F-C40715E24C71}" type="slidenum">
              <a:rPr lang="en-US" altLang="en-US"/>
              <a:pPr/>
              <a:t>‹#›</a:t>
            </a:fld>
            <a:endParaRPr lang="en-US" altLang="en-US"/>
          </a:p>
        </p:txBody>
      </p:sp>
    </p:spTree>
    <p:extLst>
      <p:ext uri="{BB962C8B-B14F-4D97-AF65-F5344CB8AC3E}">
        <p14:creationId xmlns:p14="http://schemas.microsoft.com/office/powerpoint/2010/main" val="4271359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246E89C8-B76D-1041-B214-CDA6AF4A7F38}"/>
              </a:ext>
            </a:extLst>
          </p:cNvPr>
          <p:cNvSpPr>
            <a:spLocks noGrp="1"/>
          </p:cNvSpPr>
          <p:nvPr>
            <p:ph type="dt" sz="half" idx="10"/>
          </p:nvPr>
        </p:nvSpPr>
        <p:spPr/>
        <p:txBody>
          <a:bodyPr/>
          <a:lstStyle>
            <a:lvl1pPr>
              <a:defRPr/>
            </a:lvl1pPr>
          </a:lstStyle>
          <a:p>
            <a:pPr>
              <a:defRPr/>
            </a:pPr>
            <a:fld id="{930BE09A-13A1-1B49-BECC-9FD1E8C486D9}" type="datetimeFigureOut">
              <a:rPr lang="en-US"/>
              <a:pPr>
                <a:defRPr/>
              </a:pPr>
              <a:t>2/22/18</a:t>
            </a:fld>
            <a:endParaRPr lang="en-US"/>
          </a:p>
        </p:txBody>
      </p:sp>
      <p:sp>
        <p:nvSpPr>
          <p:cNvPr id="4" name="Footer Placeholder 2">
            <a:extLst>
              <a:ext uri="{FF2B5EF4-FFF2-40B4-BE49-F238E27FC236}">
                <a16:creationId xmlns:a16="http://schemas.microsoft.com/office/drawing/2014/main" id="{C611B1C0-667C-7C4E-8894-064B9377AAE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2F3CC967-03F0-7241-84E3-3C9FA4BADC05}"/>
              </a:ext>
            </a:extLst>
          </p:cNvPr>
          <p:cNvSpPr>
            <a:spLocks noGrp="1"/>
          </p:cNvSpPr>
          <p:nvPr>
            <p:ph type="sldNum" sz="quarter" idx="12"/>
          </p:nvPr>
        </p:nvSpPr>
        <p:spPr/>
        <p:txBody>
          <a:bodyPr/>
          <a:lstStyle>
            <a:lvl1pPr>
              <a:defRPr/>
            </a:lvl1pPr>
          </a:lstStyle>
          <a:p>
            <a:fld id="{A6306129-04F6-5740-8D7D-6D50570A5CA1}" type="slidenum">
              <a:rPr lang="en-US" altLang="en-US"/>
              <a:pPr/>
              <a:t>‹#›</a:t>
            </a:fld>
            <a:endParaRPr lang="en-US" altLang="en-US"/>
          </a:p>
        </p:txBody>
      </p:sp>
    </p:spTree>
    <p:extLst>
      <p:ext uri="{BB962C8B-B14F-4D97-AF65-F5344CB8AC3E}">
        <p14:creationId xmlns:p14="http://schemas.microsoft.com/office/powerpoint/2010/main" val="391233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EF2F8-9729-CB4D-9DA7-2059C8AAD484}"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C4462-10B4-F949-91E2-4F2A082FD42C}" type="slidenum">
              <a:rPr lang="en-US" smtClean="0"/>
              <a:t>‹#›</a:t>
            </a:fld>
            <a:endParaRPr lang="en-US"/>
          </a:p>
        </p:txBody>
      </p:sp>
    </p:spTree>
    <p:extLst>
      <p:ext uri="{BB962C8B-B14F-4D97-AF65-F5344CB8AC3E}">
        <p14:creationId xmlns:p14="http://schemas.microsoft.com/office/powerpoint/2010/main" val="16789994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5A6E4E13-4A1F-954F-8BA5-8437356E991B}"/>
              </a:ext>
            </a:extLst>
          </p:cNvPr>
          <p:cNvSpPr>
            <a:spLocks noGrp="1"/>
          </p:cNvSpPr>
          <p:nvPr>
            <p:ph type="dt" sz="half" idx="10"/>
          </p:nvPr>
        </p:nvSpPr>
        <p:spPr/>
        <p:txBody>
          <a:bodyPr/>
          <a:lstStyle>
            <a:lvl1pPr>
              <a:defRPr/>
            </a:lvl1pPr>
          </a:lstStyle>
          <a:p>
            <a:pPr>
              <a:defRPr/>
            </a:pPr>
            <a:fld id="{952AACE7-9FA3-0A4F-A333-455E3CF78C5A}" type="datetimeFigureOut">
              <a:rPr lang="en-US"/>
              <a:pPr>
                <a:defRPr/>
              </a:pPr>
              <a:t>2/22/18</a:t>
            </a:fld>
            <a:endParaRPr lang="en-US"/>
          </a:p>
        </p:txBody>
      </p:sp>
      <p:sp>
        <p:nvSpPr>
          <p:cNvPr id="3" name="Footer Placeholder 2">
            <a:extLst>
              <a:ext uri="{FF2B5EF4-FFF2-40B4-BE49-F238E27FC236}">
                <a16:creationId xmlns:a16="http://schemas.microsoft.com/office/drawing/2014/main" id="{79B1B8A1-2231-F74A-956F-02E2D10E533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26F0E1F2-DED0-4747-AB8B-0A2EAAA20934}"/>
              </a:ext>
            </a:extLst>
          </p:cNvPr>
          <p:cNvSpPr>
            <a:spLocks noGrp="1"/>
          </p:cNvSpPr>
          <p:nvPr>
            <p:ph type="sldNum" sz="quarter" idx="12"/>
          </p:nvPr>
        </p:nvSpPr>
        <p:spPr/>
        <p:txBody>
          <a:bodyPr/>
          <a:lstStyle>
            <a:lvl1pPr>
              <a:defRPr/>
            </a:lvl1pPr>
          </a:lstStyle>
          <a:p>
            <a:fld id="{4C448268-876F-0C4C-95D3-A86C2AEB5E0C}" type="slidenum">
              <a:rPr lang="en-US" altLang="en-US"/>
              <a:pPr/>
              <a:t>‹#›</a:t>
            </a:fld>
            <a:endParaRPr lang="en-US" altLang="en-US"/>
          </a:p>
        </p:txBody>
      </p:sp>
    </p:spTree>
    <p:extLst>
      <p:ext uri="{BB962C8B-B14F-4D97-AF65-F5344CB8AC3E}">
        <p14:creationId xmlns:p14="http://schemas.microsoft.com/office/powerpoint/2010/main" val="2142302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90FB36-39D1-934D-A406-3DE743A01238}"/>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useBgFill="1">
        <p:nvSpPr>
          <p:cNvPr id="6" name="Rounded Rectangle 5">
            <a:extLst>
              <a:ext uri="{FF2B5EF4-FFF2-40B4-BE49-F238E27FC236}">
                <a16:creationId xmlns:a16="http://schemas.microsoft.com/office/drawing/2014/main" id="{BB83AB32-9EA7-7D4E-98DF-0CCB0B5CD69F}"/>
              </a:ext>
            </a:extLst>
          </p:cNvPr>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E72C88BB-51BB-0742-90CE-1B04AF89E5B6}"/>
              </a:ext>
            </a:extLst>
          </p:cNvPr>
          <p:cNvSpPr>
            <a:spLocks noGrp="1"/>
          </p:cNvSpPr>
          <p:nvPr>
            <p:ph type="dt" sz="half" idx="10"/>
          </p:nvPr>
        </p:nvSpPr>
        <p:spPr/>
        <p:txBody>
          <a:bodyPr/>
          <a:lstStyle>
            <a:lvl1pPr>
              <a:defRPr/>
            </a:lvl1pPr>
          </a:lstStyle>
          <a:p>
            <a:pPr>
              <a:defRPr/>
            </a:pPr>
            <a:fld id="{27723D0F-8BE1-6049-8AC3-1A1AB5FDAE57}" type="datetimeFigureOut">
              <a:rPr lang="en-US"/>
              <a:pPr>
                <a:defRPr/>
              </a:pPr>
              <a:t>2/22/18</a:t>
            </a:fld>
            <a:endParaRPr lang="en-US"/>
          </a:p>
        </p:txBody>
      </p:sp>
      <p:sp>
        <p:nvSpPr>
          <p:cNvPr id="8" name="Footer Placeholder 5">
            <a:extLst>
              <a:ext uri="{FF2B5EF4-FFF2-40B4-BE49-F238E27FC236}">
                <a16:creationId xmlns:a16="http://schemas.microsoft.com/office/drawing/2014/main" id="{4856EA43-319A-AA41-BBC5-D6ED03D1A92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C9D525F9-C388-954C-AC2D-FA3ECD336479}"/>
              </a:ext>
            </a:extLst>
          </p:cNvPr>
          <p:cNvSpPr>
            <a:spLocks noGrp="1"/>
          </p:cNvSpPr>
          <p:nvPr>
            <p:ph type="sldNum" sz="quarter" idx="12"/>
          </p:nvPr>
        </p:nvSpPr>
        <p:spPr/>
        <p:txBody>
          <a:bodyPr/>
          <a:lstStyle>
            <a:lvl1pPr>
              <a:defRPr/>
            </a:lvl1pPr>
          </a:lstStyle>
          <a:p>
            <a:fld id="{CB732FFD-9280-2843-A6CE-9CA3E8C7AF3B}" type="slidenum">
              <a:rPr lang="en-US" altLang="en-US"/>
              <a:pPr/>
              <a:t>‹#›</a:t>
            </a:fld>
            <a:endParaRPr lang="en-US" altLang="en-US"/>
          </a:p>
        </p:txBody>
      </p:sp>
    </p:spTree>
    <p:extLst>
      <p:ext uri="{BB962C8B-B14F-4D97-AF65-F5344CB8AC3E}">
        <p14:creationId xmlns:p14="http://schemas.microsoft.com/office/powerpoint/2010/main" val="699941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96D7E8-BC94-EC43-B706-F70662D37151}"/>
              </a:ext>
            </a:extLst>
          </p:cNvPr>
          <p:cNvSpPr/>
          <p:nvPr/>
        </p:nvSpPr>
        <p:spPr>
          <a:xfrm flipV="1">
            <a:off x="91018" y="4683126"/>
            <a:ext cx="1200996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F39C51EB-18C6-3D42-8D56-C3D506F41CF9}"/>
              </a:ext>
            </a:extLst>
          </p:cNvPr>
          <p:cNvSpPr/>
          <p:nvPr/>
        </p:nvSpPr>
        <p:spPr>
          <a:xfrm>
            <a:off x="91018" y="4649789"/>
            <a:ext cx="1200996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C45C6E5F-D804-F540-862A-90E007F29514}"/>
              </a:ext>
            </a:extLst>
          </p:cNvPr>
          <p:cNvSpPr/>
          <p:nvPr/>
        </p:nvSpPr>
        <p:spPr>
          <a:xfrm>
            <a:off x="91018" y="4773614"/>
            <a:ext cx="12009967"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861EE90E-865D-0A40-8C24-BC7F2B5D1EF0}"/>
              </a:ext>
            </a:extLst>
          </p:cNvPr>
          <p:cNvSpPr>
            <a:spLocks noGrp="1"/>
          </p:cNvSpPr>
          <p:nvPr>
            <p:ph type="dt" sz="half" idx="10"/>
          </p:nvPr>
        </p:nvSpPr>
        <p:spPr/>
        <p:txBody>
          <a:bodyPr/>
          <a:lstStyle>
            <a:lvl1pPr>
              <a:defRPr/>
            </a:lvl1pPr>
          </a:lstStyle>
          <a:p>
            <a:pPr>
              <a:defRPr/>
            </a:pPr>
            <a:fld id="{835A04CF-74BA-6C4B-B9D0-4A112DB5F0E1}" type="datetimeFigureOut">
              <a:rPr lang="en-US"/>
              <a:pPr>
                <a:defRPr/>
              </a:pPr>
              <a:t>2/22/18</a:t>
            </a:fld>
            <a:endParaRPr lang="en-US"/>
          </a:p>
        </p:txBody>
      </p:sp>
      <p:sp>
        <p:nvSpPr>
          <p:cNvPr id="9" name="Footer Placeholder 5">
            <a:extLst>
              <a:ext uri="{FF2B5EF4-FFF2-40B4-BE49-F238E27FC236}">
                <a16:creationId xmlns:a16="http://schemas.microsoft.com/office/drawing/2014/main" id="{D433C449-0559-9747-8AAD-07E01FCB5D2D}"/>
              </a:ext>
            </a:extLst>
          </p:cNvPr>
          <p:cNvSpPr>
            <a:spLocks noGrp="1"/>
          </p:cNvSpPr>
          <p:nvPr>
            <p:ph type="ftr" sz="quarter" idx="11"/>
          </p:nvPr>
        </p:nvSpPr>
        <p:spPr>
          <a:xfrm>
            <a:off x="1219200" y="6172200"/>
            <a:ext cx="5181600" cy="457200"/>
          </a:xfrm>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DC90E0C5-4803-0043-B9B1-A8F3720260FD}"/>
              </a:ext>
            </a:extLst>
          </p:cNvPr>
          <p:cNvSpPr>
            <a:spLocks noGrp="1"/>
          </p:cNvSpPr>
          <p:nvPr>
            <p:ph type="sldNum" sz="quarter" idx="12"/>
          </p:nvPr>
        </p:nvSpPr>
        <p:spPr>
          <a:xfrm>
            <a:off x="194733" y="6208713"/>
            <a:ext cx="609600" cy="457200"/>
          </a:xfrm>
        </p:spPr>
        <p:txBody>
          <a:bodyPr/>
          <a:lstStyle>
            <a:lvl1pPr>
              <a:defRPr/>
            </a:lvl1pPr>
          </a:lstStyle>
          <a:p>
            <a:fld id="{D09967D2-BF45-B548-B9FA-36F1FA16E50C}" type="slidenum">
              <a:rPr lang="en-US" altLang="en-US"/>
              <a:pPr/>
              <a:t>‹#›</a:t>
            </a:fld>
            <a:endParaRPr lang="en-US" altLang="en-US"/>
          </a:p>
        </p:txBody>
      </p:sp>
    </p:spTree>
    <p:extLst>
      <p:ext uri="{BB962C8B-B14F-4D97-AF65-F5344CB8AC3E}">
        <p14:creationId xmlns:p14="http://schemas.microsoft.com/office/powerpoint/2010/main" val="771566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26F36805-E340-344B-815E-8169482C56AC}"/>
              </a:ext>
            </a:extLst>
          </p:cNvPr>
          <p:cNvSpPr>
            <a:spLocks noGrp="1"/>
          </p:cNvSpPr>
          <p:nvPr>
            <p:ph type="dt" sz="half" idx="10"/>
          </p:nvPr>
        </p:nvSpPr>
        <p:spPr/>
        <p:txBody>
          <a:bodyPr/>
          <a:lstStyle>
            <a:lvl1pPr>
              <a:defRPr/>
            </a:lvl1pPr>
          </a:lstStyle>
          <a:p>
            <a:pPr>
              <a:defRPr/>
            </a:pPr>
            <a:fld id="{F1B1AA13-F4F0-8044-A110-5FEBA1154F5F}" type="datetimeFigureOut">
              <a:rPr lang="en-US"/>
              <a:pPr>
                <a:defRPr/>
              </a:pPr>
              <a:t>2/22/18</a:t>
            </a:fld>
            <a:endParaRPr lang="en-US"/>
          </a:p>
        </p:txBody>
      </p:sp>
      <p:sp>
        <p:nvSpPr>
          <p:cNvPr id="5" name="Footer Placeholder 2">
            <a:extLst>
              <a:ext uri="{FF2B5EF4-FFF2-40B4-BE49-F238E27FC236}">
                <a16:creationId xmlns:a16="http://schemas.microsoft.com/office/drawing/2014/main" id="{30FF2AB1-1658-E646-B9B1-9D7AF17338F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34FD7584-A3A5-4B4E-A9C6-CB16A542F3AF}"/>
              </a:ext>
            </a:extLst>
          </p:cNvPr>
          <p:cNvSpPr>
            <a:spLocks noGrp="1"/>
          </p:cNvSpPr>
          <p:nvPr>
            <p:ph type="sldNum" sz="quarter" idx="12"/>
          </p:nvPr>
        </p:nvSpPr>
        <p:spPr/>
        <p:txBody>
          <a:bodyPr/>
          <a:lstStyle>
            <a:lvl1pPr>
              <a:defRPr/>
            </a:lvl1pPr>
          </a:lstStyle>
          <a:p>
            <a:fld id="{A880945B-0DCD-A845-8814-92EBAAF3FA15}" type="slidenum">
              <a:rPr lang="en-US" altLang="en-US"/>
              <a:pPr/>
              <a:t>‹#›</a:t>
            </a:fld>
            <a:endParaRPr lang="en-US" altLang="en-US"/>
          </a:p>
        </p:txBody>
      </p:sp>
    </p:spTree>
    <p:extLst>
      <p:ext uri="{BB962C8B-B14F-4D97-AF65-F5344CB8AC3E}">
        <p14:creationId xmlns:p14="http://schemas.microsoft.com/office/powerpoint/2010/main" val="3503465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8342D30C-2B28-E04D-86EC-33F3E7C8BC61}"/>
              </a:ext>
            </a:extLst>
          </p:cNvPr>
          <p:cNvSpPr>
            <a:spLocks noGrp="1"/>
          </p:cNvSpPr>
          <p:nvPr>
            <p:ph type="dt" sz="half" idx="10"/>
          </p:nvPr>
        </p:nvSpPr>
        <p:spPr/>
        <p:txBody>
          <a:bodyPr/>
          <a:lstStyle>
            <a:lvl1pPr>
              <a:defRPr/>
            </a:lvl1pPr>
          </a:lstStyle>
          <a:p>
            <a:pPr>
              <a:defRPr/>
            </a:pPr>
            <a:fld id="{3637CE99-1A1E-A84A-B784-FA50529F1373}" type="datetimeFigureOut">
              <a:rPr lang="en-US"/>
              <a:pPr>
                <a:defRPr/>
              </a:pPr>
              <a:t>2/22/18</a:t>
            </a:fld>
            <a:endParaRPr lang="en-US"/>
          </a:p>
        </p:txBody>
      </p:sp>
      <p:sp>
        <p:nvSpPr>
          <p:cNvPr id="5" name="Footer Placeholder 2">
            <a:extLst>
              <a:ext uri="{FF2B5EF4-FFF2-40B4-BE49-F238E27FC236}">
                <a16:creationId xmlns:a16="http://schemas.microsoft.com/office/drawing/2014/main" id="{25794BB8-9F7F-9B40-81A1-42168F8977A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9DE8D4F9-6B60-B647-837E-E69480EF87D9}"/>
              </a:ext>
            </a:extLst>
          </p:cNvPr>
          <p:cNvSpPr>
            <a:spLocks noGrp="1"/>
          </p:cNvSpPr>
          <p:nvPr>
            <p:ph type="sldNum" sz="quarter" idx="12"/>
          </p:nvPr>
        </p:nvSpPr>
        <p:spPr/>
        <p:txBody>
          <a:bodyPr/>
          <a:lstStyle>
            <a:lvl1pPr>
              <a:defRPr/>
            </a:lvl1pPr>
          </a:lstStyle>
          <a:p>
            <a:fld id="{012FFF40-2E89-9044-9F5E-8C9080038370}" type="slidenum">
              <a:rPr lang="en-US" altLang="en-US"/>
              <a:pPr/>
              <a:t>‹#›</a:t>
            </a:fld>
            <a:endParaRPr lang="en-US" altLang="en-US"/>
          </a:p>
        </p:txBody>
      </p:sp>
    </p:spTree>
    <p:extLst>
      <p:ext uri="{BB962C8B-B14F-4D97-AF65-F5344CB8AC3E}">
        <p14:creationId xmlns:p14="http://schemas.microsoft.com/office/powerpoint/2010/main" val="141182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BEF2F8-9729-CB4D-9DA7-2059C8AAD484}"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C4462-10B4-F949-91E2-4F2A082FD42C}" type="slidenum">
              <a:rPr lang="en-US" smtClean="0"/>
              <a:t>‹#›</a:t>
            </a:fld>
            <a:endParaRPr lang="en-US"/>
          </a:p>
        </p:txBody>
      </p:sp>
    </p:spTree>
    <p:extLst>
      <p:ext uri="{BB962C8B-B14F-4D97-AF65-F5344CB8AC3E}">
        <p14:creationId xmlns:p14="http://schemas.microsoft.com/office/powerpoint/2010/main" val="100883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BEF2F8-9729-CB4D-9DA7-2059C8AAD484}" type="datetimeFigureOut">
              <a:rPr lang="en-US" smtClean="0"/>
              <a:t>2/22/18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C4462-10B4-F949-91E2-4F2A082FD42C}" type="slidenum">
              <a:rPr lang="en-US" smtClean="0"/>
              <a:t>‹#›</a:t>
            </a:fld>
            <a:endParaRPr lang="en-US"/>
          </a:p>
        </p:txBody>
      </p:sp>
    </p:spTree>
    <p:extLst>
      <p:ext uri="{BB962C8B-B14F-4D97-AF65-F5344CB8AC3E}">
        <p14:creationId xmlns:p14="http://schemas.microsoft.com/office/powerpoint/2010/main" val="112752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BEF2F8-9729-CB4D-9DA7-2059C8AAD484}" type="datetimeFigureOut">
              <a:rPr lang="en-US" smtClean="0"/>
              <a:t>2/22/18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5C4462-10B4-F949-91E2-4F2A082FD42C}" type="slidenum">
              <a:rPr lang="en-US" smtClean="0"/>
              <a:t>‹#›</a:t>
            </a:fld>
            <a:endParaRPr lang="en-US"/>
          </a:p>
        </p:txBody>
      </p:sp>
    </p:spTree>
    <p:extLst>
      <p:ext uri="{BB962C8B-B14F-4D97-AF65-F5344CB8AC3E}">
        <p14:creationId xmlns:p14="http://schemas.microsoft.com/office/powerpoint/2010/main" val="96593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EF2F8-9729-CB4D-9DA7-2059C8AAD484}" type="datetimeFigureOut">
              <a:rPr lang="en-US" smtClean="0"/>
              <a:t>2/22/18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5C4462-10B4-F949-91E2-4F2A082FD42C}" type="slidenum">
              <a:rPr lang="en-US" smtClean="0"/>
              <a:t>‹#›</a:t>
            </a:fld>
            <a:endParaRPr lang="en-US"/>
          </a:p>
        </p:txBody>
      </p:sp>
    </p:spTree>
    <p:extLst>
      <p:ext uri="{BB962C8B-B14F-4D97-AF65-F5344CB8AC3E}">
        <p14:creationId xmlns:p14="http://schemas.microsoft.com/office/powerpoint/2010/main" val="160137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EF2F8-9729-CB4D-9DA7-2059C8AAD484}"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C4462-10B4-F949-91E2-4F2A082FD42C}" type="slidenum">
              <a:rPr lang="en-US" smtClean="0"/>
              <a:t>‹#›</a:t>
            </a:fld>
            <a:endParaRPr lang="en-US"/>
          </a:p>
        </p:txBody>
      </p:sp>
    </p:spTree>
    <p:extLst>
      <p:ext uri="{BB962C8B-B14F-4D97-AF65-F5344CB8AC3E}">
        <p14:creationId xmlns:p14="http://schemas.microsoft.com/office/powerpoint/2010/main" val="211797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EF2F8-9729-CB4D-9DA7-2059C8AAD484}"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C4462-10B4-F949-91E2-4F2A082FD42C}" type="slidenum">
              <a:rPr lang="en-US" smtClean="0"/>
              <a:t>‹#›</a:t>
            </a:fld>
            <a:endParaRPr lang="en-US"/>
          </a:p>
        </p:txBody>
      </p:sp>
    </p:spTree>
    <p:extLst>
      <p:ext uri="{BB962C8B-B14F-4D97-AF65-F5344CB8AC3E}">
        <p14:creationId xmlns:p14="http://schemas.microsoft.com/office/powerpoint/2010/main" val="9625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EF2F8-9729-CB4D-9DA7-2059C8AAD484}" type="datetimeFigureOut">
              <a:rPr lang="en-US" smtClean="0"/>
              <a:t>2/22/18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C4462-10B4-F949-91E2-4F2A082FD42C}" type="slidenum">
              <a:rPr lang="en-US" smtClean="0"/>
              <a:t>‹#›</a:t>
            </a:fld>
            <a:endParaRPr lang="en-US"/>
          </a:p>
        </p:txBody>
      </p:sp>
    </p:spTree>
    <p:extLst>
      <p:ext uri="{BB962C8B-B14F-4D97-AF65-F5344CB8AC3E}">
        <p14:creationId xmlns:p14="http://schemas.microsoft.com/office/powerpoint/2010/main" val="932636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 name="Rectangle 10"/>
          <p:cNvSpPr>
            <a:spLocks noGrp="1" noChangeArrowheads="1"/>
          </p:cNvSpPr>
          <p:nvPr>
            <p:ph type="title"/>
          </p:nvPr>
        </p:nvSpPr>
        <p:spPr bwMode="auto">
          <a:xfrm>
            <a:off x="914400" y="304800"/>
            <a:ext cx="10363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35" name="Rectangle 11"/>
          <p:cNvSpPr>
            <a:spLocks noGrp="1" noChangeArrowheads="1"/>
          </p:cNvSpPr>
          <p:nvPr>
            <p:ph type="body" idx="1"/>
          </p:nvPr>
        </p:nvSpPr>
        <p:spPr bwMode="auto">
          <a:xfrm>
            <a:off x="914400" y="1447800"/>
            <a:ext cx="10363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36" name="Rectangle 12"/>
          <p:cNvSpPr>
            <a:spLocks noChangeArrowheads="1"/>
          </p:cNvSpPr>
          <p:nvPr userDrawn="1"/>
        </p:nvSpPr>
        <p:spPr bwMode="auto">
          <a:xfrm>
            <a:off x="0" y="0"/>
            <a:ext cx="12192000" cy="152400"/>
          </a:xfrm>
          <a:prstGeom prst="rect">
            <a:avLst/>
          </a:prstGeom>
          <a:solidFill>
            <a:srgbClr val="C5150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en-US" sz="2400">
              <a:solidFill>
                <a:schemeClr val="tx1"/>
              </a:solidFill>
            </a:endParaRPr>
          </a:p>
        </p:txBody>
      </p:sp>
      <p:sp>
        <p:nvSpPr>
          <p:cNvPr id="1037" name="Rectangle 13"/>
          <p:cNvSpPr>
            <a:spLocks noChangeArrowheads="1"/>
          </p:cNvSpPr>
          <p:nvPr userDrawn="1"/>
        </p:nvSpPr>
        <p:spPr bwMode="auto">
          <a:xfrm>
            <a:off x="0" y="6705600"/>
            <a:ext cx="12192000" cy="152400"/>
          </a:xfrm>
          <a:prstGeom prst="rect">
            <a:avLst/>
          </a:prstGeom>
          <a:solidFill>
            <a:srgbClr val="C5150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en-US" sz="2400">
              <a:solidFill>
                <a:schemeClr val="tx1"/>
              </a:solidFill>
            </a:endParaRPr>
          </a:p>
        </p:txBody>
      </p:sp>
      <p:sp>
        <p:nvSpPr>
          <p:cNvPr id="1038" name="Rectangle 14"/>
          <p:cNvSpPr>
            <a:spLocks noChangeArrowheads="1"/>
          </p:cNvSpPr>
          <p:nvPr userDrawn="1"/>
        </p:nvSpPr>
        <p:spPr bwMode="auto">
          <a:xfrm>
            <a:off x="3048000" y="6461125"/>
            <a:ext cx="1422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base">
              <a:spcBef>
                <a:spcPct val="0"/>
              </a:spcBef>
              <a:spcAft>
                <a:spcPct val="0"/>
              </a:spcAft>
            </a:pPr>
            <a:endParaRPr lang="en-US" altLang="zh-TW" sz="1000">
              <a:solidFill>
                <a:schemeClr val="tx1"/>
              </a:solidFill>
              <a:ea typeface="新細明體" charset="-120"/>
            </a:endParaRPr>
          </a:p>
        </p:txBody>
      </p:sp>
      <p:sp>
        <p:nvSpPr>
          <p:cNvPr id="1041" name="Rectangle 17"/>
          <p:cNvSpPr>
            <a:spLocks noGrp="1" noChangeArrowheads="1"/>
          </p:cNvSpPr>
          <p:nvPr>
            <p:ph type="sldNum" sz="quarter" idx="4"/>
          </p:nvPr>
        </p:nvSpPr>
        <p:spPr bwMode="auto">
          <a:xfrm>
            <a:off x="8229600" y="6400800"/>
            <a:ext cx="2540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defRPr sz="1000">
                <a:solidFill>
                  <a:schemeClr val="tx1"/>
                </a:solidFill>
                <a:ea typeface="新細明體" charset="-120"/>
              </a:defRPr>
            </a:lvl1pPr>
          </a:lstStyle>
          <a:p>
            <a:pPr fontAlgn="base">
              <a:spcBef>
                <a:spcPct val="0"/>
              </a:spcBef>
              <a:spcAft>
                <a:spcPct val="0"/>
              </a:spcAft>
            </a:pPr>
            <a:fld id="{5ED0918E-6D99-2040-A503-2C940ACEBCB8}" type="slidenum">
              <a:rPr lang="zh-TW" altLang="en-US" smtClean="0"/>
              <a:pPr fontAlgn="base">
                <a:spcBef>
                  <a:spcPct val="0"/>
                </a:spcBef>
                <a:spcAft>
                  <a:spcPct val="0"/>
                </a:spcAft>
              </a:pPr>
              <a:t>‹#›</a:t>
            </a:fld>
            <a:endParaRPr lang="en-US" altLang="zh-TW"/>
          </a:p>
        </p:txBody>
      </p:sp>
    </p:spTree>
    <p:extLst>
      <p:ext uri="{BB962C8B-B14F-4D97-AF65-F5344CB8AC3E}">
        <p14:creationId xmlns:p14="http://schemas.microsoft.com/office/powerpoint/2010/main" val="1192989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charset="0"/>
        </a:defRPr>
      </a:lvl2pPr>
      <a:lvl3pPr algn="ctr" rtl="0" eaLnBrk="0" fontAlgn="base" hangingPunct="0">
        <a:spcBef>
          <a:spcPct val="0"/>
        </a:spcBef>
        <a:spcAft>
          <a:spcPct val="0"/>
        </a:spcAft>
        <a:defRPr sz="4400" b="1">
          <a:solidFill>
            <a:schemeClr val="tx2"/>
          </a:solidFill>
          <a:latin typeface="Times New Roman" charset="0"/>
        </a:defRPr>
      </a:lvl3pPr>
      <a:lvl4pPr algn="ctr" rtl="0" eaLnBrk="0" fontAlgn="base" hangingPunct="0">
        <a:spcBef>
          <a:spcPct val="0"/>
        </a:spcBef>
        <a:spcAft>
          <a:spcPct val="0"/>
        </a:spcAft>
        <a:defRPr sz="4400" b="1">
          <a:solidFill>
            <a:schemeClr val="tx2"/>
          </a:solidFill>
          <a:latin typeface="Times New Roman" charset="0"/>
        </a:defRPr>
      </a:lvl4pPr>
      <a:lvl5pPr algn="ctr" rtl="0" eaLnBrk="0" fontAlgn="base" hangingPunct="0">
        <a:spcBef>
          <a:spcPct val="0"/>
        </a:spcBef>
        <a:spcAft>
          <a:spcPct val="0"/>
        </a:spcAft>
        <a:defRPr sz="4400" b="1">
          <a:solidFill>
            <a:schemeClr val="tx2"/>
          </a:solidFill>
          <a:latin typeface="Times New Roman" charset="0"/>
        </a:defRPr>
      </a:lvl5pPr>
      <a:lvl6pPr marL="457200" algn="ctr" rtl="0" eaLnBrk="0" fontAlgn="base" hangingPunct="0">
        <a:spcBef>
          <a:spcPct val="0"/>
        </a:spcBef>
        <a:spcAft>
          <a:spcPct val="0"/>
        </a:spcAft>
        <a:defRPr sz="4400" b="1">
          <a:solidFill>
            <a:schemeClr val="tx2"/>
          </a:solidFill>
          <a:latin typeface="Times New Roman" charset="0"/>
        </a:defRPr>
      </a:lvl6pPr>
      <a:lvl7pPr marL="914400" algn="ctr" rtl="0" eaLnBrk="0" fontAlgn="base" hangingPunct="0">
        <a:spcBef>
          <a:spcPct val="0"/>
        </a:spcBef>
        <a:spcAft>
          <a:spcPct val="0"/>
        </a:spcAft>
        <a:defRPr sz="4400" b="1">
          <a:solidFill>
            <a:schemeClr val="tx2"/>
          </a:solidFill>
          <a:latin typeface="Times New Roman" charset="0"/>
        </a:defRPr>
      </a:lvl7pPr>
      <a:lvl8pPr marL="1371600" algn="ctr" rtl="0" eaLnBrk="0" fontAlgn="base" hangingPunct="0">
        <a:spcBef>
          <a:spcPct val="0"/>
        </a:spcBef>
        <a:spcAft>
          <a:spcPct val="0"/>
        </a:spcAft>
        <a:defRPr sz="4400" b="1">
          <a:solidFill>
            <a:schemeClr val="tx2"/>
          </a:solidFill>
          <a:latin typeface="Times New Roman" charset="0"/>
        </a:defRPr>
      </a:lvl8pPr>
      <a:lvl9pPr marL="1828800" algn="ctr" rtl="0" eaLnBrk="0" fontAlgn="base" hangingPunct="0">
        <a:spcBef>
          <a:spcPct val="0"/>
        </a:spcBef>
        <a:spcAft>
          <a:spcPct val="0"/>
        </a:spcAft>
        <a:defRPr sz="4400" b="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65000"/>
        <a:buFont typeface="Monotype Sorts"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80000"/>
        <a:buFont typeface="Monotype Sorts"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821EAC-0BFC-0E4C-A453-207927D5BF71}"/>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useBgFill="1">
        <p:nvSpPr>
          <p:cNvPr id="8" name="Rounded Rectangle 7">
            <a:extLst>
              <a:ext uri="{FF2B5EF4-FFF2-40B4-BE49-F238E27FC236}">
                <a16:creationId xmlns:a16="http://schemas.microsoft.com/office/drawing/2014/main" id="{6C8FBFA1-41DE-F843-B999-404389553F28}"/>
              </a:ext>
            </a:extLst>
          </p:cNvPr>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28" name="Title Placeholder 21">
            <a:extLst>
              <a:ext uri="{FF2B5EF4-FFF2-40B4-BE49-F238E27FC236}">
                <a16:creationId xmlns:a16="http://schemas.microsoft.com/office/drawing/2014/main" id="{845A4F88-86DE-C642-B07A-754306B3DF0A}"/>
              </a:ext>
            </a:extLst>
          </p:cNvPr>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678AED8E-05A8-FF44-96B4-D61EA8355C38}"/>
              </a:ext>
            </a:extLst>
          </p:cNvPr>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18357E25-1E96-4E4C-9C44-8A76C6CAC3CC}"/>
              </a:ext>
            </a:extLst>
          </p:cNvPr>
          <p:cNvSpPr>
            <a:spLocks noGrp="1"/>
          </p:cNvSpPr>
          <p:nvPr>
            <p:ph type="dt" sz="half" idx="2"/>
          </p:nvPr>
        </p:nvSpPr>
        <p:spPr>
          <a:xfrm>
            <a:off x="8229600"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defRPr>
            </a:lvl1pPr>
          </a:lstStyle>
          <a:p>
            <a:pPr>
              <a:defRPr/>
            </a:pPr>
            <a:fld id="{071F694B-179E-FA49-B1F8-5F309829662B}" type="datetimeFigureOut">
              <a:rPr lang="en-US"/>
              <a:pPr>
                <a:defRPr/>
              </a:pPr>
              <a:t>2/22/18</a:t>
            </a:fld>
            <a:endParaRPr lang="en-US"/>
          </a:p>
        </p:txBody>
      </p:sp>
      <p:sp>
        <p:nvSpPr>
          <p:cNvPr id="3" name="Footer Placeholder 2">
            <a:extLst>
              <a:ext uri="{FF2B5EF4-FFF2-40B4-BE49-F238E27FC236}">
                <a16:creationId xmlns:a16="http://schemas.microsoft.com/office/drawing/2014/main" id="{2E2ABB07-C598-D846-8D72-1E020F509B17}"/>
              </a:ext>
            </a:extLst>
          </p:cNvPr>
          <p:cNvSpPr>
            <a:spLocks noGrp="1"/>
          </p:cNvSpPr>
          <p:nvPr>
            <p:ph type="ftr" sz="quarter" idx="3"/>
          </p:nvPr>
        </p:nvSpPr>
        <p:spPr>
          <a:xfrm>
            <a:off x="1219200" y="6172200"/>
            <a:ext cx="52832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defRPr>
            </a:lvl1pPr>
          </a:lstStyle>
          <a:p>
            <a:pPr>
              <a:defRPr/>
            </a:pPr>
            <a:endParaRPr lang="en-US"/>
          </a:p>
        </p:txBody>
      </p:sp>
      <p:sp>
        <p:nvSpPr>
          <p:cNvPr id="23" name="Slide Number Placeholder 22">
            <a:extLst>
              <a:ext uri="{FF2B5EF4-FFF2-40B4-BE49-F238E27FC236}">
                <a16:creationId xmlns:a16="http://schemas.microsoft.com/office/drawing/2014/main" id="{10FBE939-8080-034C-9190-8339476D7604}"/>
              </a:ext>
            </a:extLst>
          </p:cNvPr>
          <p:cNvSpPr>
            <a:spLocks noGrp="1"/>
          </p:cNvSpPr>
          <p:nvPr>
            <p:ph type="sldNum" sz="quarter" idx="4"/>
          </p:nvPr>
        </p:nvSpPr>
        <p:spPr>
          <a:xfrm>
            <a:off x="194733" y="6210300"/>
            <a:ext cx="6096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anose="020B0503020102020204" pitchFamily="34" charset="0"/>
              </a:defRPr>
            </a:lvl1pPr>
          </a:lstStyle>
          <a:p>
            <a:fld id="{E3B02B63-D14A-AB46-A6A2-471031C9FF67}" type="slidenum">
              <a:rPr lang="en-US" altLang="en-US"/>
              <a:pPr/>
              <a:t>‹#›</a:t>
            </a:fld>
            <a:endParaRPr lang="en-US" altLang="en-US"/>
          </a:p>
        </p:txBody>
      </p:sp>
    </p:spTree>
    <p:extLst>
      <p:ext uri="{BB962C8B-B14F-4D97-AF65-F5344CB8AC3E}">
        <p14:creationId xmlns:p14="http://schemas.microsoft.com/office/powerpoint/2010/main" val="28348433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2"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2"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2"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2"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F26497D-7123-7141-86E6-3BD060739A21}" type="slidenum">
              <a:rPr lang="en-US" altLang="zh-TW"/>
              <a:pPr/>
              <a:t>1</a:t>
            </a:fld>
            <a:endParaRPr lang="en-US" altLang="zh-TW"/>
          </a:p>
        </p:txBody>
      </p:sp>
      <p:sp>
        <p:nvSpPr>
          <p:cNvPr id="28674" name="Rectangle 2"/>
          <p:cNvSpPr>
            <a:spLocks noGrp="1" noChangeArrowheads="1"/>
          </p:cNvSpPr>
          <p:nvPr>
            <p:ph type="title"/>
          </p:nvPr>
        </p:nvSpPr>
        <p:spPr/>
        <p:txBody>
          <a:bodyPr/>
          <a:lstStyle/>
          <a:p>
            <a:r>
              <a:rPr lang="en-US" altLang="zh-TW"/>
              <a:t>Intent </a:t>
            </a:r>
          </a:p>
        </p:txBody>
      </p:sp>
      <p:sp>
        <p:nvSpPr>
          <p:cNvPr id="28675" name="Rectangle 3"/>
          <p:cNvSpPr>
            <a:spLocks noGrp="1" noChangeArrowheads="1"/>
          </p:cNvSpPr>
          <p:nvPr>
            <p:ph type="body" idx="1"/>
          </p:nvPr>
        </p:nvSpPr>
        <p:spPr/>
        <p:txBody>
          <a:bodyPr/>
          <a:lstStyle/>
          <a:p>
            <a:pPr marL="609600" indent="-609600"/>
            <a:r>
              <a:rPr lang="en-US" altLang="zh-TW"/>
              <a:t>Decouple an abstraction from its implementation so that the two can vary independently</a:t>
            </a:r>
          </a:p>
          <a:p>
            <a:pPr marL="609600" indent="-609600"/>
            <a:endParaRPr lang="en-US" altLang="zh-TW"/>
          </a:p>
          <a:p>
            <a:pPr marL="609600" indent="-609600"/>
            <a:r>
              <a:rPr lang="en-US" altLang="en-US"/>
              <a:t>Allows different implementations of an interface to be decided upon dynamically.</a:t>
            </a:r>
          </a:p>
          <a:p>
            <a:pPr marL="609600" indent="-609600"/>
            <a:endParaRPr lang="en-US" altLang="en-US"/>
          </a:p>
          <a:p>
            <a:pPr marL="609600" indent="-609600"/>
            <a:r>
              <a:rPr lang="en-US" altLang="zh-TW"/>
              <a:t>Also known as </a:t>
            </a:r>
            <a:r>
              <a:rPr lang="en-US" altLang="en-US"/>
              <a:t>Handle/Body pattern</a:t>
            </a:r>
            <a:endParaRPr lang="en-US" altLang="zh-TW"/>
          </a:p>
        </p:txBody>
      </p:sp>
    </p:spTree>
    <p:extLst>
      <p:ext uri="{BB962C8B-B14F-4D97-AF65-F5344CB8AC3E}">
        <p14:creationId xmlns:p14="http://schemas.microsoft.com/office/powerpoint/2010/main" val="216568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a:xfrm>
            <a:off x="1524000" y="1"/>
            <a:ext cx="8999538" cy="709613"/>
          </a:xfrm>
        </p:spPr>
        <p:txBody>
          <a:bodyPr/>
          <a:lstStyle/>
          <a:p>
            <a:pPr eaLnBrk="1" hangingPunct="1">
              <a:defRPr/>
            </a:pPr>
            <a:r>
              <a:rPr lang="zh-CN" altLang="en-US" dirty="0"/>
              <a:t>D</a:t>
            </a:r>
            <a:r>
              <a:rPr lang="en-US" altLang="zh-CN" dirty="0" err="1"/>
              <a:t>ecorator</a:t>
            </a:r>
            <a:r>
              <a:rPr lang="en-US" altLang="zh-CN" dirty="0"/>
              <a:t> Pattern - Motivation</a:t>
            </a:r>
          </a:p>
        </p:txBody>
      </p:sp>
      <p:sp>
        <p:nvSpPr>
          <p:cNvPr id="73733" name="Text Box 3"/>
          <p:cNvSpPr txBox="1">
            <a:spLocks noChangeArrowheads="1"/>
          </p:cNvSpPr>
          <p:nvPr/>
        </p:nvSpPr>
        <p:spPr bwMode="auto">
          <a:xfrm>
            <a:off x="1774826" y="5084764"/>
            <a:ext cx="8893175" cy="1015663"/>
          </a:xfrm>
          <a:prstGeom prst="rect">
            <a:avLst/>
          </a:prstGeom>
          <a:noFill/>
          <a:ln w="9525">
            <a:noFill/>
            <a:miter lim="800000"/>
            <a:headEnd/>
            <a:tailEnd/>
          </a:ln>
        </p:spPr>
        <p:txBody>
          <a:bodyPr>
            <a:spAutoFit/>
          </a:bodyPr>
          <a:lstStyle/>
          <a:p>
            <a:pPr eaLnBrk="0" hangingPunct="0">
              <a:defRPr/>
            </a:pPr>
            <a:r>
              <a:rPr lang="en-US" altLang="zh-CN" sz="2000" dirty="0">
                <a:latin typeface="Times New Roman" pitchFamily="18" charset="0"/>
                <a:ea typeface="宋体" pitchFamily="2" charset="-122"/>
                <a:cs typeface="Arial" pitchFamily="34" charset="0"/>
              </a:rPr>
              <a:t>Decorator subclasses are free to add operations for specific functionality. </a:t>
            </a:r>
            <a:br>
              <a:rPr lang="en-US" altLang="zh-CN" sz="2000" dirty="0">
                <a:latin typeface="Times New Roman" pitchFamily="18" charset="0"/>
                <a:ea typeface="宋体" pitchFamily="2" charset="-122"/>
                <a:cs typeface="Arial" pitchFamily="34" charset="0"/>
              </a:rPr>
            </a:br>
            <a:r>
              <a:rPr lang="en-US" altLang="zh-CN" sz="2000" dirty="0">
                <a:latin typeface="Times New Roman" pitchFamily="18" charset="0"/>
                <a:ea typeface="宋体" pitchFamily="2" charset="-122"/>
                <a:cs typeface="Arial" pitchFamily="34" charset="0"/>
              </a:rPr>
              <a:t>For example, </a:t>
            </a:r>
            <a:r>
              <a:rPr lang="en-US" altLang="zh-CN" sz="2000" dirty="0" err="1">
                <a:latin typeface="Times New Roman" pitchFamily="18" charset="0"/>
                <a:ea typeface="宋体" pitchFamily="2" charset="-122"/>
                <a:cs typeface="Arial" pitchFamily="34" charset="0"/>
              </a:rPr>
              <a:t>ScrollDecorator's</a:t>
            </a:r>
            <a:r>
              <a:rPr lang="en-US" altLang="zh-CN" sz="2000" dirty="0">
                <a:latin typeface="Times New Roman" pitchFamily="18" charset="0"/>
                <a:ea typeface="宋体" pitchFamily="2" charset="-122"/>
                <a:cs typeface="Arial" pitchFamily="34" charset="0"/>
              </a:rPr>
              <a:t> </a:t>
            </a:r>
            <a:r>
              <a:rPr lang="en-US" altLang="zh-CN" sz="2000" dirty="0" err="1">
                <a:latin typeface="Times New Roman" pitchFamily="18" charset="0"/>
                <a:ea typeface="宋体" pitchFamily="2" charset="-122"/>
                <a:cs typeface="Arial" pitchFamily="34" charset="0"/>
              </a:rPr>
              <a:t>ScrollTo</a:t>
            </a:r>
            <a:r>
              <a:rPr lang="en-US" altLang="zh-CN" sz="2000" dirty="0">
                <a:latin typeface="Times New Roman" pitchFamily="18" charset="0"/>
                <a:ea typeface="宋体" pitchFamily="2" charset="-122"/>
                <a:cs typeface="Arial" pitchFamily="34" charset="0"/>
              </a:rPr>
              <a:t> operation lets other objects scroll the interface </a:t>
            </a:r>
            <a:r>
              <a:rPr lang="en-US" altLang="zh-CN" sz="2000" i="1" dirty="0">
                <a:latin typeface="Times New Roman" pitchFamily="18" charset="0"/>
                <a:ea typeface="宋体" pitchFamily="2" charset="-122"/>
                <a:cs typeface="Arial" pitchFamily="34" charset="0"/>
              </a:rPr>
              <a:t>if</a:t>
            </a:r>
            <a:r>
              <a:rPr lang="en-US" altLang="zh-CN" sz="2000" dirty="0">
                <a:latin typeface="Times New Roman" pitchFamily="18" charset="0"/>
                <a:ea typeface="宋体" pitchFamily="2" charset="-122"/>
                <a:cs typeface="Arial" pitchFamily="34" charset="0"/>
              </a:rPr>
              <a:t> they know there happens to be a </a:t>
            </a:r>
            <a:r>
              <a:rPr lang="en-US" altLang="zh-CN" sz="2000" dirty="0" err="1">
                <a:latin typeface="Times New Roman" pitchFamily="18" charset="0"/>
                <a:ea typeface="宋体" pitchFamily="2" charset="-122"/>
                <a:cs typeface="Arial" pitchFamily="34" charset="0"/>
              </a:rPr>
              <a:t>ScrollDecorator</a:t>
            </a:r>
            <a:r>
              <a:rPr lang="en-US" altLang="zh-CN" sz="2000" dirty="0">
                <a:latin typeface="Times New Roman" pitchFamily="18" charset="0"/>
                <a:ea typeface="宋体" pitchFamily="2" charset="-122"/>
                <a:cs typeface="Arial" pitchFamily="34" charset="0"/>
              </a:rPr>
              <a:t> object in the interface. </a:t>
            </a:r>
            <a:endParaRPr lang="zh-CN" altLang="en-US" sz="2000" dirty="0">
              <a:latin typeface="Times New Roman" pitchFamily="18" charset="0"/>
              <a:ea typeface="宋体" pitchFamily="2" charset="-122"/>
              <a:cs typeface="Arial" pitchFamily="34" charset="0"/>
            </a:endParaRPr>
          </a:p>
        </p:txBody>
      </p:sp>
      <p:sp>
        <p:nvSpPr>
          <p:cNvPr id="70663" name="Rectangle 6"/>
          <p:cNvSpPr>
            <a:spLocks noChangeArrowheads="1"/>
          </p:cNvSpPr>
          <p:nvPr/>
        </p:nvSpPr>
        <p:spPr bwMode="auto">
          <a:xfrm>
            <a:off x="1922463" y="2225675"/>
            <a:ext cx="1477963" cy="592138"/>
          </a:xfrm>
          <a:prstGeom prst="rect">
            <a:avLst/>
          </a:prstGeom>
          <a:solidFill>
            <a:srgbClr val="FFFFCC"/>
          </a:solidFill>
          <a:ln w="0">
            <a:solidFill>
              <a:srgbClr val="990033"/>
            </a:solidFill>
            <a:miter lim="800000"/>
            <a:headEnd/>
            <a:tailEnd/>
          </a:ln>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664" name="Rectangle 7"/>
          <p:cNvSpPr>
            <a:spLocks noChangeArrowheads="1"/>
          </p:cNvSpPr>
          <p:nvPr/>
        </p:nvSpPr>
        <p:spPr bwMode="auto">
          <a:xfrm>
            <a:off x="2122488" y="2281238"/>
            <a:ext cx="805220"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a:solidFill>
                  <a:srgbClr val="000000"/>
                </a:solidFill>
              </a:rPr>
              <a:t>TextView</a:t>
            </a:r>
            <a:endParaRPr lang="en-US" altLang="zh-CN" sz="1800">
              <a:solidFill>
                <a:srgbClr val="FFFF66"/>
              </a:solidFill>
              <a:latin typeface="Times New Roman" charset="0"/>
            </a:endParaRPr>
          </a:p>
        </p:txBody>
      </p:sp>
      <p:sp>
        <p:nvSpPr>
          <p:cNvPr id="70665" name="Rectangle 8"/>
          <p:cNvSpPr>
            <a:spLocks noChangeArrowheads="1"/>
          </p:cNvSpPr>
          <p:nvPr/>
        </p:nvSpPr>
        <p:spPr bwMode="auto">
          <a:xfrm>
            <a:off x="1922463" y="2514600"/>
            <a:ext cx="1477963" cy="3032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pic>
        <p:nvPicPr>
          <p:cNvPr id="7066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788" y="2543175"/>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788" y="2543175"/>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788" y="2543175"/>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9" name="Rectangle 12"/>
          <p:cNvSpPr>
            <a:spLocks noChangeArrowheads="1"/>
          </p:cNvSpPr>
          <p:nvPr/>
        </p:nvSpPr>
        <p:spPr bwMode="auto">
          <a:xfrm>
            <a:off x="2301875" y="2543175"/>
            <a:ext cx="567463"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a:solidFill>
                  <a:srgbClr val="000000"/>
                </a:solidFill>
              </a:rPr>
              <a:t>draw()</a:t>
            </a:r>
            <a:endParaRPr lang="en-US" altLang="zh-CN" sz="1800">
              <a:solidFill>
                <a:srgbClr val="FFFF66"/>
              </a:solidFill>
              <a:latin typeface="Times New Roman" charset="0"/>
            </a:endParaRPr>
          </a:p>
        </p:txBody>
      </p:sp>
      <p:sp>
        <p:nvSpPr>
          <p:cNvPr id="70670" name="Rectangle 13"/>
          <p:cNvSpPr>
            <a:spLocks noChangeArrowheads="1"/>
          </p:cNvSpPr>
          <p:nvPr/>
        </p:nvSpPr>
        <p:spPr bwMode="auto">
          <a:xfrm>
            <a:off x="4397375" y="2239963"/>
            <a:ext cx="1417638" cy="563563"/>
          </a:xfrm>
          <a:prstGeom prst="rect">
            <a:avLst/>
          </a:prstGeom>
          <a:solidFill>
            <a:srgbClr val="FFFFCC"/>
          </a:solidFill>
          <a:ln w="0">
            <a:solidFill>
              <a:srgbClr val="990033"/>
            </a:solidFill>
            <a:miter lim="800000"/>
            <a:headEnd/>
            <a:tailEnd/>
          </a:ln>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endParaRPr lang="zh-CN" altLang="en-US" sz="1800">
              <a:solidFill>
                <a:srgbClr val="FFFF66"/>
              </a:solidFill>
              <a:latin typeface="Times New Roman" charset="0"/>
            </a:endParaRPr>
          </a:p>
        </p:txBody>
      </p:sp>
      <p:sp>
        <p:nvSpPr>
          <p:cNvPr id="70671" name="Rectangle 14"/>
          <p:cNvSpPr>
            <a:spLocks noChangeArrowheads="1"/>
          </p:cNvSpPr>
          <p:nvPr/>
        </p:nvSpPr>
        <p:spPr bwMode="auto">
          <a:xfrm>
            <a:off x="4557713" y="2293938"/>
            <a:ext cx="894476"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i="1">
                <a:solidFill>
                  <a:srgbClr val="000000"/>
                </a:solidFill>
              </a:rPr>
              <a:t>Decorator</a:t>
            </a:r>
            <a:endParaRPr lang="en-US" altLang="zh-CN" sz="1800">
              <a:solidFill>
                <a:srgbClr val="FFFF66"/>
              </a:solidFill>
              <a:latin typeface="Times New Roman" charset="0"/>
            </a:endParaRPr>
          </a:p>
        </p:txBody>
      </p:sp>
      <p:sp>
        <p:nvSpPr>
          <p:cNvPr id="70672" name="Rectangle 15"/>
          <p:cNvSpPr>
            <a:spLocks noChangeArrowheads="1"/>
          </p:cNvSpPr>
          <p:nvPr/>
        </p:nvSpPr>
        <p:spPr bwMode="auto">
          <a:xfrm>
            <a:off x="4397375" y="2543175"/>
            <a:ext cx="1417638" cy="2603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673" name="Rectangle 16"/>
          <p:cNvSpPr>
            <a:spLocks noChangeArrowheads="1"/>
          </p:cNvSpPr>
          <p:nvPr/>
        </p:nvSpPr>
        <p:spPr bwMode="auto">
          <a:xfrm>
            <a:off x="2781300" y="874713"/>
            <a:ext cx="2414588" cy="676275"/>
          </a:xfrm>
          <a:prstGeom prst="rect">
            <a:avLst/>
          </a:prstGeom>
          <a:solidFill>
            <a:srgbClr val="FFFFCC"/>
          </a:solidFill>
          <a:ln w="0">
            <a:solidFill>
              <a:schemeClr val="tx1"/>
            </a:solidFill>
            <a:miter lim="800000"/>
            <a:headEnd/>
            <a:tailEnd/>
          </a:ln>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674" name="Rectangle 17"/>
          <p:cNvSpPr>
            <a:spLocks noChangeArrowheads="1"/>
          </p:cNvSpPr>
          <p:nvPr/>
        </p:nvSpPr>
        <p:spPr bwMode="auto">
          <a:xfrm>
            <a:off x="2960688" y="946150"/>
            <a:ext cx="160524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i="1" dirty="0" err="1">
                <a:solidFill>
                  <a:srgbClr val="000000"/>
                </a:solidFill>
              </a:rPr>
              <a:t>VisualComponent</a:t>
            </a:r>
            <a:endParaRPr lang="en-US" altLang="zh-CN" sz="1800" dirty="0">
              <a:solidFill>
                <a:srgbClr val="FFFF66"/>
              </a:solidFill>
              <a:latin typeface="Times New Roman" charset="0"/>
            </a:endParaRPr>
          </a:p>
        </p:txBody>
      </p:sp>
      <p:sp>
        <p:nvSpPr>
          <p:cNvPr id="70675" name="Rectangle 18"/>
          <p:cNvSpPr>
            <a:spLocks noChangeArrowheads="1"/>
          </p:cNvSpPr>
          <p:nvPr/>
        </p:nvSpPr>
        <p:spPr bwMode="auto">
          <a:xfrm>
            <a:off x="2781300" y="1247775"/>
            <a:ext cx="2414588" cy="3032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pic>
        <p:nvPicPr>
          <p:cNvPr id="7067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5" y="1274763"/>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7"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625" y="1274763"/>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8"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5" y="1274763"/>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9" name="Rectangle 22"/>
          <p:cNvSpPr>
            <a:spLocks noChangeArrowheads="1"/>
          </p:cNvSpPr>
          <p:nvPr/>
        </p:nvSpPr>
        <p:spPr bwMode="auto">
          <a:xfrm>
            <a:off x="3160713" y="1274763"/>
            <a:ext cx="567463"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i="1">
                <a:solidFill>
                  <a:srgbClr val="000000"/>
                </a:solidFill>
              </a:rPr>
              <a:t>draw()</a:t>
            </a:r>
            <a:endParaRPr lang="en-US" altLang="zh-CN" sz="1800">
              <a:solidFill>
                <a:srgbClr val="FFFF66"/>
              </a:solidFill>
              <a:latin typeface="Times New Roman" charset="0"/>
            </a:endParaRPr>
          </a:p>
        </p:txBody>
      </p:sp>
      <p:sp>
        <p:nvSpPr>
          <p:cNvPr id="70680" name="Line 23"/>
          <p:cNvSpPr>
            <a:spLocks noChangeShapeType="1"/>
          </p:cNvSpPr>
          <p:nvPr/>
        </p:nvSpPr>
        <p:spPr bwMode="auto">
          <a:xfrm flipV="1">
            <a:off x="3479800" y="1550988"/>
            <a:ext cx="1588" cy="46831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1" name="Line 24"/>
          <p:cNvSpPr>
            <a:spLocks noChangeShapeType="1"/>
          </p:cNvSpPr>
          <p:nvPr/>
        </p:nvSpPr>
        <p:spPr bwMode="auto">
          <a:xfrm>
            <a:off x="3021013" y="2019300"/>
            <a:ext cx="2074863"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2" name="Freeform 25"/>
          <p:cNvSpPr>
            <a:spLocks/>
          </p:cNvSpPr>
          <p:nvPr/>
        </p:nvSpPr>
        <p:spPr bwMode="auto">
          <a:xfrm>
            <a:off x="3340100" y="1550988"/>
            <a:ext cx="279400" cy="261938"/>
          </a:xfrm>
          <a:custGeom>
            <a:avLst/>
            <a:gdLst>
              <a:gd name="T0" fmla="*/ 88 w 176"/>
              <a:gd name="T1" fmla="*/ 0 h 165"/>
              <a:gd name="T2" fmla="*/ 176 w 176"/>
              <a:gd name="T3" fmla="*/ 165 h 165"/>
              <a:gd name="T4" fmla="*/ 0 w 176"/>
              <a:gd name="T5" fmla="*/ 165 h 165"/>
              <a:gd name="T6" fmla="*/ 88 w 176"/>
              <a:gd name="T7" fmla="*/ 0 h 165"/>
              <a:gd name="T8" fmla="*/ 0 60000 65536"/>
              <a:gd name="T9" fmla="*/ 0 60000 65536"/>
              <a:gd name="T10" fmla="*/ 0 60000 65536"/>
              <a:gd name="T11" fmla="*/ 0 60000 65536"/>
              <a:gd name="T12" fmla="*/ 0 w 176"/>
              <a:gd name="T13" fmla="*/ 0 h 165"/>
              <a:gd name="T14" fmla="*/ 176 w 176"/>
              <a:gd name="T15" fmla="*/ 165 h 165"/>
            </a:gdLst>
            <a:ahLst/>
            <a:cxnLst>
              <a:cxn ang="T8">
                <a:pos x="T0" y="T1"/>
              </a:cxn>
              <a:cxn ang="T9">
                <a:pos x="T2" y="T3"/>
              </a:cxn>
              <a:cxn ang="T10">
                <a:pos x="T4" y="T5"/>
              </a:cxn>
              <a:cxn ang="T11">
                <a:pos x="T6" y="T7"/>
              </a:cxn>
            </a:cxnLst>
            <a:rect l="T12" t="T13" r="T14" b="T15"/>
            <a:pathLst>
              <a:path w="176" h="165">
                <a:moveTo>
                  <a:pt x="88" y="0"/>
                </a:moveTo>
                <a:lnTo>
                  <a:pt x="176" y="165"/>
                </a:lnTo>
                <a:lnTo>
                  <a:pt x="0" y="165"/>
                </a:lnTo>
                <a:lnTo>
                  <a:pt x="88" y="0"/>
                </a:lnTo>
                <a:close/>
              </a:path>
            </a:pathLst>
          </a:custGeom>
          <a:solidFill>
            <a:srgbClr val="FFFFFF"/>
          </a:solidFill>
          <a:ln w="0">
            <a:solidFill>
              <a:schemeClr val="tx1"/>
            </a:solidFill>
            <a:round/>
            <a:headEnd/>
            <a:tailEnd/>
          </a:ln>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683" name="Line 26"/>
          <p:cNvSpPr>
            <a:spLocks noChangeShapeType="1"/>
          </p:cNvSpPr>
          <p:nvPr/>
        </p:nvSpPr>
        <p:spPr bwMode="auto">
          <a:xfrm flipV="1">
            <a:off x="3021013" y="2019300"/>
            <a:ext cx="1588" cy="20637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4" name="Line 27"/>
          <p:cNvSpPr>
            <a:spLocks noChangeShapeType="1"/>
          </p:cNvSpPr>
          <p:nvPr/>
        </p:nvSpPr>
        <p:spPr bwMode="auto">
          <a:xfrm flipV="1">
            <a:off x="5095875" y="2019300"/>
            <a:ext cx="1588" cy="22066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5" name="Freeform 28"/>
          <p:cNvSpPr>
            <a:spLocks/>
          </p:cNvSpPr>
          <p:nvPr/>
        </p:nvSpPr>
        <p:spPr bwMode="auto">
          <a:xfrm>
            <a:off x="5195888" y="1247775"/>
            <a:ext cx="1038225" cy="427038"/>
          </a:xfrm>
          <a:custGeom>
            <a:avLst/>
            <a:gdLst>
              <a:gd name="T0" fmla="*/ 8225 w 52"/>
              <a:gd name="T1" fmla="*/ 2334 h 31"/>
              <a:gd name="T2" fmla="*/ 8225 w 52"/>
              <a:gd name="T3" fmla="*/ 0 h 31"/>
              <a:gd name="T4" fmla="*/ 0 w 52"/>
              <a:gd name="T5" fmla="*/ 0 h 31"/>
              <a:gd name="T6" fmla="*/ 1736 w 52"/>
              <a:gd name="T7" fmla="*/ 304 h 31"/>
              <a:gd name="T8" fmla="*/ 0 60000 65536"/>
              <a:gd name="T9" fmla="*/ 0 60000 65536"/>
              <a:gd name="T10" fmla="*/ 0 60000 65536"/>
              <a:gd name="T11" fmla="*/ 0 60000 65536"/>
              <a:gd name="T12" fmla="*/ 0 w 52"/>
              <a:gd name="T13" fmla="*/ 0 h 31"/>
              <a:gd name="T14" fmla="*/ 52 w 52"/>
              <a:gd name="T15" fmla="*/ 31 h 31"/>
            </a:gdLst>
            <a:ahLst/>
            <a:cxnLst>
              <a:cxn ang="T8">
                <a:pos x="T0" y="T1"/>
              </a:cxn>
              <a:cxn ang="T9">
                <a:pos x="T2" y="T3"/>
              </a:cxn>
              <a:cxn ang="T10">
                <a:pos x="T4" y="T5"/>
              </a:cxn>
              <a:cxn ang="T11">
                <a:pos x="T6" y="T7"/>
              </a:cxn>
            </a:cxnLst>
            <a:rect l="T12" t="T13" r="T14" b="T15"/>
            <a:pathLst>
              <a:path w="52" h="31">
                <a:moveTo>
                  <a:pt x="52" y="31"/>
                </a:moveTo>
                <a:lnTo>
                  <a:pt x="52" y="0"/>
                </a:lnTo>
                <a:lnTo>
                  <a:pt x="0" y="0"/>
                </a:lnTo>
                <a:lnTo>
                  <a:pt x="11" y="4"/>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686" name="Line 29"/>
          <p:cNvSpPr>
            <a:spLocks noChangeShapeType="1"/>
          </p:cNvSpPr>
          <p:nvPr/>
        </p:nvSpPr>
        <p:spPr bwMode="auto">
          <a:xfrm flipV="1">
            <a:off x="5195888" y="1177925"/>
            <a:ext cx="219075" cy="6985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7" name="Freeform 30"/>
          <p:cNvSpPr>
            <a:spLocks/>
          </p:cNvSpPr>
          <p:nvPr/>
        </p:nvSpPr>
        <p:spPr bwMode="auto">
          <a:xfrm>
            <a:off x="5815013" y="1674813"/>
            <a:ext cx="419100" cy="854075"/>
          </a:xfrm>
          <a:custGeom>
            <a:avLst/>
            <a:gdLst>
              <a:gd name="T0" fmla="*/ 3319 w 21"/>
              <a:gd name="T1" fmla="*/ 0 h 62"/>
              <a:gd name="T2" fmla="*/ 3319 w 21"/>
              <a:gd name="T3" fmla="*/ 4668 h 62"/>
              <a:gd name="T4" fmla="*/ 0 w 21"/>
              <a:gd name="T5" fmla="*/ 4668 h 62"/>
              <a:gd name="T6" fmla="*/ 0 60000 65536"/>
              <a:gd name="T7" fmla="*/ 0 60000 65536"/>
              <a:gd name="T8" fmla="*/ 0 60000 65536"/>
              <a:gd name="T9" fmla="*/ 0 w 21"/>
              <a:gd name="T10" fmla="*/ 0 h 62"/>
              <a:gd name="T11" fmla="*/ 21 w 21"/>
              <a:gd name="T12" fmla="*/ 62 h 62"/>
            </a:gdLst>
            <a:ahLst/>
            <a:cxnLst>
              <a:cxn ang="T6">
                <a:pos x="T0" y="T1"/>
              </a:cxn>
              <a:cxn ang="T7">
                <a:pos x="T2" y="T3"/>
              </a:cxn>
              <a:cxn ang="T8">
                <a:pos x="T4" y="T5"/>
              </a:cxn>
            </a:cxnLst>
            <a:rect l="T9" t="T10" r="T11" b="T12"/>
            <a:pathLst>
              <a:path w="21" h="62">
                <a:moveTo>
                  <a:pt x="21" y="0"/>
                </a:moveTo>
                <a:lnTo>
                  <a:pt x="21" y="62"/>
                </a:lnTo>
                <a:lnTo>
                  <a:pt x="0" y="62"/>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688" name="Freeform 31"/>
          <p:cNvSpPr>
            <a:spLocks/>
          </p:cNvSpPr>
          <p:nvPr/>
        </p:nvSpPr>
        <p:spPr bwMode="auto">
          <a:xfrm>
            <a:off x="5815013" y="2459038"/>
            <a:ext cx="358775" cy="125413"/>
          </a:xfrm>
          <a:custGeom>
            <a:avLst/>
            <a:gdLst>
              <a:gd name="T0" fmla="*/ 0 w 226"/>
              <a:gd name="T1" fmla="*/ 44 h 79"/>
              <a:gd name="T2" fmla="*/ 113 w 226"/>
              <a:gd name="T3" fmla="*/ 79 h 79"/>
              <a:gd name="T4" fmla="*/ 226 w 226"/>
              <a:gd name="T5" fmla="*/ 44 h 79"/>
              <a:gd name="T6" fmla="*/ 113 w 226"/>
              <a:gd name="T7" fmla="*/ 0 h 79"/>
              <a:gd name="T8" fmla="*/ 0 w 226"/>
              <a:gd name="T9" fmla="*/ 44 h 79"/>
              <a:gd name="T10" fmla="*/ 0 60000 65536"/>
              <a:gd name="T11" fmla="*/ 0 60000 65536"/>
              <a:gd name="T12" fmla="*/ 0 60000 65536"/>
              <a:gd name="T13" fmla="*/ 0 60000 65536"/>
              <a:gd name="T14" fmla="*/ 0 60000 65536"/>
              <a:gd name="T15" fmla="*/ 0 w 226"/>
              <a:gd name="T16" fmla="*/ 0 h 79"/>
              <a:gd name="T17" fmla="*/ 226 w 226"/>
              <a:gd name="T18" fmla="*/ 79 h 79"/>
            </a:gdLst>
            <a:ahLst/>
            <a:cxnLst>
              <a:cxn ang="T10">
                <a:pos x="T0" y="T1"/>
              </a:cxn>
              <a:cxn ang="T11">
                <a:pos x="T2" y="T3"/>
              </a:cxn>
              <a:cxn ang="T12">
                <a:pos x="T4" y="T5"/>
              </a:cxn>
              <a:cxn ang="T13">
                <a:pos x="T6" y="T7"/>
              </a:cxn>
              <a:cxn ang="T14">
                <a:pos x="T8" y="T9"/>
              </a:cxn>
            </a:cxnLst>
            <a:rect l="T15" t="T16" r="T17" b="T18"/>
            <a:pathLst>
              <a:path w="226" h="79">
                <a:moveTo>
                  <a:pt x="0" y="44"/>
                </a:moveTo>
                <a:lnTo>
                  <a:pt x="113" y="79"/>
                </a:lnTo>
                <a:lnTo>
                  <a:pt x="226" y="44"/>
                </a:lnTo>
                <a:lnTo>
                  <a:pt x="113" y="0"/>
                </a:lnTo>
                <a:lnTo>
                  <a:pt x="0" y="44"/>
                </a:lnTo>
                <a:close/>
              </a:path>
            </a:pathLst>
          </a:custGeom>
          <a:solidFill>
            <a:srgbClr val="FFFFFF"/>
          </a:solidFill>
          <a:ln w="0">
            <a:solidFill>
              <a:schemeClr val="tx1"/>
            </a:solidFill>
            <a:round/>
            <a:headEnd/>
            <a:tailEnd/>
          </a:ln>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3763" name="Rectangle 32"/>
          <p:cNvSpPr>
            <a:spLocks noChangeArrowheads="1"/>
          </p:cNvSpPr>
          <p:nvPr/>
        </p:nvSpPr>
        <p:spPr bwMode="auto">
          <a:xfrm>
            <a:off x="6700838" y="2322513"/>
            <a:ext cx="1049338" cy="249238"/>
          </a:xfrm>
          <a:prstGeom prst="rect">
            <a:avLst/>
          </a:prstGeom>
          <a:noFill/>
          <a:ln w="9525">
            <a:noFill/>
            <a:miter lim="800000"/>
            <a:headEnd/>
            <a:tailEnd/>
          </a:ln>
        </p:spPr>
        <p:txBody>
          <a:bodyPr wrap="none" lIns="0" tIns="0" rIns="0" bIns="0">
            <a:spAutoFit/>
          </a:bodyPr>
          <a:lstStyle/>
          <a:p>
            <a:pPr eaLnBrk="0" hangingPunct="0">
              <a:lnSpc>
                <a:spcPct val="90000"/>
              </a:lnSpc>
              <a:spcBef>
                <a:spcPct val="50000"/>
              </a:spcBef>
              <a:defRPr/>
            </a:pPr>
            <a:r>
              <a:rPr lang="en-US" altLang="zh-CN" dirty="0">
                <a:latin typeface="Arial Narrow" pitchFamily="34" charset="0"/>
                <a:ea typeface="宋体" pitchFamily="2" charset="-122"/>
                <a:cs typeface="Arial" pitchFamily="34" charset="0"/>
              </a:rPr>
              <a:t>+component</a:t>
            </a:r>
            <a:endParaRPr lang="en-US" altLang="zh-CN" dirty="0">
              <a:latin typeface="Times New Roman" pitchFamily="18" charset="0"/>
              <a:ea typeface="宋体" pitchFamily="2" charset="-122"/>
              <a:cs typeface="Arial" pitchFamily="34" charset="0"/>
            </a:endParaRPr>
          </a:p>
        </p:txBody>
      </p:sp>
      <p:sp>
        <p:nvSpPr>
          <p:cNvPr id="70690" name="Freeform 33"/>
          <p:cNvSpPr>
            <a:spLocks/>
          </p:cNvSpPr>
          <p:nvPr/>
        </p:nvSpPr>
        <p:spPr bwMode="auto">
          <a:xfrm>
            <a:off x="6313488" y="2667000"/>
            <a:ext cx="2454275" cy="536575"/>
          </a:xfrm>
          <a:custGeom>
            <a:avLst/>
            <a:gdLst>
              <a:gd name="T0" fmla="*/ 0 w 1546"/>
              <a:gd name="T1" fmla="*/ 0 h 338"/>
              <a:gd name="T2" fmla="*/ 1408 w 1546"/>
              <a:gd name="T3" fmla="*/ 0 h 338"/>
              <a:gd name="T4" fmla="*/ 1546 w 1546"/>
              <a:gd name="T5" fmla="*/ 95 h 338"/>
              <a:gd name="T6" fmla="*/ 1546 w 1546"/>
              <a:gd name="T7" fmla="*/ 338 h 338"/>
              <a:gd name="T8" fmla="*/ 0 w 1546"/>
              <a:gd name="T9" fmla="*/ 338 h 338"/>
              <a:gd name="T10" fmla="*/ 0 w 1546"/>
              <a:gd name="T11" fmla="*/ 0 h 338"/>
              <a:gd name="T12" fmla="*/ 0 60000 65536"/>
              <a:gd name="T13" fmla="*/ 0 60000 65536"/>
              <a:gd name="T14" fmla="*/ 0 60000 65536"/>
              <a:gd name="T15" fmla="*/ 0 60000 65536"/>
              <a:gd name="T16" fmla="*/ 0 60000 65536"/>
              <a:gd name="T17" fmla="*/ 0 60000 65536"/>
              <a:gd name="T18" fmla="*/ 0 w 1546"/>
              <a:gd name="T19" fmla="*/ 0 h 338"/>
              <a:gd name="T20" fmla="*/ 1546 w 1546"/>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46" h="338">
                <a:moveTo>
                  <a:pt x="0" y="0"/>
                </a:moveTo>
                <a:lnTo>
                  <a:pt x="1408" y="0"/>
                </a:lnTo>
                <a:lnTo>
                  <a:pt x="1546" y="95"/>
                </a:lnTo>
                <a:lnTo>
                  <a:pt x="1546" y="338"/>
                </a:lnTo>
                <a:lnTo>
                  <a:pt x="0" y="338"/>
                </a:lnTo>
                <a:lnTo>
                  <a:pt x="0" y="0"/>
                </a:lnTo>
                <a:close/>
              </a:path>
            </a:pathLst>
          </a:custGeom>
          <a:solidFill>
            <a:srgbClr val="FFFFCC"/>
          </a:solidFill>
          <a:ln w="0">
            <a:solidFill>
              <a:srgbClr val="990033"/>
            </a:solidFill>
            <a:round/>
            <a:headEnd/>
            <a:tailEnd/>
          </a:ln>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691" name="Freeform 34"/>
          <p:cNvSpPr>
            <a:spLocks/>
          </p:cNvSpPr>
          <p:nvPr/>
        </p:nvSpPr>
        <p:spPr bwMode="auto">
          <a:xfrm>
            <a:off x="6313488" y="2667000"/>
            <a:ext cx="2454275" cy="536575"/>
          </a:xfrm>
          <a:custGeom>
            <a:avLst/>
            <a:gdLst>
              <a:gd name="T0" fmla="*/ 0 w 123"/>
              <a:gd name="T1" fmla="*/ 0 h 39"/>
              <a:gd name="T2" fmla="*/ 17697 w 123"/>
              <a:gd name="T3" fmla="*/ 0 h 39"/>
              <a:gd name="T4" fmla="*/ 19432 w 123"/>
              <a:gd name="T5" fmla="*/ 823 h 39"/>
              <a:gd name="T6" fmla="*/ 19432 w 123"/>
              <a:gd name="T7" fmla="*/ 2929 h 39"/>
              <a:gd name="T8" fmla="*/ 0 w 123"/>
              <a:gd name="T9" fmla="*/ 2929 h 39"/>
              <a:gd name="T10" fmla="*/ 0 w 123"/>
              <a:gd name="T11" fmla="*/ 0 h 39"/>
              <a:gd name="T12" fmla="*/ 0 60000 65536"/>
              <a:gd name="T13" fmla="*/ 0 60000 65536"/>
              <a:gd name="T14" fmla="*/ 0 60000 65536"/>
              <a:gd name="T15" fmla="*/ 0 60000 65536"/>
              <a:gd name="T16" fmla="*/ 0 60000 65536"/>
              <a:gd name="T17" fmla="*/ 0 60000 65536"/>
              <a:gd name="T18" fmla="*/ 0 w 123"/>
              <a:gd name="T19" fmla="*/ 0 h 39"/>
              <a:gd name="T20" fmla="*/ 123 w 123"/>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123" h="39">
                <a:moveTo>
                  <a:pt x="0" y="0"/>
                </a:moveTo>
                <a:lnTo>
                  <a:pt x="112" y="0"/>
                </a:lnTo>
                <a:lnTo>
                  <a:pt x="123" y="11"/>
                </a:lnTo>
                <a:lnTo>
                  <a:pt x="123" y="39"/>
                </a:lnTo>
                <a:lnTo>
                  <a:pt x="0" y="39"/>
                </a:lnTo>
                <a:lnTo>
                  <a:pt x="0" y="0"/>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692" name="Freeform 35"/>
          <p:cNvSpPr>
            <a:spLocks/>
          </p:cNvSpPr>
          <p:nvPr/>
        </p:nvSpPr>
        <p:spPr bwMode="auto">
          <a:xfrm>
            <a:off x="8548688" y="2667000"/>
            <a:ext cx="219075" cy="150813"/>
          </a:xfrm>
          <a:custGeom>
            <a:avLst/>
            <a:gdLst>
              <a:gd name="T0" fmla="*/ 0 w 11"/>
              <a:gd name="T1" fmla="*/ 0 h 11"/>
              <a:gd name="T2" fmla="*/ 0 w 11"/>
              <a:gd name="T3" fmla="*/ 820 h 11"/>
              <a:gd name="T4" fmla="*/ 1731 w 11"/>
              <a:gd name="T5" fmla="*/ 820 h 11"/>
              <a:gd name="T6" fmla="*/ 0 60000 65536"/>
              <a:gd name="T7" fmla="*/ 0 60000 65536"/>
              <a:gd name="T8" fmla="*/ 0 60000 65536"/>
              <a:gd name="T9" fmla="*/ 0 w 11"/>
              <a:gd name="T10" fmla="*/ 0 h 11"/>
              <a:gd name="T11" fmla="*/ 11 w 11"/>
              <a:gd name="T12" fmla="*/ 11 h 11"/>
            </a:gdLst>
            <a:ahLst/>
            <a:cxnLst>
              <a:cxn ang="T6">
                <a:pos x="T0" y="T1"/>
              </a:cxn>
              <a:cxn ang="T7">
                <a:pos x="T2" y="T3"/>
              </a:cxn>
              <a:cxn ang="T8">
                <a:pos x="T4" y="T5"/>
              </a:cxn>
            </a:cxnLst>
            <a:rect l="T9" t="T10" r="T11" b="T12"/>
            <a:pathLst>
              <a:path w="11" h="11">
                <a:moveTo>
                  <a:pt x="0" y="0"/>
                </a:moveTo>
                <a:lnTo>
                  <a:pt x="0" y="11"/>
                </a:lnTo>
                <a:lnTo>
                  <a:pt x="11" y="11"/>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693" name="Rectangle 36"/>
          <p:cNvSpPr>
            <a:spLocks noChangeArrowheads="1"/>
          </p:cNvSpPr>
          <p:nvPr/>
        </p:nvSpPr>
        <p:spPr bwMode="auto">
          <a:xfrm>
            <a:off x="6392863" y="2679700"/>
            <a:ext cx="1639873"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a:solidFill>
                  <a:srgbClr val="000000"/>
                </a:solidFill>
              </a:rPr>
              <a:t>component.draw()</a:t>
            </a:r>
            <a:endParaRPr lang="en-US" altLang="zh-CN" sz="1800">
              <a:solidFill>
                <a:srgbClr val="FFFF66"/>
              </a:solidFill>
              <a:latin typeface="Times New Roman" charset="0"/>
            </a:endParaRPr>
          </a:p>
        </p:txBody>
      </p:sp>
      <p:sp>
        <p:nvSpPr>
          <p:cNvPr id="70694" name="Rectangle 37"/>
          <p:cNvSpPr>
            <a:spLocks noChangeArrowheads="1"/>
          </p:cNvSpPr>
          <p:nvPr/>
        </p:nvSpPr>
        <p:spPr bwMode="auto">
          <a:xfrm>
            <a:off x="2022475" y="3438525"/>
            <a:ext cx="2095500" cy="1266825"/>
          </a:xfrm>
          <a:prstGeom prst="rect">
            <a:avLst/>
          </a:prstGeom>
          <a:solidFill>
            <a:srgbClr val="FFFFCC"/>
          </a:solidFill>
          <a:ln w="0">
            <a:solidFill>
              <a:srgbClr val="990033"/>
            </a:solidFill>
            <a:miter lim="800000"/>
            <a:headEnd/>
            <a:tailEnd/>
          </a:ln>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695" name="Rectangle 38"/>
          <p:cNvSpPr>
            <a:spLocks noChangeArrowheads="1"/>
          </p:cNvSpPr>
          <p:nvPr/>
        </p:nvSpPr>
        <p:spPr bwMode="auto">
          <a:xfrm>
            <a:off x="2182813" y="3492500"/>
            <a:ext cx="1421864"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a:solidFill>
                  <a:srgbClr val="000000"/>
                </a:solidFill>
              </a:rPr>
              <a:t>ScrollDecorator</a:t>
            </a:r>
            <a:endParaRPr lang="en-US" altLang="zh-CN" sz="1800">
              <a:solidFill>
                <a:srgbClr val="FFFF66"/>
              </a:solidFill>
              <a:latin typeface="Times New Roman" charset="0"/>
            </a:endParaRPr>
          </a:p>
        </p:txBody>
      </p:sp>
      <p:sp>
        <p:nvSpPr>
          <p:cNvPr id="70696" name="Rectangle 39"/>
          <p:cNvSpPr>
            <a:spLocks noChangeArrowheads="1"/>
          </p:cNvSpPr>
          <p:nvPr/>
        </p:nvSpPr>
        <p:spPr bwMode="auto">
          <a:xfrm>
            <a:off x="2022475" y="3741738"/>
            <a:ext cx="2095500" cy="9636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697" name="Rectangle 40"/>
          <p:cNvSpPr>
            <a:spLocks noChangeArrowheads="1"/>
          </p:cNvSpPr>
          <p:nvPr/>
        </p:nvSpPr>
        <p:spPr bwMode="auto">
          <a:xfrm>
            <a:off x="2022475" y="4071938"/>
            <a:ext cx="2095500" cy="6334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pic>
        <p:nvPicPr>
          <p:cNvPr id="70698"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2800" y="3768725"/>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99"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2800" y="3768725"/>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70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2800" y="3768725"/>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701" name="Rectangle 44"/>
          <p:cNvSpPr>
            <a:spLocks noChangeArrowheads="1"/>
          </p:cNvSpPr>
          <p:nvPr/>
        </p:nvSpPr>
        <p:spPr bwMode="auto">
          <a:xfrm>
            <a:off x="2401888" y="3768725"/>
            <a:ext cx="125354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a:solidFill>
                  <a:srgbClr val="000000"/>
                </a:solidFill>
              </a:rPr>
              <a:t>scrollPosition</a:t>
            </a:r>
            <a:endParaRPr lang="en-US" altLang="zh-CN" sz="1800">
              <a:solidFill>
                <a:srgbClr val="FFFF66"/>
              </a:solidFill>
              <a:latin typeface="Times New Roman" charset="0"/>
            </a:endParaRPr>
          </a:p>
        </p:txBody>
      </p:sp>
      <p:pic>
        <p:nvPicPr>
          <p:cNvPr id="70702"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800" y="4210050"/>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703"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4210050"/>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704" name="Picture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800" y="4210050"/>
            <a:ext cx="3190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705" name="Rectangle 48"/>
          <p:cNvSpPr>
            <a:spLocks noChangeArrowheads="1"/>
          </p:cNvSpPr>
          <p:nvPr/>
        </p:nvSpPr>
        <p:spPr bwMode="auto">
          <a:xfrm>
            <a:off x="2401888" y="4210050"/>
            <a:ext cx="567463"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a:solidFill>
                  <a:srgbClr val="000000"/>
                </a:solidFill>
              </a:rPr>
              <a:t>draw()</a:t>
            </a:r>
            <a:endParaRPr lang="en-US" altLang="zh-CN" sz="1800">
              <a:solidFill>
                <a:srgbClr val="FFFF66"/>
              </a:solidFill>
              <a:latin typeface="Times New Roman" charset="0"/>
            </a:endParaRPr>
          </a:p>
        </p:txBody>
      </p:sp>
      <p:pic>
        <p:nvPicPr>
          <p:cNvPr id="70706" name="Picture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2800" y="4430713"/>
            <a:ext cx="319088"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707" name="Picture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2800" y="4430713"/>
            <a:ext cx="319088"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708"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2800" y="4430713"/>
            <a:ext cx="319088"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709" name="Rectangle 52"/>
          <p:cNvSpPr>
            <a:spLocks noChangeArrowheads="1"/>
          </p:cNvSpPr>
          <p:nvPr/>
        </p:nvSpPr>
        <p:spPr bwMode="auto">
          <a:xfrm>
            <a:off x="2401888" y="4430713"/>
            <a:ext cx="809517"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a:solidFill>
                  <a:srgbClr val="000000"/>
                </a:solidFill>
              </a:rPr>
              <a:t>scrollto()</a:t>
            </a:r>
            <a:endParaRPr lang="en-US" altLang="zh-CN" sz="1800">
              <a:solidFill>
                <a:srgbClr val="FFFF66"/>
              </a:solidFill>
              <a:latin typeface="Times New Roman" charset="0"/>
            </a:endParaRPr>
          </a:p>
        </p:txBody>
      </p:sp>
      <p:sp>
        <p:nvSpPr>
          <p:cNvPr id="70710" name="Rectangle 53"/>
          <p:cNvSpPr>
            <a:spLocks noChangeArrowheads="1"/>
          </p:cNvSpPr>
          <p:nvPr/>
        </p:nvSpPr>
        <p:spPr bwMode="auto">
          <a:xfrm>
            <a:off x="4318000" y="3465513"/>
            <a:ext cx="3632200" cy="1350963"/>
          </a:xfrm>
          <a:prstGeom prst="rect">
            <a:avLst/>
          </a:prstGeom>
          <a:solidFill>
            <a:srgbClr val="FFFFCC"/>
          </a:solidFill>
          <a:ln w="0">
            <a:solidFill>
              <a:srgbClr val="990033"/>
            </a:solidFill>
            <a:miter lim="800000"/>
            <a:headEnd/>
            <a:tailEnd/>
          </a:ln>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711" name="Rectangle 54"/>
          <p:cNvSpPr>
            <a:spLocks noChangeArrowheads="1"/>
          </p:cNvSpPr>
          <p:nvPr/>
        </p:nvSpPr>
        <p:spPr bwMode="auto">
          <a:xfrm>
            <a:off x="5195888" y="3521075"/>
            <a:ext cx="151483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a:solidFill>
                  <a:srgbClr val="000000"/>
                </a:solidFill>
              </a:rPr>
              <a:t>BorderDecorator</a:t>
            </a:r>
            <a:endParaRPr lang="en-US" altLang="zh-CN" sz="1800">
              <a:solidFill>
                <a:srgbClr val="FFFF66"/>
              </a:solidFill>
              <a:latin typeface="Times New Roman" charset="0"/>
            </a:endParaRPr>
          </a:p>
        </p:txBody>
      </p:sp>
      <p:sp>
        <p:nvSpPr>
          <p:cNvPr id="70712" name="Rectangle 55"/>
          <p:cNvSpPr>
            <a:spLocks noChangeArrowheads="1"/>
          </p:cNvSpPr>
          <p:nvPr/>
        </p:nvSpPr>
        <p:spPr bwMode="auto">
          <a:xfrm>
            <a:off x="4318000" y="3768725"/>
            <a:ext cx="3632200" cy="10477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713" name="Rectangle 56"/>
          <p:cNvSpPr>
            <a:spLocks noChangeArrowheads="1"/>
          </p:cNvSpPr>
          <p:nvPr/>
        </p:nvSpPr>
        <p:spPr bwMode="auto">
          <a:xfrm>
            <a:off x="4318000" y="4098925"/>
            <a:ext cx="3632200" cy="7175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pic>
        <p:nvPicPr>
          <p:cNvPr id="70714" name="Picture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8325" y="3795713"/>
            <a:ext cx="3190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715" name="Picture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8325" y="3795713"/>
            <a:ext cx="3190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716" name="Picture 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8325" y="3795713"/>
            <a:ext cx="3190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717" name="Rectangle 60"/>
          <p:cNvSpPr>
            <a:spLocks noChangeArrowheads="1"/>
          </p:cNvSpPr>
          <p:nvPr/>
        </p:nvSpPr>
        <p:spPr bwMode="auto">
          <a:xfrm>
            <a:off x="4697413" y="3795713"/>
            <a:ext cx="1122102"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a:solidFill>
                  <a:srgbClr val="000000"/>
                </a:solidFill>
              </a:rPr>
              <a:t>borderWidth</a:t>
            </a:r>
            <a:endParaRPr lang="en-US" altLang="zh-CN" sz="1800">
              <a:solidFill>
                <a:srgbClr val="FFFF66"/>
              </a:solidFill>
              <a:latin typeface="Times New Roman" charset="0"/>
            </a:endParaRPr>
          </a:p>
        </p:txBody>
      </p:sp>
      <p:pic>
        <p:nvPicPr>
          <p:cNvPr id="70718" name="Picture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8325" y="4237038"/>
            <a:ext cx="3190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719" name="Picture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8325" y="4237038"/>
            <a:ext cx="3190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720" name="Picture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8325" y="4237038"/>
            <a:ext cx="3190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721" name="Rectangle 64"/>
          <p:cNvSpPr>
            <a:spLocks noChangeArrowheads="1"/>
          </p:cNvSpPr>
          <p:nvPr/>
        </p:nvSpPr>
        <p:spPr bwMode="auto">
          <a:xfrm>
            <a:off x="4697413" y="4237038"/>
            <a:ext cx="567463"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a:solidFill>
                  <a:srgbClr val="000000"/>
                </a:solidFill>
              </a:rPr>
              <a:t>draw()</a:t>
            </a:r>
            <a:endParaRPr lang="en-US" altLang="zh-CN" sz="1800">
              <a:solidFill>
                <a:srgbClr val="FFFF66"/>
              </a:solidFill>
              <a:latin typeface="Times New Roman" charset="0"/>
            </a:endParaRPr>
          </a:p>
        </p:txBody>
      </p:sp>
      <p:pic>
        <p:nvPicPr>
          <p:cNvPr id="70722"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8325" y="4457700"/>
            <a:ext cx="319088"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723" name="Picture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8325" y="4457700"/>
            <a:ext cx="319088"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724" name="Picture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8325" y="4457700"/>
            <a:ext cx="319088"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725" name="Rectangle 68"/>
          <p:cNvSpPr>
            <a:spLocks noChangeArrowheads="1"/>
          </p:cNvSpPr>
          <p:nvPr/>
        </p:nvSpPr>
        <p:spPr bwMode="auto">
          <a:xfrm>
            <a:off x="4697413" y="4457700"/>
            <a:ext cx="1187826"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a:solidFill>
                  <a:srgbClr val="000000"/>
                </a:solidFill>
              </a:rPr>
              <a:t>drawBorder()</a:t>
            </a:r>
            <a:endParaRPr lang="en-US" altLang="zh-CN" sz="1800">
              <a:solidFill>
                <a:srgbClr val="FFFF66"/>
              </a:solidFill>
              <a:latin typeface="Times New Roman" charset="0"/>
            </a:endParaRPr>
          </a:p>
        </p:txBody>
      </p:sp>
      <p:sp>
        <p:nvSpPr>
          <p:cNvPr id="70726" name="Freeform 69"/>
          <p:cNvSpPr>
            <a:spLocks/>
          </p:cNvSpPr>
          <p:nvPr/>
        </p:nvSpPr>
        <p:spPr bwMode="auto">
          <a:xfrm>
            <a:off x="8678170" y="4181475"/>
            <a:ext cx="1874838" cy="606425"/>
          </a:xfrm>
          <a:custGeom>
            <a:avLst/>
            <a:gdLst>
              <a:gd name="T0" fmla="*/ 0 w 1181"/>
              <a:gd name="T1" fmla="*/ 0 h 382"/>
              <a:gd name="T2" fmla="*/ 1043 w 1181"/>
              <a:gd name="T3" fmla="*/ 0 h 382"/>
              <a:gd name="T4" fmla="*/ 1181 w 1181"/>
              <a:gd name="T5" fmla="*/ 104 h 382"/>
              <a:gd name="T6" fmla="*/ 1181 w 1181"/>
              <a:gd name="T7" fmla="*/ 382 h 382"/>
              <a:gd name="T8" fmla="*/ 0 w 1181"/>
              <a:gd name="T9" fmla="*/ 382 h 382"/>
              <a:gd name="T10" fmla="*/ 0 w 1181"/>
              <a:gd name="T11" fmla="*/ 0 h 382"/>
              <a:gd name="T12" fmla="*/ 0 60000 65536"/>
              <a:gd name="T13" fmla="*/ 0 60000 65536"/>
              <a:gd name="T14" fmla="*/ 0 60000 65536"/>
              <a:gd name="T15" fmla="*/ 0 60000 65536"/>
              <a:gd name="T16" fmla="*/ 0 60000 65536"/>
              <a:gd name="T17" fmla="*/ 0 60000 65536"/>
              <a:gd name="T18" fmla="*/ 0 w 1181"/>
              <a:gd name="T19" fmla="*/ 0 h 382"/>
              <a:gd name="T20" fmla="*/ 1181 w 1181"/>
              <a:gd name="T21" fmla="*/ 382 h 382"/>
            </a:gdLst>
            <a:ahLst/>
            <a:cxnLst>
              <a:cxn ang="T12">
                <a:pos x="T0" y="T1"/>
              </a:cxn>
              <a:cxn ang="T13">
                <a:pos x="T2" y="T3"/>
              </a:cxn>
              <a:cxn ang="T14">
                <a:pos x="T4" y="T5"/>
              </a:cxn>
              <a:cxn ang="T15">
                <a:pos x="T6" y="T7"/>
              </a:cxn>
              <a:cxn ang="T16">
                <a:pos x="T8" y="T9"/>
              </a:cxn>
              <a:cxn ang="T17">
                <a:pos x="T10" y="T11"/>
              </a:cxn>
            </a:cxnLst>
            <a:rect l="T18" t="T19" r="T20" b="T21"/>
            <a:pathLst>
              <a:path w="1181" h="382">
                <a:moveTo>
                  <a:pt x="0" y="0"/>
                </a:moveTo>
                <a:lnTo>
                  <a:pt x="1043" y="0"/>
                </a:lnTo>
                <a:lnTo>
                  <a:pt x="1181" y="104"/>
                </a:lnTo>
                <a:lnTo>
                  <a:pt x="1181" y="382"/>
                </a:lnTo>
                <a:lnTo>
                  <a:pt x="0" y="382"/>
                </a:lnTo>
                <a:lnTo>
                  <a:pt x="0" y="0"/>
                </a:lnTo>
                <a:close/>
              </a:path>
            </a:pathLst>
          </a:custGeom>
          <a:solidFill>
            <a:srgbClr val="FFFFCC"/>
          </a:solidFill>
          <a:ln w="0">
            <a:solidFill>
              <a:srgbClr val="990033"/>
            </a:solidFill>
            <a:round/>
            <a:headEnd/>
            <a:tailEnd/>
          </a:ln>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727" name="Freeform 70"/>
          <p:cNvSpPr>
            <a:spLocks/>
          </p:cNvSpPr>
          <p:nvPr/>
        </p:nvSpPr>
        <p:spPr bwMode="auto">
          <a:xfrm>
            <a:off x="8678170" y="4181475"/>
            <a:ext cx="1874838" cy="606425"/>
          </a:xfrm>
          <a:custGeom>
            <a:avLst/>
            <a:gdLst>
              <a:gd name="T0" fmla="*/ 0 w 94"/>
              <a:gd name="T1" fmla="*/ 0 h 44"/>
              <a:gd name="T2" fmla="*/ 13104 w 94"/>
              <a:gd name="T3" fmla="*/ 0 h 44"/>
              <a:gd name="T4" fmla="*/ 14838 w 94"/>
              <a:gd name="T5" fmla="*/ 903 h 44"/>
              <a:gd name="T6" fmla="*/ 14838 w 94"/>
              <a:gd name="T7" fmla="*/ 3316 h 44"/>
              <a:gd name="T8" fmla="*/ 0 w 94"/>
              <a:gd name="T9" fmla="*/ 3316 h 44"/>
              <a:gd name="T10" fmla="*/ 0 w 94"/>
              <a:gd name="T11" fmla="*/ 0 h 44"/>
              <a:gd name="T12" fmla="*/ 0 60000 65536"/>
              <a:gd name="T13" fmla="*/ 0 60000 65536"/>
              <a:gd name="T14" fmla="*/ 0 60000 65536"/>
              <a:gd name="T15" fmla="*/ 0 60000 65536"/>
              <a:gd name="T16" fmla="*/ 0 60000 65536"/>
              <a:gd name="T17" fmla="*/ 0 60000 65536"/>
              <a:gd name="T18" fmla="*/ 0 w 94"/>
              <a:gd name="T19" fmla="*/ 0 h 44"/>
              <a:gd name="T20" fmla="*/ 94 w 94"/>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94" h="44">
                <a:moveTo>
                  <a:pt x="0" y="0"/>
                </a:moveTo>
                <a:lnTo>
                  <a:pt x="83" y="0"/>
                </a:lnTo>
                <a:lnTo>
                  <a:pt x="94" y="12"/>
                </a:lnTo>
                <a:lnTo>
                  <a:pt x="94" y="44"/>
                </a:lnTo>
                <a:lnTo>
                  <a:pt x="0" y="44"/>
                </a:lnTo>
                <a:lnTo>
                  <a:pt x="0" y="0"/>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728" name="Freeform 71"/>
          <p:cNvSpPr>
            <a:spLocks/>
          </p:cNvSpPr>
          <p:nvPr/>
        </p:nvSpPr>
        <p:spPr bwMode="auto">
          <a:xfrm>
            <a:off x="10333933" y="4181475"/>
            <a:ext cx="219075" cy="165100"/>
          </a:xfrm>
          <a:custGeom>
            <a:avLst/>
            <a:gdLst>
              <a:gd name="T0" fmla="*/ 0 w 11"/>
              <a:gd name="T1" fmla="*/ 0 h 12"/>
              <a:gd name="T2" fmla="*/ 0 w 11"/>
              <a:gd name="T3" fmla="*/ 901 h 12"/>
              <a:gd name="T4" fmla="*/ 1731 w 11"/>
              <a:gd name="T5" fmla="*/ 901 h 12"/>
              <a:gd name="T6" fmla="*/ 0 60000 65536"/>
              <a:gd name="T7" fmla="*/ 0 60000 65536"/>
              <a:gd name="T8" fmla="*/ 0 60000 65536"/>
              <a:gd name="T9" fmla="*/ 0 w 11"/>
              <a:gd name="T10" fmla="*/ 0 h 12"/>
              <a:gd name="T11" fmla="*/ 11 w 11"/>
              <a:gd name="T12" fmla="*/ 12 h 12"/>
            </a:gdLst>
            <a:ahLst/>
            <a:cxnLst>
              <a:cxn ang="T6">
                <a:pos x="T0" y="T1"/>
              </a:cxn>
              <a:cxn ang="T7">
                <a:pos x="T2" y="T3"/>
              </a:cxn>
              <a:cxn ang="T8">
                <a:pos x="T4" y="T5"/>
              </a:cxn>
            </a:cxnLst>
            <a:rect l="T9" t="T10" r="T11" b="T12"/>
            <a:pathLst>
              <a:path w="11" h="12">
                <a:moveTo>
                  <a:pt x="0" y="0"/>
                </a:moveTo>
                <a:lnTo>
                  <a:pt x="0" y="12"/>
                </a:lnTo>
                <a:lnTo>
                  <a:pt x="11" y="12"/>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729" name="Rectangle 72"/>
          <p:cNvSpPr>
            <a:spLocks noChangeArrowheads="1"/>
          </p:cNvSpPr>
          <p:nvPr/>
        </p:nvSpPr>
        <p:spPr bwMode="auto">
          <a:xfrm>
            <a:off x="8757545" y="4210050"/>
            <a:ext cx="1126142"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dirty="0" err="1">
                <a:solidFill>
                  <a:srgbClr val="000000"/>
                </a:solidFill>
              </a:rPr>
              <a:t>super.draw</a:t>
            </a:r>
            <a:r>
              <a:rPr lang="en-US" altLang="zh-CN" sz="1800" dirty="0">
                <a:solidFill>
                  <a:srgbClr val="000000"/>
                </a:solidFill>
              </a:rPr>
              <a:t>()</a:t>
            </a:r>
            <a:endParaRPr lang="en-US" altLang="zh-CN" sz="1800" dirty="0">
              <a:solidFill>
                <a:srgbClr val="FFFF66"/>
              </a:solidFill>
              <a:latin typeface="Times New Roman" charset="0"/>
            </a:endParaRPr>
          </a:p>
        </p:txBody>
      </p:sp>
      <p:sp>
        <p:nvSpPr>
          <p:cNvPr id="70730" name="Rectangle 73"/>
          <p:cNvSpPr>
            <a:spLocks noChangeArrowheads="1"/>
          </p:cNvSpPr>
          <p:nvPr/>
        </p:nvSpPr>
        <p:spPr bwMode="auto">
          <a:xfrm>
            <a:off x="8757545" y="4430713"/>
            <a:ext cx="1187826"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dirty="0" err="1">
                <a:solidFill>
                  <a:srgbClr val="000000"/>
                </a:solidFill>
              </a:rPr>
              <a:t>drawBorder</a:t>
            </a:r>
            <a:r>
              <a:rPr lang="en-US" altLang="zh-CN" sz="1800" dirty="0">
                <a:solidFill>
                  <a:srgbClr val="000000"/>
                </a:solidFill>
              </a:rPr>
              <a:t>()</a:t>
            </a:r>
            <a:endParaRPr lang="en-US" altLang="zh-CN" sz="1800" dirty="0">
              <a:solidFill>
                <a:srgbClr val="FFFF66"/>
              </a:solidFill>
              <a:latin typeface="Times New Roman" charset="0"/>
            </a:endParaRPr>
          </a:p>
        </p:txBody>
      </p:sp>
      <p:sp>
        <p:nvSpPr>
          <p:cNvPr id="70731" name="Line 74"/>
          <p:cNvSpPr>
            <a:spLocks noChangeShapeType="1"/>
          </p:cNvSpPr>
          <p:nvPr/>
        </p:nvSpPr>
        <p:spPr bwMode="auto">
          <a:xfrm flipH="1" flipV="1">
            <a:off x="5815013" y="2638425"/>
            <a:ext cx="498475" cy="82550"/>
          </a:xfrm>
          <a:prstGeom prst="line">
            <a:avLst/>
          </a:prstGeom>
          <a:noFill/>
          <a:ln w="0">
            <a:solidFill>
              <a:schemeClr val="tx1"/>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70732" name="Line 75"/>
          <p:cNvSpPr>
            <a:spLocks noChangeShapeType="1"/>
          </p:cNvSpPr>
          <p:nvPr/>
        </p:nvSpPr>
        <p:spPr bwMode="auto">
          <a:xfrm flipV="1">
            <a:off x="4597400" y="2803525"/>
            <a:ext cx="1588" cy="40005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3" name="Line 76"/>
          <p:cNvSpPr>
            <a:spLocks noChangeShapeType="1"/>
          </p:cNvSpPr>
          <p:nvPr/>
        </p:nvSpPr>
        <p:spPr bwMode="auto">
          <a:xfrm>
            <a:off x="3798888" y="3203575"/>
            <a:ext cx="2393950"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4" name="Freeform 77"/>
          <p:cNvSpPr>
            <a:spLocks/>
          </p:cNvSpPr>
          <p:nvPr/>
        </p:nvSpPr>
        <p:spPr bwMode="auto">
          <a:xfrm>
            <a:off x="4457700" y="2803525"/>
            <a:ext cx="298450" cy="261938"/>
          </a:xfrm>
          <a:custGeom>
            <a:avLst/>
            <a:gdLst>
              <a:gd name="T0" fmla="*/ 88 w 188"/>
              <a:gd name="T1" fmla="*/ 0 h 165"/>
              <a:gd name="T2" fmla="*/ 188 w 188"/>
              <a:gd name="T3" fmla="*/ 165 h 165"/>
              <a:gd name="T4" fmla="*/ 0 w 188"/>
              <a:gd name="T5" fmla="*/ 165 h 165"/>
              <a:gd name="T6" fmla="*/ 88 w 188"/>
              <a:gd name="T7" fmla="*/ 0 h 165"/>
              <a:gd name="T8" fmla="*/ 0 60000 65536"/>
              <a:gd name="T9" fmla="*/ 0 60000 65536"/>
              <a:gd name="T10" fmla="*/ 0 60000 65536"/>
              <a:gd name="T11" fmla="*/ 0 60000 65536"/>
              <a:gd name="T12" fmla="*/ 0 w 188"/>
              <a:gd name="T13" fmla="*/ 0 h 165"/>
              <a:gd name="T14" fmla="*/ 188 w 188"/>
              <a:gd name="T15" fmla="*/ 165 h 165"/>
            </a:gdLst>
            <a:ahLst/>
            <a:cxnLst>
              <a:cxn ang="T8">
                <a:pos x="T0" y="T1"/>
              </a:cxn>
              <a:cxn ang="T9">
                <a:pos x="T2" y="T3"/>
              </a:cxn>
              <a:cxn ang="T10">
                <a:pos x="T4" y="T5"/>
              </a:cxn>
              <a:cxn ang="T11">
                <a:pos x="T6" y="T7"/>
              </a:cxn>
            </a:cxnLst>
            <a:rect l="T12" t="T13" r="T14" b="T15"/>
            <a:pathLst>
              <a:path w="188" h="165">
                <a:moveTo>
                  <a:pt x="88" y="0"/>
                </a:moveTo>
                <a:lnTo>
                  <a:pt x="188" y="165"/>
                </a:lnTo>
                <a:lnTo>
                  <a:pt x="0" y="165"/>
                </a:lnTo>
                <a:lnTo>
                  <a:pt x="88" y="0"/>
                </a:lnTo>
                <a:close/>
              </a:path>
            </a:pathLst>
          </a:custGeom>
          <a:solidFill>
            <a:srgbClr val="FFFFFF"/>
          </a:solidFill>
          <a:ln w="0">
            <a:solidFill>
              <a:schemeClr val="tx1"/>
            </a:solidFill>
            <a:round/>
            <a:headEnd/>
            <a:tailEnd/>
          </a:ln>
        </p:spPr>
        <p:txBody>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endParaRPr lang="zh-CN" altLang="en-US" sz="1800"/>
          </a:p>
        </p:txBody>
      </p:sp>
      <p:sp>
        <p:nvSpPr>
          <p:cNvPr id="70735" name="Line 78"/>
          <p:cNvSpPr>
            <a:spLocks noChangeShapeType="1"/>
          </p:cNvSpPr>
          <p:nvPr/>
        </p:nvSpPr>
        <p:spPr bwMode="auto">
          <a:xfrm flipV="1">
            <a:off x="3798888" y="3203575"/>
            <a:ext cx="1588" cy="23495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6" name="Line 79"/>
          <p:cNvSpPr>
            <a:spLocks noChangeShapeType="1"/>
          </p:cNvSpPr>
          <p:nvPr/>
        </p:nvSpPr>
        <p:spPr bwMode="auto">
          <a:xfrm flipV="1">
            <a:off x="6192838" y="3203575"/>
            <a:ext cx="1588" cy="26193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7" name="Line 80"/>
          <p:cNvSpPr>
            <a:spLocks noChangeShapeType="1"/>
          </p:cNvSpPr>
          <p:nvPr/>
        </p:nvSpPr>
        <p:spPr bwMode="auto">
          <a:xfrm flipH="1">
            <a:off x="7950199" y="4443412"/>
            <a:ext cx="722512" cy="14288"/>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70661" name="Text Box 81"/>
          <p:cNvSpPr txBox="1">
            <a:spLocks noChangeArrowheads="1"/>
          </p:cNvSpPr>
          <p:nvPr/>
        </p:nvSpPr>
        <p:spPr bwMode="auto">
          <a:xfrm>
            <a:off x="4800601" y="2492375"/>
            <a:ext cx="851515"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a:lnSpc>
                <a:spcPct val="90000"/>
              </a:lnSpc>
              <a:spcBef>
                <a:spcPct val="50000"/>
              </a:spcBef>
            </a:pPr>
            <a:r>
              <a:rPr lang="en-US" altLang="zh-CN" sz="1800" dirty="0">
                <a:solidFill>
                  <a:schemeClr val="tx1"/>
                </a:solidFill>
                <a:latin typeface="Times New Roman" charset="0"/>
              </a:rPr>
              <a:t>draw()</a:t>
            </a:r>
          </a:p>
        </p:txBody>
      </p:sp>
    </p:spTree>
    <p:extLst>
      <p:ext uri="{BB962C8B-B14F-4D97-AF65-F5344CB8AC3E}">
        <p14:creationId xmlns:p14="http://schemas.microsoft.com/office/powerpoint/2010/main" val="27349951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a:xfrm>
            <a:off x="1524000" y="1"/>
            <a:ext cx="9075738" cy="714375"/>
          </a:xfrm>
        </p:spPr>
        <p:txBody>
          <a:bodyPr/>
          <a:lstStyle/>
          <a:p>
            <a:pPr eaLnBrk="1" hangingPunct="1">
              <a:defRPr/>
            </a:pPr>
            <a:r>
              <a:rPr lang="zh-CN" altLang="en-US" dirty="0"/>
              <a:t>D</a:t>
            </a:r>
            <a:r>
              <a:rPr lang="en-US" altLang="zh-CN" dirty="0" err="1"/>
              <a:t>ecorator</a:t>
            </a:r>
            <a:r>
              <a:rPr lang="en-US" altLang="zh-CN" dirty="0"/>
              <a:t> Pattern - Motivation</a:t>
            </a:r>
          </a:p>
        </p:txBody>
      </p:sp>
      <p:sp>
        <p:nvSpPr>
          <p:cNvPr id="71683" name="Rectangle 3"/>
          <p:cNvSpPr>
            <a:spLocks noGrp="1" noChangeArrowheads="1"/>
          </p:cNvSpPr>
          <p:nvPr>
            <p:ph type="body" sz="half" idx="1"/>
          </p:nvPr>
        </p:nvSpPr>
        <p:spPr>
          <a:xfrm>
            <a:off x="1524000" y="692151"/>
            <a:ext cx="9144000" cy="1800225"/>
          </a:xfrm>
          <a:noFill/>
        </p:spPr>
        <p:txBody>
          <a:bodyPr/>
          <a:lstStyle/>
          <a:p>
            <a:pPr marL="463550" indent="-463550"/>
            <a:r>
              <a:rPr lang="en-US" altLang="zh-CN" b="1"/>
              <a:t>Painting Example</a:t>
            </a:r>
            <a:endParaRPr lang="en-US" altLang="zh-CN"/>
          </a:p>
          <a:p>
            <a:pPr marL="863600" lvl="1"/>
            <a:r>
              <a:rPr lang="en-US" altLang="zh-CN" sz="2000"/>
              <a:t>Although paintings can be hung on a wall with or without frames, frames are often added, and it is the frame which is actually hung on the wall. </a:t>
            </a:r>
          </a:p>
          <a:p>
            <a:pPr marL="863600" lvl="1"/>
            <a:r>
              <a:rPr lang="en-US" altLang="zh-CN" sz="2000"/>
              <a:t>Prior to hanging, the paintings may be matted and framed, with the painting, matting, and frame forming a single visual  </a:t>
            </a:r>
          </a:p>
        </p:txBody>
      </p:sp>
      <p:pic>
        <p:nvPicPr>
          <p:cNvPr id="71684" name="Picture 5" descr="pateximg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10126" y="2714626"/>
            <a:ext cx="3960813" cy="3960813"/>
          </a:xfrm>
          <a:noFill/>
        </p:spPr>
      </p:pic>
    </p:spTree>
    <p:extLst>
      <p:ext uri="{BB962C8B-B14F-4D97-AF65-F5344CB8AC3E}">
        <p14:creationId xmlns:p14="http://schemas.microsoft.com/office/powerpoint/2010/main" val="374052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1524000" y="1"/>
            <a:ext cx="9075738" cy="714375"/>
          </a:xfrm>
        </p:spPr>
        <p:txBody>
          <a:bodyPr/>
          <a:lstStyle/>
          <a:p>
            <a:pPr eaLnBrk="1" hangingPunct="1">
              <a:defRPr/>
            </a:pPr>
            <a:r>
              <a:rPr lang="zh-CN" altLang="en-US" dirty="0"/>
              <a:t>D</a:t>
            </a:r>
            <a:r>
              <a:rPr lang="en-US" altLang="zh-CN" dirty="0" err="1"/>
              <a:t>ecorator</a:t>
            </a:r>
            <a:r>
              <a:rPr lang="en-US" altLang="zh-CN" dirty="0"/>
              <a:t> Pattern - Structure</a:t>
            </a:r>
          </a:p>
        </p:txBody>
      </p:sp>
      <p:sp>
        <p:nvSpPr>
          <p:cNvPr id="72707" name="Rectangle 3"/>
          <p:cNvSpPr>
            <a:spLocks noGrp="1" noChangeArrowheads="1"/>
          </p:cNvSpPr>
          <p:nvPr>
            <p:ph type="body" sz="half" idx="1"/>
          </p:nvPr>
        </p:nvSpPr>
        <p:spPr>
          <a:xfrm>
            <a:off x="1524001" y="714376"/>
            <a:ext cx="8964613" cy="1501775"/>
          </a:xfrm>
          <a:noFill/>
        </p:spPr>
        <p:txBody>
          <a:bodyPr>
            <a:normAutofit fontScale="92500" lnSpcReduction="20000"/>
          </a:bodyPr>
          <a:lstStyle/>
          <a:p>
            <a:pPr marL="463550" indent="-463550"/>
            <a:r>
              <a:rPr lang="en-US" altLang="zh-CN" sz="2400"/>
              <a:t>Intent</a:t>
            </a:r>
            <a:r>
              <a:rPr lang="en-US" altLang="zh-CN"/>
              <a:t> </a:t>
            </a:r>
            <a:endParaRPr lang="en-US" altLang="zh-CN" sz="2600"/>
          </a:p>
          <a:p>
            <a:pPr marL="863600" lvl="1">
              <a:lnSpc>
                <a:spcPct val="80000"/>
              </a:lnSpc>
            </a:pPr>
            <a:r>
              <a:rPr lang="en-US" altLang="zh-CN" sz="2000"/>
              <a:t>Attach additional responsibilities to an object dynamically. </a:t>
            </a:r>
          </a:p>
          <a:p>
            <a:pPr marL="863600" lvl="1">
              <a:lnSpc>
                <a:spcPct val="80000"/>
              </a:lnSpc>
            </a:pPr>
            <a:r>
              <a:rPr lang="en-US" altLang="zh-CN" sz="2000"/>
              <a:t>Decorators provide a flexible alternative to subclassing for extending functionality.</a:t>
            </a:r>
          </a:p>
          <a:p>
            <a:pPr marL="463550" indent="-463550"/>
            <a:r>
              <a:rPr lang="zh-CN" altLang="en-US" sz="2400"/>
              <a:t>S</a:t>
            </a:r>
            <a:r>
              <a:rPr lang="en-US" altLang="zh-CN" sz="2400"/>
              <a:t>tructure</a:t>
            </a:r>
            <a:endParaRPr lang="zh-CN" altLang="zh-CN" sz="2400"/>
          </a:p>
        </p:txBody>
      </p:sp>
      <p:sp>
        <p:nvSpPr>
          <p:cNvPr id="72708" name="Rectangle 4"/>
          <p:cNvSpPr>
            <a:spLocks noChangeArrowheads="1"/>
          </p:cNvSpPr>
          <p:nvPr/>
        </p:nvSpPr>
        <p:spPr bwMode="auto">
          <a:xfrm>
            <a:off x="1981200" y="2420938"/>
            <a:ext cx="8686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3550" indent="-463550" eaLnBrk="0" hangingPunct="0">
              <a:defRPr sz="2400" b="1">
                <a:solidFill>
                  <a:schemeClr val="bg1"/>
                </a:solidFill>
                <a:latin typeface="Arial Narrow" charset="0"/>
                <a:ea typeface="宋体" charset="-122"/>
              </a:defRPr>
            </a:lvl1pPr>
            <a:lvl2pPr marL="742950" indent="-285750" eaLnBrk="0" hangingPunct="0">
              <a:defRPr sz="2400" b="1">
                <a:solidFill>
                  <a:schemeClr val="bg1"/>
                </a:solidFill>
                <a:latin typeface="Arial Narrow" charset="0"/>
                <a:ea typeface="宋体" charset="-122"/>
              </a:defRPr>
            </a:lvl2pPr>
            <a:lvl3pPr marL="1143000" indent="-228600" eaLnBrk="0" hangingPunct="0">
              <a:defRPr sz="2400" b="1">
                <a:solidFill>
                  <a:schemeClr val="bg1"/>
                </a:solidFill>
                <a:latin typeface="Arial Narrow" charset="0"/>
                <a:ea typeface="宋体" charset="-122"/>
              </a:defRPr>
            </a:lvl3pPr>
            <a:lvl4pPr marL="1600200" indent="-228600" eaLnBrk="0" hangingPunct="0">
              <a:defRPr sz="2400" b="1">
                <a:solidFill>
                  <a:schemeClr val="bg1"/>
                </a:solidFill>
                <a:latin typeface="Arial Narrow" charset="0"/>
                <a:ea typeface="宋体" charset="-122"/>
              </a:defRPr>
            </a:lvl4pPr>
            <a:lvl5pPr marL="2057400" indent="-228600" eaLnBrk="0" hangingPunct="0">
              <a:defRPr sz="2400" b="1">
                <a:solidFill>
                  <a:schemeClr val="bg1"/>
                </a:solidFill>
                <a:latin typeface="Arial Narrow" charset="0"/>
                <a:ea typeface="宋体" charset="-122"/>
              </a:defRPr>
            </a:lvl5pPr>
            <a:lvl6pPr marL="2514600" indent="-228600" eaLnBrk="0" fontAlgn="base" hangingPunct="0">
              <a:spcBef>
                <a:spcPct val="0"/>
              </a:spcBef>
              <a:spcAft>
                <a:spcPct val="0"/>
              </a:spcAft>
              <a:defRPr sz="2400" b="1">
                <a:solidFill>
                  <a:schemeClr val="bg1"/>
                </a:solidFill>
                <a:latin typeface="Arial Narrow" charset="0"/>
                <a:ea typeface="宋体" charset="-122"/>
              </a:defRPr>
            </a:lvl6pPr>
            <a:lvl7pPr marL="2971800" indent="-228600" eaLnBrk="0" fontAlgn="base" hangingPunct="0">
              <a:spcBef>
                <a:spcPct val="0"/>
              </a:spcBef>
              <a:spcAft>
                <a:spcPct val="0"/>
              </a:spcAft>
              <a:defRPr sz="2400" b="1">
                <a:solidFill>
                  <a:schemeClr val="bg1"/>
                </a:solidFill>
                <a:latin typeface="Arial Narrow" charset="0"/>
                <a:ea typeface="宋体" charset="-122"/>
              </a:defRPr>
            </a:lvl7pPr>
            <a:lvl8pPr marL="3429000" indent="-228600" eaLnBrk="0" fontAlgn="base" hangingPunct="0">
              <a:spcBef>
                <a:spcPct val="0"/>
              </a:spcBef>
              <a:spcAft>
                <a:spcPct val="0"/>
              </a:spcAft>
              <a:defRPr sz="2400" b="1">
                <a:solidFill>
                  <a:schemeClr val="bg1"/>
                </a:solidFill>
                <a:latin typeface="Arial Narrow" charset="0"/>
                <a:ea typeface="宋体" charset="-122"/>
              </a:defRPr>
            </a:lvl8pPr>
            <a:lvl9pPr marL="3886200" indent="-228600" eaLnBrk="0" fontAlgn="base" hangingPunct="0">
              <a:spcBef>
                <a:spcPct val="0"/>
              </a:spcBef>
              <a:spcAft>
                <a:spcPct val="0"/>
              </a:spcAft>
              <a:defRPr sz="2400" b="1">
                <a:solidFill>
                  <a:schemeClr val="bg1"/>
                </a:solidFill>
                <a:latin typeface="Arial Narrow" charset="0"/>
                <a:ea typeface="宋体" charset="-122"/>
              </a:defRPr>
            </a:lvl9pPr>
          </a:lstStyle>
          <a:p>
            <a:pPr eaLnBrk="1" hangingPunct="1">
              <a:lnSpc>
                <a:spcPct val="80000"/>
              </a:lnSpc>
              <a:spcBef>
                <a:spcPct val="20000"/>
              </a:spcBef>
              <a:buFont typeface="Wingdings" charset="2"/>
              <a:buChar char="q"/>
            </a:pPr>
            <a:r>
              <a:rPr lang="en-US" altLang="zh-CN" sz="2600"/>
              <a:t>Structure</a:t>
            </a:r>
            <a:r>
              <a:rPr lang="en-US" altLang="zh-CN" sz="2800">
                <a:solidFill>
                  <a:srgbClr val="003399"/>
                </a:solidFill>
              </a:rPr>
              <a:t> </a:t>
            </a:r>
            <a:endParaRPr lang="zh-CN" altLang="zh-CN" sz="2800">
              <a:solidFill>
                <a:srgbClr val="003399"/>
              </a:solidFill>
            </a:endParaRPr>
          </a:p>
        </p:txBody>
      </p:sp>
      <p:pic>
        <p:nvPicPr>
          <p:cNvPr id="72709" name="Picture 5" descr="decor06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524000" y="2420938"/>
            <a:ext cx="9144000" cy="4214812"/>
          </a:xfrm>
          <a:noFill/>
        </p:spPr>
      </p:pic>
    </p:spTree>
    <p:extLst>
      <p:ext uri="{BB962C8B-B14F-4D97-AF65-F5344CB8AC3E}">
        <p14:creationId xmlns:p14="http://schemas.microsoft.com/office/powerpoint/2010/main" val="3676214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2147888" y="985838"/>
            <a:ext cx="7772400" cy="800100"/>
          </a:xfrm>
          <a:noFill/>
          <a:ln/>
        </p:spPr>
        <p:txBody>
          <a:bodyPr vert="horz" wrap="square" lIns="92075" tIns="46038" rIns="92075" bIns="46038" numCol="1" anchor="b" anchorCtr="0" compatLnSpc="1">
            <a:prstTxWarp prst="textNoShape">
              <a:avLst/>
            </a:prstTxWarp>
          </a:bodyPr>
          <a:lstStyle/>
          <a:p>
            <a:r>
              <a:rPr lang="zh-TW" altLang="en-US" b="0">
                <a:solidFill>
                  <a:schemeClr val="tx1"/>
                </a:solidFill>
                <a:ea typeface="新細明體" charset="-120"/>
              </a:rPr>
              <a:t> </a:t>
            </a:r>
            <a:r>
              <a:rPr lang="en-US" altLang="zh-TW" b="0">
                <a:solidFill>
                  <a:schemeClr val="tx1"/>
                </a:solidFill>
                <a:ea typeface="新細明體" charset="-120"/>
              </a:rPr>
              <a:t>Introduction to </a:t>
            </a:r>
            <a:br>
              <a:rPr lang="en-US" altLang="zh-TW" b="0">
                <a:solidFill>
                  <a:schemeClr val="tx1"/>
                </a:solidFill>
                <a:ea typeface="新細明體" charset="-120"/>
              </a:rPr>
            </a:br>
            <a:r>
              <a:rPr lang="en-US" altLang="zh-TW" b="0">
                <a:solidFill>
                  <a:schemeClr val="tx1"/>
                </a:solidFill>
                <a:ea typeface="新細明體" charset="-120"/>
              </a:rPr>
              <a:t> C++ Templates</a:t>
            </a:r>
          </a:p>
        </p:txBody>
      </p:sp>
      <p:sp>
        <p:nvSpPr>
          <p:cNvPr id="142339" name="Rectangle 3"/>
          <p:cNvSpPr>
            <a:spLocks noGrp="1" noChangeArrowheads="1"/>
          </p:cNvSpPr>
          <p:nvPr>
            <p:ph type="body" idx="1"/>
          </p:nvPr>
        </p:nvSpPr>
        <p:spPr>
          <a:xfrm>
            <a:off x="1930400" y="2328864"/>
            <a:ext cx="8477250" cy="2460625"/>
          </a:xfrm>
          <a:noFill/>
          <a:ln/>
        </p:spPr>
        <p:txBody>
          <a:bodyPr vert="horz" wrap="square" lIns="92075" tIns="46038" rIns="92075" bIns="46038" numCol="1" anchor="t" anchorCtr="0" compatLnSpc="1">
            <a:prstTxWarp prst="textNoShape">
              <a:avLst/>
            </a:prstTxWarp>
          </a:bodyPr>
          <a:lstStyle/>
          <a:p>
            <a:pPr>
              <a:buSzPct val="60000"/>
            </a:pPr>
            <a:r>
              <a:rPr lang="en-US" altLang="zh-TW" sz="4000" b="1">
                <a:latin typeface="Times New Roman" charset="0"/>
                <a:ea typeface="新細明體" charset="-120"/>
              </a:rPr>
              <a:t>C++ Function Templates</a:t>
            </a:r>
          </a:p>
          <a:p>
            <a:pPr>
              <a:buSzPct val="60000"/>
            </a:pPr>
            <a:r>
              <a:rPr lang="en-US" altLang="zh-TW" sz="4000" b="1">
                <a:latin typeface="Times New Roman" charset="0"/>
                <a:ea typeface="新細明體" charset="-120"/>
              </a:rPr>
              <a:t>C++ Class Templates</a:t>
            </a:r>
          </a:p>
        </p:txBody>
      </p:sp>
    </p:spTree>
    <p:extLst>
      <p:ext uri="{BB962C8B-B14F-4D97-AF65-F5344CB8AC3E}">
        <p14:creationId xmlns:p14="http://schemas.microsoft.com/office/powerpoint/2010/main" val="16638030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132013" y="493713"/>
            <a:ext cx="7772400" cy="800100"/>
          </a:xfrm>
          <a:noFill/>
          <a:ln/>
        </p:spPr>
        <p:txBody>
          <a:bodyPr vert="horz" wrap="square" lIns="92075" tIns="46038" rIns="92075" bIns="46038" numCol="1" anchor="b" anchorCtr="0" compatLnSpc="1">
            <a:prstTxWarp prst="textNoShape">
              <a:avLst/>
            </a:prstTxWarp>
          </a:bodyPr>
          <a:lstStyle/>
          <a:p>
            <a:r>
              <a:rPr lang="zh-TW" altLang="en-US" b="0">
                <a:ea typeface="新細明體" charset="-120"/>
              </a:rPr>
              <a:t> </a:t>
            </a:r>
            <a:r>
              <a:rPr lang="en-US" altLang="zh-TW" b="0">
                <a:ea typeface="新細明體" charset="-120"/>
              </a:rPr>
              <a:t>C++ Function Templates</a:t>
            </a:r>
          </a:p>
        </p:txBody>
      </p:sp>
      <p:sp>
        <p:nvSpPr>
          <p:cNvPr id="186371" name="Rectangle 3"/>
          <p:cNvSpPr>
            <a:spLocks noGrp="1" noChangeArrowheads="1"/>
          </p:cNvSpPr>
          <p:nvPr>
            <p:ph type="body" idx="1"/>
          </p:nvPr>
        </p:nvSpPr>
        <p:spPr>
          <a:xfrm>
            <a:off x="1944688" y="1489075"/>
            <a:ext cx="8477250" cy="4586288"/>
          </a:xfrm>
          <a:noFill/>
          <a:ln/>
        </p:spPr>
        <p:txBody>
          <a:bodyPr vert="horz" wrap="square" lIns="92075" tIns="46038" rIns="92075" bIns="46038" numCol="1" anchor="t" anchorCtr="0" compatLnSpc="1">
            <a:prstTxWarp prst="textNoShape">
              <a:avLst/>
            </a:prstTxWarp>
          </a:bodyPr>
          <a:lstStyle/>
          <a:p>
            <a:pPr>
              <a:buSzPct val="60000"/>
            </a:pPr>
            <a:r>
              <a:rPr lang="en-US" altLang="zh-TW" b="1" dirty="0">
                <a:latin typeface="Times New Roman" charset="0"/>
                <a:ea typeface="新細明體" charset="-120"/>
              </a:rPr>
              <a:t>Approaches for functions that implement identical tasks for different data types</a:t>
            </a:r>
          </a:p>
          <a:p>
            <a:pPr lvl="1">
              <a:buSzPct val="60000"/>
            </a:pPr>
            <a:r>
              <a:rPr lang="en-US" altLang="zh-TW" b="1" dirty="0">
                <a:ea typeface="新細明體" charset="-120"/>
              </a:rPr>
              <a:t>Naïve Approach</a:t>
            </a:r>
            <a:r>
              <a:rPr lang="en-US" altLang="zh-TW" dirty="0">
                <a:ea typeface="新細明體" charset="-120"/>
              </a:rPr>
              <a:t> </a:t>
            </a:r>
            <a:endParaRPr lang="en-US" altLang="zh-TW" sz="3200" b="1" dirty="0">
              <a:latin typeface="Times New Roman" charset="0"/>
              <a:ea typeface="新細明體" charset="-120"/>
            </a:endParaRPr>
          </a:p>
          <a:p>
            <a:pPr lvl="1">
              <a:buSzPct val="60000"/>
            </a:pPr>
            <a:r>
              <a:rPr lang="en-US" altLang="zh-TW" sz="3200" b="1" dirty="0">
                <a:latin typeface="Times New Roman" charset="0"/>
                <a:ea typeface="新細明體" charset="-120"/>
              </a:rPr>
              <a:t>Function Overloading</a:t>
            </a:r>
          </a:p>
          <a:p>
            <a:pPr lvl="1">
              <a:buSzPct val="60000"/>
            </a:pPr>
            <a:r>
              <a:rPr lang="en-US" altLang="zh-TW" sz="3200" b="1" dirty="0">
                <a:latin typeface="Times New Roman" charset="0"/>
                <a:ea typeface="新細明體" charset="-120"/>
              </a:rPr>
              <a:t>Function Template</a:t>
            </a:r>
          </a:p>
          <a:p>
            <a:pPr>
              <a:buSzPct val="60000"/>
            </a:pPr>
            <a:r>
              <a:rPr lang="en-US" altLang="zh-TW" b="1" dirty="0">
                <a:latin typeface="Times New Roman" charset="0"/>
                <a:ea typeface="新細明體" charset="-120"/>
              </a:rPr>
              <a:t>Instantiating a Function Templates</a:t>
            </a:r>
          </a:p>
        </p:txBody>
      </p:sp>
    </p:spTree>
    <p:extLst>
      <p:ext uri="{BB962C8B-B14F-4D97-AF65-F5344CB8AC3E}">
        <p14:creationId xmlns:p14="http://schemas.microsoft.com/office/powerpoint/2010/main" val="19123696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47850" y="647700"/>
            <a:ext cx="8515350" cy="1143000"/>
          </a:xfrm>
          <a:noFill/>
          <a:ln/>
        </p:spPr>
        <p:txBody>
          <a:bodyPr vert="horz" wrap="square" lIns="92075" tIns="46038" rIns="92075" bIns="46038" numCol="1" anchor="b" anchorCtr="0" compatLnSpc="1">
            <a:prstTxWarp prst="textNoShape">
              <a:avLst/>
            </a:prstTxWarp>
          </a:bodyPr>
          <a:lstStyle/>
          <a:p>
            <a:pPr algn="l"/>
            <a:r>
              <a:rPr lang="en-US" altLang="zh-TW">
                <a:ea typeface="新細明體" charset="-120"/>
              </a:rPr>
              <a:t>Approach 1: Naïve Approach</a:t>
            </a:r>
            <a:endParaRPr lang="en-US" altLang="zh-TW" b="0">
              <a:ea typeface="新細明體" charset="-120"/>
            </a:endParaRPr>
          </a:p>
        </p:txBody>
      </p:sp>
      <p:sp>
        <p:nvSpPr>
          <p:cNvPr id="110595" name="Rectangle 3"/>
          <p:cNvSpPr>
            <a:spLocks noGrp="1" noChangeArrowheads="1"/>
          </p:cNvSpPr>
          <p:nvPr>
            <p:ph type="body" idx="1"/>
          </p:nvPr>
        </p:nvSpPr>
        <p:spPr>
          <a:xfrm>
            <a:off x="2114550" y="2152651"/>
            <a:ext cx="7791450" cy="3300413"/>
          </a:xfrm>
          <a:noFill/>
          <a:ln/>
        </p:spPr>
        <p:txBody>
          <a:bodyPr vert="horz" wrap="square" lIns="92075" tIns="46038" rIns="92075" bIns="46038" numCol="1" anchor="t" anchorCtr="0" compatLnSpc="1">
            <a:prstTxWarp prst="textNoShape">
              <a:avLst/>
            </a:prstTxWarp>
          </a:bodyPr>
          <a:lstStyle/>
          <a:p>
            <a:pPr>
              <a:lnSpc>
                <a:spcPct val="90000"/>
              </a:lnSpc>
              <a:buSzPct val="60000"/>
            </a:pPr>
            <a:r>
              <a:rPr lang="en-US" altLang="zh-TW" b="1">
                <a:ea typeface="新細明體" charset="-120"/>
              </a:rPr>
              <a:t>create unique functions with unique names for each combination of data types</a:t>
            </a:r>
            <a:r>
              <a:rPr lang="en-US" altLang="zh-TW">
                <a:ea typeface="新細明體" charset="-120"/>
              </a:rPr>
              <a:t> </a:t>
            </a:r>
          </a:p>
          <a:p>
            <a:pPr>
              <a:lnSpc>
                <a:spcPct val="90000"/>
              </a:lnSpc>
              <a:buSzPct val="60000"/>
            </a:pPr>
            <a:endParaRPr lang="en-US" altLang="zh-TW" b="1">
              <a:ea typeface="新細明體" charset="-120"/>
            </a:endParaRPr>
          </a:p>
          <a:p>
            <a:pPr lvl="1">
              <a:lnSpc>
                <a:spcPct val="90000"/>
              </a:lnSpc>
              <a:buSzPct val="60000"/>
            </a:pPr>
            <a:r>
              <a:rPr lang="en-US" altLang="zh-TW" b="1">
                <a:ea typeface="新細明體" charset="-120"/>
              </a:rPr>
              <a:t>difficult to keeping track of multiple function names </a:t>
            </a:r>
          </a:p>
          <a:p>
            <a:pPr lvl="1">
              <a:lnSpc>
                <a:spcPct val="90000"/>
              </a:lnSpc>
              <a:buSzPct val="60000"/>
            </a:pPr>
            <a:r>
              <a:rPr lang="en-US" altLang="zh-TW" b="1">
                <a:ea typeface="新細明體" charset="-120"/>
              </a:rPr>
              <a:t>lead to programming errors</a:t>
            </a:r>
            <a:r>
              <a:rPr lang="en-US" altLang="zh-TW">
                <a:ea typeface="新細明體" charset="-120"/>
              </a:rPr>
              <a:t> </a:t>
            </a:r>
          </a:p>
        </p:txBody>
      </p:sp>
      <p:sp>
        <p:nvSpPr>
          <p:cNvPr id="110608" name="Text Box 16"/>
          <p:cNvSpPr txBox="1">
            <a:spLocks noChangeArrowheads="1"/>
          </p:cNvSpPr>
          <p:nvPr/>
        </p:nvSpPr>
        <p:spPr bwMode="auto">
          <a:xfrm>
            <a:off x="2647950" y="4000500"/>
            <a:ext cx="689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endParaRPr lang="zh-TW" altLang="en-US" sz="2400">
              <a:ea typeface="新細明體" charset="-120"/>
            </a:endParaRPr>
          </a:p>
        </p:txBody>
      </p:sp>
    </p:spTree>
    <p:extLst>
      <p:ext uri="{BB962C8B-B14F-4D97-AF65-F5344CB8AC3E}">
        <p14:creationId xmlns:p14="http://schemas.microsoft.com/office/powerpoint/2010/main" val="119774417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752600" y="292101"/>
            <a:ext cx="8229600" cy="779463"/>
          </a:xfrm>
        </p:spPr>
        <p:txBody>
          <a:bodyPr/>
          <a:lstStyle/>
          <a:p>
            <a:r>
              <a:rPr lang="en-US" altLang="zh-TW">
                <a:ea typeface="新細明體" charset="-120"/>
              </a:rPr>
              <a:t>Example</a:t>
            </a:r>
          </a:p>
        </p:txBody>
      </p:sp>
      <p:sp>
        <p:nvSpPr>
          <p:cNvPr id="163843" name="Rectangle 3"/>
          <p:cNvSpPr>
            <a:spLocks noGrp="1" noChangeArrowheads="1"/>
          </p:cNvSpPr>
          <p:nvPr>
            <p:ph type="body" idx="1"/>
          </p:nvPr>
        </p:nvSpPr>
        <p:spPr>
          <a:xfrm>
            <a:off x="1955800" y="1192213"/>
            <a:ext cx="6800850" cy="5448300"/>
          </a:xfrm>
          <a:solidFill>
            <a:srgbClr val="E1FFFF"/>
          </a:solidFill>
          <a:ln>
            <a:solidFill>
              <a:schemeClr val="tx1"/>
            </a:solidFill>
            <a:miter lim="800000"/>
            <a:headEnd/>
            <a:tailEnd/>
          </a:ln>
        </p:spPr>
        <p:txBody>
          <a:bodyPr/>
          <a:lstStyle/>
          <a:p>
            <a:pPr algn="just">
              <a:lnSpc>
                <a:spcPct val="90000"/>
              </a:lnSpc>
              <a:buFont typeface="Monotype Sorts" charset="2"/>
              <a:buNone/>
            </a:pPr>
            <a:r>
              <a:rPr lang="en-US" altLang="zh-TW" sz="1800" b="1">
                <a:latin typeface="Courier New" charset="0"/>
                <a:ea typeface="新細明體" charset="-120"/>
                <a:cs typeface="Times New Roman" charset="0"/>
              </a:rPr>
              <a:t>void PrintInt( int n )</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    cout &lt;&lt; "***Debug" &lt;&lt; endl;</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    cout &lt;&lt; "Value is " &lt;&lt; n &lt;&lt; endl;</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void PrintChar( char ch )</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    cout &lt;&lt; "***Debug" &lt;&lt; endl;</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    cout &lt;&lt; "Value is " &lt;&lt; ch &lt;&lt; endl;</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void PrintFloat( float x )</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  …</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void PrintDouble( double d )</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  …</a:t>
            </a:r>
            <a:endParaRPr lang="en-US" altLang="zh-TW" sz="1800" b="1">
              <a:ea typeface="新細明體" charset="-120"/>
              <a:cs typeface="Times New Roman" charset="0"/>
            </a:endParaRPr>
          </a:p>
          <a:p>
            <a:pPr algn="just">
              <a:lnSpc>
                <a:spcPct val="90000"/>
              </a:lnSpc>
              <a:buFont typeface="Monotype Sorts" charset="2"/>
              <a:buNone/>
            </a:pPr>
            <a:r>
              <a:rPr lang="en-US" altLang="zh-TW" sz="1800" b="1">
                <a:latin typeface="Courier New" charset="0"/>
                <a:ea typeface="新細明體" charset="-120"/>
                <a:cs typeface="Times New Roman" charset="0"/>
              </a:rPr>
              <a:t>}</a:t>
            </a:r>
            <a:endParaRPr lang="en-US" altLang="zh-TW" sz="1800" b="1">
              <a:ea typeface="新細明體" charset="-120"/>
              <a:cs typeface="Times New Roman" charset="0"/>
            </a:endParaRPr>
          </a:p>
          <a:p>
            <a:pPr>
              <a:lnSpc>
                <a:spcPct val="90000"/>
              </a:lnSpc>
              <a:buFont typeface="Monotype Sorts" charset="2"/>
              <a:buNone/>
            </a:pPr>
            <a:endParaRPr lang="zh-TW" altLang="en-US" sz="1800" b="1">
              <a:ea typeface="新細明體" charset="-120"/>
              <a:cs typeface="Times New Roman" charset="0"/>
            </a:endParaRPr>
          </a:p>
        </p:txBody>
      </p:sp>
      <p:sp>
        <p:nvSpPr>
          <p:cNvPr id="163844" name="Rectangle 4"/>
          <p:cNvSpPr>
            <a:spLocks noChangeArrowheads="1"/>
          </p:cNvSpPr>
          <p:nvPr/>
        </p:nvSpPr>
        <p:spPr bwMode="auto">
          <a:xfrm>
            <a:off x="6500813" y="4281488"/>
            <a:ext cx="3638550" cy="2286000"/>
          </a:xfrm>
          <a:prstGeom prst="rect">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zh-TW" altLang="en-US" sz="1600" b="1">
              <a:solidFill>
                <a:srgbClr val="000000"/>
              </a:solidFill>
              <a:latin typeface="Courier New" charset="0"/>
              <a:ea typeface="新細明體" charset="-120"/>
              <a:cs typeface="Times New Roman" charset="0"/>
            </a:endParaRPr>
          </a:p>
          <a:p>
            <a:pPr eaLnBrk="0" fontAlgn="base" hangingPunct="0">
              <a:spcBef>
                <a:spcPct val="0"/>
              </a:spcBef>
              <a:spcAft>
                <a:spcPct val="0"/>
              </a:spcAft>
            </a:pPr>
            <a:endParaRPr lang="zh-TW" altLang="en-US" sz="1600" b="1">
              <a:solidFill>
                <a:srgbClr val="000000"/>
              </a:solidFill>
              <a:ea typeface="新細明體" charset="-120"/>
              <a:cs typeface="Times New Roman" charset="0"/>
            </a:endParaRPr>
          </a:p>
          <a:p>
            <a:pPr eaLnBrk="0" fontAlgn="base" hangingPunct="0">
              <a:spcBef>
                <a:spcPct val="0"/>
              </a:spcBef>
              <a:spcAft>
                <a:spcPct val="0"/>
              </a:spcAft>
            </a:pPr>
            <a:r>
              <a:rPr lang="en-US" altLang="zh-TW" sz="2000" b="1">
                <a:solidFill>
                  <a:srgbClr val="9900CC"/>
                </a:solidFill>
                <a:latin typeface="Courier New" charset="0"/>
                <a:ea typeface="新細明體" charset="-120"/>
                <a:cs typeface="Times New Roman" charset="0"/>
              </a:rPr>
              <a:t>PrintInt</a:t>
            </a:r>
            <a:r>
              <a:rPr lang="en-US" altLang="zh-TW" sz="2000" b="1">
                <a:solidFill>
                  <a:srgbClr val="000000"/>
                </a:solidFill>
                <a:latin typeface="Courier New" charset="0"/>
                <a:ea typeface="新細明體" charset="-120"/>
                <a:cs typeface="Times New Roman" charset="0"/>
              </a:rPr>
              <a:t>(sum);</a:t>
            </a:r>
            <a:endParaRPr lang="en-US" altLang="zh-TW" sz="2000" b="1">
              <a:solidFill>
                <a:srgbClr val="000000"/>
              </a:solidFill>
              <a:ea typeface="新細明體" charset="-120"/>
              <a:cs typeface="Times New Roman" charset="0"/>
            </a:endParaRPr>
          </a:p>
          <a:p>
            <a:pPr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a:t>
            </a:r>
            <a:endParaRPr lang="en-US" altLang="zh-TW" sz="2000" b="1">
              <a:solidFill>
                <a:srgbClr val="000000"/>
              </a:solidFill>
              <a:ea typeface="新細明體" charset="-120"/>
              <a:cs typeface="Times New Roman" charset="0"/>
            </a:endParaRPr>
          </a:p>
          <a:p>
            <a:pPr eaLnBrk="0" fontAlgn="base" hangingPunct="0">
              <a:spcBef>
                <a:spcPct val="0"/>
              </a:spcBef>
              <a:spcAft>
                <a:spcPct val="0"/>
              </a:spcAft>
            </a:pPr>
            <a:r>
              <a:rPr lang="en-US" altLang="zh-TW" sz="2000" b="1">
                <a:solidFill>
                  <a:srgbClr val="0000FF"/>
                </a:solidFill>
                <a:latin typeface="Courier New" charset="0"/>
                <a:ea typeface="新細明體" charset="-120"/>
                <a:cs typeface="Times New Roman" charset="0"/>
              </a:rPr>
              <a:t>PrintChar</a:t>
            </a:r>
            <a:r>
              <a:rPr lang="en-US" altLang="zh-TW" sz="2000" b="1">
                <a:solidFill>
                  <a:srgbClr val="000000"/>
                </a:solidFill>
                <a:latin typeface="Courier New" charset="0"/>
                <a:ea typeface="新細明體" charset="-120"/>
                <a:cs typeface="Times New Roman" charset="0"/>
              </a:rPr>
              <a:t>(initial);</a:t>
            </a:r>
            <a:endParaRPr lang="en-US" altLang="zh-TW" sz="2000" b="1">
              <a:solidFill>
                <a:srgbClr val="000000"/>
              </a:solidFill>
              <a:ea typeface="新細明體" charset="-120"/>
              <a:cs typeface="Times New Roman" charset="0"/>
            </a:endParaRPr>
          </a:p>
          <a:p>
            <a:pPr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a:t>
            </a:r>
            <a:endParaRPr lang="en-US" altLang="zh-TW" sz="2000" b="1">
              <a:solidFill>
                <a:srgbClr val="000000"/>
              </a:solidFill>
              <a:ea typeface="新細明體" charset="-120"/>
              <a:cs typeface="Times New Roman" charset="0"/>
            </a:endParaRPr>
          </a:p>
          <a:p>
            <a:pPr eaLnBrk="0" fontAlgn="base" hangingPunct="0">
              <a:spcBef>
                <a:spcPct val="0"/>
              </a:spcBef>
              <a:spcAft>
                <a:spcPct val="0"/>
              </a:spcAft>
            </a:pPr>
            <a:r>
              <a:rPr lang="en-US" altLang="zh-TW" sz="2000" b="1">
                <a:solidFill>
                  <a:srgbClr val="33CC33"/>
                </a:solidFill>
                <a:latin typeface="Courier New" charset="0"/>
                <a:ea typeface="新細明體" charset="-120"/>
                <a:cs typeface="Times New Roman" charset="0"/>
              </a:rPr>
              <a:t>PrintFloat</a:t>
            </a:r>
            <a:r>
              <a:rPr lang="en-US" altLang="zh-TW" sz="2000" b="1">
                <a:solidFill>
                  <a:srgbClr val="000000"/>
                </a:solidFill>
                <a:latin typeface="Courier New" charset="0"/>
                <a:ea typeface="新細明體" charset="-120"/>
                <a:cs typeface="Times New Roman" charset="0"/>
              </a:rPr>
              <a:t>(angle);</a:t>
            </a:r>
            <a:r>
              <a:rPr lang="en-US" altLang="zh-TW" sz="1600" b="1">
                <a:solidFill>
                  <a:srgbClr val="000000"/>
                </a:solidFill>
                <a:ea typeface="新細明體" charset="-120"/>
                <a:cs typeface="Times New Roman" charset="0"/>
              </a:rPr>
              <a:t> </a:t>
            </a:r>
          </a:p>
        </p:txBody>
      </p:sp>
      <p:sp>
        <p:nvSpPr>
          <p:cNvPr id="163845" name="Text Box 5"/>
          <p:cNvSpPr txBox="1">
            <a:spLocks noChangeArrowheads="1"/>
          </p:cNvSpPr>
          <p:nvPr/>
        </p:nvSpPr>
        <p:spPr bwMode="auto">
          <a:xfrm>
            <a:off x="6372226" y="4262438"/>
            <a:ext cx="3935413" cy="33655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sz="1600" b="1">
                <a:solidFill>
                  <a:srgbClr val="000000"/>
                </a:solidFill>
                <a:ea typeface="新細明體" charset="-120"/>
              </a:rPr>
              <a:t>To output the traced values, we insert:</a:t>
            </a:r>
          </a:p>
        </p:txBody>
      </p:sp>
    </p:spTree>
    <p:extLst>
      <p:ext uri="{BB962C8B-B14F-4D97-AF65-F5344CB8AC3E}">
        <p14:creationId xmlns:p14="http://schemas.microsoft.com/office/powerpoint/2010/main" val="144396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752600" y="530225"/>
            <a:ext cx="8610600" cy="1155700"/>
          </a:xfrm>
          <a:noFill/>
          <a:ln/>
        </p:spPr>
        <p:txBody>
          <a:bodyPr vert="horz" wrap="square" lIns="92075" tIns="46038" rIns="92075" bIns="46038" numCol="1" anchor="b" anchorCtr="0" compatLnSpc="1">
            <a:prstTxWarp prst="textNoShape">
              <a:avLst/>
            </a:prstTxWarp>
          </a:bodyPr>
          <a:lstStyle/>
          <a:p>
            <a:r>
              <a:rPr lang="en-US" altLang="zh-TW">
                <a:ea typeface="新細明體" charset="-120"/>
              </a:rPr>
              <a:t>Approach 2:Function Overloading (Review)</a:t>
            </a:r>
            <a:endParaRPr lang="en-US" altLang="zh-TW" b="0">
              <a:ea typeface="新細明體" charset="-120"/>
            </a:endParaRPr>
          </a:p>
        </p:txBody>
      </p:sp>
      <p:sp>
        <p:nvSpPr>
          <p:cNvPr id="114691" name="Rectangle 3"/>
          <p:cNvSpPr>
            <a:spLocks noGrp="1" noChangeArrowheads="1"/>
          </p:cNvSpPr>
          <p:nvPr>
            <p:ph type="body" idx="1"/>
          </p:nvPr>
        </p:nvSpPr>
        <p:spPr>
          <a:xfrm>
            <a:off x="1771650" y="2057400"/>
            <a:ext cx="8439150" cy="1257300"/>
          </a:xfrm>
          <a:noFill/>
          <a:ln/>
        </p:spPr>
        <p:txBody>
          <a:bodyPr vert="horz" wrap="square" lIns="92075" tIns="46038" rIns="92075" bIns="46038" numCol="1" anchor="t" anchorCtr="0" compatLnSpc="1">
            <a:prstTxWarp prst="textNoShape">
              <a:avLst/>
            </a:prstTxWarp>
          </a:bodyPr>
          <a:lstStyle/>
          <a:p>
            <a:pPr lvl="1">
              <a:lnSpc>
                <a:spcPct val="90000"/>
              </a:lnSpc>
              <a:buClr>
                <a:schemeClr val="tx1"/>
              </a:buClr>
              <a:buFontTx/>
              <a:buChar char="•"/>
            </a:pPr>
            <a:r>
              <a:rPr lang="en-US" altLang="zh-TW" b="1">
                <a:ea typeface="新細明體" charset="-120"/>
              </a:rPr>
              <a:t>The use of the same name for different C++ functions, distinguished from each other by their parameter lists</a:t>
            </a:r>
            <a:endParaRPr lang="en-US" altLang="zh-TW" sz="4000" b="1">
              <a:ea typeface="新細明體" charset="-120"/>
            </a:endParaRPr>
          </a:p>
        </p:txBody>
      </p:sp>
      <p:sp>
        <p:nvSpPr>
          <p:cNvPr id="114692" name="Text Box 4"/>
          <p:cNvSpPr txBox="1">
            <a:spLocks noChangeArrowheads="1"/>
          </p:cNvSpPr>
          <p:nvPr/>
        </p:nvSpPr>
        <p:spPr bwMode="auto">
          <a:xfrm>
            <a:off x="2400300" y="3714750"/>
            <a:ext cx="74485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1" eaLnBrk="0" fontAlgn="base" hangingPunct="0">
              <a:spcBef>
                <a:spcPct val="50000"/>
              </a:spcBef>
              <a:spcAft>
                <a:spcPct val="0"/>
              </a:spcAft>
              <a:buFontTx/>
              <a:buChar char="•"/>
            </a:pPr>
            <a:r>
              <a:rPr lang="zh-TW" altLang="en-US" sz="2400" b="1">
                <a:ea typeface="新細明體" charset="-120"/>
              </a:rPr>
              <a:t>    </a:t>
            </a:r>
            <a:r>
              <a:rPr lang="en-US" altLang="zh-TW" sz="2400" b="1">
                <a:ea typeface="新細明體" charset="-120"/>
              </a:rPr>
              <a:t>Eliminates need to come up with many different names for identical tasks.</a:t>
            </a:r>
          </a:p>
          <a:p>
            <a:pPr lvl="1" eaLnBrk="0" fontAlgn="base" hangingPunct="0">
              <a:spcBef>
                <a:spcPct val="50000"/>
              </a:spcBef>
              <a:spcAft>
                <a:spcPct val="0"/>
              </a:spcAft>
              <a:buFontTx/>
              <a:buChar char="•"/>
            </a:pPr>
            <a:r>
              <a:rPr lang="en-US" altLang="zh-TW" sz="2400" b="1">
                <a:ea typeface="新細明體" charset="-120"/>
              </a:rPr>
              <a:t>    Reduces the chance of unexpected results caused by using the wrong function name.</a:t>
            </a:r>
          </a:p>
        </p:txBody>
      </p:sp>
    </p:spTree>
    <p:extLst>
      <p:ext uri="{BB962C8B-B14F-4D97-AF65-F5344CB8AC3E}">
        <p14:creationId xmlns:p14="http://schemas.microsoft.com/office/powerpoint/2010/main" val="2943037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1524000" y="0"/>
            <a:ext cx="8458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b"/>
          <a:lstStyle>
            <a:lvl1pPr>
              <a:defRPr sz="2400">
                <a:solidFill>
                  <a:schemeClr val="tx1"/>
                </a:solidFill>
                <a:latin typeface="Times New Roman" charset="0"/>
              </a:defRPr>
            </a:lvl1pPr>
            <a:lvl2pPr>
              <a:defRPr sz="2400">
                <a:solidFill>
                  <a:schemeClr val="tx1"/>
                </a:solidFill>
                <a:latin typeface="Times New Roman" charset="0"/>
              </a:defRPr>
            </a:lvl2pPr>
            <a:lvl3pPr>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marL="457200" eaLnBrk="0" fontAlgn="base" hangingPunct="0">
              <a:spcBef>
                <a:spcPct val="0"/>
              </a:spcBef>
              <a:spcAft>
                <a:spcPct val="0"/>
              </a:spcAft>
              <a:defRPr sz="2400">
                <a:solidFill>
                  <a:schemeClr val="tx1"/>
                </a:solidFill>
                <a:latin typeface="Times New Roman" charset="0"/>
              </a:defRPr>
            </a:lvl6pPr>
            <a:lvl7pPr marL="914400" eaLnBrk="0" fontAlgn="base" hangingPunct="0">
              <a:spcBef>
                <a:spcPct val="0"/>
              </a:spcBef>
              <a:spcAft>
                <a:spcPct val="0"/>
              </a:spcAft>
              <a:defRPr sz="2400">
                <a:solidFill>
                  <a:schemeClr val="tx1"/>
                </a:solidFill>
                <a:latin typeface="Times New Roman" charset="0"/>
              </a:defRPr>
            </a:lvl7pPr>
            <a:lvl8pPr marL="1371600" eaLnBrk="0" fontAlgn="base" hangingPunct="0">
              <a:spcBef>
                <a:spcPct val="0"/>
              </a:spcBef>
              <a:spcAft>
                <a:spcPct val="0"/>
              </a:spcAft>
              <a:defRPr sz="2400">
                <a:solidFill>
                  <a:schemeClr val="tx1"/>
                </a:solidFill>
                <a:latin typeface="Times New Roman" charset="0"/>
              </a:defRPr>
            </a:lvl8pPr>
            <a:lvl9pPr marL="1828800" eaLnBrk="0" fontAlgn="base" hangingPunct="0">
              <a:spcBef>
                <a:spcPct val="0"/>
              </a:spcBef>
              <a:spcAft>
                <a:spcPct val="0"/>
              </a:spcAft>
              <a:defRPr sz="2400">
                <a:solidFill>
                  <a:schemeClr val="tx1"/>
                </a:solidFill>
                <a:latin typeface="Times New Roman" charset="0"/>
              </a:defRPr>
            </a:lvl9pPr>
          </a:lstStyle>
          <a:p>
            <a:pPr algn="ctr" eaLnBrk="0" fontAlgn="base" hangingPunct="0">
              <a:spcBef>
                <a:spcPct val="0"/>
              </a:spcBef>
              <a:spcAft>
                <a:spcPct val="0"/>
              </a:spcAft>
            </a:pPr>
            <a:r>
              <a:rPr lang="en-US" altLang="zh-TW" sz="4400" b="1">
                <a:solidFill>
                  <a:srgbClr val="4D4D4D"/>
                </a:solidFill>
                <a:ea typeface="新細明體" charset="-120"/>
              </a:rPr>
              <a:t>Example of Function Overloading</a:t>
            </a:r>
          </a:p>
        </p:txBody>
      </p:sp>
      <p:sp>
        <p:nvSpPr>
          <p:cNvPr id="164867" name="Rectangle 3"/>
          <p:cNvSpPr>
            <a:spLocks noChangeArrowheads="1"/>
          </p:cNvSpPr>
          <p:nvPr/>
        </p:nvSpPr>
        <p:spPr bwMode="auto">
          <a:xfrm>
            <a:off x="2400300" y="1371600"/>
            <a:ext cx="6800850" cy="4705350"/>
          </a:xfrm>
          <a:prstGeom prst="rect">
            <a:avLst/>
          </a:prstGeom>
          <a:solidFill>
            <a:srgbClr val="FFDDDE"/>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void </a:t>
            </a:r>
            <a:r>
              <a:rPr lang="en-US" altLang="zh-TW" sz="1800" b="1">
                <a:solidFill>
                  <a:srgbClr val="0000FF"/>
                </a:solidFill>
                <a:latin typeface="Courier New" charset="0"/>
                <a:ea typeface="新細明體" charset="-120"/>
                <a:cs typeface="Times New Roman" charset="0"/>
              </a:rPr>
              <a:t>Print</a:t>
            </a:r>
            <a:r>
              <a:rPr lang="en-US" altLang="zh-TW" sz="1800" b="1">
                <a:solidFill>
                  <a:srgbClr val="000000"/>
                </a:solidFill>
                <a:latin typeface="Courier New" charset="0"/>
                <a:ea typeface="新細明體" charset="-120"/>
                <a:cs typeface="Times New Roman" charset="0"/>
              </a:rPr>
              <a:t>( int n )</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    cout &lt;&lt; "***Debug" &lt;&lt; endl;</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    cout &lt;&lt; "Value is " &lt;&lt; n &lt;&lt; endl;</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void </a:t>
            </a:r>
            <a:r>
              <a:rPr lang="en-US" altLang="zh-TW" sz="1800" b="1">
                <a:solidFill>
                  <a:srgbClr val="0000FF"/>
                </a:solidFill>
                <a:latin typeface="Courier New" charset="0"/>
                <a:ea typeface="新細明體" charset="-120"/>
                <a:cs typeface="Times New Roman" charset="0"/>
              </a:rPr>
              <a:t>Print</a:t>
            </a:r>
            <a:r>
              <a:rPr lang="en-US" altLang="zh-TW" sz="1800" b="1">
                <a:solidFill>
                  <a:srgbClr val="000000"/>
                </a:solidFill>
                <a:latin typeface="Courier New" charset="0"/>
                <a:ea typeface="新細明體" charset="-120"/>
                <a:cs typeface="Times New Roman" charset="0"/>
              </a:rPr>
              <a:t>( char ch )</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    cout &lt;&lt; "***Debug" &lt;&lt; endl;</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    cout &lt;&lt; "Value is " &lt;&lt; ch &lt;&lt; endl;</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void </a:t>
            </a:r>
            <a:r>
              <a:rPr lang="en-US" altLang="zh-TW" sz="1800" b="1">
                <a:solidFill>
                  <a:srgbClr val="0000FF"/>
                </a:solidFill>
                <a:latin typeface="Courier New" charset="0"/>
                <a:ea typeface="新細明體" charset="-120"/>
                <a:cs typeface="Times New Roman" charset="0"/>
              </a:rPr>
              <a:t>Print</a:t>
            </a:r>
            <a:r>
              <a:rPr lang="en-US" altLang="zh-TW" sz="1800" b="1">
                <a:solidFill>
                  <a:srgbClr val="000000"/>
                </a:solidFill>
                <a:latin typeface="Courier New" charset="0"/>
                <a:ea typeface="新細明體" charset="-120"/>
                <a:cs typeface="Times New Roman" charset="0"/>
              </a:rPr>
              <a:t>( float x )</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  </a:t>
            </a:r>
            <a:endParaRPr lang="en-US" altLang="zh-TW" sz="1800" b="1">
              <a:solidFill>
                <a:srgbClr val="000000"/>
              </a:solidFill>
              <a:latin typeface="Arial" charset="0"/>
              <a:ea typeface="新細明體" charset="-120"/>
              <a:cs typeface="Times New Roman" charset="0"/>
            </a:endParaRPr>
          </a:p>
          <a:p>
            <a:pPr algn="just" eaLnBrk="0" fontAlgn="base" hangingPunct="0">
              <a:lnSpc>
                <a:spcPct val="90000"/>
              </a:lnSpc>
              <a:spcBef>
                <a:spcPct val="20000"/>
              </a:spcBef>
              <a:spcAft>
                <a:spcPct val="0"/>
              </a:spcAft>
              <a:buClr>
                <a:srgbClr val="4D4D4D"/>
              </a:buClr>
              <a:buSzPct val="75000"/>
              <a:buFont typeface="Monotype Sorts" charset="2"/>
              <a:buNone/>
            </a:pPr>
            <a:r>
              <a:rPr lang="en-US" altLang="zh-TW" sz="1800" b="1">
                <a:solidFill>
                  <a:srgbClr val="000000"/>
                </a:solidFill>
                <a:latin typeface="Courier New" charset="0"/>
                <a:ea typeface="新細明體" charset="-120"/>
                <a:cs typeface="Times New Roman" charset="0"/>
              </a:rPr>
              <a:t>}</a:t>
            </a:r>
            <a:endParaRPr lang="en-US" altLang="zh-TW" sz="1800" b="1">
              <a:solidFill>
                <a:srgbClr val="000000"/>
              </a:solidFill>
              <a:latin typeface="Arial" charset="0"/>
              <a:ea typeface="新細明體" charset="-120"/>
              <a:cs typeface="Times New Roman" charset="0"/>
            </a:endParaRPr>
          </a:p>
          <a:p>
            <a:pPr eaLnBrk="0" fontAlgn="base" hangingPunct="0">
              <a:lnSpc>
                <a:spcPct val="90000"/>
              </a:lnSpc>
              <a:spcBef>
                <a:spcPct val="20000"/>
              </a:spcBef>
              <a:spcAft>
                <a:spcPct val="0"/>
              </a:spcAft>
              <a:buClr>
                <a:srgbClr val="4D4D4D"/>
              </a:buClr>
              <a:buSzPct val="75000"/>
              <a:buFont typeface="Monotype Sorts" charset="2"/>
              <a:buNone/>
            </a:pPr>
            <a:endParaRPr lang="zh-TW" altLang="en-US" sz="1800" b="1">
              <a:solidFill>
                <a:srgbClr val="000000"/>
              </a:solidFill>
              <a:latin typeface="Arial" charset="0"/>
              <a:ea typeface="新細明體" charset="-120"/>
              <a:cs typeface="Times New Roman" charset="0"/>
            </a:endParaRPr>
          </a:p>
        </p:txBody>
      </p:sp>
      <p:sp>
        <p:nvSpPr>
          <p:cNvPr id="164868" name="Rectangle 4"/>
          <p:cNvSpPr>
            <a:spLocks noChangeArrowheads="1"/>
          </p:cNvSpPr>
          <p:nvPr/>
        </p:nvSpPr>
        <p:spPr bwMode="auto">
          <a:xfrm>
            <a:off x="6119813" y="4419600"/>
            <a:ext cx="3619500" cy="2038350"/>
          </a:xfrm>
          <a:prstGeom prst="rect">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zh-TW" altLang="en-US" sz="2000" dirty="0">
              <a:solidFill>
                <a:srgbClr val="000000"/>
              </a:solidFill>
              <a:latin typeface="Comic Sans MS" charset="0"/>
              <a:ea typeface="新細明體" charset="-120"/>
              <a:cs typeface="Times New Roman" charset="0"/>
            </a:endParaRPr>
          </a:p>
          <a:p>
            <a:pPr eaLnBrk="0" fontAlgn="base" hangingPunct="0">
              <a:spcBef>
                <a:spcPct val="0"/>
              </a:spcBef>
              <a:spcAft>
                <a:spcPct val="0"/>
              </a:spcAft>
            </a:pPr>
            <a:r>
              <a:rPr lang="en-US" altLang="zh-TW" sz="2000" dirty="0">
                <a:solidFill>
                  <a:srgbClr val="0000FF"/>
                </a:solidFill>
                <a:latin typeface="Comic Sans MS" charset="0"/>
                <a:ea typeface="新細明體" charset="-120"/>
                <a:cs typeface="Times New Roman" charset="0"/>
              </a:rPr>
              <a:t>Print</a:t>
            </a:r>
            <a:r>
              <a:rPr lang="en-US" altLang="zh-TW" sz="2000" dirty="0">
                <a:solidFill>
                  <a:srgbClr val="000000"/>
                </a:solidFill>
                <a:latin typeface="Comic Sans MS" charset="0"/>
                <a:ea typeface="新細明體" charset="-120"/>
                <a:cs typeface="Times New Roman" charset="0"/>
              </a:rPr>
              <a:t>(</a:t>
            </a:r>
            <a:r>
              <a:rPr lang="en-US" altLang="zh-TW" sz="2000" dirty="0" err="1">
                <a:solidFill>
                  <a:srgbClr val="000000"/>
                </a:solidFill>
                <a:latin typeface="Comic Sans MS" charset="0"/>
                <a:ea typeface="新細明體" charset="-120"/>
                <a:cs typeface="Times New Roman" charset="0"/>
              </a:rPr>
              <a:t>someInt</a:t>
            </a:r>
            <a:r>
              <a:rPr lang="en-US" altLang="zh-TW" sz="2000" dirty="0">
                <a:solidFill>
                  <a:srgbClr val="000000"/>
                </a:solidFill>
                <a:latin typeface="Comic Sans MS" charset="0"/>
                <a:ea typeface="新細明體" charset="-120"/>
                <a:cs typeface="Times New Roman" charset="0"/>
              </a:rPr>
              <a:t>);</a:t>
            </a:r>
          </a:p>
          <a:p>
            <a:pPr eaLnBrk="0" fontAlgn="base" hangingPunct="0">
              <a:spcBef>
                <a:spcPct val="0"/>
              </a:spcBef>
              <a:spcAft>
                <a:spcPct val="0"/>
              </a:spcAft>
            </a:pPr>
            <a:r>
              <a:rPr lang="en-US" altLang="zh-TW" sz="2000" dirty="0">
                <a:solidFill>
                  <a:srgbClr val="0000FF"/>
                </a:solidFill>
                <a:latin typeface="Comic Sans MS" charset="0"/>
                <a:ea typeface="新細明體" charset="-120"/>
                <a:cs typeface="Times New Roman" charset="0"/>
              </a:rPr>
              <a:t>Print</a:t>
            </a:r>
            <a:r>
              <a:rPr lang="en-US" altLang="zh-TW" sz="2000" dirty="0">
                <a:solidFill>
                  <a:srgbClr val="000000"/>
                </a:solidFill>
                <a:latin typeface="Comic Sans MS" charset="0"/>
                <a:ea typeface="新細明體" charset="-120"/>
                <a:cs typeface="Times New Roman" charset="0"/>
              </a:rPr>
              <a:t>(</a:t>
            </a:r>
            <a:r>
              <a:rPr lang="en-US" altLang="zh-TW" sz="2000" dirty="0" err="1">
                <a:solidFill>
                  <a:srgbClr val="000000"/>
                </a:solidFill>
                <a:latin typeface="Comic Sans MS" charset="0"/>
                <a:ea typeface="新細明體" charset="-120"/>
                <a:cs typeface="Times New Roman" charset="0"/>
              </a:rPr>
              <a:t>someChar</a:t>
            </a:r>
            <a:r>
              <a:rPr lang="en-US" altLang="zh-TW" sz="2000" dirty="0">
                <a:solidFill>
                  <a:srgbClr val="000000"/>
                </a:solidFill>
                <a:latin typeface="Comic Sans MS" charset="0"/>
                <a:ea typeface="新細明體" charset="-120"/>
                <a:cs typeface="Times New Roman" charset="0"/>
              </a:rPr>
              <a:t>);</a:t>
            </a:r>
          </a:p>
          <a:p>
            <a:pPr eaLnBrk="0" fontAlgn="base" hangingPunct="0">
              <a:spcBef>
                <a:spcPct val="0"/>
              </a:spcBef>
              <a:spcAft>
                <a:spcPct val="0"/>
              </a:spcAft>
            </a:pPr>
            <a:r>
              <a:rPr lang="en-US" altLang="zh-TW" sz="2000" dirty="0">
                <a:solidFill>
                  <a:srgbClr val="0000FF"/>
                </a:solidFill>
                <a:latin typeface="Comic Sans MS" charset="0"/>
                <a:ea typeface="新細明體" charset="-120"/>
                <a:cs typeface="Times New Roman" charset="0"/>
              </a:rPr>
              <a:t>Print</a:t>
            </a:r>
            <a:r>
              <a:rPr lang="en-US" altLang="zh-TW" sz="2000" dirty="0">
                <a:solidFill>
                  <a:srgbClr val="000000"/>
                </a:solidFill>
                <a:latin typeface="Comic Sans MS" charset="0"/>
                <a:ea typeface="新細明體" charset="-120"/>
                <a:cs typeface="Times New Roman" charset="0"/>
              </a:rPr>
              <a:t>(</a:t>
            </a:r>
            <a:r>
              <a:rPr lang="en-US" altLang="zh-TW" sz="2000" dirty="0" err="1">
                <a:solidFill>
                  <a:srgbClr val="000000"/>
                </a:solidFill>
                <a:latin typeface="Comic Sans MS" charset="0"/>
                <a:ea typeface="新細明體" charset="-120"/>
                <a:cs typeface="Times New Roman" charset="0"/>
              </a:rPr>
              <a:t>someFloat</a:t>
            </a:r>
            <a:r>
              <a:rPr lang="en-US" altLang="zh-TW" sz="2000" dirty="0">
                <a:solidFill>
                  <a:srgbClr val="000000"/>
                </a:solidFill>
                <a:latin typeface="Comic Sans MS" charset="0"/>
                <a:ea typeface="新細明體" charset="-120"/>
                <a:cs typeface="Times New Roman" charset="0"/>
              </a:rPr>
              <a:t>);</a:t>
            </a:r>
          </a:p>
          <a:p>
            <a:pPr eaLnBrk="0" fontAlgn="base" hangingPunct="0">
              <a:spcBef>
                <a:spcPct val="0"/>
              </a:spcBef>
              <a:spcAft>
                <a:spcPct val="0"/>
              </a:spcAft>
            </a:pPr>
            <a:endParaRPr lang="zh-TW" altLang="en-US" sz="2000" dirty="0">
              <a:solidFill>
                <a:srgbClr val="000000"/>
              </a:solidFill>
              <a:latin typeface="Comic Sans MS" charset="0"/>
              <a:ea typeface="新細明體" charset="-120"/>
              <a:cs typeface="Times New Roman" charset="0"/>
            </a:endParaRPr>
          </a:p>
        </p:txBody>
      </p:sp>
      <p:sp>
        <p:nvSpPr>
          <p:cNvPr id="164869" name="Text Box 5"/>
          <p:cNvSpPr txBox="1">
            <a:spLocks noChangeArrowheads="1"/>
          </p:cNvSpPr>
          <p:nvPr/>
        </p:nvSpPr>
        <p:spPr bwMode="auto">
          <a:xfrm>
            <a:off x="6010276" y="4395788"/>
            <a:ext cx="4022725" cy="33655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sz="1600" b="1">
                <a:solidFill>
                  <a:srgbClr val="000000"/>
                </a:solidFill>
                <a:ea typeface="新細明體" charset="-120"/>
              </a:rPr>
              <a:t>To output the traced values, we insert:</a:t>
            </a:r>
          </a:p>
        </p:txBody>
      </p:sp>
    </p:spTree>
    <p:extLst>
      <p:ext uri="{BB962C8B-B14F-4D97-AF65-F5344CB8AC3E}">
        <p14:creationId xmlns:p14="http://schemas.microsoft.com/office/powerpoint/2010/main" val="166222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2024064" y="152400"/>
            <a:ext cx="8034337" cy="1143000"/>
          </a:xfrm>
          <a:noFill/>
          <a:ln/>
        </p:spPr>
        <p:txBody>
          <a:bodyPr vert="horz" wrap="square" lIns="92075" tIns="46038" rIns="92075" bIns="46038" numCol="1" anchor="b" anchorCtr="0" compatLnSpc="1">
            <a:prstTxWarp prst="textNoShape">
              <a:avLst/>
            </a:prstTxWarp>
          </a:bodyPr>
          <a:lstStyle/>
          <a:p>
            <a:r>
              <a:rPr lang="en-US" altLang="zh-TW">
                <a:ea typeface="新細明體" charset="-120"/>
              </a:rPr>
              <a:t>Approach 3: Function Template</a:t>
            </a:r>
            <a:endParaRPr lang="en-US" altLang="zh-TW" b="0">
              <a:ea typeface="新細明體" charset="-120"/>
            </a:endParaRPr>
          </a:p>
        </p:txBody>
      </p:sp>
      <p:sp>
        <p:nvSpPr>
          <p:cNvPr id="112644" name="Text Box 4"/>
          <p:cNvSpPr txBox="1">
            <a:spLocks noChangeArrowheads="1"/>
          </p:cNvSpPr>
          <p:nvPr/>
        </p:nvSpPr>
        <p:spPr bwMode="auto">
          <a:xfrm>
            <a:off x="1885950" y="1390650"/>
            <a:ext cx="765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endParaRPr lang="zh-TW" altLang="en-US" sz="2400">
              <a:solidFill>
                <a:srgbClr val="000000"/>
              </a:solidFill>
              <a:ea typeface="新細明體" charset="-120"/>
            </a:endParaRPr>
          </a:p>
        </p:txBody>
      </p:sp>
      <p:sp>
        <p:nvSpPr>
          <p:cNvPr id="112645" name="Text Box 5"/>
          <p:cNvSpPr txBox="1">
            <a:spLocks noChangeArrowheads="1"/>
          </p:cNvSpPr>
          <p:nvPr/>
        </p:nvSpPr>
        <p:spPr bwMode="auto">
          <a:xfrm>
            <a:off x="2038350" y="1447801"/>
            <a:ext cx="80391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buFontTx/>
              <a:buChar char="•"/>
            </a:pPr>
            <a:r>
              <a:rPr lang="zh-TW" altLang="en-US" sz="2400" b="1">
                <a:solidFill>
                  <a:srgbClr val="000000"/>
                </a:solidFill>
                <a:ea typeface="新細明體" charset="-120"/>
              </a:rPr>
              <a:t> </a:t>
            </a:r>
            <a:r>
              <a:rPr lang="en-US" altLang="zh-TW" sz="2400" b="1">
                <a:solidFill>
                  <a:srgbClr val="000000"/>
                </a:solidFill>
                <a:ea typeface="新細明體" charset="-120"/>
              </a:rPr>
              <a:t>A C++ language construct that allows the compiler to generate </a:t>
            </a:r>
            <a:r>
              <a:rPr lang="en-US" altLang="zh-TW" sz="2400" b="1" u="sng">
                <a:solidFill>
                  <a:srgbClr val="000000"/>
                </a:solidFill>
                <a:ea typeface="新細明體" charset="-120"/>
              </a:rPr>
              <a:t>multiple</a:t>
            </a:r>
            <a:r>
              <a:rPr lang="en-US" altLang="zh-TW" sz="2400" b="1">
                <a:solidFill>
                  <a:srgbClr val="000000"/>
                </a:solidFill>
                <a:ea typeface="新細明體" charset="-120"/>
              </a:rPr>
              <a:t> versions of a function by allowing </a:t>
            </a:r>
            <a:r>
              <a:rPr lang="en-US" altLang="zh-TW" sz="2400" b="1" u="sng">
                <a:solidFill>
                  <a:srgbClr val="000000"/>
                </a:solidFill>
                <a:ea typeface="新細明體" charset="-120"/>
              </a:rPr>
              <a:t>parameterized data types</a:t>
            </a:r>
            <a:r>
              <a:rPr lang="en-US" altLang="zh-TW" sz="2400" b="1">
                <a:solidFill>
                  <a:srgbClr val="000000"/>
                </a:solidFill>
                <a:ea typeface="新細明體" charset="-120"/>
              </a:rPr>
              <a:t>.</a:t>
            </a:r>
          </a:p>
        </p:txBody>
      </p:sp>
      <p:sp>
        <p:nvSpPr>
          <p:cNvPr id="112647" name="Text Box 7"/>
          <p:cNvSpPr txBox="1">
            <a:spLocks noChangeArrowheads="1"/>
          </p:cNvSpPr>
          <p:nvPr/>
        </p:nvSpPr>
        <p:spPr bwMode="auto">
          <a:xfrm>
            <a:off x="2628900" y="2800350"/>
            <a:ext cx="721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endParaRPr lang="zh-TW" altLang="en-US" sz="2400">
              <a:solidFill>
                <a:srgbClr val="000000"/>
              </a:solidFill>
              <a:ea typeface="新細明體" charset="-120"/>
            </a:endParaRPr>
          </a:p>
        </p:txBody>
      </p:sp>
      <p:sp>
        <p:nvSpPr>
          <p:cNvPr id="112652" name="Rectangle 12"/>
          <p:cNvSpPr>
            <a:spLocks noChangeArrowheads="1"/>
          </p:cNvSpPr>
          <p:nvPr/>
        </p:nvSpPr>
        <p:spPr bwMode="auto">
          <a:xfrm>
            <a:off x="3276600" y="3333750"/>
            <a:ext cx="4876800" cy="1123950"/>
          </a:xfrm>
          <a:prstGeom prst="rect">
            <a:avLst/>
          </a:prstGeom>
          <a:solidFill>
            <a:srgbClr val="FFCC99"/>
          </a:soli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r>
              <a:rPr lang="en-US" altLang="zh-TW" sz="2400" b="1">
                <a:solidFill>
                  <a:srgbClr val="000000"/>
                </a:solidFill>
                <a:ea typeface="新細明體" charset="-120"/>
              </a:rPr>
              <a:t>Template &lt; TemplateParamList &gt;</a:t>
            </a:r>
          </a:p>
          <a:p>
            <a:pPr eaLnBrk="0" fontAlgn="base" hangingPunct="0">
              <a:spcBef>
                <a:spcPct val="0"/>
              </a:spcBef>
              <a:spcAft>
                <a:spcPct val="0"/>
              </a:spcAft>
            </a:pPr>
            <a:r>
              <a:rPr lang="en-US" altLang="zh-TW" sz="2400" b="1">
                <a:solidFill>
                  <a:srgbClr val="000000"/>
                </a:solidFill>
                <a:ea typeface="新細明體" charset="-120"/>
              </a:rPr>
              <a:t>FunctionDefinition</a:t>
            </a:r>
          </a:p>
        </p:txBody>
      </p:sp>
      <p:sp>
        <p:nvSpPr>
          <p:cNvPr id="112653" name="Text Box 13"/>
          <p:cNvSpPr txBox="1">
            <a:spLocks noChangeArrowheads="1"/>
          </p:cNvSpPr>
          <p:nvPr/>
        </p:nvSpPr>
        <p:spPr bwMode="auto">
          <a:xfrm>
            <a:off x="2266950" y="2857500"/>
            <a:ext cx="681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sz="2400" b="1">
                <a:solidFill>
                  <a:srgbClr val="800080"/>
                </a:solidFill>
                <a:ea typeface="新細明體" charset="-120"/>
              </a:rPr>
              <a:t>FunctionTemplate</a:t>
            </a:r>
          </a:p>
        </p:txBody>
      </p:sp>
      <p:sp>
        <p:nvSpPr>
          <p:cNvPr id="112655" name="Text Box 15"/>
          <p:cNvSpPr txBox="1">
            <a:spLocks noChangeArrowheads="1"/>
          </p:cNvSpPr>
          <p:nvPr/>
        </p:nvSpPr>
        <p:spPr bwMode="auto">
          <a:xfrm>
            <a:off x="2247900" y="4622800"/>
            <a:ext cx="6262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sz="2400" b="1">
                <a:solidFill>
                  <a:srgbClr val="800080"/>
                </a:solidFill>
                <a:ea typeface="新細明體" charset="-120"/>
              </a:rPr>
              <a:t>TemplateParamDeclaration: placeholder</a:t>
            </a:r>
          </a:p>
        </p:txBody>
      </p:sp>
      <p:sp>
        <p:nvSpPr>
          <p:cNvPr id="112661" name="Rectangle 21"/>
          <p:cNvSpPr>
            <a:spLocks noChangeArrowheads="1"/>
          </p:cNvSpPr>
          <p:nvPr/>
        </p:nvSpPr>
        <p:spPr bwMode="auto">
          <a:xfrm>
            <a:off x="3222626" y="5199063"/>
            <a:ext cx="5921375" cy="1276350"/>
          </a:xfrm>
          <a:prstGeom prst="rect">
            <a:avLst/>
          </a:prstGeom>
          <a:solidFill>
            <a:srgbClr val="FFCC99"/>
          </a:solidFill>
          <a:ln w="12700">
            <a:solidFill>
              <a:srgbClr val="00008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fontAlgn="base" hangingPunct="0">
              <a:spcBef>
                <a:spcPct val="0"/>
              </a:spcBef>
              <a:spcAft>
                <a:spcPct val="0"/>
              </a:spcAft>
            </a:pPr>
            <a:r>
              <a:rPr lang="zh-TW" altLang="en-US" sz="2400" b="1">
                <a:solidFill>
                  <a:srgbClr val="000000"/>
                </a:solidFill>
                <a:ea typeface="新細明體" charset="-120"/>
              </a:rPr>
              <a:t> 	 	</a:t>
            </a:r>
            <a:r>
              <a:rPr lang="en-US" altLang="zh-TW" sz="2400" b="1">
                <a:solidFill>
                  <a:srgbClr val="000000"/>
                </a:solidFill>
                <a:ea typeface="新細明體" charset="-120"/>
              </a:rPr>
              <a:t>class 	typeIdentifier                          </a:t>
            </a:r>
          </a:p>
          <a:p>
            <a:pPr algn="ctr" eaLnBrk="0" fontAlgn="base" hangingPunct="0">
              <a:spcBef>
                <a:spcPct val="0"/>
              </a:spcBef>
              <a:spcAft>
                <a:spcPct val="0"/>
              </a:spcAft>
            </a:pPr>
            <a:r>
              <a:rPr lang="en-US" altLang="zh-TW" sz="2400" b="1">
                <a:solidFill>
                  <a:srgbClr val="000000"/>
                </a:solidFill>
                <a:ea typeface="新細明體" charset="-120"/>
              </a:rPr>
              <a:t>		typename variableIdentifier                  </a:t>
            </a:r>
          </a:p>
        </p:txBody>
      </p:sp>
      <p:sp>
        <p:nvSpPr>
          <p:cNvPr id="112665" name="AutoShape 25"/>
          <p:cNvSpPr>
            <a:spLocks/>
          </p:cNvSpPr>
          <p:nvPr/>
        </p:nvSpPr>
        <p:spPr bwMode="auto">
          <a:xfrm>
            <a:off x="3621089" y="5443539"/>
            <a:ext cx="414337" cy="942975"/>
          </a:xfrm>
          <a:prstGeom prst="leftBrace">
            <a:avLst>
              <a:gd name="adj1" fmla="val 1896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TW" altLang="en-US" sz="2400" b="1">
              <a:solidFill>
                <a:srgbClr val="000000"/>
              </a:solidFill>
              <a:ea typeface="新細明體" charset="-120"/>
            </a:endParaRPr>
          </a:p>
        </p:txBody>
      </p:sp>
    </p:spTree>
    <p:extLst>
      <p:ext uri="{BB962C8B-B14F-4D97-AF65-F5344CB8AC3E}">
        <p14:creationId xmlns:p14="http://schemas.microsoft.com/office/powerpoint/2010/main" val="4427446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3A3ACC-494B-D047-AB06-7C012A64668A}" type="slidenum">
              <a:rPr lang="en-US" altLang="zh-TW"/>
              <a:pPr/>
              <a:t>2</a:t>
            </a:fld>
            <a:endParaRPr lang="en-US" altLang="zh-TW"/>
          </a:p>
        </p:txBody>
      </p:sp>
      <p:sp>
        <p:nvSpPr>
          <p:cNvPr id="30722" name="Rectangle 2"/>
          <p:cNvSpPr>
            <a:spLocks noGrp="1" noChangeArrowheads="1"/>
          </p:cNvSpPr>
          <p:nvPr>
            <p:ph type="title"/>
          </p:nvPr>
        </p:nvSpPr>
        <p:spPr/>
        <p:txBody>
          <a:bodyPr/>
          <a:lstStyle/>
          <a:p>
            <a:r>
              <a:rPr lang="en-US" altLang="en-US"/>
              <a:t>Motivation &amp; Applicability</a:t>
            </a:r>
          </a:p>
        </p:txBody>
      </p:sp>
      <p:sp>
        <p:nvSpPr>
          <p:cNvPr id="30723" name="Rectangle 3"/>
          <p:cNvSpPr>
            <a:spLocks noGrp="1" noChangeArrowheads="1"/>
          </p:cNvSpPr>
          <p:nvPr>
            <p:ph type="body" idx="1"/>
          </p:nvPr>
        </p:nvSpPr>
        <p:spPr/>
        <p:txBody>
          <a:bodyPr/>
          <a:lstStyle/>
          <a:p>
            <a:pPr>
              <a:lnSpc>
                <a:spcPct val="90000"/>
              </a:lnSpc>
            </a:pPr>
            <a:r>
              <a:rPr lang="en-US" altLang="zh-TW"/>
              <a:t>Avoid a permanent binding between an abstraction and its implementation</a:t>
            </a:r>
          </a:p>
          <a:p>
            <a:pPr>
              <a:lnSpc>
                <a:spcPct val="90000"/>
              </a:lnSpc>
            </a:pPr>
            <a:r>
              <a:rPr lang="en-US" altLang="zh-TW"/>
              <a:t>Both the abstractions and their implementation should be extensible by subclassing</a:t>
            </a:r>
          </a:p>
          <a:p>
            <a:pPr>
              <a:lnSpc>
                <a:spcPct val="90000"/>
              </a:lnSpc>
            </a:pPr>
            <a:r>
              <a:rPr lang="en-US" altLang="zh-TW"/>
              <a:t>Changes in the implementation of an abstraction do not impact the clients</a:t>
            </a:r>
          </a:p>
          <a:p>
            <a:pPr>
              <a:lnSpc>
                <a:spcPct val="90000"/>
              </a:lnSpc>
            </a:pPr>
            <a:r>
              <a:rPr lang="en-US" altLang="zh-TW"/>
              <a:t>Share an implementation among multi objects and  this facts should be hidden from the client</a:t>
            </a:r>
          </a:p>
          <a:p>
            <a:pPr>
              <a:lnSpc>
                <a:spcPct val="90000"/>
              </a:lnSpc>
            </a:pPr>
            <a:r>
              <a:rPr lang="en-US" altLang="en-US"/>
              <a:t>E.g.: Windows</a:t>
            </a:r>
          </a:p>
        </p:txBody>
      </p:sp>
    </p:spTree>
    <p:extLst>
      <p:ext uri="{BB962C8B-B14F-4D97-AF65-F5344CB8AC3E}">
        <p14:creationId xmlns:p14="http://schemas.microsoft.com/office/powerpoint/2010/main" val="2032926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1" name="Rectangle 3"/>
          <p:cNvSpPr>
            <a:spLocks noChangeArrowheads="1"/>
          </p:cNvSpPr>
          <p:nvPr/>
        </p:nvSpPr>
        <p:spPr bwMode="auto">
          <a:xfrm>
            <a:off x="1524000" y="0"/>
            <a:ext cx="8458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b"/>
          <a:lstStyle>
            <a:lvl1pPr>
              <a:defRPr sz="2400">
                <a:solidFill>
                  <a:schemeClr val="tx1"/>
                </a:solidFill>
                <a:latin typeface="Times New Roman" charset="0"/>
              </a:defRPr>
            </a:lvl1pPr>
            <a:lvl2pPr>
              <a:defRPr sz="2400">
                <a:solidFill>
                  <a:schemeClr val="tx1"/>
                </a:solidFill>
                <a:latin typeface="Times New Roman" charset="0"/>
              </a:defRPr>
            </a:lvl2pPr>
            <a:lvl3pPr>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marL="457200" eaLnBrk="0" fontAlgn="base" hangingPunct="0">
              <a:spcBef>
                <a:spcPct val="0"/>
              </a:spcBef>
              <a:spcAft>
                <a:spcPct val="0"/>
              </a:spcAft>
              <a:defRPr sz="2400">
                <a:solidFill>
                  <a:schemeClr val="tx1"/>
                </a:solidFill>
                <a:latin typeface="Times New Roman" charset="0"/>
              </a:defRPr>
            </a:lvl6pPr>
            <a:lvl7pPr marL="914400" eaLnBrk="0" fontAlgn="base" hangingPunct="0">
              <a:spcBef>
                <a:spcPct val="0"/>
              </a:spcBef>
              <a:spcAft>
                <a:spcPct val="0"/>
              </a:spcAft>
              <a:defRPr sz="2400">
                <a:solidFill>
                  <a:schemeClr val="tx1"/>
                </a:solidFill>
                <a:latin typeface="Times New Roman" charset="0"/>
              </a:defRPr>
            </a:lvl7pPr>
            <a:lvl8pPr marL="1371600" eaLnBrk="0" fontAlgn="base" hangingPunct="0">
              <a:spcBef>
                <a:spcPct val="0"/>
              </a:spcBef>
              <a:spcAft>
                <a:spcPct val="0"/>
              </a:spcAft>
              <a:defRPr sz="2400">
                <a:solidFill>
                  <a:schemeClr val="tx1"/>
                </a:solidFill>
                <a:latin typeface="Times New Roman" charset="0"/>
              </a:defRPr>
            </a:lvl8pPr>
            <a:lvl9pPr marL="1828800" eaLnBrk="0" fontAlgn="base" hangingPunct="0">
              <a:spcBef>
                <a:spcPct val="0"/>
              </a:spcBef>
              <a:spcAft>
                <a:spcPct val="0"/>
              </a:spcAft>
              <a:defRPr sz="2400">
                <a:solidFill>
                  <a:schemeClr val="tx1"/>
                </a:solidFill>
                <a:latin typeface="Times New Roman" charset="0"/>
              </a:defRPr>
            </a:lvl9pPr>
          </a:lstStyle>
          <a:p>
            <a:pPr algn="ctr" eaLnBrk="0" fontAlgn="base" hangingPunct="0">
              <a:spcBef>
                <a:spcPct val="0"/>
              </a:spcBef>
              <a:spcAft>
                <a:spcPct val="0"/>
              </a:spcAft>
            </a:pPr>
            <a:r>
              <a:rPr lang="en-US" altLang="zh-TW" sz="4400" b="1" dirty="0">
                <a:ea typeface="新細明體" charset="-120"/>
              </a:rPr>
              <a:t>Example of a Function Template</a:t>
            </a:r>
          </a:p>
        </p:txBody>
      </p:sp>
      <p:sp>
        <p:nvSpPr>
          <p:cNvPr id="165892" name="Rectangle 4"/>
          <p:cNvSpPr>
            <a:spLocks noChangeArrowheads="1"/>
          </p:cNvSpPr>
          <p:nvPr/>
        </p:nvSpPr>
        <p:spPr bwMode="auto">
          <a:xfrm>
            <a:off x="2362200" y="1371600"/>
            <a:ext cx="6800850" cy="47053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just" eaLnBrk="0" fontAlgn="base" hangingPunct="0">
              <a:spcBef>
                <a:spcPct val="0"/>
              </a:spcBef>
              <a:spcAft>
                <a:spcPct val="0"/>
              </a:spcAft>
            </a:pPr>
            <a:r>
              <a:rPr lang="zh-TW" altLang="en-US" sz="2000" b="1">
                <a:solidFill>
                  <a:srgbClr val="000000"/>
                </a:solidFill>
                <a:latin typeface="Times Roman" charset="0"/>
                <a:ea typeface="新細明體" charset="-120"/>
                <a:cs typeface="Times New Roman" charset="0"/>
              </a:rPr>
              <a:t> </a:t>
            </a:r>
            <a:endParaRPr lang="zh-TW" altLang="en-US" sz="2000" b="1">
              <a:solidFill>
                <a:srgbClr val="000000"/>
              </a:solidFill>
              <a:latin typeface="Arial" charset="0"/>
              <a:ea typeface="新細明體" charset="-120"/>
              <a:cs typeface="Times New Roman" charset="0"/>
            </a:endParaRPr>
          </a:p>
          <a:p>
            <a:pPr algn="just" eaLnBrk="0" fontAlgn="base" hangingPunct="0">
              <a:spcBef>
                <a:spcPct val="0"/>
              </a:spcBef>
              <a:spcAft>
                <a:spcPct val="0"/>
              </a:spcAft>
            </a:pPr>
            <a:r>
              <a:rPr lang="en-US" altLang="zh-TW" sz="2000" b="1">
                <a:solidFill>
                  <a:srgbClr val="336600"/>
                </a:solidFill>
                <a:latin typeface="Courier New" charset="0"/>
                <a:ea typeface="新細明體" charset="-120"/>
                <a:cs typeface="Times New Roman" charset="0"/>
              </a:rPr>
              <a:t>template&lt;class SomeType&gt;</a:t>
            </a:r>
          </a:p>
          <a:p>
            <a:pPr algn="just" eaLnBrk="0" fontAlgn="base" hangingPunct="0">
              <a:spcBef>
                <a:spcPct val="0"/>
              </a:spcBef>
              <a:spcAft>
                <a:spcPct val="0"/>
              </a:spcAft>
            </a:pPr>
            <a:endParaRPr lang="en-US" altLang="zh-TW" sz="2000" b="1">
              <a:solidFill>
                <a:srgbClr val="000000"/>
              </a:solidFill>
              <a:latin typeface="Arial" charset="0"/>
              <a:ea typeface="新細明體" charset="-120"/>
              <a:cs typeface="Times New Roman" charset="0"/>
            </a:endParaRP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void Print( SomeType val )</a:t>
            </a:r>
            <a:endParaRPr lang="en-US" altLang="zh-TW" sz="2000" b="1">
              <a:solidFill>
                <a:srgbClr val="000000"/>
              </a:solidFill>
              <a:latin typeface="Arial" charset="0"/>
              <a:ea typeface="新細明體" charset="-120"/>
              <a:cs typeface="Times New Roman" charset="0"/>
            </a:endParaRP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a:t>
            </a:r>
            <a:endParaRPr lang="en-US" altLang="zh-TW" sz="2000" b="1">
              <a:solidFill>
                <a:srgbClr val="000000"/>
              </a:solidFill>
              <a:latin typeface="Arial" charset="0"/>
              <a:ea typeface="新細明體" charset="-120"/>
              <a:cs typeface="Times New Roman" charset="0"/>
            </a:endParaRP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cout &lt;&lt; "***Debug" &lt;&lt; endl;</a:t>
            </a:r>
            <a:endParaRPr lang="en-US" altLang="zh-TW" sz="2000" b="1">
              <a:solidFill>
                <a:srgbClr val="000000"/>
              </a:solidFill>
              <a:latin typeface="Arial" charset="0"/>
              <a:ea typeface="新細明體" charset="-120"/>
              <a:cs typeface="Times New Roman" charset="0"/>
            </a:endParaRP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cout &lt;&lt; "Value is " &lt;&lt; val &lt;&lt; endl;</a:t>
            </a:r>
            <a:endParaRPr lang="en-US" altLang="zh-TW" sz="2000" b="1">
              <a:solidFill>
                <a:srgbClr val="000000"/>
              </a:solidFill>
              <a:latin typeface="Arial" charset="0"/>
              <a:ea typeface="新細明體" charset="-120"/>
              <a:cs typeface="Times New Roman" charset="0"/>
            </a:endParaRP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a:t>
            </a:r>
            <a:endParaRPr lang="en-US" altLang="zh-TW" sz="2000" b="1">
              <a:solidFill>
                <a:srgbClr val="000000"/>
              </a:solidFill>
              <a:latin typeface="Arial" charset="0"/>
              <a:ea typeface="新細明體" charset="-120"/>
              <a:cs typeface="Times New Roman" charset="0"/>
            </a:endParaRPr>
          </a:p>
          <a:p>
            <a:pPr eaLnBrk="0" fontAlgn="base" hangingPunct="0">
              <a:spcBef>
                <a:spcPct val="0"/>
              </a:spcBef>
              <a:spcAft>
                <a:spcPct val="0"/>
              </a:spcAft>
            </a:pPr>
            <a:endParaRPr lang="en-US" altLang="zh-TW" sz="2000" b="1">
              <a:solidFill>
                <a:srgbClr val="000000"/>
              </a:solidFill>
              <a:ea typeface="新細明體" charset="-120"/>
              <a:cs typeface="Times New Roman" charset="0"/>
            </a:endParaRPr>
          </a:p>
          <a:p>
            <a:pPr eaLnBrk="0" fontAlgn="base" hangingPunct="0">
              <a:lnSpc>
                <a:spcPct val="90000"/>
              </a:lnSpc>
              <a:spcBef>
                <a:spcPct val="20000"/>
              </a:spcBef>
              <a:spcAft>
                <a:spcPct val="0"/>
              </a:spcAft>
              <a:buClr>
                <a:srgbClr val="4D4D4D"/>
              </a:buClr>
              <a:buSzPct val="75000"/>
              <a:buFont typeface="Monotype Sorts" charset="2"/>
              <a:buNone/>
            </a:pPr>
            <a:endParaRPr lang="zh-TW" altLang="en-US" sz="2000" b="1">
              <a:solidFill>
                <a:srgbClr val="000000"/>
              </a:solidFill>
              <a:latin typeface="Arial" charset="0"/>
              <a:ea typeface="新細明體" charset="-120"/>
              <a:cs typeface="Times New Roman" charset="0"/>
            </a:endParaRPr>
          </a:p>
        </p:txBody>
      </p:sp>
      <p:sp>
        <p:nvSpPr>
          <p:cNvPr id="165893" name="Rectangle 5"/>
          <p:cNvSpPr>
            <a:spLocks noChangeArrowheads="1"/>
          </p:cNvSpPr>
          <p:nvPr/>
        </p:nvSpPr>
        <p:spPr bwMode="auto">
          <a:xfrm>
            <a:off x="6057900" y="4381500"/>
            <a:ext cx="3619500" cy="2038350"/>
          </a:xfrm>
          <a:prstGeom prst="rect">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Print&lt;int&gt;(sum);</a:t>
            </a: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Print&lt;char&gt;(initial);</a:t>
            </a: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Print&lt;float&gt;(angle); </a:t>
            </a:r>
          </a:p>
          <a:p>
            <a:pPr eaLnBrk="0" fontAlgn="base" hangingPunct="0">
              <a:spcBef>
                <a:spcPct val="0"/>
              </a:spcBef>
              <a:spcAft>
                <a:spcPct val="0"/>
              </a:spcAft>
            </a:pPr>
            <a:endParaRPr lang="zh-TW" altLang="en-US" b="1">
              <a:solidFill>
                <a:srgbClr val="000000"/>
              </a:solidFill>
              <a:latin typeface="Courier New" charset="0"/>
              <a:ea typeface="新細明體" charset="-120"/>
              <a:cs typeface="Times New Roman" charset="0"/>
            </a:endParaRPr>
          </a:p>
        </p:txBody>
      </p:sp>
      <p:sp>
        <p:nvSpPr>
          <p:cNvPr id="165894" name="Text Box 6"/>
          <p:cNvSpPr txBox="1">
            <a:spLocks noChangeArrowheads="1"/>
          </p:cNvSpPr>
          <p:nvPr/>
        </p:nvSpPr>
        <p:spPr bwMode="auto">
          <a:xfrm>
            <a:off x="5995988" y="4381500"/>
            <a:ext cx="409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sz="1600" b="1">
                <a:solidFill>
                  <a:srgbClr val="000000"/>
                </a:solidFill>
                <a:ea typeface="新細明體" charset="-120"/>
              </a:rPr>
              <a:t>To output the traced values, we insert:</a:t>
            </a:r>
          </a:p>
        </p:txBody>
      </p:sp>
      <p:sp>
        <p:nvSpPr>
          <p:cNvPr id="165895" name="Oval 7"/>
          <p:cNvSpPr>
            <a:spLocks noChangeArrowheads="1"/>
          </p:cNvSpPr>
          <p:nvPr/>
        </p:nvSpPr>
        <p:spPr bwMode="auto">
          <a:xfrm>
            <a:off x="4705350" y="1638300"/>
            <a:ext cx="1276350" cy="514350"/>
          </a:xfrm>
          <a:prstGeom prst="ellipse">
            <a:avLst/>
          </a:prstGeom>
          <a:noFill/>
          <a:ln w="127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165898" name="Line 10"/>
          <p:cNvSpPr>
            <a:spLocks noChangeShapeType="1"/>
          </p:cNvSpPr>
          <p:nvPr/>
        </p:nvSpPr>
        <p:spPr bwMode="auto">
          <a:xfrm flipH="1" flipV="1">
            <a:off x="5924550" y="1752600"/>
            <a:ext cx="1657350" cy="0"/>
          </a:xfrm>
          <a:prstGeom prst="line">
            <a:avLst/>
          </a:prstGeom>
          <a:noFill/>
          <a:ln w="15875">
            <a:solidFill>
              <a:schemeClr val="accent2"/>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pPr>
            <a:endParaRPr lang="en-US" sz="2400">
              <a:solidFill>
                <a:srgbClr val="000000"/>
              </a:solidFill>
            </a:endParaRPr>
          </a:p>
        </p:txBody>
      </p:sp>
      <p:sp>
        <p:nvSpPr>
          <p:cNvPr id="165899" name="Text Box 11"/>
          <p:cNvSpPr txBox="1">
            <a:spLocks noChangeArrowheads="1"/>
          </p:cNvSpPr>
          <p:nvPr/>
        </p:nvSpPr>
        <p:spPr bwMode="auto">
          <a:xfrm>
            <a:off x="7562850" y="1562100"/>
            <a:ext cx="2655888" cy="1066800"/>
          </a:xfrm>
          <a:prstGeom prst="rect">
            <a:avLst/>
          </a:prstGeom>
          <a:solidFill>
            <a:schemeClr val="bg2">
              <a:alpha val="5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b="1" i="1">
                <a:solidFill>
                  <a:srgbClr val="6666FF"/>
                </a:solidFill>
                <a:ea typeface="新細明體" charset="-120"/>
              </a:rPr>
              <a:t>Template parameter</a:t>
            </a:r>
          </a:p>
          <a:p>
            <a:pPr eaLnBrk="0" fontAlgn="base" hangingPunct="0">
              <a:spcBef>
                <a:spcPct val="50000"/>
              </a:spcBef>
              <a:spcAft>
                <a:spcPct val="0"/>
              </a:spcAft>
            </a:pPr>
            <a:r>
              <a:rPr lang="en-US" altLang="zh-TW" b="1" i="1">
                <a:solidFill>
                  <a:srgbClr val="6666FF"/>
                </a:solidFill>
                <a:ea typeface="新細明體" charset="-120"/>
              </a:rPr>
              <a:t>(class, user defined type, built-in types)</a:t>
            </a:r>
          </a:p>
        </p:txBody>
      </p:sp>
      <p:sp>
        <p:nvSpPr>
          <p:cNvPr id="165900" name="Oval 12"/>
          <p:cNvSpPr>
            <a:spLocks noChangeArrowheads="1"/>
          </p:cNvSpPr>
          <p:nvPr/>
        </p:nvSpPr>
        <p:spPr bwMode="auto">
          <a:xfrm>
            <a:off x="6953250" y="4819650"/>
            <a:ext cx="438150" cy="342900"/>
          </a:xfrm>
          <a:prstGeom prst="ellipse">
            <a:avLst/>
          </a:prstGeom>
          <a:noFill/>
          <a:ln w="127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165901" name="Line 13"/>
          <p:cNvSpPr>
            <a:spLocks noChangeShapeType="1"/>
          </p:cNvSpPr>
          <p:nvPr/>
        </p:nvSpPr>
        <p:spPr bwMode="auto">
          <a:xfrm>
            <a:off x="4781550" y="4762500"/>
            <a:ext cx="2171700" cy="133350"/>
          </a:xfrm>
          <a:prstGeom prst="line">
            <a:avLst/>
          </a:prstGeom>
          <a:noFill/>
          <a:ln w="15875">
            <a:solidFill>
              <a:schemeClr val="accent2"/>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pPr>
            <a:endParaRPr lang="en-US" sz="2400">
              <a:solidFill>
                <a:srgbClr val="000000"/>
              </a:solidFill>
            </a:endParaRPr>
          </a:p>
        </p:txBody>
      </p:sp>
      <p:sp>
        <p:nvSpPr>
          <p:cNvPr id="165902" name="Text Box 14"/>
          <p:cNvSpPr txBox="1">
            <a:spLocks noChangeArrowheads="1"/>
          </p:cNvSpPr>
          <p:nvPr/>
        </p:nvSpPr>
        <p:spPr bwMode="auto">
          <a:xfrm>
            <a:off x="3543300" y="4438650"/>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b="1" i="1">
                <a:solidFill>
                  <a:srgbClr val="6666FF"/>
                </a:solidFill>
                <a:ea typeface="新細明體" charset="-120"/>
              </a:rPr>
              <a:t>Template</a:t>
            </a:r>
            <a:r>
              <a:rPr lang="en-US" altLang="zh-TW" i="1">
                <a:solidFill>
                  <a:srgbClr val="6666FF"/>
                </a:solidFill>
                <a:ea typeface="新細明體" charset="-120"/>
              </a:rPr>
              <a:t> </a:t>
            </a:r>
            <a:r>
              <a:rPr lang="en-US" altLang="zh-TW" b="1" i="1">
                <a:solidFill>
                  <a:srgbClr val="6666FF"/>
                </a:solidFill>
                <a:ea typeface="新細明體" charset="-120"/>
              </a:rPr>
              <a:t>argument</a:t>
            </a:r>
          </a:p>
        </p:txBody>
      </p:sp>
      <p:sp>
        <p:nvSpPr>
          <p:cNvPr id="165904" name="Oval 16"/>
          <p:cNvSpPr>
            <a:spLocks noChangeArrowheads="1"/>
          </p:cNvSpPr>
          <p:nvPr/>
        </p:nvSpPr>
        <p:spPr bwMode="auto">
          <a:xfrm>
            <a:off x="4095750" y="2324100"/>
            <a:ext cx="1485900" cy="495300"/>
          </a:xfrm>
          <a:prstGeom prst="ellipse">
            <a:avLst/>
          </a:prstGeom>
          <a:noFill/>
          <a:ln w="127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165905" name="Line 17"/>
          <p:cNvSpPr>
            <a:spLocks noChangeShapeType="1"/>
          </p:cNvSpPr>
          <p:nvPr/>
        </p:nvSpPr>
        <p:spPr bwMode="auto">
          <a:xfrm flipH="1">
            <a:off x="5486400" y="1809750"/>
            <a:ext cx="2114550" cy="590550"/>
          </a:xfrm>
          <a:prstGeom prst="line">
            <a:avLst/>
          </a:prstGeom>
          <a:noFill/>
          <a:ln w="15875">
            <a:solidFill>
              <a:schemeClr val="accent2"/>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pPr>
            <a:endParaRPr lang="en-US" sz="2400">
              <a:solidFill>
                <a:srgbClr val="000000"/>
              </a:solidFill>
            </a:endParaRPr>
          </a:p>
        </p:txBody>
      </p:sp>
    </p:spTree>
    <p:extLst>
      <p:ext uri="{BB962C8B-B14F-4D97-AF65-F5344CB8AC3E}">
        <p14:creationId xmlns:p14="http://schemas.microsoft.com/office/powerpoint/2010/main" val="1977656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866900" y="571500"/>
            <a:ext cx="8248650" cy="1143000"/>
          </a:xfrm>
          <a:noFill/>
          <a:ln/>
        </p:spPr>
        <p:txBody>
          <a:bodyPr vert="horz" wrap="square" lIns="92075" tIns="46038" rIns="92075" bIns="46038" numCol="1" anchor="b" anchorCtr="0" compatLnSpc="1">
            <a:prstTxWarp prst="textNoShape">
              <a:avLst/>
            </a:prstTxWarp>
          </a:bodyPr>
          <a:lstStyle/>
          <a:p>
            <a:r>
              <a:rPr lang="en-US" altLang="zh-TW">
                <a:ea typeface="新細明體" charset="-120"/>
              </a:rPr>
              <a:t>Instantiating a Function Template</a:t>
            </a:r>
            <a:endParaRPr lang="en-US" altLang="zh-TW" b="0">
              <a:ea typeface="新細明體" charset="-120"/>
            </a:endParaRPr>
          </a:p>
        </p:txBody>
      </p:sp>
      <p:sp>
        <p:nvSpPr>
          <p:cNvPr id="31747" name="Rectangle 3"/>
          <p:cNvSpPr>
            <a:spLocks noGrp="1" noChangeArrowheads="1"/>
          </p:cNvSpPr>
          <p:nvPr>
            <p:ph type="body" idx="1"/>
          </p:nvPr>
        </p:nvSpPr>
        <p:spPr>
          <a:xfrm>
            <a:off x="2171700" y="2019300"/>
            <a:ext cx="8001000" cy="1955800"/>
          </a:xfrm>
          <a:noFill/>
          <a:ln/>
        </p:spPr>
        <p:txBody>
          <a:bodyPr vert="horz" wrap="square" lIns="92075" tIns="46038" rIns="92075" bIns="46038" numCol="1" anchor="t" anchorCtr="0" compatLnSpc="1">
            <a:prstTxWarp prst="textNoShape">
              <a:avLst/>
            </a:prstTxWarp>
          </a:bodyPr>
          <a:lstStyle/>
          <a:p>
            <a:pPr>
              <a:buFontTx/>
              <a:buChar char="•"/>
            </a:pPr>
            <a:r>
              <a:rPr lang="en-US" altLang="zh-TW" sz="2800" b="1">
                <a:latin typeface="Geneva" charset="0"/>
                <a:ea typeface="新細明體" charset="-120"/>
              </a:rPr>
              <a:t>When the compiler instantiates a template, it substitutes the </a:t>
            </a:r>
            <a:r>
              <a:rPr lang="en-US" altLang="zh-TW" sz="2800" b="1">
                <a:solidFill>
                  <a:schemeClr val="accent2"/>
                </a:solidFill>
                <a:latin typeface="Geneva" charset="0"/>
                <a:ea typeface="新細明體" charset="-120"/>
              </a:rPr>
              <a:t>template argument</a:t>
            </a:r>
            <a:r>
              <a:rPr lang="en-US" altLang="zh-TW" sz="2800" b="1">
                <a:latin typeface="Geneva" charset="0"/>
                <a:ea typeface="新細明體" charset="-120"/>
              </a:rPr>
              <a:t> for the </a:t>
            </a:r>
            <a:r>
              <a:rPr lang="en-US" altLang="zh-TW" sz="2800" b="1">
                <a:solidFill>
                  <a:schemeClr val="accent2"/>
                </a:solidFill>
                <a:latin typeface="Geneva" charset="0"/>
                <a:ea typeface="新細明體" charset="-120"/>
              </a:rPr>
              <a:t>template parameter</a:t>
            </a:r>
            <a:r>
              <a:rPr lang="en-US" altLang="zh-TW" sz="2800" b="1">
                <a:latin typeface="Geneva" charset="0"/>
                <a:ea typeface="新細明體" charset="-120"/>
              </a:rPr>
              <a:t> throughout the function template.</a:t>
            </a:r>
          </a:p>
        </p:txBody>
      </p:sp>
      <p:sp>
        <p:nvSpPr>
          <p:cNvPr id="31748" name="Rectangle 4"/>
          <p:cNvSpPr>
            <a:spLocks noChangeArrowheads="1"/>
          </p:cNvSpPr>
          <p:nvPr/>
        </p:nvSpPr>
        <p:spPr bwMode="auto">
          <a:xfrm>
            <a:off x="2286000" y="4914900"/>
            <a:ext cx="7734300" cy="142875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fontAlgn="base" hangingPunct="0">
              <a:spcBef>
                <a:spcPct val="0"/>
              </a:spcBef>
              <a:spcAft>
                <a:spcPct val="0"/>
              </a:spcAft>
            </a:pPr>
            <a:r>
              <a:rPr lang="en-US" altLang="zh-TW" sz="2400" b="1">
                <a:solidFill>
                  <a:srgbClr val="000000"/>
                </a:solidFill>
                <a:ea typeface="新細明體" charset="-120"/>
              </a:rPr>
              <a:t>Function  &lt;  TemplateArgList  &gt; (FunctionArgList)</a:t>
            </a:r>
          </a:p>
        </p:txBody>
      </p:sp>
      <p:sp>
        <p:nvSpPr>
          <p:cNvPr id="31749" name="Text Box 5"/>
          <p:cNvSpPr txBox="1">
            <a:spLocks noChangeArrowheads="1"/>
          </p:cNvSpPr>
          <p:nvPr/>
        </p:nvSpPr>
        <p:spPr bwMode="auto">
          <a:xfrm>
            <a:off x="2228850" y="4419600"/>
            <a:ext cx="451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sz="2400" b="1">
                <a:solidFill>
                  <a:srgbClr val="FF6600"/>
                </a:solidFill>
                <a:ea typeface="新細明體" charset="-120"/>
              </a:rPr>
              <a:t>TemplateFunction Call</a:t>
            </a:r>
          </a:p>
        </p:txBody>
      </p:sp>
    </p:spTree>
    <p:extLst>
      <p:ext uri="{BB962C8B-B14F-4D97-AF65-F5344CB8AC3E}">
        <p14:creationId xmlns:p14="http://schemas.microsoft.com/office/powerpoint/2010/main" val="186516393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TW">
                <a:ea typeface="新細明體" charset="-120"/>
              </a:rPr>
              <a:t>A more complex example</a:t>
            </a:r>
          </a:p>
        </p:txBody>
      </p:sp>
      <p:sp>
        <p:nvSpPr>
          <p:cNvPr id="216068" name="Rectangle 4"/>
          <p:cNvSpPr>
            <a:spLocks noChangeArrowheads="1"/>
          </p:cNvSpPr>
          <p:nvPr/>
        </p:nvSpPr>
        <p:spPr bwMode="auto">
          <a:xfrm>
            <a:off x="2362200" y="1371600"/>
            <a:ext cx="6800850" cy="47053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just" eaLnBrk="0" fontAlgn="base" hangingPunct="0">
              <a:spcBef>
                <a:spcPct val="0"/>
              </a:spcBef>
              <a:spcAft>
                <a:spcPct val="0"/>
              </a:spcAft>
            </a:pPr>
            <a:r>
              <a:rPr lang="zh-TW" altLang="en-US" sz="2000" b="1">
                <a:solidFill>
                  <a:srgbClr val="000000"/>
                </a:solidFill>
                <a:latin typeface="Times Roman" charset="0"/>
                <a:ea typeface="新細明體" charset="-120"/>
                <a:cs typeface="Times New Roman" charset="0"/>
              </a:rPr>
              <a:t> </a:t>
            </a:r>
            <a:endParaRPr lang="zh-TW" altLang="en-US" sz="2000" b="1">
              <a:solidFill>
                <a:srgbClr val="000000"/>
              </a:solidFill>
              <a:latin typeface="Arial" charset="0"/>
              <a:ea typeface="新細明體" charset="-120"/>
              <a:cs typeface="Times New Roman" charset="0"/>
            </a:endParaRPr>
          </a:p>
          <a:p>
            <a:pPr algn="just" eaLnBrk="0" fontAlgn="base" hangingPunct="0">
              <a:spcBef>
                <a:spcPct val="0"/>
              </a:spcBef>
              <a:spcAft>
                <a:spcPct val="0"/>
              </a:spcAft>
            </a:pPr>
            <a:r>
              <a:rPr lang="en-US" altLang="zh-TW" sz="2000" b="1">
                <a:solidFill>
                  <a:srgbClr val="336600"/>
                </a:solidFill>
                <a:latin typeface="Courier New" charset="0"/>
                <a:ea typeface="新細明體" charset="-120"/>
                <a:cs typeface="Times New Roman" charset="0"/>
              </a:rPr>
              <a:t>template&lt;class T&gt; void sort(vector&lt;T&gt;&amp; v)</a:t>
            </a: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a:t>
            </a: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const size_t n = v.size();</a:t>
            </a:r>
          </a:p>
          <a:p>
            <a:pPr algn="just" eaLnBrk="0" fontAlgn="base" hangingPunct="0">
              <a:spcBef>
                <a:spcPct val="0"/>
              </a:spcBef>
              <a:spcAft>
                <a:spcPct val="0"/>
              </a:spcAft>
            </a:pPr>
            <a:endParaRPr lang="en-US" altLang="zh-TW" sz="2000" b="1">
              <a:solidFill>
                <a:srgbClr val="000000"/>
              </a:solidFill>
              <a:latin typeface="Courier New" charset="0"/>
              <a:ea typeface="新細明體" charset="-120"/>
              <a:cs typeface="Times New Roman" charset="0"/>
            </a:endParaRP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for (int gap=n/2; 0&lt;gap; gap/=2)</a:t>
            </a: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for (int i=gap; i&lt;n; i++)</a:t>
            </a: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for (int j=i-gap; 0&lt;j; j-=gap)</a:t>
            </a: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if (v[j+gap]&lt;v[j]) {</a:t>
            </a: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T temp = v[j];</a:t>
            </a: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v[j] = v[j+gap];</a:t>
            </a: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v[j+gap] = temp;</a:t>
            </a: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				}</a:t>
            </a:r>
            <a:endParaRPr lang="en-US" altLang="zh-TW" sz="2000" b="1">
              <a:solidFill>
                <a:srgbClr val="000000"/>
              </a:solidFill>
              <a:latin typeface="Arial" charset="0"/>
              <a:ea typeface="新細明體" charset="-120"/>
              <a:cs typeface="Times New Roman" charset="0"/>
            </a:endParaRPr>
          </a:p>
          <a:p>
            <a:pPr algn="just" eaLnBrk="0" fontAlgn="base" hangingPunct="0">
              <a:spcBef>
                <a:spcPct val="0"/>
              </a:spcBef>
              <a:spcAft>
                <a:spcPct val="0"/>
              </a:spcAft>
            </a:pPr>
            <a:r>
              <a:rPr lang="en-US" altLang="zh-TW" sz="2000" b="1">
                <a:solidFill>
                  <a:srgbClr val="000000"/>
                </a:solidFill>
                <a:latin typeface="Courier New" charset="0"/>
                <a:ea typeface="新細明體" charset="-120"/>
                <a:cs typeface="Times New Roman" charset="0"/>
              </a:rPr>
              <a:t>}</a:t>
            </a:r>
            <a:endParaRPr lang="en-US" altLang="zh-TW" sz="2000" b="1">
              <a:solidFill>
                <a:srgbClr val="000000"/>
              </a:solidFill>
              <a:latin typeface="Arial" charset="0"/>
              <a:ea typeface="新細明體" charset="-120"/>
              <a:cs typeface="Times New Roman" charset="0"/>
            </a:endParaRPr>
          </a:p>
          <a:p>
            <a:pPr eaLnBrk="0" fontAlgn="base" hangingPunct="0">
              <a:spcBef>
                <a:spcPct val="0"/>
              </a:spcBef>
              <a:spcAft>
                <a:spcPct val="0"/>
              </a:spcAft>
            </a:pPr>
            <a:endParaRPr lang="en-US" altLang="zh-TW" sz="2000" b="1">
              <a:solidFill>
                <a:srgbClr val="000000"/>
              </a:solidFill>
              <a:ea typeface="新細明體" charset="-120"/>
              <a:cs typeface="Times New Roman" charset="0"/>
            </a:endParaRPr>
          </a:p>
          <a:p>
            <a:pPr eaLnBrk="0" fontAlgn="base" hangingPunct="0">
              <a:lnSpc>
                <a:spcPct val="90000"/>
              </a:lnSpc>
              <a:spcBef>
                <a:spcPct val="20000"/>
              </a:spcBef>
              <a:spcAft>
                <a:spcPct val="0"/>
              </a:spcAft>
              <a:buClr>
                <a:srgbClr val="4D4D4D"/>
              </a:buClr>
              <a:buSzPct val="75000"/>
              <a:buFont typeface="Monotype Sorts" charset="2"/>
              <a:buNone/>
            </a:pPr>
            <a:endParaRPr lang="zh-TW" altLang="en-US" sz="2000" b="1">
              <a:solidFill>
                <a:srgbClr val="000000"/>
              </a:solidFill>
              <a:latin typeface="Arial" charset="0"/>
              <a:ea typeface="新細明體" charset="-120"/>
              <a:cs typeface="Times New Roman" charset="0"/>
            </a:endParaRPr>
          </a:p>
        </p:txBody>
      </p:sp>
    </p:spTree>
    <p:extLst>
      <p:ext uri="{BB962C8B-B14F-4D97-AF65-F5344CB8AC3E}">
        <p14:creationId xmlns:p14="http://schemas.microsoft.com/office/powerpoint/2010/main" val="1712360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2" name="Rectangle 4"/>
          <p:cNvSpPr>
            <a:spLocks noChangeArrowheads="1"/>
          </p:cNvSpPr>
          <p:nvPr/>
        </p:nvSpPr>
        <p:spPr bwMode="auto">
          <a:xfrm>
            <a:off x="1781175" y="441325"/>
            <a:ext cx="84391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b"/>
          <a:lstStyle>
            <a:lvl1pPr>
              <a:defRPr sz="2400">
                <a:solidFill>
                  <a:schemeClr val="tx1"/>
                </a:solidFill>
                <a:latin typeface="Times New Roman" charset="0"/>
              </a:defRPr>
            </a:lvl1pPr>
            <a:lvl2pPr>
              <a:defRPr sz="2400">
                <a:solidFill>
                  <a:schemeClr val="tx1"/>
                </a:solidFill>
                <a:latin typeface="Times New Roman" charset="0"/>
              </a:defRPr>
            </a:lvl2pPr>
            <a:lvl3pPr>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marL="457200" eaLnBrk="0" fontAlgn="base" hangingPunct="0">
              <a:spcBef>
                <a:spcPct val="0"/>
              </a:spcBef>
              <a:spcAft>
                <a:spcPct val="0"/>
              </a:spcAft>
              <a:defRPr sz="2400">
                <a:solidFill>
                  <a:schemeClr val="tx1"/>
                </a:solidFill>
                <a:latin typeface="Times New Roman" charset="0"/>
              </a:defRPr>
            </a:lvl6pPr>
            <a:lvl7pPr marL="914400" eaLnBrk="0" fontAlgn="base" hangingPunct="0">
              <a:spcBef>
                <a:spcPct val="0"/>
              </a:spcBef>
              <a:spcAft>
                <a:spcPct val="0"/>
              </a:spcAft>
              <a:defRPr sz="2400">
                <a:solidFill>
                  <a:schemeClr val="tx1"/>
                </a:solidFill>
                <a:latin typeface="Times New Roman" charset="0"/>
              </a:defRPr>
            </a:lvl7pPr>
            <a:lvl8pPr marL="1371600" eaLnBrk="0" fontAlgn="base" hangingPunct="0">
              <a:spcBef>
                <a:spcPct val="0"/>
              </a:spcBef>
              <a:spcAft>
                <a:spcPct val="0"/>
              </a:spcAft>
              <a:defRPr sz="2400">
                <a:solidFill>
                  <a:schemeClr val="tx1"/>
                </a:solidFill>
                <a:latin typeface="Times New Roman" charset="0"/>
              </a:defRPr>
            </a:lvl8pPr>
            <a:lvl9pPr marL="1828800" eaLnBrk="0" fontAlgn="base" hangingPunct="0">
              <a:spcBef>
                <a:spcPct val="0"/>
              </a:spcBef>
              <a:spcAft>
                <a:spcPct val="0"/>
              </a:spcAft>
              <a:defRPr sz="2400">
                <a:solidFill>
                  <a:schemeClr val="tx1"/>
                </a:solidFill>
                <a:latin typeface="Times New Roman" charset="0"/>
              </a:defRPr>
            </a:lvl9pPr>
          </a:lstStyle>
          <a:p>
            <a:pPr algn="ctr" eaLnBrk="0" fontAlgn="base" hangingPunct="0">
              <a:spcBef>
                <a:spcPct val="0"/>
              </a:spcBef>
              <a:spcAft>
                <a:spcPct val="0"/>
              </a:spcAft>
            </a:pPr>
            <a:r>
              <a:rPr lang="en-US" altLang="zh-TW" sz="4400" b="1" dirty="0">
                <a:ea typeface="新細明體" charset="-120"/>
              </a:rPr>
              <a:t>Summary of Three Approaches</a:t>
            </a:r>
          </a:p>
        </p:txBody>
      </p:sp>
      <p:sp>
        <p:nvSpPr>
          <p:cNvPr id="160773" name="Rectangle 5"/>
          <p:cNvSpPr>
            <a:spLocks noChangeArrowheads="1"/>
          </p:cNvSpPr>
          <p:nvPr/>
        </p:nvSpPr>
        <p:spPr bwMode="auto">
          <a:xfrm>
            <a:off x="1771650" y="2019300"/>
            <a:ext cx="4057650" cy="1638300"/>
          </a:xfrm>
          <a:prstGeom prst="rect">
            <a:avLst/>
          </a:prstGeom>
          <a:solidFill>
            <a:srgbClr val="FFDDD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fontAlgn="base" hangingPunct="0">
              <a:spcBef>
                <a:spcPct val="0"/>
              </a:spcBef>
              <a:spcAft>
                <a:spcPct val="0"/>
              </a:spcAft>
            </a:pPr>
            <a:r>
              <a:rPr lang="en-US" altLang="zh-TW" sz="2400" b="1">
                <a:solidFill>
                  <a:srgbClr val="6666FF"/>
                </a:solidFill>
                <a:ea typeface="新細明體" charset="-120"/>
              </a:rPr>
              <a:t>Naïve Approach</a:t>
            </a:r>
          </a:p>
          <a:p>
            <a:pPr algn="ctr" eaLnBrk="0" fontAlgn="base" hangingPunct="0">
              <a:spcBef>
                <a:spcPct val="0"/>
              </a:spcBef>
              <a:spcAft>
                <a:spcPct val="0"/>
              </a:spcAft>
            </a:pPr>
            <a:r>
              <a:rPr lang="en-US" altLang="zh-TW" sz="2400">
                <a:solidFill>
                  <a:srgbClr val="000000"/>
                </a:solidFill>
                <a:ea typeface="新細明體" charset="-120"/>
              </a:rPr>
              <a:t>Different Function Definitions</a:t>
            </a:r>
          </a:p>
          <a:p>
            <a:pPr algn="ctr" eaLnBrk="0" fontAlgn="base" hangingPunct="0">
              <a:spcBef>
                <a:spcPct val="0"/>
              </a:spcBef>
              <a:spcAft>
                <a:spcPct val="0"/>
              </a:spcAft>
            </a:pPr>
            <a:r>
              <a:rPr lang="en-US" altLang="zh-TW" sz="2400">
                <a:solidFill>
                  <a:srgbClr val="000000"/>
                </a:solidFill>
                <a:ea typeface="新細明體" charset="-120"/>
              </a:rPr>
              <a:t>Different Function Names</a:t>
            </a:r>
          </a:p>
        </p:txBody>
      </p:sp>
      <p:sp>
        <p:nvSpPr>
          <p:cNvPr id="160774" name="Rectangle 6"/>
          <p:cNvSpPr>
            <a:spLocks noChangeArrowheads="1"/>
          </p:cNvSpPr>
          <p:nvPr/>
        </p:nvSpPr>
        <p:spPr bwMode="auto">
          <a:xfrm>
            <a:off x="6153150" y="2038350"/>
            <a:ext cx="4114800" cy="1657350"/>
          </a:xfrm>
          <a:prstGeom prst="rect">
            <a:avLst/>
          </a:prstGeom>
          <a:solidFill>
            <a:srgbClr val="E1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fontAlgn="base" hangingPunct="0">
              <a:spcBef>
                <a:spcPct val="0"/>
              </a:spcBef>
              <a:spcAft>
                <a:spcPct val="0"/>
              </a:spcAft>
            </a:pPr>
            <a:r>
              <a:rPr lang="en-US" altLang="zh-TW" sz="2400" b="1">
                <a:solidFill>
                  <a:srgbClr val="6666FF"/>
                </a:solidFill>
                <a:ea typeface="新細明體" charset="-120"/>
              </a:rPr>
              <a:t>Function Overloading</a:t>
            </a:r>
          </a:p>
          <a:p>
            <a:pPr algn="ctr" eaLnBrk="0" fontAlgn="base" hangingPunct="0">
              <a:spcBef>
                <a:spcPct val="0"/>
              </a:spcBef>
              <a:spcAft>
                <a:spcPct val="0"/>
              </a:spcAft>
            </a:pPr>
            <a:r>
              <a:rPr lang="en-US" altLang="zh-TW" sz="2400">
                <a:solidFill>
                  <a:srgbClr val="000000"/>
                </a:solidFill>
                <a:ea typeface="新細明體" charset="-120"/>
              </a:rPr>
              <a:t>Different Function Definitions</a:t>
            </a:r>
          </a:p>
          <a:p>
            <a:pPr algn="ctr" eaLnBrk="0" fontAlgn="base" hangingPunct="0">
              <a:spcBef>
                <a:spcPct val="0"/>
              </a:spcBef>
              <a:spcAft>
                <a:spcPct val="0"/>
              </a:spcAft>
            </a:pPr>
            <a:r>
              <a:rPr lang="en-US" altLang="zh-TW" sz="2400">
                <a:solidFill>
                  <a:srgbClr val="000000"/>
                </a:solidFill>
                <a:ea typeface="新細明體" charset="-120"/>
              </a:rPr>
              <a:t>Same Function Name</a:t>
            </a:r>
          </a:p>
        </p:txBody>
      </p:sp>
      <p:sp>
        <p:nvSpPr>
          <p:cNvPr id="160775" name="Rectangle 7"/>
          <p:cNvSpPr>
            <a:spLocks noChangeArrowheads="1"/>
          </p:cNvSpPr>
          <p:nvPr/>
        </p:nvSpPr>
        <p:spPr bwMode="auto">
          <a:xfrm>
            <a:off x="2781300" y="3886200"/>
            <a:ext cx="6477000" cy="188595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fontAlgn="base" hangingPunct="0">
              <a:spcBef>
                <a:spcPct val="0"/>
              </a:spcBef>
              <a:spcAft>
                <a:spcPct val="0"/>
              </a:spcAft>
            </a:pPr>
            <a:r>
              <a:rPr lang="en-US" altLang="zh-TW" sz="2400" b="1">
                <a:solidFill>
                  <a:srgbClr val="6666FF"/>
                </a:solidFill>
                <a:ea typeface="新細明體" charset="-120"/>
              </a:rPr>
              <a:t>Template Functions</a:t>
            </a:r>
          </a:p>
          <a:p>
            <a:pPr algn="ctr" eaLnBrk="0" fontAlgn="base" hangingPunct="0">
              <a:spcBef>
                <a:spcPct val="0"/>
              </a:spcBef>
              <a:spcAft>
                <a:spcPct val="0"/>
              </a:spcAft>
            </a:pPr>
            <a:r>
              <a:rPr lang="en-US" altLang="zh-TW" sz="2400">
                <a:solidFill>
                  <a:srgbClr val="000000"/>
                </a:solidFill>
                <a:ea typeface="新細明體" charset="-120"/>
              </a:rPr>
              <a:t>One Function Definition (a function template)</a:t>
            </a:r>
          </a:p>
          <a:p>
            <a:pPr algn="ctr" eaLnBrk="0" fontAlgn="base" hangingPunct="0">
              <a:spcBef>
                <a:spcPct val="0"/>
              </a:spcBef>
              <a:spcAft>
                <a:spcPct val="0"/>
              </a:spcAft>
            </a:pPr>
            <a:r>
              <a:rPr lang="en-US" altLang="zh-TW" sz="2400">
                <a:solidFill>
                  <a:srgbClr val="000000"/>
                </a:solidFill>
                <a:ea typeface="新細明體" charset="-120"/>
              </a:rPr>
              <a:t>Compiler Generates Individual Functions</a:t>
            </a:r>
          </a:p>
        </p:txBody>
      </p:sp>
    </p:spTree>
    <p:extLst>
      <p:ext uri="{BB962C8B-B14F-4D97-AF65-F5344CB8AC3E}">
        <p14:creationId xmlns:p14="http://schemas.microsoft.com/office/powerpoint/2010/main" val="1640484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2024064" y="152400"/>
            <a:ext cx="8034337" cy="1143000"/>
          </a:xfrm>
          <a:noFill/>
          <a:ln/>
        </p:spPr>
        <p:txBody>
          <a:bodyPr vert="horz" wrap="square" lIns="92075" tIns="46038" rIns="92075" bIns="46038" numCol="1" anchor="b" anchorCtr="0" compatLnSpc="1">
            <a:prstTxWarp prst="textNoShape">
              <a:avLst/>
            </a:prstTxWarp>
          </a:bodyPr>
          <a:lstStyle/>
          <a:p>
            <a:r>
              <a:rPr lang="en-US" altLang="zh-TW">
                <a:solidFill>
                  <a:schemeClr val="tx1"/>
                </a:solidFill>
                <a:ea typeface="新細明體" charset="-120"/>
              </a:rPr>
              <a:t>Class Template</a:t>
            </a:r>
            <a:endParaRPr lang="en-US" altLang="zh-TW" b="0">
              <a:solidFill>
                <a:schemeClr val="tx1"/>
              </a:solidFill>
              <a:ea typeface="新細明體" charset="-120"/>
            </a:endParaRPr>
          </a:p>
        </p:txBody>
      </p:sp>
      <p:sp>
        <p:nvSpPr>
          <p:cNvPr id="190467" name="Text Box 3"/>
          <p:cNvSpPr txBox="1">
            <a:spLocks noChangeArrowheads="1"/>
          </p:cNvSpPr>
          <p:nvPr/>
        </p:nvSpPr>
        <p:spPr bwMode="auto">
          <a:xfrm>
            <a:off x="1885950" y="1390650"/>
            <a:ext cx="765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endParaRPr lang="zh-TW" altLang="en-US" sz="2400">
              <a:solidFill>
                <a:srgbClr val="000000"/>
              </a:solidFill>
              <a:ea typeface="新細明體" charset="-120"/>
            </a:endParaRPr>
          </a:p>
        </p:txBody>
      </p:sp>
      <p:sp>
        <p:nvSpPr>
          <p:cNvPr id="190468" name="Text Box 4"/>
          <p:cNvSpPr txBox="1">
            <a:spLocks noChangeArrowheads="1"/>
          </p:cNvSpPr>
          <p:nvPr/>
        </p:nvSpPr>
        <p:spPr bwMode="auto">
          <a:xfrm>
            <a:off x="2038350" y="1447801"/>
            <a:ext cx="80391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buFontTx/>
              <a:buChar char="•"/>
            </a:pPr>
            <a:r>
              <a:rPr lang="zh-TW" altLang="en-US" sz="2400" b="1">
                <a:solidFill>
                  <a:srgbClr val="000000"/>
                </a:solidFill>
                <a:ea typeface="新細明體" charset="-120"/>
              </a:rPr>
              <a:t> </a:t>
            </a:r>
            <a:r>
              <a:rPr lang="en-US" altLang="zh-TW" sz="2400" b="1">
                <a:solidFill>
                  <a:srgbClr val="000000"/>
                </a:solidFill>
                <a:ea typeface="新細明體" charset="-120"/>
              </a:rPr>
              <a:t>A C++ language construct that allows the compiler to generate </a:t>
            </a:r>
            <a:r>
              <a:rPr lang="en-US" altLang="zh-TW" sz="2400" b="1" u="sng">
                <a:solidFill>
                  <a:srgbClr val="000000"/>
                </a:solidFill>
                <a:ea typeface="新細明體" charset="-120"/>
              </a:rPr>
              <a:t>multiple</a:t>
            </a:r>
            <a:r>
              <a:rPr lang="en-US" altLang="zh-TW" sz="2400" b="1">
                <a:solidFill>
                  <a:srgbClr val="000000"/>
                </a:solidFill>
                <a:ea typeface="新細明體" charset="-120"/>
              </a:rPr>
              <a:t> versions of a class by allowing </a:t>
            </a:r>
            <a:r>
              <a:rPr lang="en-US" altLang="zh-TW" sz="2400" b="1" u="sng">
                <a:solidFill>
                  <a:srgbClr val="000000"/>
                </a:solidFill>
                <a:ea typeface="新細明體" charset="-120"/>
              </a:rPr>
              <a:t>parameterized data types</a:t>
            </a:r>
            <a:r>
              <a:rPr lang="en-US" altLang="zh-TW" sz="2400" b="1">
                <a:solidFill>
                  <a:srgbClr val="000000"/>
                </a:solidFill>
                <a:ea typeface="新細明體" charset="-120"/>
              </a:rPr>
              <a:t>.</a:t>
            </a:r>
          </a:p>
        </p:txBody>
      </p:sp>
      <p:sp>
        <p:nvSpPr>
          <p:cNvPr id="190469" name="Text Box 5"/>
          <p:cNvSpPr txBox="1">
            <a:spLocks noChangeArrowheads="1"/>
          </p:cNvSpPr>
          <p:nvPr/>
        </p:nvSpPr>
        <p:spPr bwMode="auto">
          <a:xfrm>
            <a:off x="2628900" y="2800350"/>
            <a:ext cx="721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endParaRPr lang="zh-TW" altLang="en-US" sz="2400">
              <a:solidFill>
                <a:srgbClr val="000000"/>
              </a:solidFill>
              <a:ea typeface="新細明體" charset="-120"/>
            </a:endParaRPr>
          </a:p>
        </p:txBody>
      </p:sp>
      <p:sp>
        <p:nvSpPr>
          <p:cNvPr id="190470" name="Rectangle 6"/>
          <p:cNvSpPr>
            <a:spLocks noChangeArrowheads="1"/>
          </p:cNvSpPr>
          <p:nvPr/>
        </p:nvSpPr>
        <p:spPr bwMode="auto">
          <a:xfrm>
            <a:off x="2463800" y="3319463"/>
            <a:ext cx="4876800" cy="1123950"/>
          </a:xfrm>
          <a:prstGeom prst="rect">
            <a:avLst/>
          </a:prstGeom>
          <a:solidFill>
            <a:srgbClr val="FFCC99"/>
          </a:soli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r>
              <a:rPr lang="en-US" altLang="zh-TW" sz="2400" b="1">
                <a:solidFill>
                  <a:srgbClr val="000000"/>
                </a:solidFill>
                <a:ea typeface="新細明體" charset="-120"/>
              </a:rPr>
              <a:t>Template &lt; TemplateParamList &gt;</a:t>
            </a:r>
          </a:p>
          <a:p>
            <a:pPr eaLnBrk="0" fontAlgn="base" hangingPunct="0">
              <a:spcBef>
                <a:spcPct val="0"/>
              </a:spcBef>
              <a:spcAft>
                <a:spcPct val="0"/>
              </a:spcAft>
            </a:pPr>
            <a:r>
              <a:rPr lang="en-US" altLang="zh-TW" sz="2400" b="1">
                <a:solidFill>
                  <a:srgbClr val="000000"/>
                </a:solidFill>
                <a:ea typeface="新細明體" charset="-120"/>
              </a:rPr>
              <a:t>ClassDefinition</a:t>
            </a:r>
          </a:p>
        </p:txBody>
      </p:sp>
      <p:sp>
        <p:nvSpPr>
          <p:cNvPr id="190471" name="Text Box 7"/>
          <p:cNvSpPr txBox="1">
            <a:spLocks noChangeArrowheads="1"/>
          </p:cNvSpPr>
          <p:nvPr/>
        </p:nvSpPr>
        <p:spPr bwMode="auto">
          <a:xfrm>
            <a:off x="2266950" y="2857500"/>
            <a:ext cx="681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sz="2400" b="1">
                <a:solidFill>
                  <a:srgbClr val="800080"/>
                </a:solidFill>
                <a:ea typeface="新細明體" charset="-120"/>
              </a:rPr>
              <a:t>Class Template</a:t>
            </a:r>
          </a:p>
        </p:txBody>
      </p:sp>
      <p:sp>
        <p:nvSpPr>
          <p:cNvPr id="190472" name="Text Box 8"/>
          <p:cNvSpPr txBox="1">
            <a:spLocks noChangeArrowheads="1"/>
          </p:cNvSpPr>
          <p:nvPr/>
        </p:nvSpPr>
        <p:spPr bwMode="auto">
          <a:xfrm>
            <a:off x="1943100" y="4667250"/>
            <a:ext cx="635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sz="2400" b="1">
                <a:solidFill>
                  <a:srgbClr val="800080"/>
                </a:solidFill>
                <a:ea typeface="新細明體" charset="-120"/>
              </a:rPr>
              <a:t>TemplateParamDeclaration: placeholder</a:t>
            </a:r>
          </a:p>
        </p:txBody>
      </p:sp>
      <p:sp>
        <p:nvSpPr>
          <p:cNvPr id="190474" name="AutoShape 10"/>
          <p:cNvSpPr>
            <a:spLocks/>
          </p:cNvSpPr>
          <p:nvPr/>
        </p:nvSpPr>
        <p:spPr bwMode="auto">
          <a:xfrm>
            <a:off x="4651375" y="5341939"/>
            <a:ext cx="414338" cy="942975"/>
          </a:xfrm>
          <a:prstGeom prst="leftBrace">
            <a:avLst>
              <a:gd name="adj1" fmla="val 1896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TW" altLang="en-US" sz="2400" b="1">
              <a:solidFill>
                <a:srgbClr val="000000"/>
              </a:solidFill>
              <a:ea typeface="新細明體" charset="-120"/>
            </a:endParaRPr>
          </a:p>
        </p:txBody>
      </p:sp>
      <p:sp>
        <p:nvSpPr>
          <p:cNvPr id="190477" name="Rectangle 13"/>
          <p:cNvSpPr>
            <a:spLocks noChangeArrowheads="1"/>
          </p:cNvSpPr>
          <p:nvPr/>
        </p:nvSpPr>
        <p:spPr bwMode="auto">
          <a:xfrm>
            <a:off x="3324226" y="5197475"/>
            <a:ext cx="5921375" cy="1276350"/>
          </a:xfrm>
          <a:prstGeom prst="rect">
            <a:avLst/>
          </a:prstGeom>
          <a:solidFill>
            <a:srgbClr val="FFCC99"/>
          </a:solidFill>
          <a:ln w="12700">
            <a:solidFill>
              <a:srgbClr val="00008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fontAlgn="base" hangingPunct="0">
              <a:spcBef>
                <a:spcPct val="0"/>
              </a:spcBef>
              <a:spcAft>
                <a:spcPct val="0"/>
              </a:spcAft>
            </a:pPr>
            <a:r>
              <a:rPr lang="zh-TW" altLang="en-US" sz="2400" b="1">
                <a:solidFill>
                  <a:srgbClr val="000000"/>
                </a:solidFill>
                <a:ea typeface="新細明體" charset="-120"/>
              </a:rPr>
              <a:t> 	 	</a:t>
            </a:r>
            <a:r>
              <a:rPr lang="en-US" altLang="zh-TW" sz="2400" b="1">
                <a:solidFill>
                  <a:srgbClr val="000000"/>
                </a:solidFill>
                <a:ea typeface="新細明體" charset="-120"/>
              </a:rPr>
              <a:t>class 	typeIdentifier                          </a:t>
            </a:r>
          </a:p>
          <a:p>
            <a:pPr algn="ctr" eaLnBrk="0" fontAlgn="base" hangingPunct="0">
              <a:spcBef>
                <a:spcPct val="0"/>
              </a:spcBef>
              <a:spcAft>
                <a:spcPct val="0"/>
              </a:spcAft>
            </a:pPr>
            <a:r>
              <a:rPr lang="en-US" altLang="zh-TW" sz="2400" b="1">
                <a:solidFill>
                  <a:srgbClr val="000000"/>
                </a:solidFill>
                <a:ea typeface="新細明體" charset="-120"/>
              </a:rPr>
              <a:t>		typename variableIdentifier                  </a:t>
            </a:r>
          </a:p>
        </p:txBody>
      </p:sp>
      <p:sp>
        <p:nvSpPr>
          <p:cNvPr id="190478" name="AutoShape 14"/>
          <p:cNvSpPr>
            <a:spLocks/>
          </p:cNvSpPr>
          <p:nvPr/>
        </p:nvSpPr>
        <p:spPr bwMode="auto">
          <a:xfrm>
            <a:off x="3621089" y="5443539"/>
            <a:ext cx="414337" cy="942975"/>
          </a:xfrm>
          <a:prstGeom prst="leftBrace">
            <a:avLst>
              <a:gd name="adj1" fmla="val 1896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TW" altLang="en-US" sz="2400" b="1">
              <a:solidFill>
                <a:srgbClr val="000000"/>
              </a:solidFill>
              <a:ea typeface="新細明體" charset="-120"/>
            </a:endParaRPr>
          </a:p>
        </p:txBody>
      </p:sp>
    </p:spTree>
    <p:extLst>
      <p:ext uri="{BB962C8B-B14F-4D97-AF65-F5344CB8AC3E}">
        <p14:creationId xmlns:p14="http://schemas.microsoft.com/office/powerpoint/2010/main" val="7794342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133600" y="146050"/>
            <a:ext cx="7848600" cy="1143000"/>
          </a:xfrm>
        </p:spPr>
        <p:txBody>
          <a:bodyPr/>
          <a:lstStyle/>
          <a:p>
            <a:r>
              <a:rPr lang="en-US" altLang="zh-TW">
                <a:ea typeface="新細明體" charset="-120"/>
              </a:rPr>
              <a:t>Example of a Class Template</a:t>
            </a:r>
          </a:p>
        </p:txBody>
      </p:sp>
      <p:sp>
        <p:nvSpPr>
          <p:cNvPr id="168963" name="Rectangle 3"/>
          <p:cNvSpPr>
            <a:spLocks noChangeArrowheads="1"/>
          </p:cNvSpPr>
          <p:nvPr/>
        </p:nvSpPr>
        <p:spPr bwMode="auto">
          <a:xfrm>
            <a:off x="2357438" y="1514475"/>
            <a:ext cx="7219950" cy="49149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just" eaLnBrk="0" fontAlgn="base" hangingPunct="0">
              <a:spcBef>
                <a:spcPct val="0"/>
              </a:spcBef>
              <a:spcAft>
                <a:spcPct val="0"/>
              </a:spcAft>
            </a:pPr>
            <a:r>
              <a:rPr lang="en-US" altLang="zh-TW" sz="1800" b="1">
                <a:solidFill>
                  <a:srgbClr val="336600"/>
                </a:solidFill>
                <a:latin typeface="Courier New" charset="0"/>
                <a:ea typeface="新細明體" charset="-120"/>
                <a:cs typeface="Times New Roman" charset="0"/>
              </a:rPr>
              <a:t>template&lt;class ItemType&gt;</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class GList</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public:</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bool IsEmpty() const;</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bool IsFull() const;</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int  Length() const;</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void Insert( /* in */ </a:t>
            </a:r>
            <a:r>
              <a:rPr lang="en-US" altLang="zh-TW" sz="1800" b="1">
                <a:solidFill>
                  <a:srgbClr val="336600"/>
                </a:solidFill>
                <a:latin typeface="Courier New" charset="0"/>
                <a:ea typeface="新細明體" charset="-120"/>
                <a:cs typeface="Times New Roman" charset="0"/>
              </a:rPr>
              <a:t>ItemType</a:t>
            </a:r>
            <a:r>
              <a:rPr lang="en-US" altLang="zh-TW" sz="1800" b="1">
                <a:solidFill>
                  <a:srgbClr val="000000"/>
                </a:solidFill>
                <a:latin typeface="Courier New" charset="0"/>
                <a:ea typeface="新細明體" charset="-120"/>
                <a:cs typeface="Times New Roman" charset="0"/>
              </a:rPr>
              <a:t> item );</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void Delete( /* in */ </a:t>
            </a:r>
            <a:r>
              <a:rPr lang="en-US" altLang="zh-TW" sz="1800" b="1">
                <a:solidFill>
                  <a:srgbClr val="336600"/>
                </a:solidFill>
                <a:latin typeface="Courier New" charset="0"/>
                <a:ea typeface="新細明體" charset="-120"/>
                <a:cs typeface="Times New Roman" charset="0"/>
              </a:rPr>
              <a:t>ItemType</a:t>
            </a:r>
            <a:r>
              <a:rPr lang="en-US" altLang="zh-TW" sz="1800" b="1">
                <a:solidFill>
                  <a:srgbClr val="000000"/>
                </a:solidFill>
                <a:latin typeface="Courier New" charset="0"/>
                <a:ea typeface="新細明體" charset="-120"/>
                <a:cs typeface="Times New Roman" charset="0"/>
              </a:rPr>
              <a:t> item );</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bool IsPresent( /* in */ </a:t>
            </a:r>
            <a:r>
              <a:rPr lang="en-US" altLang="zh-TW" sz="1800" b="1">
                <a:solidFill>
                  <a:srgbClr val="336600"/>
                </a:solidFill>
                <a:latin typeface="Courier New" charset="0"/>
                <a:ea typeface="新細明體" charset="-120"/>
                <a:cs typeface="Times New Roman" charset="0"/>
              </a:rPr>
              <a:t>ItemType</a:t>
            </a:r>
            <a:r>
              <a:rPr lang="en-US" altLang="zh-TW" sz="1800" b="1">
                <a:solidFill>
                  <a:srgbClr val="000000"/>
                </a:solidFill>
                <a:latin typeface="Courier New" charset="0"/>
                <a:ea typeface="新細明體" charset="-120"/>
                <a:cs typeface="Times New Roman" charset="0"/>
              </a:rPr>
              <a:t> item ) const;</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void SelSort();</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void Print() const;</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GList();                   // Constructor</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private:</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int      length;</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    </a:t>
            </a:r>
            <a:r>
              <a:rPr lang="en-US" altLang="zh-TW" sz="1800" b="1">
                <a:solidFill>
                  <a:srgbClr val="336600"/>
                </a:solidFill>
                <a:latin typeface="Courier New" charset="0"/>
                <a:ea typeface="新細明體" charset="-120"/>
                <a:cs typeface="Times New Roman" charset="0"/>
              </a:rPr>
              <a:t>ItemType</a:t>
            </a:r>
            <a:r>
              <a:rPr lang="en-US" altLang="zh-TW" sz="1800" b="1">
                <a:solidFill>
                  <a:srgbClr val="000000"/>
                </a:solidFill>
                <a:latin typeface="Courier New" charset="0"/>
                <a:ea typeface="新細明體" charset="-120"/>
                <a:cs typeface="Times New Roman" charset="0"/>
              </a:rPr>
              <a:t> data[MAX_LENGTH];</a:t>
            </a:r>
          </a:p>
          <a:p>
            <a:pPr algn="just" eaLnBrk="0" fontAlgn="base" hangingPunct="0">
              <a:spcBef>
                <a:spcPct val="0"/>
              </a:spcBef>
              <a:spcAft>
                <a:spcPct val="0"/>
              </a:spcAft>
            </a:pPr>
            <a:r>
              <a:rPr lang="en-US" altLang="zh-TW" sz="1800" b="1">
                <a:solidFill>
                  <a:srgbClr val="000000"/>
                </a:solidFill>
                <a:latin typeface="Courier New" charset="0"/>
                <a:ea typeface="新細明體" charset="-120"/>
                <a:cs typeface="Times New Roman" charset="0"/>
              </a:rPr>
              <a:t>};</a:t>
            </a:r>
          </a:p>
        </p:txBody>
      </p:sp>
      <p:sp>
        <p:nvSpPr>
          <p:cNvPr id="168965" name="Oval 5"/>
          <p:cNvSpPr>
            <a:spLocks noChangeArrowheads="1"/>
          </p:cNvSpPr>
          <p:nvPr/>
        </p:nvSpPr>
        <p:spPr bwMode="auto">
          <a:xfrm>
            <a:off x="4457700" y="1509713"/>
            <a:ext cx="1162050" cy="419100"/>
          </a:xfrm>
          <a:prstGeom prst="ellipse">
            <a:avLst/>
          </a:prstGeom>
          <a:noFill/>
          <a:ln w="127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168967" name="Line 7"/>
          <p:cNvSpPr>
            <a:spLocks noChangeShapeType="1"/>
          </p:cNvSpPr>
          <p:nvPr/>
        </p:nvSpPr>
        <p:spPr bwMode="auto">
          <a:xfrm flipH="1" flipV="1">
            <a:off x="5519738" y="1876425"/>
            <a:ext cx="1238250" cy="438150"/>
          </a:xfrm>
          <a:prstGeom prst="line">
            <a:avLst/>
          </a:prstGeom>
          <a:noFill/>
          <a:ln w="12700">
            <a:solidFill>
              <a:schemeClr val="accent2"/>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pPr>
            <a:endParaRPr lang="en-US" sz="2400">
              <a:solidFill>
                <a:srgbClr val="000000"/>
              </a:solidFill>
            </a:endParaRPr>
          </a:p>
        </p:txBody>
      </p:sp>
      <p:sp>
        <p:nvSpPr>
          <p:cNvPr id="168968" name="Text Box 8"/>
          <p:cNvSpPr txBox="1">
            <a:spLocks noChangeArrowheads="1"/>
          </p:cNvSpPr>
          <p:nvPr/>
        </p:nvSpPr>
        <p:spPr bwMode="auto">
          <a:xfrm>
            <a:off x="6681788" y="2009775"/>
            <a:ext cx="1943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b="1" i="1">
                <a:solidFill>
                  <a:srgbClr val="6666FF"/>
                </a:solidFill>
                <a:ea typeface="新細明體" charset="-120"/>
              </a:rPr>
              <a:t>Template</a:t>
            </a:r>
            <a:r>
              <a:rPr lang="en-US" altLang="zh-TW" b="1" i="1">
                <a:solidFill>
                  <a:srgbClr val="000000"/>
                </a:solidFill>
                <a:ea typeface="新細明體" charset="-120"/>
              </a:rPr>
              <a:t> </a:t>
            </a:r>
            <a:r>
              <a:rPr lang="en-US" altLang="zh-TW" b="1" i="1">
                <a:solidFill>
                  <a:srgbClr val="6666FF"/>
                </a:solidFill>
                <a:ea typeface="新細明體" charset="-120"/>
              </a:rPr>
              <a:t>parameter</a:t>
            </a:r>
          </a:p>
        </p:txBody>
      </p:sp>
    </p:spTree>
    <p:extLst>
      <p:ext uri="{BB962C8B-B14F-4D97-AF65-F5344CB8AC3E}">
        <p14:creationId xmlns:p14="http://schemas.microsoft.com/office/powerpoint/2010/main" val="1274026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771650" y="438150"/>
            <a:ext cx="8515350" cy="971550"/>
          </a:xfrm>
          <a:noFill/>
          <a:ln/>
        </p:spPr>
        <p:txBody>
          <a:bodyPr vert="horz" wrap="square" lIns="92075" tIns="46038" rIns="92075" bIns="46038" numCol="1" anchor="b" anchorCtr="0" compatLnSpc="1">
            <a:prstTxWarp prst="textNoShape">
              <a:avLst/>
            </a:prstTxWarp>
          </a:bodyPr>
          <a:lstStyle/>
          <a:p>
            <a:r>
              <a:rPr lang="en-US" altLang="zh-TW">
                <a:ea typeface="新細明體" charset="-120"/>
              </a:rPr>
              <a:t>Instantiating a Class Template</a:t>
            </a:r>
            <a:endParaRPr lang="en-US" altLang="zh-TW" b="0">
              <a:ea typeface="新細明體" charset="-120"/>
            </a:endParaRPr>
          </a:p>
        </p:txBody>
      </p:sp>
      <p:sp>
        <p:nvSpPr>
          <p:cNvPr id="116739" name="Rectangle 3"/>
          <p:cNvSpPr>
            <a:spLocks noGrp="1" noChangeArrowheads="1"/>
          </p:cNvSpPr>
          <p:nvPr>
            <p:ph type="body" idx="1"/>
          </p:nvPr>
        </p:nvSpPr>
        <p:spPr>
          <a:xfrm>
            <a:off x="939800" y="1619250"/>
            <a:ext cx="10071100" cy="5238750"/>
          </a:xfrm>
          <a:noFill/>
          <a:ln/>
        </p:spPr>
        <p:txBody>
          <a:bodyPr vert="horz" wrap="square" lIns="92075" tIns="46038" rIns="92075" bIns="46038" numCol="1" anchor="t" anchorCtr="0" compatLnSpc="1">
            <a:prstTxWarp prst="textNoShape">
              <a:avLst/>
            </a:prstTxWarp>
          </a:bodyPr>
          <a:lstStyle/>
          <a:p>
            <a:pPr>
              <a:buFontTx/>
              <a:buChar char="•"/>
            </a:pPr>
            <a:r>
              <a:rPr lang="en-US" altLang="zh-TW" sz="2800" b="1" dirty="0">
                <a:latin typeface="Geneva" charset="0"/>
                <a:ea typeface="新細明體" charset="-120"/>
              </a:rPr>
              <a:t>Class template arguments </a:t>
            </a:r>
            <a:r>
              <a:rPr lang="en-US" altLang="zh-TW" sz="2800" b="1" i="1" dirty="0">
                <a:latin typeface="Geneva" charset="0"/>
                <a:ea typeface="新細明體" charset="-120"/>
              </a:rPr>
              <a:t>must</a:t>
            </a:r>
            <a:r>
              <a:rPr lang="en-US" altLang="zh-TW" sz="2800" b="1" dirty="0">
                <a:latin typeface="Geneva" charset="0"/>
                <a:ea typeface="新細明體" charset="-120"/>
              </a:rPr>
              <a:t> be explicit.</a:t>
            </a:r>
            <a:br>
              <a:rPr lang="en-US" altLang="zh-TW" sz="2800" b="1" dirty="0">
                <a:latin typeface="Geneva" charset="0"/>
                <a:ea typeface="新細明體" charset="-120"/>
              </a:rPr>
            </a:br>
            <a:endParaRPr lang="en-US" altLang="zh-TW" sz="2800" b="1" dirty="0">
              <a:latin typeface="Geneva" charset="0"/>
              <a:ea typeface="新細明體" charset="-120"/>
            </a:endParaRPr>
          </a:p>
          <a:p>
            <a:pPr>
              <a:buFontTx/>
              <a:buChar char="•"/>
            </a:pPr>
            <a:r>
              <a:rPr lang="en-US" altLang="zh-TW" sz="2800" b="1" dirty="0">
                <a:latin typeface="Geneva" charset="0"/>
                <a:ea typeface="新細明體" charset="-120"/>
              </a:rPr>
              <a:t>The compiler generates distinct class types called template classes or generated classes.</a:t>
            </a:r>
            <a:br>
              <a:rPr lang="en-US" altLang="zh-TW" sz="2800" b="1" dirty="0">
                <a:latin typeface="Geneva" charset="0"/>
                <a:ea typeface="新細明體" charset="-120"/>
              </a:rPr>
            </a:br>
            <a:endParaRPr lang="en-US" altLang="zh-TW" sz="2800" b="1" dirty="0">
              <a:latin typeface="Geneva" charset="0"/>
              <a:ea typeface="新細明體" charset="-120"/>
            </a:endParaRPr>
          </a:p>
          <a:p>
            <a:pPr>
              <a:buFontTx/>
              <a:buChar char="•"/>
            </a:pPr>
            <a:r>
              <a:rPr lang="en-US" altLang="zh-TW" sz="2800" b="1" dirty="0">
                <a:latin typeface="Geneva" charset="0"/>
                <a:ea typeface="新細明體" charset="-120"/>
              </a:rPr>
              <a:t>When instantiating a template, a compiler substitutes the template argument for the template parameter throughout the class template.</a:t>
            </a:r>
          </a:p>
        </p:txBody>
      </p:sp>
    </p:spTree>
    <p:extLst>
      <p:ext uri="{BB962C8B-B14F-4D97-AF65-F5344CB8AC3E}">
        <p14:creationId xmlns:p14="http://schemas.microsoft.com/office/powerpoint/2010/main" val="150359362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2133600" y="146050"/>
            <a:ext cx="7848600" cy="1143000"/>
          </a:xfrm>
        </p:spPr>
        <p:txBody>
          <a:bodyPr/>
          <a:lstStyle/>
          <a:p>
            <a:r>
              <a:rPr lang="en-US" altLang="zh-TW">
                <a:ea typeface="新細明體" charset="-120"/>
              </a:rPr>
              <a:t>Instantiating a Class Template </a:t>
            </a:r>
          </a:p>
        </p:txBody>
      </p:sp>
      <p:sp>
        <p:nvSpPr>
          <p:cNvPr id="169987" name="Rectangle 3"/>
          <p:cNvSpPr>
            <a:spLocks noChangeArrowheads="1"/>
          </p:cNvSpPr>
          <p:nvPr/>
        </p:nvSpPr>
        <p:spPr bwMode="auto">
          <a:xfrm>
            <a:off x="2095500" y="1943100"/>
            <a:ext cx="4381500" cy="2628900"/>
          </a:xfrm>
          <a:prstGeom prst="rect">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r>
              <a:rPr lang="en-US" altLang="zh-TW" b="1">
                <a:solidFill>
                  <a:srgbClr val="0000FF"/>
                </a:solidFill>
                <a:latin typeface="Courier New" charset="0"/>
                <a:ea typeface="新細明體" charset="-120"/>
                <a:cs typeface="Times New Roman" charset="0"/>
              </a:rPr>
              <a:t>// Client code</a:t>
            </a:r>
            <a:endParaRPr lang="en-US" altLang="zh-TW" b="1">
              <a:solidFill>
                <a:srgbClr val="0000FF"/>
              </a:solidFill>
              <a:ea typeface="新細明體" charset="-120"/>
              <a:cs typeface="Times New Roman" charset="0"/>
            </a:endParaRPr>
          </a:p>
          <a:p>
            <a:pPr eaLnBrk="0" fontAlgn="base" hangingPunct="0">
              <a:spcBef>
                <a:spcPct val="0"/>
              </a:spcBef>
              <a:spcAft>
                <a:spcPct val="0"/>
              </a:spcAft>
            </a:pPr>
            <a:r>
              <a:rPr lang="en-US" altLang="zh-TW" b="1">
                <a:solidFill>
                  <a:srgbClr val="0000FF"/>
                </a:solidFill>
                <a:latin typeface="Courier New" charset="0"/>
                <a:ea typeface="新細明體" charset="-120"/>
                <a:cs typeface="Times New Roman" charset="0"/>
              </a:rPr>
              <a:t> </a:t>
            </a:r>
            <a:endParaRPr lang="en-US" altLang="zh-TW" b="1">
              <a:solidFill>
                <a:srgbClr val="0000FF"/>
              </a:solidFill>
              <a:ea typeface="新細明體" charset="-120"/>
              <a:cs typeface="Times New Roman" charset="0"/>
            </a:endParaRPr>
          </a:p>
          <a:p>
            <a:pPr eaLnBrk="0" fontAlgn="base" hangingPunct="0">
              <a:spcBef>
                <a:spcPct val="0"/>
              </a:spcBef>
              <a:spcAft>
                <a:spcPct val="0"/>
              </a:spcAft>
            </a:pPr>
            <a:r>
              <a:rPr lang="en-US" altLang="zh-TW" b="1">
                <a:solidFill>
                  <a:srgbClr val="0000FF"/>
                </a:solidFill>
                <a:latin typeface="Courier New" charset="0"/>
                <a:ea typeface="新細明體" charset="-120"/>
                <a:cs typeface="Times New Roman" charset="0"/>
              </a:rPr>
              <a:t>GList&lt;int&gt; list1;</a:t>
            </a:r>
            <a:endParaRPr lang="en-US" altLang="zh-TW" b="1">
              <a:solidFill>
                <a:srgbClr val="0000FF"/>
              </a:solidFill>
              <a:ea typeface="新細明體" charset="-120"/>
              <a:cs typeface="Times New Roman" charset="0"/>
            </a:endParaRPr>
          </a:p>
          <a:p>
            <a:pPr eaLnBrk="0" fontAlgn="base" hangingPunct="0">
              <a:spcBef>
                <a:spcPct val="0"/>
              </a:spcBef>
              <a:spcAft>
                <a:spcPct val="0"/>
              </a:spcAft>
            </a:pPr>
            <a:r>
              <a:rPr lang="en-US" altLang="zh-TW" b="1">
                <a:solidFill>
                  <a:srgbClr val="0000FF"/>
                </a:solidFill>
                <a:latin typeface="Courier New" charset="0"/>
                <a:ea typeface="新細明體" charset="-120"/>
                <a:cs typeface="Times New Roman" charset="0"/>
              </a:rPr>
              <a:t>GList&lt;float&gt; list2;</a:t>
            </a:r>
            <a:endParaRPr lang="en-US" altLang="zh-TW" b="1">
              <a:solidFill>
                <a:srgbClr val="0000FF"/>
              </a:solidFill>
              <a:ea typeface="新細明體" charset="-120"/>
              <a:cs typeface="Times New Roman" charset="0"/>
            </a:endParaRPr>
          </a:p>
          <a:p>
            <a:pPr eaLnBrk="0" fontAlgn="base" hangingPunct="0">
              <a:spcBef>
                <a:spcPct val="0"/>
              </a:spcBef>
              <a:spcAft>
                <a:spcPct val="0"/>
              </a:spcAft>
            </a:pPr>
            <a:r>
              <a:rPr lang="en-US" altLang="zh-TW" b="1">
                <a:solidFill>
                  <a:srgbClr val="0000FF"/>
                </a:solidFill>
                <a:latin typeface="Courier New" charset="0"/>
                <a:ea typeface="新細明體" charset="-120"/>
                <a:cs typeface="Times New Roman" charset="0"/>
              </a:rPr>
              <a:t>GList&lt;string&gt; list3;</a:t>
            </a:r>
            <a:endParaRPr lang="en-US" altLang="zh-TW" b="1">
              <a:solidFill>
                <a:srgbClr val="0000FF"/>
              </a:solidFill>
              <a:ea typeface="新細明體" charset="-120"/>
              <a:cs typeface="Times New Roman" charset="0"/>
            </a:endParaRPr>
          </a:p>
          <a:p>
            <a:pPr eaLnBrk="0" fontAlgn="base" hangingPunct="0">
              <a:spcBef>
                <a:spcPct val="0"/>
              </a:spcBef>
              <a:spcAft>
                <a:spcPct val="0"/>
              </a:spcAft>
            </a:pPr>
            <a:r>
              <a:rPr lang="en-US" altLang="zh-TW" b="1">
                <a:solidFill>
                  <a:srgbClr val="0000FF"/>
                </a:solidFill>
                <a:latin typeface="Courier New" charset="0"/>
                <a:ea typeface="新細明體" charset="-120"/>
                <a:cs typeface="Times New Roman" charset="0"/>
              </a:rPr>
              <a:t> </a:t>
            </a:r>
            <a:endParaRPr lang="en-US" altLang="zh-TW" b="1">
              <a:solidFill>
                <a:srgbClr val="0000FF"/>
              </a:solidFill>
              <a:ea typeface="新細明體" charset="-120"/>
              <a:cs typeface="Times New Roman" charset="0"/>
            </a:endParaRPr>
          </a:p>
          <a:p>
            <a:pPr eaLnBrk="0" fontAlgn="base" hangingPunct="0">
              <a:spcBef>
                <a:spcPct val="0"/>
              </a:spcBef>
              <a:spcAft>
                <a:spcPct val="0"/>
              </a:spcAft>
            </a:pPr>
            <a:r>
              <a:rPr lang="en-US" altLang="zh-TW" b="1">
                <a:solidFill>
                  <a:srgbClr val="0000FF"/>
                </a:solidFill>
                <a:latin typeface="Courier New" charset="0"/>
                <a:ea typeface="新細明體" charset="-120"/>
                <a:cs typeface="Times New Roman" charset="0"/>
              </a:rPr>
              <a:t>list1.Insert(356);</a:t>
            </a:r>
            <a:endParaRPr lang="en-US" altLang="zh-TW" b="1">
              <a:solidFill>
                <a:srgbClr val="0000FF"/>
              </a:solidFill>
              <a:ea typeface="新細明體" charset="-120"/>
              <a:cs typeface="Times New Roman" charset="0"/>
            </a:endParaRPr>
          </a:p>
          <a:p>
            <a:pPr eaLnBrk="0" fontAlgn="base" hangingPunct="0">
              <a:spcBef>
                <a:spcPct val="0"/>
              </a:spcBef>
              <a:spcAft>
                <a:spcPct val="0"/>
              </a:spcAft>
            </a:pPr>
            <a:r>
              <a:rPr lang="en-US" altLang="zh-TW" b="1">
                <a:solidFill>
                  <a:srgbClr val="0000FF"/>
                </a:solidFill>
                <a:latin typeface="Courier New" charset="0"/>
                <a:ea typeface="新細明體" charset="-120"/>
                <a:cs typeface="Times New Roman" charset="0"/>
              </a:rPr>
              <a:t>list2.Insert(84.375);</a:t>
            </a:r>
            <a:endParaRPr lang="en-US" altLang="zh-TW" b="1">
              <a:solidFill>
                <a:srgbClr val="0000FF"/>
              </a:solidFill>
              <a:ea typeface="新細明體" charset="-120"/>
              <a:cs typeface="Times New Roman" charset="0"/>
            </a:endParaRPr>
          </a:p>
          <a:p>
            <a:pPr eaLnBrk="0" fontAlgn="base" hangingPunct="0">
              <a:spcBef>
                <a:spcPct val="0"/>
              </a:spcBef>
              <a:spcAft>
                <a:spcPct val="0"/>
              </a:spcAft>
            </a:pPr>
            <a:r>
              <a:rPr lang="en-US" altLang="zh-TW" b="1">
                <a:solidFill>
                  <a:srgbClr val="0000FF"/>
                </a:solidFill>
                <a:latin typeface="Courier New" charset="0"/>
                <a:ea typeface="新細明體" charset="-120"/>
                <a:cs typeface="Times New Roman" charset="0"/>
              </a:rPr>
              <a:t>list3.Insert("Muffler bolt");</a:t>
            </a:r>
          </a:p>
        </p:txBody>
      </p:sp>
      <p:sp>
        <p:nvSpPr>
          <p:cNvPr id="169988" name="Text Box 4"/>
          <p:cNvSpPr txBox="1">
            <a:spLocks noChangeArrowheads="1"/>
          </p:cNvSpPr>
          <p:nvPr/>
        </p:nvSpPr>
        <p:spPr bwMode="auto">
          <a:xfrm>
            <a:off x="1524000" y="1409700"/>
            <a:ext cx="603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sz="2400">
                <a:solidFill>
                  <a:srgbClr val="000000"/>
                </a:solidFill>
                <a:ea typeface="新細明體" charset="-120"/>
              </a:rPr>
              <a:t>To create lists of different data types</a:t>
            </a:r>
          </a:p>
        </p:txBody>
      </p:sp>
      <p:sp>
        <p:nvSpPr>
          <p:cNvPr id="169989" name="Rectangle 5"/>
          <p:cNvSpPr>
            <a:spLocks noChangeArrowheads="1"/>
          </p:cNvSpPr>
          <p:nvPr/>
        </p:nvSpPr>
        <p:spPr bwMode="auto">
          <a:xfrm>
            <a:off x="6724650" y="4471988"/>
            <a:ext cx="3371850" cy="1162050"/>
          </a:xfrm>
          <a:prstGeom prst="rect">
            <a:avLst/>
          </a:prstGeom>
          <a:solidFill>
            <a:srgbClr val="E1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GList_int list1;</a:t>
            </a: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GList_float list2;</a:t>
            </a: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GList_string list3;</a:t>
            </a:r>
          </a:p>
        </p:txBody>
      </p:sp>
      <p:sp>
        <p:nvSpPr>
          <p:cNvPr id="169990" name="Oval 6"/>
          <p:cNvSpPr>
            <a:spLocks noChangeArrowheads="1"/>
          </p:cNvSpPr>
          <p:nvPr/>
        </p:nvSpPr>
        <p:spPr bwMode="auto">
          <a:xfrm>
            <a:off x="2990850" y="2552700"/>
            <a:ext cx="457200" cy="323850"/>
          </a:xfrm>
          <a:prstGeom prst="ellipse">
            <a:avLst/>
          </a:prstGeom>
          <a:noFill/>
          <a:ln w="127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169991" name="Line 7"/>
          <p:cNvSpPr>
            <a:spLocks noChangeShapeType="1"/>
          </p:cNvSpPr>
          <p:nvPr/>
        </p:nvSpPr>
        <p:spPr bwMode="auto">
          <a:xfrm flipH="1">
            <a:off x="3390900" y="2381250"/>
            <a:ext cx="1981200" cy="190500"/>
          </a:xfrm>
          <a:prstGeom prst="line">
            <a:avLst/>
          </a:prstGeom>
          <a:noFill/>
          <a:ln w="12700">
            <a:solidFill>
              <a:schemeClr val="accent2"/>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pPr>
            <a:endParaRPr lang="en-US" sz="2400">
              <a:solidFill>
                <a:srgbClr val="000000"/>
              </a:solidFill>
            </a:endParaRPr>
          </a:p>
        </p:txBody>
      </p:sp>
      <p:sp>
        <p:nvSpPr>
          <p:cNvPr id="169993" name="Text Box 9"/>
          <p:cNvSpPr txBox="1">
            <a:spLocks noChangeArrowheads="1"/>
          </p:cNvSpPr>
          <p:nvPr/>
        </p:nvSpPr>
        <p:spPr bwMode="auto">
          <a:xfrm>
            <a:off x="5356225" y="2112963"/>
            <a:ext cx="222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fontAlgn="base" hangingPunct="0">
              <a:spcBef>
                <a:spcPct val="0"/>
              </a:spcBef>
              <a:spcAft>
                <a:spcPct val="0"/>
              </a:spcAft>
            </a:pPr>
            <a:r>
              <a:rPr lang="en-US" altLang="zh-TW" b="1" i="1">
                <a:solidFill>
                  <a:srgbClr val="800080"/>
                </a:solidFill>
                <a:ea typeface="新細明體" charset="-120"/>
              </a:rPr>
              <a:t>template argument</a:t>
            </a:r>
          </a:p>
        </p:txBody>
      </p:sp>
      <p:sp>
        <p:nvSpPr>
          <p:cNvPr id="169994" name="Text Box 10"/>
          <p:cNvSpPr txBox="1">
            <a:spLocks noChangeArrowheads="1"/>
          </p:cNvSpPr>
          <p:nvPr/>
        </p:nvSpPr>
        <p:spPr bwMode="auto">
          <a:xfrm>
            <a:off x="6762751" y="3505201"/>
            <a:ext cx="33242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fontAlgn="base" hangingPunct="0">
              <a:spcBef>
                <a:spcPct val="50000"/>
              </a:spcBef>
              <a:spcAft>
                <a:spcPct val="0"/>
              </a:spcAft>
            </a:pPr>
            <a:r>
              <a:rPr lang="en-US" altLang="zh-TW" sz="2400">
                <a:solidFill>
                  <a:srgbClr val="000000"/>
                </a:solidFill>
                <a:ea typeface="新細明體" charset="-120"/>
              </a:rPr>
              <a:t>Compiler generates 3 distinct class types</a:t>
            </a:r>
          </a:p>
        </p:txBody>
      </p:sp>
    </p:spTree>
    <p:extLst>
      <p:ext uri="{BB962C8B-B14F-4D97-AF65-F5344CB8AC3E}">
        <p14:creationId xmlns:p14="http://schemas.microsoft.com/office/powerpoint/2010/main" val="1500372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2133600" y="146050"/>
            <a:ext cx="7848600" cy="1143000"/>
          </a:xfrm>
        </p:spPr>
        <p:txBody>
          <a:bodyPr/>
          <a:lstStyle/>
          <a:p>
            <a:r>
              <a:rPr lang="en-US" altLang="zh-TW">
                <a:ea typeface="新細明體" charset="-120"/>
              </a:rPr>
              <a:t>Substitution Example</a:t>
            </a:r>
          </a:p>
        </p:txBody>
      </p:sp>
      <p:sp>
        <p:nvSpPr>
          <p:cNvPr id="171011" name="Rectangle 3"/>
          <p:cNvSpPr>
            <a:spLocks noChangeArrowheads="1"/>
          </p:cNvSpPr>
          <p:nvPr/>
        </p:nvSpPr>
        <p:spPr bwMode="auto">
          <a:xfrm>
            <a:off x="2343150" y="1657350"/>
            <a:ext cx="7524750" cy="4686300"/>
          </a:xfrm>
          <a:prstGeom prst="rect">
            <a:avLst/>
          </a:prstGeom>
          <a:solidFill>
            <a:srgbClr val="FFFFFF"/>
          </a:soli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class GList_int</a:t>
            </a: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a:t>
            </a: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Courier New" charset="0"/>
              </a:rPr>
              <a:t>public:</a:t>
            </a: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     </a:t>
            </a: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Courier New" charset="0"/>
              </a:rPr>
              <a:t>void Insert( /* in */ ItemType item );</a:t>
            </a:r>
          </a:p>
          <a:p>
            <a:pPr eaLnBrk="0" fontAlgn="base" hangingPunct="0">
              <a:spcBef>
                <a:spcPct val="0"/>
              </a:spcBef>
              <a:spcAft>
                <a:spcPct val="0"/>
              </a:spcAft>
            </a:pP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Courier New" charset="0"/>
              </a:rPr>
              <a:t>    void Delete( /* in */ ItemType item );</a:t>
            </a:r>
          </a:p>
          <a:p>
            <a:pPr eaLnBrk="0" fontAlgn="base" hangingPunct="0">
              <a:spcBef>
                <a:spcPct val="0"/>
              </a:spcBef>
              <a:spcAft>
                <a:spcPct val="0"/>
              </a:spcAft>
            </a:pP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    bool IsPresent( /* in */ ItemType item ) const;</a:t>
            </a: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     </a:t>
            </a: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private:</a:t>
            </a: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    int      length;</a:t>
            </a: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    ItemType data[MAX_LENGTH];</a:t>
            </a:r>
            <a:endParaRPr lang="en-US" altLang="zh-TW" b="1">
              <a:solidFill>
                <a:srgbClr val="000000"/>
              </a:solidFill>
              <a:ea typeface="新細明體" charset="-120"/>
              <a:cs typeface="Times New Roman" charset="0"/>
            </a:endParaRPr>
          </a:p>
          <a:p>
            <a:pPr eaLnBrk="0" fontAlgn="base" hangingPunct="0">
              <a:spcBef>
                <a:spcPct val="0"/>
              </a:spcBef>
              <a:spcAft>
                <a:spcPct val="0"/>
              </a:spcAft>
            </a:pPr>
            <a:r>
              <a:rPr lang="en-US" altLang="zh-TW" b="1">
                <a:solidFill>
                  <a:srgbClr val="000000"/>
                </a:solidFill>
                <a:latin typeface="Courier New" charset="0"/>
                <a:ea typeface="新細明體" charset="-120"/>
                <a:cs typeface="Times New Roman" charset="0"/>
              </a:rPr>
              <a:t>};</a:t>
            </a:r>
          </a:p>
        </p:txBody>
      </p:sp>
      <p:sp>
        <p:nvSpPr>
          <p:cNvPr id="171012" name="AutoShape 4"/>
          <p:cNvSpPr>
            <a:spLocks/>
          </p:cNvSpPr>
          <p:nvPr/>
        </p:nvSpPr>
        <p:spPr bwMode="auto">
          <a:xfrm>
            <a:off x="8283575" y="3351213"/>
            <a:ext cx="533400" cy="381000"/>
          </a:xfrm>
          <a:prstGeom prst="callout2">
            <a:avLst>
              <a:gd name="adj1" fmla="val 50000"/>
              <a:gd name="adj2" fmla="val -13690"/>
              <a:gd name="adj3" fmla="val 50000"/>
              <a:gd name="adj4" fmla="val -122023"/>
              <a:gd name="adj5" fmla="val 85000"/>
              <a:gd name="adj6" fmla="val -231546"/>
            </a:avLst>
          </a:prstGeom>
          <a:solidFill>
            <a:srgbClr val="FFFFFF"/>
          </a:solidFill>
          <a:ln w="9525">
            <a:solidFill>
              <a:schemeClr val="accent2"/>
            </a:solidFill>
            <a:miter lim="800000"/>
            <a:headEnd/>
            <a:tailEnd type="stealth" w="med" len="med"/>
          </a:ln>
        </p:spPr>
        <p:txBody>
          <a:bodyPr lIns="0" rIns="0"/>
          <a:lstStyle/>
          <a:p>
            <a:pPr eaLnBrk="0" fontAlgn="base" hangingPunct="0">
              <a:spcBef>
                <a:spcPct val="0"/>
              </a:spcBef>
              <a:spcAft>
                <a:spcPct val="0"/>
              </a:spcAft>
            </a:pPr>
            <a:r>
              <a:rPr lang="en-US" altLang="zh-TW" b="1">
                <a:solidFill>
                  <a:srgbClr val="6666FF"/>
                </a:solidFill>
                <a:latin typeface="Courier New" charset="0"/>
                <a:ea typeface="新細明體" charset="-120"/>
              </a:rPr>
              <a:t>int</a:t>
            </a:r>
          </a:p>
        </p:txBody>
      </p:sp>
      <p:sp>
        <p:nvSpPr>
          <p:cNvPr id="171013" name="AutoShape 5"/>
          <p:cNvSpPr>
            <a:spLocks/>
          </p:cNvSpPr>
          <p:nvPr/>
        </p:nvSpPr>
        <p:spPr bwMode="auto">
          <a:xfrm>
            <a:off x="7407275" y="2579688"/>
            <a:ext cx="685800" cy="400050"/>
          </a:xfrm>
          <a:prstGeom prst="callout2">
            <a:avLst>
              <a:gd name="adj1" fmla="val 50000"/>
              <a:gd name="adj2" fmla="val -10648"/>
              <a:gd name="adj3" fmla="val 50000"/>
              <a:gd name="adj4" fmla="val -72917"/>
              <a:gd name="adj5" fmla="val 138097"/>
              <a:gd name="adj6" fmla="val -135648"/>
            </a:avLst>
          </a:prstGeom>
          <a:solidFill>
            <a:srgbClr val="FFFFFF"/>
          </a:solidFill>
          <a:ln w="9525">
            <a:solidFill>
              <a:schemeClr val="accent2"/>
            </a:solidFill>
            <a:miter lim="800000"/>
            <a:headEnd/>
            <a:tailEnd type="stealth" w="med" len="med"/>
          </a:ln>
        </p:spPr>
        <p:txBody>
          <a:bodyPr lIns="0" rIns="0"/>
          <a:lstStyle/>
          <a:p>
            <a:pPr eaLnBrk="0" fontAlgn="base" hangingPunct="0">
              <a:spcBef>
                <a:spcPct val="0"/>
              </a:spcBef>
              <a:spcAft>
                <a:spcPct val="0"/>
              </a:spcAft>
            </a:pPr>
            <a:r>
              <a:rPr lang="en-US" altLang="zh-TW" b="1">
                <a:solidFill>
                  <a:srgbClr val="6666FF"/>
                </a:solidFill>
                <a:latin typeface="Courier New" charset="0"/>
                <a:ea typeface="新細明體" charset="-120"/>
              </a:rPr>
              <a:t>int</a:t>
            </a:r>
          </a:p>
        </p:txBody>
      </p:sp>
      <p:sp>
        <p:nvSpPr>
          <p:cNvPr id="171014" name="AutoShape 6"/>
          <p:cNvSpPr>
            <a:spLocks/>
          </p:cNvSpPr>
          <p:nvPr/>
        </p:nvSpPr>
        <p:spPr bwMode="auto">
          <a:xfrm>
            <a:off x="7597775" y="4800600"/>
            <a:ext cx="857250" cy="342900"/>
          </a:xfrm>
          <a:prstGeom prst="callout2">
            <a:avLst>
              <a:gd name="adj1" fmla="val 50000"/>
              <a:gd name="adj2" fmla="val -8519"/>
              <a:gd name="adj3" fmla="val 50000"/>
              <a:gd name="adj4" fmla="val -38333"/>
              <a:gd name="adj5" fmla="val -44444"/>
              <a:gd name="adj6" fmla="val -68519"/>
            </a:avLst>
          </a:prstGeom>
          <a:solidFill>
            <a:srgbClr val="FFFFFF"/>
          </a:solidFill>
          <a:ln w="9525">
            <a:solidFill>
              <a:schemeClr val="accent2"/>
            </a:solidFill>
            <a:miter lim="800000"/>
            <a:headEnd/>
            <a:tailEnd type="stealth" w="med" len="med"/>
          </a:ln>
        </p:spPr>
        <p:txBody>
          <a:bodyPr lIns="0" rIns="0"/>
          <a:lstStyle/>
          <a:p>
            <a:pPr eaLnBrk="0" fontAlgn="base" hangingPunct="0">
              <a:spcBef>
                <a:spcPct val="0"/>
              </a:spcBef>
              <a:spcAft>
                <a:spcPct val="0"/>
              </a:spcAft>
            </a:pPr>
            <a:r>
              <a:rPr lang="en-US" altLang="zh-TW" b="1">
                <a:solidFill>
                  <a:srgbClr val="6666FF"/>
                </a:solidFill>
                <a:latin typeface="Courier New" charset="0"/>
                <a:ea typeface="新細明體" charset="-120"/>
              </a:rPr>
              <a:t>int</a:t>
            </a:r>
          </a:p>
        </p:txBody>
      </p:sp>
      <p:sp>
        <p:nvSpPr>
          <p:cNvPr id="171015" name="Oval 7"/>
          <p:cNvSpPr>
            <a:spLocks noChangeArrowheads="1"/>
          </p:cNvSpPr>
          <p:nvPr/>
        </p:nvSpPr>
        <p:spPr bwMode="auto">
          <a:xfrm>
            <a:off x="5314950" y="3067050"/>
            <a:ext cx="1314450" cy="419100"/>
          </a:xfrm>
          <a:prstGeom prst="ellipse">
            <a:avLst/>
          </a:prstGeom>
          <a:noFill/>
          <a:ln w="127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fontAlgn="base" hangingPunct="0">
              <a:spcBef>
                <a:spcPct val="0"/>
              </a:spcBef>
              <a:spcAft>
                <a:spcPct val="0"/>
              </a:spcAft>
            </a:pPr>
            <a:endParaRPr lang="zh-TW" altLang="en-US" sz="2400">
              <a:solidFill>
                <a:srgbClr val="6666FF"/>
              </a:solidFill>
              <a:ea typeface="新細明體" charset="-120"/>
            </a:endParaRPr>
          </a:p>
        </p:txBody>
      </p:sp>
      <p:sp>
        <p:nvSpPr>
          <p:cNvPr id="171016" name="Oval 8"/>
          <p:cNvSpPr>
            <a:spLocks noChangeArrowheads="1"/>
          </p:cNvSpPr>
          <p:nvPr/>
        </p:nvSpPr>
        <p:spPr bwMode="auto">
          <a:xfrm>
            <a:off x="5810250" y="3638550"/>
            <a:ext cx="1314450" cy="419100"/>
          </a:xfrm>
          <a:prstGeom prst="ellipse">
            <a:avLst/>
          </a:prstGeom>
          <a:noFill/>
          <a:ln w="127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171017" name="Oval 9"/>
          <p:cNvSpPr>
            <a:spLocks noChangeArrowheads="1"/>
          </p:cNvSpPr>
          <p:nvPr/>
        </p:nvSpPr>
        <p:spPr bwMode="auto">
          <a:xfrm>
            <a:off x="6210300" y="4152900"/>
            <a:ext cx="1314450" cy="419100"/>
          </a:xfrm>
          <a:prstGeom prst="ellipse">
            <a:avLst/>
          </a:prstGeom>
          <a:noFill/>
          <a:ln w="127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171018" name="Oval 10"/>
          <p:cNvSpPr>
            <a:spLocks noChangeArrowheads="1"/>
          </p:cNvSpPr>
          <p:nvPr/>
        </p:nvSpPr>
        <p:spPr bwMode="auto">
          <a:xfrm>
            <a:off x="2838450" y="5276850"/>
            <a:ext cx="1314450" cy="419100"/>
          </a:xfrm>
          <a:prstGeom prst="ellipse">
            <a:avLst/>
          </a:prstGeom>
          <a:noFill/>
          <a:ln w="127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171019" name="AutoShape 11"/>
          <p:cNvSpPr>
            <a:spLocks/>
          </p:cNvSpPr>
          <p:nvPr/>
        </p:nvSpPr>
        <p:spPr bwMode="auto">
          <a:xfrm>
            <a:off x="4302125" y="5943600"/>
            <a:ext cx="857250" cy="342900"/>
          </a:xfrm>
          <a:prstGeom prst="callout2">
            <a:avLst>
              <a:gd name="adj1" fmla="val 50000"/>
              <a:gd name="adj2" fmla="val -8519"/>
              <a:gd name="adj3" fmla="val 50000"/>
              <a:gd name="adj4" fmla="val -38333"/>
              <a:gd name="adj5" fmla="val -55556"/>
              <a:gd name="adj6" fmla="val -68519"/>
            </a:avLst>
          </a:prstGeom>
          <a:solidFill>
            <a:srgbClr val="FFFFFF"/>
          </a:solidFill>
          <a:ln w="9525">
            <a:solidFill>
              <a:srgbClr val="000000"/>
            </a:solidFill>
            <a:miter lim="800000"/>
            <a:headEnd/>
            <a:tailEnd type="stealth" w="med" len="med"/>
          </a:ln>
        </p:spPr>
        <p:txBody>
          <a:bodyPr lIns="0" rIns="0"/>
          <a:lstStyle/>
          <a:p>
            <a:pPr eaLnBrk="0" fontAlgn="base" hangingPunct="0">
              <a:spcBef>
                <a:spcPct val="0"/>
              </a:spcBef>
              <a:spcAft>
                <a:spcPct val="0"/>
              </a:spcAft>
            </a:pPr>
            <a:r>
              <a:rPr lang="en-US" altLang="zh-TW" b="1">
                <a:solidFill>
                  <a:srgbClr val="6666FF"/>
                </a:solidFill>
                <a:latin typeface="Courier New" charset="0"/>
                <a:ea typeface="新細明體" charset="-120"/>
              </a:rPr>
              <a:t>int</a:t>
            </a:r>
          </a:p>
        </p:txBody>
      </p:sp>
    </p:spTree>
    <p:extLst>
      <p:ext uri="{BB962C8B-B14F-4D97-AF65-F5344CB8AC3E}">
        <p14:creationId xmlns:p14="http://schemas.microsoft.com/office/powerpoint/2010/main" val="999669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2090738" y="276226"/>
            <a:ext cx="7848600" cy="1084263"/>
          </a:xfrm>
        </p:spPr>
        <p:txBody>
          <a:bodyPr/>
          <a:lstStyle/>
          <a:p>
            <a:r>
              <a:rPr lang="en-US" altLang="zh-TW" sz="3600">
                <a:ea typeface="新細明體" charset="-120"/>
              </a:rPr>
              <a:t>Function Definitions for Members of a Template Class</a:t>
            </a:r>
          </a:p>
        </p:txBody>
      </p:sp>
      <p:sp>
        <p:nvSpPr>
          <p:cNvPr id="172035" name="Text Box 3"/>
          <p:cNvSpPr txBox="1">
            <a:spLocks noChangeArrowheads="1"/>
          </p:cNvSpPr>
          <p:nvPr/>
        </p:nvSpPr>
        <p:spPr bwMode="auto">
          <a:xfrm>
            <a:off x="2100263" y="1546226"/>
            <a:ext cx="7734300" cy="2430463"/>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just" eaLnBrk="0" fontAlgn="base" hangingPunct="0">
              <a:spcBef>
                <a:spcPct val="50000"/>
              </a:spcBef>
              <a:spcAft>
                <a:spcPct val="0"/>
              </a:spcAft>
            </a:pPr>
            <a:r>
              <a:rPr lang="en-US" altLang="zh-TW" b="1">
                <a:solidFill>
                  <a:srgbClr val="0000FF"/>
                </a:solidFill>
                <a:latin typeface="Courier New" charset="0"/>
                <a:ea typeface="新細明體" charset="-120"/>
                <a:cs typeface="Times New Roman" charset="0"/>
              </a:rPr>
              <a:t>template&lt;class ItemType&gt;</a:t>
            </a:r>
            <a:endParaRPr lang="en-US" altLang="zh-TW" b="1">
              <a:solidFill>
                <a:srgbClr val="0000FF"/>
              </a:solidFill>
              <a:ea typeface="新細明體" charset="-120"/>
              <a:cs typeface="Times New Roman" charset="0"/>
            </a:endParaRPr>
          </a:p>
          <a:p>
            <a:pPr algn="just" eaLnBrk="0" fontAlgn="base" hangingPunct="0">
              <a:spcBef>
                <a:spcPct val="50000"/>
              </a:spcBef>
              <a:spcAft>
                <a:spcPct val="0"/>
              </a:spcAft>
            </a:pPr>
            <a:r>
              <a:rPr lang="en-US" altLang="zh-TW" b="1">
                <a:solidFill>
                  <a:srgbClr val="000000"/>
                </a:solidFill>
                <a:latin typeface="Courier New" charset="0"/>
                <a:ea typeface="新細明體" charset="-120"/>
                <a:cs typeface="Times New Roman" charset="0"/>
              </a:rPr>
              <a:t>void GList&lt;</a:t>
            </a:r>
            <a:r>
              <a:rPr lang="en-US" altLang="zh-TW" b="1">
                <a:solidFill>
                  <a:srgbClr val="0000FF"/>
                </a:solidFill>
                <a:latin typeface="Courier New" charset="0"/>
                <a:ea typeface="新細明體" charset="-120"/>
                <a:cs typeface="Times New Roman" charset="0"/>
              </a:rPr>
              <a:t>ItemType</a:t>
            </a:r>
            <a:r>
              <a:rPr lang="en-US" altLang="zh-TW" b="1">
                <a:solidFill>
                  <a:srgbClr val="000000"/>
                </a:solidFill>
                <a:latin typeface="Courier New" charset="0"/>
                <a:ea typeface="新細明體" charset="-120"/>
                <a:cs typeface="Times New Roman" charset="0"/>
              </a:rPr>
              <a:t>&gt;::Insert( /* in */ </a:t>
            </a:r>
            <a:r>
              <a:rPr lang="en-US" altLang="zh-TW" b="1">
                <a:solidFill>
                  <a:srgbClr val="0000FF"/>
                </a:solidFill>
                <a:latin typeface="Courier New" charset="0"/>
                <a:ea typeface="新細明體" charset="-120"/>
                <a:cs typeface="Times New Roman" charset="0"/>
              </a:rPr>
              <a:t>ItemType</a:t>
            </a:r>
            <a:r>
              <a:rPr lang="en-US" altLang="zh-TW" b="1">
                <a:solidFill>
                  <a:srgbClr val="000000"/>
                </a:solidFill>
                <a:latin typeface="Courier New" charset="0"/>
                <a:ea typeface="新細明體" charset="-120"/>
                <a:cs typeface="Times New Roman" charset="0"/>
              </a:rPr>
              <a:t> item )</a:t>
            </a:r>
          </a:p>
          <a:p>
            <a:pPr algn="just" eaLnBrk="0" fontAlgn="base" hangingPunct="0">
              <a:spcBef>
                <a:spcPct val="50000"/>
              </a:spcBef>
              <a:spcAft>
                <a:spcPct val="0"/>
              </a:spcAft>
            </a:pPr>
            <a:r>
              <a:rPr lang="en-US" altLang="zh-TW" b="1">
                <a:solidFill>
                  <a:srgbClr val="000000"/>
                </a:solidFill>
                <a:latin typeface="Courier New" charset="0"/>
                <a:ea typeface="新細明體" charset="-120"/>
                <a:cs typeface="Times New Roman" charset="0"/>
              </a:rPr>
              <a:t>{</a:t>
            </a:r>
            <a:endParaRPr lang="en-US" altLang="zh-TW" b="1">
              <a:solidFill>
                <a:srgbClr val="000000"/>
              </a:solidFill>
              <a:ea typeface="新細明體" charset="-120"/>
              <a:cs typeface="Times New Roman" charset="0"/>
            </a:endParaRPr>
          </a:p>
          <a:p>
            <a:pPr algn="just" eaLnBrk="0" fontAlgn="base" hangingPunct="0">
              <a:spcBef>
                <a:spcPct val="50000"/>
              </a:spcBef>
              <a:spcAft>
                <a:spcPct val="0"/>
              </a:spcAft>
            </a:pPr>
            <a:r>
              <a:rPr lang="en-US" altLang="zh-TW" b="1">
                <a:solidFill>
                  <a:srgbClr val="000000"/>
                </a:solidFill>
                <a:latin typeface="Courier New" charset="0"/>
                <a:ea typeface="新細明體" charset="-120"/>
                <a:cs typeface="Times New Roman" charset="0"/>
              </a:rPr>
              <a:t>    data[length] = item;</a:t>
            </a:r>
            <a:endParaRPr lang="en-US" altLang="zh-TW" b="1">
              <a:solidFill>
                <a:srgbClr val="000000"/>
              </a:solidFill>
              <a:ea typeface="新細明體" charset="-120"/>
              <a:cs typeface="Times New Roman" charset="0"/>
            </a:endParaRPr>
          </a:p>
          <a:p>
            <a:pPr algn="just" eaLnBrk="0" fontAlgn="base" hangingPunct="0">
              <a:spcBef>
                <a:spcPct val="50000"/>
              </a:spcBef>
              <a:spcAft>
                <a:spcPct val="0"/>
              </a:spcAft>
            </a:pPr>
            <a:r>
              <a:rPr lang="en-US" altLang="zh-TW" b="1">
                <a:solidFill>
                  <a:srgbClr val="000000"/>
                </a:solidFill>
                <a:latin typeface="Courier New" charset="0"/>
                <a:ea typeface="新細明體" charset="-120"/>
                <a:cs typeface="Times New Roman" charset="0"/>
              </a:rPr>
              <a:t>    length++;</a:t>
            </a:r>
            <a:endParaRPr lang="en-US" altLang="zh-TW" b="1">
              <a:solidFill>
                <a:srgbClr val="000000"/>
              </a:solidFill>
              <a:ea typeface="新細明體" charset="-120"/>
              <a:cs typeface="Times New Roman" charset="0"/>
            </a:endParaRPr>
          </a:p>
          <a:p>
            <a:pPr algn="just" eaLnBrk="0" fontAlgn="base" hangingPunct="0">
              <a:spcBef>
                <a:spcPct val="50000"/>
              </a:spcBef>
              <a:spcAft>
                <a:spcPct val="0"/>
              </a:spcAft>
            </a:pPr>
            <a:r>
              <a:rPr lang="en-US" altLang="zh-TW" b="1">
                <a:solidFill>
                  <a:srgbClr val="000000"/>
                </a:solidFill>
                <a:latin typeface="Courier New" charset="0"/>
                <a:ea typeface="新細明體" charset="-120"/>
                <a:cs typeface="Times New Roman" charset="0"/>
              </a:rPr>
              <a:t>}</a:t>
            </a:r>
            <a:endParaRPr lang="en-US" altLang="zh-TW" b="1">
              <a:solidFill>
                <a:srgbClr val="000000"/>
              </a:solidFill>
              <a:ea typeface="新細明體" charset="-120"/>
              <a:cs typeface="Times New Roman" charset="0"/>
            </a:endParaRPr>
          </a:p>
        </p:txBody>
      </p:sp>
      <p:sp>
        <p:nvSpPr>
          <p:cNvPr id="172036" name="Text Box 4"/>
          <p:cNvSpPr txBox="1">
            <a:spLocks noChangeArrowheads="1"/>
          </p:cNvSpPr>
          <p:nvPr/>
        </p:nvSpPr>
        <p:spPr bwMode="auto">
          <a:xfrm>
            <a:off x="2228850" y="4210051"/>
            <a:ext cx="7581900" cy="2430463"/>
          </a:xfrm>
          <a:prstGeom prst="rect">
            <a:avLst/>
          </a:prstGeom>
          <a:solidFill>
            <a:srgbClr val="E1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just" eaLnBrk="0" fontAlgn="base" hangingPunct="0">
              <a:spcBef>
                <a:spcPct val="50000"/>
              </a:spcBef>
              <a:spcAft>
                <a:spcPct val="0"/>
              </a:spcAft>
            </a:pPr>
            <a:r>
              <a:rPr lang="en-US" altLang="zh-TW" b="1">
                <a:solidFill>
                  <a:srgbClr val="000000"/>
                </a:solidFill>
                <a:latin typeface="Courier New" charset="0"/>
                <a:ea typeface="新細明體" charset="-120"/>
                <a:cs typeface="Times New Roman" charset="0"/>
              </a:rPr>
              <a:t>//after substitution of float</a:t>
            </a:r>
          </a:p>
          <a:p>
            <a:pPr algn="just" eaLnBrk="0" fontAlgn="base" hangingPunct="0">
              <a:spcBef>
                <a:spcPct val="50000"/>
              </a:spcBef>
              <a:spcAft>
                <a:spcPct val="0"/>
              </a:spcAft>
            </a:pPr>
            <a:r>
              <a:rPr lang="en-US" altLang="zh-TW" b="1">
                <a:solidFill>
                  <a:srgbClr val="000000"/>
                </a:solidFill>
                <a:latin typeface="Courier New" charset="0"/>
                <a:ea typeface="新細明體" charset="-120"/>
                <a:cs typeface="Times New Roman" charset="0"/>
              </a:rPr>
              <a:t>void GList&lt;</a:t>
            </a:r>
            <a:r>
              <a:rPr lang="en-US" altLang="zh-TW" b="1">
                <a:solidFill>
                  <a:srgbClr val="990066"/>
                </a:solidFill>
                <a:latin typeface="Courier New" charset="0"/>
                <a:ea typeface="新細明體" charset="-120"/>
                <a:cs typeface="Times New Roman" charset="0"/>
              </a:rPr>
              <a:t>float</a:t>
            </a:r>
            <a:r>
              <a:rPr lang="en-US" altLang="zh-TW" b="1">
                <a:solidFill>
                  <a:srgbClr val="000000"/>
                </a:solidFill>
                <a:latin typeface="Courier New" charset="0"/>
                <a:ea typeface="新細明體" charset="-120"/>
                <a:cs typeface="Times New Roman" charset="0"/>
              </a:rPr>
              <a:t>&gt;::Insert( /* in */ </a:t>
            </a:r>
            <a:r>
              <a:rPr lang="en-US" altLang="zh-TW" b="1">
                <a:solidFill>
                  <a:srgbClr val="990066"/>
                </a:solidFill>
                <a:latin typeface="Courier New" charset="0"/>
                <a:ea typeface="新細明體" charset="-120"/>
                <a:cs typeface="Times New Roman" charset="0"/>
              </a:rPr>
              <a:t>float</a:t>
            </a:r>
            <a:r>
              <a:rPr lang="en-US" altLang="zh-TW" b="1">
                <a:solidFill>
                  <a:srgbClr val="000000"/>
                </a:solidFill>
                <a:latin typeface="Courier New" charset="0"/>
                <a:ea typeface="新細明體" charset="-120"/>
                <a:cs typeface="Times New Roman" charset="0"/>
              </a:rPr>
              <a:t> item )</a:t>
            </a:r>
            <a:endParaRPr lang="en-US" altLang="zh-TW" b="1">
              <a:solidFill>
                <a:srgbClr val="000000"/>
              </a:solidFill>
              <a:ea typeface="新細明體" charset="-120"/>
              <a:cs typeface="Times New Roman" charset="0"/>
            </a:endParaRPr>
          </a:p>
          <a:p>
            <a:pPr algn="just" eaLnBrk="0" fontAlgn="base" hangingPunct="0">
              <a:spcBef>
                <a:spcPct val="50000"/>
              </a:spcBef>
              <a:spcAft>
                <a:spcPct val="0"/>
              </a:spcAft>
            </a:pPr>
            <a:r>
              <a:rPr lang="en-US" altLang="zh-TW" b="1">
                <a:solidFill>
                  <a:srgbClr val="000000"/>
                </a:solidFill>
                <a:latin typeface="Courier New" charset="0"/>
                <a:ea typeface="新細明體" charset="-120"/>
                <a:cs typeface="Times New Roman" charset="0"/>
              </a:rPr>
              <a:t>{</a:t>
            </a:r>
            <a:endParaRPr lang="en-US" altLang="zh-TW" b="1">
              <a:solidFill>
                <a:srgbClr val="000000"/>
              </a:solidFill>
              <a:ea typeface="新細明體" charset="-120"/>
              <a:cs typeface="Times New Roman" charset="0"/>
            </a:endParaRPr>
          </a:p>
          <a:p>
            <a:pPr algn="just" eaLnBrk="0" fontAlgn="base" hangingPunct="0">
              <a:spcBef>
                <a:spcPct val="50000"/>
              </a:spcBef>
              <a:spcAft>
                <a:spcPct val="0"/>
              </a:spcAft>
            </a:pPr>
            <a:r>
              <a:rPr lang="en-US" altLang="zh-TW" b="1">
                <a:solidFill>
                  <a:srgbClr val="000000"/>
                </a:solidFill>
                <a:latin typeface="Courier New" charset="0"/>
                <a:ea typeface="新細明體" charset="-120"/>
                <a:cs typeface="Times New Roman" charset="0"/>
              </a:rPr>
              <a:t>    data[length] = item;</a:t>
            </a:r>
            <a:endParaRPr lang="en-US" altLang="zh-TW" b="1">
              <a:solidFill>
                <a:srgbClr val="000000"/>
              </a:solidFill>
              <a:ea typeface="新細明體" charset="-120"/>
              <a:cs typeface="Times New Roman" charset="0"/>
            </a:endParaRPr>
          </a:p>
          <a:p>
            <a:pPr algn="just" eaLnBrk="0" fontAlgn="base" hangingPunct="0">
              <a:spcBef>
                <a:spcPct val="50000"/>
              </a:spcBef>
              <a:spcAft>
                <a:spcPct val="0"/>
              </a:spcAft>
            </a:pPr>
            <a:r>
              <a:rPr lang="en-US" altLang="zh-TW" b="1">
                <a:solidFill>
                  <a:srgbClr val="000000"/>
                </a:solidFill>
                <a:latin typeface="Courier New" charset="0"/>
                <a:ea typeface="新細明體" charset="-120"/>
                <a:cs typeface="Times New Roman" charset="0"/>
              </a:rPr>
              <a:t>    length++;</a:t>
            </a:r>
            <a:endParaRPr lang="en-US" altLang="zh-TW" b="1">
              <a:solidFill>
                <a:srgbClr val="000000"/>
              </a:solidFill>
              <a:ea typeface="新細明體" charset="-120"/>
              <a:cs typeface="Times New Roman" charset="0"/>
            </a:endParaRPr>
          </a:p>
          <a:p>
            <a:pPr algn="just" eaLnBrk="0" fontAlgn="base" hangingPunct="0">
              <a:spcBef>
                <a:spcPct val="50000"/>
              </a:spcBef>
              <a:spcAft>
                <a:spcPct val="0"/>
              </a:spcAft>
            </a:pPr>
            <a:r>
              <a:rPr lang="en-US" altLang="zh-TW" b="1">
                <a:solidFill>
                  <a:srgbClr val="000000"/>
                </a:solidFill>
                <a:latin typeface="Courier New" charset="0"/>
                <a:ea typeface="新細明體" charset="-120"/>
                <a:cs typeface="Times New Roman" charset="0"/>
              </a:rPr>
              <a:t>}</a:t>
            </a:r>
            <a:endParaRPr lang="en-US" altLang="zh-TW" b="1">
              <a:solidFill>
                <a:srgbClr val="000000"/>
              </a:solidFill>
              <a:ea typeface="新細明體" charset="-120"/>
              <a:cs typeface="Times New Roman" charset="0"/>
            </a:endParaRPr>
          </a:p>
        </p:txBody>
      </p:sp>
    </p:spTree>
    <p:extLst>
      <p:ext uri="{BB962C8B-B14F-4D97-AF65-F5344CB8AC3E}">
        <p14:creationId xmlns:p14="http://schemas.microsoft.com/office/powerpoint/2010/main" val="167890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4D2AFEE-86CA-394E-9C1A-C813C548C0D0}" type="slidenum">
              <a:rPr lang="en-US" altLang="zh-TW"/>
              <a:pPr/>
              <a:t>3</a:t>
            </a:fld>
            <a:endParaRPr lang="en-US" altLang="zh-TW"/>
          </a:p>
        </p:txBody>
      </p:sp>
      <p:sp>
        <p:nvSpPr>
          <p:cNvPr id="10242" name="Rectangle 2"/>
          <p:cNvSpPr>
            <a:spLocks noGrp="1" noChangeArrowheads="1"/>
          </p:cNvSpPr>
          <p:nvPr>
            <p:ph type="title"/>
          </p:nvPr>
        </p:nvSpPr>
        <p:spPr/>
        <p:txBody>
          <a:bodyPr/>
          <a:lstStyle/>
          <a:p>
            <a:r>
              <a:rPr lang="en-US" altLang="zh-TW"/>
              <a:t>Participants</a:t>
            </a:r>
          </a:p>
        </p:txBody>
      </p:sp>
      <p:sp>
        <p:nvSpPr>
          <p:cNvPr id="10243" name="Rectangle 3"/>
          <p:cNvSpPr>
            <a:spLocks noGrp="1" noChangeArrowheads="1"/>
          </p:cNvSpPr>
          <p:nvPr>
            <p:ph type="body" idx="1"/>
          </p:nvPr>
        </p:nvSpPr>
        <p:spPr/>
        <p:txBody>
          <a:bodyPr/>
          <a:lstStyle/>
          <a:p>
            <a:r>
              <a:rPr lang="en-US" altLang="zh-TW"/>
              <a:t>Abstraction</a:t>
            </a:r>
          </a:p>
          <a:p>
            <a:r>
              <a:rPr lang="en-US" altLang="zh-TW"/>
              <a:t>Refined abstraction</a:t>
            </a:r>
          </a:p>
          <a:p>
            <a:r>
              <a:rPr lang="en-US" altLang="zh-TW"/>
              <a:t>Concrete implementor</a:t>
            </a:r>
          </a:p>
          <a:p>
            <a:r>
              <a:rPr lang="en-US" altLang="zh-TW"/>
              <a:t>Implementor</a:t>
            </a:r>
          </a:p>
        </p:txBody>
      </p:sp>
    </p:spTree>
    <p:extLst>
      <p:ext uri="{BB962C8B-B14F-4D97-AF65-F5344CB8AC3E}">
        <p14:creationId xmlns:p14="http://schemas.microsoft.com/office/powerpoint/2010/main" val="937870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2117725" y="706438"/>
            <a:ext cx="7848600" cy="1143000"/>
          </a:xfrm>
        </p:spPr>
        <p:txBody>
          <a:bodyPr/>
          <a:lstStyle/>
          <a:p>
            <a:r>
              <a:rPr lang="en-US" altLang="zh-TW">
                <a:ea typeface="新細明體" charset="-120"/>
              </a:rPr>
              <a:t>Another Template Example: passing two parameters</a:t>
            </a:r>
            <a:endParaRPr lang="th-TH" altLang="en-US"/>
          </a:p>
        </p:txBody>
      </p:sp>
      <p:sp>
        <p:nvSpPr>
          <p:cNvPr id="199683" name="Rectangle 3"/>
          <p:cNvSpPr>
            <a:spLocks noGrp="1" noChangeArrowheads="1"/>
          </p:cNvSpPr>
          <p:nvPr>
            <p:ph type="body" idx="1"/>
          </p:nvPr>
        </p:nvSpPr>
        <p:spPr>
          <a:xfrm>
            <a:off x="3265489" y="2562226"/>
            <a:ext cx="5322887" cy="2633663"/>
          </a:xfrm>
          <a:solidFill>
            <a:schemeClr val="bg1"/>
          </a:solidFill>
        </p:spPr>
        <p:txBody>
          <a:bodyPr/>
          <a:lstStyle/>
          <a:p>
            <a:pPr>
              <a:lnSpc>
                <a:spcPct val="90000"/>
              </a:lnSpc>
              <a:buFont typeface="Monotype Sorts" charset="2"/>
              <a:buNone/>
            </a:pPr>
            <a:r>
              <a:rPr lang="en-US" altLang="zh-TW" sz="2800">
                <a:ea typeface="新細明體" charset="-120"/>
              </a:rPr>
              <a:t>template &lt;class T, int size&gt;</a:t>
            </a:r>
          </a:p>
          <a:p>
            <a:pPr>
              <a:lnSpc>
                <a:spcPct val="90000"/>
              </a:lnSpc>
              <a:buFont typeface="Monotype Sorts" charset="2"/>
              <a:buNone/>
            </a:pPr>
            <a:r>
              <a:rPr lang="en-US" altLang="zh-TW" sz="2800">
                <a:ea typeface="新細明體" charset="-120"/>
              </a:rPr>
              <a:t>  class Stack {...</a:t>
            </a:r>
          </a:p>
          <a:p>
            <a:pPr>
              <a:lnSpc>
                <a:spcPct val="90000"/>
              </a:lnSpc>
              <a:buFont typeface="Monotype Sorts" charset="2"/>
              <a:buNone/>
            </a:pPr>
            <a:r>
              <a:rPr lang="en-US" altLang="zh-TW" sz="2800">
                <a:ea typeface="新細明體" charset="-120"/>
              </a:rPr>
              <a:t>		T buf[size];</a:t>
            </a:r>
          </a:p>
          <a:p>
            <a:pPr>
              <a:lnSpc>
                <a:spcPct val="90000"/>
              </a:lnSpc>
              <a:buFont typeface="Monotype Sorts" charset="2"/>
              <a:buNone/>
            </a:pPr>
            <a:r>
              <a:rPr lang="en-US" altLang="zh-TW" sz="2800">
                <a:ea typeface="新細明體" charset="-120"/>
              </a:rPr>
              <a:t>  };</a:t>
            </a:r>
          </a:p>
          <a:p>
            <a:pPr>
              <a:lnSpc>
                <a:spcPct val="90000"/>
              </a:lnSpc>
              <a:buFont typeface="Monotype Sorts" charset="2"/>
              <a:buNone/>
            </a:pPr>
            <a:endParaRPr lang="en-US" altLang="zh-TW" sz="900">
              <a:ea typeface="新細明體" charset="-120"/>
            </a:endParaRPr>
          </a:p>
          <a:p>
            <a:pPr>
              <a:lnSpc>
                <a:spcPct val="90000"/>
              </a:lnSpc>
              <a:buFont typeface="Monotype Sorts" charset="2"/>
              <a:buNone/>
            </a:pPr>
            <a:r>
              <a:rPr lang="en-US" altLang="zh-TW" sz="2800">
                <a:solidFill>
                  <a:srgbClr val="0000FF"/>
                </a:solidFill>
                <a:ea typeface="新細明體" charset="-120"/>
              </a:rPr>
              <a:t>Stack&lt;int,128&gt; mystack;</a:t>
            </a:r>
            <a:endParaRPr lang="th-TH" altLang="en-US" sz="2800">
              <a:solidFill>
                <a:srgbClr val="0000FF"/>
              </a:solidFill>
            </a:endParaRPr>
          </a:p>
        </p:txBody>
      </p:sp>
      <p:sp>
        <p:nvSpPr>
          <p:cNvPr id="199685" name="Rectangle 5"/>
          <p:cNvSpPr>
            <a:spLocks noChangeArrowheads="1"/>
          </p:cNvSpPr>
          <p:nvPr/>
        </p:nvSpPr>
        <p:spPr bwMode="auto">
          <a:xfrm>
            <a:off x="7272339" y="3352801"/>
            <a:ext cx="2974975" cy="68262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fontAlgn="base" hangingPunct="0">
              <a:spcBef>
                <a:spcPct val="0"/>
              </a:spcBef>
              <a:spcAft>
                <a:spcPct val="0"/>
              </a:spcAft>
            </a:pPr>
            <a:r>
              <a:rPr lang="en-US" altLang="zh-TW" sz="2400">
                <a:solidFill>
                  <a:srgbClr val="0000FF"/>
                </a:solidFill>
                <a:ea typeface="新細明體" charset="-120"/>
              </a:rPr>
              <a:t>non-type parameter</a:t>
            </a:r>
          </a:p>
        </p:txBody>
      </p:sp>
    </p:spTree>
    <p:extLst>
      <p:ext uri="{BB962C8B-B14F-4D97-AF65-F5344CB8AC3E}">
        <p14:creationId xmlns:p14="http://schemas.microsoft.com/office/powerpoint/2010/main" val="1499166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2133600" y="146050"/>
            <a:ext cx="784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b"/>
          <a:lstStyle>
            <a:lvl1pPr algn="ctr">
              <a:defRPr sz="4400" b="1">
                <a:solidFill>
                  <a:schemeClr val="tx2"/>
                </a:solidFill>
                <a:latin typeface="Times New Roman" charset="0"/>
              </a:defRPr>
            </a:lvl1pPr>
            <a:lvl2pPr algn="ctr">
              <a:defRPr sz="4400" b="1">
                <a:solidFill>
                  <a:schemeClr val="tx2"/>
                </a:solidFill>
                <a:latin typeface="Times New Roman" charset="0"/>
              </a:defRPr>
            </a:lvl2pPr>
            <a:lvl3pPr algn="ctr">
              <a:defRPr sz="4400" b="1">
                <a:solidFill>
                  <a:schemeClr val="tx2"/>
                </a:solidFill>
                <a:latin typeface="Times New Roman" charset="0"/>
              </a:defRPr>
            </a:lvl3pPr>
            <a:lvl4pPr algn="ctr">
              <a:defRPr sz="4400" b="1">
                <a:solidFill>
                  <a:schemeClr val="tx2"/>
                </a:solidFill>
                <a:latin typeface="Times New Roman" charset="0"/>
              </a:defRPr>
            </a:lvl4pPr>
            <a:lvl5pPr algn="ctr">
              <a:defRPr sz="4400" b="1">
                <a:solidFill>
                  <a:schemeClr val="tx2"/>
                </a:solidFill>
                <a:latin typeface="Times New Roman" charset="0"/>
              </a:defRPr>
            </a:lvl5pPr>
            <a:lvl6pPr marL="457200" algn="ctr" eaLnBrk="0" fontAlgn="base" hangingPunct="0">
              <a:spcBef>
                <a:spcPct val="0"/>
              </a:spcBef>
              <a:spcAft>
                <a:spcPct val="0"/>
              </a:spcAft>
              <a:defRPr sz="4400" b="1">
                <a:solidFill>
                  <a:schemeClr val="tx2"/>
                </a:solidFill>
                <a:latin typeface="Times New Roman" charset="0"/>
              </a:defRPr>
            </a:lvl6pPr>
            <a:lvl7pPr marL="914400" algn="ctr" eaLnBrk="0" fontAlgn="base" hangingPunct="0">
              <a:spcBef>
                <a:spcPct val="0"/>
              </a:spcBef>
              <a:spcAft>
                <a:spcPct val="0"/>
              </a:spcAft>
              <a:defRPr sz="4400" b="1">
                <a:solidFill>
                  <a:schemeClr val="tx2"/>
                </a:solidFill>
                <a:latin typeface="Times New Roman" charset="0"/>
              </a:defRPr>
            </a:lvl7pPr>
            <a:lvl8pPr marL="1371600" algn="ctr" eaLnBrk="0" fontAlgn="base" hangingPunct="0">
              <a:spcBef>
                <a:spcPct val="0"/>
              </a:spcBef>
              <a:spcAft>
                <a:spcPct val="0"/>
              </a:spcAft>
              <a:defRPr sz="4400" b="1">
                <a:solidFill>
                  <a:schemeClr val="tx2"/>
                </a:solidFill>
                <a:latin typeface="Times New Roman" charset="0"/>
              </a:defRPr>
            </a:lvl8pPr>
            <a:lvl9pPr marL="1828800" algn="ctr" eaLnBrk="0" fontAlgn="base" hangingPunct="0">
              <a:spcBef>
                <a:spcPct val="0"/>
              </a:spcBef>
              <a:spcAft>
                <a:spcPct val="0"/>
              </a:spcAft>
              <a:defRPr sz="4400" b="1">
                <a:solidFill>
                  <a:schemeClr val="tx2"/>
                </a:solidFill>
                <a:latin typeface="Times New Roman" charset="0"/>
              </a:defRPr>
            </a:lvl9pPr>
          </a:lstStyle>
          <a:p>
            <a:pPr eaLnBrk="0" fontAlgn="base" hangingPunct="0">
              <a:spcBef>
                <a:spcPct val="0"/>
              </a:spcBef>
              <a:spcAft>
                <a:spcPct val="0"/>
              </a:spcAft>
            </a:pPr>
            <a:endParaRPr lang="zh-TW" altLang="en-US">
              <a:solidFill>
                <a:schemeClr val="tx1"/>
              </a:solidFill>
              <a:ea typeface="新細明體" charset="-120"/>
            </a:endParaRPr>
          </a:p>
        </p:txBody>
      </p:sp>
      <p:sp>
        <p:nvSpPr>
          <p:cNvPr id="220163" name="Rectangle 3"/>
          <p:cNvSpPr>
            <a:spLocks noChangeArrowheads="1"/>
          </p:cNvSpPr>
          <p:nvPr/>
        </p:nvSpPr>
        <p:spPr bwMode="auto">
          <a:xfrm>
            <a:off x="1958975" y="41275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lgn="ctr">
              <a:defRPr sz="4400" b="1">
                <a:solidFill>
                  <a:schemeClr val="tx2"/>
                </a:solidFill>
                <a:latin typeface="Times New Roman" charset="0"/>
              </a:defRPr>
            </a:lvl1pPr>
            <a:lvl2pPr algn="ctr">
              <a:defRPr sz="4400" b="1">
                <a:solidFill>
                  <a:schemeClr val="tx2"/>
                </a:solidFill>
                <a:latin typeface="Times New Roman" charset="0"/>
              </a:defRPr>
            </a:lvl2pPr>
            <a:lvl3pPr algn="ctr">
              <a:defRPr sz="4400" b="1">
                <a:solidFill>
                  <a:schemeClr val="tx2"/>
                </a:solidFill>
                <a:latin typeface="Times New Roman" charset="0"/>
              </a:defRPr>
            </a:lvl3pPr>
            <a:lvl4pPr algn="ctr">
              <a:defRPr sz="4400" b="1">
                <a:solidFill>
                  <a:schemeClr val="tx2"/>
                </a:solidFill>
                <a:latin typeface="Times New Roman" charset="0"/>
              </a:defRPr>
            </a:lvl4pPr>
            <a:lvl5pPr algn="ctr">
              <a:defRPr sz="4400" b="1">
                <a:solidFill>
                  <a:schemeClr val="tx2"/>
                </a:solidFill>
                <a:latin typeface="Times New Roman" charset="0"/>
              </a:defRPr>
            </a:lvl5pPr>
            <a:lvl6pPr marL="457200" algn="ctr" eaLnBrk="0" fontAlgn="base" hangingPunct="0">
              <a:spcBef>
                <a:spcPct val="0"/>
              </a:spcBef>
              <a:spcAft>
                <a:spcPct val="0"/>
              </a:spcAft>
              <a:defRPr sz="4400" b="1">
                <a:solidFill>
                  <a:schemeClr val="tx2"/>
                </a:solidFill>
                <a:latin typeface="Times New Roman" charset="0"/>
              </a:defRPr>
            </a:lvl6pPr>
            <a:lvl7pPr marL="914400" algn="ctr" eaLnBrk="0" fontAlgn="base" hangingPunct="0">
              <a:spcBef>
                <a:spcPct val="0"/>
              </a:spcBef>
              <a:spcAft>
                <a:spcPct val="0"/>
              </a:spcAft>
              <a:defRPr sz="4400" b="1">
                <a:solidFill>
                  <a:schemeClr val="tx2"/>
                </a:solidFill>
                <a:latin typeface="Times New Roman" charset="0"/>
              </a:defRPr>
            </a:lvl7pPr>
            <a:lvl8pPr marL="1371600" algn="ctr" eaLnBrk="0" fontAlgn="base" hangingPunct="0">
              <a:spcBef>
                <a:spcPct val="0"/>
              </a:spcBef>
              <a:spcAft>
                <a:spcPct val="0"/>
              </a:spcAft>
              <a:defRPr sz="4400" b="1">
                <a:solidFill>
                  <a:schemeClr val="tx2"/>
                </a:solidFill>
                <a:latin typeface="Times New Roman" charset="0"/>
              </a:defRPr>
            </a:lvl8pPr>
            <a:lvl9pPr marL="1828800" algn="ctr" eaLnBrk="0" fontAlgn="base" hangingPunct="0">
              <a:spcBef>
                <a:spcPct val="0"/>
              </a:spcBef>
              <a:spcAft>
                <a:spcPct val="0"/>
              </a:spcAft>
              <a:defRPr sz="4400" b="1">
                <a:solidFill>
                  <a:schemeClr val="tx2"/>
                </a:solidFill>
                <a:latin typeface="Times New Roman" charset="0"/>
              </a:defRPr>
            </a:lvl9pPr>
          </a:lstStyle>
          <a:p>
            <a:pPr eaLnBrk="0" fontAlgn="base" hangingPunct="0">
              <a:spcBef>
                <a:spcPct val="0"/>
              </a:spcBef>
              <a:spcAft>
                <a:spcPct val="0"/>
              </a:spcAft>
            </a:pPr>
            <a:r>
              <a:rPr lang="en-US" altLang="zh-TW" sz="3600">
                <a:solidFill>
                  <a:schemeClr val="tx1"/>
                </a:solidFill>
                <a:ea typeface="新細明體" charset="-120"/>
              </a:rPr>
              <a:t>Take Home Message</a:t>
            </a:r>
          </a:p>
        </p:txBody>
      </p:sp>
      <p:sp>
        <p:nvSpPr>
          <p:cNvPr id="220164" name="Rectangle 4"/>
          <p:cNvSpPr>
            <a:spLocks noChangeArrowheads="1"/>
          </p:cNvSpPr>
          <p:nvPr/>
        </p:nvSpPr>
        <p:spPr bwMode="auto">
          <a:xfrm>
            <a:off x="1749425" y="1474789"/>
            <a:ext cx="8686800" cy="428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tx2"/>
              </a:buClr>
              <a:buSzPct val="75000"/>
              <a:buFont typeface="Monotype Sorts" charset="2"/>
              <a:buChar char="l"/>
              <a:defRPr sz="3200">
                <a:solidFill>
                  <a:schemeClr val="tx1"/>
                </a:solidFill>
                <a:latin typeface="Arial" charset="0"/>
              </a:defRPr>
            </a:lvl1pPr>
            <a:lvl2pPr marL="742950" indent="-285750">
              <a:spcBef>
                <a:spcPct val="20000"/>
              </a:spcBef>
              <a:buClr>
                <a:schemeClr val="folHlink"/>
              </a:buClr>
              <a:buSzPct val="80000"/>
              <a:buFont typeface="Monotype Sorts" charset="2"/>
              <a:buChar char="n"/>
              <a:defRPr sz="2800">
                <a:solidFill>
                  <a:schemeClr val="tx1"/>
                </a:solidFill>
                <a:latin typeface="Arial" charset="0"/>
              </a:defRPr>
            </a:lvl2pPr>
            <a:lvl3pPr marL="1143000" indent="-228600">
              <a:spcBef>
                <a:spcPct val="20000"/>
              </a:spcBef>
              <a:buClr>
                <a:schemeClr val="tx1"/>
              </a:buClr>
              <a:buChar char="–"/>
              <a:defRPr sz="2400">
                <a:solidFill>
                  <a:schemeClr val="tx1"/>
                </a:solidFill>
                <a:latin typeface="Arial" charset="0"/>
              </a:defRPr>
            </a:lvl3pPr>
            <a:lvl4pPr marL="1600200" indent="-228600">
              <a:spcBef>
                <a:spcPct val="20000"/>
              </a:spcBef>
              <a:buClr>
                <a:schemeClr val="tx2"/>
              </a:buClr>
              <a:buSzPct val="65000"/>
              <a:buFont typeface="Monotype Sorts" charset="2"/>
              <a:buChar char="l"/>
              <a:defRPr sz="2000">
                <a:solidFill>
                  <a:schemeClr val="tx1"/>
                </a:solidFill>
                <a:latin typeface="Arial" charset="0"/>
              </a:defRPr>
            </a:lvl4pPr>
            <a:lvl5pPr marL="2057400" indent="-228600">
              <a:spcBef>
                <a:spcPct val="20000"/>
              </a:spcBef>
              <a:buClr>
                <a:schemeClr val="folHlink"/>
              </a:buClr>
              <a:buSzPct val="80000"/>
              <a:buFont typeface="Monotype Sort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charset="2"/>
              <a:buChar char="n"/>
              <a:defRPr sz="2000">
                <a:solidFill>
                  <a:schemeClr val="tx1"/>
                </a:solidFill>
                <a:latin typeface="Arial" charset="0"/>
              </a:defRPr>
            </a:lvl9pPr>
          </a:lstStyle>
          <a:p>
            <a:pPr eaLnBrk="0" fontAlgn="base" hangingPunct="0">
              <a:lnSpc>
                <a:spcPct val="90000"/>
              </a:lnSpc>
              <a:spcAft>
                <a:spcPct val="0"/>
              </a:spcAft>
              <a:buClr>
                <a:srgbClr val="4D4D4D"/>
              </a:buClr>
            </a:pPr>
            <a:r>
              <a:rPr lang="en-US" altLang="zh-TW">
                <a:latin typeface="Times New Roman" charset="0"/>
                <a:ea typeface="新細明體" charset="-120"/>
              </a:rPr>
              <a:t>Templates are mechanisms for generating functions and classes on type parameters. We can design a single class or function that operates on data of many types</a:t>
            </a:r>
          </a:p>
          <a:p>
            <a:pPr eaLnBrk="0" fontAlgn="base" hangingPunct="0">
              <a:lnSpc>
                <a:spcPct val="90000"/>
              </a:lnSpc>
              <a:spcAft>
                <a:spcPct val="0"/>
              </a:spcAft>
              <a:buClr>
                <a:srgbClr val="4D4D4D"/>
              </a:buClr>
            </a:pPr>
            <a:endParaRPr lang="en-US" altLang="zh-TW" sz="1400">
              <a:latin typeface="Times New Roman" charset="0"/>
              <a:ea typeface="新細明體" charset="-120"/>
            </a:endParaRPr>
          </a:p>
          <a:p>
            <a:pPr lvl="2" eaLnBrk="0" fontAlgn="base" hangingPunct="0">
              <a:lnSpc>
                <a:spcPct val="90000"/>
              </a:lnSpc>
              <a:spcAft>
                <a:spcPct val="0"/>
              </a:spcAft>
              <a:buClr>
                <a:srgbClr val="000000"/>
              </a:buClr>
            </a:pPr>
            <a:r>
              <a:rPr lang="en-US" altLang="zh-TW" sz="2800">
                <a:latin typeface="Times New Roman" charset="0"/>
                <a:ea typeface="新細明體" charset="-120"/>
              </a:rPr>
              <a:t>function templates</a:t>
            </a:r>
          </a:p>
          <a:p>
            <a:pPr lvl="2" eaLnBrk="0" fontAlgn="base" hangingPunct="0">
              <a:lnSpc>
                <a:spcPct val="90000"/>
              </a:lnSpc>
              <a:spcAft>
                <a:spcPct val="0"/>
              </a:spcAft>
              <a:buClr>
                <a:srgbClr val="000000"/>
              </a:buClr>
            </a:pPr>
            <a:r>
              <a:rPr lang="en-US" altLang="zh-TW" sz="2800">
                <a:latin typeface="Times New Roman" charset="0"/>
                <a:ea typeface="新細明體" charset="-120"/>
              </a:rPr>
              <a:t>class templates</a:t>
            </a:r>
          </a:p>
          <a:p>
            <a:pPr eaLnBrk="0" fontAlgn="base" hangingPunct="0">
              <a:lnSpc>
                <a:spcPct val="90000"/>
              </a:lnSpc>
              <a:spcAft>
                <a:spcPct val="0"/>
              </a:spcAft>
              <a:buClr>
                <a:srgbClr val="4D4D4D"/>
              </a:buClr>
              <a:buFont typeface="Monotype Sorts" charset="2"/>
              <a:buNone/>
            </a:pPr>
            <a:endParaRPr lang="en-US" altLang="zh-TW">
              <a:latin typeface="Times New Roman" charset="0"/>
              <a:ea typeface="新細明體" charset="-120"/>
            </a:endParaRPr>
          </a:p>
        </p:txBody>
      </p:sp>
    </p:spTree>
    <p:extLst>
      <p:ext uri="{BB962C8B-B14F-4D97-AF65-F5344CB8AC3E}">
        <p14:creationId xmlns:p14="http://schemas.microsoft.com/office/powerpoint/2010/main" val="1361784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2147888" y="985838"/>
            <a:ext cx="7772400" cy="800100"/>
          </a:xfrm>
          <a:noFill/>
          <a:ln/>
        </p:spPr>
        <p:txBody>
          <a:bodyPr vert="horz" wrap="square" lIns="92075" tIns="46038" rIns="92075" bIns="46038" numCol="1" anchor="b" anchorCtr="0" compatLnSpc="1">
            <a:prstTxWarp prst="textNoShape">
              <a:avLst/>
            </a:prstTxWarp>
          </a:bodyPr>
          <a:lstStyle/>
          <a:p>
            <a:r>
              <a:rPr lang="zh-TW" altLang="en-US" b="0" dirty="0">
                <a:ea typeface="新細明體" charset="-120"/>
              </a:rPr>
              <a:t> </a:t>
            </a:r>
            <a:r>
              <a:rPr lang="en-US" altLang="zh-TW" b="0" dirty="0">
                <a:ea typeface="新細明體" charset="-120"/>
              </a:rPr>
              <a:t>Introduction to </a:t>
            </a:r>
            <a:br>
              <a:rPr lang="en-US" altLang="zh-TW" b="0" dirty="0">
                <a:ea typeface="新細明體" charset="-120"/>
              </a:rPr>
            </a:br>
            <a:r>
              <a:rPr lang="en-US" altLang="zh-TW" b="0" dirty="0">
                <a:ea typeface="新細明體" charset="-120"/>
              </a:rPr>
              <a:t> C++ </a:t>
            </a:r>
            <a:r>
              <a:rPr lang="en-US" altLang="zh-TW" b="0" dirty="0" err="1">
                <a:ea typeface="新細明體" charset="-120"/>
              </a:rPr>
              <a:t>STL</a:t>
            </a:r>
            <a:endParaRPr lang="en-US" altLang="zh-TW" b="0" dirty="0">
              <a:ea typeface="新細明體" charset="-120"/>
            </a:endParaRPr>
          </a:p>
        </p:txBody>
      </p:sp>
    </p:spTree>
    <p:extLst>
      <p:ext uri="{BB962C8B-B14F-4D97-AF65-F5344CB8AC3E}">
        <p14:creationId xmlns:p14="http://schemas.microsoft.com/office/powerpoint/2010/main" val="24816366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zh-TW" dirty="0">
                <a:ea typeface="新細明體" charset="-120"/>
              </a:rPr>
              <a:t>Standard Template Library</a:t>
            </a:r>
          </a:p>
        </p:txBody>
      </p:sp>
      <p:sp>
        <p:nvSpPr>
          <p:cNvPr id="211971" name="Rectangle 3"/>
          <p:cNvSpPr>
            <a:spLocks noGrp="1" noChangeArrowheads="1"/>
          </p:cNvSpPr>
          <p:nvPr>
            <p:ph type="body" idx="1"/>
          </p:nvPr>
        </p:nvSpPr>
        <p:spPr/>
        <p:txBody>
          <a:bodyPr/>
          <a:lstStyle/>
          <a:p>
            <a:r>
              <a:rPr lang="en-US" altLang="zh-TW" sz="2800" dirty="0">
                <a:ea typeface="新細明體" charset="-120"/>
              </a:rPr>
              <a:t>In the late 70s Alexander </a:t>
            </a:r>
            <a:r>
              <a:rPr lang="en-US" altLang="zh-TW" sz="2800" dirty="0" err="1">
                <a:ea typeface="新細明體" charset="-120"/>
              </a:rPr>
              <a:t>Stepanov</a:t>
            </a:r>
            <a:r>
              <a:rPr lang="en-US" altLang="zh-TW" sz="2800" dirty="0">
                <a:ea typeface="新細明體" charset="-120"/>
              </a:rPr>
              <a:t> first observed that some algorithms do not depend on some particular implementation of a data structure but only on a few fundamental semantic properties of the structure</a:t>
            </a:r>
          </a:p>
          <a:p>
            <a:r>
              <a:rPr lang="en-US" altLang="zh-TW" sz="2800" dirty="0">
                <a:ea typeface="新細明體" charset="-120"/>
              </a:rPr>
              <a:t>Developed by </a:t>
            </a:r>
            <a:r>
              <a:rPr lang="en-US" altLang="zh-TW" sz="2800" dirty="0" err="1">
                <a:ea typeface="新細明體" charset="-120"/>
              </a:rPr>
              <a:t>Stepanov</a:t>
            </a:r>
            <a:r>
              <a:rPr lang="en-US" altLang="zh-TW" sz="2800" dirty="0">
                <a:ea typeface="新細明體" charset="-120"/>
              </a:rPr>
              <a:t> and Lee at HP labs in 1992</a:t>
            </a:r>
          </a:p>
          <a:p>
            <a:r>
              <a:rPr lang="en-US" altLang="zh-TW" sz="2800" dirty="0">
                <a:ea typeface="新細明體" charset="-120"/>
              </a:rPr>
              <a:t>Become part of the C++ Standard in 1994</a:t>
            </a:r>
          </a:p>
        </p:txBody>
      </p:sp>
    </p:spTree>
    <p:extLst>
      <p:ext uri="{BB962C8B-B14F-4D97-AF65-F5344CB8AC3E}">
        <p14:creationId xmlns:p14="http://schemas.microsoft.com/office/powerpoint/2010/main" val="1118053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D00CB6E-30D4-6F45-88F4-DBD6167D3077}"/>
              </a:ext>
            </a:extLst>
          </p:cNvPr>
          <p:cNvSpPr>
            <a:spLocks noGrp="1"/>
          </p:cNvSpPr>
          <p:nvPr>
            <p:ph type="title"/>
          </p:nvPr>
        </p:nvSpPr>
        <p:spPr/>
        <p:txBody>
          <a:bodyPr/>
          <a:lstStyle/>
          <a:p>
            <a:pPr eaLnBrk="1" hangingPunct="1"/>
            <a:r>
              <a:rPr lang="en-US" altLang="en-US" dirty="0" err="1"/>
              <a:t>STL</a:t>
            </a:r>
            <a:r>
              <a:rPr lang="en-US" altLang="en-US" dirty="0"/>
              <a:t> – Standard Template Library</a:t>
            </a:r>
          </a:p>
        </p:txBody>
      </p:sp>
      <p:sp>
        <p:nvSpPr>
          <p:cNvPr id="7171" name="Content Placeholder 2">
            <a:extLst>
              <a:ext uri="{FF2B5EF4-FFF2-40B4-BE49-F238E27FC236}">
                <a16:creationId xmlns:a16="http://schemas.microsoft.com/office/drawing/2014/main" id="{FE400F56-9A8D-3D4D-AC13-67EC18BE1A41}"/>
              </a:ext>
            </a:extLst>
          </p:cNvPr>
          <p:cNvSpPr>
            <a:spLocks noGrp="1"/>
          </p:cNvSpPr>
          <p:nvPr>
            <p:ph sz="quarter" idx="1"/>
          </p:nvPr>
        </p:nvSpPr>
        <p:spPr/>
        <p:txBody>
          <a:bodyPr/>
          <a:lstStyle/>
          <a:p>
            <a:pPr eaLnBrk="1" hangingPunct="1"/>
            <a:r>
              <a:rPr lang="en-US" altLang="en-US"/>
              <a:t>Collections of useful classes for common data structures</a:t>
            </a:r>
          </a:p>
          <a:p>
            <a:pPr eaLnBrk="1" hangingPunct="1"/>
            <a:r>
              <a:rPr lang="en-US" altLang="en-US"/>
              <a:t>Ability to store objects of any type (template)</a:t>
            </a:r>
          </a:p>
          <a:p>
            <a:pPr eaLnBrk="1" hangingPunct="1"/>
            <a:r>
              <a:rPr lang="en-US" altLang="en-US"/>
              <a:t>Study of containers</a:t>
            </a:r>
          </a:p>
          <a:p>
            <a:pPr eaLnBrk="1" hangingPunct="1"/>
            <a:r>
              <a:rPr lang="en-US" altLang="en-US"/>
              <a:t>Containers form the basis for treatment of data structures</a:t>
            </a:r>
          </a:p>
          <a:p>
            <a:pPr eaLnBrk="1" hangingPunct="1"/>
            <a:r>
              <a:rPr lang="en-US" altLang="en-US"/>
              <a:t>Container – class that stores a collection of data</a:t>
            </a:r>
          </a:p>
          <a:p>
            <a:pPr eaLnBrk="1" hangingPunct="1"/>
            <a:r>
              <a:rPr lang="en-US" altLang="en-US"/>
              <a:t>STL consists of 10 container classes:</a:t>
            </a:r>
          </a:p>
          <a:p>
            <a:pPr lvl="1" eaLnBrk="1" hangingPunct="1"/>
            <a:r>
              <a:rPr lang="en-US" altLang="en-US"/>
              <a:t>Sequence containers</a:t>
            </a:r>
          </a:p>
          <a:p>
            <a:pPr lvl="1" eaLnBrk="1" hangingPunct="1"/>
            <a:r>
              <a:rPr lang="en-US" altLang="en-US"/>
              <a:t>Adapter containers</a:t>
            </a:r>
          </a:p>
          <a:p>
            <a:pPr lvl="1" eaLnBrk="1" hangingPunct="1"/>
            <a:r>
              <a:rPr lang="en-US" altLang="en-US"/>
              <a:t>Associative containers</a:t>
            </a:r>
          </a:p>
        </p:txBody>
      </p:sp>
    </p:spTree>
    <p:extLst>
      <p:ext uri="{BB962C8B-B14F-4D97-AF65-F5344CB8AC3E}">
        <p14:creationId xmlns:p14="http://schemas.microsoft.com/office/powerpoint/2010/main" val="2514359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B98058D-4351-4D4E-B54A-63D1765930F1}"/>
              </a:ext>
            </a:extLst>
          </p:cNvPr>
          <p:cNvSpPr>
            <a:spLocks noGrp="1"/>
          </p:cNvSpPr>
          <p:nvPr>
            <p:ph type="title"/>
          </p:nvPr>
        </p:nvSpPr>
        <p:spPr/>
        <p:txBody>
          <a:bodyPr/>
          <a:lstStyle/>
          <a:p>
            <a:pPr eaLnBrk="1" hangingPunct="1"/>
            <a:r>
              <a:rPr lang="en-US" altLang="en-US"/>
              <a:t>STL Containers</a:t>
            </a:r>
          </a:p>
        </p:txBody>
      </p:sp>
      <p:sp>
        <p:nvSpPr>
          <p:cNvPr id="8195" name="Content Placeholder 2">
            <a:extLst>
              <a:ext uri="{FF2B5EF4-FFF2-40B4-BE49-F238E27FC236}">
                <a16:creationId xmlns:a16="http://schemas.microsoft.com/office/drawing/2014/main" id="{398425F2-F502-D141-824C-CB13ED1E80FB}"/>
              </a:ext>
            </a:extLst>
          </p:cNvPr>
          <p:cNvSpPr>
            <a:spLocks noGrp="1"/>
          </p:cNvSpPr>
          <p:nvPr>
            <p:ph sz="quarter" idx="1"/>
          </p:nvPr>
        </p:nvSpPr>
        <p:spPr/>
        <p:txBody>
          <a:bodyPr/>
          <a:lstStyle/>
          <a:p>
            <a:pPr eaLnBrk="1" hangingPunct="1"/>
            <a:r>
              <a:rPr lang="en-US" altLang="en-US" dirty="0"/>
              <a:t>Sequence Container</a:t>
            </a:r>
          </a:p>
          <a:p>
            <a:pPr lvl="1" eaLnBrk="1" hangingPunct="1"/>
            <a:r>
              <a:rPr lang="en-US" altLang="en-US" dirty="0"/>
              <a:t>Stores data by position in linear order:</a:t>
            </a:r>
          </a:p>
          <a:p>
            <a:pPr lvl="1" eaLnBrk="1" hangingPunct="1"/>
            <a:r>
              <a:rPr lang="en-US" altLang="en-US" dirty="0"/>
              <a:t>First element, second element , </a:t>
            </a:r>
            <a:r>
              <a:rPr lang="en-US" altLang="en-US" dirty="0" err="1"/>
              <a:t>etc</a:t>
            </a:r>
            <a:r>
              <a:rPr lang="en-US" altLang="en-US" dirty="0"/>
              <a:t>:</a:t>
            </a:r>
          </a:p>
          <a:p>
            <a:pPr eaLnBrk="1" hangingPunct="1"/>
            <a:r>
              <a:rPr lang="en-US" altLang="en-US" dirty="0"/>
              <a:t>Associate Container</a:t>
            </a:r>
          </a:p>
          <a:p>
            <a:pPr lvl="1" eaLnBrk="1" hangingPunct="1"/>
            <a:r>
              <a:rPr lang="en-US" altLang="en-US" dirty="0"/>
              <a:t>Stores elements by key, such as name, social security number or part number</a:t>
            </a:r>
          </a:p>
          <a:p>
            <a:pPr lvl="1" eaLnBrk="1" hangingPunct="1"/>
            <a:r>
              <a:rPr lang="en-US" altLang="en-US" dirty="0"/>
              <a:t>Access an element by its key which may bear no relationship to the location of the element in the container</a:t>
            </a:r>
          </a:p>
          <a:p>
            <a:pPr eaLnBrk="1" hangingPunct="1"/>
            <a:r>
              <a:rPr lang="en-US" altLang="en-US" dirty="0"/>
              <a:t>Adapter Container</a:t>
            </a:r>
          </a:p>
          <a:p>
            <a:pPr lvl="1" eaLnBrk="1" hangingPunct="1"/>
            <a:r>
              <a:rPr lang="en-US" altLang="en-US" dirty="0"/>
              <a:t>Contains another container as its underlying storage structure</a:t>
            </a:r>
          </a:p>
        </p:txBody>
      </p:sp>
    </p:spTree>
    <p:extLst>
      <p:ext uri="{BB962C8B-B14F-4D97-AF65-F5344CB8AC3E}">
        <p14:creationId xmlns:p14="http://schemas.microsoft.com/office/powerpoint/2010/main" val="696117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3479B60-FF2F-1549-B220-8F25B981EAD0}"/>
              </a:ext>
            </a:extLst>
          </p:cNvPr>
          <p:cNvSpPr>
            <a:spLocks noGrp="1"/>
          </p:cNvSpPr>
          <p:nvPr>
            <p:ph type="title"/>
          </p:nvPr>
        </p:nvSpPr>
        <p:spPr/>
        <p:txBody>
          <a:bodyPr/>
          <a:lstStyle/>
          <a:p>
            <a:pPr eaLnBrk="1" hangingPunct="1"/>
            <a:r>
              <a:rPr lang="en-US" altLang="en-US"/>
              <a:t>STL Containers</a:t>
            </a:r>
          </a:p>
        </p:txBody>
      </p:sp>
      <p:sp>
        <p:nvSpPr>
          <p:cNvPr id="3" name="Content Placeholder 2">
            <a:extLst>
              <a:ext uri="{FF2B5EF4-FFF2-40B4-BE49-F238E27FC236}">
                <a16:creationId xmlns:a16="http://schemas.microsoft.com/office/drawing/2014/main" id="{13D66345-7233-044D-A23B-B9C289D42C98}"/>
              </a:ext>
            </a:extLst>
          </p:cNvPr>
          <p:cNvSpPr>
            <a:spLocks noGrp="1"/>
          </p:cNvSpPr>
          <p:nvPr>
            <p:ph sz="quarter" idx="1"/>
          </p:nvPr>
        </p:nvSpPr>
        <p:spPr/>
        <p:txBody>
          <a:bodyPr>
            <a:normAutofit lnSpcReduction="10000"/>
          </a:bodyPr>
          <a:lstStyle/>
          <a:p>
            <a:pPr marL="274320" indent="-274320" eaLnBrk="1" fontAlgn="auto" hangingPunct="1">
              <a:spcBef>
                <a:spcPts val="580"/>
              </a:spcBef>
              <a:spcAft>
                <a:spcPts val="0"/>
              </a:spcAft>
              <a:buFont typeface="Wingdings 2"/>
              <a:buChar char=""/>
              <a:defRPr/>
            </a:pPr>
            <a:r>
              <a:rPr lang="en-US" dirty="0"/>
              <a:t>Sequence Container</a:t>
            </a:r>
          </a:p>
          <a:p>
            <a:pPr marL="548640" lvl="1" eaLnBrk="1" fontAlgn="auto" hangingPunct="1">
              <a:spcBef>
                <a:spcPts val="370"/>
              </a:spcBef>
              <a:spcAft>
                <a:spcPts val="0"/>
              </a:spcAft>
              <a:buFont typeface="Wingdings 2"/>
              <a:buChar char=""/>
              <a:defRPr/>
            </a:pPr>
            <a:r>
              <a:rPr lang="en-US" dirty="0"/>
              <a:t>Vector</a:t>
            </a:r>
          </a:p>
          <a:p>
            <a:pPr marL="548640" lvl="1" eaLnBrk="1" fontAlgn="auto" hangingPunct="1">
              <a:spcBef>
                <a:spcPts val="370"/>
              </a:spcBef>
              <a:spcAft>
                <a:spcPts val="0"/>
              </a:spcAft>
              <a:buFont typeface="Wingdings 2"/>
              <a:buChar char=""/>
              <a:defRPr/>
            </a:pPr>
            <a:r>
              <a:rPr lang="en-US" dirty="0" err="1"/>
              <a:t>Deque</a:t>
            </a:r>
            <a:endParaRPr lang="en-US" dirty="0"/>
          </a:p>
          <a:p>
            <a:pPr marL="548640" lvl="1" eaLnBrk="1" fontAlgn="auto" hangingPunct="1">
              <a:spcBef>
                <a:spcPts val="370"/>
              </a:spcBef>
              <a:spcAft>
                <a:spcPts val="0"/>
              </a:spcAft>
              <a:buFont typeface="Wingdings 2"/>
              <a:buChar char=""/>
              <a:defRPr/>
            </a:pPr>
            <a:r>
              <a:rPr lang="en-US" dirty="0"/>
              <a:t>List</a:t>
            </a:r>
          </a:p>
          <a:p>
            <a:pPr marL="274320" indent="-274320" eaLnBrk="1" fontAlgn="auto" hangingPunct="1">
              <a:spcBef>
                <a:spcPts val="580"/>
              </a:spcBef>
              <a:spcAft>
                <a:spcPts val="0"/>
              </a:spcAft>
              <a:buFont typeface="Wingdings 2"/>
              <a:buChar char=""/>
              <a:defRPr/>
            </a:pPr>
            <a:r>
              <a:rPr lang="en-US" dirty="0"/>
              <a:t>Adapter Containers</a:t>
            </a:r>
          </a:p>
          <a:p>
            <a:pPr marL="548640" lvl="1" eaLnBrk="1" fontAlgn="auto" hangingPunct="1">
              <a:spcBef>
                <a:spcPts val="370"/>
              </a:spcBef>
              <a:spcAft>
                <a:spcPts val="0"/>
              </a:spcAft>
              <a:buFont typeface="Wingdings 2"/>
              <a:buChar char=""/>
              <a:defRPr/>
            </a:pPr>
            <a:r>
              <a:rPr lang="en-US" dirty="0"/>
              <a:t>Stack</a:t>
            </a:r>
          </a:p>
          <a:p>
            <a:pPr marL="548640" lvl="1" eaLnBrk="1" fontAlgn="auto" hangingPunct="1">
              <a:spcBef>
                <a:spcPts val="370"/>
              </a:spcBef>
              <a:spcAft>
                <a:spcPts val="0"/>
              </a:spcAft>
              <a:buFont typeface="Wingdings 2"/>
              <a:buChar char=""/>
              <a:defRPr/>
            </a:pPr>
            <a:r>
              <a:rPr lang="en-US" dirty="0"/>
              <a:t>Queue</a:t>
            </a:r>
          </a:p>
          <a:p>
            <a:pPr marL="548640" lvl="1" eaLnBrk="1" fontAlgn="auto" hangingPunct="1">
              <a:spcBef>
                <a:spcPts val="370"/>
              </a:spcBef>
              <a:spcAft>
                <a:spcPts val="0"/>
              </a:spcAft>
              <a:buFont typeface="Wingdings 2"/>
              <a:buChar char=""/>
              <a:defRPr/>
            </a:pPr>
            <a:r>
              <a:rPr lang="en-US" dirty="0"/>
              <a:t>Priority queue</a:t>
            </a:r>
          </a:p>
          <a:p>
            <a:pPr marL="274320" indent="-274320" eaLnBrk="1" fontAlgn="auto" hangingPunct="1">
              <a:spcBef>
                <a:spcPts val="580"/>
              </a:spcBef>
              <a:spcAft>
                <a:spcPts val="0"/>
              </a:spcAft>
              <a:buFont typeface="Wingdings 2"/>
              <a:buChar char=""/>
              <a:defRPr/>
            </a:pPr>
            <a:r>
              <a:rPr lang="en-US" dirty="0"/>
              <a:t>Associative Container</a:t>
            </a:r>
          </a:p>
          <a:p>
            <a:pPr marL="548640" lvl="1" eaLnBrk="1" fontAlgn="auto" hangingPunct="1">
              <a:spcBef>
                <a:spcPts val="370"/>
              </a:spcBef>
              <a:spcAft>
                <a:spcPts val="0"/>
              </a:spcAft>
              <a:buFont typeface="Wingdings 2"/>
              <a:buChar char=""/>
              <a:defRPr/>
            </a:pPr>
            <a:r>
              <a:rPr lang="en-US" dirty="0"/>
              <a:t>Set, </a:t>
            </a:r>
            <a:r>
              <a:rPr lang="en-US" dirty="0" err="1"/>
              <a:t>multiset</a:t>
            </a:r>
            <a:endParaRPr lang="en-US" dirty="0"/>
          </a:p>
          <a:p>
            <a:pPr marL="548640" lvl="1" eaLnBrk="1" fontAlgn="auto" hangingPunct="1">
              <a:spcBef>
                <a:spcPts val="370"/>
              </a:spcBef>
              <a:spcAft>
                <a:spcPts val="0"/>
              </a:spcAft>
              <a:buFont typeface="Wingdings 2"/>
              <a:buChar char=""/>
              <a:defRPr/>
            </a:pPr>
            <a:r>
              <a:rPr lang="en-US" dirty="0"/>
              <a:t>Map, </a:t>
            </a:r>
            <a:r>
              <a:rPr lang="en-US" dirty="0" err="1"/>
              <a:t>multimap</a:t>
            </a:r>
            <a:endParaRPr lang="en-US" dirty="0"/>
          </a:p>
        </p:txBody>
      </p:sp>
    </p:spTree>
    <p:extLst>
      <p:ext uri="{BB962C8B-B14F-4D97-AF65-F5344CB8AC3E}">
        <p14:creationId xmlns:p14="http://schemas.microsoft.com/office/powerpoint/2010/main" val="775762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26D9616-4EA8-3E4D-8AEE-C8B00BCAD767}"/>
              </a:ext>
            </a:extLst>
          </p:cNvPr>
          <p:cNvSpPr>
            <a:spLocks noGrp="1"/>
          </p:cNvSpPr>
          <p:nvPr>
            <p:ph type="title"/>
          </p:nvPr>
        </p:nvSpPr>
        <p:spPr/>
        <p:txBody>
          <a:bodyPr/>
          <a:lstStyle/>
          <a:p>
            <a:pPr eaLnBrk="1" hangingPunct="1"/>
            <a:r>
              <a:rPr lang="en-US" altLang="en-US"/>
              <a:t>Vector Container</a:t>
            </a:r>
          </a:p>
        </p:txBody>
      </p:sp>
      <p:sp>
        <p:nvSpPr>
          <p:cNvPr id="10243" name="Content Placeholder 2">
            <a:extLst>
              <a:ext uri="{FF2B5EF4-FFF2-40B4-BE49-F238E27FC236}">
                <a16:creationId xmlns:a16="http://schemas.microsoft.com/office/drawing/2014/main" id="{3DCF5D50-DF60-CB43-9E12-FF7AF72A2E4E}"/>
              </a:ext>
            </a:extLst>
          </p:cNvPr>
          <p:cNvSpPr>
            <a:spLocks noGrp="1"/>
          </p:cNvSpPr>
          <p:nvPr>
            <p:ph sz="quarter" idx="1"/>
          </p:nvPr>
        </p:nvSpPr>
        <p:spPr/>
        <p:txBody>
          <a:bodyPr/>
          <a:lstStyle/>
          <a:p>
            <a:pPr eaLnBrk="1" hangingPunct="1"/>
            <a:r>
              <a:rPr lang="en-US" altLang="en-US"/>
              <a:t>Generalized array that stores a collection of elements of the same data type</a:t>
            </a:r>
          </a:p>
          <a:p>
            <a:pPr eaLnBrk="1" hangingPunct="1"/>
            <a:r>
              <a:rPr lang="en-US" altLang="en-US"/>
              <a:t>Vector – similar to an array</a:t>
            </a:r>
          </a:p>
          <a:p>
            <a:pPr lvl="1" eaLnBrk="1" hangingPunct="1"/>
            <a:r>
              <a:rPr lang="en-US" altLang="en-US"/>
              <a:t>Vectors allow access to its elements by using an index in the range from 0 to n-1 where n is the size of the vector</a:t>
            </a:r>
          </a:p>
          <a:p>
            <a:pPr eaLnBrk="1" hangingPunct="1"/>
            <a:r>
              <a:rPr lang="en-US" altLang="en-US"/>
              <a:t>Vector vs array</a:t>
            </a:r>
          </a:p>
          <a:p>
            <a:pPr lvl="1" eaLnBrk="1" hangingPunct="1"/>
            <a:r>
              <a:rPr lang="en-US" altLang="en-US"/>
              <a:t>Vector has operations that allow the collection to grow and contract dynamically at the rear of the sequence</a:t>
            </a:r>
          </a:p>
        </p:txBody>
      </p:sp>
    </p:spTree>
    <p:extLst>
      <p:ext uri="{BB962C8B-B14F-4D97-AF65-F5344CB8AC3E}">
        <p14:creationId xmlns:p14="http://schemas.microsoft.com/office/powerpoint/2010/main" val="2460215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4F949F4-A391-DD49-8500-57F06CA11473}"/>
              </a:ext>
            </a:extLst>
          </p:cNvPr>
          <p:cNvSpPr>
            <a:spLocks noGrp="1"/>
          </p:cNvSpPr>
          <p:nvPr>
            <p:ph type="title"/>
          </p:nvPr>
        </p:nvSpPr>
        <p:spPr/>
        <p:txBody>
          <a:bodyPr/>
          <a:lstStyle/>
          <a:p>
            <a:pPr eaLnBrk="1" hangingPunct="1"/>
            <a:r>
              <a:rPr lang="en-US" altLang="en-US"/>
              <a:t>Vector Container</a:t>
            </a:r>
          </a:p>
        </p:txBody>
      </p:sp>
      <p:sp>
        <p:nvSpPr>
          <p:cNvPr id="11267" name="Content Placeholder 2">
            <a:extLst>
              <a:ext uri="{FF2B5EF4-FFF2-40B4-BE49-F238E27FC236}">
                <a16:creationId xmlns:a16="http://schemas.microsoft.com/office/drawing/2014/main" id="{04DAB379-6C48-AF44-BE32-3F807282D804}"/>
              </a:ext>
            </a:extLst>
          </p:cNvPr>
          <p:cNvSpPr>
            <a:spLocks noGrp="1"/>
          </p:cNvSpPr>
          <p:nvPr>
            <p:ph sz="quarter" idx="1"/>
          </p:nvPr>
        </p:nvSpPr>
        <p:spPr>
          <a:xfrm>
            <a:off x="1828800" y="1447800"/>
            <a:ext cx="8382000" cy="4572000"/>
          </a:xfrm>
        </p:spPr>
        <p:txBody>
          <a:bodyPr/>
          <a:lstStyle/>
          <a:p>
            <a:pPr eaLnBrk="1" hangingPunct="1">
              <a:buFont typeface="Wingdings 2" pitchFamily="2" charset="2"/>
              <a:buNone/>
            </a:pPr>
            <a:r>
              <a:rPr lang="en-US" altLang="en-US"/>
              <a:t>Example:</a:t>
            </a:r>
          </a:p>
          <a:p>
            <a:pPr eaLnBrk="1" hangingPunct="1">
              <a:buFont typeface="Wingdings 2" pitchFamily="2" charset="2"/>
              <a:buNone/>
            </a:pPr>
            <a:r>
              <a:rPr lang="en-US" altLang="en-US"/>
              <a:t>#include &lt;vector&gt;</a:t>
            </a:r>
          </a:p>
          <a:p>
            <a:pPr eaLnBrk="1" hangingPunct="1">
              <a:buFont typeface="Wingdings 2" pitchFamily="2" charset="2"/>
              <a:buNone/>
            </a:pPr>
            <a:r>
              <a:rPr lang="en-US" altLang="en-US"/>
              <a:t>.</a:t>
            </a:r>
          </a:p>
          <a:p>
            <a:pPr eaLnBrk="1" hangingPunct="1">
              <a:buFont typeface="Wingdings 2" pitchFamily="2" charset="2"/>
              <a:buNone/>
            </a:pPr>
            <a:r>
              <a:rPr lang="en-US" altLang="en-US"/>
              <a:t>.</a:t>
            </a:r>
          </a:p>
          <a:p>
            <a:pPr eaLnBrk="1" hangingPunct="1">
              <a:buFont typeface="Wingdings 2" pitchFamily="2" charset="2"/>
              <a:buNone/>
            </a:pPr>
            <a:r>
              <a:rPr lang="en-US" altLang="en-US"/>
              <a:t>.</a:t>
            </a:r>
          </a:p>
          <a:p>
            <a:pPr eaLnBrk="1" hangingPunct="1">
              <a:buFont typeface="Wingdings 2" pitchFamily="2" charset="2"/>
              <a:buNone/>
            </a:pPr>
            <a:r>
              <a:rPr lang="en-US" altLang="en-US"/>
              <a:t>vector&lt;int&gt; scores (100);		//100 integer scores</a:t>
            </a:r>
          </a:p>
          <a:p>
            <a:pPr eaLnBrk="1" hangingPunct="1">
              <a:buFont typeface="Wingdings 2" pitchFamily="2" charset="2"/>
              <a:buNone/>
            </a:pPr>
            <a:r>
              <a:rPr lang="en-US" altLang="en-US"/>
              <a:t>vector&lt;Passenger&gt;passengerList(20);	//list of 20 passengers</a:t>
            </a:r>
          </a:p>
        </p:txBody>
      </p:sp>
    </p:spTree>
    <p:extLst>
      <p:ext uri="{BB962C8B-B14F-4D97-AF65-F5344CB8AC3E}">
        <p14:creationId xmlns:p14="http://schemas.microsoft.com/office/powerpoint/2010/main" val="1499424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EBEF26A-AB36-3140-A479-1EA399A58BBB}"/>
              </a:ext>
            </a:extLst>
          </p:cNvPr>
          <p:cNvSpPr>
            <a:spLocks noGrp="1"/>
          </p:cNvSpPr>
          <p:nvPr>
            <p:ph type="title"/>
          </p:nvPr>
        </p:nvSpPr>
        <p:spPr/>
        <p:txBody>
          <a:bodyPr/>
          <a:lstStyle/>
          <a:p>
            <a:pPr eaLnBrk="1" hangingPunct="1"/>
            <a:r>
              <a:rPr lang="en-US" altLang="en-US"/>
              <a:t>Vector Container	</a:t>
            </a:r>
          </a:p>
        </p:txBody>
      </p:sp>
      <p:sp>
        <p:nvSpPr>
          <p:cNvPr id="12291" name="Content Placeholder 2">
            <a:extLst>
              <a:ext uri="{FF2B5EF4-FFF2-40B4-BE49-F238E27FC236}">
                <a16:creationId xmlns:a16="http://schemas.microsoft.com/office/drawing/2014/main" id="{F909E478-6674-D34D-9F46-53F1A243414A}"/>
              </a:ext>
            </a:extLst>
          </p:cNvPr>
          <p:cNvSpPr>
            <a:spLocks noGrp="1"/>
          </p:cNvSpPr>
          <p:nvPr>
            <p:ph sz="quarter" idx="1"/>
          </p:nvPr>
        </p:nvSpPr>
        <p:spPr/>
        <p:txBody>
          <a:bodyPr/>
          <a:lstStyle/>
          <a:p>
            <a:pPr eaLnBrk="1" hangingPunct="1"/>
            <a:r>
              <a:rPr lang="en-US" altLang="en-US"/>
              <a:t>Allows direct access to the elements via an index operator</a:t>
            </a:r>
          </a:p>
          <a:p>
            <a:pPr eaLnBrk="1" hangingPunct="1"/>
            <a:r>
              <a:rPr lang="en-US" altLang="en-US"/>
              <a:t>Indices for the vector elements are in the range from 0 to size() -1</a:t>
            </a:r>
          </a:p>
          <a:p>
            <a:pPr eaLnBrk="1" hangingPunct="1"/>
            <a:r>
              <a:rPr lang="en-US" altLang="en-US"/>
              <a:t>Example:</a:t>
            </a:r>
          </a:p>
          <a:p>
            <a:pPr lvl="1" eaLnBrk="1" hangingPunct="1">
              <a:buFont typeface="Wingdings 2" pitchFamily="2" charset="2"/>
              <a:buNone/>
            </a:pPr>
            <a:r>
              <a:rPr lang="en-US" altLang="en-US"/>
              <a:t>   #include &lt;vector&gt;</a:t>
            </a:r>
          </a:p>
          <a:p>
            <a:pPr lvl="1" eaLnBrk="1" hangingPunct="1">
              <a:buFont typeface="Wingdings 2" pitchFamily="2" charset="2"/>
              <a:buNone/>
            </a:pPr>
            <a:r>
              <a:rPr lang="en-US" altLang="en-US"/>
              <a:t>	vector &lt;int&gt; v(20);</a:t>
            </a:r>
          </a:p>
          <a:p>
            <a:pPr lvl="1" eaLnBrk="1" hangingPunct="1">
              <a:buFont typeface="Wingdings 2" pitchFamily="2" charset="2"/>
              <a:buNone/>
            </a:pPr>
            <a:r>
              <a:rPr lang="en-US" altLang="en-US"/>
              <a:t>    v[5]=15;</a:t>
            </a:r>
          </a:p>
        </p:txBody>
      </p:sp>
    </p:spTree>
    <p:extLst>
      <p:ext uri="{BB962C8B-B14F-4D97-AF65-F5344CB8AC3E}">
        <p14:creationId xmlns:p14="http://schemas.microsoft.com/office/powerpoint/2010/main" val="294273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88B89A6-4875-A744-80F8-04D0D38250F5}" type="slidenum">
              <a:rPr lang="en-US" altLang="zh-TW"/>
              <a:pPr/>
              <a:t>4</a:t>
            </a:fld>
            <a:endParaRPr lang="en-US" altLang="zh-TW"/>
          </a:p>
        </p:txBody>
      </p:sp>
      <p:sp>
        <p:nvSpPr>
          <p:cNvPr id="26626" name="Rectangle 2"/>
          <p:cNvSpPr>
            <a:spLocks noGrp="1" noChangeArrowheads="1"/>
          </p:cNvSpPr>
          <p:nvPr>
            <p:ph type="title"/>
          </p:nvPr>
        </p:nvSpPr>
        <p:spPr/>
        <p:txBody>
          <a:bodyPr/>
          <a:lstStyle/>
          <a:p>
            <a:r>
              <a:rPr lang="en-US" altLang="zh-TW"/>
              <a:t>Structure</a:t>
            </a:r>
          </a:p>
        </p:txBody>
      </p:sp>
      <p:graphicFrame>
        <p:nvGraphicFramePr>
          <p:cNvPr id="26629" name="Object 5"/>
          <p:cNvGraphicFramePr>
            <a:graphicFrameLocks noGrp="1" noChangeAspect="1"/>
          </p:cNvGraphicFramePr>
          <p:nvPr>
            <p:ph idx="1"/>
          </p:nvPr>
        </p:nvGraphicFramePr>
        <p:xfrm>
          <a:off x="1828800" y="2268539"/>
          <a:ext cx="8534400" cy="3500437"/>
        </p:xfrm>
        <a:graphic>
          <a:graphicData uri="http://schemas.openxmlformats.org/presentationml/2006/ole">
            <mc:AlternateContent xmlns:mc="http://schemas.openxmlformats.org/markup-compatibility/2006">
              <mc:Choice xmlns:v="urn:schemas-microsoft-com:vml" Requires="v">
                <p:oleObj spid="_x0000_s23571" name="PhotoImpact" r:id="rId3" imgW="7619048" imgH="3123810" progId="PI3.Image">
                  <p:embed/>
                </p:oleObj>
              </mc:Choice>
              <mc:Fallback>
                <p:oleObj name="PhotoImpact" r:id="rId3" imgW="7619048" imgH="3123810" progId="PI3.Imag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68539"/>
                        <a:ext cx="8534400" cy="3500437"/>
                      </a:xfrm>
                      <a:prstGeom prst="rect">
                        <a:avLst/>
                      </a:prstGeom>
                    </p:spPr>
                  </p:pic>
                </p:oleObj>
              </mc:Fallback>
            </mc:AlternateContent>
          </a:graphicData>
        </a:graphic>
      </p:graphicFrame>
    </p:spTree>
    <p:extLst>
      <p:ext uri="{BB962C8B-B14F-4D97-AF65-F5344CB8AC3E}">
        <p14:creationId xmlns:p14="http://schemas.microsoft.com/office/powerpoint/2010/main" val="255305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FF5F461-576E-474A-98AE-D85314AD9CEB}"/>
              </a:ext>
            </a:extLst>
          </p:cNvPr>
          <p:cNvSpPr>
            <a:spLocks noGrp="1"/>
          </p:cNvSpPr>
          <p:nvPr>
            <p:ph type="title"/>
          </p:nvPr>
        </p:nvSpPr>
        <p:spPr/>
        <p:txBody>
          <a:bodyPr/>
          <a:lstStyle/>
          <a:p>
            <a:pPr eaLnBrk="1" hangingPunct="1"/>
            <a:r>
              <a:rPr lang="en-US" altLang="en-US"/>
              <a:t>List Container</a:t>
            </a:r>
          </a:p>
        </p:txBody>
      </p:sp>
      <p:sp>
        <p:nvSpPr>
          <p:cNvPr id="14339" name="Content Placeholder 2">
            <a:extLst>
              <a:ext uri="{FF2B5EF4-FFF2-40B4-BE49-F238E27FC236}">
                <a16:creationId xmlns:a16="http://schemas.microsoft.com/office/drawing/2014/main" id="{6DD7ECA4-B4DF-E64D-9F17-24253ABA7472}"/>
              </a:ext>
            </a:extLst>
          </p:cNvPr>
          <p:cNvSpPr>
            <a:spLocks noGrp="1"/>
          </p:cNvSpPr>
          <p:nvPr>
            <p:ph sz="quarter" idx="1"/>
          </p:nvPr>
        </p:nvSpPr>
        <p:spPr/>
        <p:txBody>
          <a:bodyPr/>
          <a:lstStyle/>
          <a:p>
            <a:pPr eaLnBrk="1" hangingPunct="1"/>
            <a:r>
              <a:rPr lang="en-US" altLang="en-US"/>
              <a:t>Stores elements by position</a:t>
            </a:r>
          </a:p>
          <a:p>
            <a:pPr eaLnBrk="1" hangingPunct="1"/>
            <a:r>
              <a:rPr lang="en-US" altLang="en-US"/>
              <a:t>Each item in the list has both a value and a memory address (pointer) that identifies the next item in the sequence</a:t>
            </a:r>
          </a:p>
          <a:p>
            <a:pPr eaLnBrk="1" hangingPunct="1"/>
            <a:r>
              <a:rPr lang="en-US" altLang="en-US"/>
              <a:t>To access a specific data value in the list, one must start at the first position (front) and follow the pointers from element to element until data item is located.</a:t>
            </a:r>
          </a:p>
          <a:p>
            <a:pPr eaLnBrk="1" hangingPunct="1"/>
            <a:r>
              <a:rPr lang="en-US" altLang="en-US"/>
              <a:t>List is not a direct access structure</a:t>
            </a:r>
          </a:p>
          <a:p>
            <a:pPr eaLnBrk="1" hangingPunct="1"/>
            <a:r>
              <a:rPr lang="en-US" altLang="en-US"/>
              <a:t>Advantage: ability to add and remove items efficiently at any position in the sequence </a:t>
            </a:r>
          </a:p>
        </p:txBody>
      </p:sp>
    </p:spTree>
    <p:extLst>
      <p:ext uri="{BB962C8B-B14F-4D97-AF65-F5344CB8AC3E}">
        <p14:creationId xmlns:p14="http://schemas.microsoft.com/office/powerpoint/2010/main" val="1087949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8DBEDEF-3FEC-D54D-8CF7-5CF41158A3D9}"/>
              </a:ext>
            </a:extLst>
          </p:cNvPr>
          <p:cNvSpPr>
            <a:spLocks noGrp="1"/>
          </p:cNvSpPr>
          <p:nvPr>
            <p:ph type="title"/>
          </p:nvPr>
        </p:nvSpPr>
        <p:spPr/>
        <p:txBody>
          <a:bodyPr/>
          <a:lstStyle/>
          <a:p>
            <a:pPr eaLnBrk="1" hangingPunct="1"/>
            <a:r>
              <a:rPr lang="en-US" altLang="en-US"/>
              <a:t>Stack Container</a:t>
            </a:r>
          </a:p>
        </p:txBody>
      </p:sp>
      <p:sp>
        <p:nvSpPr>
          <p:cNvPr id="16387" name="Content Placeholder 2">
            <a:extLst>
              <a:ext uri="{FF2B5EF4-FFF2-40B4-BE49-F238E27FC236}">
                <a16:creationId xmlns:a16="http://schemas.microsoft.com/office/drawing/2014/main" id="{C3620903-6EFA-3442-8073-DD92DA3DBBFE}"/>
              </a:ext>
            </a:extLst>
          </p:cNvPr>
          <p:cNvSpPr>
            <a:spLocks noGrp="1"/>
          </p:cNvSpPr>
          <p:nvPr>
            <p:ph sz="quarter" idx="1"/>
          </p:nvPr>
        </p:nvSpPr>
        <p:spPr/>
        <p:txBody>
          <a:bodyPr/>
          <a:lstStyle/>
          <a:p>
            <a:pPr eaLnBrk="1" hangingPunct="1"/>
            <a:r>
              <a:rPr lang="en-US" altLang="en-US"/>
              <a:t>Adapter Container</a:t>
            </a:r>
          </a:p>
          <a:p>
            <a:pPr eaLnBrk="1" hangingPunct="1"/>
            <a:r>
              <a:rPr lang="en-US" altLang="en-US"/>
              <a:t>These containers restrict how elements enter and leave a sequence</a:t>
            </a:r>
          </a:p>
          <a:p>
            <a:pPr eaLnBrk="1" hangingPunct="1"/>
            <a:r>
              <a:rPr lang="en-US" altLang="en-US"/>
              <a:t>Stack </a:t>
            </a:r>
          </a:p>
          <a:p>
            <a:pPr lvl="1" eaLnBrk="1" hangingPunct="1"/>
            <a:r>
              <a:rPr lang="en-US" altLang="en-US"/>
              <a:t>allows access at only one end of the sequence (top)</a:t>
            </a:r>
          </a:p>
          <a:p>
            <a:pPr lvl="1" eaLnBrk="1" hangingPunct="1"/>
            <a:r>
              <a:rPr lang="en-US" altLang="en-US"/>
              <a:t>Adds objects to container by </a:t>
            </a:r>
            <a:r>
              <a:rPr lang="en-US" altLang="en-US" i="1"/>
              <a:t>pushing</a:t>
            </a:r>
            <a:r>
              <a:rPr lang="en-US" altLang="en-US"/>
              <a:t> the object onto the stack</a:t>
            </a:r>
          </a:p>
          <a:p>
            <a:pPr lvl="1" eaLnBrk="1" hangingPunct="1"/>
            <a:r>
              <a:rPr lang="en-US" altLang="en-US"/>
              <a:t>Removes objects from container by </a:t>
            </a:r>
            <a:r>
              <a:rPr lang="en-US" altLang="en-US" i="1"/>
              <a:t>popping</a:t>
            </a:r>
            <a:r>
              <a:rPr lang="en-US" altLang="en-US"/>
              <a:t> the stack</a:t>
            </a:r>
          </a:p>
          <a:p>
            <a:pPr lvl="1" eaLnBrk="1" hangingPunct="1"/>
            <a:r>
              <a:rPr lang="en-US" altLang="en-US"/>
              <a:t>LIFO ordering (last end, first out)</a:t>
            </a:r>
          </a:p>
        </p:txBody>
      </p:sp>
    </p:spTree>
    <p:extLst>
      <p:ext uri="{BB962C8B-B14F-4D97-AF65-F5344CB8AC3E}">
        <p14:creationId xmlns:p14="http://schemas.microsoft.com/office/powerpoint/2010/main" val="193500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98075EA-1AD9-034B-ADD5-D9C2FFD76671}"/>
              </a:ext>
            </a:extLst>
          </p:cNvPr>
          <p:cNvSpPr>
            <a:spLocks noGrp="1"/>
          </p:cNvSpPr>
          <p:nvPr>
            <p:ph type="title"/>
          </p:nvPr>
        </p:nvSpPr>
        <p:spPr/>
        <p:txBody>
          <a:bodyPr/>
          <a:lstStyle/>
          <a:p>
            <a:pPr eaLnBrk="1" hangingPunct="1"/>
            <a:r>
              <a:rPr lang="en-US" altLang="en-US"/>
              <a:t>Queue Container</a:t>
            </a:r>
          </a:p>
        </p:txBody>
      </p:sp>
      <p:sp>
        <p:nvSpPr>
          <p:cNvPr id="17411" name="Content Placeholder 2">
            <a:extLst>
              <a:ext uri="{FF2B5EF4-FFF2-40B4-BE49-F238E27FC236}">
                <a16:creationId xmlns:a16="http://schemas.microsoft.com/office/drawing/2014/main" id="{77BD8F63-3641-5947-AFD9-A51E82DDFB13}"/>
              </a:ext>
            </a:extLst>
          </p:cNvPr>
          <p:cNvSpPr>
            <a:spLocks noGrp="1"/>
          </p:cNvSpPr>
          <p:nvPr>
            <p:ph sz="quarter" idx="1"/>
          </p:nvPr>
        </p:nvSpPr>
        <p:spPr/>
        <p:txBody>
          <a:bodyPr/>
          <a:lstStyle/>
          <a:p>
            <a:pPr eaLnBrk="1" hangingPunct="1"/>
            <a:r>
              <a:rPr lang="en-US" altLang="en-US"/>
              <a:t>Queue</a:t>
            </a:r>
          </a:p>
          <a:p>
            <a:pPr lvl="1" eaLnBrk="1" hangingPunct="1"/>
            <a:r>
              <a:rPr lang="en-US" altLang="en-US"/>
              <a:t>Allows access only at the front and rear of the sequence</a:t>
            </a:r>
          </a:p>
          <a:p>
            <a:pPr lvl="1" eaLnBrk="1" hangingPunct="1"/>
            <a:r>
              <a:rPr lang="en-US" altLang="en-US"/>
              <a:t>Items enter at the rear and exit from the front</a:t>
            </a:r>
          </a:p>
          <a:p>
            <a:pPr lvl="1" eaLnBrk="1" hangingPunct="1"/>
            <a:r>
              <a:rPr lang="en-US" altLang="en-US"/>
              <a:t>Example: waiting line at a grocery store</a:t>
            </a:r>
          </a:p>
          <a:p>
            <a:pPr lvl="1" eaLnBrk="1" hangingPunct="1"/>
            <a:r>
              <a:rPr lang="en-US" altLang="en-US"/>
              <a:t>FIFO ordering (first-in first-out )</a:t>
            </a:r>
          </a:p>
          <a:p>
            <a:pPr lvl="1" eaLnBrk="1" hangingPunct="1"/>
            <a:r>
              <a:rPr lang="en-US" altLang="en-US" i="1"/>
              <a:t>push(add</a:t>
            </a:r>
            <a:r>
              <a:rPr lang="en-US" altLang="en-US"/>
              <a:t> object to a queue)</a:t>
            </a:r>
          </a:p>
          <a:p>
            <a:pPr lvl="1" eaLnBrk="1" hangingPunct="1"/>
            <a:r>
              <a:rPr lang="en-US" altLang="en-US" i="1"/>
              <a:t>pop</a:t>
            </a:r>
            <a:r>
              <a:rPr lang="en-US" altLang="en-US"/>
              <a:t> (remove object from queue)</a:t>
            </a:r>
          </a:p>
        </p:txBody>
      </p:sp>
    </p:spTree>
    <p:extLst>
      <p:ext uri="{BB962C8B-B14F-4D97-AF65-F5344CB8AC3E}">
        <p14:creationId xmlns:p14="http://schemas.microsoft.com/office/powerpoint/2010/main" val="3394222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C883F6F-F948-5748-AAEF-07DDD8991327}"/>
              </a:ext>
            </a:extLst>
          </p:cNvPr>
          <p:cNvSpPr>
            <a:spLocks noGrp="1"/>
          </p:cNvSpPr>
          <p:nvPr>
            <p:ph type="title"/>
          </p:nvPr>
        </p:nvSpPr>
        <p:spPr/>
        <p:txBody>
          <a:bodyPr/>
          <a:lstStyle/>
          <a:p>
            <a:pPr eaLnBrk="1" hangingPunct="1"/>
            <a:r>
              <a:rPr lang="en-US" altLang="en-US"/>
              <a:t>Priority Queue Container</a:t>
            </a:r>
          </a:p>
        </p:txBody>
      </p:sp>
      <p:sp>
        <p:nvSpPr>
          <p:cNvPr id="18435" name="Content Placeholder 2">
            <a:extLst>
              <a:ext uri="{FF2B5EF4-FFF2-40B4-BE49-F238E27FC236}">
                <a16:creationId xmlns:a16="http://schemas.microsoft.com/office/drawing/2014/main" id="{0C682098-C2F5-F14B-B78A-4281C7BE1B7B}"/>
              </a:ext>
            </a:extLst>
          </p:cNvPr>
          <p:cNvSpPr>
            <a:spLocks noGrp="1"/>
          </p:cNvSpPr>
          <p:nvPr>
            <p:ph sz="quarter" idx="1"/>
          </p:nvPr>
        </p:nvSpPr>
        <p:spPr/>
        <p:txBody>
          <a:bodyPr/>
          <a:lstStyle/>
          <a:p>
            <a:pPr eaLnBrk="1" hangingPunct="1"/>
            <a:r>
              <a:rPr lang="en-US" altLang="en-US"/>
              <a:t>Priority queue</a:t>
            </a:r>
          </a:p>
          <a:p>
            <a:pPr lvl="1" eaLnBrk="1" hangingPunct="1"/>
            <a:r>
              <a:rPr lang="en-US" altLang="en-US"/>
              <a:t>Operations are similar to those of a stack or queue</a:t>
            </a:r>
          </a:p>
          <a:p>
            <a:pPr lvl="1" eaLnBrk="1" hangingPunct="1"/>
            <a:r>
              <a:rPr lang="en-US" altLang="en-US"/>
              <a:t>Elements can enter the priority queue in any order</a:t>
            </a:r>
          </a:p>
          <a:p>
            <a:pPr lvl="1" eaLnBrk="1" hangingPunct="1"/>
            <a:r>
              <a:rPr lang="en-US" altLang="en-US"/>
              <a:t>Once in the container, a delete operation removes the largest (or smallest) value</a:t>
            </a:r>
          </a:p>
          <a:p>
            <a:pPr lvl="1" eaLnBrk="1" hangingPunct="1"/>
            <a:r>
              <a:rPr lang="en-US" altLang="en-US"/>
              <a:t>Example: a filtering system that takes in elements and then releases them in priority order      8</a:t>
            </a:r>
          </a:p>
        </p:txBody>
      </p:sp>
      <p:sp>
        <p:nvSpPr>
          <p:cNvPr id="4" name="Down Arrow Callout 3">
            <a:extLst>
              <a:ext uri="{FF2B5EF4-FFF2-40B4-BE49-F238E27FC236}">
                <a16:creationId xmlns:a16="http://schemas.microsoft.com/office/drawing/2014/main" id="{1629C1C0-7C78-4146-93E5-A43FFC7CD275}"/>
              </a:ext>
            </a:extLst>
          </p:cNvPr>
          <p:cNvSpPr/>
          <p:nvPr/>
        </p:nvSpPr>
        <p:spPr>
          <a:xfrm>
            <a:off x="5791200" y="4572000"/>
            <a:ext cx="1524000" cy="13716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prstClr val="white"/>
                </a:solidFill>
                <a:latin typeface="Perpetua"/>
              </a:rPr>
              <a:t> 18    13</a:t>
            </a:r>
          </a:p>
          <a:p>
            <a:pPr algn="ctr" fontAlgn="base">
              <a:spcBef>
                <a:spcPct val="0"/>
              </a:spcBef>
              <a:spcAft>
                <a:spcPct val="0"/>
              </a:spcAft>
              <a:defRPr/>
            </a:pPr>
            <a:r>
              <a:rPr lang="en-US" dirty="0">
                <a:solidFill>
                  <a:prstClr val="white"/>
                </a:solidFill>
                <a:latin typeface="Perpetua"/>
              </a:rPr>
              <a:t> 3      15</a:t>
            </a:r>
          </a:p>
        </p:txBody>
      </p:sp>
      <p:sp>
        <p:nvSpPr>
          <p:cNvPr id="18437" name="TextBox 4">
            <a:extLst>
              <a:ext uri="{FF2B5EF4-FFF2-40B4-BE49-F238E27FC236}">
                <a16:creationId xmlns:a16="http://schemas.microsoft.com/office/drawing/2014/main" id="{1E88FD5E-C4DB-4C4E-9747-472AAA0442B4}"/>
              </a:ext>
            </a:extLst>
          </p:cNvPr>
          <p:cNvSpPr txBox="1">
            <a:spLocks noChangeArrowheads="1"/>
          </p:cNvSpPr>
          <p:nvPr/>
        </p:nvSpPr>
        <p:spPr bwMode="auto">
          <a:xfrm>
            <a:off x="6324600" y="5486400"/>
            <a:ext cx="488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prstClr val="black"/>
                </a:solidFill>
              </a:rPr>
              <a:t>27</a:t>
            </a:r>
          </a:p>
        </p:txBody>
      </p:sp>
      <p:sp>
        <p:nvSpPr>
          <p:cNvPr id="6" name="Down Arrow 5">
            <a:extLst>
              <a:ext uri="{FF2B5EF4-FFF2-40B4-BE49-F238E27FC236}">
                <a16:creationId xmlns:a16="http://schemas.microsoft.com/office/drawing/2014/main" id="{D1915CA8-1970-AC48-A3AE-0149C1E5323A}"/>
              </a:ext>
            </a:extLst>
          </p:cNvPr>
          <p:cNvSpPr/>
          <p:nvPr/>
        </p:nvSpPr>
        <p:spPr>
          <a:xfrm>
            <a:off x="6705600" y="41910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Perpetua"/>
            </a:endParaRPr>
          </a:p>
        </p:txBody>
      </p:sp>
    </p:spTree>
    <p:extLst>
      <p:ext uri="{BB962C8B-B14F-4D97-AF65-F5344CB8AC3E}">
        <p14:creationId xmlns:p14="http://schemas.microsoft.com/office/powerpoint/2010/main" val="4289480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A51B73F-E1A1-4F48-890D-4ADA0358C2C3}"/>
              </a:ext>
            </a:extLst>
          </p:cNvPr>
          <p:cNvSpPr>
            <a:spLocks noGrp="1"/>
          </p:cNvSpPr>
          <p:nvPr>
            <p:ph type="title"/>
          </p:nvPr>
        </p:nvSpPr>
        <p:spPr/>
        <p:txBody>
          <a:bodyPr/>
          <a:lstStyle/>
          <a:p>
            <a:pPr eaLnBrk="1" hangingPunct="1"/>
            <a:r>
              <a:rPr lang="en-US" altLang="en-US"/>
              <a:t>Set Container</a:t>
            </a:r>
          </a:p>
        </p:txBody>
      </p:sp>
      <p:sp>
        <p:nvSpPr>
          <p:cNvPr id="19459" name="Content Placeholder 2">
            <a:extLst>
              <a:ext uri="{FF2B5EF4-FFF2-40B4-BE49-F238E27FC236}">
                <a16:creationId xmlns:a16="http://schemas.microsoft.com/office/drawing/2014/main" id="{A34538BE-504C-2C41-818A-4DA4D96FF8FE}"/>
              </a:ext>
            </a:extLst>
          </p:cNvPr>
          <p:cNvSpPr>
            <a:spLocks noGrp="1"/>
          </p:cNvSpPr>
          <p:nvPr>
            <p:ph sz="quarter" idx="1"/>
          </p:nvPr>
        </p:nvSpPr>
        <p:spPr/>
        <p:txBody>
          <a:bodyPr/>
          <a:lstStyle/>
          <a:p>
            <a:pPr eaLnBrk="1" hangingPunct="1"/>
            <a:r>
              <a:rPr lang="en-US" altLang="en-US"/>
              <a:t>Set</a:t>
            </a:r>
          </a:p>
          <a:p>
            <a:pPr lvl="1" eaLnBrk="1" hangingPunct="1"/>
            <a:r>
              <a:rPr lang="en-US" altLang="en-US"/>
              <a:t>Collection of unique values, called keys or set members</a:t>
            </a:r>
          </a:p>
          <a:p>
            <a:pPr lvl="1" eaLnBrk="1" hangingPunct="1"/>
            <a:r>
              <a:rPr lang="en-US" altLang="en-US"/>
              <a:t>Contains operations that allow a programmer to:</a:t>
            </a:r>
          </a:p>
          <a:p>
            <a:pPr lvl="2" eaLnBrk="1" hangingPunct="1"/>
            <a:r>
              <a:rPr lang="en-US" altLang="en-US"/>
              <a:t>determine whether an item is a member of the set </a:t>
            </a:r>
          </a:p>
          <a:p>
            <a:pPr lvl="2" eaLnBrk="1" hangingPunct="1"/>
            <a:r>
              <a:rPr lang="en-US" altLang="en-US"/>
              <a:t> insert and delete items very efficiently</a:t>
            </a:r>
          </a:p>
        </p:txBody>
      </p:sp>
      <p:sp>
        <p:nvSpPr>
          <p:cNvPr id="4" name="Rounded Rectangle 3">
            <a:extLst>
              <a:ext uri="{FF2B5EF4-FFF2-40B4-BE49-F238E27FC236}">
                <a16:creationId xmlns:a16="http://schemas.microsoft.com/office/drawing/2014/main" id="{E475A044-07FF-444D-BE88-67CA7B3BE277}"/>
              </a:ext>
            </a:extLst>
          </p:cNvPr>
          <p:cNvSpPr/>
          <p:nvPr/>
        </p:nvSpPr>
        <p:spPr>
          <a:xfrm>
            <a:off x="2743200" y="40386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fontAlgn="base">
              <a:spcBef>
                <a:spcPct val="0"/>
              </a:spcBef>
              <a:spcAft>
                <a:spcPct val="0"/>
              </a:spcAft>
              <a:buFontTx/>
              <a:buAutoNum type="arabicPlain" startAt="5"/>
              <a:defRPr/>
            </a:pPr>
            <a:r>
              <a:rPr lang="en-US" dirty="0">
                <a:solidFill>
                  <a:prstClr val="white"/>
                </a:solidFill>
                <a:latin typeface="Perpetua"/>
              </a:rPr>
              <a:t>1  3</a:t>
            </a:r>
          </a:p>
          <a:p>
            <a:pPr marL="342900" indent="-342900" algn="ctr" fontAlgn="base">
              <a:spcBef>
                <a:spcPct val="0"/>
              </a:spcBef>
              <a:spcAft>
                <a:spcPct val="0"/>
              </a:spcAft>
              <a:buFontTx/>
              <a:buAutoNum type="arabicPlain" startAt="5"/>
              <a:defRPr/>
            </a:pPr>
            <a:r>
              <a:rPr lang="en-US" dirty="0">
                <a:solidFill>
                  <a:prstClr val="white"/>
                </a:solidFill>
                <a:latin typeface="Perpetua"/>
              </a:rPr>
              <a:t>27    15</a:t>
            </a:r>
          </a:p>
        </p:txBody>
      </p:sp>
      <p:sp>
        <p:nvSpPr>
          <p:cNvPr id="5" name="Rounded Rectangle 4">
            <a:extLst>
              <a:ext uri="{FF2B5EF4-FFF2-40B4-BE49-F238E27FC236}">
                <a16:creationId xmlns:a16="http://schemas.microsoft.com/office/drawing/2014/main" id="{77067F89-DEB0-9040-82F0-0ED5D8F87499}"/>
              </a:ext>
            </a:extLst>
          </p:cNvPr>
          <p:cNvSpPr/>
          <p:nvPr/>
        </p:nvSpPr>
        <p:spPr>
          <a:xfrm>
            <a:off x="7086600" y="40386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prstClr val="white"/>
                </a:solidFill>
                <a:latin typeface="Perpetua"/>
              </a:rPr>
              <a:t>Buick      Ford</a:t>
            </a:r>
          </a:p>
          <a:p>
            <a:pPr algn="ctr" fontAlgn="base">
              <a:spcBef>
                <a:spcPct val="0"/>
              </a:spcBef>
              <a:spcAft>
                <a:spcPct val="0"/>
              </a:spcAft>
              <a:defRPr/>
            </a:pPr>
            <a:r>
              <a:rPr lang="en-US" dirty="0">
                <a:solidFill>
                  <a:prstClr val="white"/>
                </a:solidFill>
                <a:latin typeface="Perpetua"/>
              </a:rPr>
              <a:t>Jeep   BMW</a:t>
            </a:r>
          </a:p>
          <a:p>
            <a:pPr algn="ctr" fontAlgn="base">
              <a:spcBef>
                <a:spcPct val="0"/>
              </a:spcBef>
              <a:spcAft>
                <a:spcPct val="0"/>
              </a:spcAft>
              <a:defRPr/>
            </a:pPr>
            <a:endParaRPr lang="en-US" dirty="0">
              <a:solidFill>
                <a:prstClr val="white"/>
              </a:solidFill>
              <a:latin typeface="Perpetua"/>
            </a:endParaRPr>
          </a:p>
        </p:txBody>
      </p:sp>
      <p:sp>
        <p:nvSpPr>
          <p:cNvPr id="19462" name="TextBox 5">
            <a:extLst>
              <a:ext uri="{FF2B5EF4-FFF2-40B4-BE49-F238E27FC236}">
                <a16:creationId xmlns:a16="http://schemas.microsoft.com/office/drawing/2014/main" id="{4809AC2C-0380-1C43-8B96-B3899FD6EF12}"/>
              </a:ext>
            </a:extLst>
          </p:cNvPr>
          <p:cNvSpPr txBox="1">
            <a:spLocks noChangeArrowheads="1"/>
          </p:cNvSpPr>
          <p:nvPr/>
        </p:nvSpPr>
        <p:spPr bwMode="auto">
          <a:xfrm>
            <a:off x="3048000" y="3657600"/>
            <a:ext cx="73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prstClr val="black"/>
                </a:solidFill>
              </a:rPr>
              <a:t>Set A</a:t>
            </a:r>
          </a:p>
        </p:txBody>
      </p:sp>
      <p:sp>
        <p:nvSpPr>
          <p:cNvPr id="19463" name="TextBox 7">
            <a:extLst>
              <a:ext uri="{FF2B5EF4-FFF2-40B4-BE49-F238E27FC236}">
                <a16:creationId xmlns:a16="http://schemas.microsoft.com/office/drawing/2014/main" id="{1A9E7FB2-7CF2-0C44-8DE1-B54838BD3ED1}"/>
              </a:ext>
            </a:extLst>
          </p:cNvPr>
          <p:cNvSpPr txBox="1">
            <a:spLocks noChangeArrowheads="1"/>
          </p:cNvSpPr>
          <p:nvPr/>
        </p:nvSpPr>
        <p:spPr bwMode="auto">
          <a:xfrm>
            <a:off x="7467600" y="3657600"/>
            <a:ext cx="74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prstClr val="black"/>
                </a:solidFill>
              </a:rPr>
              <a:t>Set B</a:t>
            </a:r>
          </a:p>
        </p:txBody>
      </p:sp>
    </p:spTree>
    <p:extLst>
      <p:ext uri="{BB962C8B-B14F-4D97-AF65-F5344CB8AC3E}">
        <p14:creationId xmlns:p14="http://schemas.microsoft.com/office/powerpoint/2010/main" val="1923381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A0BA95B-7E48-E04E-800F-ED694046DC59}"/>
              </a:ext>
            </a:extLst>
          </p:cNvPr>
          <p:cNvSpPr>
            <a:spLocks noGrp="1"/>
          </p:cNvSpPr>
          <p:nvPr>
            <p:ph type="title"/>
          </p:nvPr>
        </p:nvSpPr>
        <p:spPr/>
        <p:txBody>
          <a:bodyPr/>
          <a:lstStyle/>
          <a:p>
            <a:pPr eaLnBrk="1" hangingPunct="1"/>
            <a:r>
              <a:rPr lang="en-US" altLang="en-US"/>
              <a:t>Multi-Set Container	</a:t>
            </a:r>
          </a:p>
        </p:txBody>
      </p:sp>
      <p:sp>
        <p:nvSpPr>
          <p:cNvPr id="20483" name="Content Placeholder 2">
            <a:extLst>
              <a:ext uri="{FF2B5EF4-FFF2-40B4-BE49-F238E27FC236}">
                <a16:creationId xmlns:a16="http://schemas.microsoft.com/office/drawing/2014/main" id="{5F602485-B831-7C43-91AD-34FCC666D363}"/>
              </a:ext>
            </a:extLst>
          </p:cNvPr>
          <p:cNvSpPr>
            <a:spLocks noGrp="1"/>
          </p:cNvSpPr>
          <p:nvPr>
            <p:ph sz="quarter" idx="1"/>
          </p:nvPr>
        </p:nvSpPr>
        <p:spPr/>
        <p:txBody>
          <a:bodyPr/>
          <a:lstStyle/>
          <a:p>
            <a:pPr eaLnBrk="1" hangingPunct="1"/>
            <a:r>
              <a:rPr lang="en-US" altLang="en-US"/>
              <a:t>A multi-set is similar to a set, but the same value can be in the set more than once</a:t>
            </a:r>
          </a:p>
          <a:p>
            <a:pPr eaLnBrk="1" hangingPunct="1"/>
            <a:r>
              <a:rPr lang="en-US" altLang="en-US"/>
              <a:t>Multi-set container allows duplicates</a:t>
            </a:r>
          </a:p>
        </p:txBody>
      </p:sp>
    </p:spTree>
    <p:extLst>
      <p:ext uri="{BB962C8B-B14F-4D97-AF65-F5344CB8AC3E}">
        <p14:creationId xmlns:p14="http://schemas.microsoft.com/office/powerpoint/2010/main" val="2561540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BB507DA-3262-7D40-96C9-82D8A6851DFD}"/>
              </a:ext>
            </a:extLst>
          </p:cNvPr>
          <p:cNvSpPr>
            <a:spLocks noGrp="1"/>
          </p:cNvSpPr>
          <p:nvPr>
            <p:ph type="title"/>
          </p:nvPr>
        </p:nvSpPr>
        <p:spPr/>
        <p:txBody>
          <a:bodyPr/>
          <a:lstStyle/>
          <a:p>
            <a:pPr eaLnBrk="1" hangingPunct="1"/>
            <a:r>
              <a:rPr lang="en-US" altLang="en-US"/>
              <a:t>Map Container</a:t>
            </a:r>
          </a:p>
        </p:txBody>
      </p:sp>
      <p:sp>
        <p:nvSpPr>
          <p:cNvPr id="21507" name="Content Placeholder 2">
            <a:extLst>
              <a:ext uri="{FF2B5EF4-FFF2-40B4-BE49-F238E27FC236}">
                <a16:creationId xmlns:a16="http://schemas.microsoft.com/office/drawing/2014/main" id="{45787C9A-3A6C-7743-B879-1A37B626B883}"/>
              </a:ext>
            </a:extLst>
          </p:cNvPr>
          <p:cNvSpPr>
            <a:spLocks noGrp="1"/>
          </p:cNvSpPr>
          <p:nvPr>
            <p:ph sz="quarter" idx="1"/>
          </p:nvPr>
        </p:nvSpPr>
        <p:spPr/>
        <p:txBody>
          <a:bodyPr/>
          <a:lstStyle/>
          <a:p>
            <a:pPr eaLnBrk="1" hangingPunct="1"/>
            <a:r>
              <a:rPr lang="en-US" altLang="en-US"/>
              <a:t>Implements a key-value relationship</a:t>
            </a:r>
          </a:p>
          <a:p>
            <a:pPr eaLnBrk="1" hangingPunct="1"/>
            <a:r>
              <a:rPr lang="en-US" altLang="en-US"/>
              <a:t>Programmer can use a key to access corresponding values</a:t>
            </a:r>
          </a:p>
          <a:p>
            <a:pPr eaLnBrk="1" hangingPunct="1"/>
            <a:r>
              <a:rPr lang="en-US" altLang="en-US"/>
              <a:t>Example:  key could be a part number such as A24-57 that corresponds to a part: 8.75 price and Martin manufacturer</a:t>
            </a:r>
          </a:p>
        </p:txBody>
      </p:sp>
      <p:graphicFrame>
        <p:nvGraphicFramePr>
          <p:cNvPr id="4" name="Table 3">
            <a:extLst>
              <a:ext uri="{FF2B5EF4-FFF2-40B4-BE49-F238E27FC236}">
                <a16:creationId xmlns:a16="http://schemas.microsoft.com/office/drawing/2014/main" id="{BAD73598-D97F-6E4A-A0C5-57400D0851AD}"/>
              </a:ext>
            </a:extLst>
          </p:cNvPr>
          <p:cNvGraphicFramePr>
            <a:graphicFrameLocks noGrp="1"/>
          </p:cNvGraphicFramePr>
          <p:nvPr/>
        </p:nvGraphicFramePr>
        <p:xfrm>
          <a:off x="3048000" y="3810000"/>
          <a:ext cx="2133600" cy="1828800"/>
        </p:xfrm>
        <a:graphic>
          <a:graphicData uri="http://schemas.openxmlformats.org/drawingml/2006/table">
            <a:tbl>
              <a:tblPr firstRow="1" bandRow="1">
                <a:tableStyleId>{073A0DAA-6AF3-43AB-8588-CEC1D06C72B9}</a:tableStyleId>
              </a:tblPr>
              <a:tblGrid>
                <a:gridCol w="2133600">
                  <a:extLst>
                    <a:ext uri="{9D8B030D-6E8A-4147-A177-3AD203B41FA5}">
                      <a16:colId xmlns:a16="http://schemas.microsoft.com/office/drawing/2014/main" val="20000"/>
                    </a:ext>
                  </a:extLst>
                </a:gridCol>
              </a:tblGrid>
              <a:tr h="457200">
                <a:tc>
                  <a:txBody>
                    <a:bodyPr/>
                    <a:lstStyle/>
                    <a:p>
                      <a:r>
                        <a:rPr lang="en-US" dirty="0"/>
                        <a:t>A22-56</a:t>
                      </a:r>
                    </a:p>
                  </a:txBody>
                  <a:tcPr/>
                </a:tc>
                <a:extLst>
                  <a:ext uri="{0D108BD9-81ED-4DB2-BD59-A6C34878D82A}">
                    <a16:rowId xmlns:a16="http://schemas.microsoft.com/office/drawing/2014/main" val="10000"/>
                  </a:ext>
                </a:extLst>
              </a:tr>
              <a:tr h="457200">
                <a:tc>
                  <a:txBody>
                    <a:bodyPr/>
                    <a:lstStyle/>
                    <a:p>
                      <a:r>
                        <a:rPr lang="en-US" dirty="0"/>
                        <a:t>A23-57</a:t>
                      </a:r>
                    </a:p>
                  </a:txBody>
                  <a:tcPr/>
                </a:tc>
                <a:extLst>
                  <a:ext uri="{0D108BD9-81ED-4DB2-BD59-A6C34878D82A}">
                    <a16:rowId xmlns:a16="http://schemas.microsoft.com/office/drawing/2014/main" val="10001"/>
                  </a:ext>
                </a:extLst>
              </a:tr>
              <a:tr h="457200">
                <a:tc>
                  <a:txBody>
                    <a:bodyPr/>
                    <a:lstStyle/>
                    <a:p>
                      <a:r>
                        <a:rPr lang="en-US" dirty="0"/>
                        <a:t>A24-57</a:t>
                      </a:r>
                    </a:p>
                  </a:txBody>
                  <a:tcPr/>
                </a:tc>
                <a:extLst>
                  <a:ext uri="{0D108BD9-81ED-4DB2-BD59-A6C34878D82A}">
                    <a16:rowId xmlns:a16="http://schemas.microsoft.com/office/drawing/2014/main" val="10002"/>
                  </a:ext>
                </a:extLst>
              </a:tr>
              <a:tr h="457200">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AB45ECF1-B84C-E541-BD07-91A7F7B08005}"/>
              </a:ext>
            </a:extLst>
          </p:cNvPr>
          <p:cNvGraphicFramePr>
            <a:graphicFrameLocks noGrp="1"/>
          </p:cNvGraphicFramePr>
          <p:nvPr/>
        </p:nvGraphicFramePr>
        <p:xfrm>
          <a:off x="6781800" y="3810000"/>
          <a:ext cx="3200400" cy="1482724"/>
        </p:xfrm>
        <a:graphic>
          <a:graphicData uri="http://schemas.openxmlformats.org/drawingml/2006/table">
            <a:tbl>
              <a:tblPr firstRow="1" bandRow="1">
                <a:tableStyleId>{7DF18680-E054-41AD-8BC1-D1AEF772440D}</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681">
                <a:tc>
                  <a:txBody>
                    <a:bodyPr/>
                    <a:lstStyle/>
                    <a:p>
                      <a:r>
                        <a:rPr lang="en-US" sz="1800" dirty="0"/>
                        <a:t>A24-57</a:t>
                      </a:r>
                    </a:p>
                  </a:txBody>
                  <a:tcPr marT="45700" marB="45700"/>
                </a:tc>
                <a:tc>
                  <a:txBody>
                    <a:bodyPr/>
                    <a:lstStyle/>
                    <a:p>
                      <a:r>
                        <a:rPr lang="en-US" sz="1800" dirty="0"/>
                        <a:t>8.75</a:t>
                      </a:r>
                    </a:p>
                  </a:txBody>
                  <a:tcPr marT="45700" marB="45700"/>
                </a:tc>
                <a:tc>
                  <a:txBody>
                    <a:bodyPr/>
                    <a:lstStyle/>
                    <a:p>
                      <a:r>
                        <a:rPr lang="en-US" sz="1800" dirty="0"/>
                        <a:t>Martin</a:t>
                      </a:r>
                    </a:p>
                  </a:txBody>
                  <a:tcPr marT="45700" marB="45700"/>
                </a:tc>
                <a:extLst>
                  <a:ext uri="{0D108BD9-81ED-4DB2-BD59-A6C34878D82A}">
                    <a16:rowId xmlns:a16="http://schemas.microsoft.com/office/drawing/2014/main" val="10000"/>
                  </a:ext>
                </a:extLst>
              </a:tr>
              <a:tr h="370681">
                <a:tc>
                  <a:txBody>
                    <a:bodyPr/>
                    <a:lstStyle/>
                    <a:p>
                      <a:r>
                        <a:rPr lang="en-US" sz="1800" dirty="0"/>
                        <a:t>A22-56</a:t>
                      </a:r>
                    </a:p>
                  </a:txBody>
                  <a:tcPr marT="45700" marB="45700"/>
                </a:tc>
                <a:tc>
                  <a:txBody>
                    <a:bodyPr/>
                    <a:lstStyle/>
                    <a:p>
                      <a:r>
                        <a:rPr lang="en-US" sz="1800" dirty="0"/>
                        <a:t>12.50</a:t>
                      </a:r>
                    </a:p>
                  </a:txBody>
                  <a:tcPr marT="45700" marB="45700"/>
                </a:tc>
                <a:tc>
                  <a:txBody>
                    <a:bodyPr/>
                    <a:lstStyle/>
                    <a:p>
                      <a:r>
                        <a:rPr lang="en-US" sz="1800" dirty="0"/>
                        <a:t>Calloway</a:t>
                      </a:r>
                    </a:p>
                  </a:txBody>
                  <a:tcPr marT="45700" marB="45700"/>
                </a:tc>
                <a:extLst>
                  <a:ext uri="{0D108BD9-81ED-4DB2-BD59-A6C34878D82A}">
                    <a16:rowId xmlns:a16="http://schemas.microsoft.com/office/drawing/2014/main" val="10001"/>
                  </a:ext>
                </a:extLst>
              </a:tr>
              <a:tr h="370681">
                <a:tc>
                  <a:txBody>
                    <a:bodyPr/>
                    <a:lstStyle/>
                    <a:p>
                      <a:r>
                        <a:rPr lang="en-US" sz="1800" dirty="0"/>
                        <a:t>A23-57</a:t>
                      </a:r>
                    </a:p>
                  </a:txBody>
                  <a:tcPr marT="45700" marB="45700"/>
                </a:tc>
                <a:tc>
                  <a:txBody>
                    <a:bodyPr/>
                    <a:lstStyle/>
                    <a:p>
                      <a:r>
                        <a:rPr lang="en-US" sz="1800" dirty="0"/>
                        <a:t>4.95</a:t>
                      </a:r>
                    </a:p>
                  </a:txBody>
                  <a:tcPr marT="45700" marB="45700"/>
                </a:tc>
                <a:tc>
                  <a:txBody>
                    <a:bodyPr/>
                    <a:lstStyle/>
                    <a:p>
                      <a:r>
                        <a:rPr lang="en-US" sz="1800" dirty="0"/>
                        <a:t>Mirage</a:t>
                      </a:r>
                    </a:p>
                  </a:txBody>
                  <a:tcPr marT="45700" marB="45700"/>
                </a:tc>
                <a:extLst>
                  <a:ext uri="{0D108BD9-81ED-4DB2-BD59-A6C34878D82A}">
                    <a16:rowId xmlns:a16="http://schemas.microsoft.com/office/drawing/2014/main" val="10002"/>
                  </a:ext>
                </a:extLst>
              </a:tr>
              <a:tr h="370681">
                <a:tc>
                  <a:txBody>
                    <a:bodyPr/>
                    <a:lstStyle/>
                    <a:p>
                      <a:endParaRPr lang="en-US" sz="1800"/>
                    </a:p>
                  </a:txBody>
                  <a:tcPr marT="45700" marB="45700"/>
                </a:tc>
                <a:tc>
                  <a:txBody>
                    <a:bodyPr/>
                    <a:lstStyle/>
                    <a:p>
                      <a:endParaRPr lang="en-US" sz="1800"/>
                    </a:p>
                  </a:txBody>
                  <a:tcPr marT="45700" marB="45700"/>
                </a:tc>
                <a:tc>
                  <a:txBody>
                    <a:bodyPr/>
                    <a:lstStyle/>
                    <a:p>
                      <a:endParaRPr lang="en-US" sz="1800" dirty="0"/>
                    </a:p>
                  </a:txBody>
                  <a:tcPr marT="45700" marB="45700"/>
                </a:tc>
                <a:extLst>
                  <a:ext uri="{0D108BD9-81ED-4DB2-BD59-A6C34878D82A}">
                    <a16:rowId xmlns:a16="http://schemas.microsoft.com/office/drawing/2014/main" val="10003"/>
                  </a:ext>
                </a:extLst>
              </a:tr>
            </a:tbl>
          </a:graphicData>
        </a:graphic>
      </p:graphicFrame>
      <p:cxnSp>
        <p:nvCxnSpPr>
          <p:cNvPr id="9" name="Straight Arrow Connector 8">
            <a:extLst>
              <a:ext uri="{FF2B5EF4-FFF2-40B4-BE49-F238E27FC236}">
                <a16:creationId xmlns:a16="http://schemas.microsoft.com/office/drawing/2014/main" id="{AF1C6940-5B11-2347-8DA6-4A3163E71A99}"/>
              </a:ext>
            </a:extLst>
          </p:cNvPr>
          <p:cNvCxnSpPr/>
          <p:nvPr/>
        </p:nvCxnSpPr>
        <p:spPr>
          <a:xfrm>
            <a:off x="5181600" y="3962400"/>
            <a:ext cx="1524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A307CDA-466F-974D-996B-0E6F0BBB3BC2}"/>
              </a:ext>
            </a:extLst>
          </p:cNvPr>
          <p:cNvCxnSpPr/>
          <p:nvPr/>
        </p:nvCxnSpPr>
        <p:spPr>
          <a:xfrm>
            <a:off x="5181600" y="44958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B062A1-7BF4-414F-BA22-0F9C2E02F936}"/>
              </a:ext>
            </a:extLst>
          </p:cNvPr>
          <p:cNvCxnSpPr/>
          <p:nvPr/>
        </p:nvCxnSpPr>
        <p:spPr>
          <a:xfrm flipV="1">
            <a:off x="5181600" y="40386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823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FCDDD06-D8AC-C64D-80B8-AD3444D8ED61}"/>
              </a:ext>
            </a:extLst>
          </p:cNvPr>
          <p:cNvSpPr>
            <a:spLocks noGrp="1"/>
          </p:cNvSpPr>
          <p:nvPr>
            <p:ph type="title"/>
          </p:nvPr>
        </p:nvSpPr>
        <p:spPr/>
        <p:txBody>
          <a:bodyPr/>
          <a:lstStyle/>
          <a:p>
            <a:pPr eaLnBrk="1" hangingPunct="1"/>
            <a:r>
              <a:rPr lang="en-US" altLang="en-US"/>
              <a:t>Multi-map Container	</a:t>
            </a:r>
          </a:p>
        </p:txBody>
      </p:sp>
      <p:sp>
        <p:nvSpPr>
          <p:cNvPr id="22531" name="Content Placeholder 2">
            <a:extLst>
              <a:ext uri="{FF2B5EF4-FFF2-40B4-BE49-F238E27FC236}">
                <a16:creationId xmlns:a16="http://schemas.microsoft.com/office/drawing/2014/main" id="{9D53BEAB-D9C8-4641-A36A-C62ECD51E0D3}"/>
              </a:ext>
            </a:extLst>
          </p:cNvPr>
          <p:cNvSpPr>
            <a:spLocks noGrp="1"/>
          </p:cNvSpPr>
          <p:nvPr>
            <p:ph sz="quarter" idx="1"/>
          </p:nvPr>
        </p:nvSpPr>
        <p:spPr/>
        <p:txBody>
          <a:bodyPr/>
          <a:lstStyle/>
          <a:p>
            <a:pPr eaLnBrk="1" hangingPunct="1"/>
            <a:r>
              <a:rPr lang="en-US" altLang="en-US"/>
              <a:t>Similar to a map container </a:t>
            </a:r>
          </a:p>
          <a:p>
            <a:pPr eaLnBrk="1" hangingPunct="1"/>
            <a:r>
              <a:rPr lang="en-US" altLang="en-US"/>
              <a:t>Multi-map container allows duplicates</a:t>
            </a:r>
          </a:p>
        </p:txBody>
      </p:sp>
    </p:spTree>
    <p:extLst>
      <p:ext uri="{BB962C8B-B14F-4D97-AF65-F5344CB8AC3E}">
        <p14:creationId xmlns:p14="http://schemas.microsoft.com/office/powerpoint/2010/main" val="3600948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7ABFD7E-50AE-CA4C-AC8A-F0AD7A416356}"/>
              </a:ext>
            </a:extLst>
          </p:cNvPr>
          <p:cNvSpPr>
            <a:spLocks noGrp="1"/>
          </p:cNvSpPr>
          <p:nvPr>
            <p:ph type="title"/>
          </p:nvPr>
        </p:nvSpPr>
        <p:spPr/>
        <p:txBody>
          <a:bodyPr/>
          <a:lstStyle/>
          <a:p>
            <a:r>
              <a:rPr lang="en-US" altLang="en-US"/>
              <a:t>How to access Components - Iterator</a:t>
            </a:r>
          </a:p>
        </p:txBody>
      </p:sp>
      <p:sp>
        <p:nvSpPr>
          <p:cNvPr id="23555" name="Content Placeholder 2">
            <a:extLst>
              <a:ext uri="{FF2B5EF4-FFF2-40B4-BE49-F238E27FC236}">
                <a16:creationId xmlns:a16="http://schemas.microsoft.com/office/drawing/2014/main" id="{2495EF99-E792-BE44-99F5-5B4C7DB74017}"/>
              </a:ext>
            </a:extLst>
          </p:cNvPr>
          <p:cNvSpPr>
            <a:spLocks noGrp="1"/>
          </p:cNvSpPr>
          <p:nvPr>
            <p:ph sz="quarter" idx="1"/>
          </p:nvPr>
        </p:nvSpPr>
        <p:spPr/>
        <p:txBody>
          <a:bodyPr/>
          <a:lstStyle/>
          <a:p>
            <a:r>
              <a:rPr lang="en-US" altLang="en-US"/>
              <a:t>Iterator is an object that can access a collection of like objects one object at a time.</a:t>
            </a:r>
          </a:p>
          <a:p>
            <a:r>
              <a:rPr lang="en-US" altLang="en-US"/>
              <a:t>An iterator can traverse the collection of objects.</a:t>
            </a:r>
          </a:p>
          <a:p>
            <a:r>
              <a:rPr lang="en-US" altLang="en-US"/>
              <a:t>Each container class in STL has a corresponding iterator that functions appropriately for the container</a:t>
            </a:r>
          </a:p>
          <a:p>
            <a:r>
              <a:rPr lang="en-US" altLang="en-US"/>
              <a:t>For example:  an iterator in a vector class allows random access</a:t>
            </a:r>
          </a:p>
          <a:p>
            <a:r>
              <a:rPr lang="en-US" altLang="en-US"/>
              <a:t>An iterator in a list class would not allow random access (list requires sequential access)</a:t>
            </a:r>
          </a:p>
          <a:p>
            <a:pPr>
              <a:buFont typeface="Wingdings 2" pitchFamily="2" charset="2"/>
              <a:buNone/>
            </a:pPr>
            <a:endParaRPr lang="en-US" altLang="en-US"/>
          </a:p>
        </p:txBody>
      </p:sp>
    </p:spTree>
    <p:extLst>
      <p:ext uri="{BB962C8B-B14F-4D97-AF65-F5344CB8AC3E}">
        <p14:creationId xmlns:p14="http://schemas.microsoft.com/office/powerpoint/2010/main" val="4209673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91CC58C-B42E-5942-A24B-28FE5AA52156}"/>
              </a:ext>
            </a:extLst>
          </p:cNvPr>
          <p:cNvSpPr>
            <a:spLocks noGrp="1"/>
          </p:cNvSpPr>
          <p:nvPr>
            <p:ph type="title"/>
          </p:nvPr>
        </p:nvSpPr>
        <p:spPr/>
        <p:txBody>
          <a:bodyPr/>
          <a:lstStyle/>
          <a:p>
            <a:r>
              <a:rPr lang="en-US" altLang="en-US" b="1"/>
              <a:t>Common Iterator Operations</a:t>
            </a:r>
            <a:endParaRPr lang="en-US" altLang="en-US"/>
          </a:p>
        </p:txBody>
      </p:sp>
      <p:sp>
        <p:nvSpPr>
          <p:cNvPr id="24579" name="Content Placeholder 2">
            <a:extLst>
              <a:ext uri="{FF2B5EF4-FFF2-40B4-BE49-F238E27FC236}">
                <a16:creationId xmlns:a16="http://schemas.microsoft.com/office/drawing/2014/main" id="{4947F7B4-8797-2B49-9B4B-2C38599C98C8}"/>
              </a:ext>
            </a:extLst>
          </p:cNvPr>
          <p:cNvSpPr>
            <a:spLocks noGrp="1"/>
          </p:cNvSpPr>
          <p:nvPr>
            <p:ph sz="quarter" idx="1"/>
          </p:nvPr>
        </p:nvSpPr>
        <p:spPr/>
        <p:txBody>
          <a:bodyPr/>
          <a:lstStyle/>
          <a:p>
            <a:pPr eaLnBrk="1" fontAlgn="t" hangingPunct="1">
              <a:buFont typeface="Wingdings 2" pitchFamily="2" charset="2"/>
              <a:buNone/>
            </a:pPr>
            <a:endParaRPr lang="en-US" altLang="en-US" b="1"/>
          </a:p>
          <a:p>
            <a:pPr eaLnBrk="1" fontAlgn="t" hangingPunct="1">
              <a:buFont typeface="Wingdings 2" pitchFamily="2" charset="2"/>
              <a:buNone/>
            </a:pPr>
            <a:r>
              <a:rPr lang="en-US" altLang="en-US"/>
              <a:t>*		Return the item that the iterator currently references</a:t>
            </a:r>
          </a:p>
          <a:p>
            <a:pPr eaLnBrk="1" fontAlgn="t" hangingPunct="1">
              <a:buFont typeface="Wingdings 2" pitchFamily="2" charset="2"/>
              <a:buNone/>
            </a:pPr>
            <a:r>
              <a:rPr lang="en-US" altLang="en-US"/>
              <a:t>++	Move the iterator to the next item in the list</a:t>
            </a:r>
          </a:p>
          <a:p>
            <a:pPr eaLnBrk="1" fontAlgn="t" hangingPunct="1">
              <a:buFont typeface="Wingdings 2" pitchFamily="2" charset="2"/>
              <a:buNone/>
            </a:pPr>
            <a:r>
              <a:rPr lang="en-US" altLang="en-US"/>
              <a:t>--		Move the iterator to the previous item in the list</a:t>
            </a:r>
          </a:p>
          <a:p>
            <a:pPr eaLnBrk="1" fontAlgn="t" hangingPunct="1">
              <a:buFont typeface="Wingdings 2" pitchFamily="2" charset="2"/>
              <a:buNone/>
            </a:pPr>
            <a:r>
              <a:rPr lang="en-US" altLang="en-US"/>
              <a:t>==	Compare two iterators for equality</a:t>
            </a:r>
          </a:p>
          <a:p>
            <a:pPr eaLnBrk="1" fontAlgn="t" hangingPunct="1">
              <a:buFont typeface="Wingdings 2" pitchFamily="2" charset="2"/>
              <a:buNone/>
            </a:pPr>
            <a:r>
              <a:rPr lang="en-US" altLang="en-US"/>
              <a:t>!=	Compare two iterators for inequality</a:t>
            </a:r>
          </a:p>
          <a:p>
            <a:pPr eaLnBrk="1" fontAlgn="t" hangingPunct="1"/>
            <a:endParaRPr lang="en-US" altLang="en-US"/>
          </a:p>
          <a:p>
            <a:pPr eaLnBrk="1" fontAlgn="t" hangingPunct="1"/>
            <a:endParaRPr lang="en-US" altLang="en-US"/>
          </a:p>
          <a:p>
            <a:pPr>
              <a:buFont typeface="Wingdings 2" pitchFamily="2" charset="2"/>
              <a:buNone/>
            </a:pPr>
            <a:endParaRPr lang="en-US" altLang="en-US"/>
          </a:p>
        </p:txBody>
      </p:sp>
    </p:spTree>
    <p:extLst>
      <p:ext uri="{BB962C8B-B14F-4D97-AF65-F5344CB8AC3E}">
        <p14:creationId xmlns:p14="http://schemas.microsoft.com/office/powerpoint/2010/main" val="3569841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74DFEA0-46F7-7048-8602-110820ED82A1}" type="slidenum">
              <a:rPr lang="en-US" altLang="zh-TW"/>
              <a:pPr/>
              <a:t>5</a:t>
            </a:fld>
            <a:endParaRPr lang="en-US" altLang="zh-TW"/>
          </a:p>
        </p:txBody>
      </p:sp>
      <p:sp>
        <p:nvSpPr>
          <p:cNvPr id="31746" name="Rectangle 2"/>
          <p:cNvSpPr>
            <a:spLocks noGrp="1" noChangeArrowheads="1"/>
          </p:cNvSpPr>
          <p:nvPr>
            <p:ph type="title"/>
          </p:nvPr>
        </p:nvSpPr>
        <p:spPr/>
        <p:txBody>
          <a:bodyPr/>
          <a:lstStyle/>
          <a:p>
            <a:r>
              <a:rPr lang="en-US" altLang="en-US" sz="3200"/>
              <a:t>Example of problem suitable for bridge</a:t>
            </a:r>
          </a:p>
        </p:txBody>
      </p:sp>
      <p:graphicFrame>
        <p:nvGraphicFramePr>
          <p:cNvPr id="31748" name="Object 4"/>
          <p:cNvGraphicFramePr>
            <a:graphicFrameLocks noGrp="1" noChangeAspect="1"/>
          </p:cNvGraphicFramePr>
          <p:nvPr>
            <p:ph type="body" idx="1"/>
          </p:nvPr>
        </p:nvGraphicFramePr>
        <p:xfrm>
          <a:off x="3124201" y="1905000"/>
          <a:ext cx="5929313" cy="3810000"/>
        </p:xfrm>
        <a:graphic>
          <a:graphicData uri="http://schemas.openxmlformats.org/presentationml/2006/ole">
            <mc:AlternateContent xmlns:mc="http://schemas.openxmlformats.org/markup-compatibility/2006">
              <mc:Choice xmlns:v="urn:schemas-microsoft-com:vml" Requires="v">
                <p:oleObj spid="_x0000_s24595" name="Bitmap Image" r:id="rId3" imgW="6342857" imgH="4533333" progId="Paint.Picture">
                  <p:embed/>
                </p:oleObj>
              </mc:Choice>
              <mc:Fallback>
                <p:oleObj name="Bitmap Image" r:id="rId3" imgW="6342857" imgH="453333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1" y="1905000"/>
                        <a:ext cx="5929313" cy="3810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54993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3AA0745-110D-064F-A4A9-E0E5F9A120C4}"/>
              </a:ext>
            </a:extLst>
          </p:cNvPr>
          <p:cNvSpPr>
            <a:spLocks noGrp="1"/>
          </p:cNvSpPr>
          <p:nvPr>
            <p:ph type="title"/>
          </p:nvPr>
        </p:nvSpPr>
        <p:spPr/>
        <p:txBody>
          <a:bodyPr/>
          <a:lstStyle/>
          <a:p>
            <a:r>
              <a:rPr lang="en-US" altLang="en-US"/>
              <a:t>STL List Class</a:t>
            </a:r>
          </a:p>
        </p:txBody>
      </p:sp>
      <p:sp>
        <p:nvSpPr>
          <p:cNvPr id="25603" name="Content Placeholder 2">
            <a:extLst>
              <a:ext uri="{FF2B5EF4-FFF2-40B4-BE49-F238E27FC236}">
                <a16:creationId xmlns:a16="http://schemas.microsoft.com/office/drawing/2014/main" id="{A3FF7556-EF6D-2D42-826E-DA94C7496E49}"/>
              </a:ext>
            </a:extLst>
          </p:cNvPr>
          <p:cNvSpPr>
            <a:spLocks noGrp="1"/>
          </p:cNvSpPr>
          <p:nvPr>
            <p:ph sz="quarter" idx="1"/>
          </p:nvPr>
        </p:nvSpPr>
        <p:spPr/>
        <p:txBody>
          <a:bodyPr/>
          <a:lstStyle/>
          <a:p>
            <a:pPr>
              <a:buFont typeface="Wingdings 2" pitchFamily="2" charset="2"/>
              <a:buNone/>
            </a:pPr>
            <a:r>
              <a:rPr lang="en-US" altLang="en-US" u="sng"/>
              <a:t>Constructors and assignment</a:t>
            </a:r>
          </a:p>
          <a:p>
            <a:pPr lvl="1"/>
            <a:r>
              <a:rPr lang="en-US" altLang="en-US"/>
              <a:t>list &lt;T&gt; v;				</a:t>
            </a:r>
          </a:p>
          <a:p>
            <a:pPr lvl="1"/>
            <a:r>
              <a:rPr lang="en-US" altLang="en-US"/>
              <a:t>list&lt;T&gt; v(aList);			</a:t>
            </a:r>
          </a:p>
          <a:p>
            <a:pPr lvl="1"/>
            <a:r>
              <a:rPr lang="en-US" altLang="en-US"/>
              <a:t>l=aList;</a:t>
            </a:r>
          </a:p>
          <a:p>
            <a:pPr>
              <a:buFont typeface="Wingdings 2" pitchFamily="2" charset="2"/>
              <a:buNone/>
            </a:pPr>
            <a:r>
              <a:rPr lang="en-US" altLang="en-US" u="sng"/>
              <a:t>Access</a:t>
            </a:r>
          </a:p>
          <a:p>
            <a:pPr lvl="1"/>
            <a:r>
              <a:rPr lang="en-US" altLang="en-US"/>
              <a:t>l.front() ----returns 1</a:t>
            </a:r>
            <a:r>
              <a:rPr lang="en-US" altLang="en-US" baseline="30000"/>
              <a:t>st</a:t>
            </a:r>
            <a:r>
              <a:rPr lang="en-US" altLang="en-US"/>
              <a:t> element in the list</a:t>
            </a:r>
          </a:p>
          <a:p>
            <a:pPr lvl="1"/>
            <a:r>
              <a:rPr lang="en-US" altLang="en-US"/>
              <a:t>l.back()----returns the last element in the list</a:t>
            </a:r>
          </a:p>
          <a:p>
            <a:pPr lvl="1">
              <a:buFont typeface="Wingdings 2" pitchFamily="2" charset="2"/>
              <a:buNone/>
            </a:pPr>
            <a:endParaRPr lang="en-US" altLang="en-US"/>
          </a:p>
        </p:txBody>
      </p:sp>
    </p:spTree>
    <p:extLst>
      <p:ext uri="{BB962C8B-B14F-4D97-AF65-F5344CB8AC3E}">
        <p14:creationId xmlns:p14="http://schemas.microsoft.com/office/powerpoint/2010/main" val="9050702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345B1FC-4F84-9E43-B06C-A1C4FCE1BF60}"/>
              </a:ext>
            </a:extLst>
          </p:cNvPr>
          <p:cNvSpPr>
            <a:spLocks noGrp="1"/>
          </p:cNvSpPr>
          <p:nvPr>
            <p:ph type="title"/>
          </p:nvPr>
        </p:nvSpPr>
        <p:spPr/>
        <p:txBody>
          <a:bodyPr/>
          <a:lstStyle/>
          <a:p>
            <a:r>
              <a:rPr lang="en-US" altLang="en-US"/>
              <a:t>STL List	</a:t>
            </a:r>
          </a:p>
        </p:txBody>
      </p:sp>
      <p:sp>
        <p:nvSpPr>
          <p:cNvPr id="26627" name="Content Placeholder 2">
            <a:extLst>
              <a:ext uri="{FF2B5EF4-FFF2-40B4-BE49-F238E27FC236}">
                <a16:creationId xmlns:a16="http://schemas.microsoft.com/office/drawing/2014/main" id="{A9BD64F6-A58B-1648-874D-DE94F02509F3}"/>
              </a:ext>
            </a:extLst>
          </p:cNvPr>
          <p:cNvSpPr>
            <a:spLocks noGrp="1"/>
          </p:cNvSpPr>
          <p:nvPr>
            <p:ph sz="quarter" idx="1"/>
          </p:nvPr>
        </p:nvSpPr>
        <p:spPr/>
        <p:txBody>
          <a:bodyPr/>
          <a:lstStyle/>
          <a:p>
            <a:pPr>
              <a:buFont typeface="Wingdings 2" pitchFamily="2" charset="2"/>
              <a:buNone/>
            </a:pPr>
            <a:r>
              <a:rPr lang="en-US" altLang="en-US" u="sng"/>
              <a:t>Insert and Remove</a:t>
            </a:r>
          </a:p>
          <a:p>
            <a:pPr lvl="1"/>
            <a:r>
              <a:rPr lang="en-US" altLang="en-US"/>
              <a:t>l.push_front(value)</a:t>
            </a:r>
          </a:p>
          <a:p>
            <a:pPr lvl="1"/>
            <a:r>
              <a:rPr lang="en-US" altLang="en-US"/>
              <a:t>l.push_back(value)</a:t>
            </a:r>
          </a:p>
          <a:p>
            <a:pPr>
              <a:buFont typeface="Wingdings 2" pitchFamily="2" charset="2"/>
              <a:buNone/>
            </a:pPr>
            <a:endParaRPr lang="en-US" altLang="en-US"/>
          </a:p>
          <a:p>
            <a:pPr>
              <a:buFont typeface="Wingdings 2" pitchFamily="2" charset="2"/>
              <a:buNone/>
            </a:pPr>
            <a:r>
              <a:rPr lang="en-US" altLang="en-US" u="sng"/>
              <a:t>Iterator Delaration </a:t>
            </a:r>
          </a:p>
          <a:p>
            <a:pPr lvl="1"/>
            <a:r>
              <a:rPr lang="en-US" altLang="en-US"/>
              <a:t>list&lt;T&gt;::iterator itr;</a:t>
            </a:r>
          </a:p>
          <a:p>
            <a:pPr lvl="1"/>
            <a:endParaRPr lang="en-US" altLang="en-US"/>
          </a:p>
          <a:p>
            <a:pPr>
              <a:buFont typeface="Wingdings 2" pitchFamily="2" charset="2"/>
              <a:buNone/>
            </a:pPr>
            <a:r>
              <a:rPr lang="en-US" altLang="en-US" u="sng"/>
              <a:t>Iterator Options</a:t>
            </a:r>
          </a:p>
          <a:p>
            <a:r>
              <a:rPr lang="en-US" altLang="en-US"/>
              <a:t>itr = l.begin()	set iterator to beginning of the list</a:t>
            </a:r>
          </a:p>
          <a:p>
            <a:r>
              <a:rPr lang="en-US" altLang="en-US"/>
              <a:t>Itr = l.end()		set iterator to after the end of the list</a:t>
            </a:r>
          </a:p>
        </p:txBody>
      </p:sp>
    </p:spTree>
    <p:extLst>
      <p:ext uri="{BB962C8B-B14F-4D97-AF65-F5344CB8AC3E}">
        <p14:creationId xmlns:p14="http://schemas.microsoft.com/office/powerpoint/2010/main" val="698076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BA76526-36C8-584A-8515-96FAFC00DF6A}"/>
              </a:ext>
            </a:extLst>
          </p:cNvPr>
          <p:cNvSpPr>
            <a:spLocks noGrp="1"/>
          </p:cNvSpPr>
          <p:nvPr>
            <p:ph type="title"/>
          </p:nvPr>
        </p:nvSpPr>
        <p:spPr>
          <a:xfrm>
            <a:off x="2438400" y="274638"/>
            <a:ext cx="7772400" cy="792162"/>
          </a:xfrm>
        </p:spPr>
        <p:txBody>
          <a:bodyPr/>
          <a:lstStyle/>
          <a:p>
            <a:r>
              <a:rPr lang="en-US" altLang="en-US" sz="3600"/>
              <a:t>Writing classes that work with the STL</a:t>
            </a:r>
          </a:p>
        </p:txBody>
      </p:sp>
      <p:sp>
        <p:nvSpPr>
          <p:cNvPr id="3" name="Content Placeholder 2">
            <a:extLst>
              <a:ext uri="{FF2B5EF4-FFF2-40B4-BE49-F238E27FC236}">
                <a16:creationId xmlns:a16="http://schemas.microsoft.com/office/drawing/2014/main" id="{6CD69BD4-58B1-EA48-BD96-EEE197DEC133}"/>
              </a:ext>
            </a:extLst>
          </p:cNvPr>
          <p:cNvSpPr>
            <a:spLocks noGrp="1"/>
          </p:cNvSpPr>
          <p:nvPr>
            <p:ph sz="quarter" idx="1"/>
          </p:nvPr>
        </p:nvSpPr>
        <p:spPr>
          <a:xfrm>
            <a:off x="2438400" y="1143000"/>
            <a:ext cx="7772400" cy="4572000"/>
          </a:xfrm>
        </p:spPr>
        <p:txBody>
          <a:bodyPr/>
          <a:lstStyle/>
          <a:p>
            <a:pPr marL="365760" indent="-256032" fontAlgn="auto">
              <a:spcAft>
                <a:spcPts val="0"/>
              </a:spcAft>
              <a:buFont typeface="Wingdings 3"/>
              <a:buChar char=""/>
              <a:defRPr/>
            </a:pPr>
            <a:r>
              <a:rPr lang="en-US" dirty="0"/>
              <a:t>Classes that will be stored in STL containers should explicitly define the following:</a:t>
            </a:r>
          </a:p>
          <a:p>
            <a:pPr marL="621792" lvl="1" fontAlgn="auto">
              <a:spcBef>
                <a:spcPts val="324"/>
              </a:spcBef>
              <a:spcAft>
                <a:spcPts val="0"/>
              </a:spcAft>
              <a:buFont typeface="Verdana"/>
              <a:buChar char="◦"/>
              <a:defRPr/>
            </a:pPr>
            <a:r>
              <a:rPr lang="en-US" dirty="0"/>
              <a:t>Default constructor</a:t>
            </a:r>
          </a:p>
          <a:p>
            <a:pPr marL="621792" lvl="1" fontAlgn="auto">
              <a:spcBef>
                <a:spcPts val="324"/>
              </a:spcBef>
              <a:spcAft>
                <a:spcPts val="0"/>
              </a:spcAft>
              <a:buFont typeface="Verdana"/>
              <a:buChar char="◦"/>
              <a:defRPr/>
            </a:pPr>
            <a:r>
              <a:rPr lang="en-US" dirty="0"/>
              <a:t>Copy constructor</a:t>
            </a:r>
          </a:p>
          <a:p>
            <a:pPr marL="621792" lvl="1" fontAlgn="auto">
              <a:spcBef>
                <a:spcPts val="324"/>
              </a:spcBef>
              <a:spcAft>
                <a:spcPts val="0"/>
              </a:spcAft>
              <a:buFont typeface="Verdana"/>
              <a:buChar char="◦"/>
              <a:defRPr/>
            </a:pPr>
            <a:r>
              <a:rPr lang="en-US" dirty="0"/>
              <a:t>Destructor</a:t>
            </a:r>
          </a:p>
          <a:p>
            <a:pPr marL="621792" lvl="1" fontAlgn="auto">
              <a:spcBef>
                <a:spcPts val="324"/>
              </a:spcBef>
              <a:spcAft>
                <a:spcPts val="0"/>
              </a:spcAft>
              <a:buFont typeface="Verdana"/>
              <a:buChar char="◦"/>
              <a:defRPr/>
            </a:pPr>
            <a:r>
              <a:rPr lang="en-US" dirty="0"/>
              <a:t>operator =</a:t>
            </a:r>
          </a:p>
          <a:p>
            <a:pPr marL="621792" lvl="1" fontAlgn="auto">
              <a:spcBef>
                <a:spcPts val="324"/>
              </a:spcBef>
              <a:spcAft>
                <a:spcPts val="0"/>
              </a:spcAft>
              <a:buFont typeface="Verdana"/>
              <a:buChar char="◦"/>
              <a:defRPr/>
            </a:pPr>
            <a:r>
              <a:rPr lang="en-US" dirty="0"/>
              <a:t>operator==</a:t>
            </a:r>
          </a:p>
          <a:p>
            <a:pPr marL="621792" lvl="1" fontAlgn="auto">
              <a:spcBef>
                <a:spcPts val="324"/>
              </a:spcBef>
              <a:spcAft>
                <a:spcPts val="0"/>
              </a:spcAft>
              <a:buFont typeface="Verdana"/>
              <a:buChar char="◦"/>
              <a:defRPr/>
            </a:pPr>
            <a:r>
              <a:rPr lang="en-US" dirty="0"/>
              <a:t>operator&lt;</a:t>
            </a:r>
          </a:p>
          <a:p>
            <a:pPr marL="365760" indent="-256032" fontAlgn="auto">
              <a:spcAft>
                <a:spcPts val="0"/>
              </a:spcAft>
              <a:buFont typeface="Wingdings 3"/>
              <a:buChar char=""/>
              <a:defRPr/>
            </a:pPr>
            <a:r>
              <a:rPr lang="en-US" dirty="0"/>
              <a:t>Not all of these are always necessary, but it might be easier to define them than to figure out which ones you actually need</a:t>
            </a:r>
          </a:p>
          <a:p>
            <a:pPr marL="365760" indent="-256032" fontAlgn="auto">
              <a:spcAft>
                <a:spcPts val="0"/>
              </a:spcAft>
              <a:buFont typeface="Wingdings 3"/>
              <a:buChar char=""/>
              <a:defRPr/>
            </a:pPr>
            <a:r>
              <a:rPr lang="en-US" dirty="0"/>
              <a:t>Many STL programming errors can be traced to omitting or improperly defining these methods</a:t>
            </a:r>
          </a:p>
          <a:p>
            <a:pPr>
              <a:buFont typeface="Wingdings 2" pitchFamily="18" charset="2"/>
              <a:buChar char=""/>
              <a:defRPr/>
            </a:pPr>
            <a:endParaRPr lang="en-US" dirty="0"/>
          </a:p>
        </p:txBody>
      </p:sp>
    </p:spTree>
    <p:extLst>
      <p:ext uri="{BB962C8B-B14F-4D97-AF65-F5344CB8AC3E}">
        <p14:creationId xmlns:p14="http://schemas.microsoft.com/office/powerpoint/2010/main" val="305231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7036CB8-22ED-5540-97BA-37E47075A9B1}" type="slidenum">
              <a:rPr lang="en-US" altLang="zh-TW"/>
              <a:pPr/>
              <a:t>6</a:t>
            </a:fld>
            <a:endParaRPr lang="en-US" altLang="zh-TW"/>
          </a:p>
        </p:txBody>
      </p:sp>
      <p:sp>
        <p:nvSpPr>
          <p:cNvPr id="32770" name="Rectangle 2"/>
          <p:cNvSpPr>
            <a:spLocks noGrp="1" noChangeArrowheads="1"/>
          </p:cNvSpPr>
          <p:nvPr>
            <p:ph type="title"/>
          </p:nvPr>
        </p:nvSpPr>
        <p:spPr/>
        <p:txBody>
          <a:bodyPr/>
          <a:lstStyle/>
          <a:p>
            <a:r>
              <a:rPr lang="en-US" altLang="en-US"/>
              <a:t>A more complex situation</a:t>
            </a:r>
          </a:p>
        </p:txBody>
      </p:sp>
      <p:graphicFrame>
        <p:nvGraphicFramePr>
          <p:cNvPr id="32772" name="Object 4"/>
          <p:cNvGraphicFramePr>
            <a:graphicFrameLocks noGrp="1" noChangeAspect="1"/>
          </p:cNvGraphicFramePr>
          <p:nvPr>
            <p:ph type="body" idx="1"/>
          </p:nvPr>
        </p:nvGraphicFramePr>
        <p:xfrm>
          <a:off x="2968625" y="1905001"/>
          <a:ext cx="6254750" cy="4227513"/>
        </p:xfrm>
        <a:graphic>
          <a:graphicData uri="http://schemas.openxmlformats.org/presentationml/2006/ole">
            <mc:AlternateContent xmlns:mc="http://schemas.openxmlformats.org/markup-compatibility/2006">
              <mc:Choice xmlns:v="urn:schemas-microsoft-com:vml" Requires="v">
                <p:oleObj spid="_x0000_s25619" name="Bitmap Image" r:id="rId3" imgW="6792273" imgH="4590476" progId="Paint.Picture">
                  <p:embed/>
                </p:oleObj>
              </mc:Choice>
              <mc:Fallback>
                <p:oleObj name="Bitmap Image" r:id="rId3" imgW="6792273" imgH="45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25" y="1905001"/>
                        <a:ext cx="6254750" cy="4227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44786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96172F0-3E9C-6347-B62A-08B185E1A234}" type="slidenum">
              <a:rPr lang="en-US" altLang="zh-TW"/>
              <a:pPr/>
              <a:t>7</a:t>
            </a:fld>
            <a:endParaRPr lang="en-US" altLang="zh-TW"/>
          </a:p>
        </p:txBody>
      </p:sp>
      <p:sp>
        <p:nvSpPr>
          <p:cNvPr id="33794" name="Rectangle 2"/>
          <p:cNvSpPr>
            <a:spLocks noGrp="1" noChangeArrowheads="1"/>
          </p:cNvSpPr>
          <p:nvPr>
            <p:ph type="title"/>
          </p:nvPr>
        </p:nvSpPr>
        <p:spPr/>
        <p:txBody>
          <a:bodyPr/>
          <a:lstStyle/>
          <a:p>
            <a:r>
              <a:rPr lang="en-US" altLang="en-US"/>
              <a:t>Solution using Bridge</a:t>
            </a:r>
          </a:p>
        </p:txBody>
      </p:sp>
      <p:graphicFrame>
        <p:nvGraphicFramePr>
          <p:cNvPr id="33796" name="Object 4"/>
          <p:cNvGraphicFramePr>
            <a:graphicFrameLocks noGrp="1" noChangeAspect="1"/>
          </p:cNvGraphicFramePr>
          <p:nvPr>
            <p:ph type="body" idx="1"/>
          </p:nvPr>
        </p:nvGraphicFramePr>
        <p:xfrm>
          <a:off x="1938339" y="1905001"/>
          <a:ext cx="8313737" cy="4227513"/>
        </p:xfrm>
        <a:graphic>
          <a:graphicData uri="http://schemas.openxmlformats.org/presentationml/2006/ole">
            <mc:AlternateContent xmlns:mc="http://schemas.openxmlformats.org/markup-compatibility/2006">
              <mc:Choice xmlns:v="urn:schemas-microsoft-com:vml" Requires="v">
                <p:oleObj spid="_x0000_s26643" name="Bitmap Image" r:id="rId3" imgW="6857143" imgH="3486637" progId="Paint.Picture">
                  <p:embed/>
                </p:oleObj>
              </mc:Choice>
              <mc:Fallback>
                <p:oleObj name="Bitmap Image" r:id="rId3" imgW="6857143" imgH="348663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9" y="1905001"/>
                        <a:ext cx="8313737" cy="4227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2541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A534581-45C0-024C-A7B9-FEB72D1BE5CC}" type="slidenum">
              <a:rPr lang="en-US" altLang="zh-TW"/>
              <a:pPr/>
              <a:t>8</a:t>
            </a:fld>
            <a:endParaRPr lang="en-US" altLang="zh-TW"/>
          </a:p>
        </p:txBody>
      </p:sp>
      <p:sp>
        <p:nvSpPr>
          <p:cNvPr id="12290" name="Rectangle 2"/>
          <p:cNvSpPr>
            <a:spLocks noGrp="1" noChangeArrowheads="1"/>
          </p:cNvSpPr>
          <p:nvPr>
            <p:ph type="title"/>
          </p:nvPr>
        </p:nvSpPr>
        <p:spPr/>
        <p:txBody>
          <a:bodyPr/>
          <a:lstStyle/>
          <a:p>
            <a:r>
              <a:rPr lang="en-US" altLang="zh-TW"/>
              <a:t>Pros &amp; Cons</a:t>
            </a:r>
          </a:p>
        </p:txBody>
      </p:sp>
      <p:sp>
        <p:nvSpPr>
          <p:cNvPr id="12291" name="Rectangle 3"/>
          <p:cNvSpPr>
            <a:spLocks noGrp="1" noChangeArrowheads="1"/>
          </p:cNvSpPr>
          <p:nvPr>
            <p:ph type="body" idx="1"/>
          </p:nvPr>
        </p:nvSpPr>
        <p:spPr/>
        <p:txBody>
          <a:bodyPr/>
          <a:lstStyle/>
          <a:p>
            <a:pPr>
              <a:lnSpc>
                <a:spcPct val="90000"/>
              </a:lnSpc>
            </a:pPr>
            <a:r>
              <a:rPr lang="en-US" altLang="zh-TW" dirty="0"/>
              <a:t>Pros</a:t>
            </a:r>
          </a:p>
          <a:p>
            <a:pPr lvl="1">
              <a:lnSpc>
                <a:spcPct val="90000"/>
              </a:lnSpc>
            </a:pPr>
            <a:r>
              <a:rPr lang="en-US" altLang="zh-TW" dirty="0"/>
              <a:t>decoupling of the implementation from the interface</a:t>
            </a:r>
          </a:p>
          <a:p>
            <a:pPr lvl="1">
              <a:lnSpc>
                <a:spcPct val="90000"/>
              </a:lnSpc>
            </a:pPr>
            <a:r>
              <a:rPr lang="en-US" altLang="zh-TW" dirty="0"/>
              <a:t>improved extensibility of classes</a:t>
            </a:r>
          </a:p>
          <a:p>
            <a:pPr lvl="1">
              <a:lnSpc>
                <a:spcPct val="90000"/>
              </a:lnSpc>
            </a:pPr>
            <a:r>
              <a:rPr lang="en-US" altLang="zh-TW" dirty="0"/>
              <a:t>additional capability for hiding implementation details from clients</a:t>
            </a:r>
          </a:p>
          <a:p>
            <a:pPr lvl="1">
              <a:lnSpc>
                <a:spcPct val="90000"/>
              </a:lnSpc>
            </a:pPr>
            <a:r>
              <a:rPr lang="en-US" altLang="zh-TW" dirty="0"/>
              <a:t>best leveraged as a pure design-time pattern</a:t>
            </a:r>
          </a:p>
          <a:p>
            <a:pPr>
              <a:lnSpc>
                <a:spcPct val="90000"/>
              </a:lnSpc>
            </a:pPr>
            <a:r>
              <a:rPr lang="en-US" altLang="zh-TW" dirty="0"/>
              <a:t>Cons (Implementation Issues)</a:t>
            </a:r>
          </a:p>
          <a:p>
            <a:pPr lvl="1">
              <a:lnSpc>
                <a:spcPct val="90000"/>
              </a:lnSpc>
            </a:pPr>
            <a:r>
              <a:rPr lang="en-US" altLang="zh-TW" dirty="0"/>
              <a:t>abstractions that have only one implementation</a:t>
            </a:r>
          </a:p>
          <a:p>
            <a:pPr lvl="1">
              <a:lnSpc>
                <a:spcPct val="90000"/>
              </a:lnSpc>
            </a:pPr>
            <a:r>
              <a:rPr lang="en-US" altLang="zh-TW" dirty="0"/>
              <a:t>creating the right </a:t>
            </a:r>
            <a:r>
              <a:rPr lang="en-US" altLang="zh-TW" dirty="0" err="1"/>
              <a:t>Implementor</a:t>
            </a:r>
            <a:endParaRPr lang="en-US" altLang="zh-TW" dirty="0"/>
          </a:p>
          <a:p>
            <a:pPr lvl="1">
              <a:lnSpc>
                <a:spcPct val="90000"/>
              </a:lnSpc>
            </a:pPr>
            <a:r>
              <a:rPr lang="en-US" altLang="zh-TW" dirty="0"/>
              <a:t>sharing </a:t>
            </a:r>
            <a:r>
              <a:rPr lang="en-US" altLang="zh-TW" dirty="0" err="1"/>
              <a:t>implementors</a:t>
            </a:r>
            <a:endParaRPr lang="en-US" altLang="zh-TW" dirty="0"/>
          </a:p>
          <a:p>
            <a:pPr lvl="1">
              <a:lnSpc>
                <a:spcPct val="90000"/>
              </a:lnSpc>
            </a:pPr>
            <a:r>
              <a:rPr lang="en-US" altLang="zh-TW" dirty="0"/>
              <a:t>use of multiple inheritance</a:t>
            </a:r>
          </a:p>
        </p:txBody>
      </p:sp>
    </p:spTree>
    <p:extLst>
      <p:ext uri="{BB962C8B-B14F-4D97-AF65-F5344CB8AC3E}">
        <p14:creationId xmlns:p14="http://schemas.microsoft.com/office/powerpoint/2010/main" val="131166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a:xfrm>
            <a:off x="1524000" y="1"/>
            <a:ext cx="9075738" cy="714375"/>
          </a:xfrm>
        </p:spPr>
        <p:txBody>
          <a:bodyPr/>
          <a:lstStyle/>
          <a:p>
            <a:pPr eaLnBrk="1" hangingPunct="1">
              <a:defRPr/>
            </a:pPr>
            <a:r>
              <a:rPr lang="zh-CN" altLang="en-US" dirty="0"/>
              <a:t>D</a:t>
            </a:r>
            <a:r>
              <a:rPr lang="en-US" altLang="zh-CN" dirty="0" err="1"/>
              <a:t>ecorator</a:t>
            </a:r>
            <a:r>
              <a:rPr lang="en-US" altLang="zh-CN" dirty="0"/>
              <a:t> Pattern - Motivation</a:t>
            </a:r>
          </a:p>
        </p:txBody>
      </p:sp>
      <p:sp>
        <p:nvSpPr>
          <p:cNvPr id="69635" name="Rectangle 21"/>
          <p:cNvSpPr>
            <a:spLocks noGrp="1" noChangeArrowheads="1"/>
          </p:cNvSpPr>
          <p:nvPr>
            <p:ph type="body" idx="1"/>
          </p:nvPr>
        </p:nvSpPr>
        <p:spPr>
          <a:xfrm>
            <a:off x="1524000" y="714375"/>
            <a:ext cx="9144000" cy="5761038"/>
          </a:xfrm>
          <a:noFill/>
        </p:spPr>
        <p:txBody>
          <a:bodyPr/>
          <a:lstStyle/>
          <a:p>
            <a:pPr marL="463550" indent="-463550"/>
            <a:r>
              <a:rPr lang="en-US" altLang="zh-CN" b="1"/>
              <a:t>Widget Example</a:t>
            </a:r>
            <a:endParaRPr lang="en-US" altLang="zh-CN"/>
          </a:p>
          <a:p>
            <a:pPr marL="863600" lvl="1"/>
            <a:r>
              <a:rPr lang="en-US" altLang="zh-CN" b="1"/>
              <a:t> </a:t>
            </a:r>
            <a:r>
              <a:rPr lang="en-US" altLang="zh-CN" sz="1800" b="1"/>
              <a:t>Suppose you have a user interface toolkit and you wish to make a border or scrolling feature available to clients without defining new subclasses of all existing classes. </a:t>
            </a:r>
          </a:p>
          <a:p>
            <a:pPr marL="863600" lvl="1"/>
            <a:r>
              <a:rPr lang="en-US" altLang="zh-CN" sz="1800" b="1"/>
              <a:t>The client "attaches" the border or scrolling responsibility to only those objects requiring these capabilities</a:t>
            </a:r>
            <a:r>
              <a:rPr lang="en-US" altLang="zh-CN" sz="1800"/>
              <a:t>. </a:t>
            </a:r>
          </a:p>
          <a:p>
            <a:pPr marL="863600" lvl="1"/>
            <a:r>
              <a:rPr lang="en-US" altLang="zh-CN" sz="1800"/>
              <a:t> </a:t>
            </a:r>
            <a:r>
              <a:rPr lang="en-US" altLang="zh-CN" sz="2000"/>
              <a:t>Widget*  aWidget = new BorderDecorator(</a:t>
            </a:r>
            <a:br>
              <a:rPr lang="en-US" altLang="zh-CN" sz="2000"/>
            </a:br>
            <a:r>
              <a:rPr lang="en-US" altLang="zh-CN" sz="2000"/>
              <a:t>                                    new ScrollDecorator(new TextView), 1); </a:t>
            </a:r>
            <a:br>
              <a:rPr lang="en-US" altLang="zh-CN" sz="2000"/>
            </a:br>
            <a:r>
              <a:rPr lang="en-US" altLang="zh-CN" sz="2000"/>
              <a:t> aWidget-&gt;draw();</a:t>
            </a:r>
            <a:r>
              <a:rPr lang="en-US" altLang="zh-CN"/>
              <a:t> </a:t>
            </a:r>
          </a:p>
          <a:p>
            <a:pPr marL="463550" indent="-463550"/>
            <a:r>
              <a:rPr lang="en-US" altLang="zh-CN" b="1"/>
              <a:t>Stream Example</a:t>
            </a:r>
          </a:p>
          <a:p>
            <a:pPr marL="863600" lvl="1"/>
            <a:r>
              <a:rPr lang="en-US" altLang="zh-CN"/>
              <a:t>cascading responsibilities on to an output stream </a:t>
            </a:r>
          </a:p>
          <a:p>
            <a:pPr marL="863600" lvl="1"/>
            <a:r>
              <a:rPr lang="en-US" altLang="zh-CN" sz="2000"/>
              <a:t>Stream* aStream = new CompressingStream( </a:t>
            </a:r>
            <a:br>
              <a:rPr lang="en-US" altLang="zh-CN" sz="2000"/>
            </a:br>
            <a:r>
              <a:rPr lang="en-US" altLang="zh-CN" sz="2000"/>
              <a:t>                                   new ASCII7Stream(</a:t>
            </a:r>
            <a:br>
              <a:rPr lang="en-US" altLang="zh-CN" sz="2000"/>
            </a:br>
            <a:r>
              <a:rPr lang="en-US" altLang="zh-CN" sz="2000"/>
              <a:t>                                     new FileStream( "fileName.dat" ))); </a:t>
            </a:r>
            <a:br>
              <a:rPr lang="en-US" altLang="zh-CN" sz="2000"/>
            </a:br>
            <a:r>
              <a:rPr lang="en-US" altLang="zh-CN" sz="2000"/>
              <a:t>aStream-&gt;putString( "Hello world" ); </a:t>
            </a:r>
          </a:p>
        </p:txBody>
      </p:sp>
    </p:spTree>
    <p:extLst>
      <p:ext uri="{BB962C8B-B14F-4D97-AF65-F5344CB8AC3E}">
        <p14:creationId xmlns:p14="http://schemas.microsoft.com/office/powerpoint/2010/main" val="1616566130"/>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ouble Lines">
  <a:themeElements>
    <a:clrScheme name="">
      <a:dk1>
        <a:srgbClr val="000000"/>
      </a:dk1>
      <a:lt1>
        <a:srgbClr val="FFFFCC"/>
      </a:lt1>
      <a:dk2>
        <a:srgbClr val="4D4D4D"/>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fontScheme name="Double Line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2464</Words>
  <Application>Microsoft Macintosh PowerPoint</Application>
  <PresentationFormat>Widescreen</PresentationFormat>
  <Paragraphs>485</Paragraphs>
  <Slides>52</Slides>
  <Notes>18</Notes>
  <HiddenSlides>0</HiddenSlides>
  <MMClips>0</MMClips>
  <ScaleCrop>false</ScaleCrop>
  <HeadingPairs>
    <vt:vector size="8" baseType="variant">
      <vt:variant>
        <vt:lpstr>Fonts Used</vt:lpstr>
      </vt:variant>
      <vt:variant>
        <vt:i4>21</vt:i4>
      </vt:variant>
      <vt:variant>
        <vt:lpstr>Theme</vt:lpstr>
      </vt:variant>
      <vt:variant>
        <vt:i4>3</vt:i4>
      </vt:variant>
      <vt:variant>
        <vt:lpstr>Embedded OLE Servers</vt:lpstr>
      </vt:variant>
      <vt:variant>
        <vt:i4>2</vt:i4>
      </vt:variant>
      <vt:variant>
        <vt:lpstr>Slide Titles</vt:lpstr>
      </vt:variant>
      <vt:variant>
        <vt:i4>52</vt:i4>
      </vt:variant>
    </vt:vector>
  </HeadingPairs>
  <TitlesOfParts>
    <vt:vector size="78" baseType="lpstr">
      <vt:lpstr>DengXian</vt:lpstr>
      <vt:lpstr>DengXian Light</vt:lpstr>
      <vt:lpstr>新細明體</vt:lpstr>
      <vt:lpstr>宋体</vt:lpstr>
      <vt:lpstr>宋体</vt:lpstr>
      <vt:lpstr>Arial</vt:lpstr>
      <vt:lpstr>Arial Narrow</vt:lpstr>
      <vt:lpstr>Calibri</vt:lpstr>
      <vt:lpstr>Calibri Light</vt:lpstr>
      <vt:lpstr>Comic Sans MS</vt:lpstr>
      <vt:lpstr>Courier New</vt:lpstr>
      <vt:lpstr>Franklin Gothic Book</vt:lpstr>
      <vt:lpstr>Geneva</vt:lpstr>
      <vt:lpstr>Monotype Sorts</vt:lpstr>
      <vt:lpstr>Perpetua</vt:lpstr>
      <vt:lpstr>Times New Roman</vt:lpstr>
      <vt:lpstr>Times Roman</vt:lpstr>
      <vt:lpstr>Verdana</vt:lpstr>
      <vt:lpstr>Wingdings</vt:lpstr>
      <vt:lpstr>Wingdings 2</vt:lpstr>
      <vt:lpstr>Wingdings 3</vt:lpstr>
      <vt:lpstr>Office Theme</vt:lpstr>
      <vt:lpstr>Double Lines</vt:lpstr>
      <vt:lpstr>Equity</vt:lpstr>
      <vt:lpstr>PhotoImpact</vt:lpstr>
      <vt:lpstr>Bitmap Image</vt:lpstr>
      <vt:lpstr>Intent </vt:lpstr>
      <vt:lpstr>Motivation &amp; Applicability</vt:lpstr>
      <vt:lpstr>Participants</vt:lpstr>
      <vt:lpstr>Structure</vt:lpstr>
      <vt:lpstr>Example of problem suitable for bridge</vt:lpstr>
      <vt:lpstr>A more complex situation</vt:lpstr>
      <vt:lpstr>Solution using Bridge</vt:lpstr>
      <vt:lpstr>Pros &amp; Cons</vt:lpstr>
      <vt:lpstr>Decorator Pattern - Motivation</vt:lpstr>
      <vt:lpstr>Decorator Pattern - Motivation</vt:lpstr>
      <vt:lpstr>Decorator Pattern - Motivation</vt:lpstr>
      <vt:lpstr>Decorator Pattern - Structure</vt:lpstr>
      <vt:lpstr> Introduction to   C++ Templates</vt:lpstr>
      <vt:lpstr> C++ Function Templates</vt:lpstr>
      <vt:lpstr>Approach 1: Naïve Approach</vt:lpstr>
      <vt:lpstr>Example</vt:lpstr>
      <vt:lpstr>Approach 2:Function Overloading (Review)</vt:lpstr>
      <vt:lpstr>PowerPoint Presentation</vt:lpstr>
      <vt:lpstr>Approach 3: Function Template</vt:lpstr>
      <vt:lpstr>PowerPoint Presentation</vt:lpstr>
      <vt:lpstr>Instantiating a Function Template</vt:lpstr>
      <vt:lpstr>A more complex example</vt:lpstr>
      <vt:lpstr>PowerPoint Presentation</vt:lpstr>
      <vt:lpstr>Class Template</vt:lpstr>
      <vt:lpstr>Example of a Class Template</vt:lpstr>
      <vt:lpstr>Instantiating a Class Template</vt:lpstr>
      <vt:lpstr>Instantiating a Class Template </vt:lpstr>
      <vt:lpstr>Substitution Example</vt:lpstr>
      <vt:lpstr>Function Definitions for Members of a Template Class</vt:lpstr>
      <vt:lpstr>Another Template Example: passing two parameters</vt:lpstr>
      <vt:lpstr>PowerPoint Presentation</vt:lpstr>
      <vt:lpstr> Introduction to   C++ STL</vt:lpstr>
      <vt:lpstr>Standard Template Library</vt:lpstr>
      <vt:lpstr>STL – Standard Template Library</vt:lpstr>
      <vt:lpstr>STL Containers</vt:lpstr>
      <vt:lpstr>STL Containers</vt:lpstr>
      <vt:lpstr>Vector Container</vt:lpstr>
      <vt:lpstr>Vector Container</vt:lpstr>
      <vt:lpstr>Vector Container </vt:lpstr>
      <vt:lpstr>List Container</vt:lpstr>
      <vt:lpstr>Stack Container</vt:lpstr>
      <vt:lpstr>Queue Container</vt:lpstr>
      <vt:lpstr>Priority Queue Container</vt:lpstr>
      <vt:lpstr>Set Container</vt:lpstr>
      <vt:lpstr>Multi-Set Container </vt:lpstr>
      <vt:lpstr>Map Container</vt:lpstr>
      <vt:lpstr>Multi-map Container </vt:lpstr>
      <vt:lpstr>How to access Components - Iterator</vt:lpstr>
      <vt:lpstr>Common Iterator Operations</vt:lpstr>
      <vt:lpstr>STL List Class</vt:lpstr>
      <vt:lpstr>STL List </vt:lpstr>
      <vt:lpstr>Writing classes that work with the STL</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 </dc:title>
  <dc:creator>Ricardo A. Collado</dc:creator>
  <cp:lastModifiedBy>Ricardo Collado</cp:lastModifiedBy>
  <cp:revision>16</cp:revision>
  <dcterms:created xsi:type="dcterms:W3CDTF">2017-09-29T21:54:31Z</dcterms:created>
  <dcterms:modified xsi:type="dcterms:W3CDTF">2018-02-22T12:46:52Z</dcterms:modified>
</cp:coreProperties>
</file>