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 id="2147483809" r:id="rId10"/>
  </p:sldMasterIdLst>
  <p:notesMasterIdLst>
    <p:notesMasterId r:id="rId83"/>
  </p:notesMasterIdLst>
  <p:handoutMasterIdLst>
    <p:handoutMasterId r:id="rId84"/>
  </p:handoutMasterIdLst>
  <p:sldIdLst>
    <p:sldId id="261" r:id="rId11"/>
    <p:sldId id="262" r:id="rId12"/>
    <p:sldId id="328" r:id="rId13"/>
    <p:sldId id="330" r:id="rId14"/>
    <p:sldId id="331" r:id="rId15"/>
    <p:sldId id="332" r:id="rId16"/>
    <p:sldId id="333" r:id="rId17"/>
    <p:sldId id="334" r:id="rId18"/>
    <p:sldId id="329"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264"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152A"/>
    <a:srgbClr val="B12C3D"/>
    <a:srgbClr val="DF7023"/>
    <a:srgbClr val="0F787D"/>
    <a:srgbClr val="000000"/>
    <a:srgbClr val="8A0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59" autoAdjust="0"/>
    <p:restoredTop sz="50000" autoAdjust="0"/>
  </p:normalViewPr>
  <p:slideViewPr>
    <p:cSldViewPr snapToGrid="0">
      <p:cViewPr varScale="1">
        <p:scale>
          <a:sx n="157" d="100"/>
          <a:sy n="157" d="100"/>
        </p:scale>
        <p:origin x="2128" y="1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6.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5" Type="http://schemas.openxmlformats.org/officeDocument/2006/relationships/slideMaster" Target="slideMasters/slideMaster5.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slide" Target="slides/slide70.xml"/><Relationship Id="rId85"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7" Type="http://schemas.openxmlformats.org/officeDocument/2006/relationships/slideMaster" Target="slideMasters/slideMaster7.xml"/><Relationship Id="rId71" Type="http://schemas.openxmlformats.org/officeDocument/2006/relationships/slide" Target="slides/slide61.xml"/><Relationship Id="rId2" Type="http://schemas.openxmlformats.org/officeDocument/2006/relationships/slideMaster" Target="slideMasters/slideMaster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viewProps" Target="viewProps.xml"/><Relationship Id="rId61" Type="http://schemas.openxmlformats.org/officeDocument/2006/relationships/slide" Target="slides/slide51.xml"/><Relationship Id="rId82" Type="http://schemas.openxmlformats.org/officeDocument/2006/relationships/slide" Target="slides/slide72.xml"/><Relationship Id="rId19"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05748-ED2D-D64E-99DF-8786916463A4}" type="datetime1">
              <a:rPr lang="en-US" smtClean="0"/>
              <a:t>10/18/19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DAFACB-FB72-504C-9D79-2AB5728FD867}" type="datetime1">
              <a:rPr lang="en-US" smtClean="0"/>
              <a:t>10/18/19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7.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7" name="Group 6"/>
          <p:cNvGrpSpPr/>
          <p:nvPr userDrawn="1"/>
        </p:nvGrpSpPr>
        <p:grpSpPr>
          <a:xfrm>
            <a:off x="0" y="12207"/>
            <a:ext cx="9144000" cy="557"/>
            <a:chOff x="0" y="12207"/>
            <a:chExt cx="9144000" cy="557"/>
          </a:xfrm>
        </p:grpSpPr>
        <p:cxnSp>
          <p:nvCxnSpPr>
            <p:cNvPr id="21" name="Straight Connector 20"/>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236066" y="-14942"/>
            <a:ext cx="2324100" cy="1320800"/>
          </a:xfrm>
          <a:prstGeom prst="rect">
            <a:avLst/>
          </a:prstGeom>
        </p:spPr>
      </p:pic>
      <p:grpSp>
        <p:nvGrpSpPr>
          <p:cNvPr id="10" name="Group 9"/>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0" y="5245111"/>
            <a:ext cx="9144000" cy="1612889"/>
            <a:chOff x="-1276426" y="5245111"/>
            <a:chExt cx="9144000" cy="1612889"/>
          </a:xfrm>
        </p:grpSpPr>
        <p:cxnSp>
          <p:nvCxnSpPr>
            <p:cNvPr id="8" name="Straight Connector 7"/>
            <p:cNvCxnSpPr/>
            <p:nvPr/>
          </p:nvCxnSpPr>
          <p:spPr>
            <a:xfrm>
              <a:off x="4822622" y="524511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76426" y="524566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276426" y="5272276"/>
              <a:ext cx="9144000" cy="158572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371600" y="5240939"/>
            <a:ext cx="6400800"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05428" y="678404"/>
            <a:ext cx="3544298" cy="3028003"/>
          </a:xfrm>
          <a:prstGeom prst="rect">
            <a:avLst/>
          </a:prstGeom>
        </p:spPr>
      </p:pic>
      <p:pic>
        <p:nvPicPr>
          <p:cNvPr id="5" name="Picture 4"/>
          <p:cNvPicPr>
            <a:picLocks noChangeAspect="1"/>
          </p:cNvPicPr>
          <p:nvPr userDrawn="1"/>
        </p:nvPicPr>
        <p:blipFill>
          <a:blip r:embed="rId3"/>
          <a:stretch>
            <a:fillRect/>
          </a:stretch>
        </p:blipFill>
        <p:spPr>
          <a:xfrm>
            <a:off x="3352800" y="4263995"/>
            <a:ext cx="2438400" cy="368300"/>
          </a:xfrm>
          <a:prstGeom prst="rect">
            <a:avLst/>
          </a:prstGeom>
        </p:spPr>
      </p:pic>
    </p:spTree>
    <p:extLst>
      <p:ext uri="{BB962C8B-B14F-4D97-AF65-F5344CB8AC3E}">
        <p14:creationId xmlns:p14="http://schemas.microsoft.com/office/powerpoint/2010/main" val="1895284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227013" y="1709351"/>
            <a:ext cx="8691562"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7"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4627391"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227013" y="1709351"/>
            <a:ext cx="8691562"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227013" y="1709351"/>
            <a:ext cx="4214555"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4620526" y="1709351"/>
            <a:ext cx="426947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8691562"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4661715"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3" name="Straight Connector 12"/>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2"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9" name="Group 18"/>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userDrawn="1"/>
        </p:nvGrpSpPr>
        <p:grpSpPr>
          <a:xfrm>
            <a:off x="0" y="12207"/>
            <a:ext cx="9144000" cy="557"/>
            <a:chOff x="0" y="12207"/>
            <a:chExt cx="9144000" cy="557"/>
          </a:xfrm>
        </p:grpSpPr>
        <p:cxnSp>
          <p:nvCxnSpPr>
            <p:cNvPr id="23" name="Straight Connector 22"/>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7" name="Group 6"/>
          <p:cNvGrpSpPr/>
          <p:nvPr userDrawn="1"/>
        </p:nvGrpSpPr>
        <p:grpSpPr>
          <a:xfrm>
            <a:off x="0" y="6419355"/>
            <a:ext cx="9144000" cy="438645"/>
            <a:chOff x="0" y="4172975"/>
            <a:chExt cx="9144000" cy="438645"/>
          </a:xfrm>
        </p:grpSpPr>
        <p:cxnSp>
          <p:nvCxnSpPr>
            <p:cNvPr id="9" name="Straight Connector 8"/>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Text Placeholder 17"/>
          <p:cNvSpPr>
            <a:spLocks noGrp="1"/>
          </p:cNvSpPr>
          <p:nvPr>
            <p:ph type="body" sz="quarter" idx="13" hasCustomPrompt="1"/>
          </p:nvPr>
        </p:nvSpPr>
        <p:spPr>
          <a:xfrm>
            <a:off x="161128" y="2237110"/>
            <a:ext cx="8805158"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pic>
        <p:nvPicPr>
          <p:cNvPr id="13" name="Picture 12"/>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21" name="Rectangle 20"/>
          <p:cNvSpPr/>
          <p:nvPr/>
        </p:nvSpPr>
        <p:spPr>
          <a:xfrm>
            <a:off x="0" y="5119112"/>
            <a:ext cx="9144000" cy="173888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9144000" cy="50608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161128" y="5528235"/>
            <a:ext cx="7884696"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pic>
        <p:nvPicPr>
          <p:cNvPr id="8" name="Picture 7"/>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5067118"/>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743858" y="1570617"/>
            <a:ext cx="7672698"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3309938" y="5206137"/>
            <a:ext cx="5565775"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8600" y="1561545"/>
            <a:ext cx="557893"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8320315" y="4701328"/>
            <a:ext cx="557893" cy="371928"/>
          </a:xfrm>
          <a:prstGeom prst="rect">
            <a:avLst/>
          </a:prstGeom>
        </p:spPr>
      </p:pic>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5162932" y="1578919"/>
            <a:ext cx="3755643"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5162933" y="5766677"/>
            <a:ext cx="3755642"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8920"/>
            <a:ext cx="4242014"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5067207" y="1573229"/>
            <a:ext cx="1851807"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7023274" y="1573229"/>
            <a:ext cx="183949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5067207" y="3914118"/>
            <a:ext cx="1851807"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7023274" y="3914118"/>
            <a:ext cx="183949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 name="Slide Number Placeholder 1"/>
          <p:cNvSpPr>
            <a:spLocks noGrp="1"/>
          </p:cNvSpPr>
          <p:nvPr>
            <p:ph type="sldNum" sz="quarter" idx="22"/>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2054"/>
            <a:ext cx="4242014"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239486" y="1578919"/>
            <a:ext cx="4557485"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4884057" y="3690747"/>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4884057" y="1578919"/>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7206343" y="1572054"/>
            <a:ext cx="1720170"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239486"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239939"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2652483"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
        <p:nvSpPr>
          <p:cNvPr id="8" name="Text Placeholder 3"/>
          <p:cNvSpPr>
            <a:spLocks noGrp="1"/>
          </p:cNvSpPr>
          <p:nvPr>
            <p:ph type="body" sz="quarter" idx="28" hasCustomPrompt="1"/>
          </p:nvPr>
        </p:nvSpPr>
        <p:spPr>
          <a:xfrm>
            <a:off x="6623811"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6624264"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229186"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227013" y="1585784"/>
            <a:ext cx="848155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246744" y="1578919"/>
            <a:ext cx="421744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246742"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4672705" y="1572054"/>
            <a:ext cx="4217756"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4673015"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0" y="5245111"/>
            <a:ext cx="9144000" cy="1612889"/>
            <a:chOff x="-1276426" y="5245111"/>
            <a:chExt cx="9144000" cy="1612889"/>
          </a:xfrm>
        </p:grpSpPr>
        <p:cxnSp>
          <p:nvCxnSpPr>
            <p:cNvPr id="8" name="Straight Connector 7"/>
            <p:cNvCxnSpPr/>
            <p:nvPr/>
          </p:nvCxnSpPr>
          <p:spPr>
            <a:xfrm>
              <a:off x="4822622" y="524511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76426" y="524566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276426" y="5272276"/>
              <a:ext cx="9144000" cy="158572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371600" y="5240939"/>
            <a:ext cx="6400800"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05428" y="678404"/>
            <a:ext cx="3544298" cy="3028003"/>
          </a:xfrm>
          <a:prstGeom prst="rect">
            <a:avLst/>
          </a:prstGeom>
        </p:spPr>
      </p:pic>
      <p:pic>
        <p:nvPicPr>
          <p:cNvPr id="5" name="Picture 4"/>
          <p:cNvPicPr>
            <a:picLocks noChangeAspect="1"/>
          </p:cNvPicPr>
          <p:nvPr userDrawn="1"/>
        </p:nvPicPr>
        <p:blipFill>
          <a:blip r:embed="rId3"/>
          <a:stretch>
            <a:fillRect/>
          </a:stretch>
        </p:blipFill>
        <p:spPr>
          <a:xfrm>
            <a:off x="3352800"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227013" y="1709351"/>
            <a:ext cx="8691562"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p:txBody>
          <a:bodyPr/>
          <a:lstStyle/>
          <a:p>
            <a:fld id="{12342C3A-DD85-7843-B416-BD52AB030D59}" type="slidenum">
              <a:rPr lang="en-US" smtClean="0">
                <a:solidFill>
                  <a:prstClr val="black">
                    <a:tint val="75000"/>
                  </a:prstClr>
                </a:solidFill>
              </a:rPr>
              <a:pPr/>
              <a:t>‹#›</a:t>
            </a:fld>
            <a:endParaRPr lang="en-US" dirty="0">
              <a:solidFill>
                <a:prstClr val="black">
                  <a:tint val="75000"/>
                </a:prstClr>
              </a:solidFill>
            </a:endParaRPr>
          </a:p>
        </p:txBody>
      </p:sp>
      <p:sp>
        <p:nvSpPr>
          <p:cNvPr id="7"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solidFill>
                  <a:prstClr val="black">
                    <a:tint val="75000"/>
                  </a:prstClr>
                </a:solidFill>
              </a:rPr>
              <a:pPr/>
              <a:t>‹#›</a:t>
            </a:fld>
            <a:endParaRPr lang="en-US" dirty="0">
              <a:solidFill>
                <a:prstClr val="black">
                  <a:tint val="75000"/>
                </a:prstClr>
              </a:solidFill>
            </a:endParaRPr>
          </a:p>
        </p:txBody>
      </p:sp>
      <p:sp>
        <p:nvSpPr>
          <p:cNvPr id="11"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4627391"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227013" y="1709351"/>
            <a:ext cx="8691562"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p:txBody>
          <a:bodyPr/>
          <a:lstStyle/>
          <a:p>
            <a:fld id="{12342C3A-DD85-7843-B416-BD52AB030D59}" type="slidenum">
              <a:rPr lang="en-US" smtClean="0">
                <a:solidFill>
                  <a:prstClr val="black">
                    <a:tint val="75000"/>
                  </a:prstClr>
                </a:solidFill>
              </a:rPr>
              <a:pPr/>
              <a:t>‹#›</a:t>
            </a:fld>
            <a:endParaRPr lang="en-US" dirty="0">
              <a:solidFill>
                <a:prstClr val="black">
                  <a:tint val="75000"/>
                </a:prstClr>
              </a:solidFill>
            </a:endParaRPr>
          </a:p>
        </p:txBody>
      </p:sp>
      <p:sp>
        <p:nvSpPr>
          <p:cNvPr id="6"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solidFill>
                  <a:prstClr val="black">
                    <a:tint val="75000"/>
                  </a:prstClr>
                </a:solidFill>
              </a:rPr>
              <a:pPr/>
              <a:t>‹#›</a:t>
            </a:fld>
            <a:endParaRPr lang="en-US" dirty="0">
              <a:solidFill>
                <a:prstClr val="black">
                  <a:tint val="75000"/>
                </a:prstClr>
              </a:solidFill>
            </a:endParaRPr>
          </a:p>
        </p:txBody>
      </p:sp>
      <p:sp>
        <p:nvSpPr>
          <p:cNvPr id="9" name="Text Placeholder 2"/>
          <p:cNvSpPr>
            <a:spLocks noGrp="1"/>
          </p:cNvSpPr>
          <p:nvPr>
            <p:ph type="body" sz="quarter" idx="12" hasCustomPrompt="1"/>
          </p:nvPr>
        </p:nvSpPr>
        <p:spPr>
          <a:xfrm>
            <a:off x="227013" y="1709351"/>
            <a:ext cx="4214555"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4620526" y="1709351"/>
            <a:ext cx="426947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2342C3A-DD85-7843-B416-BD52AB030D59}" type="slidenum">
              <a:rPr lang="en-US" smtClean="0">
                <a:solidFill>
                  <a:prstClr val="black">
                    <a:tint val="75000"/>
                  </a:prstClr>
                </a:solidFill>
              </a:rPr>
              <a:pPr/>
              <a:t>‹#›</a:t>
            </a:fld>
            <a:endParaRPr lang="en-US" dirty="0">
              <a:solidFill>
                <a:prstClr val="black">
                  <a:tint val="75000"/>
                </a:prstClr>
              </a:solidFill>
            </a:endParaRPr>
          </a:p>
        </p:txBody>
      </p:sp>
      <p:sp>
        <p:nvSpPr>
          <p:cNvPr id="6" name="Text Placeholder 2"/>
          <p:cNvSpPr>
            <a:spLocks noGrp="1"/>
          </p:cNvSpPr>
          <p:nvPr>
            <p:ph type="body" sz="quarter" idx="12" hasCustomPrompt="1"/>
          </p:nvPr>
        </p:nvSpPr>
        <p:spPr>
          <a:xfrm>
            <a:off x="227013" y="1112109"/>
            <a:ext cx="8691562"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solidFill>
                  <a:prstClr val="black">
                    <a:tint val="75000"/>
                  </a:prstClr>
                </a:solidFill>
              </a:rPr>
              <a:pPr/>
              <a:t>‹#›</a:t>
            </a:fld>
            <a:endParaRPr lang="en-US" dirty="0">
              <a:solidFill>
                <a:prstClr val="black">
                  <a:tint val="75000"/>
                </a:prstClr>
              </a:solidFill>
            </a:endParaRPr>
          </a:p>
        </p:txBody>
      </p:sp>
      <p:sp>
        <p:nvSpPr>
          <p:cNvPr id="6" name="Text Placeholder 2"/>
          <p:cNvSpPr>
            <a:spLocks noGrp="1"/>
          </p:cNvSpPr>
          <p:nvPr>
            <p:ph type="body" sz="quarter" idx="12" hasCustomPrompt="1"/>
          </p:nvPr>
        </p:nvSpPr>
        <p:spPr>
          <a:xfrm>
            <a:off x="227013"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4661715"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fi-FI"/>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7C7B5634-63F1-1C41-A2DA-01A06C3F9ECB}" type="datetime1">
              <a:rPr lang="en-US" altLang="en-US">
                <a:solidFill>
                  <a:prstClr val="black"/>
                </a:solidFill>
              </a:rPr>
              <a:pPr>
                <a:defRPr/>
              </a:pPr>
              <a:t>10/18/19</a:t>
            </a:fld>
            <a:endParaRPr lang="en-US" alt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lt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48B705BA-FAAD-334E-A609-BD5E0AD3C2F2}" type="slidenum">
              <a:rPr lang="en-US" altLang="en-US">
                <a:solidFill>
                  <a:prstClr val="black">
                    <a:tint val="75000"/>
                  </a:prstClr>
                </a:solidFill>
              </a:rPr>
              <a:pPr>
                <a:defRPr/>
              </a:pPr>
              <a:t>‹#›</a:t>
            </a:fld>
            <a:endParaRPr lang="en-US" alt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fi-FI"/>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D50E5D0D-3271-094C-8C1D-3B5E47E0D52A}" type="datetime1">
              <a:rPr lang="en-US" altLang="en-US">
                <a:solidFill>
                  <a:prstClr val="black"/>
                </a:solidFill>
              </a:rPr>
              <a:pPr>
                <a:defRPr/>
              </a:pPr>
              <a:t>10/18/19</a:t>
            </a:fld>
            <a:endParaRPr lang="en-US" alt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lt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C5AB5232-71B2-2F4E-A545-21EE974EABAE}" type="slidenum">
              <a:rPr lang="en-US" altLang="en-US">
                <a:solidFill>
                  <a:prstClr val="black">
                    <a:tint val="75000"/>
                  </a:prstClr>
                </a:solidFill>
              </a:rPr>
              <a:pPr>
                <a:defRPr/>
              </a:pPr>
              <a:t>‹#›</a:t>
            </a:fld>
            <a:endParaRPr lang="en-US"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34186230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81000" y="609600"/>
            <a:ext cx="4152900" cy="5715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609600"/>
            <a:ext cx="4152900" cy="5715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p:txBody>
          <a:bodyPr/>
          <a:lstStyle>
            <a:lvl1pPr defTabSz="457200">
              <a:defRPr smtClean="0">
                <a:latin typeface="Arial" panose="020B0604020202020204" pitchFamily="34" charset="0"/>
              </a:defRPr>
            </a:lvl1pPr>
          </a:lstStyle>
          <a:p>
            <a:pPr>
              <a:defRPr/>
            </a:pPr>
            <a:fld id="{C7222718-C08D-1F44-9FF9-504ADC93DCA4}" type="slidenum">
              <a:rPr lang="en-US" altLang="en-US">
                <a:solidFill>
                  <a:prstClr val="black">
                    <a:tint val="75000"/>
                  </a:prstClr>
                </a:solidFill>
              </a:rPr>
              <a:pPr>
                <a:defRPr/>
              </a:pPr>
              <a:t>‹#›</a:t>
            </a:fld>
            <a:endParaRPr lang="en-US"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5"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4" name="Picture 13"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2"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3"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dirty="0"/>
              <a:t>Subtitle line that can be up to 2 lines of text if it needs to be</a:t>
            </a:r>
          </a:p>
        </p:txBody>
      </p:sp>
      <p:sp>
        <p:nvSpPr>
          <p:cNvPr id="16"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27063" y="1170132"/>
            <a:ext cx="5216937" cy="5687868"/>
          </a:xfrm>
          <a:prstGeom prst="rect">
            <a:avLst/>
          </a:prstGeom>
        </p:spPr>
      </p:pic>
      <p:sp>
        <p:nvSpPr>
          <p:cNvPr id="20" name="Text Placeholder 26"/>
          <p:cNvSpPr>
            <a:spLocks noGrp="1"/>
          </p:cNvSpPr>
          <p:nvPr>
            <p:ph type="body" sz="quarter" idx="16" hasCustomPrompt="1"/>
          </p:nvPr>
        </p:nvSpPr>
        <p:spPr>
          <a:xfrm>
            <a:off x="123826" y="3534870"/>
            <a:ext cx="3828116"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1"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2" name="Text Placeholder 19"/>
          <p:cNvSpPr>
            <a:spLocks noGrp="1"/>
          </p:cNvSpPr>
          <p:nvPr>
            <p:ph type="body" sz="quarter" idx="14" hasCustomPrompt="1"/>
          </p:nvPr>
        </p:nvSpPr>
        <p:spPr>
          <a:xfrm>
            <a:off x="115889" y="4898571"/>
            <a:ext cx="3845138"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0" y="12207"/>
            <a:ext cx="9144000" cy="557"/>
            <a:chOff x="0" y="12207"/>
            <a:chExt cx="9144000" cy="557"/>
          </a:xfrm>
        </p:grpSpPr>
        <p:cxnSp>
          <p:nvCxnSpPr>
            <p:cNvPr id="18" name="Straight Connector 17"/>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6" name="Picture 15"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usiness">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546351" y="6460940"/>
            <a:ext cx="476623" cy="365125"/>
          </a:xfrm>
          <a:prstGeom prst="rect">
            <a:avLst/>
          </a:prstGeom>
        </p:spPr>
        <p:txBody>
          <a:bodyPr/>
          <a:lstStyle/>
          <a:p>
            <a:fld id="{12342C3A-DD85-7843-B416-BD52AB030D59}" type="slidenum">
              <a:rPr lang="en-US" smtClean="0"/>
              <a:pPr/>
              <a:t>‹#›</a:t>
            </a:fld>
            <a:endParaRPr lang="en-US" dirty="0"/>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458430"/>
            <a:ext cx="3346648" cy="1338659"/>
          </a:xfrm>
          <a:prstGeom prst="rect">
            <a:avLst/>
          </a:prstGeom>
        </p:spPr>
      </p:pic>
      <p:sp>
        <p:nvSpPr>
          <p:cNvPr id="13" name="Text Placeholder 2"/>
          <p:cNvSpPr>
            <a:spLocks noGrp="1"/>
          </p:cNvSpPr>
          <p:nvPr>
            <p:ph type="body" sz="quarter" idx="12" hasCustomPrompt="1"/>
          </p:nvPr>
        </p:nvSpPr>
        <p:spPr>
          <a:xfrm>
            <a:off x="374316" y="2311400"/>
            <a:ext cx="7918785" cy="1181100"/>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4" name="Picture Placeholder 2"/>
          <p:cNvSpPr>
            <a:spLocks noGrp="1"/>
          </p:cNvSpPr>
          <p:nvPr>
            <p:ph type="pic" sz="quarter" idx="13" hasCustomPrompt="1"/>
          </p:nvPr>
        </p:nvSpPr>
        <p:spPr>
          <a:xfrm>
            <a:off x="0" y="3619500"/>
            <a:ext cx="9144000"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Tree>
    <p:extLst>
      <p:ext uri="{BB962C8B-B14F-4D97-AF65-F5344CB8AC3E}">
        <p14:creationId xmlns:p14="http://schemas.microsoft.com/office/powerpoint/2010/main" val="160223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image" Target="../media/image2.emf"/><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image" Target="../media/image14.emf"/><Relationship Id="rId5" Type="http://schemas.openxmlformats.org/officeDocument/2006/relationships/slideLayout" Target="../slideLayouts/slideLayout36.xml"/><Relationship Id="rId10" Type="http://schemas.openxmlformats.org/officeDocument/2006/relationships/theme" Target="../theme/theme10.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slideLayout" Target="../slideLayouts/slideLayout13.xml"/><Relationship Id="rId7"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9"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2.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2.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2.emf"/><Relationship Id="rId5" Type="http://schemas.openxmlformats.org/officeDocument/2006/relationships/image" Target="../media/image14.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2.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14.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 id="2147483806" r:id="rId9"/>
    <p:sldLayoutId id="2147483808" r:id="rId10"/>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Straight Connector 8"/>
          <p:cNvCxnSpPr/>
          <p:nvPr/>
        </p:nvCxnSpPr>
        <p:spPr>
          <a:xfrm>
            <a:off x="6099048" y="641935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641991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4652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 name="Picture 1"/>
          <p:cNvPicPr>
            <a:picLocks noChangeAspect="1"/>
          </p:cNvPicPr>
          <p:nvPr userDrawn="1"/>
        </p:nvPicPr>
        <p:blipFill>
          <a:blip r:embed="rId11"/>
          <a:stretch>
            <a:fillRect/>
          </a:stretch>
        </p:blipFill>
        <p:spPr>
          <a:xfrm>
            <a:off x="5391150" y="6584950"/>
            <a:ext cx="2933700" cy="127000"/>
          </a:xfrm>
          <a:prstGeom prst="rect">
            <a:avLst/>
          </a:prstGeom>
        </p:spPr>
      </p:pic>
      <p:sp>
        <p:nvSpPr>
          <p:cNvPr id="6" name="Slide Number Placeholder 1"/>
          <p:cNvSpPr>
            <a:spLocks noGrp="1"/>
          </p:cNvSpPr>
          <p:nvPr userDrawn="1">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solidFill>
                  <a:prstClr val="black">
                    <a:tint val="75000"/>
                  </a:prstClr>
                </a:solidFill>
              </a:rPr>
              <a:pPr/>
              <a:t>‹#›</a:t>
            </a:fld>
            <a:endParaRPr lang="en-US" dirty="0">
              <a:solidFill>
                <a:prstClr val="black">
                  <a:tint val="75000"/>
                </a:prstClr>
              </a:solidFill>
            </a:endParaRPr>
          </a:p>
        </p:txBody>
      </p:sp>
      <p:grpSp>
        <p:nvGrpSpPr>
          <p:cNvPr id="5" name="Group 4"/>
          <p:cNvGrpSpPr/>
          <p:nvPr userDrawn="1"/>
        </p:nvGrpSpPr>
        <p:grpSpPr>
          <a:xfrm>
            <a:off x="0" y="0"/>
            <a:ext cx="9144000" cy="928827"/>
            <a:chOff x="0" y="0"/>
            <a:chExt cx="9144000" cy="928827"/>
          </a:xfrm>
        </p:grpSpPr>
        <p:cxnSp>
          <p:nvCxnSpPr>
            <p:cNvPr id="17" name="Straight Connector 16"/>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rotWithShape="1">
            <a:blip r:embed="rId12" cstate="screen">
              <a:extLst>
                <a:ext uri="{28A0092B-C50C-407E-A947-70E740481C1C}">
                  <a14:useLocalDpi xmlns:a14="http://schemas.microsoft.com/office/drawing/2010/main"/>
                </a:ext>
              </a:extLst>
            </a:blip>
            <a:srcRect t="13018" r="68665"/>
            <a:stretch/>
          </p:blipFill>
          <p:spPr>
            <a:xfrm>
              <a:off x="8323018" y="0"/>
              <a:ext cx="588774" cy="928827"/>
            </a:xfrm>
            <a:prstGeom prst="rect">
              <a:avLst/>
            </a:prstGeom>
          </p:spPr>
        </p:pic>
      </p:grpSp>
    </p:spTree>
    <p:extLst>
      <p:ext uri="{BB962C8B-B14F-4D97-AF65-F5344CB8AC3E}">
        <p14:creationId xmlns:p14="http://schemas.microsoft.com/office/powerpoint/2010/main" val="725489500"/>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Straight Connector 8"/>
          <p:cNvCxnSpPr/>
          <p:nvPr/>
        </p:nvCxnSpPr>
        <p:spPr>
          <a:xfrm>
            <a:off x="6099048" y="641935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641991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4652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8"/>
          <a:stretch>
            <a:fillRect/>
          </a:stretch>
        </p:blipFill>
        <p:spPr>
          <a:xfrm>
            <a:off x="5391150" y="6584950"/>
            <a:ext cx="2933700" cy="127000"/>
          </a:xfrm>
          <a:prstGeom prst="rect">
            <a:avLst/>
          </a:prstGeom>
        </p:spPr>
      </p:pic>
      <p:sp>
        <p:nvSpPr>
          <p:cNvPr id="6" name="Slide Number Placeholder 1"/>
          <p:cNvSpPr>
            <a:spLocks noGrp="1"/>
          </p:cNvSpPr>
          <p:nvPr userDrawn="1">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5" name="Group 4"/>
          <p:cNvGrpSpPr/>
          <p:nvPr userDrawn="1"/>
        </p:nvGrpSpPr>
        <p:grpSpPr>
          <a:xfrm>
            <a:off x="0" y="0"/>
            <a:ext cx="9144000" cy="928827"/>
            <a:chOff x="0" y="0"/>
            <a:chExt cx="9144000" cy="928827"/>
          </a:xfrm>
        </p:grpSpPr>
        <p:cxnSp>
          <p:nvCxnSpPr>
            <p:cNvPr id="17" name="Straight Connector 16"/>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rotWithShape="1">
            <a:blip r:embed="rId9" cstate="screen">
              <a:extLst>
                <a:ext uri="{28A0092B-C50C-407E-A947-70E740481C1C}">
                  <a14:useLocalDpi xmlns:a14="http://schemas.microsoft.com/office/drawing/2010/main"/>
                </a:ext>
              </a:extLst>
            </a:blip>
            <a:srcRect t="13018" r="68665"/>
            <a:stretch/>
          </p:blipFill>
          <p:spPr>
            <a:xfrm>
              <a:off x="8323018" y="0"/>
              <a:ext cx="588774" cy="928827"/>
            </a:xfrm>
            <a:prstGeom prst="rect">
              <a:avLst/>
            </a:prstGeom>
          </p:spPr>
        </p:pic>
      </p:gr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4172975"/>
            <a:chExt cx="9144000" cy="438645"/>
          </a:xfrm>
        </p:grpSpPr>
        <p:cxnSp>
          <p:nvCxnSpPr>
            <p:cNvPr id="7" name="Straight Connector 6"/>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3"/>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3"/>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5"/>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3" name="Group 12"/>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6"/>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7"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8.xml"/><Relationship Id="rId1" Type="http://schemas.openxmlformats.org/officeDocument/2006/relationships/vmlDrawing" Target="../drawings/vmlDrawing1.vml"/><Relationship Id="rId6" Type="http://schemas.openxmlformats.org/officeDocument/2006/relationships/image" Target="../media/image27.wmf"/><Relationship Id="rId5" Type="http://schemas.openxmlformats.org/officeDocument/2006/relationships/oleObject" Target="../embeddings/oleObject2.bin"/><Relationship Id="rId4" Type="http://schemas.openxmlformats.org/officeDocument/2006/relationships/image" Target="../media/image26.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8.xml"/><Relationship Id="rId1" Type="http://schemas.openxmlformats.org/officeDocument/2006/relationships/vmlDrawing" Target="../drawings/vmlDrawing2.vml"/><Relationship Id="rId4" Type="http://schemas.openxmlformats.org/officeDocument/2006/relationships/image" Target="../media/image28.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8.xml"/><Relationship Id="rId1" Type="http://schemas.openxmlformats.org/officeDocument/2006/relationships/vmlDrawing" Target="../drawings/vmlDrawing3.vml"/><Relationship Id="rId4" Type="http://schemas.openxmlformats.org/officeDocument/2006/relationships/image" Target="../media/image30.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35.wmf"/><Relationship Id="rId2" Type="http://schemas.openxmlformats.org/officeDocument/2006/relationships/slideLayout" Target="../slideLayouts/slideLayout38.xml"/><Relationship Id="rId1" Type="http://schemas.openxmlformats.org/officeDocument/2006/relationships/vmlDrawing" Target="../drawings/vmlDrawing4.vml"/><Relationship Id="rId6" Type="http://schemas.openxmlformats.org/officeDocument/2006/relationships/image" Target="../media/image32.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8.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8.xml"/><Relationship Id="rId1" Type="http://schemas.openxmlformats.org/officeDocument/2006/relationships/vmlDrawing" Target="../drawings/vmlDrawing5.vml"/><Relationship Id="rId4" Type="http://schemas.openxmlformats.org/officeDocument/2006/relationships/image" Target="../media/image37.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8.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8.xml"/><Relationship Id="rId1" Type="http://schemas.openxmlformats.org/officeDocument/2006/relationships/vmlDrawing" Target="../drawings/vmlDrawing6.vml"/><Relationship Id="rId6" Type="http://schemas.openxmlformats.org/officeDocument/2006/relationships/image" Target="../media/image40.wmf"/><Relationship Id="rId5" Type="http://schemas.openxmlformats.org/officeDocument/2006/relationships/oleObject" Target="../embeddings/oleObject12.bin"/><Relationship Id="rId4" Type="http://schemas.openxmlformats.org/officeDocument/2006/relationships/image" Target="../media/image39.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8.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8.xml"/><Relationship Id="rId1" Type="http://schemas.openxmlformats.org/officeDocument/2006/relationships/vmlDrawing" Target="../drawings/vmlDrawing7.vml"/><Relationship Id="rId6" Type="http://schemas.openxmlformats.org/officeDocument/2006/relationships/image" Target="../media/image45.wmf"/><Relationship Id="rId5" Type="http://schemas.openxmlformats.org/officeDocument/2006/relationships/oleObject" Target="../embeddings/oleObject14.bin"/><Relationship Id="rId4" Type="http://schemas.openxmlformats.org/officeDocument/2006/relationships/image" Target="../media/image44.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8.xml"/><Relationship Id="rId1" Type="http://schemas.openxmlformats.org/officeDocument/2006/relationships/vmlDrawing" Target="../drawings/vmlDrawing8.vml"/><Relationship Id="rId4" Type="http://schemas.openxmlformats.org/officeDocument/2006/relationships/image" Target="../media/image46.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8.xml"/><Relationship Id="rId1" Type="http://schemas.openxmlformats.org/officeDocument/2006/relationships/vmlDrawing" Target="../drawings/vmlDrawing9.vml"/><Relationship Id="rId6" Type="http://schemas.openxmlformats.org/officeDocument/2006/relationships/image" Target="../media/image49.wmf"/><Relationship Id="rId5" Type="http://schemas.openxmlformats.org/officeDocument/2006/relationships/oleObject" Target="../embeddings/oleObject17.bin"/><Relationship Id="rId4" Type="http://schemas.openxmlformats.org/officeDocument/2006/relationships/image" Target="../media/image48.wmf"/></Relationships>
</file>

<file path=ppt/slides/_rels/slide66.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38.xml"/><Relationship Id="rId1" Type="http://schemas.openxmlformats.org/officeDocument/2006/relationships/vmlDrawing" Target="../drawings/vmlDrawing10.vml"/><Relationship Id="rId6" Type="http://schemas.openxmlformats.org/officeDocument/2006/relationships/image" Target="../media/image51.wmf"/><Relationship Id="rId5" Type="http://schemas.openxmlformats.org/officeDocument/2006/relationships/oleObject" Target="../embeddings/oleObject19.bin"/><Relationship Id="rId4" Type="http://schemas.openxmlformats.org/officeDocument/2006/relationships/image" Target="../media/image50.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8.xml"/></Relationships>
</file>

<file path=ppt/slides/_rels/slide72.xml.rels><?xml version="1.0" encoding="UTF-8" standalone="yes"?>
<Relationships xmlns="http://schemas.openxmlformats.org/package/2006/relationships"><Relationship Id="rId2" Type="http://schemas.openxmlformats.org/officeDocument/2006/relationships/hyperlink" Target="mailto:rcollado@stevens.edu"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2342C3A-DD85-7843-B416-BD52AB030D59}" type="slidenum">
              <a:rPr lang="en-US" smtClean="0"/>
              <a:pPr/>
              <a:t>1</a:t>
            </a:fld>
            <a:endParaRPr lang="en-US" dirty="0"/>
          </a:p>
        </p:txBody>
      </p:sp>
      <p:sp>
        <p:nvSpPr>
          <p:cNvPr id="3" name="Text Placeholder 2"/>
          <p:cNvSpPr>
            <a:spLocks noGrp="1"/>
          </p:cNvSpPr>
          <p:nvPr>
            <p:ph type="body" sz="quarter" idx="12"/>
          </p:nvPr>
        </p:nvSpPr>
        <p:spPr/>
        <p:txBody>
          <a:bodyPr/>
          <a:lstStyle/>
          <a:p>
            <a:r>
              <a:rPr lang="en-US" dirty="0"/>
              <a:t>FE-545</a:t>
            </a:r>
          </a:p>
        </p:txBody>
      </p:sp>
      <p:pic>
        <p:nvPicPr>
          <p:cNvPr id="7" name="Picture Placeholder 6" descr="financial_engineering-224751073.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541978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CBDC717E-76A2-CF47-9AA4-A84BE934117B}" type="slidenum">
              <a:rPr lang="en-US" altLang="en-US"/>
              <a:pPr>
                <a:defRPr/>
              </a:pPr>
              <a:t>10</a:t>
            </a:fld>
            <a:endParaRPr lang="en-US" altLang="en-US"/>
          </a:p>
        </p:txBody>
      </p:sp>
      <p:sp>
        <p:nvSpPr>
          <p:cNvPr id="4098" name="Rectangle 2"/>
          <p:cNvSpPr>
            <a:spLocks noGrp="1" noChangeArrowheads="1"/>
          </p:cNvSpPr>
          <p:nvPr>
            <p:ph type="title"/>
          </p:nvPr>
        </p:nvSpPr>
        <p:spPr>
          <a:xfrm>
            <a:off x="914400" y="277813"/>
            <a:ext cx="7772400" cy="1066800"/>
          </a:xfrm>
        </p:spPr>
        <p:txBody>
          <a:bodyPr/>
          <a:lstStyle/>
          <a:p>
            <a:pPr eaLnBrk="1" hangingPunct="1">
              <a:defRPr/>
            </a:pPr>
            <a:r>
              <a:rPr lang="en-US" altLang="en-US"/>
              <a:t>Introduction to </a:t>
            </a:r>
            <a:br>
              <a:rPr lang="en-US" altLang="en-US"/>
            </a:br>
            <a:r>
              <a:rPr lang="en-US" altLang="en-US"/>
              <a:t>Binomial Option Pricing</a:t>
            </a:r>
          </a:p>
        </p:txBody>
      </p:sp>
      <p:sp>
        <p:nvSpPr>
          <p:cNvPr id="4099" name="Rectangle 3"/>
          <p:cNvSpPr>
            <a:spLocks noGrp="1" noChangeArrowheads="1"/>
          </p:cNvSpPr>
          <p:nvPr>
            <p:ph type="body" idx="1"/>
          </p:nvPr>
        </p:nvSpPr>
        <p:spPr>
          <a:xfrm>
            <a:off x="1130300" y="1981200"/>
            <a:ext cx="7412038" cy="4119563"/>
          </a:xfrm>
        </p:spPr>
        <p:txBody>
          <a:bodyPr/>
          <a:lstStyle/>
          <a:p>
            <a:pPr eaLnBrk="1" hangingPunct="1">
              <a:defRPr/>
            </a:pPr>
            <a:r>
              <a:rPr lang="en-US" altLang="en-US" sz="2100"/>
              <a:t>Binomial option pricing enables us to determine the price of an option, given the characteristics of the stock or other underlying asset.</a:t>
            </a:r>
          </a:p>
          <a:p>
            <a:pPr eaLnBrk="1" hangingPunct="1">
              <a:defRPr/>
            </a:pPr>
            <a:endParaRPr lang="en-US" altLang="en-US" sz="2100"/>
          </a:p>
          <a:p>
            <a:pPr eaLnBrk="1" hangingPunct="1">
              <a:defRPr/>
            </a:pPr>
            <a:r>
              <a:rPr lang="en-US" altLang="en-US" sz="2100"/>
              <a:t>The binomial option pricing model assumes that the price of the underlying asset follows a binomial distribution—that is, the asset price in each period can move only up or down by a specified amount.</a:t>
            </a:r>
          </a:p>
          <a:p>
            <a:pPr eaLnBrk="1" hangingPunct="1">
              <a:defRPr/>
            </a:pPr>
            <a:endParaRPr lang="en-US" altLang="en-US" sz="2100"/>
          </a:p>
          <a:p>
            <a:pPr eaLnBrk="1" hangingPunct="1">
              <a:defRPr/>
            </a:pPr>
            <a:r>
              <a:rPr lang="en-US" altLang="en-US" sz="2100"/>
              <a:t>The binomial model is often referred to as the “Cox-Ross-Rubinstein pricing model.”</a:t>
            </a:r>
          </a:p>
        </p:txBody>
      </p:sp>
    </p:spTree>
    <p:extLst>
      <p:ext uri="{BB962C8B-B14F-4D97-AF65-F5344CB8AC3E}">
        <p14:creationId xmlns:p14="http://schemas.microsoft.com/office/powerpoint/2010/main" val="744862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F24281C9-E2CA-E44B-A2B8-66478109852A}" type="slidenum">
              <a:rPr lang="en-US" altLang="en-US"/>
              <a:pPr>
                <a:defRPr/>
              </a:pPr>
              <a:t>11</a:t>
            </a:fld>
            <a:endParaRPr lang="en-US" altLang="en-US"/>
          </a:p>
        </p:txBody>
      </p:sp>
      <p:sp>
        <p:nvSpPr>
          <p:cNvPr id="5122" name="Rectangle 2"/>
          <p:cNvSpPr>
            <a:spLocks noGrp="1" noChangeArrowheads="1"/>
          </p:cNvSpPr>
          <p:nvPr>
            <p:ph type="title"/>
          </p:nvPr>
        </p:nvSpPr>
        <p:spPr>
          <a:xfrm>
            <a:off x="914400" y="277813"/>
            <a:ext cx="7772400" cy="1066800"/>
          </a:xfrm>
        </p:spPr>
        <p:txBody>
          <a:bodyPr/>
          <a:lstStyle/>
          <a:p>
            <a:pPr eaLnBrk="1" hangingPunct="1">
              <a:defRPr/>
            </a:pPr>
            <a:r>
              <a:rPr lang="en-US" altLang="en-US"/>
              <a:t>A One-Period Binomial Tree</a:t>
            </a:r>
          </a:p>
        </p:txBody>
      </p:sp>
      <p:sp>
        <p:nvSpPr>
          <p:cNvPr id="5123" name="Rectangle 3"/>
          <p:cNvSpPr>
            <a:spLocks noGrp="1" noChangeArrowheads="1"/>
          </p:cNvSpPr>
          <p:nvPr>
            <p:ph type="body" idx="1"/>
          </p:nvPr>
        </p:nvSpPr>
        <p:spPr>
          <a:xfrm>
            <a:off x="1130300" y="1676400"/>
            <a:ext cx="7340600" cy="4424363"/>
          </a:xfrm>
        </p:spPr>
        <p:txBody>
          <a:bodyPr/>
          <a:lstStyle/>
          <a:p>
            <a:pPr eaLnBrk="1" hangingPunct="1">
              <a:defRPr/>
            </a:pPr>
            <a:r>
              <a:rPr lang="en-US" altLang="en-US" sz="1800" dirty="0"/>
              <a:t>Example:</a:t>
            </a:r>
          </a:p>
          <a:p>
            <a:pPr lvl="1" eaLnBrk="1" hangingPunct="1">
              <a:defRPr/>
            </a:pPr>
            <a:r>
              <a:rPr lang="en-US" altLang="en-US" sz="1800" dirty="0"/>
              <a:t>Consider a European call option on the stock of XYZ, with a $40 strike and 1 year to expiration.</a:t>
            </a:r>
          </a:p>
          <a:p>
            <a:pPr lvl="1" eaLnBrk="1" hangingPunct="1">
              <a:defRPr/>
            </a:pPr>
            <a:r>
              <a:rPr lang="en-US" altLang="en-US" sz="1800" dirty="0"/>
              <a:t>XYZ does not pay dividends, and its current price is $41.</a:t>
            </a:r>
          </a:p>
          <a:p>
            <a:pPr lvl="1" eaLnBrk="1" hangingPunct="1">
              <a:defRPr/>
            </a:pPr>
            <a:r>
              <a:rPr lang="en-US" altLang="en-US" sz="1800" dirty="0"/>
              <a:t>The continuously compounded risk-free interest rate is 8%.</a:t>
            </a:r>
          </a:p>
          <a:p>
            <a:pPr lvl="1" eaLnBrk="1" hangingPunct="1">
              <a:defRPr/>
            </a:pPr>
            <a:r>
              <a:rPr lang="en-US" altLang="en-US" sz="1800" dirty="0"/>
              <a:t>The following figure depicts possible stock prices over 1 year, i.e., a </a:t>
            </a:r>
            <a:r>
              <a:rPr lang="en-US" altLang="en-US" sz="1800" b="1" dirty="0"/>
              <a:t>binomial tree</a:t>
            </a:r>
            <a:r>
              <a:rPr lang="en-US" altLang="en-US" sz="1800" dirty="0"/>
              <a:t>.</a:t>
            </a:r>
            <a:endParaRPr lang="en-US" altLang="en-US" sz="2000" dirty="0"/>
          </a:p>
        </p:txBody>
      </p:sp>
      <p:pic>
        <p:nvPicPr>
          <p:cNvPr id="6148" name="Picture 4" descr="fig1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148666"/>
            <a:ext cx="2590800"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2430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99001AB-3847-814A-86C5-3FE99672C2B4}" type="slidenum">
              <a:rPr lang="en-US" altLang="en-US"/>
              <a:pPr>
                <a:defRPr/>
              </a:pPr>
              <a:t>12</a:t>
            </a:fld>
            <a:endParaRPr lang="en-US" altLang="en-US"/>
          </a:p>
        </p:txBody>
      </p:sp>
      <p:sp>
        <p:nvSpPr>
          <p:cNvPr id="6146" name="Rectangle 2"/>
          <p:cNvSpPr>
            <a:spLocks noGrp="1" noChangeArrowheads="1"/>
          </p:cNvSpPr>
          <p:nvPr>
            <p:ph type="title"/>
          </p:nvPr>
        </p:nvSpPr>
        <p:spPr/>
        <p:txBody>
          <a:bodyPr/>
          <a:lstStyle/>
          <a:p>
            <a:pPr eaLnBrk="1" hangingPunct="1">
              <a:defRPr/>
            </a:pPr>
            <a:r>
              <a:rPr lang="en-US" altLang="en-US"/>
              <a:t>Computing the option price</a:t>
            </a:r>
            <a:endParaRPr lang="en-US" altLang="en-US" sz="2900"/>
          </a:p>
        </p:txBody>
      </p:sp>
      <p:sp>
        <p:nvSpPr>
          <p:cNvPr id="6147" name="Rectangle 3"/>
          <p:cNvSpPr>
            <a:spLocks noGrp="1" noChangeArrowheads="1"/>
          </p:cNvSpPr>
          <p:nvPr>
            <p:ph type="body" idx="1"/>
          </p:nvPr>
        </p:nvSpPr>
        <p:spPr/>
        <p:txBody>
          <a:bodyPr/>
          <a:lstStyle/>
          <a:p>
            <a:pPr eaLnBrk="1" hangingPunct="1">
              <a:defRPr/>
            </a:pPr>
            <a:r>
              <a:rPr lang="en-US" altLang="en-US" sz="2000"/>
              <a:t>Next, consider two portfolios:</a:t>
            </a:r>
          </a:p>
          <a:p>
            <a:pPr lvl="1" eaLnBrk="1" hangingPunct="1">
              <a:defRPr/>
            </a:pPr>
            <a:r>
              <a:rPr lang="en-US" altLang="en-US" sz="2000" i="1"/>
              <a:t>Portfolio A</a:t>
            </a:r>
            <a:r>
              <a:rPr lang="en-US" altLang="en-US" sz="2000"/>
              <a:t>: Buy one call option. </a:t>
            </a:r>
          </a:p>
          <a:p>
            <a:pPr lvl="1" eaLnBrk="1" hangingPunct="1">
              <a:defRPr/>
            </a:pPr>
            <a:endParaRPr lang="en-US" altLang="en-US" sz="1000"/>
          </a:p>
          <a:p>
            <a:pPr lvl="1" eaLnBrk="1" hangingPunct="1">
              <a:defRPr/>
            </a:pPr>
            <a:r>
              <a:rPr lang="en-US" altLang="en-US" sz="2000" i="1"/>
              <a:t>Portfolio B</a:t>
            </a:r>
            <a:r>
              <a:rPr lang="en-US" altLang="en-US" sz="2000"/>
              <a:t>: Buy 0.7376 shares of XYZ and borrow $22.405 at the risk-free rate. </a:t>
            </a:r>
          </a:p>
          <a:p>
            <a:pPr lvl="1" eaLnBrk="1" hangingPunct="1">
              <a:defRPr/>
            </a:pPr>
            <a:endParaRPr lang="en-US" altLang="en-US" sz="2000"/>
          </a:p>
          <a:p>
            <a:pPr lvl="1" eaLnBrk="1" hangingPunct="1">
              <a:defRPr/>
            </a:pPr>
            <a:endParaRPr lang="en-US" altLang="en-US" sz="2000"/>
          </a:p>
          <a:p>
            <a:pPr eaLnBrk="1" hangingPunct="1">
              <a:defRPr/>
            </a:pPr>
            <a:r>
              <a:rPr lang="en-US" altLang="en-US" sz="2000"/>
              <a:t>Costs:</a:t>
            </a:r>
          </a:p>
          <a:p>
            <a:pPr lvl="1" eaLnBrk="1" hangingPunct="1">
              <a:defRPr/>
            </a:pPr>
            <a:r>
              <a:rPr lang="en-US" altLang="en-US" sz="2000" i="1"/>
              <a:t>Portfolio A</a:t>
            </a:r>
            <a:r>
              <a:rPr lang="en-US" altLang="en-US" sz="2000"/>
              <a:t>: The call premium, which is unknown.</a:t>
            </a:r>
          </a:p>
          <a:p>
            <a:pPr lvl="1" eaLnBrk="1" hangingPunct="1">
              <a:defRPr/>
            </a:pPr>
            <a:endParaRPr lang="en-US" altLang="en-US" sz="1000"/>
          </a:p>
          <a:p>
            <a:pPr lvl="1" eaLnBrk="1" hangingPunct="1">
              <a:defRPr/>
            </a:pPr>
            <a:r>
              <a:rPr lang="en-US" altLang="en-US" sz="2000" i="1"/>
              <a:t>Portfolio B</a:t>
            </a:r>
            <a:r>
              <a:rPr lang="en-US" altLang="en-US" sz="2000"/>
              <a:t>: 0.7376 </a:t>
            </a:r>
            <a:r>
              <a:rPr lang="en-US" altLang="en-US" sz="2000">
                <a:sym typeface="Symbol" charset="2"/>
              </a:rPr>
              <a:t> $41 – $22.405 = $7.839.</a:t>
            </a:r>
          </a:p>
        </p:txBody>
      </p:sp>
    </p:spTree>
    <p:extLst>
      <p:ext uri="{BB962C8B-B14F-4D97-AF65-F5344CB8AC3E}">
        <p14:creationId xmlns:p14="http://schemas.microsoft.com/office/powerpoint/2010/main" val="41462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2C1A0C01-3BF1-8846-81C0-F3A191EB4C69}" type="slidenum">
              <a:rPr lang="en-US" altLang="en-US"/>
              <a:pPr>
                <a:defRPr/>
              </a:pPr>
              <a:t>13</a:t>
            </a:fld>
            <a:endParaRPr lang="en-US" altLang="en-US"/>
          </a:p>
        </p:txBody>
      </p:sp>
      <p:sp>
        <p:nvSpPr>
          <p:cNvPr id="7170" name="Rectangle 2"/>
          <p:cNvSpPr>
            <a:spLocks noGrp="1" noChangeArrowheads="1"/>
          </p:cNvSpPr>
          <p:nvPr>
            <p:ph type="title"/>
          </p:nvPr>
        </p:nvSpPr>
        <p:spPr/>
        <p:txBody>
          <a:bodyPr/>
          <a:lstStyle/>
          <a:p>
            <a:pPr eaLnBrk="1" hangingPunct="1">
              <a:defRPr/>
            </a:pPr>
            <a:r>
              <a:rPr lang="en-US" altLang="en-US"/>
              <a:t>Computing the option price</a:t>
            </a:r>
            <a:endParaRPr lang="en-US" altLang="en-US" sz="2900"/>
          </a:p>
        </p:txBody>
      </p:sp>
      <p:sp>
        <p:nvSpPr>
          <p:cNvPr id="7171" name="Rectangle 3"/>
          <p:cNvSpPr>
            <a:spLocks noGrp="1" noChangeArrowheads="1"/>
          </p:cNvSpPr>
          <p:nvPr>
            <p:ph type="body" idx="1"/>
          </p:nvPr>
        </p:nvSpPr>
        <p:spPr/>
        <p:txBody>
          <a:bodyPr/>
          <a:lstStyle/>
          <a:p>
            <a:pPr eaLnBrk="1" hangingPunct="1">
              <a:defRPr/>
            </a:pPr>
            <a:r>
              <a:rPr lang="en-US" altLang="en-US" sz="2000"/>
              <a:t>Payoffs:</a:t>
            </a:r>
          </a:p>
          <a:p>
            <a:pPr lvl="1" eaLnBrk="1" hangingPunct="1">
              <a:defRPr/>
            </a:pPr>
            <a:r>
              <a:rPr lang="en-US" altLang="en-US" sz="2000" i="1"/>
              <a:t>Portfolio A</a:t>
            </a:r>
            <a:r>
              <a:rPr lang="en-US" altLang="en-US" sz="2000"/>
              <a:t>: 			</a:t>
            </a:r>
            <a:r>
              <a:rPr lang="en-US" altLang="en-US" sz="2000" b="1" u="sng"/>
              <a:t>Stock Price in 1 Year</a:t>
            </a:r>
            <a:endParaRPr lang="en-US" altLang="en-US" sz="2000" b="1"/>
          </a:p>
          <a:p>
            <a:pPr lvl="1" eaLnBrk="1" hangingPunct="1">
              <a:buFont typeface="Wingdings" charset="2"/>
              <a:buNone/>
              <a:defRPr/>
            </a:pPr>
            <a:r>
              <a:rPr lang="en-US" altLang="en-US" sz="2000" b="1"/>
              <a:t>					</a:t>
            </a:r>
            <a:r>
              <a:rPr lang="en-US" altLang="en-US" sz="2000" b="1" u="sng"/>
              <a:t>	$32.903  </a:t>
            </a:r>
            <a:r>
              <a:rPr lang="en-US" altLang="en-US" sz="2000" b="1"/>
              <a:t>    </a:t>
            </a:r>
            <a:r>
              <a:rPr lang="en-US" altLang="en-US" sz="2000" b="1" u="sng"/>
              <a:t>$59.954</a:t>
            </a:r>
          </a:p>
          <a:p>
            <a:pPr lvl="1" eaLnBrk="1" hangingPunct="1">
              <a:buFont typeface="Wingdings" charset="2"/>
              <a:buNone/>
              <a:defRPr/>
            </a:pPr>
            <a:r>
              <a:rPr lang="en-US" altLang="en-US" sz="2000"/>
              <a:t>					Payoff 	      0	       $19.954</a:t>
            </a:r>
          </a:p>
          <a:p>
            <a:pPr lvl="1" eaLnBrk="1" hangingPunct="1">
              <a:defRPr/>
            </a:pPr>
            <a:endParaRPr lang="en-US" altLang="en-US" sz="2000"/>
          </a:p>
          <a:p>
            <a:pPr lvl="1" eaLnBrk="1" hangingPunct="1">
              <a:defRPr/>
            </a:pPr>
            <a:r>
              <a:rPr lang="en-US" altLang="en-US" sz="2000" i="1"/>
              <a:t>Portfolio B</a:t>
            </a:r>
            <a:r>
              <a:rPr lang="en-US" altLang="en-US" sz="2000"/>
              <a:t>: 			</a:t>
            </a:r>
            <a:r>
              <a:rPr lang="en-US" altLang="en-US" sz="2000" b="1" u="sng"/>
              <a:t>Stock Price in 1 Year</a:t>
            </a:r>
            <a:endParaRPr lang="en-US" altLang="en-US" sz="2000" b="1"/>
          </a:p>
          <a:p>
            <a:pPr lvl="1" eaLnBrk="1" hangingPunct="1">
              <a:buFont typeface="Wingdings" charset="2"/>
              <a:buNone/>
              <a:defRPr/>
            </a:pPr>
            <a:r>
              <a:rPr lang="en-US" altLang="en-US" sz="2000"/>
              <a:t>			</a:t>
            </a:r>
            <a:r>
              <a:rPr lang="en-US" altLang="en-US" sz="2000" u="sng"/>
              <a:t>			    </a:t>
            </a:r>
            <a:r>
              <a:rPr lang="en-US" altLang="en-US" sz="2000" b="1" u="sng"/>
              <a:t>$32.903</a:t>
            </a:r>
            <a:r>
              <a:rPr lang="en-US" altLang="en-US" sz="2000" b="1"/>
              <a:t>  	</a:t>
            </a:r>
            <a:r>
              <a:rPr lang="en-US" altLang="en-US" sz="2000" b="1" u="sng"/>
              <a:t>$59.954</a:t>
            </a:r>
          </a:p>
          <a:p>
            <a:pPr lvl="1" eaLnBrk="1" hangingPunct="1">
              <a:buFont typeface="Wingdings" charset="2"/>
              <a:buNone/>
              <a:defRPr/>
            </a:pPr>
            <a:r>
              <a:rPr lang="en-US" altLang="en-US" sz="2000"/>
              <a:t>			0.7376 purchased shares  $24.271         $44.225</a:t>
            </a:r>
            <a:endParaRPr lang="en-US" altLang="en-US" sz="2000" u="sng"/>
          </a:p>
          <a:p>
            <a:pPr lvl="1" eaLnBrk="1" hangingPunct="1">
              <a:buFont typeface="Wingdings" charset="2"/>
              <a:buNone/>
              <a:defRPr/>
            </a:pPr>
            <a:r>
              <a:rPr lang="en-US" altLang="en-US" sz="2000"/>
              <a:t>			</a:t>
            </a:r>
            <a:r>
              <a:rPr lang="en-US" altLang="en-US" sz="2000" u="sng"/>
              <a:t>Repay loan of $22.405    – $24.271     – $24.271</a:t>
            </a:r>
            <a:endParaRPr lang="en-US" altLang="en-US" sz="2000"/>
          </a:p>
          <a:p>
            <a:pPr lvl="1" eaLnBrk="1" hangingPunct="1">
              <a:buFont typeface="Wingdings" charset="2"/>
              <a:buNone/>
              <a:defRPr/>
            </a:pPr>
            <a:r>
              <a:rPr lang="en-US" altLang="en-US" sz="2000"/>
              <a:t>			Total payoff		        0	            $19.954</a:t>
            </a:r>
          </a:p>
          <a:p>
            <a:pPr lvl="1" eaLnBrk="1" hangingPunct="1">
              <a:defRPr/>
            </a:pPr>
            <a:endParaRPr lang="en-US" altLang="en-US" sz="2000"/>
          </a:p>
        </p:txBody>
      </p:sp>
    </p:spTree>
    <p:extLst>
      <p:ext uri="{BB962C8B-B14F-4D97-AF65-F5344CB8AC3E}">
        <p14:creationId xmlns:p14="http://schemas.microsoft.com/office/powerpoint/2010/main" val="2134768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8F30651-C626-A845-BE04-C001195F18F1}" type="slidenum">
              <a:rPr lang="en-US" altLang="en-US"/>
              <a:pPr>
                <a:defRPr/>
              </a:pPr>
              <a:t>14</a:t>
            </a:fld>
            <a:endParaRPr lang="en-US" altLang="en-US"/>
          </a:p>
        </p:txBody>
      </p:sp>
      <p:sp>
        <p:nvSpPr>
          <p:cNvPr id="8194" name="Rectangle 2"/>
          <p:cNvSpPr>
            <a:spLocks noGrp="1" noChangeArrowheads="1"/>
          </p:cNvSpPr>
          <p:nvPr>
            <p:ph type="title"/>
          </p:nvPr>
        </p:nvSpPr>
        <p:spPr/>
        <p:txBody>
          <a:bodyPr/>
          <a:lstStyle/>
          <a:p>
            <a:pPr eaLnBrk="1" hangingPunct="1">
              <a:defRPr/>
            </a:pPr>
            <a:r>
              <a:rPr lang="en-US" altLang="en-US"/>
              <a:t>Computing the option price</a:t>
            </a:r>
            <a:endParaRPr lang="en-US" altLang="en-US" sz="2900"/>
          </a:p>
        </p:txBody>
      </p:sp>
      <p:sp>
        <p:nvSpPr>
          <p:cNvPr id="8195" name="Rectangle 3"/>
          <p:cNvSpPr>
            <a:spLocks noGrp="1" noChangeArrowheads="1"/>
          </p:cNvSpPr>
          <p:nvPr>
            <p:ph type="body" idx="1"/>
          </p:nvPr>
        </p:nvSpPr>
        <p:spPr/>
        <p:txBody>
          <a:bodyPr/>
          <a:lstStyle/>
          <a:p>
            <a:pPr eaLnBrk="1" hangingPunct="1">
              <a:defRPr/>
            </a:pPr>
            <a:r>
              <a:rPr lang="en-US" altLang="en-US" sz="2000"/>
              <a:t>Portfolios A and B have the same payoff. Therefore,</a:t>
            </a:r>
          </a:p>
          <a:p>
            <a:pPr eaLnBrk="1" hangingPunct="1">
              <a:defRPr/>
            </a:pPr>
            <a:endParaRPr lang="en-US" altLang="en-US" sz="2000"/>
          </a:p>
          <a:p>
            <a:pPr lvl="1" eaLnBrk="1" hangingPunct="1">
              <a:defRPr/>
            </a:pPr>
            <a:r>
              <a:rPr lang="en-US" altLang="en-US" sz="2000"/>
              <a:t>Portfolios A and B should have the same cost. Since Portfolio B costs $7.839, the price of one option must be $7.839.</a:t>
            </a:r>
          </a:p>
          <a:p>
            <a:pPr eaLnBrk="1" hangingPunct="1">
              <a:defRPr/>
            </a:pPr>
            <a:endParaRPr lang="en-US" altLang="en-US" sz="2000"/>
          </a:p>
          <a:p>
            <a:pPr lvl="1" eaLnBrk="1" hangingPunct="1">
              <a:defRPr/>
            </a:pPr>
            <a:r>
              <a:rPr lang="en-US" altLang="en-US" sz="2000"/>
              <a:t>There is a way to create the payoff to a call by buying shares and borrowing. Portfolio B is a </a:t>
            </a:r>
            <a:r>
              <a:rPr lang="en-US" altLang="en-US" sz="2000" i="1"/>
              <a:t>synthetic</a:t>
            </a:r>
            <a:r>
              <a:rPr lang="en-US" altLang="en-US" sz="2000"/>
              <a:t> call.</a:t>
            </a:r>
          </a:p>
          <a:p>
            <a:pPr lvl="1" eaLnBrk="1" hangingPunct="1">
              <a:defRPr/>
            </a:pPr>
            <a:endParaRPr lang="en-US" altLang="en-US" sz="2000"/>
          </a:p>
          <a:p>
            <a:pPr lvl="1" eaLnBrk="1" hangingPunct="1">
              <a:defRPr/>
            </a:pPr>
            <a:r>
              <a:rPr lang="en-US" altLang="en-US" sz="2000"/>
              <a:t>One option has the risk of 0.7376 shares. The value 0.7376 is the </a:t>
            </a:r>
            <a:r>
              <a:rPr lang="en-US" altLang="en-US" sz="2000" i="1"/>
              <a:t>delta</a:t>
            </a:r>
            <a:r>
              <a:rPr lang="en-US" altLang="en-US" sz="2000"/>
              <a:t> (</a:t>
            </a:r>
            <a:r>
              <a:rPr lang="en-US" altLang="en-US" sz="2000">
                <a:sym typeface="Symbol" charset="2"/>
              </a:rPr>
              <a:t>) of the option: The number of shares that replicates the option payoff.</a:t>
            </a:r>
            <a:endParaRPr lang="en-US" altLang="en-US"/>
          </a:p>
        </p:txBody>
      </p:sp>
    </p:spTree>
    <p:extLst>
      <p:ext uri="{BB962C8B-B14F-4D97-AF65-F5344CB8AC3E}">
        <p14:creationId xmlns:p14="http://schemas.microsoft.com/office/powerpoint/2010/main" val="1039241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9E2373B-954F-5B40-BEFE-B250678EAB6C}" type="slidenum">
              <a:rPr lang="en-US" altLang="en-US"/>
              <a:pPr>
                <a:defRPr/>
              </a:pPr>
              <a:t>15</a:t>
            </a:fld>
            <a:endParaRPr lang="en-US" altLang="en-US"/>
          </a:p>
        </p:txBody>
      </p:sp>
      <p:sp>
        <p:nvSpPr>
          <p:cNvPr id="9218" name="Rectangle 2"/>
          <p:cNvSpPr>
            <a:spLocks noGrp="1" noChangeArrowheads="1"/>
          </p:cNvSpPr>
          <p:nvPr>
            <p:ph type="title"/>
          </p:nvPr>
        </p:nvSpPr>
        <p:spPr/>
        <p:txBody>
          <a:bodyPr/>
          <a:lstStyle/>
          <a:p>
            <a:pPr eaLnBrk="1" hangingPunct="1">
              <a:defRPr/>
            </a:pPr>
            <a:r>
              <a:rPr lang="en-US" altLang="en-US"/>
              <a:t>Intuition and Second Approach</a:t>
            </a:r>
            <a:endParaRPr lang="en-US" altLang="en-US" sz="2900"/>
          </a:p>
        </p:txBody>
      </p:sp>
      <p:sp>
        <p:nvSpPr>
          <p:cNvPr id="9219" name="Rectangle 3"/>
          <p:cNvSpPr>
            <a:spLocks noGrp="1" noChangeArrowheads="1"/>
          </p:cNvSpPr>
          <p:nvPr>
            <p:ph type="body" idx="1"/>
          </p:nvPr>
        </p:nvSpPr>
        <p:spPr/>
        <p:txBody>
          <a:bodyPr/>
          <a:lstStyle/>
          <a:p>
            <a:pPr eaLnBrk="1" hangingPunct="1">
              <a:buFont typeface="Wingdings" charset="2"/>
              <a:buNone/>
              <a:defRPr/>
            </a:pPr>
            <a:r>
              <a:rPr lang="en-US" altLang="en-US" sz="3600"/>
              <a:t>When the stock price goes up by one unit, the call option price goes up by </a:t>
            </a:r>
            <a:r>
              <a:rPr lang="en-US" altLang="en-US" sz="3600">
                <a:latin typeface="Symbol" charset="2"/>
              </a:rPr>
              <a:t>D</a:t>
            </a:r>
            <a:r>
              <a:rPr lang="en-US" altLang="en-US" sz="3600"/>
              <a:t> units.</a:t>
            </a:r>
          </a:p>
          <a:p>
            <a:pPr eaLnBrk="1" hangingPunct="1">
              <a:buFont typeface="Wingdings" charset="2"/>
              <a:buNone/>
              <a:defRPr/>
            </a:pPr>
            <a:r>
              <a:rPr lang="en-US" altLang="en-US" sz="3600"/>
              <a:t>Hence buy </a:t>
            </a:r>
            <a:r>
              <a:rPr lang="en-US" altLang="en-US" sz="3600">
                <a:latin typeface="Symbol" charset="2"/>
              </a:rPr>
              <a:t>D</a:t>
            </a:r>
            <a:r>
              <a:rPr lang="en-US" altLang="en-US" sz="3600"/>
              <a:t> shares of the stock and short (write) one call option in order to obtain a risk-free portfolio.</a:t>
            </a:r>
          </a:p>
        </p:txBody>
      </p:sp>
    </p:spTree>
    <p:extLst>
      <p:ext uri="{BB962C8B-B14F-4D97-AF65-F5344CB8AC3E}">
        <p14:creationId xmlns:p14="http://schemas.microsoft.com/office/powerpoint/2010/main" val="1054431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533EED0-91D2-FD41-88CD-4ACA19750FDE}" type="slidenum">
              <a:rPr lang="en-US" altLang="en-US"/>
              <a:pPr>
                <a:defRPr/>
              </a:pPr>
              <a:t>16</a:t>
            </a:fld>
            <a:endParaRPr lang="en-US" altLang="en-US"/>
          </a:p>
        </p:txBody>
      </p:sp>
      <p:sp>
        <p:nvSpPr>
          <p:cNvPr id="10242" name="Rectangle 2"/>
          <p:cNvSpPr>
            <a:spLocks noGrp="1" noChangeArrowheads="1"/>
          </p:cNvSpPr>
          <p:nvPr>
            <p:ph type="title"/>
          </p:nvPr>
        </p:nvSpPr>
        <p:spPr/>
        <p:txBody>
          <a:bodyPr/>
          <a:lstStyle/>
          <a:p>
            <a:pPr eaLnBrk="1" hangingPunct="1">
              <a:defRPr/>
            </a:pPr>
            <a:r>
              <a:rPr lang="en-US" altLang="en-US"/>
              <a:t>Intuition and Second Approach</a:t>
            </a:r>
            <a:endParaRPr lang="en-US" altLang="en-US" sz="2900"/>
          </a:p>
        </p:txBody>
      </p:sp>
      <p:sp>
        <p:nvSpPr>
          <p:cNvPr id="10243" name="Rectangle 3"/>
          <p:cNvSpPr>
            <a:spLocks noGrp="1" noChangeArrowheads="1"/>
          </p:cNvSpPr>
          <p:nvPr>
            <p:ph type="body" idx="1"/>
          </p:nvPr>
        </p:nvSpPr>
        <p:spPr/>
        <p:txBody>
          <a:bodyPr/>
          <a:lstStyle/>
          <a:p>
            <a:pPr eaLnBrk="1" hangingPunct="1">
              <a:buFont typeface="Wingdings" charset="2"/>
              <a:buNone/>
              <a:defRPr/>
            </a:pPr>
            <a:r>
              <a:rPr lang="en-US" altLang="en-US" sz="3600"/>
              <a:t>Recall that: </a:t>
            </a:r>
          </a:p>
          <a:p>
            <a:pPr eaLnBrk="1" hangingPunct="1">
              <a:buFont typeface="Wingdings" charset="2"/>
              <a:buNone/>
              <a:defRPr/>
            </a:pPr>
            <a:endParaRPr lang="en-US" altLang="en-US" sz="3600"/>
          </a:p>
          <a:p>
            <a:pPr eaLnBrk="1" hangingPunct="1">
              <a:buFont typeface="Wingdings" charset="2"/>
              <a:buNone/>
              <a:defRPr/>
            </a:pPr>
            <a:endParaRPr lang="en-US" altLang="en-US" sz="3600"/>
          </a:p>
          <a:p>
            <a:pPr eaLnBrk="1" hangingPunct="1">
              <a:buFont typeface="Wingdings" charset="2"/>
              <a:buNone/>
              <a:defRPr/>
            </a:pPr>
            <a:r>
              <a:rPr lang="en-US" altLang="en-US" sz="3600"/>
              <a:t>Hence: </a:t>
            </a:r>
          </a:p>
        </p:txBody>
      </p:sp>
      <p:pic>
        <p:nvPicPr>
          <p:cNvPr id="11268" name="Picture 4" descr="fig1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399" y="1430866"/>
            <a:ext cx="2590800"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136" y="3953933"/>
            <a:ext cx="4573588"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6543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0A56AFA6-105A-1548-92DB-F3F5F8937041}" type="slidenum">
              <a:rPr lang="en-US" altLang="en-US"/>
              <a:pPr>
                <a:defRPr/>
              </a:pPr>
              <a:t>17</a:t>
            </a:fld>
            <a:endParaRPr lang="en-US" altLang="en-US"/>
          </a:p>
        </p:txBody>
      </p:sp>
      <p:sp>
        <p:nvSpPr>
          <p:cNvPr id="11266" name="Rectangle 2"/>
          <p:cNvSpPr>
            <a:spLocks noGrp="1" noChangeArrowheads="1"/>
          </p:cNvSpPr>
          <p:nvPr>
            <p:ph type="title"/>
          </p:nvPr>
        </p:nvSpPr>
        <p:spPr/>
        <p:txBody>
          <a:bodyPr/>
          <a:lstStyle/>
          <a:p>
            <a:pPr eaLnBrk="1" hangingPunct="1">
              <a:defRPr/>
            </a:pPr>
            <a:r>
              <a:rPr lang="en-US" altLang="en-US"/>
              <a:t>Intuition and Second Approach</a:t>
            </a:r>
            <a:endParaRPr lang="en-US" altLang="en-US" sz="2900"/>
          </a:p>
        </p:txBody>
      </p:sp>
      <p:sp>
        <p:nvSpPr>
          <p:cNvPr id="11267" name="Rectangle 3"/>
          <p:cNvSpPr>
            <a:spLocks noGrp="1" noChangeArrowheads="1"/>
          </p:cNvSpPr>
          <p:nvPr>
            <p:ph type="body" idx="1"/>
          </p:nvPr>
        </p:nvSpPr>
        <p:spPr>
          <a:xfrm>
            <a:off x="1130300" y="1981200"/>
            <a:ext cx="7485063" cy="4119563"/>
          </a:xfrm>
        </p:spPr>
        <p:txBody>
          <a:bodyPr/>
          <a:lstStyle/>
          <a:p>
            <a:pPr eaLnBrk="1" hangingPunct="1">
              <a:buFont typeface="Wingdings" charset="2"/>
              <a:buNone/>
              <a:defRPr/>
            </a:pPr>
            <a:r>
              <a:rPr lang="en-US" altLang="en-US" sz="3600"/>
              <a:t>We can then compute </a:t>
            </a:r>
            <a:r>
              <a:rPr lang="en-US" altLang="en-US" sz="3600">
                <a:latin typeface="Symbol" charset="2"/>
              </a:rPr>
              <a:t>D</a:t>
            </a:r>
            <a:r>
              <a:rPr lang="en-US" altLang="en-US" sz="3600"/>
              <a:t> as</a:t>
            </a:r>
          </a:p>
          <a:p>
            <a:pPr eaLnBrk="1" hangingPunct="1">
              <a:buFont typeface="Wingdings" charset="2"/>
              <a:buNone/>
              <a:defRPr/>
            </a:pPr>
            <a:r>
              <a:rPr lang="en-US" altLang="en-US" sz="3600"/>
              <a:t>(19.954-0) / (59.954-32.903) = .7376</a:t>
            </a:r>
          </a:p>
          <a:p>
            <a:pPr eaLnBrk="1" hangingPunct="1">
              <a:buFont typeface="Wingdings" charset="2"/>
              <a:buNone/>
              <a:defRPr/>
            </a:pPr>
            <a:endParaRPr lang="en-US" altLang="en-US" sz="3600"/>
          </a:p>
          <a:p>
            <a:pPr eaLnBrk="1" hangingPunct="1">
              <a:buFont typeface="Wingdings" charset="2"/>
              <a:buNone/>
              <a:defRPr/>
            </a:pPr>
            <a:r>
              <a:rPr lang="en-US" altLang="en-US" sz="3600"/>
              <a:t>Buying </a:t>
            </a:r>
            <a:r>
              <a:rPr lang="en-US" altLang="en-US" sz="3600">
                <a:latin typeface="Symbol" charset="2"/>
              </a:rPr>
              <a:t>D</a:t>
            </a:r>
            <a:r>
              <a:rPr lang="en-US" altLang="en-US" sz="3600"/>
              <a:t> shares and writing one option costs  (.7376)(41) - C</a:t>
            </a:r>
          </a:p>
          <a:p>
            <a:pPr eaLnBrk="1" hangingPunct="1">
              <a:buFont typeface="Wingdings" charset="2"/>
              <a:buNone/>
              <a:defRPr/>
            </a:pPr>
            <a:endParaRPr lang="en-US" altLang="en-US" sz="3600"/>
          </a:p>
        </p:txBody>
      </p:sp>
    </p:spTree>
    <p:extLst>
      <p:ext uri="{BB962C8B-B14F-4D97-AF65-F5344CB8AC3E}">
        <p14:creationId xmlns:p14="http://schemas.microsoft.com/office/powerpoint/2010/main" val="95734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5CDB4168-3F24-B146-97A2-D63C02DC9EFA}" type="slidenum">
              <a:rPr lang="en-US" altLang="en-US"/>
              <a:pPr>
                <a:defRPr/>
              </a:pPr>
              <a:t>18</a:t>
            </a:fld>
            <a:endParaRPr lang="en-US" altLang="en-US"/>
          </a:p>
        </p:txBody>
      </p:sp>
      <p:sp>
        <p:nvSpPr>
          <p:cNvPr id="12290" name="Rectangle 2"/>
          <p:cNvSpPr>
            <a:spLocks noGrp="1" noChangeArrowheads="1"/>
          </p:cNvSpPr>
          <p:nvPr>
            <p:ph type="title"/>
          </p:nvPr>
        </p:nvSpPr>
        <p:spPr/>
        <p:txBody>
          <a:bodyPr/>
          <a:lstStyle/>
          <a:p>
            <a:pPr eaLnBrk="1" hangingPunct="1">
              <a:defRPr/>
            </a:pPr>
            <a:r>
              <a:rPr lang="en-US" altLang="en-US"/>
              <a:t>Intuition and Second Approach</a:t>
            </a:r>
            <a:endParaRPr lang="en-US" altLang="en-US" sz="2900"/>
          </a:p>
        </p:txBody>
      </p:sp>
      <p:sp>
        <p:nvSpPr>
          <p:cNvPr id="12291" name="Rectangle 3"/>
          <p:cNvSpPr>
            <a:spLocks noGrp="1" noChangeArrowheads="1"/>
          </p:cNvSpPr>
          <p:nvPr>
            <p:ph type="body" idx="1"/>
          </p:nvPr>
        </p:nvSpPr>
        <p:spPr>
          <a:xfrm>
            <a:off x="1130300" y="1981200"/>
            <a:ext cx="7485063" cy="4119563"/>
          </a:xfrm>
        </p:spPr>
        <p:txBody>
          <a:bodyPr/>
          <a:lstStyle/>
          <a:p>
            <a:pPr eaLnBrk="1" hangingPunct="1">
              <a:lnSpc>
                <a:spcPct val="80000"/>
              </a:lnSpc>
              <a:buFont typeface="Wingdings" charset="2"/>
              <a:buNone/>
              <a:defRPr/>
            </a:pPr>
            <a:r>
              <a:rPr lang="en-US" altLang="en-US" dirty="0"/>
              <a:t>The payout in the upper scenario is:</a:t>
            </a:r>
          </a:p>
          <a:p>
            <a:pPr eaLnBrk="1" hangingPunct="1">
              <a:lnSpc>
                <a:spcPct val="80000"/>
              </a:lnSpc>
              <a:buFont typeface="Wingdings" charset="2"/>
              <a:buNone/>
              <a:defRPr/>
            </a:pPr>
            <a:r>
              <a:rPr lang="en-US" altLang="en-US" dirty="0"/>
              <a:t>(.7376)(59.954) – 19.954</a:t>
            </a:r>
          </a:p>
          <a:p>
            <a:pPr eaLnBrk="1" hangingPunct="1">
              <a:lnSpc>
                <a:spcPct val="80000"/>
              </a:lnSpc>
              <a:buFont typeface="Wingdings" charset="2"/>
              <a:buNone/>
              <a:defRPr/>
            </a:pPr>
            <a:endParaRPr lang="en-US" altLang="en-US" dirty="0"/>
          </a:p>
          <a:p>
            <a:pPr eaLnBrk="1" hangingPunct="1">
              <a:lnSpc>
                <a:spcPct val="80000"/>
              </a:lnSpc>
              <a:buFont typeface="Wingdings" charset="2"/>
              <a:buNone/>
              <a:defRPr/>
            </a:pPr>
            <a:r>
              <a:rPr lang="en-US" altLang="en-US" dirty="0"/>
              <a:t>The payout in the lower scenario is:</a:t>
            </a:r>
          </a:p>
          <a:p>
            <a:pPr eaLnBrk="1" hangingPunct="1">
              <a:lnSpc>
                <a:spcPct val="80000"/>
              </a:lnSpc>
              <a:buFont typeface="Wingdings" charset="2"/>
              <a:buNone/>
              <a:defRPr/>
            </a:pPr>
            <a:r>
              <a:rPr lang="en-US" altLang="en-US" dirty="0"/>
              <a:t>(.7376)(32.903) - 0</a:t>
            </a:r>
          </a:p>
          <a:p>
            <a:pPr eaLnBrk="1" hangingPunct="1">
              <a:lnSpc>
                <a:spcPct val="80000"/>
              </a:lnSpc>
              <a:buFont typeface="Wingdings" charset="2"/>
              <a:buNone/>
              <a:defRPr/>
            </a:pPr>
            <a:endParaRPr lang="en-US" altLang="en-US" dirty="0"/>
          </a:p>
          <a:p>
            <a:pPr eaLnBrk="1" hangingPunct="1">
              <a:lnSpc>
                <a:spcPct val="80000"/>
              </a:lnSpc>
              <a:buFont typeface="Wingdings" charset="2"/>
              <a:buNone/>
              <a:defRPr/>
            </a:pPr>
            <a:r>
              <a:rPr lang="en-US" altLang="en-US" dirty="0"/>
              <a:t>The payout is thus equal </a:t>
            </a:r>
            <a:r>
              <a:rPr lang="en-US" altLang="en-US" u="sng" dirty="0"/>
              <a:t>in both cases</a:t>
            </a:r>
            <a:r>
              <a:rPr lang="en-US" altLang="en-US" dirty="0"/>
              <a:t> to:</a:t>
            </a:r>
          </a:p>
          <a:p>
            <a:pPr eaLnBrk="1" hangingPunct="1">
              <a:lnSpc>
                <a:spcPct val="80000"/>
              </a:lnSpc>
              <a:buFont typeface="Wingdings" charset="2"/>
              <a:buNone/>
              <a:defRPr/>
            </a:pPr>
            <a:r>
              <a:rPr lang="en-US" altLang="en-US" dirty="0"/>
              <a:t>$ 24.27	(verify this)</a:t>
            </a:r>
          </a:p>
        </p:txBody>
      </p:sp>
    </p:spTree>
    <p:extLst>
      <p:ext uri="{BB962C8B-B14F-4D97-AF65-F5344CB8AC3E}">
        <p14:creationId xmlns:p14="http://schemas.microsoft.com/office/powerpoint/2010/main" val="536288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D21601B-7695-FB46-9474-35FC0AFBFB70}" type="slidenum">
              <a:rPr lang="en-US" altLang="en-US"/>
              <a:pPr>
                <a:defRPr/>
              </a:pPr>
              <a:t>19</a:t>
            </a:fld>
            <a:endParaRPr lang="en-US" altLang="en-US"/>
          </a:p>
        </p:txBody>
      </p:sp>
      <p:sp>
        <p:nvSpPr>
          <p:cNvPr id="13314" name="Rectangle 2"/>
          <p:cNvSpPr>
            <a:spLocks noGrp="1" noChangeArrowheads="1"/>
          </p:cNvSpPr>
          <p:nvPr>
            <p:ph type="title"/>
          </p:nvPr>
        </p:nvSpPr>
        <p:spPr/>
        <p:txBody>
          <a:bodyPr/>
          <a:lstStyle/>
          <a:p>
            <a:pPr eaLnBrk="1" hangingPunct="1">
              <a:defRPr/>
            </a:pPr>
            <a:r>
              <a:rPr lang="en-US" altLang="en-US"/>
              <a:t>Intuition and Second Approach</a:t>
            </a:r>
            <a:endParaRPr lang="en-US" altLang="en-US" sz="2900"/>
          </a:p>
        </p:txBody>
      </p:sp>
      <p:sp>
        <p:nvSpPr>
          <p:cNvPr id="13315" name="Rectangle 3"/>
          <p:cNvSpPr>
            <a:spLocks noGrp="1" noChangeArrowheads="1"/>
          </p:cNvSpPr>
          <p:nvPr>
            <p:ph type="body" idx="1"/>
          </p:nvPr>
        </p:nvSpPr>
        <p:spPr>
          <a:xfrm>
            <a:off x="1130300" y="1981200"/>
            <a:ext cx="7485063" cy="4119563"/>
          </a:xfrm>
        </p:spPr>
        <p:txBody>
          <a:bodyPr/>
          <a:lstStyle/>
          <a:p>
            <a:pPr eaLnBrk="1" hangingPunct="1">
              <a:buFont typeface="Wingdings" charset="2"/>
              <a:buNone/>
              <a:defRPr/>
            </a:pPr>
            <a:r>
              <a:rPr lang="en-US" altLang="en-US" sz="3200"/>
              <a:t>Since the payout is the same in both cases, the investment is indeed risk-free.</a:t>
            </a:r>
          </a:p>
          <a:p>
            <a:pPr eaLnBrk="1" hangingPunct="1">
              <a:buFont typeface="Wingdings" charset="2"/>
              <a:buNone/>
              <a:defRPr/>
            </a:pPr>
            <a:r>
              <a:rPr lang="en-US" altLang="en-US" sz="3200"/>
              <a:t>This means that the cost of this strategy is equal to the payoff discounted by the risk-free rate (continuous compounding used here)</a:t>
            </a:r>
          </a:p>
        </p:txBody>
      </p:sp>
    </p:spTree>
    <p:extLst>
      <p:ext uri="{BB962C8B-B14F-4D97-AF65-F5344CB8AC3E}">
        <p14:creationId xmlns:p14="http://schemas.microsoft.com/office/powerpoint/2010/main" val="40491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pPr>
              <a:defRPr/>
            </a:pPr>
            <a:r>
              <a:rPr lang="en-US" dirty="0">
                <a:ea typeface="ＭＳ Ｐゴシック" charset="-128"/>
              </a:rPr>
              <a:t>FE-545</a:t>
            </a:r>
          </a:p>
          <a:p>
            <a:pPr>
              <a:defRPr/>
            </a:pPr>
            <a:r>
              <a:rPr lang="en-US">
                <a:ea typeface="ＭＳ Ｐゴシック" charset="-128"/>
              </a:rPr>
              <a:t>Lecture 8</a:t>
            </a:r>
            <a:endParaRPr lang="en-US" dirty="0"/>
          </a:p>
        </p:txBody>
      </p:sp>
      <p:sp>
        <p:nvSpPr>
          <p:cNvPr id="3" name="Text Placeholder 2"/>
          <p:cNvSpPr>
            <a:spLocks noGrp="1"/>
          </p:cNvSpPr>
          <p:nvPr>
            <p:ph type="body" sz="quarter" idx="13"/>
          </p:nvPr>
        </p:nvSpPr>
        <p:spPr/>
        <p:txBody>
          <a:bodyPr/>
          <a:lstStyle/>
          <a:p>
            <a:r>
              <a:rPr lang="en-US" altLang="en-US" dirty="0">
                <a:ea typeface="MS PGothic" charset="-128"/>
              </a:rPr>
              <a:t>Binomial Option Pricing</a:t>
            </a:r>
            <a:endParaRPr lang="en-US" dirty="0"/>
          </a:p>
        </p:txBody>
      </p:sp>
      <p:sp>
        <p:nvSpPr>
          <p:cNvPr id="4" name="Text Placeholder 3"/>
          <p:cNvSpPr>
            <a:spLocks noGrp="1"/>
          </p:cNvSpPr>
          <p:nvPr>
            <p:ph type="body" sz="quarter" idx="14"/>
          </p:nvPr>
        </p:nvSpPr>
        <p:spPr/>
        <p:txBody>
          <a:bodyPr/>
          <a:lstStyle/>
          <a:p>
            <a:r>
              <a:rPr lang="en-US" dirty="0"/>
              <a:t>Ricardo A. </a:t>
            </a:r>
            <a:r>
              <a:rPr lang="en-US" dirty="0" err="1"/>
              <a:t>Collado</a:t>
            </a:r>
            <a:br>
              <a:rPr lang="en-US" dirty="0"/>
            </a:br>
            <a:r>
              <a:rPr lang="en-US" dirty="0"/>
              <a:t>Assistant Professor</a:t>
            </a:r>
            <a:br>
              <a:rPr lang="en-US" dirty="0"/>
            </a:br>
            <a:r>
              <a:rPr lang="en-US" dirty="0"/>
              <a:t>School of Business</a:t>
            </a:r>
          </a:p>
        </p:txBody>
      </p:sp>
    </p:spTree>
    <p:extLst>
      <p:ext uri="{BB962C8B-B14F-4D97-AF65-F5344CB8AC3E}">
        <p14:creationId xmlns:p14="http://schemas.microsoft.com/office/powerpoint/2010/main" val="192098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F0A9E82-4606-1943-808F-CD5BB8267FD9}" type="slidenum">
              <a:rPr lang="en-US" altLang="en-US"/>
              <a:pPr>
                <a:defRPr/>
              </a:pPr>
              <a:t>20</a:t>
            </a:fld>
            <a:endParaRPr lang="en-US" altLang="en-US"/>
          </a:p>
        </p:txBody>
      </p:sp>
      <p:sp>
        <p:nvSpPr>
          <p:cNvPr id="14338" name="Rectangle 2"/>
          <p:cNvSpPr>
            <a:spLocks noGrp="1" noChangeArrowheads="1"/>
          </p:cNvSpPr>
          <p:nvPr>
            <p:ph type="title"/>
          </p:nvPr>
        </p:nvSpPr>
        <p:spPr/>
        <p:txBody>
          <a:bodyPr/>
          <a:lstStyle/>
          <a:p>
            <a:pPr eaLnBrk="1" hangingPunct="1">
              <a:defRPr/>
            </a:pPr>
            <a:r>
              <a:rPr lang="en-US" altLang="en-US"/>
              <a:t>Intuition and Second Approach</a:t>
            </a:r>
            <a:endParaRPr lang="en-US" altLang="en-US" sz="2900"/>
          </a:p>
        </p:txBody>
      </p:sp>
      <p:sp>
        <p:nvSpPr>
          <p:cNvPr id="14339" name="Rectangle 3"/>
          <p:cNvSpPr>
            <a:spLocks noGrp="1" noChangeArrowheads="1"/>
          </p:cNvSpPr>
          <p:nvPr>
            <p:ph type="body" idx="1"/>
          </p:nvPr>
        </p:nvSpPr>
        <p:spPr>
          <a:xfrm>
            <a:off x="1130300" y="1981200"/>
            <a:ext cx="7485063" cy="4119563"/>
          </a:xfrm>
        </p:spPr>
        <p:txBody>
          <a:bodyPr/>
          <a:lstStyle/>
          <a:p>
            <a:pPr eaLnBrk="1" hangingPunct="1">
              <a:buFont typeface="Wingdings" charset="2"/>
              <a:buNone/>
              <a:defRPr/>
            </a:pPr>
            <a:r>
              <a:rPr lang="en-US" altLang="en-US" sz="3200"/>
              <a:t>Hence we have:</a:t>
            </a:r>
          </a:p>
          <a:p>
            <a:pPr eaLnBrk="1" hangingPunct="1">
              <a:buFont typeface="Wingdings" charset="2"/>
              <a:buNone/>
              <a:defRPr/>
            </a:pPr>
            <a:r>
              <a:rPr lang="en-US" altLang="en-US" sz="3200"/>
              <a:t>(.7376)(41) – C = 24.27 exp(-0.08)</a:t>
            </a:r>
          </a:p>
          <a:p>
            <a:pPr eaLnBrk="1" hangingPunct="1">
              <a:buFont typeface="Wingdings" charset="2"/>
              <a:buNone/>
              <a:defRPr/>
            </a:pPr>
            <a:endParaRPr lang="en-US" altLang="en-US" sz="3200"/>
          </a:p>
          <a:p>
            <a:pPr eaLnBrk="1" hangingPunct="1">
              <a:buFont typeface="Wingdings" charset="2"/>
              <a:buNone/>
              <a:defRPr/>
            </a:pPr>
            <a:r>
              <a:rPr lang="en-US" altLang="en-US" sz="3200"/>
              <a:t>The Call option price can thus be inferred from this equation and is equal to:</a:t>
            </a:r>
          </a:p>
          <a:p>
            <a:pPr eaLnBrk="1" hangingPunct="1">
              <a:buFont typeface="Wingdings" charset="2"/>
              <a:buNone/>
              <a:defRPr/>
            </a:pPr>
            <a:r>
              <a:rPr lang="en-US" altLang="en-US" sz="3200"/>
              <a:t>C = $ 7.838	(same result as before)</a:t>
            </a:r>
          </a:p>
        </p:txBody>
      </p:sp>
    </p:spTree>
    <p:extLst>
      <p:ext uri="{BB962C8B-B14F-4D97-AF65-F5344CB8AC3E}">
        <p14:creationId xmlns:p14="http://schemas.microsoft.com/office/powerpoint/2010/main" val="2109437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1414F27-65AA-3C4F-9516-2747B8815D35}" type="slidenum">
              <a:rPr lang="en-US" altLang="en-US"/>
              <a:pPr>
                <a:defRPr/>
              </a:pPr>
              <a:t>21</a:t>
            </a:fld>
            <a:endParaRPr lang="en-US" altLang="en-US"/>
          </a:p>
        </p:txBody>
      </p:sp>
      <p:sp>
        <p:nvSpPr>
          <p:cNvPr id="15362" name="Rectangle 2"/>
          <p:cNvSpPr>
            <a:spLocks noGrp="1" noChangeArrowheads="1"/>
          </p:cNvSpPr>
          <p:nvPr>
            <p:ph type="title"/>
          </p:nvPr>
        </p:nvSpPr>
        <p:spPr/>
        <p:txBody>
          <a:bodyPr/>
          <a:lstStyle/>
          <a:p>
            <a:pPr eaLnBrk="1" hangingPunct="1">
              <a:defRPr/>
            </a:pPr>
            <a:r>
              <a:rPr lang="en-US" altLang="en-US"/>
              <a:t>Intuition and Second Approach</a:t>
            </a:r>
            <a:endParaRPr lang="en-US" altLang="en-US" sz="2900"/>
          </a:p>
        </p:txBody>
      </p:sp>
      <p:sp>
        <p:nvSpPr>
          <p:cNvPr id="15363" name="Rectangle 3"/>
          <p:cNvSpPr>
            <a:spLocks noGrp="1" noChangeArrowheads="1"/>
          </p:cNvSpPr>
          <p:nvPr>
            <p:ph type="body" idx="1"/>
          </p:nvPr>
        </p:nvSpPr>
        <p:spPr>
          <a:xfrm>
            <a:off x="1130300" y="2439988"/>
            <a:ext cx="7485063" cy="3355975"/>
          </a:xfrm>
        </p:spPr>
        <p:txBody>
          <a:bodyPr/>
          <a:lstStyle/>
          <a:p>
            <a:pPr eaLnBrk="1" hangingPunct="1">
              <a:lnSpc>
                <a:spcPct val="80000"/>
              </a:lnSpc>
              <a:buFont typeface="Wingdings" charset="2"/>
              <a:buNone/>
              <a:defRPr/>
            </a:pPr>
            <a:r>
              <a:rPr lang="en-US" altLang="en-US" sz="2400"/>
              <a:t>Note that in order to obtain the price of the call option we did not need to know how much to borrow at the risk-free rate.</a:t>
            </a:r>
          </a:p>
          <a:p>
            <a:pPr eaLnBrk="1" hangingPunct="1">
              <a:lnSpc>
                <a:spcPct val="80000"/>
              </a:lnSpc>
              <a:buFont typeface="Wingdings" charset="2"/>
              <a:buNone/>
              <a:defRPr/>
            </a:pPr>
            <a:endParaRPr lang="en-US" altLang="en-US" sz="2400"/>
          </a:p>
          <a:p>
            <a:pPr eaLnBrk="1" hangingPunct="1">
              <a:lnSpc>
                <a:spcPct val="80000"/>
              </a:lnSpc>
              <a:buFont typeface="Wingdings" charset="2"/>
              <a:buNone/>
              <a:defRPr/>
            </a:pPr>
            <a:r>
              <a:rPr lang="en-US" altLang="en-US" sz="2400"/>
              <a:t>The borrowing mentioned in the first few slides was a way to replicate the payoff of the call option, when combined with the purchasing of </a:t>
            </a:r>
            <a:r>
              <a:rPr lang="en-US" altLang="en-US" sz="2400">
                <a:latin typeface="Symbol" charset="2"/>
              </a:rPr>
              <a:t>D</a:t>
            </a:r>
            <a:r>
              <a:rPr lang="en-US" altLang="en-US" sz="2400"/>
              <a:t> shares (in order to subsequently be able to make the argument: same future payoff, same price today)</a:t>
            </a:r>
          </a:p>
          <a:p>
            <a:pPr eaLnBrk="1" hangingPunct="1">
              <a:lnSpc>
                <a:spcPct val="80000"/>
              </a:lnSpc>
              <a:buFont typeface="Wingdings" charset="2"/>
              <a:buNone/>
              <a:defRPr/>
            </a:pPr>
            <a:endParaRPr lang="en-US" altLang="en-US" sz="2400"/>
          </a:p>
        </p:txBody>
      </p:sp>
    </p:spTree>
    <p:extLst>
      <p:ext uri="{BB962C8B-B14F-4D97-AF65-F5344CB8AC3E}">
        <p14:creationId xmlns:p14="http://schemas.microsoft.com/office/powerpoint/2010/main" val="501139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7388C7DA-70A8-2C45-9014-C1F1A6D73F46}" type="slidenum">
              <a:rPr lang="en-US" altLang="en-US"/>
              <a:pPr>
                <a:defRPr/>
              </a:pPr>
              <a:t>22</a:t>
            </a:fld>
            <a:endParaRPr lang="en-US" altLang="en-US"/>
          </a:p>
        </p:txBody>
      </p:sp>
      <p:sp>
        <p:nvSpPr>
          <p:cNvPr id="16386" name="Rectangle 2"/>
          <p:cNvSpPr>
            <a:spLocks noGrp="1" noChangeArrowheads="1"/>
          </p:cNvSpPr>
          <p:nvPr>
            <p:ph type="title"/>
          </p:nvPr>
        </p:nvSpPr>
        <p:spPr/>
        <p:txBody>
          <a:bodyPr/>
          <a:lstStyle/>
          <a:p>
            <a:pPr eaLnBrk="1" hangingPunct="1">
              <a:defRPr/>
            </a:pPr>
            <a:r>
              <a:rPr lang="en-US" altLang="en-US" sz="3800"/>
              <a:t>How to Compute the Amount of Riskless Borrowing (if needed):</a:t>
            </a:r>
            <a:endParaRPr lang="en-US" altLang="en-US" sz="2500"/>
          </a:p>
        </p:txBody>
      </p:sp>
      <p:sp>
        <p:nvSpPr>
          <p:cNvPr id="16387" name="Rectangle 3"/>
          <p:cNvSpPr>
            <a:spLocks noGrp="1" noChangeArrowheads="1"/>
          </p:cNvSpPr>
          <p:nvPr>
            <p:ph type="body" idx="1"/>
          </p:nvPr>
        </p:nvSpPr>
        <p:spPr>
          <a:xfrm>
            <a:off x="1130300" y="2057400"/>
            <a:ext cx="7485063" cy="3814763"/>
          </a:xfrm>
        </p:spPr>
        <p:txBody>
          <a:bodyPr/>
          <a:lstStyle/>
          <a:p>
            <a:pPr eaLnBrk="1" hangingPunct="1">
              <a:lnSpc>
                <a:spcPct val="90000"/>
              </a:lnSpc>
              <a:buFont typeface="Wingdings" charset="2"/>
              <a:buNone/>
              <a:defRPr/>
            </a:pPr>
            <a:r>
              <a:rPr lang="en-US" altLang="en-US"/>
              <a:t>Without borrowing, having bought </a:t>
            </a:r>
            <a:r>
              <a:rPr lang="en-US" altLang="en-US">
                <a:latin typeface="Symbol" charset="2"/>
              </a:rPr>
              <a:t>D</a:t>
            </a:r>
            <a:r>
              <a:rPr lang="en-US" altLang="en-US"/>
              <a:t> shares yields (.7376)(59.954) or 44.222 in the upper scenario and (.7376)(32.903) or 24.269 in the lower scenario.</a:t>
            </a:r>
          </a:p>
          <a:p>
            <a:pPr eaLnBrk="1" hangingPunct="1">
              <a:lnSpc>
                <a:spcPct val="90000"/>
              </a:lnSpc>
              <a:buFont typeface="Wingdings" charset="2"/>
              <a:buNone/>
              <a:defRPr/>
            </a:pPr>
            <a:r>
              <a:rPr lang="en-US" altLang="en-US"/>
              <a:t>In order to replicate the payoffs of the Call option (19.954 in the upper scenario and 0 in the lower scenario), we need to subtract 24.269 from the stock payouts.</a:t>
            </a:r>
          </a:p>
        </p:txBody>
      </p:sp>
    </p:spTree>
    <p:extLst>
      <p:ext uri="{BB962C8B-B14F-4D97-AF65-F5344CB8AC3E}">
        <p14:creationId xmlns:p14="http://schemas.microsoft.com/office/powerpoint/2010/main" val="213939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0911A2CB-0A1F-8142-A47B-150CD7186F30}" type="slidenum">
              <a:rPr lang="en-US" altLang="en-US"/>
              <a:pPr>
                <a:defRPr/>
              </a:pPr>
              <a:t>23</a:t>
            </a:fld>
            <a:endParaRPr lang="en-US" altLang="en-US"/>
          </a:p>
        </p:txBody>
      </p:sp>
      <p:sp>
        <p:nvSpPr>
          <p:cNvPr id="17410" name="Rectangle 2"/>
          <p:cNvSpPr>
            <a:spLocks noGrp="1" noChangeArrowheads="1"/>
          </p:cNvSpPr>
          <p:nvPr>
            <p:ph type="title"/>
          </p:nvPr>
        </p:nvSpPr>
        <p:spPr/>
        <p:txBody>
          <a:bodyPr/>
          <a:lstStyle/>
          <a:p>
            <a:pPr eaLnBrk="1" hangingPunct="1">
              <a:defRPr/>
            </a:pPr>
            <a:r>
              <a:rPr lang="en-US" altLang="en-US" sz="3800"/>
              <a:t>How to Compute the Amount of Riskless Borrowing (if needed):</a:t>
            </a:r>
            <a:endParaRPr lang="en-US" altLang="en-US" sz="2500"/>
          </a:p>
        </p:txBody>
      </p:sp>
      <p:sp>
        <p:nvSpPr>
          <p:cNvPr id="17411" name="Rectangle 3"/>
          <p:cNvSpPr>
            <a:spLocks noGrp="1" noChangeArrowheads="1"/>
          </p:cNvSpPr>
          <p:nvPr>
            <p:ph type="body" idx="1"/>
          </p:nvPr>
        </p:nvSpPr>
        <p:spPr>
          <a:xfrm>
            <a:off x="1130300" y="2057400"/>
            <a:ext cx="7485063" cy="4419600"/>
          </a:xfrm>
        </p:spPr>
        <p:txBody>
          <a:bodyPr/>
          <a:lstStyle/>
          <a:p>
            <a:pPr eaLnBrk="1" hangingPunct="1">
              <a:buFont typeface="Wingdings" charset="2"/>
              <a:buNone/>
              <a:defRPr/>
            </a:pPr>
            <a:r>
              <a:rPr lang="en-US" altLang="en-US" sz="2800" dirty="0"/>
              <a:t>Subtracting 24.269 in the next period is the result of having borrowed the present value of that amount in the first period.</a:t>
            </a:r>
          </a:p>
          <a:p>
            <a:pPr eaLnBrk="1" hangingPunct="1">
              <a:buFont typeface="Wingdings" charset="2"/>
              <a:buNone/>
              <a:defRPr/>
            </a:pPr>
            <a:r>
              <a:rPr lang="en-US" altLang="en-US" sz="2800" dirty="0"/>
              <a:t>Hence the amount of riskless borrowing is 24.269 </a:t>
            </a:r>
            <a:r>
              <a:rPr lang="en-US" altLang="en-US" sz="2800" dirty="0" err="1"/>
              <a:t>exp</a:t>
            </a:r>
            <a:r>
              <a:rPr lang="en-US" altLang="en-US" sz="2800" dirty="0"/>
              <a:t>(-0.08), or $ 22.403 (recall we had $ 22.405 in the first few slides, due to different rounding)</a:t>
            </a:r>
          </a:p>
        </p:txBody>
      </p:sp>
    </p:spTree>
    <p:extLst>
      <p:ext uri="{BB962C8B-B14F-4D97-AF65-F5344CB8AC3E}">
        <p14:creationId xmlns:p14="http://schemas.microsoft.com/office/powerpoint/2010/main" val="797669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B2352FBB-E9CA-5B41-A108-18756020EC3E}" type="slidenum">
              <a:rPr lang="en-US" altLang="en-US"/>
              <a:pPr>
                <a:defRPr/>
              </a:pPr>
              <a:t>24</a:t>
            </a:fld>
            <a:endParaRPr lang="en-US" altLang="en-US"/>
          </a:p>
        </p:txBody>
      </p:sp>
      <p:sp>
        <p:nvSpPr>
          <p:cNvPr id="18434" name="Rectangle 2"/>
          <p:cNvSpPr>
            <a:spLocks noGrp="1" noChangeArrowheads="1"/>
          </p:cNvSpPr>
          <p:nvPr>
            <p:ph type="title"/>
          </p:nvPr>
        </p:nvSpPr>
        <p:spPr/>
        <p:txBody>
          <a:bodyPr/>
          <a:lstStyle/>
          <a:p>
            <a:pPr eaLnBrk="1" hangingPunct="1">
              <a:defRPr/>
            </a:pPr>
            <a:r>
              <a:rPr lang="en-US" altLang="en-US"/>
              <a:t>Additional Example:</a:t>
            </a:r>
            <a:endParaRPr lang="en-US" altLang="en-US" sz="2900"/>
          </a:p>
        </p:txBody>
      </p:sp>
      <p:sp>
        <p:nvSpPr>
          <p:cNvPr id="18435" name="Rectangle 3"/>
          <p:cNvSpPr>
            <a:spLocks noGrp="1" noChangeArrowheads="1"/>
          </p:cNvSpPr>
          <p:nvPr>
            <p:ph type="body" idx="1"/>
          </p:nvPr>
        </p:nvSpPr>
        <p:spPr>
          <a:xfrm>
            <a:off x="1130300" y="2057400"/>
            <a:ext cx="7485063" cy="4572000"/>
          </a:xfrm>
        </p:spPr>
        <p:txBody>
          <a:bodyPr/>
          <a:lstStyle/>
          <a:p>
            <a:pPr eaLnBrk="1" hangingPunct="1">
              <a:lnSpc>
                <a:spcPct val="80000"/>
              </a:lnSpc>
              <a:buFont typeface="Wingdings" charset="2"/>
              <a:buNone/>
              <a:defRPr/>
            </a:pPr>
            <a:r>
              <a:rPr lang="en-US" altLang="en-US"/>
              <a:t>The current stock price is $40, and in one year the stock can either go up to $50 or go down to $30. </a:t>
            </a:r>
          </a:p>
          <a:p>
            <a:pPr eaLnBrk="1" hangingPunct="1">
              <a:lnSpc>
                <a:spcPct val="80000"/>
              </a:lnSpc>
              <a:buFont typeface="Wingdings" charset="2"/>
              <a:buNone/>
              <a:defRPr/>
            </a:pPr>
            <a:r>
              <a:rPr lang="en-US" altLang="en-US"/>
              <a:t>There exists a call option on the stock with an exercise price K=$40.</a:t>
            </a:r>
          </a:p>
          <a:p>
            <a:pPr eaLnBrk="1" hangingPunct="1">
              <a:lnSpc>
                <a:spcPct val="80000"/>
              </a:lnSpc>
              <a:buFont typeface="Wingdings" charset="2"/>
              <a:buNone/>
              <a:defRPr/>
            </a:pPr>
            <a:endParaRPr lang="en-US" altLang="en-US"/>
          </a:p>
          <a:p>
            <a:pPr eaLnBrk="1" hangingPunct="1">
              <a:lnSpc>
                <a:spcPct val="80000"/>
              </a:lnSpc>
              <a:buFont typeface="Wingdings" charset="2"/>
              <a:buNone/>
              <a:defRPr/>
            </a:pPr>
            <a:r>
              <a:rPr lang="en-US" altLang="en-US"/>
              <a:t>What is the price of the call, and what is the amount you would need to borrow if you wanted to replicate the option payoff? (while having purchased </a:t>
            </a:r>
            <a:r>
              <a:rPr lang="en-US" altLang="en-US">
                <a:latin typeface="Symbol" charset="2"/>
              </a:rPr>
              <a:t>D</a:t>
            </a:r>
            <a:r>
              <a:rPr lang="en-US" altLang="en-US"/>
              <a:t> shares of the stock)</a:t>
            </a:r>
          </a:p>
        </p:txBody>
      </p:sp>
    </p:spTree>
    <p:extLst>
      <p:ext uri="{BB962C8B-B14F-4D97-AF65-F5344CB8AC3E}">
        <p14:creationId xmlns:p14="http://schemas.microsoft.com/office/powerpoint/2010/main" val="1832260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AE9AC9E2-CBDB-9A45-9A6C-D192B314A4A3}" type="slidenum">
              <a:rPr lang="en-US" altLang="en-US"/>
              <a:pPr>
                <a:defRPr/>
              </a:pPr>
              <a:t>25</a:t>
            </a:fld>
            <a:endParaRPr lang="en-US" altLang="en-US"/>
          </a:p>
        </p:txBody>
      </p:sp>
      <p:sp>
        <p:nvSpPr>
          <p:cNvPr id="19458" name="Rectangle 2"/>
          <p:cNvSpPr>
            <a:spLocks noGrp="1" noChangeArrowheads="1"/>
          </p:cNvSpPr>
          <p:nvPr>
            <p:ph type="title"/>
          </p:nvPr>
        </p:nvSpPr>
        <p:spPr/>
        <p:txBody>
          <a:bodyPr/>
          <a:lstStyle/>
          <a:p>
            <a:pPr eaLnBrk="1" hangingPunct="1">
              <a:defRPr/>
            </a:pPr>
            <a:r>
              <a:rPr lang="en-US" altLang="en-US" u="sng"/>
              <a:t>Answers</a:t>
            </a:r>
            <a:r>
              <a:rPr lang="en-US" altLang="en-US"/>
              <a:t>:</a:t>
            </a:r>
            <a:endParaRPr lang="en-US" altLang="en-US" sz="2900"/>
          </a:p>
        </p:txBody>
      </p:sp>
      <p:sp>
        <p:nvSpPr>
          <p:cNvPr id="19459" name="Rectangle 3"/>
          <p:cNvSpPr>
            <a:spLocks noGrp="1" noChangeArrowheads="1"/>
          </p:cNvSpPr>
          <p:nvPr>
            <p:ph type="body" idx="1"/>
          </p:nvPr>
        </p:nvSpPr>
        <p:spPr>
          <a:xfrm>
            <a:off x="1130300" y="2057400"/>
            <a:ext cx="7485063" cy="3814763"/>
          </a:xfrm>
        </p:spPr>
        <p:txBody>
          <a:bodyPr/>
          <a:lstStyle/>
          <a:p>
            <a:pPr eaLnBrk="1" hangingPunct="1">
              <a:buFont typeface="Wingdings" charset="2"/>
              <a:buNone/>
              <a:defRPr/>
            </a:pPr>
            <a:r>
              <a:rPr lang="en-US" altLang="en-US" sz="3600" u="sng"/>
              <a:t>Call Option price</a:t>
            </a:r>
            <a:r>
              <a:rPr lang="en-US" altLang="en-US" sz="3600"/>
              <a:t>: $ 6.153</a:t>
            </a:r>
          </a:p>
          <a:p>
            <a:pPr eaLnBrk="1" hangingPunct="1">
              <a:buFont typeface="Wingdings" charset="2"/>
              <a:buNone/>
              <a:defRPr/>
            </a:pPr>
            <a:endParaRPr lang="en-US" altLang="en-US" sz="3600"/>
          </a:p>
          <a:p>
            <a:pPr eaLnBrk="1" hangingPunct="1">
              <a:buFont typeface="Wingdings" charset="2"/>
              <a:buNone/>
              <a:defRPr/>
            </a:pPr>
            <a:r>
              <a:rPr lang="en-US" altLang="en-US" sz="3600" u="sng"/>
              <a:t>Amount Borrowed</a:t>
            </a:r>
            <a:r>
              <a:rPr lang="en-US" altLang="en-US" sz="3600"/>
              <a:t>: </a:t>
            </a:r>
          </a:p>
          <a:p>
            <a:pPr eaLnBrk="1" hangingPunct="1">
              <a:buFont typeface="Wingdings" charset="2"/>
              <a:buNone/>
              <a:defRPr/>
            </a:pPr>
            <a:r>
              <a:rPr lang="en-US" altLang="en-US" sz="3600"/>
              <a:t>15 exp(-0.08) = $ 13.847</a:t>
            </a:r>
          </a:p>
        </p:txBody>
      </p:sp>
    </p:spTree>
    <p:extLst>
      <p:ext uri="{BB962C8B-B14F-4D97-AF65-F5344CB8AC3E}">
        <p14:creationId xmlns:p14="http://schemas.microsoft.com/office/powerpoint/2010/main" val="2042360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8A691D8B-D275-1E43-A6EB-C8DF291072EA}" type="slidenum">
              <a:rPr lang="en-US" altLang="en-US"/>
              <a:pPr>
                <a:defRPr/>
              </a:pPr>
              <a:t>26</a:t>
            </a:fld>
            <a:endParaRPr lang="en-US" altLang="en-US"/>
          </a:p>
        </p:txBody>
      </p:sp>
      <p:sp>
        <p:nvSpPr>
          <p:cNvPr id="20482" name="Rectangle 2"/>
          <p:cNvSpPr>
            <a:spLocks noGrp="1" noChangeArrowheads="1"/>
          </p:cNvSpPr>
          <p:nvPr>
            <p:ph type="title"/>
          </p:nvPr>
        </p:nvSpPr>
        <p:spPr/>
        <p:txBody>
          <a:bodyPr/>
          <a:lstStyle/>
          <a:p>
            <a:pPr eaLnBrk="1" hangingPunct="1">
              <a:defRPr/>
            </a:pPr>
            <a:r>
              <a:rPr lang="en-US" altLang="en-US"/>
              <a:t>Third Approach</a:t>
            </a:r>
            <a:endParaRPr lang="en-US" altLang="en-US" sz="2900"/>
          </a:p>
        </p:txBody>
      </p:sp>
      <p:sp>
        <p:nvSpPr>
          <p:cNvPr id="20483" name="Rectangle 3"/>
          <p:cNvSpPr>
            <a:spLocks noGrp="1" noChangeArrowheads="1"/>
          </p:cNvSpPr>
          <p:nvPr>
            <p:ph type="body" idx="1"/>
          </p:nvPr>
        </p:nvSpPr>
        <p:spPr>
          <a:xfrm>
            <a:off x="1130300" y="2057400"/>
            <a:ext cx="7485063" cy="3814763"/>
          </a:xfrm>
        </p:spPr>
        <p:txBody>
          <a:bodyPr/>
          <a:lstStyle/>
          <a:p>
            <a:pPr eaLnBrk="1" hangingPunct="1">
              <a:lnSpc>
                <a:spcPct val="80000"/>
              </a:lnSpc>
              <a:buFont typeface="Wingdings" charset="2"/>
              <a:buNone/>
              <a:defRPr/>
            </a:pPr>
            <a:r>
              <a:rPr lang="en-US" altLang="en-US"/>
              <a:t>Pretend that investors are risk neutral, i.e. assets only need to return the risk-free rate.</a:t>
            </a:r>
          </a:p>
          <a:p>
            <a:pPr eaLnBrk="1" hangingPunct="1">
              <a:lnSpc>
                <a:spcPct val="80000"/>
              </a:lnSpc>
              <a:buFont typeface="Wingdings" charset="2"/>
              <a:buNone/>
              <a:defRPr/>
            </a:pPr>
            <a:r>
              <a:rPr lang="en-US" altLang="en-US"/>
              <a:t>Compute the “risk-neutral probabilities” associated with the stock in this risk-neutral world.</a:t>
            </a:r>
          </a:p>
          <a:p>
            <a:pPr eaLnBrk="1" hangingPunct="1">
              <a:lnSpc>
                <a:spcPct val="80000"/>
              </a:lnSpc>
              <a:buFont typeface="Wingdings" charset="2"/>
              <a:buNone/>
              <a:defRPr/>
            </a:pPr>
            <a:r>
              <a:rPr lang="en-US" altLang="en-US"/>
              <a:t>Use these probabilities to compute the expected option payoff, and discount back to the present at the risk-free rate in order to get today’s option price.</a:t>
            </a:r>
          </a:p>
        </p:txBody>
      </p:sp>
    </p:spTree>
    <p:extLst>
      <p:ext uri="{BB962C8B-B14F-4D97-AF65-F5344CB8AC3E}">
        <p14:creationId xmlns:p14="http://schemas.microsoft.com/office/powerpoint/2010/main" val="575351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DA2B80EB-2774-3942-9368-B97AA8C05200}" type="slidenum">
              <a:rPr lang="en-US" altLang="en-US"/>
              <a:pPr>
                <a:defRPr/>
              </a:pPr>
              <a:t>27</a:t>
            </a:fld>
            <a:endParaRPr lang="en-US" altLang="en-US"/>
          </a:p>
        </p:txBody>
      </p:sp>
      <p:sp>
        <p:nvSpPr>
          <p:cNvPr id="21506" name="Rectangle 2"/>
          <p:cNvSpPr>
            <a:spLocks noGrp="1" noChangeArrowheads="1"/>
          </p:cNvSpPr>
          <p:nvPr>
            <p:ph type="title"/>
          </p:nvPr>
        </p:nvSpPr>
        <p:spPr/>
        <p:txBody>
          <a:bodyPr/>
          <a:lstStyle/>
          <a:p>
            <a:pPr eaLnBrk="1" hangingPunct="1">
              <a:defRPr/>
            </a:pPr>
            <a:r>
              <a:rPr lang="en-US" altLang="en-US"/>
              <a:t>Third Approach</a:t>
            </a:r>
            <a:endParaRPr lang="en-US" altLang="en-US" sz="2900"/>
          </a:p>
        </p:txBody>
      </p:sp>
      <p:sp>
        <p:nvSpPr>
          <p:cNvPr id="21507" name="Rectangle 3"/>
          <p:cNvSpPr>
            <a:spLocks noGrp="1" noChangeArrowheads="1"/>
          </p:cNvSpPr>
          <p:nvPr>
            <p:ph type="body" idx="1"/>
          </p:nvPr>
        </p:nvSpPr>
        <p:spPr>
          <a:xfrm>
            <a:off x="228600" y="2057400"/>
            <a:ext cx="8915400" cy="3810000"/>
          </a:xfrm>
        </p:spPr>
        <p:txBody>
          <a:bodyPr/>
          <a:lstStyle/>
          <a:p>
            <a:pPr eaLnBrk="1" hangingPunct="1">
              <a:lnSpc>
                <a:spcPct val="80000"/>
              </a:lnSpc>
              <a:buFont typeface="Wingdings" charset="2"/>
              <a:buNone/>
              <a:defRPr/>
            </a:pPr>
            <a:r>
              <a:rPr lang="en-US" altLang="en-US" sz="3200"/>
              <a:t>Let p* be the risk-neutral probability of the stock going up. </a:t>
            </a:r>
          </a:p>
          <a:p>
            <a:pPr eaLnBrk="1" hangingPunct="1">
              <a:lnSpc>
                <a:spcPct val="80000"/>
              </a:lnSpc>
              <a:buFont typeface="Wingdings" charset="2"/>
              <a:buNone/>
              <a:defRPr/>
            </a:pPr>
            <a:endParaRPr lang="en-US" altLang="en-US" sz="3200"/>
          </a:p>
          <a:p>
            <a:pPr eaLnBrk="1" hangingPunct="1">
              <a:lnSpc>
                <a:spcPct val="80000"/>
              </a:lnSpc>
              <a:buFont typeface="Wingdings" charset="2"/>
              <a:buNone/>
              <a:defRPr/>
            </a:pPr>
            <a:r>
              <a:rPr lang="en-US" altLang="en-US" sz="3200" u="sng"/>
              <a:t>Then we have</a:t>
            </a:r>
            <a:r>
              <a:rPr lang="en-US" altLang="en-US" sz="3200"/>
              <a:t>:</a:t>
            </a:r>
          </a:p>
          <a:p>
            <a:pPr eaLnBrk="1" hangingPunct="1">
              <a:lnSpc>
                <a:spcPct val="80000"/>
              </a:lnSpc>
              <a:buFont typeface="Wingdings" charset="2"/>
              <a:buNone/>
              <a:defRPr/>
            </a:pPr>
            <a:r>
              <a:rPr lang="en-US" altLang="en-US" sz="3200"/>
              <a:t>p*(59.954)+(1-p*)(32.903) = 41 exp(0.08)</a:t>
            </a:r>
          </a:p>
          <a:p>
            <a:pPr eaLnBrk="1" hangingPunct="1">
              <a:lnSpc>
                <a:spcPct val="80000"/>
              </a:lnSpc>
              <a:buFont typeface="Wingdings" charset="2"/>
              <a:buNone/>
              <a:defRPr/>
            </a:pPr>
            <a:endParaRPr lang="en-US" altLang="en-US" sz="3200"/>
          </a:p>
          <a:p>
            <a:pPr eaLnBrk="1" hangingPunct="1">
              <a:lnSpc>
                <a:spcPct val="80000"/>
              </a:lnSpc>
              <a:buFont typeface="Wingdings" charset="2"/>
              <a:buNone/>
              <a:defRPr/>
            </a:pPr>
            <a:r>
              <a:rPr lang="en-US" altLang="en-US" sz="3200"/>
              <a:t>Hence p* = 0.425558</a:t>
            </a:r>
          </a:p>
        </p:txBody>
      </p:sp>
    </p:spTree>
    <p:extLst>
      <p:ext uri="{BB962C8B-B14F-4D97-AF65-F5344CB8AC3E}">
        <p14:creationId xmlns:p14="http://schemas.microsoft.com/office/powerpoint/2010/main" val="1967769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92B696C-123F-4948-AEBF-01D741B85953}" type="slidenum">
              <a:rPr lang="en-US" altLang="en-US"/>
              <a:pPr>
                <a:defRPr/>
              </a:pPr>
              <a:t>28</a:t>
            </a:fld>
            <a:endParaRPr lang="en-US" altLang="en-US"/>
          </a:p>
        </p:txBody>
      </p:sp>
      <p:sp>
        <p:nvSpPr>
          <p:cNvPr id="22530" name="Rectangle 2"/>
          <p:cNvSpPr>
            <a:spLocks noGrp="1" noChangeArrowheads="1"/>
          </p:cNvSpPr>
          <p:nvPr>
            <p:ph type="title"/>
          </p:nvPr>
        </p:nvSpPr>
        <p:spPr/>
        <p:txBody>
          <a:bodyPr/>
          <a:lstStyle/>
          <a:p>
            <a:pPr eaLnBrk="1" hangingPunct="1">
              <a:defRPr/>
            </a:pPr>
            <a:r>
              <a:rPr lang="en-US" altLang="en-US"/>
              <a:t>Third Approach</a:t>
            </a:r>
            <a:endParaRPr lang="en-US" altLang="en-US" sz="2900"/>
          </a:p>
        </p:txBody>
      </p:sp>
      <p:sp>
        <p:nvSpPr>
          <p:cNvPr id="22531" name="Rectangle 3"/>
          <p:cNvSpPr>
            <a:spLocks noGrp="1" noChangeArrowheads="1"/>
          </p:cNvSpPr>
          <p:nvPr>
            <p:ph type="body" idx="1"/>
          </p:nvPr>
        </p:nvSpPr>
        <p:spPr>
          <a:xfrm>
            <a:off x="228600" y="2057400"/>
            <a:ext cx="8915400" cy="4114800"/>
          </a:xfrm>
        </p:spPr>
        <p:txBody>
          <a:bodyPr/>
          <a:lstStyle/>
          <a:p>
            <a:pPr eaLnBrk="1" hangingPunct="1">
              <a:lnSpc>
                <a:spcPct val="80000"/>
              </a:lnSpc>
              <a:buFont typeface="Wingdings" charset="2"/>
              <a:buNone/>
              <a:defRPr/>
            </a:pPr>
            <a:r>
              <a:rPr lang="en-US" altLang="en-US" sz="2400"/>
              <a:t>The Call price can then be computed as the “risk-neutral” discounted expected value of payoffs 19.954 and 0:</a:t>
            </a:r>
          </a:p>
          <a:p>
            <a:pPr eaLnBrk="1" hangingPunct="1">
              <a:lnSpc>
                <a:spcPct val="80000"/>
              </a:lnSpc>
              <a:buFont typeface="Wingdings" charset="2"/>
              <a:buNone/>
              <a:defRPr/>
            </a:pPr>
            <a:endParaRPr lang="en-US" altLang="en-US" sz="2400"/>
          </a:p>
          <a:p>
            <a:pPr eaLnBrk="1" hangingPunct="1">
              <a:lnSpc>
                <a:spcPct val="80000"/>
              </a:lnSpc>
              <a:buFont typeface="Wingdings" charset="2"/>
              <a:buNone/>
              <a:defRPr/>
            </a:pPr>
            <a:r>
              <a:rPr lang="en-US" altLang="en-US" sz="2400"/>
              <a:t>C = [p*(19.954)+(1-p*)(0) ] exp(-0.08)</a:t>
            </a:r>
          </a:p>
          <a:p>
            <a:pPr eaLnBrk="1" hangingPunct="1">
              <a:lnSpc>
                <a:spcPct val="80000"/>
              </a:lnSpc>
              <a:buFont typeface="Wingdings" charset="2"/>
              <a:buNone/>
              <a:defRPr/>
            </a:pPr>
            <a:r>
              <a:rPr lang="en-US" altLang="en-US" sz="2400"/>
              <a:t>	with p* = 0.425558</a:t>
            </a:r>
          </a:p>
          <a:p>
            <a:pPr eaLnBrk="1" hangingPunct="1">
              <a:lnSpc>
                <a:spcPct val="80000"/>
              </a:lnSpc>
              <a:buFont typeface="Wingdings" charset="2"/>
              <a:buNone/>
              <a:defRPr/>
            </a:pPr>
            <a:endParaRPr lang="en-US" altLang="en-US" sz="2400"/>
          </a:p>
          <a:p>
            <a:pPr eaLnBrk="1" hangingPunct="1">
              <a:lnSpc>
                <a:spcPct val="80000"/>
              </a:lnSpc>
              <a:buFont typeface="Wingdings" charset="2"/>
              <a:buNone/>
              <a:defRPr/>
            </a:pPr>
            <a:r>
              <a:rPr lang="en-US" altLang="en-US" sz="2400"/>
              <a:t>Hence we have:</a:t>
            </a:r>
          </a:p>
          <a:p>
            <a:pPr eaLnBrk="1" hangingPunct="1">
              <a:lnSpc>
                <a:spcPct val="80000"/>
              </a:lnSpc>
              <a:buFont typeface="Wingdings" charset="2"/>
              <a:buNone/>
              <a:defRPr/>
            </a:pPr>
            <a:r>
              <a:rPr lang="en-US" altLang="en-US" sz="2400"/>
              <a:t>C = $ 7.838		(confirming our previous results)</a:t>
            </a:r>
          </a:p>
        </p:txBody>
      </p:sp>
    </p:spTree>
    <p:extLst>
      <p:ext uri="{BB962C8B-B14F-4D97-AF65-F5344CB8AC3E}">
        <p14:creationId xmlns:p14="http://schemas.microsoft.com/office/powerpoint/2010/main" val="1048915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4A2A0D5-03C2-034B-B2B6-7115CB9B3002}" type="slidenum">
              <a:rPr lang="en-US" altLang="en-US"/>
              <a:pPr>
                <a:defRPr/>
              </a:pPr>
              <a:t>29</a:t>
            </a:fld>
            <a:endParaRPr lang="en-US" altLang="en-US"/>
          </a:p>
        </p:txBody>
      </p:sp>
      <p:sp>
        <p:nvSpPr>
          <p:cNvPr id="23554" name="Rectangle 2"/>
          <p:cNvSpPr>
            <a:spLocks noGrp="1" noChangeArrowheads="1"/>
          </p:cNvSpPr>
          <p:nvPr>
            <p:ph type="title"/>
          </p:nvPr>
        </p:nvSpPr>
        <p:spPr/>
        <p:txBody>
          <a:bodyPr/>
          <a:lstStyle/>
          <a:p>
            <a:pPr eaLnBrk="1" hangingPunct="1">
              <a:defRPr/>
            </a:pPr>
            <a:r>
              <a:rPr lang="en-US" altLang="en-US"/>
              <a:t>The binomial solution</a:t>
            </a:r>
            <a:endParaRPr lang="en-US" altLang="en-US" sz="2900"/>
          </a:p>
        </p:txBody>
      </p:sp>
      <p:sp>
        <p:nvSpPr>
          <p:cNvPr id="23555" name="Rectangle 3"/>
          <p:cNvSpPr>
            <a:spLocks noGrp="1" noChangeArrowheads="1"/>
          </p:cNvSpPr>
          <p:nvPr>
            <p:ph type="body" idx="1"/>
          </p:nvPr>
        </p:nvSpPr>
        <p:spPr>
          <a:xfrm>
            <a:off x="1058863" y="1828800"/>
            <a:ext cx="7556500" cy="4271963"/>
          </a:xfrm>
        </p:spPr>
        <p:txBody>
          <a:bodyPr/>
          <a:lstStyle/>
          <a:p>
            <a:pPr eaLnBrk="1" hangingPunct="1">
              <a:defRPr/>
            </a:pPr>
            <a:r>
              <a:rPr lang="en-US" altLang="en-US" sz="1800" dirty="0"/>
              <a:t>How do we find a replicating portfolio consisting of </a:t>
            </a:r>
            <a:r>
              <a:rPr lang="en-US" altLang="en-US" sz="1800" dirty="0">
                <a:sym typeface="Symbol" charset="2"/>
              </a:rPr>
              <a:t> shares of stock and a dollar amount </a:t>
            </a:r>
            <a:r>
              <a:rPr lang="en-US" altLang="en-US" sz="1800" i="1" dirty="0">
                <a:sym typeface="Symbol" charset="2"/>
              </a:rPr>
              <a:t>B</a:t>
            </a:r>
            <a:r>
              <a:rPr lang="en-US" altLang="en-US" sz="1800" dirty="0">
                <a:sym typeface="Symbol" charset="2"/>
              </a:rPr>
              <a:t> in lending, such that the portfolio imitates the option whether the stock rises or falls?</a:t>
            </a:r>
          </a:p>
          <a:p>
            <a:pPr lvl="1" eaLnBrk="1" hangingPunct="1">
              <a:defRPr/>
            </a:pPr>
            <a:endParaRPr lang="en-US" altLang="en-US" sz="1800" dirty="0"/>
          </a:p>
          <a:p>
            <a:pPr lvl="1" eaLnBrk="1" hangingPunct="1">
              <a:defRPr/>
            </a:pPr>
            <a:r>
              <a:rPr lang="en-US" altLang="en-US" sz="1800" dirty="0"/>
              <a:t>Suppose that the stock has a continuous dividend yield of </a:t>
            </a:r>
            <a:r>
              <a:rPr lang="en-US" altLang="en-US" sz="1800" dirty="0">
                <a:sym typeface="Symbol" charset="2"/>
              </a:rPr>
              <a:t>, which is reinvested in the stock. Thus, if you buy one share at time </a:t>
            </a:r>
            <a:r>
              <a:rPr lang="en-US" altLang="en-US" sz="1800" i="1" dirty="0">
                <a:sym typeface="Symbol" charset="2"/>
              </a:rPr>
              <a:t>t</a:t>
            </a:r>
            <a:r>
              <a:rPr lang="en-US" altLang="en-US" sz="1800" dirty="0">
                <a:sym typeface="Symbol" charset="2"/>
              </a:rPr>
              <a:t>, at time </a:t>
            </a:r>
            <a:r>
              <a:rPr lang="en-US" altLang="en-US" sz="1800" i="1" dirty="0" err="1">
                <a:sym typeface="Symbol" charset="2"/>
              </a:rPr>
              <a:t>t+h</a:t>
            </a:r>
            <a:r>
              <a:rPr lang="en-US" altLang="en-US" sz="1800" dirty="0">
                <a:sym typeface="Symbol" charset="2"/>
              </a:rPr>
              <a:t> you will have </a:t>
            </a:r>
            <a:r>
              <a:rPr lang="en-US" altLang="en-US" sz="1800" i="1" dirty="0" err="1">
                <a:sym typeface="Symbol" charset="2"/>
              </a:rPr>
              <a:t>e</a:t>
            </a:r>
            <a:r>
              <a:rPr lang="en-US" altLang="en-US" sz="1800" baseline="30000" dirty="0" err="1">
                <a:sym typeface="Symbol" charset="2"/>
              </a:rPr>
              <a:t></a:t>
            </a:r>
            <a:r>
              <a:rPr lang="en-US" altLang="en-US" sz="1800" i="1" baseline="30000" dirty="0" err="1">
                <a:sym typeface="Symbol" charset="2"/>
              </a:rPr>
              <a:t>h</a:t>
            </a:r>
            <a:r>
              <a:rPr lang="en-US" altLang="en-US" sz="1800" dirty="0">
                <a:sym typeface="Symbol" charset="2"/>
              </a:rPr>
              <a:t> shares.</a:t>
            </a:r>
          </a:p>
          <a:p>
            <a:pPr lvl="1" eaLnBrk="1" hangingPunct="1">
              <a:defRPr/>
            </a:pPr>
            <a:endParaRPr lang="en-US" altLang="en-US" sz="1800" dirty="0">
              <a:sym typeface="Symbol" charset="2"/>
            </a:endParaRPr>
          </a:p>
          <a:p>
            <a:pPr lvl="1" eaLnBrk="1" hangingPunct="1">
              <a:defRPr/>
            </a:pPr>
            <a:r>
              <a:rPr lang="en-US" altLang="en-US" sz="1800" dirty="0">
                <a:sym typeface="Symbol" charset="2"/>
              </a:rPr>
              <a:t>If the length of a period is </a:t>
            </a:r>
            <a:r>
              <a:rPr lang="en-US" altLang="en-US" sz="1800" i="1" dirty="0">
                <a:sym typeface="Symbol" charset="2"/>
              </a:rPr>
              <a:t>h</a:t>
            </a:r>
            <a:r>
              <a:rPr lang="en-US" altLang="en-US" sz="1800" dirty="0">
                <a:sym typeface="Symbol" charset="2"/>
              </a:rPr>
              <a:t>, the interest factor per period is </a:t>
            </a:r>
            <a:r>
              <a:rPr lang="en-US" altLang="en-US" sz="1800" i="1" dirty="0" err="1">
                <a:sym typeface="Symbol" charset="2"/>
              </a:rPr>
              <a:t>e</a:t>
            </a:r>
            <a:r>
              <a:rPr lang="en-US" altLang="en-US" sz="1800" i="1" baseline="30000" dirty="0" err="1">
                <a:sym typeface="Symbol" charset="2"/>
              </a:rPr>
              <a:t>rh</a:t>
            </a:r>
            <a:r>
              <a:rPr lang="en-US" altLang="en-US" sz="1800" dirty="0">
                <a:sym typeface="Symbol" charset="2"/>
              </a:rPr>
              <a:t>.</a:t>
            </a:r>
          </a:p>
          <a:p>
            <a:pPr lvl="1" eaLnBrk="1" hangingPunct="1">
              <a:defRPr/>
            </a:pPr>
            <a:endParaRPr lang="en-US" altLang="en-US" sz="1800" dirty="0">
              <a:sym typeface="Symbol" charset="2"/>
            </a:endParaRPr>
          </a:p>
          <a:p>
            <a:pPr lvl="1" eaLnBrk="1" hangingPunct="1">
              <a:defRPr/>
            </a:pPr>
            <a:r>
              <a:rPr lang="en-US" altLang="en-US" sz="1800" i="1" dirty="0">
                <a:sym typeface="Symbol" charset="2"/>
              </a:rPr>
              <a:t>uS</a:t>
            </a:r>
            <a:r>
              <a:rPr lang="en-US" altLang="en-US" sz="1800" baseline="-25000" dirty="0">
                <a:sym typeface="Symbol" charset="2"/>
              </a:rPr>
              <a:t>0</a:t>
            </a:r>
            <a:r>
              <a:rPr lang="en-US" altLang="en-US" sz="1800" dirty="0">
                <a:sym typeface="Symbol" charset="2"/>
              </a:rPr>
              <a:t> denotes the stock price when the price goes up, and </a:t>
            </a:r>
            <a:r>
              <a:rPr lang="en-US" altLang="en-US" sz="1800" i="1" dirty="0">
                <a:sym typeface="Symbol" charset="2"/>
              </a:rPr>
              <a:t>dS</a:t>
            </a:r>
            <a:r>
              <a:rPr lang="en-US" altLang="en-US" sz="1800" baseline="-25000" dirty="0">
                <a:sym typeface="Symbol" charset="2"/>
              </a:rPr>
              <a:t>0</a:t>
            </a:r>
            <a:r>
              <a:rPr lang="en-US" altLang="en-US" sz="1800" dirty="0">
                <a:sym typeface="Symbol" charset="2"/>
              </a:rPr>
              <a:t> denotes the stock price when the price goes down.</a:t>
            </a:r>
          </a:p>
        </p:txBody>
      </p:sp>
    </p:spTree>
    <p:extLst>
      <p:ext uri="{BB962C8B-B14F-4D97-AF65-F5344CB8AC3E}">
        <p14:creationId xmlns:p14="http://schemas.microsoft.com/office/powerpoint/2010/main" val="422087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altLang="en-US" dirty="0">
                <a:ea typeface="MS PGothic" charset="-128"/>
              </a:rPr>
              <a:t>1. Coding Exotic Options</a:t>
            </a:r>
            <a:endParaRPr lang="en-US" dirty="0"/>
          </a:p>
        </p:txBody>
      </p:sp>
    </p:spTree>
    <p:extLst>
      <p:ext uri="{BB962C8B-B14F-4D97-AF65-F5344CB8AC3E}">
        <p14:creationId xmlns:p14="http://schemas.microsoft.com/office/powerpoint/2010/main" val="2788738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0DAAF2C-F5A9-8A4E-9A25-27018FA16476}" type="slidenum">
              <a:rPr lang="en-US" altLang="en-US"/>
              <a:pPr>
                <a:defRPr/>
              </a:pPr>
              <a:t>30</a:t>
            </a:fld>
            <a:endParaRPr lang="en-US" altLang="en-US"/>
          </a:p>
        </p:txBody>
      </p:sp>
      <p:sp>
        <p:nvSpPr>
          <p:cNvPr id="24578" name="Rectangle 2"/>
          <p:cNvSpPr>
            <a:spLocks noGrp="1" noChangeArrowheads="1"/>
          </p:cNvSpPr>
          <p:nvPr>
            <p:ph type="title"/>
          </p:nvPr>
        </p:nvSpPr>
        <p:spPr>
          <a:xfrm>
            <a:off x="914400" y="277813"/>
            <a:ext cx="7772400" cy="1066800"/>
          </a:xfrm>
        </p:spPr>
        <p:txBody>
          <a:bodyPr/>
          <a:lstStyle/>
          <a:p>
            <a:pPr eaLnBrk="1" hangingPunct="1">
              <a:defRPr/>
            </a:pPr>
            <a:r>
              <a:rPr lang="en-US" altLang="en-US"/>
              <a:t>The binomial solution</a:t>
            </a:r>
            <a:endParaRPr lang="en-US" altLang="en-US" sz="2900"/>
          </a:p>
        </p:txBody>
      </p:sp>
      <p:sp>
        <p:nvSpPr>
          <p:cNvPr id="24579" name="Rectangle 3"/>
          <p:cNvSpPr>
            <a:spLocks noGrp="1" noChangeArrowheads="1"/>
          </p:cNvSpPr>
          <p:nvPr>
            <p:ph type="body" idx="1"/>
          </p:nvPr>
        </p:nvSpPr>
        <p:spPr>
          <a:xfrm>
            <a:off x="1130300" y="1676400"/>
            <a:ext cx="7340600" cy="4424363"/>
          </a:xfrm>
        </p:spPr>
        <p:txBody>
          <a:bodyPr/>
          <a:lstStyle/>
          <a:p>
            <a:pPr eaLnBrk="1" hangingPunct="1">
              <a:buFont typeface="Wingdings" charset="2"/>
              <a:buNone/>
              <a:defRPr/>
            </a:pPr>
            <a:r>
              <a:rPr lang="en-US" altLang="en-US" sz="1200" dirty="0">
                <a:sym typeface="Symbol" charset="2"/>
              </a:rPr>
              <a:t></a:t>
            </a:r>
            <a:r>
              <a:rPr lang="en-US" altLang="en-US" sz="1600" dirty="0">
                <a:sym typeface="Symbol" charset="2"/>
              </a:rPr>
              <a:t> </a:t>
            </a:r>
            <a:r>
              <a:rPr lang="en-US" altLang="en-US" sz="1800" dirty="0"/>
              <a:t>Stock price tree:	 	         </a:t>
            </a:r>
            <a:r>
              <a:rPr lang="en-US" altLang="en-US" sz="1200" dirty="0">
                <a:sym typeface="Symbol" charset="2"/>
              </a:rPr>
              <a:t></a:t>
            </a:r>
            <a:r>
              <a:rPr lang="en-US" altLang="en-US" sz="1600" dirty="0">
                <a:sym typeface="Symbol" charset="2"/>
              </a:rPr>
              <a:t> </a:t>
            </a:r>
            <a:r>
              <a:rPr lang="en-US" altLang="en-US" sz="1800" dirty="0">
                <a:sym typeface="Symbol" charset="2"/>
              </a:rPr>
              <a:t>Corresponding tree for </a:t>
            </a:r>
          </a:p>
          <a:p>
            <a:pPr eaLnBrk="1" hangingPunct="1">
              <a:buFont typeface="Wingdings" charset="2"/>
              <a:buNone/>
              <a:defRPr/>
            </a:pPr>
            <a:r>
              <a:rPr lang="en-US" altLang="en-US" sz="1800" dirty="0">
                <a:sym typeface="Symbol" charset="2"/>
              </a:rPr>
              <a:t>									the value of the option:</a:t>
            </a:r>
            <a:endParaRPr lang="en-US" altLang="en-US" sz="1800" dirty="0"/>
          </a:p>
          <a:p>
            <a:pPr eaLnBrk="1" hangingPunct="1">
              <a:buFont typeface="Wingdings" charset="2"/>
              <a:buNone/>
              <a:defRPr/>
            </a:pPr>
            <a:r>
              <a:rPr lang="en-US" altLang="en-US" sz="1800" dirty="0"/>
              <a:t>			              </a:t>
            </a:r>
            <a:r>
              <a:rPr lang="en-US" altLang="en-US" sz="1800" i="1" dirty="0">
                <a:sym typeface="Symbol" charset="2"/>
              </a:rPr>
              <a:t>uS</a:t>
            </a:r>
            <a:r>
              <a:rPr lang="en-US" altLang="en-US" sz="1800" baseline="-25000" dirty="0">
                <a:sym typeface="Symbol" charset="2"/>
              </a:rPr>
              <a:t>0</a:t>
            </a:r>
            <a:r>
              <a:rPr lang="en-US" altLang="en-US" sz="1800" dirty="0"/>
              <a:t> 					                   </a:t>
            </a:r>
            <a:r>
              <a:rPr lang="en-US" altLang="en-US" sz="1800" i="1" dirty="0">
                <a:sym typeface="Symbol" charset="2"/>
              </a:rPr>
              <a:t>C</a:t>
            </a:r>
            <a:r>
              <a:rPr lang="en-US" altLang="en-US" sz="1800" i="1" baseline="-25000" dirty="0">
                <a:sym typeface="Symbol" charset="2"/>
              </a:rPr>
              <a:t>u</a:t>
            </a:r>
            <a:endParaRPr lang="en-US" altLang="en-US" sz="1800" dirty="0"/>
          </a:p>
          <a:p>
            <a:pPr eaLnBrk="1" hangingPunct="1">
              <a:buFont typeface="Wingdings" charset="2"/>
              <a:buNone/>
              <a:defRPr/>
            </a:pPr>
            <a:r>
              <a:rPr lang="en-US" altLang="en-US" sz="1800" i="1" dirty="0">
                <a:sym typeface="Symbol" charset="2"/>
              </a:rPr>
              <a:t>	S</a:t>
            </a:r>
            <a:r>
              <a:rPr lang="en-US" altLang="en-US" sz="1800" baseline="-25000" dirty="0">
                <a:sym typeface="Symbol" charset="2"/>
              </a:rPr>
              <a:t>0</a:t>
            </a:r>
            <a:r>
              <a:rPr lang="en-US" altLang="en-US" sz="1800" dirty="0"/>
              <a:t> 				 	               </a:t>
            </a:r>
            <a:r>
              <a:rPr lang="en-US" altLang="en-US" sz="1800" i="1" dirty="0">
                <a:sym typeface="Symbol" charset="2"/>
              </a:rPr>
              <a:t>C</a:t>
            </a:r>
            <a:r>
              <a:rPr lang="en-US" altLang="en-US" sz="1800" baseline="-25000" dirty="0">
                <a:sym typeface="Symbol" charset="2"/>
              </a:rPr>
              <a:t>0</a:t>
            </a:r>
            <a:r>
              <a:rPr lang="en-US" altLang="en-US" sz="1800" dirty="0"/>
              <a:t> </a:t>
            </a:r>
          </a:p>
          <a:p>
            <a:pPr eaLnBrk="1" hangingPunct="1">
              <a:buFont typeface="Wingdings" charset="2"/>
              <a:buNone/>
              <a:defRPr/>
            </a:pPr>
            <a:r>
              <a:rPr lang="en-US" altLang="en-US" sz="1800" i="1" dirty="0">
                <a:sym typeface="Symbol" charset="2"/>
              </a:rPr>
              <a:t>			              dS</a:t>
            </a:r>
            <a:r>
              <a:rPr lang="en-US" altLang="en-US" sz="1800" baseline="-25000" dirty="0">
                <a:sym typeface="Symbol" charset="2"/>
              </a:rPr>
              <a:t>0</a:t>
            </a:r>
            <a:r>
              <a:rPr lang="en-US" altLang="en-US" sz="1800" i="1" baseline="-25000" dirty="0">
                <a:sym typeface="Symbol" charset="2"/>
              </a:rPr>
              <a:t>					                            </a:t>
            </a:r>
            <a:r>
              <a:rPr lang="en-US" altLang="en-US" sz="1800" i="1" dirty="0">
                <a:sym typeface="Symbol" charset="2"/>
              </a:rPr>
              <a:t>C</a:t>
            </a:r>
            <a:r>
              <a:rPr lang="en-US" altLang="en-US" sz="1800" i="1" baseline="-25000" dirty="0">
                <a:sym typeface="Symbol" charset="2"/>
              </a:rPr>
              <a:t>d</a:t>
            </a:r>
          </a:p>
          <a:p>
            <a:pPr lvl="1" eaLnBrk="1" hangingPunct="1">
              <a:defRPr/>
            </a:pPr>
            <a:endParaRPr lang="en-US" altLang="en-US" sz="900" dirty="0">
              <a:sym typeface="Symbol" charset="2"/>
            </a:endParaRPr>
          </a:p>
          <a:p>
            <a:pPr lvl="1" eaLnBrk="1" hangingPunct="1">
              <a:defRPr/>
            </a:pPr>
            <a:r>
              <a:rPr lang="en-US" altLang="en-US" sz="1800" dirty="0">
                <a:sym typeface="Symbol" charset="2"/>
              </a:rPr>
              <a:t>Note that </a:t>
            </a:r>
            <a:r>
              <a:rPr lang="en-US" altLang="en-US" sz="1800" i="1" dirty="0">
                <a:sym typeface="Symbol" charset="2"/>
              </a:rPr>
              <a:t>u</a:t>
            </a:r>
            <a:r>
              <a:rPr lang="en-US" altLang="en-US" sz="1800" dirty="0">
                <a:sym typeface="Symbol" charset="2"/>
              </a:rPr>
              <a:t> (</a:t>
            </a:r>
            <a:r>
              <a:rPr lang="en-US" altLang="en-US" sz="1800" i="1" dirty="0">
                <a:sym typeface="Symbol" charset="2"/>
              </a:rPr>
              <a:t>d</a:t>
            </a:r>
            <a:r>
              <a:rPr lang="en-US" altLang="en-US" sz="1800" dirty="0">
                <a:sym typeface="Symbol" charset="2"/>
              </a:rPr>
              <a:t>) in the stock price tree is interpreted as one plus the rate of capital gain (loss) on the stock if it goes up (down).</a:t>
            </a:r>
          </a:p>
          <a:p>
            <a:pPr lvl="1" eaLnBrk="1" hangingPunct="1">
              <a:defRPr/>
            </a:pPr>
            <a:endParaRPr lang="en-US" altLang="en-US" sz="1800" i="1" baseline="-25000" dirty="0">
              <a:sym typeface="Symbol" charset="2"/>
            </a:endParaRPr>
          </a:p>
          <a:p>
            <a:pPr eaLnBrk="1" hangingPunct="1">
              <a:defRPr/>
            </a:pPr>
            <a:r>
              <a:rPr lang="en-US" altLang="en-US" sz="1800" dirty="0">
                <a:sym typeface="Symbol" charset="2"/>
              </a:rPr>
              <a:t>The value of the replicating portfolio at time </a:t>
            </a:r>
            <a:r>
              <a:rPr lang="en-US" altLang="en-US" sz="1800" i="1" dirty="0">
                <a:sym typeface="Symbol" charset="2"/>
              </a:rPr>
              <a:t>h</a:t>
            </a:r>
            <a:r>
              <a:rPr lang="en-US" altLang="en-US" sz="1800" dirty="0">
                <a:sym typeface="Symbol" charset="2"/>
              </a:rPr>
              <a:t>, with stock price </a:t>
            </a:r>
            <a:r>
              <a:rPr lang="en-US" altLang="en-US" sz="1800" i="1" dirty="0" err="1">
                <a:sym typeface="Symbol" charset="2"/>
              </a:rPr>
              <a:t>S</a:t>
            </a:r>
            <a:r>
              <a:rPr lang="en-US" altLang="en-US" sz="1800" i="1" baseline="-25000" dirty="0" err="1">
                <a:sym typeface="Symbol" charset="2"/>
              </a:rPr>
              <a:t>h</a:t>
            </a:r>
            <a:r>
              <a:rPr lang="en-US" altLang="en-US" sz="1800" dirty="0">
                <a:sym typeface="Symbol" charset="2"/>
              </a:rPr>
              <a:t>, is</a:t>
            </a:r>
            <a:r>
              <a:rPr lang="en-US" altLang="en-US" sz="1800" i="1" dirty="0">
                <a:sym typeface="Symbol" charset="2"/>
              </a:rPr>
              <a:t>	</a:t>
            </a:r>
          </a:p>
          <a:p>
            <a:pPr algn="ctr" eaLnBrk="1" hangingPunct="1">
              <a:buFont typeface="Wingdings" charset="2"/>
              <a:buNone/>
              <a:defRPr/>
            </a:pPr>
            <a:r>
              <a:rPr lang="en-US" altLang="en-US" sz="1800" dirty="0">
                <a:sym typeface="Symbol" charset="2"/>
              </a:rPr>
              <a:t></a:t>
            </a:r>
            <a:r>
              <a:rPr lang="en-US" altLang="en-US" sz="1800" i="1" dirty="0">
                <a:sym typeface="Symbol" charset="2"/>
              </a:rPr>
              <a:t> </a:t>
            </a:r>
            <a:r>
              <a:rPr lang="en-US" altLang="en-US" sz="1800" i="1" dirty="0" err="1">
                <a:sym typeface="Symbol" charset="2"/>
              </a:rPr>
              <a:t>S</a:t>
            </a:r>
            <a:r>
              <a:rPr lang="en-US" altLang="en-US" sz="1800" i="1" baseline="-25000" dirty="0" err="1">
                <a:sym typeface="Symbol" charset="2"/>
              </a:rPr>
              <a:t>h</a:t>
            </a:r>
            <a:r>
              <a:rPr lang="en-US" altLang="en-US" sz="1800" i="1" dirty="0">
                <a:sym typeface="Symbol" charset="2"/>
              </a:rPr>
              <a:t> </a:t>
            </a:r>
            <a:r>
              <a:rPr lang="en-US" altLang="en-US" sz="1800" dirty="0">
                <a:sym typeface="Symbol" charset="2"/>
              </a:rPr>
              <a:t>+</a:t>
            </a:r>
            <a:r>
              <a:rPr lang="en-US" altLang="en-US" sz="1800" i="1" dirty="0">
                <a:sym typeface="Symbol" charset="2"/>
              </a:rPr>
              <a:t> </a:t>
            </a:r>
            <a:r>
              <a:rPr lang="en-US" altLang="en-US" sz="1800" i="1" dirty="0" err="1">
                <a:sym typeface="Symbol" charset="2"/>
              </a:rPr>
              <a:t>e</a:t>
            </a:r>
            <a:r>
              <a:rPr lang="en-US" altLang="en-US" sz="1800" i="1" baseline="30000" dirty="0" err="1">
                <a:sym typeface="Symbol" charset="2"/>
              </a:rPr>
              <a:t>rh</a:t>
            </a:r>
            <a:r>
              <a:rPr lang="en-US" altLang="en-US" sz="1800" i="1" dirty="0">
                <a:sym typeface="Symbol" charset="2"/>
              </a:rPr>
              <a:t> B</a:t>
            </a:r>
          </a:p>
        </p:txBody>
      </p:sp>
      <p:sp>
        <p:nvSpPr>
          <p:cNvPr id="24580" name="Line 4"/>
          <p:cNvSpPr>
            <a:spLocks noChangeShapeType="1"/>
          </p:cNvSpPr>
          <p:nvPr/>
        </p:nvSpPr>
        <p:spPr bwMode="auto">
          <a:xfrm flipV="1">
            <a:off x="1905000" y="25908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sp>
        <p:nvSpPr>
          <p:cNvPr id="24581" name="Line 5"/>
          <p:cNvSpPr>
            <a:spLocks noChangeShapeType="1"/>
          </p:cNvSpPr>
          <p:nvPr/>
        </p:nvSpPr>
        <p:spPr bwMode="auto">
          <a:xfrm>
            <a:off x="1905000" y="2887133"/>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sp>
        <p:nvSpPr>
          <p:cNvPr id="24582" name="Line 6"/>
          <p:cNvSpPr>
            <a:spLocks noChangeShapeType="1"/>
          </p:cNvSpPr>
          <p:nvPr/>
        </p:nvSpPr>
        <p:spPr bwMode="auto">
          <a:xfrm flipV="1">
            <a:off x="5215468" y="2497667"/>
            <a:ext cx="1219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sp>
        <p:nvSpPr>
          <p:cNvPr id="24583" name="Line 7"/>
          <p:cNvSpPr>
            <a:spLocks noChangeShapeType="1"/>
          </p:cNvSpPr>
          <p:nvPr/>
        </p:nvSpPr>
        <p:spPr bwMode="auto">
          <a:xfrm>
            <a:off x="5232403" y="2878666"/>
            <a:ext cx="1219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p>
        </p:txBody>
      </p:sp>
    </p:spTree>
    <p:extLst>
      <p:ext uri="{BB962C8B-B14F-4D97-AF65-F5344CB8AC3E}">
        <p14:creationId xmlns:p14="http://schemas.microsoft.com/office/powerpoint/2010/main" val="894008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1F1B7F0-8FCA-F243-918E-65841281092D}" type="slidenum">
              <a:rPr lang="en-US" altLang="en-US"/>
              <a:pPr>
                <a:defRPr/>
              </a:pPr>
              <a:t>31</a:t>
            </a:fld>
            <a:endParaRPr lang="en-US" altLang="en-US"/>
          </a:p>
        </p:txBody>
      </p:sp>
      <p:sp>
        <p:nvSpPr>
          <p:cNvPr id="25602" name="Rectangle 2"/>
          <p:cNvSpPr>
            <a:spLocks noGrp="1" noChangeArrowheads="1"/>
          </p:cNvSpPr>
          <p:nvPr>
            <p:ph type="title"/>
          </p:nvPr>
        </p:nvSpPr>
        <p:spPr>
          <a:xfrm>
            <a:off x="914400" y="277813"/>
            <a:ext cx="7772400" cy="1066800"/>
          </a:xfrm>
        </p:spPr>
        <p:txBody>
          <a:bodyPr/>
          <a:lstStyle/>
          <a:p>
            <a:pPr eaLnBrk="1" hangingPunct="1">
              <a:defRPr/>
            </a:pPr>
            <a:r>
              <a:rPr lang="en-US" altLang="en-US"/>
              <a:t>The binomial solution</a:t>
            </a:r>
            <a:endParaRPr lang="en-US" altLang="en-US" sz="2900"/>
          </a:p>
        </p:txBody>
      </p:sp>
      <p:sp>
        <p:nvSpPr>
          <p:cNvPr id="25603" name="Rectangle 3"/>
          <p:cNvSpPr>
            <a:spLocks noGrp="1" noChangeArrowheads="1"/>
          </p:cNvSpPr>
          <p:nvPr>
            <p:ph type="body" idx="1"/>
          </p:nvPr>
        </p:nvSpPr>
        <p:spPr>
          <a:xfrm>
            <a:off x="685800" y="1524000"/>
            <a:ext cx="7772400" cy="4572000"/>
          </a:xfrm>
        </p:spPr>
        <p:txBody>
          <a:bodyPr/>
          <a:lstStyle/>
          <a:p>
            <a:pPr eaLnBrk="1" hangingPunct="1">
              <a:defRPr/>
            </a:pPr>
            <a:r>
              <a:rPr lang="en-US" altLang="en-US" sz="2000"/>
              <a:t>At the prices </a:t>
            </a:r>
            <a:r>
              <a:rPr lang="en-US" altLang="en-US" sz="2000" i="1"/>
              <a:t>S</a:t>
            </a:r>
            <a:r>
              <a:rPr lang="en-US" altLang="en-US" sz="2000" i="1" baseline="-25000"/>
              <a:t>h </a:t>
            </a:r>
            <a:r>
              <a:rPr lang="en-US" altLang="en-US" sz="2000"/>
              <a:t>= </a:t>
            </a:r>
            <a:r>
              <a:rPr lang="en-US" altLang="en-US" sz="2000" i="1"/>
              <a:t>uS</a:t>
            </a:r>
            <a:r>
              <a:rPr lang="en-US" altLang="en-US" sz="2000"/>
              <a:t> and </a:t>
            </a:r>
            <a:r>
              <a:rPr lang="en-US" altLang="en-US" sz="2000" i="1"/>
              <a:t>S</a:t>
            </a:r>
            <a:r>
              <a:rPr lang="en-US" altLang="en-US" sz="2000" i="1" baseline="-25000"/>
              <a:t>h </a:t>
            </a:r>
            <a:r>
              <a:rPr lang="en-US" altLang="en-US" sz="2000"/>
              <a:t>= </a:t>
            </a:r>
            <a:r>
              <a:rPr lang="en-US" altLang="en-US" sz="2000" i="1"/>
              <a:t>dS</a:t>
            </a:r>
            <a:r>
              <a:rPr lang="en-US" altLang="en-US" sz="2000"/>
              <a:t>, a replicating portfolio will satisfy</a:t>
            </a:r>
          </a:p>
          <a:p>
            <a:pPr algn="ctr" eaLnBrk="1" hangingPunct="1">
              <a:buFont typeface="Wingdings" charset="2"/>
              <a:buNone/>
              <a:defRPr/>
            </a:pPr>
            <a:r>
              <a:rPr lang="en-US" altLang="en-US"/>
              <a:t>(</a:t>
            </a:r>
            <a:r>
              <a:rPr lang="en-US" altLang="en-US" sz="2000">
                <a:sym typeface="Symbol" charset="2"/>
              </a:rPr>
              <a:t>  </a:t>
            </a:r>
            <a:r>
              <a:rPr lang="en-US" altLang="en-US" sz="2000" i="1"/>
              <a:t>uS </a:t>
            </a:r>
            <a:r>
              <a:rPr lang="en-US" altLang="en-US" sz="2000">
                <a:sym typeface="Symbol" charset="2"/>
              </a:rPr>
              <a:t></a:t>
            </a:r>
            <a:r>
              <a:rPr lang="en-US" altLang="en-US" sz="2000" i="1"/>
              <a:t> </a:t>
            </a:r>
            <a:r>
              <a:rPr lang="en-US" altLang="en-US" sz="2000" i="1">
                <a:sym typeface="Symbol" charset="2"/>
              </a:rPr>
              <a:t>e</a:t>
            </a:r>
            <a:r>
              <a:rPr lang="en-US" altLang="en-US" sz="2000" baseline="30000">
                <a:sym typeface="Symbol" charset="2"/>
              </a:rPr>
              <a:t></a:t>
            </a:r>
            <a:r>
              <a:rPr lang="en-US" altLang="en-US" sz="2000" i="1" baseline="30000">
                <a:sym typeface="Symbol" charset="2"/>
              </a:rPr>
              <a:t>h</a:t>
            </a:r>
            <a:r>
              <a:rPr lang="en-US" altLang="en-US" sz="2000">
                <a:sym typeface="Symbol" charset="2"/>
              </a:rPr>
              <a:t> ) + (</a:t>
            </a:r>
            <a:r>
              <a:rPr lang="en-US" altLang="en-US" sz="2000" i="1">
                <a:sym typeface="Symbol" charset="2"/>
              </a:rPr>
              <a:t>B</a:t>
            </a:r>
            <a:r>
              <a:rPr lang="en-US" altLang="en-US" sz="2000">
                <a:sym typeface="Symbol" charset="2"/>
              </a:rPr>
              <a:t>  </a:t>
            </a:r>
            <a:r>
              <a:rPr lang="en-US" altLang="en-US" sz="2000" i="1">
                <a:sym typeface="Symbol" charset="2"/>
              </a:rPr>
              <a:t>e</a:t>
            </a:r>
            <a:r>
              <a:rPr lang="en-US" altLang="en-US" sz="2000" i="1" baseline="30000">
                <a:sym typeface="Symbol" charset="2"/>
              </a:rPr>
              <a:t>rh</a:t>
            </a:r>
            <a:r>
              <a:rPr lang="en-US" altLang="en-US" sz="2000">
                <a:sym typeface="Symbol" charset="2"/>
              </a:rPr>
              <a:t>) = </a:t>
            </a:r>
            <a:r>
              <a:rPr lang="en-US" altLang="en-US" sz="2000" i="1">
                <a:sym typeface="Symbol" charset="2"/>
              </a:rPr>
              <a:t>C</a:t>
            </a:r>
            <a:r>
              <a:rPr lang="en-US" altLang="en-US" sz="2000" i="1" baseline="-25000">
                <a:sym typeface="Symbol" charset="2"/>
              </a:rPr>
              <a:t>u</a:t>
            </a:r>
          </a:p>
          <a:p>
            <a:pPr algn="ctr" eaLnBrk="1" hangingPunct="1">
              <a:buFont typeface="Wingdings" charset="2"/>
              <a:buNone/>
              <a:defRPr/>
            </a:pPr>
            <a:r>
              <a:rPr lang="en-US" altLang="en-US"/>
              <a:t>(</a:t>
            </a:r>
            <a:r>
              <a:rPr lang="en-US" altLang="en-US" sz="2000">
                <a:sym typeface="Symbol" charset="2"/>
              </a:rPr>
              <a:t>  </a:t>
            </a:r>
            <a:r>
              <a:rPr lang="en-US" altLang="en-US" sz="2000" i="1"/>
              <a:t>dS </a:t>
            </a:r>
            <a:r>
              <a:rPr lang="en-US" altLang="en-US" sz="2000">
                <a:sym typeface="Symbol" charset="2"/>
              </a:rPr>
              <a:t></a:t>
            </a:r>
            <a:r>
              <a:rPr lang="en-US" altLang="en-US" sz="2000" i="1"/>
              <a:t> </a:t>
            </a:r>
            <a:r>
              <a:rPr lang="en-US" altLang="en-US" sz="2000" i="1">
                <a:sym typeface="Symbol" charset="2"/>
              </a:rPr>
              <a:t>e</a:t>
            </a:r>
            <a:r>
              <a:rPr lang="en-US" altLang="en-US" sz="2000" baseline="30000">
                <a:sym typeface="Symbol" charset="2"/>
              </a:rPr>
              <a:t></a:t>
            </a:r>
            <a:r>
              <a:rPr lang="en-US" altLang="en-US" sz="2000" i="1" baseline="30000">
                <a:sym typeface="Symbol" charset="2"/>
              </a:rPr>
              <a:t>h</a:t>
            </a:r>
            <a:r>
              <a:rPr lang="en-US" altLang="en-US" sz="2000">
                <a:sym typeface="Symbol" charset="2"/>
              </a:rPr>
              <a:t> ) + (</a:t>
            </a:r>
            <a:r>
              <a:rPr lang="en-US" altLang="en-US" sz="2000" i="1">
                <a:sym typeface="Symbol" charset="2"/>
              </a:rPr>
              <a:t>B</a:t>
            </a:r>
            <a:r>
              <a:rPr lang="en-US" altLang="en-US" sz="2000">
                <a:sym typeface="Symbol" charset="2"/>
              </a:rPr>
              <a:t>  </a:t>
            </a:r>
            <a:r>
              <a:rPr lang="en-US" altLang="en-US" sz="2000" i="1">
                <a:sym typeface="Symbol" charset="2"/>
              </a:rPr>
              <a:t>e</a:t>
            </a:r>
            <a:r>
              <a:rPr lang="en-US" altLang="en-US" sz="2000" i="1" baseline="30000">
                <a:sym typeface="Symbol" charset="2"/>
              </a:rPr>
              <a:t>rh</a:t>
            </a:r>
            <a:r>
              <a:rPr lang="en-US" altLang="en-US" sz="2000">
                <a:sym typeface="Symbol" charset="2"/>
              </a:rPr>
              <a:t>) = </a:t>
            </a:r>
            <a:r>
              <a:rPr lang="en-US" altLang="en-US" sz="2000" i="1">
                <a:sym typeface="Symbol" charset="2"/>
              </a:rPr>
              <a:t>C</a:t>
            </a:r>
            <a:r>
              <a:rPr lang="en-US" altLang="en-US" sz="2000" i="1" baseline="-25000">
                <a:sym typeface="Symbol" charset="2"/>
              </a:rPr>
              <a:t>d</a:t>
            </a:r>
          </a:p>
          <a:p>
            <a:pPr algn="ctr" eaLnBrk="1" hangingPunct="1">
              <a:buFont typeface="Wingdings" charset="2"/>
              <a:buNone/>
              <a:defRPr/>
            </a:pPr>
            <a:endParaRPr lang="en-US" altLang="en-US" sz="1800" i="1" baseline="-25000">
              <a:sym typeface="Symbol" charset="2"/>
            </a:endParaRPr>
          </a:p>
          <a:p>
            <a:pPr eaLnBrk="1" hangingPunct="1">
              <a:defRPr/>
            </a:pPr>
            <a:r>
              <a:rPr lang="en-US" altLang="en-US" sz="2000">
                <a:sym typeface="Symbol" charset="2"/>
              </a:rPr>
              <a:t>Solving for</a:t>
            </a:r>
            <a:r>
              <a:rPr lang="en-US" altLang="en-US" sz="2000" i="1">
                <a:sym typeface="Symbol" charset="2"/>
              </a:rPr>
              <a:t> </a:t>
            </a:r>
            <a:r>
              <a:rPr lang="en-US" altLang="en-US" sz="2000">
                <a:sym typeface="Symbol" charset="2"/>
              </a:rPr>
              <a:t> and </a:t>
            </a:r>
            <a:r>
              <a:rPr lang="en-US" altLang="en-US" sz="2000" i="1">
                <a:sym typeface="Symbol" charset="2"/>
              </a:rPr>
              <a:t>B</a:t>
            </a:r>
            <a:r>
              <a:rPr lang="en-US" altLang="en-US" sz="2000">
                <a:sym typeface="Symbol" charset="2"/>
              </a:rPr>
              <a:t> gives</a:t>
            </a:r>
          </a:p>
          <a:p>
            <a:pPr algn="r" eaLnBrk="1" hangingPunct="1">
              <a:buFont typeface="Wingdings" charset="2"/>
              <a:buNone/>
              <a:defRPr/>
            </a:pPr>
            <a:r>
              <a:rPr lang="en-US" altLang="en-US" sz="2000">
                <a:sym typeface="Symbol" charset="2"/>
              </a:rPr>
              <a:t>	(10.1)</a:t>
            </a:r>
          </a:p>
          <a:p>
            <a:pPr algn="r" eaLnBrk="1" hangingPunct="1">
              <a:buFont typeface="Wingdings" charset="2"/>
              <a:buNone/>
              <a:defRPr/>
            </a:pPr>
            <a:endParaRPr lang="en-US" altLang="en-US" sz="2000">
              <a:sym typeface="Symbol" charset="2"/>
            </a:endParaRPr>
          </a:p>
          <a:p>
            <a:pPr algn="r" eaLnBrk="1" hangingPunct="1">
              <a:buFont typeface="Wingdings" charset="2"/>
              <a:buNone/>
              <a:defRPr/>
            </a:pPr>
            <a:endParaRPr lang="en-US" altLang="en-US" sz="2000">
              <a:sym typeface="Symbol" charset="2"/>
            </a:endParaRPr>
          </a:p>
          <a:p>
            <a:pPr algn="r" eaLnBrk="1" hangingPunct="1">
              <a:buFont typeface="Wingdings" charset="2"/>
              <a:buNone/>
              <a:defRPr/>
            </a:pPr>
            <a:r>
              <a:rPr lang="en-US" altLang="en-US" sz="2000">
                <a:sym typeface="Symbol" charset="2"/>
              </a:rPr>
              <a:t>(10.2)</a:t>
            </a:r>
          </a:p>
        </p:txBody>
      </p:sp>
      <p:graphicFrame>
        <p:nvGraphicFramePr>
          <p:cNvPr id="26628" name="Object 4"/>
          <p:cNvGraphicFramePr>
            <a:graphicFrameLocks noChangeAspect="1"/>
          </p:cNvGraphicFramePr>
          <p:nvPr/>
        </p:nvGraphicFramePr>
        <p:xfrm>
          <a:off x="3429000" y="4114800"/>
          <a:ext cx="2362200" cy="852488"/>
        </p:xfrm>
        <a:graphic>
          <a:graphicData uri="http://schemas.openxmlformats.org/presentationml/2006/ole">
            <mc:AlternateContent xmlns:mc="http://schemas.openxmlformats.org/markup-compatibility/2006">
              <mc:Choice xmlns:v="urn:schemas-microsoft-com:vml" Requires="v">
                <p:oleObj spid="_x0000_s22543" name="Equation" r:id="rId3" imgW="1333500" imgH="482600" progId="Equation.2">
                  <p:embed/>
                </p:oleObj>
              </mc:Choice>
              <mc:Fallback>
                <p:oleObj name="Equation" r:id="rId3" imgW="1333500" imgH="482600" progId="Equation.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4114800"/>
                        <a:ext cx="2362200"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6629" name="Object 5"/>
          <p:cNvGraphicFramePr>
            <a:graphicFrameLocks noChangeAspect="1"/>
          </p:cNvGraphicFramePr>
          <p:nvPr/>
        </p:nvGraphicFramePr>
        <p:xfrm>
          <a:off x="3352800" y="5257800"/>
          <a:ext cx="2667000" cy="808038"/>
        </p:xfrm>
        <a:graphic>
          <a:graphicData uri="http://schemas.openxmlformats.org/presentationml/2006/ole">
            <mc:AlternateContent xmlns:mc="http://schemas.openxmlformats.org/markup-compatibility/2006">
              <mc:Choice xmlns:v="urn:schemas-microsoft-com:vml" Requires="v">
                <p:oleObj spid="_x0000_s22544" name="Equation" r:id="rId5" imgW="1459866" imgH="444307" progId="Equation.2">
                  <p:embed/>
                </p:oleObj>
              </mc:Choice>
              <mc:Fallback>
                <p:oleObj name="Equation" r:id="rId5" imgW="1459866" imgH="444307" progId="Equation.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5257800"/>
                        <a:ext cx="26670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812693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4B4B31A5-4E50-2B46-AE29-E59ED88673C1}" type="slidenum">
              <a:rPr lang="en-US" altLang="en-US"/>
              <a:pPr>
                <a:defRPr/>
              </a:pPr>
              <a:t>32</a:t>
            </a:fld>
            <a:endParaRPr lang="en-US" altLang="en-US"/>
          </a:p>
        </p:txBody>
      </p:sp>
      <p:sp>
        <p:nvSpPr>
          <p:cNvPr id="26626" name="Rectangle 2"/>
          <p:cNvSpPr>
            <a:spLocks noGrp="1" noChangeArrowheads="1"/>
          </p:cNvSpPr>
          <p:nvPr>
            <p:ph type="title"/>
          </p:nvPr>
        </p:nvSpPr>
        <p:spPr/>
        <p:txBody>
          <a:bodyPr/>
          <a:lstStyle/>
          <a:p>
            <a:pPr eaLnBrk="1" hangingPunct="1">
              <a:defRPr/>
            </a:pPr>
            <a:r>
              <a:rPr lang="en-US" altLang="en-US"/>
              <a:t>The binomial solution</a:t>
            </a:r>
            <a:endParaRPr lang="en-US" altLang="en-US" sz="2900"/>
          </a:p>
        </p:txBody>
      </p:sp>
      <p:sp>
        <p:nvSpPr>
          <p:cNvPr id="26627" name="Rectangle 3"/>
          <p:cNvSpPr>
            <a:spLocks noGrp="1" noChangeArrowheads="1"/>
          </p:cNvSpPr>
          <p:nvPr>
            <p:ph type="body" idx="1"/>
          </p:nvPr>
        </p:nvSpPr>
        <p:spPr>
          <a:xfrm>
            <a:off x="1130300" y="1828800"/>
            <a:ext cx="7340600" cy="4271963"/>
          </a:xfrm>
        </p:spPr>
        <p:txBody>
          <a:bodyPr/>
          <a:lstStyle/>
          <a:p>
            <a:pPr eaLnBrk="1" hangingPunct="1">
              <a:lnSpc>
                <a:spcPct val="90000"/>
              </a:lnSpc>
              <a:defRPr/>
            </a:pPr>
            <a:r>
              <a:rPr lang="en-US" altLang="en-US" sz="2400" dirty="0"/>
              <a:t>The cost of creating the option is the cash flow required to buy the shares and bonds</a:t>
            </a:r>
            <a:r>
              <a:rPr lang="en-US" altLang="en-US" sz="2400" dirty="0">
                <a:sym typeface="Symbol" charset="2"/>
              </a:rPr>
              <a:t>. Thus, the cost of the option is </a:t>
            </a:r>
            <a:r>
              <a:rPr lang="en-US" altLang="en-US" sz="2400" i="1" dirty="0" err="1">
                <a:sym typeface="Symbol" charset="2"/>
              </a:rPr>
              <a:t>S</a:t>
            </a:r>
            <a:r>
              <a:rPr lang="en-US" altLang="en-US" sz="2400" dirty="0" err="1">
                <a:sym typeface="Symbol" charset="2"/>
              </a:rPr>
              <a:t>+</a:t>
            </a:r>
            <a:r>
              <a:rPr lang="en-US" altLang="en-US" sz="2400" i="1" dirty="0" err="1">
                <a:sym typeface="Symbol" charset="2"/>
              </a:rPr>
              <a:t>B</a:t>
            </a:r>
            <a:r>
              <a:rPr lang="en-US" altLang="en-US" sz="2400" dirty="0">
                <a:sym typeface="Symbol" charset="2"/>
              </a:rPr>
              <a:t>.</a:t>
            </a:r>
          </a:p>
          <a:p>
            <a:pPr eaLnBrk="1" hangingPunct="1">
              <a:lnSpc>
                <a:spcPct val="90000"/>
              </a:lnSpc>
              <a:buFont typeface="Wingdings" charset="2"/>
              <a:buNone/>
              <a:defRPr/>
            </a:pPr>
            <a:endParaRPr lang="en-US" altLang="en-US" sz="1500" dirty="0">
              <a:sym typeface="Symbol" charset="2"/>
            </a:endParaRPr>
          </a:p>
          <a:p>
            <a:pPr algn="r" eaLnBrk="1" hangingPunct="1">
              <a:lnSpc>
                <a:spcPct val="90000"/>
              </a:lnSpc>
              <a:buFont typeface="Wingdings" charset="2"/>
              <a:buNone/>
              <a:defRPr/>
            </a:pPr>
            <a:r>
              <a:rPr lang="en-US" altLang="en-US" sz="2400" dirty="0">
                <a:sym typeface="Symbol" charset="2"/>
              </a:rPr>
              <a:t>	(10.3)</a:t>
            </a:r>
          </a:p>
          <a:p>
            <a:pPr algn="r" eaLnBrk="1" hangingPunct="1">
              <a:lnSpc>
                <a:spcPct val="90000"/>
              </a:lnSpc>
              <a:buFont typeface="Wingdings" charset="2"/>
              <a:buNone/>
              <a:defRPr/>
            </a:pPr>
            <a:endParaRPr lang="en-US" altLang="en-US" sz="2400" dirty="0">
              <a:sym typeface="Symbol" charset="2"/>
            </a:endParaRPr>
          </a:p>
          <a:p>
            <a:pPr eaLnBrk="1" hangingPunct="1">
              <a:lnSpc>
                <a:spcPct val="90000"/>
              </a:lnSpc>
              <a:buFont typeface="Wingdings" charset="2"/>
              <a:buNone/>
              <a:defRPr/>
            </a:pPr>
            <a:endParaRPr lang="en-US" altLang="en-US" sz="2400" i="1" dirty="0">
              <a:sym typeface="Symbol" charset="2"/>
            </a:endParaRPr>
          </a:p>
          <a:p>
            <a:pPr eaLnBrk="1" hangingPunct="1">
              <a:lnSpc>
                <a:spcPct val="90000"/>
              </a:lnSpc>
              <a:defRPr/>
            </a:pPr>
            <a:r>
              <a:rPr lang="en-US" altLang="en-US" sz="2400" dirty="0">
                <a:sym typeface="Symbol" charset="2"/>
              </a:rPr>
              <a:t>The no-arbitrage condition is </a:t>
            </a:r>
          </a:p>
          <a:p>
            <a:pPr eaLnBrk="1" hangingPunct="1">
              <a:lnSpc>
                <a:spcPct val="90000"/>
              </a:lnSpc>
              <a:defRPr/>
            </a:pPr>
            <a:endParaRPr lang="en-US" altLang="en-US" sz="1000" dirty="0">
              <a:sym typeface="Symbol" charset="2"/>
            </a:endParaRPr>
          </a:p>
          <a:p>
            <a:pPr eaLnBrk="1" hangingPunct="1">
              <a:lnSpc>
                <a:spcPct val="90000"/>
              </a:lnSpc>
              <a:buFont typeface="Wingdings" charset="2"/>
              <a:buNone/>
              <a:defRPr/>
            </a:pPr>
            <a:r>
              <a:rPr lang="en-US" altLang="en-US" sz="2400" i="1" dirty="0">
                <a:sym typeface="Symbol" charset="2"/>
              </a:rPr>
              <a:t>				u</a:t>
            </a:r>
            <a:r>
              <a:rPr lang="en-US" altLang="en-US" sz="2400" dirty="0">
                <a:sym typeface="Symbol" charset="2"/>
              </a:rPr>
              <a:t> &gt; </a:t>
            </a:r>
            <a:r>
              <a:rPr lang="en-US" altLang="en-US" sz="2400" i="1" dirty="0">
                <a:sym typeface="Symbol" charset="2"/>
              </a:rPr>
              <a:t>e</a:t>
            </a:r>
            <a:r>
              <a:rPr lang="en-US" altLang="en-US" sz="2400" baseline="30000" dirty="0">
                <a:sym typeface="Symbol" charset="2"/>
              </a:rPr>
              <a:t>(</a:t>
            </a:r>
            <a:r>
              <a:rPr lang="en-US" altLang="en-US" sz="2400" i="1" baseline="30000" dirty="0">
                <a:sym typeface="Symbol" charset="2"/>
              </a:rPr>
              <a:t>r–</a:t>
            </a:r>
            <a:r>
              <a:rPr lang="en-US" altLang="en-US" sz="2400" baseline="30000" dirty="0">
                <a:sym typeface="Symbol" charset="2"/>
              </a:rPr>
              <a:t>)</a:t>
            </a:r>
            <a:r>
              <a:rPr lang="en-US" altLang="en-US" sz="2400" i="1" baseline="30000" dirty="0">
                <a:sym typeface="Symbol" charset="2"/>
              </a:rPr>
              <a:t>h </a:t>
            </a:r>
            <a:r>
              <a:rPr lang="en-US" altLang="en-US" sz="2400" dirty="0">
                <a:sym typeface="Symbol" charset="2"/>
              </a:rPr>
              <a:t>&gt; </a:t>
            </a:r>
            <a:r>
              <a:rPr lang="en-US" altLang="en-US" sz="2400" i="1" dirty="0">
                <a:sym typeface="Symbol" charset="2"/>
              </a:rPr>
              <a:t>d 		   </a:t>
            </a:r>
            <a:r>
              <a:rPr lang="en-US" altLang="en-US" sz="2400" dirty="0">
                <a:sym typeface="Symbol" charset="2"/>
              </a:rPr>
              <a:t>(10.4)</a:t>
            </a:r>
          </a:p>
          <a:p>
            <a:pPr eaLnBrk="1" hangingPunct="1">
              <a:lnSpc>
                <a:spcPct val="90000"/>
              </a:lnSpc>
              <a:buFont typeface="Wingdings" charset="2"/>
              <a:buNone/>
              <a:defRPr/>
            </a:pPr>
            <a:r>
              <a:rPr lang="en-US" altLang="en-US" sz="2400" dirty="0">
                <a:sym typeface="Symbol" charset="2"/>
              </a:rPr>
              <a:t>	Where does the condition come from?</a:t>
            </a:r>
          </a:p>
        </p:txBody>
      </p:sp>
      <p:graphicFrame>
        <p:nvGraphicFramePr>
          <p:cNvPr id="27652" name="Object 4"/>
          <p:cNvGraphicFramePr>
            <a:graphicFrameLocks noChangeAspect="1"/>
          </p:cNvGraphicFramePr>
          <p:nvPr/>
        </p:nvGraphicFramePr>
        <p:xfrm>
          <a:off x="1676400" y="3065463"/>
          <a:ext cx="5638800" cy="973137"/>
        </p:xfrm>
        <a:graphic>
          <a:graphicData uri="http://schemas.openxmlformats.org/presentationml/2006/ole">
            <mc:AlternateContent xmlns:mc="http://schemas.openxmlformats.org/markup-compatibility/2006">
              <mc:Choice xmlns:v="urn:schemas-microsoft-com:vml" Requires="v">
                <p:oleObj spid="_x0000_s23560" name="Equation" r:id="rId3" imgW="3314700" imgH="571500" progId="Equation.2">
                  <p:embed/>
                </p:oleObj>
              </mc:Choice>
              <mc:Fallback>
                <p:oleObj name="Equation" r:id="rId3" imgW="3314700" imgH="571500" progId="Equation.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065463"/>
                        <a:ext cx="5638800"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741377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AB1C6D29-D17D-B14A-B013-E4D876CED846}" type="slidenum">
              <a:rPr lang="en-US" altLang="en-US"/>
              <a:pPr>
                <a:defRPr/>
              </a:pPr>
              <a:t>33</a:t>
            </a:fld>
            <a:endParaRPr lang="en-US" altLang="en-US"/>
          </a:p>
        </p:txBody>
      </p:sp>
      <p:sp>
        <p:nvSpPr>
          <p:cNvPr id="27650" name="Rectangle 2"/>
          <p:cNvSpPr>
            <a:spLocks noGrp="1" noChangeArrowheads="1"/>
          </p:cNvSpPr>
          <p:nvPr>
            <p:ph type="title"/>
          </p:nvPr>
        </p:nvSpPr>
        <p:spPr>
          <a:xfrm>
            <a:off x="1201738" y="460375"/>
            <a:ext cx="7340600" cy="609600"/>
          </a:xfrm>
        </p:spPr>
        <p:txBody>
          <a:bodyPr/>
          <a:lstStyle/>
          <a:p>
            <a:pPr eaLnBrk="1" hangingPunct="1">
              <a:defRPr/>
            </a:pPr>
            <a:r>
              <a:rPr lang="en-US" altLang="en-US" sz="3800"/>
              <a:t>The Arbitrage Condition Explained</a:t>
            </a:r>
            <a:endParaRPr lang="en-US" altLang="en-US" sz="2500"/>
          </a:p>
        </p:txBody>
      </p:sp>
      <p:sp>
        <p:nvSpPr>
          <p:cNvPr id="27651" name="Rectangle 3"/>
          <p:cNvSpPr>
            <a:spLocks noGrp="1" noChangeArrowheads="1"/>
          </p:cNvSpPr>
          <p:nvPr>
            <p:ph type="body" idx="1"/>
          </p:nvPr>
        </p:nvSpPr>
        <p:spPr>
          <a:xfrm>
            <a:off x="838200" y="1676400"/>
            <a:ext cx="8305800" cy="5562600"/>
          </a:xfrm>
        </p:spPr>
        <p:txBody>
          <a:bodyPr/>
          <a:lstStyle/>
          <a:p>
            <a:pPr eaLnBrk="1" hangingPunct="1">
              <a:lnSpc>
                <a:spcPct val="80000"/>
              </a:lnSpc>
              <a:defRPr/>
            </a:pPr>
            <a:r>
              <a:rPr lang="en-US" altLang="en-US" sz="2000" dirty="0"/>
              <a:t>Assume for a moment that we have </a:t>
            </a:r>
            <a:r>
              <a:rPr lang="en-US" altLang="en-US" sz="2000" i="1" dirty="0">
                <a:sym typeface="Symbol" charset="2"/>
              </a:rPr>
              <a:t>e</a:t>
            </a:r>
            <a:r>
              <a:rPr lang="en-US" altLang="en-US" sz="2000" baseline="30000" dirty="0">
                <a:sym typeface="Symbol" charset="2"/>
              </a:rPr>
              <a:t>(</a:t>
            </a:r>
            <a:r>
              <a:rPr lang="en-US" altLang="en-US" sz="2000" i="1" baseline="30000" dirty="0">
                <a:sym typeface="Symbol" charset="2"/>
              </a:rPr>
              <a:t>r–</a:t>
            </a:r>
            <a:r>
              <a:rPr lang="en-US" altLang="en-US" sz="2000" baseline="30000" dirty="0">
                <a:sym typeface="Symbol" charset="2"/>
              </a:rPr>
              <a:t>)</a:t>
            </a:r>
            <a:r>
              <a:rPr lang="en-US" altLang="en-US" sz="2000" i="1" baseline="30000" dirty="0">
                <a:sym typeface="Symbol" charset="2"/>
              </a:rPr>
              <a:t>h </a:t>
            </a:r>
            <a:r>
              <a:rPr lang="en-US" altLang="en-US" sz="2000" dirty="0">
                <a:sym typeface="Symbol" charset="2"/>
              </a:rPr>
              <a:t>&gt; </a:t>
            </a:r>
            <a:r>
              <a:rPr lang="en-US" altLang="en-US" sz="2000" i="1" dirty="0">
                <a:sym typeface="Symbol" charset="2"/>
              </a:rPr>
              <a:t>u </a:t>
            </a:r>
          </a:p>
          <a:p>
            <a:pPr eaLnBrk="1" hangingPunct="1">
              <a:lnSpc>
                <a:spcPct val="80000"/>
              </a:lnSpc>
              <a:buFont typeface="Wingdings" charset="2"/>
              <a:buNone/>
              <a:defRPr/>
            </a:pPr>
            <a:r>
              <a:rPr lang="en-US" altLang="en-US" sz="2000" i="1" dirty="0">
                <a:sym typeface="Symbol" charset="2"/>
              </a:rPr>
              <a:t>	(i.e. </a:t>
            </a:r>
            <a:r>
              <a:rPr lang="en-US" altLang="en-US" sz="2000" dirty="0">
                <a:sym typeface="Symbol" charset="2"/>
              </a:rPr>
              <a:t>S</a:t>
            </a:r>
            <a:r>
              <a:rPr lang="en-US" altLang="en-US" sz="2000" i="1" dirty="0">
                <a:sym typeface="Symbol" charset="2"/>
              </a:rPr>
              <a:t>e</a:t>
            </a:r>
            <a:r>
              <a:rPr lang="en-US" altLang="en-US" sz="2000" baseline="30000" dirty="0">
                <a:sym typeface="Symbol" charset="2"/>
              </a:rPr>
              <a:t>(</a:t>
            </a:r>
            <a:r>
              <a:rPr lang="en-US" altLang="en-US" sz="2000" i="1" baseline="30000" dirty="0">
                <a:sym typeface="Symbol" charset="2"/>
              </a:rPr>
              <a:t>r–</a:t>
            </a:r>
            <a:r>
              <a:rPr lang="en-US" altLang="en-US" sz="2000" baseline="30000" dirty="0">
                <a:sym typeface="Symbol" charset="2"/>
              </a:rPr>
              <a:t>)</a:t>
            </a:r>
            <a:r>
              <a:rPr lang="en-US" altLang="en-US" sz="2000" i="1" baseline="30000" dirty="0">
                <a:sym typeface="Symbol" charset="2"/>
              </a:rPr>
              <a:t>h</a:t>
            </a:r>
            <a:r>
              <a:rPr lang="en-US" altLang="en-US" sz="2000" i="1" dirty="0">
                <a:sym typeface="Symbol" charset="2"/>
              </a:rPr>
              <a:t> </a:t>
            </a:r>
            <a:r>
              <a:rPr lang="en-US" altLang="en-US" sz="2000" dirty="0">
                <a:sym typeface="Symbol" charset="2"/>
              </a:rPr>
              <a:t>&gt; S</a:t>
            </a:r>
            <a:r>
              <a:rPr lang="en-US" altLang="en-US" sz="2000" i="1" dirty="0">
                <a:sym typeface="Symbol" charset="2"/>
              </a:rPr>
              <a:t>u</a:t>
            </a:r>
            <a:r>
              <a:rPr lang="en-US" altLang="en-US" sz="2000" dirty="0">
                <a:sym typeface="Symbol" charset="2"/>
              </a:rPr>
              <a:t> )</a:t>
            </a:r>
            <a:endParaRPr lang="en-US" altLang="en-US" sz="2000" i="1" dirty="0">
              <a:sym typeface="Symbol" charset="2"/>
            </a:endParaRPr>
          </a:p>
          <a:p>
            <a:pPr eaLnBrk="1" hangingPunct="1">
              <a:lnSpc>
                <a:spcPct val="80000"/>
              </a:lnSpc>
              <a:defRPr/>
            </a:pPr>
            <a:r>
              <a:rPr lang="en-US" altLang="en-US" sz="2000" dirty="0">
                <a:sym typeface="Symbol" charset="2"/>
              </a:rPr>
              <a:t>An arbitrage strategy would be to short-sell the stock, invest the proceeds at the riskless rate, buy the stock back, and pocket the difference.</a:t>
            </a:r>
          </a:p>
          <a:p>
            <a:pPr eaLnBrk="1" hangingPunct="1">
              <a:lnSpc>
                <a:spcPct val="80000"/>
              </a:lnSpc>
              <a:defRPr/>
            </a:pPr>
            <a:endParaRPr lang="en-US" altLang="en-US" sz="2000" dirty="0">
              <a:sym typeface="Symbol" charset="2"/>
            </a:endParaRPr>
          </a:p>
          <a:p>
            <a:pPr eaLnBrk="1" hangingPunct="1">
              <a:lnSpc>
                <a:spcPct val="80000"/>
              </a:lnSpc>
              <a:defRPr/>
            </a:pPr>
            <a:r>
              <a:rPr lang="en-US" altLang="en-US" sz="2000" dirty="0">
                <a:sym typeface="Symbol" charset="2"/>
              </a:rPr>
              <a:t>Short-sell the stock: collect S immediately.</a:t>
            </a:r>
          </a:p>
          <a:p>
            <a:pPr eaLnBrk="1" hangingPunct="1">
              <a:lnSpc>
                <a:spcPct val="80000"/>
              </a:lnSpc>
              <a:defRPr/>
            </a:pPr>
            <a:r>
              <a:rPr lang="en-US" altLang="en-US" sz="2000" dirty="0">
                <a:sym typeface="Symbol" charset="2"/>
              </a:rPr>
              <a:t>Invest the proceeds for a length of time h while paying the dividends </a:t>
            </a:r>
            <a:r>
              <a:rPr lang="en-US" altLang="en-US" sz="2000" dirty="0">
                <a:latin typeface="Symbol" charset="2"/>
                <a:sym typeface="Symbol" charset="2"/>
              </a:rPr>
              <a:t>d</a:t>
            </a:r>
            <a:r>
              <a:rPr lang="en-US" altLang="en-US" sz="2000" dirty="0">
                <a:sym typeface="Symbol" charset="2"/>
              </a:rPr>
              <a:t> to the original owner of the stock, should they occur: get S</a:t>
            </a:r>
            <a:r>
              <a:rPr lang="en-US" altLang="en-US" sz="2000" i="1" dirty="0">
                <a:sym typeface="Symbol" charset="2"/>
              </a:rPr>
              <a:t>e</a:t>
            </a:r>
            <a:r>
              <a:rPr lang="en-US" altLang="en-US" sz="2000" baseline="30000" dirty="0">
                <a:sym typeface="Symbol" charset="2"/>
              </a:rPr>
              <a:t>(</a:t>
            </a:r>
            <a:r>
              <a:rPr lang="en-US" altLang="en-US" sz="2000" i="1" baseline="30000" dirty="0">
                <a:sym typeface="Symbol" charset="2"/>
              </a:rPr>
              <a:t>r–</a:t>
            </a:r>
            <a:r>
              <a:rPr lang="en-US" altLang="en-US" sz="2000" baseline="30000" dirty="0">
                <a:sym typeface="Symbol" charset="2"/>
              </a:rPr>
              <a:t>)</a:t>
            </a:r>
            <a:r>
              <a:rPr lang="en-US" altLang="en-US" sz="2000" i="1" baseline="30000" dirty="0">
                <a:sym typeface="Symbol" charset="2"/>
              </a:rPr>
              <a:t>h</a:t>
            </a:r>
            <a:r>
              <a:rPr lang="en-US" altLang="en-US" sz="2000" i="1" dirty="0">
                <a:sym typeface="Symbol" charset="2"/>
              </a:rPr>
              <a:t> </a:t>
            </a:r>
            <a:r>
              <a:rPr lang="en-US" altLang="en-US" sz="2000" dirty="0">
                <a:sym typeface="Symbol" charset="2"/>
              </a:rPr>
              <a:t>in the next period.</a:t>
            </a:r>
          </a:p>
          <a:p>
            <a:pPr eaLnBrk="1" hangingPunct="1">
              <a:lnSpc>
                <a:spcPct val="80000"/>
              </a:lnSpc>
              <a:defRPr/>
            </a:pPr>
            <a:r>
              <a:rPr lang="en-US" altLang="en-US" sz="2000" dirty="0">
                <a:sym typeface="Symbol" charset="2"/>
              </a:rPr>
              <a:t>If stock ends up at S</a:t>
            </a:r>
            <a:r>
              <a:rPr lang="en-US" altLang="en-US" sz="2000" i="1" dirty="0">
                <a:sym typeface="Symbol" charset="2"/>
              </a:rPr>
              <a:t>u</a:t>
            </a:r>
            <a:r>
              <a:rPr lang="en-US" altLang="en-US" sz="2000" dirty="0">
                <a:sym typeface="Symbol" charset="2"/>
              </a:rPr>
              <a:t>, buy back the stock, return it to its original owner, and pocket S</a:t>
            </a:r>
            <a:r>
              <a:rPr lang="en-US" altLang="en-US" sz="2000" i="1" dirty="0">
                <a:sym typeface="Symbol" charset="2"/>
              </a:rPr>
              <a:t>e</a:t>
            </a:r>
            <a:r>
              <a:rPr lang="en-US" altLang="en-US" sz="2000" baseline="30000" dirty="0">
                <a:sym typeface="Symbol" charset="2"/>
              </a:rPr>
              <a:t>(</a:t>
            </a:r>
            <a:r>
              <a:rPr lang="en-US" altLang="en-US" sz="2000" i="1" baseline="30000" dirty="0">
                <a:sym typeface="Symbol" charset="2"/>
              </a:rPr>
              <a:t>r–</a:t>
            </a:r>
            <a:r>
              <a:rPr lang="en-US" altLang="en-US" sz="2000" baseline="30000" dirty="0">
                <a:sym typeface="Symbol" charset="2"/>
              </a:rPr>
              <a:t>)</a:t>
            </a:r>
            <a:r>
              <a:rPr lang="en-US" altLang="en-US" sz="2000" i="1" baseline="30000" dirty="0">
                <a:sym typeface="Symbol" charset="2"/>
              </a:rPr>
              <a:t>h</a:t>
            </a:r>
            <a:r>
              <a:rPr lang="en-US" altLang="en-US" sz="2000" i="1" dirty="0">
                <a:sym typeface="Symbol" charset="2"/>
              </a:rPr>
              <a:t> </a:t>
            </a:r>
            <a:r>
              <a:rPr lang="en-US" altLang="en-US" sz="2000" dirty="0">
                <a:sym typeface="Symbol" charset="2"/>
              </a:rPr>
              <a:t>–S</a:t>
            </a:r>
            <a:r>
              <a:rPr lang="en-US" altLang="en-US" sz="2000" i="1" dirty="0">
                <a:sym typeface="Symbol" charset="2"/>
              </a:rPr>
              <a:t>u</a:t>
            </a:r>
            <a:r>
              <a:rPr lang="en-US" altLang="en-US" sz="2000" dirty="0">
                <a:sym typeface="Symbol" charset="2"/>
              </a:rPr>
              <a:t> &gt;0.</a:t>
            </a:r>
          </a:p>
          <a:p>
            <a:pPr eaLnBrk="1" hangingPunct="1">
              <a:lnSpc>
                <a:spcPct val="80000"/>
              </a:lnSpc>
              <a:defRPr/>
            </a:pPr>
            <a:r>
              <a:rPr lang="en-US" altLang="en-US" sz="2000" dirty="0">
                <a:sym typeface="Symbol" charset="2"/>
              </a:rPr>
              <a:t>Note that if the stock goes down to </a:t>
            </a:r>
            <a:r>
              <a:rPr lang="en-US" altLang="en-US" sz="2000" dirty="0" err="1">
                <a:sym typeface="Symbol" charset="2"/>
              </a:rPr>
              <a:t>S</a:t>
            </a:r>
            <a:r>
              <a:rPr lang="en-US" altLang="en-US" sz="2000" i="1" dirty="0" err="1">
                <a:sym typeface="Symbol" charset="2"/>
              </a:rPr>
              <a:t>d</a:t>
            </a:r>
            <a:r>
              <a:rPr lang="en-US" altLang="en-US" sz="2000" dirty="0">
                <a:sym typeface="Symbol" charset="2"/>
              </a:rPr>
              <a:t> instead, the profit is even larger: S</a:t>
            </a:r>
            <a:r>
              <a:rPr lang="en-US" altLang="en-US" sz="2000" i="1" dirty="0">
                <a:sym typeface="Symbol" charset="2"/>
              </a:rPr>
              <a:t>e</a:t>
            </a:r>
            <a:r>
              <a:rPr lang="en-US" altLang="en-US" sz="2000" baseline="30000" dirty="0">
                <a:sym typeface="Symbol" charset="2"/>
              </a:rPr>
              <a:t>(</a:t>
            </a:r>
            <a:r>
              <a:rPr lang="en-US" altLang="en-US" sz="2000" i="1" baseline="30000" dirty="0">
                <a:sym typeface="Symbol" charset="2"/>
              </a:rPr>
              <a:t>r–</a:t>
            </a:r>
            <a:r>
              <a:rPr lang="en-US" altLang="en-US" sz="2000" baseline="30000" dirty="0">
                <a:sym typeface="Symbol" charset="2"/>
              </a:rPr>
              <a:t>)</a:t>
            </a:r>
            <a:r>
              <a:rPr lang="en-US" altLang="en-US" sz="2000" i="1" baseline="30000" dirty="0">
                <a:sym typeface="Symbol" charset="2"/>
              </a:rPr>
              <a:t>h</a:t>
            </a:r>
            <a:r>
              <a:rPr lang="en-US" altLang="en-US" sz="2000" i="1" dirty="0">
                <a:sym typeface="Symbol" charset="2"/>
              </a:rPr>
              <a:t> </a:t>
            </a:r>
            <a:r>
              <a:rPr lang="en-US" altLang="en-US" sz="2000" dirty="0">
                <a:sym typeface="Symbol" charset="2"/>
              </a:rPr>
              <a:t>–</a:t>
            </a:r>
            <a:r>
              <a:rPr lang="en-US" altLang="en-US" sz="2000" dirty="0" err="1">
                <a:sym typeface="Symbol" charset="2"/>
              </a:rPr>
              <a:t>S</a:t>
            </a:r>
            <a:r>
              <a:rPr lang="en-US" altLang="en-US" sz="2000" i="1" dirty="0" err="1">
                <a:sym typeface="Symbol" charset="2"/>
              </a:rPr>
              <a:t>d</a:t>
            </a:r>
            <a:r>
              <a:rPr lang="en-US" altLang="en-US" sz="2000" dirty="0">
                <a:sym typeface="Symbol" charset="2"/>
              </a:rPr>
              <a:t> &gt;&gt;0</a:t>
            </a:r>
          </a:p>
        </p:txBody>
      </p:sp>
    </p:spTree>
    <p:extLst>
      <p:ext uri="{BB962C8B-B14F-4D97-AF65-F5344CB8AC3E}">
        <p14:creationId xmlns:p14="http://schemas.microsoft.com/office/powerpoint/2010/main" val="1428400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7353B853-EED0-2F49-B233-F851A7B65C89}" type="slidenum">
              <a:rPr lang="en-US" altLang="en-US"/>
              <a:pPr>
                <a:defRPr/>
              </a:pPr>
              <a:t>34</a:t>
            </a:fld>
            <a:endParaRPr lang="en-US" altLang="en-US"/>
          </a:p>
        </p:txBody>
      </p:sp>
      <p:sp>
        <p:nvSpPr>
          <p:cNvPr id="28674" name="Rectangle 2"/>
          <p:cNvSpPr>
            <a:spLocks noGrp="1" noChangeArrowheads="1"/>
          </p:cNvSpPr>
          <p:nvPr>
            <p:ph type="title"/>
          </p:nvPr>
        </p:nvSpPr>
        <p:spPr>
          <a:xfrm>
            <a:off x="1201738" y="460375"/>
            <a:ext cx="7340600" cy="609600"/>
          </a:xfrm>
        </p:spPr>
        <p:txBody>
          <a:bodyPr/>
          <a:lstStyle/>
          <a:p>
            <a:pPr eaLnBrk="1" hangingPunct="1">
              <a:defRPr/>
            </a:pPr>
            <a:r>
              <a:rPr lang="en-US" altLang="en-US" sz="3800"/>
              <a:t>The Arbitrage Condition Explained</a:t>
            </a:r>
            <a:endParaRPr lang="en-US" altLang="en-US" sz="2500"/>
          </a:p>
        </p:txBody>
      </p:sp>
      <p:sp>
        <p:nvSpPr>
          <p:cNvPr id="28675" name="Rectangle 3"/>
          <p:cNvSpPr>
            <a:spLocks noGrp="1" noChangeArrowheads="1"/>
          </p:cNvSpPr>
          <p:nvPr>
            <p:ph type="body" idx="1"/>
          </p:nvPr>
        </p:nvSpPr>
        <p:spPr>
          <a:xfrm>
            <a:off x="457200" y="1752600"/>
            <a:ext cx="8839200" cy="5486400"/>
          </a:xfrm>
        </p:spPr>
        <p:txBody>
          <a:bodyPr/>
          <a:lstStyle/>
          <a:p>
            <a:pPr eaLnBrk="1" hangingPunct="1">
              <a:lnSpc>
                <a:spcPct val="90000"/>
              </a:lnSpc>
              <a:defRPr/>
            </a:pPr>
            <a:r>
              <a:rPr lang="en-US" altLang="en-US" sz="2000" dirty="0"/>
              <a:t>Assume now that we have </a:t>
            </a:r>
            <a:r>
              <a:rPr lang="en-US" altLang="en-US" sz="2000" i="1" dirty="0">
                <a:sym typeface="Symbol" charset="2"/>
              </a:rPr>
              <a:t>e</a:t>
            </a:r>
            <a:r>
              <a:rPr lang="en-US" altLang="en-US" sz="2000" baseline="30000" dirty="0">
                <a:sym typeface="Symbol" charset="2"/>
              </a:rPr>
              <a:t>(</a:t>
            </a:r>
            <a:r>
              <a:rPr lang="en-US" altLang="en-US" sz="2000" i="1" baseline="30000" dirty="0">
                <a:sym typeface="Symbol" charset="2"/>
              </a:rPr>
              <a:t>r–</a:t>
            </a:r>
            <a:r>
              <a:rPr lang="en-US" altLang="en-US" sz="2000" baseline="30000" dirty="0">
                <a:sym typeface="Symbol" charset="2"/>
              </a:rPr>
              <a:t>)</a:t>
            </a:r>
            <a:r>
              <a:rPr lang="en-US" altLang="en-US" sz="2000" i="1" baseline="30000" dirty="0">
                <a:sym typeface="Symbol" charset="2"/>
              </a:rPr>
              <a:t>h </a:t>
            </a:r>
            <a:r>
              <a:rPr lang="en-US" altLang="en-US" sz="2000" dirty="0">
                <a:sym typeface="Symbol" charset="2"/>
              </a:rPr>
              <a:t>&lt; </a:t>
            </a:r>
            <a:r>
              <a:rPr lang="en-US" altLang="en-US" sz="2000" i="1" dirty="0">
                <a:sym typeface="Symbol" charset="2"/>
              </a:rPr>
              <a:t>d    (i.e. </a:t>
            </a:r>
            <a:r>
              <a:rPr lang="en-US" altLang="en-US" sz="2000" dirty="0" err="1">
                <a:sym typeface="Symbol" charset="2"/>
              </a:rPr>
              <a:t>S</a:t>
            </a:r>
            <a:r>
              <a:rPr lang="en-US" altLang="en-US" sz="2000" i="1" dirty="0" err="1">
                <a:sym typeface="Symbol" charset="2"/>
              </a:rPr>
              <a:t>e</a:t>
            </a:r>
            <a:r>
              <a:rPr lang="en-US" altLang="en-US" sz="2000" i="1" baseline="30000" dirty="0" err="1">
                <a:sym typeface="Symbol" charset="2"/>
              </a:rPr>
              <a:t>rh</a:t>
            </a:r>
            <a:r>
              <a:rPr lang="en-US" altLang="en-US" sz="2000" i="1" dirty="0">
                <a:sym typeface="Symbol" charset="2"/>
              </a:rPr>
              <a:t> &lt; </a:t>
            </a:r>
            <a:r>
              <a:rPr lang="en-US" altLang="en-US" sz="2000" dirty="0" err="1">
                <a:sym typeface="Symbol" charset="2"/>
              </a:rPr>
              <a:t>S</a:t>
            </a:r>
            <a:r>
              <a:rPr lang="en-US" altLang="en-US" sz="2000" i="1" dirty="0" err="1">
                <a:sym typeface="Symbol" charset="2"/>
              </a:rPr>
              <a:t>de</a:t>
            </a:r>
            <a:r>
              <a:rPr lang="en-US" altLang="en-US" sz="2000" baseline="30000" dirty="0" err="1">
                <a:sym typeface="Symbol" charset="2"/>
              </a:rPr>
              <a:t></a:t>
            </a:r>
            <a:r>
              <a:rPr lang="en-US" altLang="en-US" sz="2000" i="1" baseline="30000" dirty="0" err="1">
                <a:sym typeface="Symbol" charset="2"/>
              </a:rPr>
              <a:t>h</a:t>
            </a:r>
            <a:r>
              <a:rPr lang="en-US" altLang="en-US" sz="2000" i="1" dirty="0">
                <a:sym typeface="Symbol" charset="2"/>
              </a:rPr>
              <a:t> </a:t>
            </a:r>
            <a:r>
              <a:rPr lang="en-US" altLang="en-US" sz="2000" dirty="0">
                <a:sym typeface="Symbol" charset="2"/>
              </a:rPr>
              <a:t>)</a:t>
            </a:r>
            <a:endParaRPr lang="en-US" altLang="en-US" sz="2000" i="1" dirty="0">
              <a:sym typeface="Symbol" charset="2"/>
            </a:endParaRPr>
          </a:p>
          <a:p>
            <a:pPr eaLnBrk="1" hangingPunct="1">
              <a:lnSpc>
                <a:spcPct val="90000"/>
              </a:lnSpc>
              <a:defRPr/>
            </a:pPr>
            <a:r>
              <a:rPr lang="en-US" altLang="en-US" sz="2000" dirty="0">
                <a:sym typeface="Symbol" charset="2"/>
              </a:rPr>
              <a:t>An arbitrage strategy would be to borrow $ S at the riskless rate, use the funds to buy the stock today holding it for a period of time h, reselling the stock in the next period, repaying your loan and pocketing the difference.</a:t>
            </a:r>
          </a:p>
          <a:p>
            <a:pPr eaLnBrk="1" hangingPunct="1">
              <a:lnSpc>
                <a:spcPct val="90000"/>
              </a:lnSpc>
              <a:defRPr/>
            </a:pPr>
            <a:endParaRPr lang="en-US" altLang="en-US" sz="2000" dirty="0">
              <a:sym typeface="Symbol" charset="2"/>
            </a:endParaRPr>
          </a:p>
          <a:p>
            <a:pPr eaLnBrk="1" hangingPunct="1">
              <a:lnSpc>
                <a:spcPct val="90000"/>
              </a:lnSpc>
              <a:defRPr/>
            </a:pPr>
            <a:r>
              <a:rPr lang="en-US" altLang="en-US" sz="2000" dirty="0">
                <a:sym typeface="Symbol" charset="2"/>
              </a:rPr>
              <a:t>Borrow $ S at the riskless r and use the funds to buy S.</a:t>
            </a:r>
          </a:p>
          <a:p>
            <a:pPr eaLnBrk="1" hangingPunct="1">
              <a:lnSpc>
                <a:spcPct val="90000"/>
              </a:lnSpc>
              <a:defRPr/>
            </a:pPr>
            <a:r>
              <a:rPr lang="en-US" altLang="en-US" sz="2000" dirty="0">
                <a:sym typeface="Symbol" charset="2"/>
              </a:rPr>
              <a:t>Hold S for a period h, and if stock goes down (worst case scenario), collect </a:t>
            </a:r>
            <a:r>
              <a:rPr lang="en-US" altLang="en-US" sz="2000" dirty="0" err="1">
                <a:sym typeface="Symbol" charset="2"/>
              </a:rPr>
              <a:t>S</a:t>
            </a:r>
            <a:r>
              <a:rPr lang="en-US" altLang="en-US" sz="2000" i="1" dirty="0" err="1">
                <a:sym typeface="Symbol" charset="2"/>
              </a:rPr>
              <a:t>de</a:t>
            </a:r>
            <a:r>
              <a:rPr lang="en-US" altLang="en-US" sz="2000" baseline="30000" dirty="0" err="1">
                <a:sym typeface="Symbol" charset="2"/>
              </a:rPr>
              <a:t></a:t>
            </a:r>
            <a:r>
              <a:rPr lang="en-US" altLang="en-US" sz="2000" i="1" baseline="30000" dirty="0" err="1">
                <a:sym typeface="Symbol" charset="2"/>
              </a:rPr>
              <a:t>h</a:t>
            </a:r>
            <a:r>
              <a:rPr lang="en-US" altLang="en-US" sz="2000" i="1" dirty="0">
                <a:sym typeface="Symbol" charset="2"/>
              </a:rPr>
              <a:t> </a:t>
            </a:r>
            <a:r>
              <a:rPr lang="en-US" altLang="en-US" sz="2000" dirty="0">
                <a:sym typeface="Symbol" charset="2"/>
              </a:rPr>
              <a:t>(sale of stock plus </a:t>
            </a:r>
            <a:r>
              <a:rPr lang="en-US" altLang="en-US" sz="2000" dirty="0">
                <a:latin typeface="Symbol" charset="2"/>
                <a:sym typeface="Symbol" charset="2"/>
              </a:rPr>
              <a:t>d</a:t>
            </a:r>
            <a:r>
              <a:rPr lang="en-US" altLang="en-US" sz="2000" dirty="0">
                <a:sym typeface="Symbol" charset="2"/>
              </a:rPr>
              <a:t> received).</a:t>
            </a:r>
          </a:p>
          <a:p>
            <a:pPr eaLnBrk="1" hangingPunct="1">
              <a:lnSpc>
                <a:spcPct val="90000"/>
              </a:lnSpc>
              <a:defRPr/>
            </a:pPr>
            <a:r>
              <a:rPr lang="en-US" altLang="en-US" sz="2000" dirty="0">
                <a:sym typeface="Symbol" charset="2"/>
              </a:rPr>
              <a:t>Repay loan + interest, i.e. </a:t>
            </a:r>
            <a:r>
              <a:rPr lang="en-US" altLang="en-US" sz="2000" dirty="0" err="1">
                <a:sym typeface="Symbol" charset="2"/>
              </a:rPr>
              <a:t>S</a:t>
            </a:r>
            <a:r>
              <a:rPr lang="en-US" altLang="en-US" sz="2000" i="1" dirty="0" err="1">
                <a:sym typeface="Symbol" charset="2"/>
              </a:rPr>
              <a:t>e</a:t>
            </a:r>
            <a:r>
              <a:rPr lang="en-US" altLang="en-US" sz="2000" i="1" baseline="30000" dirty="0" err="1">
                <a:sym typeface="Symbol" charset="2"/>
              </a:rPr>
              <a:t>rh</a:t>
            </a:r>
            <a:r>
              <a:rPr lang="en-US" altLang="en-US" sz="2000" i="1" dirty="0">
                <a:sym typeface="Symbol" charset="2"/>
              </a:rPr>
              <a:t> </a:t>
            </a:r>
            <a:r>
              <a:rPr lang="en-US" altLang="en-US" sz="2000" dirty="0">
                <a:sym typeface="Symbol" charset="2"/>
              </a:rPr>
              <a:t>, pocket </a:t>
            </a:r>
            <a:r>
              <a:rPr lang="en-US" altLang="en-US" sz="2000" dirty="0" err="1">
                <a:sym typeface="Symbol" charset="2"/>
              </a:rPr>
              <a:t>S</a:t>
            </a:r>
            <a:r>
              <a:rPr lang="en-US" altLang="en-US" sz="2000" i="1" dirty="0" err="1">
                <a:sym typeface="Symbol" charset="2"/>
              </a:rPr>
              <a:t>de</a:t>
            </a:r>
            <a:r>
              <a:rPr lang="en-US" altLang="en-US" sz="2000" baseline="30000" dirty="0" err="1">
                <a:sym typeface="Symbol" charset="2"/>
              </a:rPr>
              <a:t></a:t>
            </a:r>
            <a:r>
              <a:rPr lang="en-US" altLang="en-US" sz="2000" i="1" baseline="30000" dirty="0" err="1">
                <a:sym typeface="Symbol" charset="2"/>
              </a:rPr>
              <a:t>h</a:t>
            </a:r>
            <a:r>
              <a:rPr lang="en-US" altLang="en-US" sz="2000" i="1" dirty="0">
                <a:sym typeface="Symbol" charset="2"/>
              </a:rPr>
              <a:t> </a:t>
            </a:r>
            <a:r>
              <a:rPr lang="en-US" altLang="en-US" sz="2000" dirty="0">
                <a:sym typeface="Symbol" charset="2"/>
              </a:rPr>
              <a:t>–</a:t>
            </a:r>
            <a:r>
              <a:rPr lang="en-US" altLang="en-US" sz="2000" dirty="0" err="1">
                <a:sym typeface="Symbol" charset="2"/>
              </a:rPr>
              <a:t>S</a:t>
            </a:r>
            <a:r>
              <a:rPr lang="en-US" altLang="en-US" sz="2000" i="1" dirty="0" err="1">
                <a:sym typeface="Symbol" charset="2"/>
              </a:rPr>
              <a:t>e</a:t>
            </a:r>
            <a:r>
              <a:rPr lang="en-US" altLang="en-US" sz="2000" i="1" baseline="30000" dirty="0" err="1">
                <a:sym typeface="Symbol" charset="2"/>
              </a:rPr>
              <a:t>rh</a:t>
            </a:r>
            <a:r>
              <a:rPr lang="en-US" altLang="en-US" sz="2000" dirty="0">
                <a:sym typeface="Symbol" charset="2"/>
              </a:rPr>
              <a:t> &gt;0.</a:t>
            </a:r>
          </a:p>
          <a:p>
            <a:pPr eaLnBrk="1" hangingPunct="1">
              <a:lnSpc>
                <a:spcPct val="90000"/>
              </a:lnSpc>
              <a:defRPr/>
            </a:pPr>
            <a:r>
              <a:rPr lang="en-US" altLang="en-US" sz="2000" dirty="0">
                <a:sym typeface="Symbol" charset="2"/>
              </a:rPr>
              <a:t>Note that if the stock goes up to S</a:t>
            </a:r>
            <a:r>
              <a:rPr lang="en-US" altLang="en-US" sz="2000" i="1" dirty="0">
                <a:sym typeface="Symbol" charset="2"/>
              </a:rPr>
              <a:t>u</a:t>
            </a:r>
            <a:r>
              <a:rPr lang="en-US" altLang="en-US" sz="2000" dirty="0">
                <a:sym typeface="Symbol" charset="2"/>
              </a:rPr>
              <a:t> instead, the profit is even larger: </a:t>
            </a:r>
            <a:r>
              <a:rPr lang="en-US" altLang="en-US" sz="2000" dirty="0" err="1">
                <a:sym typeface="Symbol" charset="2"/>
              </a:rPr>
              <a:t>S</a:t>
            </a:r>
            <a:r>
              <a:rPr lang="en-US" altLang="en-US" sz="2000" i="1" dirty="0" err="1">
                <a:sym typeface="Symbol" charset="2"/>
              </a:rPr>
              <a:t>ue</a:t>
            </a:r>
            <a:r>
              <a:rPr lang="en-US" altLang="en-US" sz="2000" baseline="30000" dirty="0" err="1">
                <a:sym typeface="Symbol" charset="2"/>
              </a:rPr>
              <a:t></a:t>
            </a:r>
            <a:r>
              <a:rPr lang="en-US" altLang="en-US" sz="2000" i="1" baseline="30000" dirty="0" err="1">
                <a:sym typeface="Symbol" charset="2"/>
              </a:rPr>
              <a:t>h</a:t>
            </a:r>
            <a:r>
              <a:rPr lang="en-US" altLang="en-US" sz="2000" i="1" dirty="0">
                <a:sym typeface="Symbol" charset="2"/>
              </a:rPr>
              <a:t> </a:t>
            </a:r>
            <a:r>
              <a:rPr lang="en-US" altLang="en-US" sz="2000" dirty="0">
                <a:sym typeface="Symbol" charset="2"/>
              </a:rPr>
              <a:t>–</a:t>
            </a:r>
            <a:r>
              <a:rPr lang="en-US" altLang="en-US" sz="2000" dirty="0" err="1">
                <a:sym typeface="Symbol" charset="2"/>
              </a:rPr>
              <a:t>S</a:t>
            </a:r>
            <a:r>
              <a:rPr lang="en-US" altLang="en-US" sz="2000" i="1" dirty="0" err="1">
                <a:sym typeface="Symbol" charset="2"/>
              </a:rPr>
              <a:t>e</a:t>
            </a:r>
            <a:r>
              <a:rPr lang="en-US" altLang="en-US" sz="2000" i="1" baseline="30000" dirty="0" err="1">
                <a:sym typeface="Symbol" charset="2"/>
              </a:rPr>
              <a:t>rh</a:t>
            </a:r>
            <a:r>
              <a:rPr lang="en-US" altLang="en-US" sz="2000" dirty="0">
                <a:sym typeface="Symbol" charset="2"/>
              </a:rPr>
              <a:t> &gt;&gt;0.</a:t>
            </a:r>
          </a:p>
        </p:txBody>
      </p:sp>
    </p:spTree>
    <p:extLst>
      <p:ext uri="{BB962C8B-B14F-4D97-AF65-F5344CB8AC3E}">
        <p14:creationId xmlns:p14="http://schemas.microsoft.com/office/powerpoint/2010/main" val="405967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CBD17ECA-BFC1-0B49-A438-9124155CA625}" type="slidenum">
              <a:rPr lang="en-US" altLang="en-US"/>
              <a:pPr>
                <a:defRPr/>
              </a:pPr>
              <a:t>35</a:t>
            </a:fld>
            <a:endParaRPr lang="en-US" altLang="en-US"/>
          </a:p>
        </p:txBody>
      </p:sp>
      <p:sp>
        <p:nvSpPr>
          <p:cNvPr id="29698" name="Rectangle 2"/>
          <p:cNvSpPr>
            <a:spLocks noGrp="1" noChangeArrowheads="1"/>
          </p:cNvSpPr>
          <p:nvPr>
            <p:ph type="title"/>
          </p:nvPr>
        </p:nvSpPr>
        <p:spPr/>
        <p:txBody>
          <a:bodyPr/>
          <a:lstStyle/>
          <a:p>
            <a:pPr eaLnBrk="1" hangingPunct="1">
              <a:defRPr/>
            </a:pPr>
            <a:r>
              <a:rPr lang="en-US" altLang="en-US"/>
              <a:t>Binomial Example</a:t>
            </a:r>
          </a:p>
        </p:txBody>
      </p:sp>
      <p:sp>
        <p:nvSpPr>
          <p:cNvPr id="29699" name="Rectangle 3"/>
          <p:cNvSpPr>
            <a:spLocks noGrp="1" noChangeArrowheads="1"/>
          </p:cNvSpPr>
          <p:nvPr>
            <p:ph type="body" idx="1"/>
          </p:nvPr>
        </p:nvSpPr>
        <p:spPr/>
        <p:txBody>
          <a:bodyPr/>
          <a:lstStyle/>
          <a:p>
            <a:pPr eaLnBrk="1" hangingPunct="1">
              <a:defRPr/>
            </a:pPr>
            <a:r>
              <a:rPr lang="en-US" altLang="en-US"/>
              <a:t>Let S=$100, K=$95, r=0.08%, no dividends</a:t>
            </a:r>
          </a:p>
          <a:p>
            <a:pPr eaLnBrk="1" hangingPunct="1">
              <a:defRPr/>
            </a:pPr>
            <a:r>
              <a:rPr lang="en-US" altLang="en-US"/>
              <a:t>One-step binomial setup, u=1.3, d=0.8</a:t>
            </a:r>
          </a:p>
          <a:p>
            <a:pPr eaLnBrk="1" hangingPunct="1">
              <a:defRPr/>
            </a:pPr>
            <a:endParaRPr lang="en-US" altLang="en-US"/>
          </a:p>
          <a:p>
            <a:pPr eaLnBrk="1" hangingPunct="1">
              <a:defRPr/>
            </a:pPr>
            <a:r>
              <a:rPr lang="en-US" altLang="en-US"/>
              <a:t>What is the price of a European Call option on the security S?</a:t>
            </a:r>
          </a:p>
          <a:p>
            <a:pPr eaLnBrk="1" hangingPunct="1">
              <a:defRPr/>
            </a:pPr>
            <a:r>
              <a:rPr lang="en-US" altLang="en-US"/>
              <a:t>What is its delta?</a:t>
            </a:r>
          </a:p>
          <a:p>
            <a:pPr eaLnBrk="1" hangingPunct="1">
              <a:defRPr/>
            </a:pPr>
            <a:r>
              <a:rPr lang="en-US" altLang="en-US"/>
              <a:t>What is the amount B?</a:t>
            </a:r>
          </a:p>
        </p:txBody>
      </p:sp>
    </p:spTree>
    <p:extLst>
      <p:ext uri="{BB962C8B-B14F-4D97-AF65-F5344CB8AC3E}">
        <p14:creationId xmlns:p14="http://schemas.microsoft.com/office/powerpoint/2010/main" val="539267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E1C78BE6-EEBD-F74A-9B00-06C405870601}" type="slidenum">
              <a:rPr lang="en-US" altLang="en-US"/>
              <a:pPr>
                <a:defRPr/>
              </a:pPr>
              <a:t>36</a:t>
            </a:fld>
            <a:endParaRPr lang="en-US" altLang="en-US"/>
          </a:p>
        </p:txBody>
      </p:sp>
      <p:sp>
        <p:nvSpPr>
          <p:cNvPr id="30722" name="Rectangle 2"/>
          <p:cNvSpPr>
            <a:spLocks noGrp="1" noChangeArrowheads="1"/>
          </p:cNvSpPr>
          <p:nvPr>
            <p:ph type="title"/>
          </p:nvPr>
        </p:nvSpPr>
        <p:spPr/>
        <p:txBody>
          <a:bodyPr/>
          <a:lstStyle/>
          <a:p>
            <a:pPr eaLnBrk="1" hangingPunct="1">
              <a:defRPr/>
            </a:pPr>
            <a:r>
              <a:rPr lang="en-US" altLang="en-US"/>
              <a:t>Arbitraging a mispriced option</a:t>
            </a:r>
          </a:p>
        </p:txBody>
      </p:sp>
      <p:sp>
        <p:nvSpPr>
          <p:cNvPr id="30723" name="Rectangle 3"/>
          <p:cNvSpPr>
            <a:spLocks noGrp="1" noChangeArrowheads="1"/>
          </p:cNvSpPr>
          <p:nvPr>
            <p:ph type="body" idx="1"/>
          </p:nvPr>
        </p:nvSpPr>
        <p:spPr/>
        <p:txBody>
          <a:bodyPr/>
          <a:lstStyle/>
          <a:p>
            <a:pPr eaLnBrk="1" hangingPunct="1">
              <a:defRPr/>
            </a:pPr>
            <a:r>
              <a:rPr lang="en-US" altLang="en-US" sz="2000"/>
              <a:t>If the observed option price differs from its theoretical price, arbitrage is possible.</a:t>
            </a:r>
          </a:p>
          <a:p>
            <a:pPr lvl="1" eaLnBrk="1" hangingPunct="1">
              <a:defRPr/>
            </a:pPr>
            <a:r>
              <a:rPr lang="en-US" altLang="en-US" sz="2000"/>
              <a:t>If an option is overpriced, we can sell the option. However, the risk is that the option will be in the money at expiration, and we will be required to deliver the stock. To hedge this risk, we can buy a synthetic option at the same time we sell the actual option. </a:t>
            </a:r>
          </a:p>
          <a:p>
            <a:pPr lvl="1" eaLnBrk="1" hangingPunct="1">
              <a:defRPr/>
            </a:pPr>
            <a:endParaRPr lang="en-US" altLang="en-US" sz="2000"/>
          </a:p>
          <a:p>
            <a:pPr lvl="1" eaLnBrk="1" hangingPunct="1">
              <a:defRPr/>
            </a:pPr>
            <a:r>
              <a:rPr lang="en-US" altLang="en-US" sz="2000"/>
              <a:t>If an option is underpriced, we buy the option. To hedge the risk associated with the possibility of the stock price falling at expiration, we sell a synthetic option at the same time. </a:t>
            </a:r>
          </a:p>
          <a:p>
            <a:pPr lvl="1" eaLnBrk="1" hangingPunct="1">
              <a:defRPr/>
            </a:pPr>
            <a:endParaRPr lang="en-US" altLang="en-US"/>
          </a:p>
        </p:txBody>
      </p:sp>
    </p:spTree>
    <p:extLst>
      <p:ext uri="{BB962C8B-B14F-4D97-AF65-F5344CB8AC3E}">
        <p14:creationId xmlns:p14="http://schemas.microsoft.com/office/powerpoint/2010/main" val="1095983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BB29846-6FFA-B646-A1AD-759A2C5547F2}" type="slidenum">
              <a:rPr lang="en-US" altLang="en-US"/>
              <a:pPr>
                <a:defRPr/>
              </a:pPr>
              <a:t>37</a:t>
            </a:fld>
            <a:endParaRPr lang="en-US" altLang="en-US"/>
          </a:p>
        </p:txBody>
      </p:sp>
      <p:sp>
        <p:nvSpPr>
          <p:cNvPr id="31746" name="Rectangle 2"/>
          <p:cNvSpPr>
            <a:spLocks noGrp="1" noChangeArrowheads="1"/>
          </p:cNvSpPr>
          <p:nvPr>
            <p:ph type="title"/>
          </p:nvPr>
        </p:nvSpPr>
        <p:spPr/>
        <p:txBody>
          <a:bodyPr/>
          <a:lstStyle/>
          <a:p>
            <a:pPr eaLnBrk="1" hangingPunct="1">
              <a:defRPr/>
            </a:pPr>
            <a:r>
              <a:rPr lang="en-US" altLang="en-US"/>
              <a:t>Example</a:t>
            </a:r>
          </a:p>
        </p:txBody>
      </p:sp>
      <p:sp>
        <p:nvSpPr>
          <p:cNvPr id="31747" name="Rectangle 3"/>
          <p:cNvSpPr>
            <a:spLocks noGrp="1" noChangeArrowheads="1"/>
          </p:cNvSpPr>
          <p:nvPr>
            <p:ph type="body" idx="1"/>
          </p:nvPr>
        </p:nvSpPr>
        <p:spPr/>
        <p:txBody>
          <a:bodyPr/>
          <a:lstStyle/>
          <a:p>
            <a:pPr eaLnBrk="1" hangingPunct="1">
              <a:defRPr/>
            </a:pPr>
            <a:r>
              <a:rPr lang="en-US" altLang="en-US"/>
              <a:t>Let S=$100, K=$95, r=0.08%, no dividends</a:t>
            </a:r>
          </a:p>
          <a:p>
            <a:pPr eaLnBrk="1" hangingPunct="1">
              <a:defRPr/>
            </a:pPr>
            <a:r>
              <a:rPr lang="en-US" altLang="en-US"/>
              <a:t>One-step binomial setup, u=1.3, d=0.8</a:t>
            </a:r>
          </a:p>
          <a:p>
            <a:pPr eaLnBrk="1" hangingPunct="1">
              <a:defRPr/>
            </a:pPr>
            <a:endParaRPr lang="en-US" altLang="en-US"/>
          </a:p>
          <a:p>
            <a:pPr eaLnBrk="1" hangingPunct="1">
              <a:defRPr/>
            </a:pPr>
            <a:r>
              <a:rPr lang="en-US" altLang="en-US"/>
              <a:t>Suppose you observe a Call price of $17. What is the arbitrage?</a:t>
            </a:r>
          </a:p>
          <a:p>
            <a:pPr eaLnBrk="1" hangingPunct="1">
              <a:defRPr/>
            </a:pPr>
            <a:r>
              <a:rPr lang="en-US" altLang="en-US"/>
              <a:t>Suppose you observe a Call price of $15.50. What is the arbitrage?</a:t>
            </a:r>
          </a:p>
        </p:txBody>
      </p:sp>
    </p:spTree>
    <p:extLst>
      <p:ext uri="{BB962C8B-B14F-4D97-AF65-F5344CB8AC3E}">
        <p14:creationId xmlns:p14="http://schemas.microsoft.com/office/powerpoint/2010/main" val="1221292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018BA8D-36F5-0F43-AC4E-FED67ECC3EBA}" type="slidenum">
              <a:rPr lang="en-US" altLang="en-US"/>
              <a:pPr>
                <a:defRPr/>
              </a:pPr>
              <a:t>38</a:t>
            </a:fld>
            <a:endParaRPr lang="en-US" altLang="en-US"/>
          </a:p>
        </p:txBody>
      </p:sp>
      <p:sp>
        <p:nvSpPr>
          <p:cNvPr id="32770" name="Rectangle 2"/>
          <p:cNvSpPr>
            <a:spLocks noGrp="1" noChangeArrowheads="1"/>
          </p:cNvSpPr>
          <p:nvPr>
            <p:ph type="title"/>
          </p:nvPr>
        </p:nvSpPr>
        <p:spPr/>
        <p:txBody>
          <a:bodyPr/>
          <a:lstStyle/>
          <a:p>
            <a:pPr eaLnBrk="1" hangingPunct="1">
              <a:defRPr/>
            </a:pPr>
            <a:r>
              <a:rPr lang="en-US" altLang="en-US"/>
              <a:t>A graphical interpretation of </a:t>
            </a:r>
            <a:br>
              <a:rPr lang="en-US" altLang="en-US"/>
            </a:br>
            <a:r>
              <a:rPr lang="en-US" altLang="en-US"/>
              <a:t>the binomial formula</a:t>
            </a:r>
            <a:endParaRPr lang="en-US" altLang="en-US" sz="2900"/>
          </a:p>
        </p:txBody>
      </p:sp>
      <p:sp>
        <p:nvSpPr>
          <p:cNvPr id="32771" name="Rectangle 3"/>
          <p:cNvSpPr>
            <a:spLocks noGrp="1" noChangeArrowheads="1"/>
          </p:cNvSpPr>
          <p:nvPr>
            <p:ph type="body" idx="1"/>
          </p:nvPr>
        </p:nvSpPr>
        <p:spPr/>
        <p:txBody>
          <a:bodyPr/>
          <a:lstStyle/>
          <a:p>
            <a:pPr eaLnBrk="1" hangingPunct="1">
              <a:defRPr/>
            </a:pPr>
            <a:r>
              <a:rPr lang="en-US" altLang="en-US" sz="2000">
                <a:sym typeface="Symbol" charset="2"/>
              </a:rPr>
              <a:t>The portfolio describes a line with the formula </a:t>
            </a:r>
          </a:p>
          <a:p>
            <a:pPr algn="ctr" eaLnBrk="1" hangingPunct="1">
              <a:buFont typeface="Wingdings" charset="2"/>
              <a:buNone/>
              <a:defRPr/>
            </a:pPr>
            <a:r>
              <a:rPr lang="en-US" altLang="en-US" sz="2000">
                <a:sym typeface="Symbol" charset="2"/>
              </a:rPr>
              <a:t>C</a:t>
            </a:r>
            <a:r>
              <a:rPr lang="en-US" altLang="en-US" sz="2000" i="1" baseline="-25000">
                <a:sym typeface="Symbol" charset="2"/>
              </a:rPr>
              <a:t>h</a:t>
            </a:r>
            <a:r>
              <a:rPr lang="en-US" altLang="en-US" sz="2000">
                <a:sym typeface="Symbol" charset="2"/>
              </a:rPr>
              <a:t> = </a:t>
            </a:r>
            <a:r>
              <a:rPr lang="en-US" altLang="en-US" sz="2000" i="1">
                <a:sym typeface="Symbol" charset="2"/>
              </a:rPr>
              <a:t>S</a:t>
            </a:r>
            <a:r>
              <a:rPr lang="en-US" altLang="en-US" sz="2000" i="1" baseline="-25000">
                <a:sym typeface="Symbol" charset="2"/>
              </a:rPr>
              <a:t>h</a:t>
            </a:r>
            <a:r>
              <a:rPr lang="en-US" altLang="en-US" sz="2000">
                <a:sym typeface="Symbol" charset="2"/>
              </a:rPr>
              <a:t> + </a:t>
            </a:r>
            <a:r>
              <a:rPr lang="en-US" altLang="en-US" sz="2000" i="1">
                <a:sym typeface="Symbol" charset="2"/>
              </a:rPr>
              <a:t>e</a:t>
            </a:r>
            <a:r>
              <a:rPr lang="en-US" altLang="en-US" sz="2000" i="1" baseline="30000">
                <a:sym typeface="Symbol" charset="2"/>
              </a:rPr>
              <a:t>rh </a:t>
            </a:r>
            <a:r>
              <a:rPr lang="en-US" altLang="en-US" sz="2000" i="1">
                <a:sym typeface="Symbol" charset="2"/>
              </a:rPr>
              <a:t>B </a:t>
            </a:r>
            <a:r>
              <a:rPr lang="en-US" altLang="en-US" sz="2000">
                <a:sym typeface="Symbol" charset="2"/>
              </a:rPr>
              <a:t>,</a:t>
            </a:r>
            <a:endParaRPr lang="en-US" altLang="en-US" sz="2000" i="1">
              <a:sym typeface="Symbol" charset="2"/>
            </a:endParaRPr>
          </a:p>
          <a:p>
            <a:pPr eaLnBrk="1" hangingPunct="1">
              <a:buFont typeface="Wingdings" charset="2"/>
              <a:buNone/>
              <a:defRPr/>
            </a:pPr>
            <a:r>
              <a:rPr lang="en-US" altLang="en-US" sz="400" i="1">
                <a:sym typeface="Symbol" charset="2"/>
              </a:rPr>
              <a:t>	</a:t>
            </a:r>
          </a:p>
          <a:p>
            <a:pPr eaLnBrk="1" hangingPunct="1">
              <a:buFont typeface="Wingdings" charset="2"/>
              <a:buNone/>
              <a:defRPr/>
            </a:pPr>
            <a:r>
              <a:rPr lang="en-US" altLang="en-US" sz="1800" i="1">
                <a:sym typeface="Symbol" charset="2"/>
              </a:rPr>
              <a:t>	</a:t>
            </a:r>
            <a:r>
              <a:rPr lang="en-US" altLang="en-US" sz="1800">
                <a:sym typeface="Symbol" charset="2"/>
              </a:rPr>
              <a:t>where</a:t>
            </a:r>
            <a:r>
              <a:rPr lang="en-US" altLang="en-US" sz="1800" i="1">
                <a:sym typeface="Symbol" charset="2"/>
              </a:rPr>
              <a:t> </a:t>
            </a:r>
            <a:r>
              <a:rPr lang="en-US" altLang="en-US" sz="1800" i="1"/>
              <a:t>C</a:t>
            </a:r>
            <a:r>
              <a:rPr lang="en-US" altLang="en-US" sz="1800" i="1" baseline="-25000"/>
              <a:t>h</a:t>
            </a:r>
            <a:r>
              <a:rPr lang="en-US" altLang="en-US" sz="1800"/>
              <a:t> and </a:t>
            </a:r>
            <a:r>
              <a:rPr lang="en-US" altLang="en-US" sz="1800" i="1"/>
              <a:t>S</a:t>
            </a:r>
            <a:r>
              <a:rPr lang="en-US" altLang="en-US" sz="1800" i="1" baseline="-25000"/>
              <a:t>h</a:t>
            </a:r>
            <a:r>
              <a:rPr lang="en-US" altLang="en-US" sz="1800"/>
              <a:t> are the option and stock value after one binomial period, and supposing </a:t>
            </a:r>
            <a:r>
              <a:rPr lang="en-US" altLang="en-US" sz="1800">
                <a:sym typeface="Symbol" charset="2"/>
              </a:rPr>
              <a:t></a:t>
            </a:r>
            <a:r>
              <a:rPr lang="en-US" altLang="en-US" sz="1800" i="1">
                <a:sym typeface="Symbol" charset="2"/>
              </a:rPr>
              <a:t> </a:t>
            </a:r>
            <a:r>
              <a:rPr lang="en-US" altLang="en-US" sz="1800">
                <a:sym typeface="Symbol" charset="2"/>
              </a:rPr>
              <a:t>= 0.</a:t>
            </a:r>
          </a:p>
          <a:p>
            <a:pPr eaLnBrk="1" hangingPunct="1">
              <a:defRPr/>
            </a:pPr>
            <a:endParaRPr lang="en-US" altLang="en-US" sz="2000">
              <a:sym typeface="Symbol" charset="2"/>
            </a:endParaRPr>
          </a:p>
          <a:p>
            <a:pPr eaLnBrk="1" hangingPunct="1">
              <a:defRPr/>
            </a:pPr>
            <a:endParaRPr lang="en-US" altLang="en-US" sz="900">
              <a:sym typeface="Symbol" charset="2"/>
            </a:endParaRPr>
          </a:p>
          <a:p>
            <a:pPr lvl="1" eaLnBrk="1" hangingPunct="1">
              <a:defRPr/>
            </a:pPr>
            <a:r>
              <a:rPr lang="en-US" altLang="en-US" sz="2000">
                <a:sym typeface="Symbol" charset="2"/>
              </a:rPr>
              <a:t>We can control the slope of a payoff diagram by varying the number of shares, , and its height by varying the number of bonds, </a:t>
            </a:r>
            <a:r>
              <a:rPr lang="en-US" altLang="en-US" sz="2000" i="1">
                <a:sym typeface="Symbol" charset="2"/>
              </a:rPr>
              <a:t>B</a:t>
            </a:r>
            <a:r>
              <a:rPr lang="en-US" altLang="en-US" sz="2000">
                <a:sym typeface="Symbol" charset="2"/>
              </a:rPr>
              <a:t>.</a:t>
            </a:r>
          </a:p>
          <a:p>
            <a:pPr lvl="1" eaLnBrk="1" hangingPunct="1">
              <a:defRPr/>
            </a:pPr>
            <a:endParaRPr lang="en-US" altLang="en-US" sz="1000">
              <a:sym typeface="Symbol" charset="2"/>
            </a:endParaRPr>
          </a:p>
          <a:p>
            <a:pPr lvl="1" eaLnBrk="1" hangingPunct="1">
              <a:defRPr/>
            </a:pPr>
            <a:r>
              <a:rPr lang="en-US" altLang="en-US" sz="2000">
                <a:sym typeface="Symbol" charset="2"/>
              </a:rPr>
              <a:t>Any line replicating a call will have a positive slope ( &gt; 0) and negative intercept (</a:t>
            </a:r>
            <a:r>
              <a:rPr lang="en-US" altLang="en-US" sz="2000" i="1">
                <a:sym typeface="Symbol" charset="2"/>
              </a:rPr>
              <a:t>B</a:t>
            </a:r>
            <a:r>
              <a:rPr lang="en-US" altLang="en-US" sz="2000">
                <a:sym typeface="Symbol" charset="2"/>
              </a:rPr>
              <a:t> &lt; 0). (For a put,  &lt; 0 and </a:t>
            </a:r>
            <a:r>
              <a:rPr lang="en-US" altLang="en-US" sz="2000" i="1">
                <a:sym typeface="Symbol" charset="2"/>
              </a:rPr>
              <a:t>B</a:t>
            </a:r>
            <a:r>
              <a:rPr lang="en-US" altLang="en-US" sz="2000">
                <a:sym typeface="Symbol" charset="2"/>
              </a:rPr>
              <a:t> &gt; 0.)</a:t>
            </a:r>
          </a:p>
        </p:txBody>
      </p:sp>
    </p:spTree>
    <p:extLst>
      <p:ext uri="{BB962C8B-B14F-4D97-AF65-F5344CB8AC3E}">
        <p14:creationId xmlns:p14="http://schemas.microsoft.com/office/powerpoint/2010/main" val="619710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FA713A0D-D739-EE45-B017-2F26DAE4FD2E}" type="slidenum">
              <a:rPr lang="en-US" altLang="en-US"/>
              <a:pPr>
                <a:defRPr/>
              </a:pPr>
              <a:t>39</a:t>
            </a:fld>
            <a:endParaRPr lang="en-US" altLang="en-US"/>
          </a:p>
        </p:txBody>
      </p:sp>
      <p:sp>
        <p:nvSpPr>
          <p:cNvPr id="33794" name="Rectangle 2"/>
          <p:cNvSpPr>
            <a:spLocks noGrp="1" noChangeArrowheads="1"/>
          </p:cNvSpPr>
          <p:nvPr>
            <p:ph type="title"/>
          </p:nvPr>
        </p:nvSpPr>
        <p:spPr/>
        <p:txBody>
          <a:bodyPr/>
          <a:lstStyle/>
          <a:p>
            <a:pPr eaLnBrk="1" hangingPunct="1">
              <a:defRPr/>
            </a:pPr>
            <a:r>
              <a:rPr lang="en-US" altLang="en-US"/>
              <a:t>A graphical interpretation of </a:t>
            </a:r>
            <a:br>
              <a:rPr lang="en-US" altLang="en-US"/>
            </a:br>
            <a:r>
              <a:rPr lang="en-US" altLang="en-US"/>
              <a:t>the binomial formula</a:t>
            </a:r>
            <a:endParaRPr lang="en-US" altLang="en-US" sz="2900"/>
          </a:p>
        </p:txBody>
      </p:sp>
      <p:sp>
        <p:nvSpPr>
          <p:cNvPr id="33795" name="Rectangle 3"/>
          <p:cNvSpPr>
            <a:spLocks noGrp="1" noChangeArrowheads="1"/>
          </p:cNvSpPr>
          <p:nvPr>
            <p:ph type="body" idx="1"/>
          </p:nvPr>
        </p:nvSpPr>
        <p:spPr/>
        <p:txBody>
          <a:bodyPr/>
          <a:lstStyle/>
          <a:p>
            <a:pPr eaLnBrk="1" hangingPunct="1">
              <a:buFont typeface="Wingdings" charset="2"/>
              <a:buNone/>
              <a:defRPr/>
            </a:pPr>
            <a:r>
              <a:rPr lang="en-US" altLang="en-US"/>
              <a:t> </a:t>
            </a:r>
          </a:p>
        </p:txBody>
      </p:sp>
      <p:pic>
        <p:nvPicPr>
          <p:cNvPr id="34820" name="Picture 4" descr="fig1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74850"/>
            <a:ext cx="6372225"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52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1FE9AC-80E3-3A4D-8C13-11B45D07B74B}"/>
              </a:ext>
            </a:extLst>
          </p:cNvPr>
          <p:cNvSpPr>
            <a:spLocks noGrp="1"/>
          </p:cNvSpPr>
          <p:nvPr>
            <p:ph type="sldNum" sz="quarter" idx="13"/>
          </p:nvPr>
        </p:nvSpPr>
        <p:spPr/>
        <p:txBody>
          <a:bodyPr/>
          <a:lstStyle/>
          <a:p>
            <a:fld id="{12342C3A-DD85-7843-B416-BD52AB030D59}" type="slidenum">
              <a:rPr lang="en-US" smtClean="0"/>
              <a:pPr/>
              <a:t>4</a:t>
            </a:fld>
            <a:endParaRPr 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9CCBCAF6-CAD6-EF46-A72E-2D370BF2C05E}"/>
                  </a:ext>
                </a:extLst>
              </p:cNvPr>
              <p:cNvSpPr>
                <a:spLocks noGrp="1"/>
              </p:cNvSpPr>
              <p:nvPr>
                <p:ph type="body" sz="quarter" idx="12"/>
              </p:nvPr>
            </p:nvSpPr>
            <p:spPr/>
            <p:txBody>
              <a:bodyPr/>
              <a:lstStyle/>
              <a:p>
                <a:r>
                  <a:rPr lang="en-US" dirty="0"/>
                  <a:t>Assumptions:</a:t>
                </a:r>
              </a:p>
              <a:p>
                <a:pPr marL="342900" indent="-342900">
                  <a:buAutoNum type="arabicPeriod"/>
                </a:pPr>
                <a:r>
                  <a:rPr lang="en-US" dirty="0"/>
                  <a:t>Derivative is discrete, i.e. that it depends upon the value of spot on a discrete set of times </a:t>
                </a:r>
              </a:p>
              <a:p>
                <a:pPr marL="342900" indent="-342900">
                  <a:buAutoNum type="arabicPeriod"/>
                </a:pPr>
                <a:r>
                  <a:rPr lang="en-US" dirty="0"/>
                  <a:t>The derivative is associated to a set of times,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dirty="0"/>
                  <a:t> and pays at some time T a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𝑡𝑛</m:t>
                        </m:r>
                      </m:sub>
                    </m:sSub>
                    <m:r>
                      <a:rPr lang="en-US" b="0" i="1" smtClean="0">
                        <a:latin typeface="Cambria Math" panose="02040503050406030204" pitchFamily="18" charset="0"/>
                      </a:rPr>
                      <m:t>)</m:t>
                    </m:r>
                  </m:oMath>
                </a14:m>
                <a:r>
                  <a:rPr lang="en-US" dirty="0"/>
                  <a:t> of the value of spot at those times. </a:t>
                </a:r>
              </a:p>
              <a:p>
                <a:pPr marL="800100" lvl="1" indent="-342900">
                  <a:buAutoNum type="arabicPeriod"/>
                </a:pPr>
                <a:r>
                  <a:rPr lang="en-US" dirty="0"/>
                  <a:t>Example: one-year Asian call option struck at K with monthly resets would pay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12</m:t>
                        </m:r>
                      </m:den>
                    </m:f>
                    <m:sSub>
                      <m:sSubPr>
                        <m:ctrlPr>
                          <a:rPr lang="en-US" b="0" i="1" smtClean="0">
                            <a:latin typeface="Cambria Math" panose="02040503050406030204" pitchFamily="18" charset="0"/>
                          </a:rPr>
                        </m:ctrlPr>
                      </m:sSubPr>
                      <m:e>
                        <m:nary>
                          <m:naryPr>
                            <m:chr m:val="∑"/>
                            <m:ctrlPr>
                              <a:rPr lang="en-US" b="0" i="1" smtClean="0">
                                <a:latin typeface="Cambria Math" panose="02040503050406030204" pitchFamily="18" charset="0"/>
                              </a:rPr>
                            </m:ctrlPr>
                          </m:naryPr>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e>
                            </m:d>
                          </m:sub>
                          <m:sup>
                            <m:r>
                              <a:rPr lang="en-US" b="0" i="1" smtClean="0">
                                <a:latin typeface="Cambria Math" panose="02040503050406030204" pitchFamily="18" charset="0"/>
                              </a:rPr>
                              <m:t>12</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𝑡𝑗</m:t>
                                </m:r>
                              </m:sub>
                            </m:sSub>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e>
                        </m:nary>
                      </m:e>
                      <m:sub>
                        <m:r>
                          <a:rPr lang="en-US" b="0" i="1" smtClean="0">
                            <a:latin typeface="Cambria Math" panose="02040503050406030204" pitchFamily="18" charset="0"/>
                          </a:rPr>
                          <m:t>+</m:t>
                        </m:r>
                      </m:sub>
                    </m:sSub>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𝑗</m:t>
                        </m:r>
                      </m:num>
                      <m:den>
                        <m:r>
                          <a:rPr lang="en-US" b="0" i="1" smtClean="0">
                            <a:latin typeface="Cambria Math" panose="02040503050406030204" pitchFamily="18" charset="0"/>
                          </a:rPr>
                          <m:t>12</m:t>
                        </m:r>
                      </m:den>
                    </m:f>
                    <m:r>
                      <a:rPr lang="en-US" b="0" i="1" smtClean="0">
                        <a:latin typeface="Cambria Math" panose="02040503050406030204" pitchFamily="18" charset="0"/>
                      </a:rPr>
                      <m:t>,</m:t>
                    </m:r>
                  </m:oMath>
                </a14:m>
                <a:r>
                  <a:rPr lang="en-US" dirty="0"/>
                  <a:t> at time 1.</a:t>
                </a:r>
              </a:p>
              <a:p>
                <a:pPr marL="342900" indent="-342900">
                  <a:buAutoNum type="arabicPeriod"/>
                </a:pPr>
                <a:r>
                  <a:rPr lang="en-US" dirty="0"/>
                  <a:t>More generally, the derivative could possibly pay cash-flows at more than one time. </a:t>
                </a:r>
              </a:p>
            </p:txBody>
          </p:sp>
        </mc:Choice>
        <mc:Fallback>
          <p:sp>
            <p:nvSpPr>
              <p:cNvPr id="3" name="Text Placeholder 2">
                <a:extLst>
                  <a:ext uri="{FF2B5EF4-FFF2-40B4-BE49-F238E27FC236}">
                    <a16:creationId xmlns:a16="http://schemas.microsoft.com/office/drawing/2014/main" id="{9CCBCAF6-CAD6-EF46-A72E-2D370BF2C05E}"/>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292" t="-254"/>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3F6ED9F1-E8A8-0843-9C75-9D59DE8D399F}"/>
              </a:ext>
            </a:extLst>
          </p:cNvPr>
          <p:cNvSpPr>
            <a:spLocks noGrp="1"/>
          </p:cNvSpPr>
          <p:nvPr>
            <p:ph type="title"/>
          </p:nvPr>
        </p:nvSpPr>
        <p:spPr/>
        <p:txBody>
          <a:bodyPr/>
          <a:lstStyle/>
          <a:p>
            <a:r>
              <a:rPr lang="en-US" dirty="0"/>
              <a:t>Options Assumptions</a:t>
            </a:r>
          </a:p>
        </p:txBody>
      </p:sp>
    </p:spTree>
    <p:extLst>
      <p:ext uri="{BB962C8B-B14F-4D97-AF65-F5344CB8AC3E}">
        <p14:creationId xmlns:p14="http://schemas.microsoft.com/office/powerpoint/2010/main" val="2660889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E46D6974-4E5C-6E40-AD64-61A79D5B2925}" type="slidenum">
              <a:rPr lang="en-US" altLang="en-US"/>
              <a:pPr>
                <a:defRPr/>
              </a:pPr>
              <a:t>40</a:t>
            </a:fld>
            <a:endParaRPr lang="en-US" altLang="en-US"/>
          </a:p>
        </p:txBody>
      </p:sp>
      <p:sp>
        <p:nvSpPr>
          <p:cNvPr id="34818" name="Rectangle 2"/>
          <p:cNvSpPr>
            <a:spLocks noGrp="1" noChangeArrowheads="1"/>
          </p:cNvSpPr>
          <p:nvPr>
            <p:ph type="title"/>
          </p:nvPr>
        </p:nvSpPr>
        <p:spPr>
          <a:xfrm>
            <a:off x="914400" y="277813"/>
            <a:ext cx="7772400" cy="990600"/>
          </a:xfrm>
        </p:spPr>
        <p:txBody>
          <a:bodyPr/>
          <a:lstStyle/>
          <a:p>
            <a:pPr eaLnBrk="1" hangingPunct="1">
              <a:defRPr/>
            </a:pPr>
            <a:r>
              <a:rPr lang="en-US" altLang="en-US"/>
              <a:t>Risk-neutral pricing</a:t>
            </a:r>
          </a:p>
        </p:txBody>
      </p:sp>
      <p:sp>
        <p:nvSpPr>
          <p:cNvPr id="34819" name="Rectangle 3"/>
          <p:cNvSpPr>
            <a:spLocks noGrp="1" noChangeArrowheads="1"/>
          </p:cNvSpPr>
          <p:nvPr>
            <p:ph type="body" idx="1"/>
          </p:nvPr>
        </p:nvSpPr>
        <p:spPr>
          <a:xfrm>
            <a:off x="1130300" y="1676400"/>
            <a:ext cx="7340600" cy="4424363"/>
          </a:xfrm>
        </p:spPr>
        <p:txBody>
          <a:bodyPr/>
          <a:lstStyle/>
          <a:p>
            <a:pPr eaLnBrk="1" hangingPunct="1">
              <a:lnSpc>
                <a:spcPct val="90000"/>
              </a:lnSpc>
              <a:defRPr/>
            </a:pPr>
            <a:r>
              <a:rPr lang="en-US" altLang="en-US" sz="2000"/>
              <a:t>We can interpret the terms (</a:t>
            </a:r>
            <a:r>
              <a:rPr lang="en-US" altLang="en-US" sz="2000" i="1">
                <a:sym typeface="Symbol" charset="2"/>
              </a:rPr>
              <a:t>e</a:t>
            </a:r>
            <a:r>
              <a:rPr lang="en-US" altLang="en-US" sz="2000" baseline="30000">
                <a:sym typeface="Symbol" charset="2"/>
              </a:rPr>
              <a:t>(</a:t>
            </a:r>
            <a:r>
              <a:rPr lang="en-US" altLang="en-US" sz="2000" i="1" baseline="30000">
                <a:sym typeface="Symbol" charset="2"/>
              </a:rPr>
              <a:t>r–</a:t>
            </a:r>
            <a:r>
              <a:rPr lang="en-US" altLang="en-US" sz="2000" baseline="30000">
                <a:sym typeface="Symbol" charset="2"/>
              </a:rPr>
              <a:t>)</a:t>
            </a:r>
            <a:r>
              <a:rPr lang="en-US" altLang="en-US" sz="2000" i="1" baseline="30000">
                <a:sym typeface="Symbol" charset="2"/>
              </a:rPr>
              <a:t>h </a:t>
            </a:r>
            <a:r>
              <a:rPr lang="en-US" altLang="en-US" sz="2000">
                <a:sym typeface="Symbol" charset="2"/>
              </a:rPr>
              <a:t>–</a:t>
            </a:r>
            <a:r>
              <a:rPr lang="en-US" altLang="en-US" sz="2000" i="1">
                <a:sym typeface="Symbol" charset="2"/>
              </a:rPr>
              <a:t> d </a:t>
            </a:r>
            <a:r>
              <a:rPr lang="en-US" altLang="en-US" sz="2000">
                <a:sym typeface="Symbol" charset="2"/>
              </a:rPr>
              <a:t>)/(</a:t>
            </a:r>
            <a:r>
              <a:rPr lang="en-US" altLang="en-US" sz="2000" i="1">
                <a:sym typeface="Symbol" charset="2"/>
              </a:rPr>
              <a:t>u </a:t>
            </a:r>
            <a:r>
              <a:rPr lang="en-US" altLang="en-US" sz="2000">
                <a:sym typeface="Symbol" charset="2"/>
              </a:rPr>
              <a:t>– </a:t>
            </a:r>
            <a:r>
              <a:rPr lang="en-US" altLang="en-US" sz="2000" i="1">
                <a:sym typeface="Symbol" charset="2"/>
              </a:rPr>
              <a:t>d</a:t>
            </a:r>
            <a:r>
              <a:rPr lang="en-US" altLang="en-US" sz="2000">
                <a:sym typeface="Symbol" charset="2"/>
              </a:rPr>
              <a:t>) and </a:t>
            </a:r>
          </a:p>
          <a:p>
            <a:pPr eaLnBrk="1" hangingPunct="1">
              <a:lnSpc>
                <a:spcPct val="90000"/>
              </a:lnSpc>
              <a:buFont typeface="Wingdings" charset="2"/>
              <a:buNone/>
              <a:defRPr/>
            </a:pPr>
            <a:r>
              <a:rPr lang="en-US" altLang="en-US" sz="2000">
                <a:sym typeface="Symbol" charset="2"/>
              </a:rPr>
              <a:t>	 (</a:t>
            </a:r>
            <a:r>
              <a:rPr lang="en-US" altLang="en-US" sz="2000" i="1">
                <a:sym typeface="Symbol" charset="2"/>
              </a:rPr>
              <a:t>u </a:t>
            </a:r>
            <a:r>
              <a:rPr lang="en-US" altLang="en-US" sz="2000">
                <a:sym typeface="Symbol" charset="2"/>
              </a:rPr>
              <a:t>–</a:t>
            </a:r>
            <a:r>
              <a:rPr lang="en-US" altLang="en-US" sz="2000" i="1">
                <a:sym typeface="Symbol" charset="2"/>
              </a:rPr>
              <a:t> e</a:t>
            </a:r>
            <a:r>
              <a:rPr lang="en-US" altLang="en-US" sz="2000" baseline="30000">
                <a:sym typeface="Symbol" charset="2"/>
              </a:rPr>
              <a:t>(</a:t>
            </a:r>
            <a:r>
              <a:rPr lang="en-US" altLang="en-US" sz="2000" i="1" baseline="30000">
                <a:sym typeface="Symbol" charset="2"/>
              </a:rPr>
              <a:t>r</a:t>
            </a:r>
            <a:r>
              <a:rPr lang="en-US" altLang="en-US" sz="2000" baseline="30000">
                <a:sym typeface="Symbol" charset="2"/>
              </a:rPr>
              <a:t>–)</a:t>
            </a:r>
            <a:r>
              <a:rPr lang="en-US" altLang="en-US" sz="2000" i="1" baseline="30000">
                <a:sym typeface="Symbol" charset="2"/>
              </a:rPr>
              <a:t>h</a:t>
            </a:r>
            <a:r>
              <a:rPr lang="en-US" altLang="en-US" sz="2000">
                <a:sym typeface="Symbol" charset="2"/>
              </a:rPr>
              <a:t> )/(</a:t>
            </a:r>
            <a:r>
              <a:rPr lang="en-US" altLang="en-US" sz="2000" i="1">
                <a:sym typeface="Symbol" charset="2"/>
              </a:rPr>
              <a:t>u </a:t>
            </a:r>
            <a:r>
              <a:rPr lang="en-US" altLang="en-US" sz="2000">
                <a:sym typeface="Symbol" charset="2"/>
              </a:rPr>
              <a:t>– </a:t>
            </a:r>
            <a:r>
              <a:rPr lang="en-US" altLang="en-US" sz="2000" i="1">
                <a:sym typeface="Symbol" charset="2"/>
              </a:rPr>
              <a:t>d</a:t>
            </a:r>
            <a:r>
              <a:rPr lang="en-US" altLang="en-US" sz="2000">
                <a:sym typeface="Symbol" charset="2"/>
              </a:rPr>
              <a:t>) as probabilities.</a:t>
            </a:r>
            <a:endParaRPr lang="en-US" altLang="en-US" sz="2000"/>
          </a:p>
          <a:p>
            <a:pPr lvl="1" eaLnBrk="1" hangingPunct="1">
              <a:lnSpc>
                <a:spcPct val="90000"/>
              </a:lnSpc>
              <a:defRPr/>
            </a:pPr>
            <a:r>
              <a:rPr lang="en-US" altLang="en-US" sz="2000"/>
              <a:t>In equation (10.3), they </a:t>
            </a:r>
            <a:r>
              <a:rPr lang="en-US" altLang="en-US" sz="2000">
                <a:sym typeface="Symbol" charset="2"/>
              </a:rPr>
              <a:t>sum to 1 and are both positive.</a:t>
            </a:r>
          </a:p>
          <a:p>
            <a:pPr eaLnBrk="1" hangingPunct="1">
              <a:lnSpc>
                <a:spcPct val="90000"/>
              </a:lnSpc>
              <a:defRPr/>
            </a:pPr>
            <a:endParaRPr lang="en-US" altLang="en-US" sz="1300">
              <a:sym typeface="Symbol" charset="2"/>
            </a:endParaRPr>
          </a:p>
          <a:p>
            <a:pPr eaLnBrk="1" hangingPunct="1">
              <a:lnSpc>
                <a:spcPct val="90000"/>
              </a:lnSpc>
              <a:defRPr/>
            </a:pPr>
            <a:r>
              <a:rPr lang="en-US" altLang="en-US" sz="2000">
                <a:sym typeface="Symbol" charset="2"/>
              </a:rPr>
              <a:t>Let			 </a:t>
            </a:r>
            <a:endParaRPr lang="en-US" altLang="en-US" sz="2000" i="1">
              <a:sym typeface="Symbol" charset="2"/>
            </a:endParaRPr>
          </a:p>
          <a:p>
            <a:pPr algn="r" eaLnBrk="1" hangingPunct="1">
              <a:lnSpc>
                <a:spcPct val="90000"/>
              </a:lnSpc>
              <a:buFont typeface="Wingdings" charset="2"/>
              <a:buNone/>
              <a:defRPr/>
            </a:pPr>
            <a:r>
              <a:rPr lang="en-US" altLang="en-US" sz="2000" i="1" baseline="30000">
                <a:sym typeface="Symbol" charset="2"/>
              </a:rPr>
              <a:t>	</a:t>
            </a:r>
            <a:r>
              <a:rPr lang="en-US" altLang="en-US" sz="2000">
                <a:sym typeface="Symbol" charset="2"/>
              </a:rPr>
              <a:t>(10.5)</a:t>
            </a:r>
          </a:p>
          <a:p>
            <a:pPr eaLnBrk="1" hangingPunct="1">
              <a:lnSpc>
                <a:spcPct val="90000"/>
              </a:lnSpc>
              <a:buFont typeface="Wingdings" charset="2"/>
              <a:buNone/>
              <a:defRPr/>
            </a:pPr>
            <a:r>
              <a:rPr lang="en-US" altLang="en-US" sz="2000" i="1">
                <a:sym typeface="Symbol" charset="2"/>
              </a:rPr>
              <a:t> 		         			</a:t>
            </a:r>
          </a:p>
          <a:p>
            <a:pPr eaLnBrk="1" hangingPunct="1">
              <a:lnSpc>
                <a:spcPct val="90000"/>
              </a:lnSpc>
              <a:defRPr/>
            </a:pPr>
            <a:endParaRPr lang="en-US" altLang="en-US" sz="1800">
              <a:sym typeface="Symbol" charset="2"/>
            </a:endParaRPr>
          </a:p>
          <a:p>
            <a:pPr eaLnBrk="1" hangingPunct="1">
              <a:lnSpc>
                <a:spcPct val="90000"/>
              </a:lnSpc>
              <a:defRPr/>
            </a:pPr>
            <a:r>
              <a:rPr lang="en-US" altLang="en-US" sz="2000">
                <a:sym typeface="Symbol" charset="2"/>
              </a:rPr>
              <a:t>Then equation (10.3) can then be written as</a:t>
            </a:r>
          </a:p>
          <a:p>
            <a:pPr eaLnBrk="1" hangingPunct="1">
              <a:lnSpc>
                <a:spcPct val="90000"/>
              </a:lnSpc>
              <a:buFont typeface="Wingdings" charset="2"/>
              <a:buNone/>
              <a:defRPr/>
            </a:pPr>
            <a:r>
              <a:rPr lang="en-US" altLang="en-US" sz="2000" i="1">
                <a:sym typeface="Symbol" charset="2"/>
              </a:rPr>
              <a:t>			    C</a:t>
            </a:r>
            <a:r>
              <a:rPr lang="en-US" altLang="en-US" sz="2000">
                <a:sym typeface="Symbol" charset="2"/>
              </a:rPr>
              <a:t> = </a:t>
            </a:r>
            <a:r>
              <a:rPr lang="en-US" altLang="en-US" sz="2000" i="1">
                <a:sym typeface="Symbol" charset="2"/>
              </a:rPr>
              <a:t>e</a:t>
            </a:r>
            <a:r>
              <a:rPr lang="en-US" altLang="en-US" sz="2000" i="1" baseline="30000">
                <a:sym typeface="Symbol" charset="2"/>
              </a:rPr>
              <a:t>–rh </a:t>
            </a:r>
            <a:r>
              <a:rPr lang="en-US" altLang="en-US" sz="2000" baseline="30000">
                <a:sym typeface="Symbol" charset="2"/>
              </a:rPr>
              <a:t> </a:t>
            </a:r>
            <a:r>
              <a:rPr lang="en-US" altLang="en-US" sz="2000">
                <a:sym typeface="Symbol" charset="2"/>
              </a:rPr>
              <a:t>[</a:t>
            </a:r>
            <a:r>
              <a:rPr lang="en-US" altLang="en-US" sz="2000" i="1">
                <a:sym typeface="Symbol" charset="2"/>
              </a:rPr>
              <a:t>p* C</a:t>
            </a:r>
            <a:r>
              <a:rPr lang="en-US" altLang="en-US" sz="2000" i="1" baseline="-25000">
                <a:sym typeface="Symbol" charset="2"/>
              </a:rPr>
              <a:t>u</a:t>
            </a:r>
            <a:r>
              <a:rPr lang="en-US" altLang="en-US" sz="2000">
                <a:sym typeface="Symbol" charset="2"/>
              </a:rPr>
              <a:t> + (1 – </a:t>
            </a:r>
            <a:r>
              <a:rPr lang="en-US" altLang="en-US" sz="2000" i="1">
                <a:sym typeface="Symbol" charset="2"/>
              </a:rPr>
              <a:t>p*</a:t>
            </a:r>
            <a:r>
              <a:rPr lang="en-US" altLang="en-US" sz="2000">
                <a:sym typeface="Symbol" charset="2"/>
              </a:rPr>
              <a:t>) </a:t>
            </a:r>
            <a:r>
              <a:rPr lang="en-US" altLang="en-US" sz="2000" i="1">
                <a:sym typeface="Symbol" charset="2"/>
              </a:rPr>
              <a:t>C</a:t>
            </a:r>
            <a:r>
              <a:rPr lang="en-US" altLang="en-US" sz="2000" i="1" baseline="-25000">
                <a:sym typeface="Symbol" charset="2"/>
              </a:rPr>
              <a:t>d</a:t>
            </a:r>
            <a:r>
              <a:rPr lang="en-US" altLang="en-US" sz="2000">
                <a:sym typeface="Symbol" charset="2"/>
              </a:rPr>
              <a:t>] , 	     (10.6)</a:t>
            </a:r>
          </a:p>
          <a:p>
            <a:pPr eaLnBrk="1" hangingPunct="1">
              <a:lnSpc>
                <a:spcPct val="90000"/>
              </a:lnSpc>
              <a:buFont typeface="Wingdings" charset="2"/>
              <a:buNone/>
              <a:defRPr/>
            </a:pPr>
            <a:r>
              <a:rPr lang="en-US" altLang="en-US" sz="900">
                <a:sym typeface="Symbol" charset="2"/>
              </a:rPr>
              <a:t>	</a:t>
            </a:r>
            <a:endParaRPr lang="en-US" altLang="en-US" sz="2000">
              <a:sym typeface="Symbol" charset="2"/>
            </a:endParaRPr>
          </a:p>
          <a:p>
            <a:pPr eaLnBrk="1" hangingPunct="1">
              <a:lnSpc>
                <a:spcPct val="90000"/>
              </a:lnSpc>
              <a:buFont typeface="Wingdings" charset="2"/>
              <a:buNone/>
              <a:defRPr/>
            </a:pPr>
            <a:r>
              <a:rPr lang="en-US" altLang="en-US" sz="1800">
                <a:sym typeface="Symbol" charset="2"/>
              </a:rPr>
              <a:t>	where </a:t>
            </a:r>
            <a:r>
              <a:rPr lang="en-US" altLang="en-US" sz="1800" i="1">
                <a:sym typeface="Symbol" charset="2"/>
              </a:rPr>
              <a:t>p*</a:t>
            </a:r>
            <a:r>
              <a:rPr lang="en-US" altLang="en-US" sz="1800">
                <a:sym typeface="Symbol" charset="2"/>
              </a:rPr>
              <a:t> is the </a:t>
            </a:r>
            <a:r>
              <a:rPr lang="en-US" altLang="en-US" sz="1800" b="1">
                <a:sym typeface="Symbol" charset="2"/>
              </a:rPr>
              <a:t>risk-neutral probability</a:t>
            </a:r>
            <a:r>
              <a:rPr lang="en-US" altLang="en-US" sz="1800">
                <a:sym typeface="Symbol" charset="2"/>
              </a:rPr>
              <a:t> of an increase in the stock price.</a:t>
            </a:r>
          </a:p>
        </p:txBody>
      </p:sp>
      <p:graphicFrame>
        <p:nvGraphicFramePr>
          <p:cNvPr id="35844" name="Object 4"/>
          <p:cNvGraphicFramePr>
            <a:graphicFrameLocks noChangeAspect="1"/>
          </p:cNvGraphicFramePr>
          <p:nvPr/>
        </p:nvGraphicFramePr>
        <p:xfrm>
          <a:off x="3810000" y="2971800"/>
          <a:ext cx="2133600" cy="868363"/>
        </p:xfrm>
        <a:graphic>
          <a:graphicData uri="http://schemas.openxmlformats.org/presentationml/2006/ole">
            <mc:AlternateContent xmlns:mc="http://schemas.openxmlformats.org/markup-compatibility/2006">
              <mc:Choice xmlns:v="urn:schemas-microsoft-com:vml" Requires="v">
                <p:oleObj spid="_x0000_s31752" name="Equation" r:id="rId3" imgW="1180588" imgH="482391" progId="Equation.2">
                  <p:embed/>
                </p:oleObj>
              </mc:Choice>
              <mc:Fallback>
                <p:oleObj name="Equation" r:id="rId3" imgW="1180588" imgH="482391" progId="Equation.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971800"/>
                        <a:ext cx="2133600"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136693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A6EC42D3-E449-7B4C-B4FC-0F1547DACD5A}" type="slidenum">
              <a:rPr lang="en-US" altLang="en-US"/>
              <a:pPr>
                <a:defRPr/>
              </a:pPr>
              <a:t>41</a:t>
            </a:fld>
            <a:endParaRPr lang="en-US" altLang="en-US"/>
          </a:p>
        </p:txBody>
      </p:sp>
      <p:sp>
        <p:nvSpPr>
          <p:cNvPr id="35842" name="Rectangle 2"/>
          <p:cNvSpPr>
            <a:spLocks noGrp="1" noChangeArrowheads="1"/>
          </p:cNvSpPr>
          <p:nvPr>
            <p:ph type="title"/>
          </p:nvPr>
        </p:nvSpPr>
        <p:spPr/>
        <p:txBody>
          <a:bodyPr/>
          <a:lstStyle/>
          <a:p>
            <a:pPr eaLnBrk="1" hangingPunct="1">
              <a:defRPr/>
            </a:pPr>
            <a:r>
              <a:rPr lang="en-US" altLang="en-US"/>
              <a:t>Where does the tree come from?</a:t>
            </a:r>
          </a:p>
        </p:txBody>
      </p:sp>
      <p:sp>
        <p:nvSpPr>
          <p:cNvPr id="35843" name="Rectangle 3"/>
          <p:cNvSpPr>
            <a:spLocks noGrp="1" noChangeArrowheads="1"/>
          </p:cNvSpPr>
          <p:nvPr>
            <p:ph type="body" idx="1"/>
          </p:nvPr>
        </p:nvSpPr>
        <p:spPr>
          <a:xfrm>
            <a:off x="1130300" y="1828800"/>
            <a:ext cx="7412038" cy="4271963"/>
          </a:xfrm>
        </p:spPr>
        <p:txBody>
          <a:bodyPr/>
          <a:lstStyle/>
          <a:p>
            <a:pPr eaLnBrk="1" hangingPunct="1">
              <a:defRPr/>
            </a:pPr>
            <a:endParaRPr lang="en-US" altLang="en-US" sz="2000"/>
          </a:p>
          <a:p>
            <a:pPr eaLnBrk="1" hangingPunct="1">
              <a:defRPr/>
            </a:pPr>
            <a:r>
              <a:rPr lang="en-US" altLang="en-US" sz="2000" i="1"/>
              <a:t>In the </a:t>
            </a:r>
            <a:r>
              <a:rPr lang="en-US" altLang="en-US" sz="2000" i="1" u="sng"/>
              <a:t>absence of</a:t>
            </a:r>
            <a:r>
              <a:rPr lang="en-US" altLang="en-US" sz="2000" u="sng"/>
              <a:t> </a:t>
            </a:r>
            <a:r>
              <a:rPr lang="en-US" altLang="en-US" sz="2000" i="1" u="sng"/>
              <a:t>uncertainty</a:t>
            </a:r>
            <a:r>
              <a:rPr lang="en-US" altLang="en-US" sz="2000" i="1"/>
              <a:t> </a:t>
            </a:r>
            <a:r>
              <a:rPr lang="en-US" altLang="en-US" sz="2000"/>
              <a:t>(if we faced that situation), a stock must appreciate at the risk-free rate less the dividend yield. Thus, from time </a:t>
            </a:r>
            <a:r>
              <a:rPr lang="en-US" altLang="en-US" sz="2000" i="1"/>
              <a:t>t</a:t>
            </a:r>
            <a:r>
              <a:rPr lang="en-US" altLang="en-US" sz="2000"/>
              <a:t> to time </a:t>
            </a:r>
            <a:r>
              <a:rPr lang="en-US" altLang="en-US" sz="2000" i="1"/>
              <a:t>t+h</a:t>
            </a:r>
            <a:r>
              <a:rPr lang="en-US" altLang="en-US" sz="2000"/>
              <a:t>, we have</a:t>
            </a:r>
          </a:p>
          <a:p>
            <a:pPr algn="ctr" eaLnBrk="1" hangingPunct="1">
              <a:buFont typeface="Wingdings" charset="2"/>
              <a:buNone/>
              <a:defRPr/>
            </a:pPr>
            <a:r>
              <a:rPr lang="en-US" altLang="en-US" sz="2000" i="1"/>
              <a:t>S</a:t>
            </a:r>
            <a:r>
              <a:rPr lang="en-US" altLang="en-US" sz="2000" i="1" baseline="-25000"/>
              <a:t>t+h</a:t>
            </a:r>
            <a:r>
              <a:rPr lang="en-US" altLang="en-US" sz="2000"/>
              <a:t> = </a:t>
            </a:r>
            <a:r>
              <a:rPr lang="en-US" altLang="en-US" sz="2000" i="1"/>
              <a:t>S</a:t>
            </a:r>
            <a:r>
              <a:rPr lang="en-US" altLang="en-US" sz="2000" i="1" baseline="-25000"/>
              <a:t>t </a:t>
            </a:r>
            <a:r>
              <a:rPr lang="en-US" altLang="en-US" sz="2000" i="1"/>
              <a:t>e</a:t>
            </a:r>
            <a:r>
              <a:rPr lang="en-US" altLang="en-US" sz="2000" baseline="30000"/>
              <a:t>(</a:t>
            </a:r>
            <a:r>
              <a:rPr lang="en-US" altLang="en-US" sz="2000" i="1" baseline="30000"/>
              <a:t>r</a:t>
            </a:r>
            <a:r>
              <a:rPr lang="en-US" altLang="en-US" sz="2000" baseline="30000"/>
              <a:t>–</a:t>
            </a:r>
            <a:r>
              <a:rPr lang="en-US" altLang="en-US" sz="2000" baseline="30000">
                <a:sym typeface="Symbol" charset="2"/>
              </a:rPr>
              <a:t>)</a:t>
            </a:r>
            <a:r>
              <a:rPr lang="en-US" altLang="en-US" sz="2000" i="1" baseline="30000">
                <a:sym typeface="Symbol" charset="2"/>
              </a:rPr>
              <a:t>h</a:t>
            </a:r>
            <a:r>
              <a:rPr lang="en-US" altLang="en-US" sz="2000">
                <a:sym typeface="Symbol" charset="2"/>
              </a:rPr>
              <a:t> = </a:t>
            </a:r>
            <a:r>
              <a:rPr lang="en-US" altLang="en-US" sz="2000" i="1">
                <a:sym typeface="Symbol" charset="2"/>
              </a:rPr>
              <a:t>F</a:t>
            </a:r>
            <a:r>
              <a:rPr lang="en-US" altLang="en-US" sz="2000" i="1" baseline="-25000">
                <a:sym typeface="Symbol" charset="2"/>
              </a:rPr>
              <a:t>t,t+h</a:t>
            </a:r>
            <a:endParaRPr lang="en-US" altLang="en-US" sz="2000">
              <a:sym typeface="Symbol" charset="2"/>
            </a:endParaRPr>
          </a:p>
          <a:p>
            <a:pPr eaLnBrk="1" hangingPunct="1">
              <a:defRPr/>
            </a:pPr>
            <a:endParaRPr lang="en-US" altLang="en-US" sz="2000"/>
          </a:p>
          <a:p>
            <a:pPr eaLnBrk="1" hangingPunct="1">
              <a:buFont typeface="Wingdings" charset="2"/>
              <a:buNone/>
              <a:defRPr/>
            </a:pPr>
            <a:r>
              <a:rPr lang="en-US" altLang="en-US" sz="2000"/>
              <a:t>	The price next period equals the forward price.</a:t>
            </a:r>
          </a:p>
          <a:p>
            <a:pPr eaLnBrk="1" hangingPunct="1">
              <a:defRPr/>
            </a:pPr>
            <a:endParaRPr lang="en-US" altLang="en-US" sz="1800">
              <a:sym typeface="Symbol" charset="2"/>
            </a:endParaRPr>
          </a:p>
        </p:txBody>
      </p:sp>
    </p:spTree>
    <p:extLst>
      <p:ext uri="{BB962C8B-B14F-4D97-AF65-F5344CB8AC3E}">
        <p14:creationId xmlns:p14="http://schemas.microsoft.com/office/powerpoint/2010/main" val="11843614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pPr>
              <a:defRPr/>
            </a:pPr>
            <a:fld id="{409AD2D7-F3C5-9349-BF2C-F3C6A2CC7A97}" type="slidenum">
              <a:rPr lang="en-US" altLang="en-US"/>
              <a:pPr>
                <a:defRPr/>
              </a:pPr>
              <a:t>42</a:t>
            </a:fld>
            <a:endParaRPr lang="en-US" altLang="en-US"/>
          </a:p>
        </p:txBody>
      </p:sp>
      <p:sp>
        <p:nvSpPr>
          <p:cNvPr id="36866" name="Rectangle 2"/>
          <p:cNvSpPr>
            <a:spLocks noGrp="1" noChangeArrowheads="1"/>
          </p:cNvSpPr>
          <p:nvPr>
            <p:ph type="title"/>
          </p:nvPr>
        </p:nvSpPr>
        <p:spPr/>
        <p:txBody>
          <a:bodyPr/>
          <a:lstStyle/>
          <a:p>
            <a:pPr eaLnBrk="1" hangingPunct="1">
              <a:defRPr/>
            </a:pPr>
            <a:r>
              <a:rPr lang="en-US" altLang="en-US"/>
              <a:t>Where does the tree come from?</a:t>
            </a:r>
            <a:endParaRPr lang="en-US" altLang="en-US" sz="2900"/>
          </a:p>
        </p:txBody>
      </p:sp>
      <p:sp>
        <p:nvSpPr>
          <p:cNvPr id="36867" name="Rectangle 3"/>
          <p:cNvSpPr>
            <a:spLocks noGrp="1" noChangeArrowheads="1"/>
          </p:cNvSpPr>
          <p:nvPr>
            <p:ph type="body" idx="1"/>
          </p:nvPr>
        </p:nvSpPr>
        <p:spPr>
          <a:xfrm>
            <a:off x="1130300" y="1752600"/>
            <a:ext cx="7412038" cy="4348163"/>
          </a:xfrm>
        </p:spPr>
        <p:txBody>
          <a:bodyPr/>
          <a:lstStyle/>
          <a:p>
            <a:pPr eaLnBrk="1" hangingPunct="1">
              <a:lnSpc>
                <a:spcPct val="80000"/>
              </a:lnSpc>
              <a:defRPr/>
            </a:pPr>
            <a:r>
              <a:rPr lang="en-US" altLang="en-US" sz="2000" i="1">
                <a:sym typeface="Symbol" charset="2"/>
              </a:rPr>
              <a:t>With uncertainty</a:t>
            </a:r>
            <a:r>
              <a:rPr lang="en-US" altLang="en-US" sz="2000">
                <a:sym typeface="Symbol" charset="2"/>
              </a:rPr>
              <a:t>, the stock price evolution is</a:t>
            </a:r>
          </a:p>
          <a:p>
            <a:pPr algn="r" eaLnBrk="1" hangingPunct="1">
              <a:lnSpc>
                <a:spcPct val="80000"/>
              </a:lnSpc>
              <a:buFont typeface="Wingdings" charset="2"/>
              <a:buNone/>
              <a:defRPr/>
            </a:pPr>
            <a:r>
              <a:rPr lang="en-US" altLang="en-US" sz="2000" i="1">
                <a:sym typeface="Symbol" charset="2"/>
              </a:rPr>
              <a:t>	</a:t>
            </a:r>
            <a:r>
              <a:rPr lang="en-US" altLang="en-US" sz="2000">
                <a:sym typeface="Symbol" charset="2"/>
              </a:rPr>
              <a:t>(10.8)</a:t>
            </a:r>
          </a:p>
          <a:p>
            <a:pPr eaLnBrk="1" hangingPunct="1">
              <a:lnSpc>
                <a:spcPct val="80000"/>
              </a:lnSpc>
              <a:buFont typeface="Wingdings" charset="2"/>
              <a:buNone/>
              <a:defRPr/>
            </a:pPr>
            <a:r>
              <a:rPr lang="en-US" altLang="en-US" sz="2000" i="1">
                <a:sym typeface="Symbol" charset="2"/>
              </a:rPr>
              <a:t>						    ,</a:t>
            </a:r>
          </a:p>
          <a:p>
            <a:pPr eaLnBrk="1" hangingPunct="1">
              <a:lnSpc>
                <a:spcPct val="80000"/>
              </a:lnSpc>
              <a:buFont typeface="Wingdings" charset="2"/>
              <a:buNone/>
              <a:defRPr/>
            </a:pPr>
            <a:r>
              <a:rPr lang="en-US" altLang="en-US" sz="1800">
                <a:sym typeface="Symbol" charset="2"/>
              </a:rPr>
              <a:t>	</a:t>
            </a:r>
          </a:p>
          <a:p>
            <a:pPr eaLnBrk="1" hangingPunct="1">
              <a:lnSpc>
                <a:spcPct val="80000"/>
              </a:lnSpc>
              <a:buFont typeface="Wingdings" charset="2"/>
              <a:buNone/>
              <a:defRPr/>
            </a:pPr>
            <a:r>
              <a:rPr lang="en-US" altLang="en-US" sz="1800">
                <a:sym typeface="Symbol" charset="2"/>
              </a:rPr>
              <a:t>where </a:t>
            </a:r>
            <a:r>
              <a:rPr lang="en-US" altLang="en-US" sz="1800" i="1">
                <a:sym typeface="Symbol" charset="2"/>
              </a:rPr>
              <a:t> </a:t>
            </a:r>
            <a:r>
              <a:rPr lang="en-US" altLang="en-US" sz="1800">
                <a:sym typeface="Symbol" charset="2"/>
              </a:rPr>
              <a:t> is the annualized standard deviation of the continuously compounded return, and </a:t>
            </a:r>
            <a:r>
              <a:rPr lang="en-US" altLang="en-US" sz="1800" i="1">
                <a:sym typeface="Symbol" charset="2"/>
              </a:rPr>
              <a:t>h</a:t>
            </a:r>
            <a:r>
              <a:rPr lang="en-US" altLang="en-US" sz="1800"/>
              <a:t> is standard deviation over a period of length </a:t>
            </a:r>
            <a:r>
              <a:rPr lang="en-US" altLang="en-US" sz="1800" i="1"/>
              <a:t>h</a:t>
            </a:r>
            <a:r>
              <a:rPr lang="en-US" altLang="en-US" sz="1800"/>
              <a:t>.</a:t>
            </a:r>
          </a:p>
          <a:p>
            <a:pPr eaLnBrk="1" hangingPunct="1">
              <a:lnSpc>
                <a:spcPct val="80000"/>
              </a:lnSpc>
              <a:buFont typeface="Wingdings" charset="2"/>
              <a:buNone/>
              <a:defRPr/>
            </a:pPr>
            <a:endParaRPr lang="en-US" altLang="en-US" sz="1800"/>
          </a:p>
          <a:p>
            <a:pPr eaLnBrk="1" hangingPunct="1">
              <a:lnSpc>
                <a:spcPct val="80000"/>
              </a:lnSpc>
              <a:defRPr/>
            </a:pPr>
            <a:r>
              <a:rPr lang="en-US" altLang="en-US" sz="2000"/>
              <a:t>We can also rewrite (10.8) as</a:t>
            </a:r>
            <a:r>
              <a:rPr lang="en-US" altLang="en-US"/>
              <a:t> </a:t>
            </a:r>
          </a:p>
          <a:p>
            <a:pPr algn="r" eaLnBrk="1" hangingPunct="1">
              <a:lnSpc>
                <a:spcPct val="80000"/>
              </a:lnSpc>
              <a:buFont typeface="Wingdings" charset="2"/>
              <a:buNone/>
              <a:defRPr/>
            </a:pPr>
            <a:r>
              <a:rPr lang="en-US" altLang="en-US" sz="2000" i="1" baseline="30000">
                <a:sym typeface="Symbol" charset="2"/>
              </a:rPr>
              <a:t>	 </a:t>
            </a:r>
            <a:r>
              <a:rPr lang="en-US" altLang="en-US" sz="2000">
                <a:sym typeface="Symbol" charset="2"/>
              </a:rPr>
              <a:t>(10.9)</a:t>
            </a:r>
            <a:endParaRPr lang="en-US" altLang="en-US" sz="2000" i="1" baseline="30000">
              <a:sym typeface="Symbol" charset="2"/>
            </a:endParaRPr>
          </a:p>
          <a:p>
            <a:pPr eaLnBrk="1" hangingPunct="1">
              <a:lnSpc>
                <a:spcPct val="80000"/>
              </a:lnSpc>
              <a:buFont typeface="Wingdings" charset="2"/>
              <a:buNone/>
              <a:defRPr/>
            </a:pPr>
            <a:r>
              <a:rPr lang="en-US" altLang="en-US" sz="2000" i="1">
                <a:sym typeface="Symbol" charset="2"/>
              </a:rPr>
              <a:t>			</a:t>
            </a:r>
            <a:endParaRPr lang="en-US" altLang="en-US" sz="2000" i="1" baseline="30000">
              <a:sym typeface="Symbol" charset="2"/>
            </a:endParaRPr>
          </a:p>
          <a:p>
            <a:pPr eaLnBrk="1" hangingPunct="1">
              <a:lnSpc>
                <a:spcPct val="80000"/>
              </a:lnSpc>
              <a:buFont typeface="Wingdings" charset="2"/>
              <a:buNone/>
              <a:defRPr/>
            </a:pPr>
            <a:r>
              <a:rPr lang="en-US" altLang="en-US" sz="2000" i="1" baseline="30000">
                <a:sym typeface="Symbol" charset="2"/>
              </a:rPr>
              <a:t>	</a:t>
            </a:r>
          </a:p>
          <a:p>
            <a:pPr eaLnBrk="1" hangingPunct="1">
              <a:lnSpc>
                <a:spcPct val="80000"/>
              </a:lnSpc>
              <a:buFont typeface="Wingdings" charset="2"/>
              <a:buNone/>
              <a:defRPr/>
            </a:pPr>
            <a:endParaRPr lang="en-US" altLang="en-US" sz="1800">
              <a:sym typeface="Symbol" charset="2"/>
            </a:endParaRPr>
          </a:p>
          <a:p>
            <a:pPr eaLnBrk="1" hangingPunct="1">
              <a:lnSpc>
                <a:spcPct val="80000"/>
              </a:lnSpc>
              <a:buFont typeface="Wingdings" charset="2"/>
              <a:buNone/>
              <a:defRPr/>
            </a:pPr>
            <a:r>
              <a:rPr lang="en-US" altLang="en-US" sz="1800">
                <a:sym typeface="Symbol" charset="2"/>
              </a:rPr>
              <a:t>We refer to a tree constructed using equation (10.9) as a “forward tree.”</a:t>
            </a:r>
          </a:p>
        </p:txBody>
      </p:sp>
      <p:graphicFrame>
        <p:nvGraphicFramePr>
          <p:cNvPr id="37892" name="Object 4"/>
          <p:cNvGraphicFramePr>
            <a:graphicFrameLocks noChangeAspect="1"/>
          </p:cNvGraphicFramePr>
          <p:nvPr/>
        </p:nvGraphicFramePr>
        <p:xfrm>
          <a:off x="3505200" y="2112963"/>
          <a:ext cx="2057400" cy="523875"/>
        </p:xfrm>
        <a:graphic>
          <a:graphicData uri="http://schemas.openxmlformats.org/presentationml/2006/ole">
            <mc:AlternateContent xmlns:mc="http://schemas.openxmlformats.org/markup-compatibility/2006">
              <mc:Choice xmlns:v="urn:schemas-microsoft-com:vml" Requires="v">
                <p:oleObj spid="_x0000_s33828" name="Equation" r:id="rId3" imgW="1295400" imgH="330200" progId="Equation.2">
                  <p:embed/>
                </p:oleObj>
              </mc:Choice>
              <mc:Fallback>
                <p:oleObj name="Equation" r:id="rId3" imgW="1295400" imgH="330200" progId="Equation.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112963"/>
                        <a:ext cx="20574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7893" name="Object 5"/>
          <p:cNvGraphicFramePr>
            <a:graphicFrameLocks noChangeAspect="1"/>
          </p:cNvGraphicFramePr>
          <p:nvPr/>
        </p:nvGraphicFramePr>
        <p:xfrm>
          <a:off x="4508500" y="3308350"/>
          <a:ext cx="125413" cy="239713"/>
        </p:xfrm>
        <a:graphic>
          <a:graphicData uri="http://schemas.openxmlformats.org/presentationml/2006/ole">
            <mc:AlternateContent xmlns:mc="http://schemas.openxmlformats.org/markup-compatibility/2006">
              <mc:Choice xmlns:v="urn:schemas-microsoft-com:vml" Requires="v">
                <p:oleObj spid="_x0000_s33829" name="Equation" r:id="rId5" imgW="126890" imgH="241091" progId="Equation.2">
                  <p:embed/>
                </p:oleObj>
              </mc:Choice>
              <mc:Fallback>
                <p:oleObj name="Equation" r:id="rId5" imgW="126890" imgH="241091" progId="Equation.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8500" y="3308350"/>
                        <a:ext cx="125413"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7894" name="Object 6"/>
          <p:cNvGraphicFramePr>
            <a:graphicFrameLocks noChangeAspect="1"/>
          </p:cNvGraphicFramePr>
          <p:nvPr/>
        </p:nvGraphicFramePr>
        <p:xfrm>
          <a:off x="3505200" y="2438400"/>
          <a:ext cx="2057400" cy="523875"/>
        </p:xfrm>
        <a:graphic>
          <a:graphicData uri="http://schemas.openxmlformats.org/presentationml/2006/ole">
            <mc:AlternateContent xmlns:mc="http://schemas.openxmlformats.org/markup-compatibility/2006">
              <mc:Choice xmlns:v="urn:schemas-microsoft-com:vml" Requires="v">
                <p:oleObj spid="_x0000_s33830" name="Equation" r:id="rId7" imgW="1295400" imgH="330200" progId="Equation.2">
                  <p:embed/>
                </p:oleObj>
              </mc:Choice>
              <mc:Fallback>
                <p:oleObj name="Equation" r:id="rId7" imgW="1295400" imgH="330200" progId="Equation.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2438400"/>
                        <a:ext cx="20574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7895" name="Object 7"/>
          <p:cNvGraphicFramePr>
            <a:graphicFrameLocks noChangeAspect="1"/>
          </p:cNvGraphicFramePr>
          <p:nvPr/>
        </p:nvGraphicFramePr>
        <p:xfrm>
          <a:off x="3505200" y="4419600"/>
          <a:ext cx="2057400" cy="469900"/>
        </p:xfrm>
        <a:graphic>
          <a:graphicData uri="http://schemas.openxmlformats.org/presentationml/2006/ole">
            <mc:AlternateContent xmlns:mc="http://schemas.openxmlformats.org/markup-compatibility/2006">
              <mc:Choice xmlns:v="urn:schemas-microsoft-com:vml" Requires="v">
                <p:oleObj spid="_x0000_s33831" name="Equation" r:id="rId9" imgW="1104900" imgH="254000" progId="Equation.2">
                  <p:embed/>
                </p:oleObj>
              </mc:Choice>
              <mc:Fallback>
                <p:oleObj name="Equation" r:id="rId9" imgW="1104900" imgH="254000" progId="Equation.2">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4419600"/>
                        <a:ext cx="2057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7896" name="Object 8"/>
          <p:cNvGraphicFramePr>
            <a:graphicFrameLocks noChangeAspect="1"/>
          </p:cNvGraphicFramePr>
          <p:nvPr/>
        </p:nvGraphicFramePr>
        <p:xfrm>
          <a:off x="3429000" y="4953000"/>
          <a:ext cx="2081213" cy="469900"/>
        </p:xfrm>
        <a:graphic>
          <a:graphicData uri="http://schemas.openxmlformats.org/presentationml/2006/ole">
            <mc:AlternateContent xmlns:mc="http://schemas.openxmlformats.org/markup-compatibility/2006">
              <mc:Choice xmlns:v="urn:schemas-microsoft-com:vml" Requires="v">
                <p:oleObj spid="_x0000_s33832" name="Equation" r:id="rId11" imgW="1117115" imgH="253890" progId="Equation.2">
                  <p:embed/>
                </p:oleObj>
              </mc:Choice>
              <mc:Fallback>
                <p:oleObj name="Equation" r:id="rId11" imgW="1117115" imgH="253890" progId="Equation.2">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4953000"/>
                        <a:ext cx="208121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536764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54259BF-2BC9-4A43-96BD-6A8FC2E09B29}" type="slidenum">
              <a:rPr lang="en-US" altLang="en-US"/>
              <a:pPr>
                <a:defRPr/>
              </a:pPr>
              <a:t>43</a:t>
            </a:fld>
            <a:endParaRPr lang="en-US" altLang="en-US"/>
          </a:p>
        </p:txBody>
      </p:sp>
      <p:sp>
        <p:nvSpPr>
          <p:cNvPr id="37890" name="Rectangle 2"/>
          <p:cNvSpPr>
            <a:spLocks noGrp="1" noChangeArrowheads="1"/>
          </p:cNvSpPr>
          <p:nvPr>
            <p:ph type="title"/>
          </p:nvPr>
        </p:nvSpPr>
        <p:spPr>
          <a:xfrm>
            <a:off x="914400" y="277813"/>
            <a:ext cx="7772400" cy="990600"/>
          </a:xfrm>
        </p:spPr>
        <p:txBody>
          <a:bodyPr/>
          <a:lstStyle/>
          <a:p>
            <a:pPr eaLnBrk="1" hangingPunct="1">
              <a:defRPr/>
            </a:pPr>
            <a:r>
              <a:rPr lang="en-US" altLang="en-US"/>
              <a:t>Summary</a:t>
            </a:r>
          </a:p>
        </p:txBody>
      </p:sp>
      <p:sp>
        <p:nvSpPr>
          <p:cNvPr id="37891" name="Rectangle 3"/>
          <p:cNvSpPr>
            <a:spLocks noGrp="1" noChangeArrowheads="1"/>
          </p:cNvSpPr>
          <p:nvPr>
            <p:ph type="body" idx="1"/>
          </p:nvPr>
        </p:nvSpPr>
        <p:spPr>
          <a:xfrm>
            <a:off x="685800" y="1447800"/>
            <a:ext cx="7772400" cy="4648200"/>
          </a:xfrm>
        </p:spPr>
        <p:txBody>
          <a:bodyPr/>
          <a:lstStyle/>
          <a:p>
            <a:pPr eaLnBrk="1" hangingPunct="1">
              <a:defRPr/>
            </a:pPr>
            <a:r>
              <a:rPr lang="en-US" altLang="en-US" sz="2000"/>
              <a:t>In order to price an option, we need to know</a:t>
            </a:r>
            <a:r>
              <a:rPr lang="en-US" altLang="en-US"/>
              <a:t> </a:t>
            </a:r>
          </a:p>
          <a:p>
            <a:pPr lvl="1" eaLnBrk="1" hangingPunct="1">
              <a:defRPr/>
            </a:pPr>
            <a:r>
              <a:rPr lang="en-US" altLang="en-US" sz="2000"/>
              <a:t>stock price,</a:t>
            </a:r>
          </a:p>
          <a:p>
            <a:pPr lvl="1" eaLnBrk="1" hangingPunct="1">
              <a:defRPr/>
            </a:pPr>
            <a:r>
              <a:rPr lang="en-US" altLang="en-US" sz="2000"/>
              <a:t>strike price,</a:t>
            </a:r>
          </a:p>
          <a:p>
            <a:pPr lvl="1" eaLnBrk="1" hangingPunct="1">
              <a:defRPr/>
            </a:pPr>
            <a:r>
              <a:rPr lang="en-US" altLang="en-US" sz="2000"/>
              <a:t>standard deviation of returns on the stock,</a:t>
            </a:r>
          </a:p>
          <a:p>
            <a:pPr lvl="1" eaLnBrk="1" hangingPunct="1">
              <a:defRPr/>
            </a:pPr>
            <a:r>
              <a:rPr lang="en-US" altLang="en-US" sz="2000"/>
              <a:t>dividend yield,</a:t>
            </a:r>
          </a:p>
          <a:p>
            <a:pPr lvl="1" eaLnBrk="1" hangingPunct="1">
              <a:defRPr/>
            </a:pPr>
            <a:r>
              <a:rPr lang="en-US" altLang="en-US" sz="2000"/>
              <a:t>risk-free rate.</a:t>
            </a:r>
          </a:p>
          <a:p>
            <a:pPr lvl="1" eaLnBrk="1" hangingPunct="1">
              <a:defRPr/>
            </a:pPr>
            <a:endParaRPr lang="en-US" altLang="en-US" sz="1000"/>
          </a:p>
          <a:p>
            <a:pPr eaLnBrk="1" hangingPunct="1">
              <a:defRPr/>
            </a:pPr>
            <a:r>
              <a:rPr lang="en-US" altLang="en-US" sz="2000"/>
              <a:t>Using the risk-free rate and </a:t>
            </a:r>
            <a:r>
              <a:rPr lang="en-US" altLang="en-US" sz="2000">
                <a:sym typeface="Symbol" charset="2"/>
              </a:rPr>
              <a:t>, we can approximate the future distribution of the stock by creating a binomial tree using equation (10.9).</a:t>
            </a:r>
          </a:p>
          <a:p>
            <a:pPr eaLnBrk="1" hangingPunct="1">
              <a:defRPr/>
            </a:pPr>
            <a:endParaRPr lang="en-US" altLang="en-US" sz="900">
              <a:sym typeface="Symbol" charset="2"/>
            </a:endParaRPr>
          </a:p>
          <a:p>
            <a:pPr eaLnBrk="1" hangingPunct="1">
              <a:defRPr/>
            </a:pPr>
            <a:r>
              <a:rPr lang="en-US" altLang="en-US" sz="2000">
                <a:sym typeface="Symbol" charset="2"/>
              </a:rPr>
              <a:t>Once we have the binomial tree, it is possible to price the option using equation (10.3).</a:t>
            </a:r>
            <a:endParaRPr lang="en-US" altLang="en-US"/>
          </a:p>
        </p:txBody>
      </p:sp>
    </p:spTree>
    <p:extLst>
      <p:ext uri="{BB962C8B-B14F-4D97-AF65-F5344CB8AC3E}">
        <p14:creationId xmlns:p14="http://schemas.microsoft.com/office/powerpoint/2010/main" val="1968339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54439406-C7FF-E841-8241-CAE4123DA5AE}" type="slidenum">
              <a:rPr lang="en-US" altLang="en-US"/>
              <a:pPr>
                <a:defRPr/>
              </a:pPr>
              <a:t>44</a:t>
            </a:fld>
            <a:endParaRPr lang="en-US" altLang="en-US"/>
          </a:p>
        </p:txBody>
      </p:sp>
      <p:sp>
        <p:nvSpPr>
          <p:cNvPr id="38914" name="Rectangle 2"/>
          <p:cNvSpPr>
            <a:spLocks noGrp="1" noChangeArrowheads="1"/>
          </p:cNvSpPr>
          <p:nvPr>
            <p:ph type="title"/>
          </p:nvPr>
        </p:nvSpPr>
        <p:spPr/>
        <p:txBody>
          <a:bodyPr/>
          <a:lstStyle/>
          <a:p>
            <a:pPr eaLnBrk="1" hangingPunct="1">
              <a:defRPr/>
            </a:pPr>
            <a:r>
              <a:rPr lang="en-US" altLang="en-US"/>
              <a:t>A Two-Period European Call</a:t>
            </a:r>
          </a:p>
        </p:txBody>
      </p:sp>
      <p:sp>
        <p:nvSpPr>
          <p:cNvPr id="38915" name="Rectangle 3"/>
          <p:cNvSpPr>
            <a:spLocks noGrp="1" noChangeArrowheads="1"/>
          </p:cNvSpPr>
          <p:nvPr>
            <p:ph type="body" idx="1"/>
          </p:nvPr>
        </p:nvSpPr>
        <p:spPr>
          <a:xfrm>
            <a:off x="1130300" y="1752600"/>
            <a:ext cx="7340600" cy="4348163"/>
          </a:xfrm>
        </p:spPr>
        <p:txBody>
          <a:bodyPr/>
          <a:lstStyle/>
          <a:p>
            <a:pPr eaLnBrk="1" hangingPunct="1">
              <a:defRPr/>
            </a:pPr>
            <a:r>
              <a:rPr lang="en-US" altLang="en-US" sz="2000"/>
              <a:t>We can extend the previous example to price a 2-year option, assuming all inputs are the same as before.</a:t>
            </a:r>
            <a:endParaRPr lang="en-US" altLang="en-US"/>
          </a:p>
        </p:txBody>
      </p:sp>
      <p:pic>
        <p:nvPicPr>
          <p:cNvPr id="39940" name="Picture 4" descr="fig1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050" y="2505605"/>
            <a:ext cx="40259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16261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B3A8503B-0B07-D34F-9130-863FC92B9E38}" type="slidenum">
              <a:rPr lang="en-US" altLang="en-US"/>
              <a:pPr>
                <a:defRPr/>
              </a:pPr>
              <a:t>45</a:t>
            </a:fld>
            <a:endParaRPr lang="en-US" altLang="en-US"/>
          </a:p>
        </p:txBody>
      </p:sp>
      <p:sp>
        <p:nvSpPr>
          <p:cNvPr id="39938" name="Rectangle 2"/>
          <p:cNvSpPr>
            <a:spLocks noGrp="1" noChangeArrowheads="1"/>
          </p:cNvSpPr>
          <p:nvPr>
            <p:ph type="title"/>
          </p:nvPr>
        </p:nvSpPr>
        <p:spPr/>
        <p:txBody>
          <a:bodyPr/>
          <a:lstStyle/>
          <a:p>
            <a:pPr eaLnBrk="1" hangingPunct="1">
              <a:defRPr/>
            </a:pPr>
            <a:r>
              <a:rPr lang="en-US" altLang="en-US"/>
              <a:t>A Two-Period European Call</a:t>
            </a:r>
          </a:p>
        </p:txBody>
      </p:sp>
      <p:sp>
        <p:nvSpPr>
          <p:cNvPr id="39939" name="Rectangle 3"/>
          <p:cNvSpPr>
            <a:spLocks noGrp="1" noChangeArrowheads="1"/>
          </p:cNvSpPr>
          <p:nvPr>
            <p:ph type="body" idx="1"/>
          </p:nvPr>
        </p:nvSpPr>
        <p:spPr>
          <a:xfrm>
            <a:off x="1130300" y="1981200"/>
            <a:ext cx="7412038" cy="4119563"/>
          </a:xfrm>
        </p:spPr>
        <p:txBody>
          <a:bodyPr/>
          <a:lstStyle/>
          <a:p>
            <a:pPr eaLnBrk="1" hangingPunct="1">
              <a:defRPr/>
            </a:pPr>
            <a:r>
              <a:rPr lang="en-US" altLang="en-US" sz="2000"/>
              <a:t>Note that an up move by the stock followed by a down move (</a:t>
            </a:r>
            <a:r>
              <a:rPr lang="en-US" altLang="en-US" sz="2000" i="1"/>
              <a:t>S</a:t>
            </a:r>
            <a:r>
              <a:rPr lang="en-US" altLang="en-US" sz="2000" i="1" baseline="-25000"/>
              <a:t>ud</a:t>
            </a:r>
            <a:r>
              <a:rPr lang="en-US" altLang="en-US" sz="2000"/>
              <a:t>) generates the same stock price as a down move followed by an up move (</a:t>
            </a:r>
            <a:r>
              <a:rPr lang="en-US" altLang="en-US" sz="2000" i="1"/>
              <a:t>S</a:t>
            </a:r>
            <a:r>
              <a:rPr lang="en-US" altLang="en-US" sz="2000" i="1" baseline="-25000"/>
              <a:t>du</a:t>
            </a:r>
            <a:r>
              <a:rPr lang="en-US" altLang="en-US" sz="2000"/>
              <a:t>). This is called a </a:t>
            </a:r>
            <a:r>
              <a:rPr lang="en-US" altLang="en-US" sz="2000" b="1"/>
              <a:t>recombining tree</a:t>
            </a:r>
            <a:r>
              <a:rPr lang="en-US" altLang="en-US" sz="2000"/>
              <a:t>. (Otherwise, we would have a </a:t>
            </a:r>
            <a:r>
              <a:rPr lang="en-US" altLang="en-US" sz="2000" b="1"/>
              <a:t>nonrecombining tree</a:t>
            </a:r>
            <a:r>
              <a:rPr lang="en-US" altLang="en-US" sz="2000"/>
              <a:t>).</a:t>
            </a:r>
          </a:p>
          <a:p>
            <a:pPr eaLnBrk="1" hangingPunct="1">
              <a:defRPr/>
            </a:pPr>
            <a:endParaRPr lang="en-US" altLang="en-US" sz="2000"/>
          </a:p>
          <a:p>
            <a:pPr eaLnBrk="1" hangingPunct="1">
              <a:defRPr/>
            </a:pPr>
            <a:endParaRPr lang="en-US" altLang="en-US" sz="2000"/>
          </a:p>
          <a:p>
            <a:pPr algn="ctr" eaLnBrk="1" hangingPunct="1">
              <a:buFont typeface="Wingdings" charset="2"/>
              <a:buNone/>
              <a:defRPr/>
            </a:pPr>
            <a:r>
              <a:rPr lang="en-US" altLang="en-US" sz="2000" i="1"/>
              <a:t>S</a:t>
            </a:r>
            <a:r>
              <a:rPr lang="en-US" altLang="en-US" sz="2000" i="1" baseline="-25000"/>
              <a:t>ud</a:t>
            </a:r>
            <a:r>
              <a:rPr lang="en-US" altLang="en-US" sz="2000"/>
              <a:t> = </a:t>
            </a:r>
            <a:r>
              <a:rPr lang="en-US" altLang="en-US" sz="2000" i="1"/>
              <a:t>S</a:t>
            </a:r>
            <a:r>
              <a:rPr lang="en-US" altLang="en-US" sz="2000" i="1" baseline="-25000"/>
              <a:t>du</a:t>
            </a:r>
            <a:r>
              <a:rPr lang="en-US" altLang="en-US" sz="2000"/>
              <a:t> = </a:t>
            </a:r>
            <a:r>
              <a:rPr lang="en-US" altLang="en-US" sz="2000" i="1"/>
              <a:t>u</a:t>
            </a:r>
            <a:r>
              <a:rPr lang="en-US" altLang="en-US" sz="2000"/>
              <a:t> </a:t>
            </a:r>
            <a:r>
              <a:rPr lang="en-US" altLang="en-US" sz="2000">
                <a:sym typeface="Symbol" charset="2"/>
              </a:rPr>
              <a:t></a:t>
            </a:r>
            <a:r>
              <a:rPr lang="en-US" altLang="en-US" sz="2000"/>
              <a:t> </a:t>
            </a:r>
            <a:r>
              <a:rPr lang="en-US" altLang="en-US" sz="2000" i="1"/>
              <a:t>d</a:t>
            </a:r>
            <a:r>
              <a:rPr lang="en-US" altLang="en-US" sz="2000"/>
              <a:t> </a:t>
            </a:r>
            <a:r>
              <a:rPr lang="en-US" altLang="en-US" sz="2000">
                <a:sym typeface="Symbol" charset="2"/>
              </a:rPr>
              <a:t></a:t>
            </a:r>
            <a:r>
              <a:rPr lang="en-US" altLang="en-US" sz="2000"/>
              <a:t> $41 = </a:t>
            </a:r>
            <a:r>
              <a:rPr lang="en-US" altLang="en-US" sz="2000" i="1"/>
              <a:t>e</a:t>
            </a:r>
            <a:r>
              <a:rPr lang="en-US" altLang="en-US" sz="2000" baseline="30000"/>
              <a:t>(0.08+0.3)</a:t>
            </a:r>
            <a:r>
              <a:rPr lang="en-US" altLang="en-US" sz="2000"/>
              <a:t> </a:t>
            </a:r>
            <a:r>
              <a:rPr lang="en-US" altLang="en-US" sz="2000">
                <a:sym typeface="Symbol" charset="2"/>
              </a:rPr>
              <a:t></a:t>
            </a:r>
            <a:r>
              <a:rPr lang="en-US" altLang="en-US" sz="2000"/>
              <a:t> </a:t>
            </a:r>
            <a:r>
              <a:rPr lang="en-US" altLang="en-US" sz="2000" i="1"/>
              <a:t>e</a:t>
            </a:r>
            <a:r>
              <a:rPr lang="en-US" altLang="en-US" sz="2000" baseline="30000"/>
              <a:t>(0.08–0.3) </a:t>
            </a:r>
            <a:r>
              <a:rPr lang="en-US" altLang="en-US" sz="2000">
                <a:sym typeface="Symbol" charset="2"/>
              </a:rPr>
              <a:t></a:t>
            </a:r>
            <a:r>
              <a:rPr lang="en-US" altLang="en-US" sz="2000"/>
              <a:t> $41 = $48.114</a:t>
            </a:r>
          </a:p>
        </p:txBody>
      </p:sp>
    </p:spTree>
    <p:extLst>
      <p:ext uri="{BB962C8B-B14F-4D97-AF65-F5344CB8AC3E}">
        <p14:creationId xmlns:p14="http://schemas.microsoft.com/office/powerpoint/2010/main" val="16830819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2FD0FE1A-285E-5644-9AD7-EC0A7841842D}" type="slidenum">
              <a:rPr lang="en-US" altLang="en-US"/>
              <a:pPr>
                <a:defRPr/>
              </a:pPr>
              <a:t>46</a:t>
            </a:fld>
            <a:endParaRPr lang="en-US" altLang="en-US"/>
          </a:p>
        </p:txBody>
      </p:sp>
      <p:sp>
        <p:nvSpPr>
          <p:cNvPr id="40962" name="Rectangle 2"/>
          <p:cNvSpPr>
            <a:spLocks noGrp="1" noChangeArrowheads="1"/>
          </p:cNvSpPr>
          <p:nvPr>
            <p:ph type="title"/>
          </p:nvPr>
        </p:nvSpPr>
        <p:spPr/>
        <p:txBody>
          <a:bodyPr/>
          <a:lstStyle/>
          <a:p>
            <a:pPr eaLnBrk="1" hangingPunct="1">
              <a:defRPr/>
            </a:pPr>
            <a:r>
              <a:rPr lang="en-US" altLang="en-US" sz="4600"/>
              <a:t>Pricing the call option</a:t>
            </a:r>
            <a:endParaRPr lang="en-US" altLang="en-US"/>
          </a:p>
        </p:txBody>
      </p:sp>
      <p:sp>
        <p:nvSpPr>
          <p:cNvPr id="40963" name="Rectangle 3"/>
          <p:cNvSpPr>
            <a:spLocks noGrp="1" noChangeArrowheads="1"/>
          </p:cNvSpPr>
          <p:nvPr>
            <p:ph type="body" idx="1"/>
          </p:nvPr>
        </p:nvSpPr>
        <p:spPr>
          <a:xfrm>
            <a:off x="1130300" y="1828800"/>
            <a:ext cx="7412038" cy="4271963"/>
          </a:xfrm>
        </p:spPr>
        <p:txBody>
          <a:bodyPr/>
          <a:lstStyle/>
          <a:p>
            <a:pPr eaLnBrk="1" hangingPunct="1">
              <a:defRPr/>
            </a:pPr>
            <a:r>
              <a:rPr lang="en-US" altLang="en-US" sz="2000"/>
              <a:t>To price an option with two binomial periods, we work </a:t>
            </a:r>
            <a:r>
              <a:rPr lang="en-US" altLang="en-US" sz="2000" i="1"/>
              <a:t>backward</a:t>
            </a:r>
            <a:r>
              <a:rPr lang="en-US" altLang="en-US" sz="2000"/>
              <a:t> through the tree.</a:t>
            </a:r>
          </a:p>
          <a:p>
            <a:pPr eaLnBrk="1" hangingPunct="1">
              <a:defRPr/>
            </a:pPr>
            <a:endParaRPr lang="en-US" altLang="en-US" sz="2000"/>
          </a:p>
          <a:p>
            <a:pPr lvl="1" eaLnBrk="1" hangingPunct="1">
              <a:defRPr/>
            </a:pPr>
            <a:r>
              <a:rPr lang="en-US" altLang="en-US" sz="2000" i="1"/>
              <a:t>Year 2, Stock Price=$87.669</a:t>
            </a:r>
            <a:r>
              <a:rPr lang="en-US" altLang="en-US" sz="2000"/>
              <a:t>: Since we are at expiration, the option 				   value is </a:t>
            </a:r>
            <a:r>
              <a:rPr lang="en-US" altLang="en-US" sz="2000" i="1"/>
              <a:t>max </a:t>
            </a:r>
            <a:r>
              <a:rPr lang="en-US" altLang="en-US" sz="2000"/>
              <a:t>(0, </a:t>
            </a:r>
            <a:r>
              <a:rPr lang="en-US" altLang="en-US" sz="2000" i="1"/>
              <a:t>S</a:t>
            </a:r>
            <a:r>
              <a:rPr lang="en-US" altLang="en-US" sz="2000"/>
              <a:t> – </a:t>
            </a:r>
            <a:r>
              <a:rPr lang="en-US" altLang="en-US" sz="2000" i="1"/>
              <a:t>K</a:t>
            </a:r>
            <a:r>
              <a:rPr lang="en-US" altLang="en-US" sz="2000"/>
              <a:t>) = $47.669.</a:t>
            </a:r>
          </a:p>
          <a:p>
            <a:pPr lvl="1" eaLnBrk="1" hangingPunct="1">
              <a:defRPr/>
            </a:pPr>
            <a:endParaRPr lang="en-US" altLang="en-US" sz="1000"/>
          </a:p>
          <a:p>
            <a:pPr lvl="1" eaLnBrk="1" hangingPunct="1">
              <a:defRPr/>
            </a:pPr>
            <a:r>
              <a:rPr lang="en-US" altLang="en-US" sz="2000" i="1"/>
              <a:t>Year 2, Stock Price=$48.114</a:t>
            </a:r>
            <a:r>
              <a:rPr lang="en-US" altLang="en-US" sz="2000"/>
              <a:t>: Similarly, the option value is $8.114.</a:t>
            </a:r>
          </a:p>
          <a:p>
            <a:pPr lvl="1" eaLnBrk="1" hangingPunct="1">
              <a:defRPr/>
            </a:pPr>
            <a:endParaRPr lang="en-US" altLang="en-US" sz="1000"/>
          </a:p>
          <a:p>
            <a:pPr lvl="1" eaLnBrk="1" hangingPunct="1">
              <a:defRPr/>
            </a:pPr>
            <a:r>
              <a:rPr lang="en-US" altLang="en-US" sz="2000" i="1"/>
              <a:t>Year 2, Stock Price=$26.405</a:t>
            </a:r>
            <a:r>
              <a:rPr lang="en-US" altLang="en-US" sz="2000"/>
              <a:t>: Since the option is out of the money, 				   the value is 0.</a:t>
            </a:r>
          </a:p>
          <a:p>
            <a:pPr lvl="1" eaLnBrk="1" hangingPunct="1">
              <a:buFont typeface="Wingdings" charset="2"/>
              <a:buNone/>
              <a:defRPr/>
            </a:pPr>
            <a:endParaRPr lang="en-US" altLang="en-US" sz="2000"/>
          </a:p>
          <a:p>
            <a:pPr lvl="1" eaLnBrk="1" hangingPunct="1">
              <a:defRPr/>
            </a:pPr>
            <a:endParaRPr lang="en-US" altLang="en-US" sz="2000"/>
          </a:p>
        </p:txBody>
      </p:sp>
    </p:spTree>
    <p:extLst>
      <p:ext uri="{BB962C8B-B14F-4D97-AF65-F5344CB8AC3E}">
        <p14:creationId xmlns:p14="http://schemas.microsoft.com/office/powerpoint/2010/main" val="9035841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4B9E604B-9C13-ED49-8BC6-F4C10382C9C0}" type="slidenum">
              <a:rPr lang="en-US" altLang="en-US"/>
              <a:pPr>
                <a:defRPr/>
              </a:pPr>
              <a:t>47</a:t>
            </a:fld>
            <a:endParaRPr lang="en-US" altLang="en-US"/>
          </a:p>
        </p:txBody>
      </p:sp>
      <p:sp>
        <p:nvSpPr>
          <p:cNvPr id="41986" name="Rectangle 2"/>
          <p:cNvSpPr>
            <a:spLocks noGrp="1" noChangeArrowheads="1"/>
          </p:cNvSpPr>
          <p:nvPr>
            <p:ph type="title"/>
          </p:nvPr>
        </p:nvSpPr>
        <p:spPr/>
        <p:txBody>
          <a:bodyPr/>
          <a:lstStyle/>
          <a:p>
            <a:pPr eaLnBrk="1" hangingPunct="1">
              <a:defRPr/>
            </a:pPr>
            <a:r>
              <a:rPr lang="en-US" altLang="en-US"/>
              <a:t>Pricing the call option</a:t>
            </a:r>
            <a:endParaRPr lang="en-US" altLang="en-US" sz="2900"/>
          </a:p>
        </p:txBody>
      </p:sp>
      <p:sp>
        <p:nvSpPr>
          <p:cNvPr id="41987" name="Rectangle 3"/>
          <p:cNvSpPr>
            <a:spLocks noGrp="1" noChangeArrowheads="1"/>
          </p:cNvSpPr>
          <p:nvPr>
            <p:ph type="body" idx="1"/>
          </p:nvPr>
        </p:nvSpPr>
        <p:spPr/>
        <p:txBody>
          <a:bodyPr/>
          <a:lstStyle/>
          <a:p>
            <a:pPr lvl="1" eaLnBrk="1" hangingPunct="1">
              <a:defRPr/>
            </a:pPr>
            <a:r>
              <a:rPr lang="en-US" altLang="en-US" sz="2000" i="1"/>
              <a:t>Year 1, Stock Price=$59.954:</a:t>
            </a:r>
            <a:r>
              <a:rPr lang="en-US" altLang="en-US" sz="2000"/>
              <a:t> At this node, we compute the option value using equation (10.3), where 		</a:t>
            </a:r>
          </a:p>
          <a:p>
            <a:pPr lvl="1" eaLnBrk="1" hangingPunct="1">
              <a:buFont typeface="Wingdings" charset="2"/>
              <a:buNone/>
              <a:defRPr/>
            </a:pPr>
            <a:r>
              <a:rPr lang="en-US" altLang="en-US" sz="2000" i="1"/>
              <a:t>	uS</a:t>
            </a:r>
            <a:r>
              <a:rPr lang="en-US" altLang="en-US" sz="2000"/>
              <a:t> is $87.669 and </a:t>
            </a:r>
            <a:r>
              <a:rPr lang="en-US" altLang="en-US" sz="2000" i="1"/>
              <a:t>dS</a:t>
            </a:r>
            <a:r>
              <a:rPr lang="en-US" altLang="en-US" sz="2000"/>
              <a:t> is $48.114.</a:t>
            </a:r>
          </a:p>
          <a:p>
            <a:pPr lvl="1" eaLnBrk="1" hangingPunct="1">
              <a:buFont typeface="Wingdings" charset="2"/>
              <a:buNone/>
              <a:defRPr/>
            </a:pPr>
            <a:r>
              <a:rPr lang="en-US" altLang="en-US" sz="2000"/>
              <a:t>	</a:t>
            </a:r>
          </a:p>
          <a:p>
            <a:pPr lvl="1" eaLnBrk="1" hangingPunct="1">
              <a:buFont typeface="Wingdings" charset="2"/>
              <a:buNone/>
              <a:defRPr/>
            </a:pPr>
            <a:endParaRPr lang="en-US" altLang="en-US" sz="2000"/>
          </a:p>
          <a:p>
            <a:pPr lvl="1" eaLnBrk="1" hangingPunct="1">
              <a:buFont typeface="Wingdings" charset="2"/>
              <a:buNone/>
              <a:defRPr/>
            </a:pPr>
            <a:endParaRPr lang="en-US" altLang="en-US" sz="2000"/>
          </a:p>
          <a:p>
            <a:pPr lvl="1" eaLnBrk="1" hangingPunct="1">
              <a:buFont typeface="Wingdings" charset="2"/>
              <a:buNone/>
              <a:defRPr/>
            </a:pPr>
            <a:endParaRPr lang="en-US" altLang="en-US" sz="1000"/>
          </a:p>
          <a:p>
            <a:pPr lvl="1" eaLnBrk="1" hangingPunct="1">
              <a:defRPr/>
            </a:pPr>
            <a:r>
              <a:rPr lang="en-US" altLang="en-US" sz="2000" i="1"/>
              <a:t>Year 1, Stock Price=$32.903: </a:t>
            </a:r>
            <a:r>
              <a:rPr lang="en-US" altLang="en-US" sz="2000"/>
              <a:t>Again using equation (10.3), the option value is $3.187.</a:t>
            </a:r>
          </a:p>
          <a:p>
            <a:pPr lvl="1" eaLnBrk="1" hangingPunct="1">
              <a:defRPr/>
            </a:pPr>
            <a:endParaRPr lang="en-US" altLang="en-US" sz="1000"/>
          </a:p>
          <a:p>
            <a:pPr lvl="1" eaLnBrk="1" hangingPunct="1">
              <a:defRPr/>
            </a:pPr>
            <a:r>
              <a:rPr lang="en-US" altLang="en-US" sz="2000" i="1"/>
              <a:t>Year 0, Stock Price = $41:</a:t>
            </a:r>
            <a:r>
              <a:rPr lang="en-US" altLang="en-US" sz="2000"/>
              <a:t> Similarly, the option value is computed to be $10.737.</a:t>
            </a:r>
          </a:p>
        </p:txBody>
      </p:sp>
      <p:graphicFrame>
        <p:nvGraphicFramePr>
          <p:cNvPr id="43012" name="Object 4"/>
          <p:cNvGraphicFramePr>
            <a:graphicFrameLocks noChangeAspect="1"/>
          </p:cNvGraphicFramePr>
          <p:nvPr/>
        </p:nvGraphicFramePr>
        <p:xfrm>
          <a:off x="1524000" y="2895600"/>
          <a:ext cx="6699250" cy="812800"/>
        </p:xfrm>
        <a:graphic>
          <a:graphicData uri="http://schemas.openxmlformats.org/presentationml/2006/ole">
            <mc:AlternateContent xmlns:mc="http://schemas.openxmlformats.org/markup-compatibility/2006">
              <mc:Choice xmlns:v="urn:schemas-microsoft-com:vml" Requires="v">
                <p:oleObj spid="_x0000_s38920" name="Equation" r:id="rId3" imgW="4699000" imgH="571500" progId="Equation.2">
                  <p:embed/>
                </p:oleObj>
              </mc:Choice>
              <mc:Fallback>
                <p:oleObj name="Equation" r:id="rId3" imgW="4699000" imgH="571500" progId="Equation.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895600"/>
                        <a:ext cx="669925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6811511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E05A17CA-21F1-CA42-B2A3-244DAA798BF8}" type="slidenum">
              <a:rPr lang="en-US" altLang="en-US"/>
              <a:pPr>
                <a:defRPr/>
              </a:pPr>
              <a:t>48</a:t>
            </a:fld>
            <a:endParaRPr lang="en-US" altLang="en-US"/>
          </a:p>
        </p:txBody>
      </p:sp>
      <p:sp>
        <p:nvSpPr>
          <p:cNvPr id="43010" name="Rectangle 2"/>
          <p:cNvSpPr>
            <a:spLocks noGrp="1" noChangeArrowheads="1"/>
          </p:cNvSpPr>
          <p:nvPr>
            <p:ph type="title"/>
          </p:nvPr>
        </p:nvSpPr>
        <p:spPr/>
        <p:txBody>
          <a:bodyPr/>
          <a:lstStyle/>
          <a:p>
            <a:pPr eaLnBrk="1" hangingPunct="1">
              <a:defRPr/>
            </a:pPr>
            <a:r>
              <a:rPr lang="en-US" altLang="en-US"/>
              <a:t>Pricing the call option</a:t>
            </a:r>
            <a:endParaRPr lang="en-US" altLang="en-US" sz="2900"/>
          </a:p>
        </p:txBody>
      </p:sp>
      <p:sp>
        <p:nvSpPr>
          <p:cNvPr id="43011" name="Rectangle 3"/>
          <p:cNvSpPr>
            <a:spLocks noGrp="1" noChangeArrowheads="1"/>
          </p:cNvSpPr>
          <p:nvPr>
            <p:ph type="body" idx="1"/>
          </p:nvPr>
        </p:nvSpPr>
        <p:spPr/>
        <p:txBody>
          <a:bodyPr/>
          <a:lstStyle/>
          <a:p>
            <a:pPr eaLnBrk="1" hangingPunct="1">
              <a:defRPr/>
            </a:pPr>
            <a:r>
              <a:rPr lang="en-US" altLang="en-US" sz="1800" dirty="0"/>
              <a:t>Notice that:</a:t>
            </a:r>
          </a:p>
          <a:p>
            <a:pPr eaLnBrk="1" hangingPunct="1">
              <a:defRPr/>
            </a:pPr>
            <a:endParaRPr lang="en-US" altLang="en-US" sz="800" dirty="0"/>
          </a:p>
          <a:p>
            <a:pPr lvl="1" eaLnBrk="1" hangingPunct="1">
              <a:defRPr/>
            </a:pPr>
            <a:r>
              <a:rPr lang="en-US" altLang="en-US" sz="1800" dirty="0"/>
              <a:t>The option was priced by working backward through the binomial tree.</a:t>
            </a:r>
          </a:p>
          <a:p>
            <a:pPr lvl="1" eaLnBrk="1" hangingPunct="1">
              <a:defRPr/>
            </a:pPr>
            <a:endParaRPr lang="en-US" altLang="en-US" sz="900" dirty="0"/>
          </a:p>
          <a:p>
            <a:pPr lvl="1" eaLnBrk="1" hangingPunct="1">
              <a:defRPr/>
            </a:pPr>
            <a:r>
              <a:rPr lang="en-US" altLang="en-US" sz="1800" dirty="0"/>
              <a:t>The option price is greater for the 2-year than for the 1-year option.</a:t>
            </a:r>
          </a:p>
          <a:p>
            <a:pPr lvl="1" eaLnBrk="1" hangingPunct="1">
              <a:defRPr/>
            </a:pPr>
            <a:endParaRPr lang="en-US" altLang="en-US" sz="900" dirty="0"/>
          </a:p>
          <a:p>
            <a:pPr lvl="1" eaLnBrk="1" hangingPunct="1">
              <a:defRPr/>
            </a:pPr>
            <a:r>
              <a:rPr lang="en-US" altLang="en-US" sz="1800" dirty="0"/>
              <a:t>The option’s </a:t>
            </a:r>
            <a:r>
              <a:rPr lang="en-US" altLang="en-US" sz="1800" dirty="0">
                <a:sym typeface="Symbol" charset="2"/>
              </a:rPr>
              <a:t> and </a:t>
            </a:r>
            <a:r>
              <a:rPr lang="en-US" altLang="en-US" sz="1800" i="1" dirty="0">
                <a:sym typeface="Symbol" charset="2"/>
              </a:rPr>
              <a:t>B</a:t>
            </a:r>
            <a:r>
              <a:rPr lang="en-US" altLang="en-US" sz="1800" dirty="0">
                <a:sym typeface="Symbol" charset="2"/>
              </a:rPr>
              <a:t> are different at different nodes</a:t>
            </a:r>
            <a:r>
              <a:rPr lang="en-US" altLang="en-US" sz="1800" dirty="0"/>
              <a:t>. At a given point in time, </a:t>
            </a:r>
            <a:r>
              <a:rPr lang="en-US" altLang="en-US" sz="1800" dirty="0">
                <a:sym typeface="Symbol" charset="2"/>
              </a:rPr>
              <a:t> increases to 1 as we go further into the money.</a:t>
            </a:r>
          </a:p>
          <a:p>
            <a:pPr lvl="1" eaLnBrk="1" hangingPunct="1">
              <a:defRPr/>
            </a:pPr>
            <a:endParaRPr lang="en-US" altLang="en-US" sz="900" dirty="0">
              <a:sym typeface="Symbol" charset="2"/>
            </a:endParaRPr>
          </a:p>
          <a:p>
            <a:pPr lvl="1" eaLnBrk="1" hangingPunct="1">
              <a:defRPr/>
            </a:pPr>
            <a:r>
              <a:rPr lang="en-US" altLang="en-US" sz="1800" dirty="0">
                <a:sym typeface="Symbol" charset="2"/>
              </a:rPr>
              <a:t>Permitting early exercise would make no difference. At every node prior to expiration, the option price is greater than</a:t>
            </a:r>
          </a:p>
          <a:p>
            <a:pPr lvl="1" eaLnBrk="1" hangingPunct="1">
              <a:buFont typeface="Wingdings" charset="2"/>
              <a:buNone/>
              <a:defRPr/>
            </a:pPr>
            <a:r>
              <a:rPr lang="en-US" altLang="en-US" sz="1800" i="1" dirty="0">
                <a:sym typeface="Symbol" charset="2"/>
              </a:rPr>
              <a:t>	S</a:t>
            </a:r>
            <a:r>
              <a:rPr lang="en-US" altLang="en-US" sz="1800" dirty="0">
                <a:sym typeface="Symbol" charset="2"/>
              </a:rPr>
              <a:t> – </a:t>
            </a:r>
            <a:r>
              <a:rPr lang="en-US" altLang="en-US" sz="1800" i="1" dirty="0">
                <a:sym typeface="Symbol" charset="2"/>
              </a:rPr>
              <a:t>K</a:t>
            </a:r>
            <a:r>
              <a:rPr lang="en-US" altLang="en-US" sz="1800" dirty="0">
                <a:sym typeface="Symbol" charset="2"/>
              </a:rPr>
              <a:t>; thus, we would not exercise even if the option was American.</a:t>
            </a:r>
            <a:endParaRPr lang="en-US" altLang="en-US" sz="1800" dirty="0"/>
          </a:p>
        </p:txBody>
      </p:sp>
    </p:spTree>
    <p:extLst>
      <p:ext uri="{BB962C8B-B14F-4D97-AF65-F5344CB8AC3E}">
        <p14:creationId xmlns:p14="http://schemas.microsoft.com/office/powerpoint/2010/main" val="665605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47CD41AC-28CF-6943-80A1-E9674D1FEFE1}" type="slidenum">
              <a:rPr lang="en-US" altLang="en-US"/>
              <a:pPr>
                <a:defRPr/>
              </a:pPr>
              <a:t>49</a:t>
            </a:fld>
            <a:endParaRPr lang="en-US" altLang="en-US"/>
          </a:p>
        </p:txBody>
      </p:sp>
      <p:sp>
        <p:nvSpPr>
          <p:cNvPr id="44034" name="Rectangle 2"/>
          <p:cNvSpPr>
            <a:spLocks noGrp="1" noChangeArrowheads="1"/>
          </p:cNvSpPr>
          <p:nvPr>
            <p:ph type="title"/>
          </p:nvPr>
        </p:nvSpPr>
        <p:spPr/>
        <p:txBody>
          <a:bodyPr/>
          <a:lstStyle/>
          <a:p>
            <a:pPr eaLnBrk="1" hangingPunct="1">
              <a:defRPr/>
            </a:pPr>
            <a:r>
              <a:rPr lang="en-US" altLang="en-US"/>
              <a:t>Many binomial periods</a:t>
            </a:r>
          </a:p>
        </p:txBody>
      </p:sp>
      <p:sp>
        <p:nvSpPr>
          <p:cNvPr id="44035" name="Rectangle 3"/>
          <p:cNvSpPr>
            <a:spLocks noGrp="1" noChangeArrowheads="1"/>
          </p:cNvSpPr>
          <p:nvPr>
            <p:ph type="body" idx="1"/>
          </p:nvPr>
        </p:nvSpPr>
        <p:spPr/>
        <p:txBody>
          <a:bodyPr/>
          <a:lstStyle/>
          <a:p>
            <a:pPr eaLnBrk="1" hangingPunct="1">
              <a:defRPr/>
            </a:pPr>
            <a:r>
              <a:rPr lang="en-US" altLang="en-US" sz="2000"/>
              <a:t>Dividing the time to expiration into more periods allows us to generate a more realistic tree with a larger number of different values at expiration.</a:t>
            </a:r>
          </a:p>
          <a:p>
            <a:pPr eaLnBrk="1" hangingPunct="1">
              <a:defRPr/>
            </a:pPr>
            <a:endParaRPr lang="en-US" altLang="en-US" sz="900"/>
          </a:p>
          <a:p>
            <a:pPr lvl="1" eaLnBrk="1" hangingPunct="1">
              <a:defRPr/>
            </a:pPr>
            <a:r>
              <a:rPr lang="en-US" altLang="en-US" sz="2000"/>
              <a:t>Consider the previous example of the 1-year European call option.</a:t>
            </a:r>
          </a:p>
          <a:p>
            <a:pPr lvl="1" eaLnBrk="1" hangingPunct="1">
              <a:defRPr/>
            </a:pPr>
            <a:endParaRPr lang="en-US" altLang="en-US" sz="1000"/>
          </a:p>
          <a:p>
            <a:pPr lvl="1" eaLnBrk="1" hangingPunct="1">
              <a:defRPr/>
            </a:pPr>
            <a:r>
              <a:rPr lang="en-US" altLang="en-US" sz="2000"/>
              <a:t>Let there be three binomial periods. Since it is a 1-year call, this means that the length of a period is </a:t>
            </a:r>
            <a:r>
              <a:rPr lang="en-US" altLang="en-US" sz="2000" i="1"/>
              <a:t>h </a:t>
            </a:r>
            <a:r>
              <a:rPr lang="en-US" altLang="en-US" sz="2000"/>
              <a:t>= 1/3.</a:t>
            </a:r>
          </a:p>
          <a:p>
            <a:pPr lvl="1" eaLnBrk="1" hangingPunct="1">
              <a:defRPr/>
            </a:pPr>
            <a:endParaRPr lang="en-US" altLang="en-US" sz="1000"/>
          </a:p>
          <a:p>
            <a:pPr lvl="1" eaLnBrk="1" hangingPunct="1">
              <a:defRPr/>
            </a:pPr>
            <a:r>
              <a:rPr lang="en-US" altLang="en-US" sz="2000"/>
              <a:t>Assume that other inputs are the same as before (so, </a:t>
            </a:r>
            <a:r>
              <a:rPr lang="en-US" altLang="en-US" sz="2000" i="1"/>
              <a:t>r</a:t>
            </a:r>
            <a:r>
              <a:rPr lang="en-US" altLang="en-US" sz="2000"/>
              <a:t> = 0.08 and  </a:t>
            </a:r>
            <a:r>
              <a:rPr lang="en-US" altLang="en-US" sz="2000">
                <a:sym typeface="Symbol" charset="2"/>
              </a:rPr>
              <a:t></a:t>
            </a:r>
            <a:r>
              <a:rPr lang="en-US" altLang="en-US" sz="2000" i="1">
                <a:sym typeface="Symbol" charset="2"/>
              </a:rPr>
              <a:t> </a:t>
            </a:r>
            <a:r>
              <a:rPr lang="en-US" altLang="en-US" sz="2000">
                <a:sym typeface="Symbol" charset="2"/>
              </a:rPr>
              <a:t>= 0.3)</a:t>
            </a:r>
            <a:r>
              <a:rPr lang="en-US" altLang="en-US" sz="2000"/>
              <a:t>.</a:t>
            </a:r>
            <a:endParaRPr lang="en-US" altLang="en-US"/>
          </a:p>
        </p:txBody>
      </p:sp>
    </p:spTree>
    <p:extLst>
      <p:ext uri="{BB962C8B-B14F-4D97-AF65-F5344CB8AC3E}">
        <p14:creationId xmlns:p14="http://schemas.microsoft.com/office/powerpoint/2010/main" val="596195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1FE9AC-80E3-3A4D-8C13-11B45D07B74B}"/>
              </a:ext>
            </a:extLst>
          </p:cNvPr>
          <p:cNvSpPr>
            <a:spLocks noGrp="1"/>
          </p:cNvSpPr>
          <p:nvPr>
            <p:ph type="sldNum" sz="quarter" idx="13"/>
          </p:nvPr>
        </p:nvSpPr>
        <p:spPr/>
        <p:txBody>
          <a:bodyPr/>
          <a:lstStyle/>
          <a:p>
            <a:fld id="{12342C3A-DD85-7843-B416-BD52AB030D59}" type="slidenum">
              <a:rPr lang="en-US" smtClean="0"/>
              <a:pPr/>
              <a:t>5</a:t>
            </a:fld>
            <a:endParaRPr lang="en-US" dirty="0"/>
          </a:p>
        </p:txBody>
      </p:sp>
      <p:sp>
        <p:nvSpPr>
          <p:cNvPr id="4" name="Title 3">
            <a:extLst>
              <a:ext uri="{FF2B5EF4-FFF2-40B4-BE49-F238E27FC236}">
                <a16:creationId xmlns:a16="http://schemas.microsoft.com/office/drawing/2014/main" id="{3F6ED9F1-E8A8-0843-9C75-9D59DE8D399F}"/>
              </a:ext>
            </a:extLst>
          </p:cNvPr>
          <p:cNvSpPr>
            <a:spLocks noGrp="1"/>
          </p:cNvSpPr>
          <p:nvPr>
            <p:ph type="title"/>
          </p:nvPr>
        </p:nvSpPr>
        <p:spPr/>
        <p:txBody>
          <a:bodyPr/>
          <a:lstStyle/>
          <a:p>
            <a:r>
              <a:rPr lang="en-US" dirty="0"/>
              <a:t>Components &amp; Actions:</a:t>
            </a:r>
          </a:p>
        </p:txBody>
      </p:sp>
      <p:pic>
        <p:nvPicPr>
          <p:cNvPr id="10" name="Picture 9">
            <a:extLst>
              <a:ext uri="{FF2B5EF4-FFF2-40B4-BE49-F238E27FC236}">
                <a16:creationId xmlns:a16="http://schemas.microsoft.com/office/drawing/2014/main" id="{08A45C97-E9AD-AF43-B9B4-CFC7FD90E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970" y="1460482"/>
            <a:ext cx="8270060" cy="2124420"/>
          </a:xfrm>
          <a:prstGeom prst="rect">
            <a:avLst/>
          </a:prstGeom>
        </p:spPr>
      </p:pic>
    </p:spTree>
    <p:extLst>
      <p:ext uri="{BB962C8B-B14F-4D97-AF65-F5344CB8AC3E}">
        <p14:creationId xmlns:p14="http://schemas.microsoft.com/office/powerpoint/2010/main" val="6958585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28572210-518C-DC46-9390-A5AB12972D9A}" type="slidenum">
              <a:rPr lang="en-US" altLang="en-US"/>
              <a:pPr>
                <a:defRPr/>
              </a:pPr>
              <a:t>50</a:t>
            </a:fld>
            <a:endParaRPr lang="en-US" altLang="en-US"/>
          </a:p>
        </p:txBody>
      </p:sp>
      <p:sp>
        <p:nvSpPr>
          <p:cNvPr id="45058" name="Rectangle 2"/>
          <p:cNvSpPr>
            <a:spLocks noGrp="1" noChangeArrowheads="1"/>
          </p:cNvSpPr>
          <p:nvPr>
            <p:ph type="title"/>
          </p:nvPr>
        </p:nvSpPr>
        <p:spPr/>
        <p:txBody>
          <a:bodyPr/>
          <a:lstStyle/>
          <a:p>
            <a:pPr eaLnBrk="1" hangingPunct="1">
              <a:defRPr/>
            </a:pPr>
            <a:r>
              <a:rPr lang="en-US" altLang="en-US"/>
              <a:t>Many binomial periods</a:t>
            </a:r>
            <a:endParaRPr lang="en-US" altLang="en-US" sz="2900"/>
          </a:p>
        </p:txBody>
      </p:sp>
      <p:sp>
        <p:nvSpPr>
          <p:cNvPr id="45059" name="Rectangle 3"/>
          <p:cNvSpPr>
            <a:spLocks noGrp="1" noChangeArrowheads="1"/>
          </p:cNvSpPr>
          <p:nvPr>
            <p:ph type="body" idx="1"/>
          </p:nvPr>
        </p:nvSpPr>
        <p:spPr>
          <a:xfrm>
            <a:off x="1130300" y="1752600"/>
            <a:ext cx="7340600" cy="4348163"/>
          </a:xfrm>
        </p:spPr>
        <p:txBody>
          <a:bodyPr/>
          <a:lstStyle/>
          <a:p>
            <a:pPr eaLnBrk="1" hangingPunct="1">
              <a:defRPr/>
            </a:pPr>
            <a:r>
              <a:rPr lang="en-US" altLang="en-US" sz="2000"/>
              <a:t>The stock price and option price tree for this option:</a:t>
            </a:r>
          </a:p>
          <a:p>
            <a:pPr eaLnBrk="1" hangingPunct="1">
              <a:buFont typeface="Wingdings" charset="2"/>
              <a:buNone/>
              <a:defRPr/>
            </a:pPr>
            <a:r>
              <a:rPr lang="en-US" altLang="en-US"/>
              <a:t> </a:t>
            </a:r>
          </a:p>
        </p:txBody>
      </p:sp>
      <p:pic>
        <p:nvPicPr>
          <p:cNvPr id="46084" name="Picture 4" descr="fig1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184400"/>
            <a:ext cx="3987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3824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67043FF-EE28-0A46-B808-044D84B764AD}" type="slidenum">
              <a:rPr lang="en-US" altLang="en-US"/>
              <a:pPr>
                <a:defRPr/>
              </a:pPr>
              <a:t>51</a:t>
            </a:fld>
            <a:endParaRPr lang="en-US" altLang="en-US"/>
          </a:p>
        </p:txBody>
      </p:sp>
      <p:sp>
        <p:nvSpPr>
          <p:cNvPr id="46082" name="Rectangle 2"/>
          <p:cNvSpPr>
            <a:spLocks noGrp="1" noChangeArrowheads="1"/>
          </p:cNvSpPr>
          <p:nvPr>
            <p:ph type="title"/>
          </p:nvPr>
        </p:nvSpPr>
        <p:spPr/>
        <p:txBody>
          <a:bodyPr/>
          <a:lstStyle/>
          <a:p>
            <a:pPr eaLnBrk="1" hangingPunct="1">
              <a:defRPr/>
            </a:pPr>
            <a:r>
              <a:rPr lang="en-US" altLang="en-US"/>
              <a:t>Many binomial periods</a:t>
            </a:r>
            <a:endParaRPr lang="en-US" altLang="en-US" sz="2900"/>
          </a:p>
        </p:txBody>
      </p:sp>
      <p:sp>
        <p:nvSpPr>
          <p:cNvPr id="46083" name="Rectangle 3"/>
          <p:cNvSpPr>
            <a:spLocks noGrp="1" noChangeArrowheads="1"/>
          </p:cNvSpPr>
          <p:nvPr>
            <p:ph type="body" idx="1"/>
          </p:nvPr>
        </p:nvSpPr>
        <p:spPr>
          <a:xfrm>
            <a:off x="1130300" y="1676400"/>
            <a:ext cx="7340600" cy="4424363"/>
          </a:xfrm>
        </p:spPr>
        <p:txBody>
          <a:bodyPr/>
          <a:lstStyle/>
          <a:p>
            <a:pPr eaLnBrk="1" hangingPunct="1">
              <a:defRPr/>
            </a:pPr>
            <a:r>
              <a:rPr lang="en-US" altLang="en-US" sz="2000"/>
              <a:t>Note that since the length of the binomial period is shorter, </a:t>
            </a:r>
            <a:r>
              <a:rPr lang="en-US" altLang="en-US" sz="2000" i="1"/>
              <a:t>u</a:t>
            </a:r>
            <a:r>
              <a:rPr lang="en-US" altLang="en-US" sz="2000"/>
              <a:t> and </a:t>
            </a:r>
            <a:r>
              <a:rPr lang="en-US" altLang="en-US" sz="2000" i="1"/>
              <a:t>d</a:t>
            </a:r>
            <a:r>
              <a:rPr lang="en-US" altLang="en-US" sz="2000"/>
              <a:t> are smaller than before: </a:t>
            </a:r>
            <a:r>
              <a:rPr lang="en-US" altLang="en-US" sz="2000" i="1"/>
              <a:t>u</a:t>
            </a:r>
            <a:r>
              <a:rPr lang="en-US" altLang="en-US" sz="2000"/>
              <a:t> = 1.2212 and </a:t>
            </a:r>
            <a:r>
              <a:rPr lang="en-US" altLang="en-US" sz="2000" i="1"/>
              <a:t>d</a:t>
            </a:r>
            <a:r>
              <a:rPr lang="en-US" altLang="en-US" sz="2000"/>
              <a:t> = 0.8637 (as opposed to 1.462 and 0.803 with </a:t>
            </a:r>
            <a:r>
              <a:rPr lang="en-US" altLang="en-US" sz="2000" i="1"/>
              <a:t>h</a:t>
            </a:r>
            <a:r>
              <a:rPr lang="en-US" altLang="en-US" sz="2000"/>
              <a:t> = 1).</a:t>
            </a:r>
          </a:p>
          <a:p>
            <a:pPr lvl="1" eaLnBrk="1" hangingPunct="1">
              <a:defRPr/>
            </a:pPr>
            <a:r>
              <a:rPr lang="en-US" altLang="en-US" sz="2000"/>
              <a:t>The second-period nodes are computed as follows:</a:t>
            </a:r>
          </a:p>
          <a:p>
            <a:pPr algn="ctr" eaLnBrk="1" hangingPunct="1">
              <a:buFont typeface="Wingdings" charset="2"/>
              <a:buNone/>
              <a:defRPr/>
            </a:pPr>
            <a:endParaRPr lang="en-US" altLang="en-US" sz="1800">
              <a:sym typeface="Symbol" charset="2"/>
            </a:endParaRPr>
          </a:p>
          <a:p>
            <a:pPr algn="ctr" eaLnBrk="1" hangingPunct="1">
              <a:buFont typeface="Wingdings" charset="2"/>
              <a:buNone/>
              <a:defRPr/>
            </a:pPr>
            <a:endParaRPr lang="en-US" altLang="en-US" sz="1800">
              <a:sym typeface="Symbol" charset="2"/>
            </a:endParaRPr>
          </a:p>
          <a:p>
            <a:pPr eaLnBrk="1" hangingPunct="1">
              <a:buFont typeface="Wingdings" charset="2"/>
              <a:buNone/>
              <a:defRPr/>
            </a:pPr>
            <a:r>
              <a:rPr lang="en-US" altLang="en-US" sz="1800">
                <a:sym typeface="Symbol" charset="2"/>
              </a:rPr>
              <a:t>	      </a:t>
            </a:r>
          </a:p>
          <a:p>
            <a:pPr eaLnBrk="1" hangingPunct="1">
              <a:buFont typeface="Wingdings" charset="2"/>
              <a:buNone/>
              <a:defRPr/>
            </a:pPr>
            <a:r>
              <a:rPr lang="en-US" altLang="en-US" sz="1800">
                <a:sym typeface="Symbol" charset="2"/>
              </a:rPr>
              <a:t>The remaining nodes are computed similarly.</a:t>
            </a:r>
          </a:p>
          <a:p>
            <a:pPr eaLnBrk="1" hangingPunct="1">
              <a:buFont typeface="Wingdings" charset="2"/>
              <a:buNone/>
              <a:defRPr/>
            </a:pPr>
            <a:endParaRPr lang="en-US" altLang="en-US" sz="1300">
              <a:sym typeface="Symbol" charset="2"/>
            </a:endParaRPr>
          </a:p>
          <a:p>
            <a:pPr eaLnBrk="1" hangingPunct="1">
              <a:defRPr/>
            </a:pPr>
            <a:r>
              <a:rPr lang="en-US" altLang="en-US" sz="2000"/>
              <a:t>Analogous to the procedure for pricing the 2-year option, the price of the three-period option is computed by working backward using equation (10.3).</a:t>
            </a:r>
          </a:p>
          <a:p>
            <a:pPr lvl="1" eaLnBrk="1" hangingPunct="1">
              <a:defRPr/>
            </a:pPr>
            <a:r>
              <a:rPr lang="en-US" altLang="en-US" sz="2000"/>
              <a:t>The option price is $7.074.</a:t>
            </a:r>
          </a:p>
        </p:txBody>
      </p:sp>
      <p:graphicFrame>
        <p:nvGraphicFramePr>
          <p:cNvPr id="47108" name="Object 4"/>
          <p:cNvGraphicFramePr>
            <a:graphicFrameLocks noChangeAspect="1"/>
          </p:cNvGraphicFramePr>
          <p:nvPr/>
        </p:nvGraphicFramePr>
        <p:xfrm>
          <a:off x="2895600" y="3141663"/>
          <a:ext cx="3505200" cy="439737"/>
        </p:xfrm>
        <a:graphic>
          <a:graphicData uri="http://schemas.openxmlformats.org/presentationml/2006/ole">
            <mc:AlternateContent xmlns:mc="http://schemas.openxmlformats.org/markup-compatibility/2006">
              <mc:Choice xmlns:v="urn:schemas-microsoft-com:vml" Requires="v">
                <p:oleObj spid="_x0000_s43023" name="Equation" r:id="rId3" imgW="2413000" imgH="304800" progId="Equation.2">
                  <p:embed/>
                </p:oleObj>
              </mc:Choice>
              <mc:Fallback>
                <p:oleObj name="Equation" r:id="rId3" imgW="2413000" imgH="304800" progId="Equation.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141663"/>
                        <a:ext cx="3505200"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7109" name="Object 5"/>
          <p:cNvGraphicFramePr>
            <a:graphicFrameLocks noChangeAspect="1"/>
          </p:cNvGraphicFramePr>
          <p:nvPr/>
        </p:nvGraphicFramePr>
        <p:xfrm>
          <a:off x="2895600" y="3581400"/>
          <a:ext cx="3505200" cy="439738"/>
        </p:xfrm>
        <a:graphic>
          <a:graphicData uri="http://schemas.openxmlformats.org/presentationml/2006/ole">
            <mc:AlternateContent xmlns:mc="http://schemas.openxmlformats.org/markup-compatibility/2006">
              <mc:Choice xmlns:v="urn:schemas-microsoft-com:vml" Requires="v">
                <p:oleObj spid="_x0000_s43024" name="Equation" r:id="rId5" imgW="2413000" imgH="304800" progId="Equation.2">
                  <p:embed/>
                </p:oleObj>
              </mc:Choice>
              <mc:Fallback>
                <p:oleObj name="Equation" r:id="rId5" imgW="2413000" imgH="304800" progId="Equation.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3581400"/>
                        <a:ext cx="3505200"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697637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708D66D-D80E-AC47-9FA6-285EF99FCD32}" type="slidenum">
              <a:rPr lang="en-US" altLang="en-US"/>
              <a:pPr>
                <a:defRPr/>
              </a:pPr>
              <a:t>52</a:t>
            </a:fld>
            <a:endParaRPr lang="en-US" altLang="en-US"/>
          </a:p>
        </p:txBody>
      </p:sp>
      <p:sp>
        <p:nvSpPr>
          <p:cNvPr id="47106" name="Rectangle 2"/>
          <p:cNvSpPr>
            <a:spLocks noGrp="1" noChangeArrowheads="1"/>
          </p:cNvSpPr>
          <p:nvPr>
            <p:ph type="title"/>
          </p:nvPr>
        </p:nvSpPr>
        <p:spPr/>
        <p:txBody>
          <a:bodyPr/>
          <a:lstStyle/>
          <a:p>
            <a:pPr eaLnBrk="1" hangingPunct="1">
              <a:defRPr/>
            </a:pPr>
            <a:r>
              <a:rPr lang="en-US" altLang="en-US"/>
              <a:t>Put Options</a:t>
            </a:r>
          </a:p>
        </p:txBody>
      </p:sp>
      <p:sp>
        <p:nvSpPr>
          <p:cNvPr id="47107" name="Rectangle 3"/>
          <p:cNvSpPr>
            <a:spLocks noGrp="1" noChangeArrowheads="1"/>
          </p:cNvSpPr>
          <p:nvPr>
            <p:ph type="body" idx="1"/>
          </p:nvPr>
        </p:nvSpPr>
        <p:spPr/>
        <p:txBody>
          <a:bodyPr/>
          <a:lstStyle/>
          <a:p>
            <a:pPr eaLnBrk="1" hangingPunct="1">
              <a:defRPr/>
            </a:pPr>
            <a:r>
              <a:rPr lang="en-US" altLang="en-US" sz="2000"/>
              <a:t>We compute put option prices using the same stock price tree and in the same way as call option prices. </a:t>
            </a:r>
          </a:p>
          <a:p>
            <a:pPr eaLnBrk="1" hangingPunct="1">
              <a:defRPr/>
            </a:pPr>
            <a:endParaRPr lang="en-US" altLang="en-US" sz="2000"/>
          </a:p>
          <a:p>
            <a:pPr eaLnBrk="1" hangingPunct="1">
              <a:defRPr/>
            </a:pPr>
            <a:r>
              <a:rPr lang="en-US" altLang="en-US" sz="2000"/>
              <a:t>The only difference with a European put option occurs at expiration.</a:t>
            </a:r>
            <a:endParaRPr lang="en-US" altLang="en-US"/>
          </a:p>
          <a:p>
            <a:pPr lvl="1" eaLnBrk="1" hangingPunct="1">
              <a:defRPr/>
            </a:pPr>
            <a:r>
              <a:rPr lang="en-US" altLang="en-US" sz="2000"/>
              <a:t>Instead of computing the price as </a:t>
            </a:r>
            <a:r>
              <a:rPr lang="en-US" altLang="en-US" sz="2000" i="1"/>
              <a:t>max </a:t>
            </a:r>
            <a:r>
              <a:rPr lang="en-US" altLang="en-US" sz="2000"/>
              <a:t>(0, </a:t>
            </a:r>
            <a:r>
              <a:rPr lang="en-US" altLang="en-US" sz="2000" i="1"/>
              <a:t>S</a:t>
            </a:r>
            <a:r>
              <a:rPr lang="en-US" altLang="en-US" sz="2000"/>
              <a:t> – </a:t>
            </a:r>
            <a:r>
              <a:rPr lang="en-US" altLang="en-US" sz="2000" i="1"/>
              <a:t>K</a:t>
            </a:r>
            <a:r>
              <a:rPr lang="en-US" altLang="en-US" sz="2000"/>
              <a:t>), we use  	</a:t>
            </a:r>
            <a:r>
              <a:rPr lang="en-US" altLang="en-US" sz="2000" i="1"/>
              <a:t>max </a:t>
            </a:r>
            <a:r>
              <a:rPr lang="en-US" altLang="en-US" sz="2000"/>
              <a:t>(0, </a:t>
            </a:r>
            <a:r>
              <a:rPr lang="en-US" altLang="en-US" sz="2000" i="1"/>
              <a:t>K</a:t>
            </a:r>
            <a:r>
              <a:rPr lang="en-US" altLang="en-US" sz="2000"/>
              <a:t> – </a:t>
            </a:r>
            <a:r>
              <a:rPr lang="en-US" altLang="en-US" sz="2000" i="1"/>
              <a:t>S</a:t>
            </a:r>
            <a:r>
              <a:rPr lang="en-US" altLang="en-US" sz="2000"/>
              <a:t>).</a:t>
            </a:r>
            <a:endParaRPr lang="en-US" altLang="en-US"/>
          </a:p>
          <a:p>
            <a:pPr lvl="1" eaLnBrk="1" hangingPunct="1">
              <a:defRPr/>
            </a:pPr>
            <a:endParaRPr lang="en-US" altLang="en-US"/>
          </a:p>
        </p:txBody>
      </p:sp>
    </p:spTree>
    <p:extLst>
      <p:ext uri="{BB962C8B-B14F-4D97-AF65-F5344CB8AC3E}">
        <p14:creationId xmlns:p14="http://schemas.microsoft.com/office/powerpoint/2010/main" val="20870907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8AAA32F6-8396-3940-8B8F-5B79745BCC3D}" type="slidenum">
              <a:rPr lang="en-US" altLang="en-US"/>
              <a:pPr>
                <a:defRPr/>
              </a:pPr>
              <a:t>53</a:t>
            </a:fld>
            <a:endParaRPr lang="en-US" altLang="en-US"/>
          </a:p>
        </p:txBody>
      </p:sp>
      <p:sp>
        <p:nvSpPr>
          <p:cNvPr id="48130" name="Rectangle 2"/>
          <p:cNvSpPr>
            <a:spLocks noGrp="1" noChangeArrowheads="1"/>
          </p:cNvSpPr>
          <p:nvPr>
            <p:ph type="title"/>
          </p:nvPr>
        </p:nvSpPr>
        <p:spPr>
          <a:xfrm>
            <a:off x="914400" y="277813"/>
            <a:ext cx="7772400" cy="990600"/>
          </a:xfrm>
        </p:spPr>
        <p:txBody>
          <a:bodyPr/>
          <a:lstStyle/>
          <a:p>
            <a:pPr eaLnBrk="1" hangingPunct="1">
              <a:defRPr/>
            </a:pPr>
            <a:r>
              <a:rPr lang="en-US" altLang="en-US"/>
              <a:t>Put Options</a:t>
            </a:r>
          </a:p>
        </p:txBody>
      </p:sp>
      <p:sp>
        <p:nvSpPr>
          <p:cNvPr id="48131" name="Rectangle 3"/>
          <p:cNvSpPr>
            <a:spLocks noGrp="1" noChangeArrowheads="1"/>
          </p:cNvSpPr>
          <p:nvPr>
            <p:ph type="body" idx="1"/>
          </p:nvPr>
        </p:nvSpPr>
        <p:spPr>
          <a:xfrm>
            <a:off x="609600" y="1600200"/>
            <a:ext cx="8153400" cy="4495800"/>
          </a:xfrm>
        </p:spPr>
        <p:txBody>
          <a:bodyPr/>
          <a:lstStyle/>
          <a:p>
            <a:pPr eaLnBrk="1" hangingPunct="1">
              <a:defRPr/>
            </a:pPr>
            <a:r>
              <a:rPr lang="en-US" altLang="en-US" sz="2000"/>
              <a:t>A binomial tree for a European put option with 1-year to expiration:</a:t>
            </a:r>
            <a:endParaRPr lang="en-US" altLang="en-US"/>
          </a:p>
        </p:txBody>
      </p:sp>
      <p:pic>
        <p:nvPicPr>
          <p:cNvPr id="49156" name="Picture 4" descr="fig1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438" y="2200275"/>
            <a:ext cx="388620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68997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4208A659-5220-D943-8DF4-59E464762FA3}" type="slidenum">
              <a:rPr lang="en-US" altLang="en-US"/>
              <a:pPr>
                <a:defRPr/>
              </a:pPr>
              <a:t>54</a:t>
            </a:fld>
            <a:endParaRPr lang="en-US" altLang="en-US"/>
          </a:p>
        </p:txBody>
      </p:sp>
      <p:sp>
        <p:nvSpPr>
          <p:cNvPr id="49154" name="Rectangle 2"/>
          <p:cNvSpPr>
            <a:spLocks noGrp="1" noChangeArrowheads="1"/>
          </p:cNvSpPr>
          <p:nvPr>
            <p:ph type="title"/>
          </p:nvPr>
        </p:nvSpPr>
        <p:spPr/>
        <p:txBody>
          <a:bodyPr/>
          <a:lstStyle/>
          <a:p>
            <a:pPr eaLnBrk="1" hangingPunct="1">
              <a:defRPr/>
            </a:pPr>
            <a:r>
              <a:rPr lang="en-US" altLang="en-US"/>
              <a:t>American Options</a:t>
            </a:r>
          </a:p>
        </p:txBody>
      </p:sp>
      <p:sp>
        <p:nvSpPr>
          <p:cNvPr id="49155" name="Rectangle 3"/>
          <p:cNvSpPr>
            <a:spLocks noGrp="1" noChangeArrowheads="1"/>
          </p:cNvSpPr>
          <p:nvPr>
            <p:ph type="body" idx="1"/>
          </p:nvPr>
        </p:nvSpPr>
        <p:spPr>
          <a:xfrm>
            <a:off x="1130300" y="1828800"/>
            <a:ext cx="7412038" cy="4271963"/>
          </a:xfrm>
        </p:spPr>
        <p:txBody>
          <a:bodyPr/>
          <a:lstStyle/>
          <a:p>
            <a:pPr eaLnBrk="1" hangingPunct="1">
              <a:defRPr/>
            </a:pPr>
            <a:r>
              <a:rPr lang="en-US" altLang="en-US" sz="2000"/>
              <a:t>The value of the option if it is left “alive” (i.e., unexercised) is given by the value of holding it for another period, equation (10.3). </a:t>
            </a:r>
          </a:p>
          <a:p>
            <a:pPr eaLnBrk="1" hangingPunct="1">
              <a:defRPr/>
            </a:pPr>
            <a:endParaRPr lang="en-US" altLang="en-US" sz="900"/>
          </a:p>
          <a:p>
            <a:pPr eaLnBrk="1" hangingPunct="1">
              <a:defRPr/>
            </a:pPr>
            <a:r>
              <a:rPr lang="en-US" altLang="en-US" sz="2000"/>
              <a:t>The value of the option if it is exercised is given by </a:t>
            </a:r>
          </a:p>
          <a:p>
            <a:pPr eaLnBrk="1" hangingPunct="1">
              <a:buFont typeface="Wingdings" charset="2"/>
              <a:buNone/>
              <a:defRPr/>
            </a:pPr>
            <a:r>
              <a:rPr lang="en-US" altLang="en-US" sz="2000" i="1"/>
              <a:t>	max </a:t>
            </a:r>
            <a:r>
              <a:rPr lang="en-US" altLang="en-US" sz="2000"/>
              <a:t>(0, </a:t>
            </a:r>
            <a:r>
              <a:rPr lang="en-US" altLang="en-US" sz="2000" i="1"/>
              <a:t>S</a:t>
            </a:r>
            <a:r>
              <a:rPr lang="en-US" altLang="en-US" sz="2000"/>
              <a:t> – </a:t>
            </a:r>
            <a:r>
              <a:rPr lang="en-US" altLang="en-US" sz="2000" i="1"/>
              <a:t>K</a:t>
            </a:r>
            <a:r>
              <a:rPr lang="en-US" altLang="en-US" sz="2000"/>
              <a:t>) if it is a call and </a:t>
            </a:r>
            <a:r>
              <a:rPr lang="en-US" altLang="en-US" sz="2000" i="1"/>
              <a:t>max </a:t>
            </a:r>
            <a:r>
              <a:rPr lang="en-US" altLang="en-US" sz="2000"/>
              <a:t>(0, </a:t>
            </a:r>
            <a:r>
              <a:rPr lang="en-US" altLang="en-US" sz="2000" i="1"/>
              <a:t>K</a:t>
            </a:r>
            <a:r>
              <a:rPr lang="en-US" altLang="en-US" sz="2000"/>
              <a:t> – </a:t>
            </a:r>
            <a:r>
              <a:rPr lang="en-US" altLang="en-US" sz="2000" i="1"/>
              <a:t>S</a:t>
            </a:r>
            <a:r>
              <a:rPr lang="en-US" altLang="en-US" sz="2000"/>
              <a:t>) if it is a put.</a:t>
            </a:r>
          </a:p>
          <a:p>
            <a:pPr eaLnBrk="1" hangingPunct="1">
              <a:defRPr/>
            </a:pPr>
            <a:endParaRPr lang="en-US" altLang="en-US" sz="900"/>
          </a:p>
          <a:p>
            <a:pPr eaLnBrk="1" hangingPunct="1">
              <a:defRPr/>
            </a:pPr>
            <a:r>
              <a:rPr lang="en-US" altLang="en-US" sz="2000"/>
              <a:t>For an American call, the value of the option at a node is given by</a:t>
            </a:r>
          </a:p>
          <a:p>
            <a:pPr algn="ctr" eaLnBrk="1" hangingPunct="1">
              <a:buFont typeface="Wingdings" charset="2"/>
              <a:buNone/>
              <a:defRPr/>
            </a:pPr>
            <a:r>
              <a:rPr lang="en-US" altLang="en-US" sz="2000" i="1"/>
              <a:t>C</a:t>
            </a:r>
            <a:r>
              <a:rPr lang="en-US" altLang="en-US" sz="2000"/>
              <a:t>(</a:t>
            </a:r>
            <a:r>
              <a:rPr lang="en-US" altLang="en-US" sz="2000" i="1"/>
              <a:t>S</a:t>
            </a:r>
            <a:r>
              <a:rPr lang="en-US" altLang="en-US" sz="2000"/>
              <a:t>, </a:t>
            </a:r>
            <a:r>
              <a:rPr lang="en-US" altLang="en-US" sz="2000" i="1"/>
              <a:t>K</a:t>
            </a:r>
            <a:r>
              <a:rPr lang="en-US" altLang="en-US" sz="2000"/>
              <a:t>, </a:t>
            </a:r>
            <a:r>
              <a:rPr lang="en-US" altLang="en-US" sz="2000" i="1"/>
              <a:t>t</a:t>
            </a:r>
            <a:r>
              <a:rPr lang="en-US" altLang="en-US" sz="2000"/>
              <a:t>) = </a:t>
            </a:r>
            <a:r>
              <a:rPr lang="en-US" altLang="en-US" sz="2000" i="1"/>
              <a:t>max </a:t>
            </a:r>
            <a:r>
              <a:rPr lang="en-US" altLang="en-US" sz="2000"/>
              <a:t>(</a:t>
            </a:r>
            <a:r>
              <a:rPr lang="en-US" altLang="en-US" sz="2000" i="1"/>
              <a:t>S</a:t>
            </a:r>
            <a:r>
              <a:rPr lang="en-US" altLang="en-US" sz="2000"/>
              <a:t> – </a:t>
            </a:r>
            <a:r>
              <a:rPr lang="en-US" altLang="en-US" sz="2000" i="1"/>
              <a:t>K</a:t>
            </a:r>
            <a:r>
              <a:rPr lang="en-US" altLang="en-US" sz="2000"/>
              <a:t>, </a:t>
            </a:r>
            <a:r>
              <a:rPr lang="en-US" altLang="en-US" sz="2000" i="1"/>
              <a:t>e</a:t>
            </a:r>
            <a:r>
              <a:rPr lang="en-US" altLang="en-US" sz="2000" baseline="30000"/>
              <a:t>–</a:t>
            </a:r>
            <a:r>
              <a:rPr lang="en-US" altLang="en-US" sz="2000" i="1" baseline="30000"/>
              <a:t>rh</a:t>
            </a:r>
            <a:r>
              <a:rPr lang="en-US" altLang="en-US" sz="2000"/>
              <a:t> [</a:t>
            </a:r>
            <a:r>
              <a:rPr lang="en-US" altLang="en-US" sz="2000" i="1"/>
              <a:t>C</a:t>
            </a:r>
            <a:r>
              <a:rPr lang="en-US" altLang="en-US" sz="2000"/>
              <a:t>(</a:t>
            </a:r>
            <a:r>
              <a:rPr lang="en-US" altLang="en-US" sz="2000" i="1"/>
              <a:t>uS</a:t>
            </a:r>
            <a:r>
              <a:rPr lang="en-US" altLang="en-US" sz="2000"/>
              <a:t>, </a:t>
            </a:r>
            <a:r>
              <a:rPr lang="en-US" altLang="en-US" sz="2000" i="1"/>
              <a:t>K</a:t>
            </a:r>
            <a:r>
              <a:rPr lang="en-US" altLang="en-US" sz="2000"/>
              <a:t>, </a:t>
            </a:r>
            <a:r>
              <a:rPr lang="en-US" altLang="en-US" sz="2000" i="1"/>
              <a:t>t</a:t>
            </a:r>
            <a:r>
              <a:rPr lang="en-US" altLang="en-US" sz="2000"/>
              <a:t> + </a:t>
            </a:r>
            <a:r>
              <a:rPr lang="en-US" altLang="en-US" sz="2000" i="1"/>
              <a:t>h</a:t>
            </a:r>
            <a:r>
              <a:rPr lang="en-US" altLang="en-US" sz="2000"/>
              <a:t>) </a:t>
            </a:r>
            <a:r>
              <a:rPr lang="en-US" altLang="en-US" sz="2000" i="1"/>
              <a:t>p*</a:t>
            </a:r>
            <a:r>
              <a:rPr lang="en-US" altLang="en-US" sz="2000"/>
              <a:t> + </a:t>
            </a:r>
          </a:p>
          <a:p>
            <a:pPr eaLnBrk="1" hangingPunct="1">
              <a:buFont typeface="Wingdings" charset="2"/>
              <a:buNone/>
              <a:defRPr/>
            </a:pPr>
            <a:r>
              <a:rPr lang="en-US" altLang="en-US" sz="2000" i="1"/>
              <a:t>			      C</a:t>
            </a:r>
            <a:r>
              <a:rPr lang="en-US" altLang="en-US" sz="2000"/>
              <a:t>(</a:t>
            </a:r>
            <a:r>
              <a:rPr lang="en-US" altLang="en-US" sz="2000" i="1"/>
              <a:t>dS</a:t>
            </a:r>
            <a:r>
              <a:rPr lang="en-US" altLang="en-US" sz="2000"/>
              <a:t>, </a:t>
            </a:r>
            <a:r>
              <a:rPr lang="en-US" altLang="en-US" sz="2000" i="1"/>
              <a:t>K</a:t>
            </a:r>
            <a:r>
              <a:rPr lang="en-US" altLang="en-US" sz="2000"/>
              <a:t>, </a:t>
            </a:r>
            <a:r>
              <a:rPr lang="en-US" altLang="en-US" sz="2000" i="1"/>
              <a:t>t</a:t>
            </a:r>
            <a:r>
              <a:rPr lang="en-US" altLang="en-US" sz="2000"/>
              <a:t> + </a:t>
            </a:r>
            <a:r>
              <a:rPr lang="en-US" altLang="en-US" sz="2000" i="1"/>
              <a:t>h</a:t>
            </a:r>
            <a:r>
              <a:rPr lang="en-US" altLang="en-US" sz="2000"/>
              <a:t>) (1 – </a:t>
            </a:r>
            <a:r>
              <a:rPr lang="en-US" altLang="en-US" sz="2000" i="1"/>
              <a:t>p*</a:t>
            </a:r>
            <a:r>
              <a:rPr lang="en-US" altLang="en-US" sz="2000"/>
              <a:t>)])		    (10.10)</a:t>
            </a:r>
          </a:p>
        </p:txBody>
      </p:sp>
    </p:spTree>
    <p:extLst>
      <p:ext uri="{BB962C8B-B14F-4D97-AF65-F5344CB8AC3E}">
        <p14:creationId xmlns:p14="http://schemas.microsoft.com/office/powerpoint/2010/main" val="5364606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7E347406-877A-2D40-9117-CD602277A2D5}" type="slidenum">
              <a:rPr lang="en-US" altLang="en-US"/>
              <a:pPr>
                <a:defRPr/>
              </a:pPr>
              <a:t>55</a:t>
            </a:fld>
            <a:endParaRPr lang="en-US" altLang="en-US"/>
          </a:p>
        </p:txBody>
      </p:sp>
      <p:sp>
        <p:nvSpPr>
          <p:cNvPr id="50178" name="Rectangle 2"/>
          <p:cNvSpPr>
            <a:spLocks noGrp="1" noChangeArrowheads="1"/>
          </p:cNvSpPr>
          <p:nvPr>
            <p:ph type="title"/>
          </p:nvPr>
        </p:nvSpPr>
        <p:spPr>
          <a:xfrm>
            <a:off x="914400" y="277813"/>
            <a:ext cx="7772400" cy="1066800"/>
          </a:xfrm>
        </p:spPr>
        <p:txBody>
          <a:bodyPr/>
          <a:lstStyle/>
          <a:p>
            <a:pPr eaLnBrk="1" hangingPunct="1">
              <a:defRPr/>
            </a:pPr>
            <a:r>
              <a:rPr lang="en-US" altLang="en-US"/>
              <a:t>American Options</a:t>
            </a:r>
          </a:p>
        </p:txBody>
      </p:sp>
      <p:sp>
        <p:nvSpPr>
          <p:cNvPr id="50179" name="Rectangle 3"/>
          <p:cNvSpPr>
            <a:spLocks noGrp="1" noChangeArrowheads="1"/>
          </p:cNvSpPr>
          <p:nvPr>
            <p:ph type="body" idx="1"/>
          </p:nvPr>
        </p:nvSpPr>
        <p:spPr>
          <a:xfrm>
            <a:off x="1130300" y="1905000"/>
            <a:ext cx="7340600" cy="4195763"/>
          </a:xfrm>
        </p:spPr>
        <p:txBody>
          <a:bodyPr/>
          <a:lstStyle/>
          <a:p>
            <a:pPr eaLnBrk="1" hangingPunct="1">
              <a:defRPr/>
            </a:pPr>
            <a:r>
              <a:rPr lang="en-US" altLang="en-US" sz="2000"/>
              <a:t>The valuation of American options proceeds as follows:</a:t>
            </a:r>
            <a:endParaRPr lang="en-US" altLang="en-US"/>
          </a:p>
          <a:p>
            <a:pPr eaLnBrk="1" hangingPunct="1">
              <a:defRPr/>
            </a:pPr>
            <a:endParaRPr lang="en-US" altLang="en-US" sz="2000"/>
          </a:p>
          <a:p>
            <a:pPr lvl="1" eaLnBrk="1" hangingPunct="1">
              <a:defRPr/>
            </a:pPr>
            <a:r>
              <a:rPr lang="en-US" altLang="en-US" sz="2000"/>
              <a:t>At each node, we check for early exercise. </a:t>
            </a:r>
          </a:p>
          <a:p>
            <a:pPr lvl="1" eaLnBrk="1" hangingPunct="1">
              <a:defRPr/>
            </a:pPr>
            <a:endParaRPr lang="en-US" altLang="en-US" sz="1000"/>
          </a:p>
          <a:p>
            <a:pPr lvl="1" eaLnBrk="1" hangingPunct="1">
              <a:defRPr/>
            </a:pPr>
            <a:r>
              <a:rPr lang="en-US" altLang="en-US" sz="2000"/>
              <a:t>If the value of the option is greater when exercised, we assign that value to the node. Otherwise, we assign the value of the option unexercised.</a:t>
            </a:r>
          </a:p>
          <a:p>
            <a:pPr lvl="1" eaLnBrk="1" hangingPunct="1">
              <a:defRPr/>
            </a:pPr>
            <a:endParaRPr lang="en-US" altLang="en-US" sz="1000"/>
          </a:p>
          <a:p>
            <a:pPr lvl="1" eaLnBrk="1" hangingPunct="1">
              <a:defRPr/>
            </a:pPr>
            <a:r>
              <a:rPr lang="en-US" altLang="en-US" sz="2000"/>
              <a:t>We work backward through the three as usual.</a:t>
            </a:r>
          </a:p>
        </p:txBody>
      </p:sp>
    </p:spTree>
    <p:extLst>
      <p:ext uri="{BB962C8B-B14F-4D97-AF65-F5344CB8AC3E}">
        <p14:creationId xmlns:p14="http://schemas.microsoft.com/office/powerpoint/2010/main" val="11574919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2E4AD88A-4B94-5242-8387-72AFABFDDA57}" type="slidenum">
              <a:rPr lang="en-US" altLang="en-US"/>
              <a:pPr>
                <a:defRPr/>
              </a:pPr>
              <a:t>56</a:t>
            </a:fld>
            <a:endParaRPr lang="en-US" altLang="en-US"/>
          </a:p>
        </p:txBody>
      </p:sp>
      <p:sp>
        <p:nvSpPr>
          <p:cNvPr id="51202" name="Rectangle 2"/>
          <p:cNvSpPr>
            <a:spLocks noGrp="1" noChangeArrowheads="1"/>
          </p:cNvSpPr>
          <p:nvPr>
            <p:ph type="title"/>
          </p:nvPr>
        </p:nvSpPr>
        <p:spPr>
          <a:xfrm>
            <a:off x="914400" y="277813"/>
            <a:ext cx="7772400" cy="1066800"/>
          </a:xfrm>
        </p:spPr>
        <p:txBody>
          <a:bodyPr/>
          <a:lstStyle/>
          <a:p>
            <a:pPr eaLnBrk="1" hangingPunct="1">
              <a:defRPr/>
            </a:pPr>
            <a:r>
              <a:rPr lang="en-US" altLang="en-US"/>
              <a:t>American Options</a:t>
            </a:r>
          </a:p>
        </p:txBody>
      </p:sp>
      <p:sp>
        <p:nvSpPr>
          <p:cNvPr id="51203" name="Rectangle 3"/>
          <p:cNvSpPr>
            <a:spLocks noGrp="1" noChangeArrowheads="1"/>
          </p:cNvSpPr>
          <p:nvPr>
            <p:ph type="body" idx="1"/>
          </p:nvPr>
        </p:nvSpPr>
        <p:spPr>
          <a:xfrm>
            <a:off x="1130300" y="1676400"/>
            <a:ext cx="7340600" cy="4424363"/>
          </a:xfrm>
        </p:spPr>
        <p:txBody>
          <a:bodyPr/>
          <a:lstStyle/>
          <a:p>
            <a:pPr eaLnBrk="1" hangingPunct="1">
              <a:defRPr/>
            </a:pPr>
            <a:r>
              <a:rPr lang="en-US" altLang="en-US" sz="2000"/>
              <a:t>Consider an American version of the put option valued in the previous example:</a:t>
            </a:r>
          </a:p>
        </p:txBody>
      </p:sp>
      <p:pic>
        <p:nvPicPr>
          <p:cNvPr id="52228" name="Picture 4" descr="fig1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362200"/>
            <a:ext cx="3765550" cy="41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97913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5DACA99-C569-EF4F-8B2B-4B15C017F032}" type="slidenum">
              <a:rPr lang="en-US" altLang="en-US"/>
              <a:pPr>
                <a:defRPr/>
              </a:pPr>
              <a:t>57</a:t>
            </a:fld>
            <a:endParaRPr lang="en-US" altLang="en-US"/>
          </a:p>
        </p:txBody>
      </p:sp>
      <p:sp>
        <p:nvSpPr>
          <p:cNvPr id="52226" name="Rectangle 2"/>
          <p:cNvSpPr>
            <a:spLocks noGrp="1" noChangeArrowheads="1"/>
          </p:cNvSpPr>
          <p:nvPr>
            <p:ph type="title"/>
          </p:nvPr>
        </p:nvSpPr>
        <p:spPr/>
        <p:txBody>
          <a:bodyPr/>
          <a:lstStyle/>
          <a:p>
            <a:pPr eaLnBrk="1" hangingPunct="1">
              <a:defRPr/>
            </a:pPr>
            <a:r>
              <a:rPr lang="en-US" altLang="en-US"/>
              <a:t>American Options</a:t>
            </a:r>
          </a:p>
        </p:txBody>
      </p:sp>
      <p:sp>
        <p:nvSpPr>
          <p:cNvPr id="52227" name="Rectangle 3"/>
          <p:cNvSpPr>
            <a:spLocks noGrp="1" noChangeArrowheads="1"/>
          </p:cNvSpPr>
          <p:nvPr>
            <p:ph type="body" idx="1"/>
          </p:nvPr>
        </p:nvSpPr>
        <p:spPr/>
        <p:txBody>
          <a:bodyPr/>
          <a:lstStyle/>
          <a:p>
            <a:pPr eaLnBrk="1" hangingPunct="1">
              <a:defRPr/>
            </a:pPr>
            <a:r>
              <a:rPr lang="en-US" altLang="en-US" sz="2000"/>
              <a:t>The only difference in the binomial tree occurs at the </a:t>
            </a:r>
            <a:r>
              <a:rPr lang="en-US" altLang="en-US" sz="2000" i="1"/>
              <a:t>S</a:t>
            </a:r>
            <a:r>
              <a:rPr lang="en-US" altLang="en-US" sz="2000" i="1" baseline="-25000"/>
              <a:t>dd</a:t>
            </a:r>
            <a:r>
              <a:rPr lang="en-US" altLang="en-US" sz="2000" i="1"/>
              <a:t> </a:t>
            </a:r>
            <a:r>
              <a:rPr lang="en-US" altLang="en-US" sz="2000"/>
              <a:t>node, where the stock price is $30.585. The American option at that point is worth $40 – $30.585</a:t>
            </a:r>
            <a:r>
              <a:rPr lang="en-US" altLang="en-US" sz="1800"/>
              <a:t> = </a:t>
            </a:r>
            <a:r>
              <a:rPr lang="en-US" altLang="en-US" sz="2000"/>
              <a:t>$9.415, its early-exercise value (as opposed to $8.363 if unexercised). The greater value of the option at that node ripples back through the tree.</a:t>
            </a:r>
          </a:p>
          <a:p>
            <a:pPr eaLnBrk="1" hangingPunct="1">
              <a:defRPr/>
            </a:pPr>
            <a:endParaRPr lang="en-US" altLang="en-US" sz="2000"/>
          </a:p>
          <a:p>
            <a:pPr eaLnBrk="1" hangingPunct="1">
              <a:defRPr/>
            </a:pPr>
            <a:r>
              <a:rPr lang="en-US" altLang="en-US" sz="2000"/>
              <a:t>Thus, an American option is more valuable than the otherwise equivalent European option.</a:t>
            </a:r>
            <a:endParaRPr lang="en-US" altLang="en-US"/>
          </a:p>
        </p:txBody>
      </p:sp>
    </p:spTree>
    <p:extLst>
      <p:ext uri="{BB962C8B-B14F-4D97-AF65-F5344CB8AC3E}">
        <p14:creationId xmlns:p14="http://schemas.microsoft.com/office/powerpoint/2010/main" val="14759894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5198D68-525C-F149-9F3B-C4E019C8213A}" type="slidenum">
              <a:rPr lang="en-US" altLang="en-US"/>
              <a:pPr>
                <a:defRPr/>
              </a:pPr>
              <a:t>58</a:t>
            </a:fld>
            <a:endParaRPr lang="en-US" altLang="en-US"/>
          </a:p>
        </p:txBody>
      </p:sp>
      <p:sp>
        <p:nvSpPr>
          <p:cNvPr id="53250" name="Rectangle 2"/>
          <p:cNvSpPr>
            <a:spLocks noGrp="1" noChangeArrowheads="1"/>
          </p:cNvSpPr>
          <p:nvPr>
            <p:ph type="title"/>
          </p:nvPr>
        </p:nvSpPr>
        <p:spPr/>
        <p:txBody>
          <a:bodyPr/>
          <a:lstStyle/>
          <a:p>
            <a:pPr eaLnBrk="1" hangingPunct="1">
              <a:defRPr/>
            </a:pPr>
            <a:r>
              <a:rPr lang="en-US" altLang="en-US"/>
              <a:t>Options on Other Assets</a:t>
            </a:r>
          </a:p>
        </p:txBody>
      </p:sp>
      <p:sp>
        <p:nvSpPr>
          <p:cNvPr id="53251" name="Rectangle 3"/>
          <p:cNvSpPr>
            <a:spLocks noGrp="1" noChangeArrowheads="1"/>
          </p:cNvSpPr>
          <p:nvPr>
            <p:ph type="body" idx="1"/>
          </p:nvPr>
        </p:nvSpPr>
        <p:spPr>
          <a:xfrm>
            <a:off x="1130300" y="1828800"/>
            <a:ext cx="7340600" cy="4271963"/>
          </a:xfrm>
        </p:spPr>
        <p:txBody>
          <a:bodyPr/>
          <a:lstStyle/>
          <a:p>
            <a:pPr eaLnBrk="1" hangingPunct="1">
              <a:defRPr/>
            </a:pPr>
            <a:r>
              <a:rPr lang="en-US" altLang="en-US" sz="2000"/>
              <a:t>The model developed thus far can be modified easily to price options on underlying assets other than nondividend-paying stocks.</a:t>
            </a:r>
          </a:p>
          <a:p>
            <a:pPr eaLnBrk="1" hangingPunct="1">
              <a:defRPr/>
            </a:pPr>
            <a:endParaRPr lang="en-US" altLang="en-US" sz="900"/>
          </a:p>
          <a:p>
            <a:pPr eaLnBrk="1" hangingPunct="1">
              <a:defRPr/>
            </a:pPr>
            <a:r>
              <a:rPr lang="en-US" altLang="en-US" sz="2000"/>
              <a:t>The difference for different underlying assets is the construction of the binomial tree and the risk-neutral probability.</a:t>
            </a:r>
          </a:p>
          <a:p>
            <a:pPr eaLnBrk="1" hangingPunct="1">
              <a:defRPr/>
            </a:pPr>
            <a:endParaRPr lang="en-US" altLang="en-US" sz="900"/>
          </a:p>
          <a:p>
            <a:pPr eaLnBrk="1" hangingPunct="1">
              <a:defRPr/>
            </a:pPr>
            <a:r>
              <a:rPr lang="en-US" altLang="en-US" sz="2000"/>
              <a:t>We examine options on </a:t>
            </a:r>
          </a:p>
          <a:p>
            <a:pPr lvl="1" eaLnBrk="1" hangingPunct="1">
              <a:defRPr/>
            </a:pPr>
            <a:r>
              <a:rPr lang="en-US" altLang="en-US" sz="2000"/>
              <a:t>stock indexes,		–  commodities,</a:t>
            </a:r>
          </a:p>
          <a:p>
            <a:pPr lvl="1" eaLnBrk="1" hangingPunct="1">
              <a:defRPr/>
            </a:pPr>
            <a:r>
              <a:rPr lang="en-US" altLang="en-US" sz="2000"/>
              <a:t>currencies,		–  bonds.</a:t>
            </a:r>
          </a:p>
          <a:p>
            <a:pPr lvl="1" eaLnBrk="1" hangingPunct="1">
              <a:defRPr/>
            </a:pPr>
            <a:r>
              <a:rPr lang="en-US" altLang="en-US" sz="2000"/>
              <a:t>futures contracts,</a:t>
            </a:r>
          </a:p>
        </p:txBody>
      </p:sp>
    </p:spTree>
    <p:extLst>
      <p:ext uri="{BB962C8B-B14F-4D97-AF65-F5344CB8AC3E}">
        <p14:creationId xmlns:p14="http://schemas.microsoft.com/office/powerpoint/2010/main" val="13712477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7A2DC8B0-08C6-CE44-9F78-43B7EE8A8BD1}" type="slidenum">
              <a:rPr lang="en-US" altLang="en-US"/>
              <a:pPr>
                <a:defRPr/>
              </a:pPr>
              <a:t>59</a:t>
            </a:fld>
            <a:endParaRPr lang="en-US" altLang="en-US"/>
          </a:p>
        </p:txBody>
      </p:sp>
      <p:sp>
        <p:nvSpPr>
          <p:cNvPr id="54274" name="Rectangle 2"/>
          <p:cNvSpPr>
            <a:spLocks noGrp="1" noChangeArrowheads="1"/>
          </p:cNvSpPr>
          <p:nvPr>
            <p:ph type="title"/>
          </p:nvPr>
        </p:nvSpPr>
        <p:spPr/>
        <p:txBody>
          <a:bodyPr/>
          <a:lstStyle/>
          <a:p>
            <a:pPr eaLnBrk="1" hangingPunct="1">
              <a:defRPr/>
            </a:pPr>
            <a:r>
              <a:rPr lang="en-US" altLang="en-US"/>
              <a:t>Options on a stock index</a:t>
            </a:r>
          </a:p>
        </p:txBody>
      </p:sp>
      <p:sp>
        <p:nvSpPr>
          <p:cNvPr id="54275" name="Rectangle 3"/>
          <p:cNvSpPr>
            <a:spLocks noGrp="1" noChangeArrowheads="1"/>
          </p:cNvSpPr>
          <p:nvPr>
            <p:ph type="body" idx="1"/>
          </p:nvPr>
        </p:nvSpPr>
        <p:spPr/>
        <p:txBody>
          <a:bodyPr/>
          <a:lstStyle/>
          <a:p>
            <a:pPr eaLnBrk="1" hangingPunct="1">
              <a:defRPr/>
            </a:pPr>
            <a:r>
              <a:rPr lang="en-US" altLang="en-US" sz="2000"/>
              <a:t>Suppose a stock index pays continuous dividends at the rate </a:t>
            </a:r>
            <a:r>
              <a:rPr lang="en-US" altLang="en-US" sz="2000">
                <a:sym typeface="Symbol" charset="2"/>
              </a:rPr>
              <a:t>.</a:t>
            </a:r>
          </a:p>
          <a:p>
            <a:pPr eaLnBrk="1" hangingPunct="1">
              <a:defRPr/>
            </a:pPr>
            <a:endParaRPr lang="en-US" altLang="en-US" sz="2000">
              <a:sym typeface="Symbol" charset="2"/>
            </a:endParaRPr>
          </a:p>
          <a:p>
            <a:pPr eaLnBrk="1" hangingPunct="1">
              <a:defRPr/>
            </a:pPr>
            <a:r>
              <a:rPr lang="en-US" altLang="en-US" sz="2000">
                <a:sym typeface="Symbol" charset="2"/>
              </a:rPr>
              <a:t> The procedure for pricing this option is equivalent to that of the first example, which was used for our derivation. Specifically,</a:t>
            </a:r>
          </a:p>
          <a:p>
            <a:pPr lvl="1" eaLnBrk="1" hangingPunct="1">
              <a:defRPr/>
            </a:pPr>
            <a:r>
              <a:rPr lang="en-US" altLang="en-US" sz="2000">
                <a:sym typeface="Symbol" charset="2"/>
              </a:rPr>
              <a:t>the up and down index moves are given by equation (10.9), </a:t>
            </a:r>
          </a:p>
          <a:p>
            <a:pPr lvl="1" eaLnBrk="1" hangingPunct="1">
              <a:defRPr/>
            </a:pPr>
            <a:r>
              <a:rPr lang="en-US" altLang="en-US" sz="2000">
                <a:sym typeface="Symbol" charset="2"/>
              </a:rPr>
              <a:t>the replicating portfolio by equation (10.1) and (10.2),</a:t>
            </a:r>
          </a:p>
          <a:p>
            <a:pPr lvl="1" eaLnBrk="1" hangingPunct="1">
              <a:defRPr/>
            </a:pPr>
            <a:r>
              <a:rPr lang="en-US" altLang="en-US" sz="2000">
                <a:sym typeface="Symbol" charset="2"/>
              </a:rPr>
              <a:t>the option price by equation (10.3),</a:t>
            </a:r>
          </a:p>
          <a:p>
            <a:pPr lvl="1" eaLnBrk="1" hangingPunct="1">
              <a:defRPr/>
            </a:pPr>
            <a:r>
              <a:rPr lang="en-US" altLang="en-US" sz="2000">
                <a:sym typeface="Symbol" charset="2"/>
              </a:rPr>
              <a:t>the risk-neutral probability by equation (10.5).</a:t>
            </a:r>
            <a:endParaRPr lang="en-US" altLang="en-US"/>
          </a:p>
        </p:txBody>
      </p:sp>
    </p:spTree>
    <p:extLst>
      <p:ext uri="{BB962C8B-B14F-4D97-AF65-F5344CB8AC3E}">
        <p14:creationId xmlns:p14="http://schemas.microsoft.com/office/powerpoint/2010/main" val="191346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1FE9AC-80E3-3A4D-8C13-11B45D07B74B}"/>
              </a:ext>
            </a:extLst>
          </p:cNvPr>
          <p:cNvSpPr>
            <a:spLocks noGrp="1"/>
          </p:cNvSpPr>
          <p:nvPr>
            <p:ph type="sldNum" sz="quarter" idx="13"/>
          </p:nvPr>
        </p:nvSpPr>
        <p:spPr/>
        <p:txBody>
          <a:bodyPr/>
          <a:lstStyle/>
          <a:p>
            <a:fld id="{12342C3A-DD85-7843-B416-BD52AB030D59}" type="slidenum">
              <a:rPr lang="en-US" smtClean="0"/>
              <a:pPr/>
              <a:t>6</a:t>
            </a:fld>
            <a:endParaRPr lang="en-US" dirty="0"/>
          </a:p>
        </p:txBody>
      </p:sp>
      <p:sp>
        <p:nvSpPr>
          <p:cNvPr id="4" name="Title 3">
            <a:extLst>
              <a:ext uri="{FF2B5EF4-FFF2-40B4-BE49-F238E27FC236}">
                <a16:creationId xmlns:a16="http://schemas.microsoft.com/office/drawing/2014/main" id="{3F6ED9F1-E8A8-0843-9C75-9D59DE8D399F}"/>
              </a:ext>
            </a:extLst>
          </p:cNvPr>
          <p:cNvSpPr>
            <a:spLocks noGrp="1"/>
          </p:cNvSpPr>
          <p:nvPr>
            <p:ph type="title"/>
          </p:nvPr>
        </p:nvSpPr>
        <p:spPr/>
        <p:txBody>
          <a:bodyPr/>
          <a:lstStyle/>
          <a:p>
            <a:r>
              <a:rPr lang="en-US" dirty="0"/>
              <a:t>Communication:</a:t>
            </a:r>
          </a:p>
        </p:txBody>
      </p:sp>
      <p:pic>
        <p:nvPicPr>
          <p:cNvPr id="6" name="Picture 5">
            <a:extLst>
              <a:ext uri="{FF2B5EF4-FFF2-40B4-BE49-F238E27FC236}">
                <a16:creationId xmlns:a16="http://schemas.microsoft.com/office/drawing/2014/main" id="{A24D2401-C317-F747-B0FC-0621FFCFD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21" y="954216"/>
            <a:ext cx="7687434" cy="4545456"/>
          </a:xfrm>
          <a:prstGeom prst="rect">
            <a:avLst/>
          </a:prstGeom>
        </p:spPr>
      </p:pic>
    </p:spTree>
    <p:extLst>
      <p:ext uri="{BB962C8B-B14F-4D97-AF65-F5344CB8AC3E}">
        <p14:creationId xmlns:p14="http://schemas.microsoft.com/office/powerpoint/2010/main" val="11541239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9D56D397-F383-7E43-AD3D-BBF45C6485F9}" type="slidenum">
              <a:rPr lang="en-US" altLang="en-US"/>
              <a:pPr>
                <a:defRPr/>
              </a:pPr>
              <a:t>60</a:t>
            </a:fld>
            <a:endParaRPr lang="en-US" altLang="en-US"/>
          </a:p>
        </p:txBody>
      </p:sp>
      <p:sp>
        <p:nvSpPr>
          <p:cNvPr id="55298" name="Rectangle 2"/>
          <p:cNvSpPr>
            <a:spLocks noGrp="1" noChangeArrowheads="1"/>
          </p:cNvSpPr>
          <p:nvPr>
            <p:ph type="title"/>
          </p:nvPr>
        </p:nvSpPr>
        <p:spPr/>
        <p:txBody>
          <a:bodyPr/>
          <a:lstStyle/>
          <a:p>
            <a:pPr eaLnBrk="1" hangingPunct="1">
              <a:defRPr/>
            </a:pPr>
            <a:r>
              <a:rPr lang="en-US" altLang="en-US"/>
              <a:t>Options on a stock index</a:t>
            </a:r>
            <a:endParaRPr lang="en-US" altLang="en-US" sz="2900"/>
          </a:p>
        </p:txBody>
      </p:sp>
      <p:sp>
        <p:nvSpPr>
          <p:cNvPr id="55299" name="Rectangle 3"/>
          <p:cNvSpPr>
            <a:spLocks noGrp="1" noChangeArrowheads="1"/>
          </p:cNvSpPr>
          <p:nvPr>
            <p:ph type="body" idx="1"/>
          </p:nvPr>
        </p:nvSpPr>
        <p:spPr>
          <a:xfrm>
            <a:off x="1130300" y="1676400"/>
            <a:ext cx="7340600" cy="4424363"/>
          </a:xfrm>
        </p:spPr>
        <p:txBody>
          <a:bodyPr/>
          <a:lstStyle/>
          <a:p>
            <a:pPr eaLnBrk="1" hangingPunct="1">
              <a:defRPr/>
            </a:pPr>
            <a:r>
              <a:rPr lang="en-US" altLang="en-US" sz="2000"/>
              <a:t>A binomial tree for an American call option on a stock index:</a:t>
            </a:r>
            <a:endParaRPr lang="en-US" altLang="en-US"/>
          </a:p>
        </p:txBody>
      </p:sp>
      <p:pic>
        <p:nvPicPr>
          <p:cNvPr id="56324" name="Picture 4" descr="fig1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228850"/>
            <a:ext cx="405765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3049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DAD353C-766F-234F-B33A-09A66347B18B}" type="slidenum">
              <a:rPr lang="en-US" altLang="en-US"/>
              <a:pPr>
                <a:defRPr/>
              </a:pPr>
              <a:t>61</a:t>
            </a:fld>
            <a:endParaRPr lang="en-US" altLang="en-US"/>
          </a:p>
        </p:txBody>
      </p:sp>
      <p:sp>
        <p:nvSpPr>
          <p:cNvPr id="56322" name="Rectangle 2"/>
          <p:cNvSpPr>
            <a:spLocks noGrp="1" noChangeArrowheads="1"/>
          </p:cNvSpPr>
          <p:nvPr>
            <p:ph type="title"/>
          </p:nvPr>
        </p:nvSpPr>
        <p:spPr/>
        <p:txBody>
          <a:bodyPr/>
          <a:lstStyle/>
          <a:p>
            <a:pPr eaLnBrk="1" hangingPunct="1">
              <a:defRPr/>
            </a:pPr>
            <a:r>
              <a:rPr lang="en-US" altLang="en-US"/>
              <a:t>Options on currency</a:t>
            </a:r>
          </a:p>
        </p:txBody>
      </p:sp>
      <p:sp>
        <p:nvSpPr>
          <p:cNvPr id="56323" name="Rectangle 3"/>
          <p:cNvSpPr>
            <a:spLocks noGrp="1" noChangeArrowheads="1"/>
          </p:cNvSpPr>
          <p:nvPr>
            <p:ph type="body" idx="1"/>
          </p:nvPr>
        </p:nvSpPr>
        <p:spPr>
          <a:xfrm>
            <a:off x="1130300" y="1828800"/>
            <a:ext cx="7340600" cy="4271963"/>
          </a:xfrm>
        </p:spPr>
        <p:txBody>
          <a:bodyPr/>
          <a:lstStyle/>
          <a:p>
            <a:pPr eaLnBrk="1" hangingPunct="1">
              <a:defRPr/>
            </a:pPr>
            <a:r>
              <a:rPr lang="en-US" altLang="en-US" sz="2000"/>
              <a:t>With a currency with spot price </a:t>
            </a:r>
            <a:r>
              <a:rPr lang="en-US" altLang="en-US" sz="2000" i="1"/>
              <a:t>x</a:t>
            </a:r>
            <a:r>
              <a:rPr lang="en-US" altLang="en-US" sz="2000" baseline="-25000"/>
              <a:t>0</a:t>
            </a:r>
            <a:r>
              <a:rPr lang="en-US" altLang="en-US" sz="2000"/>
              <a:t>, the forward price is </a:t>
            </a:r>
          </a:p>
          <a:p>
            <a:pPr algn="ctr" eaLnBrk="1" hangingPunct="1">
              <a:buFont typeface="Wingdings" charset="2"/>
              <a:buNone/>
              <a:defRPr/>
            </a:pPr>
            <a:r>
              <a:rPr lang="en-US" altLang="en-US" sz="2000" i="1"/>
              <a:t>F</a:t>
            </a:r>
            <a:r>
              <a:rPr lang="en-US" altLang="en-US" sz="2000" baseline="-25000"/>
              <a:t>0,</a:t>
            </a:r>
            <a:r>
              <a:rPr lang="en-US" altLang="en-US" sz="2000" i="1" baseline="-25000"/>
              <a:t>t</a:t>
            </a:r>
            <a:r>
              <a:rPr lang="en-US" altLang="en-US" sz="2000" baseline="-25000"/>
              <a:t> </a:t>
            </a:r>
            <a:r>
              <a:rPr lang="en-US" altLang="en-US" sz="2000"/>
              <a:t>= </a:t>
            </a:r>
            <a:r>
              <a:rPr lang="en-US" altLang="en-US" sz="2000" i="1"/>
              <a:t>x</a:t>
            </a:r>
            <a:r>
              <a:rPr lang="en-US" altLang="en-US" sz="2000" baseline="-25000"/>
              <a:t>0</a:t>
            </a:r>
            <a:r>
              <a:rPr lang="en-US" altLang="en-US" sz="2000" i="1"/>
              <a:t>e</a:t>
            </a:r>
            <a:r>
              <a:rPr lang="en-US" altLang="en-US" sz="2000" baseline="30000"/>
              <a:t>(</a:t>
            </a:r>
            <a:r>
              <a:rPr lang="en-US" altLang="en-US" sz="2000" i="1" baseline="30000"/>
              <a:t>r</a:t>
            </a:r>
            <a:r>
              <a:rPr lang="en-US" altLang="en-US" sz="2000" baseline="30000"/>
              <a:t>–</a:t>
            </a:r>
            <a:r>
              <a:rPr lang="en-US" altLang="en-US" sz="2000" i="1" baseline="30000"/>
              <a:t>r</a:t>
            </a:r>
            <a:r>
              <a:rPr lang="en-US" altLang="en-US" sz="2000" i="1" baseline="10000"/>
              <a:t>f</a:t>
            </a:r>
            <a:r>
              <a:rPr lang="en-US" altLang="en-US" sz="2000" baseline="30000"/>
              <a:t>)</a:t>
            </a:r>
            <a:r>
              <a:rPr lang="en-US" altLang="en-US" sz="2000" i="1" baseline="30000"/>
              <a:t>t </a:t>
            </a:r>
            <a:r>
              <a:rPr lang="en-US" altLang="en-US" sz="2000"/>
              <a:t>, </a:t>
            </a:r>
          </a:p>
          <a:p>
            <a:pPr algn="ctr" eaLnBrk="1" hangingPunct="1">
              <a:buFont typeface="Wingdings" charset="2"/>
              <a:buNone/>
              <a:defRPr/>
            </a:pPr>
            <a:endParaRPr lang="en-US" altLang="en-US" sz="900"/>
          </a:p>
          <a:p>
            <a:pPr eaLnBrk="1" hangingPunct="1">
              <a:buFont typeface="Wingdings" charset="2"/>
              <a:buNone/>
              <a:defRPr/>
            </a:pPr>
            <a:r>
              <a:rPr lang="en-US" altLang="en-US" sz="2000"/>
              <a:t>	</a:t>
            </a:r>
            <a:r>
              <a:rPr lang="en-US" altLang="en-US" sz="1800"/>
              <a:t>where </a:t>
            </a:r>
            <a:r>
              <a:rPr lang="en-US" altLang="en-US" sz="1800" i="1"/>
              <a:t>r</a:t>
            </a:r>
            <a:r>
              <a:rPr lang="en-US" altLang="en-US" sz="1800" i="1" baseline="-25000"/>
              <a:t>f</a:t>
            </a:r>
            <a:r>
              <a:rPr lang="en-US" altLang="en-US" sz="1800" baseline="-25000"/>
              <a:t>  </a:t>
            </a:r>
            <a:r>
              <a:rPr lang="en-US" altLang="en-US" sz="1800"/>
              <a:t>is the foreign interest rate.</a:t>
            </a:r>
            <a:endParaRPr lang="en-US" altLang="en-US" sz="2000"/>
          </a:p>
          <a:p>
            <a:pPr eaLnBrk="1" hangingPunct="1">
              <a:buFont typeface="Wingdings" charset="2"/>
              <a:buNone/>
              <a:defRPr/>
            </a:pPr>
            <a:endParaRPr lang="en-US" altLang="en-US" sz="2000"/>
          </a:p>
          <a:p>
            <a:pPr eaLnBrk="1" hangingPunct="1">
              <a:buFont typeface="Wingdings" charset="2"/>
              <a:buNone/>
              <a:defRPr/>
            </a:pPr>
            <a:endParaRPr lang="en-US" altLang="en-US" sz="2000"/>
          </a:p>
          <a:p>
            <a:pPr eaLnBrk="1" hangingPunct="1">
              <a:defRPr/>
            </a:pPr>
            <a:r>
              <a:rPr lang="en-US" altLang="en-US" sz="2000"/>
              <a:t>Thus, we construct the binomial tree using</a:t>
            </a:r>
          </a:p>
          <a:p>
            <a:pPr algn="ctr" eaLnBrk="1" hangingPunct="1">
              <a:buFont typeface="Wingdings" charset="2"/>
              <a:buNone/>
              <a:defRPr/>
            </a:pPr>
            <a:endParaRPr lang="en-US" altLang="en-US" sz="2000" i="1" baseline="30000"/>
          </a:p>
          <a:p>
            <a:pPr algn="ctr" eaLnBrk="1" hangingPunct="1">
              <a:buFont typeface="Wingdings" charset="2"/>
              <a:buNone/>
              <a:defRPr/>
            </a:pPr>
            <a:r>
              <a:rPr lang="en-US" altLang="en-US" sz="2000"/>
              <a:t> </a:t>
            </a:r>
            <a:endParaRPr lang="en-US" altLang="en-US"/>
          </a:p>
        </p:txBody>
      </p:sp>
      <p:graphicFrame>
        <p:nvGraphicFramePr>
          <p:cNvPr id="57348" name="Object 4"/>
          <p:cNvGraphicFramePr>
            <a:graphicFrameLocks noChangeAspect="1"/>
          </p:cNvGraphicFramePr>
          <p:nvPr/>
        </p:nvGraphicFramePr>
        <p:xfrm>
          <a:off x="3517900" y="4572000"/>
          <a:ext cx="2120900" cy="417513"/>
        </p:xfrm>
        <a:graphic>
          <a:graphicData uri="http://schemas.openxmlformats.org/presentationml/2006/ole">
            <mc:AlternateContent xmlns:mc="http://schemas.openxmlformats.org/markup-compatibility/2006">
              <mc:Choice xmlns:v="urn:schemas-microsoft-com:vml" Requires="v">
                <p:oleObj spid="_x0000_s53263" name="Equation" r:id="rId3" imgW="1282700" imgH="254000" progId="Equation.2">
                  <p:embed/>
                </p:oleObj>
              </mc:Choice>
              <mc:Fallback>
                <p:oleObj name="Equation" r:id="rId3" imgW="1282700" imgH="254000" progId="Equation.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7900" y="4572000"/>
                        <a:ext cx="21209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7349" name="Object 5"/>
          <p:cNvGraphicFramePr>
            <a:graphicFrameLocks noChangeAspect="1"/>
          </p:cNvGraphicFramePr>
          <p:nvPr/>
        </p:nvGraphicFramePr>
        <p:xfrm>
          <a:off x="3505200" y="5029200"/>
          <a:ext cx="2120900" cy="417513"/>
        </p:xfrm>
        <a:graphic>
          <a:graphicData uri="http://schemas.openxmlformats.org/presentationml/2006/ole">
            <mc:AlternateContent xmlns:mc="http://schemas.openxmlformats.org/markup-compatibility/2006">
              <mc:Choice xmlns:v="urn:schemas-microsoft-com:vml" Requires="v">
                <p:oleObj spid="_x0000_s53264" name="Equation" r:id="rId5" imgW="1282700" imgH="254000" progId="Equation.2">
                  <p:embed/>
                </p:oleObj>
              </mc:Choice>
              <mc:Fallback>
                <p:oleObj name="Equation" r:id="rId5" imgW="1282700" imgH="254000" progId="Equation.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5029200"/>
                        <a:ext cx="21209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1738589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910ED70E-391B-DD48-AAFF-BBA5389DA1C7}" type="slidenum">
              <a:rPr lang="en-US" altLang="en-US"/>
              <a:pPr>
                <a:defRPr/>
              </a:pPr>
              <a:t>62</a:t>
            </a:fld>
            <a:endParaRPr lang="en-US" altLang="en-US"/>
          </a:p>
        </p:txBody>
      </p:sp>
      <p:sp>
        <p:nvSpPr>
          <p:cNvPr id="57346" name="Rectangle 2"/>
          <p:cNvSpPr>
            <a:spLocks noGrp="1" noChangeArrowheads="1"/>
          </p:cNvSpPr>
          <p:nvPr>
            <p:ph type="title"/>
          </p:nvPr>
        </p:nvSpPr>
        <p:spPr/>
        <p:txBody>
          <a:bodyPr/>
          <a:lstStyle/>
          <a:p>
            <a:pPr eaLnBrk="1" hangingPunct="1">
              <a:defRPr/>
            </a:pPr>
            <a:r>
              <a:rPr lang="en-US" altLang="en-US"/>
              <a:t>Options on currency</a:t>
            </a:r>
            <a:endParaRPr lang="en-US" altLang="en-US" sz="2900"/>
          </a:p>
        </p:txBody>
      </p:sp>
      <p:sp>
        <p:nvSpPr>
          <p:cNvPr id="57347" name="Rectangle 3"/>
          <p:cNvSpPr>
            <a:spLocks noGrp="1" noChangeArrowheads="1"/>
          </p:cNvSpPr>
          <p:nvPr>
            <p:ph type="body" idx="1"/>
          </p:nvPr>
        </p:nvSpPr>
        <p:spPr>
          <a:xfrm>
            <a:off x="1130300" y="1752600"/>
            <a:ext cx="7340600" cy="4348163"/>
          </a:xfrm>
        </p:spPr>
        <p:txBody>
          <a:bodyPr/>
          <a:lstStyle/>
          <a:p>
            <a:pPr eaLnBrk="1" hangingPunct="1">
              <a:defRPr/>
            </a:pPr>
            <a:r>
              <a:rPr lang="en-US" altLang="en-US" sz="2000"/>
              <a:t>Investing in a “currency” means investing in a money-market fund or fixed income obligation denominated in that currency.</a:t>
            </a:r>
          </a:p>
          <a:p>
            <a:pPr eaLnBrk="1" hangingPunct="1">
              <a:defRPr/>
            </a:pPr>
            <a:endParaRPr lang="en-US" altLang="en-US" sz="900"/>
          </a:p>
          <a:p>
            <a:pPr eaLnBrk="1" hangingPunct="1">
              <a:defRPr/>
            </a:pPr>
            <a:r>
              <a:rPr lang="en-US" altLang="en-US" sz="2000"/>
              <a:t>Taking into account interest on the foreign-currency denominated obligation, the two equations are</a:t>
            </a:r>
          </a:p>
          <a:p>
            <a:pPr algn="ctr" eaLnBrk="1" hangingPunct="1">
              <a:buFont typeface="Wingdings" charset="2"/>
              <a:buNone/>
              <a:defRPr/>
            </a:pPr>
            <a:r>
              <a:rPr lang="en-US" altLang="en-US" sz="2000">
                <a:sym typeface="Symbol" charset="2"/>
              </a:rPr>
              <a:t>  </a:t>
            </a:r>
            <a:r>
              <a:rPr lang="en-US" altLang="en-US" sz="2000" i="1">
                <a:sym typeface="Symbol" charset="2"/>
              </a:rPr>
              <a:t>ux</a:t>
            </a:r>
            <a:r>
              <a:rPr lang="en-US" altLang="en-US" sz="2000" i="1"/>
              <a:t>e</a:t>
            </a:r>
            <a:r>
              <a:rPr lang="en-US" altLang="en-US" sz="2000" i="1" baseline="30000"/>
              <a:t>r</a:t>
            </a:r>
            <a:r>
              <a:rPr lang="en-US" altLang="en-US" sz="2000" i="1" baseline="10000"/>
              <a:t>f</a:t>
            </a:r>
            <a:r>
              <a:rPr lang="en-US" altLang="en-US" sz="2000" i="1" baseline="30000"/>
              <a:t>h </a:t>
            </a:r>
            <a:r>
              <a:rPr lang="en-US" altLang="en-US" sz="2000" i="1"/>
              <a:t>+</a:t>
            </a:r>
            <a:r>
              <a:rPr lang="en-US" altLang="en-US" sz="2000" i="1" baseline="30000"/>
              <a:t> </a:t>
            </a:r>
            <a:r>
              <a:rPr lang="en-US" altLang="en-US" sz="2000" i="1"/>
              <a:t>e</a:t>
            </a:r>
            <a:r>
              <a:rPr lang="en-US" altLang="en-US" sz="2000" i="1" baseline="30000"/>
              <a:t>rh </a:t>
            </a:r>
            <a:r>
              <a:rPr lang="en-US" altLang="en-US" sz="2000">
                <a:sym typeface="Symbol" charset="2"/>
              </a:rPr>
              <a:t></a:t>
            </a:r>
            <a:r>
              <a:rPr lang="en-US" altLang="en-US" sz="2000" i="1"/>
              <a:t> B </a:t>
            </a:r>
            <a:r>
              <a:rPr lang="en-US" altLang="en-US" sz="2000"/>
              <a:t>=</a:t>
            </a:r>
            <a:r>
              <a:rPr lang="en-US" altLang="en-US" sz="2000" i="1"/>
              <a:t> C</a:t>
            </a:r>
            <a:r>
              <a:rPr lang="en-US" altLang="en-US" sz="2000" i="1" baseline="-25000"/>
              <a:t>u </a:t>
            </a:r>
          </a:p>
          <a:p>
            <a:pPr algn="ctr" eaLnBrk="1" hangingPunct="1">
              <a:buFont typeface="Wingdings" charset="2"/>
              <a:buNone/>
              <a:defRPr/>
            </a:pPr>
            <a:r>
              <a:rPr lang="en-US" altLang="en-US" sz="2000">
                <a:sym typeface="Symbol" charset="2"/>
              </a:rPr>
              <a:t>  </a:t>
            </a:r>
            <a:r>
              <a:rPr lang="en-US" altLang="en-US" sz="2000" i="1">
                <a:sym typeface="Symbol" charset="2"/>
              </a:rPr>
              <a:t>dx</a:t>
            </a:r>
            <a:r>
              <a:rPr lang="en-US" altLang="en-US" sz="2000" i="1"/>
              <a:t>e</a:t>
            </a:r>
            <a:r>
              <a:rPr lang="en-US" altLang="en-US" sz="2000" i="1" baseline="30000"/>
              <a:t>r</a:t>
            </a:r>
            <a:r>
              <a:rPr lang="en-US" altLang="en-US" sz="2000" i="1" baseline="10000"/>
              <a:t>f</a:t>
            </a:r>
            <a:r>
              <a:rPr lang="en-US" altLang="en-US" sz="2000" i="1" baseline="30000"/>
              <a:t>h </a:t>
            </a:r>
            <a:r>
              <a:rPr lang="en-US" altLang="en-US" sz="2000" i="1"/>
              <a:t>+</a:t>
            </a:r>
            <a:r>
              <a:rPr lang="en-US" altLang="en-US" sz="2000" i="1" baseline="30000"/>
              <a:t> </a:t>
            </a:r>
            <a:r>
              <a:rPr lang="en-US" altLang="en-US" sz="2000" i="1"/>
              <a:t>e</a:t>
            </a:r>
            <a:r>
              <a:rPr lang="en-US" altLang="en-US" sz="2000" i="1" baseline="30000"/>
              <a:t>rh </a:t>
            </a:r>
            <a:r>
              <a:rPr lang="en-US" altLang="en-US" sz="2000">
                <a:sym typeface="Symbol" charset="2"/>
              </a:rPr>
              <a:t></a:t>
            </a:r>
            <a:r>
              <a:rPr lang="en-US" altLang="en-US" sz="2000" i="1"/>
              <a:t> B </a:t>
            </a:r>
            <a:r>
              <a:rPr lang="en-US" altLang="en-US" sz="2000"/>
              <a:t>=</a:t>
            </a:r>
            <a:r>
              <a:rPr lang="en-US" altLang="en-US" sz="2000" i="1"/>
              <a:t> C</a:t>
            </a:r>
            <a:r>
              <a:rPr lang="en-US" altLang="en-US" sz="2000" i="1" baseline="-25000"/>
              <a:t>d</a:t>
            </a:r>
          </a:p>
          <a:p>
            <a:pPr algn="ctr" eaLnBrk="1" hangingPunct="1">
              <a:buFont typeface="Wingdings" charset="2"/>
              <a:buNone/>
              <a:defRPr/>
            </a:pPr>
            <a:endParaRPr lang="en-US" altLang="en-US" sz="900" i="1"/>
          </a:p>
          <a:p>
            <a:pPr eaLnBrk="1" hangingPunct="1">
              <a:defRPr/>
            </a:pPr>
            <a:r>
              <a:rPr lang="en-US" altLang="en-US" sz="2000"/>
              <a:t>The risk-neutral probability of an up move is</a:t>
            </a:r>
          </a:p>
          <a:p>
            <a:pPr algn="r" eaLnBrk="1" hangingPunct="1">
              <a:buFont typeface="Wingdings" charset="2"/>
              <a:buNone/>
              <a:defRPr/>
            </a:pPr>
            <a:r>
              <a:rPr lang="en-US" altLang="en-US" sz="2000"/>
              <a:t>	(10.11)</a:t>
            </a:r>
            <a:endParaRPr lang="en-US" altLang="en-US" sz="2000" i="1"/>
          </a:p>
        </p:txBody>
      </p:sp>
      <p:graphicFrame>
        <p:nvGraphicFramePr>
          <p:cNvPr id="58372" name="Object 4"/>
          <p:cNvGraphicFramePr>
            <a:graphicFrameLocks noChangeAspect="1"/>
          </p:cNvGraphicFramePr>
          <p:nvPr/>
        </p:nvGraphicFramePr>
        <p:xfrm>
          <a:off x="3505200" y="5395913"/>
          <a:ext cx="2133600" cy="852487"/>
        </p:xfrm>
        <a:graphic>
          <a:graphicData uri="http://schemas.openxmlformats.org/presentationml/2006/ole">
            <mc:AlternateContent xmlns:mc="http://schemas.openxmlformats.org/markup-compatibility/2006">
              <mc:Choice xmlns:v="urn:schemas-microsoft-com:vml" Requires="v">
                <p:oleObj spid="_x0000_s54280" name="Equation" r:id="rId3" imgW="1231366" imgH="495085" progId="Equation.2">
                  <p:embed/>
                </p:oleObj>
              </mc:Choice>
              <mc:Fallback>
                <p:oleObj name="Equation" r:id="rId3" imgW="1231366" imgH="495085" progId="Equation.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395913"/>
                        <a:ext cx="2133600" cy="852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152757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A0B80B5C-E9E0-8749-9017-5A0A65E61C82}" type="slidenum">
              <a:rPr lang="en-US" altLang="en-US"/>
              <a:pPr>
                <a:defRPr/>
              </a:pPr>
              <a:t>63</a:t>
            </a:fld>
            <a:endParaRPr lang="en-US" altLang="en-US"/>
          </a:p>
        </p:txBody>
      </p:sp>
      <p:sp>
        <p:nvSpPr>
          <p:cNvPr id="58370" name="Rectangle 2"/>
          <p:cNvSpPr>
            <a:spLocks noGrp="1" noChangeArrowheads="1"/>
          </p:cNvSpPr>
          <p:nvPr>
            <p:ph type="title"/>
          </p:nvPr>
        </p:nvSpPr>
        <p:spPr/>
        <p:txBody>
          <a:bodyPr/>
          <a:lstStyle/>
          <a:p>
            <a:pPr eaLnBrk="1" hangingPunct="1">
              <a:defRPr/>
            </a:pPr>
            <a:r>
              <a:rPr lang="en-US" altLang="en-US"/>
              <a:t>Options on currency</a:t>
            </a:r>
            <a:endParaRPr lang="en-US" altLang="en-US" sz="2900"/>
          </a:p>
        </p:txBody>
      </p:sp>
      <p:sp>
        <p:nvSpPr>
          <p:cNvPr id="58371" name="Rectangle 3"/>
          <p:cNvSpPr>
            <a:spLocks noGrp="1" noChangeArrowheads="1"/>
          </p:cNvSpPr>
          <p:nvPr>
            <p:ph type="body" idx="1"/>
          </p:nvPr>
        </p:nvSpPr>
        <p:spPr>
          <a:xfrm>
            <a:off x="914400" y="1684338"/>
            <a:ext cx="7772400" cy="4446587"/>
          </a:xfrm>
        </p:spPr>
        <p:txBody>
          <a:bodyPr/>
          <a:lstStyle/>
          <a:p>
            <a:pPr eaLnBrk="1" hangingPunct="1">
              <a:defRPr/>
            </a:pPr>
            <a:r>
              <a:rPr lang="en-US" altLang="en-US" sz="2000"/>
              <a:t>Consider a dollar-denominated American put option on the euro, where </a:t>
            </a:r>
          </a:p>
          <a:p>
            <a:pPr eaLnBrk="1" hangingPunct="1">
              <a:defRPr/>
            </a:pPr>
            <a:endParaRPr lang="en-US" altLang="en-US" sz="900"/>
          </a:p>
          <a:p>
            <a:pPr lvl="1" eaLnBrk="1" hangingPunct="1">
              <a:defRPr/>
            </a:pPr>
            <a:r>
              <a:rPr lang="en-US" altLang="en-US" sz="2000"/>
              <a:t>the current exchange rate is $1.05/€,</a:t>
            </a:r>
          </a:p>
          <a:p>
            <a:pPr lvl="1" eaLnBrk="1" hangingPunct="1">
              <a:defRPr/>
            </a:pPr>
            <a:r>
              <a:rPr lang="en-US" altLang="en-US" sz="2000"/>
              <a:t>the strike is $1.10/€, </a:t>
            </a:r>
          </a:p>
          <a:p>
            <a:pPr lvl="1" eaLnBrk="1" hangingPunct="1">
              <a:defRPr/>
            </a:pPr>
            <a:r>
              <a:rPr lang="en-US" altLang="en-US" sz="2000"/>
              <a:t>the euro-denominated interest rate is 3.1%, </a:t>
            </a:r>
          </a:p>
          <a:p>
            <a:pPr lvl="1" eaLnBrk="1" hangingPunct="1">
              <a:defRPr/>
            </a:pPr>
            <a:r>
              <a:rPr lang="en-US" altLang="en-US" sz="2000"/>
              <a:t>the dollar-denominated rate is 5.5%.</a:t>
            </a:r>
            <a:endParaRPr lang="en-US" altLang="en-US"/>
          </a:p>
        </p:txBody>
      </p:sp>
    </p:spTree>
    <p:extLst>
      <p:ext uri="{BB962C8B-B14F-4D97-AF65-F5344CB8AC3E}">
        <p14:creationId xmlns:p14="http://schemas.microsoft.com/office/powerpoint/2010/main" val="4089613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21F19C2B-6A24-AC4B-BA4A-C31ABA4BBB95}" type="slidenum">
              <a:rPr lang="en-US" altLang="en-US"/>
              <a:pPr>
                <a:defRPr/>
              </a:pPr>
              <a:t>64</a:t>
            </a:fld>
            <a:endParaRPr lang="en-US" altLang="en-US"/>
          </a:p>
        </p:txBody>
      </p:sp>
      <p:sp>
        <p:nvSpPr>
          <p:cNvPr id="59394" name="Rectangle 2"/>
          <p:cNvSpPr>
            <a:spLocks noGrp="1" noChangeArrowheads="1"/>
          </p:cNvSpPr>
          <p:nvPr>
            <p:ph type="title"/>
          </p:nvPr>
        </p:nvSpPr>
        <p:spPr>
          <a:xfrm>
            <a:off x="914400" y="277813"/>
            <a:ext cx="7772400" cy="1066800"/>
          </a:xfrm>
        </p:spPr>
        <p:txBody>
          <a:bodyPr/>
          <a:lstStyle/>
          <a:p>
            <a:pPr eaLnBrk="1" hangingPunct="1">
              <a:defRPr/>
            </a:pPr>
            <a:r>
              <a:rPr lang="en-US" altLang="en-US"/>
              <a:t>Options on currency</a:t>
            </a:r>
            <a:endParaRPr lang="en-US" altLang="en-US" sz="2900"/>
          </a:p>
        </p:txBody>
      </p:sp>
      <p:sp>
        <p:nvSpPr>
          <p:cNvPr id="59395" name="Rectangle 3"/>
          <p:cNvSpPr>
            <a:spLocks noGrp="1" noChangeArrowheads="1"/>
          </p:cNvSpPr>
          <p:nvPr>
            <p:ph type="body" idx="1"/>
          </p:nvPr>
        </p:nvSpPr>
        <p:spPr>
          <a:xfrm>
            <a:off x="1130300" y="1752600"/>
            <a:ext cx="7340600" cy="4348163"/>
          </a:xfrm>
        </p:spPr>
        <p:txBody>
          <a:bodyPr/>
          <a:lstStyle/>
          <a:p>
            <a:pPr eaLnBrk="1" hangingPunct="1">
              <a:defRPr/>
            </a:pPr>
            <a:r>
              <a:rPr lang="en-US" altLang="en-US" sz="2000"/>
              <a:t>The binomial tree for the American put option on the euro:</a:t>
            </a:r>
            <a:endParaRPr lang="en-US" altLang="en-US"/>
          </a:p>
        </p:txBody>
      </p:sp>
      <p:pic>
        <p:nvPicPr>
          <p:cNvPr id="60420" name="Picture 4" descr="fig10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257425"/>
            <a:ext cx="382905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52852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618A943-62D3-4343-9A50-CEA010EECC35}" type="slidenum">
              <a:rPr lang="en-US" altLang="en-US"/>
              <a:pPr>
                <a:defRPr/>
              </a:pPr>
              <a:t>65</a:t>
            </a:fld>
            <a:endParaRPr lang="en-US" altLang="en-US"/>
          </a:p>
        </p:txBody>
      </p:sp>
      <p:sp>
        <p:nvSpPr>
          <p:cNvPr id="60418" name="Rectangle 2"/>
          <p:cNvSpPr>
            <a:spLocks noGrp="1" noChangeArrowheads="1"/>
          </p:cNvSpPr>
          <p:nvPr>
            <p:ph type="title"/>
          </p:nvPr>
        </p:nvSpPr>
        <p:spPr/>
        <p:txBody>
          <a:bodyPr/>
          <a:lstStyle/>
          <a:p>
            <a:pPr eaLnBrk="1" hangingPunct="1">
              <a:defRPr/>
            </a:pPr>
            <a:r>
              <a:rPr lang="en-US" altLang="en-US"/>
              <a:t>Options on futures contracts</a:t>
            </a:r>
          </a:p>
        </p:txBody>
      </p:sp>
      <p:sp>
        <p:nvSpPr>
          <p:cNvPr id="60419" name="Rectangle 3"/>
          <p:cNvSpPr>
            <a:spLocks noGrp="1" noChangeArrowheads="1"/>
          </p:cNvSpPr>
          <p:nvPr>
            <p:ph type="body" idx="1"/>
          </p:nvPr>
        </p:nvSpPr>
        <p:spPr/>
        <p:txBody>
          <a:bodyPr/>
          <a:lstStyle/>
          <a:p>
            <a:pPr eaLnBrk="1" hangingPunct="1">
              <a:defRPr/>
            </a:pPr>
            <a:r>
              <a:rPr lang="en-US" altLang="en-US" sz="2000"/>
              <a:t>Assume the forward price is the same as the futures price.</a:t>
            </a:r>
          </a:p>
          <a:p>
            <a:pPr eaLnBrk="1" hangingPunct="1">
              <a:defRPr/>
            </a:pPr>
            <a:r>
              <a:rPr lang="en-US" altLang="en-US" sz="2000"/>
              <a:t>The nodes are constructed as</a:t>
            </a:r>
          </a:p>
          <a:p>
            <a:pPr algn="ctr" eaLnBrk="1" hangingPunct="1">
              <a:buFont typeface="Wingdings" charset="2"/>
              <a:buNone/>
              <a:defRPr/>
            </a:pPr>
            <a:endParaRPr lang="en-US" altLang="en-US" sz="1800" i="1" baseline="30000">
              <a:sym typeface="Symbol" charset="2"/>
            </a:endParaRPr>
          </a:p>
          <a:p>
            <a:pPr algn="ctr" eaLnBrk="1" hangingPunct="1">
              <a:buFont typeface="Wingdings" charset="2"/>
              <a:buNone/>
              <a:defRPr/>
            </a:pPr>
            <a:endParaRPr lang="en-US" altLang="en-US" sz="1800" i="1"/>
          </a:p>
          <a:p>
            <a:pPr algn="ctr" eaLnBrk="1" hangingPunct="1">
              <a:buFont typeface="Wingdings" charset="2"/>
              <a:buNone/>
              <a:defRPr/>
            </a:pPr>
            <a:endParaRPr lang="en-US" altLang="en-US" sz="1800" i="1" baseline="30000">
              <a:sym typeface="Symbol" charset="2"/>
            </a:endParaRPr>
          </a:p>
          <a:p>
            <a:pPr algn="ctr" eaLnBrk="1" hangingPunct="1">
              <a:buFont typeface="Wingdings" charset="2"/>
              <a:buNone/>
              <a:defRPr/>
            </a:pPr>
            <a:endParaRPr lang="en-US" altLang="en-US" sz="1800" i="1" baseline="30000">
              <a:sym typeface="Symbol" charset="2"/>
            </a:endParaRPr>
          </a:p>
          <a:p>
            <a:pPr eaLnBrk="1" hangingPunct="1">
              <a:defRPr/>
            </a:pPr>
            <a:r>
              <a:rPr lang="en-US" altLang="en-US" sz="2000">
                <a:sym typeface="Symbol" charset="2"/>
              </a:rPr>
              <a:t>We need to find the number of futures contracts, , and the lending, </a:t>
            </a:r>
            <a:r>
              <a:rPr lang="en-US" altLang="en-US" sz="2000" i="1">
                <a:sym typeface="Symbol" charset="2"/>
              </a:rPr>
              <a:t>B</a:t>
            </a:r>
            <a:r>
              <a:rPr lang="en-US" altLang="en-US" sz="2000">
                <a:sym typeface="Symbol" charset="2"/>
              </a:rPr>
              <a:t>, that replicates the option.</a:t>
            </a:r>
          </a:p>
          <a:p>
            <a:pPr lvl="1" eaLnBrk="1" hangingPunct="1">
              <a:defRPr/>
            </a:pPr>
            <a:r>
              <a:rPr lang="en-US" altLang="en-US" sz="2000"/>
              <a:t>A replicating portfolio must satisfy</a:t>
            </a:r>
          </a:p>
          <a:p>
            <a:pPr algn="ctr" eaLnBrk="1" hangingPunct="1">
              <a:buFont typeface="Wingdings" charset="2"/>
              <a:buNone/>
              <a:defRPr/>
            </a:pPr>
            <a:r>
              <a:rPr lang="en-US" altLang="en-US" sz="1800">
                <a:sym typeface="Symbol" charset="2"/>
              </a:rPr>
              <a:t>  (</a:t>
            </a:r>
            <a:r>
              <a:rPr lang="en-US" altLang="en-US" sz="1800" i="1">
                <a:sym typeface="Symbol" charset="2"/>
              </a:rPr>
              <a:t>uF</a:t>
            </a:r>
            <a:r>
              <a:rPr lang="en-US" altLang="en-US" sz="1800">
                <a:sym typeface="Symbol" charset="2"/>
              </a:rPr>
              <a:t>  </a:t>
            </a:r>
            <a:r>
              <a:rPr lang="en-US" altLang="en-US" sz="1800" i="1">
                <a:sym typeface="Symbol" charset="2"/>
              </a:rPr>
              <a:t>F</a:t>
            </a:r>
            <a:r>
              <a:rPr lang="en-US" altLang="en-US" sz="1800">
                <a:sym typeface="Symbol" charset="2"/>
              </a:rPr>
              <a:t>) + </a:t>
            </a:r>
            <a:r>
              <a:rPr lang="en-US" altLang="en-US" sz="1800" i="1">
                <a:sym typeface="Symbol" charset="2"/>
              </a:rPr>
              <a:t>e</a:t>
            </a:r>
            <a:r>
              <a:rPr lang="en-US" altLang="en-US" sz="1800" i="1" baseline="30000">
                <a:sym typeface="Symbol" charset="2"/>
              </a:rPr>
              <a:t>rh</a:t>
            </a:r>
            <a:r>
              <a:rPr lang="en-US" altLang="en-US" sz="1800">
                <a:sym typeface="Symbol" charset="2"/>
              </a:rPr>
              <a:t>  </a:t>
            </a:r>
            <a:r>
              <a:rPr lang="en-US" altLang="en-US" sz="1800" i="1">
                <a:sym typeface="Symbol" charset="2"/>
              </a:rPr>
              <a:t>B</a:t>
            </a:r>
            <a:r>
              <a:rPr lang="en-US" altLang="en-US" sz="1800">
                <a:sym typeface="Symbol" charset="2"/>
              </a:rPr>
              <a:t> = </a:t>
            </a:r>
            <a:r>
              <a:rPr lang="en-US" altLang="en-US" sz="1800" i="1">
                <a:sym typeface="Symbol" charset="2"/>
              </a:rPr>
              <a:t>C</a:t>
            </a:r>
            <a:r>
              <a:rPr lang="en-US" altLang="en-US" sz="1800" i="1" baseline="-25000">
                <a:sym typeface="Symbol" charset="2"/>
              </a:rPr>
              <a:t>u</a:t>
            </a:r>
          </a:p>
          <a:p>
            <a:pPr algn="ctr" eaLnBrk="1" hangingPunct="1">
              <a:buFont typeface="Wingdings" charset="2"/>
              <a:buNone/>
              <a:defRPr/>
            </a:pPr>
            <a:r>
              <a:rPr lang="en-US" altLang="en-US" sz="1800">
                <a:sym typeface="Symbol" charset="2"/>
              </a:rPr>
              <a:t>  (</a:t>
            </a:r>
            <a:r>
              <a:rPr lang="en-US" altLang="en-US" sz="1800" i="1">
                <a:sym typeface="Symbol" charset="2"/>
              </a:rPr>
              <a:t>dF</a:t>
            </a:r>
            <a:r>
              <a:rPr lang="en-US" altLang="en-US" sz="1800">
                <a:sym typeface="Symbol" charset="2"/>
              </a:rPr>
              <a:t>  </a:t>
            </a:r>
            <a:r>
              <a:rPr lang="en-US" altLang="en-US" sz="1800" i="1">
                <a:sym typeface="Symbol" charset="2"/>
              </a:rPr>
              <a:t>F</a:t>
            </a:r>
            <a:r>
              <a:rPr lang="en-US" altLang="en-US" sz="1800">
                <a:sym typeface="Symbol" charset="2"/>
              </a:rPr>
              <a:t>) + </a:t>
            </a:r>
            <a:r>
              <a:rPr lang="en-US" altLang="en-US" sz="1800" i="1">
                <a:sym typeface="Symbol" charset="2"/>
              </a:rPr>
              <a:t>e</a:t>
            </a:r>
            <a:r>
              <a:rPr lang="en-US" altLang="en-US" sz="1800" i="1" baseline="30000">
                <a:sym typeface="Symbol" charset="2"/>
              </a:rPr>
              <a:t>rh</a:t>
            </a:r>
            <a:r>
              <a:rPr lang="en-US" altLang="en-US" sz="1800">
                <a:sym typeface="Symbol" charset="2"/>
              </a:rPr>
              <a:t>  </a:t>
            </a:r>
            <a:r>
              <a:rPr lang="en-US" altLang="en-US" sz="1800" i="1">
                <a:sym typeface="Symbol" charset="2"/>
              </a:rPr>
              <a:t>B</a:t>
            </a:r>
            <a:r>
              <a:rPr lang="en-US" altLang="en-US" sz="1800">
                <a:sym typeface="Symbol" charset="2"/>
              </a:rPr>
              <a:t> = </a:t>
            </a:r>
            <a:r>
              <a:rPr lang="en-US" altLang="en-US" sz="1800" i="1">
                <a:sym typeface="Symbol" charset="2"/>
              </a:rPr>
              <a:t>C</a:t>
            </a:r>
            <a:r>
              <a:rPr lang="en-US" altLang="en-US" sz="1800" i="1" baseline="-25000">
                <a:sym typeface="Symbol" charset="2"/>
              </a:rPr>
              <a:t>d</a:t>
            </a:r>
            <a:endParaRPr lang="en-US" altLang="en-US" sz="1800"/>
          </a:p>
        </p:txBody>
      </p:sp>
      <p:graphicFrame>
        <p:nvGraphicFramePr>
          <p:cNvPr id="61444" name="Object 4"/>
          <p:cNvGraphicFramePr>
            <a:graphicFrameLocks noChangeAspect="1"/>
          </p:cNvGraphicFramePr>
          <p:nvPr/>
        </p:nvGraphicFramePr>
        <p:xfrm>
          <a:off x="4038600" y="2438400"/>
          <a:ext cx="1143000" cy="446088"/>
        </p:xfrm>
        <a:graphic>
          <a:graphicData uri="http://schemas.openxmlformats.org/presentationml/2006/ole">
            <mc:AlternateContent xmlns:mc="http://schemas.openxmlformats.org/markup-compatibility/2006">
              <mc:Choice xmlns:v="urn:schemas-microsoft-com:vml" Requires="v">
                <p:oleObj spid="_x0000_s57359" name="Equation" r:id="rId3" imgW="647419" imgH="253890" progId="Equation.2">
                  <p:embed/>
                </p:oleObj>
              </mc:Choice>
              <mc:Fallback>
                <p:oleObj name="Equation" r:id="rId3" imgW="647419" imgH="253890" progId="Equation.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438400"/>
                        <a:ext cx="114300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1445" name="Object 5"/>
          <p:cNvGraphicFramePr>
            <a:graphicFrameLocks noChangeAspect="1"/>
          </p:cNvGraphicFramePr>
          <p:nvPr/>
        </p:nvGraphicFramePr>
        <p:xfrm>
          <a:off x="4038600" y="2895600"/>
          <a:ext cx="1300163" cy="446088"/>
        </p:xfrm>
        <a:graphic>
          <a:graphicData uri="http://schemas.openxmlformats.org/presentationml/2006/ole">
            <mc:AlternateContent xmlns:mc="http://schemas.openxmlformats.org/markup-compatibility/2006">
              <mc:Choice xmlns:v="urn:schemas-microsoft-com:vml" Requires="v">
                <p:oleObj spid="_x0000_s57360" name="Equation" r:id="rId5" imgW="736280" imgH="253890" progId="Equation.2">
                  <p:embed/>
                </p:oleObj>
              </mc:Choice>
              <mc:Fallback>
                <p:oleObj name="Equation" r:id="rId5" imgW="736280" imgH="253890" progId="Equation.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895600"/>
                        <a:ext cx="1300163"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8544014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FEAF2EC-A17C-4646-9350-927391D30DCE}" type="slidenum">
              <a:rPr lang="en-US" altLang="en-US"/>
              <a:pPr>
                <a:defRPr/>
              </a:pPr>
              <a:t>66</a:t>
            </a:fld>
            <a:endParaRPr lang="en-US" altLang="en-US"/>
          </a:p>
        </p:txBody>
      </p:sp>
      <p:sp>
        <p:nvSpPr>
          <p:cNvPr id="61442" name="Rectangle 2"/>
          <p:cNvSpPr>
            <a:spLocks noGrp="1" noChangeArrowheads="1"/>
          </p:cNvSpPr>
          <p:nvPr>
            <p:ph type="title"/>
          </p:nvPr>
        </p:nvSpPr>
        <p:spPr>
          <a:xfrm>
            <a:off x="914400" y="277813"/>
            <a:ext cx="7772400" cy="990600"/>
          </a:xfrm>
        </p:spPr>
        <p:txBody>
          <a:bodyPr/>
          <a:lstStyle/>
          <a:p>
            <a:pPr eaLnBrk="1" hangingPunct="1">
              <a:defRPr/>
            </a:pPr>
            <a:r>
              <a:rPr lang="en-US" altLang="en-US"/>
              <a:t>Options on futures contracts</a:t>
            </a:r>
            <a:endParaRPr lang="en-US" altLang="en-US" sz="3400"/>
          </a:p>
        </p:txBody>
      </p:sp>
      <p:sp>
        <p:nvSpPr>
          <p:cNvPr id="61443" name="Rectangle 3"/>
          <p:cNvSpPr>
            <a:spLocks noGrp="1" noChangeArrowheads="1"/>
          </p:cNvSpPr>
          <p:nvPr>
            <p:ph type="body" idx="1"/>
          </p:nvPr>
        </p:nvSpPr>
        <p:spPr>
          <a:xfrm>
            <a:off x="685800" y="1600200"/>
            <a:ext cx="7772400" cy="4876800"/>
          </a:xfrm>
        </p:spPr>
        <p:txBody>
          <a:bodyPr/>
          <a:lstStyle/>
          <a:p>
            <a:pPr eaLnBrk="1" hangingPunct="1">
              <a:lnSpc>
                <a:spcPct val="90000"/>
              </a:lnSpc>
              <a:defRPr/>
            </a:pPr>
            <a:r>
              <a:rPr lang="en-US" altLang="en-US" sz="2000">
                <a:sym typeface="Symbol" charset="2"/>
              </a:rPr>
              <a:t>Solving for</a:t>
            </a:r>
            <a:r>
              <a:rPr lang="en-US" altLang="en-US" sz="2000" i="1">
                <a:sym typeface="Symbol" charset="2"/>
              </a:rPr>
              <a:t> </a:t>
            </a:r>
            <a:r>
              <a:rPr lang="en-US" altLang="en-US" sz="2000">
                <a:sym typeface="Symbol" charset="2"/>
              </a:rPr>
              <a:t> and </a:t>
            </a:r>
            <a:r>
              <a:rPr lang="en-US" altLang="en-US" sz="2000" i="1">
                <a:sym typeface="Symbol" charset="2"/>
              </a:rPr>
              <a:t>B</a:t>
            </a:r>
            <a:r>
              <a:rPr lang="en-US" altLang="en-US" sz="2000">
                <a:sym typeface="Symbol" charset="2"/>
              </a:rPr>
              <a:t> gives</a:t>
            </a:r>
          </a:p>
          <a:p>
            <a:pPr algn="ctr" eaLnBrk="1" hangingPunct="1">
              <a:lnSpc>
                <a:spcPct val="90000"/>
              </a:lnSpc>
              <a:buFont typeface="Wingdings" charset="2"/>
              <a:buNone/>
              <a:defRPr/>
            </a:pPr>
            <a:r>
              <a:rPr lang="en-US" altLang="en-US" sz="2000">
                <a:sym typeface="Symbol" charset="2"/>
              </a:rPr>
              <a:t>               </a:t>
            </a:r>
          </a:p>
          <a:p>
            <a:pPr algn="ctr" eaLnBrk="1" hangingPunct="1">
              <a:lnSpc>
                <a:spcPct val="90000"/>
              </a:lnSpc>
              <a:buFont typeface="Wingdings" charset="2"/>
              <a:buNone/>
              <a:defRPr/>
            </a:pPr>
            <a:endParaRPr lang="en-US" altLang="en-US" sz="2000">
              <a:sym typeface="Symbol" charset="2"/>
            </a:endParaRPr>
          </a:p>
          <a:p>
            <a:pPr algn="ctr" eaLnBrk="1" hangingPunct="1">
              <a:lnSpc>
                <a:spcPct val="90000"/>
              </a:lnSpc>
              <a:buFont typeface="Wingdings" charset="2"/>
              <a:buNone/>
              <a:defRPr/>
            </a:pPr>
            <a:endParaRPr lang="en-US" altLang="en-US" sz="2000">
              <a:sym typeface="Symbol" charset="2"/>
            </a:endParaRPr>
          </a:p>
          <a:p>
            <a:pPr algn="ctr" eaLnBrk="1" hangingPunct="1">
              <a:lnSpc>
                <a:spcPct val="90000"/>
              </a:lnSpc>
              <a:buFont typeface="Wingdings" charset="2"/>
              <a:buNone/>
              <a:defRPr/>
            </a:pPr>
            <a:endParaRPr lang="en-US" altLang="en-US" sz="900">
              <a:sym typeface="Symbol" charset="2"/>
            </a:endParaRPr>
          </a:p>
          <a:p>
            <a:pPr eaLnBrk="1" hangingPunct="1">
              <a:lnSpc>
                <a:spcPct val="90000"/>
              </a:lnSpc>
              <a:buFont typeface="Wingdings" charset="2"/>
              <a:buNone/>
              <a:defRPr/>
            </a:pPr>
            <a:r>
              <a:rPr lang="en-US" altLang="en-US" sz="1800">
                <a:sym typeface="Symbol" charset="2"/>
              </a:rPr>
              <a:t>	 tells us how many futures contracts to hold to hedge the option, and </a:t>
            </a:r>
            <a:r>
              <a:rPr lang="en-US" altLang="en-US" sz="1800" i="1">
                <a:sym typeface="Symbol" charset="2"/>
              </a:rPr>
              <a:t>B</a:t>
            </a:r>
            <a:r>
              <a:rPr lang="en-US" altLang="en-US" sz="1800">
                <a:sym typeface="Symbol" charset="2"/>
              </a:rPr>
              <a:t> is simply the value of the option.</a:t>
            </a:r>
          </a:p>
          <a:p>
            <a:pPr eaLnBrk="1" hangingPunct="1">
              <a:lnSpc>
                <a:spcPct val="90000"/>
              </a:lnSpc>
              <a:buFont typeface="Wingdings" charset="2"/>
              <a:buNone/>
              <a:defRPr/>
            </a:pPr>
            <a:endParaRPr lang="en-US" altLang="en-US" sz="1800">
              <a:sym typeface="Symbol" charset="2"/>
            </a:endParaRPr>
          </a:p>
          <a:p>
            <a:pPr eaLnBrk="1" hangingPunct="1">
              <a:lnSpc>
                <a:spcPct val="90000"/>
              </a:lnSpc>
              <a:defRPr/>
            </a:pPr>
            <a:r>
              <a:rPr lang="en-US" altLang="en-US" sz="2000"/>
              <a:t>We can again price the option using equation (10.3).</a:t>
            </a:r>
            <a:r>
              <a:rPr lang="en-US" altLang="en-US"/>
              <a:t> </a:t>
            </a:r>
          </a:p>
          <a:p>
            <a:pPr eaLnBrk="1" hangingPunct="1">
              <a:lnSpc>
                <a:spcPct val="90000"/>
              </a:lnSpc>
              <a:defRPr/>
            </a:pPr>
            <a:endParaRPr lang="en-US" altLang="en-US" sz="2000"/>
          </a:p>
          <a:p>
            <a:pPr eaLnBrk="1" hangingPunct="1">
              <a:lnSpc>
                <a:spcPct val="90000"/>
              </a:lnSpc>
              <a:defRPr/>
            </a:pPr>
            <a:r>
              <a:rPr lang="en-US" altLang="en-US" sz="2000"/>
              <a:t>The risk-neutral probability of an up move is given by</a:t>
            </a:r>
          </a:p>
          <a:p>
            <a:pPr algn="r" eaLnBrk="1" hangingPunct="1">
              <a:lnSpc>
                <a:spcPct val="90000"/>
              </a:lnSpc>
              <a:buFont typeface="Wingdings" charset="2"/>
              <a:buNone/>
              <a:defRPr/>
            </a:pPr>
            <a:r>
              <a:rPr lang="en-US" altLang="en-US" sz="2000"/>
              <a:t>	(10.12)</a:t>
            </a:r>
          </a:p>
        </p:txBody>
      </p:sp>
      <p:graphicFrame>
        <p:nvGraphicFramePr>
          <p:cNvPr id="62468" name="Object 4"/>
          <p:cNvGraphicFramePr>
            <a:graphicFrameLocks noChangeAspect="1"/>
          </p:cNvGraphicFramePr>
          <p:nvPr/>
        </p:nvGraphicFramePr>
        <p:xfrm>
          <a:off x="4343400" y="1600200"/>
          <a:ext cx="1447800" cy="703263"/>
        </p:xfrm>
        <a:graphic>
          <a:graphicData uri="http://schemas.openxmlformats.org/presentationml/2006/ole">
            <mc:AlternateContent xmlns:mc="http://schemas.openxmlformats.org/markup-compatibility/2006">
              <mc:Choice xmlns:v="urn:schemas-microsoft-com:vml" Requires="v">
                <p:oleObj spid="_x0000_s58390" name="Equation" r:id="rId3" imgW="990170" imgH="482391" progId="Equation.2">
                  <p:embed/>
                </p:oleObj>
              </mc:Choice>
              <mc:Fallback>
                <p:oleObj name="Equation" r:id="rId3" imgW="990170" imgH="482391" progId="Equation.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600200"/>
                        <a:ext cx="14478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2469" name="Object 5"/>
          <p:cNvGraphicFramePr>
            <a:graphicFrameLocks noChangeAspect="1"/>
          </p:cNvGraphicFramePr>
          <p:nvPr/>
        </p:nvGraphicFramePr>
        <p:xfrm>
          <a:off x="2971800" y="2362200"/>
          <a:ext cx="3657600" cy="804863"/>
        </p:xfrm>
        <a:graphic>
          <a:graphicData uri="http://schemas.openxmlformats.org/presentationml/2006/ole">
            <mc:AlternateContent xmlns:mc="http://schemas.openxmlformats.org/markup-compatibility/2006">
              <mc:Choice xmlns:v="urn:schemas-microsoft-com:vml" Requires="v">
                <p:oleObj spid="_x0000_s58391" name="Equation" r:id="rId5" imgW="2184400" imgH="482600" progId="Equation.2">
                  <p:embed/>
                </p:oleObj>
              </mc:Choice>
              <mc:Fallback>
                <p:oleObj name="Equation" r:id="rId5" imgW="2184400" imgH="482600" progId="Equation.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2362200"/>
                        <a:ext cx="3657600"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2470" name="Object 6"/>
          <p:cNvGraphicFramePr>
            <a:graphicFrameLocks noChangeAspect="1"/>
          </p:cNvGraphicFramePr>
          <p:nvPr/>
        </p:nvGraphicFramePr>
        <p:xfrm>
          <a:off x="3733800" y="5638800"/>
          <a:ext cx="1447800" cy="788988"/>
        </p:xfrm>
        <a:graphic>
          <a:graphicData uri="http://schemas.openxmlformats.org/presentationml/2006/ole">
            <mc:AlternateContent xmlns:mc="http://schemas.openxmlformats.org/markup-compatibility/2006">
              <mc:Choice xmlns:v="urn:schemas-microsoft-com:vml" Requires="v">
                <p:oleObj spid="_x0000_s58392" name="Equation" r:id="rId7" imgW="812447" imgH="444307" progId="Equation.2">
                  <p:embed/>
                </p:oleObj>
              </mc:Choice>
              <mc:Fallback>
                <p:oleObj name="Equation" r:id="rId7" imgW="812447" imgH="444307" progId="Equation.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5638800"/>
                        <a:ext cx="14478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954718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E1089D78-A0DA-6646-9370-FBEC7698F453}" type="slidenum">
              <a:rPr lang="en-US" altLang="en-US"/>
              <a:pPr>
                <a:defRPr/>
              </a:pPr>
              <a:t>67</a:t>
            </a:fld>
            <a:endParaRPr lang="en-US" altLang="en-US"/>
          </a:p>
        </p:txBody>
      </p:sp>
      <p:sp>
        <p:nvSpPr>
          <p:cNvPr id="62466" name="Rectangle 2"/>
          <p:cNvSpPr>
            <a:spLocks noGrp="1" noChangeArrowheads="1"/>
          </p:cNvSpPr>
          <p:nvPr>
            <p:ph type="title"/>
          </p:nvPr>
        </p:nvSpPr>
        <p:spPr/>
        <p:txBody>
          <a:bodyPr/>
          <a:lstStyle/>
          <a:p>
            <a:pPr eaLnBrk="1" hangingPunct="1">
              <a:defRPr/>
            </a:pPr>
            <a:r>
              <a:rPr lang="en-US" altLang="en-US"/>
              <a:t>Options on futures contracts</a:t>
            </a:r>
            <a:endParaRPr lang="en-US" altLang="en-US" sz="3400"/>
          </a:p>
        </p:txBody>
      </p:sp>
      <p:sp>
        <p:nvSpPr>
          <p:cNvPr id="62467" name="Rectangle 3"/>
          <p:cNvSpPr>
            <a:spLocks noGrp="1" noChangeArrowheads="1"/>
          </p:cNvSpPr>
          <p:nvPr>
            <p:ph type="body" idx="1"/>
          </p:nvPr>
        </p:nvSpPr>
        <p:spPr/>
        <p:txBody>
          <a:bodyPr/>
          <a:lstStyle/>
          <a:p>
            <a:pPr eaLnBrk="1" hangingPunct="1">
              <a:defRPr/>
            </a:pPr>
            <a:r>
              <a:rPr lang="en-US" altLang="en-US" sz="2000"/>
              <a:t>The motive for early-exercise of an option on a futures contract is the ability to earn interest on the mark-to-market proceeds.</a:t>
            </a:r>
          </a:p>
          <a:p>
            <a:pPr eaLnBrk="1" hangingPunct="1">
              <a:defRPr/>
            </a:pPr>
            <a:endParaRPr lang="en-US" altLang="en-US" sz="900"/>
          </a:p>
          <a:p>
            <a:pPr lvl="1" eaLnBrk="1" hangingPunct="1">
              <a:defRPr/>
            </a:pPr>
            <a:r>
              <a:rPr lang="en-US" altLang="en-US" sz="2000"/>
              <a:t>When an option is exercised, the option holder pays nothing, is entered into a futures contract, and receives mark-to-market proceeds of the difference between the strike price and the futures price.</a:t>
            </a:r>
          </a:p>
        </p:txBody>
      </p:sp>
    </p:spTree>
    <p:extLst>
      <p:ext uri="{BB962C8B-B14F-4D97-AF65-F5344CB8AC3E}">
        <p14:creationId xmlns:p14="http://schemas.microsoft.com/office/powerpoint/2010/main" val="16010314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AC069F65-AA23-F141-A17D-130B04F5090B}" type="slidenum">
              <a:rPr lang="en-US" altLang="en-US"/>
              <a:pPr>
                <a:defRPr/>
              </a:pPr>
              <a:t>68</a:t>
            </a:fld>
            <a:endParaRPr lang="en-US" altLang="en-US"/>
          </a:p>
        </p:txBody>
      </p:sp>
      <p:sp>
        <p:nvSpPr>
          <p:cNvPr id="63490" name="Rectangle 2"/>
          <p:cNvSpPr>
            <a:spLocks noGrp="1" noChangeArrowheads="1"/>
          </p:cNvSpPr>
          <p:nvPr>
            <p:ph type="title"/>
          </p:nvPr>
        </p:nvSpPr>
        <p:spPr>
          <a:xfrm>
            <a:off x="914400" y="277813"/>
            <a:ext cx="7772400" cy="1066800"/>
          </a:xfrm>
        </p:spPr>
        <p:txBody>
          <a:bodyPr/>
          <a:lstStyle/>
          <a:p>
            <a:pPr eaLnBrk="1" hangingPunct="1">
              <a:defRPr/>
            </a:pPr>
            <a:r>
              <a:rPr lang="en-US" altLang="en-US"/>
              <a:t>Options on futures contracts</a:t>
            </a:r>
            <a:endParaRPr lang="en-US" altLang="en-US" sz="3400"/>
          </a:p>
        </p:txBody>
      </p:sp>
      <p:sp>
        <p:nvSpPr>
          <p:cNvPr id="63491" name="Rectangle 3"/>
          <p:cNvSpPr>
            <a:spLocks noGrp="1" noChangeArrowheads="1"/>
          </p:cNvSpPr>
          <p:nvPr>
            <p:ph type="body" idx="1"/>
          </p:nvPr>
        </p:nvSpPr>
        <p:spPr>
          <a:xfrm>
            <a:off x="1130300" y="1752600"/>
            <a:ext cx="7340600" cy="4348163"/>
          </a:xfrm>
        </p:spPr>
        <p:txBody>
          <a:bodyPr/>
          <a:lstStyle/>
          <a:p>
            <a:pPr eaLnBrk="1" hangingPunct="1">
              <a:defRPr/>
            </a:pPr>
            <a:r>
              <a:rPr lang="en-US" altLang="en-US" sz="2000"/>
              <a:t>A tree for an American call option on a gold futures contract:</a:t>
            </a:r>
          </a:p>
          <a:p>
            <a:pPr eaLnBrk="1" hangingPunct="1">
              <a:defRPr/>
            </a:pPr>
            <a:endParaRPr lang="en-US" altLang="en-US" sz="2000"/>
          </a:p>
        </p:txBody>
      </p:sp>
      <p:pic>
        <p:nvPicPr>
          <p:cNvPr id="64516" name="Picture 4" descr="fig1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209800"/>
            <a:ext cx="39687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50798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42E58081-223C-5F4E-97B2-6BA028B772DC}" type="slidenum">
              <a:rPr lang="en-US" altLang="en-US"/>
              <a:pPr>
                <a:defRPr/>
              </a:pPr>
              <a:t>69</a:t>
            </a:fld>
            <a:endParaRPr lang="en-US" altLang="en-US"/>
          </a:p>
        </p:txBody>
      </p:sp>
      <p:sp>
        <p:nvSpPr>
          <p:cNvPr id="64514" name="Rectangle 2"/>
          <p:cNvSpPr>
            <a:spLocks noGrp="1" noChangeArrowheads="1"/>
          </p:cNvSpPr>
          <p:nvPr>
            <p:ph type="title"/>
          </p:nvPr>
        </p:nvSpPr>
        <p:spPr/>
        <p:txBody>
          <a:bodyPr/>
          <a:lstStyle/>
          <a:p>
            <a:pPr eaLnBrk="1" hangingPunct="1">
              <a:defRPr/>
            </a:pPr>
            <a:r>
              <a:rPr lang="en-US" altLang="en-US"/>
              <a:t>Options on commodities</a:t>
            </a:r>
            <a:endParaRPr lang="en-US" altLang="en-US" sz="2900"/>
          </a:p>
        </p:txBody>
      </p:sp>
      <p:sp>
        <p:nvSpPr>
          <p:cNvPr id="64515" name="Rectangle 3"/>
          <p:cNvSpPr>
            <a:spLocks noGrp="1" noChangeArrowheads="1"/>
          </p:cNvSpPr>
          <p:nvPr>
            <p:ph type="body" idx="1"/>
          </p:nvPr>
        </p:nvSpPr>
        <p:spPr>
          <a:xfrm>
            <a:off x="1130300" y="1752600"/>
            <a:ext cx="7340600" cy="4348163"/>
          </a:xfrm>
        </p:spPr>
        <p:txBody>
          <a:bodyPr/>
          <a:lstStyle/>
          <a:p>
            <a:pPr eaLnBrk="1" hangingPunct="1">
              <a:defRPr/>
            </a:pPr>
            <a:r>
              <a:rPr lang="en-US" altLang="en-US" sz="2000"/>
              <a:t>It is possible to have options on a physical commodity.</a:t>
            </a:r>
          </a:p>
          <a:p>
            <a:pPr eaLnBrk="1" hangingPunct="1">
              <a:defRPr/>
            </a:pPr>
            <a:endParaRPr lang="en-US" altLang="en-US" sz="2000"/>
          </a:p>
          <a:p>
            <a:pPr eaLnBrk="1" hangingPunct="1">
              <a:defRPr/>
            </a:pPr>
            <a:r>
              <a:rPr lang="en-US" altLang="en-US" sz="2000"/>
              <a:t>If there is a market for lending and borrowing the commodity, then pricing such an option is straightforward.</a:t>
            </a:r>
          </a:p>
          <a:p>
            <a:pPr lvl="1" eaLnBrk="1" hangingPunct="1">
              <a:defRPr/>
            </a:pPr>
            <a:r>
              <a:rPr lang="en-US" altLang="en-US" sz="2000"/>
              <a:t>In practice, however, transactions in physical commodities often have greater transaction costs than for financial assets, and short-selling a commodity may not be possible.</a:t>
            </a:r>
          </a:p>
          <a:p>
            <a:pPr eaLnBrk="1" hangingPunct="1">
              <a:defRPr/>
            </a:pPr>
            <a:endParaRPr lang="en-US" altLang="en-US" sz="1800"/>
          </a:p>
          <a:p>
            <a:pPr eaLnBrk="1" hangingPunct="1">
              <a:defRPr/>
            </a:pPr>
            <a:r>
              <a:rPr lang="en-US" altLang="en-US" sz="2000"/>
              <a:t>From the perspective of someone synthetically creating the option, the commodity is like a stock index, with the lease rate equal to the dividend yield.</a:t>
            </a:r>
          </a:p>
        </p:txBody>
      </p:sp>
    </p:spTree>
    <p:extLst>
      <p:ext uri="{BB962C8B-B14F-4D97-AF65-F5344CB8AC3E}">
        <p14:creationId xmlns:p14="http://schemas.microsoft.com/office/powerpoint/2010/main" val="112472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1FE9AC-80E3-3A4D-8C13-11B45D07B74B}"/>
              </a:ext>
            </a:extLst>
          </p:cNvPr>
          <p:cNvSpPr>
            <a:spLocks noGrp="1"/>
          </p:cNvSpPr>
          <p:nvPr>
            <p:ph type="sldNum" sz="quarter" idx="13"/>
          </p:nvPr>
        </p:nvSpPr>
        <p:spPr/>
        <p:txBody>
          <a:bodyPr/>
          <a:lstStyle/>
          <a:p>
            <a:fld id="{12342C3A-DD85-7843-B416-BD52AB030D59}" type="slidenum">
              <a:rPr lang="en-US" smtClean="0"/>
              <a:pPr/>
              <a:t>7</a:t>
            </a:fld>
            <a:endParaRPr lang="en-US" dirty="0"/>
          </a:p>
        </p:txBody>
      </p:sp>
      <p:sp>
        <p:nvSpPr>
          <p:cNvPr id="4" name="Title 3">
            <a:extLst>
              <a:ext uri="{FF2B5EF4-FFF2-40B4-BE49-F238E27FC236}">
                <a16:creationId xmlns:a16="http://schemas.microsoft.com/office/drawing/2014/main" id="{3F6ED9F1-E8A8-0843-9C75-9D59DE8D399F}"/>
              </a:ext>
            </a:extLst>
          </p:cNvPr>
          <p:cNvSpPr>
            <a:spLocks noGrp="1"/>
          </p:cNvSpPr>
          <p:nvPr>
            <p:ph type="title"/>
          </p:nvPr>
        </p:nvSpPr>
        <p:spPr/>
        <p:txBody>
          <a:bodyPr/>
          <a:lstStyle/>
          <a:p>
            <a:r>
              <a:rPr lang="en-US" dirty="0"/>
              <a:t>Black-Scholes Path Generation Engine</a:t>
            </a:r>
          </a:p>
        </p:txBody>
      </p:sp>
      <p:pic>
        <p:nvPicPr>
          <p:cNvPr id="5" name="Picture 4">
            <a:extLst>
              <a:ext uri="{FF2B5EF4-FFF2-40B4-BE49-F238E27FC236}">
                <a16:creationId xmlns:a16="http://schemas.microsoft.com/office/drawing/2014/main" id="{166CFCFB-CFBB-744E-84A8-79AB6BFB3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158" y="1119757"/>
            <a:ext cx="7293768" cy="5411506"/>
          </a:xfrm>
          <a:prstGeom prst="rect">
            <a:avLst/>
          </a:prstGeom>
        </p:spPr>
      </p:pic>
    </p:spTree>
    <p:extLst>
      <p:ext uri="{BB962C8B-B14F-4D97-AF65-F5344CB8AC3E}">
        <p14:creationId xmlns:p14="http://schemas.microsoft.com/office/powerpoint/2010/main" val="5682887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C8B52DD-0266-1646-9738-9C8CAFEFF51B}" type="slidenum">
              <a:rPr lang="en-US" altLang="en-US"/>
              <a:pPr>
                <a:defRPr/>
              </a:pPr>
              <a:t>70</a:t>
            </a:fld>
            <a:endParaRPr lang="en-US" altLang="en-US"/>
          </a:p>
        </p:txBody>
      </p:sp>
      <p:sp>
        <p:nvSpPr>
          <p:cNvPr id="65538" name="Rectangle 2"/>
          <p:cNvSpPr>
            <a:spLocks noGrp="1" noChangeArrowheads="1"/>
          </p:cNvSpPr>
          <p:nvPr>
            <p:ph type="title"/>
          </p:nvPr>
        </p:nvSpPr>
        <p:spPr/>
        <p:txBody>
          <a:bodyPr/>
          <a:lstStyle/>
          <a:p>
            <a:pPr eaLnBrk="1" hangingPunct="1">
              <a:defRPr/>
            </a:pPr>
            <a:r>
              <a:rPr lang="en-US" altLang="en-US"/>
              <a:t>Options on bonds</a:t>
            </a:r>
            <a:endParaRPr lang="en-US" altLang="en-US" sz="2900"/>
          </a:p>
        </p:txBody>
      </p:sp>
      <p:sp>
        <p:nvSpPr>
          <p:cNvPr id="65539" name="Rectangle 3"/>
          <p:cNvSpPr>
            <a:spLocks noGrp="1" noChangeArrowheads="1"/>
          </p:cNvSpPr>
          <p:nvPr>
            <p:ph type="body" idx="1"/>
          </p:nvPr>
        </p:nvSpPr>
        <p:spPr/>
        <p:txBody>
          <a:bodyPr/>
          <a:lstStyle/>
          <a:p>
            <a:pPr marL="609600" indent="-609600" eaLnBrk="1" hangingPunct="1">
              <a:defRPr/>
            </a:pPr>
            <a:r>
              <a:rPr lang="en-US" altLang="en-US" sz="2000"/>
              <a:t>Bonds are like stocks that pay a discrete dividend (a coupon).</a:t>
            </a:r>
          </a:p>
          <a:p>
            <a:pPr marL="609600" indent="-609600" eaLnBrk="1" hangingPunct="1">
              <a:defRPr/>
            </a:pPr>
            <a:endParaRPr lang="en-US" altLang="en-US" sz="2000"/>
          </a:p>
          <a:p>
            <a:pPr marL="609600" indent="-609600" eaLnBrk="1" hangingPunct="1">
              <a:defRPr/>
            </a:pPr>
            <a:r>
              <a:rPr lang="en-US" altLang="en-US" sz="2000"/>
              <a:t>Bonds differ from the other assets in two respects:</a:t>
            </a:r>
          </a:p>
          <a:p>
            <a:pPr marL="990600" lvl="1" indent="-533400" eaLnBrk="1" hangingPunct="1">
              <a:buClr>
                <a:schemeClr val="tx1"/>
              </a:buClr>
              <a:buFontTx/>
              <a:buAutoNum type="arabicPeriod"/>
              <a:defRPr/>
            </a:pPr>
            <a:r>
              <a:rPr lang="en-US" altLang="en-US" sz="2000"/>
              <a:t>The volatility of a bond decreases over time as the bond approaches maturity.</a:t>
            </a:r>
          </a:p>
          <a:p>
            <a:pPr marL="990600" lvl="1" indent="-533400" eaLnBrk="1" hangingPunct="1">
              <a:buClr>
                <a:schemeClr val="tx1"/>
              </a:buClr>
              <a:buFontTx/>
              <a:buAutoNum type="arabicPeriod"/>
              <a:defRPr/>
            </a:pPr>
            <a:endParaRPr lang="en-US" altLang="en-US" sz="1000"/>
          </a:p>
          <a:p>
            <a:pPr marL="990600" lvl="1" indent="-533400" eaLnBrk="1" hangingPunct="1">
              <a:buClr>
                <a:schemeClr val="tx1"/>
              </a:buClr>
              <a:buFontTx/>
              <a:buAutoNum type="arabicPeriod"/>
              <a:defRPr/>
            </a:pPr>
            <a:r>
              <a:rPr lang="en-US" altLang="en-US" sz="2000"/>
              <a:t>The assumptions that interest rates are the same for all maturities and do not change over time are logically inconsistent for pricing options on bonds.</a:t>
            </a:r>
          </a:p>
        </p:txBody>
      </p:sp>
    </p:spTree>
    <p:extLst>
      <p:ext uri="{BB962C8B-B14F-4D97-AF65-F5344CB8AC3E}">
        <p14:creationId xmlns:p14="http://schemas.microsoft.com/office/powerpoint/2010/main" val="10460467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2159D31B-3020-8649-80C3-34AA24B5ED08}" type="slidenum">
              <a:rPr lang="en-US" altLang="en-US"/>
              <a:pPr>
                <a:defRPr/>
              </a:pPr>
              <a:t>71</a:t>
            </a:fld>
            <a:endParaRPr lang="en-US" altLang="en-US"/>
          </a:p>
        </p:txBody>
      </p:sp>
      <p:sp>
        <p:nvSpPr>
          <p:cNvPr id="66562" name="Rectangle 2"/>
          <p:cNvSpPr>
            <a:spLocks noGrp="1" noChangeArrowheads="1"/>
          </p:cNvSpPr>
          <p:nvPr>
            <p:ph type="title"/>
          </p:nvPr>
        </p:nvSpPr>
        <p:spPr>
          <a:xfrm>
            <a:off x="914400" y="277813"/>
            <a:ext cx="7772400" cy="1066800"/>
          </a:xfrm>
        </p:spPr>
        <p:txBody>
          <a:bodyPr/>
          <a:lstStyle/>
          <a:p>
            <a:pPr eaLnBrk="1" hangingPunct="1">
              <a:defRPr/>
            </a:pPr>
            <a:r>
              <a:rPr lang="en-US" altLang="en-US"/>
              <a:t>Summary</a:t>
            </a:r>
            <a:endParaRPr lang="en-US" altLang="en-US" sz="2900"/>
          </a:p>
        </p:txBody>
      </p:sp>
      <p:sp>
        <p:nvSpPr>
          <p:cNvPr id="66563" name="Rectangle 3"/>
          <p:cNvSpPr>
            <a:spLocks noGrp="1" noChangeArrowheads="1"/>
          </p:cNvSpPr>
          <p:nvPr>
            <p:ph type="body" idx="1"/>
          </p:nvPr>
        </p:nvSpPr>
        <p:spPr>
          <a:xfrm>
            <a:off x="1130300" y="1600200"/>
            <a:ext cx="7340600" cy="4500563"/>
          </a:xfrm>
        </p:spPr>
        <p:txBody>
          <a:bodyPr/>
          <a:lstStyle/>
          <a:p>
            <a:pPr eaLnBrk="1" hangingPunct="1">
              <a:defRPr/>
            </a:pPr>
            <a:r>
              <a:rPr lang="en-US" altLang="en-US" sz="2000"/>
              <a:t>Pricing options with different underlying assets requires adjusting the risk-neutral probability for the borrowing cost or lease rate of the underlying asset.</a:t>
            </a:r>
          </a:p>
          <a:p>
            <a:pPr eaLnBrk="1" hangingPunct="1">
              <a:defRPr/>
            </a:pPr>
            <a:endParaRPr lang="en-US" altLang="en-US" sz="900"/>
          </a:p>
          <a:p>
            <a:pPr eaLnBrk="1" hangingPunct="1">
              <a:defRPr/>
            </a:pPr>
            <a:r>
              <a:rPr lang="en-US" altLang="en-US" sz="2000"/>
              <a:t>Thus, we can use the formula for pricing an option on a stock index with an appropriate substitution for the dividend yield. </a:t>
            </a:r>
          </a:p>
        </p:txBody>
      </p:sp>
      <p:pic>
        <p:nvPicPr>
          <p:cNvPr id="67588" name="Picture 4" descr="tbl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525" y="3733800"/>
            <a:ext cx="656907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73660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Ricardo A. </a:t>
            </a:r>
            <a:r>
              <a:rPr lang="en-US" dirty="0" err="1"/>
              <a:t>Collado</a:t>
            </a:r>
            <a:endParaRPr lang="en-US" dirty="0"/>
          </a:p>
          <a:p>
            <a:r>
              <a:rPr lang="en-US" dirty="0"/>
              <a:t> </a:t>
            </a:r>
            <a:r>
              <a:rPr lang="en-US" dirty="0">
                <a:hlinkClick r:id="rId2"/>
              </a:rPr>
              <a:t>rcollado@stevens.edu</a:t>
            </a:r>
            <a:endParaRPr lang="en-US" dirty="0"/>
          </a:p>
          <a:p>
            <a:r>
              <a:rPr lang="is-IS" dirty="0"/>
              <a:t>(201) 216-8156</a:t>
            </a:r>
            <a:endParaRPr lang="en-US" dirty="0"/>
          </a:p>
        </p:txBody>
      </p:sp>
    </p:spTree>
    <p:extLst>
      <p:ext uri="{BB962C8B-B14F-4D97-AF65-F5344CB8AC3E}">
        <p14:creationId xmlns:p14="http://schemas.microsoft.com/office/powerpoint/2010/main" val="415235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1FE9AC-80E3-3A4D-8C13-11B45D07B74B}"/>
              </a:ext>
            </a:extLst>
          </p:cNvPr>
          <p:cNvSpPr>
            <a:spLocks noGrp="1"/>
          </p:cNvSpPr>
          <p:nvPr>
            <p:ph type="sldNum" sz="quarter" idx="13"/>
          </p:nvPr>
        </p:nvSpPr>
        <p:spPr/>
        <p:txBody>
          <a:bodyPr/>
          <a:lstStyle/>
          <a:p>
            <a:fld id="{12342C3A-DD85-7843-B416-BD52AB030D59}" type="slidenum">
              <a:rPr lang="en-US" smtClean="0"/>
              <a:pPr/>
              <a:t>8</a:t>
            </a:fld>
            <a:endParaRPr lang="en-US" dirty="0"/>
          </a:p>
        </p:txBody>
      </p:sp>
      <p:sp>
        <p:nvSpPr>
          <p:cNvPr id="4" name="Title 3">
            <a:extLst>
              <a:ext uri="{FF2B5EF4-FFF2-40B4-BE49-F238E27FC236}">
                <a16:creationId xmlns:a16="http://schemas.microsoft.com/office/drawing/2014/main" id="{3F6ED9F1-E8A8-0843-9C75-9D59DE8D399F}"/>
              </a:ext>
            </a:extLst>
          </p:cNvPr>
          <p:cNvSpPr>
            <a:spLocks noGrp="1"/>
          </p:cNvSpPr>
          <p:nvPr>
            <p:ph type="title"/>
          </p:nvPr>
        </p:nvSpPr>
        <p:spPr/>
        <p:txBody>
          <a:bodyPr/>
          <a:lstStyle/>
          <a:p>
            <a:r>
              <a:rPr lang="en-US" dirty="0"/>
              <a:t>Code:</a:t>
            </a:r>
          </a:p>
        </p:txBody>
      </p:sp>
    </p:spTree>
    <p:extLst>
      <p:ext uri="{BB962C8B-B14F-4D97-AF65-F5344CB8AC3E}">
        <p14:creationId xmlns:p14="http://schemas.microsoft.com/office/powerpoint/2010/main" val="61102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23824" y="1725705"/>
            <a:ext cx="6382171" cy="1648865"/>
          </a:xfrm>
        </p:spPr>
        <p:txBody>
          <a:bodyPr/>
          <a:lstStyle/>
          <a:p>
            <a:r>
              <a:rPr lang="en-US" altLang="en-US" dirty="0">
                <a:ea typeface="MS PGothic" charset="-128"/>
              </a:rPr>
              <a:t>2. Concepts of Binomial Option Pricing</a:t>
            </a:r>
            <a:endParaRPr lang="en-US" dirty="0"/>
          </a:p>
        </p:txBody>
      </p:sp>
    </p:spTree>
    <p:extLst>
      <p:ext uri="{BB962C8B-B14F-4D97-AF65-F5344CB8AC3E}">
        <p14:creationId xmlns:p14="http://schemas.microsoft.com/office/powerpoint/2010/main" val="1651655848"/>
      </p:ext>
    </p:extLst>
  </p:cSld>
  <p:clrMapOvr>
    <a:masterClrMapping/>
  </p:clrMapOvr>
</p:sld>
</file>

<file path=ppt/theme/theme1.xml><?xml version="1.0" encoding="utf-8"?>
<a:theme xmlns:a="http://schemas.openxmlformats.org/drawingml/2006/main" name="Cover 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DF702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1_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04316D"/>
      </a:accent1>
      <a:accent2>
        <a:srgbClr val="DF7023"/>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37880</TotalTime>
  <Words>3404</Words>
  <Application>Microsoft Macintosh PowerPoint</Application>
  <PresentationFormat>On-screen Show (4:3)</PresentationFormat>
  <Paragraphs>510</Paragraphs>
  <Slides>72</Slides>
  <Notes>0</Notes>
  <HiddenSlides>0</HiddenSlides>
  <MMClips>0</MMClips>
  <ScaleCrop>false</ScaleCrop>
  <HeadingPairs>
    <vt:vector size="8" baseType="variant">
      <vt:variant>
        <vt:lpstr>Fonts Used</vt:lpstr>
      </vt:variant>
      <vt:variant>
        <vt:i4>7</vt:i4>
      </vt:variant>
      <vt:variant>
        <vt:lpstr>Theme</vt:lpstr>
      </vt:variant>
      <vt:variant>
        <vt:i4>10</vt:i4>
      </vt:variant>
      <vt:variant>
        <vt:lpstr>Embedded OLE Servers</vt:lpstr>
      </vt:variant>
      <vt:variant>
        <vt:i4>1</vt:i4>
      </vt:variant>
      <vt:variant>
        <vt:lpstr>Slide Titles</vt:lpstr>
      </vt:variant>
      <vt:variant>
        <vt:i4>72</vt:i4>
      </vt:variant>
    </vt:vector>
  </HeadingPairs>
  <TitlesOfParts>
    <vt:vector size="90" baseType="lpstr">
      <vt:lpstr>Arial</vt:lpstr>
      <vt:lpstr>Calibri</vt:lpstr>
      <vt:lpstr>Cambria Math</vt:lpstr>
      <vt:lpstr>Century Gothic</vt:lpstr>
      <vt:lpstr>Symbol</vt:lpstr>
      <vt:lpstr>Times New Roman</vt:lpstr>
      <vt:lpstr>Wingdings</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1_Content - No Photos</vt:lpstr>
      <vt:lpstr>Equation</vt:lpstr>
      <vt:lpstr>PowerPoint Presentation</vt:lpstr>
      <vt:lpstr>PowerPoint Presentation</vt:lpstr>
      <vt:lpstr>PowerPoint Presentation</vt:lpstr>
      <vt:lpstr>Options Assumptions</vt:lpstr>
      <vt:lpstr>Components &amp; Actions:</vt:lpstr>
      <vt:lpstr>Communication:</vt:lpstr>
      <vt:lpstr>Black-Scholes Path Generation Engine</vt:lpstr>
      <vt:lpstr>Code:</vt:lpstr>
      <vt:lpstr>PowerPoint Presentation</vt:lpstr>
      <vt:lpstr>Introduction to  Binomial Option Pricing</vt:lpstr>
      <vt:lpstr>A One-Period Binomial Tree</vt:lpstr>
      <vt:lpstr>Computing the option price</vt:lpstr>
      <vt:lpstr>Computing the option price</vt:lpstr>
      <vt:lpstr>Computing the option price</vt:lpstr>
      <vt:lpstr>Intuition and Second Approach</vt:lpstr>
      <vt:lpstr>Intuition and Second Approach</vt:lpstr>
      <vt:lpstr>Intuition and Second Approach</vt:lpstr>
      <vt:lpstr>Intuition and Second Approach</vt:lpstr>
      <vt:lpstr>Intuition and Second Approach</vt:lpstr>
      <vt:lpstr>Intuition and Second Approach</vt:lpstr>
      <vt:lpstr>Intuition and Second Approach</vt:lpstr>
      <vt:lpstr>How to Compute the Amount of Riskless Borrowing (if needed):</vt:lpstr>
      <vt:lpstr>How to Compute the Amount of Riskless Borrowing (if needed):</vt:lpstr>
      <vt:lpstr>Additional Example:</vt:lpstr>
      <vt:lpstr>Answers:</vt:lpstr>
      <vt:lpstr>Third Approach</vt:lpstr>
      <vt:lpstr>Third Approach</vt:lpstr>
      <vt:lpstr>Third Approach</vt:lpstr>
      <vt:lpstr>The binomial solution</vt:lpstr>
      <vt:lpstr>The binomial solution</vt:lpstr>
      <vt:lpstr>The binomial solution</vt:lpstr>
      <vt:lpstr>The binomial solution</vt:lpstr>
      <vt:lpstr>The Arbitrage Condition Explained</vt:lpstr>
      <vt:lpstr>The Arbitrage Condition Explained</vt:lpstr>
      <vt:lpstr>Binomial Example</vt:lpstr>
      <vt:lpstr>Arbitraging a mispriced option</vt:lpstr>
      <vt:lpstr>Example</vt:lpstr>
      <vt:lpstr>A graphical interpretation of  the binomial formula</vt:lpstr>
      <vt:lpstr>A graphical interpretation of  the binomial formula</vt:lpstr>
      <vt:lpstr>Risk-neutral pricing</vt:lpstr>
      <vt:lpstr>Where does the tree come from?</vt:lpstr>
      <vt:lpstr>Where does the tree come from?</vt:lpstr>
      <vt:lpstr>Summary</vt:lpstr>
      <vt:lpstr>A Two-Period European Call</vt:lpstr>
      <vt:lpstr>A Two-Period European Call</vt:lpstr>
      <vt:lpstr>Pricing the call option</vt:lpstr>
      <vt:lpstr>Pricing the call option</vt:lpstr>
      <vt:lpstr>Pricing the call option</vt:lpstr>
      <vt:lpstr>Many binomial periods</vt:lpstr>
      <vt:lpstr>Many binomial periods</vt:lpstr>
      <vt:lpstr>Many binomial periods</vt:lpstr>
      <vt:lpstr>Put Options</vt:lpstr>
      <vt:lpstr>Put Options</vt:lpstr>
      <vt:lpstr>American Options</vt:lpstr>
      <vt:lpstr>American Options</vt:lpstr>
      <vt:lpstr>American Options</vt:lpstr>
      <vt:lpstr>American Options</vt:lpstr>
      <vt:lpstr>Options on Other Assets</vt:lpstr>
      <vt:lpstr>Options on a stock index</vt:lpstr>
      <vt:lpstr>Options on a stock index</vt:lpstr>
      <vt:lpstr>Options on currency</vt:lpstr>
      <vt:lpstr>Options on currency</vt:lpstr>
      <vt:lpstr>Options on currency</vt:lpstr>
      <vt:lpstr>Options on currency</vt:lpstr>
      <vt:lpstr>Options on futures contracts</vt:lpstr>
      <vt:lpstr>Options on futures contracts</vt:lpstr>
      <vt:lpstr>Options on futures contracts</vt:lpstr>
      <vt:lpstr>Options on futures contracts</vt:lpstr>
      <vt:lpstr>Options on commodities</vt:lpstr>
      <vt:lpstr>Options on bonds</vt:lpstr>
      <vt:lpstr>Summary</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Ricardo Collado Soto</cp:lastModifiedBy>
  <cp:revision>965</cp:revision>
  <cp:lastPrinted>2016-08-09T14:57:31Z</cp:lastPrinted>
  <dcterms:created xsi:type="dcterms:W3CDTF">2013-11-01T14:42:31Z</dcterms:created>
  <dcterms:modified xsi:type="dcterms:W3CDTF">2019-10-18T19:04:48Z</dcterms:modified>
</cp:coreProperties>
</file>